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4" r:id="rId2"/>
    <p:sldId id="2428" r:id="rId3"/>
    <p:sldId id="5177" r:id="rId4"/>
    <p:sldId id="5178" r:id="rId5"/>
    <p:sldId id="5179" r:id="rId6"/>
    <p:sldId id="5185" r:id="rId7"/>
    <p:sldId id="5187" r:id="rId8"/>
    <p:sldId id="5181" r:id="rId9"/>
    <p:sldId id="5182" r:id="rId10"/>
    <p:sldId id="5180" r:id="rId11"/>
    <p:sldId id="5189" r:id="rId12"/>
    <p:sldId id="163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1649" autoAdjust="0"/>
  </p:normalViewPr>
  <p:slideViewPr>
    <p:cSldViewPr snapToGrid="0">
      <p:cViewPr varScale="1">
        <p:scale>
          <a:sx n="85" d="100"/>
          <a:sy n="85" d="100"/>
        </p:scale>
        <p:origin x="102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2BBF9E-3981-4E00-8112-5878C8CE4C48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08FC8-8682-4E43-9DB6-15C307CE4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663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97506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04909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C5714-6EAE-ABC0-9E50-CB6CF4A109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8F7E54-BFEA-06BB-C96D-418BA34443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2A4DA-0E12-91F6-735A-76D19C129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BA36-698C-4AAC-9150-E3EFA14FF63B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4248A-C1E1-602D-12CB-31AB834B0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9BA245-144C-2C41-FCD5-04D790749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624F7-9E0F-4E0B-A149-326A60A23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461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06D9C-3E07-F283-3BA5-E9923FF75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1B3B99-23DC-C6CA-1855-BDE5C826D0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075FBB-9124-B49B-D014-84503AB66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BA36-698C-4AAC-9150-E3EFA14FF63B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B69496-FDD1-09BC-3CEC-90D437752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6508EB-04F9-379C-8916-ACE2CE089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624F7-9E0F-4E0B-A149-326A60A23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964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1A9DCF-A412-0BAA-4F90-BDD3548D69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A82378-5A3D-0F5D-67B8-C89501481B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09252-27EE-FDFB-0D73-B9A6E46ED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BA36-698C-4AAC-9150-E3EFA14FF63B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F6F62C-60A2-0F82-4E33-FFE12B0E6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93BFA4-0E5F-73A9-8213-5C0B644DC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624F7-9E0F-4E0B-A149-326A60A23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151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3430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19417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16531" y="6378349"/>
            <a:ext cx="699857" cy="365125"/>
          </a:xfrm>
        </p:spPr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9276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331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C553B-A2B4-0DA5-463F-F25FFB30D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377BC4-4030-3137-0C59-978198E0D3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552A60-8AFA-D3FE-F688-172CB6B68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BA36-698C-4AAC-9150-E3EFA14FF63B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290DF-3929-621C-4EAA-005597A0F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C514F-4B04-BD07-9E18-3F5F4AECE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624F7-9E0F-4E0B-A149-326A60A23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6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FFA09-07F3-644B-DC63-A56F53511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345268-79C4-9BAF-BCCF-243B722B6D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34D3F0-EC60-615E-6A3A-A0E9A0DE2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BA36-698C-4AAC-9150-E3EFA14FF63B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F52225-ACB1-5240-C043-828F2D308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665775-A8E6-D265-697A-41A1D68A8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624F7-9E0F-4E0B-A149-326A60A23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593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714B5-432E-3910-B6C8-89822D573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B15E33-C5AE-5B53-6AF5-51251E49D8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D6F6CB-78C3-5447-474F-CDB4DEC606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66A9D7-7A31-C0E9-CBCE-89C93EA36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BA36-698C-4AAC-9150-E3EFA14FF63B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6D9C1C-41C0-174C-7D05-42F44F1F6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33D4BC-E58C-D263-D72F-050CA579D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624F7-9E0F-4E0B-A149-326A60A23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790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23096-DE3C-0C26-0360-522A44906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CECD54-AB7F-5C23-E2DE-C317CC7E17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FAB38D-F289-BBCF-EDBC-FFAC8219D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E14BC9-4E54-1F2E-3C22-CB2CA28963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0527FE-4798-7CF5-B415-D7616D7AB2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FB7396-C75F-C228-AD8A-590337871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BA36-698C-4AAC-9150-E3EFA14FF63B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5E5612-0527-BD95-BF2D-8FA3DD932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E7DE3B-7969-9610-FBCC-E0DA6AC6D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624F7-9E0F-4E0B-A149-326A60A23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213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1889C-52A5-1C10-C505-41F018BAA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8C1553-9E0F-BB5A-6BA4-2B1C78B3A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BA36-698C-4AAC-9150-E3EFA14FF63B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D5F7E9-500D-7228-B542-2D886D97E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33ABAC-7542-9A8F-2559-43A54959F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624F7-9E0F-4E0B-A149-326A60A23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083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8DFA87-63D6-E42F-5304-091DA500D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BA36-698C-4AAC-9150-E3EFA14FF63B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1BA5F7-5716-35DA-A13E-D3FBF56A9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1FF352-8420-E5DD-75DA-4AF5147EB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624F7-9E0F-4E0B-A149-326A60A23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81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BF84F-D372-7529-C99E-864AF1E75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80A0EA-148E-BF3A-CF8E-03E58EF2D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C7C5C1-ACA4-6B01-C7C3-5F56CB9B5E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ED875B-4BB7-DB6E-044F-9BE4C57DD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BA36-698C-4AAC-9150-E3EFA14FF63B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C3DA8A-E716-6160-5CE7-B2A303FC9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B9978A-FFCB-8B55-AFA3-7FFCAD6D9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624F7-9E0F-4E0B-A149-326A60A23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320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5A2EC-65F1-D8C4-49C6-959CFD38D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135D9A-EF28-6629-AB84-65277B2949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EF2BB4-AFF6-59B4-A0EE-DB7133291B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D04BC8-6AD1-46C9-E0DE-8348102DC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BA36-698C-4AAC-9150-E3EFA14FF63B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378411-E693-BE95-F5F1-93D05A129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C001EF-AAD4-2A32-F91E-2099BE498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624F7-9E0F-4E0B-A149-326A60A23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827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7004DD-1CE8-24BF-BF39-323F20054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08B6E4-84F5-1C1E-5E85-028D235FF8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16C62-E658-6B71-0789-67E904AD8A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AEBA36-698C-4AAC-9150-E3EFA14FF63B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670F29-654D-23CB-3D60-6456995E2F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A7DAA-CCEC-BDA3-602B-EA4A34CC6D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7624F7-9E0F-4E0B-A149-326A60A23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120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hart.ch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4.png"/><Relationship Id="rId5" Type="http://schemas.openxmlformats.org/officeDocument/2006/relationships/image" Target="../media/image23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5.png"/><Relationship Id="rId7" Type="http://schemas.openxmlformats.org/officeDocument/2006/relationships/hyperlink" Target="https://www.avantixlearning.ca/microsoft-word/how-to-insert-the-mu-or-micro-symbol-in-word-%C2%B5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30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9.png"/><Relationship Id="rId5" Type="http://schemas.openxmlformats.org/officeDocument/2006/relationships/image" Target="../media/image10.png"/><Relationship Id="rId10" Type="http://schemas.openxmlformats.org/officeDocument/2006/relationships/image" Target="../media/image32.jpeg"/><Relationship Id="rId4" Type="http://schemas.openxmlformats.org/officeDocument/2006/relationships/image" Target="../media/image9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6">
            <a:extLst>
              <a:ext uri="{FF2B5EF4-FFF2-40B4-BE49-F238E27FC236}">
                <a16:creationId xmlns:a16="http://schemas.microsoft.com/office/drawing/2014/main" id="{B5B5A7C0-D264-AAF8-8408-7F03DA19105A}"/>
              </a:ext>
            </a:extLst>
          </p:cNvPr>
          <p:cNvSpPr txBox="1"/>
          <p:nvPr/>
        </p:nvSpPr>
        <p:spPr>
          <a:xfrm>
            <a:off x="695325" y="5952728"/>
            <a:ext cx="7790061" cy="504056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0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/>
            </a:lvl2pPr>
            <a:lvl3pPr marL="504000" indent="-252000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/>
            </a:lvl3pPr>
            <a:lvl4pPr marL="756000" indent="-252000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/>
            </a:lvl4pPr>
            <a:lvl5pPr marL="1008000" indent="-252000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sz="1400" dirty="0"/>
              <a:t>This work was performed under the auspices of and with </a:t>
            </a:r>
            <a:br>
              <a:rPr lang="en-GB" sz="1400" dirty="0"/>
            </a:br>
            <a:r>
              <a:rPr lang="en-GB" sz="1400" dirty="0"/>
              <a:t>support from the Swiss Accelerator Research and Technology </a:t>
            </a:r>
            <a:br>
              <a:rPr lang="en-GB" sz="1400" dirty="0"/>
            </a:br>
            <a:r>
              <a:rPr lang="en-GB" sz="1400" dirty="0"/>
              <a:t>(CHART) program, </a:t>
            </a:r>
            <a:r>
              <a:rPr lang="en-GB" sz="1400" dirty="0">
                <a:hlinkClick r:id="rId3"/>
              </a:rPr>
              <a:t>http://chart.ch</a:t>
            </a:r>
            <a:r>
              <a:rPr lang="en-GB" sz="1400" dirty="0"/>
              <a:t>.</a:t>
            </a:r>
          </a:p>
          <a:p>
            <a:r>
              <a:rPr lang="en-US" sz="1400" dirty="0"/>
              <a:t>This work was partially funded by the HFM program</a:t>
            </a:r>
            <a:endParaRPr lang="en-GB" sz="1400" dirty="0"/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A18959C8-1F0E-6086-79BC-52A53A7EA85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1600200"/>
            <a:ext cx="1285720" cy="1285720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2509B363-D51C-69CF-8EB4-B2F18FCC0AA2}"/>
              </a:ext>
            </a:extLst>
          </p:cNvPr>
          <p:cNvSpPr txBox="1">
            <a:spLocks/>
          </p:cNvSpPr>
          <p:nvPr/>
        </p:nvSpPr>
        <p:spPr>
          <a:xfrm>
            <a:off x="695325" y="2183006"/>
            <a:ext cx="8905875" cy="2007994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2000"/>
              </a:lnSpc>
              <a:spcBef>
                <a:spcPct val="0"/>
              </a:spcBef>
              <a:buNone/>
              <a:defRPr sz="4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/>
              <a:t>subSMACC</a:t>
            </a:r>
            <a:r>
              <a:rPr lang="en-GB" dirty="0"/>
              <a:t> Magnet Design Overview</a:t>
            </a:r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EE21AE95-5D02-2E01-1B21-0D7A5BC83EA6}"/>
              </a:ext>
            </a:extLst>
          </p:cNvPr>
          <p:cNvSpPr txBox="1">
            <a:spLocks/>
          </p:cNvSpPr>
          <p:nvPr/>
        </p:nvSpPr>
        <p:spPr>
          <a:xfrm>
            <a:off x="707554" y="4802813"/>
            <a:ext cx="7538824" cy="28803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I. S. P. Peixoto, D. Araujo, B. </a:t>
            </a:r>
            <a:r>
              <a:rPr lang="en-GB" sz="1800" dirty="0" err="1"/>
              <a:t>Auchmann</a:t>
            </a:r>
            <a:r>
              <a:rPr lang="en-GB" sz="1800" dirty="0"/>
              <a:t>, A. Brem, N. Kehl, T. </a:t>
            </a:r>
            <a:r>
              <a:rPr lang="en-GB" sz="1800" dirty="0" err="1"/>
              <a:t>Michlmayr</a:t>
            </a:r>
            <a:endParaRPr lang="en-GB" sz="1800" dirty="0"/>
          </a:p>
          <a:p>
            <a:r>
              <a:rPr lang="en-GB" sz="1800" dirty="0"/>
              <a:t>Acknowledgements to Q. </a:t>
            </a:r>
            <a:r>
              <a:rPr lang="en-GB" sz="1800" dirty="0" err="1"/>
              <a:t>Gorit</a:t>
            </a:r>
            <a:r>
              <a:rPr lang="en-GB" sz="1800" dirty="0"/>
              <a:t> (VDL) and D. </a:t>
            </a:r>
            <a:r>
              <a:rPr lang="en-GB" sz="1800" dirty="0" err="1"/>
              <a:t>Biek</a:t>
            </a:r>
            <a:r>
              <a:rPr lang="en-GB" sz="1800" dirty="0"/>
              <a:t> (SPC)</a:t>
            </a:r>
          </a:p>
        </p:txBody>
      </p:sp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FDD57139-3B5F-87E4-1FA2-56C727C417D8}"/>
              </a:ext>
            </a:extLst>
          </p:cNvPr>
          <p:cNvSpPr txBox="1">
            <a:spLocks/>
          </p:cNvSpPr>
          <p:nvPr/>
        </p:nvSpPr>
        <p:spPr>
          <a:xfrm>
            <a:off x="652462" y="5160150"/>
            <a:ext cx="10887075" cy="1953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19.11.2025.</a:t>
            </a:r>
          </a:p>
        </p:txBody>
      </p: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6BE7DE-2490-530C-991C-ABCCB6D277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E038CA4-7182-9B72-AEA9-52841F19F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297" y="48308"/>
            <a:ext cx="10515600" cy="1325563"/>
          </a:xfrm>
        </p:spPr>
        <p:txBody>
          <a:bodyPr/>
          <a:lstStyle/>
          <a:p>
            <a:r>
              <a:rPr lang="en-US" dirty="0"/>
              <a:t>Engineering Design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E8CD1A-D9EF-FBE8-A3F7-749B37324D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11678" y="6474156"/>
            <a:ext cx="1699755" cy="365125"/>
          </a:xfrm>
        </p:spPr>
        <p:txBody>
          <a:bodyPr/>
          <a:lstStyle/>
          <a:p>
            <a:r>
              <a:rPr lang="en-US" dirty="0"/>
              <a:t>19/11/2025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04E1B-1427-2A1B-E7FA-E212CA328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2A3B1D-6ACC-5645-F4C9-C28A8B2538C3}"/>
              </a:ext>
            </a:extLst>
          </p:cNvPr>
          <p:cNvSpPr txBox="1"/>
          <p:nvPr/>
        </p:nvSpPr>
        <p:spPr>
          <a:xfrm>
            <a:off x="3277087" y="6474581"/>
            <a:ext cx="235494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/>
              <a:t>Engineering Design by T. </a:t>
            </a:r>
            <a:r>
              <a:rPr lang="en-GB" sz="1200" dirty="0" err="1"/>
              <a:t>Michlmayr</a:t>
            </a:r>
            <a:r>
              <a:rPr lang="en-US" sz="1200" dirty="0"/>
              <a:t> </a:t>
            </a:r>
          </a:p>
        </p:txBody>
      </p:sp>
      <p:pic>
        <p:nvPicPr>
          <p:cNvPr id="5" name="Picture 4" descr="A diagram of a wire&#10;&#10;AI-generated content may be incorrect.">
            <a:extLst>
              <a:ext uri="{FF2B5EF4-FFF2-40B4-BE49-F238E27FC236}">
                <a16:creationId xmlns:a16="http://schemas.microsoft.com/office/drawing/2014/main" id="{6FA9FB1A-B5D0-1FD5-12F9-4BFA6221A9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834" y="1198271"/>
            <a:ext cx="5352672" cy="4909386"/>
          </a:xfrm>
          <a:prstGeom prst="rect">
            <a:avLst/>
          </a:prstGeom>
        </p:spPr>
      </p:pic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0CB6605B-CBDC-EC7E-4829-7859489389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6445" y="0"/>
            <a:ext cx="949577" cy="949577"/>
          </a:xfrm>
          <a:prstGeom prst="rect">
            <a:avLst/>
          </a:prstGeom>
        </p:spPr>
      </p:pic>
      <p:pic>
        <p:nvPicPr>
          <p:cNvPr id="9" name="Picture 8" descr="A logo for high field program&#10;&#10;Description automatically generated">
            <a:extLst>
              <a:ext uri="{FF2B5EF4-FFF2-40B4-BE49-F238E27FC236}">
                <a16:creationId xmlns:a16="http://schemas.microsoft.com/office/drawing/2014/main" id="{82AB9E1E-2C42-44B4-179B-35F8CEEE31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689" y="209727"/>
            <a:ext cx="1619113" cy="632466"/>
          </a:xfrm>
          <a:prstGeom prst="rect">
            <a:avLst/>
          </a:prstGeom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AB42B729-4BCE-D723-3B04-6E71CF9514E0}"/>
              </a:ext>
            </a:extLst>
          </p:cNvPr>
          <p:cNvSpPr/>
          <p:nvPr/>
        </p:nvSpPr>
        <p:spPr>
          <a:xfrm>
            <a:off x="5360932" y="2092770"/>
            <a:ext cx="2654000" cy="2905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C174160-DCAA-7A20-76D4-ADFEA91942A5}"/>
              </a:ext>
            </a:extLst>
          </p:cNvPr>
          <p:cNvGrpSpPr/>
          <p:nvPr/>
        </p:nvGrpSpPr>
        <p:grpSpPr>
          <a:xfrm>
            <a:off x="525367" y="2066306"/>
            <a:ext cx="4977811" cy="2623811"/>
            <a:chOff x="5698436" y="4498776"/>
            <a:chExt cx="5550442" cy="2060214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166DBE03-7409-B0C8-7A45-8BED7A89A910}"/>
                </a:ext>
              </a:extLst>
            </p:cNvPr>
            <p:cNvGrpSpPr/>
            <p:nvPr/>
          </p:nvGrpSpPr>
          <p:grpSpPr>
            <a:xfrm>
              <a:off x="5698436" y="4498776"/>
              <a:ext cx="4774488" cy="2060214"/>
              <a:chOff x="6115851" y="774771"/>
              <a:chExt cx="5789729" cy="2060214"/>
            </a:xfrm>
          </p:grpSpPr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8FED6B7D-B330-A7F0-814E-2381FA45B02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5269" b="9759"/>
              <a:stretch/>
            </p:blipFill>
            <p:spPr>
              <a:xfrm>
                <a:off x="7749016" y="774771"/>
                <a:ext cx="1681564" cy="2049889"/>
              </a:xfrm>
              <a:prstGeom prst="rect">
                <a:avLst/>
              </a:prstGeom>
            </p:spPr>
          </p:pic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CF51546F-1978-7641-A54B-FDE96176769C}"/>
                  </a:ext>
                </a:extLst>
              </p:cNvPr>
              <p:cNvSpPr/>
              <p:nvPr/>
            </p:nvSpPr>
            <p:spPr>
              <a:xfrm>
                <a:off x="8701270" y="894536"/>
                <a:ext cx="198005" cy="1940449"/>
              </a:xfrm>
              <a:prstGeom prst="rect">
                <a:avLst/>
              </a:prstGeom>
              <a:solidFill>
                <a:schemeClr val="accent2">
                  <a:lumMod val="75000"/>
                  <a:alpha val="3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 err="1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568B42A3-24DF-1EC5-0F7E-323CF552A58E}"/>
                  </a:ext>
                </a:extLst>
              </p:cNvPr>
              <p:cNvSpPr/>
              <p:nvPr/>
            </p:nvSpPr>
            <p:spPr>
              <a:xfrm>
                <a:off x="7917646" y="2597379"/>
                <a:ext cx="198005" cy="227282"/>
              </a:xfrm>
              <a:prstGeom prst="rect">
                <a:avLst/>
              </a:prstGeom>
              <a:solidFill>
                <a:schemeClr val="accent2">
                  <a:lumMod val="75000"/>
                  <a:alpha val="3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 err="1"/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C1ED5FA-7D61-FFE5-E58C-801975765EBB}"/>
                  </a:ext>
                </a:extLst>
              </p:cNvPr>
              <p:cNvSpPr txBox="1"/>
              <p:nvPr/>
            </p:nvSpPr>
            <p:spPr>
              <a:xfrm>
                <a:off x="10354108" y="999369"/>
                <a:ext cx="1551472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2000" dirty="0"/>
                  <a:t>ESC coil  </a:t>
                </a:r>
              </a:p>
            </p:txBody>
          </p:sp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F1818C57-C241-B7F8-2574-446B56B5CFC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5269" b="9759"/>
              <a:stretch/>
            </p:blipFill>
            <p:spPr>
              <a:xfrm flipH="1">
                <a:off x="6115851" y="774771"/>
                <a:ext cx="1681565" cy="2049890"/>
              </a:xfrm>
              <a:prstGeom prst="rect">
                <a:avLst/>
              </a:prstGeom>
            </p:spPr>
          </p:pic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80B865AE-C456-E402-57B1-5DDC69508A7C}"/>
                  </a:ext>
                </a:extLst>
              </p:cNvPr>
              <p:cNvSpPr/>
              <p:nvPr/>
            </p:nvSpPr>
            <p:spPr>
              <a:xfrm>
                <a:off x="9173942" y="894536"/>
                <a:ext cx="198005" cy="1940449"/>
              </a:xfrm>
              <a:prstGeom prst="rect">
                <a:avLst/>
              </a:prstGeom>
              <a:solidFill>
                <a:schemeClr val="accent2">
                  <a:lumMod val="75000"/>
                  <a:alpha val="3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 err="1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21CFB653-DB58-57DE-A0FF-EA7B6D53AFFD}"/>
                  </a:ext>
                </a:extLst>
              </p:cNvPr>
              <p:cNvSpPr/>
              <p:nvPr/>
            </p:nvSpPr>
            <p:spPr>
              <a:xfrm>
                <a:off x="6174485" y="888069"/>
                <a:ext cx="198005" cy="1940449"/>
              </a:xfrm>
              <a:prstGeom prst="rect">
                <a:avLst/>
              </a:prstGeom>
              <a:solidFill>
                <a:schemeClr val="accent2">
                  <a:lumMod val="75000"/>
                  <a:alpha val="3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 err="1"/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512240D1-AC34-5C94-240A-2E42A2E45712}"/>
                  </a:ext>
                </a:extLst>
              </p:cNvPr>
              <p:cNvSpPr/>
              <p:nvPr/>
            </p:nvSpPr>
            <p:spPr>
              <a:xfrm>
                <a:off x="6646783" y="880564"/>
                <a:ext cx="198005" cy="1940449"/>
              </a:xfrm>
              <a:prstGeom prst="rect">
                <a:avLst/>
              </a:prstGeom>
              <a:solidFill>
                <a:schemeClr val="accent2">
                  <a:lumMod val="75000"/>
                  <a:alpha val="3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 err="1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9E1783A8-5EE8-A181-B4A0-4C8A3688CFA9}"/>
                  </a:ext>
                </a:extLst>
              </p:cNvPr>
              <p:cNvSpPr/>
              <p:nvPr/>
            </p:nvSpPr>
            <p:spPr>
              <a:xfrm>
                <a:off x="7435547" y="2591888"/>
                <a:ext cx="198005" cy="227282"/>
              </a:xfrm>
              <a:prstGeom prst="rect">
                <a:avLst/>
              </a:prstGeom>
              <a:solidFill>
                <a:schemeClr val="accent2">
                  <a:lumMod val="75000"/>
                  <a:alpha val="3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 err="1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ECB06018-B990-5971-90D2-6F3107561DDC}"/>
                  </a:ext>
                </a:extLst>
              </p:cNvPr>
              <p:cNvSpPr/>
              <p:nvPr/>
            </p:nvSpPr>
            <p:spPr>
              <a:xfrm>
                <a:off x="9705247" y="1041708"/>
                <a:ext cx="572517" cy="223097"/>
              </a:xfrm>
              <a:prstGeom prst="rect">
                <a:avLst/>
              </a:prstGeom>
              <a:solidFill>
                <a:schemeClr val="accent2">
                  <a:lumMod val="75000"/>
                  <a:alpha val="3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 err="1"/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BCBD451-6826-30A9-7DC7-CE70EFE19152}"/>
                </a:ext>
              </a:extLst>
            </p:cNvPr>
            <p:cNvSpPr txBox="1"/>
            <p:nvPr/>
          </p:nvSpPr>
          <p:spPr>
            <a:xfrm>
              <a:off x="8914849" y="5068596"/>
              <a:ext cx="2334029" cy="483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b="1" dirty="0"/>
                <a:t>Protected </a:t>
              </a:r>
            </a:p>
            <a:p>
              <a:pPr algn="l"/>
              <a:r>
                <a:rPr lang="en-US" sz="2000" b="1" dirty="0"/>
                <a:t>t trigger = 15 </a:t>
              </a:r>
              <a:r>
                <a:rPr lang="en-US" sz="2000" b="1" dirty="0" err="1"/>
                <a:t>ms</a:t>
              </a:r>
              <a:r>
                <a:rPr lang="en-US" sz="2000" b="1" dirty="0"/>
                <a:t> </a:t>
              </a: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BA9952F3-34F8-D3C8-FBBF-7C04031975BB}"/>
              </a:ext>
            </a:extLst>
          </p:cNvPr>
          <p:cNvSpPr txBox="1"/>
          <p:nvPr/>
        </p:nvSpPr>
        <p:spPr>
          <a:xfrm>
            <a:off x="332503" y="1131864"/>
            <a:ext cx="1046200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ESC solution is chosen based on engineering design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9A90A391-3004-EF9C-B9BD-EC264DBD25FB}"/>
              </a:ext>
            </a:extLst>
          </p:cNvPr>
          <p:cNvCxnSpPr>
            <a:cxnSpLocks/>
          </p:cNvCxnSpPr>
          <p:nvPr/>
        </p:nvCxnSpPr>
        <p:spPr>
          <a:xfrm>
            <a:off x="5563504" y="3170514"/>
            <a:ext cx="16573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2DF005D0-2E75-E52D-B22E-65F200A24C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4517" y="3509172"/>
            <a:ext cx="3040139" cy="228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826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DF5D3F-8B57-471D-FDC1-05DB295ACE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56052D6-A783-4D34-1E6D-AA1B013D1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297" y="48308"/>
            <a:ext cx="10515600" cy="1325563"/>
          </a:xfrm>
        </p:spPr>
        <p:txBody>
          <a:bodyPr/>
          <a:lstStyle/>
          <a:p>
            <a:r>
              <a:rPr lang="en-US" dirty="0"/>
              <a:t>Engineering Design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F7E4D2-5FD8-B83D-6CDA-9DB04B65BF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11678" y="6474156"/>
            <a:ext cx="1699755" cy="365125"/>
          </a:xfrm>
        </p:spPr>
        <p:txBody>
          <a:bodyPr/>
          <a:lstStyle/>
          <a:p>
            <a:r>
              <a:rPr lang="en-US" dirty="0"/>
              <a:t>19/11/2025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287357-F7A8-950A-33B7-EB2E9155D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AD8068-CCFB-BC5D-1698-37350FA26C6F}"/>
              </a:ext>
            </a:extLst>
          </p:cNvPr>
          <p:cNvSpPr txBox="1"/>
          <p:nvPr/>
        </p:nvSpPr>
        <p:spPr>
          <a:xfrm>
            <a:off x="3277087" y="6474581"/>
            <a:ext cx="235494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/>
              <a:t>Engineering Design by T. </a:t>
            </a:r>
            <a:r>
              <a:rPr lang="en-GB" sz="1200" dirty="0" err="1"/>
              <a:t>Michlmayr</a:t>
            </a:r>
            <a:r>
              <a:rPr lang="en-US" sz="1200" dirty="0"/>
              <a:t> </a:t>
            </a:r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550311A2-D194-B04D-CD2E-FDAD30F4B3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6445" y="0"/>
            <a:ext cx="949577" cy="949577"/>
          </a:xfrm>
          <a:prstGeom prst="rect">
            <a:avLst/>
          </a:prstGeom>
        </p:spPr>
      </p:pic>
      <p:pic>
        <p:nvPicPr>
          <p:cNvPr id="9" name="Picture 8" descr="A logo for high field program&#10;&#10;Description automatically generated">
            <a:extLst>
              <a:ext uri="{FF2B5EF4-FFF2-40B4-BE49-F238E27FC236}">
                <a16:creationId xmlns:a16="http://schemas.microsoft.com/office/drawing/2014/main" id="{AC156943-59FF-8B11-1CC0-A929153E5B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689" y="209727"/>
            <a:ext cx="1619113" cy="632466"/>
          </a:xfrm>
          <a:prstGeom prst="rect">
            <a:avLst/>
          </a:prstGeom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F15022D4-6EF4-42BC-114A-EBD28AACB32E}"/>
              </a:ext>
            </a:extLst>
          </p:cNvPr>
          <p:cNvSpPr/>
          <p:nvPr/>
        </p:nvSpPr>
        <p:spPr>
          <a:xfrm>
            <a:off x="5360932" y="2092770"/>
            <a:ext cx="2654000" cy="2905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C31BAC0-790A-4A4F-6C89-F55C15F7D003}"/>
              </a:ext>
            </a:extLst>
          </p:cNvPr>
          <p:cNvSpPr txBox="1"/>
          <p:nvPr/>
        </p:nvSpPr>
        <p:spPr>
          <a:xfrm>
            <a:off x="332503" y="1131864"/>
            <a:ext cx="1046200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ongoing CAD model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geometry update → magnet electromagnetic optimization </a:t>
            </a:r>
          </a:p>
        </p:txBody>
      </p:sp>
      <p:pic>
        <p:nvPicPr>
          <p:cNvPr id="7" name="Picture 6" descr="A close-up of a coil&#10;&#10;AI-generated content may be incorrect.">
            <a:extLst>
              <a:ext uri="{FF2B5EF4-FFF2-40B4-BE49-F238E27FC236}">
                <a16:creationId xmlns:a16="http://schemas.microsoft.com/office/drawing/2014/main" id="{AE573F42-A08E-ED5B-C8CD-B335871E24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731" y="3351764"/>
            <a:ext cx="6442271" cy="241358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3D05F53-2FBE-2D24-97C1-0888B525E1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78" y="2377142"/>
            <a:ext cx="6251242" cy="346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8936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3C6C4E-9A05-57C7-FC59-87EF21F1A4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9569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3CDB3A-92F1-1475-12EC-B5286BCB77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sz="quarter" idx="13"/>
          </p:nvPr>
        </p:nvSpPr>
        <p:spPr>
          <a:xfrm>
            <a:off x="394721" y="856172"/>
            <a:ext cx="5349807" cy="5463702"/>
          </a:xfrm>
        </p:spPr>
        <p:txBody>
          <a:bodyPr/>
          <a:lstStyle/>
          <a:p>
            <a:pPr marL="0" indent="0">
              <a:buNone/>
            </a:pPr>
            <a:endParaRPr lang="en-US" sz="1800" dirty="0"/>
          </a:p>
          <a:p>
            <a:pPr marL="457200" indent="-457200">
              <a:buAutoNum type="arabicPeriod"/>
            </a:pPr>
            <a:r>
              <a:rPr lang="en-US" sz="1800" dirty="0"/>
              <a:t>The magnet has 194 mm intra beam distance</a:t>
            </a:r>
          </a:p>
          <a:p>
            <a:pPr marL="457200" indent="-457200">
              <a:buAutoNum type="arabicPeriod"/>
            </a:pPr>
            <a:endParaRPr lang="en-US" sz="1800" dirty="0"/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sz="1800" dirty="0"/>
              <a:t>Number of turns needs to be even number to fit conduction cooling cables 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endParaRPr lang="en-US" sz="1800" dirty="0"/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sz="1800" dirty="0"/>
              <a:t>Coils of Lines 2 and 3 must be equal to reduce fabrication cost 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endParaRPr lang="en-US" sz="1800" dirty="0"/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sz="1800" dirty="0"/>
              <a:t>Conduction cooling system will be reutilized for quench protection 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endParaRPr lang="en-US" sz="1800" dirty="0"/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sz="1800" dirty="0"/>
              <a:t>Magnet yoke is kept at 77K to reduce cooling requirements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endParaRPr lang="en-US" sz="1800" dirty="0"/>
          </a:p>
          <a:p>
            <a:pPr marL="457200" indent="-457200">
              <a:buFont typeface="Arial" panose="020B0604020202020204" pitchFamily="34" charset="0"/>
              <a:buAutoNum type="arabicPeriod"/>
            </a:pPr>
            <a:endParaRPr lang="en-US" sz="1800" dirty="0"/>
          </a:p>
          <a:p>
            <a:pPr marL="457200" indent="-457200">
              <a:buFont typeface="Arial" panose="020B0604020202020204" pitchFamily="34" charset="0"/>
              <a:buAutoNum type="arabicPeriod"/>
            </a:pPr>
            <a:endParaRPr lang="en-US" sz="1800" dirty="0"/>
          </a:p>
          <a:p>
            <a:pPr marL="457200" indent="-457200">
              <a:buFont typeface="Arial" panose="020B0604020202020204" pitchFamily="34" charset="0"/>
              <a:buAutoNum type="arabicPeriod"/>
            </a:pPr>
            <a:endParaRPr lang="en-US" sz="1800" dirty="0"/>
          </a:p>
          <a:p>
            <a:pPr marL="457200" indent="-457200">
              <a:buFont typeface="Arial" panose="020B0604020202020204" pitchFamily="34" charset="0"/>
              <a:buAutoNum type="arabicPeriod"/>
            </a:pPr>
            <a:endParaRPr lang="en-US" sz="1800" dirty="0"/>
          </a:p>
          <a:p>
            <a:pPr marL="457200" indent="-457200">
              <a:buFont typeface="Arial" panose="020B0604020202020204" pitchFamily="34" charset="0"/>
              <a:buAutoNum type="arabicPeriod"/>
            </a:pPr>
            <a:endParaRPr lang="en-US" sz="1800" dirty="0"/>
          </a:p>
          <a:p>
            <a:pPr marL="457200" indent="-457200">
              <a:buAutoNum type="arabicPeriod"/>
            </a:pPr>
            <a:endParaRPr lang="en-US" sz="1800" dirty="0"/>
          </a:p>
          <a:p>
            <a:pPr marL="457200" indent="-457200">
              <a:buAutoNum type="arabicPeriod"/>
            </a:pPr>
            <a:endParaRPr lang="en-CH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DB2CC8-4271-72AE-2F03-0EF9591188D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222337" y="0"/>
            <a:ext cx="10801724" cy="1261677"/>
          </a:xfrm>
        </p:spPr>
        <p:txBody>
          <a:bodyPr>
            <a:normAutofit/>
          </a:bodyPr>
          <a:lstStyle/>
          <a:p>
            <a:r>
              <a:rPr lang="en-US" dirty="0"/>
              <a:t>Magnet conceptual design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48FE30-2B3C-7972-DFE7-9921F581C33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2569858-71E2-9EE5-F240-C33D9E31A02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521043" y="743966"/>
            <a:ext cx="4517355" cy="5817995"/>
            <a:chOff x="4075082" y="-37426"/>
            <a:chExt cx="5103683" cy="689542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F840D6F-A62B-457A-432F-9EE83C2710B9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4076349" y="-37426"/>
              <a:ext cx="5102416" cy="3600000"/>
              <a:chOff x="3323930" y="0"/>
              <a:chExt cx="5102416" cy="3600000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834909AF-78C1-638D-6991-F61EF369548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93303" y="0"/>
                <a:ext cx="3433043" cy="3600000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7F6C5599-DAEE-910D-98B0-61510D1C311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>
                <a:off x="3323930" y="0"/>
                <a:ext cx="3433043" cy="3600000"/>
              </a:xfrm>
              <a:prstGeom prst="rect">
                <a:avLst/>
              </a:prstGeom>
            </p:spPr>
          </p:pic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F138E86-33E0-0C43-AA35-5E61EC098883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10800000">
              <a:off x="4075082" y="3258000"/>
              <a:ext cx="5096321" cy="3600000"/>
              <a:chOff x="3323930" y="0"/>
              <a:chExt cx="5096321" cy="3600000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45246F41-1650-07F3-5E80-3FC4179BCD7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87208" y="0"/>
                <a:ext cx="3433043" cy="3600000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1E5D2630-491F-CD38-8B6D-73CE558DD96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>
                <a:off x="3323930" y="0"/>
                <a:ext cx="3433043" cy="3600000"/>
              </a:xfrm>
              <a:prstGeom prst="rect">
                <a:avLst/>
              </a:prstGeom>
            </p:spPr>
          </p:pic>
        </p:grp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A63D6A7-5B1B-4ED0-6E35-EF05CC248F02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 flipV="1">
            <a:off x="7644070" y="2173086"/>
            <a:ext cx="2172093" cy="6598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F8649AE-87D0-D5C1-EAD6-293121FE2A5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37" y="6436991"/>
            <a:ext cx="1700931" cy="371888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35C37DE7-6EF7-3F26-3B83-2548D0D9F4F0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743408" y="1339186"/>
            <a:ext cx="2354480" cy="3646444"/>
            <a:chOff x="10287405" y="11991204"/>
            <a:chExt cx="4716306" cy="6070205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6A961422-47E2-1723-C944-227131B0ADDD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10287405" y="11991204"/>
              <a:ext cx="4716306" cy="6070205"/>
              <a:chOff x="9962616" y="12255804"/>
              <a:chExt cx="4716306" cy="6070205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4CDDF54-2478-8038-4AD1-FC6A30355E2F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>
                <a:off x="9962616" y="12255804"/>
                <a:ext cx="3789711" cy="6070205"/>
                <a:chOff x="4158685" y="417301"/>
                <a:chExt cx="3789711" cy="6070205"/>
              </a:xfrm>
            </p:grpSpPr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id="{26FD4574-2F12-D3C2-9427-CB856E1D1341}"/>
                    </a:ext>
                  </a:extLst>
                </p:cNvPr>
                <p:cNvGrpSpPr>
                  <a:grpSpLocks noGrp="1" noUngrp="1" noRot="1" noMove="1" noResize="1"/>
                </p:cNvGrpSpPr>
                <p:nvPr/>
              </p:nvGrpSpPr>
              <p:grpSpPr>
                <a:xfrm>
                  <a:off x="4158685" y="417301"/>
                  <a:ext cx="3789711" cy="6070205"/>
                  <a:chOff x="4158685" y="417301"/>
                  <a:chExt cx="3789711" cy="6070205"/>
                </a:xfrm>
              </p:grpSpPr>
              <p:pic>
                <p:nvPicPr>
                  <p:cNvPr id="32" name="Picture 31" descr="A diagram of a graph&#10;&#10;AI-generated content may be incorrect.">
                    <a:extLst>
                      <a:ext uri="{FF2B5EF4-FFF2-40B4-BE49-F238E27FC236}">
                        <a16:creationId xmlns:a16="http://schemas.microsoft.com/office/drawing/2014/main" id="{E5B3FD46-8F3E-4558-41E9-5F7A80F34B00}"/>
                      </a:ext>
                    </a:extLst>
                  </p:cNvPr>
                  <p:cNvPicPr>
                    <a:picLocks noGrp="1" noRot="1" noMove="1" noResize="1" noEditPoints="1" noAdjustHandles="1" noChangeArrowheads="1" noChangeShapeType="1" noCrop="1"/>
                  </p:cNvPicPr>
                  <p:nvPr/>
                </p:nvPicPr>
                <p:blipFill rotWithShape="1">
                  <a:blip r:embed="rId5">
                    <a:extLst>
                      <a:ext uri="{BEBA8EAE-BF5A-486C-A8C5-ECC9F3942E4B}">
                        <a14:imgProps xmlns:a14="http://schemas.microsoft.com/office/drawing/2010/main">
                          <a14:imgLayer r:embed="rId6">
                            <a14:imgEffect>
                              <a14:sharpenSoften amount="50000"/>
                            </a14:imgEffect>
                            <a14:imgEffect>
                              <a14:saturation sat="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9088" t="4380" r="4618" b="3672"/>
                  <a:stretch/>
                </p:blipFill>
                <p:spPr>
                  <a:xfrm>
                    <a:off x="4158685" y="417301"/>
                    <a:ext cx="3789711" cy="6070205"/>
                  </a:xfrm>
                  <a:prstGeom prst="rect">
                    <a:avLst/>
                  </a:prstGeom>
                </p:spPr>
              </p:pic>
              <p:sp>
                <p:nvSpPr>
                  <p:cNvPr id="33" name="Rectangle 32">
                    <a:extLst>
                      <a:ext uri="{FF2B5EF4-FFF2-40B4-BE49-F238E27FC236}">
                        <a16:creationId xmlns:a16="http://schemas.microsoft.com/office/drawing/2014/main" id="{5E07D452-72E8-9380-D65C-E62859BF1B81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5660390" y="538128"/>
                    <a:ext cx="396009" cy="594014"/>
                  </a:xfrm>
                  <a:prstGeom prst="rect">
                    <a:avLst/>
                  </a:prstGeom>
                  <a:solidFill>
                    <a:srgbClr val="0014E6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34" name="Rectangle 33">
                    <a:extLst>
                      <a:ext uri="{FF2B5EF4-FFF2-40B4-BE49-F238E27FC236}">
                        <a16:creationId xmlns:a16="http://schemas.microsoft.com/office/drawing/2014/main" id="{A9A05B52-6472-D892-ADA5-405599418B71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5660390" y="4894237"/>
                    <a:ext cx="396009" cy="594014"/>
                  </a:xfrm>
                  <a:prstGeom prst="rect">
                    <a:avLst/>
                  </a:prstGeom>
                  <a:solidFill>
                    <a:srgbClr val="0014E6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35" name="Rectangle 34">
                    <a:extLst>
                      <a:ext uri="{FF2B5EF4-FFF2-40B4-BE49-F238E27FC236}">
                        <a16:creationId xmlns:a16="http://schemas.microsoft.com/office/drawing/2014/main" id="{27356043-13F5-5770-4418-DC3AE7F4E287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5114666" y="4894237"/>
                    <a:ext cx="387318" cy="594014"/>
                  </a:xfrm>
                  <a:prstGeom prst="rect">
                    <a:avLst/>
                  </a:prstGeom>
                  <a:solidFill>
                    <a:srgbClr val="0014E6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36" name="Rectangle 35">
                    <a:extLst>
                      <a:ext uri="{FF2B5EF4-FFF2-40B4-BE49-F238E27FC236}">
                        <a16:creationId xmlns:a16="http://schemas.microsoft.com/office/drawing/2014/main" id="{B71C0113-276C-87EE-F12D-CEA8B26C0897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5660389" y="3706207"/>
                    <a:ext cx="396009" cy="594014"/>
                  </a:xfrm>
                  <a:prstGeom prst="rect">
                    <a:avLst/>
                  </a:prstGeom>
                  <a:solidFill>
                    <a:srgbClr val="0014E6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37" name="Rectangle 36">
                    <a:extLst>
                      <a:ext uri="{FF2B5EF4-FFF2-40B4-BE49-F238E27FC236}">
                        <a16:creationId xmlns:a16="http://schemas.microsoft.com/office/drawing/2014/main" id="{810A3609-418F-63E7-6150-895F13938854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5657660" y="1272708"/>
                    <a:ext cx="396009" cy="594014"/>
                  </a:xfrm>
                  <a:prstGeom prst="rect">
                    <a:avLst/>
                  </a:prstGeom>
                  <a:solidFill>
                    <a:srgbClr val="0014E6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38" name="Rectangle 37">
                    <a:extLst>
                      <a:ext uri="{FF2B5EF4-FFF2-40B4-BE49-F238E27FC236}">
                        <a16:creationId xmlns:a16="http://schemas.microsoft.com/office/drawing/2014/main" id="{346B4509-4BF9-DE6C-404D-96D193772BEF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5657660" y="1866722"/>
                    <a:ext cx="396009" cy="285326"/>
                  </a:xfrm>
                  <a:prstGeom prst="rect">
                    <a:avLst/>
                  </a:prstGeom>
                  <a:solidFill>
                    <a:srgbClr val="0014E6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39" name="Rectangle 38">
                    <a:extLst>
                      <a:ext uri="{FF2B5EF4-FFF2-40B4-BE49-F238E27FC236}">
                        <a16:creationId xmlns:a16="http://schemas.microsoft.com/office/drawing/2014/main" id="{E1EE2203-A089-6BCA-93A4-B6776B750280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5657658" y="2316809"/>
                    <a:ext cx="396009" cy="285326"/>
                  </a:xfrm>
                  <a:prstGeom prst="rect">
                    <a:avLst/>
                  </a:prstGeom>
                  <a:solidFill>
                    <a:srgbClr val="0014E6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40" name="Rectangle 39">
                    <a:extLst>
                      <a:ext uri="{FF2B5EF4-FFF2-40B4-BE49-F238E27FC236}">
                        <a16:creationId xmlns:a16="http://schemas.microsoft.com/office/drawing/2014/main" id="{87572190-BAFF-4A88-234A-27E8E73B36E4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5657658" y="2761210"/>
                    <a:ext cx="396009" cy="285326"/>
                  </a:xfrm>
                  <a:prstGeom prst="rect">
                    <a:avLst/>
                  </a:prstGeom>
                  <a:solidFill>
                    <a:srgbClr val="0014E6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41" name="Rectangle 40">
                    <a:extLst>
                      <a:ext uri="{FF2B5EF4-FFF2-40B4-BE49-F238E27FC236}">
                        <a16:creationId xmlns:a16="http://schemas.microsoft.com/office/drawing/2014/main" id="{A2AD8207-DFA3-13A3-C114-42A8CCE1C6C8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5657659" y="3201871"/>
                    <a:ext cx="396009" cy="285326"/>
                  </a:xfrm>
                  <a:prstGeom prst="rect">
                    <a:avLst/>
                  </a:prstGeom>
                  <a:solidFill>
                    <a:srgbClr val="0014E6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42" name="Rectangle 41">
                    <a:extLst>
                      <a:ext uri="{FF2B5EF4-FFF2-40B4-BE49-F238E27FC236}">
                        <a16:creationId xmlns:a16="http://schemas.microsoft.com/office/drawing/2014/main" id="{A5FDECD1-F954-C6CF-306C-88B15B5B394C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5660389" y="4453069"/>
                    <a:ext cx="396009" cy="285326"/>
                  </a:xfrm>
                  <a:prstGeom prst="rect">
                    <a:avLst/>
                  </a:prstGeom>
                  <a:solidFill>
                    <a:srgbClr val="0014E6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43" name="Rectangle 42">
                    <a:extLst>
                      <a:ext uri="{FF2B5EF4-FFF2-40B4-BE49-F238E27FC236}">
                        <a16:creationId xmlns:a16="http://schemas.microsoft.com/office/drawing/2014/main" id="{6CBEE559-82CF-B9BD-7FA7-E574C289CF1B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355715" y="538127"/>
                    <a:ext cx="396009" cy="594014"/>
                  </a:xfrm>
                  <a:prstGeom prst="rect">
                    <a:avLst/>
                  </a:prstGeom>
                  <a:solidFill>
                    <a:srgbClr val="0014E6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id="{269675EF-6022-F2A3-E048-92531AA98B83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355715" y="4894236"/>
                    <a:ext cx="396009" cy="594014"/>
                  </a:xfrm>
                  <a:prstGeom prst="rect">
                    <a:avLst/>
                  </a:prstGeom>
                  <a:solidFill>
                    <a:srgbClr val="0014E6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45" name="Rectangle 44">
                    <a:extLst>
                      <a:ext uri="{FF2B5EF4-FFF2-40B4-BE49-F238E27FC236}">
                        <a16:creationId xmlns:a16="http://schemas.microsoft.com/office/drawing/2014/main" id="{C23E71D5-15D1-9035-1F7D-78A34791002A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355714" y="3706206"/>
                    <a:ext cx="396009" cy="594014"/>
                  </a:xfrm>
                  <a:prstGeom prst="rect">
                    <a:avLst/>
                  </a:prstGeom>
                  <a:solidFill>
                    <a:srgbClr val="0014E6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46" name="Rectangle 45">
                    <a:extLst>
                      <a:ext uri="{FF2B5EF4-FFF2-40B4-BE49-F238E27FC236}">
                        <a16:creationId xmlns:a16="http://schemas.microsoft.com/office/drawing/2014/main" id="{4D212A9F-1FC6-0EC4-FD62-97777DB503B9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352985" y="1272707"/>
                    <a:ext cx="396009" cy="594014"/>
                  </a:xfrm>
                  <a:prstGeom prst="rect">
                    <a:avLst/>
                  </a:prstGeom>
                  <a:solidFill>
                    <a:srgbClr val="0014E6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47" name="Rectangle 46">
                    <a:extLst>
                      <a:ext uri="{FF2B5EF4-FFF2-40B4-BE49-F238E27FC236}">
                        <a16:creationId xmlns:a16="http://schemas.microsoft.com/office/drawing/2014/main" id="{6220B258-8CE9-8735-97CA-3A9950168060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352985" y="1866721"/>
                    <a:ext cx="396009" cy="285326"/>
                  </a:xfrm>
                  <a:prstGeom prst="rect">
                    <a:avLst/>
                  </a:prstGeom>
                  <a:solidFill>
                    <a:srgbClr val="0014E6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48" name="Rectangle 47">
                    <a:extLst>
                      <a:ext uri="{FF2B5EF4-FFF2-40B4-BE49-F238E27FC236}">
                        <a16:creationId xmlns:a16="http://schemas.microsoft.com/office/drawing/2014/main" id="{B3084EAD-4CEC-6501-8856-D3276D657C1A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356088" y="2316356"/>
                    <a:ext cx="396009" cy="285326"/>
                  </a:xfrm>
                  <a:prstGeom prst="rect">
                    <a:avLst/>
                  </a:prstGeom>
                  <a:solidFill>
                    <a:srgbClr val="0014E6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49" name="Rectangle 48">
                    <a:extLst>
                      <a:ext uri="{FF2B5EF4-FFF2-40B4-BE49-F238E27FC236}">
                        <a16:creationId xmlns:a16="http://schemas.microsoft.com/office/drawing/2014/main" id="{AF54E455-4D2A-4BF3-160C-E9548208CD75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333606" y="2759245"/>
                    <a:ext cx="396009" cy="285326"/>
                  </a:xfrm>
                  <a:prstGeom prst="rect">
                    <a:avLst/>
                  </a:prstGeom>
                  <a:solidFill>
                    <a:srgbClr val="0014E6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50" name="Rectangle 49">
                    <a:extLst>
                      <a:ext uri="{FF2B5EF4-FFF2-40B4-BE49-F238E27FC236}">
                        <a16:creationId xmlns:a16="http://schemas.microsoft.com/office/drawing/2014/main" id="{4BDF50E1-0942-ABB5-31CC-C30F692180FD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352984" y="3201870"/>
                    <a:ext cx="396009" cy="285326"/>
                  </a:xfrm>
                  <a:prstGeom prst="rect">
                    <a:avLst/>
                  </a:prstGeom>
                  <a:solidFill>
                    <a:srgbClr val="0014E6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51" name="Rectangle 50">
                    <a:extLst>
                      <a:ext uri="{FF2B5EF4-FFF2-40B4-BE49-F238E27FC236}">
                        <a16:creationId xmlns:a16="http://schemas.microsoft.com/office/drawing/2014/main" id="{A7584D71-BC11-C324-7D4F-A3E5A8A98F4A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333606" y="4453068"/>
                    <a:ext cx="396009" cy="285326"/>
                  </a:xfrm>
                  <a:prstGeom prst="rect">
                    <a:avLst/>
                  </a:prstGeom>
                  <a:solidFill>
                    <a:srgbClr val="0014E6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52" name="Rectangle 51">
                    <a:extLst>
                      <a:ext uri="{FF2B5EF4-FFF2-40B4-BE49-F238E27FC236}">
                        <a16:creationId xmlns:a16="http://schemas.microsoft.com/office/drawing/2014/main" id="{4F001473-C27E-CC32-1A35-05FF6670F581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059998" y="560912"/>
                    <a:ext cx="279939" cy="555954"/>
                  </a:xfrm>
                  <a:prstGeom prst="rect">
                    <a:avLst/>
                  </a:prstGeom>
                  <a:solidFill>
                    <a:srgbClr val="CE5918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53" name="Rectangle 52">
                    <a:extLst>
                      <a:ext uri="{FF2B5EF4-FFF2-40B4-BE49-F238E27FC236}">
                        <a16:creationId xmlns:a16="http://schemas.microsoft.com/office/drawing/2014/main" id="{28088BB0-750B-511C-208A-0D11D0B57BE4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059997" y="1296381"/>
                    <a:ext cx="279939" cy="570339"/>
                  </a:xfrm>
                  <a:prstGeom prst="rect">
                    <a:avLst/>
                  </a:prstGeom>
                  <a:solidFill>
                    <a:srgbClr val="CE5918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54" name="Rectangle 53">
                    <a:extLst>
                      <a:ext uri="{FF2B5EF4-FFF2-40B4-BE49-F238E27FC236}">
                        <a16:creationId xmlns:a16="http://schemas.microsoft.com/office/drawing/2014/main" id="{75387556-F65A-BF73-C8C5-36553FCD1ACB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061742" y="4908805"/>
                    <a:ext cx="279939" cy="564573"/>
                  </a:xfrm>
                  <a:prstGeom prst="rect">
                    <a:avLst/>
                  </a:prstGeom>
                  <a:solidFill>
                    <a:srgbClr val="CE5918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55" name="Rectangle 54">
                    <a:extLst>
                      <a:ext uri="{FF2B5EF4-FFF2-40B4-BE49-F238E27FC236}">
                        <a16:creationId xmlns:a16="http://schemas.microsoft.com/office/drawing/2014/main" id="{C2A4594D-1719-6CF6-FC30-2D9915D3A8D5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4823459" y="4894236"/>
                    <a:ext cx="285864" cy="579144"/>
                  </a:xfrm>
                  <a:prstGeom prst="rect">
                    <a:avLst/>
                  </a:prstGeom>
                  <a:solidFill>
                    <a:srgbClr val="CE5918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56" name="Rectangle 55">
                    <a:extLst>
                      <a:ext uri="{FF2B5EF4-FFF2-40B4-BE49-F238E27FC236}">
                        <a16:creationId xmlns:a16="http://schemas.microsoft.com/office/drawing/2014/main" id="{DD31FAA2-45A1-B70C-9700-71FBB1084CB6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059981" y="3725861"/>
                    <a:ext cx="279939" cy="566595"/>
                  </a:xfrm>
                  <a:prstGeom prst="rect">
                    <a:avLst/>
                  </a:prstGeom>
                  <a:solidFill>
                    <a:srgbClr val="CE5918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57" name="Rectangle 56">
                    <a:extLst>
                      <a:ext uri="{FF2B5EF4-FFF2-40B4-BE49-F238E27FC236}">
                        <a16:creationId xmlns:a16="http://schemas.microsoft.com/office/drawing/2014/main" id="{A7B0464F-BC7B-AF88-CE83-53749A3541DF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058482" y="4460441"/>
                    <a:ext cx="279939" cy="291713"/>
                  </a:xfrm>
                  <a:prstGeom prst="rect">
                    <a:avLst/>
                  </a:prstGeom>
                  <a:solidFill>
                    <a:srgbClr val="CE5918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id="{8397F16F-A773-8B5E-8648-666426DE7CCF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058481" y="3204207"/>
                    <a:ext cx="279939" cy="291713"/>
                  </a:xfrm>
                  <a:prstGeom prst="rect">
                    <a:avLst/>
                  </a:prstGeom>
                  <a:solidFill>
                    <a:srgbClr val="CE5918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59" name="Rectangle 58">
                    <a:extLst>
                      <a:ext uri="{FF2B5EF4-FFF2-40B4-BE49-F238E27FC236}">
                        <a16:creationId xmlns:a16="http://schemas.microsoft.com/office/drawing/2014/main" id="{2B83BCF6-20A6-0252-62EE-EC020ABB8D98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058480" y="2759354"/>
                    <a:ext cx="279939" cy="291713"/>
                  </a:xfrm>
                  <a:prstGeom prst="rect">
                    <a:avLst/>
                  </a:prstGeom>
                  <a:solidFill>
                    <a:srgbClr val="CE5918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60" name="Rectangle 59">
                    <a:extLst>
                      <a:ext uri="{FF2B5EF4-FFF2-40B4-BE49-F238E27FC236}">
                        <a16:creationId xmlns:a16="http://schemas.microsoft.com/office/drawing/2014/main" id="{94DDEAB4-2F74-F32D-05D9-119A26362585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061742" y="2318582"/>
                    <a:ext cx="279939" cy="291713"/>
                  </a:xfrm>
                  <a:prstGeom prst="rect">
                    <a:avLst/>
                  </a:prstGeom>
                  <a:solidFill>
                    <a:srgbClr val="CE5918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61" name="Rectangle 60">
                    <a:extLst>
                      <a:ext uri="{FF2B5EF4-FFF2-40B4-BE49-F238E27FC236}">
                        <a16:creationId xmlns:a16="http://schemas.microsoft.com/office/drawing/2014/main" id="{E830FD06-661B-1041-E819-1CECBDE1667D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059480" y="1867555"/>
                    <a:ext cx="279939" cy="291713"/>
                  </a:xfrm>
                  <a:prstGeom prst="rect">
                    <a:avLst/>
                  </a:prstGeom>
                  <a:solidFill>
                    <a:srgbClr val="CE5918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62" name="Rectangle 61">
                    <a:extLst>
                      <a:ext uri="{FF2B5EF4-FFF2-40B4-BE49-F238E27FC236}">
                        <a16:creationId xmlns:a16="http://schemas.microsoft.com/office/drawing/2014/main" id="{A66B1F33-C5AA-47C7-62F0-0999B0431326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808818" y="4907632"/>
                    <a:ext cx="274190" cy="565747"/>
                  </a:xfrm>
                  <a:prstGeom prst="rect">
                    <a:avLst/>
                  </a:prstGeom>
                  <a:solidFill>
                    <a:srgbClr val="CE5918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63" name="Rectangle 62">
                    <a:extLst>
                      <a:ext uri="{FF2B5EF4-FFF2-40B4-BE49-F238E27FC236}">
                        <a16:creationId xmlns:a16="http://schemas.microsoft.com/office/drawing/2014/main" id="{87B938CE-D979-1253-7D69-6A1A8FF40733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808818" y="560912"/>
                    <a:ext cx="274190" cy="565747"/>
                  </a:xfrm>
                  <a:prstGeom prst="rect">
                    <a:avLst/>
                  </a:prstGeom>
                  <a:solidFill>
                    <a:srgbClr val="CE5918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64" name="Rectangle 63">
                    <a:extLst>
                      <a:ext uri="{FF2B5EF4-FFF2-40B4-BE49-F238E27FC236}">
                        <a16:creationId xmlns:a16="http://schemas.microsoft.com/office/drawing/2014/main" id="{5FB0E107-49CA-ABE2-485D-0F5946767DAC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808818" y="1296382"/>
                    <a:ext cx="274190" cy="565747"/>
                  </a:xfrm>
                  <a:prstGeom prst="rect">
                    <a:avLst/>
                  </a:prstGeom>
                  <a:solidFill>
                    <a:srgbClr val="CE5918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65" name="Rectangle 64">
                    <a:extLst>
                      <a:ext uri="{FF2B5EF4-FFF2-40B4-BE49-F238E27FC236}">
                        <a16:creationId xmlns:a16="http://schemas.microsoft.com/office/drawing/2014/main" id="{561036DE-1C1F-684C-3288-247547C07BCE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808818" y="3727942"/>
                    <a:ext cx="274190" cy="565747"/>
                  </a:xfrm>
                  <a:prstGeom prst="rect">
                    <a:avLst/>
                  </a:prstGeom>
                  <a:solidFill>
                    <a:srgbClr val="CE5918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66" name="Rectangle 65">
                    <a:extLst>
                      <a:ext uri="{FF2B5EF4-FFF2-40B4-BE49-F238E27FC236}">
                        <a16:creationId xmlns:a16="http://schemas.microsoft.com/office/drawing/2014/main" id="{6913D73C-04B5-819A-D411-B168124228BE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808818" y="1869174"/>
                    <a:ext cx="274190" cy="282874"/>
                  </a:xfrm>
                  <a:prstGeom prst="rect">
                    <a:avLst/>
                  </a:prstGeom>
                  <a:solidFill>
                    <a:srgbClr val="CE5918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67" name="Rectangle 66">
                    <a:extLst>
                      <a:ext uri="{FF2B5EF4-FFF2-40B4-BE49-F238E27FC236}">
                        <a16:creationId xmlns:a16="http://schemas.microsoft.com/office/drawing/2014/main" id="{56781764-F79E-0E3C-A9DA-233287D69E96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803865" y="2317582"/>
                    <a:ext cx="274190" cy="282874"/>
                  </a:xfrm>
                  <a:prstGeom prst="rect">
                    <a:avLst/>
                  </a:prstGeom>
                  <a:solidFill>
                    <a:srgbClr val="CE5918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68" name="Rectangle 67">
                    <a:extLst>
                      <a:ext uri="{FF2B5EF4-FFF2-40B4-BE49-F238E27FC236}">
                        <a16:creationId xmlns:a16="http://schemas.microsoft.com/office/drawing/2014/main" id="{CB510CFE-4AC4-0CCB-1E0F-FE231237FE55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796894" y="2765990"/>
                    <a:ext cx="274190" cy="282874"/>
                  </a:xfrm>
                  <a:prstGeom prst="rect">
                    <a:avLst/>
                  </a:prstGeom>
                  <a:solidFill>
                    <a:srgbClr val="CE5918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69" name="Rectangle 68">
                    <a:extLst>
                      <a:ext uri="{FF2B5EF4-FFF2-40B4-BE49-F238E27FC236}">
                        <a16:creationId xmlns:a16="http://schemas.microsoft.com/office/drawing/2014/main" id="{E1A552A8-0497-75D9-33A1-FC57E44904B2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803865" y="3199748"/>
                    <a:ext cx="274190" cy="282874"/>
                  </a:xfrm>
                  <a:prstGeom prst="rect">
                    <a:avLst/>
                  </a:prstGeom>
                  <a:solidFill>
                    <a:srgbClr val="CE5918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70" name="Rectangle 69">
                    <a:extLst>
                      <a:ext uri="{FF2B5EF4-FFF2-40B4-BE49-F238E27FC236}">
                        <a16:creationId xmlns:a16="http://schemas.microsoft.com/office/drawing/2014/main" id="{C7085C74-125D-43BE-1415-3C912C0E5D9C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796894" y="4461439"/>
                    <a:ext cx="274190" cy="282874"/>
                  </a:xfrm>
                  <a:prstGeom prst="rect">
                    <a:avLst/>
                  </a:prstGeom>
                  <a:solidFill>
                    <a:srgbClr val="CE5918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71" name="Flowchart: Connector 70">
                    <a:extLst>
                      <a:ext uri="{FF2B5EF4-FFF2-40B4-BE49-F238E27FC236}">
                        <a16:creationId xmlns:a16="http://schemas.microsoft.com/office/drawing/2014/main" id="{8163E7CE-E996-2A98-B393-31982F47644E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119247" y="619748"/>
                    <a:ext cx="158404" cy="155904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72" name="Flowchart: Connector 71">
                    <a:extLst>
                      <a:ext uri="{FF2B5EF4-FFF2-40B4-BE49-F238E27FC236}">
                        <a16:creationId xmlns:a16="http://schemas.microsoft.com/office/drawing/2014/main" id="{916E4740-8F0A-215D-4EC4-846BE7FD98EC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114699" y="909208"/>
                    <a:ext cx="158404" cy="155904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73" name="Flowchart: Connector 72">
                    <a:extLst>
                      <a:ext uri="{FF2B5EF4-FFF2-40B4-BE49-F238E27FC236}">
                        <a16:creationId xmlns:a16="http://schemas.microsoft.com/office/drawing/2014/main" id="{2FBC10EB-6E52-8AE4-C5B8-30D60C650BD3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119247" y="1360124"/>
                    <a:ext cx="158404" cy="155904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74" name="Flowchart: Connector 73">
                    <a:extLst>
                      <a:ext uri="{FF2B5EF4-FFF2-40B4-BE49-F238E27FC236}">
                        <a16:creationId xmlns:a16="http://schemas.microsoft.com/office/drawing/2014/main" id="{0E9CEE34-D979-D2EB-BB98-B8DB218B6EDB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114699" y="1649584"/>
                    <a:ext cx="158404" cy="155904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75" name="Flowchart: Connector 74">
                    <a:extLst>
                      <a:ext uri="{FF2B5EF4-FFF2-40B4-BE49-F238E27FC236}">
                        <a16:creationId xmlns:a16="http://schemas.microsoft.com/office/drawing/2014/main" id="{4C760809-0D7B-BFF0-59D4-BCEEC728D993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113203" y="1940646"/>
                    <a:ext cx="158404" cy="155904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76" name="Flowchart: Connector 75">
                    <a:extLst>
                      <a:ext uri="{FF2B5EF4-FFF2-40B4-BE49-F238E27FC236}">
                        <a16:creationId xmlns:a16="http://schemas.microsoft.com/office/drawing/2014/main" id="{8EB0191F-8EEA-1E2B-979B-79236284F6E0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115244" y="2384446"/>
                    <a:ext cx="158404" cy="155904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77" name="Flowchart: Connector 76">
                    <a:extLst>
                      <a:ext uri="{FF2B5EF4-FFF2-40B4-BE49-F238E27FC236}">
                        <a16:creationId xmlns:a16="http://schemas.microsoft.com/office/drawing/2014/main" id="{77E4C7D5-A6CB-B6CF-55A0-5D6964C21CCB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112959" y="2821963"/>
                    <a:ext cx="158404" cy="155904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78" name="Flowchart: Connector 77">
                    <a:extLst>
                      <a:ext uri="{FF2B5EF4-FFF2-40B4-BE49-F238E27FC236}">
                        <a16:creationId xmlns:a16="http://schemas.microsoft.com/office/drawing/2014/main" id="{0E9D819C-E8EB-8B75-A84E-1E39BC2056D9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115244" y="3265947"/>
                    <a:ext cx="158404" cy="155904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79" name="Flowchart: Connector 78">
                    <a:extLst>
                      <a:ext uri="{FF2B5EF4-FFF2-40B4-BE49-F238E27FC236}">
                        <a16:creationId xmlns:a16="http://schemas.microsoft.com/office/drawing/2014/main" id="{C27D3D3F-30E9-91AC-F396-3BA5F929FE43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124188" y="3792658"/>
                    <a:ext cx="158404" cy="155904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80" name="Flowchart: Connector 79">
                    <a:extLst>
                      <a:ext uri="{FF2B5EF4-FFF2-40B4-BE49-F238E27FC236}">
                        <a16:creationId xmlns:a16="http://schemas.microsoft.com/office/drawing/2014/main" id="{843F0569-F126-B8DE-60FB-B103B72A4B46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124188" y="4082185"/>
                    <a:ext cx="158404" cy="155904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81" name="Flowchart: Connector 80">
                    <a:extLst>
                      <a:ext uri="{FF2B5EF4-FFF2-40B4-BE49-F238E27FC236}">
                        <a16:creationId xmlns:a16="http://schemas.microsoft.com/office/drawing/2014/main" id="{C6BDCFB8-F37A-3D3A-7A80-FB0BCC6D83DD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112959" y="4977883"/>
                    <a:ext cx="158404" cy="155904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82" name="Flowchart: Connector 81">
                    <a:extLst>
                      <a:ext uri="{FF2B5EF4-FFF2-40B4-BE49-F238E27FC236}">
                        <a16:creationId xmlns:a16="http://schemas.microsoft.com/office/drawing/2014/main" id="{E6646008-395A-092E-FAD9-9A76387838F4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111092" y="5265700"/>
                    <a:ext cx="158404" cy="155904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83" name="Flowchart: Connector 82">
                    <a:extLst>
                      <a:ext uri="{FF2B5EF4-FFF2-40B4-BE49-F238E27FC236}">
                        <a16:creationId xmlns:a16="http://schemas.microsoft.com/office/drawing/2014/main" id="{1EB6DFE2-ACFE-A5D3-4E95-805157C18216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4890477" y="4983139"/>
                    <a:ext cx="158404" cy="155904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84" name="Flowchart: Connector 83">
                    <a:extLst>
                      <a:ext uri="{FF2B5EF4-FFF2-40B4-BE49-F238E27FC236}">
                        <a16:creationId xmlns:a16="http://schemas.microsoft.com/office/drawing/2014/main" id="{811E6E87-E8DB-843F-005D-5B7CE387A94E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4885929" y="5272599"/>
                    <a:ext cx="158404" cy="155904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  <p:sp>
                <p:nvSpPr>
                  <p:cNvPr id="85" name="Flowchart: Connector 84">
                    <a:extLst>
                      <a:ext uri="{FF2B5EF4-FFF2-40B4-BE49-F238E27FC236}">
                        <a16:creationId xmlns:a16="http://schemas.microsoft.com/office/drawing/2014/main" id="{0BE4B454-9449-F968-2BEA-CDE3AD3CEBF8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6120247" y="4513561"/>
                    <a:ext cx="158404" cy="155904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 err="1"/>
                  </a:p>
                </p:txBody>
              </p:sp>
            </p:grp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3D581F03-C5A5-4C97-A4A8-22FB8A8390CA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7419089" y="953448"/>
                  <a:ext cx="396009" cy="155219"/>
                </a:xfrm>
                <a:prstGeom prst="rect">
                  <a:avLst/>
                </a:prstGeom>
                <a:solidFill>
                  <a:srgbClr val="0014E6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000" err="1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9391048C-8669-96F5-6709-22827FC746EF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7419089" y="1116866"/>
                  <a:ext cx="396009" cy="155219"/>
                </a:xfrm>
                <a:prstGeom prst="rect">
                  <a:avLst/>
                </a:prstGeom>
                <a:solidFill>
                  <a:srgbClr val="CE5918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000" err="1"/>
                </a:p>
              </p:txBody>
            </p:sp>
          </p:grp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2802DA3-DE9B-81E0-8056-DD42240745AD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3599547" y="12597549"/>
                <a:ext cx="1079375" cy="1946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it-IT" sz="100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Nb</a:t>
                </a:r>
                <a:r>
                  <a:rPr lang="it-IT" sz="1000" baseline="-2500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3</a:t>
                </a:r>
                <a:r>
                  <a:rPr lang="it-IT" sz="100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Sn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rPr>
                  <a:t>Cu</a:t>
                </a:r>
                <a:endParaRPr kumimoji="0" lang="en-IT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C58AF9"/>
                  </a:solidFill>
                  <a:effectLst/>
                  <a:uLnTx/>
                  <a:uFillTx/>
                  <a:latin typeface="Calibri Light" panose="020F0302020204030204" pitchFamily="34" charset="0"/>
                  <a:ea typeface="+mn-ea"/>
                  <a:cs typeface="Calibri Light" panose="020F0302020204030204" pitchFamily="34" charset="0"/>
                  <a:hlinkClick r:id="rId7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ea typeface="+mn-ea"/>
                  <a:cs typeface="Calibri Light" panose="020F0302020204030204" pitchFamily="34" charset="0"/>
                </a:endParaRPr>
              </a:p>
              <a:p>
                <a:endParaRPr lang="en-US" sz="4000" dirty="0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EC6D787-1BEE-3D3B-6F39-00A975FDC8BA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13121408" y="16521900"/>
              <a:ext cx="1200822" cy="969935"/>
              <a:chOff x="151814" y="16587935"/>
              <a:chExt cx="1200822" cy="969935"/>
            </a:xfrm>
          </p:grpSpPr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6C69C420-C863-508B-AE9B-82C3A5CC7BF5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>
                <a:off x="590637" y="16797333"/>
                <a:ext cx="0" cy="457411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391AA8CF-1BD2-5DC4-56C0-9CD5CCB3549F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>
                <a:off x="590637" y="17254744"/>
                <a:ext cx="507999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19CC2A7-CAE5-8AF9-BDC9-A7C03D7EF10D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44636" y="17157760"/>
                <a:ext cx="508000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x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4E2207D-2A77-7502-FF1D-C32B9FF1F8E1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51814" y="16587935"/>
                <a:ext cx="507999" cy="4001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y</a:t>
                </a:r>
              </a:p>
            </p:txBody>
          </p:sp>
        </p:grpSp>
      </p:grpSp>
      <p:sp>
        <p:nvSpPr>
          <p:cNvPr id="86" name="Rectangle 85">
            <a:extLst>
              <a:ext uri="{FF2B5EF4-FFF2-40B4-BE49-F238E27FC236}">
                <a16:creationId xmlns:a16="http://schemas.microsoft.com/office/drawing/2014/main" id="{A1623CAA-4350-984C-CE53-E46F164120B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744528" y="1166632"/>
            <a:ext cx="2346844" cy="390413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9B6A6F45-AA60-E34C-C33B-AD8A777658D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816163" y="1887323"/>
            <a:ext cx="260110" cy="99002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EA37EB92-AC6B-B589-DCC1-49B387B74C2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5" t="14891" r="45593" b="25794"/>
          <a:stretch/>
        </p:blipFill>
        <p:spPr bwMode="auto">
          <a:xfrm>
            <a:off x="5233873" y="4984694"/>
            <a:ext cx="1729028" cy="176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7ABFE534-FD36-0880-3D3A-14F20797672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6445" y="0"/>
            <a:ext cx="949577" cy="949577"/>
          </a:xfrm>
          <a:prstGeom prst="rect">
            <a:avLst/>
          </a:prstGeom>
        </p:spPr>
      </p:pic>
      <p:pic>
        <p:nvPicPr>
          <p:cNvPr id="12" name="Picture 11" descr="A logo for high field program&#10;&#10;Description automatically generated">
            <a:extLst>
              <a:ext uri="{FF2B5EF4-FFF2-40B4-BE49-F238E27FC236}">
                <a16:creationId xmlns:a16="http://schemas.microsoft.com/office/drawing/2014/main" id="{0B3D9C6F-938C-9D56-C7B7-5BFC672E8D8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689" y="209727"/>
            <a:ext cx="1619113" cy="632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69206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diagram of a cross section of a machine&#10;&#10;AI-generated content may be incorrect.">
            <a:extLst>
              <a:ext uri="{FF2B5EF4-FFF2-40B4-BE49-F238E27FC236}">
                <a16:creationId xmlns:a16="http://schemas.microsoft.com/office/drawing/2014/main" id="{F08979F2-0876-DBBE-AD7C-7F4DE3926C5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b="1443"/>
          <a:stretch/>
        </p:blipFill>
        <p:spPr>
          <a:xfrm>
            <a:off x="207985" y="1002476"/>
            <a:ext cx="7165477" cy="462653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2736285-0471-7C0A-BCEF-43B17D6B75F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231297" y="48308"/>
            <a:ext cx="10515600" cy="1325563"/>
          </a:xfrm>
        </p:spPr>
        <p:txBody>
          <a:bodyPr/>
          <a:lstStyle/>
          <a:p>
            <a:r>
              <a:rPr lang="en-US" dirty="0"/>
              <a:t>Magnet Specifications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55CDD7-C69F-331F-EE52-498687FD539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10"/>
          </p:nvPr>
        </p:nvSpPr>
        <p:spPr>
          <a:xfrm>
            <a:off x="-11678" y="6474156"/>
            <a:ext cx="1699755" cy="365125"/>
          </a:xfrm>
        </p:spPr>
        <p:txBody>
          <a:bodyPr/>
          <a:lstStyle/>
          <a:p>
            <a:r>
              <a:rPr lang="en-US" dirty="0"/>
              <a:t>19/11/2025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DA22A-55BB-6D9E-91AF-1D2238939F2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9" descr="A table with numbers and symbols&#10;&#10;AI-generated content may be incorrect.">
            <a:extLst>
              <a:ext uri="{FF2B5EF4-FFF2-40B4-BE49-F238E27FC236}">
                <a16:creationId xmlns:a16="http://schemas.microsoft.com/office/drawing/2014/main" id="{481B4B3C-D814-8C62-11C7-37CBF9E444C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7980" y="823597"/>
            <a:ext cx="3576680" cy="56017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7F99404-8C52-6938-97C2-DD4C1B4210E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90963" y="6379719"/>
            <a:ext cx="1036283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/>
              <a:t>D. M. Araujo, I. S. P. Peixoto, et al. Combined System for Cryogenics and Protection of High-Field Superconducting Magnets, submitted to IEEE TAS, Oct. 2025.</a:t>
            </a:r>
          </a:p>
          <a:p>
            <a:r>
              <a:rPr lang="en-US" sz="1200" dirty="0"/>
              <a:t>I. S. P. Peixoto, D. M. Araujo, et al. Subscale Stress-Managed Asymmetric Common Coil Design, submitted to IEEE TAS, Oct. 2025.</a:t>
            </a:r>
          </a:p>
          <a:p>
            <a:pPr algn="l"/>
            <a:endParaRPr lang="en-US" sz="1200" dirty="0"/>
          </a:p>
        </p:txBody>
      </p:sp>
      <p:pic>
        <p:nvPicPr>
          <p:cNvPr id="2" name="Picture 1" descr="A red and black logo&#10;&#10;Description automatically generated">
            <a:extLst>
              <a:ext uri="{FF2B5EF4-FFF2-40B4-BE49-F238E27FC236}">
                <a16:creationId xmlns:a16="http://schemas.microsoft.com/office/drawing/2014/main" id="{5D471EDE-B6D0-4881-AA3D-AF61BBBF7B3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2423" y="0"/>
            <a:ext cx="949577" cy="949577"/>
          </a:xfrm>
          <a:prstGeom prst="rect">
            <a:avLst/>
          </a:prstGeom>
        </p:spPr>
      </p:pic>
      <p:pic>
        <p:nvPicPr>
          <p:cNvPr id="5" name="Picture 4" descr="A logo for high field program&#10;&#10;Description automatically generated">
            <a:extLst>
              <a:ext uri="{FF2B5EF4-FFF2-40B4-BE49-F238E27FC236}">
                <a16:creationId xmlns:a16="http://schemas.microsoft.com/office/drawing/2014/main" id="{13DAECBD-93DC-6E53-303B-02549B6B5A7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7667" y="209727"/>
            <a:ext cx="1619113" cy="63246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660D536-EDB0-9A56-84ED-4F9EF49BE76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1455" y="5041783"/>
            <a:ext cx="745558" cy="3271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543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80ACCA-D24F-DBB0-B73B-231971BD35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8E84B3-3C51-1250-890C-48315AD294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11678" y="6474156"/>
            <a:ext cx="1699755" cy="365125"/>
          </a:xfrm>
        </p:spPr>
        <p:txBody>
          <a:bodyPr/>
          <a:lstStyle/>
          <a:p>
            <a:r>
              <a:rPr lang="en-US" dirty="0"/>
              <a:t>19/11/2025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ADEE5-006B-AB7F-03FD-2C99DF2B9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318FE9-CE3C-3860-488B-CBB7F46D432C}"/>
              </a:ext>
            </a:extLst>
          </p:cNvPr>
          <p:cNvSpPr txBox="1"/>
          <p:nvPr/>
        </p:nvSpPr>
        <p:spPr>
          <a:xfrm>
            <a:off x="470154" y="6034284"/>
            <a:ext cx="1036283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/>
              <a:t>D. M. Araujo, I. S. P. Peixoto, et al. Combined System for Cryogenics and Protection of High-Field Superconducting Magnets, submitted to IEEE TAS, Oct. 2025.</a:t>
            </a:r>
          </a:p>
          <a:p>
            <a:r>
              <a:rPr lang="en-US" sz="1200" dirty="0"/>
              <a:t>I. S. P. Peixoto, D. M. Araujo, et al. Subscale Stress-Managed Asymmetric Common Coil Design, submitted to IEEE TAS, Oct. 2025.</a:t>
            </a:r>
          </a:p>
          <a:p>
            <a:pPr algn="l"/>
            <a:endParaRPr lang="en-US" sz="1200" dirty="0"/>
          </a:p>
        </p:txBody>
      </p:sp>
      <p:pic>
        <p:nvPicPr>
          <p:cNvPr id="7" name="Picture 6" descr="A graph with a line and a blue line&#10;&#10;AI-generated content may be incorrect.">
            <a:extLst>
              <a:ext uri="{FF2B5EF4-FFF2-40B4-BE49-F238E27FC236}">
                <a16:creationId xmlns:a16="http://schemas.microsoft.com/office/drawing/2014/main" id="{A2D34A19-C3A6-0284-710C-07C414AF96F1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9"/>
          <a:stretch/>
        </p:blipFill>
        <p:spPr>
          <a:xfrm>
            <a:off x="582096" y="2473657"/>
            <a:ext cx="2968362" cy="28159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0F2CCD-5B57-4D4D-304D-39A120F4EDC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570840" y="2203485"/>
            <a:ext cx="2997272" cy="3703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0053B4B-2463-1BB4-8298-DE1963EB0E4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915192" y="2221377"/>
            <a:ext cx="2724796" cy="370333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0B6A1E9-51BA-91DB-ECDE-76809E56C548}"/>
              </a:ext>
            </a:extLst>
          </p:cNvPr>
          <p:cNvSpPr/>
          <p:nvPr/>
        </p:nvSpPr>
        <p:spPr bwMode="auto">
          <a:xfrm>
            <a:off x="623888" y="5292479"/>
            <a:ext cx="3192783" cy="365125"/>
          </a:xfrm>
          <a:prstGeom prst="rect">
            <a:avLst/>
          </a:prstGeom>
          <a:solidFill>
            <a:srgbClr val="0C4EA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I=5760 A @ 20% Margin (4.2 K)</a:t>
            </a:r>
            <a:endParaRPr kumimoji="0" lang="en-US" b="0" i="0" u="none" strike="noStrike" kern="1200" cap="none" spc="0" normalizeH="0" baseline="30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 algn="ctr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6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5B854796-D63E-04F0-FFA0-B44998D47E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096" y="931454"/>
            <a:ext cx="11378106" cy="1261514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000" dirty="0"/>
          </a:p>
          <a:p>
            <a:pPr marL="457200" indent="-457200">
              <a:buAutoNum type="arabicPeriod"/>
            </a:pPr>
            <a:r>
              <a:rPr lang="en-US" sz="2000" dirty="0"/>
              <a:t>Multipole value &lt; 10 units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Conductors and spacers are placed to have similar margin in layers 1 and 2 to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use the conductor efficiently</a:t>
            </a:r>
          </a:p>
          <a:p>
            <a:pPr marL="457200" indent="-457200">
              <a:buAutoNum type="arabicPeriod"/>
            </a:pPr>
            <a:endParaRPr lang="en-CH" sz="2000" dirty="0"/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id="{C246A417-7800-7445-DE60-88E975A0E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391" y="0"/>
            <a:ext cx="10515600" cy="1325563"/>
          </a:xfrm>
        </p:spPr>
        <p:txBody>
          <a:bodyPr/>
          <a:lstStyle/>
          <a:p>
            <a:r>
              <a:rPr lang="en-US" dirty="0"/>
              <a:t>Electromagnetic Optimization</a:t>
            </a:r>
          </a:p>
        </p:txBody>
      </p:sp>
      <p:pic>
        <p:nvPicPr>
          <p:cNvPr id="2" name="Picture 1" descr="A red and black logo&#10;&#10;Description automatically generated">
            <a:extLst>
              <a:ext uri="{FF2B5EF4-FFF2-40B4-BE49-F238E27FC236}">
                <a16:creationId xmlns:a16="http://schemas.microsoft.com/office/drawing/2014/main" id="{3CB9D672-2D5E-2B32-3E99-C69FCAAFD6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6445" y="0"/>
            <a:ext cx="949577" cy="949577"/>
          </a:xfrm>
          <a:prstGeom prst="rect">
            <a:avLst/>
          </a:prstGeom>
        </p:spPr>
      </p:pic>
      <p:pic>
        <p:nvPicPr>
          <p:cNvPr id="3" name="Picture 2" descr="A logo for high field program&#10;&#10;Description automatically generated">
            <a:extLst>
              <a:ext uri="{FF2B5EF4-FFF2-40B4-BE49-F238E27FC236}">
                <a16:creationId xmlns:a16="http://schemas.microsoft.com/office/drawing/2014/main" id="{FA986414-8514-D2DC-E468-2A08E8812B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689" y="209727"/>
            <a:ext cx="1619113" cy="632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709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89C25D-5BF2-A984-C0E3-583B2C8B24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65A42CF-A834-A0D0-1215-EC9F4EB01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297" y="48308"/>
            <a:ext cx="10515600" cy="1325563"/>
          </a:xfrm>
        </p:spPr>
        <p:txBody>
          <a:bodyPr/>
          <a:lstStyle/>
          <a:p>
            <a:r>
              <a:rPr lang="en-US" dirty="0"/>
              <a:t>Electromagnetic Optimization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3A1EE-FC54-5548-E901-A76DB0F962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11678" y="6474156"/>
            <a:ext cx="1699755" cy="365125"/>
          </a:xfrm>
        </p:spPr>
        <p:txBody>
          <a:bodyPr/>
          <a:lstStyle/>
          <a:p>
            <a:r>
              <a:rPr lang="en-US" dirty="0"/>
              <a:t>19/11/2025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4D1F6-4E79-3F12-425C-08C8FA81B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28FE35-8921-217E-AE72-DF94CE255EBC}"/>
              </a:ext>
            </a:extLst>
          </p:cNvPr>
          <p:cNvSpPr txBox="1"/>
          <p:nvPr/>
        </p:nvSpPr>
        <p:spPr>
          <a:xfrm>
            <a:off x="457200" y="5855524"/>
            <a:ext cx="1036283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/>
              <a:t>D. M. Araujo, I. S. P. Peixoto, et al. Combined System for Cryogenics and Protection of High-Field Superconducting Magnets, submitted to IEEE TAS, Oct. 2025.</a:t>
            </a:r>
          </a:p>
          <a:p>
            <a:r>
              <a:rPr lang="en-US" sz="1200" dirty="0"/>
              <a:t>I. S. P. Peixoto, D. M. Araujo, et al. Subscale Stress-Managed Asymmetric Common Coil Design, submitted to IEEE TAS, Oct. 2025.</a:t>
            </a:r>
          </a:p>
          <a:p>
            <a:pPr algn="l"/>
            <a:endParaRPr lang="en-US" sz="12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35FF18C-00B0-5174-3AEF-23777C3A4477}"/>
              </a:ext>
            </a:extLst>
          </p:cNvPr>
          <p:cNvGrpSpPr/>
          <p:nvPr/>
        </p:nvGrpSpPr>
        <p:grpSpPr>
          <a:xfrm>
            <a:off x="538835" y="1270210"/>
            <a:ext cx="6727923" cy="4620670"/>
            <a:chOff x="1128282" y="35351371"/>
            <a:chExt cx="9523077" cy="746945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8E0DC66-30B2-621E-6725-9E021C6A5F1B}"/>
                </a:ext>
              </a:extLst>
            </p:cNvPr>
            <p:cNvPicPr/>
            <p:nvPr/>
          </p:nvPicPr>
          <p:blipFill rotWithShape="1">
            <a:blip r:embed="rId2"/>
            <a:srcRect l="2524" r="1342"/>
            <a:stretch/>
          </p:blipFill>
          <p:spPr>
            <a:xfrm>
              <a:off x="1128282" y="39993963"/>
              <a:ext cx="3274514" cy="254015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9494AAA-53B9-0588-A681-10F6712AA7DF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214695" y="35351371"/>
              <a:ext cx="3048000" cy="2250714"/>
            </a:xfrm>
            <a:prstGeom prst="rect">
              <a:avLst/>
            </a:prstGeom>
          </p:spPr>
        </p:pic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B8B5C594-A532-2758-7C0C-852B3EC8364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30822" y="37602085"/>
              <a:ext cx="0" cy="203675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62E8150-7126-DED8-15F7-5381B775A52C}"/>
                </a:ext>
              </a:extLst>
            </p:cNvPr>
            <p:cNvSpPr txBox="1"/>
            <p:nvPr/>
          </p:nvSpPr>
          <p:spPr>
            <a:xfrm>
              <a:off x="3753089" y="35906084"/>
              <a:ext cx="4174766" cy="938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Initial 3D model    </a:t>
              </a:r>
              <a:endParaRPr lang="en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/>
              <a:endParaRPr lang="en-US" sz="2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47B748F-C4DF-A335-65E2-CEE9D9B90C80}"/>
                </a:ext>
              </a:extLst>
            </p:cNvPr>
            <p:cNvSpPr txBox="1"/>
            <p:nvPr/>
          </p:nvSpPr>
          <p:spPr>
            <a:xfrm>
              <a:off x="4370454" y="41882410"/>
              <a:ext cx="4165052" cy="938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Optimized coil and core   </a:t>
              </a:r>
              <a:endParaRPr lang="en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just"/>
              <a:endParaRPr lang="en-US" sz="2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1083DB0-73C3-34F7-CBFE-12D3E54018C2}"/>
                </a:ext>
              </a:extLst>
            </p:cNvPr>
            <p:cNvSpPr txBox="1"/>
            <p:nvPr/>
          </p:nvSpPr>
          <p:spPr>
            <a:xfrm>
              <a:off x="2920068" y="37553904"/>
              <a:ext cx="7731291" cy="3134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3D model Considers yoke influence</a:t>
              </a:r>
              <a:endParaRPr lang="en-US" sz="2000" dirty="0"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just"/>
              <a:endParaRPr lang="en-US" sz="2000" dirty="0"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just"/>
              <a:r>
                <a:rPr lang="en-US" sz="2000" dirty="0"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Numeric algorithm finds most efficient distance for each coil block to keep multipole value &lt;10 units </a:t>
              </a:r>
            </a:p>
            <a:p>
              <a:pPr algn="just"/>
              <a:endParaRPr lang="en-US" sz="2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just"/>
              <a:endParaRPr lang="en-US" sz="20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1A3B6EB-876E-6CB6-C1DB-0E2CCB12D240}"/>
              </a:ext>
            </a:extLst>
          </p:cNvPr>
          <p:cNvGrpSpPr/>
          <p:nvPr/>
        </p:nvGrpSpPr>
        <p:grpSpPr>
          <a:xfrm>
            <a:off x="6950082" y="790443"/>
            <a:ext cx="4325265" cy="4183598"/>
            <a:chOff x="3292486" y="-3388"/>
            <a:chExt cx="6222175" cy="6628103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BC11ED6D-2573-7209-7AF0-9C0CD75436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73" t="3058" r="91624" b="4511"/>
            <a:stretch/>
          </p:blipFill>
          <p:spPr>
            <a:xfrm>
              <a:off x="8534355" y="242833"/>
              <a:ext cx="116157" cy="6338912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907C0C1-794E-F1CA-CF3C-1E8389506B7D}"/>
                </a:ext>
              </a:extLst>
            </p:cNvPr>
            <p:cNvSpPr txBox="1"/>
            <p:nvPr/>
          </p:nvSpPr>
          <p:spPr>
            <a:xfrm>
              <a:off x="8534356" y="-3388"/>
              <a:ext cx="79202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22FBDAF-4DD6-C4DF-D0B5-606EFE68F9F2}"/>
                </a:ext>
              </a:extLst>
            </p:cNvPr>
            <p:cNvSpPr txBox="1"/>
            <p:nvPr/>
          </p:nvSpPr>
          <p:spPr>
            <a:xfrm>
              <a:off x="8722641" y="156266"/>
              <a:ext cx="79202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5.9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C1F9CE0-48F6-DD7D-517B-4837AC2FA2D4}"/>
                </a:ext>
              </a:extLst>
            </p:cNvPr>
            <p:cNvSpPr txBox="1"/>
            <p:nvPr/>
          </p:nvSpPr>
          <p:spPr>
            <a:xfrm>
              <a:off x="8722641" y="1086096"/>
              <a:ext cx="79202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5.0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CF3ADDE-71BE-3BEA-06A1-7302D6F04AA7}"/>
                </a:ext>
              </a:extLst>
            </p:cNvPr>
            <p:cNvSpPr txBox="1"/>
            <p:nvPr/>
          </p:nvSpPr>
          <p:spPr>
            <a:xfrm>
              <a:off x="8704853" y="2115722"/>
              <a:ext cx="79202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4.0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535BC8F-07DD-C544-7BEB-2C0DD78F8DCF}"/>
                </a:ext>
              </a:extLst>
            </p:cNvPr>
            <p:cNvSpPr txBox="1"/>
            <p:nvPr/>
          </p:nvSpPr>
          <p:spPr>
            <a:xfrm>
              <a:off x="8704853" y="3149195"/>
              <a:ext cx="79202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3.0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8931FF7-5704-A182-DA0E-78D1742A45A8}"/>
                </a:ext>
              </a:extLst>
            </p:cNvPr>
            <p:cNvSpPr txBox="1"/>
            <p:nvPr/>
          </p:nvSpPr>
          <p:spPr>
            <a:xfrm>
              <a:off x="8722641" y="4189713"/>
              <a:ext cx="79202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2.0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0107F11-2085-9BBC-6EC0-15DC1F66A282}"/>
                </a:ext>
              </a:extLst>
            </p:cNvPr>
            <p:cNvSpPr txBox="1"/>
            <p:nvPr/>
          </p:nvSpPr>
          <p:spPr>
            <a:xfrm>
              <a:off x="8704853" y="5244201"/>
              <a:ext cx="79202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1.0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7688A1B-1E46-47D0-D3CA-92A1B501C140}"/>
                </a:ext>
              </a:extLst>
            </p:cNvPr>
            <p:cNvSpPr txBox="1"/>
            <p:nvPr/>
          </p:nvSpPr>
          <p:spPr>
            <a:xfrm>
              <a:off x="8704853" y="6316938"/>
              <a:ext cx="79202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62E38BF-9546-DAB2-83A2-34F159FA0F5C}"/>
                </a:ext>
              </a:extLst>
            </p:cNvPr>
            <p:cNvSpPr txBox="1"/>
            <p:nvPr/>
          </p:nvSpPr>
          <p:spPr>
            <a:xfrm>
              <a:off x="7014944" y="199551"/>
              <a:ext cx="1451558" cy="48761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 (T)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08C34496-7FA8-D0E0-16C7-51B6C82A3A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61536" y="5898232"/>
              <a:ext cx="509053" cy="71400"/>
            </a:xfrm>
            <a:prstGeom prst="straightConnector1">
              <a:avLst/>
            </a:prstGeom>
            <a:ln w="1270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CC0D088E-C513-74DC-55A1-4F77C1F3E7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61536" y="5398089"/>
              <a:ext cx="0" cy="571543"/>
            </a:xfrm>
            <a:prstGeom prst="straightConnector1">
              <a:avLst/>
            </a:prstGeom>
            <a:ln w="1270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894EDF8C-B387-03E7-271D-01DB1631D249}"/>
                </a:ext>
              </a:extLst>
            </p:cNvPr>
            <p:cNvCxnSpPr>
              <a:cxnSpLocks/>
            </p:cNvCxnSpPr>
            <p:nvPr/>
          </p:nvCxnSpPr>
          <p:spPr>
            <a:xfrm>
              <a:off x="3561536" y="5963464"/>
              <a:ext cx="356410" cy="164246"/>
            </a:xfrm>
            <a:prstGeom prst="straightConnector1">
              <a:avLst/>
            </a:prstGeom>
            <a:ln w="1270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6DE4582-F360-6B82-E83E-BB9DDBA2A3E0}"/>
                </a:ext>
              </a:extLst>
            </p:cNvPr>
            <p:cNvSpPr txBox="1"/>
            <p:nvPr/>
          </p:nvSpPr>
          <p:spPr>
            <a:xfrm>
              <a:off x="3292486" y="5369465"/>
              <a:ext cx="18984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3835A16-C4C6-98D3-728F-22456AA330D0}"/>
                </a:ext>
              </a:extLst>
            </p:cNvPr>
            <p:cNvSpPr txBox="1"/>
            <p:nvPr/>
          </p:nvSpPr>
          <p:spPr>
            <a:xfrm>
              <a:off x="3934554" y="5409594"/>
              <a:ext cx="189847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422690E-C760-23CA-1515-39C30A62ED86}"/>
                </a:ext>
              </a:extLst>
            </p:cNvPr>
            <p:cNvSpPr txBox="1"/>
            <p:nvPr/>
          </p:nvSpPr>
          <p:spPr>
            <a:xfrm>
              <a:off x="3838743" y="6130899"/>
              <a:ext cx="18984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</a:p>
          </p:txBody>
        </p:sp>
      </p:grpSp>
      <p:pic>
        <p:nvPicPr>
          <p:cNvPr id="42" name="Picture 41">
            <a:extLst>
              <a:ext uri="{FF2B5EF4-FFF2-40B4-BE49-F238E27FC236}">
                <a16:creationId xmlns:a16="http://schemas.microsoft.com/office/drawing/2014/main" id="{E2DA3283-9719-A700-ECB7-70EE48D650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6278" y="1335035"/>
            <a:ext cx="2751015" cy="3572087"/>
          </a:xfrm>
          <a:prstGeom prst="rect">
            <a:avLst/>
          </a:prstGeom>
        </p:spPr>
      </p:pic>
      <p:pic>
        <p:nvPicPr>
          <p:cNvPr id="5" name="Picture 4" descr="A red and black logo&#10;&#10;Description automatically generated">
            <a:extLst>
              <a:ext uri="{FF2B5EF4-FFF2-40B4-BE49-F238E27FC236}">
                <a16:creationId xmlns:a16="http://schemas.microsoft.com/office/drawing/2014/main" id="{572BCCF0-B62E-826E-82F2-7CA4A0115A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6445" y="0"/>
            <a:ext cx="949577" cy="949577"/>
          </a:xfrm>
          <a:prstGeom prst="rect">
            <a:avLst/>
          </a:prstGeom>
        </p:spPr>
      </p:pic>
      <p:pic>
        <p:nvPicPr>
          <p:cNvPr id="7" name="Picture 6" descr="A logo for high field program&#10;&#10;Description automatically generated">
            <a:extLst>
              <a:ext uri="{FF2B5EF4-FFF2-40B4-BE49-F238E27FC236}">
                <a16:creationId xmlns:a16="http://schemas.microsoft.com/office/drawing/2014/main" id="{A6BDD63F-BAB5-5A0B-BE82-AD3B8FAA036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689" y="209727"/>
            <a:ext cx="1619113" cy="632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580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6B11C1-319C-8852-983E-AA228FD7DA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3EFF1C5-E87A-5D0F-DBA9-DCB48EC8E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043" y="60235"/>
            <a:ext cx="10515600" cy="1325563"/>
          </a:xfrm>
        </p:spPr>
        <p:txBody>
          <a:bodyPr/>
          <a:lstStyle/>
          <a:p>
            <a:r>
              <a:rPr lang="en-US" dirty="0"/>
              <a:t>Mechanical Model (ANSYS)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9B0306-A412-F575-4305-A3B65B83F4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180" y="6473582"/>
            <a:ext cx="1699755" cy="324183"/>
          </a:xfrm>
        </p:spPr>
        <p:txBody>
          <a:bodyPr/>
          <a:lstStyle/>
          <a:p>
            <a:r>
              <a:rPr lang="en-US" dirty="0"/>
              <a:t>19/11/2025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9F5AA-B270-3FE3-BC8C-44DFF1607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307011-925D-565A-95DE-35DCC9C9FE74}"/>
              </a:ext>
            </a:extLst>
          </p:cNvPr>
          <p:cNvSpPr txBox="1"/>
          <p:nvPr/>
        </p:nvSpPr>
        <p:spPr>
          <a:xfrm>
            <a:off x="1270000" y="6327568"/>
            <a:ext cx="1036283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/>
              <a:t>D. M. Araujo, I. S. P. Peixoto, et al. Combined System for Cryogenics and Protection of High-Field Superconducting Magnets, submitted to IEEE TAS, Oct. 2025.</a:t>
            </a:r>
          </a:p>
          <a:p>
            <a:r>
              <a:rPr lang="en-US" sz="1200" dirty="0"/>
              <a:t>I. S. P. Peixoto, D. M. Araujo, et al. Subscale Stress-Managed Asymmetric Common Coil Design, submitted to IEEE TAS, Oct. 2025.</a:t>
            </a:r>
          </a:p>
          <a:p>
            <a:pPr algn="l"/>
            <a:endParaRPr lang="en-US" sz="1200" dirty="0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3BDC05CE-04BF-3AEC-2349-29EA74FA667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267997" y="2381283"/>
            <a:ext cx="1455386" cy="3776236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3F6FD76C-CE50-5929-F5A0-AAE6495FC5CE}"/>
              </a:ext>
            </a:extLst>
          </p:cNvPr>
          <p:cNvGrpSpPr/>
          <p:nvPr/>
        </p:nvGrpSpPr>
        <p:grpSpPr>
          <a:xfrm>
            <a:off x="231297" y="1231757"/>
            <a:ext cx="6714529" cy="2513805"/>
            <a:chOff x="12758789" y="15426263"/>
            <a:chExt cx="13282276" cy="3974258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E64D929-6696-2CC3-0849-DD188094D865}"/>
                </a:ext>
              </a:extLst>
            </p:cNvPr>
            <p:cNvSpPr/>
            <p:nvPr/>
          </p:nvSpPr>
          <p:spPr bwMode="auto">
            <a:xfrm>
              <a:off x="12758789" y="15426263"/>
              <a:ext cx="13282276" cy="1618957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US" sz="2000" b="1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Stress solution at nominal field (4.2 K, 5640 A)</a:t>
              </a:r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531813" indent="-531813">
                <a:buFont typeface="+mj-lt"/>
                <a:buAutoNum type="arabicPeriod"/>
              </a:pP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Magnet integrity (no excessive movement in the pieces)</a:t>
              </a:r>
            </a:p>
            <a:p>
              <a:pPr marL="531813" indent="-531813">
                <a:buFont typeface="+mj-lt"/>
                <a:buAutoNum type="arabicPeriod"/>
              </a:pP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Different material stress limits are respected</a:t>
              </a:r>
              <a:endParaRPr lang="en-US" baseline="30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9DDD1B8-FB70-AB95-54B9-9C19C247129D}"/>
                </a:ext>
              </a:extLst>
            </p:cNvPr>
            <p:cNvSpPr/>
            <p:nvPr/>
          </p:nvSpPr>
          <p:spPr bwMode="auto">
            <a:xfrm>
              <a:off x="17883121" y="17332414"/>
              <a:ext cx="635140" cy="938580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3894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119328A-C6D5-7810-12A5-33D5B3D6576F}"/>
                </a:ext>
              </a:extLst>
            </p:cNvPr>
            <p:cNvCxnSpPr/>
            <p:nvPr/>
          </p:nvCxnSpPr>
          <p:spPr bwMode="auto">
            <a:xfrm>
              <a:off x="17209737" y="17825993"/>
              <a:ext cx="67338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733D3EE-239D-A441-5B04-2C2CC99F0B7F}"/>
                </a:ext>
              </a:extLst>
            </p:cNvPr>
            <p:cNvSpPr txBox="1"/>
            <p:nvPr/>
          </p:nvSpPr>
          <p:spPr>
            <a:xfrm>
              <a:off x="14839719" y="17418692"/>
              <a:ext cx="3338609" cy="14597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4389438"/>
              <a:r>
                <a:rPr lang="en-US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Stress limit </a:t>
              </a:r>
              <a:r>
                <a:rPr lang="it-IT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rPr>
                <a:t>Nb</a:t>
              </a:r>
              <a:r>
                <a:rPr lang="it-IT" baseline="-25000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rPr>
                <a:t>3</a:t>
              </a:r>
              <a:r>
                <a:rPr lang="it-IT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rPr>
                <a:t>Sn</a:t>
              </a:r>
            </a:p>
            <a:p>
              <a:pPr defTabSz="4389438"/>
              <a:r>
                <a:rPr lang="en-US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 150 MPa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32D4BD27-9FDD-D02E-67AC-CFAFEAF5FF6A}"/>
                </a:ext>
              </a:extLst>
            </p:cNvPr>
            <p:cNvSpPr/>
            <p:nvPr/>
          </p:nvSpPr>
          <p:spPr bwMode="auto">
            <a:xfrm>
              <a:off x="19150854" y="18156978"/>
              <a:ext cx="462880" cy="1243543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3894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1D776C1-5B12-4EE0-5375-21493471B39E}"/>
                </a:ext>
              </a:extLst>
            </p:cNvPr>
            <p:cNvCxnSpPr/>
            <p:nvPr/>
          </p:nvCxnSpPr>
          <p:spPr bwMode="auto">
            <a:xfrm>
              <a:off x="19620865" y="18512093"/>
              <a:ext cx="67338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C9E5CB7-FA58-9EBF-3337-FBDF6D7F439D}"/>
                </a:ext>
              </a:extLst>
            </p:cNvPr>
            <p:cNvSpPr txBox="1"/>
            <p:nvPr/>
          </p:nvSpPr>
          <p:spPr>
            <a:xfrm>
              <a:off x="20031758" y="18058468"/>
              <a:ext cx="3586391" cy="1021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4389438"/>
              <a:r>
                <a:rPr lang="en-US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Stress limit Cu</a:t>
              </a:r>
              <a:r>
                <a:rPr lang="en-US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 450 MPa</a:t>
              </a:r>
            </a:p>
          </p:txBody>
        </p:sp>
      </p:grpSp>
      <p:pic>
        <p:nvPicPr>
          <p:cNvPr id="56" name="Picture 55">
            <a:extLst>
              <a:ext uri="{FF2B5EF4-FFF2-40B4-BE49-F238E27FC236}">
                <a16:creationId xmlns:a16="http://schemas.microsoft.com/office/drawing/2014/main" id="{921B6D78-2D2D-A574-8B1A-9D14159FCB3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540150" y="3757969"/>
            <a:ext cx="1514880" cy="2155746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8D16E667-A8DC-490D-0F0E-387FF951393A}"/>
              </a:ext>
            </a:extLst>
          </p:cNvPr>
          <p:cNvSpPr txBox="1"/>
          <p:nvPr/>
        </p:nvSpPr>
        <p:spPr>
          <a:xfrm>
            <a:off x="4508483" y="3573303"/>
            <a:ext cx="9583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389438"/>
            <a:r>
              <a:rPr lang="en-US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(Pa)</a:t>
            </a:r>
          </a:p>
        </p:txBody>
      </p:sp>
      <p:pic>
        <p:nvPicPr>
          <p:cNvPr id="73" name="Picture 72" descr="A red and black logo&#10;&#10;Description automatically generated">
            <a:extLst>
              <a:ext uri="{FF2B5EF4-FFF2-40B4-BE49-F238E27FC236}">
                <a16:creationId xmlns:a16="http://schemas.microsoft.com/office/drawing/2014/main" id="{F4CD9090-C176-1898-AAA7-8B8FA03C11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6445" y="0"/>
            <a:ext cx="949577" cy="949577"/>
          </a:xfrm>
          <a:prstGeom prst="rect">
            <a:avLst/>
          </a:prstGeom>
        </p:spPr>
      </p:pic>
      <p:pic>
        <p:nvPicPr>
          <p:cNvPr id="74" name="Picture 73" descr="A logo for high field program&#10;&#10;Description automatically generated">
            <a:extLst>
              <a:ext uri="{FF2B5EF4-FFF2-40B4-BE49-F238E27FC236}">
                <a16:creationId xmlns:a16="http://schemas.microsoft.com/office/drawing/2014/main" id="{FE8F4486-7B0B-4F2F-E071-2FBAF04F00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689" y="209727"/>
            <a:ext cx="1619113" cy="632466"/>
          </a:xfrm>
          <a:prstGeom prst="rect">
            <a:avLst/>
          </a:prstGeom>
        </p:spPr>
      </p:pic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9A91BE65-4365-C7D5-2B92-86ADFD7FB6DC}"/>
              </a:ext>
            </a:extLst>
          </p:cNvPr>
          <p:cNvCxnSpPr>
            <a:cxnSpLocks/>
            <a:stCxn id="159" idx="3"/>
          </p:cNvCxnSpPr>
          <p:nvPr/>
        </p:nvCxnSpPr>
        <p:spPr>
          <a:xfrm>
            <a:off x="9169730" y="1940802"/>
            <a:ext cx="363950" cy="320434"/>
          </a:xfrm>
          <a:prstGeom prst="straightConnector1">
            <a:avLst/>
          </a:prstGeom>
          <a:ln w="6350">
            <a:headEnd w="sm" len="med"/>
            <a:tailEnd type="triangle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6" name="Picture 75" descr="A diagram of a graph&#10;&#10;AI-generated content may be incorrect.">
            <a:extLst>
              <a:ext uri="{FF2B5EF4-FFF2-40B4-BE49-F238E27FC236}">
                <a16:creationId xmlns:a16="http://schemas.microsoft.com/office/drawing/2014/main" id="{5C8FF1AB-CA15-C6FA-A34A-171B2F6D51B7}"/>
              </a:ext>
            </a:extLst>
          </p:cNvPr>
          <p:cNvPicPr>
            <a:picLocks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16" t="4380" r="4618" b="14621"/>
          <a:stretch/>
        </p:blipFill>
        <p:spPr>
          <a:xfrm>
            <a:off x="8784045" y="2490647"/>
            <a:ext cx="1257978" cy="1960281"/>
          </a:xfrm>
          <a:prstGeom prst="rect">
            <a:avLst/>
          </a:prstGeom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9E8EC079-F778-F064-F245-966B69A85756}"/>
              </a:ext>
            </a:extLst>
          </p:cNvPr>
          <p:cNvSpPr>
            <a:spLocks/>
          </p:cNvSpPr>
          <p:nvPr/>
        </p:nvSpPr>
        <p:spPr>
          <a:xfrm>
            <a:off x="9198163" y="2539352"/>
            <a:ext cx="147192" cy="217758"/>
          </a:xfrm>
          <a:prstGeom prst="rect">
            <a:avLst/>
          </a:prstGeom>
          <a:solidFill>
            <a:schemeClr val="bg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D3D63BE2-C900-0EE0-EC00-BFF1D9994C2E}"/>
              </a:ext>
            </a:extLst>
          </p:cNvPr>
          <p:cNvSpPr>
            <a:spLocks/>
          </p:cNvSpPr>
          <p:nvPr/>
        </p:nvSpPr>
        <p:spPr>
          <a:xfrm>
            <a:off x="9198163" y="4136247"/>
            <a:ext cx="147192" cy="217758"/>
          </a:xfrm>
          <a:prstGeom prst="rect">
            <a:avLst/>
          </a:prstGeom>
          <a:solidFill>
            <a:schemeClr val="bg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6AB8DB49-8924-E123-A652-EF473C694B30}"/>
              </a:ext>
            </a:extLst>
          </p:cNvPr>
          <p:cNvSpPr>
            <a:spLocks/>
          </p:cNvSpPr>
          <p:nvPr/>
        </p:nvSpPr>
        <p:spPr>
          <a:xfrm>
            <a:off x="8995324" y="4136247"/>
            <a:ext cx="143962" cy="217758"/>
          </a:xfrm>
          <a:prstGeom prst="rect">
            <a:avLst/>
          </a:prstGeom>
          <a:solidFill>
            <a:schemeClr val="bg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D4C0F94-0E2A-CDCE-9C4C-83FC68967835}"/>
              </a:ext>
            </a:extLst>
          </p:cNvPr>
          <p:cNvSpPr>
            <a:spLocks/>
          </p:cNvSpPr>
          <p:nvPr/>
        </p:nvSpPr>
        <p:spPr>
          <a:xfrm>
            <a:off x="9198163" y="3700729"/>
            <a:ext cx="147192" cy="217758"/>
          </a:xfrm>
          <a:prstGeom prst="rect">
            <a:avLst/>
          </a:prstGeom>
          <a:solidFill>
            <a:schemeClr val="bg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D08A95A-020E-A9A8-9995-A320CA01E5FF}"/>
              </a:ext>
            </a:extLst>
          </p:cNvPr>
          <p:cNvSpPr>
            <a:spLocks/>
          </p:cNvSpPr>
          <p:nvPr/>
        </p:nvSpPr>
        <p:spPr>
          <a:xfrm>
            <a:off x="9197149" y="2808640"/>
            <a:ext cx="147192" cy="217758"/>
          </a:xfrm>
          <a:prstGeom prst="rect">
            <a:avLst/>
          </a:prstGeom>
          <a:solidFill>
            <a:schemeClr val="bg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A204DC5C-C3E7-17CE-0B52-17B79E49137D}"/>
              </a:ext>
            </a:extLst>
          </p:cNvPr>
          <p:cNvSpPr>
            <a:spLocks/>
          </p:cNvSpPr>
          <p:nvPr/>
        </p:nvSpPr>
        <p:spPr>
          <a:xfrm>
            <a:off x="9197149" y="3026398"/>
            <a:ext cx="147192" cy="104597"/>
          </a:xfrm>
          <a:prstGeom prst="rect">
            <a:avLst/>
          </a:prstGeom>
          <a:solidFill>
            <a:schemeClr val="bg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B9E11B70-22F5-2952-E137-DA8FBEB7DDC3}"/>
              </a:ext>
            </a:extLst>
          </p:cNvPr>
          <p:cNvSpPr>
            <a:spLocks/>
          </p:cNvSpPr>
          <p:nvPr/>
        </p:nvSpPr>
        <p:spPr>
          <a:xfrm>
            <a:off x="9197148" y="3191394"/>
            <a:ext cx="147192" cy="104597"/>
          </a:xfrm>
          <a:prstGeom prst="rect">
            <a:avLst/>
          </a:prstGeom>
          <a:solidFill>
            <a:schemeClr val="bg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E9DD54CE-42A1-05EB-E889-31A3C15711E7}"/>
              </a:ext>
            </a:extLst>
          </p:cNvPr>
          <p:cNvSpPr>
            <a:spLocks/>
          </p:cNvSpPr>
          <p:nvPr/>
        </p:nvSpPr>
        <p:spPr>
          <a:xfrm>
            <a:off x="9197148" y="3354305"/>
            <a:ext cx="147192" cy="104597"/>
          </a:xfrm>
          <a:prstGeom prst="rect">
            <a:avLst/>
          </a:prstGeom>
          <a:solidFill>
            <a:schemeClr val="bg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2E7C8F7-E182-3DD3-B970-5BAAAADED5CF}"/>
              </a:ext>
            </a:extLst>
          </p:cNvPr>
          <p:cNvSpPr>
            <a:spLocks/>
          </p:cNvSpPr>
          <p:nvPr/>
        </p:nvSpPr>
        <p:spPr>
          <a:xfrm>
            <a:off x="9197149" y="3515846"/>
            <a:ext cx="147192" cy="104597"/>
          </a:xfrm>
          <a:prstGeom prst="rect">
            <a:avLst/>
          </a:prstGeom>
          <a:solidFill>
            <a:schemeClr val="bg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4ACE4D4-BC56-DCD3-4CEF-B85097129BCC}"/>
              </a:ext>
            </a:extLst>
          </p:cNvPr>
          <p:cNvSpPr>
            <a:spLocks/>
          </p:cNvSpPr>
          <p:nvPr/>
        </p:nvSpPr>
        <p:spPr>
          <a:xfrm>
            <a:off x="9198163" y="3974520"/>
            <a:ext cx="147192" cy="104597"/>
          </a:xfrm>
          <a:prstGeom prst="rect">
            <a:avLst/>
          </a:prstGeom>
          <a:solidFill>
            <a:schemeClr val="bg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9C956AB2-A1A9-2283-70FB-C1C19E7F1759}"/>
              </a:ext>
            </a:extLst>
          </p:cNvPr>
          <p:cNvSpPr>
            <a:spLocks/>
          </p:cNvSpPr>
          <p:nvPr/>
        </p:nvSpPr>
        <p:spPr>
          <a:xfrm>
            <a:off x="9442323" y="2539351"/>
            <a:ext cx="147192" cy="217758"/>
          </a:xfrm>
          <a:prstGeom prst="rect">
            <a:avLst/>
          </a:prstGeom>
          <a:solidFill>
            <a:schemeClr val="bg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1D020F73-5FC9-6FEE-3FF0-279CE2700E00}"/>
              </a:ext>
            </a:extLst>
          </p:cNvPr>
          <p:cNvSpPr>
            <a:spLocks/>
          </p:cNvSpPr>
          <p:nvPr/>
        </p:nvSpPr>
        <p:spPr>
          <a:xfrm>
            <a:off x="9442323" y="4136246"/>
            <a:ext cx="147192" cy="217758"/>
          </a:xfrm>
          <a:prstGeom prst="rect">
            <a:avLst/>
          </a:prstGeom>
          <a:solidFill>
            <a:schemeClr val="bg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5F76F37-54F6-42FA-DD3C-9BA65F383B58}"/>
              </a:ext>
            </a:extLst>
          </p:cNvPr>
          <p:cNvSpPr>
            <a:spLocks/>
          </p:cNvSpPr>
          <p:nvPr/>
        </p:nvSpPr>
        <p:spPr>
          <a:xfrm>
            <a:off x="9451847" y="3700729"/>
            <a:ext cx="134905" cy="217758"/>
          </a:xfrm>
          <a:prstGeom prst="rect">
            <a:avLst/>
          </a:prstGeom>
          <a:solidFill>
            <a:schemeClr val="bg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5BD88A62-08A4-D5EE-BCBE-5850B8C16C41}"/>
              </a:ext>
            </a:extLst>
          </p:cNvPr>
          <p:cNvSpPr>
            <a:spLocks/>
          </p:cNvSpPr>
          <p:nvPr/>
        </p:nvSpPr>
        <p:spPr>
          <a:xfrm>
            <a:off x="9453213" y="2808639"/>
            <a:ext cx="147192" cy="217758"/>
          </a:xfrm>
          <a:prstGeom prst="rect">
            <a:avLst/>
          </a:prstGeom>
          <a:solidFill>
            <a:schemeClr val="bg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1986ED97-3199-F9AB-AC76-A916C4834778}"/>
              </a:ext>
            </a:extLst>
          </p:cNvPr>
          <p:cNvSpPr>
            <a:spLocks/>
          </p:cNvSpPr>
          <p:nvPr/>
        </p:nvSpPr>
        <p:spPr>
          <a:xfrm>
            <a:off x="9453213" y="3026397"/>
            <a:ext cx="147192" cy="104597"/>
          </a:xfrm>
          <a:prstGeom prst="rect">
            <a:avLst/>
          </a:prstGeom>
          <a:solidFill>
            <a:schemeClr val="bg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9FFF9419-50AA-18E4-9F96-933753C3695E}"/>
              </a:ext>
            </a:extLst>
          </p:cNvPr>
          <p:cNvSpPr>
            <a:spLocks/>
          </p:cNvSpPr>
          <p:nvPr/>
        </p:nvSpPr>
        <p:spPr>
          <a:xfrm>
            <a:off x="9456747" y="3191227"/>
            <a:ext cx="128075" cy="104597"/>
          </a:xfrm>
          <a:prstGeom prst="rect">
            <a:avLst/>
          </a:prstGeom>
          <a:solidFill>
            <a:schemeClr val="bg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64AC0A01-DEF5-F019-7F81-D304162E13EF}"/>
              </a:ext>
            </a:extLst>
          </p:cNvPr>
          <p:cNvSpPr>
            <a:spLocks/>
          </p:cNvSpPr>
          <p:nvPr/>
        </p:nvSpPr>
        <p:spPr>
          <a:xfrm>
            <a:off x="9448391" y="3353585"/>
            <a:ext cx="147192" cy="104597"/>
          </a:xfrm>
          <a:prstGeom prst="rect">
            <a:avLst/>
          </a:prstGeom>
          <a:solidFill>
            <a:schemeClr val="bg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56FDE3BC-5EBC-5E3B-38BC-4A5FF5524CE8}"/>
              </a:ext>
            </a:extLst>
          </p:cNvPr>
          <p:cNvSpPr>
            <a:spLocks/>
          </p:cNvSpPr>
          <p:nvPr/>
        </p:nvSpPr>
        <p:spPr>
          <a:xfrm>
            <a:off x="9455593" y="3515846"/>
            <a:ext cx="129229" cy="104597"/>
          </a:xfrm>
          <a:prstGeom prst="rect">
            <a:avLst/>
          </a:prstGeom>
          <a:solidFill>
            <a:schemeClr val="bg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1EA64881-7685-82B3-3BF0-99DE2034C777}"/>
              </a:ext>
            </a:extLst>
          </p:cNvPr>
          <p:cNvSpPr>
            <a:spLocks/>
          </p:cNvSpPr>
          <p:nvPr/>
        </p:nvSpPr>
        <p:spPr>
          <a:xfrm>
            <a:off x="9448391" y="3974520"/>
            <a:ext cx="143052" cy="104597"/>
          </a:xfrm>
          <a:prstGeom prst="rect">
            <a:avLst/>
          </a:prstGeom>
          <a:solidFill>
            <a:schemeClr val="bg2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CB692E5E-7368-87AF-1713-3E08244C673E}"/>
              </a:ext>
            </a:extLst>
          </p:cNvPr>
          <p:cNvSpPr>
            <a:spLocks/>
          </p:cNvSpPr>
          <p:nvPr/>
        </p:nvSpPr>
        <p:spPr>
          <a:xfrm>
            <a:off x="9341931" y="2545323"/>
            <a:ext cx="104050" cy="203806"/>
          </a:xfrm>
          <a:prstGeom prst="rect">
            <a:avLst/>
          </a:prstGeom>
          <a:solidFill>
            <a:srgbClr val="CE591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AFB83E87-6610-7F0C-FA8D-43FE3FE1432E}"/>
              </a:ext>
            </a:extLst>
          </p:cNvPr>
          <p:cNvSpPr>
            <a:spLocks/>
          </p:cNvSpPr>
          <p:nvPr/>
        </p:nvSpPr>
        <p:spPr>
          <a:xfrm>
            <a:off x="9341931" y="2814937"/>
            <a:ext cx="104050" cy="209079"/>
          </a:xfrm>
          <a:prstGeom prst="rect">
            <a:avLst/>
          </a:prstGeom>
          <a:solidFill>
            <a:srgbClr val="CE591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CF1FD8A2-046F-88E0-DA9B-68F348E1546C}"/>
              </a:ext>
            </a:extLst>
          </p:cNvPr>
          <p:cNvSpPr>
            <a:spLocks/>
          </p:cNvSpPr>
          <p:nvPr/>
        </p:nvSpPr>
        <p:spPr>
          <a:xfrm>
            <a:off x="9340588" y="4137899"/>
            <a:ext cx="104050" cy="206966"/>
          </a:xfrm>
          <a:prstGeom prst="rect">
            <a:avLst/>
          </a:prstGeom>
          <a:solidFill>
            <a:srgbClr val="CE591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8955F172-6F57-C2F6-D07E-43F2C0D7835B}"/>
              </a:ext>
            </a:extLst>
          </p:cNvPr>
          <p:cNvSpPr>
            <a:spLocks/>
          </p:cNvSpPr>
          <p:nvPr/>
        </p:nvSpPr>
        <p:spPr>
          <a:xfrm>
            <a:off x="8887085" y="4136246"/>
            <a:ext cx="106253" cy="212307"/>
          </a:xfrm>
          <a:prstGeom prst="rect">
            <a:avLst/>
          </a:prstGeom>
          <a:solidFill>
            <a:srgbClr val="CE591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7244BEDA-9312-AFF1-051C-48E4AF43425A}"/>
              </a:ext>
            </a:extLst>
          </p:cNvPr>
          <p:cNvSpPr>
            <a:spLocks/>
          </p:cNvSpPr>
          <p:nvPr/>
        </p:nvSpPr>
        <p:spPr>
          <a:xfrm>
            <a:off x="9341925" y="3705553"/>
            <a:ext cx="104050" cy="207706"/>
          </a:xfrm>
          <a:prstGeom prst="rect">
            <a:avLst/>
          </a:prstGeom>
          <a:solidFill>
            <a:srgbClr val="CE591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47B28611-40DD-101B-A2CB-43F8C1B0C625}"/>
              </a:ext>
            </a:extLst>
          </p:cNvPr>
          <p:cNvSpPr>
            <a:spLocks/>
          </p:cNvSpPr>
          <p:nvPr/>
        </p:nvSpPr>
        <p:spPr>
          <a:xfrm>
            <a:off x="9341369" y="3974842"/>
            <a:ext cx="104050" cy="106938"/>
          </a:xfrm>
          <a:prstGeom prst="rect">
            <a:avLst/>
          </a:prstGeom>
          <a:solidFill>
            <a:srgbClr val="CE591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E1C6447A-5919-C6FE-9438-F849A11EADBF}"/>
              </a:ext>
            </a:extLst>
          </p:cNvPr>
          <p:cNvSpPr>
            <a:spLocks/>
          </p:cNvSpPr>
          <p:nvPr/>
        </p:nvSpPr>
        <p:spPr>
          <a:xfrm>
            <a:off x="9341368" y="3514322"/>
            <a:ext cx="104050" cy="106938"/>
          </a:xfrm>
          <a:prstGeom prst="rect">
            <a:avLst/>
          </a:prstGeom>
          <a:solidFill>
            <a:srgbClr val="CE591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01A6628E-4C35-B240-AC2A-54957621E925}"/>
              </a:ext>
            </a:extLst>
          </p:cNvPr>
          <p:cNvSpPr>
            <a:spLocks/>
          </p:cNvSpPr>
          <p:nvPr/>
        </p:nvSpPr>
        <p:spPr>
          <a:xfrm>
            <a:off x="9341368" y="3351244"/>
            <a:ext cx="104050" cy="106938"/>
          </a:xfrm>
          <a:prstGeom prst="rect">
            <a:avLst/>
          </a:prstGeom>
          <a:solidFill>
            <a:srgbClr val="CE591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AF833DB2-9665-15CA-CBDA-BFE86E739208}"/>
              </a:ext>
            </a:extLst>
          </p:cNvPr>
          <p:cNvSpPr>
            <a:spLocks/>
          </p:cNvSpPr>
          <p:nvPr/>
        </p:nvSpPr>
        <p:spPr>
          <a:xfrm>
            <a:off x="9340199" y="3189663"/>
            <a:ext cx="104050" cy="106938"/>
          </a:xfrm>
          <a:prstGeom prst="rect">
            <a:avLst/>
          </a:prstGeom>
          <a:solidFill>
            <a:srgbClr val="CE591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03FBA6AE-AA90-B300-7593-0EAB29F62052}"/>
              </a:ext>
            </a:extLst>
          </p:cNvPr>
          <p:cNvSpPr>
            <a:spLocks/>
          </p:cNvSpPr>
          <p:nvPr/>
        </p:nvSpPr>
        <p:spPr>
          <a:xfrm>
            <a:off x="9339358" y="3021940"/>
            <a:ext cx="104050" cy="106938"/>
          </a:xfrm>
          <a:prstGeom prst="rect">
            <a:avLst/>
          </a:prstGeom>
          <a:solidFill>
            <a:srgbClr val="CE591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90948135-DFC7-0AF7-4EAF-44395B3525E1}"/>
              </a:ext>
            </a:extLst>
          </p:cNvPr>
          <p:cNvSpPr>
            <a:spLocks/>
          </p:cNvSpPr>
          <p:nvPr/>
        </p:nvSpPr>
        <p:spPr>
          <a:xfrm>
            <a:off x="9622641" y="4138776"/>
            <a:ext cx="101914" cy="207396"/>
          </a:xfrm>
          <a:prstGeom prst="rect">
            <a:avLst/>
          </a:prstGeom>
          <a:solidFill>
            <a:srgbClr val="CE591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0572400-9F31-3D96-8619-3C8799A94127}"/>
              </a:ext>
            </a:extLst>
          </p:cNvPr>
          <p:cNvSpPr>
            <a:spLocks/>
          </p:cNvSpPr>
          <p:nvPr/>
        </p:nvSpPr>
        <p:spPr>
          <a:xfrm>
            <a:off x="9622641" y="2545323"/>
            <a:ext cx="101914" cy="207396"/>
          </a:xfrm>
          <a:prstGeom prst="rect">
            <a:avLst/>
          </a:prstGeom>
          <a:solidFill>
            <a:srgbClr val="CE591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58434F06-17F3-5BC6-4FD5-C3B9C4F525E5}"/>
              </a:ext>
            </a:extLst>
          </p:cNvPr>
          <p:cNvSpPr>
            <a:spLocks/>
          </p:cNvSpPr>
          <p:nvPr/>
        </p:nvSpPr>
        <p:spPr>
          <a:xfrm>
            <a:off x="9615498" y="2812556"/>
            <a:ext cx="101914" cy="207396"/>
          </a:xfrm>
          <a:prstGeom prst="rect">
            <a:avLst/>
          </a:prstGeom>
          <a:solidFill>
            <a:srgbClr val="CE591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C287B920-95CC-8594-0FB0-70B4A1BDF2E2}"/>
              </a:ext>
            </a:extLst>
          </p:cNvPr>
          <p:cNvSpPr>
            <a:spLocks/>
          </p:cNvSpPr>
          <p:nvPr/>
        </p:nvSpPr>
        <p:spPr>
          <a:xfrm>
            <a:off x="9622641" y="3703935"/>
            <a:ext cx="101914" cy="207396"/>
          </a:xfrm>
          <a:prstGeom prst="rect">
            <a:avLst/>
          </a:prstGeom>
          <a:solidFill>
            <a:srgbClr val="CE591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BA10CEB6-702A-FE9C-8926-A157101F9651}"/>
              </a:ext>
            </a:extLst>
          </p:cNvPr>
          <p:cNvSpPr>
            <a:spLocks/>
          </p:cNvSpPr>
          <p:nvPr/>
        </p:nvSpPr>
        <p:spPr>
          <a:xfrm>
            <a:off x="9615498" y="3022534"/>
            <a:ext cx="101914" cy="103698"/>
          </a:xfrm>
          <a:prstGeom prst="rect">
            <a:avLst/>
          </a:prstGeom>
          <a:solidFill>
            <a:srgbClr val="CE591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86ACCB3B-1AF3-F842-EB40-E9F61AFE2E33}"/>
              </a:ext>
            </a:extLst>
          </p:cNvPr>
          <p:cNvSpPr>
            <a:spLocks/>
          </p:cNvSpPr>
          <p:nvPr/>
        </p:nvSpPr>
        <p:spPr>
          <a:xfrm>
            <a:off x="9620800" y="3189296"/>
            <a:ext cx="101914" cy="103698"/>
          </a:xfrm>
          <a:prstGeom prst="rect">
            <a:avLst/>
          </a:prstGeom>
          <a:solidFill>
            <a:srgbClr val="CE591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A4DD97A2-CFF7-9E25-A682-44DD72F22C1E}"/>
              </a:ext>
            </a:extLst>
          </p:cNvPr>
          <p:cNvSpPr>
            <a:spLocks/>
          </p:cNvSpPr>
          <p:nvPr/>
        </p:nvSpPr>
        <p:spPr>
          <a:xfrm>
            <a:off x="9618209" y="3353677"/>
            <a:ext cx="101914" cy="103698"/>
          </a:xfrm>
          <a:prstGeom prst="rect">
            <a:avLst/>
          </a:prstGeom>
          <a:solidFill>
            <a:srgbClr val="CE591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B5092088-4686-D828-CD20-1442F21E9BE0}"/>
              </a:ext>
            </a:extLst>
          </p:cNvPr>
          <p:cNvSpPr>
            <a:spLocks/>
          </p:cNvSpPr>
          <p:nvPr/>
        </p:nvSpPr>
        <p:spPr>
          <a:xfrm>
            <a:off x="9617130" y="3516248"/>
            <a:ext cx="101914" cy="103698"/>
          </a:xfrm>
          <a:prstGeom prst="rect">
            <a:avLst/>
          </a:prstGeom>
          <a:solidFill>
            <a:srgbClr val="CE591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73820DF-ECEE-38C6-B7E0-415DB6C67B5F}"/>
              </a:ext>
            </a:extLst>
          </p:cNvPr>
          <p:cNvSpPr>
            <a:spLocks/>
          </p:cNvSpPr>
          <p:nvPr/>
        </p:nvSpPr>
        <p:spPr>
          <a:xfrm>
            <a:off x="9620590" y="3977589"/>
            <a:ext cx="101914" cy="103698"/>
          </a:xfrm>
          <a:prstGeom prst="rect">
            <a:avLst/>
          </a:prstGeom>
          <a:solidFill>
            <a:srgbClr val="CE591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Flowchart: Connector 114">
            <a:extLst>
              <a:ext uri="{FF2B5EF4-FFF2-40B4-BE49-F238E27FC236}">
                <a16:creationId xmlns:a16="http://schemas.microsoft.com/office/drawing/2014/main" id="{796B4038-05B2-9CE0-7796-BDBEF1B08227}"/>
              </a:ext>
            </a:extLst>
          </p:cNvPr>
          <p:cNvSpPr>
            <a:spLocks/>
          </p:cNvSpPr>
          <p:nvPr/>
        </p:nvSpPr>
        <p:spPr>
          <a:xfrm>
            <a:off x="9363954" y="2562129"/>
            <a:ext cx="58877" cy="57153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Flowchart: Connector 115">
            <a:extLst>
              <a:ext uri="{FF2B5EF4-FFF2-40B4-BE49-F238E27FC236}">
                <a16:creationId xmlns:a16="http://schemas.microsoft.com/office/drawing/2014/main" id="{20D2159D-B0CE-0594-C178-B38D87E292B0}"/>
              </a:ext>
            </a:extLst>
          </p:cNvPr>
          <p:cNvSpPr>
            <a:spLocks/>
          </p:cNvSpPr>
          <p:nvPr/>
        </p:nvSpPr>
        <p:spPr>
          <a:xfrm>
            <a:off x="9364644" y="2668242"/>
            <a:ext cx="58877" cy="57153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" name="Flowchart: Connector 116">
            <a:extLst>
              <a:ext uri="{FF2B5EF4-FFF2-40B4-BE49-F238E27FC236}">
                <a16:creationId xmlns:a16="http://schemas.microsoft.com/office/drawing/2014/main" id="{833ED6D9-9677-D5A5-FAAC-D949ACFC231E}"/>
              </a:ext>
            </a:extLst>
          </p:cNvPr>
          <p:cNvSpPr>
            <a:spLocks/>
          </p:cNvSpPr>
          <p:nvPr/>
        </p:nvSpPr>
        <p:spPr>
          <a:xfrm>
            <a:off x="9363954" y="2833542"/>
            <a:ext cx="58877" cy="57153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Flowchart: Connector 117">
            <a:extLst>
              <a:ext uri="{FF2B5EF4-FFF2-40B4-BE49-F238E27FC236}">
                <a16:creationId xmlns:a16="http://schemas.microsoft.com/office/drawing/2014/main" id="{B14FC30E-117D-FCB0-18C1-F332BA663440}"/>
              </a:ext>
            </a:extLst>
          </p:cNvPr>
          <p:cNvSpPr>
            <a:spLocks/>
          </p:cNvSpPr>
          <p:nvPr/>
        </p:nvSpPr>
        <p:spPr>
          <a:xfrm>
            <a:off x="9362263" y="2937274"/>
            <a:ext cx="58877" cy="57153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Flowchart: Connector 118">
            <a:extLst>
              <a:ext uri="{FF2B5EF4-FFF2-40B4-BE49-F238E27FC236}">
                <a16:creationId xmlns:a16="http://schemas.microsoft.com/office/drawing/2014/main" id="{77EFEF61-4BCF-0007-1DE4-696CA5D18FDA}"/>
              </a:ext>
            </a:extLst>
          </p:cNvPr>
          <p:cNvSpPr>
            <a:spLocks/>
          </p:cNvSpPr>
          <p:nvPr/>
        </p:nvSpPr>
        <p:spPr>
          <a:xfrm>
            <a:off x="9361708" y="3046354"/>
            <a:ext cx="58877" cy="57153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Flowchart: Connector 119">
            <a:extLst>
              <a:ext uri="{FF2B5EF4-FFF2-40B4-BE49-F238E27FC236}">
                <a16:creationId xmlns:a16="http://schemas.microsoft.com/office/drawing/2014/main" id="{E72E1EA0-D644-1A16-B021-5EA783E676D8}"/>
              </a:ext>
            </a:extLst>
          </p:cNvPr>
          <p:cNvSpPr>
            <a:spLocks/>
          </p:cNvSpPr>
          <p:nvPr/>
        </p:nvSpPr>
        <p:spPr>
          <a:xfrm>
            <a:off x="9362466" y="3209045"/>
            <a:ext cx="58877" cy="57153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Flowchart: Connector 120">
            <a:extLst>
              <a:ext uri="{FF2B5EF4-FFF2-40B4-BE49-F238E27FC236}">
                <a16:creationId xmlns:a16="http://schemas.microsoft.com/office/drawing/2014/main" id="{A0507CDA-3343-D06D-16A6-F95B44384A63}"/>
              </a:ext>
            </a:extLst>
          </p:cNvPr>
          <p:cNvSpPr>
            <a:spLocks/>
          </p:cNvSpPr>
          <p:nvPr/>
        </p:nvSpPr>
        <p:spPr>
          <a:xfrm>
            <a:off x="9361617" y="3369434"/>
            <a:ext cx="58877" cy="57153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Flowchart: Connector 121">
            <a:extLst>
              <a:ext uri="{FF2B5EF4-FFF2-40B4-BE49-F238E27FC236}">
                <a16:creationId xmlns:a16="http://schemas.microsoft.com/office/drawing/2014/main" id="{282E04B5-5113-CF4F-B8B8-C7F853A125CA}"/>
              </a:ext>
            </a:extLst>
          </p:cNvPr>
          <p:cNvSpPr>
            <a:spLocks/>
          </p:cNvSpPr>
          <p:nvPr/>
        </p:nvSpPr>
        <p:spPr>
          <a:xfrm>
            <a:off x="9367228" y="3539336"/>
            <a:ext cx="58877" cy="57153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Flowchart: Connector 122">
            <a:extLst>
              <a:ext uri="{FF2B5EF4-FFF2-40B4-BE49-F238E27FC236}">
                <a16:creationId xmlns:a16="http://schemas.microsoft.com/office/drawing/2014/main" id="{EF66E8DE-CAAB-FB2C-D0B4-D800C3801FA5}"/>
              </a:ext>
            </a:extLst>
          </p:cNvPr>
          <p:cNvSpPr>
            <a:spLocks/>
          </p:cNvSpPr>
          <p:nvPr/>
        </p:nvSpPr>
        <p:spPr>
          <a:xfrm>
            <a:off x="9363409" y="3725278"/>
            <a:ext cx="58877" cy="57153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Flowchart: Connector 123">
            <a:extLst>
              <a:ext uri="{FF2B5EF4-FFF2-40B4-BE49-F238E27FC236}">
                <a16:creationId xmlns:a16="http://schemas.microsoft.com/office/drawing/2014/main" id="{9115D863-B01B-1A27-0EA9-D27406CECC2B}"/>
              </a:ext>
            </a:extLst>
          </p:cNvPr>
          <p:cNvSpPr>
            <a:spLocks/>
          </p:cNvSpPr>
          <p:nvPr/>
        </p:nvSpPr>
        <p:spPr>
          <a:xfrm>
            <a:off x="9365790" y="3831415"/>
            <a:ext cx="58877" cy="57153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" name="Flowchart: Connector 124">
            <a:extLst>
              <a:ext uri="{FF2B5EF4-FFF2-40B4-BE49-F238E27FC236}">
                <a16:creationId xmlns:a16="http://schemas.microsoft.com/office/drawing/2014/main" id="{FD64C91F-E122-4101-6D8D-8A82FD30DB64}"/>
              </a:ext>
            </a:extLst>
          </p:cNvPr>
          <p:cNvSpPr>
            <a:spLocks/>
          </p:cNvSpPr>
          <p:nvPr/>
        </p:nvSpPr>
        <p:spPr>
          <a:xfrm>
            <a:off x="9363998" y="4162148"/>
            <a:ext cx="58877" cy="57153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Flowchart: Connector 125">
            <a:extLst>
              <a:ext uri="{FF2B5EF4-FFF2-40B4-BE49-F238E27FC236}">
                <a16:creationId xmlns:a16="http://schemas.microsoft.com/office/drawing/2014/main" id="{E59FEAB8-39E4-B8C5-E99A-664B35893B7A}"/>
              </a:ext>
            </a:extLst>
          </p:cNvPr>
          <p:cNvSpPr>
            <a:spLocks/>
          </p:cNvSpPr>
          <p:nvPr/>
        </p:nvSpPr>
        <p:spPr>
          <a:xfrm>
            <a:off x="9365685" y="4265277"/>
            <a:ext cx="58877" cy="57153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Flowchart: Connector 126">
            <a:extLst>
              <a:ext uri="{FF2B5EF4-FFF2-40B4-BE49-F238E27FC236}">
                <a16:creationId xmlns:a16="http://schemas.microsoft.com/office/drawing/2014/main" id="{48170C1C-55ED-3D98-1466-597E1816F92C}"/>
              </a:ext>
            </a:extLst>
          </p:cNvPr>
          <p:cNvSpPr>
            <a:spLocks/>
          </p:cNvSpPr>
          <p:nvPr/>
        </p:nvSpPr>
        <p:spPr>
          <a:xfrm>
            <a:off x="8907234" y="4156932"/>
            <a:ext cx="58877" cy="57153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" name="Flowchart: Connector 127">
            <a:extLst>
              <a:ext uri="{FF2B5EF4-FFF2-40B4-BE49-F238E27FC236}">
                <a16:creationId xmlns:a16="http://schemas.microsoft.com/office/drawing/2014/main" id="{C7EC4505-0580-DD46-8D30-064E562503F4}"/>
              </a:ext>
            </a:extLst>
          </p:cNvPr>
          <p:cNvSpPr>
            <a:spLocks/>
          </p:cNvSpPr>
          <p:nvPr/>
        </p:nvSpPr>
        <p:spPr>
          <a:xfrm>
            <a:off x="8907924" y="4265425"/>
            <a:ext cx="58877" cy="57153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" name="Flowchart: Connector 128">
            <a:extLst>
              <a:ext uri="{FF2B5EF4-FFF2-40B4-BE49-F238E27FC236}">
                <a16:creationId xmlns:a16="http://schemas.microsoft.com/office/drawing/2014/main" id="{40E1E92B-73DA-72A6-023E-EDD626924A87}"/>
              </a:ext>
            </a:extLst>
          </p:cNvPr>
          <p:cNvSpPr>
            <a:spLocks/>
          </p:cNvSpPr>
          <p:nvPr/>
        </p:nvSpPr>
        <p:spPr>
          <a:xfrm>
            <a:off x="9369088" y="3996696"/>
            <a:ext cx="58877" cy="57153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77722A29-B882-7D2E-1F88-11EA13B32F6B}"/>
              </a:ext>
            </a:extLst>
          </p:cNvPr>
          <p:cNvGrpSpPr>
            <a:grpSpLocks/>
          </p:cNvGrpSpPr>
          <p:nvPr/>
        </p:nvGrpSpPr>
        <p:grpSpPr>
          <a:xfrm>
            <a:off x="8065870" y="1898244"/>
            <a:ext cx="2149194" cy="3441016"/>
            <a:chOff x="3599575" y="1579324"/>
            <a:chExt cx="2149194" cy="3441016"/>
          </a:xfrm>
        </p:grpSpPr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F8729657-7ED9-CE2E-471C-2577ACDB65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35357" y="1801350"/>
              <a:ext cx="8649" cy="28507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07F083D2-933E-CA46-DB1B-785A8CD565EC}"/>
                </a:ext>
              </a:extLst>
            </p:cNvPr>
            <p:cNvCxnSpPr>
              <a:cxnSpLocks/>
              <a:endCxn id="133" idx="0"/>
            </p:cNvCxnSpPr>
            <p:nvPr/>
          </p:nvCxnSpPr>
          <p:spPr>
            <a:xfrm>
              <a:off x="4339317" y="1579324"/>
              <a:ext cx="1184531" cy="39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33" name="Arc 132">
              <a:extLst>
                <a:ext uri="{FF2B5EF4-FFF2-40B4-BE49-F238E27FC236}">
                  <a16:creationId xmlns:a16="http://schemas.microsoft.com/office/drawing/2014/main" id="{E39A0B06-A305-978D-E60C-38EB89FDA7DB}"/>
                </a:ext>
              </a:extLst>
            </p:cNvPr>
            <p:cNvSpPr>
              <a:spLocks/>
            </p:cNvSpPr>
            <p:nvPr/>
          </p:nvSpPr>
          <p:spPr>
            <a:xfrm>
              <a:off x="5283231" y="1583124"/>
              <a:ext cx="465538" cy="530476"/>
            </a:xfrm>
            <a:prstGeom prst="arc">
              <a:avLst>
                <a:gd name="adj1" fmla="val 16301742"/>
                <a:gd name="adj2" fmla="val 21092519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87CC829-F94B-075F-148A-5FA2FC4C863C}"/>
                </a:ext>
              </a:extLst>
            </p:cNvPr>
            <p:cNvGrpSpPr>
              <a:grpSpLocks/>
            </p:cNvGrpSpPr>
            <p:nvPr/>
          </p:nvGrpSpPr>
          <p:grpSpPr>
            <a:xfrm>
              <a:off x="3599575" y="4244461"/>
              <a:ext cx="553302" cy="775879"/>
              <a:chOff x="-120605" y="16180467"/>
              <a:chExt cx="1488614" cy="2116498"/>
            </a:xfrm>
          </p:grpSpPr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DC80B414-CA72-3CFC-FA92-9279BEFACE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8991" y="16643112"/>
                <a:ext cx="0" cy="74336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5C8BB309-EA33-BA43-3B05-E450ACA280F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0638" y="17386474"/>
                <a:ext cx="777371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BDD44EEA-4139-8B21-30BC-3478743C3E7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3180" y="17289475"/>
                <a:ext cx="433588" cy="10074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B421D7E2-ABBA-ACFC-23AA-94C7E0D06E3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120605" y="16180467"/>
                <a:ext cx="507999" cy="10074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</a:p>
            </p:txBody>
          </p:sp>
        </p:grpSp>
        <p:sp>
          <p:nvSpPr>
            <p:cNvPr id="135" name="Arc 134">
              <a:extLst>
                <a:ext uri="{FF2B5EF4-FFF2-40B4-BE49-F238E27FC236}">
                  <a16:creationId xmlns:a16="http://schemas.microsoft.com/office/drawing/2014/main" id="{60EB3D9E-186C-DE08-6520-7E1A1638AC3D}"/>
                </a:ext>
              </a:extLst>
            </p:cNvPr>
            <p:cNvSpPr>
              <a:spLocks/>
            </p:cNvSpPr>
            <p:nvPr/>
          </p:nvSpPr>
          <p:spPr>
            <a:xfrm>
              <a:off x="4007528" y="2981133"/>
              <a:ext cx="660455" cy="613325"/>
            </a:xfrm>
            <a:prstGeom prst="arc">
              <a:avLst>
                <a:gd name="adj1" fmla="val 16200000"/>
                <a:gd name="adj2" fmla="val 5347816"/>
              </a:avLst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8A7F646D-3A65-6C17-30D6-3F2FB6D04D17}"/>
              </a:ext>
            </a:extLst>
          </p:cNvPr>
          <p:cNvCxnSpPr>
            <a:cxnSpLocks/>
          </p:cNvCxnSpPr>
          <p:nvPr/>
        </p:nvCxnSpPr>
        <p:spPr>
          <a:xfrm>
            <a:off x="8796963" y="4964690"/>
            <a:ext cx="1409452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4D69236B-9EC9-CE3F-C15C-2F0CBD666ACD}"/>
              </a:ext>
            </a:extLst>
          </p:cNvPr>
          <p:cNvCxnSpPr>
            <a:cxnSpLocks/>
          </p:cNvCxnSpPr>
          <p:nvPr/>
        </p:nvCxnSpPr>
        <p:spPr>
          <a:xfrm>
            <a:off x="8797898" y="1898244"/>
            <a:ext cx="5247" cy="3072796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F3AD9945-1921-70F1-84C3-D1E5EEE8AAC5}"/>
              </a:ext>
            </a:extLst>
          </p:cNvPr>
          <p:cNvCxnSpPr>
            <a:cxnSpLocks/>
            <a:endCxn id="156" idx="0"/>
          </p:cNvCxnSpPr>
          <p:nvPr/>
        </p:nvCxnSpPr>
        <p:spPr>
          <a:xfrm>
            <a:off x="8805612" y="2277518"/>
            <a:ext cx="1032926" cy="2486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55142282-514D-80F5-C485-2B63B29480BA}"/>
              </a:ext>
            </a:extLst>
          </p:cNvPr>
          <p:cNvCxnSpPr>
            <a:cxnSpLocks/>
          </p:cNvCxnSpPr>
          <p:nvPr/>
        </p:nvCxnSpPr>
        <p:spPr>
          <a:xfrm>
            <a:off x="8805612" y="4639720"/>
            <a:ext cx="1113974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E29B5E73-2BB3-2575-16AE-F290C53543FE}"/>
              </a:ext>
            </a:extLst>
          </p:cNvPr>
          <p:cNvCxnSpPr>
            <a:cxnSpLocks/>
            <a:endCxn id="156" idx="2"/>
          </p:cNvCxnSpPr>
          <p:nvPr/>
        </p:nvCxnSpPr>
        <p:spPr>
          <a:xfrm flipV="1">
            <a:off x="9919586" y="2367435"/>
            <a:ext cx="2037" cy="2267923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5" name="Rectangle 144">
            <a:extLst>
              <a:ext uri="{FF2B5EF4-FFF2-40B4-BE49-F238E27FC236}">
                <a16:creationId xmlns:a16="http://schemas.microsoft.com/office/drawing/2014/main" id="{BD734CD1-C50B-73B9-92F2-387F982DD0EB}"/>
              </a:ext>
            </a:extLst>
          </p:cNvPr>
          <p:cNvSpPr>
            <a:spLocks/>
          </p:cNvSpPr>
          <p:nvPr/>
        </p:nvSpPr>
        <p:spPr>
          <a:xfrm>
            <a:off x="9923664" y="2569272"/>
            <a:ext cx="98503" cy="10477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DA380C18-FF48-6305-63CF-A9A18061E6D2}"/>
              </a:ext>
            </a:extLst>
          </p:cNvPr>
          <p:cNvSpPr>
            <a:spLocks/>
          </p:cNvSpPr>
          <p:nvPr/>
        </p:nvSpPr>
        <p:spPr>
          <a:xfrm>
            <a:off x="9924003" y="3427305"/>
            <a:ext cx="98503" cy="10477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8301D67A-E756-8C6F-C0FA-26A1F94EFEFB}"/>
              </a:ext>
            </a:extLst>
          </p:cNvPr>
          <p:cNvSpPr>
            <a:spLocks/>
          </p:cNvSpPr>
          <p:nvPr/>
        </p:nvSpPr>
        <p:spPr>
          <a:xfrm>
            <a:off x="9923242" y="4187397"/>
            <a:ext cx="101559" cy="10477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7374EE04-661C-C4E8-A341-ADAEF4AF4F9E}"/>
              </a:ext>
            </a:extLst>
          </p:cNvPr>
          <p:cNvSpPr>
            <a:spLocks/>
          </p:cNvSpPr>
          <p:nvPr/>
        </p:nvSpPr>
        <p:spPr>
          <a:xfrm>
            <a:off x="9924489" y="2753371"/>
            <a:ext cx="57806" cy="30745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F8339985-32C6-EFDC-594B-7518C15EFD7B}"/>
              </a:ext>
            </a:extLst>
          </p:cNvPr>
          <p:cNvSpPr>
            <a:spLocks/>
          </p:cNvSpPr>
          <p:nvPr/>
        </p:nvSpPr>
        <p:spPr>
          <a:xfrm>
            <a:off x="9924489" y="3792139"/>
            <a:ext cx="57806" cy="30745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747CB3EA-0BCD-6C63-9A8D-DA27BC37576C}"/>
              </a:ext>
            </a:extLst>
          </p:cNvPr>
          <p:cNvCxnSpPr>
            <a:cxnSpLocks/>
          </p:cNvCxnSpPr>
          <p:nvPr/>
        </p:nvCxnSpPr>
        <p:spPr>
          <a:xfrm flipV="1">
            <a:off x="9611871" y="2278444"/>
            <a:ext cx="0" cy="2366024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F95547A2-FDD6-55CB-BDE8-84AE3B51D430}"/>
              </a:ext>
            </a:extLst>
          </p:cNvPr>
          <p:cNvCxnSpPr>
            <a:cxnSpLocks/>
          </p:cNvCxnSpPr>
          <p:nvPr/>
        </p:nvCxnSpPr>
        <p:spPr>
          <a:xfrm flipV="1">
            <a:off x="9448391" y="2278444"/>
            <a:ext cx="0" cy="23610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5D4A9EE1-6E4A-69F1-4972-E9A770B23417}"/>
              </a:ext>
            </a:extLst>
          </p:cNvPr>
          <p:cNvCxnSpPr>
            <a:cxnSpLocks/>
          </p:cNvCxnSpPr>
          <p:nvPr/>
        </p:nvCxnSpPr>
        <p:spPr>
          <a:xfrm flipV="1">
            <a:off x="9332283" y="2277518"/>
            <a:ext cx="4694" cy="236368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4C130DA8-5918-4C18-E83F-1E29C35EBF6A}"/>
              </a:ext>
            </a:extLst>
          </p:cNvPr>
          <p:cNvCxnSpPr>
            <a:cxnSpLocks/>
          </p:cNvCxnSpPr>
          <p:nvPr/>
        </p:nvCxnSpPr>
        <p:spPr>
          <a:xfrm flipV="1">
            <a:off x="9164355" y="2277518"/>
            <a:ext cx="0" cy="235784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B32C5D9A-4941-0375-B4FC-B7406B6BDD56}"/>
              </a:ext>
            </a:extLst>
          </p:cNvPr>
          <p:cNvCxnSpPr>
            <a:cxnSpLocks/>
          </p:cNvCxnSpPr>
          <p:nvPr/>
        </p:nvCxnSpPr>
        <p:spPr>
          <a:xfrm flipV="1">
            <a:off x="8993338" y="4079117"/>
            <a:ext cx="0" cy="560603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049F081B-7C75-3B7C-7670-ADF237B03F57}"/>
              </a:ext>
            </a:extLst>
          </p:cNvPr>
          <p:cNvCxnSpPr>
            <a:cxnSpLocks/>
          </p:cNvCxnSpPr>
          <p:nvPr/>
        </p:nvCxnSpPr>
        <p:spPr>
          <a:xfrm>
            <a:off x="8877846" y="4079117"/>
            <a:ext cx="286509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6" name="Arc 155">
            <a:extLst>
              <a:ext uri="{FF2B5EF4-FFF2-40B4-BE49-F238E27FC236}">
                <a16:creationId xmlns:a16="http://schemas.microsoft.com/office/drawing/2014/main" id="{4AF62D19-5C10-9E92-FC89-B93F9950FA4C}"/>
              </a:ext>
            </a:extLst>
          </p:cNvPr>
          <p:cNvSpPr>
            <a:spLocks/>
          </p:cNvSpPr>
          <p:nvPr/>
        </p:nvSpPr>
        <p:spPr>
          <a:xfrm>
            <a:off x="9750357" y="2279973"/>
            <a:ext cx="171610" cy="160570"/>
          </a:xfrm>
          <a:prstGeom prst="arc">
            <a:avLst>
              <a:gd name="adj1" fmla="val 16301742"/>
              <a:gd name="adj2" fmla="val 288021"/>
            </a:avLst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FE621E59-4089-1B8C-21E5-FA1BA746797D}"/>
              </a:ext>
            </a:extLst>
          </p:cNvPr>
          <p:cNvCxnSpPr>
            <a:cxnSpLocks/>
          </p:cNvCxnSpPr>
          <p:nvPr/>
        </p:nvCxnSpPr>
        <p:spPr>
          <a:xfrm>
            <a:off x="8405744" y="3457375"/>
            <a:ext cx="402177" cy="139114"/>
          </a:xfrm>
          <a:prstGeom prst="straightConnector1">
            <a:avLst/>
          </a:prstGeom>
          <a:ln w="6350">
            <a:headEnd w="sm" len="med"/>
            <a:tailEnd type="triangle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8" name="TextBox 157">
            <a:extLst>
              <a:ext uri="{FF2B5EF4-FFF2-40B4-BE49-F238E27FC236}">
                <a16:creationId xmlns:a16="http://schemas.microsoft.com/office/drawing/2014/main" id="{A5289A22-9B97-8F1C-041B-A4B8149C113D}"/>
              </a:ext>
            </a:extLst>
          </p:cNvPr>
          <p:cNvSpPr txBox="1">
            <a:spLocks/>
          </p:cNvSpPr>
          <p:nvPr/>
        </p:nvSpPr>
        <p:spPr>
          <a:xfrm>
            <a:off x="6953396" y="3070677"/>
            <a:ext cx="170020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Magnet aperture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349C1492-DDF9-7F88-7AB2-38A332D849B6}"/>
              </a:ext>
            </a:extLst>
          </p:cNvPr>
          <p:cNvSpPr txBox="1">
            <a:spLocks/>
          </p:cNvSpPr>
          <p:nvPr/>
        </p:nvSpPr>
        <p:spPr>
          <a:xfrm>
            <a:off x="7790225" y="1756136"/>
            <a:ext cx="137950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Coil formers</a:t>
            </a:r>
          </a:p>
        </p:txBody>
      </p: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D2F91F5F-1F03-45E9-021F-CB24A102CC95}"/>
              </a:ext>
            </a:extLst>
          </p:cNvPr>
          <p:cNvCxnSpPr>
            <a:cxnSpLocks/>
            <a:stCxn id="159" idx="2"/>
          </p:cNvCxnSpPr>
          <p:nvPr/>
        </p:nvCxnSpPr>
        <p:spPr>
          <a:xfrm>
            <a:off x="8479978" y="2125468"/>
            <a:ext cx="681910" cy="286363"/>
          </a:xfrm>
          <a:prstGeom prst="straightConnector1">
            <a:avLst/>
          </a:prstGeom>
          <a:ln w="6350">
            <a:headEnd w="sm" len="med"/>
            <a:tailEnd type="triangle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FC6D0E1D-AB77-2040-7169-CF4063380466}"/>
              </a:ext>
            </a:extLst>
          </p:cNvPr>
          <p:cNvSpPr txBox="1">
            <a:spLocks/>
          </p:cNvSpPr>
          <p:nvPr/>
        </p:nvSpPr>
        <p:spPr>
          <a:xfrm>
            <a:off x="7156608" y="4185991"/>
            <a:ext cx="153317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Cu coil former</a:t>
            </a:r>
          </a:p>
        </p:txBody>
      </p: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F38D0900-8851-F2C4-D92D-BDC6A88C7144}"/>
              </a:ext>
            </a:extLst>
          </p:cNvPr>
          <p:cNvCxnSpPr>
            <a:cxnSpLocks/>
          </p:cNvCxnSpPr>
          <p:nvPr/>
        </p:nvCxnSpPr>
        <p:spPr>
          <a:xfrm flipV="1">
            <a:off x="8877846" y="4077136"/>
            <a:ext cx="0" cy="560603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7A89C85E-2253-D285-B66B-1E65803DEEF3}"/>
              </a:ext>
            </a:extLst>
          </p:cNvPr>
          <p:cNvCxnSpPr>
            <a:cxnSpLocks/>
            <a:stCxn id="161" idx="3"/>
          </p:cNvCxnSpPr>
          <p:nvPr/>
        </p:nvCxnSpPr>
        <p:spPr>
          <a:xfrm>
            <a:off x="8689779" y="4370657"/>
            <a:ext cx="180083" cy="166159"/>
          </a:xfrm>
          <a:prstGeom prst="straightConnector1">
            <a:avLst/>
          </a:prstGeom>
          <a:ln w="6350">
            <a:headEnd w="sm" len="med"/>
            <a:tailEnd type="triangle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9F2E5613-C1A7-FB36-C3B3-ABD4B1D406A2}"/>
              </a:ext>
            </a:extLst>
          </p:cNvPr>
          <p:cNvCxnSpPr>
            <a:cxnSpLocks/>
            <a:stCxn id="161" idx="3"/>
          </p:cNvCxnSpPr>
          <p:nvPr/>
        </p:nvCxnSpPr>
        <p:spPr>
          <a:xfrm>
            <a:off x="8689779" y="4370657"/>
            <a:ext cx="647198" cy="105206"/>
          </a:xfrm>
          <a:prstGeom prst="straightConnector1">
            <a:avLst/>
          </a:prstGeom>
          <a:ln w="6350">
            <a:headEnd w="sm" len="med"/>
            <a:tailEnd type="triangle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5" name="TextBox 164">
            <a:extLst>
              <a:ext uri="{FF2B5EF4-FFF2-40B4-BE49-F238E27FC236}">
                <a16:creationId xmlns:a16="http://schemas.microsoft.com/office/drawing/2014/main" id="{6C3135B0-BE3B-F6AA-320E-8E536B16BBB9}"/>
              </a:ext>
            </a:extLst>
          </p:cNvPr>
          <p:cNvSpPr txBox="1">
            <a:spLocks/>
          </p:cNvSpPr>
          <p:nvPr/>
        </p:nvSpPr>
        <p:spPr>
          <a:xfrm>
            <a:off x="10288812" y="3131929"/>
            <a:ext cx="93603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bladder</a:t>
            </a:r>
          </a:p>
        </p:txBody>
      </p: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819787D1-88BC-1CB2-F7C1-BCD826D07865}"/>
              </a:ext>
            </a:extLst>
          </p:cNvPr>
          <p:cNvCxnSpPr>
            <a:cxnSpLocks/>
            <a:endCxn id="145" idx="3"/>
          </p:cNvCxnSpPr>
          <p:nvPr/>
        </p:nvCxnSpPr>
        <p:spPr>
          <a:xfrm flipH="1">
            <a:off x="10022167" y="2432519"/>
            <a:ext cx="371559" cy="189142"/>
          </a:xfrm>
          <a:prstGeom prst="straightConnector1">
            <a:avLst/>
          </a:prstGeom>
          <a:ln w="6350">
            <a:headEnd w="sm" len="med"/>
            <a:tailEnd type="triangle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8B72A2B9-2C11-5B3E-4924-40ECA98CDAF6}"/>
              </a:ext>
            </a:extLst>
          </p:cNvPr>
          <p:cNvCxnSpPr>
            <a:cxnSpLocks/>
            <a:endCxn id="146" idx="0"/>
          </p:cNvCxnSpPr>
          <p:nvPr/>
        </p:nvCxnSpPr>
        <p:spPr>
          <a:xfrm flipH="1">
            <a:off x="9973255" y="2432520"/>
            <a:ext cx="493573" cy="994785"/>
          </a:xfrm>
          <a:prstGeom prst="straightConnector1">
            <a:avLst/>
          </a:prstGeom>
          <a:ln w="6350">
            <a:headEnd w="sm" len="med"/>
            <a:tailEnd type="triangle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4A7615CE-CE27-1B3A-D7E7-1FD45EA932CE}"/>
              </a:ext>
            </a:extLst>
          </p:cNvPr>
          <p:cNvCxnSpPr>
            <a:cxnSpLocks/>
          </p:cNvCxnSpPr>
          <p:nvPr/>
        </p:nvCxnSpPr>
        <p:spPr>
          <a:xfrm flipH="1">
            <a:off x="9987542" y="3501261"/>
            <a:ext cx="525093" cy="465351"/>
          </a:xfrm>
          <a:prstGeom prst="straightConnector1">
            <a:avLst/>
          </a:prstGeom>
          <a:ln w="6350">
            <a:headEnd w="sm" len="med"/>
            <a:tailEnd type="triangle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C8D1B632-1C17-8BF9-EAD7-EB521CC836DA}"/>
              </a:ext>
            </a:extLst>
          </p:cNvPr>
          <p:cNvCxnSpPr>
            <a:cxnSpLocks/>
          </p:cNvCxnSpPr>
          <p:nvPr/>
        </p:nvCxnSpPr>
        <p:spPr>
          <a:xfrm>
            <a:off x="8803145" y="4968810"/>
            <a:ext cx="140327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79256807-9AAB-A648-5A55-4C1769CCB2D2}"/>
              </a:ext>
            </a:extLst>
          </p:cNvPr>
          <p:cNvCxnSpPr>
            <a:cxnSpLocks/>
          </p:cNvCxnSpPr>
          <p:nvPr/>
        </p:nvCxnSpPr>
        <p:spPr>
          <a:xfrm>
            <a:off x="8796515" y="2156246"/>
            <a:ext cx="0" cy="281479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71" name="TextBox 170">
            <a:extLst>
              <a:ext uri="{FF2B5EF4-FFF2-40B4-BE49-F238E27FC236}">
                <a16:creationId xmlns:a16="http://schemas.microsoft.com/office/drawing/2014/main" id="{6FBFE66E-5595-E5C6-164F-F31726A08EEB}"/>
              </a:ext>
            </a:extLst>
          </p:cNvPr>
          <p:cNvSpPr txBox="1">
            <a:spLocks/>
          </p:cNvSpPr>
          <p:nvPr/>
        </p:nvSpPr>
        <p:spPr>
          <a:xfrm>
            <a:off x="10249440" y="2093858"/>
            <a:ext cx="68913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keys</a:t>
            </a:r>
          </a:p>
        </p:txBody>
      </p:sp>
    </p:spTree>
    <p:extLst>
      <p:ext uri="{BB962C8B-B14F-4D97-AF65-F5344CB8AC3E}">
        <p14:creationId xmlns:p14="http://schemas.microsoft.com/office/powerpoint/2010/main" val="1719816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713EE1-507E-7CAD-4215-BE11E9CE0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C1C0808-1FF9-96F2-A90B-568072129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10" y="168436"/>
            <a:ext cx="8136958" cy="810444"/>
          </a:xfrm>
        </p:spPr>
        <p:txBody>
          <a:bodyPr>
            <a:normAutofit fontScale="90000"/>
          </a:bodyPr>
          <a:lstStyle/>
          <a:p>
            <a:r>
              <a:rPr lang="en-US" dirty="0"/>
              <a:t>Transient Analysis: Quench Protection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236352-FC86-DEF0-6C90-7C80F4D3D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53BDCA84-C0C6-DD6B-4270-AAAF48AB7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310" y="1204878"/>
            <a:ext cx="3377485" cy="464461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Analyses with LEDET-STEAM framework on the possible </a:t>
            </a:r>
            <a:r>
              <a:rPr lang="en-US" sz="1800" b="1" dirty="0"/>
              <a:t>ESC and EE  </a:t>
            </a:r>
            <a:r>
              <a:rPr lang="en-US" sz="1800" dirty="0"/>
              <a:t>configurations can lead to protected or unprotected solutions.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2FE620F8-55F0-DAD0-461F-83FD5CCF51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941" y="1270588"/>
            <a:ext cx="3258458" cy="2443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D416EEE-A438-4F42-75F7-B62A09A68B2C}"/>
              </a:ext>
            </a:extLst>
          </p:cNvPr>
          <p:cNvGrpSpPr/>
          <p:nvPr/>
        </p:nvGrpSpPr>
        <p:grpSpPr>
          <a:xfrm>
            <a:off x="289971" y="3000830"/>
            <a:ext cx="3425895" cy="1979237"/>
            <a:chOff x="121665" y="1013339"/>
            <a:chExt cx="7849375" cy="377399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37C34EA-5B09-F7A4-30C8-71C3543993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665" y="1013339"/>
              <a:ext cx="3297197" cy="3773994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20CF4E2-AA79-420C-2C50-132FA377065B}"/>
                </a:ext>
              </a:extLst>
            </p:cNvPr>
            <p:cNvSpPr/>
            <p:nvPr/>
          </p:nvSpPr>
          <p:spPr>
            <a:xfrm>
              <a:off x="2198101" y="1205021"/>
              <a:ext cx="346375" cy="3214004"/>
            </a:xfrm>
            <a:prstGeom prst="rect">
              <a:avLst/>
            </a:prstGeom>
            <a:solidFill>
              <a:srgbClr val="0014E6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456451B-52D6-668C-E34C-75E42A516C8E}"/>
                </a:ext>
              </a:extLst>
            </p:cNvPr>
            <p:cNvSpPr/>
            <p:nvPr/>
          </p:nvSpPr>
          <p:spPr>
            <a:xfrm>
              <a:off x="2997666" y="1205021"/>
              <a:ext cx="310393" cy="3214004"/>
            </a:xfrm>
            <a:prstGeom prst="rect">
              <a:avLst/>
            </a:prstGeom>
            <a:solidFill>
              <a:srgbClr val="0014E6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A082-7841-A0DB-223A-A6E8E11AFDEC}"/>
                </a:ext>
              </a:extLst>
            </p:cNvPr>
            <p:cNvSpPr/>
            <p:nvPr/>
          </p:nvSpPr>
          <p:spPr>
            <a:xfrm>
              <a:off x="908270" y="4023015"/>
              <a:ext cx="316808" cy="396010"/>
            </a:xfrm>
            <a:prstGeom prst="rect">
              <a:avLst/>
            </a:prstGeom>
            <a:solidFill>
              <a:srgbClr val="0014E6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D66C5F4-1B1D-77A0-6573-3F6AF66267F7}"/>
                </a:ext>
              </a:extLst>
            </p:cNvPr>
            <p:cNvSpPr/>
            <p:nvPr/>
          </p:nvSpPr>
          <p:spPr>
            <a:xfrm>
              <a:off x="3693529" y="1236436"/>
              <a:ext cx="572517" cy="223097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F99A58D-F265-DD3A-3AE9-CE8B604C79CB}"/>
                </a:ext>
              </a:extLst>
            </p:cNvPr>
            <p:cNvSpPr txBox="1"/>
            <p:nvPr/>
          </p:nvSpPr>
          <p:spPr>
            <a:xfrm>
              <a:off x="4346785" y="1171744"/>
              <a:ext cx="3624255" cy="352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dirty="0"/>
                <a:t>Magnet coils 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7541986-9191-C5F0-E319-E5FBBFD1D99C}"/>
                </a:ext>
              </a:extLst>
            </p:cNvPr>
            <p:cNvSpPr/>
            <p:nvPr/>
          </p:nvSpPr>
          <p:spPr>
            <a:xfrm>
              <a:off x="3702461" y="1567753"/>
              <a:ext cx="572517" cy="223097"/>
            </a:xfrm>
            <a:prstGeom prst="rect">
              <a:avLst/>
            </a:prstGeom>
            <a:solidFill>
              <a:srgbClr val="0014E6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D0254B0-E6C8-19EF-3EE7-DDAB3E21EC4B}"/>
                </a:ext>
              </a:extLst>
            </p:cNvPr>
            <p:cNvSpPr txBox="1"/>
            <p:nvPr/>
          </p:nvSpPr>
          <p:spPr>
            <a:xfrm>
              <a:off x="4371116" y="1525412"/>
              <a:ext cx="3417161" cy="352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dirty="0"/>
                <a:t>Copper coils 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F7B1142-834E-AE3A-A990-BC7D2E8F7703}"/>
                </a:ext>
              </a:extLst>
            </p:cNvPr>
            <p:cNvSpPr/>
            <p:nvPr/>
          </p:nvSpPr>
          <p:spPr>
            <a:xfrm>
              <a:off x="2544476" y="1212168"/>
              <a:ext cx="393560" cy="3214004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356606F-680E-6322-DCC2-6E52B7B461ED}"/>
                </a:ext>
              </a:extLst>
            </p:cNvPr>
            <p:cNvSpPr/>
            <p:nvPr/>
          </p:nvSpPr>
          <p:spPr>
            <a:xfrm>
              <a:off x="1804541" y="1205021"/>
              <a:ext cx="393560" cy="3214004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7505AC6-F0B6-0DA5-5ED3-DB6C9AFDE89B}"/>
                </a:ext>
              </a:extLst>
            </p:cNvPr>
            <p:cNvSpPr/>
            <p:nvPr/>
          </p:nvSpPr>
          <p:spPr>
            <a:xfrm>
              <a:off x="1237378" y="4023014"/>
              <a:ext cx="393560" cy="387233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3D74D3A-6BE4-CE1A-5980-0222BFC2DFFF}"/>
              </a:ext>
            </a:extLst>
          </p:cNvPr>
          <p:cNvGrpSpPr/>
          <p:nvPr/>
        </p:nvGrpSpPr>
        <p:grpSpPr>
          <a:xfrm>
            <a:off x="4045935" y="1677472"/>
            <a:ext cx="3182554" cy="1635925"/>
            <a:chOff x="6115851" y="774771"/>
            <a:chExt cx="6568904" cy="2060214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F7D61F4-A8DC-770C-6CB4-DED4B1742E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5269" b="9759"/>
            <a:stretch/>
          </p:blipFill>
          <p:spPr>
            <a:xfrm>
              <a:off x="7749016" y="774771"/>
              <a:ext cx="1681564" cy="2049889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2D2A384-357A-4FB9-8D5D-21F178438495}"/>
                </a:ext>
              </a:extLst>
            </p:cNvPr>
            <p:cNvSpPr/>
            <p:nvPr/>
          </p:nvSpPr>
          <p:spPr>
            <a:xfrm>
              <a:off x="8701270" y="894536"/>
              <a:ext cx="198005" cy="1940449"/>
            </a:xfrm>
            <a:prstGeom prst="rect">
              <a:avLst/>
            </a:prstGeom>
            <a:solidFill>
              <a:schemeClr val="accent4">
                <a:lumMod val="60000"/>
                <a:lumOff val="40000"/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B96A891-785A-FEA8-FC65-4FD92928B24B}"/>
                </a:ext>
              </a:extLst>
            </p:cNvPr>
            <p:cNvSpPr/>
            <p:nvPr/>
          </p:nvSpPr>
          <p:spPr>
            <a:xfrm>
              <a:off x="7917646" y="2597379"/>
              <a:ext cx="198005" cy="227282"/>
            </a:xfrm>
            <a:prstGeom prst="rect">
              <a:avLst/>
            </a:prstGeom>
            <a:solidFill>
              <a:schemeClr val="accent4">
                <a:lumMod val="60000"/>
                <a:lumOff val="40000"/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732BF3E-B1F5-F885-432F-4A90AC707DE5}"/>
                </a:ext>
              </a:extLst>
            </p:cNvPr>
            <p:cNvSpPr/>
            <p:nvPr/>
          </p:nvSpPr>
          <p:spPr>
            <a:xfrm>
              <a:off x="9667149" y="1216999"/>
              <a:ext cx="572517" cy="223097"/>
            </a:xfrm>
            <a:prstGeom prst="rect">
              <a:avLst/>
            </a:prstGeom>
            <a:solidFill>
              <a:schemeClr val="accent4">
                <a:lumMod val="60000"/>
                <a:lumOff val="40000"/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FCA7E63-3375-4730-FF73-8242113D0CDD}"/>
                </a:ext>
              </a:extLst>
            </p:cNvPr>
            <p:cNvSpPr txBox="1"/>
            <p:nvPr/>
          </p:nvSpPr>
          <p:spPr>
            <a:xfrm>
              <a:off x="10298303" y="1140328"/>
              <a:ext cx="2386452" cy="3100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dirty="0"/>
                <a:t>ESC coil 1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3D12E98-0B13-5607-BD5B-2DD64B40D151}"/>
                </a:ext>
              </a:extLst>
            </p:cNvPr>
            <p:cNvSpPr txBox="1"/>
            <p:nvPr/>
          </p:nvSpPr>
          <p:spPr>
            <a:xfrm>
              <a:off x="10298299" y="1567753"/>
              <a:ext cx="2028311" cy="3100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dirty="0"/>
                <a:t>ESC coil 2 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5CF6453-53B3-1A3E-0978-CF8E24AA74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5269" b="9759"/>
            <a:stretch/>
          </p:blipFill>
          <p:spPr>
            <a:xfrm flipH="1">
              <a:off x="6115851" y="774771"/>
              <a:ext cx="1681565" cy="2049890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C336C65-A182-202A-ED91-3FF30CC30873}"/>
                </a:ext>
              </a:extLst>
            </p:cNvPr>
            <p:cNvSpPr/>
            <p:nvPr/>
          </p:nvSpPr>
          <p:spPr>
            <a:xfrm>
              <a:off x="9173942" y="894536"/>
              <a:ext cx="198005" cy="1940449"/>
            </a:xfrm>
            <a:prstGeom prst="rect">
              <a:avLst/>
            </a:prstGeom>
            <a:solidFill>
              <a:schemeClr val="accent2">
                <a:lumMod val="75000"/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D30219A-F4F2-6E0A-592A-F666D54F1E1F}"/>
                </a:ext>
              </a:extLst>
            </p:cNvPr>
            <p:cNvSpPr/>
            <p:nvPr/>
          </p:nvSpPr>
          <p:spPr>
            <a:xfrm>
              <a:off x="6174485" y="888069"/>
              <a:ext cx="198005" cy="1940449"/>
            </a:xfrm>
            <a:prstGeom prst="rect">
              <a:avLst/>
            </a:prstGeom>
            <a:solidFill>
              <a:schemeClr val="accent4">
                <a:lumMod val="60000"/>
                <a:lumOff val="40000"/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D97905D-FEBB-5725-83CB-1F00AFE9CB95}"/>
                </a:ext>
              </a:extLst>
            </p:cNvPr>
            <p:cNvSpPr/>
            <p:nvPr/>
          </p:nvSpPr>
          <p:spPr>
            <a:xfrm>
              <a:off x="6646783" y="880564"/>
              <a:ext cx="198005" cy="1940449"/>
            </a:xfrm>
            <a:prstGeom prst="rect">
              <a:avLst/>
            </a:prstGeom>
            <a:solidFill>
              <a:schemeClr val="accent2">
                <a:lumMod val="75000"/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A84D371-17F1-72EA-AF9E-CEC37DE6A34C}"/>
                </a:ext>
              </a:extLst>
            </p:cNvPr>
            <p:cNvSpPr/>
            <p:nvPr/>
          </p:nvSpPr>
          <p:spPr>
            <a:xfrm>
              <a:off x="7435547" y="2591888"/>
              <a:ext cx="198005" cy="227282"/>
            </a:xfrm>
            <a:prstGeom prst="rect">
              <a:avLst/>
            </a:prstGeom>
            <a:solidFill>
              <a:schemeClr val="accent2">
                <a:lumMod val="75000"/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A1726DF-0E70-ED7C-8932-79C3CFD5AD8F}"/>
                </a:ext>
              </a:extLst>
            </p:cNvPr>
            <p:cNvSpPr/>
            <p:nvPr/>
          </p:nvSpPr>
          <p:spPr>
            <a:xfrm>
              <a:off x="9667150" y="1627691"/>
              <a:ext cx="572517" cy="223097"/>
            </a:xfrm>
            <a:prstGeom prst="rect">
              <a:avLst/>
            </a:prstGeom>
            <a:solidFill>
              <a:schemeClr val="accent2">
                <a:lumMod val="75000"/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/>
            </a:p>
          </p:txBody>
        </p:sp>
      </p:grp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81101F4-201C-F0D8-5221-1136FFA9E926}"/>
              </a:ext>
            </a:extLst>
          </p:cNvPr>
          <p:cNvCxnSpPr/>
          <p:nvPr/>
        </p:nvCxnSpPr>
        <p:spPr>
          <a:xfrm>
            <a:off x="7013121" y="2508650"/>
            <a:ext cx="45447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6A8CA42D-786B-9AC0-F90E-E8785E0B8D75}"/>
              </a:ext>
            </a:extLst>
          </p:cNvPr>
          <p:cNvSpPr txBox="1"/>
          <p:nvPr/>
        </p:nvSpPr>
        <p:spPr>
          <a:xfrm>
            <a:off x="4469944" y="1017678"/>
            <a:ext cx="5181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Magnet current is fully discharged to the ESC unit 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1C01412-2B1C-8DE4-8AD8-7A1201952B04}"/>
              </a:ext>
            </a:extLst>
          </p:cNvPr>
          <p:cNvSpPr txBox="1"/>
          <p:nvPr/>
        </p:nvSpPr>
        <p:spPr>
          <a:xfrm>
            <a:off x="5766496" y="2747583"/>
            <a:ext cx="306578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Protected </a:t>
            </a:r>
          </a:p>
          <a:p>
            <a:pPr algn="l"/>
            <a:r>
              <a:rPr lang="en-US" sz="1600" dirty="0"/>
              <a:t>t trigger = 15 </a:t>
            </a:r>
            <a:r>
              <a:rPr lang="en-US" sz="1600" dirty="0" err="1"/>
              <a:t>ms</a:t>
            </a:r>
            <a:r>
              <a:rPr lang="en-US" sz="1600" dirty="0"/>
              <a:t> 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33F5480-77D4-B220-D8AA-EF4FB92D04DF}"/>
              </a:ext>
            </a:extLst>
          </p:cNvPr>
          <p:cNvSpPr/>
          <p:nvPr/>
        </p:nvSpPr>
        <p:spPr>
          <a:xfrm>
            <a:off x="3892220" y="902619"/>
            <a:ext cx="7178582" cy="28118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F099516E-0F13-4DAC-89CD-AD134F397068}"/>
              </a:ext>
            </a:extLst>
          </p:cNvPr>
          <p:cNvCxnSpPr>
            <a:cxnSpLocks/>
            <a:endCxn id="17" idx="3"/>
          </p:cNvCxnSpPr>
          <p:nvPr/>
        </p:nvCxnSpPr>
        <p:spPr>
          <a:xfrm flipV="1">
            <a:off x="2771615" y="3361715"/>
            <a:ext cx="864483" cy="60068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D751FDDE-4AE8-7CB7-DFA3-E10486A804AE}"/>
              </a:ext>
            </a:extLst>
          </p:cNvPr>
          <p:cNvCxnSpPr>
            <a:cxnSpLocks/>
          </p:cNvCxnSpPr>
          <p:nvPr/>
        </p:nvCxnSpPr>
        <p:spPr>
          <a:xfrm>
            <a:off x="2756590" y="3962400"/>
            <a:ext cx="859452" cy="78731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66">
            <a:extLst>
              <a:ext uri="{FF2B5EF4-FFF2-40B4-BE49-F238E27FC236}">
                <a16:creationId xmlns:a16="http://schemas.microsoft.com/office/drawing/2014/main" id="{A686F697-25B3-2347-BFA1-6366D8327C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42243" y="3350087"/>
            <a:ext cx="932161" cy="917045"/>
          </a:xfrm>
          <a:prstGeom prst="rect">
            <a:avLst/>
          </a:prstGeom>
        </p:spPr>
      </p:pic>
      <p:pic>
        <p:nvPicPr>
          <p:cNvPr id="34" name="Picture 33" descr="A red and black logo&#10;&#10;Description automatically generated">
            <a:extLst>
              <a:ext uri="{FF2B5EF4-FFF2-40B4-BE49-F238E27FC236}">
                <a16:creationId xmlns:a16="http://schemas.microsoft.com/office/drawing/2014/main" id="{70CA5EC2-95A8-F030-A403-5050FCF69B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6445" y="0"/>
            <a:ext cx="949577" cy="949577"/>
          </a:xfrm>
          <a:prstGeom prst="rect">
            <a:avLst/>
          </a:prstGeom>
        </p:spPr>
      </p:pic>
      <p:pic>
        <p:nvPicPr>
          <p:cNvPr id="36" name="Picture 35" descr="A logo for high field program&#10;&#10;Description automatically generated">
            <a:extLst>
              <a:ext uri="{FF2B5EF4-FFF2-40B4-BE49-F238E27FC236}">
                <a16:creationId xmlns:a16="http://schemas.microsoft.com/office/drawing/2014/main" id="{33C98F8F-F54D-CFFE-E192-6A8D9B0642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689" y="209727"/>
            <a:ext cx="1619113" cy="632466"/>
          </a:xfrm>
          <a:prstGeom prst="rect">
            <a:avLst/>
          </a:prstGeom>
        </p:spPr>
      </p:pic>
      <p:pic>
        <p:nvPicPr>
          <p:cNvPr id="60" name="Picture 59" descr="A graph of power supply&#10;&#10;AI-generated content may be incorrect.">
            <a:extLst>
              <a:ext uri="{FF2B5EF4-FFF2-40B4-BE49-F238E27FC236}">
                <a16:creationId xmlns:a16="http://schemas.microsoft.com/office/drawing/2014/main" id="{06ACADB2-97F4-CF03-0AB1-056573241A26}"/>
              </a:ext>
            </a:extLst>
          </p:cNvPr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5" t="1274" r="1" b="666"/>
          <a:stretch/>
        </p:blipFill>
        <p:spPr>
          <a:xfrm>
            <a:off x="3941112" y="3752136"/>
            <a:ext cx="3526488" cy="2635833"/>
          </a:xfrm>
          <a:prstGeom prst="rect">
            <a:avLst/>
          </a:prstGeom>
        </p:spPr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2D00E569-5070-8837-EE7E-5EC44EE2CB0D}"/>
              </a:ext>
            </a:extLst>
          </p:cNvPr>
          <p:cNvSpPr/>
          <p:nvPr/>
        </p:nvSpPr>
        <p:spPr bwMode="auto">
          <a:xfrm>
            <a:off x="8045918" y="4808638"/>
            <a:ext cx="3562405" cy="68380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3894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 can be protected by energy extraction or energy shift with coupling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Date Placeholder 3">
            <a:extLst>
              <a:ext uri="{FF2B5EF4-FFF2-40B4-BE49-F238E27FC236}">
                <a16:creationId xmlns:a16="http://schemas.microsoft.com/office/drawing/2014/main" id="{BFA92152-B215-16B4-55BB-32F9332B5B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180" y="6473582"/>
            <a:ext cx="1699755" cy="324183"/>
          </a:xfrm>
        </p:spPr>
        <p:txBody>
          <a:bodyPr/>
          <a:lstStyle/>
          <a:p>
            <a:r>
              <a:rPr lang="en-US" dirty="0"/>
              <a:t>19/11/2025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7802919-7289-F33C-D565-80332805B53C}"/>
              </a:ext>
            </a:extLst>
          </p:cNvPr>
          <p:cNvSpPr txBox="1"/>
          <p:nvPr/>
        </p:nvSpPr>
        <p:spPr>
          <a:xfrm>
            <a:off x="1110355" y="6318324"/>
            <a:ext cx="1036283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/>
              <a:t>D. M. Araujo, I. S. P. Peixoto, et al. Combined System for Cryogenics and Protection of High-Field Superconducting Magnets, submitted to IEEE TAS, Oct. 2025.</a:t>
            </a:r>
          </a:p>
          <a:p>
            <a:r>
              <a:rPr lang="en-US" sz="1200" dirty="0"/>
              <a:t>I. S. P. Peixoto, D. M. Araujo, et al. Subscale Stress-Managed Asymmetric Common Coil Design, submitted to IEEE TAS, Oct. 2025.</a:t>
            </a:r>
          </a:p>
          <a:p>
            <a:pPr algn="l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9618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BDAA44-893F-EFE9-A180-6B12198582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2E07ABD-40D6-6A3A-EA92-2334B30A4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297" y="48308"/>
            <a:ext cx="10515600" cy="1325563"/>
          </a:xfrm>
        </p:spPr>
        <p:txBody>
          <a:bodyPr/>
          <a:lstStyle/>
          <a:p>
            <a:r>
              <a:rPr lang="en-US" dirty="0"/>
              <a:t>Thermal Model (THEA)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54A952-CAE4-2BF4-BA18-0635F32B77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11678" y="6474156"/>
            <a:ext cx="1699755" cy="365125"/>
          </a:xfrm>
        </p:spPr>
        <p:txBody>
          <a:bodyPr/>
          <a:lstStyle/>
          <a:p>
            <a:r>
              <a:rPr lang="en-US" dirty="0"/>
              <a:t>19/11/2025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28E61B-A459-7513-F268-BF28F6CF6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CD41C7A-8CA6-DB4A-C987-5EC73D4EC8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3997" y="5987290"/>
            <a:ext cx="1420467" cy="4325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2048F26-229C-5FA1-670C-A4180D5F0090}"/>
              </a:ext>
            </a:extLst>
          </p:cNvPr>
          <p:cNvSpPr txBox="1"/>
          <p:nvPr/>
        </p:nvSpPr>
        <p:spPr>
          <a:xfrm>
            <a:off x="838199" y="1306161"/>
            <a:ext cx="10462003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For a specific ESC solution, a thermal simulation is performed on the cooling cables’ maximum pressure and temperature when the discharge occurs: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Cooling cables maximum pressure reached 5.5 bar and max temperature 7.5 K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algn="l"/>
            <a:r>
              <a:rPr lang="en-US" sz="2000" dirty="0"/>
              <a:t>The result show that </a:t>
            </a:r>
            <a:r>
              <a:rPr lang="en-US" sz="2000" b="1" dirty="0"/>
              <a:t>magnet heating is controlled </a:t>
            </a:r>
            <a:r>
              <a:rPr lang="en-US" sz="2000" dirty="0"/>
              <a:t>and </a:t>
            </a:r>
            <a:r>
              <a:rPr lang="en-US" sz="2000" b="1" dirty="0"/>
              <a:t>limit pressure </a:t>
            </a:r>
            <a:r>
              <a:rPr lang="en-US" sz="2000" dirty="0"/>
              <a:t>in the </a:t>
            </a:r>
            <a:r>
              <a:rPr lang="en-US" sz="2000" b="1" dirty="0"/>
              <a:t>cooling cables </a:t>
            </a:r>
            <a:r>
              <a:rPr lang="en-US" sz="2000" dirty="0"/>
              <a:t>is within </a:t>
            </a:r>
            <a:r>
              <a:rPr lang="en-US" sz="2000" b="1" dirty="0"/>
              <a:t>safety</a:t>
            </a:r>
            <a:r>
              <a:rPr lang="en-US" sz="2000" dirty="0"/>
              <a:t> limits.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D408CD-5FB6-5720-E1C7-529440DC8B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9369" y="3180424"/>
            <a:ext cx="3839414" cy="28068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275A88C-162B-74D2-B6B2-4FDB03B9D6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7678" y="3215637"/>
            <a:ext cx="3525497" cy="2771653"/>
          </a:xfrm>
          <a:prstGeom prst="rect">
            <a:avLst/>
          </a:prstGeom>
        </p:spPr>
      </p:pic>
      <p:sp>
        <p:nvSpPr>
          <p:cNvPr id="10" name="TextBox 36">
            <a:extLst>
              <a:ext uri="{FF2B5EF4-FFF2-40B4-BE49-F238E27FC236}">
                <a16:creationId xmlns:a16="http://schemas.microsoft.com/office/drawing/2014/main" id="{76C24BC9-37F4-CC91-A9A1-B7D86F2E12AB}"/>
              </a:ext>
            </a:extLst>
          </p:cNvPr>
          <p:cNvSpPr txBox="1"/>
          <p:nvPr/>
        </p:nvSpPr>
        <p:spPr>
          <a:xfrm>
            <a:off x="1844382" y="6377616"/>
            <a:ext cx="7073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Support on forced-flow simulation from D. Biek and K. Sedlak from EPFL/SPC and L. </a:t>
            </a:r>
            <a:r>
              <a:rPr lang="en-US" sz="1200" dirty="0" err="1"/>
              <a:t>Bottura</a:t>
            </a:r>
            <a:r>
              <a:rPr lang="en-US" sz="1200" dirty="0"/>
              <a:t> from CERN.</a:t>
            </a:r>
          </a:p>
          <a:p>
            <a:r>
              <a:rPr lang="en-US" sz="1200" dirty="0"/>
              <a:t>Support on the testing set-up from P. Borges de Sousa and F. </a:t>
            </a:r>
            <a:r>
              <a:rPr lang="en-US" sz="1200" dirty="0" err="1"/>
              <a:t>Mangiarotti</a:t>
            </a:r>
            <a:r>
              <a:rPr lang="en-US" sz="1200" dirty="0"/>
              <a:t> from CERN.</a:t>
            </a:r>
          </a:p>
        </p:txBody>
      </p:sp>
      <p:pic>
        <p:nvPicPr>
          <p:cNvPr id="12" name="Picture 11" descr="A red and black logo&#10;&#10;Description automatically generated">
            <a:extLst>
              <a:ext uri="{FF2B5EF4-FFF2-40B4-BE49-F238E27FC236}">
                <a16:creationId xmlns:a16="http://schemas.microsoft.com/office/drawing/2014/main" id="{48052476-B8A9-4DCA-D080-7B2643447F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6445" y="0"/>
            <a:ext cx="949577" cy="949577"/>
          </a:xfrm>
          <a:prstGeom prst="rect">
            <a:avLst/>
          </a:prstGeom>
        </p:spPr>
      </p:pic>
      <p:pic>
        <p:nvPicPr>
          <p:cNvPr id="13" name="Picture 12" descr="A logo for high field program&#10;&#10;Description automatically generated">
            <a:extLst>
              <a:ext uri="{FF2B5EF4-FFF2-40B4-BE49-F238E27FC236}">
                <a16:creationId xmlns:a16="http://schemas.microsoft.com/office/drawing/2014/main" id="{F593A6D2-3519-7ADD-6277-9BE760D34D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689" y="209727"/>
            <a:ext cx="1619113" cy="632466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2E424E9C-BD47-1466-C4EA-6D181D3F778B}"/>
              </a:ext>
            </a:extLst>
          </p:cNvPr>
          <p:cNvGrpSpPr/>
          <p:nvPr/>
        </p:nvGrpSpPr>
        <p:grpSpPr>
          <a:xfrm>
            <a:off x="838198" y="3325297"/>
            <a:ext cx="3810001" cy="2268065"/>
            <a:chOff x="6115851" y="774771"/>
            <a:chExt cx="6568904" cy="206021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7744642-6D75-5B10-B8FD-C3B50BA476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5269" b="9759"/>
            <a:stretch/>
          </p:blipFill>
          <p:spPr>
            <a:xfrm>
              <a:off x="7749016" y="774771"/>
              <a:ext cx="1681564" cy="2049889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79D52F3-0D54-940E-B7E3-294FAA494256}"/>
                </a:ext>
              </a:extLst>
            </p:cNvPr>
            <p:cNvSpPr/>
            <p:nvPr/>
          </p:nvSpPr>
          <p:spPr>
            <a:xfrm>
              <a:off x="8701270" y="894536"/>
              <a:ext cx="198005" cy="1940449"/>
            </a:xfrm>
            <a:prstGeom prst="rect">
              <a:avLst/>
            </a:prstGeom>
            <a:solidFill>
              <a:schemeClr val="accent4">
                <a:lumMod val="60000"/>
                <a:lumOff val="40000"/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0684F3D-3FC8-8569-580A-EC54C094A838}"/>
                </a:ext>
              </a:extLst>
            </p:cNvPr>
            <p:cNvSpPr/>
            <p:nvPr/>
          </p:nvSpPr>
          <p:spPr>
            <a:xfrm>
              <a:off x="7917646" y="2597379"/>
              <a:ext cx="198005" cy="227282"/>
            </a:xfrm>
            <a:prstGeom prst="rect">
              <a:avLst/>
            </a:prstGeom>
            <a:solidFill>
              <a:schemeClr val="accent4">
                <a:lumMod val="60000"/>
                <a:lumOff val="40000"/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4BC4711-E799-D5BD-AE62-6F5D2EBCC1F6}"/>
                </a:ext>
              </a:extLst>
            </p:cNvPr>
            <p:cNvSpPr/>
            <p:nvPr/>
          </p:nvSpPr>
          <p:spPr>
            <a:xfrm>
              <a:off x="9667149" y="1216999"/>
              <a:ext cx="572517" cy="223097"/>
            </a:xfrm>
            <a:prstGeom prst="rect">
              <a:avLst/>
            </a:prstGeom>
            <a:solidFill>
              <a:schemeClr val="accent4">
                <a:lumMod val="60000"/>
                <a:lumOff val="40000"/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F89694F-3D64-BF77-BCFB-FCAB15A86DCC}"/>
                </a:ext>
              </a:extLst>
            </p:cNvPr>
            <p:cNvSpPr txBox="1"/>
            <p:nvPr/>
          </p:nvSpPr>
          <p:spPr>
            <a:xfrm>
              <a:off x="10298303" y="1140328"/>
              <a:ext cx="2386452" cy="3100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dirty="0"/>
                <a:t>ESC coil 1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43C99B3-88D8-B7BE-7752-DA0A11A23D54}"/>
                </a:ext>
              </a:extLst>
            </p:cNvPr>
            <p:cNvSpPr txBox="1"/>
            <p:nvPr/>
          </p:nvSpPr>
          <p:spPr>
            <a:xfrm>
              <a:off x="10298299" y="1567753"/>
              <a:ext cx="2028311" cy="3100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dirty="0"/>
                <a:t>ESC coil 2 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76D04571-7FFA-08B9-C122-8BC055CA1D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5269" b="9759"/>
            <a:stretch/>
          </p:blipFill>
          <p:spPr>
            <a:xfrm flipH="1">
              <a:off x="6115851" y="774771"/>
              <a:ext cx="1681565" cy="2049890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EB7E697-5011-53AC-40B6-89CEA913C20D}"/>
                </a:ext>
              </a:extLst>
            </p:cNvPr>
            <p:cNvSpPr/>
            <p:nvPr/>
          </p:nvSpPr>
          <p:spPr>
            <a:xfrm>
              <a:off x="9173942" y="894536"/>
              <a:ext cx="198005" cy="1940449"/>
            </a:xfrm>
            <a:prstGeom prst="rect">
              <a:avLst/>
            </a:prstGeom>
            <a:solidFill>
              <a:schemeClr val="accent2">
                <a:lumMod val="75000"/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2312226-0BE4-10CC-3F54-8D94F596D994}"/>
                </a:ext>
              </a:extLst>
            </p:cNvPr>
            <p:cNvSpPr/>
            <p:nvPr/>
          </p:nvSpPr>
          <p:spPr>
            <a:xfrm>
              <a:off x="6174485" y="888069"/>
              <a:ext cx="198005" cy="1940449"/>
            </a:xfrm>
            <a:prstGeom prst="rect">
              <a:avLst/>
            </a:prstGeom>
            <a:solidFill>
              <a:schemeClr val="accent4">
                <a:lumMod val="60000"/>
                <a:lumOff val="40000"/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C11A9A6-95E9-AE68-09A1-523FB4EC4043}"/>
                </a:ext>
              </a:extLst>
            </p:cNvPr>
            <p:cNvSpPr/>
            <p:nvPr/>
          </p:nvSpPr>
          <p:spPr>
            <a:xfrm>
              <a:off x="6646783" y="880564"/>
              <a:ext cx="198005" cy="1940449"/>
            </a:xfrm>
            <a:prstGeom prst="rect">
              <a:avLst/>
            </a:prstGeom>
            <a:solidFill>
              <a:schemeClr val="accent2">
                <a:lumMod val="75000"/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223F370-2EE1-912F-A056-2BF371B33317}"/>
                </a:ext>
              </a:extLst>
            </p:cNvPr>
            <p:cNvSpPr/>
            <p:nvPr/>
          </p:nvSpPr>
          <p:spPr>
            <a:xfrm>
              <a:off x="7435547" y="2591888"/>
              <a:ext cx="198005" cy="227282"/>
            </a:xfrm>
            <a:prstGeom prst="rect">
              <a:avLst/>
            </a:prstGeom>
            <a:solidFill>
              <a:schemeClr val="accent2">
                <a:lumMod val="75000"/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60799181-2A9F-135B-A76C-15928AEE46DB}"/>
                </a:ext>
              </a:extLst>
            </p:cNvPr>
            <p:cNvSpPr/>
            <p:nvPr/>
          </p:nvSpPr>
          <p:spPr>
            <a:xfrm>
              <a:off x="9667150" y="1627691"/>
              <a:ext cx="572517" cy="223097"/>
            </a:xfrm>
            <a:prstGeom prst="rect">
              <a:avLst/>
            </a:prstGeom>
            <a:solidFill>
              <a:schemeClr val="accent2">
                <a:lumMod val="75000"/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/>
            </a:p>
          </p:txBody>
        </p:sp>
      </p:grpSp>
    </p:spTree>
    <p:extLst>
      <p:ext uri="{BB962C8B-B14F-4D97-AF65-F5344CB8AC3E}">
        <p14:creationId xmlns:p14="http://schemas.microsoft.com/office/powerpoint/2010/main" val="189579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94CB14-5B62-8B0C-81BA-99034C6EE4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3AA140C-5753-086B-4CF5-962D97680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297" y="48308"/>
            <a:ext cx="10515600" cy="1098911"/>
          </a:xfrm>
        </p:spPr>
        <p:txBody>
          <a:bodyPr/>
          <a:lstStyle/>
          <a:p>
            <a:r>
              <a:rPr lang="en-US" dirty="0"/>
              <a:t>Pressure tests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C91046-9926-379D-FFAE-5BAD5E2BF8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11678" y="6474156"/>
            <a:ext cx="1699755" cy="365125"/>
          </a:xfrm>
        </p:spPr>
        <p:txBody>
          <a:bodyPr/>
          <a:lstStyle/>
          <a:p>
            <a:r>
              <a:rPr lang="en-US" dirty="0"/>
              <a:t>19/11/2025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2582A-FF7A-C959-3D01-B2159F1AC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" name="Picture 1" descr="A red and black logo&#10;&#10;Description automatically generated">
            <a:extLst>
              <a:ext uri="{FF2B5EF4-FFF2-40B4-BE49-F238E27FC236}">
                <a16:creationId xmlns:a16="http://schemas.microsoft.com/office/drawing/2014/main" id="{91DD3CF3-F956-EE82-FAFC-2862673207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6445" y="0"/>
            <a:ext cx="949577" cy="949577"/>
          </a:xfrm>
          <a:prstGeom prst="rect">
            <a:avLst/>
          </a:prstGeom>
        </p:spPr>
      </p:pic>
      <p:pic>
        <p:nvPicPr>
          <p:cNvPr id="5" name="Picture 4" descr="A logo for high field program&#10;&#10;Description automatically generated">
            <a:extLst>
              <a:ext uri="{FF2B5EF4-FFF2-40B4-BE49-F238E27FC236}">
                <a16:creationId xmlns:a16="http://schemas.microsoft.com/office/drawing/2014/main" id="{DAD06F92-368C-641F-9981-0FDA050F93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689" y="209727"/>
            <a:ext cx="1619113" cy="632466"/>
          </a:xfrm>
          <a:prstGeom prst="rect">
            <a:avLst/>
          </a:prstGeom>
        </p:spPr>
      </p:pic>
      <p:sp>
        <p:nvSpPr>
          <p:cNvPr id="20" name="Content Placeholder 14">
            <a:extLst>
              <a:ext uri="{FF2B5EF4-FFF2-40B4-BE49-F238E27FC236}">
                <a16:creationId xmlns:a16="http://schemas.microsoft.com/office/drawing/2014/main" id="{9CE14D37-EAEC-CF4E-4A84-4DD48D482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94196"/>
            <a:ext cx="5327171" cy="1196040"/>
          </a:xfrm>
        </p:spPr>
        <p:txBody>
          <a:bodyPr>
            <a:normAutofit lnSpcReduction="10000"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The samples are prepared with one cooling circuit connection and one closed end.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The splice is done by adding two copper shells around the connected cables and soldering the shells to make a sleeve.</a:t>
            </a:r>
          </a:p>
          <a:p>
            <a:pPr algn="just"/>
            <a:endParaRPr lang="en-US" sz="1600" dirty="0"/>
          </a:p>
          <a:p>
            <a:pPr algn="just"/>
            <a:endParaRPr lang="en-US" sz="1600" dirty="0"/>
          </a:p>
        </p:txBody>
      </p:sp>
      <p:pic>
        <p:nvPicPr>
          <p:cNvPr id="21" name="Picture 20" descr="A close up of a wire&#10;&#10;AI-generated content may be incorrect.">
            <a:extLst>
              <a:ext uri="{FF2B5EF4-FFF2-40B4-BE49-F238E27FC236}">
                <a16:creationId xmlns:a16="http://schemas.microsoft.com/office/drawing/2014/main" id="{9AD3507D-0244-1358-7409-06DAE9B846F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7" r="7607"/>
          <a:stretch>
            <a:fillRect/>
          </a:stretch>
        </p:blipFill>
        <p:spPr>
          <a:xfrm>
            <a:off x="6808928" y="1203902"/>
            <a:ext cx="1954072" cy="5200672"/>
          </a:xfrm>
          <a:prstGeom prst="rect">
            <a:avLst/>
          </a:prstGeom>
        </p:spPr>
      </p:pic>
      <p:pic>
        <p:nvPicPr>
          <p:cNvPr id="22" name="MicrosoftTeams-video.mp4">
            <a:hlinkClick r:id="" action="ppaction://media"/>
            <a:extLst>
              <a:ext uri="{FF2B5EF4-FFF2-40B4-BE49-F238E27FC236}">
                <a16:creationId xmlns:a16="http://schemas.microsoft.com/office/drawing/2014/main" id="{D61C172D-C3B7-AABC-A6BC-CC6BB78B3E5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909528" y="1211764"/>
            <a:ext cx="2920955" cy="5192809"/>
          </a:xfrm>
          <a:prstGeom prst="rect">
            <a:avLst/>
          </a:prstGeom>
        </p:spPr>
      </p:pic>
      <p:sp>
        <p:nvSpPr>
          <p:cNvPr id="23" name="TextBox 36">
            <a:extLst>
              <a:ext uri="{FF2B5EF4-FFF2-40B4-BE49-F238E27FC236}">
                <a16:creationId xmlns:a16="http://schemas.microsoft.com/office/drawing/2014/main" id="{4580CFC8-D555-16D2-1002-31D1AF2A93DA}"/>
              </a:ext>
            </a:extLst>
          </p:cNvPr>
          <p:cNvSpPr txBox="1"/>
          <p:nvPr/>
        </p:nvSpPr>
        <p:spPr>
          <a:xfrm>
            <a:off x="1525846" y="6377616"/>
            <a:ext cx="9058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Samples prepared by N. Kehl</a:t>
            </a:r>
          </a:p>
          <a:p>
            <a:r>
              <a:rPr lang="en-US" sz="1200" dirty="0"/>
              <a:t>The test was conducted at PSI, video provided by Q. </a:t>
            </a:r>
            <a:r>
              <a:rPr lang="en-US" sz="1200" dirty="0" err="1"/>
              <a:t>Gorit</a:t>
            </a:r>
            <a:endParaRPr lang="en-US" sz="1200" dirty="0">
              <a:highlight>
                <a:srgbClr val="FFFF00"/>
              </a:highlight>
            </a:endParaRPr>
          </a:p>
        </p:txBody>
      </p:sp>
      <p:pic>
        <p:nvPicPr>
          <p:cNvPr id="24" name="Picture 23" descr="A close up of a piece of wood&#10;&#10;AI-generated content may be incorrect.">
            <a:extLst>
              <a:ext uri="{FF2B5EF4-FFF2-40B4-BE49-F238E27FC236}">
                <a16:creationId xmlns:a16="http://schemas.microsoft.com/office/drawing/2014/main" id="{02FC2360-BFB2-BC3C-A6FD-A9270F6506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13" t="38889" r="40192" b="47778"/>
          <a:stretch>
            <a:fillRect/>
          </a:stretch>
        </p:blipFill>
        <p:spPr>
          <a:xfrm>
            <a:off x="231296" y="2254780"/>
            <a:ext cx="1351699" cy="1623727"/>
          </a:xfrm>
          <a:prstGeom prst="rect">
            <a:avLst/>
          </a:prstGeom>
        </p:spPr>
      </p:pic>
      <p:sp>
        <p:nvSpPr>
          <p:cNvPr id="44" name="Content Placeholder 14">
            <a:extLst>
              <a:ext uri="{FF2B5EF4-FFF2-40B4-BE49-F238E27FC236}">
                <a16:creationId xmlns:a16="http://schemas.microsoft.com/office/drawing/2014/main" id="{F7E7D1D2-406D-AF39-A001-32F418EEC898}"/>
              </a:ext>
            </a:extLst>
          </p:cNvPr>
          <p:cNvSpPr txBox="1">
            <a:spLocks/>
          </p:cNvSpPr>
          <p:nvPr/>
        </p:nvSpPr>
        <p:spPr>
          <a:xfrm>
            <a:off x="533401" y="4047593"/>
            <a:ext cx="4734717" cy="16584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Two samples were tested with gaseous He: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The samples were exposed repeatedly to LN</a:t>
            </a:r>
            <a:r>
              <a:rPr lang="en-US" sz="1600" baseline="-25000" dirty="0"/>
              <a:t>2</a:t>
            </a:r>
            <a:r>
              <a:rPr lang="en-US" sz="1600" dirty="0"/>
              <a:t> and ambient temperatures (thermal cycle)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Gaseous He was inserted in the channel at varying pressures (up to 22 bar) to verify the samples are leak tight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For each pressure value the valves were closed, and no pressure drop was observed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800" dirty="0"/>
          </a:p>
          <a:p>
            <a:pPr algn="just"/>
            <a:endParaRPr lang="en-US" sz="1800" dirty="0"/>
          </a:p>
        </p:txBody>
      </p:sp>
      <p:pic>
        <p:nvPicPr>
          <p:cNvPr id="45" name="Picture 2">
            <a:extLst>
              <a:ext uri="{FF2B5EF4-FFF2-40B4-BE49-F238E27FC236}">
                <a16:creationId xmlns:a16="http://schemas.microsoft.com/office/drawing/2014/main" id="{3936C512-4DF3-52B0-BDA9-AEA89F68D0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36983" b="13871"/>
          <a:stretch/>
        </p:blipFill>
        <p:spPr bwMode="auto">
          <a:xfrm>
            <a:off x="4307998" y="2254779"/>
            <a:ext cx="1739586" cy="160736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CE0F30B-1430-4BA5-83CC-84582956FFEE}"/>
              </a:ext>
            </a:extLst>
          </p:cNvPr>
          <p:cNvCxnSpPr>
            <a:cxnSpLocks/>
            <a:stCxn id="45" idx="2"/>
          </p:cNvCxnSpPr>
          <p:nvPr/>
        </p:nvCxnSpPr>
        <p:spPr>
          <a:xfrm>
            <a:off x="5177791" y="3862142"/>
            <a:ext cx="2089745" cy="557087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1F4AB6F0-4BAA-BEAD-521C-2904758BBE27}"/>
              </a:ext>
            </a:extLst>
          </p:cNvPr>
          <p:cNvSpPr txBox="1"/>
          <p:nvPr/>
        </p:nvSpPr>
        <p:spPr>
          <a:xfrm>
            <a:off x="6808928" y="666730"/>
            <a:ext cx="6096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Closed end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BFE242F-F7E0-7836-A1CB-30396B75E7B8}"/>
              </a:ext>
            </a:extLst>
          </p:cNvPr>
          <p:cNvCxnSpPr>
            <a:cxnSpLocks/>
          </p:cNvCxnSpPr>
          <p:nvPr/>
        </p:nvCxnSpPr>
        <p:spPr>
          <a:xfrm>
            <a:off x="6749108" y="5867400"/>
            <a:ext cx="1036856" cy="95250"/>
          </a:xfrm>
          <a:prstGeom prst="straightConnector1">
            <a:avLst/>
          </a:prstGeom>
          <a:ln w="1270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29CFB8DE-D582-BD77-B421-C439A4D0C196}"/>
              </a:ext>
            </a:extLst>
          </p:cNvPr>
          <p:cNvSpPr txBox="1"/>
          <p:nvPr/>
        </p:nvSpPr>
        <p:spPr>
          <a:xfrm>
            <a:off x="5873627" y="5732124"/>
            <a:ext cx="875481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Cooling circuit connection</a:t>
            </a:r>
          </a:p>
        </p:txBody>
      </p:sp>
      <p:pic>
        <p:nvPicPr>
          <p:cNvPr id="52" name="Picture 51" descr="A close up of a metal bar&#10;&#10;AI-generated content may be incorrect.">
            <a:extLst>
              <a:ext uri="{FF2B5EF4-FFF2-40B4-BE49-F238E27FC236}">
                <a16:creationId xmlns:a16="http://schemas.microsoft.com/office/drawing/2014/main" id="{E7DD47A8-9872-BC75-5863-5A85EC006F56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71"/>
          <a:stretch/>
        </p:blipFill>
        <p:spPr>
          <a:xfrm rot="5400000">
            <a:off x="2008202" y="1866346"/>
            <a:ext cx="1623727" cy="2400597"/>
          </a:xfrm>
          <a:prstGeom prst="rect">
            <a:avLst/>
          </a:prstGeom>
        </p:spPr>
      </p:pic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9E2A99E-2A6D-92A4-AD97-1340A7F4F97F}"/>
              </a:ext>
            </a:extLst>
          </p:cNvPr>
          <p:cNvCxnSpPr>
            <a:cxnSpLocks/>
          </p:cNvCxnSpPr>
          <p:nvPr/>
        </p:nvCxnSpPr>
        <p:spPr>
          <a:xfrm>
            <a:off x="7124874" y="993389"/>
            <a:ext cx="615356" cy="401748"/>
          </a:xfrm>
          <a:prstGeom prst="straightConnector1">
            <a:avLst/>
          </a:prstGeom>
          <a:ln w="1270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809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075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996</Words>
  <Application>Microsoft Office PowerPoint</Application>
  <PresentationFormat>Widescreen</PresentationFormat>
  <Paragraphs>136</Paragraphs>
  <Slides>12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Aptos</vt:lpstr>
      <vt:lpstr>Aptos Display</vt:lpstr>
      <vt:lpstr>Arial</vt:lpstr>
      <vt:lpstr>Calibri</vt:lpstr>
      <vt:lpstr>Calibri Light</vt:lpstr>
      <vt:lpstr>Rockwell</vt:lpstr>
      <vt:lpstr>Symbol</vt:lpstr>
      <vt:lpstr>Times New Roman</vt:lpstr>
      <vt:lpstr>Office Theme</vt:lpstr>
      <vt:lpstr>PowerPoint Presentation</vt:lpstr>
      <vt:lpstr>Magnet conceptual design</vt:lpstr>
      <vt:lpstr>Magnet Specifications</vt:lpstr>
      <vt:lpstr>Electromagnetic Optimization</vt:lpstr>
      <vt:lpstr>Electromagnetic Optimization</vt:lpstr>
      <vt:lpstr>Mechanical Model (ANSYS)</vt:lpstr>
      <vt:lpstr>Transient Analysis: Quench Protection</vt:lpstr>
      <vt:lpstr>Thermal Model (THEA)</vt:lpstr>
      <vt:lpstr>Pressure tests</vt:lpstr>
      <vt:lpstr>Engineering Design </vt:lpstr>
      <vt:lpstr>Engineering Design </vt:lpstr>
      <vt:lpstr>PowerPoint Presentation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Santos Perdigão Peixoto, Inês</dc:creator>
  <cp:lastModifiedBy>Santos Perdigão Peixoto, Inês</cp:lastModifiedBy>
  <cp:revision>18</cp:revision>
  <dcterms:created xsi:type="dcterms:W3CDTF">2025-11-18T11:00:33Z</dcterms:created>
  <dcterms:modified xsi:type="dcterms:W3CDTF">2025-11-19T13:11:39Z</dcterms:modified>
</cp:coreProperties>
</file>