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2"/>
  </p:notesMasterIdLst>
  <p:handoutMasterIdLst>
    <p:handoutMasterId r:id="rId13"/>
  </p:handoutMasterIdLst>
  <p:sldIdLst>
    <p:sldId id="385" r:id="rId5"/>
    <p:sldId id="1720" r:id="rId6"/>
    <p:sldId id="1702" r:id="rId7"/>
    <p:sldId id="1726" r:id="rId8"/>
    <p:sldId id="1721" r:id="rId9"/>
    <p:sldId id="1724" r:id="rId10"/>
    <p:sldId id="1725" r:id="rId11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0" autoAdjust="0"/>
    <p:restoredTop sz="94693" autoAdjust="0"/>
  </p:normalViewPr>
  <p:slideViewPr>
    <p:cSldViewPr showGuides="1">
      <p:cViewPr varScale="1">
        <p:scale>
          <a:sx n="82" d="100"/>
          <a:sy n="82" d="100"/>
        </p:scale>
        <p:origin x="835" y="7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08450" y="240865"/>
            <a:ext cx="4608512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300"/>
            </a:lvl1pPr>
          </a:lstStyle>
          <a:p>
            <a:r>
              <a:rPr lang="de-CH" sz="10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0235" y="240865"/>
            <a:ext cx="1326515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300"/>
            </a:lvl1pPr>
          </a:lstStyle>
          <a:p>
            <a:fld id="{EEC665CA-D682-48EC-95D2-126FD6449D65}" type="datetime1">
              <a:rPr lang="de-CH" sz="1000"/>
              <a:t>19.11.2025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08450" y="8913602"/>
            <a:ext cx="4608512" cy="34789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00"/>
            </a:lvl1pPr>
          </a:lstStyle>
          <a:p>
            <a:r>
              <a:rPr lang="de-CH" sz="10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480235" y="8913604"/>
            <a:ext cx="1326515" cy="3478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2CEDAA2C-602C-494B-9BFF-F0D7FF14E319}" type="slidenum">
              <a:rPr lang="de-CH" sz="1000"/>
              <a:t>‹#›</a:t>
            </a:fld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944563"/>
            <a:ext cx="5838825" cy="3284537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826927" y="9147600"/>
            <a:ext cx="2379123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826841" y="9147600"/>
            <a:ext cx="929251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824986" y="4498166"/>
            <a:ext cx="5931106" cy="4460896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511796" y="447130"/>
            <a:ext cx="2234995" cy="19500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fld id="{A17AAF7D-4283-4014-80F4-26E915FEACF8}" type="datetime1">
              <a:rPr lang="de-CH" smtClean="0"/>
              <a:t>19.11.2025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815684" y="453600"/>
            <a:ext cx="3465685" cy="18853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0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19.11.2025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705BED-3134-B690-34C2-D5D92990F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464"/>
            <a:ext cx="11039475" cy="2008384"/>
          </a:xfrm>
        </p:spPr>
        <p:txBody>
          <a:bodyPr/>
          <a:lstStyle/>
          <a:p>
            <a:r>
              <a:rPr lang="en-US" dirty="0" err="1"/>
              <a:t>subSMACC</a:t>
            </a:r>
            <a:r>
              <a:rPr lang="en-US" dirty="0"/>
              <a:t> winding trials for the auxiliary coils</a:t>
            </a:r>
            <a:br>
              <a:rPr lang="en-US" dirty="0"/>
            </a:b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4B9B3D1-58DF-C15D-236A-D2586F309E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789040"/>
            <a:ext cx="11039475" cy="116396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dirty="0"/>
              <a:t>D. Araujo, B. Auchmann, A. Brem, N. Kehl, C. Lindner, T. Michlmayr, C. Müller, I. S. P. Peixoto, 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A. Stampfli and J. Van den </a:t>
            </a:r>
            <a:r>
              <a:rPr lang="en-US" sz="1600" dirty="0" err="1"/>
              <a:t>Eijnden</a:t>
            </a:r>
            <a:r>
              <a:rPr lang="en-US" dirty="0"/>
              <a:t>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62FCA91-D52A-F346-F2E0-C58868C402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655568"/>
            <a:ext cx="8296275" cy="288032"/>
          </a:xfrm>
        </p:spPr>
        <p:txBody>
          <a:bodyPr/>
          <a:lstStyle/>
          <a:p>
            <a:r>
              <a:rPr lang="en-US" dirty="0"/>
              <a:t>Nicolas Kehl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635DB3D-2973-A9D3-FFF7-2FC75A91D9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November 2025</a:t>
            </a:r>
          </a:p>
        </p:txBody>
      </p:sp>
    </p:spTree>
    <p:extLst>
      <p:ext uri="{BB962C8B-B14F-4D97-AF65-F5344CB8AC3E}">
        <p14:creationId xmlns:p14="http://schemas.microsoft.com/office/powerpoint/2010/main" val="192413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A2EAA-CEA7-C720-ED3E-FE4E42BEA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FA353F80-AB8B-C5A8-81FE-4B69B0C35D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Auxiliary coils: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	Design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	Winding trial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	Impregnation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        Splicing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256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8D8BB2F-2998-A76D-D19B-FABE1C1F75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9F9FC8AD-8D19-BBBE-83B4-1BE8ADFAD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186F6122-6A5A-EB97-9087-203153ADEA33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subSMACC</a:t>
            </a:r>
            <a:r>
              <a:rPr lang="en-US" dirty="0"/>
              <a:t> winding trials for the auxiliary coils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526663-A27A-A0AE-4C21-1FC71C8BB81F}"/>
              </a:ext>
            </a:extLst>
          </p:cNvPr>
          <p:cNvSpPr txBox="1"/>
          <p:nvPr/>
        </p:nvSpPr>
        <p:spPr>
          <a:xfrm>
            <a:off x="695325" y="1205245"/>
            <a:ext cx="7630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Design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56142C4-F006-3DED-FB0C-F713468CA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8417"/>
            <a:ext cx="5675569" cy="36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6803EC-ED34-1E6F-6B73-87EC0C441113}"/>
              </a:ext>
            </a:extLst>
          </p:cNvPr>
          <p:cNvSpPr txBox="1"/>
          <p:nvPr/>
        </p:nvSpPr>
        <p:spPr>
          <a:xfrm>
            <a:off x="695324" y="1964135"/>
            <a:ext cx="164051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Winding-Setup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0AF432-BB4E-3867-2248-3DB7C312557B}"/>
              </a:ext>
            </a:extLst>
          </p:cNvPr>
          <p:cNvSpPr txBox="1"/>
          <p:nvPr/>
        </p:nvSpPr>
        <p:spPr>
          <a:xfrm>
            <a:off x="7010400" y="1964135"/>
            <a:ext cx="221182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Impregnation-Setup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294F1F-25D6-5EE7-6F26-F9AA5D1FE5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6928" y="2388417"/>
            <a:ext cx="6594777" cy="3640360"/>
          </a:xfrm>
          <a:prstGeom prst="rect">
            <a:avLst/>
          </a:prstGeom>
        </p:spPr>
      </p:pic>
      <p:sp>
        <p:nvSpPr>
          <p:cNvPr id="10" name="Callout: Line 9">
            <a:extLst>
              <a:ext uri="{FF2B5EF4-FFF2-40B4-BE49-F238E27FC236}">
                <a16:creationId xmlns:a16="http://schemas.microsoft.com/office/drawing/2014/main" id="{2D15775A-B6CD-D667-7AEA-FFE1792D62A3}"/>
              </a:ext>
            </a:extLst>
          </p:cNvPr>
          <p:cNvSpPr/>
          <p:nvPr/>
        </p:nvSpPr>
        <p:spPr>
          <a:xfrm>
            <a:off x="1458354" y="5943600"/>
            <a:ext cx="877484" cy="304800"/>
          </a:xfrm>
          <a:prstGeom prst="borderCallout1">
            <a:avLst>
              <a:gd name="adj1" fmla="val 18750"/>
              <a:gd name="adj2" fmla="val -8333"/>
              <a:gd name="adj3" fmla="val -175346"/>
              <a:gd name="adj4" fmla="val 32075"/>
            </a:avLst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err="1"/>
              <a:t>Baseplate</a:t>
            </a:r>
            <a:endParaRPr lang="de-CH" sz="12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21D55FB-5348-7E1B-C363-E77ED4896966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1897096" y="5029200"/>
            <a:ext cx="7904" cy="91440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Callout: Line 16">
            <a:extLst>
              <a:ext uri="{FF2B5EF4-FFF2-40B4-BE49-F238E27FC236}">
                <a16:creationId xmlns:a16="http://schemas.microsoft.com/office/drawing/2014/main" id="{2311D829-AA70-0986-69E5-7CD4C92EDE48}"/>
              </a:ext>
            </a:extLst>
          </p:cNvPr>
          <p:cNvSpPr/>
          <p:nvPr/>
        </p:nvSpPr>
        <p:spPr>
          <a:xfrm>
            <a:off x="2650157" y="5970638"/>
            <a:ext cx="877484" cy="304800"/>
          </a:xfrm>
          <a:prstGeom prst="borderCallout1">
            <a:avLst>
              <a:gd name="adj1" fmla="val 18750"/>
              <a:gd name="adj2" fmla="val -8333"/>
              <a:gd name="adj3" fmla="val -175346"/>
              <a:gd name="adj4" fmla="val 32075"/>
            </a:avLst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err="1"/>
              <a:t>Ejectors</a:t>
            </a:r>
            <a:endParaRPr lang="de-CH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0C082F-E879-10FE-56BD-F9D9B0D89F7A}"/>
              </a:ext>
            </a:extLst>
          </p:cNvPr>
          <p:cNvCxnSpPr>
            <a:cxnSpLocks/>
            <a:stCxn id="17" idx="3"/>
          </p:cNvCxnSpPr>
          <p:nvPr/>
        </p:nvCxnSpPr>
        <p:spPr>
          <a:xfrm flipH="1" flipV="1">
            <a:off x="2798464" y="5029200"/>
            <a:ext cx="290435" cy="941438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Callout: Line 25">
            <a:extLst>
              <a:ext uri="{FF2B5EF4-FFF2-40B4-BE49-F238E27FC236}">
                <a16:creationId xmlns:a16="http://schemas.microsoft.com/office/drawing/2014/main" id="{EDBDD87E-79CD-0E3F-B7D9-0FB33D65CE92}"/>
              </a:ext>
            </a:extLst>
          </p:cNvPr>
          <p:cNvSpPr/>
          <p:nvPr/>
        </p:nvSpPr>
        <p:spPr>
          <a:xfrm>
            <a:off x="330739" y="5486400"/>
            <a:ext cx="877484" cy="304800"/>
          </a:xfrm>
          <a:prstGeom prst="borderCallout1">
            <a:avLst>
              <a:gd name="adj1" fmla="val 18750"/>
              <a:gd name="adj2" fmla="val -8333"/>
              <a:gd name="adj3" fmla="val -175346"/>
              <a:gd name="adj4" fmla="val 32075"/>
            </a:avLst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/>
              <a:t>Former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7D547A1-B4DC-AEA8-6951-58D74C0E01AD}"/>
              </a:ext>
            </a:extLst>
          </p:cNvPr>
          <p:cNvCxnSpPr>
            <a:cxnSpLocks/>
          </p:cNvCxnSpPr>
          <p:nvPr/>
        </p:nvCxnSpPr>
        <p:spPr>
          <a:xfrm flipV="1">
            <a:off x="725225" y="4343400"/>
            <a:ext cx="265375" cy="1156519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Callout: Line 29">
            <a:extLst>
              <a:ext uri="{FF2B5EF4-FFF2-40B4-BE49-F238E27FC236}">
                <a16:creationId xmlns:a16="http://schemas.microsoft.com/office/drawing/2014/main" id="{094C8CF4-AC8F-4420-4A28-FB85CA50D0A3}"/>
              </a:ext>
            </a:extLst>
          </p:cNvPr>
          <p:cNvSpPr/>
          <p:nvPr/>
        </p:nvSpPr>
        <p:spPr>
          <a:xfrm>
            <a:off x="4405125" y="2819400"/>
            <a:ext cx="877484" cy="304800"/>
          </a:xfrm>
          <a:prstGeom prst="borderCallout1">
            <a:avLst>
              <a:gd name="adj1" fmla="val 18750"/>
              <a:gd name="adj2" fmla="val -8333"/>
              <a:gd name="adj3" fmla="val -175346"/>
              <a:gd name="adj4" fmla="val 32075"/>
            </a:avLst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err="1"/>
              <a:t>Tooling</a:t>
            </a:r>
            <a:endParaRPr lang="de-CH" sz="12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C3D875D-EA33-E558-D700-4875C39ED179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4572000" y="3124200"/>
            <a:ext cx="271867" cy="121920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Callout: Line 35">
            <a:extLst>
              <a:ext uri="{FF2B5EF4-FFF2-40B4-BE49-F238E27FC236}">
                <a16:creationId xmlns:a16="http://schemas.microsoft.com/office/drawing/2014/main" id="{EC37A0C4-F954-C552-D155-A9567ABCC7AD}"/>
              </a:ext>
            </a:extLst>
          </p:cNvPr>
          <p:cNvSpPr/>
          <p:nvPr/>
        </p:nvSpPr>
        <p:spPr>
          <a:xfrm>
            <a:off x="3601363" y="1967112"/>
            <a:ext cx="877484" cy="304800"/>
          </a:xfrm>
          <a:prstGeom prst="borderCallout1">
            <a:avLst>
              <a:gd name="adj1" fmla="val 18750"/>
              <a:gd name="adj2" fmla="val -8333"/>
              <a:gd name="adj3" fmla="val -175346"/>
              <a:gd name="adj4" fmla="val 32075"/>
            </a:avLst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/>
              <a:t>Pusher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7EC981F-46A1-3022-FA41-54C1DFB7DDEF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527641" y="2271912"/>
            <a:ext cx="512464" cy="928488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9" name="Callout: Line 38">
            <a:extLst>
              <a:ext uri="{FF2B5EF4-FFF2-40B4-BE49-F238E27FC236}">
                <a16:creationId xmlns:a16="http://schemas.microsoft.com/office/drawing/2014/main" id="{5F798143-BAC3-49B8-22E5-3CE5ACEC2A26}"/>
              </a:ext>
            </a:extLst>
          </p:cNvPr>
          <p:cNvSpPr/>
          <p:nvPr/>
        </p:nvSpPr>
        <p:spPr>
          <a:xfrm>
            <a:off x="10667999" y="2819400"/>
            <a:ext cx="457053" cy="304800"/>
          </a:xfrm>
          <a:prstGeom prst="borderCallout1">
            <a:avLst>
              <a:gd name="adj1" fmla="val 18750"/>
              <a:gd name="adj2" fmla="val -8333"/>
              <a:gd name="adj3" fmla="val -175346"/>
              <a:gd name="adj4" fmla="val 32075"/>
            </a:avLst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/>
              <a:t>Lid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8F1ECC4-FD83-DEB4-DA8B-9F1031FCE65E}"/>
              </a:ext>
            </a:extLst>
          </p:cNvPr>
          <p:cNvCxnSpPr>
            <a:cxnSpLocks/>
          </p:cNvCxnSpPr>
          <p:nvPr/>
        </p:nvCxnSpPr>
        <p:spPr>
          <a:xfrm flipH="1">
            <a:off x="9753600" y="2971800"/>
            <a:ext cx="914399" cy="45720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143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48D49D-6662-E8E5-74DA-A537DD86C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33C0284B-768A-A08C-404A-45B9A291FA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D2F03F1A-7220-3DF3-A6D9-8615169885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35EDB4E5-2BD4-C72C-BC98-FEA669243E5E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subSMACC</a:t>
            </a:r>
            <a:r>
              <a:rPr lang="en-US" dirty="0"/>
              <a:t> winding trials for the auxiliary coils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83A68E-ACDB-853B-741C-E44BF208C207}"/>
              </a:ext>
            </a:extLst>
          </p:cNvPr>
          <p:cNvSpPr txBox="1"/>
          <p:nvPr/>
        </p:nvSpPr>
        <p:spPr>
          <a:xfrm>
            <a:off x="695325" y="1205245"/>
            <a:ext cx="7630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Design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FE0B02-8324-F25C-0BD4-16051DEF063C}"/>
              </a:ext>
            </a:extLst>
          </p:cNvPr>
          <p:cNvSpPr txBox="1"/>
          <p:nvPr/>
        </p:nvSpPr>
        <p:spPr>
          <a:xfrm>
            <a:off x="695324" y="1964135"/>
            <a:ext cx="132420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Teflon cover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E65B07-34D0-A2EC-6ED3-C806F1DDEC97}"/>
              </a:ext>
            </a:extLst>
          </p:cNvPr>
          <p:cNvSpPr txBox="1"/>
          <p:nvPr/>
        </p:nvSpPr>
        <p:spPr>
          <a:xfrm>
            <a:off x="7010400" y="1964135"/>
            <a:ext cx="90249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Winding</a:t>
            </a:r>
          </a:p>
        </p:txBody>
      </p:sp>
      <p:pic>
        <p:nvPicPr>
          <p:cNvPr id="5" name="Picture 4" descr="A small model of a race track&#10;&#10;AI-generated content may be incorrect.">
            <a:extLst>
              <a:ext uri="{FF2B5EF4-FFF2-40B4-BE49-F238E27FC236}">
                <a16:creationId xmlns:a16="http://schemas.microsoft.com/office/drawing/2014/main" id="{40883676-42FA-767C-8525-D84971208E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028" y="2971800"/>
            <a:ext cx="6376391" cy="2889302"/>
          </a:xfrm>
          <a:prstGeom prst="rect">
            <a:avLst/>
          </a:prstGeom>
        </p:spPr>
      </p:pic>
      <p:pic>
        <p:nvPicPr>
          <p:cNvPr id="13" name="Picture 12" descr="A close up of a board&#10;&#10;AI-generated content may be incorrect.">
            <a:extLst>
              <a:ext uri="{FF2B5EF4-FFF2-40B4-BE49-F238E27FC236}">
                <a16:creationId xmlns:a16="http://schemas.microsoft.com/office/drawing/2014/main" id="{0118B150-3B62-96F2-239E-8AC5AE4703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9707" y="2971800"/>
            <a:ext cx="6376391" cy="288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148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6528E-C086-9FDB-443E-B516970E1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408D2ED-E5E6-56ED-DD36-673DD803EA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04B98694-DD7E-7B0A-CEA7-43DA2E564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C79E8F11-9C46-40A7-2038-871A741DD75E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subSMACC</a:t>
            </a:r>
            <a:r>
              <a:rPr lang="en-US" dirty="0"/>
              <a:t> winding trials for the auxiliary coils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7D731B-5631-3997-D359-B7C1FC258B40}"/>
              </a:ext>
            </a:extLst>
          </p:cNvPr>
          <p:cNvSpPr txBox="1"/>
          <p:nvPr/>
        </p:nvSpPr>
        <p:spPr>
          <a:xfrm>
            <a:off x="695325" y="1205245"/>
            <a:ext cx="138980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Winding trial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89A14D-374B-ED64-A21B-EFD471B371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638" y="1031597"/>
            <a:ext cx="2514600" cy="5548107"/>
          </a:xfrm>
          <a:prstGeom prst="rect">
            <a:avLst/>
          </a:prstGeom>
        </p:spPr>
      </p:pic>
      <p:pic>
        <p:nvPicPr>
          <p:cNvPr id="18" name="Picture 17" descr="A metal object with orange lines&#10;&#10;AI-generated content may be incorrect.">
            <a:extLst>
              <a:ext uri="{FF2B5EF4-FFF2-40B4-BE49-F238E27FC236}">
                <a16:creationId xmlns:a16="http://schemas.microsoft.com/office/drawing/2014/main" id="{0EEE9E34-5B45-0C1B-389F-DE98E057DE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71" y="2892777"/>
            <a:ext cx="8136667" cy="368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87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07B75-A0B0-C0BA-BAF5-7AC1D44A2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29505CB1-77E9-A79E-F263-92A97E314D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2C2BB769-6CB0-98F7-05C9-CBD651311D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F4AD5CA0-4B0F-9704-2509-4F891AB55DFC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subSMACC</a:t>
            </a:r>
            <a:r>
              <a:rPr lang="en-US" dirty="0"/>
              <a:t> winding trials for the auxiliary coils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C3E2C7-11F1-81B1-B59D-0D2457AE3CE7}"/>
              </a:ext>
            </a:extLst>
          </p:cNvPr>
          <p:cNvSpPr txBox="1"/>
          <p:nvPr/>
        </p:nvSpPr>
        <p:spPr>
          <a:xfrm>
            <a:off x="695325" y="1205245"/>
            <a:ext cx="147380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Impregnation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6C469C-4B74-0D37-CA46-BA53D1ED7E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3" r="15332"/>
          <a:stretch/>
        </p:blipFill>
        <p:spPr>
          <a:xfrm>
            <a:off x="0" y="2625614"/>
            <a:ext cx="5701578" cy="32825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0C6562-4A61-2435-7CBF-6B58BA6082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" r="9353"/>
          <a:stretch/>
        </p:blipFill>
        <p:spPr>
          <a:xfrm>
            <a:off x="5614211" y="2625615"/>
            <a:ext cx="6577789" cy="32825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64DC7C-E0B9-AD9B-A32E-11880CCFB6C2}"/>
              </a:ext>
            </a:extLst>
          </p:cNvPr>
          <p:cNvSpPr txBox="1"/>
          <p:nvPr/>
        </p:nvSpPr>
        <p:spPr>
          <a:xfrm>
            <a:off x="695324" y="1964135"/>
            <a:ext cx="221182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Impregnation</a:t>
            </a:r>
            <a:r>
              <a:rPr lang="de-CH" sz="2000" dirty="0"/>
              <a:t>-Setup</a:t>
            </a: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D0B4FD-3BD3-A5FD-18B0-9BC023D433BD}"/>
              </a:ext>
            </a:extLst>
          </p:cNvPr>
          <p:cNvSpPr txBox="1"/>
          <p:nvPr/>
        </p:nvSpPr>
        <p:spPr>
          <a:xfrm>
            <a:off x="7010400" y="1964135"/>
            <a:ext cx="18652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Impregnated coil</a:t>
            </a:r>
          </a:p>
        </p:txBody>
      </p:sp>
    </p:spTree>
    <p:extLst>
      <p:ext uri="{BB962C8B-B14F-4D97-AF65-F5344CB8AC3E}">
        <p14:creationId xmlns:p14="http://schemas.microsoft.com/office/powerpoint/2010/main" val="2573501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8A92A-7BC6-1447-5177-ACF6CF999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030D219-FA15-FF31-1F90-EF6DF4FBAF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2C31B226-CD27-E32D-F2C9-5BBDDB1DA9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B18EE21C-18D4-725A-4A6F-28A2CB61C2C9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subSMACC</a:t>
            </a:r>
            <a:r>
              <a:rPr lang="en-US" dirty="0"/>
              <a:t> winding trials for the auxiliary coils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C5F28E-FB10-2F50-9886-3982ED69B135}"/>
              </a:ext>
            </a:extLst>
          </p:cNvPr>
          <p:cNvSpPr txBox="1"/>
          <p:nvPr/>
        </p:nvSpPr>
        <p:spPr>
          <a:xfrm>
            <a:off x="695325" y="1205245"/>
            <a:ext cx="88004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Splicing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7A1AD0-BAC2-971D-17E7-6BD037F7D1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7"/>
          <a:stretch/>
        </p:blipFill>
        <p:spPr>
          <a:xfrm>
            <a:off x="9031125" y="2057400"/>
            <a:ext cx="2326040" cy="4676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1E20A0-EBDC-C882-BB26-6B23F3B47C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7"/>
          <a:stretch/>
        </p:blipFill>
        <p:spPr>
          <a:xfrm>
            <a:off x="1149346" y="2057400"/>
            <a:ext cx="2326040" cy="46761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DC21227-E33D-61E3-690F-EF756C0689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7"/>
          <a:stretch/>
        </p:blipFill>
        <p:spPr>
          <a:xfrm>
            <a:off x="5090235" y="2057400"/>
            <a:ext cx="2326040" cy="46761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1831F59-86B1-5C6D-B43F-86070B753C0F}"/>
              </a:ext>
            </a:extLst>
          </p:cNvPr>
          <p:cNvSpPr txBox="1"/>
          <p:nvPr/>
        </p:nvSpPr>
        <p:spPr>
          <a:xfrm>
            <a:off x="1638399" y="1732515"/>
            <a:ext cx="134793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Splice cover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F374E6-97BC-5C35-79D5-865B26B9B5DE}"/>
              </a:ext>
            </a:extLst>
          </p:cNvPr>
          <p:cNvSpPr txBox="1"/>
          <p:nvPr/>
        </p:nvSpPr>
        <p:spPr>
          <a:xfrm>
            <a:off x="8922290" y="1732515"/>
            <a:ext cx="254371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Splice for pressure test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06547B-AA77-4B62-3228-A71628E7EE02}"/>
              </a:ext>
            </a:extLst>
          </p:cNvPr>
          <p:cNvSpPr txBox="1"/>
          <p:nvPr/>
        </p:nvSpPr>
        <p:spPr>
          <a:xfrm>
            <a:off x="5383144" y="1732515"/>
            <a:ext cx="142571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Splice-Setup</a:t>
            </a:r>
          </a:p>
        </p:txBody>
      </p:sp>
    </p:spTree>
    <p:extLst>
      <p:ext uri="{BB962C8B-B14F-4D97-AF65-F5344CB8AC3E}">
        <p14:creationId xmlns:p14="http://schemas.microsoft.com/office/powerpoint/2010/main" val="225065671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c9077d15-72ed-4fec-bcfe-3472729e9195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134</Words>
  <Application>Microsoft Office PowerPoint</Application>
  <PresentationFormat>Widescreen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Aptos</vt:lpstr>
      <vt:lpstr>Arial</vt:lpstr>
      <vt:lpstr>Benutzerdefiniertes Design</vt:lpstr>
      <vt:lpstr>subSMACC winding trials for the auxiliary coils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Brem André</dc:creator>
  <dc:description>erstellt durch Vorlagenbauer.ch</dc:description>
  <cp:lastModifiedBy>Kehl, Nicolas Dimitri</cp:lastModifiedBy>
  <cp:revision>842</cp:revision>
  <cp:lastPrinted>2025-01-13T13:00:50Z</cp:lastPrinted>
  <dcterms:created xsi:type="dcterms:W3CDTF">2024-06-18T06:36:23Z</dcterms:created>
  <dcterms:modified xsi:type="dcterms:W3CDTF">2025-11-19T11:22:48Z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