
<file path=[Content_Types].xml><?xml version="1.0" encoding="utf-8"?>
<Types xmlns="http://schemas.openxmlformats.org/package/2006/content-types">
  <Default Extension="avi" ContentType="video/x-msvideo"/>
  <Default Extension="emf" ContentType="image/x-emf"/>
  <Default Extension="jpeg" ContentType="image/jpeg"/>
  <Default Extension="mp4" ContentType="video/mp4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1736" r:id="rId2"/>
    <p:sldId id="1610" r:id="rId3"/>
    <p:sldId id="1751" r:id="rId4"/>
    <p:sldId id="1773" r:id="rId5"/>
    <p:sldId id="1782" r:id="rId6"/>
    <p:sldId id="1783" r:id="rId7"/>
    <p:sldId id="1775" r:id="rId8"/>
    <p:sldId id="1778" r:id="rId9"/>
    <p:sldId id="1780" r:id="rId10"/>
    <p:sldId id="1732" r:id="rId11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Title" id="{E9CCFC3A-5482-49D4-9D8C-642129E5BF81}">
          <p14:sldIdLst>
            <p14:sldId id="1736"/>
          </p14:sldIdLst>
        </p14:section>
        <p14:section name="Introduction" id="{B116CB8B-A364-4A2D-9FC6-CA091192964B}">
          <p14:sldIdLst>
            <p14:sldId id="1610"/>
          </p14:sldIdLst>
        </p14:section>
        <p14:section name="Research Goals" id="{B8F91670-1D49-405F-8A6F-7D8A90649D1B}">
          <p14:sldIdLst>
            <p14:sldId id="1751"/>
            <p14:sldId id="1773"/>
            <p14:sldId id="1782"/>
            <p14:sldId id="1783"/>
            <p14:sldId id="1775"/>
            <p14:sldId id="1778"/>
            <p14:sldId id="1780"/>
            <p14:sldId id="1732"/>
          </p14:sldIdLst>
        </p14:section>
        <p14:section name="Conclusion - outlook" id="{6CA857FA-A265-40B2-A31F-574267103650}">
          <p14:sldIdLst/>
        </p14:section>
        <p14:section name="Backup" id="{BAD62DAF-CD77-48C9-8BB7-B054D1A0BBA2}">
          <p14:sldIdLst/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F7F7F"/>
    <a:srgbClr val="FFFF00"/>
    <a:srgbClr val="FF0D0D"/>
    <a:srgbClr val="1269B0"/>
    <a:srgbClr val="0563C1"/>
    <a:srgbClr val="0066FF"/>
    <a:srgbClr val="000000"/>
    <a:srgbClr val="F9F307"/>
    <a:srgbClr val="1F4E79"/>
    <a:srgbClr val="7A221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7B26C5-4107-4FEC-AEDC-1716B250A1EF}" styleName="Helle Formatvorlag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3036" autoAdjust="0"/>
    <p:restoredTop sz="79625" autoAdjust="0"/>
  </p:normalViewPr>
  <p:slideViewPr>
    <p:cSldViewPr snapToGrid="0" showGuides="1">
      <p:cViewPr varScale="1">
        <p:scale>
          <a:sx n="119" d="100"/>
          <a:sy n="119" d="100"/>
        </p:scale>
        <p:origin x="125" y="144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 showGuides="1">
      <p:cViewPr varScale="1">
        <p:scale>
          <a:sx n="111" d="100"/>
          <a:sy n="111" d="100"/>
        </p:scale>
        <p:origin x="4746" y="4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>
            <a:extLst>
              <a:ext uri="{FF2B5EF4-FFF2-40B4-BE49-F238E27FC236}">
                <a16:creationId xmlns:a16="http://schemas.microsoft.com/office/drawing/2014/main" id="{8AF70A90-CA7E-49EB-AB17-C37FEDD0759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5A7711EA-1FBE-4E98-9D43-C2D65C45D0E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8ABEA4-9216-4FDF-AAE1-D8632908A8EC}" type="datetimeFigureOut">
              <a:rPr lang="de-CH" smtClean="0"/>
              <a:t>18.11.2025</a:t>
            </a:fld>
            <a:endParaRPr lang="de-CH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82CCD3C8-8930-4E0E-A891-B770724F2BD4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A7798FB5-86BC-42DA-9D05-F96D484814F6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B685DCD-866D-47AE-A236-118539F53379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4232272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78A90D-FE7E-41AF-B03D-808D82937CB9}" type="datetimeFigureOut">
              <a:rPr lang="de-CH" smtClean="0"/>
              <a:t>18.11.2025</a:t>
            </a:fld>
            <a:endParaRPr lang="de-CH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CH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615DDFD-030C-4D5A-B33E-3A7E7538D2BE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41496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15DDFD-030C-4D5A-B33E-3A7E7538D2BE}" type="slidenum">
              <a:rPr lang="de-CH" smtClean="0"/>
              <a:t>1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72696600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15DDFD-030C-4D5A-B33E-3A7E7538D2BE}" type="slidenum">
              <a:rPr lang="de-CH" smtClean="0"/>
              <a:t>2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28955538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15DDFD-030C-4D5A-B33E-3A7E7538D2BE}" type="slidenum">
              <a:rPr lang="de-CH" smtClean="0"/>
              <a:t>3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4867369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8.jpeg"/><Relationship Id="rId4" Type="http://schemas.openxmlformats.org/officeDocument/2006/relationships/image" Target="../media/image7.emf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8.jpeg"/><Relationship Id="rId4" Type="http://schemas.openxmlformats.org/officeDocument/2006/relationships/image" Target="../media/image7.emf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Bildplatzhalter 4">
            <a:extLst>
              <a:ext uri="{FF2B5EF4-FFF2-40B4-BE49-F238E27FC236}">
                <a16:creationId xmlns:a16="http://schemas.microsoft.com/office/drawing/2014/main" id="{EB061823-3F7A-48C8-8477-B410C18AC1B7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31838" y="1016000"/>
            <a:ext cx="10728325" cy="5256000"/>
          </a:xfrm>
        </p:spPr>
        <p:txBody>
          <a:bodyPr lIns="5580000" tIns="0" rIns="0" anchor="ctr" anchorCtr="0"/>
          <a:lstStyle>
            <a:lvl1pPr marL="0" indent="0" algn="ctr">
              <a:buNone/>
              <a:defRPr/>
            </a:lvl1pPr>
          </a:lstStyle>
          <a:p>
            <a:r>
              <a:rPr lang="en-GB" noProof="0"/>
              <a:t>Click icon to add picture</a:t>
            </a:r>
            <a:endParaRPr lang="de-CH" noProof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3491294E-BEE7-4DA8-BBC8-88E1A7B07AE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2233538"/>
            <a:ext cx="5904000" cy="2772000"/>
          </a:xfrm>
          <a:solidFill>
            <a:schemeClr val="accent1"/>
          </a:solidFill>
        </p:spPr>
        <p:txBody>
          <a:bodyPr lIns="1080000" tIns="252000" anchor="t" anchorCtr="0"/>
          <a:lstStyle>
            <a:lvl1pPr algn="l">
              <a:lnSpc>
                <a:spcPct val="100000"/>
              </a:lnSpc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Click to edit Master title style</a:t>
            </a:r>
            <a:endParaRPr lang="de-CH" noProof="0" dirty="0"/>
          </a:p>
        </p:txBody>
      </p:sp>
      <p:pic>
        <p:nvPicPr>
          <p:cNvPr id="10" name="Grafik 9">
            <a:extLst>
              <a:ext uri="{FF2B5EF4-FFF2-40B4-BE49-F238E27FC236}">
                <a16:creationId xmlns:a16="http://schemas.microsoft.com/office/drawing/2014/main" id="{0EE7317F-7892-4B0F-BA41-44765BB93F0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31838" y="360538"/>
            <a:ext cx="1765565" cy="288000"/>
          </a:xfrm>
          <a:prstGeom prst="rect">
            <a:avLst/>
          </a:prstGeom>
        </p:spPr>
      </p:pic>
      <p:sp>
        <p:nvSpPr>
          <p:cNvPr id="9" name="Bildplatzhalter 8">
            <a:extLst>
              <a:ext uri="{FF2B5EF4-FFF2-40B4-BE49-F238E27FC236}">
                <a16:creationId xmlns:a16="http://schemas.microsoft.com/office/drawing/2014/main" id="{C3C296D1-2CD0-479F-A866-6EC741D2293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0200163" y="6489088"/>
            <a:ext cx="1260000" cy="180000"/>
          </a:xfrm>
        </p:spPr>
        <p:txBody>
          <a:bodyPr/>
          <a:lstStyle>
            <a:lvl1pPr marL="0" indent="0" algn="l">
              <a:buNone/>
              <a:defRPr sz="700"/>
            </a:lvl1pPr>
          </a:lstStyle>
          <a:p>
            <a:r>
              <a:rPr lang="en-GB" noProof="0"/>
              <a:t>Click icon to add picture</a:t>
            </a:r>
            <a:endParaRPr lang="de-CH" noProof="0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EE41BE31-9613-4103-99FF-7DCFF643B32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078516" y="3860495"/>
            <a:ext cx="4680000" cy="1008000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  <a:lvl2pPr marL="266700" indent="0">
              <a:lnSpc>
                <a:spcPct val="100000"/>
              </a:lnSpc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2pPr>
            <a:lvl3pPr marL="538163" indent="0">
              <a:lnSpc>
                <a:spcPct val="100000"/>
              </a:lnSpc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3pPr>
            <a:lvl4pPr marL="804862" indent="0">
              <a:lnSpc>
                <a:spcPct val="100000"/>
              </a:lnSpc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4pPr>
            <a:lvl5pPr marL="1076325" indent="0">
              <a:lnSpc>
                <a:spcPct val="100000"/>
              </a:lnSpc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 noProof="0"/>
              <a:t>Click to edit Master text styles</a:t>
            </a:r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EDEB298C-798E-4D73-9DD6-F896C06530C1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9696449" y="316800"/>
            <a:ext cx="1800000" cy="360000"/>
          </a:xfrm>
        </p:spPr>
        <p:txBody>
          <a:bodyPr anchor="b" anchorCtr="0"/>
          <a:lstStyle>
            <a:lvl1pPr marL="0" indent="0" algn="l">
              <a:spcBef>
                <a:spcPts val="0"/>
              </a:spcBef>
              <a:buNone/>
              <a:defRPr sz="1150" baseline="0"/>
            </a:lvl1pPr>
            <a:lvl2pPr>
              <a:defRPr sz="1150"/>
            </a:lvl2pPr>
            <a:lvl3pPr>
              <a:defRPr sz="1150"/>
            </a:lvl3pPr>
            <a:lvl4pPr>
              <a:defRPr sz="1150"/>
            </a:lvl4pPr>
            <a:lvl5pPr>
              <a:defRPr sz="1150"/>
            </a:lvl5pPr>
          </a:lstStyle>
          <a:p>
            <a:pPr lvl="0"/>
            <a:r>
              <a:rPr lang="de-DE" dirty="0"/>
              <a:t>Organisational </a:t>
            </a:r>
            <a:r>
              <a:rPr lang="de-DE" dirty="0" err="1"/>
              <a:t>unit</a:t>
            </a:r>
            <a:r>
              <a:rPr lang="de-DE" dirty="0"/>
              <a:t> verbal</a:t>
            </a:r>
            <a:br>
              <a:rPr lang="de-DE" dirty="0"/>
            </a:br>
            <a:r>
              <a:rPr lang="de-DE" dirty="0" err="1"/>
              <a:t>can</a:t>
            </a:r>
            <a:r>
              <a:rPr lang="de-DE" dirty="0"/>
              <a:t> </a:t>
            </a:r>
            <a:r>
              <a:rPr lang="de-DE" dirty="0" err="1"/>
              <a:t>be</a:t>
            </a:r>
            <a:r>
              <a:rPr lang="de-DE" dirty="0"/>
              <a:t> </a:t>
            </a:r>
            <a:r>
              <a:rPr lang="de-DE" dirty="0" err="1"/>
              <a:t>put</a:t>
            </a:r>
            <a:r>
              <a:rPr lang="de-DE" dirty="0"/>
              <a:t> on 2 </a:t>
            </a:r>
            <a:r>
              <a:rPr lang="de-DE" dirty="0" err="1"/>
              <a:t>lines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9338104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3840" userDrawn="1">
          <p15:clr>
            <a:srgbClr val="FBAE40"/>
          </p15:clr>
        </p15:guide>
        <p15:guide id="3" orient="horz" pos="640" userDrawn="1">
          <p15:clr>
            <a:srgbClr val="FBAE40"/>
          </p15:clr>
        </p15:guide>
        <p15:guide id="4" orient="horz" pos="3952" userDrawn="1">
          <p15:clr>
            <a:srgbClr val="FBAE40"/>
          </p15:clr>
        </p15:guide>
        <p15:guide id="5" pos="6108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346F7F9-CBC8-4641-B12B-7E76FD213E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Click to edit Master title style</a:t>
            </a:r>
            <a:endParaRPr lang="de-CH" noProof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7DB21BA-81C0-43DB-A42C-5F672DBC37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8751A2-C77F-2D49-A5E9-DFDB9D72722B}" type="datetime1">
              <a:rPr lang="pl-PL" noProof="0" smtClean="0"/>
              <a:t>18.11.2025</a:t>
            </a:fld>
            <a:endParaRPr lang="de-CH" noProof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C78786-28C3-4EAB-A3FC-1A4BFA8447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Institute of Electromagnetic Fields</a:t>
            </a:r>
            <a:endParaRPr lang="de-CH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FC1D5C1-A4AD-42D4-93B7-D3B71140E3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A52AF-F19D-405C-AD5F-7D94B96A5CC3}" type="slidenum">
              <a:rPr lang="de-CH" noProof="0" smtClean="0"/>
              <a:t>‹#›</a:t>
            </a:fld>
            <a:endParaRPr lang="de-CH" noProof="0"/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7F7C476A-2849-4D68-9FA2-3A5CFC13C83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31837" y="6507088"/>
            <a:ext cx="984462" cy="162000"/>
          </a:xfrm>
          <a:prstGeom prst="rect">
            <a:avLst/>
          </a:prstGeom>
        </p:spPr>
      </p:pic>
      <p:sp>
        <p:nvSpPr>
          <p:cNvPr id="11" name="Bildplatzhalter 10">
            <a:extLst>
              <a:ext uri="{FF2B5EF4-FFF2-40B4-BE49-F238E27FC236}">
                <a16:creationId xmlns:a16="http://schemas.microsoft.com/office/drawing/2014/main" id="{05941150-30DE-48F5-9038-0E82CD18DE2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31837" y="1412874"/>
            <a:ext cx="10728000" cy="4860000"/>
          </a:xfrm>
        </p:spPr>
        <p:txBody>
          <a:bodyPr tIns="1620000"/>
          <a:lstStyle>
            <a:lvl1pPr marL="0" indent="0" algn="ctr">
              <a:buNone/>
              <a:defRPr/>
            </a:lvl1pPr>
          </a:lstStyle>
          <a:p>
            <a:r>
              <a:rPr lang="en-GB" noProof="0"/>
              <a:t>Click icon to add picture</a:t>
            </a:r>
            <a:endParaRPr lang="de-CH" noProof="0"/>
          </a:p>
        </p:txBody>
      </p:sp>
    </p:spTree>
    <p:extLst>
      <p:ext uri="{BB962C8B-B14F-4D97-AF65-F5344CB8AC3E}">
        <p14:creationId xmlns:p14="http://schemas.microsoft.com/office/powerpoint/2010/main" val="9438521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 full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7DB21BA-81C0-43DB-A42C-5F672DBC37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42E19C-3E2D-8146-9AD4-9158160D38F6}" type="datetime1">
              <a:rPr lang="pl-PL" noProof="0" smtClean="0"/>
              <a:t>18.11.2025</a:t>
            </a:fld>
            <a:endParaRPr lang="de-CH" noProof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C78786-28C3-4EAB-A3FC-1A4BFA8447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Institute of Electromagnetic Fields</a:t>
            </a:r>
            <a:endParaRPr lang="de-CH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FC1D5C1-A4AD-42D4-93B7-D3B71140E3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A52AF-F19D-405C-AD5F-7D94B96A5CC3}" type="slidenum">
              <a:rPr lang="de-CH" noProof="0" smtClean="0"/>
              <a:t>‹#›</a:t>
            </a:fld>
            <a:endParaRPr lang="de-CH" noProof="0"/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7F7C476A-2849-4D68-9FA2-3A5CFC13C83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31837" y="6507088"/>
            <a:ext cx="984462" cy="162000"/>
          </a:xfrm>
          <a:prstGeom prst="rect">
            <a:avLst/>
          </a:prstGeom>
        </p:spPr>
      </p:pic>
      <p:sp>
        <p:nvSpPr>
          <p:cNvPr id="11" name="Bildplatzhalter 10">
            <a:extLst>
              <a:ext uri="{FF2B5EF4-FFF2-40B4-BE49-F238E27FC236}">
                <a16:creationId xmlns:a16="http://schemas.microsoft.com/office/drawing/2014/main" id="{05941150-30DE-48F5-9038-0E82CD18DE2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31837" y="260350"/>
            <a:ext cx="10728000" cy="6012524"/>
          </a:xfrm>
        </p:spPr>
        <p:txBody>
          <a:bodyPr tIns="2160000"/>
          <a:lstStyle>
            <a:lvl1pPr marL="0" indent="0" algn="ctr">
              <a:buNone/>
              <a:defRPr/>
            </a:lvl1pPr>
          </a:lstStyle>
          <a:p>
            <a:r>
              <a:rPr lang="en-GB" noProof="0"/>
              <a:t>Click icon to add picture</a:t>
            </a:r>
            <a:endParaRPr lang="de-CH" noProof="0"/>
          </a:p>
        </p:txBody>
      </p:sp>
    </p:spTree>
    <p:extLst>
      <p:ext uri="{BB962C8B-B14F-4D97-AF65-F5344CB8AC3E}">
        <p14:creationId xmlns:p14="http://schemas.microsoft.com/office/powerpoint/2010/main" val="284204833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zwei Spal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346F7F9-CBC8-4641-B12B-7E76FD213E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/>
              <a:t>Click to edit Master title style</a:t>
            </a:r>
            <a:endParaRPr lang="de-CH" noProof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87D3E2EF-5F98-49EC-BCEA-B215D49920A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04163" y="1412875"/>
            <a:ext cx="5256000" cy="4860000"/>
          </a:xfrm>
        </p:spPr>
        <p:txBody>
          <a:bodyPr/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  <a:endParaRPr lang="de-CH" noProof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7DB21BA-81C0-43DB-A42C-5F672DBC37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2AC805-F66C-5A42-AE98-612E98395849}" type="datetime1">
              <a:rPr lang="pl-PL" noProof="0" smtClean="0"/>
              <a:t>18.11.2025</a:t>
            </a:fld>
            <a:endParaRPr lang="de-CH" noProof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C78786-28C3-4EAB-A3FC-1A4BFA8447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Institute of Electromagnetic Fields</a:t>
            </a:r>
            <a:endParaRPr lang="de-CH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FC1D5C1-A4AD-42D4-93B7-D3B71140E3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A52AF-F19D-405C-AD5F-7D94B96A5CC3}" type="slidenum">
              <a:rPr lang="de-CH" noProof="0" smtClean="0"/>
              <a:t>‹#›</a:t>
            </a:fld>
            <a:endParaRPr lang="de-CH" noProof="0"/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7F7C476A-2849-4D68-9FA2-3A5CFC13C83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31837" y="6507088"/>
            <a:ext cx="984462" cy="162000"/>
          </a:xfrm>
          <a:prstGeom prst="rect">
            <a:avLst/>
          </a:prstGeom>
        </p:spPr>
      </p:pic>
      <p:sp>
        <p:nvSpPr>
          <p:cNvPr id="11" name="Bildplatzhalter 10">
            <a:extLst>
              <a:ext uri="{FF2B5EF4-FFF2-40B4-BE49-F238E27FC236}">
                <a16:creationId xmlns:a16="http://schemas.microsoft.com/office/drawing/2014/main" id="{221A3BAE-B19D-4390-B4A5-2C8A2CC87C5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31838" y="1412875"/>
            <a:ext cx="5040000" cy="4860000"/>
          </a:xfrm>
        </p:spPr>
        <p:txBody>
          <a:bodyPr tIns="1620000"/>
          <a:lstStyle>
            <a:lvl1pPr marL="0" indent="0" algn="ctr">
              <a:buNone/>
              <a:defRPr/>
            </a:lvl1pPr>
          </a:lstStyle>
          <a:p>
            <a:r>
              <a:rPr lang="en-GB" noProof="0"/>
              <a:t>Click icon to add picture</a:t>
            </a:r>
            <a:endParaRPr lang="de-CH" noProof="0"/>
          </a:p>
        </p:txBody>
      </p:sp>
    </p:spTree>
    <p:extLst>
      <p:ext uri="{BB962C8B-B14F-4D97-AF65-F5344CB8AC3E}">
        <p14:creationId xmlns:p14="http://schemas.microsoft.com/office/powerpoint/2010/main" val="399639478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952" userDrawn="1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2 Bi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346F7F9-CBC8-4641-B12B-7E76FD213E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/>
              <a:t>Click to edit Master title style</a:t>
            </a:r>
            <a:endParaRPr lang="de-CH" noProof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87D3E2EF-5F98-49EC-BCEA-B215D49920A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1836" y="5121800"/>
            <a:ext cx="5255999" cy="1152000"/>
          </a:xfrm>
        </p:spPr>
        <p:txBody>
          <a:bodyPr/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  <a:endParaRPr lang="de-CH" noProof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7DB21BA-81C0-43DB-A42C-5F672DBC37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9CD41E-719B-BF4D-B654-1A7D902F9A11}" type="datetime1">
              <a:rPr lang="pl-PL" noProof="0" smtClean="0"/>
              <a:t>18.11.2025</a:t>
            </a:fld>
            <a:endParaRPr lang="de-CH" noProof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C78786-28C3-4EAB-A3FC-1A4BFA8447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noProof="0" dirty="0"/>
              <a:t>Institute of Electromagnetic Fields</a:t>
            </a:r>
            <a:endParaRPr lang="de-CH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FC1D5C1-A4AD-42D4-93B7-D3B71140E3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A52AF-F19D-405C-AD5F-7D94B96A5CC3}" type="slidenum">
              <a:rPr lang="de-CH" noProof="0" smtClean="0"/>
              <a:t>‹#›</a:t>
            </a:fld>
            <a:endParaRPr lang="de-CH" noProof="0"/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7F7C476A-2849-4D68-9FA2-3A5CFC13C83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31837" y="6507088"/>
            <a:ext cx="984462" cy="162000"/>
          </a:xfrm>
          <a:prstGeom prst="rect">
            <a:avLst/>
          </a:prstGeom>
        </p:spPr>
      </p:pic>
      <p:sp>
        <p:nvSpPr>
          <p:cNvPr id="11" name="Bildplatzhalter 10">
            <a:extLst>
              <a:ext uri="{FF2B5EF4-FFF2-40B4-BE49-F238E27FC236}">
                <a16:creationId xmlns:a16="http://schemas.microsoft.com/office/drawing/2014/main" id="{221A3BAE-B19D-4390-B4A5-2C8A2CC87C5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31838" y="1412875"/>
            <a:ext cx="5256000" cy="3420000"/>
          </a:xfrm>
        </p:spPr>
        <p:txBody>
          <a:bodyPr tIns="900000"/>
          <a:lstStyle>
            <a:lvl1pPr marL="0" indent="0" algn="ctr">
              <a:buNone/>
              <a:defRPr/>
            </a:lvl1pPr>
          </a:lstStyle>
          <a:p>
            <a:r>
              <a:rPr lang="en-GB" noProof="0"/>
              <a:t>Click icon to add picture</a:t>
            </a:r>
            <a:endParaRPr lang="de-CH" noProof="0"/>
          </a:p>
        </p:txBody>
      </p:sp>
      <p:sp>
        <p:nvSpPr>
          <p:cNvPr id="9" name="Bildplatzhalter 10">
            <a:extLst>
              <a:ext uri="{FF2B5EF4-FFF2-40B4-BE49-F238E27FC236}">
                <a16:creationId xmlns:a16="http://schemas.microsoft.com/office/drawing/2014/main" id="{1AAB6914-2518-430D-BF4C-14EA51B61410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204162" y="1412875"/>
            <a:ext cx="5256000" cy="3420000"/>
          </a:xfrm>
        </p:spPr>
        <p:txBody>
          <a:bodyPr tIns="900000"/>
          <a:lstStyle>
            <a:lvl1pPr marL="0" indent="0" algn="ctr">
              <a:buNone/>
              <a:defRPr/>
            </a:lvl1pPr>
          </a:lstStyle>
          <a:p>
            <a:r>
              <a:rPr lang="en-GB" noProof="0"/>
              <a:t>Click icon to add picture</a:t>
            </a:r>
            <a:endParaRPr lang="de-CH" noProof="0"/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5092EEFB-079B-4C38-A665-E52B9837601B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6204162" y="5121800"/>
            <a:ext cx="5256001" cy="1152000"/>
          </a:xfrm>
        </p:spPr>
        <p:txBody>
          <a:bodyPr/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  <a:endParaRPr lang="de-CH" noProof="0"/>
          </a:p>
        </p:txBody>
      </p:sp>
    </p:spTree>
    <p:extLst>
      <p:ext uri="{BB962C8B-B14F-4D97-AF65-F5344CB8AC3E}">
        <p14:creationId xmlns:p14="http://schemas.microsoft.com/office/powerpoint/2010/main" val="108575077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952" userDrawn="1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3 Bi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346F7F9-CBC8-4641-B12B-7E76FD213E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/>
              <a:t>Click to edit Master title style</a:t>
            </a:r>
            <a:endParaRPr lang="de-CH" noProof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87D3E2EF-5F98-49EC-BCEA-B215D49920A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1836" y="4166439"/>
            <a:ext cx="10728327" cy="2124401"/>
          </a:xfrm>
        </p:spPr>
        <p:txBody>
          <a:bodyPr/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  <a:endParaRPr lang="de-CH" noProof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7DB21BA-81C0-43DB-A42C-5F672DBC37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77536E-4941-894A-A8C4-BE7348F272EB}" type="datetime1">
              <a:rPr lang="pl-PL" noProof="0" smtClean="0"/>
              <a:t>18.11.2025</a:t>
            </a:fld>
            <a:endParaRPr lang="de-CH" noProof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C78786-28C3-4EAB-A3FC-1A4BFA8447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Institute of Electromagnetic Fields</a:t>
            </a:r>
            <a:endParaRPr lang="de-CH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FC1D5C1-A4AD-42D4-93B7-D3B71140E3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A52AF-F19D-405C-AD5F-7D94B96A5CC3}" type="slidenum">
              <a:rPr lang="de-CH" noProof="0" smtClean="0"/>
              <a:t>‹#›</a:t>
            </a:fld>
            <a:endParaRPr lang="de-CH" noProof="0"/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7F7C476A-2849-4D68-9FA2-3A5CFC13C83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31837" y="6507088"/>
            <a:ext cx="984462" cy="162000"/>
          </a:xfrm>
          <a:prstGeom prst="rect">
            <a:avLst/>
          </a:prstGeom>
        </p:spPr>
      </p:pic>
      <p:sp>
        <p:nvSpPr>
          <p:cNvPr id="11" name="Bildplatzhalter 10">
            <a:extLst>
              <a:ext uri="{FF2B5EF4-FFF2-40B4-BE49-F238E27FC236}">
                <a16:creationId xmlns:a16="http://schemas.microsoft.com/office/drawing/2014/main" id="{221A3BAE-B19D-4390-B4A5-2C8A2CC87C5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31838" y="1412875"/>
            <a:ext cx="3420000" cy="2484000"/>
          </a:xfrm>
        </p:spPr>
        <p:txBody>
          <a:bodyPr tIns="360000"/>
          <a:lstStyle>
            <a:lvl1pPr marL="0" indent="0" algn="ctr">
              <a:buNone/>
              <a:defRPr/>
            </a:lvl1pPr>
          </a:lstStyle>
          <a:p>
            <a:r>
              <a:rPr lang="en-GB" noProof="0"/>
              <a:t>Click icon to add picture</a:t>
            </a:r>
            <a:endParaRPr lang="de-CH" noProof="0"/>
          </a:p>
        </p:txBody>
      </p:sp>
      <p:sp>
        <p:nvSpPr>
          <p:cNvPr id="13" name="Bildplatzhalter 10">
            <a:extLst>
              <a:ext uri="{FF2B5EF4-FFF2-40B4-BE49-F238E27FC236}">
                <a16:creationId xmlns:a16="http://schemas.microsoft.com/office/drawing/2014/main" id="{36793346-BF6B-42A8-ADE0-3AA3DC3B239A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8040162" y="1414800"/>
            <a:ext cx="3420000" cy="2484000"/>
          </a:xfrm>
        </p:spPr>
        <p:txBody>
          <a:bodyPr tIns="360000"/>
          <a:lstStyle>
            <a:lvl1pPr marL="0" indent="0" algn="ctr">
              <a:buNone/>
              <a:defRPr/>
            </a:lvl1pPr>
          </a:lstStyle>
          <a:p>
            <a:r>
              <a:rPr lang="en-GB" noProof="0"/>
              <a:t>Click icon to add picture</a:t>
            </a:r>
            <a:endParaRPr lang="de-CH" noProof="0"/>
          </a:p>
        </p:txBody>
      </p:sp>
      <p:sp>
        <p:nvSpPr>
          <p:cNvPr id="14" name="Bildplatzhalter 10">
            <a:extLst>
              <a:ext uri="{FF2B5EF4-FFF2-40B4-BE49-F238E27FC236}">
                <a16:creationId xmlns:a16="http://schemas.microsoft.com/office/drawing/2014/main" id="{FE637F68-618E-43EB-B240-4BFA26852FC5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4385999" y="1414800"/>
            <a:ext cx="3420000" cy="2484000"/>
          </a:xfrm>
        </p:spPr>
        <p:txBody>
          <a:bodyPr tIns="360000"/>
          <a:lstStyle>
            <a:lvl1pPr marL="0" indent="0" algn="ctr">
              <a:buNone/>
              <a:defRPr/>
            </a:lvl1pPr>
          </a:lstStyle>
          <a:p>
            <a:r>
              <a:rPr lang="en-GB" noProof="0"/>
              <a:t>Click icon to add picture</a:t>
            </a:r>
            <a:endParaRPr lang="de-CH" noProof="0"/>
          </a:p>
        </p:txBody>
      </p:sp>
    </p:spTree>
    <p:extLst>
      <p:ext uri="{BB962C8B-B14F-4D97-AF65-F5344CB8AC3E}">
        <p14:creationId xmlns:p14="http://schemas.microsoft.com/office/powerpoint/2010/main" val="225298895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952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Tabel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346F7F9-CBC8-4641-B12B-7E76FD213E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/>
              <a:t>Click to edit Master title style</a:t>
            </a:r>
            <a:endParaRPr lang="de-CH" noProof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87D3E2EF-5F98-49EC-BCEA-B215D49920A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1837" y="1412875"/>
            <a:ext cx="10728325" cy="396000"/>
          </a:xfrm>
        </p:spPr>
        <p:txBody>
          <a:bodyPr/>
          <a:lstStyle>
            <a:lvl1pPr marL="0" indent="0">
              <a:buNone/>
              <a:defRPr b="1"/>
            </a:lvl1pPr>
            <a:lvl2pPr marL="266700" indent="0">
              <a:buNone/>
              <a:defRPr b="1"/>
            </a:lvl2pPr>
            <a:lvl3pPr marL="538163" indent="0">
              <a:buNone/>
              <a:defRPr b="1"/>
            </a:lvl3pPr>
            <a:lvl4pPr marL="804862" indent="0">
              <a:buNone/>
              <a:defRPr b="1"/>
            </a:lvl4pPr>
            <a:lvl5pPr marL="1076325" indent="0">
              <a:buNone/>
              <a:defRPr b="1"/>
            </a:lvl5pPr>
          </a:lstStyle>
          <a:p>
            <a:pPr lvl="0"/>
            <a:r>
              <a:rPr lang="en-GB" noProof="0"/>
              <a:t>Click to edit Master text styles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7DB21BA-81C0-43DB-A42C-5F672DBC37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9B62E-1767-AD42-9473-094397CF17AD}" type="datetime1">
              <a:rPr lang="pl-PL" noProof="0" smtClean="0"/>
              <a:t>18.11.2025</a:t>
            </a:fld>
            <a:endParaRPr lang="de-CH" noProof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C78786-28C3-4EAB-A3FC-1A4BFA8447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Institute of Electromagnetic Fields</a:t>
            </a:r>
            <a:endParaRPr lang="de-CH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FC1D5C1-A4AD-42D4-93B7-D3B71140E3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A52AF-F19D-405C-AD5F-7D94B96A5CC3}" type="slidenum">
              <a:rPr lang="de-CH" noProof="0" smtClean="0"/>
              <a:t>‹#›</a:t>
            </a:fld>
            <a:endParaRPr lang="de-CH" noProof="0"/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7F7C476A-2849-4D68-9FA2-3A5CFC13C83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31837" y="6507088"/>
            <a:ext cx="984462" cy="162000"/>
          </a:xfrm>
          <a:prstGeom prst="rect">
            <a:avLst/>
          </a:prstGeom>
        </p:spPr>
      </p:pic>
      <p:sp>
        <p:nvSpPr>
          <p:cNvPr id="9" name="Tabellenplatzhalter 8">
            <a:extLst>
              <a:ext uri="{FF2B5EF4-FFF2-40B4-BE49-F238E27FC236}">
                <a16:creationId xmlns:a16="http://schemas.microsoft.com/office/drawing/2014/main" id="{A1D947E6-CC00-458E-BDE1-B0877E30333C}"/>
              </a:ext>
            </a:extLst>
          </p:cNvPr>
          <p:cNvSpPr>
            <a:spLocks noGrp="1"/>
          </p:cNvSpPr>
          <p:nvPr>
            <p:ph type="tbl" sz="quarter" idx="13"/>
          </p:nvPr>
        </p:nvSpPr>
        <p:spPr>
          <a:xfrm>
            <a:off x="731838" y="2061398"/>
            <a:ext cx="10728325" cy="4212401"/>
          </a:xfrm>
        </p:spPr>
        <p:txBody>
          <a:bodyPr tIns="1260000"/>
          <a:lstStyle>
            <a:lvl1pPr marL="0" indent="0" algn="ctr">
              <a:spcBef>
                <a:spcPts val="0"/>
              </a:spcBef>
              <a:buNone/>
              <a:defRPr sz="1400"/>
            </a:lvl1pPr>
          </a:lstStyle>
          <a:p>
            <a:r>
              <a:rPr lang="en-GB" noProof="0"/>
              <a:t>Click icon to add table</a:t>
            </a:r>
            <a:endParaRPr lang="de-CH" noProof="0"/>
          </a:p>
        </p:txBody>
      </p:sp>
    </p:spTree>
    <p:extLst>
      <p:ext uri="{BB962C8B-B14F-4D97-AF65-F5344CB8AC3E}">
        <p14:creationId xmlns:p14="http://schemas.microsoft.com/office/powerpoint/2010/main" val="29286613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952" userDrawn="1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chlussfoli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Inhaltsplatzhalter 2">
            <a:extLst>
              <a:ext uri="{FF2B5EF4-FFF2-40B4-BE49-F238E27FC236}">
                <a16:creationId xmlns:a16="http://schemas.microsoft.com/office/drawing/2014/main" id="{394B20FF-3667-40DF-92A1-C6CF3BBCA26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1837" y="2135492"/>
            <a:ext cx="10728325" cy="3960000"/>
          </a:xfrm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1pPr>
            <a:lvl2pPr marL="266700" indent="0">
              <a:buNone/>
              <a:defRPr>
                <a:solidFill>
                  <a:schemeClr val="bg1"/>
                </a:solidFill>
              </a:defRPr>
            </a:lvl2pPr>
            <a:lvl3pPr marL="540000" indent="0">
              <a:buNone/>
              <a:defRPr>
                <a:solidFill>
                  <a:schemeClr val="bg1"/>
                </a:solidFill>
              </a:defRPr>
            </a:lvl3pPr>
            <a:lvl4pPr marL="808537" indent="0">
              <a:buNone/>
              <a:defRPr>
                <a:solidFill>
                  <a:schemeClr val="bg1"/>
                </a:solidFill>
              </a:defRPr>
            </a:lvl4pPr>
            <a:lvl5pPr marL="1080000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 noProof="0"/>
              <a:t>Click to edit Master text styles</a:t>
            </a:r>
          </a:p>
        </p:txBody>
      </p:sp>
      <p:sp>
        <p:nvSpPr>
          <p:cNvPr id="21" name="Bildplatzhalter 8">
            <a:extLst>
              <a:ext uri="{FF2B5EF4-FFF2-40B4-BE49-F238E27FC236}">
                <a16:creationId xmlns:a16="http://schemas.microsoft.com/office/drawing/2014/main" id="{794484F1-3B7F-46CE-AD0B-2310A557A990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0200163" y="6489088"/>
            <a:ext cx="1260000" cy="180000"/>
          </a:xfrm>
        </p:spPr>
        <p:txBody>
          <a:bodyPr/>
          <a:lstStyle>
            <a:lvl1pPr marL="0" indent="0" algn="l">
              <a:buNone/>
              <a:defRPr sz="700">
                <a:solidFill>
                  <a:schemeClr val="tx1"/>
                </a:solidFill>
              </a:defRPr>
            </a:lvl1pPr>
          </a:lstStyle>
          <a:p>
            <a:r>
              <a:rPr lang="en-GB" noProof="0"/>
              <a:t>Click icon to add picture</a:t>
            </a:r>
            <a:endParaRPr lang="de-CH" noProof="0"/>
          </a:p>
        </p:txBody>
      </p:sp>
      <p:pic>
        <p:nvPicPr>
          <p:cNvPr id="22" name="Grafik 21">
            <a:extLst>
              <a:ext uri="{FF2B5EF4-FFF2-40B4-BE49-F238E27FC236}">
                <a16:creationId xmlns:a16="http://schemas.microsoft.com/office/drawing/2014/main" id="{F900572E-A73E-42BE-96FA-38ADC4E79FD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31838" y="360538"/>
            <a:ext cx="1765565" cy="28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267033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6698">
          <p15:clr>
            <a:srgbClr val="FBAE40"/>
          </p15:clr>
        </p15:guide>
        <p15:guide id="3" orient="horz" pos="640">
          <p15:clr>
            <a:srgbClr val="FBAE40"/>
          </p15:clr>
        </p15:guide>
        <p15:guide id="4" orient="horz" pos="3952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4">
            <a:extLst>
              <a:ext uri="{FF2B5EF4-FFF2-40B4-BE49-F238E27FC236}">
                <a16:creationId xmlns:a16="http://schemas.microsoft.com/office/drawing/2014/main" id="{8A01615F-450E-43D0-B554-DA3FBD48DF3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31838" y="1016000"/>
            <a:ext cx="10728325" cy="5256000"/>
          </a:xfrm>
        </p:spPr>
        <p:txBody>
          <a:bodyPr lIns="0" tIns="0" rIns="5580000" anchor="ctr" anchorCtr="0"/>
          <a:lstStyle>
            <a:lvl1pPr marL="0" indent="0" algn="ctr">
              <a:buNone/>
              <a:defRPr/>
            </a:lvl1pPr>
          </a:lstStyle>
          <a:p>
            <a:r>
              <a:rPr lang="en-GB" noProof="0"/>
              <a:t>Click icon to add picture</a:t>
            </a:r>
            <a:endParaRPr lang="de-CH" noProof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3491294E-BEE7-4DA8-BBC8-88E1A7B07AE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504000" y="2957494"/>
            <a:ext cx="5688000" cy="2268000"/>
          </a:xfrm>
          <a:solidFill>
            <a:schemeClr val="accent2"/>
          </a:solidFill>
        </p:spPr>
        <p:txBody>
          <a:bodyPr lIns="324000" tIns="252000" anchor="t" anchorCtr="0"/>
          <a:lstStyle>
            <a:lvl1pPr algn="l">
              <a:lnSpc>
                <a:spcPct val="100000"/>
              </a:lnSpc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GB" noProof="0"/>
              <a:t>Click to edit Master title style</a:t>
            </a:r>
            <a:endParaRPr lang="de-CH" noProof="0"/>
          </a:p>
        </p:txBody>
      </p:sp>
      <p:pic>
        <p:nvPicPr>
          <p:cNvPr id="10" name="Grafik 9">
            <a:extLst>
              <a:ext uri="{FF2B5EF4-FFF2-40B4-BE49-F238E27FC236}">
                <a16:creationId xmlns:a16="http://schemas.microsoft.com/office/drawing/2014/main" id="{0EE7317F-7892-4B0F-BA41-44765BB93F0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31838" y="360538"/>
            <a:ext cx="1765565" cy="288000"/>
          </a:xfrm>
          <a:prstGeom prst="rect">
            <a:avLst/>
          </a:prstGeom>
        </p:spPr>
      </p:pic>
      <p:sp>
        <p:nvSpPr>
          <p:cNvPr id="9" name="Textplatzhalter 3">
            <a:extLst>
              <a:ext uri="{FF2B5EF4-FFF2-40B4-BE49-F238E27FC236}">
                <a16:creationId xmlns:a16="http://schemas.microsoft.com/office/drawing/2014/main" id="{003A487C-8977-4264-A8A1-D6C1DB60468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845210" y="4639666"/>
            <a:ext cx="4320000" cy="468000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  <a:lvl2pPr marL="266700" indent="0">
              <a:lnSpc>
                <a:spcPct val="100000"/>
              </a:lnSpc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2pPr>
            <a:lvl3pPr marL="538163" indent="0">
              <a:lnSpc>
                <a:spcPct val="100000"/>
              </a:lnSpc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3pPr>
            <a:lvl4pPr marL="804862" indent="0">
              <a:lnSpc>
                <a:spcPct val="100000"/>
              </a:lnSpc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4pPr>
            <a:lvl5pPr marL="1076325" indent="0">
              <a:lnSpc>
                <a:spcPct val="100000"/>
              </a:lnSpc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 noProof="0"/>
              <a:t>Click to edit Master text styles</a:t>
            </a:r>
          </a:p>
        </p:txBody>
      </p:sp>
      <p:sp>
        <p:nvSpPr>
          <p:cNvPr id="13" name="Bildplatzhalter 8">
            <a:extLst>
              <a:ext uri="{FF2B5EF4-FFF2-40B4-BE49-F238E27FC236}">
                <a16:creationId xmlns:a16="http://schemas.microsoft.com/office/drawing/2014/main" id="{E91D3734-CD8F-4F94-A813-570EF31C4732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0200163" y="6489088"/>
            <a:ext cx="1260000" cy="180000"/>
          </a:xfrm>
        </p:spPr>
        <p:txBody>
          <a:bodyPr/>
          <a:lstStyle>
            <a:lvl1pPr marL="0" indent="0" algn="l">
              <a:buNone/>
              <a:defRPr sz="700"/>
            </a:lvl1pPr>
          </a:lstStyle>
          <a:p>
            <a:r>
              <a:rPr lang="en-GB" noProof="0"/>
              <a:t>Click icon to add picture</a:t>
            </a:r>
            <a:endParaRPr lang="de-CH" noProof="0"/>
          </a:p>
        </p:txBody>
      </p:sp>
      <p:sp>
        <p:nvSpPr>
          <p:cNvPr id="8" name="Textplatzhalter 5">
            <a:extLst>
              <a:ext uri="{FF2B5EF4-FFF2-40B4-BE49-F238E27FC236}">
                <a16:creationId xmlns:a16="http://schemas.microsoft.com/office/drawing/2014/main" id="{547D2927-4A99-4714-8EBA-F773EAA26308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9696449" y="316800"/>
            <a:ext cx="1800000" cy="360000"/>
          </a:xfrm>
        </p:spPr>
        <p:txBody>
          <a:bodyPr anchor="b" anchorCtr="0"/>
          <a:lstStyle>
            <a:lvl1pPr marL="0" indent="0" algn="l">
              <a:spcBef>
                <a:spcPts val="0"/>
              </a:spcBef>
              <a:buNone/>
              <a:defRPr sz="1150"/>
            </a:lvl1pPr>
            <a:lvl2pPr>
              <a:defRPr sz="1150"/>
            </a:lvl2pPr>
            <a:lvl3pPr>
              <a:defRPr sz="1150"/>
            </a:lvl3pPr>
            <a:lvl4pPr>
              <a:defRPr sz="1150"/>
            </a:lvl4pPr>
            <a:lvl5pPr>
              <a:defRPr sz="1150"/>
            </a:lvl5pPr>
          </a:lstStyle>
          <a:p>
            <a:pPr lvl="0"/>
            <a:r>
              <a:rPr lang="de-DE" dirty="0"/>
              <a:t>Organisational </a:t>
            </a:r>
            <a:r>
              <a:rPr lang="de-DE" dirty="0" err="1"/>
              <a:t>unit</a:t>
            </a:r>
            <a:r>
              <a:rPr lang="de-DE" dirty="0"/>
              <a:t> verbal</a:t>
            </a:r>
            <a:br>
              <a:rPr lang="de-DE" dirty="0"/>
            </a:br>
            <a:r>
              <a:rPr lang="de-DE" dirty="0" err="1"/>
              <a:t>can</a:t>
            </a:r>
            <a:r>
              <a:rPr lang="de-DE" dirty="0"/>
              <a:t> </a:t>
            </a:r>
            <a:r>
              <a:rPr lang="de-DE" dirty="0" err="1"/>
              <a:t>be</a:t>
            </a:r>
            <a:r>
              <a:rPr lang="de-DE" dirty="0"/>
              <a:t> </a:t>
            </a:r>
            <a:r>
              <a:rPr lang="de-DE" dirty="0" err="1"/>
              <a:t>put</a:t>
            </a:r>
            <a:r>
              <a:rPr lang="de-DE" dirty="0"/>
              <a:t> on 2 </a:t>
            </a:r>
            <a:r>
              <a:rPr lang="de-DE" dirty="0" err="1"/>
              <a:t>lines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0024114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3" orient="horz" pos="640">
          <p15:clr>
            <a:srgbClr val="FBAE40"/>
          </p15:clr>
        </p15:guide>
        <p15:guide id="4" orient="horz" pos="3952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0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eck 2">
            <a:extLst>
              <a:ext uri="{FF2B5EF4-FFF2-40B4-BE49-F238E27FC236}">
                <a16:creationId xmlns:a16="http://schemas.microsoft.com/office/drawing/2014/main" id="{62D94F76-218E-49F2-87F8-05982912ED18}"/>
              </a:ext>
            </a:extLst>
          </p:cNvPr>
          <p:cNvSpPr/>
          <p:nvPr userDrawn="1"/>
        </p:nvSpPr>
        <p:spPr>
          <a:xfrm>
            <a:off x="731838" y="1016000"/>
            <a:ext cx="10728325" cy="5257800"/>
          </a:xfrm>
          <a:prstGeom prst="rect">
            <a:avLst/>
          </a:prstGeom>
          <a:solidFill>
            <a:srgbClr val="485A2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noProof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3491294E-BEE7-4DA8-BBC8-88E1A7B07AE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-1" y="1940405"/>
            <a:ext cx="10188000" cy="3420000"/>
          </a:xfrm>
          <a:solidFill>
            <a:srgbClr val="72791C"/>
          </a:solidFill>
          <a:ln>
            <a:noFill/>
          </a:ln>
        </p:spPr>
        <p:txBody>
          <a:bodyPr lIns="1080000" tIns="252000" anchor="t" anchorCtr="0"/>
          <a:lstStyle>
            <a:lvl1pPr algn="l">
              <a:lnSpc>
                <a:spcPct val="100000"/>
              </a:lnSpc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GB" noProof="0"/>
              <a:t>Click to edit Master title style</a:t>
            </a:r>
            <a:endParaRPr lang="de-CH" noProof="0"/>
          </a:p>
        </p:txBody>
      </p:sp>
      <p:pic>
        <p:nvPicPr>
          <p:cNvPr id="10" name="Grafik 9">
            <a:extLst>
              <a:ext uri="{FF2B5EF4-FFF2-40B4-BE49-F238E27FC236}">
                <a16:creationId xmlns:a16="http://schemas.microsoft.com/office/drawing/2014/main" id="{0EE7317F-7892-4B0F-BA41-44765BB93F0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31838" y="360538"/>
            <a:ext cx="1765565" cy="288000"/>
          </a:xfrm>
          <a:prstGeom prst="rect">
            <a:avLst/>
          </a:prstGeom>
        </p:spPr>
      </p:pic>
      <p:sp>
        <p:nvSpPr>
          <p:cNvPr id="7" name="Textplatzhalter 3">
            <a:extLst>
              <a:ext uri="{FF2B5EF4-FFF2-40B4-BE49-F238E27FC236}">
                <a16:creationId xmlns:a16="http://schemas.microsoft.com/office/drawing/2014/main" id="{0503E57F-F89F-431B-8D38-7CC97B7C201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078516" y="4217884"/>
            <a:ext cx="8640000" cy="1008000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  <a:lvl2pPr marL="266700" indent="0">
              <a:lnSpc>
                <a:spcPct val="100000"/>
              </a:lnSpc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2pPr>
            <a:lvl3pPr marL="538163" indent="0">
              <a:lnSpc>
                <a:spcPct val="100000"/>
              </a:lnSpc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3pPr>
            <a:lvl4pPr marL="804862" indent="0">
              <a:lnSpc>
                <a:spcPct val="100000"/>
              </a:lnSpc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4pPr>
            <a:lvl5pPr marL="1076325" indent="0">
              <a:lnSpc>
                <a:spcPct val="100000"/>
              </a:lnSpc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 noProof="0"/>
              <a:t>Click to edit Master text styles</a:t>
            </a:r>
          </a:p>
        </p:txBody>
      </p:sp>
      <p:sp>
        <p:nvSpPr>
          <p:cNvPr id="12" name="Bildplatzhalter 8">
            <a:extLst>
              <a:ext uri="{FF2B5EF4-FFF2-40B4-BE49-F238E27FC236}">
                <a16:creationId xmlns:a16="http://schemas.microsoft.com/office/drawing/2014/main" id="{1BEB6197-C509-4752-B57E-CEE955F5D926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0200163" y="6489088"/>
            <a:ext cx="1260000" cy="180000"/>
          </a:xfrm>
        </p:spPr>
        <p:txBody>
          <a:bodyPr/>
          <a:lstStyle>
            <a:lvl1pPr marL="0" indent="0" algn="l">
              <a:buNone/>
              <a:defRPr sz="700"/>
            </a:lvl1pPr>
          </a:lstStyle>
          <a:p>
            <a:r>
              <a:rPr lang="en-GB" noProof="0"/>
              <a:t>Click icon to add picture</a:t>
            </a:r>
            <a:endParaRPr lang="de-CH" noProof="0"/>
          </a:p>
        </p:txBody>
      </p:sp>
      <p:sp>
        <p:nvSpPr>
          <p:cNvPr id="8" name="Textplatzhalter 5">
            <a:extLst>
              <a:ext uri="{FF2B5EF4-FFF2-40B4-BE49-F238E27FC236}">
                <a16:creationId xmlns:a16="http://schemas.microsoft.com/office/drawing/2014/main" id="{4ADF7DEC-21BD-45CA-9E91-B9F58A69F621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9696449" y="316800"/>
            <a:ext cx="1800000" cy="360000"/>
          </a:xfrm>
        </p:spPr>
        <p:txBody>
          <a:bodyPr anchor="b" anchorCtr="0"/>
          <a:lstStyle>
            <a:lvl1pPr marL="0" indent="0" algn="l">
              <a:spcBef>
                <a:spcPts val="0"/>
              </a:spcBef>
              <a:buNone/>
              <a:defRPr sz="1150"/>
            </a:lvl1pPr>
            <a:lvl2pPr>
              <a:defRPr sz="1150"/>
            </a:lvl2pPr>
            <a:lvl3pPr>
              <a:defRPr sz="1150"/>
            </a:lvl3pPr>
            <a:lvl4pPr>
              <a:defRPr sz="1150"/>
            </a:lvl4pPr>
            <a:lvl5pPr>
              <a:defRPr sz="1150"/>
            </a:lvl5pPr>
          </a:lstStyle>
          <a:p>
            <a:pPr lvl="0"/>
            <a:r>
              <a:rPr lang="de-DE" dirty="0"/>
              <a:t>Organisational </a:t>
            </a:r>
            <a:r>
              <a:rPr lang="de-DE" dirty="0" err="1"/>
              <a:t>unit</a:t>
            </a:r>
            <a:r>
              <a:rPr lang="de-DE" dirty="0"/>
              <a:t> verbal</a:t>
            </a:r>
            <a:br>
              <a:rPr lang="de-DE" dirty="0"/>
            </a:br>
            <a:r>
              <a:rPr lang="de-DE" dirty="0" err="1"/>
              <a:t>can</a:t>
            </a:r>
            <a:r>
              <a:rPr lang="de-DE" dirty="0"/>
              <a:t> </a:t>
            </a:r>
            <a:r>
              <a:rPr lang="de-DE" dirty="0" err="1"/>
              <a:t>be</a:t>
            </a:r>
            <a:r>
              <a:rPr lang="de-DE" dirty="0"/>
              <a:t> </a:t>
            </a:r>
            <a:r>
              <a:rPr lang="de-DE" dirty="0" err="1"/>
              <a:t>put</a:t>
            </a:r>
            <a:r>
              <a:rPr lang="de-DE" dirty="0"/>
              <a:t> on 2 </a:t>
            </a:r>
            <a:r>
              <a:rPr lang="de-DE" dirty="0" err="1"/>
              <a:t>lines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92406949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3" orient="horz" pos="640">
          <p15:clr>
            <a:srgbClr val="FBAE40"/>
          </p15:clr>
        </p15:guide>
        <p15:guide id="4" orient="horz" pos="3952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0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491294E-BEE7-4DA8-BBC8-88E1A7B07AE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31837" y="1016000"/>
            <a:ext cx="10728326" cy="5256000"/>
          </a:xfrm>
          <a:solidFill>
            <a:schemeClr val="accent2"/>
          </a:solidFill>
          <a:ln>
            <a:noFill/>
          </a:ln>
        </p:spPr>
        <p:txBody>
          <a:bodyPr lIns="324000" tIns="1152000" anchor="t" anchorCtr="0"/>
          <a:lstStyle>
            <a:lvl1pPr algn="l">
              <a:lnSpc>
                <a:spcPct val="100000"/>
              </a:lnSpc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GB" noProof="0"/>
              <a:t>Click to edit Master title style</a:t>
            </a:r>
            <a:endParaRPr lang="de-CH" noProof="0"/>
          </a:p>
        </p:txBody>
      </p:sp>
      <p:pic>
        <p:nvPicPr>
          <p:cNvPr id="10" name="Grafik 9">
            <a:extLst>
              <a:ext uri="{FF2B5EF4-FFF2-40B4-BE49-F238E27FC236}">
                <a16:creationId xmlns:a16="http://schemas.microsoft.com/office/drawing/2014/main" id="{0EE7317F-7892-4B0F-BA41-44765BB93F0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31838" y="360538"/>
            <a:ext cx="1765565" cy="288000"/>
          </a:xfrm>
          <a:prstGeom prst="rect">
            <a:avLst/>
          </a:prstGeom>
        </p:spPr>
      </p:pic>
      <p:sp>
        <p:nvSpPr>
          <p:cNvPr id="6" name="Textplatzhalter 3">
            <a:extLst>
              <a:ext uri="{FF2B5EF4-FFF2-40B4-BE49-F238E27FC236}">
                <a16:creationId xmlns:a16="http://schemas.microsoft.com/office/drawing/2014/main" id="{5FCAD79B-EF47-46A0-9575-229F3DAA72F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078515" y="5122625"/>
            <a:ext cx="10044000" cy="1008000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  <a:lvl2pPr marL="266700" indent="0">
              <a:lnSpc>
                <a:spcPct val="100000"/>
              </a:lnSpc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2pPr>
            <a:lvl3pPr marL="538163" indent="0">
              <a:lnSpc>
                <a:spcPct val="100000"/>
              </a:lnSpc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3pPr>
            <a:lvl4pPr marL="804862" indent="0">
              <a:lnSpc>
                <a:spcPct val="100000"/>
              </a:lnSpc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4pPr>
            <a:lvl5pPr marL="1076325" indent="0">
              <a:lnSpc>
                <a:spcPct val="100000"/>
              </a:lnSpc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 noProof="0"/>
              <a:t>Click to edit Master text styles</a:t>
            </a:r>
          </a:p>
        </p:txBody>
      </p:sp>
      <p:sp>
        <p:nvSpPr>
          <p:cNvPr id="8" name="Bildplatzhalter 8">
            <a:extLst>
              <a:ext uri="{FF2B5EF4-FFF2-40B4-BE49-F238E27FC236}">
                <a16:creationId xmlns:a16="http://schemas.microsoft.com/office/drawing/2014/main" id="{72236FC6-C8FF-43C1-86B9-BF112345926F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0200163" y="6489088"/>
            <a:ext cx="1260000" cy="180000"/>
          </a:xfrm>
        </p:spPr>
        <p:txBody>
          <a:bodyPr/>
          <a:lstStyle>
            <a:lvl1pPr marL="0" indent="0" algn="l">
              <a:buNone/>
              <a:defRPr sz="700"/>
            </a:lvl1pPr>
          </a:lstStyle>
          <a:p>
            <a:r>
              <a:rPr lang="en-GB" noProof="0"/>
              <a:t>Click icon to add picture</a:t>
            </a:r>
            <a:endParaRPr lang="de-CH" noProof="0"/>
          </a:p>
        </p:txBody>
      </p:sp>
      <p:sp>
        <p:nvSpPr>
          <p:cNvPr id="7" name="Textplatzhalter 5">
            <a:extLst>
              <a:ext uri="{FF2B5EF4-FFF2-40B4-BE49-F238E27FC236}">
                <a16:creationId xmlns:a16="http://schemas.microsoft.com/office/drawing/2014/main" id="{789A3267-E086-4EC3-A0BB-F8ECD01A5C7E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9696449" y="316800"/>
            <a:ext cx="1800000" cy="360000"/>
          </a:xfrm>
        </p:spPr>
        <p:txBody>
          <a:bodyPr anchor="b" anchorCtr="0"/>
          <a:lstStyle>
            <a:lvl1pPr marL="0" indent="0" algn="l">
              <a:spcBef>
                <a:spcPts val="0"/>
              </a:spcBef>
              <a:buNone/>
              <a:defRPr sz="1150"/>
            </a:lvl1pPr>
            <a:lvl2pPr>
              <a:defRPr sz="1150"/>
            </a:lvl2pPr>
            <a:lvl3pPr>
              <a:defRPr sz="1150"/>
            </a:lvl3pPr>
            <a:lvl4pPr>
              <a:defRPr sz="1150"/>
            </a:lvl4pPr>
            <a:lvl5pPr>
              <a:defRPr sz="1150"/>
            </a:lvl5pPr>
          </a:lstStyle>
          <a:p>
            <a:pPr lvl="0"/>
            <a:r>
              <a:rPr lang="de-DE" dirty="0"/>
              <a:t>Organisational </a:t>
            </a:r>
            <a:r>
              <a:rPr lang="de-DE" dirty="0" err="1"/>
              <a:t>unit</a:t>
            </a:r>
            <a:r>
              <a:rPr lang="de-DE" dirty="0"/>
              <a:t> verbal</a:t>
            </a:r>
            <a:br>
              <a:rPr lang="de-DE" dirty="0"/>
            </a:br>
            <a:r>
              <a:rPr lang="de-DE" dirty="0" err="1"/>
              <a:t>can</a:t>
            </a:r>
            <a:r>
              <a:rPr lang="de-DE" dirty="0"/>
              <a:t> </a:t>
            </a:r>
            <a:r>
              <a:rPr lang="de-DE" dirty="0" err="1"/>
              <a:t>be</a:t>
            </a:r>
            <a:r>
              <a:rPr lang="de-DE" dirty="0"/>
              <a:t> </a:t>
            </a:r>
            <a:r>
              <a:rPr lang="de-DE" dirty="0" err="1"/>
              <a:t>put</a:t>
            </a:r>
            <a:r>
              <a:rPr lang="de-DE" dirty="0"/>
              <a:t> on 2 </a:t>
            </a:r>
            <a:r>
              <a:rPr lang="de-DE" dirty="0" err="1"/>
              <a:t>lines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3253206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3" orient="horz" pos="640">
          <p15:clr>
            <a:srgbClr val="FBAE40"/>
          </p15:clr>
        </p15:guide>
        <p15:guide id="4" orient="horz" pos="3952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04 – Uni Zür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Bildplatzhalter 4">
            <a:extLst>
              <a:ext uri="{FF2B5EF4-FFF2-40B4-BE49-F238E27FC236}">
                <a16:creationId xmlns:a16="http://schemas.microsoft.com/office/drawing/2014/main" id="{EB061823-3F7A-48C8-8477-B410C18AC1B7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31838" y="1016000"/>
            <a:ext cx="10728325" cy="5256000"/>
          </a:xfrm>
        </p:spPr>
        <p:txBody>
          <a:bodyPr lIns="5580000" tIns="0" rIns="0" anchor="ctr" anchorCtr="0"/>
          <a:lstStyle>
            <a:lvl1pPr marL="0" indent="0" algn="ctr">
              <a:buNone/>
              <a:defRPr/>
            </a:lvl1pPr>
          </a:lstStyle>
          <a:p>
            <a:r>
              <a:rPr lang="en-GB" noProof="0"/>
              <a:t>Click icon to add picture</a:t>
            </a:r>
            <a:endParaRPr lang="de-CH" noProof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3491294E-BEE7-4DA8-BBC8-88E1A7B07AE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2233538"/>
            <a:ext cx="5904000" cy="2772000"/>
          </a:xfrm>
          <a:solidFill>
            <a:srgbClr val="007A96"/>
          </a:solidFill>
        </p:spPr>
        <p:txBody>
          <a:bodyPr lIns="1080000" tIns="252000" anchor="t" anchorCtr="0"/>
          <a:lstStyle>
            <a:lvl1pPr algn="l">
              <a:lnSpc>
                <a:spcPct val="100000"/>
              </a:lnSpc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GB" noProof="0"/>
              <a:t>Click to edit Master title style</a:t>
            </a:r>
            <a:endParaRPr lang="de-CH" noProof="0"/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793E2EDD-B19F-478D-BB03-AD55EC1E86B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27672" y="228020"/>
            <a:ext cx="3679200" cy="552508"/>
          </a:xfrm>
          <a:prstGeom prst="rect">
            <a:avLst/>
          </a:prstGeom>
        </p:spPr>
      </p:pic>
      <p:sp>
        <p:nvSpPr>
          <p:cNvPr id="7" name="Textplatzhalter 3">
            <a:extLst>
              <a:ext uri="{FF2B5EF4-FFF2-40B4-BE49-F238E27FC236}">
                <a16:creationId xmlns:a16="http://schemas.microsoft.com/office/drawing/2014/main" id="{D364BCB8-820F-4C3A-BA37-7048A4C8D4C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078516" y="3860495"/>
            <a:ext cx="4680000" cy="1008000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  <a:lvl2pPr marL="266700" indent="0">
              <a:lnSpc>
                <a:spcPct val="100000"/>
              </a:lnSpc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2pPr>
            <a:lvl3pPr marL="538163" indent="0">
              <a:lnSpc>
                <a:spcPct val="100000"/>
              </a:lnSpc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3pPr>
            <a:lvl4pPr marL="804862" indent="0">
              <a:lnSpc>
                <a:spcPct val="100000"/>
              </a:lnSpc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4pPr>
            <a:lvl5pPr marL="1076325" indent="0">
              <a:lnSpc>
                <a:spcPct val="100000"/>
              </a:lnSpc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 noProof="0"/>
              <a:t>Click to edit Master text styles</a:t>
            </a:r>
          </a:p>
        </p:txBody>
      </p:sp>
      <p:sp>
        <p:nvSpPr>
          <p:cNvPr id="11" name="Bildplatzhalter 8">
            <a:extLst>
              <a:ext uri="{FF2B5EF4-FFF2-40B4-BE49-F238E27FC236}">
                <a16:creationId xmlns:a16="http://schemas.microsoft.com/office/drawing/2014/main" id="{A73913C2-8DFE-4F15-B2DB-2A6D5C267009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0200163" y="6489088"/>
            <a:ext cx="1260000" cy="180000"/>
          </a:xfrm>
        </p:spPr>
        <p:txBody>
          <a:bodyPr/>
          <a:lstStyle>
            <a:lvl1pPr marL="0" indent="0" algn="l">
              <a:buNone/>
              <a:defRPr sz="700"/>
            </a:lvl1pPr>
          </a:lstStyle>
          <a:p>
            <a:r>
              <a:rPr lang="en-GB" noProof="0"/>
              <a:t>Click icon to add picture</a:t>
            </a:r>
            <a:endParaRPr lang="de-CH" noProof="0"/>
          </a:p>
        </p:txBody>
      </p:sp>
      <p:sp>
        <p:nvSpPr>
          <p:cNvPr id="9" name="Textplatzhalter 5">
            <a:extLst>
              <a:ext uri="{FF2B5EF4-FFF2-40B4-BE49-F238E27FC236}">
                <a16:creationId xmlns:a16="http://schemas.microsoft.com/office/drawing/2014/main" id="{791A1AD7-DB7D-4C75-BEFB-EB6D34D3B2AB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9696449" y="316800"/>
            <a:ext cx="1800000" cy="360000"/>
          </a:xfrm>
        </p:spPr>
        <p:txBody>
          <a:bodyPr anchor="b" anchorCtr="0"/>
          <a:lstStyle>
            <a:lvl1pPr marL="0" indent="0" algn="l">
              <a:spcBef>
                <a:spcPts val="0"/>
              </a:spcBef>
              <a:buNone/>
              <a:defRPr sz="1150"/>
            </a:lvl1pPr>
            <a:lvl2pPr>
              <a:defRPr sz="1150"/>
            </a:lvl2pPr>
            <a:lvl3pPr>
              <a:defRPr sz="1150"/>
            </a:lvl3pPr>
            <a:lvl4pPr>
              <a:defRPr sz="1150"/>
            </a:lvl4pPr>
            <a:lvl5pPr>
              <a:defRPr sz="1150"/>
            </a:lvl5pPr>
          </a:lstStyle>
          <a:p>
            <a:pPr lvl="0"/>
            <a:r>
              <a:rPr lang="de-DE" dirty="0"/>
              <a:t>Organisational </a:t>
            </a:r>
            <a:r>
              <a:rPr lang="de-DE" dirty="0" err="1"/>
              <a:t>unit</a:t>
            </a:r>
            <a:r>
              <a:rPr lang="de-DE" dirty="0"/>
              <a:t> verbal</a:t>
            </a:r>
            <a:br>
              <a:rPr lang="de-DE" dirty="0"/>
            </a:br>
            <a:r>
              <a:rPr lang="de-DE" dirty="0" err="1"/>
              <a:t>can</a:t>
            </a:r>
            <a:r>
              <a:rPr lang="de-DE" dirty="0"/>
              <a:t> </a:t>
            </a:r>
            <a:r>
              <a:rPr lang="de-DE" dirty="0" err="1"/>
              <a:t>be</a:t>
            </a:r>
            <a:r>
              <a:rPr lang="de-DE" dirty="0"/>
              <a:t> </a:t>
            </a:r>
            <a:r>
              <a:rPr lang="de-DE" dirty="0" err="1"/>
              <a:t>put</a:t>
            </a:r>
            <a:r>
              <a:rPr lang="de-DE" dirty="0"/>
              <a:t> on 2 </a:t>
            </a:r>
            <a:r>
              <a:rPr lang="de-DE" dirty="0" err="1"/>
              <a:t>lines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8925752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3" orient="horz" pos="640">
          <p15:clr>
            <a:srgbClr val="FBAE40"/>
          </p15:clr>
        </p15:guide>
        <p15:guide id="4" orient="horz" pos="3952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346F7F9-CBC8-4641-B12B-7E76FD213E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/>
              <a:t>Click to edit Master title style</a:t>
            </a:r>
            <a:endParaRPr lang="de-CH" noProof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87D3E2EF-5F98-49EC-BCEA-B215D49920A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539750" indent="-539750">
              <a:buFont typeface="+mj-lt"/>
              <a:buAutoNum type="arabicPeriod"/>
              <a:defRPr/>
            </a:lvl1pPr>
            <a:lvl2pPr marL="1079500" indent="-539750">
              <a:buFont typeface="+mj-lt"/>
              <a:buAutoNum type="arabicPeriod"/>
              <a:defRPr/>
            </a:lvl2pPr>
            <a:lvl3pPr marL="1612900" indent="-533400">
              <a:buFont typeface="+mj-lt"/>
              <a:buAutoNum type="arabicPeriod"/>
              <a:defRPr/>
            </a:lvl3pPr>
            <a:lvl4pPr marL="2152650" indent="-539750">
              <a:buFont typeface="+mj-lt"/>
              <a:buAutoNum type="arabicPeriod"/>
              <a:defRPr/>
            </a:lvl4pPr>
            <a:lvl5pPr marL="2692400" indent="-539750">
              <a:buFont typeface="+mj-lt"/>
              <a:buAutoNum type="arabicPeriod"/>
              <a:defRPr/>
            </a:lvl5pPr>
          </a:lstStyle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  <a:endParaRPr lang="de-CH" noProof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7DB21BA-81C0-43DB-A42C-5F672DBC37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088C3A-AA77-7E45-B1B2-0D3A88E6AE95}" type="datetime1">
              <a:rPr lang="pl-PL" noProof="0" smtClean="0"/>
              <a:t>18.11.2025</a:t>
            </a:fld>
            <a:endParaRPr lang="de-CH" noProof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C78786-28C3-4EAB-A3FC-1A4BFA8447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734733" y="6507088"/>
            <a:ext cx="4896233" cy="2160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Institute of Electromagnetic Fields</a:t>
            </a:r>
            <a:endParaRPr lang="de-CH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FC1D5C1-A4AD-42D4-93B7-D3B71140E3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A52AF-F19D-405C-AD5F-7D94B96A5CC3}" type="slidenum">
              <a:rPr lang="de-CH" noProof="0" smtClean="0"/>
              <a:t>‹#›</a:t>
            </a:fld>
            <a:endParaRPr lang="de-CH" noProof="0"/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7F7C476A-2849-4D68-9FA2-3A5CFC13C83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31837" y="6507088"/>
            <a:ext cx="984462" cy="162000"/>
          </a:xfrm>
          <a:prstGeom prst="rect">
            <a:avLst/>
          </a:prstGeom>
        </p:spPr>
      </p:pic>
      <p:pic>
        <p:nvPicPr>
          <p:cNvPr id="8" name="Grafik 19">
            <a:extLst>
              <a:ext uri="{FF2B5EF4-FFF2-40B4-BE49-F238E27FC236}">
                <a16:creationId xmlns:a16="http://schemas.microsoft.com/office/drawing/2014/main" id="{8E7880AE-6513-5068-4845-5B3F23112172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3484" y="6448364"/>
            <a:ext cx="704797" cy="290080"/>
          </a:xfrm>
          <a:prstGeom prst="rect">
            <a:avLst/>
          </a:prstGeom>
        </p:spPr>
      </p:pic>
      <p:pic>
        <p:nvPicPr>
          <p:cNvPr id="10" name="Picture 9" descr="A picture containing company name&#10;&#10;Description automatically generated">
            <a:extLst>
              <a:ext uri="{FF2B5EF4-FFF2-40B4-BE49-F238E27FC236}">
                <a16:creationId xmlns:a16="http://schemas.microsoft.com/office/drawing/2014/main" id="{73C36548-339F-D1E0-3D14-C314B6872854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06740" y="44473"/>
            <a:ext cx="785260" cy="7852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15997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1">
            <a:extLst>
              <a:ext uri="{FF2B5EF4-FFF2-40B4-BE49-F238E27FC236}">
                <a16:creationId xmlns:a16="http://schemas.microsoft.com/office/drawing/2014/main" id="{4EE27E7D-403E-4E51-BBCA-1C99A5005B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1837" y="260351"/>
            <a:ext cx="10728325" cy="900000"/>
          </a:xfrm>
        </p:spPr>
        <p:txBody>
          <a:bodyPr/>
          <a:lstStyle/>
          <a:p>
            <a:r>
              <a:rPr lang="en-GB" noProof="0"/>
              <a:t>Click to edit Master title style</a:t>
            </a:r>
            <a:endParaRPr lang="de-CH" noProof="0"/>
          </a:p>
        </p:txBody>
      </p:sp>
      <p:sp>
        <p:nvSpPr>
          <p:cNvPr id="9" name="Inhaltsplatzhalter 2">
            <a:extLst>
              <a:ext uri="{FF2B5EF4-FFF2-40B4-BE49-F238E27FC236}">
                <a16:creationId xmlns:a16="http://schemas.microsoft.com/office/drawing/2014/main" id="{8C0310BE-9E22-230C-4063-3DAE63432D0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1837" y="1412875"/>
            <a:ext cx="10728325" cy="4680000"/>
          </a:xfrm>
        </p:spPr>
        <p:txBody>
          <a:bodyPr/>
          <a:lstStyle>
            <a:lvl1pPr marL="539750" indent="-539750">
              <a:buFont typeface="+mj-lt"/>
              <a:buAutoNum type="arabicPeriod"/>
              <a:defRPr/>
            </a:lvl1pPr>
            <a:lvl2pPr marL="1079500" indent="-539750">
              <a:buFont typeface="+mj-lt"/>
              <a:buAutoNum type="arabicPeriod"/>
              <a:defRPr/>
            </a:lvl2pPr>
            <a:lvl3pPr marL="1612900" indent="-533400">
              <a:buFont typeface="+mj-lt"/>
              <a:buAutoNum type="arabicPeriod"/>
              <a:defRPr/>
            </a:lvl3pPr>
            <a:lvl4pPr marL="2152650" indent="-539750">
              <a:buFont typeface="+mj-lt"/>
              <a:buAutoNum type="arabicPeriod"/>
              <a:defRPr/>
            </a:lvl4pPr>
            <a:lvl5pPr marL="2692400" indent="-539750">
              <a:buFont typeface="+mj-lt"/>
              <a:buAutoNum type="arabicPeriod"/>
              <a:defRPr/>
            </a:lvl5pPr>
          </a:lstStyle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  <a:endParaRPr lang="de-CH" noProof="0"/>
          </a:p>
        </p:txBody>
      </p:sp>
      <p:sp>
        <p:nvSpPr>
          <p:cNvPr id="10" name="Datumsplatzhalter 3">
            <a:extLst>
              <a:ext uri="{FF2B5EF4-FFF2-40B4-BE49-F238E27FC236}">
                <a16:creationId xmlns:a16="http://schemas.microsoft.com/office/drawing/2014/main" id="{170A2FF5-5B13-46AD-C321-9CF65571902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473692" y="6522444"/>
            <a:ext cx="612000" cy="216000"/>
          </a:xfrm>
        </p:spPr>
        <p:txBody>
          <a:bodyPr/>
          <a:lstStyle/>
          <a:p>
            <a:fld id="{00088C3A-AA77-7E45-B1B2-0D3A88E6AE95}" type="datetime1">
              <a:rPr lang="pl-PL" noProof="0" smtClean="0"/>
              <a:t>18.11.2025</a:t>
            </a:fld>
            <a:endParaRPr lang="de-CH" noProof="0"/>
          </a:p>
        </p:txBody>
      </p:sp>
      <p:sp>
        <p:nvSpPr>
          <p:cNvPr id="11" name="Fußzeilenplatzhalter 4">
            <a:extLst>
              <a:ext uri="{FF2B5EF4-FFF2-40B4-BE49-F238E27FC236}">
                <a16:creationId xmlns:a16="http://schemas.microsoft.com/office/drawing/2014/main" id="{B131586C-564D-2C0A-FA68-E4401276F0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734733" y="6507088"/>
            <a:ext cx="4896233" cy="2160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Institute of Electromagnetic Fields</a:t>
            </a:r>
            <a:endParaRPr lang="de-CH" dirty="0"/>
          </a:p>
        </p:txBody>
      </p:sp>
      <p:sp>
        <p:nvSpPr>
          <p:cNvPr id="12" name="Foliennummernplatzhalter 5">
            <a:extLst>
              <a:ext uri="{FF2B5EF4-FFF2-40B4-BE49-F238E27FC236}">
                <a16:creationId xmlns:a16="http://schemas.microsoft.com/office/drawing/2014/main" id="{E170AC6A-148A-DBC1-495A-4DF2CC71BF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37585" y="6522444"/>
            <a:ext cx="322577" cy="216000"/>
          </a:xfrm>
        </p:spPr>
        <p:txBody>
          <a:bodyPr/>
          <a:lstStyle/>
          <a:p>
            <a:fld id="{5ACA52AF-F19D-405C-AD5F-7D94B96A5CC3}" type="slidenum">
              <a:rPr lang="de-CH" noProof="0" smtClean="0"/>
              <a:t>‹#›</a:t>
            </a:fld>
            <a:endParaRPr lang="de-CH" noProof="0"/>
          </a:p>
        </p:txBody>
      </p:sp>
      <p:pic>
        <p:nvPicPr>
          <p:cNvPr id="13" name="Grafik 6">
            <a:extLst>
              <a:ext uri="{FF2B5EF4-FFF2-40B4-BE49-F238E27FC236}">
                <a16:creationId xmlns:a16="http://schemas.microsoft.com/office/drawing/2014/main" id="{7A60E02E-A751-FF9D-3564-9C27CF2DB5B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31837" y="6507088"/>
            <a:ext cx="984462" cy="162000"/>
          </a:xfrm>
          <a:prstGeom prst="rect">
            <a:avLst/>
          </a:prstGeom>
        </p:spPr>
      </p:pic>
      <p:pic>
        <p:nvPicPr>
          <p:cNvPr id="14" name="Grafik 19">
            <a:extLst>
              <a:ext uri="{FF2B5EF4-FFF2-40B4-BE49-F238E27FC236}">
                <a16:creationId xmlns:a16="http://schemas.microsoft.com/office/drawing/2014/main" id="{7270016D-59EB-BF1C-AAD5-7A2A1A04CE6A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3484" y="6448364"/>
            <a:ext cx="704797" cy="290080"/>
          </a:xfrm>
          <a:prstGeom prst="rect">
            <a:avLst/>
          </a:prstGeom>
        </p:spPr>
      </p:pic>
      <p:pic>
        <p:nvPicPr>
          <p:cNvPr id="15" name="Picture 14" descr="A picture containing company name&#10;&#10;Description automatically generated">
            <a:extLst>
              <a:ext uri="{FF2B5EF4-FFF2-40B4-BE49-F238E27FC236}">
                <a16:creationId xmlns:a16="http://schemas.microsoft.com/office/drawing/2014/main" id="{524322B4-8A58-B33B-DD99-22346B48FCDB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06740" y="44473"/>
            <a:ext cx="785260" cy="7852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87531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mit Fussn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346F7F9-CBC8-4641-B12B-7E76FD213E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/>
              <a:t>Click to edit Master title style</a:t>
            </a:r>
            <a:endParaRPr lang="de-CH" noProof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87D3E2EF-5F98-49EC-BCEA-B215D49920A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1837" y="1412875"/>
            <a:ext cx="10728325" cy="3960000"/>
          </a:xfrm>
        </p:spPr>
        <p:txBody>
          <a:bodyPr/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  <a:endParaRPr lang="de-CH" noProof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7DB21BA-81C0-43DB-A42C-5F672DBC37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CC6DD-45C9-A44B-B70C-D0940E502D4B}" type="datetime1">
              <a:rPr lang="pl-PL" noProof="0" smtClean="0"/>
              <a:t>18.11.2025</a:t>
            </a:fld>
            <a:endParaRPr lang="de-CH" noProof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C78786-28C3-4EAB-A3FC-1A4BFA8447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Institute of Electromagnetic Fields</a:t>
            </a:r>
            <a:endParaRPr lang="de-CH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FC1D5C1-A4AD-42D4-93B7-D3B71140E3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A52AF-F19D-405C-AD5F-7D94B96A5CC3}" type="slidenum">
              <a:rPr lang="de-CH" noProof="0" smtClean="0"/>
              <a:t>‹#›</a:t>
            </a:fld>
            <a:endParaRPr lang="de-CH" noProof="0"/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7F7C476A-2849-4D68-9FA2-3A5CFC13C83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31837" y="6507088"/>
            <a:ext cx="984462" cy="162000"/>
          </a:xfrm>
          <a:prstGeom prst="rect">
            <a:avLst/>
          </a:prstGeom>
        </p:spPr>
      </p:pic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2F6D94FA-21C6-4AE0-AA4F-3A077810ED9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31836" y="5570135"/>
            <a:ext cx="5364164" cy="721233"/>
          </a:xfrm>
        </p:spPr>
        <p:txBody>
          <a:bodyPr anchor="b" anchorCtr="0"/>
          <a:lstStyle>
            <a:lvl1pPr marL="179388" indent="-179388">
              <a:spcBef>
                <a:spcPts val="0"/>
              </a:spcBef>
              <a:buFont typeface="+mj-lt"/>
              <a:buAutoNum type="arabicPeriod"/>
              <a:defRPr sz="800"/>
            </a:lvl1pPr>
            <a:lvl2pPr marL="266700" indent="0">
              <a:buNone/>
              <a:defRPr sz="800"/>
            </a:lvl2pPr>
            <a:lvl3pPr marL="538163" indent="0">
              <a:buNone/>
              <a:defRPr sz="800"/>
            </a:lvl3pPr>
            <a:lvl4pPr marL="804862" indent="0">
              <a:buNone/>
              <a:defRPr sz="800"/>
            </a:lvl4pPr>
            <a:lvl5pPr marL="1076325" indent="0">
              <a:buNone/>
              <a:defRPr sz="800"/>
            </a:lvl5pPr>
          </a:lstStyle>
          <a:p>
            <a:pPr lvl="0"/>
            <a:r>
              <a:rPr lang="en-GB" noProof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260017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ischen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346F7F9-CBC8-4641-B12B-7E76FD213E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1837" y="2224781"/>
            <a:ext cx="10728325" cy="1260000"/>
          </a:xfrm>
        </p:spPr>
        <p:txBody>
          <a:bodyPr/>
          <a:lstStyle>
            <a:lvl1pPr>
              <a:lnSpc>
                <a:spcPct val="100000"/>
              </a:lnSpc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GB" noProof="0"/>
              <a:t>Click to edit Master title style</a:t>
            </a:r>
            <a:endParaRPr lang="de-CH" noProof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7DB21BA-81C0-43DB-A42C-5F672DBC37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0D076CB-ED07-0E46-9F0B-1B5236157A5B}" type="datetime1">
              <a:rPr lang="pl-PL" noProof="0" smtClean="0"/>
              <a:t>18.11.2025</a:t>
            </a:fld>
            <a:endParaRPr lang="de-CH" noProof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C78786-28C3-4EAB-A3FC-1A4BFA8447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Institute of Electromagnetic Fields</a:t>
            </a:r>
            <a:endParaRPr lang="de-CH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FC1D5C1-A4AD-42D4-93B7-D3B71140E3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5ACA52AF-F19D-405C-AD5F-7D94B96A5CC3}" type="slidenum">
              <a:rPr lang="de-CH" noProof="0" smtClean="0"/>
              <a:pPr/>
              <a:t>‹#›</a:t>
            </a:fld>
            <a:endParaRPr lang="de-CH" noProof="0"/>
          </a:p>
        </p:txBody>
      </p:sp>
      <p:grpSp>
        <p:nvGrpSpPr>
          <p:cNvPr id="10" name="Grafik 6">
            <a:extLst>
              <a:ext uri="{FF2B5EF4-FFF2-40B4-BE49-F238E27FC236}">
                <a16:creationId xmlns:a16="http://schemas.microsoft.com/office/drawing/2014/main" id="{7F7C476A-2849-4D68-9FA2-3A5CFC13C833}"/>
              </a:ext>
            </a:extLst>
          </p:cNvPr>
          <p:cNvGrpSpPr/>
          <p:nvPr/>
        </p:nvGrpSpPr>
        <p:grpSpPr>
          <a:xfrm>
            <a:off x="731837" y="6507088"/>
            <a:ext cx="984462" cy="162000"/>
            <a:chOff x="731837" y="6507088"/>
            <a:chExt cx="984462" cy="162000"/>
          </a:xfrm>
          <a:solidFill>
            <a:schemeClr val="bg1"/>
          </a:solidFill>
        </p:grpSpPr>
        <p:grpSp>
          <p:nvGrpSpPr>
            <p:cNvPr id="12" name="Grafik 6">
              <a:extLst>
                <a:ext uri="{FF2B5EF4-FFF2-40B4-BE49-F238E27FC236}">
                  <a16:creationId xmlns:a16="http://schemas.microsoft.com/office/drawing/2014/main" id="{7F7C476A-2849-4D68-9FA2-3A5CFC13C833}"/>
                </a:ext>
              </a:extLst>
            </p:cNvPr>
            <p:cNvGrpSpPr/>
            <p:nvPr/>
          </p:nvGrpSpPr>
          <p:grpSpPr>
            <a:xfrm>
              <a:off x="1266489" y="6555186"/>
              <a:ext cx="197463" cy="110963"/>
              <a:chOff x="1266489" y="6555186"/>
              <a:chExt cx="197463" cy="110963"/>
            </a:xfrm>
            <a:grpFill/>
          </p:grpSpPr>
          <p:sp>
            <p:nvSpPr>
              <p:cNvPr id="13" name="Freihandform: Form 12">
                <a:extLst>
                  <a:ext uri="{FF2B5EF4-FFF2-40B4-BE49-F238E27FC236}">
                    <a16:creationId xmlns:a16="http://schemas.microsoft.com/office/drawing/2014/main" id="{18BB0752-F87C-44D9-A9A5-97AF1DEDA1AE}"/>
                  </a:ext>
                </a:extLst>
              </p:cNvPr>
              <p:cNvSpPr/>
              <p:nvPr/>
            </p:nvSpPr>
            <p:spPr>
              <a:xfrm>
                <a:off x="1266489" y="6556934"/>
                <a:ext cx="95902" cy="109216"/>
              </a:xfrm>
              <a:custGeom>
                <a:avLst/>
                <a:gdLst>
                  <a:gd name="connsiteX0" fmla="*/ 66742 w 95902"/>
                  <a:gd name="connsiteY0" fmla="*/ 65797 h 109216"/>
                  <a:gd name="connsiteX1" fmla="*/ 35339 w 95902"/>
                  <a:gd name="connsiteY1" fmla="*/ 95082 h 109216"/>
                  <a:gd name="connsiteX2" fmla="*/ 15953 w 95902"/>
                  <a:gd name="connsiteY2" fmla="*/ 79537 h 109216"/>
                  <a:gd name="connsiteX3" fmla="*/ 15899 w 95902"/>
                  <a:gd name="connsiteY3" fmla="*/ 76265 h 109216"/>
                  <a:gd name="connsiteX4" fmla="*/ 16896 w 95902"/>
                  <a:gd name="connsiteY4" fmla="*/ 66295 h 109216"/>
                  <a:gd name="connsiteX5" fmla="*/ 30230 w 95902"/>
                  <a:gd name="connsiteY5" fmla="*/ 0 h 109216"/>
                  <a:gd name="connsiteX6" fmla="*/ 30230 w 95902"/>
                  <a:gd name="connsiteY6" fmla="*/ 0 h 109216"/>
                  <a:gd name="connsiteX7" fmla="*/ 14528 w 95902"/>
                  <a:gd name="connsiteY7" fmla="*/ 0 h 109216"/>
                  <a:gd name="connsiteX8" fmla="*/ 1194 w 95902"/>
                  <a:gd name="connsiteY8" fmla="*/ 67791 h 109216"/>
                  <a:gd name="connsiteX9" fmla="*/ 1194 w 95902"/>
                  <a:gd name="connsiteY9" fmla="*/ 68788 h 109216"/>
                  <a:gd name="connsiteX10" fmla="*/ 73 w 95902"/>
                  <a:gd name="connsiteY10" fmla="*/ 78508 h 109216"/>
                  <a:gd name="connsiteX11" fmla="*/ 26638 w 95902"/>
                  <a:gd name="connsiteY11" fmla="*/ 109122 h 109216"/>
                  <a:gd name="connsiteX12" fmla="*/ 29980 w 95902"/>
                  <a:gd name="connsiteY12" fmla="*/ 109163 h 109216"/>
                  <a:gd name="connsiteX13" fmla="*/ 61384 w 95902"/>
                  <a:gd name="connsiteY13" fmla="*/ 96702 h 109216"/>
                  <a:gd name="connsiteX14" fmla="*/ 59265 w 95902"/>
                  <a:gd name="connsiteY14" fmla="*/ 107917 h 109216"/>
                  <a:gd name="connsiteX15" fmla="*/ 59265 w 95902"/>
                  <a:gd name="connsiteY15" fmla="*/ 107917 h 109216"/>
                  <a:gd name="connsiteX16" fmla="*/ 74842 w 95902"/>
                  <a:gd name="connsiteY16" fmla="*/ 107917 h 109216"/>
                  <a:gd name="connsiteX17" fmla="*/ 95902 w 95902"/>
                  <a:gd name="connsiteY17" fmla="*/ 0 h 109216"/>
                  <a:gd name="connsiteX18" fmla="*/ 95902 w 95902"/>
                  <a:gd name="connsiteY18" fmla="*/ 0 h 109216"/>
                  <a:gd name="connsiteX19" fmla="*/ 79951 w 95902"/>
                  <a:gd name="connsiteY19" fmla="*/ 0 h 1092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95902" h="109216">
                    <a:moveTo>
                      <a:pt x="66742" y="65797"/>
                    </a:moveTo>
                    <a:cubicBezTo>
                      <a:pt x="65228" y="82115"/>
                      <a:pt x="51723" y="94709"/>
                      <a:pt x="35339" y="95082"/>
                    </a:cubicBezTo>
                    <a:cubicBezTo>
                      <a:pt x="25692" y="96142"/>
                      <a:pt x="17013" y="89183"/>
                      <a:pt x="15953" y="79537"/>
                    </a:cubicBezTo>
                    <a:cubicBezTo>
                      <a:pt x="15833" y="78450"/>
                      <a:pt x="15814" y="77355"/>
                      <a:pt x="15899" y="76265"/>
                    </a:cubicBezTo>
                    <a:cubicBezTo>
                      <a:pt x="15976" y="72921"/>
                      <a:pt x="16309" y="69588"/>
                      <a:pt x="16896" y="66295"/>
                    </a:cubicBezTo>
                    <a:lnTo>
                      <a:pt x="30230" y="0"/>
                    </a:lnTo>
                    <a:lnTo>
                      <a:pt x="30230" y="0"/>
                    </a:lnTo>
                    <a:lnTo>
                      <a:pt x="14528" y="0"/>
                    </a:lnTo>
                    <a:lnTo>
                      <a:pt x="1194" y="67791"/>
                    </a:lnTo>
                    <a:lnTo>
                      <a:pt x="1194" y="68788"/>
                    </a:lnTo>
                    <a:cubicBezTo>
                      <a:pt x="472" y="71978"/>
                      <a:pt x="95" y="75237"/>
                      <a:pt x="73" y="78508"/>
                    </a:cubicBezTo>
                    <a:cubicBezTo>
                      <a:pt x="-1045" y="94298"/>
                      <a:pt x="10848" y="108004"/>
                      <a:pt x="26638" y="109122"/>
                    </a:cubicBezTo>
                    <a:cubicBezTo>
                      <a:pt x="27751" y="109200"/>
                      <a:pt x="28866" y="109214"/>
                      <a:pt x="29980" y="109163"/>
                    </a:cubicBezTo>
                    <a:cubicBezTo>
                      <a:pt x="41760" y="109765"/>
                      <a:pt x="53221" y="105218"/>
                      <a:pt x="61384" y="96702"/>
                    </a:cubicBezTo>
                    <a:lnTo>
                      <a:pt x="59265" y="107917"/>
                    </a:lnTo>
                    <a:lnTo>
                      <a:pt x="59265" y="107917"/>
                    </a:lnTo>
                    <a:lnTo>
                      <a:pt x="74842" y="107917"/>
                    </a:lnTo>
                    <a:lnTo>
                      <a:pt x="95902" y="0"/>
                    </a:lnTo>
                    <a:lnTo>
                      <a:pt x="95902" y="0"/>
                    </a:lnTo>
                    <a:lnTo>
                      <a:pt x="79951" y="0"/>
                    </a:lnTo>
                    <a:close/>
                  </a:path>
                </a:pathLst>
              </a:custGeom>
              <a:grpFill/>
              <a:ln w="1241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CH" noProof="0"/>
              </a:p>
            </p:txBody>
          </p:sp>
          <p:sp>
            <p:nvSpPr>
              <p:cNvPr id="14" name="Freihandform: Form 13">
                <a:extLst>
                  <a:ext uri="{FF2B5EF4-FFF2-40B4-BE49-F238E27FC236}">
                    <a16:creationId xmlns:a16="http://schemas.microsoft.com/office/drawing/2014/main" id="{ED44DE23-7081-4AC9-BF06-502BEC71C004}"/>
                  </a:ext>
                </a:extLst>
              </p:cNvPr>
              <p:cNvSpPr/>
              <p:nvPr/>
            </p:nvSpPr>
            <p:spPr>
              <a:xfrm>
                <a:off x="1376472" y="6555186"/>
                <a:ext cx="87480" cy="109664"/>
              </a:xfrm>
              <a:custGeom>
                <a:avLst/>
                <a:gdLst>
                  <a:gd name="connsiteX0" fmla="*/ 64302 w 87480"/>
                  <a:gd name="connsiteY0" fmla="*/ 3 h 109664"/>
                  <a:gd name="connsiteX1" fmla="*/ 34518 w 87480"/>
                  <a:gd name="connsiteY1" fmla="*/ 14209 h 109664"/>
                  <a:gd name="connsiteX2" fmla="*/ 36886 w 87480"/>
                  <a:gd name="connsiteY2" fmla="*/ 1747 h 109664"/>
                  <a:gd name="connsiteX3" fmla="*/ 36886 w 87480"/>
                  <a:gd name="connsiteY3" fmla="*/ 1747 h 109664"/>
                  <a:gd name="connsiteX4" fmla="*/ 21434 w 87480"/>
                  <a:gd name="connsiteY4" fmla="*/ 1747 h 109664"/>
                  <a:gd name="connsiteX5" fmla="*/ 0 w 87480"/>
                  <a:gd name="connsiteY5" fmla="*/ 109664 h 109664"/>
                  <a:gd name="connsiteX6" fmla="*/ 0 w 87480"/>
                  <a:gd name="connsiteY6" fmla="*/ 109664 h 109664"/>
                  <a:gd name="connsiteX7" fmla="*/ 15826 w 87480"/>
                  <a:gd name="connsiteY7" fmla="*/ 109664 h 109664"/>
                  <a:gd name="connsiteX8" fmla="*/ 28288 w 87480"/>
                  <a:gd name="connsiteY8" fmla="*/ 43493 h 109664"/>
                  <a:gd name="connsiteX9" fmla="*/ 59940 w 87480"/>
                  <a:gd name="connsiteY9" fmla="*/ 14209 h 109664"/>
                  <a:gd name="connsiteX10" fmla="*/ 75019 w 87480"/>
                  <a:gd name="connsiteY10" fmla="*/ 21810 h 109664"/>
                  <a:gd name="connsiteX11" fmla="*/ 75019 w 87480"/>
                  <a:gd name="connsiteY11" fmla="*/ 21810 h 109664"/>
                  <a:gd name="connsiteX12" fmla="*/ 87480 w 87480"/>
                  <a:gd name="connsiteY12" fmla="*/ 10346 h 109664"/>
                  <a:gd name="connsiteX13" fmla="*/ 87480 w 87480"/>
                  <a:gd name="connsiteY13" fmla="*/ 10346 h 109664"/>
                  <a:gd name="connsiteX14" fmla="*/ 63928 w 87480"/>
                  <a:gd name="connsiteY14" fmla="*/ 252 h 1096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87480" h="109664">
                    <a:moveTo>
                      <a:pt x="64302" y="3"/>
                    </a:moveTo>
                    <a:cubicBezTo>
                      <a:pt x="52709" y="-136"/>
                      <a:pt x="41706" y="5111"/>
                      <a:pt x="34518" y="14209"/>
                    </a:cubicBezTo>
                    <a:lnTo>
                      <a:pt x="36886" y="1747"/>
                    </a:lnTo>
                    <a:lnTo>
                      <a:pt x="36886" y="1747"/>
                    </a:lnTo>
                    <a:lnTo>
                      <a:pt x="21434" y="1747"/>
                    </a:lnTo>
                    <a:lnTo>
                      <a:pt x="0" y="109664"/>
                    </a:lnTo>
                    <a:lnTo>
                      <a:pt x="0" y="109664"/>
                    </a:lnTo>
                    <a:lnTo>
                      <a:pt x="15826" y="109664"/>
                    </a:lnTo>
                    <a:lnTo>
                      <a:pt x="28288" y="43493"/>
                    </a:lnTo>
                    <a:cubicBezTo>
                      <a:pt x="30515" y="27438"/>
                      <a:pt x="43760" y="15183"/>
                      <a:pt x="59940" y="14209"/>
                    </a:cubicBezTo>
                    <a:cubicBezTo>
                      <a:pt x="65919" y="14072"/>
                      <a:pt x="71573" y="16922"/>
                      <a:pt x="75019" y="21810"/>
                    </a:cubicBezTo>
                    <a:lnTo>
                      <a:pt x="75019" y="21810"/>
                    </a:lnTo>
                    <a:lnTo>
                      <a:pt x="87480" y="10346"/>
                    </a:lnTo>
                    <a:lnTo>
                      <a:pt x="87480" y="10346"/>
                    </a:lnTo>
                    <a:cubicBezTo>
                      <a:pt x="81552" y="3603"/>
                      <a:pt x="72899" y="-105"/>
                      <a:pt x="63928" y="252"/>
                    </a:cubicBezTo>
                  </a:path>
                </a:pathLst>
              </a:custGeom>
              <a:grpFill/>
              <a:ln w="1241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CH" noProof="0"/>
              </a:p>
            </p:txBody>
          </p:sp>
        </p:grpSp>
        <p:sp>
          <p:nvSpPr>
            <p:cNvPr id="15" name="Freihandform: Form 14">
              <a:extLst>
                <a:ext uri="{FF2B5EF4-FFF2-40B4-BE49-F238E27FC236}">
                  <a16:creationId xmlns:a16="http://schemas.microsoft.com/office/drawing/2014/main" id="{18C24FD2-AEE2-43CA-8EB3-8E646C2E5E46}"/>
                </a:ext>
              </a:extLst>
            </p:cNvPr>
            <p:cNvSpPr/>
            <p:nvPr/>
          </p:nvSpPr>
          <p:spPr>
            <a:xfrm>
              <a:off x="1159517" y="6556560"/>
              <a:ext cx="96452" cy="108166"/>
            </a:xfrm>
            <a:custGeom>
              <a:avLst/>
              <a:gdLst>
                <a:gd name="connsiteX0" fmla="*/ 23303 w 96452"/>
                <a:gd name="connsiteY0" fmla="*/ 0 h 108166"/>
                <a:gd name="connsiteX1" fmla="*/ 20562 w 96452"/>
                <a:gd name="connsiteY1" fmla="*/ 13708 h 108166"/>
                <a:gd name="connsiteX2" fmla="*/ 20562 w 96452"/>
                <a:gd name="connsiteY2" fmla="*/ 13957 h 108166"/>
                <a:gd name="connsiteX3" fmla="*/ 74271 w 96452"/>
                <a:gd name="connsiteY3" fmla="*/ 13957 h 108166"/>
                <a:gd name="connsiteX4" fmla="*/ 2742 w 96452"/>
                <a:gd name="connsiteY4" fmla="*/ 94957 h 108166"/>
                <a:gd name="connsiteX5" fmla="*/ 2617 w 96452"/>
                <a:gd name="connsiteY5" fmla="*/ 94957 h 108166"/>
                <a:gd name="connsiteX6" fmla="*/ 0 w 96452"/>
                <a:gd name="connsiteY6" fmla="*/ 108166 h 108166"/>
                <a:gd name="connsiteX7" fmla="*/ 76265 w 96452"/>
                <a:gd name="connsiteY7" fmla="*/ 108166 h 108166"/>
                <a:gd name="connsiteX8" fmla="*/ 79006 w 96452"/>
                <a:gd name="connsiteY8" fmla="*/ 94209 h 108166"/>
                <a:gd name="connsiteX9" fmla="*/ 21932 w 96452"/>
                <a:gd name="connsiteY9" fmla="*/ 94209 h 108166"/>
                <a:gd name="connsiteX10" fmla="*/ 93835 w 96452"/>
                <a:gd name="connsiteY10" fmla="*/ 13209 h 108166"/>
                <a:gd name="connsiteX11" fmla="*/ 93835 w 96452"/>
                <a:gd name="connsiteY11" fmla="*/ 13209 h 108166"/>
                <a:gd name="connsiteX12" fmla="*/ 96452 w 96452"/>
                <a:gd name="connsiteY12" fmla="*/ 0 h 108166"/>
                <a:gd name="connsiteX13" fmla="*/ 23303 w 96452"/>
                <a:gd name="connsiteY13" fmla="*/ 0 h 1081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96452" h="108166">
                  <a:moveTo>
                    <a:pt x="23303" y="0"/>
                  </a:moveTo>
                  <a:lnTo>
                    <a:pt x="20562" y="13708"/>
                  </a:lnTo>
                  <a:lnTo>
                    <a:pt x="20562" y="13957"/>
                  </a:lnTo>
                  <a:lnTo>
                    <a:pt x="74271" y="13957"/>
                  </a:lnTo>
                  <a:lnTo>
                    <a:pt x="2742" y="94957"/>
                  </a:lnTo>
                  <a:lnTo>
                    <a:pt x="2617" y="94957"/>
                  </a:lnTo>
                  <a:lnTo>
                    <a:pt x="0" y="108166"/>
                  </a:lnTo>
                  <a:lnTo>
                    <a:pt x="76265" y="108166"/>
                  </a:lnTo>
                  <a:lnTo>
                    <a:pt x="79006" y="94209"/>
                  </a:lnTo>
                  <a:lnTo>
                    <a:pt x="21932" y="94209"/>
                  </a:lnTo>
                  <a:lnTo>
                    <a:pt x="93835" y="13209"/>
                  </a:lnTo>
                  <a:lnTo>
                    <a:pt x="93835" y="13209"/>
                  </a:lnTo>
                  <a:lnTo>
                    <a:pt x="96452" y="0"/>
                  </a:lnTo>
                  <a:lnTo>
                    <a:pt x="23303" y="0"/>
                  </a:lnTo>
                  <a:close/>
                </a:path>
              </a:pathLst>
            </a:custGeom>
            <a:grpFill/>
            <a:ln w="1241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CH" noProof="0"/>
            </a:p>
          </p:txBody>
        </p:sp>
        <p:sp>
          <p:nvSpPr>
            <p:cNvPr id="16" name="Freihandform: Form 15">
              <a:extLst>
                <a:ext uri="{FF2B5EF4-FFF2-40B4-BE49-F238E27FC236}">
                  <a16:creationId xmlns:a16="http://schemas.microsoft.com/office/drawing/2014/main" id="{AEE7F6F4-4D2C-45B3-A061-9606B2BD36A7}"/>
                </a:ext>
              </a:extLst>
            </p:cNvPr>
            <p:cNvSpPr/>
            <p:nvPr/>
          </p:nvSpPr>
          <p:spPr>
            <a:xfrm>
              <a:off x="1466445" y="6556560"/>
              <a:ext cx="37259" cy="108166"/>
            </a:xfrm>
            <a:custGeom>
              <a:avLst/>
              <a:gdLst>
                <a:gd name="connsiteX0" fmla="*/ 21683 w 37259"/>
                <a:gd name="connsiteY0" fmla="*/ 0 h 108166"/>
                <a:gd name="connsiteX1" fmla="*/ 0 w 37259"/>
                <a:gd name="connsiteY1" fmla="*/ 107917 h 108166"/>
                <a:gd name="connsiteX2" fmla="*/ 0 w 37259"/>
                <a:gd name="connsiteY2" fmla="*/ 108166 h 108166"/>
                <a:gd name="connsiteX3" fmla="*/ 15702 w 37259"/>
                <a:gd name="connsiteY3" fmla="*/ 108166 h 108166"/>
                <a:gd name="connsiteX4" fmla="*/ 37260 w 37259"/>
                <a:gd name="connsiteY4" fmla="*/ 0 h 108166"/>
                <a:gd name="connsiteX5" fmla="*/ 21683 w 37259"/>
                <a:gd name="connsiteY5" fmla="*/ 0 h 1081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7259" h="108166">
                  <a:moveTo>
                    <a:pt x="21683" y="0"/>
                  </a:moveTo>
                  <a:lnTo>
                    <a:pt x="0" y="107917"/>
                  </a:lnTo>
                  <a:lnTo>
                    <a:pt x="0" y="108166"/>
                  </a:lnTo>
                  <a:lnTo>
                    <a:pt x="15702" y="108166"/>
                  </a:lnTo>
                  <a:lnTo>
                    <a:pt x="37260" y="0"/>
                  </a:lnTo>
                  <a:lnTo>
                    <a:pt x="21683" y="0"/>
                  </a:lnTo>
                  <a:close/>
                </a:path>
              </a:pathLst>
            </a:custGeom>
            <a:grpFill/>
            <a:ln w="1241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CH" noProof="0"/>
            </a:p>
          </p:txBody>
        </p:sp>
        <p:grpSp>
          <p:nvGrpSpPr>
            <p:cNvPr id="17" name="Grafik 6">
              <a:extLst>
                <a:ext uri="{FF2B5EF4-FFF2-40B4-BE49-F238E27FC236}">
                  <a16:creationId xmlns:a16="http://schemas.microsoft.com/office/drawing/2014/main" id="{7F7C476A-2849-4D68-9FA2-3A5CFC13C833}"/>
                </a:ext>
              </a:extLst>
            </p:cNvPr>
            <p:cNvGrpSpPr/>
            <p:nvPr/>
          </p:nvGrpSpPr>
          <p:grpSpPr>
            <a:xfrm>
              <a:off x="1518879" y="6507337"/>
              <a:ext cx="191395" cy="158803"/>
              <a:chOff x="1518879" y="6507337"/>
              <a:chExt cx="191395" cy="158803"/>
            </a:xfrm>
            <a:grpFill/>
          </p:grpSpPr>
          <p:sp>
            <p:nvSpPr>
              <p:cNvPr id="18" name="Freihandform: Form 17">
                <a:extLst>
                  <a:ext uri="{FF2B5EF4-FFF2-40B4-BE49-F238E27FC236}">
                    <a16:creationId xmlns:a16="http://schemas.microsoft.com/office/drawing/2014/main" id="{B2186F78-5D28-4695-8B1C-5A3F1A53AAB3}"/>
                  </a:ext>
                </a:extLst>
              </p:cNvPr>
              <p:cNvSpPr/>
              <p:nvPr/>
            </p:nvSpPr>
            <p:spPr>
              <a:xfrm>
                <a:off x="1614114" y="6507337"/>
                <a:ext cx="96160" cy="157638"/>
              </a:xfrm>
              <a:custGeom>
                <a:avLst/>
                <a:gdLst>
                  <a:gd name="connsiteX0" fmla="*/ 66046 w 96160"/>
                  <a:gd name="connsiteY0" fmla="*/ 47852 h 157638"/>
                  <a:gd name="connsiteX1" fmla="*/ 35142 w 96160"/>
                  <a:gd name="connsiteY1" fmla="*/ 60314 h 157638"/>
                  <a:gd name="connsiteX2" fmla="*/ 47603 w 96160"/>
                  <a:gd name="connsiteY2" fmla="*/ 0 h 157638"/>
                  <a:gd name="connsiteX3" fmla="*/ 31652 w 96160"/>
                  <a:gd name="connsiteY3" fmla="*/ 0 h 157638"/>
                  <a:gd name="connsiteX4" fmla="*/ 0 w 96160"/>
                  <a:gd name="connsiteY4" fmla="*/ 157389 h 157638"/>
                  <a:gd name="connsiteX5" fmla="*/ 15701 w 96160"/>
                  <a:gd name="connsiteY5" fmla="*/ 157389 h 157638"/>
                  <a:gd name="connsiteX6" fmla="*/ 28911 w 96160"/>
                  <a:gd name="connsiteY6" fmla="*/ 91218 h 157638"/>
                  <a:gd name="connsiteX7" fmla="*/ 60563 w 96160"/>
                  <a:gd name="connsiteY7" fmla="*/ 62058 h 157638"/>
                  <a:gd name="connsiteX8" fmla="*/ 79837 w 96160"/>
                  <a:gd name="connsiteY8" fmla="*/ 77742 h 157638"/>
                  <a:gd name="connsiteX9" fmla="*/ 79878 w 96160"/>
                  <a:gd name="connsiteY9" fmla="*/ 80875 h 157638"/>
                  <a:gd name="connsiteX10" fmla="*/ 78757 w 96160"/>
                  <a:gd name="connsiteY10" fmla="*/ 90969 h 157638"/>
                  <a:gd name="connsiteX11" fmla="*/ 65423 w 96160"/>
                  <a:gd name="connsiteY11" fmla="*/ 157638 h 157638"/>
                  <a:gd name="connsiteX12" fmla="*/ 81125 w 96160"/>
                  <a:gd name="connsiteY12" fmla="*/ 157638 h 157638"/>
                  <a:gd name="connsiteX13" fmla="*/ 94957 w 96160"/>
                  <a:gd name="connsiteY13" fmla="*/ 89474 h 157638"/>
                  <a:gd name="connsiteX14" fmla="*/ 96078 w 96160"/>
                  <a:gd name="connsiteY14" fmla="*/ 78757 h 157638"/>
                  <a:gd name="connsiteX15" fmla="*/ 69522 w 96160"/>
                  <a:gd name="connsiteY15" fmla="*/ 47902 h 157638"/>
                  <a:gd name="connsiteX16" fmla="*/ 66046 w 96160"/>
                  <a:gd name="connsiteY16" fmla="*/ 47852 h 157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96160" h="157638">
                    <a:moveTo>
                      <a:pt x="66046" y="47852"/>
                    </a:moveTo>
                    <a:cubicBezTo>
                      <a:pt x="54431" y="47363"/>
                      <a:pt x="43168" y="51904"/>
                      <a:pt x="35142" y="60314"/>
                    </a:cubicBezTo>
                    <a:lnTo>
                      <a:pt x="47603" y="0"/>
                    </a:lnTo>
                    <a:lnTo>
                      <a:pt x="31652" y="0"/>
                    </a:lnTo>
                    <a:lnTo>
                      <a:pt x="0" y="157389"/>
                    </a:lnTo>
                    <a:lnTo>
                      <a:pt x="15701" y="157389"/>
                    </a:lnTo>
                    <a:lnTo>
                      <a:pt x="28911" y="91218"/>
                    </a:lnTo>
                    <a:cubicBezTo>
                      <a:pt x="30603" y="74910"/>
                      <a:pt x="44170" y="62411"/>
                      <a:pt x="60563" y="62058"/>
                    </a:cubicBezTo>
                    <a:cubicBezTo>
                      <a:pt x="70216" y="61067"/>
                      <a:pt x="78845" y="68088"/>
                      <a:pt x="79837" y="77742"/>
                    </a:cubicBezTo>
                    <a:cubicBezTo>
                      <a:pt x="79945" y="78783"/>
                      <a:pt x="79958" y="79832"/>
                      <a:pt x="79878" y="80875"/>
                    </a:cubicBezTo>
                    <a:cubicBezTo>
                      <a:pt x="79822" y="84268"/>
                      <a:pt x="79446" y="87647"/>
                      <a:pt x="78757" y="90969"/>
                    </a:cubicBezTo>
                    <a:lnTo>
                      <a:pt x="65423" y="157638"/>
                    </a:lnTo>
                    <a:lnTo>
                      <a:pt x="81125" y="157638"/>
                    </a:lnTo>
                    <a:lnTo>
                      <a:pt x="94957" y="89474"/>
                    </a:lnTo>
                    <a:cubicBezTo>
                      <a:pt x="95657" y="85943"/>
                      <a:pt x="96034" y="82356"/>
                      <a:pt x="96078" y="78757"/>
                    </a:cubicBezTo>
                    <a:cubicBezTo>
                      <a:pt x="97265" y="62903"/>
                      <a:pt x="85375" y="49089"/>
                      <a:pt x="69522" y="47902"/>
                    </a:cubicBezTo>
                    <a:cubicBezTo>
                      <a:pt x="68365" y="47815"/>
                      <a:pt x="67205" y="47799"/>
                      <a:pt x="66046" y="47852"/>
                    </a:cubicBezTo>
                  </a:path>
                </a:pathLst>
              </a:custGeom>
              <a:grpFill/>
              <a:ln w="1241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CH" noProof="0"/>
              </a:p>
            </p:txBody>
          </p:sp>
          <p:sp>
            <p:nvSpPr>
              <p:cNvPr id="19" name="Freihandform: Form 18">
                <a:extLst>
                  <a:ext uri="{FF2B5EF4-FFF2-40B4-BE49-F238E27FC236}">
                    <a16:creationId xmlns:a16="http://schemas.microsoft.com/office/drawing/2014/main" id="{1FE5475E-83C3-4BE3-BBF1-FAE9A6986B3F}"/>
                  </a:ext>
                </a:extLst>
              </p:cNvPr>
              <p:cNvSpPr/>
              <p:nvPr/>
            </p:nvSpPr>
            <p:spPr>
              <a:xfrm>
                <a:off x="1518879" y="6555189"/>
                <a:ext cx="87882" cy="110951"/>
              </a:xfrm>
              <a:custGeom>
                <a:avLst/>
                <a:gdLst>
                  <a:gd name="connsiteX0" fmla="*/ 56853 w 87882"/>
                  <a:gd name="connsiteY0" fmla="*/ 0 h 110951"/>
                  <a:gd name="connsiteX1" fmla="*/ 1649 w 87882"/>
                  <a:gd name="connsiteY1" fmla="*/ 55329 h 110951"/>
                  <a:gd name="connsiteX2" fmla="*/ 153 w 87882"/>
                  <a:gd name="connsiteY2" fmla="*/ 71903 h 110951"/>
                  <a:gd name="connsiteX3" fmla="*/ 32484 w 87882"/>
                  <a:gd name="connsiteY3" fmla="*/ 110801 h 110951"/>
                  <a:gd name="connsiteX4" fmla="*/ 37538 w 87882"/>
                  <a:gd name="connsiteY4" fmla="*/ 110908 h 110951"/>
                  <a:gd name="connsiteX5" fmla="*/ 73552 w 87882"/>
                  <a:gd name="connsiteY5" fmla="*/ 95705 h 110951"/>
                  <a:gd name="connsiteX6" fmla="*/ 73552 w 87882"/>
                  <a:gd name="connsiteY6" fmla="*/ 95705 h 110951"/>
                  <a:gd name="connsiteX7" fmla="*/ 64455 w 87882"/>
                  <a:gd name="connsiteY7" fmla="*/ 84614 h 110951"/>
                  <a:gd name="connsiteX8" fmla="*/ 64455 w 87882"/>
                  <a:gd name="connsiteY8" fmla="*/ 84614 h 110951"/>
                  <a:gd name="connsiteX9" fmla="*/ 64455 w 87882"/>
                  <a:gd name="connsiteY9" fmla="*/ 84614 h 110951"/>
                  <a:gd name="connsiteX10" fmla="*/ 38535 w 87882"/>
                  <a:gd name="connsiteY10" fmla="*/ 97075 h 110951"/>
                  <a:gd name="connsiteX11" fmla="*/ 15233 w 87882"/>
                  <a:gd name="connsiteY11" fmla="*/ 75551 h 110951"/>
                  <a:gd name="connsiteX12" fmla="*/ 15356 w 87882"/>
                  <a:gd name="connsiteY12" fmla="*/ 72152 h 110951"/>
                  <a:gd name="connsiteX13" fmla="*/ 17101 w 87882"/>
                  <a:gd name="connsiteY13" fmla="*/ 55952 h 110951"/>
                  <a:gd name="connsiteX14" fmla="*/ 31058 w 87882"/>
                  <a:gd name="connsiteY14" fmla="*/ 25048 h 110951"/>
                  <a:gd name="connsiteX15" fmla="*/ 55233 w 87882"/>
                  <a:gd name="connsiteY15" fmla="*/ 14206 h 110951"/>
                  <a:gd name="connsiteX16" fmla="*/ 76293 w 87882"/>
                  <a:gd name="connsiteY16" fmla="*/ 26668 h 110951"/>
                  <a:gd name="connsiteX17" fmla="*/ 76293 w 87882"/>
                  <a:gd name="connsiteY17" fmla="*/ 26668 h 110951"/>
                  <a:gd name="connsiteX18" fmla="*/ 87883 w 87882"/>
                  <a:gd name="connsiteY18" fmla="*/ 16823 h 110951"/>
                  <a:gd name="connsiteX19" fmla="*/ 87883 w 87882"/>
                  <a:gd name="connsiteY19" fmla="*/ 16823 h 110951"/>
                  <a:gd name="connsiteX20" fmla="*/ 56729 w 87882"/>
                  <a:gd name="connsiteY20" fmla="*/ 748 h 1109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87882" h="110951">
                    <a:moveTo>
                      <a:pt x="56853" y="0"/>
                    </a:moveTo>
                    <a:cubicBezTo>
                      <a:pt x="28192" y="0"/>
                      <a:pt x="8129" y="20188"/>
                      <a:pt x="1649" y="55329"/>
                    </a:cubicBezTo>
                    <a:cubicBezTo>
                      <a:pt x="671" y="60800"/>
                      <a:pt x="170" y="66345"/>
                      <a:pt x="153" y="71903"/>
                    </a:cubicBezTo>
                    <a:cubicBezTo>
                      <a:pt x="-1660" y="91572"/>
                      <a:pt x="12814" y="108987"/>
                      <a:pt x="32484" y="110801"/>
                    </a:cubicBezTo>
                    <a:cubicBezTo>
                      <a:pt x="34163" y="110955"/>
                      <a:pt x="35853" y="110991"/>
                      <a:pt x="37538" y="110908"/>
                    </a:cubicBezTo>
                    <a:cubicBezTo>
                      <a:pt x="51112" y="110955"/>
                      <a:pt x="64118" y="105465"/>
                      <a:pt x="73552" y="95705"/>
                    </a:cubicBezTo>
                    <a:lnTo>
                      <a:pt x="73552" y="95705"/>
                    </a:lnTo>
                    <a:lnTo>
                      <a:pt x="64455" y="84614"/>
                    </a:lnTo>
                    <a:lnTo>
                      <a:pt x="64455" y="84614"/>
                    </a:lnTo>
                    <a:lnTo>
                      <a:pt x="64455" y="84614"/>
                    </a:lnTo>
                    <a:cubicBezTo>
                      <a:pt x="58138" y="92466"/>
                      <a:pt x="48613" y="97045"/>
                      <a:pt x="38535" y="97075"/>
                    </a:cubicBezTo>
                    <a:cubicBezTo>
                      <a:pt x="26157" y="97566"/>
                      <a:pt x="15724" y="87929"/>
                      <a:pt x="15233" y="75551"/>
                    </a:cubicBezTo>
                    <a:cubicBezTo>
                      <a:pt x="15188" y="74416"/>
                      <a:pt x="15229" y="73280"/>
                      <a:pt x="15356" y="72152"/>
                    </a:cubicBezTo>
                    <a:cubicBezTo>
                      <a:pt x="15424" y="66709"/>
                      <a:pt x="16008" y="61285"/>
                      <a:pt x="17101" y="55952"/>
                    </a:cubicBezTo>
                    <a:cubicBezTo>
                      <a:pt x="18838" y="44568"/>
                      <a:pt x="23666" y="33878"/>
                      <a:pt x="31058" y="25048"/>
                    </a:cubicBezTo>
                    <a:cubicBezTo>
                      <a:pt x="37213" y="18167"/>
                      <a:pt x="46002" y="14225"/>
                      <a:pt x="55233" y="14206"/>
                    </a:cubicBezTo>
                    <a:cubicBezTo>
                      <a:pt x="64085" y="13892"/>
                      <a:pt x="72308" y="18758"/>
                      <a:pt x="76293" y="26668"/>
                    </a:cubicBezTo>
                    <a:lnTo>
                      <a:pt x="76293" y="26668"/>
                    </a:lnTo>
                    <a:lnTo>
                      <a:pt x="87883" y="16823"/>
                    </a:lnTo>
                    <a:lnTo>
                      <a:pt x="87883" y="16823"/>
                    </a:lnTo>
                    <a:cubicBezTo>
                      <a:pt x="81104" y="6298"/>
                      <a:pt x="69235" y="174"/>
                      <a:pt x="56729" y="748"/>
                    </a:cubicBezTo>
                  </a:path>
                </a:pathLst>
              </a:custGeom>
              <a:grpFill/>
              <a:ln w="1241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CH" noProof="0"/>
              </a:p>
            </p:txBody>
          </p:sp>
        </p:grpSp>
        <p:sp>
          <p:nvSpPr>
            <p:cNvPr id="20" name="Freihandform: Form 19">
              <a:extLst>
                <a:ext uri="{FF2B5EF4-FFF2-40B4-BE49-F238E27FC236}">
                  <a16:creationId xmlns:a16="http://schemas.microsoft.com/office/drawing/2014/main" id="{41B77B6E-E7CB-412B-95AC-A9322C6799BB}"/>
                </a:ext>
              </a:extLst>
            </p:cNvPr>
            <p:cNvSpPr/>
            <p:nvPr/>
          </p:nvSpPr>
          <p:spPr>
            <a:xfrm>
              <a:off x="1493985" y="6507088"/>
              <a:ext cx="19689" cy="19689"/>
            </a:xfrm>
            <a:custGeom>
              <a:avLst/>
              <a:gdLst>
                <a:gd name="connsiteX0" fmla="*/ 3988 w 19689"/>
                <a:gd name="connsiteY0" fmla="*/ 0 h 19689"/>
                <a:gd name="connsiteX1" fmla="*/ 0 w 19689"/>
                <a:gd name="connsiteY1" fmla="*/ 19689 h 19689"/>
                <a:gd name="connsiteX2" fmla="*/ 15826 w 19689"/>
                <a:gd name="connsiteY2" fmla="*/ 19689 h 19689"/>
                <a:gd name="connsiteX3" fmla="*/ 19689 w 19689"/>
                <a:gd name="connsiteY3" fmla="*/ 0 h 19689"/>
                <a:gd name="connsiteX4" fmla="*/ 3988 w 19689"/>
                <a:gd name="connsiteY4" fmla="*/ 0 h 196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689" h="19689">
                  <a:moveTo>
                    <a:pt x="3988" y="0"/>
                  </a:moveTo>
                  <a:lnTo>
                    <a:pt x="0" y="19689"/>
                  </a:lnTo>
                  <a:lnTo>
                    <a:pt x="15826" y="19689"/>
                  </a:lnTo>
                  <a:lnTo>
                    <a:pt x="19689" y="0"/>
                  </a:lnTo>
                  <a:lnTo>
                    <a:pt x="3988" y="0"/>
                  </a:lnTo>
                  <a:close/>
                </a:path>
              </a:pathLst>
            </a:custGeom>
            <a:grpFill/>
            <a:ln w="1241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CH" noProof="0"/>
            </a:p>
          </p:txBody>
        </p:sp>
        <p:sp>
          <p:nvSpPr>
            <p:cNvPr id="21" name="Freihandform: Form 20">
              <a:extLst>
                <a:ext uri="{FF2B5EF4-FFF2-40B4-BE49-F238E27FC236}">
                  <a16:creationId xmlns:a16="http://schemas.microsoft.com/office/drawing/2014/main" id="{832E5C1A-13CE-49A6-B590-B6EAA5F9E1AD}"/>
                </a:ext>
              </a:extLst>
            </p:cNvPr>
            <p:cNvSpPr/>
            <p:nvPr/>
          </p:nvSpPr>
          <p:spPr>
            <a:xfrm>
              <a:off x="1340708" y="6507088"/>
              <a:ext cx="19689" cy="19689"/>
            </a:xfrm>
            <a:custGeom>
              <a:avLst/>
              <a:gdLst>
                <a:gd name="connsiteX0" fmla="*/ 3988 w 19689"/>
                <a:gd name="connsiteY0" fmla="*/ 0 h 19689"/>
                <a:gd name="connsiteX1" fmla="*/ 0 w 19689"/>
                <a:gd name="connsiteY1" fmla="*/ 19689 h 19689"/>
                <a:gd name="connsiteX2" fmla="*/ 15826 w 19689"/>
                <a:gd name="connsiteY2" fmla="*/ 19689 h 19689"/>
                <a:gd name="connsiteX3" fmla="*/ 19689 w 19689"/>
                <a:gd name="connsiteY3" fmla="*/ 0 h 19689"/>
                <a:gd name="connsiteX4" fmla="*/ 3988 w 19689"/>
                <a:gd name="connsiteY4" fmla="*/ 0 h 196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689" h="19689">
                  <a:moveTo>
                    <a:pt x="3988" y="0"/>
                  </a:moveTo>
                  <a:lnTo>
                    <a:pt x="0" y="19689"/>
                  </a:lnTo>
                  <a:lnTo>
                    <a:pt x="15826" y="19689"/>
                  </a:lnTo>
                  <a:lnTo>
                    <a:pt x="19689" y="0"/>
                  </a:lnTo>
                  <a:lnTo>
                    <a:pt x="3988" y="0"/>
                  </a:lnTo>
                  <a:close/>
                </a:path>
              </a:pathLst>
            </a:custGeom>
            <a:grpFill/>
            <a:ln w="1241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CH" noProof="0"/>
            </a:p>
          </p:txBody>
        </p:sp>
        <p:sp>
          <p:nvSpPr>
            <p:cNvPr id="22" name="Freihandform: Form 21">
              <a:extLst>
                <a:ext uri="{FF2B5EF4-FFF2-40B4-BE49-F238E27FC236}">
                  <a16:creationId xmlns:a16="http://schemas.microsoft.com/office/drawing/2014/main" id="{63AE00B0-780F-4053-8FE9-B7D321217AFF}"/>
                </a:ext>
              </a:extLst>
            </p:cNvPr>
            <p:cNvSpPr/>
            <p:nvPr/>
          </p:nvSpPr>
          <p:spPr>
            <a:xfrm>
              <a:off x="1298712" y="6507088"/>
              <a:ext cx="19689" cy="19689"/>
            </a:xfrm>
            <a:custGeom>
              <a:avLst/>
              <a:gdLst>
                <a:gd name="connsiteX0" fmla="*/ 3988 w 19689"/>
                <a:gd name="connsiteY0" fmla="*/ 0 h 19689"/>
                <a:gd name="connsiteX1" fmla="*/ 0 w 19689"/>
                <a:gd name="connsiteY1" fmla="*/ 19689 h 19689"/>
                <a:gd name="connsiteX2" fmla="*/ 15702 w 19689"/>
                <a:gd name="connsiteY2" fmla="*/ 19689 h 19689"/>
                <a:gd name="connsiteX3" fmla="*/ 19689 w 19689"/>
                <a:gd name="connsiteY3" fmla="*/ 0 h 19689"/>
                <a:gd name="connsiteX4" fmla="*/ 3988 w 19689"/>
                <a:gd name="connsiteY4" fmla="*/ 0 h 196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689" h="19689">
                  <a:moveTo>
                    <a:pt x="3988" y="0"/>
                  </a:moveTo>
                  <a:lnTo>
                    <a:pt x="0" y="19689"/>
                  </a:lnTo>
                  <a:lnTo>
                    <a:pt x="15702" y="19689"/>
                  </a:lnTo>
                  <a:lnTo>
                    <a:pt x="19689" y="0"/>
                  </a:lnTo>
                  <a:lnTo>
                    <a:pt x="3988" y="0"/>
                  </a:lnTo>
                  <a:close/>
                </a:path>
              </a:pathLst>
            </a:custGeom>
            <a:grpFill/>
            <a:ln w="1241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CH" noProof="0"/>
            </a:p>
          </p:txBody>
        </p:sp>
        <p:sp>
          <p:nvSpPr>
            <p:cNvPr id="23" name="Freihandform: Form 22">
              <a:extLst>
                <a:ext uri="{FF2B5EF4-FFF2-40B4-BE49-F238E27FC236}">
                  <a16:creationId xmlns:a16="http://schemas.microsoft.com/office/drawing/2014/main" id="{2406CEAF-7399-4CCB-A322-03F0BA2532F5}"/>
                </a:ext>
              </a:extLst>
            </p:cNvPr>
            <p:cNvSpPr/>
            <p:nvPr/>
          </p:nvSpPr>
          <p:spPr>
            <a:xfrm>
              <a:off x="731837" y="6507088"/>
              <a:ext cx="417960" cy="157638"/>
            </a:xfrm>
            <a:custGeom>
              <a:avLst/>
              <a:gdLst>
                <a:gd name="connsiteX0" fmla="*/ 368612 w 417960"/>
                <a:gd name="connsiteY0" fmla="*/ 0 h 157638"/>
                <a:gd name="connsiteX1" fmla="*/ 356151 w 417960"/>
                <a:gd name="connsiteY1" fmla="*/ 61062 h 157638"/>
                <a:gd name="connsiteX2" fmla="*/ 320760 w 417960"/>
                <a:gd name="connsiteY2" fmla="*/ 61062 h 157638"/>
                <a:gd name="connsiteX3" fmla="*/ 333222 w 417960"/>
                <a:gd name="connsiteY3" fmla="*/ 0 h 157638"/>
                <a:gd name="connsiteX4" fmla="*/ 31652 w 417960"/>
                <a:gd name="connsiteY4" fmla="*/ 0 h 157638"/>
                <a:gd name="connsiteX5" fmla="*/ 0 w 417960"/>
                <a:gd name="connsiteY5" fmla="*/ 157638 h 157638"/>
                <a:gd name="connsiteX6" fmla="*/ 120254 w 417960"/>
                <a:gd name="connsiteY6" fmla="*/ 157638 h 157638"/>
                <a:gd name="connsiteX7" fmla="*/ 128105 w 417960"/>
                <a:gd name="connsiteY7" fmla="*/ 118260 h 157638"/>
                <a:gd name="connsiteX8" fmla="*/ 57074 w 417960"/>
                <a:gd name="connsiteY8" fmla="*/ 118260 h 157638"/>
                <a:gd name="connsiteX9" fmla="*/ 61435 w 417960"/>
                <a:gd name="connsiteY9" fmla="*/ 96577 h 157638"/>
                <a:gd name="connsiteX10" fmla="*/ 132342 w 417960"/>
                <a:gd name="connsiteY10" fmla="*/ 96577 h 157638"/>
                <a:gd name="connsiteX11" fmla="*/ 139569 w 417960"/>
                <a:gd name="connsiteY11" fmla="*/ 61062 h 157638"/>
                <a:gd name="connsiteX12" fmla="*/ 68538 w 417960"/>
                <a:gd name="connsiteY12" fmla="*/ 61062 h 157638"/>
                <a:gd name="connsiteX13" fmla="*/ 72900 w 417960"/>
                <a:gd name="connsiteY13" fmla="*/ 39378 h 157638"/>
                <a:gd name="connsiteX14" fmla="*/ 185303 w 417960"/>
                <a:gd name="connsiteY14" fmla="*/ 39378 h 157638"/>
                <a:gd name="connsiteX15" fmla="*/ 161626 w 417960"/>
                <a:gd name="connsiteY15" fmla="*/ 157638 h 157638"/>
                <a:gd name="connsiteX16" fmla="*/ 210849 w 417960"/>
                <a:gd name="connsiteY16" fmla="*/ 157638 h 157638"/>
                <a:gd name="connsiteX17" fmla="*/ 234651 w 417960"/>
                <a:gd name="connsiteY17" fmla="*/ 39378 h 157638"/>
                <a:gd name="connsiteX18" fmla="*/ 276023 w 417960"/>
                <a:gd name="connsiteY18" fmla="*/ 39378 h 157638"/>
                <a:gd name="connsiteX19" fmla="*/ 252222 w 417960"/>
                <a:gd name="connsiteY19" fmla="*/ 157638 h 157638"/>
                <a:gd name="connsiteX20" fmla="*/ 301569 w 417960"/>
                <a:gd name="connsiteY20" fmla="*/ 157638 h 157638"/>
                <a:gd name="connsiteX21" fmla="*/ 313657 w 417960"/>
                <a:gd name="connsiteY21" fmla="*/ 96577 h 157638"/>
                <a:gd name="connsiteX22" fmla="*/ 349172 w 417960"/>
                <a:gd name="connsiteY22" fmla="*/ 96577 h 157638"/>
                <a:gd name="connsiteX23" fmla="*/ 336960 w 417960"/>
                <a:gd name="connsiteY23" fmla="*/ 157638 h 157638"/>
                <a:gd name="connsiteX24" fmla="*/ 386308 w 417960"/>
                <a:gd name="connsiteY24" fmla="*/ 157638 h 157638"/>
                <a:gd name="connsiteX25" fmla="*/ 417960 w 417960"/>
                <a:gd name="connsiteY25" fmla="*/ 0 h 157638"/>
                <a:gd name="connsiteX26" fmla="*/ 368612 w 417960"/>
                <a:gd name="connsiteY26" fmla="*/ 0 h 1576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417960" h="157638">
                  <a:moveTo>
                    <a:pt x="368612" y="0"/>
                  </a:moveTo>
                  <a:lnTo>
                    <a:pt x="356151" y="61062"/>
                  </a:lnTo>
                  <a:lnTo>
                    <a:pt x="320760" y="61062"/>
                  </a:lnTo>
                  <a:lnTo>
                    <a:pt x="333222" y="0"/>
                  </a:lnTo>
                  <a:lnTo>
                    <a:pt x="31652" y="0"/>
                  </a:lnTo>
                  <a:lnTo>
                    <a:pt x="0" y="157638"/>
                  </a:lnTo>
                  <a:lnTo>
                    <a:pt x="120254" y="157638"/>
                  </a:lnTo>
                  <a:lnTo>
                    <a:pt x="128105" y="118260"/>
                  </a:lnTo>
                  <a:lnTo>
                    <a:pt x="57074" y="118260"/>
                  </a:lnTo>
                  <a:lnTo>
                    <a:pt x="61435" y="96577"/>
                  </a:lnTo>
                  <a:lnTo>
                    <a:pt x="132342" y="96577"/>
                  </a:lnTo>
                  <a:lnTo>
                    <a:pt x="139569" y="61062"/>
                  </a:lnTo>
                  <a:lnTo>
                    <a:pt x="68538" y="61062"/>
                  </a:lnTo>
                  <a:lnTo>
                    <a:pt x="72900" y="39378"/>
                  </a:lnTo>
                  <a:lnTo>
                    <a:pt x="185303" y="39378"/>
                  </a:lnTo>
                  <a:lnTo>
                    <a:pt x="161626" y="157638"/>
                  </a:lnTo>
                  <a:lnTo>
                    <a:pt x="210849" y="157638"/>
                  </a:lnTo>
                  <a:lnTo>
                    <a:pt x="234651" y="39378"/>
                  </a:lnTo>
                  <a:lnTo>
                    <a:pt x="276023" y="39378"/>
                  </a:lnTo>
                  <a:lnTo>
                    <a:pt x="252222" y="157638"/>
                  </a:lnTo>
                  <a:lnTo>
                    <a:pt x="301569" y="157638"/>
                  </a:lnTo>
                  <a:lnTo>
                    <a:pt x="313657" y="96577"/>
                  </a:lnTo>
                  <a:lnTo>
                    <a:pt x="349172" y="96577"/>
                  </a:lnTo>
                  <a:lnTo>
                    <a:pt x="336960" y="157638"/>
                  </a:lnTo>
                  <a:lnTo>
                    <a:pt x="386308" y="157638"/>
                  </a:lnTo>
                  <a:lnTo>
                    <a:pt x="417960" y="0"/>
                  </a:lnTo>
                  <a:lnTo>
                    <a:pt x="368612" y="0"/>
                  </a:lnTo>
                  <a:close/>
                </a:path>
              </a:pathLst>
            </a:custGeom>
            <a:grpFill/>
            <a:ln w="1241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CH" noProof="0"/>
            </a:p>
          </p:txBody>
        </p:sp>
      </p:grpSp>
    </p:spTree>
    <p:extLst>
      <p:ext uri="{BB962C8B-B14F-4D97-AF65-F5344CB8AC3E}">
        <p14:creationId xmlns:p14="http://schemas.microsoft.com/office/powerpoint/2010/main" val="37168353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29CEF804-E58C-481B-A606-7D35AF68FF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1837" y="260351"/>
            <a:ext cx="10728325" cy="900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de-CH" noProof="0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65C6EC0D-393C-42F2-B6A7-B19C9B098F2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31837" y="1412875"/>
            <a:ext cx="10728325" cy="46800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de-CH" noProof="0"/>
              <a:t>Mastertextformat bearbeiten</a:t>
            </a:r>
          </a:p>
          <a:p>
            <a:pPr lvl="1"/>
            <a:r>
              <a:rPr lang="de-CH" noProof="0"/>
              <a:t>Zweite Ebene</a:t>
            </a:r>
          </a:p>
          <a:p>
            <a:pPr lvl="2"/>
            <a:r>
              <a:rPr lang="de-CH" noProof="0"/>
              <a:t>Dritte Ebene</a:t>
            </a:r>
          </a:p>
          <a:p>
            <a:pPr lvl="3"/>
            <a:r>
              <a:rPr lang="de-CH" noProof="0"/>
              <a:t>Vierte Ebene</a:t>
            </a:r>
          </a:p>
          <a:p>
            <a:pPr lvl="4"/>
            <a:r>
              <a:rPr lang="de-CH" noProof="0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37C96E51-36C9-4BEE-A761-33378A0DF03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473692" y="6522444"/>
            <a:ext cx="612000" cy="216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800">
                <a:solidFill>
                  <a:schemeClr val="tx1"/>
                </a:solidFill>
              </a:defRPr>
            </a:lvl1pPr>
          </a:lstStyle>
          <a:p>
            <a:fld id="{0CE6A3F5-C0E5-8645-9B24-8E7360598FFE}" type="datetime1">
              <a:rPr lang="pl-PL" noProof="0" smtClean="0"/>
              <a:t>18.11.2025</a:t>
            </a:fld>
            <a:endParaRPr lang="de-CH" noProof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411EC403-6E63-4450-AFDD-66CA49D6CCB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171700" y="6522444"/>
            <a:ext cx="5400000" cy="216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800">
                <a:solidFill>
                  <a:schemeClr val="tx1"/>
                </a:solidFill>
              </a:defRPr>
            </a:lvl1pPr>
          </a:lstStyle>
          <a:p>
            <a:r>
              <a:rPr lang="de-DE" noProof="0" dirty="0"/>
              <a:t>Institute of Electromagnetic Fields</a:t>
            </a:r>
            <a:endParaRPr lang="de-CH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7FDFCC57-7DDC-4B2C-A6BE-862DAF9C9F1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37585" y="6522444"/>
            <a:ext cx="322577" cy="216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fld id="{5ACA52AF-F19D-405C-AD5F-7D94B96A5CC3}" type="slidenum">
              <a:rPr lang="de-CH" noProof="0" smtClean="0"/>
              <a:pPr/>
              <a:t>‹#›</a:t>
            </a:fld>
            <a:endParaRPr lang="de-CH" noProof="0"/>
          </a:p>
        </p:txBody>
      </p:sp>
    </p:spTree>
    <p:extLst>
      <p:ext uri="{BB962C8B-B14F-4D97-AF65-F5344CB8AC3E}">
        <p14:creationId xmlns:p14="http://schemas.microsoft.com/office/powerpoint/2010/main" val="4096062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2" r:id="rId3"/>
    <p:sldLayoutId id="2147483653" r:id="rId4"/>
    <p:sldLayoutId id="2147483654" r:id="rId5"/>
    <p:sldLayoutId id="2147483650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0000" indent="-270000" algn="l" defTabSz="914400" rtl="0" eaLnBrk="1" latinLnBrk="0" hangingPunct="1">
        <a:lnSpc>
          <a:spcPct val="100000"/>
        </a:lnSpc>
        <a:spcBef>
          <a:spcPts val="1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538163" indent="-271463" algn="l" defTabSz="914400" rtl="0" eaLnBrk="1" latinLnBrk="0" hangingPunct="1">
        <a:lnSpc>
          <a:spcPct val="100000"/>
        </a:lnSpc>
        <a:spcBef>
          <a:spcPts val="500"/>
        </a:spcBef>
        <a:buFont typeface="Symbol" panose="05050102010706020507" pitchFamily="18" charset="2"/>
        <a:buChar char="-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10000" indent="-270000" algn="l" defTabSz="914400" rtl="0" eaLnBrk="1" latinLnBrk="0" hangingPunct="1">
        <a:lnSpc>
          <a:spcPct val="100000"/>
        </a:lnSpc>
        <a:spcBef>
          <a:spcPts val="500"/>
        </a:spcBef>
        <a:buFont typeface="Symbol" panose="05050102010706020507" pitchFamily="18" charset="2"/>
        <a:buChar char="-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80000" indent="-271463" algn="l" defTabSz="914400" rtl="0" eaLnBrk="1" latinLnBrk="0" hangingPunct="1">
        <a:lnSpc>
          <a:spcPct val="100000"/>
        </a:lnSpc>
        <a:spcBef>
          <a:spcPts val="500"/>
        </a:spcBef>
        <a:buFont typeface="Symbol" panose="05050102010706020507" pitchFamily="18" charset="2"/>
        <a:buChar char="-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50000" indent="-270000" algn="l" defTabSz="914400" rtl="0" eaLnBrk="1" latinLnBrk="0" hangingPunct="1">
        <a:lnSpc>
          <a:spcPct val="100000"/>
        </a:lnSpc>
        <a:spcBef>
          <a:spcPts val="500"/>
        </a:spcBef>
        <a:buFont typeface="Symbol" panose="05050102010706020507" pitchFamily="18" charset="2"/>
        <a:buChar char="-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pos="461" userDrawn="1">
          <p15:clr>
            <a:srgbClr val="F26B43"/>
          </p15:clr>
        </p15:guide>
        <p15:guide id="3" pos="7219" userDrawn="1">
          <p15:clr>
            <a:srgbClr val="F26B43"/>
          </p15:clr>
        </p15:guide>
        <p15:guide id="4" orient="horz" pos="164" userDrawn="1">
          <p15:clr>
            <a:srgbClr val="F26B43"/>
          </p15:clr>
        </p15:guide>
        <p15:guide id="5" orient="horz" pos="890" userDrawn="1">
          <p15:clr>
            <a:srgbClr val="F26B43"/>
          </p15:clr>
        </p15:guide>
        <p15:guide id="6" orient="horz" pos="4201" userDrawn="1">
          <p15:clr>
            <a:srgbClr val="F26B43"/>
          </p15:clr>
        </p15:guide>
        <p15:guide id="7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png"/><Relationship Id="rId5" Type="http://schemas.openxmlformats.org/officeDocument/2006/relationships/image" Target="../media/image7.emf"/><Relationship Id="rId4" Type="http://schemas.openxmlformats.org/officeDocument/2006/relationships/image" Target="../media/image8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microsoft.com/office/2007/relationships/media" Target="../media/media2.mp4"/><Relationship Id="rId7" Type="http://schemas.openxmlformats.org/officeDocument/2006/relationships/image" Target="../media/image11.png"/><Relationship Id="rId2" Type="http://schemas.openxmlformats.org/officeDocument/2006/relationships/video" Target="../media/media1.avi"/><Relationship Id="rId1" Type="http://schemas.microsoft.com/office/2007/relationships/media" Target="../media/media1.avi"/><Relationship Id="rId6" Type="http://schemas.openxmlformats.org/officeDocument/2006/relationships/notesSlide" Target="../notesSlides/notesSlide2.xml"/><Relationship Id="rId5" Type="http://schemas.openxmlformats.org/officeDocument/2006/relationships/slideLayout" Target="../slideLayouts/slideLayout6.xml"/><Relationship Id="rId10" Type="http://schemas.openxmlformats.org/officeDocument/2006/relationships/image" Target="../media/image14.png"/><Relationship Id="rId4" Type="http://schemas.openxmlformats.org/officeDocument/2006/relationships/video" Target="../media/media2.mp4"/><Relationship Id="rId9" Type="http://schemas.openxmlformats.org/officeDocument/2006/relationships/image" Target="../media/image1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svg"/><Relationship Id="rId7" Type="http://schemas.openxmlformats.org/officeDocument/2006/relationships/image" Target="../media/image17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6.jpeg"/><Relationship Id="rId5" Type="http://schemas.openxmlformats.org/officeDocument/2006/relationships/image" Target="../media/image21.svg"/><Relationship Id="rId4" Type="http://schemas.openxmlformats.org/officeDocument/2006/relationships/image" Target="../media/image20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6.svg"/><Relationship Id="rId4" Type="http://schemas.openxmlformats.org/officeDocument/2006/relationships/image" Target="../media/image2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sv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sv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90.png"/><Relationship Id="rId5" Type="http://schemas.openxmlformats.org/officeDocument/2006/relationships/image" Target="../media/image32.svg"/><Relationship Id="rId4" Type="http://schemas.openxmlformats.org/officeDocument/2006/relationships/image" Target="../media/image3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Bildplatzhalter 18" descr="Ein Bild, das Gebäude, Stadt, Schloss, Turm enthält.&#10;&#10;Automatisch generierte Beschreibung">
            <a:extLst>
              <a:ext uri="{FF2B5EF4-FFF2-40B4-BE49-F238E27FC236}">
                <a16:creationId xmlns:a16="http://schemas.microsoft.com/office/drawing/2014/main" id="{882FF669-564A-4497-A386-BA8B28F256B8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3" name="Titel 2">
            <a:extLst>
              <a:ext uri="{FF2B5EF4-FFF2-40B4-BE49-F238E27FC236}">
                <a16:creationId xmlns:a16="http://schemas.microsoft.com/office/drawing/2014/main" id="{AC1FB292-90C1-439C-8480-EB4116CF237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-1" y="2233538"/>
            <a:ext cx="6938683" cy="2772000"/>
          </a:xfrm>
        </p:spPr>
        <p:txBody>
          <a:bodyPr/>
          <a:lstStyle/>
          <a:p>
            <a:r>
              <a:rPr lang="en-US" sz="2000" dirty="0"/>
              <a:t>PhD Research Progress: </a:t>
            </a:r>
            <a:r>
              <a:rPr lang="en-US" sz="2000" dirty="0" err="1"/>
              <a:t>Nb₃Sn</a:t>
            </a:r>
            <a:r>
              <a:rPr lang="en-US" sz="2000" dirty="0"/>
              <a:t> Characterization </a:t>
            </a:r>
            <a:r>
              <a:rPr lang="en-US" sz="2000"/>
              <a:t>and 10-Stack </a:t>
            </a:r>
            <a:r>
              <a:rPr lang="en-US" sz="2000" dirty="0"/>
              <a:t>Studies</a:t>
            </a:r>
            <a:endParaRPr lang="de-CH" sz="2800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4171C1F6-869F-40B1-8975-92FF2042F4C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0580" y="3301049"/>
            <a:ext cx="5820386" cy="826994"/>
          </a:xfrm>
        </p:spPr>
        <p:txBody>
          <a:bodyPr/>
          <a:lstStyle/>
          <a:p>
            <a:pPr lvl="1"/>
            <a:r>
              <a:rPr lang="en-US" sz="1600" dirty="0"/>
              <a:t>Joep Van den Eijnden</a:t>
            </a:r>
            <a:r>
              <a:rPr lang="en-US" sz="1600" baseline="30000" dirty="0"/>
              <a:t>1,2</a:t>
            </a:r>
            <a:r>
              <a:rPr lang="en-US" sz="1600" dirty="0"/>
              <a:t>, Juerg Leuthold</a:t>
            </a:r>
            <a:r>
              <a:rPr lang="en-US" sz="1600" baseline="30000" dirty="0"/>
              <a:t>1</a:t>
            </a:r>
            <a:r>
              <a:rPr lang="en-US" sz="1600" dirty="0"/>
              <a:t>, Jasmin Smajic</a:t>
            </a:r>
            <a:r>
              <a:rPr lang="en-US" sz="1600" baseline="30000" dirty="0"/>
              <a:t>1</a:t>
            </a:r>
            <a:r>
              <a:rPr lang="en-US" sz="1600" dirty="0"/>
              <a:t>, Xiang Kong</a:t>
            </a:r>
            <a:r>
              <a:rPr lang="en-US" sz="1600" baseline="30000" dirty="0"/>
              <a:t>3</a:t>
            </a:r>
            <a:r>
              <a:rPr lang="en-US" sz="1600" dirty="0"/>
              <a:t>, Theo Tervoort</a:t>
            </a:r>
            <a:r>
              <a:rPr lang="en-US" sz="1600" baseline="30000" dirty="0"/>
              <a:t>3</a:t>
            </a:r>
            <a:r>
              <a:rPr lang="en-US" sz="1600" dirty="0"/>
              <a:t>, Douglas Araujo</a:t>
            </a:r>
            <a:r>
              <a:rPr lang="en-US" sz="1600" baseline="30000" dirty="0"/>
              <a:t>2</a:t>
            </a:r>
            <a:r>
              <a:rPr lang="en-US" sz="1600" dirty="0"/>
              <a:t>, Bernhard Auchmann</a:t>
            </a:r>
            <a:r>
              <a:rPr lang="en-US" sz="1600" baseline="30000" dirty="0"/>
              <a:t>2,4</a:t>
            </a:r>
            <a:r>
              <a:rPr lang="en-US" sz="1600" dirty="0"/>
              <a:t> and André Brem</a:t>
            </a:r>
            <a:r>
              <a:rPr lang="en-US" sz="1600" baseline="30000" dirty="0"/>
              <a:t>2</a:t>
            </a:r>
            <a:r>
              <a:rPr lang="en-US" sz="1600" dirty="0"/>
              <a:t>.</a:t>
            </a:r>
            <a:endParaRPr lang="en-US" sz="1600" baseline="30000" dirty="0"/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C6B18E6F-BDD9-4B0B-9B9E-C25187E0E1F2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8743950" y="400049"/>
            <a:ext cx="2752499" cy="409575"/>
          </a:xfrm>
        </p:spPr>
        <p:txBody>
          <a:bodyPr/>
          <a:lstStyle/>
          <a:p>
            <a:r>
              <a:rPr lang="de-DE" sz="1400" dirty="0"/>
              <a:t>D-ITET</a:t>
            </a:r>
          </a:p>
          <a:p>
            <a:r>
              <a:rPr lang="de-DE" sz="1400" dirty="0"/>
              <a:t>Institute of Electromagnetic Fields</a:t>
            </a:r>
            <a:endParaRPr lang="de-CH" sz="14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31A23C0-3C05-4FEE-8872-1C933C59615F}"/>
              </a:ext>
            </a:extLst>
          </p:cNvPr>
          <p:cNvSpPr txBox="1"/>
          <p:nvPr/>
        </p:nvSpPr>
        <p:spPr>
          <a:xfrm>
            <a:off x="630642" y="6305277"/>
            <a:ext cx="10856812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bg1">
                    <a:lumMod val="50000"/>
                  </a:schemeClr>
                </a:solidFill>
              </a:rPr>
              <a:t>Work supported by the Swiss State Secretariat for Education, Research and Innovation SERI.</a:t>
            </a:r>
          </a:p>
          <a:p>
            <a:r>
              <a:rPr lang="en-US" sz="1400" dirty="0">
                <a:solidFill>
                  <a:schemeClr val="bg1">
                    <a:lumMod val="50000"/>
                  </a:schemeClr>
                </a:solidFill>
              </a:rPr>
              <a:t>This work was performed under the auspices and with support from the Swiss Accelerator Research and Technology (CHART) program</a:t>
            </a:r>
            <a:endParaRPr lang="en-GB" sz="1400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10" name="Picture 9" descr="A picture containing company name&#10;&#10;Description automatically generated">
            <a:extLst>
              <a:ext uri="{FF2B5EF4-FFF2-40B4-BE49-F238E27FC236}">
                <a16:creationId xmlns:a16="http://schemas.microsoft.com/office/drawing/2014/main" id="{8B3823DB-385D-48D6-90C0-CD5214418C71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83797" y="38045"/>
            <a:ext cx="925286" cy="925286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C7BE191A-0FAF-1A79-217B-96507DABD128}"/>
              </a:ext>
            </a:extLst>
          </p:cNvPr>
          <p:cNvSpPr txBox="1"/>
          <p:nvPr/>
        </p:nvSpPr>
        <p:spPr>
          <a:xfrm>
            <a:off x="1010434" y="4128043"/>
            <a:ext cx="6108102" cy="86177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00" baseline="30000" dirty="0">
                <a:solidFill>
                  <a:schemeClr val="bg1"/>
                </a:solidFill>
              </a:rPr>
              <a:t>1</a:t>
            </a:r>
            <a:r>
              <a:rPr lang="en-US" sz="1000" dirty="0">
                <a:solidFill>
                  <a:schemeClr val="bg1"/>
                </a:solidFill>
              </a:rPr>
              <a:t>Institute of Electromagnetic Fields, ETH Zurich</a:t>
            </a:r>
          </a:p>
          <a:p>
            <a:r>
              <a:rPr lang="en-US" sz="1000" baseline="30000" dirty="0">
                <a:solidFill>
                  <a:schemeClr val="bg1"/>
                </a:solidFill>
              </a:rPr>
              <a:t>2</a:t>
            </a:r>
            <a:r>
              <a:rPr lang="en-US" sz="1000" dirty="0">
                <a:solidFill>
                  <a:schemeClr val="bg1"/>
                </a:solidFill>
              </a:rPr>
              <a:t>Paul Scherrer Institute; </a:t>
            </a:r>
          </a:p>
          <a:p>
            <a:r>
              <a:rPr lang="en-US" sz="1000" baseline="30000" dirty="0">
                <a:solidFill>
                  <a:schemeClr val="bg1"/>
                </a:solidFill>
              </a:rPr>
              <a:t>3</a:t>
            </a:r>
            <a:r>
              <a:rPr lang="en-US" sz="1000" dirty="0">
                <a:solidFill>
                  <a:schemeClr val="bg1"/>
                </a:solidFill>
              </a:rPr>
              <a:t>Department of Materials, ETH Zurich; </a:t>
            </a:r>
          </a:p>
          <a:p>
            <a:r>
              <a:rPr lang="en-US" sz="1000" baseline="30000" dirty="0">
                <a:solidFill>
                  <a:schemeClr val="bg1"/>
                </a:solidFill>
              </a:rPr>
              <a:t>4</a:t>
            </a:r>
            <a:r>
              <a:rPr lang="en-US" sz="1000" dirty="0">
                <a:solidFill>
                  <a:schemeClr val="bg1"/>
                </a:solidFill>
              </a:rPr>
              <a:t>CERN, European Organization for Nuclear Research.</a:t>
            </a:r>
          </a:p>
          <a:p>
            <a:endParaRPr lang="en-US" sz="1000" dirty="0">
              <a:solidFill>
                <a:schemeClr val="bg1"/>
              </a:solidFill>
            </a:endParaRPr>
          </a:p>
        </p:txBody>
      </p:sp>
      <p:pic>
        <p:nvPicPr>
          <p:cNvPr id="12" name="Grafik 19">
            <a:extLst>
              <a:ext uri="{FF2B5EF4-FFF2-40B4-BE49-F238E27FC236}">
                <a16:creationId xmlns:a16="http://schemas.microsoft.com/office/drawing/2014/main" id="{707859DC-8F0F-EB49-6B1D-979744009583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3455" y="175543"/>
            <a:ext cx="1579993" cy="650293"/>
          </a:xfrm>
          <a:prstGeom prst="rect">
            <a:avLst/>
          </a:prstGeom>
        </p:spPr>
      </p:pic>
      <p:pic>
        <p:nvPicPr>
          <p:cNvPr id="1030" name="Picture 6" descr="undefined">
            <a:extLst>
              <a:ext uri="{FF2B5EF4-FFF2-40B4-BE49-F238E27FC236}">
                <a16:creationId xmlns:a16="http://schemas.microsoft.com/office/drawing/2014/main" id="{55B798A2-E285-FF47-C4D4-F749266B1B4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8850" y="175543"/>
            <a:ext cx="708109" cy="7081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4667755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10FE8FD-5B8C-4482-E2D9-D653144CCB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076CB-ED07-0E46-9F0B-1B5236157A5B}" type="datetime1">
              <a:rPr lang="pl-PL" noProof="0" smtClean="0"/>
              <a:t>18.11.2025</a:t>
            </a:fld>
            <a:endParaRPr lang="de-CH" noProof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9458A16-64ED-9151-F014-02D32C180A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730500" y="6522444"/>
            <a:ext cx="5400000" cy="216000"/>
          </a:xfrm>
        </p:spPr>
        <p:txBody>
          <a:bodyPr/>
          <a:lstStyle/>
          <a:p>
            <a:r>
              <a:rPr lang="de-DE" dirty="0"/>
              <a:t>Institute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Electromagnetic</a:t>
            </a:r>
            <a:r>
              <a:rPr lang="de-DE" dirty="0"/>
              <a:t> Fields</a:t>
            </a:r>
            <a:endParaRPr lang="de-CH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4D92043-B8EE-F8B0-E75A-F1C77F878D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A52AF-F19D-405C-AD5F-7D94B96A5CC3}" type="slidenum">
              <a:rPr lang="de-CH" noProof="0" smtClean="0"/>
              <a:pPr/>
              <a:t>10</a:t>
            </a:fld>
            <a:endParaRPr lang="de-CH" noProof="0"/>
          </a:p>
        </p:txBody>
      </p:sp>
      <p:pic>
        <p:nvPicPr>
          <p:cNvPr id="7" name="Picture 6" descr="A white letter and a black background&#10;&#10;AI-generated content may be incorrect.">
            <a:extLst>
              <a:ext uri="{FF2B5EF4-FFF2-40B4-BE49-F238E27FC236}">
                <a16:creationId xmlns:a16="http://schemas.microsoft.com/office/drawing/2014/main" id="{F21B4A11-F1E9-0E6B-0995-9151013C93F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4040" y="6463559"/>
            <a:ext cx="671353" cy="2748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03855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" name="cd1">
            <a:hlinkClick r:id="" action="ppaction://media"/>
            <a:extLst>
              <a:ext uri="{FF2B5EF4-FFF2-40B4-BE49-F238E27FC236}">
                <a16:creationId xmlns:a16="http://schemas.microsoft.com/office/drawing/2014/main" id="{85736FAE-9EEB-1724-66CD-29A28C556F0C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5500921" y="0"/>
            <a:ext cx="7584665" cy="554787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361C6B4-9720-7668-DE27-5B85EF06B7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829574" y="231709"/>
            <a:ext cx="8495465" cy="900000"/>
          </a:xfrm>
        </p:spPr>
        <p:txBody>
          <a:bodyPr/>
          <a:lstStyle/>
          <a:p>
            <a:pPr algn="ctr"/>
            <a:r>
              <a:rPr lang="en-US" dirty="0"/>
              <a:t>Development of geometric cabling model</a:t>
            </a:r>
            <a:endParaRPr lang="de-CH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CD6D17B-AEEC-FB3B-B30D-86A0A95C121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6097" y="709051"/>
            <a:ext cx="4894104" cy="4680000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LS-DYNA – generating a RVE.</a:t>
            </a:r>
          </a:p>
          <a:p>
            <a:pPr marL="0" indent="0">
              <a:buNone/>
            </a:pPr>
            <a:r>
              <a:rPr lang="en-US" dirty="0"/>
              <a:t>Geometric – moving planes – inspired by [3].</a:t>
            </a:r>
          </a:p>
          <a:p>
            <a:pPr marL="0" indent="0">
              <a:buNone/>
            </a:pPr>
            <a:r>
              <a:rPr lang="en-US" dirty="0" err="1"/>
              <a:t>Parametrisation</a:t>
            </a:r>
            <a:r>
              <a:rPr lang="en-US" dirty="0"/>
              <a:t> under development</a:t>
            </a:r>
          </a:p>
          <a:p>
            <a:endParaRPr lang="de-CH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FFC3973-03B1-009F-22D4-E96FC14815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088C3A-AA77-7E45-B1B2-0D3A88E6AE95}" type="datetime1">
              <a:rPr lang="pl-PL" noProof="0" smtClean="0"/>
              <a:t>18.11.2025</a:t>
            </a:fld>
            <a:endParaRPr lang="de-CH" noProof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9AE9F15-907E-CAE6-60E8-296DBD0E70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Institute of Electromagnetic Fields</a:t>
            </a:r>
            <a:endParaRPr lang="de-CH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9046339-7354-137B-31A5-071BAC5AF7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A52AF-F19D-405C-AD5F-7D94B96A5CC3}" type="slidenum">
              <a:rPr lang="de-CH" noProof="0" smtClean="0"/>
              <a:t>2</a:t>
            </a:fld>
            <a:endParaRPr lang="de-CH" noProof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EE60E6A0-FBC5-1C4A-3E27-E363BA901C31}"/>
              </a:ext>
            </a:extLst>
          </p:cNvPr>
          <p:cNvGrpSpPr/>
          <p:nvPr/>
        </p:nvGrpSpPr>
        <p:grpSpPr>
          <a:xfrm>
            <a:off x="-5091103" y="2650791"/>
            <a:ext cx="4308385" cy="2732458"/>
            <a:chOff x="1656986" y="1493719"/>
            <a:chExt cx="6683103" cy="4238548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9A6F9D9F-E942-056F-ADC0-EE6E9ED1AED8}"/>
                </a:ext>
              </a:extLst>
            </p:cNvPr>
            <p:cNvGrpSpPr/>
            <p:nvPr/>
          </p:nvGrpSpPr>
          <p:grpSpPr>
            <a:xfrm>
              <a:off x="2067353" y="1745777"/>
              <a:ext cx="1882140" cy="1624603"/>
              <a:chOff x="7341796" y="1059775"/>
              <a:chExt cx="1882140" cy="1624603"/>
            </a:xfrm>
          </p:grpSpPr>
          <p:grpSp>
            <p:nvGrpSpPr>
              <p:cNvPr id="27" name="Group 26">
                <a:extLst>
                  <a:ext uri="{FF2B5EF4-FFF2-40B4-BE49-F238E27FC236}">
                    <a16:creationId xmlns:a16="http://schemas.microsoft.com/office/drawing/2014/main" id="{74EA7733-1668-C462-9CEE-60E97B0D642E}"/>
                  </a:ext>
                </a:extLst>
              </p:cNvPr>
              <p:cNvGrpSpPr/>
              <p:nvPr/>
            </p:nvGrpSpPr>
            <p:grpSpPr>
              <a:xfrm>
                <a:off x="7341796" y="1059775"/>
                <a:ext cx="1882140" cy="1189004"/>
                <a:chOff x="6689896" y="962932"/>
                <a:chExt cx="1882140" cy="1189004"/>
              </a:xfrm>
            </p:grpSpPr>
            <p:sp>
              <p:nvSpPr>
                <p:cNvPr id="29" name="Rectangle 28">
                  <a:extLst>
                    <a:ext uri="{FF2B5EF4-FFF2-40B4-BE49-F238E27FC236}">
                      <a16:creationId xmlns:a16="http://schemas.microsoft.com/office/drawing/2014/main" id="{058CA1DB-4740-AAAB-2011-695BF644822F}"/>
                    </a:ext>
                  </a:extLst>
                </p:cNvPr>
                <p:cNvSpPr/>
                <p:nvPr/>
              </p:nvSpPr>
              <p:spPr>
                <a:xfrm>
                  <a:off x="6689896" y="962932"/>
                  <a:ext cx="1882140" cy="324848"/>
                </a:xfrm>
                <a:prstGeom prst="rect">
                  <a:avLst/>
                </a:prstGeom>
                <a:ln>
                  <a:headEnd type="triangle" w="med" len="med"/>
                  <a:tailEnd type="none" w="med" len="med"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050" dirty="0"/>
                    <a:t>Magnetic FEM</a:t>
                  </a:r>
                  <a:endParaRPr lang="de-CH" sz="1050" dirty="0"/>
                </a:p>
              </p:txBody>
            </p:sp>
            <p:sp>
              <p:nvSpPr>
                <p:cNvPr id="30" name="Rectangle 29">
                  <a:extLst>
                    <a:ext uri="{FF2B5EF4-FFF2-40B4-BE49-F238E27FC236}">
                      <a16:creationId xmlns:a16="http://schemas.microsoft.com/office/drawing/2014/main" id="{0BE58595-568E-EE72-AD72-4DF2336BAC28}"/>
                    </a:ext>
                  </a:extLst>
                </p:cNvPr>
                <p:cNvSpPr/>
                <p:nvPr/>
              </p:nvSpPr>
              <p:spPr>
                <a:xfrm>
                  <a:off x="6689896" y="1827088"/>
                  <a:ext cx="1882140" cy="324848"/>
                </a:xfrm>
                <a:prstGeom prst="rect">
                  <a:avLst/>
                </a:prstGeom>
                <a:ln>
                  <a:headEnd type="triangle" w="med" len="med"/>
                  <a:tailEnd type="none" w="med" len="med"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050" dirty="0"/>
                    <a:t>Structural FEM</a:t>
                  </a:r>
                  <a:endParaRPr lang="de-CH" sz="1050" dirty="0"/>
                </a:p>
              </p:txBody>
            </p:sp>
            <p:cxnSp>
              <p:nvCxnSpPr>
                <p:cNvPr id="31" name="Straight Arrow Connector 30">
                  <a:extLst>
                    <a:ext uri="{FF2B5EF4-FFF2-40B4-BE49-F238E27FC236}">
                      <a16:creationId xmlns:a16="http://schemas.microsoft.com/office/drawing/2014/main" id="{9BF6292E-B0E0-F007-CD4E-504545209408}"/>
                    </a:ext>
                  </a:extLst>
                </p:cNvPr>
                <p:cNvCxnSpPr>
                  <a:stCxn id="30" idx="0"/>
                  <a:endCxn id="29" idx="2"/>
                </p:cNvCxnSpPr>
                <p:nvPr/>
              </p:nvCxnSpPr>
              <p:spPr>
                <a:xfrm flipV="1">
                  <a:off x="7630966" y="1287780"/>
                  <a:ext cx="0" cy="539308"/>
                </a:xfrm>
                <a:prstGeom prst="straightConnector1">
                  <a:avLst/>
                </a:prstGeom>
                <a:ln w="57150">
                  <a:headEnd type="triangle" w="med" len="med"/>
                  <a:tailEnd type="non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4FEC34B9-C8C6-025F-EEC1-F4EB18252CBB}"/>
                  </a:ext>
                </a:extLst>
              </p:cNvPr>
              <p:cNvSpPr txBox="1"/>
              <p:nvPr/>
            </p:nvSpPr>
            <p:spPr>
              <a:xfrm>
                <a:off x="7549386" y="2278572"/>
                <a:ext cx="1606434" cy="40580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1050" dirty="0"/>
                  <a:t>Cable – level </a:t>
                </a:r>
                <a:endParaRPr lang="de-CH" sz="1050" dirty="0"/>
              </a:p>
            </p:txBody>
          </p:sp>
        </p:grpSp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C1DD5F20-AD7C-20E3-9AA2-3E52C586C76F}"/>
                </a:ext>
              </a:extLst>
            </p:cNvPr>
            <p:cNvGrpSpPr/>
            <p:nvPr/>
          </p:nvGrpSpPr>
          <p:grpSpPr>
            <a:xfrm>
              <a:off x="1977761" y="4602175"/>
              <a:ext cx="2053243" cy="823622"/>
              <a:chOff x="7252206" y="4003825"/>
              <a:chExt cx="2053243" cy="823622"/>
            </a:xfrm>
          </p:grpSpPr>
          <p:grpSp>
            <p:nvGrpSpPr>
              <p:cNvPr id="23" name="Group 22">
                <a:extLst>
                  <a:ext uri="{FF2B5EF4-FFF2-40B4-BE49-F238E27FC236}">
                    <a16:creationId xmlns:a16="http://schemas.microsoft.com/office/drawing/2014/main" id="{9BF60764-3806-8242-EDFE-420A7BCC5BED}"/>
                  </a:ext>
                </a:extLst>
              </p:cNvPr>
              <p:cNvGrpSpPr/>
              <p:nvPr/>
            </p:nvGrpSpPr>
            <p:grpSpPr>
              <a:xfrm>
                <a:off x="7341796" y="4108728"/>
                <a:ext cx="1882140" cy="718719"/>
                <a:chOff x="6315823" y="3508870"/>
                <a:chExt cx="1882140" cy="718719"/>
              </a:xfrm>
            </p:grpSpPr>
            <p:sp>
              <p:nvSpPr>
                <p:cNvPr id="25" name="Rectangle 24">
                  <a:extLst>
                    <a:ext uri="{FF2B5EF4-FFF2-40B4-BE49-F238E27FC236}">
                      <a16:creationId xmlns:a16="http://schemas.microsoft.com/office/drawing/2014/main" id="{E2AD77C8-5461-48AE-905E-1F794E5003EF}"/>
                    </a:ext>
                  </a:extLst>
                </p:cNvPr>
                <p:cNvSpPr/>
                <p:nvPr/>
              </p:nvSpPr>
              <p:spPr>
                <a:xfrm>
                  <a:off x="6315823" y="3508870"/>
                  <a:ext cx="1882140" cy="324848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000" dirty="0"/>
                    <a:t>‘Explicit dynamics</a:t>
                  </a:r>
                  <a:r>
                    <a:rPr lang="en-US" sz="1050" dirty="0"/>
                    <a:t>’ </a:t>
                  </a:r>
                  <a:endParaRPr lang="de-CH" sz="1050" dirty="0"/>
                </a:p>
              </p:txBody>
            </p:sp>
            <p:sp>
              <p:nvSpPr>
                <p:cNvPr id="26" name="TextBox 25">
                  <a:extLst>
                    <a:ext uri="{FF2B5EF4-FFF2-40B4-BE49-F238E27FC236}">
                      <a16:creationId xmlns:a16="http://schemas.microsoft.com/office/drawing/2014/main" id="{E48E7C51-BE69-7A33-F701-AE117F7E3AB8}"/>
                    </a:ext>
                  </a:extLst>
                </p:cNvPr>
                <p:cNvSpPr txBox="1"/>
                <p:nvPr/>
              </p:nvSpPr>
              <p:spPr>
                <a:xfrm>
                  <a:off x="6453675" y="3833718"/>
                  <a:ext cx="1606434" cy="393871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r>
                    <a:rPr lang="en-US" sz="1050" dirty="0"/>
                    <a:t>Strand – level </a:t>
                  </a:r>
                  <a:endParaRPr lang="de-CH" sz="1050" dirty="0"/>
                </a:p>
              </p:txBody>
            </p:sp>
          </p:grpSp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D5E9E58C-2600-6499-362F-9CAD314DEE70}"/>
                  </a:ext>
                </a:extLst>
              </p:cNvPr>
              <p:cNvSpPr/>
              <p:nvPr/>
            </p:nvSpPr>
            <p:spPr>
              <a:xfrm>
                <a:off x="7252206" y="4003825"/>
                <a:ext cx="2053243" cy="814435"/>
              </a:xfrm>
              <a:prstGeom prst="rect">
                <a:avLst/>
              </a:prstGeom>
              <a:solidFill>
                <a:srgbClr val="FFFF00">
                  <a:alpha val="40000"/>
                </a:srgbClr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CH" sz="1050"/>
              </a:p>
            </p:txBody>
          </p:sp>
        </p:grp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E0FDC913-F8EA-1474-F902-215032D67614}"/>
                </a:ext>
              </a:extLst>
            </p:cNvPr>
            <p:cNvSpPr/>
            <p:nvPr/>
          </p:nvSpPr>
          <p:spPr>
            <a:xfrm>
              <a:off x="1977762" y="1666723"/>
              <a:ext cx="2053243" cy="1667184"/>
            </a:xfrm>
            <a:prstGeom prst="rect">
              <a:avLst/>
            </a:prstGeom>
            <a:noFill/>
            <a:ln w="28575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 sz="1050">
                <a:ln w="12700">
                  <a:solidFill>
                    <a:schemeClr val="tx1"/>
                  </a:solidFill>
                </a:ln>
              </a:endParaRP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5CAFB6FB-A5E8-C49E-3D68-FAB0EC4ECBDD}"/>
                </a:ext>
              </a:extLst>
            </p:cNvPr>
            <p:cNvSpPr/>
            <p:nvPr/>
          </p:nvSpPr>
          <p:spPr>
            <a:xfrm>
              <a:off x="1656986" y="1493719"/>
              <a:ext cx="6683103" cy="423854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 sz="1050"/>
            </a:p>
          </p:txBody>
        </p:sp>
        <p:cxnSp>
          <p:nvCxnSpPr>
            <p:cNvPr id="12" name="Straight Arrow Connector 11">
              <a:extLst>
                <a:ext uri="{FF2B5EF4-FFF2-40B4-BE49-F238E27FC236}">
                  <a16:creationId xmlns:a16="http://schemas.microsoft.com/office/drawing/2014/main" id="{F331E91A-4224-A136-F945-7A883033B127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4031004" y="3333907"/>
              <a:ext cx="1663072" cy="1288638"/>
            </a:xfrm>
            <a:prstGeom prst="straightConnector1">
              <a:avLst/>
            </a:prstGeom>
            <a:ln w="76200"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D438417C-6E83-261D-9B7A-DBE53255AE45}"/>
                </a:ext>
              </a:extLst>
            </p:cNvPr>
            <p:cNvGrpSpPr/>
            <p:nvPr/>
          </p:nvGrpSpPr>
          <p:grpSpPr>
            <a:xfrm>
              <a:off x="5694076" y="4614547"/>
              <a:ext cx="2053243" cy="823622"/>
              <a:chOff x="7252206" y="4003825"/>
              <a:chExt cx="2053243" cy="823622"/>
            </a:xfrm>
          </p:grpSpPr>
          <p:grpSp>
            <p:nvGrpSpPr>
              <p:cNvPr id="19" name="Group 18">
                <a:extLst>
                  <a:ext uri="{FF2B5EF4-FFF2-40B4-BE49-F238E27FC236}">
                    <a16:creationId xmlns:a16="http://schemas.microsoft.com/office/drawing/2014/main" id="{D4310774-F7CD-45AF-2A91-78E654C7605F}"/>
                  </a:ext>
                </a:extLst>
              </p:cNvPr>
              <p:cNvGrpSpPr/>
              <p:nvPr/>
            </p:nvGrpSpPr>
            <p:grpSpPr>
              <a:xfrm>
                <a:off x="7341796" y="4108728"/>
                <a:ext cx="1882140" cy="718719"/>
                <a:chOff x="6315823" y="3508870"/>
                <a:chExt cx="1882140" cy="718719"/>
              </a:xfrm>
            </p:grpSpPr>
            <p:sp>
              <p:nvSpPr>
                <p:cNvPr id="21" name="Rectangle 20">
                  <a:extLst>
                    <a:ext uri="{FF2B5EF4-FFF2-40B4-BE49-F238E27FC236}">
                      <a16:creationId xmlns:a16="http://schemas.microsoft.com/office/drawing/2014/main" id="{8D32652F-62DC-7596-760F-45514ED511C3}"/>
                    </a:ext>
                  </a:extLst>
                </p:cNvPr>
                <p:cNvSpPr/>
                <p:nvPr/>
              </p:nvSpPr>
              <p:spPr>
                <a:xfrm>
                  <a:off x="6315823" y="3508870"/>
                  <a:ext cx="1882140" cy="324848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000" dirty="0" err="1"/>
                    <a:t>Submodel</a:t>
                  </a:r>
                  <a:endParaRPr lang="de-CH" sz="1050" dirty="0"/>
                </a:p>
              </p:txBody>
            </p:sp>
            <p:sp>
              <p:nvSpPr>
                <p:cNvPr id="22" name="TextBox 21">
                  <a:extLst>
                    <a:ext uri="{FF2B5EF4-FFF2-40B4-BE49-F238E27FC236}">
                      <a16:creationId xmlns:a16="http://schemas.microsoft.com/office/drawing/2014/main" id="{BBC6D402-2A2B-5F7A-A787-859AFBB6FCCF}"/>
                    </a:ext>
                  </a:extLst>
                </p:cNvPr>
                <p:cNvSpPr txBox="1"/>
                <p:nvPr/>
              </p:nvSpPr>
              <p:spPr>
                <a:xfrm>
                  <a:off x="6453675" y="3833718"/>
                  <a:ext cx="1606434" cy="393871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r>
                    <a:rPr lang="en-US" sz="1050" dirty="0"/>
                    <a:t>Strand – level </a:t>
                  </a:r>
                  <a:endParaRPr lang="de-CH" sz="1050" dirty="0"/>
                </a:p>
              </p:txBody>
            </p:sp>
          </p:grpSp>
          <p:sp>
            <p:nvSpPr>
              <p:cNvPr id="20" name="Rectangle 19">
                <a:extLst>
                  <a:ext uri="{FF2B5EF4-FFF2-40B4-BE49-F238E27FC236}">
                    <a16:creationId xmlns:a16="http://schemas.microsoft.com/office/drawing/2014/main" id="{74BEF069-7AFD-19D7-10F4-0500C9A01030}"/>
                  </a:ext>
                </a:extLst>
              </p:cNvPr>
              <p:cNvSpPr/>
              <p:nvPr/>
            </p:nvSpPr>
            <p:spPr>
              <a:xfrm>
                <a:off x="7252206" y="4003825"/>
                <a:ext cx="2053243" cy="814435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CH" sz="1050"/>
              </a:p>
            </p:txBody>
          </p:sp>
        </p:grp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355A1FDA-7426-B80A-69B3-666E331FBCC1}"/>
                </a:ext>
              </a:extLst>
            </p:cNvPr>
            <p:cNvSpPr txBox="1"/>
            <p:nvPr/>
          </p:nvSpPr>
          <p:spPr>
            <a:xfrm>
              <a:off x="4031004" y="5053279"/>
              <a:ext cx="2206176" cy="358063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900" dirty="0"/>
                <a:t>Mesh conversion</a:t>
              </a:r>
              <a:endParaRPr lang="de-CH" sz="900" dirty="0"/>
            </a:p>
          </p:txBody>
        </p:sp>
        <p:cxnSp>
          <p:nvCxnSpPr>
            <p:cNvPr id="15" name="Straight Arrow Connector 14">
              <a:extLst>
                <a:ext uri="{FF2B5EF4-FFF2-40B4-BE49-F238E27FC236}">
                  <a16:creationId xmlns:a16="http://schemas.microsoft.com/office/drawing/2014/main" id="{2023AB35-B4F6-6ED2-CAF4-2924B4267CDB}"/>
                </a:ext>
              </a:extLst>
            </p:cNvPr>
            <p:cNvCxnSpPr>
              <a:cxnSpLocks/>
              <a:stCxn id="20" idx="1"/>
              <a:endCxn id="24" idx="3"/>
            </p:cNvCxnSpPr>
            <p:nvPr/>
          </p:nvCxnSpPr>
          <p:spPr>
            <a:xfrm flipH="1" flipV="1">
              <a:off x="4031004" y="5009393"/>
              <a:ext cx="1663072" cy="12372"/>
            </a:xfrm>
            <a:prstGeom prst="straightConnector1">
              <a:avLst/>
            </a:prstGeom>
            <a:ln w="76200"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55EE563C-1620-8018-54DC-2342993C5C54}"/>
                </a:ext>
              </a:extLst>
            </p:cNvPr>
            <p:cNvSpPr txBox="1"/>
            <p:nvPr/>
          </p:nvSpPr>
          <p:spPr>
            <a:xfrm rot="2323077">
              <a:off x="3878984" y="3946799"/>
              <a:ext cx="1788755" cy="40580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050" dirty="0"/>
                <a:t>Deformations</a:t>
              </a:r>
              <a:endParaRPr lang="de-CH" sz="1050" dirty="0"/>
            </a:p>
          </p:txBody>
        </p:sp>
        <p:cxnSp>
          <p:nvCxnSpPr>
            <p:cNvPr id="17" name="Straight Arrow Connector 16">
              <a:extLst>
                <a:ext uri="{FF2B5EF4-FFF2-40B4-BE49-F238E27FC236}">
                  <a16:creationId xmlns:a16="http://schemas.microsoft.com/office/drawing/2014/main" id="{0C992E58-A748-91C9-119C-01BA77E3D891}"/>
                </a:ext>
              </a:extLst>
            </p:cNvPr>
            <p:cNvCxnSpPr>
              <a:cxnSpLocks/>
            </p:cNvCxnSpPr>
            <p:nvPr/>
          </p:nvCxnSpPr>
          <p:spPr>
            <a:xfrm>
              <a:off x="4031004" y="2772357"/>
              <a:ext cx="1071840" cy="0"/>
            </a:xfrm>
            <a:prstGeom prst="straightConnector1">
              <a:avLst/>
            </a:prstGeom>
            <a:ln w="76200"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0749DF3E-0700-C13C-0ADD-6985B17CCD31}"/>
                </a:ext>
              </a:extLst>
            </p:cNvPr>
            <p:cNvSpPr txBox="1"/>
            <p:nvPr/>
          </p:nvSpPr>
          <p:spPr>
            <a:xfrm>
              <a:off x="5102845" y="2515818"/>
              <a:ext cx="1911373" cy="572902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txBody>
            <a:bodyPr wrap="square">
              <a:spAutoFit/>
            </a:bodyPr>
            <a:lstStyle/>
            <a:p>
              <a:r>
                <a:rPr lang="en-US" sz="900" dirty="0"/>
                <a:t>Measured structural properties of cable</a:t>
              </a:r>
              <a:endParaRPr lang="de-CH" sz="900" dirty="0"/>
            </a:p>
          </p:txBody>
        </p:sp>
      </p:grpSp>
      <p:pic>
        <p:nvPicPr>
          <p:cNvPr id="33" name="Media6">
            <a:hlinkClick r:id="" action="ppaction://media"/>
            <a:extLst>
              <a:ext uri="{FF2B5EF4-FFF2-40B4-BE49-F238E27FC236}">
                <a16:creationId xmlns:a16="http://schemas.microsoft.com/office/drawing/2014/main" id="{0E6EE184-D377-15C4-AD94-782A2EFE697B}"/>
              </a:ext>
            </a:extLst>
          </p:cNvPr>
          <p:cNvPicPr>
            <a:picLocks noChangeAspect="1"/>
          </p:cNvPicPr>
          <p:nvPr>
            <a:vide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 rotWithShape="1">
          <a:blip r:embed="rId8"/>
          <a:srcRect l="-2995" t="9023" r="7840" b="16484"/>
          <a:stretch/>
        </p:blipFill>
        <p:spPr>
          <a:xfrm>
            <a:off x="169166" y="3622458"/>
            <a:ext cx="4021834" cy="2409186"/>
          </a:xfrm>
          <a:prstGeom prst="rect">
            <a:avLst/>
          </a:prstGeom>
        </p:spPr>
      </p:pic>
      <p:sp>
        <p:nvSpPr>
          <p:cNvPr id="34" name="Rectangle 1">
            <a:extLst>
              <a:ext uri="{FF2B5EF4-FFF2-40B4-BE49-F238E27FC236}">
                <a16:creationId xmlns:a16="http://schemas.microsoft.com/office/drawing/2014/main" id="{383BB393-1BBD-04BB-1085-0607039EA0D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2103" y="5761730"/>
            <a:ext cx="3939237" cy="646331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900" b="0" i="0" u="none" strike="noStrike" cap="none" normalizeH="0" baseline="0" dirty="0">
                <a:ln>
                  <a:noFill/>
                </a:ln>
                <a:solidFill>
                  <a:srgbClr val="333333"/>
                </a:solidFill>
                <a:effectLst/>
                <a:latin typeface="+mn-lt"/>
              </a:rPr>
              <a:t>[1] B. Auchmann </a:t>
            </a:r>
            <a:r>
              <a:rPr kumimoji="0" lang="de-DE" altLang="de-DE" sz="900" b="0" i="1" u="none" strike="noStrike" cap="none" normalizeH="0" baseline="0" dirty="0">
                <a:ln>
                  <a:noFill/>
                </a:ln>
                <a:solidFill>
                  <a:srgbClr val="333333"/>
                </a:solidFill>
                <a:effectLst/>
                <a:latin typeface="+mn-lt"/>
              </a:rPr>
              <a:t>et al</a:t>
            </a:r>
            <a:r>
              <a:rPr kumimoji="0" lang="de-DE" altLang="de-DE" sz="900" b="0" i="0" u="none" strike="noStrike" cap="none" normalizeH="0" baseline="0" dirty="0">
                <a:ln>
                  <a:noFill/>
                </a:ln>
                <a:solidFill>
                  <a:srgbClr val="333333"/>
                </a:solidFill>
                <a:effectLst/>
                <a:latin typeface="+mn-lt"/>
              </a:rPr>
              <a:t>., "Test </a:t>
            </a:r>
            <a:r>
              <a:rPr kumimoji="0" lang="de-DE" altLang="de-DE" sz="900" b="0" i="0" u="none" strike="noStrike" cap="none" normalizeH="0" baseline="0" dirty="0" err="1">
                <a:ln>
                  <a:noFill/>
                </a:ln>
                <a:solidFill>
                  <a:srgbClr val="333333"/>
                </a:solidFill>
                <a:effectLst/>
                <a:latin typeface="+mn-lt"/>
              </a:rPr>
              <a:t>Results</a:t>
            </a:r>
            <a:r>
              <a:rPr kumimoji="0" lang="de-DE" altLang="de-DE" sz="900" b="0" i="0" u="none" strike="noStrike" cap="none" normalizeH="0" baseline="0" dirty="0">
                <a:ln>
                  <a:noFill/>
                </a:ln>
                <a:solidFill>
                  <a:srgbClr val="333333"/>
                </a:solidFill>
                <a:effectLst/>
                <a:latin typeface="+mn-lt"/>
              </a:rPr>
              <a:t> </a:t>
            </a:r>
            <a:r>
              <a:rPr kumimoji="0" lang="de-DE" altLang="de-DE" sz="900" b="0" i="0" u="none" strike="noStrike" cap="none" normalizeH="0" baseline="0" dirty="0" err="1">
                <a:ln>
                  <a:noFill/>
                </a:ln>
                <a:solidFill>
                  <a:srgbClr val="333333"/>
                </a:solidFill>
                <a:effectLst/>
                <a:latin typeface="+mn-lt"/>
              </a:rPr>
              <a:t>From</a:t>
            </a:r>
            <a:r>
              <a:rPr kumimoji="0" lang="de-DE" altLang="de-DE" sz="900" b="0" i="0" u="none" strike="noStrike" cap="none" normalizeH="0" baseline="0" dirty="0">
                <a:ln>
                  <a:noFill/>
                </a:ln>
                <a:solidFill>
                  <a:srgbClr val="333333"/>
                </a:solidFill>
                <a:effectLst/>
                <a:latin typeface="+mn-lt"/>
              </a:rPr>
              <a:t> CD1 Short CCT Nb</a:t>
            </a:r>
            <a:r>
              <a:rPr kumimoji="0" lang="de-DE" altLang="de-DE" sz="800" b="0" i="0" u="none" strike="noStrike" cap="none" normalizeH="0" baseline="0" dirty="0">
                <a:ln>
                  <a:noFill/>
                </a:ln>
                <a:solidFill>
                  <a:srgbClr val="333333"/>
                </a:solidFill>
                <a:effectLst/>
                <a:latin typeface="+mn-lt"/>
              </a:rPr>
              <a:t>3</a:t>
            </a:r>
            <a:r>
              <a:rPr kumimoji="0" lang="de-DE" altLang="de-DE" sz="900" b="0" i="0" u="none" strike="noStrike" cap="none" normalizeH="0" baseline="0" dirty="0">
                <a:ln>
                  <a:noFill/>
                </a:ln>
                <a:solidFill>
                  <a:srgbClr val="333333"/>
                </a:solidFill>
                <a:effectLst/>
                <a:latin typeface="+mn-lt"/>
              </a:rPr>
              <a:t>Sn Dipole Demonstrator and </a:t>
            </a:r>
            <a:r>
              <a:rPr kumimoji="0" lang="de-DE" altLang="de-DE" sz="900" b="0" i="0" u="none" strike="noStrike" cap="none" normalizeH="0" baseline="0" dirty="0" err="1">
                <a:ln>
                  <a:noFill/>
                </a:ln>
                <a:solidFill>
                  <a:srgbClr val="333333"/>
                </a:solidFill>
                <a:effectLst/>
                <a:latin typeface="+mn-lt"/>
              </a:rPr>
              <a:t>Considerations</a:t>
            </a:r>
            <a:r>
              <a:rPr kumimoji="0" lang="de-DE" altLang="de-DE" sz="900" b="0" i="0" u="none" strike="noStrike" cap="none" normalizeH="0" baseline="0" dirty="0">
                <a:ln>
                  <a:noFill/>
                </a:ln>
                <a:solidFill>
                  <a:srgbClr val="333333"/>
                </a:solidFill>
                <a:effectLst/>
                <a:latin typeface="+mn-lt"/>
              </a:rPr>
              <a:t> About CCT Technology for </a:t>
            </a:r>
            <a:r>
              <a:rPr kumimoji="0" lang="de-DE" altLang="de-DE" sz="900" b="0" i="0" u="none" strike="noStrike" cap="none" normalizeH="0" baseline="0" dirty="0" err="1">
                <a:ln>
                  <a:noFill/>
                </a:ln>
                <a:solidFill>
                  <a:srgbClr val="333333"/>
                </a:solidFill>
                <a:effectLst/>
                <a:latin typeface="+mn-lt"/>
              </a:rPr>
              <a:t>the</a:t>
            </a:r>
            <a:r>
              <a:rPr kumimoji="0" lang="de-DE" altLang="de-DE" sz="900" b="0" i="0" u="none" strike="noStrike" cap="none" normalizeH="0" baseline="0" dirty="0">
                <a:ln>
                  <a:noFill/>
                </a:ln>
                <a:solidFill>
                  <a:srgbClr val="333333"/>
                </a:solidFill>
                <a:effectLst/>
                <a:latin typeface="+mn-lt"/>
              </a:rPr>
              <a:t> FCC-</a:t>
            </a:r>
            <a:r>
              <a:rPr kumimoji="0" lang="de-DE" altLang="de-DE" sz="900" b="0" i="0" u="none" strike="noStrike" cap="none" normalizeH="0" baseline="0" dirty="0" err="1">
                <a:ln>
                  <a:noFill/>
                </a:ln>
                <a:solidFill>
                  <a:srgbClr val="333333"/>
                </a:solidFill>
                <a:effectLst/>
                <a:latin typeface="+mn-lt"/>
              </a:rPr>
              <a:t>Hh</a:t>
            </a:r>
            <a:r>
              <a:rPr kumimoji="0" lang="de-DE" altLang="de-DE" sz="900" b="0" i="0" u="none" strike="noStrike" cap="none" normalizeH="0" baseline="0" dirty="0">
                <a:ln>
                  <a:noFill/>
                </a:ln>
                <a:solidFill>
                  <a:srgbClr val="333333"/>
                </a:solidFill>
                <a:effectLst/>
                <a:latin typeface="+mn-lt"/>
              </a:rPr>
              <a:t> Main Dipole," in </a:t>
            </a:r>
            <a:r>
              <a:rPr kumimoji="0" lang="de-DE" altLang="de-DE" sz="900" b="0" i="1" u="none" strike="noStrike" cap="none" normalizeH="0" baseline="0" dirty="0">
                <a:ln>
                  <a:noFill/>
                </a:ln>
                <a:solidFill>
                  <a:srgbClr val="333333"/>
                </a:solidFill>
                <a:effectLst/>
                <a:latin typeface="+mn-lt"/>
              </a:rPr>
              <a:t>IEEE Transactions on Applied </a:t>
            </a:r>
            <a:r>
              <a:rPr kumimoji="0" lang="de-DE" altLang="de-DE" sz="900" b="0" i="1" u="none" strike="noStrike" cap="none" normalizeH="0" baseline="0" dirty="0" err="1">
                <a:ln>
                  <a:noFill/>
                </a:ln>
                <a:solidFill>
                  <a:srgbClr val="333333"/>
                </a:solidFill>
                <a:effectLst/>
                <a:latin typeface="+mn-lt"/>
              </a:rPr>
              <a:t>Superconductivity</a:t>
            </a:r>
            <a:r>
              <a:rPr kumimoji="0" lang="de-DE" altLang="de-DE" sz="900" b="0" i="0" u="none" strike="noStrike" cap="none" normalizeH="0" baseline="0" dirty="0">
                <a:ln>
                  <a:noFill/>
                </a:ln>
                <a:solidFill>
                  <a:srgbClr val="333333"/>
                </a:solidFill>
                <a:effectLst/>
                <a:latin typeface="+mn-lt"/>
              </a:rPr>
              <a:t>, vol. 34, </a:t>
            </a:r>
            <a:r>
              <a:rPr kumimoji="0" lang="de-DE" altLang="de-DE" sz="900" b="0" i="0" u="none" strike="noStrike" cap="none" normalizeH="0" baseline="0" dirty="0" err="1">
                <a:ln>
                  <a:noFill/>
                </a:ln>
                <a:solidFill>
                  <a:srgbClr val="333333"/>
                </a:solidFill>
                <a:effectLst/>
                <a:latin typeface="+mn-lt"/>
              </a:rPr>
              <a:t>no</a:t>
            </a:r>
            <a:r>
              <a:rPr kumimoji="0" lang="de-DE" altLang="de-DE" sz="900" b="0" i="0" u="none" strike="noStrike" cap="none" normalizeH="0" baseline="0" dirty="0">
                <a:ln>
                  <a:noFill/>
                </a:ln>
                <a:solidFill>
                  <a:srgbClr val="333333"/>
                </a:solidFill>
                <a:effectLst/>
                <a:latin typeface="+mn-lt"/>
              </a:rPr>
              <a:t>. 5, pp. 1-6, Aug. 2024</a:t>
            </a:r>
            <a:endParaRPr kumimoji="0" lang="de-DE" altLang="de-DE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2785C5A5-2523-ACDF-7114-33CFF3B0EFB8}"/>
              </a:ext>
            </a:extLst>
          </p:cNvPr>
          <p:cNvSpPr txBox="1"/>
          <p:nvPr/>
        </p:nvSpPr>
        <p:spPr>
          <a:xfrm>
            <a:off x="411376" y="3865568"/>
            <a:ext cx="111125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nl-NL" baseline="30000" dirty="0"/>
              <a:t>*Reacted bare cable</a:t>
            </a:r>
            <a:endParaRPr lang="de-CH" dirty="0"/>
          </a:p>
        </p:txBody>
      </p:sp>
      <p:grpSp>
        <p:nvGrpSpPr>
          <p:cNvPr id="45" name="Group 44">
            <a:extLst>
              <a:ext uri="{FF2B5EF4-FFF2-40B4-BE49-F238E27FC236}">
                <a16:creationId xmlns:a16="http://schemas.microsoft.com/office/drawing/2014/main" id="{6436E041-1297-5071-1364-F3161A6C0AE2}"/>
              </a:ext>
            </a:extLst>
          </p:cNvPr>
          <p:cNvGrpSpPr/>
          <p:nvPr/>
        </p:nvGrpSpPr>
        <p:grpSpPr>
          <a:xfrm>
            <a:off x="4331673" y="3181728"/>
            <a:ext cx="7660951" cy="3038098"/>
            <a:chOff x="4336381" y="3196541"/>
            <a:chExt cx="7660951" cy="3038098"/>
          </a:xfrm>
        </p:grpSpPr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A3687FED-6EA5-3FCA-0697-1947BB1425FA}"/>
                </a:ext>
              </a:extLst>
            </p:cNvPr>
            <p:cNvSpPr txBox="1"/>
            <p:nvPr/>
          </p:nvSpPr>
          <p:spPr>
            <a:xfrm>
              <a:off x="4447028" y="5865307"/>
              <a:ext cx="7321658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de-CH" sz="900" dirty="0"/>
                <a:t>[2] D. Araujo </a:t>
              </a:r>
              <a:r>
                <a:rPr lang="de-CH" sz="900" i="1" dirty="0"/>
                <a:t>et al.</a:t>
              </a:r>
              <a:r>
                <a:rPr lang="de-CH" sz="900" dirty="0"/>
                <a:t>, "</a:t>
              </a:r>
              <a:r>
                <a:rPr lang="de-CH" sz="900" dirty="0" err="1"/>
                <a:t>Electromechanical</a:t>
              </a:r>
              <a:r>
                <a:rPr lang="de-CH" sz="900" dirty="0"/>
                <a:t> Design </a:t>
              </a:r>
              <a:r>
                <a:rPr lang="de-CH" sz="900" dirty="0" err="1"/>
                <a:t>of</a:t>
              </a:r>
              <a:r>
                <a:rPr lang="de-CH" sz="900" dirty="0"/>
                <a:t> Nb</a:t>
              </a:r>
              <a:r>
                <a:rPr lang="de-CH" sz="900" baseline="-25000" dirty="0"/>
                <a:t>3</a:t>
              </a:r>
              <a:r>
                <a:rPr lang="de-CH" sz="900" dirty="0"/>
                <a:t>Sn Stress </a:t>
              </a:r>
              <a:r>
                <a:rPr lang="de-CH" sz="900" dirty="0" err="1"/>
                <a:t>Managed</a:t>
              </a:r>
              <a:r>
                <a:rPr lang="de-CH" sz="900" dirty="0"/>
                <a:t> </a:t>
              </a:r>
              <a:r>
                <a:rPr lang="de-CH" sz="900" dirty="0" err="1"/>
                <a:t>Asymmetric</a:t>
              </a:r>
              <a:r>
                <a:rPr lang="de-CH" sz="900" dirty="0"/>
                <a:t> Common-Coils," in IEEE Transactions on Applied </a:t>
              </a:r>
              <a:r>
                <a:rPr lang="de-CH" sz="900" dirty="0" err="1"/>
                <a:t>Superconductivity</a:t>
              </a:r>
              <a:r>
                <a:rPr lang="de-CH" sz="900" dirty="0"/>
                <a:t>, vol. 35, </a:t>
              </a:r>
              <a:r>
                <a:rPr lang="de-CH" sz="900" dirty="0" err="1"/>
                <a:t>no</a:t>
              </a:r>
              <a:r>
                <a:rPr lang="de-CH" sz="900" dirty="0"/>
                <a:t>. 5, pp. 1-5, Aug. 2025</a:t>
              </a:r>
            </a:p>
          </p:txBody>
        </p:sp>
        <p:pic>
          <p:nvPicPr>
            <p:cNvPr id="42" name="Picture 41">
              <a:extLst>
                <a:ext uri="{FF2B5EF4-FFF2-40B4-BE49-F238E27FC236}">
                  <a16:creationId xmlns:a16="http://schemas.microsoft.com/office/drawing/2014/main" id="{A12BF87E-E6AF-A20B-D97F-456FA365B6E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4336381" y="3196541"/>
              <a:ext cx="7660951" cy="2565189"/>
            </a:xfrm>
            <a:prstGeom prst="rect">
              <a:avLst/>
            </a:prstGeom>
          </p:spPr>
        </p:pic>
      </p:grpSp>
      <p:graphicFrame>
        <p:nvGraphicFramePr>
          <p:cNvPr id="44" name="Table 43">
            <a:extLst>
              <a:ext uri="{FF2B5EF4-FFF2-40B4-BE49-F238E27FC236}">
                <a16:creationId xmlns:a16="http://schemas.microsoft.com/office/drawing/2014/main" id="{1C42E939-C22F-1DAE-9B8B-ED6F3B0F9B0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15577026"/>
              </p:ext>
            </p:extLst>
          </p:nvPr>
        </p:nvGraphicFramePr>
        <p:xfrm>
          <a:off x="269613" y="1936690"/>
          <a:ext cx="5566467" cy="184912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406707">
                  <a:extLst>
                    <a:ext uri="{9D8B030D-6E8A-4147-A177-3AD203B41FA5}">
                      <a16:colId xmlns:a16="http://schemas.microsoft.com/office/drawing/2014/main" val="1231780507"/>
                    </a:ext>
                  </a:extLst>
                </a:gridCol>
                <a:gridCol w="1376680">
                  <a:extLst>
                    <a:ext uri="{9D8B030D-6E8A-4147-A177-3AD203B41FA5}">
                      <a16:colId xmlns:a16="http://schemas.microsoft.com/office/drawing/2014/main" val="435400663"/>
                    </a:ext>
                  </a:extLst>
                </a:gridCol>
                <a:gridCol w="1783080">
                  <a:extLst>
                    <a:ext uri="{9D8B030D-6E8A-4147-A177-3AD203B41FA5}">
                      <a16:colId xmlns:a16="http://schemas.microsoft.com/office/drawing/2014/main" val="362487071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Cable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CD1 [1]</a:t>
                      </a:r>
                      <a:endParaRPr lang="de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SMACC-LF [2]</a:t>
                      </a:r>
                      <a:endParaRPr lang="de-CH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4483224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Strand diameter [mm]</a:t>
                      </a:r>
                      <a:endParaRPr lang="de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0.85</a:t>
                      </a:r>
                      <a:endParaRPr lang="de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0.7</a:t>
                      </a:r>
                      <a:endParaRPr lang="de-CH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844574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#Strands</a:t>
                      </a:r>
                      <a:endParaRPr lang="de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21</a:t>
                      </a:r>
                      <a:endParaRPr lang="de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34</a:t>
                      </a:r>
                      <a:endParaRPr lang="de-CH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60070360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nl-NL" dirty="0"/>
                        <a:t>Dimensions</a:t>
                      </a:r>
                      <a:r>
                        <a:rPr lang="nl-NL" baseline="30000" dirty="0"/>
                        <a:t>* </a:t>
                      </a:r>
                      <a:r>
                        <a:rPr lang="nl-NL" baseline="0" dirty="0"/>
                        <a:t> [mm]</a:t>
                      </a:r>
                      <a:endParaRPr lang="de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9.55 x 1.62</a:t>
                      </a:r>
                      <a:endParaRPr lang="de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12.74 x 1.31</a:t>
                      </a:r>
                      <a:endParaRPr lang="de-CH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0092279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Pitch [mm]</a:t>
                      </a:r>
                      <a:endParaRPr lang="de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64</a:t>
                      </a:r>
                      <a:endParaRPr lang="de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79</a:t>
                      </a:r>
                      <a:endParaRPr lang="de-CH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98368404"/>
                  </a:ext>
                </a:extLst>
              </a:tr>
            </a:tbl>
          </a:graphicData>
        </a:graphic>
      </p:graphicFrame>
      <p:pic>
        <p:nvPicPr>
          <p:cNvPr id="40" name="Picture 39">
            <a:extLst>
              <a:ext uri="{FF2B5EF4-FFF2-40B4-BE49-F238E27FC236}">
                <a16:creationId xmlns:a16="http://schemas.microsoft.com/office/drawing/2014/main" id="{95655A08-B936-59FC-556F-4F922858EB80}"/>
              </a:ext>
            </a:extLst>
          </p:cNvPr>
          <p:cNvPicPr>
            <a:picLocks noChangeAspect="1"/>
          </p:cNvPicPr>
          <p:nvPr/>
        </p:nvPicPr>
        <p:blipFill rotWithShape="1">
          <a:blip r:embed="rId10"/>
          <a:srcRect r="49200"/>
          <a:stretch/>
        </p:blipFill>
        <p:spPr>
          <a:xfrm>
            <a:off x="4044649" y="1800736"/>
            <a:ext cx="1877512" cy="2281709"/>
          </a:xfrm>
          <a:prstGeom prst="rect">
            <a:avLst/>
          </a:prstGeom>
        </p:spPr>
      </p:pic>
      <p:sp>
        <p:nvSpPr>
          <p:cNvPr id="35" name="TextBox 34">
            <a:extLst>
              <a:ext uri="{FF2B5EF4-FFF2-40B4-BE49-F238E27FC236}">
                <a16:creationId xmlns:a16="http://schemas.microsoft.com/office/drawing/2014/main" id="{BDE82DB1-1BA7-9D3D-6A63-3B06ACB3EF07}"/>
              </a:ext>
            </a:extLst>
          </p:cNvPr>
          <p:cNvSpPr txBox="1"/>
          <p:nvPr/>
        </p:nvSpPr>
        <p:spPr>
          <a:xfrm>
            <a:off x="4447028" y="6269339"/>
            <a:ext cx="701313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CH" sz="900" b="0" i="0" dirty="0">
                <a:effectLst/>
              </a:rPr>
              <a:t>[3] F. </a:t>
            </a:r>
            <a:r>
              <a:rPr lang="de-CH" sz="900" b="0" i="0" dirty="0" err="1">
                <a:effectLst/>
              </a:rPr>
              <a:t>Nunio</a:t>
            </a:r>
            <a:r>
              <a:rPr lang="de-CH" sz="900" b="0" i="0" dirty="0">
                <a:effectLst/>
              </a:rPr>
              <a:t> </a:t>
            </a:r>
            <a:r>
              <a:rPr lang="de-CH" sz="900" b="0" i="1" dirty="0">
                <a:effectLst/>
              </a:rPr>
              <a:t>et al.</a:t>
            </a:r>
            <a:r>
              <a:rPr lang="de-CH" sz="900" b="0" i="0" dirty="0">
                <a:effectLst/>
              </a:rPr>
              <a:t>, "</a:t>
            </a:r>
            <a:r>
              <a:rPr lang="de-CH" sz="900" b="0" i="0" dirty="0" err="1">
                <a:effectLst/>
              </a:rPr>
              <a:t>CoCaSCOPE</a:t>
            </a:r>
            <a:r>
              <a:rPr lang="de-CH" sz="900" b="0" i="0" dirty="0">
                <a:effectLst/>
              </a:rPr>
              <a:t>-Mesh Generator: A Tool </a:t>
            </a:r>
            <a:r>
              <a:rPr lang="de-CH" sz="900" b="0" i="0" dirty="0" err="1">
                <a:effectLst/>
              </a:rPr>
              <a:t>to</a:t>
            </a:r>
            <a:r>
              <a:rPr lang="de-CH" sz="900" b="0" i="0" dirty="0">
                <a:effectLst/>
              </a:rPr>
              <a:t> Generate 3D </a:t>
            </a:r>
            <a:r>
              <a:rPr lang="de-CH" sz="900" b="0" i="0" dirty="0" err="1">
                <a:effectLst/>
              </a:rPr>
              <a:t>Numerical</a:t>
            </a:r>
            <a:r>
              <a:rPr lang="de-CH" sz="900" b="0" i="0" dirty="0">
                <a:effectLst/>
              </a:rPr>
              <a:t> Models </a:t>
            </a:r>
            <a:r>
              <a:rPr lang="de-CH" sz="900" b="0" i="0" dirty="0" err="1">
                <a:effectLst/>
              </a:rPr>
              <a:t>of</a:t>
            </a:r>
            <a:r>
              <a:rPr lang="de-CH" sz="900" b="0" i="0" dirty="0">
                <a:effectLst/>
              </a:rPr>
              <a:t> Rutherford Cables," in </a:t>
            </a:r>
            <a:r>
              <a:rPr lang="de-CH" sz="900" b="0" i="1" dirty="0">
                <a:effectLst/>
              </a:rPr>
              <a:t>IEEE Transactions on Applied </a:t>
            </a:r>
            <a:r>
              <a:rPr lang="de-CH" sz="900" b="0" i="1" dirty="0" err="1">
                <a:effectLst/>
              </a:rPr>
              <a:t>Superconductivity</a:t>
            </a:r>
            <a:r>
              <a:rPr lang="de-CH" sz="900" b="0" i="0" dirty="0">
                <a:effectLst/>
              </a:rPr>
              <a:t>, vol. 34, </a:t>
            </a:r>
            <a:r>
              <a:rPr lang="de-CH" sz="900" b="0" i="0" dirty="0" err="1">
                <a:effectLst/>
              </a:rPr>
              <a:t>no</a:t>
            </a:r>
            <a:r>
              <a:rPr lang="de-CH" sz="900" b="0" i="0" dirty="0">
                <a:effectLst/>
              </a:rPr>
              <a:t>. 5, pp. 1-5, Aug. 2024</a:t>
            </a:r>
            <a:endParaRPr lang="de-CH" sz="900" dirty="0"/>
          </a:p>
        </p:txBody>
      </p:sp>
    </p:spTree>
    <p:extLst>
      <p:ext uri="{BB962C8B-B14F-4D97-AF65-F5344CB8AC3E}">
        <p14:creationId xmlns:p14="http://schemas.microsoft.com/office/powerpoint/2010/main" val="35504248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500" fill="hold"/>
                                        <p:tgtEl>
                                          <p:spTgt spid="3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4484" fill="hold"/>
                                        <p:tgtEl>
                                          <p:spTgt spid="3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cmd type="call" cmd="stop">
                                      <p:cBhvr>
                                        <p:cTn id="20" dur="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23" fill="hold" display="0">
                  <p:stCondLst>
                    <p:cond delay="indefinite"/>
                  </p:stCondLst>
                </p:cTn>
                <p:tgtEl>
                  <p:spTgt spid="33"/>
                </p:tgtEl>
              </p:cMediaNode>
            </p:video>
            <p:video>
              <p:cMediaNode vol="80000">
                <p:cTn id="24" fill="hold" display="0">
                  <p:stCondLst>
                    <p:cond delay="indefinite"/>
                  </p:stCondLst>
                </p:cTn>
                <p:tgtEl>
                  <p:spTgt spid="36"/>
                </p:tgtEl>
              </p:cMediaNode>
            </p:vide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C88685-1493-0488-24D1-DCE2ECD134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Downscaling procedure</a:t>
            </a:r>
            <a:endParaRPr lang="de-CH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5F2E004-3983-0F1B-3AEA-F2400CD1AA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088C3A-AA77-7E45-B1B2-0D3A88E6AE95}" type="datetime1">
              <a:rPr lang="pl-PL" noProof="0" smtClean="0"/>
              <a:t>18.11.2025</a:t>
            </a:fld>
            <a:endParaRPr lang="de-CH" noProof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4BC9072-6856-8AC8-B756-CF9E66D05F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Institute of Electromagnetic Fields</a:t>
            </a:r>
            <a:endParaRPr lang="de-CH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1E6EF82-F102-A44E-83D7-E84B20C02A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A52AF-F19D-405C-AD5F-7D94B96A5CC3}" type="slidenum">
              <a:rPr lang="de-CH" noProof="0" smtClean="0"/>
              <a:t>3</a:t>
            </a:fld>
            <a:endParaRPr lang="de-CH" noProof="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96E86F31-5755-6E1A-76EF-83BCAAB7E8F9}"/>
              </a:ext>
            </a:extLst>
          </p:cNvPr>
          <p:cNvGrpSpPr/>
          <p:nvPr/>
        </p:nvGrpSpPr>
        <p:grpSpPr>
          <a:xfrm>
            <a:off x="93480" y="3659135"/>
            <a:ext cx="4308385" cy="2732458"/>
            <a:chOff x="1656986" y="1493719"/>
            <a:chExt cx="6683103" cy="4238548"/>
          </a:xfrm>
        </p:grpSpPr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376D3A08-D5A5-D8A0-A67E-171D4B0ECB79}"/>
                </a:ext>
              </a:extLst>
            </p:cNvPr>
            <p:cNvGrpSpPr/>
            <p:nvPr/>
          </p:nvGrpSpPr>
          <p:grpSpPr>
            <a:xfrm>
              <a:off x="2067353" y="1745777"/>
              <a:ext cx="1882140" cy="1624603"/>
              <a:chOff x="7341796" y="1059775"/>
              <a:chExt cx="1882140" cy="1624603"/>
            </a:xfrm>
          </p:grpSpPr>
          <p:grpSp>
            <p:nvGrpSpPr>
              <p:cNvPr id="29" name="Group 28">
                <a:extLst>
                  <a:ext uri="{FF2B5EF4-FFF2-40B4-BE49-F238E27FC236}">
                    <a16:creationId xmlns:a16="http://schemas.microsoft.com/office/drawing/2014/main" id="{AB899AF6-6D6D-A1AE-5C17-0688402FCC8A}"/>
                  </a:ext>
                </a:extLst>
              </p:cNvPr>
              <p:cNvGrpSpPr/>
              <p:nvPr/>
            </p:nvGrpSpPr>
            <p:grpSpPr>
              <a:xfrm>
                <a:off x="7341796" y="1059775"/>
                <a:ext cx="1882140" cy="1189004"/>
                <a:chOff x="6689896" y="962932"/>
                <a:chExt cx="1882140" cy="1189004"/>
              </a:xfrm>
            </p:grpSpPr>
            <p:sp>
              <p:nvSpPr>
                <p:cNvPr id="31" name="Rectangle 30">
                  <a:extLst>
                    <a:ext uri="{FF2B5EF4-FFF2-40B4-BE49-F238E27FC236}">
                      <a16:creationId xmlns:a16="http://schemas.microsoft.com/office/drawing/2014/main" id="{887BC009-35FD-7B84-001A-BEE362543C28}"/>
                    </a:ext>
                  </a:extLst>
                </p:cNvPr>
                <p:cNvSpPr/>
                <p:nvPr/>
              </p:nvSpPr>
              <p:spPr>
                <a:xfrm>
                  <a:off x="6689896" y="962932"/>
                  <a:ext cx="1882140" cy="324848"/>
                </a:xfrm>
                <a:prstGeom prst="rect">
                  <a:avLst/>
                </a:prstGeom>
                <a:ln>
                  <a:headEnd type="triangle" w="med" len="med"/>
                  <a:tailEnd type="none" w="med" len="med"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050" dirty="0"/>
                    <a:t>Magnetic FEM</a:t>
                  </a:r>
                  <a:endParaRPr lang="de-CH" sz="1050" dirty="0"/>
                </a:p>
              </p:txBody>
            </p:sp>
            <p:sp>
              <p:nvSpPr>
                <p:cNvPr id="32" name="Rectangle 31">
                  <a:extLst>
                    <a:ext uri="{FF2B5EF4-FFF2-40B4-BE49-F238E27FC236}">
                      <a16:creationId xmlns:a16="http://schemas.microsoft.com/office/drawing/2014/main" id="{DF13FF63-B6D9-C77C-25B1-20EB4163B10E}"/>
                    </a:ext>
                  </a:extLst>
                </p:cNvPr>
                <p:cNvSpPr/>
                <p:nvPr/>
              </p:nvSpPr>
              <p:spPr>
                <a:xfrm>
                  <a:off x="6689896" y="1827088"/>
                  <a:ext cx="1882140" cy="324848"/>
                </a:xfrm>
                <a:prstGeom prst="rect">
                  <a:avLst/>
                </a:prstGeom>
                <a:ln>
                  <a:headEnd type="triangle" w="med" len="med"/>
                  <a:tailEnd type="none" w="med" len="med"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050" dirty="0"/>
                    <a:t>Structural FEM</a:t>
                  </a:r>
                  <a:endParaRPr lang="de-CH" sz="1050" dirty="0"/>
                </a:p>
              </p:txBody>
            </p:sp>
            <p:cxnSp>
              <p:nvCxnSpPr>
                <p:cNvPr id="33" name="Straight Arrow Connector 32">
                  <a:extLst>
                    <a:ext uri="{FF2B5EF4-FFF2-40B4-BE49-F238E27FC236}">
                      <a16:creationId xmlns:a16="http://schemas.microsoft.com/office/drawing/2014/main" id="{510861B7-EC50-BA8D-654F-9D5E96949153}"/>
                    </a:ext>
                  </a:extLst>
                </p:cNvPr>
                <p:cNvCxnSpPr>
                  <a:stCxn id="32" idx="0"/>
                  <a:endCxn id="31" idx="2"/>
                </p:cNvCxnSpPr>
                <p:nvPr/>
              </p:nvCxnSpPr>
              <p:spPr>
                <a:xfrm flipV="1">
                  <a:off x="7630966" y="1287780"/>
                  <a:ext cx="0" cy="539308"/>
                </a:xfrm>
                <a:prstGeom prst="straightConnector1">
                  <a:avLst/>
                </a:prstGeom>
                <a:ln w="57150">
                  <a:headEnd type="triangle" w="med" len="med"/>
                  <a:tailEnd type="non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8F3DFB16-4FC0-BDB7-6665-0B067FD0759B}"/>
                  </a:ext>
                </a:extLst>
              </p:cNvPr>
              <p:cNvSpPr txBox="1"/>
              <p:nvPr/>
            </p:nvSpPr>
            <p:spPr>
              <a:xfrm>
                <a:off x="7549386" y="2278572"/>
                <a:ext cx="1606434" cy="40580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1050" dirty="0"/>
                  <a:t>Cable – level </a:t>
                </a:r>
                <a:endParaRPr lang="de-CH" sz="1050" dirty="0"/>
              </a:p>
            </p:txBody>
          </p:sp>
        </p:grpSp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71694044-E59E-6742-768F-7B13D15850B7}"/>
                </a:ext>
              </a:extLst>
            </p:cNvPr>
            <p:cNvGrpSpPr/>
            <p:nvPr/>
          </p:nvGrpSpPr>
          <p:grpSpPr>
            <a:xfrm>
              <a:off x="1977761" y="4602175"/>
              <a:ext cx="2053243" cy="823622"/>
              <a:chOff x="7252206" y="4003825"/>
              <a:chExt cx="2053243" cy="823622"/>
            </a:xfrm>
          </p:grpSpPr>
          <p:grpSp>
            <p:nvGrpSpPr>
              <p:cNvPr id="25" name="Group 24">
                <a:extLst>
                  <a:ext uri="{FF2B5EF4-FFF2-40B4-BE49-F238E27FC236}">
                    <a16:creationId xmlns:a16="http://schemas.microsoft.com/office/drawing/2014/main" id="{61684450-8DAD-422D-82E0-CA59A5FBFC9E}"/>
                  </a:ext>
                </a:extLst>
              </p:cNvPr>
              <p:cNvGrpSpPr/>
              <p:nvPr/>
            </p:nvGrpSpPr>
            <p:grpSpPr>
              <a:xfrm>
                <a:off x="7341796" y="4108728"/>
                <a:ext cx="1882140" cy="718719"/>
                <a:chOff x="6315823" y="3508870"/>
                <a:chExt cx="1882140" cy="718719"/>
              </a:xfrm>
            </p:grpSpPr>
            <p:sp>
              <p:nvSpPr>
                <p:cNvPr id="27" name="Rectangle 26">
                  <a:extLst>
                    <a:ext uri="{FF2B5EF4-FFF2-40B4-BE49-F238E27FC236}">
                      <a16:creationId xmlns:a16="http://schemas.microsoft.com/office/drawing/2014/main" id="{034CD68E-F267-F68B-4BA4-E9631BEE9605}"/>
                    </a:ext>
                  </a:extLst>
                </p:cNvPr>
                <p:cNvSpPr/>
                <p:nvPr/>
              </p:nvSpPr>
              <p:spPr>
                <a:xfrm>
                  <a:off x="6315823" y="3508870"/>
                  <a:ext cx="1882140" cy="324848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000" dirty="0"/>
                    <a:t>‘Explicit dynamics</a:t>
                  </a:r>
                  <a:r>
                    <a:rPr lang="en-US" sz="1050" dirty="0"/>
                    <a:t>’ </a:t>
                  </a:r>
                  <a:endParaRPr lang="de-CH" sz="1050" dirty="0"/>
                </a:p>
              </p:txBody>
            </p:sp>
            <p:sp>
              <p:nvSpPr>
                <p:cNvPr id="28" name="TextBox 27">
                  <a:extLst>
                    <a:ext uri="{FF2B5EF4-FFF2-40B4-BE49-F238E27FC236}">
                      <a16:creationId xmlns:a16="http://schemas.microsoft.com/office/drawing/2014/main" id="{F854932A-538E-6D17-A273-7AA741D8F775}"/>
                    </a:ext>
                  </a:extLst>
                </p:cNvPr>
                <p:cNvSpPr txBox="1"/>
                <p:nvPr/>
              </p:nvSpPr>
              <p:spPr>
                <a:xfrm>
                  <a:off x="6453675" y="3833718"/>
                  <a:ext cx="1606434" cy="393871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r>
                    <a:rPr lang="en-US" sz="1050" dirty="0"/>
                    <a:t>Strand – level </a:t>
                  </a:r>
                  <a:endParaRPr lang="de-CH" sz="1050" dirty="0"/>
                </a:p>
              </p:txBody>
            </p:sp>
          </p:grpSp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96109F0D-60F6-2466-0D70-CC2A5CC42180}"/>
                  </a:ext>
                </a:extLst>
              </p:cNvPr>
              <p:cNvSpPr/>
              <p:nvPr/>
            </p:nvSpPr>
            <p:spPr>
              <a:xfrm>
                <a:off x="7252206" y="4003825"/>
                <a:ext cx="2053243" cy="814435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CH" sz="1050"/>
              </a:p>
            </p:txBody>
          </p:sp>
        </p:grp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318AEB9D-FF6E-5F65-F63A-6B27E3FF29D3}"/>
                </a:ext>
              </a:extLst>
            </p:cNvPr>
            <p:cNvSpPr/>
            <p:nvPr/>
          </p:nvSpPr>
          <p:spPr>
            <a:xfrm>
              <a:off x="1977762" y="1666723"/>
              <a:ext cx="2053243" cy="1667184"/>
            </a:xfrm>
            <a:prstGeom prst="rect">
              <a:avLst/>
            </a:prstGeom>
            <a:noFill/>
            <a:ln w="28575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 sz="1050">
                <a:ln w="12700">
                  <a:solidFill>
                    <a:schemeClr val="tx1"/>
                  </a:solidFill>
                </a:ln>
              </a:endParaRP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8DCB7AFA-3AEE-6CCC-94A3-77DD44E7E7B7}"/>
                </a:ext>
              </a:extLst>
            </p:cNvPr>
            <p:cNvSpPr/>
            <p:nvPr/>
          </p:nvSpPr>
          <p:spPr>
            <a:xfrm>
              <a:off x="1656986" y="1493719"/>
              <a:ext cx="6683103" cy="423854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 sz="1050"/>
            </a:p>
          </p:txBody>
        </p:sp>
        <p:cxnSp>
          <p:nvCxnSpPr>
            <p:cNvPr id="14" name="Straight Arrow Connector 13">
              <a:extLst>
                <a:ext uri="{FF2B5EF4-FFF2-40B4-BE49-F238E27FC236}">
                  <a16:creationId xmlns:a16="http://schemas.microsoft.com/office/drawing/2014/main" id="{E512015C-940C-4B19-BCC3-D80EF06DB60A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4031004" y="3333907"/>
              <a:ext cx="1663072" cy="1288638"/>
            </a:xfrm>
            <a:prstGeom prst="straightConnector1">
              <a:avLst/>
            </a:prstGeom>
            <a:ln w="76200">
              <a:solidFill>
                <a:srgbClr val="FFFF00"/>
              </a:solidFill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4B40C17B-D1C0-3302-C24C-845B91CC5572}"/>
                </a:ext>
              </a:extLst>
            </p:cNvPr>
            <p:cNvGrpSpPr/>
            <p:nvPr/>
          </p:nvGrpSpPr>
          <p:grpSpPr>
            <a:xfrm>
              <a:off x="5694076" y="4614547"/>
              <a:ext cx="2053243" cy="823622"/>
              <a:chOff x="7252206" y="4003825"/>
              <a:chExt cx="2053243" cy="823622"/>
            </a:xfrm>
          </p:grpSpPr>
          <p:grpSp>
            <p:nvGrpSpPr>
              <p:cNvPr id="21" name="Group 20">
                <a:extLst>
                  <a:ext uri="{FF2B5EF4-FFF2-40B4-BE49-F238E27FC236}">
                    <a16:creationId xmlns:a16="http://schemas.microsoft.com/office/drawing/2014/main" id="{78B1AB6E-4B53-6D58-0999-F80C593AFEED}"/>
                  </a:ext>
                </a:extLst>
              </p:cNvPr>
              <p:cNvGrpSpPr/>
              <p:nvPr/>
            </p:nvGrpSpPr>
            <p:grpSpPr>
              <a:xfrm>
                <a:off x="7341796" y="4108728"/>
                <a:ext cx="1882140" cy="718719"/>
                <a:chOff x="6315823" y="3508870"/>
                <a:chExt cx="1882140" cy="718719"/>
              </a:xfrm>
            </p:grpSpPr>
            <p:sp>
              <p:nvSpPr>
                <p:cNvPr id="23" name="Rectangle 22">
                  <a:extLst>
                    <a:ext uri="{FF2B5EF4-FFF2-40B4-BE49-F238E27FC236}">
                      <a16:creationId xmlns:a16="http://schemas.microsoft.com/office/drawing/2014/main" id="{1DBEA94F-CE35-12EA-BD21-7B7DBB27CC65}"/>
                    </a:ext>
                  </a:extLst>
                </p:cNvPr>
                <p:cNvSpPr/>
                <p:nvPr/>
              </p:nvSpPr>
              <p:spPr>
                <a:xfrm>
                  <a:off x="6315823" y="3508870"/>
                  <a:ext cx="1882140" cy="324848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000" dirty="0" err="1"/>
                    <a:t>Submodel</a:t>
                  </a:r>
                  <a:endParaRPr lang="de-CH" sz="1050" dirty="0"/>
                </a:p>
              </p:txBody>
            </p:sp>
            <p:sp>
              <p:nvSpPr>
                <p:cNvPr id="24" name="TextBox 23">
                  <a:extLst>
                    <a:ext uri="{FF2B5EF4-FFF2-40B4-BE49-F238E27FC236}">
                      <a16:creationId xmlns:a16="http://schemas.microsoft.com/office/drawing/2014/main" id="{D72974A4-A0F9-691D-BA92-D7B4D69C99B1}"/>
                    </a:ext>
                  </a:extLst>
                </p:cNvPr>
                <p:cNvSpPr txBox="1"/>
                <p:nvPr/>
              </p:nvSpPr>
              <p:spPr>
                <a:xfrm>
                  <a:off x="6453675" y="3833718"/>
                  <a:ext cx="1606434" cy="393871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r>
                    <a:rPr lang="en-US" sz="1050" dirty="0"/>
                    <a:t>Strand – level </a:t>
                  </a:r>
                  <a:endParaRPr lang="de-CH" sz="1050" dirty="0"/>
                </a:p>
              </p:txBody>
            </p:sp>
          </p:grpSp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207D7D73-2AD2-4F12-990E-2A762054A97A}"/>
                  </a:ext>
                </a:extLst>
              </p:cNvPr>
              <p:cNvSpPr/>
              <p:nvPr/>
            </p:nvSpPr>
            <p:spPr>
              <a:xfrm>
                <a:off x="7252206" y="4003825"/>
                <a:ext cx="2053243" cy="814435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CH" sz="1050"/>
              </a:p>
            </p:txBody>
          </p:sp>
        </p:grp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B7DC8ADA-442F-1D53-3D71-F89CF4056806}"/>
                </a:ext>
              </a:extLst>
            </p:cNvPr>
            <p:cNvSpPr txBox="1"/>
            <p:nvPr/>
          </p:nvSpPr>
          <p:spPr>
            <a:xfrm>
              <a:off x="4031004" y="5053279"/>
              <a:ext cx="2206176" cy="358063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900" dirty="0"/>
                <a:t>Mesh conversion</a:t>
              </a:r>
              <a:endParaRPr lang="de-CH" sz="900" dirty="0"/>
            </a:p>
          </p:txBody>
        </p:sp>
        <p:cxnSp>
          <p:nvCxnSpPr>
            <p:cNvPr id="17" name="Straight Arrow Connector 16">
              <a:extLst>
                <a:ext uri="{FF2B5EF4-FFF2-40B4-BE49-F238E27FC236}">
                  <a16:creationId xmlns:a16="http://schemas.microsoft.com/office/drawing/2014/main" id="{81C58AAF-9F82-8AF8-A761-B0399AFDEFD6}"/>
                </a:ext>
              </a:extLst>
            </p:cNvPr>
            <p:cNvCxnSpPr>
              <a:cxnSpLocks/>
              <a:stCxn id="22" idx="1"/>
              <a:endCxn id="26" idx="3"/>
            </p:cNvCxnSpPr>
            <p:nvPr/>
          </p:nvCxnSpPr>
          <p:spPr>
            <a:xfrm flipH="1" flipV="1">
              <a:off x="4031004" y="5009393"/>
              <a:ext cx="1663072" cy="12372"/>
            </a:xfrm>
            <a:prstGeom prst="straightConnector1">
              <a:avLst/>
            </a:prstGeom>
            <a:ln w="76200">
              <a:solidFill>
                <a:srgbClr val="FFFF00"/>
              </a:solidFill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103233CF-3BBD-86E5-8BC9-2EA980CC6A0E}"/>
                </a:ext>
              </a:extLst>
            </p:cNvPr>
            <p:cNvSpPr txBox="1"/>
            <p:nvPr/>
          </p:nvSpPr>
          <p:spPr>
            <a:xfrm rot="2323077">
              <a:off x="3878984" y="3982605"/>
              <a:ext cx="1788755" cy="33419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800" dirty="0"/>
                <a:t>Deformations/Forces</a:t>
              </a:r>
              <a:endParaRPr lang="de-CH" sz="800" dirty="0"/>
            </a:p>
          </p:txBody>
        </p:sp>
        <p:cxnSp>
          <p:nvCxnSpPr>
            <p:cNvPr id="19" name="Straight Arrow Connector 18">
              <a:extLst>
                <a:ext uri="{FF2B5EF4-FFF2-40B4-BE49-F238E27FC236}">
                  <a16:creationId xmlns:a16="http://schemas.microsoft.com/office/drawing/2014/main" id="{83899012-DAD7-7D3C-B224-A3A89B672FEF}"/>
                </a:ext>
              </a:extLst>
            </p:cNvPr>
            <p:cNvCxnSpPr>
              <a:cxnSpLocks/>
            </p:cNvCxnSpPr>
            <p:nvPr/>
          </p:nvCxnSpPr>
          <p:spPr>
            <a:xfrm>
              <a:off x="4031004" y="2772357"/>
              <a:ext cx="1071840" cy="0"/>
            </a:xfrm>
            <a:prstGeom prst="straightConnector1">
              <a:avLst/>
            </a:prstGeom>
            <a:ln w="76200"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149B2800-8F4E-2513-51C1-029A00928DEF}"/>
                </a:ext>
              </a:extLst>
            </p:cNvPr>
            <p:cNvSpPr txBox="1"/>
            <p:nvPr/>
          </p:nvSpPr>
          <p:spPr>
            <a:xfrm>
              <a:off x="5102845" y="2515818"/>
              <a:ext cx="1911373" cy="572902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txBody>
            <a:bodyPr wrap="square">
              <a:spAutoFit/>
            </a:bodyPr>
            <a:lstStyle/>
            <a:p>
              <a:r>
                <a:rPr lang="en-US" sz="900" dirty="0"/>
                <a:t>Measured structural properties of cable</a:t>
              </a:r>
              <a:endParaRPr lang="de-CH" sz="900" dirty="0"/>
            </a:p>
          </p:txBody>
        </p:sp>
      </p:grp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28D0ADE-BF7E-DE28-F24D-7CE5FCAE57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2094" y="842842"/>
            <a:ext cx="10728325" cy="4680000"/>
          </a:xfrm>
        </p:spPr>
        <p:txBody>
          <a:bodyPr/>
          <a:lstStyle/>
          <a:p>
            <a:r>
              <a:rPr lang="en-US" sz="1600" dirty="0"/>
              <a:t>Write deformation of cable model to file </a:t>
            </a:r>
          </a:p>
          <a:p>
            <a:r>
              <a:rPr lang="en-US" sz="1600" dirty="0"/>
              <a:t>Mesh conversion</a:t>
            </a:r>
          </a:p>
          <a:p>
            <a:pPr lvl="1"/>
            <a:r>
              <a:rPr lang="en-US" sz="1600" dirty="0"/>
              <a:t>Reading mesh from LS-DYNA</a:t>
            </a:r>
          </a:p>
          <a:p>
            <a:pPr lvl="1"/>
            <a:r>
              <a:rPr lang="en-US" sz="1600" dirty="0"/>
              <a:t>Interpolate LS-DYNA mesh to create 2D cross-section</a:t>
            </a:r>
          </a:p>
          <a:p>
            <a:pPr lvl="1"/>
            <a:r>
              <a:rPr lang="en-US" sz="1600" dirty="0"/>
              <a:t>Map deformation of outside nodes</a:t>
            </a:r>
          </a:p>
          <a:p>
            <a:pPr lvl="1"/>
            <a:r>
              <a:rPr lang="en-US" sz="1600" dirty="0"/>
              <a:t>Create watertight geometry for strands</a:t>
            </a:r>
          </a:p>
          <a:p>
            <a:pPr lvl="1"/>
            <a:r>
              <a:rPr lang="en-US" sz="1600" dirty="0"/>
              <a:t>Mesh ‘impregnation’ area</a:t>
            </a:r>
          </a:p>
        </p:txBody>
      </p:sp>
      <p:pic>
        <p:nvPicPr>
          <p:cNvPr id="36" name="Picture 35" descr="A screenshot of a computer generated image&#10;&#10;AI-generated content may be incorrect.">
            <a:extLst>
              <a:ext uri="{FF2B5EF4-FFF2-40B4-BE49-F238E27FC236}">
                <a16:creationId xmlns:a16="http://schemas.microsoft.com/office/drawing/2014/main" id="{556AD7EF-14B6-7E3D-2C92-350DF9A7C73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14223" y="989172"/>
            <a:ext cx="6322145" cy="48268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1496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DB23AA5-F049-CFD1-0D86-D28F0A4977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088C3A-AA77-7E45-B1B2-0D3A88E6AE95}" type="datetime1">
              <a:rPr lang="pl-PL" noProof="0" smtClean="0"/>
              <a:t>18.11.2025</a:t>
            </a:fld>
            <a:endParaRPr lang="de-CH" noProof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9092132-B742-D7D6-DD40-324E3F87C2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Institute of Electromagnetic Fields</a:t>
            </a:r>
            <a:endParaRPr lang="de-CH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274440-8416-C28E-F10D-DF86A36524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A52AF-F19D-405C-AD5F-7D94B96A5CC3}" type="slidenum">
              <a:rPr lang="de-CH" noProof="0" smtClean="0"/>
              <a:t>4</a:t>
            </a:fld>
            <a:endParaRPr lang="de-CH" noProof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8BE1C12-A84B-2FBE-8792-AD06CBE214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Filled wax impregnated 10-stacks - measurements and simulations.</a:t>
            </a:r>
            <a:endParaRPr lang="de-CH" dirty="0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EE2BDB9D-5C69-BADC-D2D1-69DB48405335}"/>
              </a:ext>
            </a:extLst>
          </p:cNvPr>
          <p:cNvGrpSpPr/>
          <p:nvPr/>
        </p:nvGrpSpPr>
        <p:grpSpPr>
          <a:xfrm>
            <a:off x="275130" y="3797022"/>
            <a:ext cx="2270604" cy="2545042"/>
            <a:chOff x="7261860" y="3764961"/>
            <a:chExt cx="2270604" cy="2545042"/>
          </a:xfrm>
        </p:grpSpPr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3EAD71C1-A87B-9FC3-09C4-114E80B641C5}"/>
                </a:ext>
              </a:extLst>
            </p:cNvPr>
            <p:cNvSpPr txBox="1"/>
            <p:nvPr/>
          </p:nvSpPr>
          <p:spPr>
            <a:xfrm>
              <a:off x="7261860" y="6048393"/>
              <a:ext cx="2270604" cy="2616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sz="1100" dirty="0">
                  <a:solidFill>
                    <a:schemeClr val="bg2">
                      <a:lumMod val="50000"/>
                    </a:schemeClr>
                  </a:solidFill>
                </a:rPr>
                <a:t>10-stack sample prepared at PSI</a:t>
              </a:r>
              <a:endParaRPr lang="de-CH" sz="1100" dirty="0"/>
            </a:p>
          </p:txBody>
        </p:sp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AAAF3161-941E-738E-9F22-602BCFBA3D5C}"/>
                </a:ext>
              </a:extLst>
            </p:cNvPr>
            <p:cNvGrpSpPr/>
            <p:nvPr/>
          </p:nvGrpSpPr>
          <p:grpSpPr>
            <a:xfrm>
              <a:off x="7384425" y="3764961"/>
              <a:ext cx="2148039" cy="2327937"/>
              <a:chOff x="586694" y="1587686"/>
              <a:chExt cx="3002148" cy="3253577"/>
            </a:xfrm>
          </p:grpSpPr>
          <p:pic>
            <p:nvPicPr>
              <p:cNvPr id="3" name="Content Placeholder 8" descr="A metal object on a metal surface&#10;&#10;Description automatically generated">
                <a:extLst>
                  <a:ext uri="{FF2B5EF4-FFF2-40B4-BE49-F238E27FC236}">
                    <a16:creationId xmlns:a16="http://schemas.microsoft.com/office/drawing/2014/main" id="{A31F1AA2-43CC-795E-1F9F-52C1E18EE83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586694" y="2006935"/>
                <a:ext cx="3002148" cy="2834328"/>
              </a:xfrm>
              <a:prstGeom prst="rect">
                <a:avLst/>
              </a:prstGeom>
            </p:spPr>
          </p:pic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D8D3AC34-B4E6-8F1F-3262-8C51375A3BBF}"/>
                  </a:ext>
                </a:extLst>
              </p:cNvPr>
              <p:cNvSpPr/>
              <p:nvPr/>
            </p:nvSpPr>
            <p:spPr>
              <a:xfrm>
                <a:off x="1151890" y="2416174"/>
                <a:ext cx="1361440" cy="354965"/>
              </a:xfrm>
              <a:custGeom>
                <a:avLst/>
                <a:gdLst>
                  <a:gd name="connsiteX0" fmla="*/ 0 w 843280"/>
                  <a:gd name="connsiteY0" fmla="*/ 0 h 462280"/>
                  <a:gd name="connsiteX1" fmla="*/ 843280 w 843280"/>
                  <a:gd name="connsiteY1" fmla="*/ 0 h 462280"/>
                  <a:gd name="connsiteX2" fmla="*/ 843280 w 843280"/>
                  <a:gd name="connsiteY2" fmla="*/ 462280 h 462280"/>
                  <a:gd name="connsiteX3" fmla="*/ 0 w 843280"/>
                  <a:gd name="connsiteY3" fmla="*/ 462280 h 462280"/>
                  <a:gd name="connsiteX4" fmla="*/ 0 w 843280"/>
                  <a:gd name="connsiteY4" fmla="*/ 0 h 462280"/>
                  <a:gd name="connsiteX0" fmla="*/ 142240 w 843280"/>
                  <a:gd name="connsiteY0" fmla="*/ 0 h 502920"/>
                  <a:gd name="connsiteX1" fmla="*/ 843280 w 843280"/>
                  <a:gd name="connsiteY1" fmla="*/ 40640 h 502920"/>
                  <a:gd name="connsiteX2" fmla="*/ 843280 w 843280"/>
                  <a:gd name="connsiteY2" fmla="*/ 502920 h 502920"/>
                  <a:gd name="connsiteX3" fmla="*/ 0 w 843280"/>
                  <a:gd name="connsiteY3" fmla="*/ 502920 h 502920"/>
                  <a:gd name="connsiteX4" fmla="*/ 142240 w 843280"/>
                  <a:gd name="connsiteY4" fmla="*/ 0 h 502920"/>
                  <a:gd name="connsiteX0" fmla="*/ 228600 w 843280"/>
                  <a:gd name="connsiteY0" fmla="*/ 0 h 574040"/>
                  <a:gd name="connsiteX1" fmla="*/ 843280 w 843280"/>
                  <a:gd name="connsiteY1" fmla="*/ 111760 h 574040"/>
                  <a:gd name="connsiteX2" fmla="*/ 843280 w 843280"/>
                  <a:gd name="connsiteY2" fmla="*/ 574040 h 574040"/>
                  <a:gd name="connsiteX3" fmla="*/ 0 w 843280"/>
                  <a:gd name="connsiteY3" fmla="*/ 574040 h 574040"/>
                  <a:gd name="connsiteX4" fmla="*/ 228600 w 843280"/>
                  <a:gd name="connsiteY4" fmla="*/ 0 h 574040"/>
                  <a:gd name="connsiteX0" fmla="*/ 241935 w 843280"/>
                  <a:gd name="connsiteY0" fmla="*/ 0 h 591185"/>
                  <a:gd name="connsiteX1" fmla="*/ 843280 w 843280"/>
                  <a:gd name="connsiteY1" fmla="*/ 128905 h 591185"/>
                  <a:gd name="connsiteX2" fmla="*/ 843280 w 843280"/>
                  <a:gd name="connsiteY2" fmla="*/ 591185 h 591185"/>
                  <a:gd name="connsiteX3" fmla="*/ 0 w 843280"/>
                  <a:gd name="connsiteY3" fmla="*/ 591185 h 591185"/>
                  <a:gd name="connsiteX4" fmla="*/ 241935 w 843280"/>
                  <a:gd name="connsiteY4" fmla="*/ 0 h 591185"/>
                  <a:gd name="connsiteX0" fmla="*/ 241935 w 1151890"/>
                  <a:gd name="connsiteY0" fmla="*/ 0 h 591185"/>
                  <a:gd name="connsiteX1" fmla="*/ 1151890 w 1151890"/>
                  <a:gd name="connsiteY1" fmla="*/ 115570 h 591185"/>
                  <a:gd name="connsiteX2" fmla="*/ 843280 w 1151890"/>
                  <a:gd name="connsiteY2" fmla="*/ 591185 h 591185"/>
                  <a:gd name="connsiteX3" fmla="*/ 0 w 1151890"/>
                  <a:gd name="connsiteY3" fmla="*/ 591185 h 591185"/>
                  <a:gd name="connsiteX4" fmla="*/ 241935 w 1151890"/>
                  <a:gd name="connsiteY4" fmla="*/ 0 h 591185"/>
                  <a:gd name="connsiteX0" fmla="*/ 241935 w 1151890"/>
                  <a:gd name="connsiteY0" fmla="*/ 0 h 591185"/>
                  <a:gd name="connsiteX1" fmla="*/ 1151890 w 1151890"/>
                  <a:gd name="connsiteY1" fmla="*/ 115570 h 591185"/>
                  <a:gd name="connsiteX2" fmla="*/ 824230 w 1151890"/>
                  <a:gd name="connsiteY2" fmla="*/ 265430 h 591185"/>
                  <a:gd name="connsiteX3" fmla="*/ 0 w 1151890"/>
                  <a:gd name="connsiteY3" fmla="*/ 591185 h 591185"/>
                  <a:gd name="connsiteX4" fmla="*/ 241935 w 1151890"/>
                  <a:gd name="connsiteY4" fmla="*/ 0 h 591185"/>
                  <a:gd name="connsiteX0" fmla="*/ 451485 w 1361440"/>
                  <a:gd name="connsiteY0" fmla="*/ 0 h 265430"/>
                  <a:gd name="connsiteX1" fmla="*/ 1361440 w 1361440"/>
                  <a:gd name="connsiteY1" fmla="*/ 115570 h 265430"/>
                  <a:gd name="connsiteX2" fmla="*/ 1033780 w 1361440"/>
                  <a:gd name="connsiteY2" fmla="*/ 265430 h 265430"/>
                  <a:gd name="connsiteX3" fmla="*/ 0 w 1361440"/>
                  <a:gd name="connsiteY3" fmla="*/ 213995 h 265430"/>
                  <a:gd name="connsiteX4" fmla="*/ 451485 w 1361440"/>
                  <a:gd name="connsiteY4" fmla="*/ 0 h 265430"/>
                  <a:gd name="connsiteX0" fmla="*/ 451485 w 1361440"/>
                  <a:gd name="connsiteY0" fmla="*/ 0 h 354965"/>
                  <a:gd name="connsiteX1" fmla="*/ 1361440 w 1361440"/>
                  <a:gd name="connsiteY1" fmla="*/ 115570 h 354965"/>
                  <a:gd name="connsiteX2" fmla="*/ 986155 w 1361440"/>
                  <a:gd name="connsiteY2" fmla="*/ 354965 h 354965"/>
                  <a:gd name="connsiteX3" fmla="*/ 0 w 1361440"/>
                  <a:gd name="connsiteY3" fmla="*/ 213995 h 354965"/>
                  <a:gd name="connsiteX4" fmla="*/ 451485 w 1361440"/>
                  <a:gd name="connsiteY4" fmla="*/ 0 h 3549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61440" h="354965">
                    <a:moveTo>
                      <a:pt x="451485" y="0"/>
                    </a:moveTo>
                    <a:lnTo>
                      <a:pt x="1361440" y="115570"/>
                    </a:lnTo>
                    <a:lnTo>
                      <a:pt x="986155" y="354965"/>
                    </a:lnTo>
                    <a:lnTo>
                      <a:pt x="0" y="213995"/>
                    </a:lnTo>
                    <a:lnTo>
                      <a:pt x="451485" y="0"/>
                    </a:lnTo>
                    <a:close/>
                  </a:path>
                </a:pathLst>
              </a:custGeom>
              <a:solidFill>
                <a:srgbClr val="A8322D"/>
              </a:solidFill>
              <a:ln>
                <a:solidFill>
                  <a:srgbClr val="A8322D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CH"/>
              </a:p>
            </p:txBody>
          </p:sp>
          <p:sp>
            <p:nvSpPr>
              <p:cNvPr id="11" name="Arrow: Down 10">
                <a:extLst>
                  <a:ext uri="{FF2B5EF4-FFF2-40B4-BE49-F238E27FC236}">
                    <a16:creationId xmlns:a16="http://schemas.microsoft.com/office/drawing/2014/main" id="{B40B3FA3-CFFD-67C5-D37F-285FA084846E}"/>
                  </a:ext>
                </a:extLst>
              </p:cNvPr>
              <p:cNvSpPr/>
              <p:nvPr/>
            </p:nvSpPr>
            <p:spPr>
              <a:xfrm>
                <a:off x="1471930" y="1587686"/>
                <a:ext cx="721360" cy="1005970"/>
              </a:xfrm>
              <a:prstGeom prst="downArrow">
                <a:avLst/>
              </a:prstGeom>
              <a:solidFill>
                <a:srgbClr val="A8322D"/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CH"/>
              </a:p>
            </p:txBody>
          </p:sp>
        </p:grpSp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id="{1667A183-B6A7-012E-D4D1-65DA84770AE0}"/>
              </a:ext>
            </a:extLst>
          </p:cNvPr>
          <p:cNvSpPr txBox="1"/>
          <p:nvPr/>
        </p:nvSpPr>
        <p:spPr>
          <a:xfrm>
            <a:off x="490100" y="1077454"/>
            <a:ext cx="11044300" cy="25545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dirty="0"/>
              <a:t>CHART collaboration with D-MATL of ETHZ: </a:t>
            </a:r>
            <a:r>
              <a:rPr lang="en-US" sz="1600" dirty="0">
                <a:latin typeface="Arial (Body)"/>
                <a:ea typeface="Calibri" panose="020F0502020204030204" pitchFamily="34" charset="0"/>
              </a:rPr>
              <a:t>dr. Xiang Kong and Prof. Theo Tervoort</a:t>
            </a:r>
          </a:p>
          <a:p>
            <a:endParaRPr lang="en-US" sz="1600" dirty="0">
              <a:latin typeface="Arial (Body)"/>
              <a:ea typeface="Calibri" panose="020F0502020204030204" pitchFamily="34" charset="0"/>
            </a:endParaRPr>
          </a:p>
          <a:p>
            <a:r>
              <a:rPr lang="en-GB" sz="1600" dirty="0"/>
              <a:t>Mechanical testing from 77 K to RT 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600" dirty="0"/>
              <a:t>Materials: filled wax, epoxy, copper, filaments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600" dirty="0"/>
              <a:t>Impregnated conductor stacks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GB" sz="1600" dirty="0"/>
          </a:p>
          <a:p>
            <a:pPr marL="342900" indent="-342900">
              <a:buFont typeface="+mj-lt"/>
              <a:buAutoNum type="arabicPeriod"/>
            </a:pPr>
            <a:r>
              <a:rPr lang="en-GB" sz="1600" dirty="0"/>
              <a:t>Input for structural model</a:t>
            </a:r>
          </a:p>
          <a:p>
            <a:pPr marL="800100" lvl="1" indent="-342900">
              <a:buFont typeface="+mj-lt"/>
              <a:buAutoNum type="alphaLcParenR"/>
            </a:pPr>
            <a:r>
              <a:rPr lang="en-GB" sz="1600" dirty="0"/>
              <a:t>Material properties</a:t>
            </a:r>
          </a:p>
          <a:p>
            <a:pPr marL="800100" lvl="1" indent="-342900">
              <a:buFont typeface="+mj-lt"/>
              <a:buAutoNum type="alphaLcParenR"/>
            </a:pPr>
            <a:r>
              <a:rPr lang="en-GB" sz="1600" dirty="0"/>
              <a:t>Composite properties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1600" dirty="0"/>
              <a:t>Validation of detailed modelling 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645A8D26-7040-64E4-7DFD-6C0A442BD24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52998" y="4065421"/>
            <a:ext cx="2771083" cy="2059538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B5CD8AA1-A0F5-F839-7967-5B77169AAEE3}"/>
              </a:ext>
            </a:extLst>
          </p:cNvPr>
          <p:cNvSpPr txBox="1"/>
          <p:nvPr/>
        </p:nvSpPr>
        <p:spPr>
          <a:xfrm>
            <a:off x="6220860" y="2573640"/>
            <a:ext cx="56983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Cables currently under test</a:t>
            </a:r>
          </a:p>
        </p:txBody>
      </p:sp>
      <p:graphicFrame>
        <p:nvGraphicFramePr>
          <p:cNvPr id="15" name="Table 14">
            <a:extLst>
              <a:ext uri="{FF2B5EF4-FFF2-40B4-BE49-F238E27FC236}">
                <a16:creationId xmlns:a16="http://schemas.microsoft.com/office/drawing/2014/main" id="{520DB098-113C-92B0-51BF-6FFAD513274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14602641"/>
              </p:ext>
            </p:extLst>
          </p:nvPr>
        </p:nvGraphicFramePr>
        <p:xfrm>
          <a:off x="6072268" y="3087870"/>
          <a:ext cx="5846897" cy="299258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52880">
                  <a:extLst>
                    <a:ext uri="{9D8B030D-6E8A-4147-A177-3AD203B41FA5}">
                      <a16:colId xmlns:a16="http://schemas.microsoft.com/office/drawing/2014/main" val="3613643424"/>
                    </a:ext>
                  </a:extLst>
                </a:gridCol>
                <a:gridCol w="1516793">
                  <a:extLst>
                    <a:ext uri="{9D8B030D-6E8A-4147-A177-3AD203B41FA5}">
                      <a16:colId xmlns:a16="http://schemas.microsoft.com/office/drawing/2014/main" val="1878841021"/>
                    </a:ext>
                  </a:extLst>
                </a:gridCol>
                <a:gridCol w="1438612">
                  <a:extLst>
                    <a:ext uri="{9D8B030D-6E8A-4147-A177-3AD203B41FA5}">
                      <a16:colId xmlns:a16="http://schemas.microsoft.com/office/drawing/2014/main" val="1364507651"/>
                    </a:ext>
                  </a:extLst>
                </a:gridCol>
                <a:gridCol w="1438612">
                  <a:extLst>
                    <a:ext uri="{9D8B030D-6E8A-4147-A177-3AD203B41FA5}">
                      <a16:colId xmlns:a16="http://schemas.microsoft.com/office/drawing/2014/main" val="3674193251"/>
                    </a:ext>
                  </a:extLst>
                </a:gridCol>
              </a:tblGrid>
              <a:tr h="427184">
                <a:tc>
                  <a:txBody>
                    <a:bodyPr/>
                    <a:lstStyle/>
                    <a:p>
                      <a:r>
                        <a:rPr lang="nl-NL" dirty="0"/>
                        <a:t>Cable</a:t>
                      </a:r>
                      <a:endParaRPr lang="de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Uniaxial</a:t>
                      </a:r>
                      <a:endParaRPr lang="de-CH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nl-NL" dirty="0"/>
                        <a:t>Constrained</a:t>
                      </a:r>
                      <a:endParaRPr lang="de-CH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CH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5330085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Transverse</a:t>
                      </a:r>
                      <a:endParaRPr lang="de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Radial</a:t>
                      </a:r>
                      <a:endParaRPr lang="de-CH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127011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CD1</a:t>
                      </a:r>
                      <a:endParaRPr lang="de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Transverse</a:t>
                      </a:r>
                    </a:p>
                    <a:p>
                      <a:r>
                        <a:rPr lang="nl-NL" dirty="0"/>
                        <a:t>LN2</a:t>
                      </a:r>
                    </a:p>
                    <a:p>
                      <a:r>
                        <a:rPr lang="nl-NL" dirty="0"/>
                        <a:t>RT</a:t>
                      </a:r>
                      <a:endParaRPr lang="de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LN2</a:t>
                      </a:r>
                    </a:p>
                    <a:p>
                      <a:r>
                        <a:rPr lang="nl-NL" dirty="0"/>
                        <a:t>-80°C</a:t>
                      </a:r>
                    </a:p>
                    <a:p>
                      <a:r>
                        <a:rPr lang="nl-NL" dirty="0"/>
                        <a:t>RT</a:t>
                      </a:r>
                      <a:endParaRPr lang="de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LN2</a:t>
                      </a:r>
                    </a:p>
                    <a:p>
                      <a:r>
                        <a:rPr lang="nl-NL" dirty="0"/>
                        <a:t>-80°C</a:t>
                      </a:r>
                    </a:p>
                    <a:p>
                      <a:r>
                        <a:rPr lang="nl-NL" dirty="0"/>
                        <a:t>RT</a:t>
                      </a:r>
                      <a:endParaRPr lang="de-CH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3915455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SMACC-LF</a:t>
                      </a:r>
                      <a:endParaRPr lang="de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--</a:t>
                      </a:r>
                      <a:endParaRPr lang="de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LN2</a:t>
                      </a:r>
                    </a:p>
                    <a:p>
                      <a:r>
                        <a:rPr lang="nl-NL" dirty="0"/>
                        <a:t>-80°C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LN2</a:t>
                      </a:r>
                    </a:p>
                    <a:p>
                      <a:r>
                        <a:rPr lang="nl-NL" dirty="0"/>
                        <a:t>-80°C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291211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SMACC-HF</a:t>
                      </a:r>
                      <a:endParaRPr lang="de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--</a:t>
                      </a:r>
                      <a:endParaRPr lang="de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LN2</a:t>
                      </a:r>
                    </a:p>
                    <a:p>
                      <a:r>
                        <a:rPr lang="nl-NL" dirty="0"/>
                        <a:t>-80°C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LN2</a:t>
                      </a:r>
                    </a:p>
                    <a:p>
                      <a:r>
                        <a:rPr lang="nl-NL" dirty="0"/>
                        <a:t>-80°C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4079239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025169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BCAEA7-5513-F416-6498-D79E1E9915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1837" y="260351"/>
            <a:ext cx="10728325" cy="900000"/>
          </a:xfrm>
        </p:spPr>
        <p:txBody>
          <a:bodyPr/>
          <a:lstStyle/>
          <a:p>
            <a:r>
              <a:rPr lang="nl-NL" dirty="0"/>
              <a:t>Localisation and quantification of stress/strain in CD1 cable at 77 K</a:t>
            </a:r>
            <a:endParaRPr lang="de-CH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8A903D8-E97A-457A-619F-E89CA95B12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088C3A-AA77-7E45-B1B2-0D3A88E6AE95}" type="datetime1">
              <a:rPr lang="pl-PL" noProof="0" smtClean="0"/>
              <a:t>18.11.2025</a:t>
            </a:fld>
            <a:endParaRPr lang="de-CH" noProof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FB93A77-AD06-DA6B-91C2-D9CE2ADBF0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Institute of Electromagnetic Fields</a:t>
            </a:r>
            <a:endParaRPr lang="de-CH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2A767E3-9423-0772-28EB-FE41CD7956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A52AF-F19D-405C-AD5F-7D94B96A5CC3}" type="slidenum">
              <a:rPr lang="de-CH" noProof="0" smtClean="0"/>
              <a:t>5</a:t>
            </a:fld>
            <a:endParaRPr lang="de-CH" noProof="0"/>
          </a:p>
        </p:txBody>
      </p:sp>
      <p:pic>
        <p:nvPicPr>
          <p:cNvPr id="9" name="Graphic 8">
            <a:extLst>
              <a:ext uri="{FF2B5EF4-FFF2-40B4-BE49-F238E27FC236}">
                <a16:creationId xmlns:a16="http://schemas.microsoft.com/office/drawing/2014/main" id="{C424B376-1A9F-4BB4-E9F6-CE20C69B5FE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0" y="1010064"/>
            <a:ext cx="7349839" cy="5512380"/>
          </a:xfrm>
          <a:prstGeom prst="rect">
            <a:avLst/>
          </a:prstGeom>
        </p:spPr>
      </p:pic>
      <p:pic>
        <p:nvPicPr>
          <p:cNvPr id="10" name="Graphic 9">
            <a:extLst>
              <a:ext uri="{FF2B5EF4-FFF2-40B4-BE49-F238E27FC236}">
                <a16:creationId xmlns:a16="http://schemas.microsoft.com/office/drawing/2014/main" id="{AEFC82E0-0DED-F58F-9E68-BA2642E4A71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0" y="1010065"/>
            <a:ext cx="7349839" cy="5512379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D13E4F1C-9145-0607-AFC0-E71E69D9F787}"/>
              </a:ext>
            </a:extLst>
          </p:cNvPr>
          <p:cNvSpPr txBox="1"/>
          <p:nvPr/>
        </p:nvSpPr>
        <p:spPr>
          <a:xfrm>
            <a:off x="7480335" y="1280245"/>
            <a:ext cx="4224516" cy="31393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1600" dirty="0"/>
              <a:t>Measured and simulated stress–strain curves of the 10-stack at 77 K show similar </a:t>
            </a:r>
            <a:r>
              <a:rPr lang="en-US" sz="1600" dirty="0" err="1"/>
              <a:t>behaviour</a:t>
            </a:r>
            <a:r>
              <a:rPr lang="en-US" sz="1600" dirty="0"/>
              <a:t>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1600" dirty="0"/>
              <a:t>Reload stiffening is linked to copper hardening; the reloading slope is mainly governed by the insulation and impregnation elasticity.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1600" dirty="0"/>
              <a:t>Simulation material properties are based directly on experimental measurements.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1600" dirty="0"/>
              <a:t>Can be used as constitutive model for magnet design.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de-CH" sz="1600" dirty="0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20714DB1-4818-446B-0ED2-1C74B7A051F3}"/>
              </a:ext>
            </a:extLst>
          </p:cNvPr>
          <p:cNvGrpSpPr/>
          <p:nvPr/>
        </p:nvGrpSpPr>
        <p:grpSpPr>
          <a:xfrm>
            <a:off x="7722168" y="4166284"/>
            <a:ext cx="1774632" cy="1989124"/>
            <a:chOff x="7261860" y="3764961"/>
            <a:chExt cx="2270604" cy="2545042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6BF41981-D4FE-9B9B-B4F0-AAAF923C74E5}"/>
                </a:ext>
              </a:extLst>
            </p:cNvPr>
            <p:cNvSpPr txBox="1"/>
            <p:nvPr/>
          </p:nvSpPr>
          <p:spPr>
            <a:xfrm>
              <a:off x="7261860" y="6048393"/>
              <a:ext cx="2270604" cy="2616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sz="1100" dirty="0">
                  <a:solidFill>
                    <a:schemeClr val="bg2">
                      <a:lumMod val="50000"/>
                    </a:schemeClr>
                  </a:solidFill>
                </a:rPr>
                <a:t>10-stack sample prepared at PSI</a:t>
              </a:r>
              <a:endParaRPr lang="de-CH" sz="1100" dirty="0"/>
            </a:p>
          </p:txBody>
        </p:sp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21408A0A-D94B-A263-8773-AA1AD96AA568}"/>
                </a:ext>
              </a:extLst>
            </p:cNvPr>
            <p:cNvGrpSpPr/>
            <p:nvPr/>
          </p:nvGrpSpPr>
          <p:grpSpPr>
            <a:xfrm>
              <a:off x="7384425" y="3764961"/>
              <a:ext cx="2148039" cy="2327937"/>
              <a:chOff x="586694" y="1587686"/>
              <a:chExt cx="3002148" cy="3253577"/>
            </a:xfrm>
          </p:grpSpPr>
          <p:pic>
            <p:nvPicPr>
              <p:cNvPr id="18" name="Content Placeholder 8" descr="A metal object on a metal surface&#10;&#10;Description automatically generated">
                <a:extLst>
                  <a:ext uri="{FF2B5EF4-FFF2-40B4-BE49-F238E27FC236}">
                    <a16:creationId xmlns:a16="http://schemas.microsoft.com/office/drawing/2014/main" id="{AFE9A0FE-B353-E169-10D4-4BE380B417E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586694" y="2006935"/>
                <a:ext cx="3002148" cy="2834328"/>
              </a:xfrm>
              <a:prstGeom prst="rect">
                <a:avLst/>
              </a:prstGeom>
            </p:spPr>
          </p:pic>
          <p:sp>
            <p:nvSpPr>
              <p:cNvPr id="19" name="Rectangle 9">
                <a:extLst>
                  <a:ext uri="{FF2B5EF4-FFF2-40B4-BE49-F238E27FC236}">
                    <a16:creationId xmlns:a16="http://schemas.microsoft.com/office/drawing/2014/main" id="{BD7DC02F-D00A-1737-039C-23A749D7092D}"/>
                  </a:ext>
                </a:extLst>
              </p:cNvPr>
              <p:cNvSpPr/>
              <p:nvPr/>
            </p:nvSpPr>
            <p:spPr>
              <a:xfrm>
                <a:off x="1151890" y="2416174"/>
                <a:ext cx="1361440" cy="354965"/>
              </a:xfrm>
              <a:custGeom>
                <a:avLst/>
                <a:gdLst>
                  <a:gd name="connsiteX0" fmla="*/ 0 w 843280"/>
                  <a:gd name="connsiteY0" fmla="*/ 0 h 462280"/>
                  <a:gd name="connsiteX1" fmla="*/ 843280 w 843280"/>
                  <a:gd name="connsiteY1" fmla="*/ 0 h 462280"/>
                  <a:gd name="connsiteX2" fmla="*/ 843280 w 843280"/>
                  <a:gd name="connsiteY2" fmla="*/ 462280 h 462280"/>
                  <a:gd name="connsiteX3" fmla="*/ 0 w 843280"/>
                  <a:gd name="connsiteY3" fmla="*/ 462280 h 462280"/>
                  <a:gd name="connsiteX4" fmla="*/ 0 w 843280"/>
                  <a:gd name="connsiteY4" fmla="*/ 0 h 462280"/>
                  <a:gd name="connsiteX0" fmla="*/ 142240 w 843280"/>
                  <a:gd name="connsiteY0" fmla="*/ 0 h 502920"/>
                  <a:gd name="connsiteX1" fmla="*/ 843280 w 843280"/>
                  <a:gd name="connsiteY1" fmla="*/ 40640 h 502920"/>
                  <a:gd name="connsiteX2" fmla="*/ 843280 w 843280"/>
                  <a:gd name="connsiteY2" fmla="*/ 502920 h 502920"/>
                  <a:gd name="connsiteX3" fmla="*/ 0 w 843280"/>
                  <a:gd name="connsiteY3" fmla="*/ 502920 h 502920"/>
                  <a:gd name="connsiteX4" fmla="*/ 142240 w 843280"/>
                  <a:gd name="connsiteY4" fmla="*/ 0 h 502920"/>
                  <a:gd name="connsiteX0" fmla="*/ 228600 w 843280"/>
                  <a:gd name="connsiteY0" fmla="*/ 0 h 574040"/>
                  <a:gd name="connsiteX1" fmla="*/ 843280 w 843280"/>
                  <a:gd name="connsiteY1" fmla="*/ 111760 h 574040"/>
                  <a:gd name="connsiteX2" fmla="*/ 843280 w 843280"/>
                  <a:gd name="connsiteY2" fmla="*/ 574040 h 574040"/>
                  <a:gd name="connsiteX3" fmla="*/ 0 w 843280"/>
                  <a:gd name="connsiteY3" fmla="*/ 574040 h 574040"/>
                  <a:gd name="connsiteX4" fmla="*/ 228600 w 843280"/>
                  <a:gd name="connsiteY4" fmla="*/ 0 h 574040"/>
                  <a:gd name="connsiteX0" fmla="*/ 241935 w 843280"/>
                  <a:gd name="connsiteY0" fmla="*/ 0 h 591185"/>
                  <a:gd name="connsiteX1" fmla="*/ 843280 w 843280"/>
                  <a:gd name="connsiteY1" fmla="*/ 128905 h 591185"/>
                  <a:gd name="connsiteX2" fmla="*/ 843280 w 843280"/>
                  <a:gd name="connsiteY2" fmla="*/ 591185 h 591185"/>
                  <a:gd name="connsiteX3" fmla="*/ 0 w 843280"/>
                  <a:gd name="connsiteY3" fmla="*/ 591185 h 591185"/>
                  <a:gd name="connsiteX4" fmla="*/ 241935 w 843280"/>
                  <a:gd name="connsiteY4" fmla="*/ 0 h 591185"/>
                  <a:gd name="connsiteX0" fmla="*/ 241935 w 1151890"/>
                  <a:gd name="connsiteY0" fmla="*/ 0 h 591185"/>
                  <a:gd name="connsiteX1" fmla="*/ 1151890 w 1151890"/>
                  <a:gd name="connsiteY1" fmla="*/ 115570 h 591185"/>
                  <a:gd name="connsiteX2" fmla="*/ 843280 w 1151890"/>
                  <a:gd name="connsiteY2" fmla="*/ 591185 h 591185"/>
                  <a:gd name="connsiteX3" fmla="*/ 0 w 1151890"/>
                  <a:gd name="connsiteY3" fmla="*/ 591185 h 591185"/>
                  <a:gd name="connsiteX4" fmla="*/ 241935 w 1151890"/>
                  <a:gd name="connsiteY4" fmla="*/ 0 h 591185"/>
                  <a:gd name="connsiteX0" fmla="*/ 241935 w 1151890"/>
                  <a:gd name="connsiteY0" fmla="*/ 0 h 591185"/>
                  <a:gd name="connsiteX1" fmla="*/ 1151890 w 1151890"/>
                  <a:gd name="connsiteY1" fmla="*/ 115570 h 591185"/>
                  <a:gd name="connsiteX2" fmla="*/ 824230 w 1151890"/>
                  <a:gd name="connsiteY2" fmla="*/ 265430 h 591185"/>
                  <a:gd name="connsiteX3" fmla="*/ 0 w 1151890"/>
                  <a:gd name="connsiteY3" fmla="*/ 591185 h 591185"/>
                  <a:gd name="connsiteX4" fmla="*/ 241935 w 1151890"/>
                  <a:gd name="connsiteY4" fmla="*/ 0 h 591185"/>
                  <a:gd name="connsiteX0" fmla="*/ 451485 w 1361440"/>
                  <a:gd name="connsiteY0" fmla="*/ 0 h 265430"/>
                  <a:gd name="connsiteX1" fmla="*/ 1361440 w 1361440"/>
                  <a:gd name="connsiteY1" fmla="*/ 115570 h 265430"/>
                  <a:gd name="connsiteX2" fmla="*/ 1033780 w 1361440"/>
                  <a:gd name="connsiteY2" fmla="*/ 265430 h 265430"/>
                  <a:gd name="connsiteX3" fmla="*/ 0 w 1361440"/>
                  <a:gd name="connsiteY3" fmla="*/ 213995 h 265430"/>
                  <a:gd name="connsiteX4" fmla="*/ 451485 w 1361440"/>
                  <a:gd name="connsiteY4" fmla="*/ 0 h 265430"/>
                  <a:gd name="connsiteX0" fmla="*/ 451485 w 1361440"/>
                  <a:gd name="connsiteY0" fmla="*/ 0 h 354965"/>
                  <a:gd name="connsiteX1" fmla="*/ 1361440 w 1361440"/>
                  <a:gd name="connsiteY1" fmla="*/ 115570 h 354965"/>
                  <a:gd name="connsiteX2" fmla="*/ 986155 w 1361440"/>
                  <a:gd name="connsiteY2" fmla="*/ 354965 h 354965"/>
                  <a:gd name="connsiteX3" fmla="*/ 0 w 1361440"/>
                  <a:gd name="connsiteY3" fmla="*/ 213995 h 354965"/>
                  <a:gd name="connsiteX4" fmla="*/ 451485 w 1361440"/>
                  <a:gd name="connsiteY4" fmla="*/ 0 h 3549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61440" h="354965">
                    <a:moveTo>
                      <a:pt x="451485" y="0"/>
                    </a:moveTo>
                    <a:lnTo>
                      <a:pt x="1361440" y="115570"/>
                    </a:lnTo>
                    <a:lnTo>
                      <a:pt x="986155" y="354965"/>
                    </a:lnTo>
                    <a:lnTo>
                      <a:pt x="0" y="213995"/>
                    </a:lnTo>
                    <a:lnTo>
                      <a:pt x="451485" y="0"/>
                    </a:lnTo>
                    <a:close/>
                  </a:path>
                </a:pathLst>
              </a:custGeom>
              <a:solidFill>
                <a:srgbClr val="A8322D"/>
              </a:solidFill>
              <a:ln>
                <a:solidFill>
                  <a:srgbClr val="A8322D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CH"/>
              </a:p>
            </p:txBody>
          </p:sp>
          <p:sp>
            <p:nvSpPr>
              <p:cNvPr id="20" name="Arrow: Down 19">
                <a:extLst>
                  <a:ext uri="{FF2B5EF4-FFF2-40B4-BE49-F238E27FC236}">
                    <a16:creationId xmlns:a16="http://schemas.microsoft.com/office/drawing/2014/main" id="{9055B961-9B2C-EF90-FD64-6A7B9132691F}"/>
                  </a:ext>
                </a:extLst>
              </p:cNvPr>
              <p:cNvSpPr/>
              <p:nvPr/>
            </p:nvSpPr>
            <p:spPr>
              <a:xfrm>
                <a:off x="1471930" y="1587686"/>
                <a:ext cx="721360" cy="1005970"/>
              </a:xfrm>
              <a:prstGeom prst="downArrow">
                <a:avLst/>
              </a:prstGeom>
              <a:solidFill>
                <a:srgbClr val="A8322D"/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CH"/>
              </a:p>
            </p:txBody>
          </p:sp>
        </p:grpSp>
      </p:grpSp>
      <p:pic>
        <p:nvPicPr>
          <p:cNvPr id="21" name="Picture 20">
            <a:extLst>
              <a:ext uri="{FF2B5EF4-FFF2-40B4-BE49-F238E27FC236}">
                <a16:creationId xmlns:a16="http://schemas.microsoft.com/office/drawing/2014/main" id="{146E3E6C-D0AA-0095-3EF2-5214F9E5A41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592593" y="4400733"/>
            <a:ext cx="2455635" cy="18250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32625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90D4706-EDBF-1F32-3E40-5A7C0902373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6761BA-707C-7E78-23EE-D01E38BD89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1837" y="260351"/>
            <a:ext cx="4509763" cy="900000"/>
          </a:xfrm>
        </p:spPr>
        <p:txBody>
          <a:bodyPr/>
          <a:lstStyle/>
          <a:p>
            <a:r>
              <a:rPr lang="nl-NL" dirty="0"/>
              <a:t>Localisation and quantification of stress/strain</a:t>
            </a:r>
            <a:endParaRPr lang="de-CH" dirty="0"/>
          </a:p>
        </p:txBody>
      </p:sp>
      <p:pic>
        <p:nvPicPr>
          <p:cNvPr id="8" name="Content Placeholder 7" descr="A blue and green image of a number&#10;&#10;AI-generated content may be incorrect.">
            <a:extLst>
              <a:ext uri="{FF2B5EF4-FFF2-40B4-BE49-F238E27FC236}">
                <a16:creationId xmlns:a16="http://schemas.microsoft.com/office/drawing/2014/main" id="{8553111E-0570-EFB9-21B6-4C5D2B0F628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94640" y="65831"/>
            <a:ext cx="4896233" cy="5759684"/>
          </a:xfr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A01D27C-3C3A-0B63-E368-D4FAE867D0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088C3A-AA77-7E45-B1B2-0D3A88E6AE95}" type="datetime1">
              <a:rPr lang="pl-PL" noProof="0" smtClean="0"/>
              <a:t>18.11.2025</a:t>
            </a:fld>
            <a:endParaRPr lang="de-CH" noProof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F70BB5D-FA25-D48F-D376-E2F4B754DD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Institute of Electromagnetic Fields</a:t>
            </a:r>
            <a:endParaRPr lang="de-CH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A03F340-6B13-8B9A-9CDC-7D68D5E4AB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A52AF-F19D-405C-AD5F-7D94B96A5CC3}" type="slidenum">
              <a:rPr lang="de-CH" noProof="0" smtClean="0"/>
              <a:t>6</a:t>
            </a:fld>
            <a:endParaRPr lang="de-CH" noProof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537025B-3DC2-6277-710C-A70E58AA2FCB}"/>
              </a:ext>
            </a:extLst>
          </p:cNvPr>
          <p:cNvSpPr txBox="1"/>
          <p:nvPr/>
        </p:nvSpPr>
        <p:spPr>
          <a:xfrm>
            <a:off x="388433" y="1812501"/>
            <a:ext cx="4692600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dirty="0"/>
              <a:t>Simulated von Mises stress shows that load is </a:t>
            </a:r>
            <a:r>
              <a:rPr lang="en-US" dirty="0" err="1"/>
              <a:t>channelled</a:t>
            </a:r>
            <a:r>
              <a:rPr lang="en-US" dirty="0"/>
              <a:t> through the stiffer </a:t>
            </a:r>
            <a:r>
              <a:rPr lang="en-US" dirty="0" err="1"/>
              <a:t>Nb₃Sn</a:t>
            </a:r>
            <a:r>
              <a:rPr lang="en-US" dirty="0"/>
              <a:t> regions.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dirty="0"/>
              <a:t>Imperfect wire alignment in the model leads to curved stress “pillars”.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dirty="0"/>
              <a:t>Highest stress concentrations in </a:t>
            </a:r>
            <a:r>
              <a:rPr lang="en-US" dirty="0" err="1"/>
              <a:t>sumulation</a:t>
            </a:r>
            <a:r>
              <a:rPr lang="en-US" dirty="0"/>
              <a:t> occur at sharp corners of the </a:t>
            </a:r>
            <a:r>
              <a:rPr lang="en-US" dirty="0" err="1"/>
              <a:t>interfilamentary</a:t>
            </a:r>
            <a:r>
              <a:rPr lang="en-US" dirty="0"/>
              <a:t> region, especially at vertical midpoints.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dirty="0"/>
              <a:t>An X-shaped stress pattern appears within the strand, consistent with previous single-strand and image-based studies.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4F4C3FC-FD22-6063-0873-9C6BEFDB502E}"/>
              </a:ext>
            </a:extLst>
          </p:cNvPr>
          <p:cNvSpPr txBox="1"/>
          <p:nvPr/>
        </p:nvSpPr>
        <p:spPr>
          <a:xfrm>
            <a:off x="6294640" y="5799447"/>
            <a:ext cx="5241600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CH" sz="1200" dirty="0" err="1"/>
              <a:t>Simulated</a:t>
            </a:r>
            <a:r>
              <a:rPr lang="de-CH" sz="1200" dirty="0"/>
              <a:t> von </a:t>
            </a:r>
            <a:r>
              <a:rPr lang="de-CH" sz="1200" dirty="0" err="1"/>
              <a:t>Mises</a:t>
            </a:r>
            <a:r>
              <a:rPr lang="de-CH" sz="1200" dirty="0"/>
              <a:t> stress </a:t>
            </a:r>
            <a:r>
              <a:rPr lang="de-CH" sz="1200" dirty="0" err="1"/>
              <a:t>distribution</a:t>
            </a:r>
            <a:r>
              <a:rPr lang="de-CH" sz="1200" dirty="0"/>
              <a:t> (</a:t>
            </a:r>
            <a:r>
              <a:rPr lang="de-CH" sz="1200" dirty="0" err="1"/>
              <a:t>Pa</a:t>
            </a:r>
            <a:r>
              <a:rPr lang="de-CH" sz="1200" dirty="0"/>
              <a:t>) in </a:t>
            </a:r>
            <a:r>
              <a:rPr lang="de-CH" sz="1200" dirty="0" err="1"/>
              <a:t>the</a:t>
            </a:r>
            <a:r>
              <a:rPr lang="de-CH" sz="1200" dirty="0"/>
              <a:t> 10-stack </a:t>
            </a:r>
            <a:r>
              <a:rPr lang="de-CH" sz="1200" dirty="0" err="1"/>
              <a:t>under</a:t>
            </a:r>
            <a:r>
              <a:rPr lang="de-CH" sz="1200" dirty="0"/>
              <a:t> 2% </a:t>
            </a:r>
            <a:r>
              <a:rPr lang="de-CH" sz="1200" dirty="0" err="1"/>
              <a:t>applied</a:t>
            </a:r>
            <a:r>
              <a:rPr lang="de-CH" sz="1200" dirty="0"/>
              <a:t> </a:t>
            </a:r>
            <a:r>
              <a:rPr lang="de-CH" sz="1200" dirty="0" err="1"/>
              <a:t>vertical</a:t>
            </a:r>
            <a:r>
              <a:rPr lang="de-CH" sz="1200" dirty="0"/>
              <a:t> </a:t>
            </a:r>
            <a:r>
              <a:rPr lang="de-CH" sz="1200" dirty="0" err="1"/>
              <a:t>strain</a:t>
            </a:r>
            <a:r>
              <a:rPr lang="de-CH" sz="1200" dirty="0"/>
              <a:t>, </a:t>
            </a:r>
            <a:r>
              <a:rPr lang="de-CH" sz="1200" dirty="0" err="1"/>
              <a:t>showing</a:t>
            </a:r>
            <a:r>
              <a:rPr lang="de-CH" sz="1200" dirty="0"/>
              <a:t> stress </a:t>
            </a:r>
            <a:r>
              <a:rPr lang="de-CH" sz="1200" dirty="0" err="1"/>
              <a:t>concentrations</a:t>
            </a:r>
            <a:r>
              <a:rPr lang="de-CH" sz="1200" dirty="0"/>
              <a:t> in </a:t>
            </a:r>
            <a:r>
              <a:rPr lang="de-CH" sz="1200" dirty="0" err="1"/>
              <a:t>the</a:t>
            </a:r>
            <a:r>
              <a:rPr lang="de-CH" sz="1200" dirty="0"/>
              <a:t> Nb</a:t>
            </a:r>
            <a:r>
              <a:rPr lang="de-CH" sz="1200" baseline="-25000" dirty="0"/>
              <a:t>3</a:t>
            </a:r>
            <a:r>
              <a:rPr lang="de-CH" sz="1200" dirty="0"/>
              <a:t>Sn </a:t>
            </a:r>
            <a:r>
              <a:rPr lang="de-CH" sz="1200" dirty="0" err="1"/>
              <a:t>regions</a:t>
            </a:r>
            <a:r>
              <a:rPr lang="de-CH" sz="1200" dirty="0"/>
              <a:t> and an X-</a:t>
            </a:r>
            <a:r>
              <a:rPr lang="de-CH" sz="1200" dirty="0" err="1"/>
              <a:t>shaped</a:t>
            </a:r>
            <a:r>
              <a:rPr lang="de-CH" sz="1200" dirty="0"/>
              <a:t> stress-pattern in </a:t>
            </a:r>
            <a:r>
              <a:rPr lang="de-CH" sz="1200" dirty="0" err="1"/>
              <a:t>the</a:t>
            </a:r>
            <a:r>
              <a:rPr lang="de-CH" sz="1200" dirty="0"/>
              <a:t> </a:t>
            </a:r>
            <a:r>
              <a:rPr lang="de-CH" sz="1200" dirty="0" err="1"/>
              <a:t>interfilamentary</a:t>
            </a:r>
            <a:r>
              <a:rPr lang="de-CH" sz="1200" dirty="0"/>
              <a:t> </a:t>
            </a:r>
            <a:r>
              <a:rPr lang="de-CH" sz="1200" dirty="0" err="1"/>
              <a:t>region</a:t>
            </a:r>
            <a:r>
              <a:rPr lang="de-CH" sz="1200" dirty="0"/>
              <a:t> </a:t>
            </a:r>
            <a:r>
              <a:rPr lang="de-CH" sz="1200" dirty="0" err="1"/>
              <a:t>of</a:t>
            </a:r>
            <a:r>
              <a:rPr lang="de-CH" sz="1200" dirty="0"/>
              <a:t> </a:t>
            </a:r>
            <a:r>
              <a:rPr lang="de-CH" sz="1200" dirty="0" err="1"/>
              <a:t>the</a:t>
            </a:r>
            <a:r>
              <a:rPr lang="de-CH" sz="1200" dirty="0"/>
              <a:t> </a:t>
            </a:r>
            <a:r>
              <a:rPr lang="de-CH" sz="1200" dirty="0" err="1"/>
              <a:t>strands</a:t>
            </a:r>
            <a:r>
              <a:rPr lang="de-CH" sz="1200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29288682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415A2F-F915-131A-47B6-223FB40ED3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9754" y="229232"/>
            <a:ext cx="9823938" cy="900000"/>
          </a:xfrm>
        </p:spPr>
        <p:txBody>
          <a:bodyPr/>
          <a:lstStyle/>
          <a:p>
            <a:pPr algn="ctr"/>
            <a:r>
              <a:rPr lang="nl-NL" dirty="0"/>
              <a:t>Modelling reduction of </a:t>
            </a:r>
            <a:r>
              <a:rPr lang="nl-NL" i="1" dirty="0"/>
              <a:t>I</a:t>
            </a:r>
            <a:r>
              <a:rPr lang="nl-NL" i="1" baseline="-25000" dirty="0"/>
              <a:t>c</a:t>
            </a:r>
            <a:r>
              <a:rPr lang="nl-NL" baseline="-25000" dirty="0"/>
              <a:t> </a:t>
            </a:r>
            <a:r>
              <a:rPr lang="nl-NL" dirty="0"/>
              <a:t>as function of transverse pressure.</a:t>
            </a:r>
            <a:br>
              <a:rPr lang="nl-NL" dirty="0"/>
            </a:br>
            <a:endParaRPr lang="de-CH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B726689-11E0-45F4-2F8A-1CB108AC2D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0088C3A-AA77-7E45-B1B2-0D3A88E6AE95}" type="datetime1">
              <a:rPr kumimoji="0" lang="pl-PL" sz="8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18.11.2025</a:t>
            </a:fld>
            <a:endParaRPr kumimoji="0" lang="de-CH" sz="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437A57E-7EAB-616D-B37B-E3A359C9F3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Institute of Electromagnetic Fields</a:t>
            </a:r>
            <a:endParaRPr kumimoji="0" lang="de-CH" sz="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EF52FD-9F39-4D86-DB7F-B48D763FC0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ACA52AF-F19D-405C-AD5F-7D94B96A5CC3}" type="slidenum">
              <a:rPr kumimoji="0" lang="de-CH" sz="8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de-CH" sz="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pic>
        <p:nvPicPr>
          <p:cNvPr id="9" name="Content Placeholder 7" descr="A black rectangular object with a hole in the middle&#10;&#10;Description automatically generated">
            <a:extLst>
              <a:ext uri="{FF2B5EF4-FFF2-40B4-BE49-F238E27FC236}">
                <a16:creationId xmlns:a16="http://schemas.microsoft.com/office/drawing/2014/main" id="{B0CE0267-1B8E-76A7-880E-B084CF6098C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163673" y="1281478"/>
            <a:ext cx="3249307" cy="4817274"/>
          </a:xfrm>
          <a:prstGeom prst="rect">
            <a:avLst/>
          </a:prstGeom>
        </p:spPr>
      </p:pic>
      <p:grpSp>
        <p:nvGrpSpPr>
          <p:cNvPr id="19" name="Group 18">
            <a:extLst>
              <a:ext uri="{FF2B5EF4-FFF2-40B4-BE49-F238E27FC236}">
                <a16:creationId xmlns:a16="http://schemas.microsoft.com/office/drawing/2014/main" id="{DD404489-7A78-1504-E9D8-81AE8E4C9C43}"/>
              </a:ext>
            </a:extLst>
          </p:cNvPr>
          <p:cNvGrpSpPr/>
          <p:nvPr/>
        </p:nvGrpSpPr>
        <p:grpSpPr>
          <a:xfrm>
            <a:off x="804226" y="608748"/>
            <a:ext cx="978535" cy="1150115"/>
            <a:chOff x="804226" y="608748"/>
            <a:chExt cx="978535" cy="1150115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50CABE8B-330A-31FE-1C1F-E264241168BC}"/>
                </a:ext>
              </a:extLst>
            </p:cNvPr>
            <p:cNvSpPr/>
            <p:nvPr/>
          </p:nvSpPr>
          <p:spPr>
            <a:xfrm>
              <a:off x="804226" y="1614718"/>
              <a:ext cx="978535" cy="144145"/>
            </a:xfrm>
            <a:custGeom>
              <a:avLst/>
              <a:gdLst>
                <a:gd name="connsiteX0" fmla="*/ 0 w 843280"/>
                <a:gd name="connsiteY0" fmla="*/ 0 h 462280"/>
                <a:gd name="connsiteX1" fmla="*/ 843280 w 843280"/>
                <a:gd name="connsiteY1" fmla="*/ 0 h 462280"/>
                <a:gd name="connsiteX2" fmla="*/ 843280 w 843280"/>
                <a:gd name="connsiteY2" fmla="*/ 462280 h 462280"/>
                <a:gd name="connsiteX3" fmla="*/ 0 w 843280"/>
                <a:gd name="connsiteY3" fmla="*/ 462280 h 462280"/>
                <a:gd name="connsiteX4" fmla="*/ 0 w 843280"/>
                <a:gd name="connsiteY4" fmla="*/ 0 h 462280"/>
                <a:gd name="connsiteX0" fmla="*/ 142240 w 843280"/>
                <a:gd name="connsiteY0" fmla="*/ 0 h 502920"/>
                <a:gd name="connsiteX1" fmla="*/ 843280 w 843280"/>
                <a:gd name="connsiteY1" fmla="*/ 40640 h 502920"/>
                <a:gd name="connsiteX2" fmla="*/ 843280 w 843280"/>
                <a:gd name="connsiteY2" fmla="*/ 502920 h 502920"/>
                <a:gd name="connsiteX3" fmla="*/ 0 w 843280"/>
                <a:gd name="connsiteY3" fmla="*/ 502920 h 502920"/>
                <a:gd name="connsiteX4" fmla="*/ 142240 w 843280"/>
                <a:gd name="connsiteY4" fmla="*/ 0 h 502920"/>
                <a:gd name="connsiteX0" fmla="*/ 228600 w 843280"/>
                <a:gd name="connsiteY0" fmla="*/ 0 h 574040"/>
                <a:gd name="connsiteX1" fmla="*/ 843280 w 843280"/>
                <a:gd name="connsiteY1" fmla="*/ 111760 h 574040"/>
                <a:gd name="connsiteX2" fmla="*/ 843280 w 843280"/>
                <a:gd name="connsiteY2" fmla="*/ 574040 h 574040"/>
                <a:gd name="connsiteX3" fmla="*/ 0 w 843280"/>
                <a:gd name="connsiteY3" fmla="*/ 574040 h 574040"/>
                <a:gd name="connsiteX4" fmla="*/ 228600 w 843280"/>
                <a:gd name="connsiteY4" fmla="*/ 0 h 574040"/>
                <a:gd name="connsiteX0" fmla="*/ 241935 w 843280"/>
                <a:gd name="connsiteY0" fmla="*/ 0 h 591185"/>
                <a:gd name="connsiteX1" fmla="*/ 843280 w 843280"/>
                <a:gd name="connsiteY1" fmla="*/ 128905 h 591185"/>
                <a:gd name="connsiteX2" fmla="*/ 843280 w 843280"/>
                <a:gd name="connsiteY2" fmla="*/ 591185 h 591185"/>
                <a:gd name="connsiteX3" fmla="*/ 0 w 843280"/>
                <a:gd name="connsiteY3" fmla="*/ 591185 h 591185"/>
                <a:gd name="connsiteX4" fmla="*/ 241935 w 843280"/>
                <a:gd name="connsiteY4" fmla="*/ 0 h 591185"/>
                <a:gd name="connsiteX0" fmla="*/ 241935 w 1151890"/>
                <a:gd name="connsiteY0" fmla="*/ 0 h 591185"/>
                <a:gd name="connsiteX1" fmla="*/ 1151890 w 1151890"/>
                <a:gd name="connsiteY1" fmla="*/ 115570 h 591185"/>
                <a:gd name="connsiteX2" fmla="*/ 843280 w 1151890"/>
                <a:gd name="connsiteY2" fmla="*/ 591185 h 591185"/>
                <a:gd name="connsiteX3" fmla="*/ 0 w 1151890"/>
                <a:gd name="connsiteY3" fmla="*/ 591185 h 591185"/>
                <a:gd name="connsiteX4" fmla="*/ 241935 w 1151890"/>
                <a:gd name="connsiteY4" fmla="*/ 0 h 591185"/>
                <a:gd name="connsiteX0" fmla="*/ 241935 w 1151890"/>
                <a:gd name="connsiteY0" fmla="*/ 0 h 591185"/>
                <a:gd name="connsiteX1" fmla="*/ 1151890 w 1151890"/>
                <a:gd name="connsiteY1" fmla="*/ 115570 h 591185"/>
                <a:gd name="connsiteX2" fmla="*/ 824230 w 1151890"/>
                <a:gd name="connsiteY2" fmla="*/ 265430 h 591185"/>
                <a:gd name="connsiteX3" fmla="*/ 0 w 1151890"/>
                <a:gd name="connsiteY3" fmla="*/ 591185 h 591185"/>
                <a:gd name="connsiteX4" fmla="*/ 241935 w 1151890"/>
                <a:gd name="connsiteY4" fmla="*/ 0 h 591185"/>
                <a:gd name="connsiteX0" fmla="*/ 451485 w 1361440"/>
                <a:gd name="connsiteY0" fmla="*/ 0 h 265430"/>
                <a:gd name="connsiteX1" fmla="*/ 1361440 w 1361440"/>
                <a:gd name="connsiteY1" fmla="*/ 115570 h 265430"/>
                <a:gd name="connsiteX2" fmla="*/ 1033780 w 1361440"/>
                <a:gd name="connsiteY2" fmla="*/ 265430 h 265430"/>
                <a:gd name="connsiteX3" fmla="*/ 0 w 1361440"/>
                <a:gd name="connsiteY3" fmla="*/ 213995 h 265430"/>
                <a:gd name="connsiteX4" fmla="*/ 451485 w 1361440"/>
                <a:gd name="connsiteY4" fmla="*/ 0 h 265430"/>
                <a:gd name="connsiteX0" fmla="*/ 451485 w 1361440"/>
                <a:gd name="connsiteY0" fmla="*/ 0 h 354965"/>
                <a:gd name="connsiteX1" fmla="*/ 1361440 w 1361440"/>
                <a:gd name="connsiteY1" fmla="*/ 115570 h 354965"/>
                <a:gd name="connsiteX2" fmla="*/ 986155 w 1361440"/>
                <a:gd name="connsiteY2" fmla="*/ 354965 h 354965"/>
                <a:gd name="connsiteX3" fmla="*/ 0 w 1361440"/>
                <a:gd name="connsiteY3" fmla="*/ 213995 h 354965"/>
                <a:gd name="connsiteX4" fmla="*/ 451485 w 1361440"/>
                <a:gd name="connsiteY4" fmla="*/ 0 h 354965"/>
                <a:gd name="connsiteX0" fmla="*/ 451485 w 1361440"/>
                <a:gd name="connsiteY0" fmla="*/ 0 h 265430"/>
                <a:gd name="connsiteX1" fmla="*/ 1361440 w 1361440"/>
                <a:gd name="connsiteY1" fmla="*/ 115570 h 265430"/>
                <a:gd name="connsiteX2" fmla="*/ 1136650 w 1361440"/>
                <a:gd name="connsiteY2" fmla="*/ 265430 h 265430"/>
                <a:gd name="connsiteX3" fmla="*/ 0 w 1361440"/>
                <a:gd name="connsiteY3" fmla="*/ 213995 h 265430"/>
                <a:gd name="connsiteX4" fmla="*/ 451485 w 1361440"/>
                <a:gd name="connsiteY4" fmla="*/ 0 h 265430"/>
                <a:gd name="connsiteX0" fmla="*/ 196215 w 1106170"/>
                <a:gd name="connsiteY0" fmla="*/ 0 h 354965"/>
                <a:gd name="connsiteX1" fmla="*/ 1106170 w 1106170"/>
                <a:gd name="connsiteY1" fmla="*/ 115570 h 354965"/>
                <a:gd name="connsiteX2" fmla="*/ 881380 w 1106170"/>
                <a:gd name="connsiteY2" fmla="*/ 265430 h 354965"/>
                <a:gd name="connsiteX3" fmla="*/ 0 w 1106170"/>
                <a:gd name="connsiteY3" fmla="*/ 354965 h 354965"/>
                <a:gd name="connsiteX4" fmla="*/ 196215 w 1106170"/>
                <a:gd name="connsiteY4" fmla="*/ 0 h 354965"/>
                <a:gd name="connsiteX0" fmla="*/ 0 w 1250950"/>
                <a:gd name="connsiteY0" fmla="*/ 185420 h 239395"/>
                <a:gd name="connsiteX1" fmla="*/ 1250950 w 1250950"/>
                <a:gd name="connsiteY1" fmla="*/ 0 h 239395"/>
                <a:gd name="connsiteX2" fmla="*/ 1026160 w 1250950"/>
                <a:gd name="connsiteY2" fmla="*/ 149860 h 239395"/>
                <a:gd name="connsiteX3" fmla="*/ 144780 w 1250950"/>
                <a:gd name="connsiteY3" fmla="*/ 239395 h 239395"/>
                <a:gd name="connsiteX4" fmla="*/ 0 w 1250950"/>
                <a:gd name="connsiteY4" fmla="*/ 185420 h 239395"/>
                <a:gd name="connsiteX0" fmla="*/ 0 w 1026160"/>
                <a:gd name="connsiteY0" fmla="*/ 78740 h 132715"/>
                <a:gd name="connsiteX1" fmla="*/ 892810 w 1026160"/>
                <a:gd name="connsiteY1" fmla="*/ 0 h 132715"/>
                <a:gd name="connsiteX2" fmla="*/ 1026160 w 1026160"/>
                <a:gd name="connsiteY2" fmla="*/ 43180 h 132715"/>
                <a:gd name="connsiteX3" fmla="*/ 144780 w 1026160"/>
                <a:gd name="connsiteY3" fmla="*/ 132715 h 132715"/>
                <a:gd name="connsiteX4" fmla="*/ 0 w 1026160"/>
                <a:gd name="connsiteY4" fmla="*/ 78740 h 132715"/>
                <a:gd name="connsiteX0" fmla="*/ 0 w 1026160"/>
                <a:gd name="connsiteY0" fmla="*/ 78740 h 139787"/>
                <a:gd name="connsiteX1" fmla="*/ 892810 w 1026160"/>
                <a:gd name="connsiteY1" fmla="*/ 0 h 139787"/>
                <a:gd name="connsiteX2" fmla="*/ 1026160 w 1026160"/>
                <a:gd name="connsiteY2" fmla="*/ 43180 h 139787"/>
                <a:gd name="connsiteX3" fmla="*/ 881698 w 1026160"/>
                <a:gd name="connsiteY3" fmla="*/ 139787 h 139787"/>
                <a:gd name="connsiteX4" fmla="*/ 144780 w 1026160"/>
                <a:gd name="connsiteY4" fmla="*/ 132715 h 139787"/>
                <a:gd name="connsiteX5" fmla="*/ 0 w 1026160"/>
                <a:gd name="connsiteY5" fmla="*/ 78740 h 139787"/>
                <a:gd name="connsiteX0" fmla="*/ 0 w 1026160"/>
                <a:gd name="connsiteY0" fmla="*/ 78740 h 132715"/>
                <a:gd name="connsiteX1" fmla="*/ 892810 w 1026160"/>
                <a:gd name="connsiteY1" fmla="*/ 0 h 132715"/>
                <a:gd name="connsiteX2" fmla="*/ 1026160 w 1026160"/>
                <a:gd name="connsiteY2" fmla="*/ 43180 h 132715"/>
                <a:gd name="connsiteX3" fmla="*/ 144780 w 1026160"/>
                <a:gd name="connsiteY3" fmla="*/ 132715 h 132715"/>
                <a:gd name="connsiteX4" fmla="*/ 0 w 1026160"/>
                <a:gd name="connsiteY4" fmla="*/ 78740 h 132715"/>
                <a:gd name="connsiteX0" fmla="*/ 0 w 1026160"/>
                <a:gd name="connsiteY0" fmla="*/ 90170 h 144145"/>
                <a:gd name="connsiteX1" fmla="*/ 858520 w 1026160"/>
                <a:gd name="connsiteY1" fmla="*/ 0 h 144145"/>
                <a:gd name="connsiteX2" fmla="*/ 1026160 w 1026160"/>
                <a:gd name="connsiteY2" fmla="*/ 54610 h 144145"/>
                <a:gd name="connsiteX3" fmla="*/ 144780 w 1026160"/>
                <a:gd name="connsiteY3" fmla="*/ 144145 h 144145"/>
                <a:gd name="connsiteX4" fmla="*/ 0 w 1026160"/>
                <a:gd name="connsiteY4" fmla="*/ 90170 h 144145"/>
                <a:gd name="connsiteX0" fmla="*/ 0 w 1012825"/>
                <a:gd name="connsiteY0" fmla="*/ 90170 h 144145"/>
                <a:gd name="connsiteX1" fmla="*/ 858520 w 1012825"/>
                <a:gd name="connsiteY1" fmla="*/ 0 h 144145"/>
                <a:gd name="connsiteX2" fmla="*/ 1012825 w 1012825"/>
                <a:gd name="connsiteY2" fmla="*/ 48895 h 144145"/>
                <a:gd name="connsiteX3" fmla="*/ 144780 w 1012825"/>
                <a:gd name="connsiteY3" fmla="*/ 144145 h 144145"/>
                <a:gd name="connsiteX4" fmla="*/ 0 w 1012825"/>
                <a:gd name="connsiteY4" fmla="*/ 90170 h 144145"/>
                <a:gd name="connsiteX0" fmla="*/ 0 w 978535"/>
                <a:gd name="connsiteY0" fmla="*/ 92075 h 144145"/>
                <a:gd name="connsiteX1" fmla="*/ 824230 w 978535"/>
                <a:gd name="connsiteY1" fmla="*/ 0 h 144145"/>
                <a:gd name="connsiteX2" fmla="*/ 978535 w 978535"/>
                <a:gd name="connsiteY2" fmla="*/ 48895 h 144145"/>
                <a:gd name="connsiteX3" fmla="*/ 110490 w 978535"/>
                <a:gd name="connsiteY3" fmla="*/ 144145 h 144145"/>
                <a:gd name="connsiteX4" fmla="*/ 0 w 978535"/>
                <a:gd name="connsiteY4" fmla="*/ 92075 h 1441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78535" h="144145">
                  <a:moveTo>
                    <a:pt x="0" y="92075"/>
                  </a:moveTo>
                  <a:lnTo>
                    <a:pt x="824230" y="0"/>
                  </a:lnTo>
                  <a:lnTo>
                    <a:pt x="978535" y="48895"/>
                  </a:lnTo>
                  <a:cubicBezTo>
                    <a:pt x="853864" y="71014"/>
                    <a:pt x="281517" y="138218"/>
                    <a:pt x="110490" y="144145"/>
                  </a:cubicBezTo>
                  <a:lnTo>
                    <a:pt x="0" y="92075"/>
                  </a:lnTo>
                  <a:close/>
                </a:path>
              </a:pathLst>
            </a:custGeom>
            <a:solidFill>
              <a:srgbClr val="A8322D"/>
            </a:solidFill>
            <a:ln>
              <a:solidFill>
                <a:srgbClr val="A8322D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CH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11" name="Arrow: Down 10">
              <a:extLst>
                <a:ext uri="{FF2B5EF4-FFF2-40B4-BE49-F238E27FC236}">
                  <a16:creationId xmlns:a16="http://schemas.microsoft.com/office/drawing/2014/main" id="{04B4597E-AA0B-92FD-A591-021C9241E07D}"/>
                </a:ext>
              </a:extLst>
            </p:cNvPr>
            <p:cNvSpPr/>
            <p:nvPr/>
          </p:nvSpPr>
          <p:spPr>
            <a:xfrm>
              <a:off x="932813" y="608748"/>
              <a:ext cx="721360" cy="1005970"/>
            </a:xfrm>
            <a:prstGeom prst="downArrow">
              <a:avLst/>
            </a:prstGeom>
            <a:solidFill>
              <a:srgbClr val="A8322D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CH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</p:grpSp>
      <p:pic>
        <p:nvPicPr>
          <p:cNvPr id="3" name="Picture 2">
            <a:extLst>
              <a:ext uri="{FF2B5EF4-FFF2-40B4-BE49-F238E27FC236}">
                <a16:creationId xmlns:a16="http://schemas.microsoft.com/office/drawing/2014/main" id="{82E551C0-A631-9DA8-EB1C-10EFD8D24A5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170039" y="147570"/>
            <a:ext cx="1219306" cy="579170"/>
          </a:xfrm>
          <a:prstGeom prst="rect">
            <a:avLst/>
          </a:prstGeom>
        </p:spPr>
      </p:pic>
      <p:grpSp>
        <p:nvGrpSpPr>
          <p:cNvPr id="16" name="Group 15">
            <a:extLst>
              <a:ext uri="{FF2B5EF4-FFF2-40B4-BE49-F238E27FC236}">
                <a16:creationId xmlns:a16="http://schemas.microsoft.com/office/drawing/2014/main" id="{AA3DF954-FD0B-86B4-3E3C-5C0738EF660B}"/>
              </a:ext>
            </a:extLst>
          </p:cNvPr>
          <p:cNvGrpSpPr/>
          <p:nvPr/>
        </p:nvGrpSpPr>
        <p:grpSpPr>
          <a:xfrm>
            <a:off x="2859248" y="1353876"/>
            <a:ext cx="9106366" cy="2822443"/>
            <a:chOff x="3077783" y="2044110"/>
            <a:chExt cx="9106366" cy="2822443"/>
          </a:xfrm>
        </p:grpSpPr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8D976FAB-A8E5-AAD6-A4A5-133CF964E99C}"/>
                </a:ext>
              </a:extLst>
            </p:cNvPr>
            <p:cNvSpPr txBox="1"/>
            <p:nvPr/>
          </p:nvSpPr>
          <p:spPr>
            <a:xfrm>
              <a:off x="3085634" y="4604943"/>
              <a:ext cx="8849611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1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>
                      <a:lumMod val="50000"/>
                    </a:prstClr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rPr>
                <a:t>Simulated B-field overlayed on the Rutherford cable, used to calculate Lorentz forces in the mechanical model. The strands are numbered. </a:t>
              </a:r>
              <a:endParaRPr kumimoji="0" lang="de-CH" sz="11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pic>
          <p:nvPicPr>
            <p:cNvPr id="15" name="Graphic 14">
              <a:extLst>
                <a:ext uri="{FF2B5EF4-FFF2-40B4-BE49-F238E27FC236}">
                  <a16:creationId xmlns:a16="http://schemas.microsoft.com/office/drawing/2014/main" id="{51F95244-A628-EA65-DE65-9F09E7B4628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3077783" y="2044110"/>
              <a:ext cx="9106366" cy="2570345"/>
            </a:xfrm>
            <a:prstGeom prst="rect">
              <a:avLst/>
            </a:prstGeom>
          </p:spPr>
        </p:pic>
      </p:grpSp>
      <p:sp>
        <p:nvSpPr>
          <p:cNvPr id="17" name="TextBox 16">
            <a:extLst>
              <a:ext uri="{FF2B5EF4-FFF2-40B4-BE49-F238E27FC236}">
                <a16:creationId xmlns:a16="http://schemas.microsoft.com/office/drawing/2014/main" id="{32289EF0-2611-0E7F-92C3-C50987C1A154}"/>
              </a:ext>
            </a:extLst>
          </p:cNvPr>
          <p:cNvSpPr txBox="1"/>
          <p:nvPr/>
        </p:nvSpPr>
        <p:spPr>
          <a:xfrm>
            <a:off x="3085634" y="4326319"/>
            <a:ext cx="8697509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dirty="0"/>
              <a:t>Lorentz forces computed using simulated field, and current from experiment.</a:t>
            </a:r>
          </a:p>
          <a:p>
            <a:r>
              <a:rPr lang="nl-NL" sz="1400" dirty="0"/>
              <a:t>Pressure on pusher from experiment.</a:t>
            </a:r>
          </a:p>
          <a:p>
            <a:endParaRPr lang="nl-NL" sz="1400" dirty="0"/>
          </a:p>
          <a:p>
            <a:r>
              <a:rPr lang="nl-NL" sz="1400" dirty="0"/>
              <a:t>Filled wax impregnation</a:t>
            </a:r>
          </a:p>
          <a:p>
            <a:endParaRPr lang="nl-NL" sz="1400" dirty="0"/>
          </a:p>
          <a:p>
            <a:r>
              <a:rPr lang="nl-NL" sz="1400" dirty="0"/>
              <a:t>Contacts:</a:t>
            </a:r>
          </a:p>
          <a:p>
            <a:r>
              <a:rPr lang="nl-NL" sz="1400" dirty="0"/>
              <a:t>Strand – strand, strand – insulation, strand – impregnation		</a:t>
            </a:r>
            <a:r>
              <a:rPr lang="en-US" sz="1400" dirty="0"/>
              <a:t>2 – no separation (sliding permitted)</a:t>
            </a:r>
          </a:p>
          <a:p>
            <a:r>
              <a:rPr lang="en-US" sz="1400" dirty="0"/>
              <a:t>Insulation – impregnation 				3 – bonded </a:t>
            </a:r>
          </a:p>
          <a:p>
            <a:r>
              <a:rPr lang="en-US" sz="1400" dirty="0"/>
              <a:t>Impregnation – steel former				0 – standard </a:t>
            </a:r>
            <a:endParaRPr lang="nl-NL" sz="1400" dirty="0"/>
          </a:p>
          <a:p>
            <a:endParaRPr lang="nl-NL" sz="1400" dirty="0"/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F918B8E5-0F13-E6A0-838C-5489DCD458A2}"/>
              </a:ext>
            </a:extLst>
          </p:cNvPr>
          <p:cNvGrpSpPr/>
          <p:nvPr/>
        </p:nvGrpSpPr>
        <p:grpSpPr>
          <a:xfrm>
            <a:off x="1232375" y="1877375"/>
            <a:ext cx="5521993" cy="598609"/>
            <a:chOff x="1232375" y="1877375"/>
            <a:chExt cx="5521993" cy="598609"/>
          </a:xfrm>
        </p:grpSpPr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017288D5-86E0-7B58-57CF-EF711E298F81}"/>
                </a:ext>
              </a:extLst>
            </p:cNvPr>
            <p:cNvSpPr/>
            <p:nvPr/>
          </p:nvSpPr>
          <p:spPr>
            <a:xfrm>
              <a:off x="1232375" y="2326004"/>
              <a:ext cx="116365" cy="137160"/>
            </a:xfrm>
            <a:custGeom>
              <a:avLst/>
              <a:gdLst>
                <a:gd name="connsiteX0" fmla="*/ 0 w 324010"/>
                <a:gd name="connsiteY0" fmla="*/ 0 h 224790"/>
                <a:gd name="connsiteX1" fmla="*/ 324010 w 324010"/>
                <a:gd name="connsiteY1" fmla="*/ 0 h 224790"/>
                <a:gd name="connsiteX2" fmla="*/ 324010 w 324010"/>
                <a:gd name="connsiteY2" fmla="*/ 224790 h 224790"/>
                <a:gd name="connsiteX3" fmla="*/ 0 w 324010"/>
                <a:gd name="connsiteY3" fmla="*/ 224790 h 224790"/>
                <a:gd name="connsiteX4" fmla="*/ 0 w 324010"/>
                <a:gd name="connsiteY4" fmla="*/ 0 h 224790"/>
                <a:gd name="connsiteX0" fmla="*/ 0 w 358300"/>
                <a:gd name="connsiteY0" fmla="*/ 0 h 224790"/>
                <a:gd name="connsiteX1" fmla="*/ 358300 w 358300"/>
                <a:gd name="connsiteY1" fmla="*/ 0 h 224790"/>
                <a:gd name="connsiteX2" fmla="*/ 358300 w 358300"/>
                <a:gd name="connsiteY2" fmla="*/ 224790 h 224790"/>
                <a:gd name="connsiteX3" fmla="*/ 34290 w 358300"/>
                <a:gd name="connsiteY3" fmla="*/ 224790 h 224790"/>
                <a:gd name="connsiteX4" fmla="*/ 0 w 358300"/>
                <a:gd name="connsiteY4" fmla="*/ 0 h 224790"/>
                <a:gd name="connsiteX0" fmla="*/ 57150 w 415450"/>
                <a:gd name="connsiteY0" fmla="*/ 0 h 224790"/>
                <a:gd name="connsiteX1" fmla="*/ 415450 w 415450"/>
                <a:gd name="connsiteY1" fmla="*/ 0 h 224790"/>
                <a:gd name="connsiteX2" fmla="*/ 415450 w 415450"/>
                <a:gd name="connsiteY2" fmla="*/ 224790 h 224790"/>
                <a:gd name="connsiteX3" fmla="*/ 0 w 415450"/>
                <a:gd name="connsiteY3" fmla="*/ 106680 h 224790"/>
                <a:gd name="connsiteX4" fmla="*/ 57150 w 415450"/>
                <a:gd name="connsiteY4" fmla="*/ 0 h 224790"/>
                <a:gd name="connsiteX0" fmla="*/ 57150 w 415450"/>
                <a:gd name="connsiteY0" fmla="*/ 0 h 144780"/>
                <a:gd name="connsiteX1" fmla="*/ 415450 w 415450"/>
                <a:gd name="connsiteY1" fmla="*/ 0 h 144780"/>
                <a:gd name="connsiteX2" fmla="*/ 171610 w 415450"/>
                <a:gd name="connsiteY2" fmla="*/ 144780 h 144780"/>
                <a:gd name="connsiteX3" fmla="*/ 0 w 415450"/>
                <a:gd name="connsiteY3" fmla="*/ 106680 h 144780"/>
                <a:gd name="connsiteX4" fmla="*/ 57150 w 415450"/>
                <a:gd name="connsiteY4" fmla="*/ 0 h 144780"/>
                <a:gd name="connsiteX0" fmla="*/ 57150 w 213520"/>
                <a:gd name="connsiteY0" fmla="*/ 0 h 144780"/>
                <a:gd name="connsiteX1" fmla="*/ 213520 w 213520"/>
                <a:gd name="connsiteY1" fmla="*/ 102870 h 144780"/>
                <a:gd name="connsiteX2" fmla="*/ 171610 w 213520"/>
                <a:gd name="connsiteY2" fmla="*/ 144780 h 144780"/>
                <a:gd name="connsiteX3" fmla="*/ 0 w 213520"/>
                <a:gd name="connsiteY3" fmla="*/ 106680 h 144780"/>
                <a:gd name="connsiteX4" fmla="*/ 57150 w 213520"/>
                <a:gd name="connsiteY4" fmla="*/ 0 h 144780"/>
                <a:gd name="connsiteX0" fmla="*/ 57150 w 571660"/>
                <a:gd name="connsiteY0" fmla="*/ 0 h 144780"/>
                <a:gd name="connsiteX1" fmla="*/ 571660 w 571660"/>
                <a:gd name="connsiteY1" fmla="*/ 13335 h 144780"/>
                <a:gd name="connsiteX2" fmla="*/ 171610 w 571660"/>
                <a:gd name="connsiteY2" fmla="*/ 144780 h 144780"/>
                <a:gd name="connsiteX3" fmla="*/ 0 w 571660"/>
                <a:gd name="connsiteY3" fmla="*/ 106680 h 144780"/>
                <a:gd name="connsiteX4" fmla="*/ 57150 w 571660"/>
                <a:gd name="connsiteY4" fmla="*/ 0 h 144780"/>
                <a:gd name="connsiteX0" fmla="*/ 455295 w 571660"/>
                <a:gd name="connsiteY0" fmla="*/ 0 h 215265"/>
                <a:gd name="connsiteX1" fmla="*/ 571660 w 571660"/>
                <a:gd name="connsiteY1" fmla="*/ 83820 h 215265"/>
                <a:gd name="connsiteX2" fmla="*/ 171610 w 571660"/>
                <a:gd name="connsiteY2" fmla="*/ 215265 h 215265"/>
                <a:gd name="connsiteX3" fmla="*/ 0 w 571660"/>
                <a:gd name="connsiteY3" fmla="*/ 177165 h 215265"/>
                <a:gd name="connsiteX4" fmla="*/ 455295 w 571660"/>
                <a:gd name="connsiteY4" fmla="*/ 0 h 215265"/>
                <a:gd name="connsiteX0" fmla="*/ 455295 w 571660"/>
                <a:gd name="connsiteY0" fmla="*/ 0 h 177165"/>
                <a:gd name="connsiteX1" fmla="*/ 571660 w 571660"/>
                <a:gd name="connsiteY1" fmla="*/ 83820 h 177165"/>
                <a:gd name="connsiteX2" fmla="*/ 569755 w 571660"/>
                <a:gd name="connsiteY2" fmla="*/ 137160 h 177165"/>
                <a:gd name="connsiteX3" fmla="*/ 0 w 571660"/>
                <a:gd name="connsiteY3" fmla="*/ 177165 h 177165"/>
                <a:gd name="connsiteX4" fmla="*/ 455295 w 571660"/>
                <a:gd name="connsiteY4" fmla="*/ 0 h 177165"/>
                <a:gd name="connsiteX0" fmla="*/ 0 w 116365"/>
                <a:gd name="connsiteY0" fmla="*/ 0 h 137160"/>
                <a:gd name="connsiteX1" fmla="*/ 116365 w 116365"/>
                <a:gd name="connsiteY1" fmla="*/ 83820 h 137160"/>
                <a:gd name="connsiteX2" fmla="*/ 114460 w 116365"/>
                <a:gd name="connsiteY2" fmla="*/ 137160 h 137160"/>
                <a:gd name="connsiteX3" fmla="*/ 1905 w 116365"/>
                <a:gd name="connsiteY3" fmla="*/ 49530 h 137160"/>
                <a:gd name="connsiteX4" fmla="*/ 0 w 116365"/>
                <a:gd name="connsiteY4" fmla="*/ 0 h 1371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365" h="137160">
                  <a:moveTo>
                    <a:pt x="0" y="0"/>
                  </a:moveTo>
                  <a:lnTo>
                    <a:pt x="116365" y="83820"/>
                  </a:lnTo>
                  <a:lnTo>
                    <a:pt x="114460" y="137160"/>
                  </a:lnTo>
                  <a:lnTo>
                    <a:pt x="1905" y="4953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00">
                <a:alpha val="45882"/>
              </a:srgbClr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E277D9AF-FCD2-8D42-E462-61F9A6A296BF}"/>
                </a:ext>
              </a:extLst>
            </p:cNvPr>
            <p:cNvCxnSpPr>
              <a:cxnSpLocks/>
              <a:stCxn id="20" idx="1"/>
            </p:cNvCxnSpPr>
            <p:nvPr/>
          </p:nvCxnSpPr>
          <p:spPr>
            <a:xfrm flipV="1">
              <a:off x="1348740" y="1877375"/>
              <a:ext cx="5405628" cy="532449"/>
            </a:xfrm>
            <a:prstGeom prst="line">
              <a:avLst/>
            </a:prstGeom>
            <a:ln w="12700"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C79BECE2-5A45-2B94-A221-AF8B5E0D3257}"/>
                </a:ext>
              </a:extLst>
            </p:cNvPr>
            <p:cNvCxnSpPr>
              <a:cxnSpLocks/>
              <a:stCxn id="20" idx="2"/>
            </p:cNvCxnSpPr>
            <p:nvPr/>
          </p:nvCxnSpPr>
          <p:spPr>
            <a:xfrm>
              <a:off x="1346835" y="2463164"/>
              <a:ext cx="5407533" cy="12820"/>
            </a:xfrm>
            <a:prstGeom prst="line">
              <a:avLst/>
            </a:prstGeom>
            <a:ln w="12700"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376D539D-A104-833A-2D83-F2C2BA901846}"/>
                </a:ext>
              </a:extLst>
            </p:cNvPr>
            <p:cNvCxnSpPr>
              <a:cxnSpLocks/>
              <a:stCxn id="20" idx="0"/>
            </p:cNvCxnSpPr>
            <p:nvPr/>
          </p:nvCxnSpPr>
          <p:spPr>
            <a:xfrm flipV="1">
              <a:off x="1232375" y="1887760"/>
              <a:ext cx="2151253" cy="438244"/>
            </a:xfrm>
            <a:prstGeom prst="line">
              <a:avLst/>
            </a:prstGeom>
            <a:ln w="12700"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BF7C2950-A299-40B6-4F1F-6B63D3C1CB8A}"/>
                </a:ext>
              </a:extLst>
            </p:cNvPr>
            <p:cNvCxnSpPr>
              <a:cxnSpLocks/>
              <a:stCxn id="20" idx="3"/>
            </p:cNvCxnSpPr>
            <p:nvPr/>
          </p:nvCxnSpPr>
          <p:spPr>
            <a:xfrm>
              <a:off x="1234280" y="2375534"/>
              <a:ext cx="2149348" cy="94040"/>
            </a:xfrm>
            <a:prstGeom prst="line">
              <a:avLst/>
            </a:prstGeom>
            <a:ln w="12700"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8" name="TextBox 37">
            <a:extLst>
              <a:ext uri="{FF2B5EF4-FFF2-40B4-BE49-F238E27FC236}">
                <a16:creationId xmlns:a16="http://schemas.microsoft.com/office/drawing/2014/main" id="{625E1430-B6C2-352F-947E-1DB88A5CD518}"/>
              </a:ext>
            </a:extLst>
          </p:cNvPr>
          <p:cNvSpPr txBox="1"/>
          <p:nvPr/>
        </p:nvSpPr>
        <p:spPr>
          <a:xfrm>
            <a:off x="3454400" y="1042356"/>
            <a:ext cx="793494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nl-NL" dirty="0"/>
              <a:t>Rutherford cable overlaid on field 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537240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65BF89-6262-6C48-AFB7-BAB2E30463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Normalised reduction of </a:t>
            </a:r>
            <a:r>
              <a:rPr lang="nl-NL" i="1" dirty="0"/>
              <a:t>I</a:t>
            </a:r>
            <a:r>
              <a:rPr lang="nl-NL" i="1" baseline="-25000" dirty="0"/>
              <a:t>c </a:t>
            </a:r>
            <a:r>
              <a:rPr lang="nl-NL" dirty="0"/>
              <a:t>and simulated strain</a:t>
            </a:r>
            <a:endParaRPr lang="de-CH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147052F-FDB3-E8D1-C7D5-EA9A105352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0088C3A-AA77-7E45-B1B2-0D3A88E6AE95}" type="datetime1">
              <a:rPr kumimoji="0" lang="pl-PL" sz="8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18.11.2025</a:t>
            </a:fld>
            <a:endParaRPr kumimoji="0" lang="de-CH" sz="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CC24EED-93B6-D3AE-FD79-52B0D8EEB3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Institute of Electromagnetic Fields</a:t>
            </a:r>
            <a:endParaRPr kumimoji="0" lang="de-CH" sz="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40AE18F-FE10-771D-4C8E-7D6334C32A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ACA52AF-F19D-405C-AD5F-7D94B96A5CC3}" type="slidenum">
              <a:rPr kumimoji="0" lang="de-CH" sz="8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de-CH" sz="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332D078F-2132-7277-255B-DDD7FA3B0AF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826058" y="1030857"/>
            <a:ext cx="10539881" cy="47962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351961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666357-7251-CC19-C42A-D93C94135C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sz="2400" dirty="0"/>
              <a:t>Measured and simulated reduction of critical current as function of transverse pressure, in 11 T background field. </a:t>
            </a:r>
            <a:endParaRPr lang="de-CH" sz="24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31860DF-125B-DB69-DE3A-BBDA95A53C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088C3A-AA77-7E45-B1B2-0D3A88E6AE95}" type="datetime1">
              <a:rPr lang="pl-PL" noProof="0" smtClean="0"/>
              <a:t>18.11.2025</a:t>
            </a:fld>
            <a:endParaRPr lang="de-CH" noProof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83E3FBB-293F-50A4-2856-0335AB566F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Institute of Electromagnetic Fields</a:t>
            </a:r>
            <a:endParaRPr lang="de-CH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DDE649D-B81B-52CD-EC5E-67A3227316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A52AF-F19D-405C-AD5F-7D94B96A5CC3}" type="slidenum">
              <a:rPr lang="de-CH" noProof="0" smtClean="0"/>
              <a:t>9</a:t>
            </a:fld>
            <a:endParaRPr lang="de-CH" noProof="0"/>
          </a:p>
        </p:txBody>
      </p:sp>
      <p:pic>
        <p:nvPicPr>
          <p:cNvPr id="12" name="Content Placeholder 11">
            <a:extLst>
              <a:ext uri="{FF2B5EF4-FFF2-40B4-BE49-F238E27FC236}">
                <a16:creationId xmlns:a16="http://schemas.microsoft.com/office/drawing/2014/main" id="{CCA02964-0CD8-CCAE-8216-DC820CB4FC4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820333" y="993316"/>
            <a:ext cx="8709508" cy="5170698"/>
          </a:xfrm>
        </p:spPr>
      </p:pic>
      <p:pic>
        <p:nvPicPr>
          <p:cNvPr id="14" name="Graphic 13">
            <a:extLst>
              <a:ext uri="{FF2B5EF4-FFF2-40B4-BE49-F238E27FC236}">
                <a16:creationId xmlns:a16="http://schemas.microsoft.com/office/drawing/2014/main" id="{D29C14EE-748D-73A9-26DA-3A9B0C5E731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820334" y="993316"/>
            <a:ext cx="8709507" cy="5170697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EBCD9A5D-00F0-10AF-5A5F-6150600D831E}"/>
              </a:ext>
            </a:extLst>
          </p:cNvPr>
          <p:cNvSpPr txBox="1"/>
          <p:nvPr/>
        </p:nvSpPr>
        <p:spPr>
          <a:xfrm>
            <a:off x="499293" y="6104719"/>
            <a:ext cx="11474307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200" dirty="0"/>
              <a:t>[4] G. De </a:t>
            </a:r>
            <a:r>
              <a:rPr lang="en-US" sz="1200" dirty="0" err="1"/>
              <a:t>Marzi</a:t>
            </a:r>
            <a:r>
              <a:rPr lang="en-US" sz="1200" dirty="0"/>
              <a:t> et al., "Magnetic and Electromechanical Characterization of a High-JC RRP Wire for the HL-LHC MQXF Cable," in IEEE Transactions on Applied Superconductivity, vol. 32, no. 6, pp. 1-5, Sept. 2022, Art no. 6001505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52293D08-5F0B-8D58-3634-1E358E2B853A}"/>
                  </a:ext>
                </a:extLst>
              </p:cNvPr>
              <p:cNvSpPr txBox="1"/>
              <p:nvPr/>
            </p:nvSpPr>
            <p:spPr>
              <a:xfrm>
                <a:off x="3419061" y="4703241"/>
                <a:ext cx="6096000" cy="57644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nl-NL" sz="1800" b="0" baseline="-25000" dirty="0"/>
                  <a:t>[4]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nl-NL" sz="1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nl-NL" sz="1800" b="0" i="1" smtClean="0">
                            <a:latin typeface="Cambria Math" panose="02040503050406030204" pitchFamily="18" charset="0"/>
                          </a:rPr>
                          <m:t>𝐼</m:t>
                        </m:r>
                      </m:e>
                      <m:sub>
                        <m:r>
                          <a:rPr lang="nl-NL" sz="1800" b="0" i="1" smtClean="0"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</m:sSub>
                    <m:d>
                      <m:dPr>
                        <m:ctrlPr>
                          <a:rPr lang="nl-NL" sz="18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nl-NL" sz="18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nl-NL" sz="1800" b="0" i="1" smtClean="0">
                                <a:latin typeface="Cambria Math" panose="02040503050406030204" pitchFamily="18" charset="0"/>
                              </a:rPr>
                              <m:t>𝐵</m:t>
                            </m:r>
                          </m:e>
                          <m:sub>
                            <m:r>
                              <a:rPr lang="nl-NL" sz="1800" b="0" i="1" smtClean="0">
                                <a:latin typeface="Cambria Math" panose="02040503050406030204" pitchFamily="18" charset="0"/>
                              </a:rPr>
                              <m:t>𝑝</m:t>
                            </m:r>
                          </m:sub>
                        </m:sSub>
                        <m:r>
                          <a:rPr lang="nl-NL" sz="1800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nl-NL" sz="1800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  <m:r>
                          <a:rPr lang="nl-NL" sz="1800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nl-NL" sz="1800" b="0" i="1" smtClean="0">
                            <a:latin typeface="Cambria Math" panose="02040503050406030204" pitchFamily="18" charset="0"/>
                          </a:rPr>
                          <m:t>𝜀</m:t>
                        </m:r>
                      </m:e>
                    </m:d>
                    <m:r>
                      <a:rPr lang="nl-NL" sz="1800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nl-NL" sz="18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nl-NL" sz="18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nl-NL" sz="1800" b="0" i="1" smtClean="0">
                                <a:latin typeface="Cambria Math" panose="02040503050406030204" pitchFamily="18" charset="0"/>
                              </a:rPr>
                              <m:t>𝐶</m:t>
                            </m:r>
                          </m:e>
                          <m:sub>
                            <m:r>
                              <a:rPr lang="nl-NL" sz="1800" b="0" i="1" smtClean="0"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nl-NL" sz="18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nl-NL" sz="1800" b="0" i="1" smtClean="0">
                                <a:latin typeface="Cambria Math" panose="02040503050406030204" pitchFamily="18" charset="0"/>
                              </a:rPr>
                              <m:t>𝐵</m:t>
                            </m:r>
                          </m:e>
                          <m:sub>
                            <m:r>
                              <a:rPr lang="nl-NL" sz="1800" b="0" i="1" smtClean="0">
                                <a:latin typeface="Cambria Math" panose="02040503050406030204" pitchFamily="18" charset="0"/>
                              </a:rPr>
                              <m:t>𝑝</m:t>
                            </m:r>
                          </m:sub>
                        </m:sSub>
                      </m:den>
                    </m:f>
                    <m:sSup>
                      <m:sSupPr>
                        <m:ctrlPr>
                          <a:rPr lang="nl-NL" sz="18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begChr m:val="["/>
                            <m:endChr m:val="]"/>
                            <m:ctrlPr>
                              <a:rPr lang="nl-NL" sz="18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nl-NL" sz="1800" b="0" i="1" smtClean="0">
                                <a:latin typeface="Cambria Math" panose="02040503050406030204" pitchFamily="18" charset="0"/>
                              </a:rPr>
                              <m:t>𝑠</m:t>
                            </m:r>
                            <m:d>
                              <m:dPr>
                                <m:ctrlPr>
                                  <a:rPr lang="nl-NL" sz="18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nl-NL" sz="1800" b="0" i="1" smtClean="0">
                                    <a:latin typeface="Cambria Math" panose="02040503050406030204" pitchFamily="18" charset="0"/>
                                  </a:rPr>
                                  <m:t>𝜀</m:t>
                                </m:r>
                              </m:e>
                            </m:d>
                          </m:e>
                        </m:d>
                      </m:e>
                      <m:sup>
                        <m:r>
                          <a:rPr lang="nl-NL" sz="1800" b="0" i="1" smtClean="0">
                            <a:latin typeface="Cambria Math" panose="02040503050406030204" pitchFamily="18" charset="0"/>
                          </a:rPr>
                          <m:t>𝜎</m:t>
                        </m:r>
                      </m:sup>
                    </m:sSup>
                    <m:sSup>
                      <m:sSupPr>
                        <m:ctrlPr>
                          <a:rPr lang="nl-NL" sz="18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begChr m:val="["/>
                            <m:endChr m:val="]"/>
                            <m:ctrlPr>
                              <a:rPr lang="nl-NL" sz="18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d>
                              <m:dPr>
                                <m:ctrlPr>
                                  <a:rPr lang="nl-NL" sz="18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nl-NL" sz="1800" b="0" i="1" smtClean="0">
                                    <a:latin typeface="Cambria Math" panose="02040503050406030204" pitchFamily="18" charset="0"/>
                                  </a:rPr>
                                  <m:t>1−</m:t>
                                </m:r>
                                <m:sSup>
                                  <m:sSupPr>
                                    <m:ctrlPr>
                                      <a:rPr lang="nl-NL" sz="18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nl-NL" sz="1800" b="0" i="1" smtClean="0">
                                        <a:latin typeface="Cambria Math" panose="02040503050406030204" pitchFamily="18" charset="0"/>
                                      </a:rPr>
                                      <m:t>𝑡</m:t>
                                    </m:r>
                                  </m:e>
                                  <m:sup>
                                    <m:r>
                                      <a:rPr lang="nl-NL" sz="1800" b="0" i="1" smtClean="0">
                                        <a:latin typeface="Cambria Math" panose="02040503050406030204" pitchFamily="18" charset="0"/>
                                      </a:rPr>
                                      <m:t>3/2</m:t>
                                    </m:r>
                                  </m:sup>
                                </m:sSup>
                              </m:e>
                            </m:d>
                            <m:d>
                              <m:dPr>
                                <m:ctrlPr>
                                  <a:rPr lang="nl-NL" sz="18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nl-NL" sz="1800" b="0" i="1" smtClean="0">
                                    <a:latin typeface="Cambria Math" panose="02040503050406030204" pitchFamily="18" charset="0"/>
                                  </a:rPr>
                                  <m:t>1−</m:t>
                                </m:r>
                                <m:sSup>
                                  <m:sSupPr>
                                    <m:ctrlPr>
                                      <a:rPr lang="nl-NL" sz="18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nl-NL" sz="1800" b="0" i="1" smtClean="0">
                                        <a:latin typeface="Cambria Math" panose="02040503050406030204" pitchFamily="18" charset="0"/>
                                      </a:rPr>
                                      <m:t>𝑡</m:t>
                                    </m:r>
                                  </m:e>
                                  <m:sup>
                                    <m:r>
                                      <a:rPr lang="nl-NL" sz="1800" b="0" i="1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p>
                              </m:e>
                            </m:d>
                          </m:e>
                        </m:d>
                      </m:e>
                      <m:sup>
                        <m:r>
                          <a:rPr lang="nl-NL" sz="1800" b="0" i="1" smtClean="0">
                            <a:latin typeface="Cambria Math" panose="02040503050406030204" pitchFamily="18" charset="0"/>
                          </a:rPr>
                          <m:t>𝜂</m:t>
                        </m:r>
                        <m:r>
                          <a:rPr lang="nl-NL" sz="1800" b="0" i="1" smtClean="0">
                            <a:latin typeface="Cambria Math" panose="02040503050406030204" pitchFamily="18" charset="0"/>
                          </a:rPr>
                          <m:t>/2</m:t>
                        </m:r>
                      </m:sup>
                    </m:sSup>
                    <m:sSup>
                      <m:sSupPr>
                        <m:ctrlPr>
                          <a:rPr lang="nl-NL" sz="18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nl-NL" sz="1800" b="0" i="1" smtClean="0">
                            <a:latin typeface="Cambria Math" panose="02040503050406030204" pitchFamily="18" charset="0"/>
                          </a:rPr>
                          <m:t>𝑏</m:t>
                        </m:r>
                      </m:e>
                      <m:sup>
                        <m:r>
                          <a:rPr lang="nl-NL" sz="1800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sup>
                    </m:sSup>
                    <m:sSup>
                      <m:sSupPr>
                        <m:ctrlPr>
                          <a:rPr lang="nl-NL" sz="18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nl-NL" sz="18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nl-NL" sz="1800" b="0" i="1" smtClean="0">
                                <a:latin typeface="Cambria Math" panose="02040503050406030204" pitchFamily="18" charset="0"/>
                              </a:rPr>
                              <m:t>1−</m:t>
                            </m:r>
                            <m:r>
                              <a:rPr lang="nl-NL" sz="1800" b="0" i="1" smtClean="0">
                                <a:latin typeface="Cambria Math" panose="02040503050406030204" pitchFamily="18" charset="0"/>
                              </a:rPr>
                              <m:t>𝑏</m:t>
                            </m:r>
                          </m:e>
                        </m:d>
                      </m:e>
                      <m:sup>
                        <m:r>
                          <a:rPr lang="nl-NL" sz="1800" b="0" i="1" smtClean="0">
                            <a:latin typeface="Cambria Math" panose="02040503050406030204" pitchFamily="18" charset="0"/>
                          </a:rPr>
                          <m:t>𝑞</m:t>
                        </m:r>
                      </m:sup>
                    </m:sSup>
                  </m:oMath>
                </a14:m>
                <a:endParaRPr lang="de-CH" dirty="0"/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52293D08-5F0B-8D58-3634-1E358E2B853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19061" y="4703241"/>
                <a:ext cx="6096000" cy="576440"/>
              </a:xfrm>
              <a:prstGeom prst="rect">
                <a:avLst/>
              </a:prstGeom>
              <a:blipFill>
                <a:blip r:embed="rId6"/>
                <a:stretch>
                  <a:fillRect l="-100" b="-2128"/>
                </a:stretch>
              </a:blipFill>
            </p:spPr>
            <p:txBody>
              <a:bodyPr/>
              <a:lstStyle/>
              <a:p>
                <a:r>
                  <a:rPr lang="de-CH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4111468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theme/theme1.xml><?xml version="1.0" encoding="utf-8"?>
<a:theme xmlns:a="http://schemas.openxmlformats.org/drawingml/2006/main" name="ETH Zürich">
  <a:themeElements>
    <a:clrScheme name="ETH Zürich">
      <a:dk1>
        <a:sysClr val="windowText" lastClr="000000"/>
      </a:dk1>
      <a:lt1>
        <a:sysClr val="window" lastClr="FFFFFF"/>
      </a:lt1>
      <a:dk2>
        <a:srgbClr val="000000"/>
      </a:dk2>
      <a:lt2>
        <a:srgbClr val="FFFFFF"/>
      </a:lt2>
      <a:accent1>
        <a:srgbClr val="1269B0"/>
      </a:accent1>
      <a:accent2>
        <a:srgbClr val="91056A"/>
      </a:accent2>
      <a:accent3>
        <a:srgbClr val="007A96"/>
      </a:accent3>
      <a:accent4>
        <a:srgbClr val="485A2C"/>
      </a:accent4>
      <a:accent5>
        <a:srgbClr val="A8322D"/>
      </a:accent5>
      <a:accent6>
        <a:srgbClr val="72791C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custClrLst>
    <a:custClr name="Extern">
      <a:srgbClr val="1F407A"/>
    </a:custClr>
    <a:custClr name="Intern">
      <a:srgbClr val="485A2C"/>
    </a:custClr>
    <a:custClr name="ETH 3">
      <a:srgbClr val="1269B0"/>
    </a:custClr>
    <a:custClr name="ETH 4">
      <a:srgbClr val="72791C"/>
    </a:custClr>
    <a:custClr name="ETH 5">
      <a:srgbClr val="91056A"/>
    </a:custClr>
    <a:custClr name="ETH 6">
      <a:srgbClr val="6F6F6F"/>
    </a:custClr>
    <a:custClr name="ETH 7">
      <a:srgbClr val="A8322D"/>
    </a:custClr>
    <a:custClr name="ETH 8">
      <a:srgbClr val="007A96"/>
    </a:custClr>
    <a:custClr name="ETH 9">
      <a:srgbClr val="956013"/>
    </a:custClr>
  </a:custClrLst>
  <a:extLst>
    <a:ext uri="{05A4C25C-085E-4340-85A3-A5531E510DB2}">
      <thm15:themeFamily xmlns:thm15="http://schemas.microsoft.com/office/thememl/2012/main" name="Präsentation1" id="{277C3170-93C4-4004-925A-762E3FF6A529}" vid="{54F253A4-C5FF-4238-8A43-148031D6EB93}"/>
    </a:ext>
  </a:extLst>
</a:theme>
</file>

<file path=ppt/theme/theme2.xml><?xml version="1.0" encoding="utf-8"?>
<a:theme xmlns:a="http://schemas.openxmlformats.org/drawingml/2006/main" name="Office">
  <a:themeElements>
    <a:clrScheme name="ETH Zürich">
      <a:dk1>
        <a:sysClr val="windowText" lastClr="000000"/>
      </a:dk1>
      <a:lt1>
        <a:sysClr val="window" lastClr="FFFFFF"/>
      </a:lt1>
      <a:dk2>
        <a:srgbClr val="000000"/>
      </a:dk2>
      <a:lt2>
        <a:srgbClr val="FFFFFF"/>
      </a:lt2>
      <a:accent1>
        <a:srgbClr val="1269B0"/>
      </a:accent1>
      <a:accent2>
        <a:srgbClr val="91056A"/>
      </a:accent2>
      <a:accent3>
        <a:srgbClr val="007A96"/>
      </a:accent3>
      <a:accent4>
        <a:srgbClr val="485A2C"/>
      </a:accent4>
      <a:accent5>
        <a:srgbClr val="A8322D"/>
      </a:accent5>
      <a:accent6>
        <a:srgbClr val="72791C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custClrLst>
    <a:custClr name="Extern">
      <a:srgbClr val="1F407A"/>
    </a:custClr>
    <a:custClr name="Intern">
      <a:srgbClr val="485A2C"/>
    </a:custClr>
    <a:custClr name="ETH 3">
      <a:srgbClr val="1269B0"/>
    </a:custClr>
    <a:custClr name="ETH 4">
      <a:srgbClr val="72791C"/>
    </a:custClr>
    <a:custClr name="ETH 5">
      <a:srgbClr val="91056A"/>
    </a:custClr>
    <a:custClr name="ETH 6">
      <a:srgbClr val="6F6F6F"/>
    </a:custClr>
    <a:custClr name="ETH 7">
      <a:srgbClr val="A8322D"/>
    </a:custClr>
    <a:custClr name="ETH 8">
      <a:srgbClr val="007A96"/>
    </a:custClr>
    <a:custClr name="ETH 9">
      <a:srgbClr val="956013"/>
    </a:custClr>
  </a:custClr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">
  <a:themeElements>
    <a:clrScheme name="ETH Zürich">
      <a:dk1>
        <a:sysClr val="windowText" lastClr="000000"/>
      </a:dk1>
      <a:lt1>
        <a:sysClr val="window" lastClr="FFFFFF"/>
      </a:lt1>
      <a:dk2>
        <a:srgbClr val="000000"/>
      </a:dk2>
      <a:lt2>
        <a:srgbClr val="FFFFFF"/>
      </a:lt2>
      <a:accent1>
        <a:srgbClr val="1269B0"/>
      </a:accent1>
      <a:accent2>
        <a:srgbClr val="91056A"/>
      </a:accent2>
      <a:accent3>
        <a:srgbClr val="007A96"/>
      </a:accent3>
      <a:accent4>
        <a:srgbClr val="485A2C"/>
      </a:accent4>
      <a:accent5>
        <a:srgbClr val="A8322D"/>
      </a:accent5>
      <a:accent6>
        <a:srgbClr val="72791C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ETH Zürich</Template>
  <TotalTime>0</TotalTime>
  <Words>947</Words>
  <Application>Microsoft Office PowerPoint</Application>
  <PresentationFormat>Widescreen</PresentationFormat>
  <Paragraphs>159</Paragraphs>
  <Slides>10</Slides>
  <Notes>3</Notes>
  <HiddenSlides>0</HiddenSlides>
  <MMClips>2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5" baseType="lpstr">
      <vt:lpstr>Arial</vt:lpstr>
      <vt:lpstr>Arial (Body)</vt:lpstr>
      <vt:lpstr>Cambria Math</vt:lpstr>
      <vt:lpstr>Symbol</vt:lpstr>
      <vt:lpstr>ETH Zürich</vt:lpstr>
      <vt:lpstr>PhD Research Progress: Nb₃Sn Characterization and 10-Stack Studies</vt:lpstr>
      <vt:lpstr>Development of geometric cabling model</vt:lpstr>
      <vt:lpstr>Downscaling procedure</vt:lpstr>
      <vt:lpstr>Filled wax impregnated 10-stacks - measurements and simulations.</vt:lpstr>
      <vt:lpstr>Localisation and quantification of stress/strain in CD1 cable at 77 K</vt:lpstr>
      <vt:lpstr>Localisation and quantification of stress/strain</vt:lpstr>
      <vt:lpstr>Modelling reduction of Ic as function of transverse pressure. </vt:lpstr>
      <vt:lpstr>Normalised reduction of Ic and simulated strain</vt:lpstr>
      <vt:lpstr>Measured and simulated reduction of critical current as function of transverse pressure, in 11 T background field. 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2024-05-17T16:02:14Z</dcterms:created>
  <dcterms:modified xsi:type="dcterms:W3CDTF">2025-11-18T16:29:27Z</dcterms:modified>
</cp:coreProperties>
</file>