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8"/>
  </p:notesMasterIdLst>
  <p:handoutMasterIdLst>
    <p:handoutMasterId r:id="rId19"/>
  </p:handoutMasterIdLst>
  <p:sldIdLst>
    <p:sldId id="385" r:id="rId5"/>
    <p:sldId id="1720" r:id="rId6"/>
    <p:sldId id="339" r:id="rId7"/>
    <p:sldId id="1638" r:id="rId8"/>
    <p:sldId id="340" r:id="rId9"/>
    <p:sldId id="1637" r:id="rId10"/>
    <p:sldId id="1704" r:id="rId11"/>
    <p:sldId id="1760" r:id="rId12"/>
    <p:sldId id="1639" r:id="rId13"/>
    <p:sldId id="1762" r:id="rId14"/>
    <p:sldId id="1724" r:id="rId15"/>
    <p:sldId id="342" r:id="rId16"/>
    <p:sldId id="343" r:id="rId17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 autoAdjust="0"/>
    <p:restoredTop sz="94693" autoAdjust="0"/>
  </p:normalViewPr>
  <p:slideViewPr>
    <p:cSldViewPr showGuides="1">
      <p:cViewPr varScale="1">
        <p:scale>
          <a:sx n="121" d="100"/>
          <a:sy n="121" d="100"/>
        </p:scale>
        <p:origin x="376" y="16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19.11.25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19.11.25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99890" y="641625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855346" y="6460313"/>
            <a:ext cx="8481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E. Ravaioli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Follow-up </a:t>
            </a:r>
            <a:r>
              <a:rPr lang="en-GB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PSI SMACC2 quench protection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HFM Forum – 2025/10/03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86500"/>
            <a:ext cx="11987480" cy="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9" descr="bande-02.eps">
            <a:extLst>
              <a:ext uri="{FF2B5EF4-FFF2-40B4-BE49-F238E27FC236}">
                <a16:creationId xmlns:a16="http://schemas.microsoft.com/office/drawing/2014/main" id="{99A1D3BE-15F7-7DA9-73CB-D23CC1441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2217"/>
          <a:stretch/>
        </p:blipFill>
        <p:spPr>
          <a:xfrm>
            <a:off x="11274696" y="6330563"/>
            <a:ext cx="511347" cy="45081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6695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dirty="0"/>
              <a:t>SMACC2: feasibility study and initiative on Nb-Ti wire and cable with low copper content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PSI/CERN LTS WP Progress Meeting</a:t>
            </a:r>
          </a:p>
          <a:p>
            <a:endParaRPr lang="de-CH" b="1" dirty="0"/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655568"/>
            <a:ext cx="8296275" cy="288032"/>
          </a:xfrm>
        </p:spPr>
        <p:txBody>
          <a:bodyPr/>
          <a:lstStyle/>
          <a:p>
            <a:r>
              <a:rPr lang="en-US" dirty="0"/>
              <a:t>D. Araujo, B. Auchmann, A. Brem, N. Kehl, C. Lindner, T. Michlmayr, C. Müller, I. S. P. Peixoto, </a:t>
            </a:r>
          </a:p>
          <a:p>
            <a:r>
              <a:rPr lang="en-US" dirty="0"/>
              <a:t>A. Stampfli and J. Van den </a:t>
            </a:r>
            <a:r>
              <a:rPr lang="en-US" dirty="0" err="1"/>
              <a:t>Eijnden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This work was performed under the auspices of and with support from the Swiss Accelerator Research and Technology (CHART) program. This work was partially funded by the HFM program.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November 2025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1D70B-72A7-4DAE-0471-8D9E208B9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2BC609A-0DA9-05F2-9478-8ECBBFB83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5402" y="1254531"/>
            <a:ext cx="5749893" cy="474165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4074AF4-681A-871D-18CB-7E86446C1BFC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SMACC2_V5 parametric study – Varying Cu/</a:t>
            </a:r>
            <a:r>
              <a:rPr lang="en-GB" sz="32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noCu</a:t>
            </a:r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L3 and L4-9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33914-6A52-76EF-13BE-7922214B79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106" y="1254530"/>
            <a:ext cx="5749894" cy="474165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F5D98AB-9973-A08C-F53F-322D58C30CC8}"/>
              </a:ext>
            </a:extLst>
          </p:cNvPr>
          <p:cNvSpPr/>
          <p:nvPr/>
        </p:nvSpPr>
        <p:spPr>
          <a:xfrm>
            <a:off x="2205050" y="5032455"/>
            <a:ext cx="133350" cy="13335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D43BAE-AFF2-FDE6-A760-CD566B1DE20D}"/>
              </a:ext>
            </a:extLst>
          </p:cNvPr>
          <p:cNvSpPr/>
          <p:nvPr/>
        </p:nvSpPr>
        <p:spPr>
          <a:xfrm>
            <a:off x="7954944" y="5032455"/>
            <a:ext cx="133350" cy="13335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CDD45A-B94A-CC78-B61A-FF5A85B1C7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AB7A357-8828-C5D9-E6EA-955613AFB7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40085" y="5601828"/>
            <a:ext cx="659599" cy="7274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5A6B32-B9D5-B2E8-C308-2A769E008B1D}"/>
              </a:ext>
            </a:extLst>
          </p:cNvPr>
          <p:cNvSpPr/>
          <p:nvPr/>
        </p:nvSpPr>
        <p:spPr>
          <a:xfrm>
            <a:off x="1227011" y="726370"/>
            <a:ext cx="3492661" cy="49413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 1-I</a:t>
            </a:r>
            <a:r>
              <a:rPr lang="en-US" sz="20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/I</a:t>
            </a:r>
            <a:r>
              <a:rPr lang="en-US" sz="20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L3-9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6D3FFB-7558-9762-BF57-94B76D431CC5}"/>
              </a:ext>
            </a:extLst>
          </p:cNvPr>
          <p:cNvSpPr/>
          <p:nvPr/>
        </p:nvSpPr>
        <p:spPr>
          <a:xfrm>
            <a:off x="6932411" y="726370"/>
            <a:ext cx="3492661" cy="49413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62F8C7-9046-BB50-A3D5-5AD4C91FE842}"/>
              </a:ext>
            </a:extLst>
          </p:cNvPr>
          <p:cNvSpPr/>
          <p:nvPr/>
        </p:nvSpPr>
        <p:spPr>
          <a:xfrm>
            <a:off x="965781" y="4835604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FFEA8D-C85C-FFC7-6FF2-D1B6151E2A1C}"/>
              </a:ext>
            </a:extLst>
          </p:cNvPr>
          <p:cNvSpPr/>
          <p:nvPr/>
        </p:nvSpPr>
        <p:spPr>
          <a:xfrm>
            <a:off x="965781" y="4521753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DA6757-7A62-C29A-BDC5-B877F28790C7}"/>
              </a:ext>
            </a:extLst>
          </p:cNvPr>
          <p:cNvSpPr/>
          <p:nvPr/>
        </p:nvSpPr>
        <p:spPr>
          <a:xfrm>
            <a:off x="965781" y="4207196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035B69-F696-D72D-9DB7-F84EA1F18FE2}"/>
              </a:ext>
            </a:extLst>
          </p:cNvPr>
          <p:cNvSpPr/>
          <p:nvPr/>
        </p:nvSpPr>
        <p:spPr>
          <a:xfrm>
            <a:off x="965781" y="3891918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16%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4DA32B-88D6-50F0-6B4D-02D17DF12129}"/>
              </a:ext>
            </a:extLst>
          </p:cNvPr>
          <p:cNvSpPr/>
          <p:nvPr/>
        </p:nvSpPr>
        <p:spPr>
          <a:xfrm>
            <a:off x="965781" y="3577130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FB4315-41F7-27B4-1A50-1C3DA9D1D2A5}"/>
              </a:ext>
            </a:extLst>
          </p:cNvPr>
          <p:cNvSpPr/>
          <p:nvPr/>
        </p:nvSpPr>
        <p:spPr>
          <a:xfrm>
            <a:off x="965781" y="5142784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20%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95A66C-D6FF-F288-1E54-CC4EC009E272}"/>
              </a:ext>
            </a:extLst>
          </p:cNvPr>
          <p:cNvSpPr/>
          <p:nvPr/>
        </p:nvSpPr>
        <p:spPr>
          <a:xfrm>
            <a:off x="7459804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325 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6B612A-E143-1593-1B63-9EDE8A2E319D}"/>
              </a:ext>
            </a:extLst>
          </p:cNvPr>
          <p:cNvSpPr/>
          <p:nvPr/>
        </p:nvSpPr>
        <p:spPr>
          <a:xfrm>
            <a:off x="8106166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300 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564B02-646C-2A19-87A4-24457313DF84}"/>
              </a:ext>
            </a:extLst>
          </p:cNvPr>
          <p:cNvSpPr/>
          <p:nvPr/>
        </p:nvSpPr>
        <p:spPr>
          <a:xfrm>
            <a:off x="8954391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275 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349776-D472-5CCF-262E-224A018E088C}"/>
              </a:ext>
            </a:extLst>
          </p:cNvPr>
          <p:cNvSpPr/>
          <p:nvPr/>
        </p:nvSpPr>
        <p:spPr>
          <a:xfrm>
            <a:off x="10199302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 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2F44CA-E223-ABA2-4ABF-03095B9B2072}"/>
              </a:ext>
            </a:extLst>
          </p:cNvPr>
          <p:cNvSpPr/>
          <p:nvPr/>
        </p:nvSpPr>
        <p:spPr>
          <a:xfrm>
            <a:off x="6932411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350 K</a:t>
            </a:r>
          </a:p>
        </p:txBody>
      </p:sp>
    </p:spTree>
    <p:extLst>
      <p:ext uri="{BB962C8B-B14F-4D97-AF65-F5344CB8AC3E}">
        <p14:creationId xmlns:p14="http://schemas.microsoft.com/office/powerpoint/2010/main" val="268416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46DA8-8EC0-5452-773D-CC141DED1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72481B4-08FE-7B3A-CADB-22064108B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Feasibility study 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Initiative on Nb-Ti wire and cable with low copper content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00559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Nb-Ti Conductor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71CD2-D2C7-FCA3-9F99-9FF03FB7A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01729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discussed with Nb-Ti wire manufactures and the conductor with a Cu/Non-Cu ratio of 0.9 to match the SMACC2 requirements </a:t>
            </a:r>
            <a:r>
              <a:rPr lang="en-US" b="1" dirty="0"/>
              <a:t>can be produced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Such a wire is not an existing product and would require </a:t>
            </a:r>
            <a:r>
              <a:rPr lang="en-US" b="1" dirty="0"/>
              <a:t>8 to 10 months of lead time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manufacturability of the Rutherford cable, due to the low copper content, which may require post-heat-treatment optimization, is to be studied.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One of the manufactures currently has Nb-Ti conductor (diameter of ~1.5 mm) with a Cu/Non-Cu ratio of 0.85 but lower </a:t>
            </a:r>
            <a:r>
              <a:rPr lang="en-US" dirty="0" err="1"/>
              <a:t>Ic</a:t>
            </a:r>
            <a:r>
              <a:rPr lang="en-US" dirty="0"/>
              <a:t> available off the shelf. This material could be used to manufacture a test cable and to try different post-heat-treatment to assess manufacturability and </a:t>
            </a:r>
            <a:r>
              <a:rPr lang="en-US" dirty="0" err="1"/>
              <a:t>Ic</a:t>
            </a:r>
            <a:r>
              <a:rPr lang="en-US" dirty="0"/>
              <a:t> degradation due to cabling.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2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Nb-Ti / </a:t>
            </a:r>
            <a:r>
              <a:rPr lang="en-US" dirty="0">
                <a:solidFill>
                  <a:srgbClr val="00B0F0"/>
                </a:solidFill>
              </a:rPr>
              <a:t>Nb</a:t>
            </a:r>
            <a:r>
              <a:rPr lang="en-US" baseline="-25000" dirty="0">
                <a:solidFill>
                  <a:srgbClr val="00B0F0"/>
                </a:solidFill>
              </a:rPr>
              <a:t>3</a:t>
            </a:r>
            <a:r>
              <a:rPr lang="en-US" dirty="0">
                <a:solidFill>
                  <a:srgbClr val="00B0F0"/>
                </a:solidFill>
              </a:rPr>
              <a:t>Sn</a:t>
            </a:r>
            <a:r>
              <a:rPr lang="en-US" dirty="0"/>
              <a:t> Conductor: tentative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64C11C41-2C57-61EE-334C-B9F413DA2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4342227"/>
              </p:ext>
            </p:extLst>
          </p:nvPr>
        </p:nvGraphicFramePr>
        <p:xfrm>
          <a:off x="695325" y="1114418"/>
          <a:ext cx="10749492" cy="4906869"/>
        </p:xfrm>
        <a:graphic>
          <a:graphicData uri="http://schemas.openxmlformats.org/drawingml/2006/table">
            <a:tbl>
              <a:tblPr/>
              <a:tblGrid>
                <a:gridCol w="2585908">
                  <a:extLst>
                    <a:ext uri="{9D8B030D-6E8A-4147-A177-3AD203B41FA5}">
                      <a16:colId xmlns:a16="http://schemas.microsoft.com/office/drawing/2014/main" val="2674523499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2647250824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2917826360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277795020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3539664077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3251703606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2387549925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968474536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1171094171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816893350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2448172383"/>
                    </a:ext>
                  </a:extLst>
                </a:gridCol>
                <a:gridCol w="742144">
                  <a:extLst>
                    <a:ext uri="{9D8B030D-6E8A-4147-A177-3AD203B41FA5}">
                      <a16:colId xmlns:a16="http://schemas.microsoft.com/office/drawing/2014/main" val="3610159794"/>
                    </a:ext>
                  </a:extLst>
                </a:gridCol>
              </a:tblGrid>
              <a:tr h="243603"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Q3/2025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Q4/2025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Q1/2026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Q2/2026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Q3/2026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Q4/2026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Q1/2027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Q2/2027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Q3/2027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Q4/2027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Q1/2028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3098411"/>
                  </a:ext>
                </a:extLst>
              </a:tr>
              <a:tr h="464006"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</a:t>
                      </a:r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existent Nb-Ti </a:t>
                      </a:r>
                      <a:b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 </a:t>
                      </a:r>
                      <a:r>
                        <a:rPr lang="de-CH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de-CH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Ncu</a:t>
                      </a:r>
                      <a:endParaRPr lang="de-CH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CH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CH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587819"/>
                  </a:ext>
                </a:extLst>
              </a:tr>
              <a:tr h="464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with 2 or 3 different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heat treatments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5042796"/>
                  </a:ext>
                </a:extLst>
              </a:tr>
              <a:tr h="232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 round vs extracted samples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008558"/>
                  </a:ext>
                </a:extLst>
              </a:tr>
              <a:tr h="232004"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 trials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598513"/>
                  </a:ext>
                </a:extLst>
              </a:tr>
              <a:tr h="232004"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Finalize</a:t>
                      </a:r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SMACC2 Cable Design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328159"/>
                  </a:ext>
                </a:extLst>
              </a:tr>
              <a:tr h="232004"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of final wire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6132760"/>
                  </a:ext>
                </a:extLst>
              </a:tr>
              <a:tr h="464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with final wire and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insulation Nb-Ti type 1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171360"/>
                  </a:ext>
                </a:extLst>
              </a:tr>
              <a:tr h="464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Cabling with final wire and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insulation Nb-Ti type 2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174682"/>
                  </a:ext>
                </a:extLst>
              </a:tr>
              <a:tr h="47560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Beginning of SMACC2 Nb-Ti 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coils production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116660"/>
                  </a:ext>
                </a:extLst>
              </a:tr>
              <a:tr h="464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US" sz="1300" b="0" i="0" u="none" strike="noStrike" baseline="-25000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Sn Cable manufacturing and </a:t>
                      </a:r>
                      <a:b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insulation run type 1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0385747"/>
                  </a:ext>
                </a:extLst>
              </a:tr>
              <a:tr h="464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US" sz="1300" b="0" i="0" u="none" strike="noStrike" baseline="-25000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Sn Cable manufacturing </a:t>
                      </a:r>
                      <a:b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and insulation run type 2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463566"/>
                  </a:ext>
                </a:extLst>
              </a:tr>
              <a:tr h="475607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Beginning of SMACC2 Nb</a:t>
                      </a:r>
                      <a:r>
                        <a:rPr lang="en-US" sz="1300" b="0" i="0" u="none" strike="noStrike" baseline="-25000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Sn coils </a:t>
                      </a:r>
                      <a:b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production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601" marR="11601" marT="11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05727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EA57F8-CA8A-88CF-FE08-4F83E1EB19A4}"/>
              </a:ext>
            </a:extLst>
          </p:cNvPr>
          <p:cNvSpPr txBox="1"/>
          <p:nvPr/>
        </p:nvSpPr>
        <p:spPr>
          <a:xfrm>
            <a:off x="3276600" y="6230359"/>
            <a:ext cx="74676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The PO for Nb-Ti wire for post-heat-treatment, sharp-bending tests,</a:t>
            </a:r>
          </a:p>
          <a:p>
            <a:r>
              <a:rPr lang="en-US" sz="1600" dirty="0"/>
              <a:t> cabling, and </a:t>
            </a:r>
            <a:r>
              <a:rPr lang="en-US" sz="1600" dirty="0" err="1"/>
              <a:t>Ic</a:t>
            </a:r>
            <a:r>
              <a:rPr lang="en-US" sz="1600" dirty="0"/>
              <a:t>-reduction studies has been placed.</a:t>
            </a:r>
          </a:p>
        </p:txBody>
      </p:sp>
    </p:spTree>
    <p:extLst>
      <p:ext uri="{BB962C8B-B14F-4D97-AF65-F5344CB8AC3E}">
        <p14:creationId xmlns:p14="http://schemas.microsoft.com/office/powerpoint/2010/main" val="61744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2EAA-CEA7-C720-ED3E-FE4E42BE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A353F80-AB8B-C5A8-81FE-4B69B0C35D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Feasibility study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Initiative on Nb-Ti wire and cable with low copper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5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Parameters (V4)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pic>
        <p:nvPicPr>
          <p:cNvPr id="12" name="Content Placeholder 11" descr="A graph of a graph&#10;&#10;AI-generated content may be incorrect.">
            <a:extLst>
              <a:ext uri="{FF2B5EF4-FFF2-40B4-BE49-F238E27FC236}">
                <a16:creationId xmlns:a16="http://schemas.microsoft.com/office/drawing/2014/main" id="{00851725-24A6-E5DF-1697-D1580C2BF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13185" r="42250" b="3102"/>
          <a:stretch/>
        </p:blipFill>
        <p:spPr>
          <a:xfrm>
            <a:off x="551384" y="1477119"/>
            <a:ext cx="3028589" cy="4542884"/>
          </a:xfr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E05DF59-1E81-7349-FF44-A5106BE37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544476"/>
              </p:ext>
            </p:extLst>
          </p:nvPr>
        </p:nvGraphicFramePr>
        <p:xfrm>
          <a:off x="7896275" y="1271472"/>
          <a:ext cx="3600399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17">
                  <a:extLst>
                    <a:ext uri="{9D8B030D-6E8A-4147-A177-3AD203B41FA5}">
                      <a16:colId xmlns:a16="http://schemas.microsoft.com/office/drawing/2014/main" val="30234683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298440998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3357013037"/>
                    </a:ext>
                  </a:extLst>
                </a:gridCol>
              </a:tblGrid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1301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Bore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3766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Intra-beam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912834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  <a:r>
                        <a:rPr lang="en-US" sz="1400" baseline="-25000" dirty="0"/>
                        <a:t>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03399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B</a:t>
                      </a:r>
                      <a:r>
                        <a:rPr lang="en-US" sz="1400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20620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B</a:t>
                      </a:r>
                      <a:r>
                        <a:rPr lang="en-US" sz="1400" baseline="-25000" dirty="0" err="1"/>
                        <a:t>peak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7143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/>
                        <a:t>I</a:t>
                      </a:r>
                      <a:r>
                        <a:rPr lang="en-US" sz="1400" baseline="-25000" dirty="0" err="1"/>
                        <a:t>op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35085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Load line Margin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336809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Fx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MN/m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632776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Fy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MN/m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579389"/>
                  </a:ext>
                </a:extLst>
              </a:tr>
            </a:tbl>
          </a:graphicData>
        </a:graphic>
      </p:graphicFrame>
      <p:pic>
        <p:nvPicPr>
          <p:cNvPr id="1025" name="Picture 1">
            <a:extLst>
              <a:ext uri="{FF2B5EF4-FFF2-40B4-BE49-F238E27FC236}">
                <a16:creationId xmlns:a16="http://schemas.microsoft.com/office/drawing/2014/main" id="{15CE622F-79F1-B56B-0CFC-45CB4D2BC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1196753"/>
            <a:ext cx="3655524" cy="47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1A0B5E-A90C-69E1-9E4F-BF9EF7291085}"/>
              </a:ext>
            </a:extLst>
          </p:cNvPr>
          <p:cNvSpPr txBox="1"/>
          <p:nvPr/>
        </p:nvSpPr>
        <p:spPr>
          <a:xfrm>
            <a:off x="144023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1D91CB-BA18-303A-C575-FA20149BA675}"/>
              </a:ext>
            </a:extLst>
          </p:cNvPr>
          <p:cNvSpPr txBox="1"/>
          <p:nvPr/>
        </p:nvSpPr>
        <p:spPr>
          <a:xfrm>
            <a:off x="1923399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A21E0D-3E2D-9063-A08F-82259AE9DE03}"/>
              </a:ext>
            </a:extLst>
          </p:cNvPr>
          <p:cNvSpPr txBox="1"/>
          <p:nvPr/>
        </p:nvSpPr>
        <p:spPr>
          <a:xfrm>
            <a:off x="235158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70F18C-DB3B-0EB9-B030-18C032C4ADEA}"/>
              </a:ext>
            </a:extLst>
          </p:cNvPr>
          <p:cNvSpPr txBox="1"/>
          <p:nvPr/>
        </p:nvSpPr>
        <p:spPr>
          <a:xfrm>
            <a:off x="2789804" y="5155041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4A58C6-3328-8A94-1575-47378E4CED3F}"/>
              </a:ext>
            </a:extLst>
          </p:cNvPr>
          <p:cNvSpPr txBox="1"/>
          <p:nvPr/>
        </p:nvSpPr>
        <p:spPr>
          <a:xfrm>
            <a:off x="3228024" y="5155040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1219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Parameters (V4)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pic>
        <p:nvPicPr>
          <p:cNvPr id="12" name="Content Placeholder 11" descr="A graph of a graph&#10;&#10;AI-generated content may be incorrect.">
            <a:extLst>
              <a:ext uri="{FF2B5EF4-FFF2-40B4-BE49-F238E27FC236}">
                <a16:creationId xmlns:a16="http://schemas.microsoft.com/office/drawing/2014/main" id="{00851725-24A6-E5DF-1697-D1580C2BF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13185" r="42250" b="3102"/>
          <a:stretch/>
        </p:blipFill>
        <p:spPr>
          <a:xfrm>
            <a:off x="551384" y="1477119"/>
            <a:ext cx="3028589" cy="4542884"/>
          </a:xfr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15CE622F-79F1-B56B-0CFC-45CB4D2BC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1196753"/>
            <a:ext cx="3655524" cy="47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8EAE626-E939-9161-A347-4EF44FD7C0AD}"/>
              </a:ext>
            </a:extLst>
          </p:cNvPr>
          <p:cNvGraphicFramePr>
            <a:graphicFrameLocks noGrp="1"/>
          </p:cNvGraphicFramePr>
          <p:nvPr/>
        </p:nvGraphicFramePr>
        <p:xfrm>
          <a:off x="7859738" y="1384342"/>
          <a:ext cx="36003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17">
                  <a:extLst>
                    <a:ext uri="{9D8B030D-6E8A-4147-A177-3AD203B41FA5}">
                      <a16:colId xmlns:a16="http://schemas.microsoft.com/office/drawing/2014/main" val="30234683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298440998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3357013037"/>
                    </a:ext>
                  </a:extLst>
                </a:gridCol>
              </a:tblGrid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@14 T Multi 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1301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2.6</a:t>
                      </a:r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endParaRPr lang="en-US" sz="1400" dirty="0"/>
                    </a:p>
                    <a:p>
                      <a:pPr algn="ctr"/>
                      <a:endParaRPr lang="en-US" sz="1400" dirty="0"/>
                    </a:p>
                    <a:p>
                      <a:pPr algn="ctr"/>
                      <a:endParaRPr lang="en-US" sz="1400" dirty="0"/>
                    </a:p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10</a:t>
                      </a:r>
                      <a:r>
                        <a:rPr lang="en-US" sz="1400" baseline="30000" dirty="0"/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3766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a4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-8.5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912834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a6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10.7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03399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a8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2.7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20620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b3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7143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b5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-1.6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35085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-2.6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336809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-0.8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9828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91A0B5E-A90C-69E1-9E4F-BF9EF7291085}"/>
              </a:ext>
            </a:extLst>
          </p:cNvPr>
          <p:cNvSpPr txBox="1"/>
          <p:nvPr/>
        </p:nvSpPr>
        <p:spPr>
          <a:xfrm>
            <a:off x="144023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1D91CB-BA18-303A-C575-FA20149BA675}"/>
              </a:ext>
            </a:extLst>
          </p:cNvPr>
          <p:cNvSpPr txBox="1"/>
          <p:nvPr/>
        </p:nvSpPr>
        <p:spPr>
          <a:xfrm>
            <a:off x="1923399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A21E0D-3E2D-9063-A08F-82259AE9DE03}"/>
              </a:ext>
            </a:extLst>
          </p:cNvPr>
          <p:cNvSpPr txBox="1"/>
          <p:nvPr/>
        </p:nvSpPr>
        <p:spPr>
          <a:xfrm>
            <a:off x="235158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70F18C-DB3B-0EB9-B030-18C032C4ADEA}"/>
              </a:ext>
            </a:extLst>
          </p:cNvPr>
          <p:cNvSpPr txBox="1"/>
          <p:nvPr/>
        </p:nvSpPr>
        <p:spPr>
          <a:xfrm>
            <a:off x="2789804" y="5155041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4A58C6-3328-8A94-1575-47378E4CED3F}"/>
              </a:ext>
            </a:extLst>
          </p:cNvPr>
          <p:cNvSpPr txBox="1"/>
          <p:nvPr/>
        </p:nvSpPr>
        <p:spPr>
          <a:xfrm>
            <a:off x="3228024" y="5155040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94684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Parameters (V4)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pic>
        <p:nvPicPr>
          <p:cNvPr id="12" name="Content Placeholder 11" descr="A graph of a graph&#10;&#10;AI-generated content may be incorrect.">
            <a:extLst>
              <a:ext uri="{FF2B5EF4-FFF2-40B4-BE49-F238E27FC236}">
                <a16:creationId xmlns:a16="http://schemas.microsoft.com/office/drawing/2014/main" id="{00851725-24A6-E5DF-1697-D1580C2BF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13185" r="42250" b="3102"/>
          <a:stretch/>
        </p:blipFill>
        <p:spPr>
          <a:xfrm>
            <a:off x="551384" y="1477119"/>
            <a:ext cx="3028589" cy="4542884"/>
          </a:xfr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E05DF59-1E81-7349-FF44-A5106BE3720C}"/>
              </a:ext>
            </a:extLst>
          </p:cNvPr>
          <p:cNvGraphicFramePr>
            <a:graphicFrameLocks noGrp="1"/>
          </p:cNvGraphicFramePr>
          <p:nvPr/>
        </p:nvGraphicFramePr>
        <p:xfrm>
          <a:off x="7896275" y="1271472"/>
          <a:ext cx="360039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21">
                  <a:extLst>
                    <a:ext uri="{9D8B030D-6E8A-4147-A177-3AD203B41FA5}">
                      <a16:colId xmlns:a16="http://schemas.microsoft.com/office/drawing/2014/main" val="30234683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298440998"/>
                    </a:ext>
                  </a:extLst>
                </a:gridCol>
                <a:gridCol w="1008186">
                  <a:extLst>
                    <a:ext uri="{9D8B030D-6E8A-4147-A177-3AD203B41FA5}">
                      <a16:colId xmlns:a16="http://schemas.microsoft.com/office/drawing/2014/main" val="3357013037"/>
                    </a:ext>
                  </a:extLst>
                </a:gridCol>
              </a:tblGrid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LTS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Turns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1301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Nb</a:t>
                      </a:r>
                      <a:r>
                        <a:rPr lang="en-US" sz="1400" baseline="-25000" dirty="0"/>
                        <a:t>3</a:t>
                      </a:r>
                      <a:r>
                        <a:rPr lang="en-US" sz="1400" dirty="0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3766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912834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lang="en-US" sz="1400" baseline="-25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03399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 err="1"/>
                        <a:t>NbTi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6 + 49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20620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</a:t>
                      </a:r>
                      <a:endParaRPr lang="en-US" sz="1400" baseline="-25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714387"/>
                  </a:ext>
                </a:extLst>
              </a:tr>
            </a:tbl>
          </a:graphicData>
        </a:graphic>
      </p:graphicFrame>
      <p:pic>
        <p:nvPicPr>
          <p:cNvPr id="1025" name="Picture 1">
            <a:extLst>
              <a:ext uri="{FF2B5EF4-FFF2-40B4-BE49-F238E27FC236}">
                <a16:creationId xmlns:a16="http://schemas.microsoft.com/office/drawing/2014/main" id="{15CE622F-79F1-B56B-0CFC-45CB4D2BC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1196753"/>
            <a:ext cx="3655524" cy="47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C3F940-646A-9B51-C5BD-85425E989E9E}"/>
              </a:ext>
            </a:extLst>
          </p:cNvPr>
          <p:cNvSpPr txBox="1"/>
          <p:nvPr/>
        </p:nvSpPr>
        <p:spPr>
          <a:xfrm>
            <a:off x="144023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FE317F-0353-C222-7AA9-D805ACCD68E5}"/>
              </a:ext>
            </a:extLst>
          </p:cNvPr>
          <p:cNvSpPr txBox="1"/>
          <p:nvPr/>
        </p:nvSpPr>
        <p:spPr>
          <a:xfrm>
            <a:off x="1923399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E6FF4B-0BB3-9D14-0888-1C3C41B83801}"/>
              </a:ext>
            </a:extLst>
          </p:cNvPr>
          <p:cNvSpPr txBox="1"/>
          <p:nvPr/>
        </p:nvSpPr>
        <p:spPr>
          <a:xfrm>
            <a:off x="235158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4D349B-5FB6-AEE0-44D6-710C70BC5830}"/>
              </a:ext>
            </a:extLst>
          </p:cNvPr>
          <p:cNvSpPr txBox="1"/>
          <p:nvPr/>
        </p:nvSpPr>
        <p:spPr>
          <a:xfrm>
            <a:off x="2789804" y="5155041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FE0C36-193F-D5CB-C126-9B991A211E55}"/>
              </a:ext>
            </a:extLst>
          </p:cNvPr>
          <p:cNvSpPr txBox="1"/>
          <p:nvPr/>
        </p:nvSpPr>
        <p:spPr>
          <a:xfrm>
            <a:off x="3228024" y="5155040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0F1427EF-E1C6-32D3-EB31-98D6F11A5973}"/>
              </a:ext>
            </a:extLst>
          </p:cNvPr>
          <p:cNvGraphicFramePr>
            <a:graphicFrameLocks noGrp="1"/>
          </p:cNvGraphicFramePr>
          <p:nvPr/>
        </p:nvGraphicFramePr>
        <p:xfrm>
          <a:off x="7896275" y="3283004"/>
          <a:ext cx="360039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21">
                  <a:extLst>
                    <a:ext uri="{9D8B030D-6E8A-4147-A177-3AD203B41FA5}">
                      <a16:colId xmlns:a16="http://schemas.microsoft.com/office/drawing/2014/main" val="30234683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298440998"/>
                    </a:ext>
                  </a:extLst>
                </a:gridCol>
                <a:gridCol w="1656258">
                  <a:extLst>
                    <a:ext uri="{9D8B030D-6E8A-4147-A177-3AD203B41FA5}">
                      <a16:colId xmlns:a16="http://schemas.microsoft.com/office/drawing/2014/main" val="3357013037"/>
                    </a:ext>
                  </a:extLst>
                </a:gridCol>
              </a:tblGrid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Strand type and diameter in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1301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21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RRP 162/169 - 1.1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3766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912834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RRP 78/91 - 0.7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03399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4 - LF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34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Nb-Ti 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20620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5 - LF</a:t>
                      </a:r>
                      <a:endParaRPr lang="en-US" sz="1400" baseline="-25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7143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4 - HF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21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Nb-Ti 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90035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5 - HF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81425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8015001-5109-F5EA-EB96-710AA2F137C7}"/>
              </a:ext>
            </a:extLst>
          </p:cNvPr>
          <p:cNvSpPr txBox="1"/>
          <p:nvPr/>
        </p:nvSpPr>
        <p:spPr>
          <a:xfrm>
            <a:off x="2700379" y="1100848"/>
            <a:ext cx="728621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Nb-Ti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652EF8-2123-C395-EE2F-AD218BB98686}"/>
              </a:ext>
            </a:extLst>
          </p:cNvPr>
          <p:cNvSpPr txBox="1"/>
          <p:nvPr/>
        </p:nvSpPr>
        <p:spPr>
          <a:xfrm>
            <a:off x="1295400" y="1088740"/>
            <a:ext cx="1296509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3F4826-22B8-79AA-906A-B6DFAA1495A1}"/>
              </a:ext>
            </a:extLst>
          </p:cNvPr>
          <p:cNvSpPr txBox="1"/>
          <p:nvPr/>
        </p:nvSpPr>
        <p:spPr>
          <a:xfrm>
            <a:off x="3213372" y="6261137"/>
            <a:ext cx="4668251" cy="4308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In this version, the </a:t>
            </a:r>
            <a:r>
              <a:rPr lang="en-US" sz="1400" dirty="0" err="1"/>
              <a:t>Nb₃Sn</a:t>
            </a:r>
            <a:r>
              <a:rPr lang="en-US" sz="1400" dirty="0"/>
              <a:t> and Nb-Ti HF and LF cables have the same number of strands and the same strand diameter.</a:t>
            </a:r>
          </a:p>
        </p:txBody>
      </p:sp>
    </p:spTree>
    <p:extLst>
      <p:ext uri="{BB962C8B-B14F-4D97-AF65-F5344CB8AC3E}">
        <p14:creationId xmlns:p14="http://schemas.microsoft.com/office/powerpoint/2010/main" val="268649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Parameters (V4)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pic>
        <p:nvPicPr>
          <p:cNvPr id="12" name="Content Placeholder 11" descr="A graph of a graph&#10;&#10;AI-generated content may be incorrect.">
            <a:extLst>
              <a:ext uri="{FF2B5EF4-FFF2-40B4-BE49-F238E27FC236}">
                <a16:creationId xmlns:a16="http://schemas.microsoft.com/office/drawing/2014/main" id="{00851725-24A6-E5DF-1697-D1580C2BF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13185" r="42250" b="3102"/>
          <a:stretch/>
        </p:blipFill>
        <p:spPr>
          <a:xfrm>
            <a:off x="551384" y="1477119"/>
            <a:ext cx="3028589" cy="4542884"/>
          </a:xfr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15CE622F-79F1-B56B-0CFC-45CB4D2BC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1196753"/>
            <a:ext cx="3655524" cy="47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1A0B5E-A90C-69E1-9E4F-BF9EF7291085}"/>
              </a:ext>
            </a:extLst>
          </p:cNvPr>
          <p:cNvSpPr txBox="1"/>
          <p:nvPr/>
        </p:nvSpPr>
        <p:spPr>
          <a:xfrm>
            <a:off x="144023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1D91CB-BA18-303A-C575-FA20149BA675}"/>
              </a:ext>
            </a:extLst>
          </p:cNvPr>
          <p:cNvSpPr txBox="1"/>
          <p:nvPr/>
        </p:nvSpPr>
        <p:spPr>
          <a:xfrm>
            <a:off x="1923399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A21E0D-3E2D-9063-A08F-82259AE9DE03}"/>
              </a:ext>
            </a:extLst>
          </p:cNvPr>
          <p:cNvSpPr txBox="1"/>
          <p:nvPr/>
        </p:nvSpPr>
        <p:spPr>
          <a:xfrm>
            <a:off x="235158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70F18C-DB3B-0EB9-B030-18C032C4ADEA}"/>
              </a:ext>
            </a:extLst>
          </p:cNvPr>
          <p:cNvSpPr txBox="1"/>
          <p:nvPr/>
        </p:nvSpPr>
        <p:spPr>
          <a:xfrm>
            <a:off x="2789804" y="5155041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4A58C6-3328-8A94-1575-47378E4CED3F}"/>
              </a:ext>
            </a:extLst>
          </p:cNvPr>
          <p:cNvSpPr txBox="1"/>
          <p:nvPr/>
        </p:nvSpPr>
        <p:spPr>
          <a:xfrm>
            <a:off x="3228024" y="5155040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5D84DC-1D86-F746-CEC2-42FB4F465578}"/>
              </a:ext>
            </a:extLst>
          </p:cNvPr>
          <p:cNvSpPr txBox="1"/>
          <p:nvPr/>
        </p:nvSpPr>
        <p:spPr>
          <a:xfrm>
            <a:off x="7819133" y="3304042"/>
            <a:ext cx="2163068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Layer 4 thin conductor peak field &gt;</a:t>
            </a:r>
          </a:p>
          <a:p>
            <a:pPr algn="ctr"/>
            <a:r>
              <a:rPr lang="en-US" sz="1400" dirty="0"/>
              <a:t>On Layer 4 thick conductor</a:t>
            </a:r>
          </a:p>
          <a:p>
            <a:pPr algn="ctr"/>
            <a:r>
              <a:rPr lang="en-US" sz="1400" dirty="0"/>
              <a:t>The inner blocks could use the thin conductor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BCCCB3-C665-CC0E-12EA-C2520CB2A808}"/>
              </a:ext>
            </a:extLst>
          </p:cNvPr>
          <p:cNvCxnSpPr>
            <a:cxnSpLocks/>
          </p:cNvCxnSpPr>
          <p:nvPr/>
        </p:nvCxnSpPr>
        <p:spPr>
          <a:xfrm flipH="1" flipV="1">
            <a:off x="5924412" y="1905000"/>
            <a:ext cx="1771788" cy="1371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C90F632-9977-A416-7F7A-9537FC4C4264}"/>
              </a:ext>
            </a:extLst>
          </p:cNvPr>
          <p:cNvCxnSpPr>
            <a:cxnSpLocks/>
          </p:cNvCxnSpPr>
          <p:nvPr/>
        </p:nvCxnSpPr>
        <p:spPr>
          <a:xfrm flipH="1">
            <a:off x="5924412" y="4058386"/>
            <a:ext cx="1771788" cy="66601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207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D343E4B7-08F8-3FBF-694B-D754067A9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9639" y="656603"/>
            <a:ext cx="7193293" cy="539497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total reaction time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DD69F79-0C39-5FC5-9AA5-779D573C5B10}"/>
              </a:ext>
            </a:extLst>
          </p:cNvPr>
          <p:cNvSpPr/>
          <p:nvPr/>
        </p:nvSpPr>
        <p:spPr>
          <a:xfrm>
            <a:off x="2899585" y="3732430"/>
            <a:ext cx="288000" cy="14077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FC52C85-E8D7-3E6B-80AC-505BD7C2B7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40085" y="5601828"/>
            <a:ext cx="659599" cy="72749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2178B74-EDD8-6803-18EE-50E35C9F21DD}"/>
              </a:ext>
            </a:extLst>
          </p:cNvPr>
          <p:cNvSpPr/>
          <p:nvPr/>
        </p:nvSpPr>
        <p:spPr>
          <a:xfrm>
            <a:off x="7553325" y="1194394"/>
            <a:ext cx="4298315" cy="2853731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total reaction time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the sum of quench detection time, validation time, and trigger time.</a:t>
            </a:r>
          </a:p>
          <a:p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adiabatic hot-spot temperature can be kept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&lt;300 K with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&lt;18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&lt;350 K with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&lt;27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F9254-DEBD-C668-09A2-B5C327C53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647642-53F8-13CD-ECC4-878700EC1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5402" y="1254531"/>
            <a:ext cx="5749893" cy="474165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D9C6231-9C49-38AB-FDA7-F14EA9C04C0D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SMACC2_V4 parametric study – Varying Cu/</a:t>
            </a:r>
            <a:r>
              <a:rPr lang="en-GB" sz="32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noCu</a:t>
            </a:r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L3 and L4-9</a:t>
            </a:r>
          </a:p>
        </p:txBody>
      </p:sp>
      <p:pic>
        <p:nvPicPr>
          <p:cNvPr id="7" name="Picture 6" descr="A diagram of a graph&#10;&#10;AI-generated content may be incorrect.">
            <a:extLst>
              <a:ext uri="{FF2B5EF4-FFF2-40B4-BE49-F238E27FC236}">
                <a16:creationId xmlns:a16="http://schemas.microsoft.com/office/drawing/2014/main" id="{279B78CF-A196-9B82-672F-43DE8F14E4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06" y="1254530"/>
            <a:ext cx="5749894" cy="47416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89AC7F4-9C14-32BA-BF63-2C5F70EF65E9}"/>
              </a:ext>
            </a:extLst>
          </p:cNvPr>
          <p:cNvSpPr/>
          <p:nvPr/>
        </p:nvSpPr>
        <p:spPr>
          <a:xfrm>
            <a:off x="1227011" y="726370"/>
            <a:ext cx="3492661" cy="49413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 1-I</a:t>
            </a:r>
            <a:r>
              <a:rPr lang="en-US" sz="20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/I</a:t>
            </a:r>
            <a:r>
              <a:rPr lang="en-US" sz="20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L3-9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1FA8C5-C815-2DAB-3409-2C55E69E78A1}"/>
              </a:ext>
            </a:extLst>
          </p:cNvPr>
          <p:cNvSpPr/>
          <p:nvPr/>
        </p:nvSpPr>
        <p:spPr>
          <a:xfrm>
            <a:off x="6932411" y="726370"/>
            <a:ext cx="3492661" cy="49413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87098C-0DCB-1A77-1154-96E92DC98804}"/>
              </a:ext>
            </a:extLst>
          </p:cNvPr>
          <p:cNvSpPr/>
          <p:nvPr/>
        </p:nvSpPr>
        <p:spPr>
          <a:xfrm>
            <a:off x="2205050" y="5032455"/>
            <a:ext cx="133350" cy="13335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39AF58F-5DC8-D7A3-426A-D8B1E072F290}"/>
              </a:ext>
            </a:extLst>
          </p:cNvPr>
          <p:cNvSpPr/>
          <p:nvPr/>
        </p:nvSpPr>
        <p:spPr>
          <a:xfrm>
            <a:off x="7954944" y="5032455"/>
            <a:ext cx="133350" cy="13335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50AD2B-71BD-C341-4118-C9FF85027C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232A77C-FFCA-55EA-CA06-2A5DD43E41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40085" y="5601828"/>
            <a:ext cx="659599" cy="72749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26E323D-9CD5-3CC7-B426-9FE4AA7B61BB}"/>
              </a:ext>
            </a:extLst>
          </p:cNvPr>
          <p:cNvSpPr/>
          <p:nvPr/>
        </p:nvSpPr>
        <p:spPr>
          <a:xfrm>
            <a:off x="965781" y="5137229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8793E3-CE6F-2231-4F26-C07DF3FDE8EF}"/>
              </a:ext>
            </a:extLst>
          </p:cNvPr>
          <p:cNvSpPr/>
          <p:nvPr/>
        </p:nvSpPr>
        <p:spPr>
          <a:xfrm>
            <a:off x="965781" y="4840050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18%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CFBAE4-37E6-41C0-4968-820819D742EC}"/>
              </a:ext>
            </a:extLst>
          </p:cNvPr>
          <p:cNvSpPr/>
          <p:nvPr/>
        </p:nvSpPr>
        <p:spPr>
          <a:xfrm>
            <a:off x="965781" y="4539775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87953C-38C0-C1E3-61FE-8DFFDCEAEBB1}"/>
              </a:ext>
            </a:extLst>
          </p:cNvPr>
          <p:cNvSpPr/>
          <p:nvPr/>
        </p:nvSpPr>
        <p:spPr>
          <a:xfrm>
            <a:off x="965781" y="4255454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16%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0B7EFD-691A-1A19-8042-88232A5C3F4E}"/>
              </a:ext>
            </a:extLst>
          </p:cNvPr>
          <p:cNvSpPr/>
          <p:nvPr/>
        </p:nvSpPr>
        <p:spPr>
          <a:xfrm>
            <a:off x="965781" y="3940666"/>
            <a:ext cx="327660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15%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65C9A2-6005-6BE6-5011-FF88EA4E647A}"/>
              </a:ext>
            </a:extLst>
          </p:cNvPr>
          <p:cNvSpPr/>
          <p:nvPr/>
        </p:nvSpPr>
        <p:spPr>
          <a:xfrm>
            <a:off x="7741744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325 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98672D-B164-494F-1E14-A96C74F1D054}"/>
              </a:ext>
            </a:extLst>
          </p:cNvPr>
          <p:cNvSpPr/>
          <p:nvPr/>
        </p:nvSpPr>
        <p:spPr>
          <a:xfrm>
            <a:off x="8471926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300 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14FEC4-20A9-BC5D-9854-3116E341BF3A}"/>
              </a:ext>
            </a:extLst>
          </p:cNvPr>
          <p:cNvSpPr/>
          <p:nvPr/>
        </p:nvSpPr>
        <p:spPr>
          <a:xfrm>
            <a:off x="9503031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275 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14D991-E6A5-C91A-4698-EF08E57520D2}"/>
              </a:ext>
            </a:extLst>
          </p:cNvPr>
          <p:cNvSpPr/>
          <p:nvPr/>
        </p:nvSpPr>
        <p:spPr>
          <a:xfrm>
            <a:off x="7191491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350 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F25576-5126-1167-CCA6-3E4CEA51E264}"/>
              </a:ext>
            </a:extLst>
          </p:cNvPr>
          <p:cNvSpPr/>
          <p:nvPr/>
        </p:nvSpPr>
        <p:spPr>
          <a:xfrm>
            <a:off x="6726671" y="2816576"/>
            <a:ext cx="451539" cy="19240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375 K</a:t>
            </a:r>
          </a:p>
        </p:txBody>
      </p:sp>
    </p:spTree>
    <p:extLst>
      <p:ext uri="{BB962C8B-B14F-4D97-AF65-F5344CB8AC3E}">
        <p14:creationId xmlns:p14="http://schemas.microsoft.com/office/powerpoint/2010/main" val="569670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2F151-3DC6-1017-8DCE-1E5D7E11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Parameters (V4&amp;V5)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2B2C4-BF1D-6714-48AC-B972F601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2A91C-1C89-1F95-C06C-64DA37FB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F4E09-047F-10C3-252B-7B4E4F88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C400DE0E-B55D-9823-4583-E4961EB931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88640"/>
            <a:ext cx="780652" cy="780652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8C077D0-5EF0-C726-13EE-8FF8CDCE1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256" y="278296"/>
            <a:ext cx="1331081" cy="519954"/>
          </a:xfrm>
          <a:prstGeom prst="rect">
            <a:avLst/>
          </a:prstGeom>
        </p:spPr>
      </p:pic>
      <p:pic>
        <p:nvPicPr>
          <p:cNvPr id="12" name="Content Placeholder 11" descr="A graph of a graph&#10;&#10;AI-generated content may be incorrect.">
            <a:extLst>
              <a:ext uri="{FF2B5EF4-FFF2-40B4-BE49-F238E27FC236}">
                <a16:creationId xmlns:a16="http://schemas.microsoft.com/office/drawing/2014/main" id="{00851725-24A6-E5DF-1697-D1580C2BF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13185" r="42250" b="3102"/>
          <a:stretch/>
        </p:blipFill>
        <p:spPr>
          <a:xfrm>
            <a:off x="551384" y="1477119"/>
            <a:ext cx="3028589" cy="4542884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1A0B5E-A90C-69E1-9E4F-BF9EF7291085}"/>
              </a:ext>
            </a:extLst>
          </p:cNvPr>
          <p:cNvSpPr txBox="1"/>
          <p:nvPr/>
        </p:nvSpPr>
        <p:spPr>
          <a:xfrm>
            <a:off x="144023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1D91CB-BA18-303A-C575-FA20149BA675}"/>
              </a:ext>
            </a:extLst>
          </p:cNvPr>
          <p:cNvSpPr txBox="1"/>
          <p:nvPr/>
        </p:nvSpPr>
        <p:spPr>
          <a:xfrm>
            <a:off x="1923399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A21E0D-3E2D-9063-A08F-82259AE9DE03}"/>
              </a:ext>
            </a:extLst>
          </p:cNvPr>
          <p:cNvSpPr txBox="1"/>
          <p:nvPr/>
        </p:nvSpPr>
        <p:spPr>
          <a:xfrm>
            <a:off x="2351584" y="517055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70F18C-DB3B-0EB9-B030-18C032C4ADEA}"/>
              </a:ext>
            </a:extLst>
          </p:cNvPr>
          <p:cNvSpPr txBox="1"/>
          <p:nvPr/>
        </p:nvSpPr>
        <p:spPr>
          <a:xfrm>
            <a:off x="2789804" y="5155041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4A58C6-3328-8A94-1575-47378E4CED3F}"/>
              </a:ext>
            </a:extLst>
          </p:cNvPr>
          <p:cNvSpPr txBox="1"/>
          <p:nvPr/>
        </p:nvSpPr>
        <p:spPr>
          <a:xfrm>
            <a:off x="3228024" y="5155040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684DCAAC-761D-AAEF-D2B0-19096DB787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9" r="38904" b="4058"/>
          <a:stretch/>
        </p:blipFill>
        <p:spPr>
          <a:xfrm>
            <a:off x="4191000" y="1371600"/>
            <a:ext cx="3317919" cy="45466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05A802-070E-8A74-F9C3-120783DBA2C3}"/>
              </a:ext>
            </a:extLst>
          </p:cNvPr>
          <p:cNvSpPr txBox="1"/>
          <p:nvPr/>
        </p:nvSpPr>
        <p:spPr>
          <a:xfrm>
            <a:off x="5266006" y="512091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1DB94-6D6A-39C6-4130-93D3D117FBF9}"/>
              </a:ext>
            </a:extLst>
          </p:cNvPr>
          <p:cNvSpPr txBox="1"/>
          <p:nvPr/>
        </p:nvSpPr>
        <p:spPr>
          <a:xfrm>
            <a:off x="5749171" y="512091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6015E6-04FD-894A-64BB-1D437EA37494}"/>
              </a:ext>
            </a:extLst>
          </p:cNvPr>
          <p:cNvSpPr txBox="1"/>
          <p:nvPr/>
        </p:nvSpPr>
        <p:spPr>
          <a:xfrm>
            <a:off x="6177356" y="5120917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019717-B2E3-4B70-6E46-89A11A0F4A58}"/>
              </a:ext>
            </a:extLst>
          </p:cNvPr>
          <p:cNvSpPr txBox="1"/>
          <p:nvPr/>
        </p:nvSpPr>
        <p:spPr>
          <a:xfrm>
            <a:off x="6615576" y="5105401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F1FA9A-1D67-E9E4-0AE8-51ED5241641F}"/>
              </a:ext>
            </a:extLst>
          </p:cNvPr>
          <p:cNvSpPr txBox="1"/>
          <p:nvPr/>
        </p:nvSpPr>
        <p:spPr>
          <a:xfrm>
            <a:off x="7053796" y="5105400"/>
            <a:ext cx="1090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141E7672-4801-27FA-980D-BBF2136F7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501604"/>
              </p:ext>
            </p:extLst>
          </p:nvPr>
        </p:nvGraphicFramePr>
        <p:xfrm>
          <a:off x="7859738" y="1528197"/>
          <a:ext cx="3780878" cy="3216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4743">
                  <a:extLst>
                    <a:ext uri="{9D8B030D-6E8A-4147-A177-3AD203B41FA5}">
                      <a16:colId xmlns:a16="http://schemas.microsoft.com/office/drawing/2014/main" val="3023468300"/>
                    </a:ext>
                  </a:extLst>
                </a:gridCol>
                <a:gridCol w="1134264">
                  <a:extLst>
                    <a:ext uri="{9D8B030D-6E8A-4147-A177-3AD203B41FA5}">
                      <a16:colId xmlns:a16="http://schemas.microsoft.com/office/drawing/2014/main" val="1298440998"/>
                    </a:ext>
                  </a:extLst>
                </a:gridCol>
                <a:gridCol w="831871">
                  <a:extLst>
                    <a:ext uri="{9D8B030D-6E8A-4147-A177-3AD203B41FA5}">
                      <a16:colId xmlns:a16="http://schemas.microsoft.com/office/drawing/2014/main" val="3357013037"/>
                    </a:ext>
                  </a:extLst>
                </a:gridCol>
              </a:tblGrid>
              <a:tr h="351034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1301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Bore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 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63766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Intra-beam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400 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912834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  <a:r>
                        <a:rPr lang="en-US" sz="1400" baseline="-25000" dirty="0"/>
                        <a:t>op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 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03399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r>
                        <a:rPr lang="en-US" sz="1400" dirty="0"/>
                        <a:t>B</a:t>
                      </a:r>
                      <a:r>
                        <a:rPr lang="en-US" sz="1400" baseline="-25000" dirty="0"/>
                        <a:t>0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14 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20620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B</a:t>
                      </a:r>
                      <a:r>
                        <a:rPr lang="en-US" sz="1400" baseline="-25000" dirty="0" err="1"/>
                        <a:t>peak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71438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/>
                        <a:t>I</a:t>
                      </a:r>
                      <a:r>
                        <a:rPr lang="en-US" sz="1400" baseline="-25000" dirty="0" err="1"/>
                        <a:t>op</a:t>
                      </a:r>
                      <a:r>
                        <a:rPr lang="en-US" sz="1400" baseline="-25000" dirty="0"/>
                        <a:t> </a:t>
                      </a:r>
                      <a:r>
                        <a:rPr lang="en-US" sz="1400" baseline="0" dirty="0"/>
                        <a:t>in 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35085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Load line Margin in 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19.5 </a:t>
                      </a:r>
                    </a:p>
                    <a:p>
                      <a:r>
                        <a:rPr lang="en-US" sz="1400" b="1" dirty="0"/>
                        <a:t>+ 1 %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336809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Strand Area in mm</a:t>
                      </a:r>
                      <a:r>
                        <a:rPr lang="en-US" sz="1400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13667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14822</a:t>
                      </a:r>
                    </a:p>
                    <a:p>
                      <a:r>
                        <a:rPr lang="en-US" sz="1400" b="1" dirty="0"/>
                        <a:t>+ 8.5%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768089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DE21FFC-A31E-033A-4703-C74F74036B3F}"/>
              </a:ext>
            </a:extLst>
          </p:cNvPr>
          <p:cNvSpPr txBox="1"/>
          <p:nvPr/>
        </p:nvSpPr>
        <p:spPr>
          <a:xfrm>
            <a:off x="1784375" y="1120374"/>
            <a:ext cx="882625" cy="21959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V4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ABCBC0-085F-2F5C-F912-DBDB70599D97}"/>
              </a:ext>
            </a:extLst>
          </p:cNvPr>
          <p:cNvSpPr txBox="1"/>
          <p:nvPr/>
        </p:nvSpPr>
        <p:spPr>
          <a:xfrm>
            <a:off x="5562600" y="1112288"/>
            <a:ext cx="882625" cy="21959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V5</a:t>
            </a:r>
          </a:p>
        </p:txBody>
      </p:sp>
    </p:spTree>
    <p:extLst>
      <p:ext uri="{BB962C8B-B14F-4D97-AF65-F5344CB8AC3E}">
        <p14:creationId xmlns:p14="http://schemas.microsoft.com/office/powerpoint/2010/main" val="83385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1892</TotalTime>
  <Words>965</Words>
  <Application>Microsoft Macintosh PowerPoint</Application>
  <PresentationFormat>Widescreen</PresentationFormat>
  <Paragraphs>396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Arial</vt:lpstr>
      <vt:lpstr>Calibri</vt:lpstr>
      <vt:lpstr>Benutzerdefiniertes Design</vt:lpstr>
      <vt:lpstr>SMACC2: feasibility study and initiative on Nb-Ti wire and cable with low copper content</vt:lpstr>
      <vt:lpstr>PowerPoint Presentation</vt:lpstr>
      <vt:lpstr>Magnet Parameters (V4)</vt:lpstr>
      <vt:lpstr>Magnet Parameters (V4)</vt:lpstr>
      <vt:lpstr>Cable Parameters (V4)</vt:lpstr>
      <vt:lpstr>Magnet Parameters (V4)</vt:lpstr>
      <vt:lpstr>PowerPoint Presentation</vt:lpstr>
      <vt:lpstr>PowerPoint Presentation</vt:lpstr>
      <vt:lpstr>Magnet Parameters (V4&amp;V5)</vt:lpstr>
      <vt:lpstr>PowerPoint Presentation</vt:lpstr>
      <vt:lpstr>PowerPoint Presentation</vt:lpstr>
      <vt:lpstr>Nb-Ti Conductor</vt:lpstr>
      <vt:lpstr>Nb-Ti / Nb3Sn Conductor: tentative plan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Martins Araujo, Douglas</cp:lastModifiedBy>
  <cp:revision>858</cp:revision>
  <cp:lastPrinted>2025-01-13T13:00:50Z</cp:lastPrinted>
  <dcterms:created xsi:type="dcterms:W3CDTF">2024-06-18T06:36:23Z</dcterms:created>
  <dcterms:modified xsi:type="dcterms:W3CDTF">2025-11-19T12:55:37Z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