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9"/>
  </p:notesMasterIdLst>
  <p:handoutMasterIdLst>
    <p:handoutMasterId r:id="rId10"/>
  </p:handoutMasterIdLst>
  <p:sldIdLst>
    <p:sldId id="385" r:id="rId5"/>
    <p:sldId id="1720" r:id="rId6"/>
    <p:sldId id="1719" r:id="rId7"/>
    <p:sldId id="1689" r:id="rId8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03" autoAdjust="0"/>
    <p:restoredTop sz="94693" autoAdjust="0"/>
  </p:normalViewPr>
  <p:slideViewPr>
    <p:cSldViewPr showGuides="1">
      <p:cViewPr varScale="1">
        <p:scale>
          <a:sx n="121" d="100"/>
          <a:sy n="121" d="100"/>
        </p:scale>
        <p:origin x="312" y="16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19.11.25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19.11.25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dirty="0"/>
              <a:t>SMACC1: open questions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PSI/CERN LTS WP Progress Meeting</a:t>
            </a:r>
          </a:p>
          <a:p>
            <a:endParaRPr lang="de-CH" b="1" dirty="0"/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655568"/>
            <a:ext cx="8296275" cy="288032"/>
          </a:xfrm>
        </p:spPr>
        <p:txBody>
          <a:bodyPr/>
          <a:lstStyle/>
          <a:p>
            <a:r>
              <a:rPr lang="en-US" dirty="0"/>
              <a:t>D. Araujo, B. Auchmann, A. Brem, N. Kehl, C. Lindner, T. Michlmayr, C. Müller, I. S. P. Peixoto, </a:t>
            </a:r>
          </a:p>
          <a:p>
            <a:r>
              <a:rPr lang="en-US" dirty="0"/>
              <a:t>A. Stampfli and J. Van den </a:t>
            </a:r>
            <a:r>
              <a:rPr lang="en-US" dirty="0" err="1"/>
              <a:t>Eijnden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This work was performed under the auspices of and with support from the Swiss Accelerator Research and Technology (CHART) program. This work was partially funded by the HFM program.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November 2025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2EAA-CEA7-C720-ED3E-FE4E42BE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A353F80-AB8B-C5A8-81FE-4B69B0C35D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Requests to CERN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316 LN plates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	Iron pole raw material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Kapton for SMACC1 coils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SMACC1 spare conductor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25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1333-9523-9AA1-CB0F-80807CBBC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534275" cy="810444"/>
          </a:xfrm>
        </p:spPr>
        <p:txBody>
          <a:bodyPr/>
          <a:lstStyle/>
          <a:p>
            <a:r>
              <a:rPr lang="en-US" dirty="0"/>
              <a:t>Cable Unit Lengths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3A4F2-522D-4B4C-BFCC-0224BA74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ABBB3-071A-6DA0-4F6E-0781B34F4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77AEC-FF05-D0B7-F2A8-DD50D89E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DFE4DF4C-0758-79ED-2D36-DB4A2E4B6BDA}"/>
              </a:ext>
            </a:extLst>
          </p:cNvPr>
          <p:cNvGraphicFramePr>
            <a:graphicFrameLocks noGrp="1"/>
          </p:cNvGraphicFramePr>
          <p:nvPr/>
        </p:nvGraphicFramePr>
        <p:xfrm>
          <a:off x="4170321" y="1340543"/>
          <a:ext cx="4173534" cy="433070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431281">
                  <a:extLst>
                    <a:ext uri="{9D8B030D-6E8A-4147-A177-3AD203B41FA5}">
                      <a16:colId xmlns:a16="http://schemas.microsoft.com/office/drawing/2014/main" val="3521703553"/>
                    </a:ext>
                  </a:extLst>
                </a:gridCol>
                <a:gridCol w="1183478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1558775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3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High-Field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Low-Field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6027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Wire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® 162/169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®</a:t>
                      </a:r>
                    </a:p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78/91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6027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CERN Wire Denomination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DEM-1.1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ERMC-0.7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9727778"/>
                  </a:ext>
                </a:extLst>
              </a:tr>
              <a:tr h="4981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 wire x dia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 x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 x 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093073"/>
                  </a:ext>
                </a:extLst>
              </a:tr>
              <a:tr h="2949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Cu/nCu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9295010"/>
                  </a:ext>
                </a:extLst>
              </a:tr>
              <a:tr h="7032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Bare Cable dimensions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12.74 x 2.06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12.74 x 1.31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2649040"/>
                  </a:ext>
                </a:extLst>
              </a:tr>
              <a:tr h="6027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Insulation thickness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6457265"/>
                  </a:ext>
                </a:extLst>
              </a:tr>
              <a:tr h="5343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Cable Originally Designed for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R2D2 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dirty="0"/>
                        <a:t>SMACC1 LF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184461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B34C162-5FA6-992C-AA1F-D1CD09699907}"/>
              </a:ext>
            </a:extLst>
          </p:cNvPr>
          <p:cNvSpPr txBox="1"/>
          <p:nvPr/>
        </p:nvSpPr>
        <p:spPr>
          <a:xfrm>
            <a:off x="14485831" y="6184193"/>
            <a:ext cx="204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Design based on existent cable</a:t>
            </a:r>
            <a:endParaRPr lang="de-CH" sz="1600" dirty="0"/>
          </a:p>
        </p:txBody>
      </p:sp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3517F506-B0A3-0D31-D900-D4FBA37C30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13" name="Picture 12" descr="A logo for high field program&#10;&#10;Description automatically generated">
            <a:extLst>
              <a:ext uri="{FF2B5EF4-FFF2-40B4-BE49-F238E27FC236}">
                <a16:creationId xmlns:a16="http://schemas.microsoft.com/office/drawing/2014/main" id="{643529BF-4D4C-FDF1-0338-DB0CC1DC32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DD8CAE4D-4BA6-1769-8843-850CCB8343AC}"/>
              </a:ext>
            </a:extLst>
          </p:cNvPr>
          <p:cNvGraphicFramePr>
            <a:graphicFrameLocks noGrp="1"/>
          </p:cNvGraphicFramePr>
          <p:nvPr/>
        </p:nvGraphicFramePr>
        <p:xfrm>
          <a:off x="8588180" y="1340543"/>
          <a:ext cx="3141107" cy="386577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108220">
                  <a:extLst>
                    <a:ext uri="{9D8B030D-6E8A-4147-A177-3AD203B41FA5}">
                      <a16:colId xmlns:a16="http://schemas.microsoft.com/office/drawing/2014/main" val="352170355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592727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09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Layers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3/4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7148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Cable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rgbClr val="000000"/>
                          </a:solidFill>
                        </a:rPr>
                        <a:t>High-</a:t>
                      </a:r>
                      <a:r>
                        <a:rPr lang="de-CH" sz="1400" dirty="0" err="1">
                          <a:solidFill>
                            <a:srgbClr val="000000"/>
                          </a:solidFill>
                        </a:rPr>
                        <a:t>field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rgbClr val="000000"/>
                          </a:solidFill>
                        </a:rPr>
                        <a:t>High-</a:t>
                      </a:r>
                      <a:r>
                        <a:rPr lang="de-CH" sz="1400" dirty="0" err="1">
                          <a:solidFill>
                            <a:srgbClr val="000000"/>
                          </a:solidFill>
                        </a:rPr>
                        <a:t>field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</a:rPr>
                        <a:t>Low-</a:t>
                      </a:r>
                      <a:r>
                        <a:rPr lang="de-CH" sz="1400" dirty="0" err="1">
                          <a:solidFill>
                            <a:srgbClr val="000000"/>
                          </a:solidFill>
                        </a:rPr>
                        <a:t>field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633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 of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52/52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8058168"/>
                  </a:ext>
                </a:extLst>
              </a:tr>
              <a:tr h="633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*Coil unit length in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4246249"/>
                  </a:ext>
                </a:extLst>
              </a:tr>
              <a:tr h="633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W</a:t>
                      </a:r>
                      <a:r>
                        <a:rPr lang="en-US" sz="1400" baseline="-25000" dirty="0" err="1"/>
                        <a:t>eq</a:t>
                      </a:r>
                      <a:r>
                        <a:rPr lang="en-US" sz="1400" dirty="0"/>
                        <a:t> in mm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9623500"/>
                  </a:ext>
                </a:extLst>
              </a:tr>
              <a:tr h="633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Area of insulated cable in mm</a:t>
                      </a:r>
                      <a:r>
                        <a:rPr lang="en-US" sz="1400" baseline="30000" dirty="0"/>
                        <a:t>2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2954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4367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417052"/>
                  </a:ext>
                </a:extLst>
              </a:tr>
            </a:tbl>
          </a:graphicData>
        </a:graphic>
      </p:graphicFrame>
      <p:sp>
        <p:nvSpPr>
          <p:cNvPr id="19" name="Content Placeholder 10">
            <a:extLst>
              <a:ext uri="{FF2B5EF4-FFF2-40B4-BE49-F238E27FC236}">
                <a16:creationId xmlns:a16="http://schemas.microsoft.com/office/drawing/2014/main" id="{73242B9E-3628-AC56-FE2C-93B1E0C730C3}"/>
              </a:ext>
            </a:extLst>
          </p:cNvPr>
          <p:cNvSpPr txBox="1">
            <a:spLocks/>
          </p:cNvSpPr>
          <p:nvPr/>
        </p:nvSpPr>
        <p:spPr>
          <a:xfrm>
            <a:off x="1476375" y="5505643"/>
            <a:ext cx="1905000" cy="392550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cs typeface="Arial"/>
              </a:rPr>
              <a:t>    1        2         3        4</a:t>
            </a:r>
          </a:p>
        </p:txBody>
      </p:sp>
      <p:pic>
        <p:nvPicPr>
          <p:cNvPr id="20" name="Picture 19" descr="A graph of a graph&#10;&#10;Description automatically generated">
            <a:extLst>
              <a:ext uri="{FF2B5EF4-FFF2-40B4-BE49-F238E27FC236}">
                <a16:creationId xmlns:a16="http://schemas.microsoft.com/office/drawing/2014/main" id="{47A9B792-EB66-2474-BA11-99460BF99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3" r="42000" b="3600"/>
          <a:stretch/>
        </p:blipFill>
        <p:spPr>
          <a:xfrm>
            <a:off x="695325" y="1340543"/>
            <a:ext cx="2762250" cy="4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633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FE3F7-3B80-B548-D332-F53E2E339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5FC41-12AC-58AD-D9FF-6FF5FABF4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278296"/>
            <a:ext cx="6619874" cy="810444"/>
          </a:xfrm>
        </p:spPr>
        <p:txBody>
          <a:bodyPr/>
          <a:lstStyle/>
          <a:p>
            <a:r>
              <a:rPr lang="en-US" dirty="0"/>
              <a:t>Use of R2D2 LF cable</a:t>
            </a:r>
            <a:br>
              <a:rPr lang="en-US" dirty="0"/>
            </a:b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347CC8-28EA-A167-388E-55DB784D1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1B60C0-8523-5549-1CEB-29C93CB9B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AC84-A480-1263-D7AB-BB8D65314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C84B79A3-E5B1-DBE4-7660-92AE6FCE1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51384"/>
            <a:ext cx="4876800" cy="4644616"/>
          </a:xfrm>
        </p:spPr>
        <p:txBody>
          <a:bodyPr/>
          <a:lstStyle/>
          <a:p>
            <a:r>
              <a:rPr lang="en-US" dirty="0"/>
              <a:t>For the low-field cable, an alternative would be to use the R2D2 low-field cable (layer 4), based on a Cu/</a:t>
            </a:r>
            <a:r>
              <a:rPr lang="en-US" dirty="0" err="1"/>
              <a:t>nCu</a:t>
            </a:r>
            <a:r>
              <a:rPr lang="en-US" dirty="0"/>
              <a:t> conductor of 1.8 instead of 1.2 (SMACC1 low-field cables). This would represent a reduction by 5% of the load line margin.</a:t>
            </a:r>
          </a:p>
          <a:p>
            <a:endParaRPr lang="de-CH" dirty="0"/>
          </a:p>
          <a:p>
            <a:r>
              <a:rPr lang="en-US" dirty="0">
                <a:solidFill>
                  <a:schemeClr val="accent4"/>
                </a:solidFill>
              </a:rPr>
              <a:t>Possible</a:t>
            </a:r>
            <a:r>
              <a:rPr lang="en-US" dirty="0"/>
              <a:t> risk mitigation, </a:t>
            </a:r>
            <a:r>
              <a:rPr lang="en-US" dirty="0" err="1">
                <a:solidFill>
                  <a:schemeClr val="accent4"/>
                </a:solidFill>
              </a:rPr>
              <a:t>tbd</a:t>
            </a:r>
            <a:r>
              <a:rPr lang="en-US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Mutualizing the spare conductor between SMACC1 and R2D2.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Producing spare cables on “need basis”.</a:t>
            </a:r>
          </a:p>
          <a:p>
            <a:endParaRPr lang="en-US" dirty="0"/>
          </a:p>
          <a:p>
            <a:endParaRPr lang="en-US" sz="2000" b="1" dirty="0">
              <a:solidFill>
                <a:schemeClr val="accent4"/>
              </a:solidFill>
            </a:endParaRPr>
          </a:p>
          <a:p>
            <a:endParaRPr lang="en-US" sz="2000" b="1" dirty="0">
              <a:solidFill>
                <a:schemeClr val="accent4"/>
              </a:solidFill>
            </a:endParaRP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E2AD7FC4-13E0-4604-2D6A-5A18777E73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1F14C69E-704B-865F-B1DD-B0FA532BA5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32A9406-99E7-5A25-156A-7B82603EE3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23992" y="1447800"/>
            <a:ext cx="4824536" cy="402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5172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2221</TotalTime>
  <Words>317</Words>
  <Application>Microsoft Macintosh PowerPoint</Application>
  <PresentationFormat>Widescreen</PresentationFormat>
  <Paragraphs>78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Aptos</vt:lpstr>
      <vt:lpstr>Arial</vt:lpstr>
      <vt:lpstr>Benutzerdefiniertes Design</vt:lpstr>
      <vt:lpstr>SMACC1: open questions</vt:lpstr>
      <vt:lpstr>PowerPoint Presentation</vt:lpstr>
      <vt:lpstr>Cable Unit Lengths </vt:lpstr>
      <vt:lpstr>Use of R2D2 LF cable 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Martins Araujo, Douglas</cp:lastModifiedBy>
  <cp:revision>900</cp:revision>
  <cp:lastPrinted>2025-01-13T13:00:50Z</cp:lastPrinted>
  <dcterms:created xsi:type="dcterms:W3CDTF">2024-06-18T06:36:23Z</dcterms:created>
  <dcterms:modified xsi:type="dcterms:W3CDTF">2025-11-19T12:53:42Z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