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19"/>
  </p:notesMasterIdLst>
  <p:handoutMasterIdLst>
    <p:handoutMasterId r:id="rId20"/>
  </p:handoutMasterIdLst>
  <p:sldIdLst>
    <p:sldId id="256" r:id="rId5"/>
    <p:sldId id="489" r:id="rId6"/>
    <p:sldId id="492" r:id="rId7"/>
    <p:sldId id="491" r:id="rId8"/>
    <p:sldId id="327" r:id="rId9"/>
    <p:sldId id="260" r:id="rId10"/>
    <p:sldId id="843" r:id="rId11"/>
    <p:sldId id="844" r:id="rId12"/>
    <p:sldId id="845" r:id="rId13"/>
    <p:sldId id="850" r:id="rId14"/>
    <p:sldId id="839" r:id="rId15"/>
    <p:sldId id="857" r:id="rId16"/>
    <p:sldId id="858" r:id="rId17"/>
    <p:sldId id="859" r:id="rId18"/>
  </p:sldIdLst>
  <p:sldSz cx="9144000" cy="5143500" type="screen16x9"/>
  <p:notesSz cx="7315200" cy="9601200"/>
  <p:defaultTextStyle>
    <a:defPPr>
      <a:defRPr lang="fr-FR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3B3BFF"/>
    <a:srgbClr val="DE551A"/>
    <a:srgbClr val="0072BD"/>
    <a:srgbClr val="D08796"/>
    <a:srgbClr val="E30613"/>
    <a:srgbClr val="00A79F"/>
    <a:srgbClr val="00B0F0"/>
    <a:srgbClr val="BF9F2B"/>
    <a:srgbClr val="DFD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241" autoAdjust="0"/>
    <p:restoredTop sz="96837" autoAdjust="0"/>
  </p:normalViewPr>
  <p:slideViewPr>
    <p:cSldViewPr snapToGrid="0" snapToObjects="1" showGuides="1">
      <p:cViewPr varScale="1">
        <p:scale>
          <a:sx n="154" d="100"/>
          <a:sy n="154" d="100"/>
        </p:scale>
        <p:origin x="150" y="16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92" d="100"/>
          <a:sy n="92" d="100"/>
        </p:scale>
        <p:origin x="375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40354828910275103"/>
          <c:y val="0"/>
          <c:w val="0.42438490327597939"/>
          <c:h val="0.84691987075960262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DD3-47FB-AB77-357588644CD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DD3-47FB-AB77-357588644CD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DD3-47FB-AB77-357588644CD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DD3-47FB-AB77-357588644CDE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2DD3-47FB-AB77-357588644CDE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2DD3-47FB-AB77-357588644CDE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2DD3-47FB-AB77-357588644CDE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2DD3-47FB-AB77-357588644CDE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2DD3-47FB-AB77-357588644CDE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2DD3-47FB-AB77-357588644CDE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2DD3-47FB-AB77-357588644CDE}"/>
              </c:ext>
            </c:extLst>
          </c:dPt>
          <c:cat>
            <c:strRef>
              <c:f>Sheet1!$A$1:$A$11</c:f>
              <c:strCache>
                <c:ptCount val="11"/>
                <c:pt idx="0">
                  <c:v>Swiss</c:v>
                </c:pt>
                <c:pt idx="1">
                  <c:v>Italian</c:v>
                </c:pt>
                <c:pt idx="2">
                  <c:v>French</c:v>
                </c:pt>
                <c:pt idx="3">
                  <c:v>Belgian</c:v>
                </c:pt>
                <c:pt idx="4">
                  <c:v>British</c:v>
                </c:pt>
                <c:pt idx="5">
                  <c:v>German</c:v>
                </c:pt>
                <c:pt idx="6">
                  <c:v>Spanish</c:v>
                </c:pt>
                <c:pt idx="7">
                  <c:v>Russian</c:v>
                </c:pt>
                <c:pt idx="8">
                  <c:v>Chinese</c:v>
                </c:pt>
                <c:pt idx="9">
                  <c:v>American</c:v>
                </c:pt>
                <c:pt idx="10">
                  <c:v>Others</c:v>
                </c:pt>
              </c:strCache>
            </c:strRef>
          </c:cat>
          <c:val>
            <c:numRef>
              <c:f>Sheet1!$B$1:$B$11</c:f>
              <c:numCache>
                <c:formatCode>General</c:formatCode>
                <c:ptCount val="11"/>
                <c:pt idx="0">
                  <c:v>75</c:v>
                </c:pt>
                <c:pt idx="1">
                  <c:v>40</c:v>
                </c:pt>
                <c:pt idx="2">
                  <c:v>21</c:v>
                </c:pt>
                <c:pt idx="3">
                  <c:v>7</c:v>
                </c:pt>
                <c:pt idx="4">
                  <c:v>7</c:v>
                </c:pt>
                <c:pt idx="5">
                  <c:v>7</c:v>
                </c:pt>
                <c:pt idx="6">
                  <c:v>6</c:v>
                </c:pt>
                <c:pt idx="7">
                  <c:v>5</c:v>
                </c:pt>
                <c:pt idx="8">
                  <c:v>4</c:v>
                </c:pt>
                <c:pt idx="9">
                  <c:v>3</c:v>
                </c:pt>
                <c:pt idx="10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2DD3-47FB-AB77-357588644C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907127928453388"/>
          <c:y val="0.85948259221861079"/>
          <c:w val="0.58891684035819047"/>
          <c:h val="0.1312783295358539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143588" y="0"/>
            <a:ext cx="3169920" cy="4817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279B33-A94D-4C8C-88C2-619932967EF3}" type="datetimeFigureOut">
              <a:rPr lang="fr-CH" smtClean="0">
                <a:latin typeface="Arial" panose="020B0604020202020204" pitchFamily="34" charset="0"/>
              </a:rPr>
              <a:t>13.01.2026</a:t>
            </a:fld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17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143588" y="9119474"/>
            <a:ext cx="3169920" cy="4817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BF4AF0-8439-436D-BEF0-52070F19E1B6}" type="slidenum">
              <a:rPr lang="fr-CH" smtClean="0">
                <a:latin typeface="Arial" panose="020B0604020202020204" pitchFamily="34" charset="0"/>
              </a:rPr>
              <a:t>‹#›</a:t>
            </a:fld>
            <a:endParaRPr lang="fr-CH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4905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143588" y="0"/>
            <a:ext cx="3169920" cy="4817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F8103E42-5239-1A40-AD33-3EE7E9DDF5FD}" type="datetimeFigureOut">
              <a:rPr lang="fr-FR" smtClean="0"/>
              <a:pPr/>
              <a:t>13/01/2026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31520" y="4620578"/>
            <a:ext cx="5852160" cy="378047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143588" y="9119474"/>
            <a:ext cx="3169920" cy="4817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4CF50783-AAED-1941-8BCC-9F6140F0A6B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6742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043615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14313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6FA6E8D-A150-D843-A44B-9EE3F3CA70BC}" type="slidenum">
              <a:rPr lang="en-US">
                <a:latin typeface="Times" pitchFamily="-103" charset="0"/>
              </a:rPr>
              <a:pPr/>
              <a:t>11</a:t>
            </a:fld>
            <a:endParaRPr lang="en-US" dirty="0">
              <a:latin typeface="Times" pitchFamily="-103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GB" dirty="0" err="1">
                <a:latin typeface="Times" pitchFamily="-103" charset="0"/>
                <a:ea typeface="ＭＳ Ｐゴシック" pitchFamily="-103" charset="-128"/>
                <a:cs typeface="ＭＳ Ｐゴシック" pitchFamily="-103" charset="-128"/>
              </a:rPr>
              <a:t>Nicht</a:t>
            </a:r>
            <a:r>
              <a:rPr lang="en-GB" dirty="0">
                <a:latin typeface="Times" pitchFamily="-103" charset="0"/>
                <a:ea typeface="ＭＳ Ｐゴシック" pitchFamily="-103" charset="-128"/>
                <a:cs typeface="ＭＳ Ｐゴシック" pitchFamily="-103" charset="-128"/>
              </a:rPr>
              <a:t> </a:t>
            </a:r>
            <a:r>
              <a:rPr lang="en-GB" dirty="0" err="1">
                <a:latin typeface="Times" pitchFamily="-103" charset="0"/>
                <a:ea typeface="ＭＳ Ｐゴシック" pitchFamily="-103" charset="-128"/>
                <a:cs typeface="ＭＳ Ｐゴシック" pitchFamily="-103" charset="-128"/>
              </a:rPr>
              <a:t>aktualisiert</a:t>
            </a:r>
            <a:r>
              <a:rPr lang="en-GB" dirty="0">
                <a:latin typeface="Times" pitchFamily="-103" charset="0"/>
                <a:ea typeface="ＭＳ Ｐゴシック" pitchFamily="-103" charset="-128"/>
                <a:cs typeface="ＭＳ Ｐゴシック" pitchFamily="-103" charset="-128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90957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647" y="4549654"/>
            <a:ext cx="679837" cy="411480"/>
          </a:xfrm>
          <a:prstGeom prst="rect">
            <a:avLst/>
          </a:prstGeom>
        </p:spPr>
      </p:pic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4CF6F629-51E7-9F40-939D-F50AE3925A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31913" y="0"/>
            <a:ext cx="7812087" cy="4948238"/>
          </a:xfrm>
        </p:spPr>
        <p:txBody>
          <a:bodyPr/>
          <a:lstStyle/>
          <a:p>
            <a:r>
              <a:rPr lang="fr-FR" dirty="0"/>
              <a:t>Cliquez sur l'icône pour ajouter une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05563" y="786535"/>
            <a:ext cx="2738437" cy="2338387"/>
          </a:xfrm>
          <a:solidFill>
            <a:schemeClr val="accent1"/>
          </a:solidFill>
        </p:spPr>
        <p:txBody>
          <a:bodyPr lIns="216000" anchor="ctr" anchorCtr="0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6763" y="3124922"/>
            <a:ext cx="1828800" cy="1568450"/>
          </a:xfrm>
          <a:solidFill>
            <a:schemeClr val="tx1"/>
          </a:solidFill>
        </p:spPr>
        <p:txBody>
          <a:bodyPr lIns="90000" anchor="ctr" anchorCtr="0"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535A482-EC85-1C41-A1E4-7882A0E39FF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647" y="80283"/>
            <a:ext cx="1175301" cy="508655"/>
          </a:xfrm>
          <a:prstGeom prst="rect">
            <a:avLst/>
          </a:prstGeom>
        </p:spPr>
      </p:pic>
      <p:sp>
        <p:nvSpPr>
          <p:cNvPr id="16" name="Espace réservé du texte 4">
            <a:extLst>
              <a:ext uri="{FF2B5EF4-FFF2-40B4-BE49-F238E27FC236}">
                <a16:creationId xmlns:a16="http://schemas.microsoft.com/office/drawing/2014/main" id="{01960462-6F28-0740-916D-499D3BEDB2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00800" y="4683125"/>
            <a:ext cx="1828800" cy="460375"/>
          </a:xfrm>
          <a:solidFill>
            <a:schemeClr val="bg1"/>
          </a:solidFill>
        </p:spPr>
        <p:txBody>
          <a:bodyPr lIns="90000" anchor="ctr">
            <a:noAutofit/>
          </a:bodyPr>
          <a:lstStyle>
            <a:lvl1pPr marL="0" indent="0" algn="ctr">
              <a:buNone/>
              <a:defRPr sz="1100"/>
            </a:lvl1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5778808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pos="126" userDrawn="1">
          <p15:clr>
            <a:srgbClr val="FBAE40"/>
          </p15:clr>
        </p15:guide>
        <p15:guide id="5" orient="horz" pos="123" userDrawn="1">
          <p15:clr>
            <a:srgbClr val="FBAE40"/>
          </p15:clr>
        </p15:guide>
        <p15:guide id="6" orient="horz" pos="3117" userDrawn="1">
          <p15:clr>
            <a:srgbClr val="FBAE40"/>
          </p15:clr>
        </p15:guide>
        <p15:guide id="7" pos="839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 txBox="1">
            <a:spLocks/>
          </p:cNvSpPr>
          <p:nvPr userDrawn="1"/>
        </p:nvSpPr>
        <p:spPr>
          <a:xfrm rot="16200000">
            <a:off x="-2055482" y="2581631"/>
            <a:ext cx="4371942" cy="274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685800" rtl="0" eaLnBrk="1" latinLnBrk="0" hangingPunct="1">
              <a:defRPr sz="7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noProof="0" dirty="0"/>
              <a:t>WPMAG Final Meeting, 14.1.2026 in Villigen</a:t>
            </a:r>
            <a:endParaRPr lang="en-US" sz="500" noProof="0" dirty="0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BFFD8D9-6AAA-B44F-8BD5-98D7A6546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92121"/>
            <a:ext cx="7844420" cy="533388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15" name="Espace réservé du pied de page 7">
            <a:extLst>
              <a:ext uri="{FF2B5EF4-FFF2-40B4-BE49-F238E27FC236}">
                <a16:creationId xmlns:a16="http://schemas.microsoft.com/office/drawing/2014/main" id="{A948AF20-C2DF-3542-BB6A-8354A9817325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7274529" y="2027296"/>
            <a:ext cx="3543260" cy="2062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685800" rtl="0" eaLnBrk="1" latinLnBrk="0" hangingPunct="1">
              <a:defRPr sz="7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Kamil Sedlak</a:t>
            </a:r>
          </a:p>
        </p:txBody>
      </p:sp>
      <p:sp>
        <p:nvSpPr>
          <p:cNvPr id="16" name="Espace réservé du numéro de diapositive 8">
            <a:extLst>
              <a:ext uri="{FF2B5EF4-FFF2-40B4-BE49-F238E27FC236}">
                <a16:creationId xmlns:a16="http://schemas.microsoft.com/office/drawing/2014/main" id="{71083942-1443-BC45-9F95-32C82A8DCDEF}"/>
              </a:ext>
            </a:extLst>
          </p:cNvPr>
          <p:cNvSpPr txBox="1">
            <a:spLocks/>
          </p:cNvSpPr>
          <p:nvPr userDrawn="1"/>
        </p:nvSpPr>
        <p:spPr>
          <a:xfrm>
            <a:off x="8943010" y="199940"/>
            <a:ext cx="206298" cy="163552"/>
          </a:xfrm>
          <a:prstGeom prst="rect">
            <a:avLst/>
          </a:prstGeom>
        </p:spPr>
        <p:txBody>
          <a:bodyPr vert="horz" lIns="0" tIns="0" rIns="0" bIns="0" rtlCol="0" anchor="t"/>
          <a:lstStyle>
            <a:defPPr>
              <a:defRPr lang="fr-FR"/>
            </a:defPPr>
            <a:lvl1pPr marL="0" algn="ctr" defTabSz="685800" rtl="0" eaLnBrk="1" latinLnBrk="0" hangingPunct="1">
              <a:defRPr sz="7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74039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Villigen, Juli 4. 2005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88DE4A-5B12-AC47-B736-5DCF7DEEA0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62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189ABE-CDCD-6A01-C8B2-0DF7DEA111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4207" y="1"/>
            <a:ext cx="8269793" cy="531746"/>
          </a:xfrm>
          <a:prstGeom prst="rect">
            <a:avLst/>
          </a:prstGeom>
        </p:spPr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E1752A-21CE-8B42-027C-E273F2AB583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noProof="0"/>
              <a:t>Basil P. DUVAL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CB0CC59-9D17-1FCE-732D-ED50A4B4EED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915" y="712311"/>
            <a:ext cx="8156772" cy="4204281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5F43B6A4-A248-146C-0AC7-E7247264F0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9824" y="173376"/>
            <a:ext cx="364680" cy="222316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ctr">
              <a:defRPr sz="1200" b="1">
                <a:solidFill>
                  <a:schemeClr val="tx1"/>
                </a:solidFill>
                <a:latin typeface="+mj-lt"/>
              </a:defRPr>
            </a:lvl1pPr>
          </a:lstStyle>
          <a:p>
            <a:pPr algn="r"/>
            <a:fld id="{E1E1CD7C-2161-7D43-862E-CE4C333CD873}" type="slidenum">
              <a:rPr lang="en-GB" smtClean="0"/>
              <a:pPr algn="r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1887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4875" y="131032"/>
            <a:ext cx="3667125" cy="1072753"/>
          </a:xfrm>
          <a:prstGeom prst="rect">
            <a:avLst/>
          </a:prstGeom>
        </p:spPr>
        <p:txBody>
          <a:bodyPr vert="horz" lIns="180000" tIns="0" rIns="72000" bIns="46800" rtlCol="0" anchor="t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4875" y="1563688"/>
            <a:ext cx="7726363" cy="3386772"/>
          </a:xfrm>
          <a:prstGeom prst="rect">
            <a:avLst/>
          </a:prstGeom>
        </p:spPr>
        <p:txBody>
          <a:bodyPr vert="horz" lIns="18000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1540036" y="3097075"/>
            <a:ext cx="3341052" cy="274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chemeClr val="accent1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dirty="0"/>
              <a:t>WPMAG Final Meeting, 13.1.2026 in Villigen</a:t>
            </a:r>
            <a:endParaRPr lang="en-US" sz="400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269221" y="2027296"/>
            <a:ext cx="3543260" cy="2062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fr-FR" dirty="0"/>
              <a:t>Speaker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37702" y="195263"/>
            <a:ext cx="206298" cy="16355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ctr">
              <a:defRPr sz="700" b="1">
                <a:solidFill>
                  <a:schemeClr val="tx1"/>
                </a:solidFill>
                <a:latin typeface="+mj-lt"/>
              </a:defRPr>
            </a:lvl1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17E6E68-87EB-C34E-85D5-C26372DFEC99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30273" y="132334"/>
            <a:ext cx="653952" cy="28302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5D7A1C0-94CD-D94F-A99F-21847E542637}"/>
              </a:ext>
            </a:extLst>
          </p:cNvPr>
          <p:cNvSpPr/>
          <p:nvPr userDrawn="1"/>
        </p:nvSpPr>
        <p:spPr>
          <a:xfrm rot="16200000">
            <a:off x="107414" y="4897709"/>
            <a:ext cx="45719" cy="597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9486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67" r:id="rId3"/>
    <p:sldLayoutId id="2147483668" r:id="rId4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1" i="0" kern="1000" spc="-70" baseline="0">
          <a:solidFill>
            <a:schemeClr val="tx1"/>
          </a:solidFill>
          <a:latin typeface="Franklin Gothic Demi Cond" panose="020B0706030402020204" pitchFamily="34" charset="0"/>
          <a:ea typeface="Roboto Black" panose="02000000000000000000" pitchFamily="2" charset="0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chemeClr val="accent1"/>
        </a:buClr>
        <a:buSzPct val="90000"/>
        <a:buFont typeface="Wingdings" pitchFamily="2" charset="2"/>
        <a:buChar char="§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SzPct val="90000"/>
        <a:buFont typeface="Wingdings" pitchFamily="2" charset="2"/>
        <a:buChar char="§"/>
        <a:defRPr sz="15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126" userDrawn="1">
          <p15:clr>
            <a:srgbClr val="F26B43"/>
          </p15:clr>
        </p15:guide>
        <p15:guide id="3" pos="5602" userDrawn="1">
          <p15:clr>
            <a:srgbClr val="F26B43"/>
          </p15:clr>
        </p15:guide>
        <p15:guide id="4" pos="2880" userDrawn="1">
          <p15:clr>
            <a:srgbClr val="F26B43"/>
          </p15:clr>
        </p15:guide>
        <p15:guide id="5" orient="horz" pos="123" userDrawn="1">
          <p15:clr>
            <a:srgbClr val="F26B43"/>
          </p15:clr>
        </p15:guide>
        <p15:guide id="6" orient="horz" pos="3117" userDrawn="1">
          <p15:clr>
            <a:srgbClr val="F26B43"/>
          </p15:clr>
        </p15:guide>
        <p15:guide id="7" pos="570" userDrawn="1">
          <p15:clr>
            <a:srgbClr val="F26B43"/>
          </p15:clr>
        </p15:guide>
        <p15:guide id="8" pos="1155" userDrawn="1">
          <p15:clr>
            <a:srgbClr val="F26B43"/>
          </p15:clr>
        </p15:guide>
        <p15:guide id="9" pos="1728" userDrawn="1">
          <p15:clr>
            <a:srgbClr val="F26B43"/>
          </p15:clr>
        </p15:guide>
        <p15:guide id="10" pos="2304" userDrawn="1">
          <p15:clr>
            <a:srgbClr val="F26B43"/>
          </p15:clr>
        </p15:guide>
        <p15:guide id="11" pos="3456" userDrawn="1">
          <p15:clr>
            <a:srgbClr val="F26B43"/>
          </p15:clr>
        </p15:guide>
        <p15:guide id="12" pos="4035" userDrawn="1">
          <p15:clr>
            <a:srgbClr val="F26B43"/>
          </p15:clr>
        </p15:guide>
        <p15:guide id="13" pos="4608" userDrawn="1">
          <p15:clr>
            <a:srgbClr val="F26B43"/>
          </p15:clr>
        </p15:guide>
        <p15:guide id="14" pos="5180" userDrawn="1">
          <p15:clr>
            <a:srgbClr val="F26B43"/>
          </p15:clr>
        </p15:guide>
        <p15:guide id="15" orient="horz" pos="490" userDrawn="1">
          <p15:clr>
            <a:srgbClr val="F26B43"/>
          </p15:clr>
        </p15:guide>
        <p15:guide id="16" orient="horz" pos="985" userDrawn="1">
          <p15:clr>
            <a:srgbClr val="F26B43"/>
          </p15:clr>
        </p15:guide>
        <p15:guide id="17" orient="horz" pos="1475" userDrawn="1">
          <p15:clr>
            <a:srgbClr val="F26B43"/>
          </p15:clr>
        </p15:guide>
        <p15:guide id="18" orient="horz" pos="1962" userDrawn="1">
          <p15:clr>
            <a:srgbClr val="F26B43"/>
          </p15:clr>
        </p15:guide>
        <p15:guide id="19" orient="horz" pos="2458" userDrawn="1">
          <p15:clr>
            <a:srgbClr val="F26B43"/>
          </p15:clr>
        </p15:guide>
        <p15:guide id="20" orient="horz" pos="2950" userDrawn="1">
          <p15:clr>
            <a:srgbClr val="F26B43"/>
          </p15:clr>
        </p15:guide>
        <p15:guide id="21" pos="5437" userDrawn="1">
          <p15:clr>
            <a:srgbClr val="F26B43"/>
          </p15:clr>
        </p15:guide>
        <p15:guide id="22" orient="horz" userDrawn="1">
          <p15:clr>
            <a:srgbClr val="F26B43"/>
          </p15:clr>
        </p15:guide>
        <p15:guide id="23" pos="5760" userDrawn="1">
          <p15:clr>
            <a:srgbClr val="F26B43"/>
          </p15:clr>
        </p15:guide>
        <p15:guide id="24" orient="horz" pos="3240" userDrawn="1">
          <p15:clr>
            <a:srgbClr val="F26B43"/>
          </p15:clr>
        </p15:guide>
        <p15:guide id="2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2180" y="0"/>
            <a:ext cx="7731820" cy="5144400"/>
          </a:xfrm>
          <a:prstGeom prst="rect">
            <a:avLst/>
          </a:prstGeom>
        </p:spPr>
      </p:pic>
      <p:sp>
        <p:nvSpPr>
          <p:cNvPr id="9" name="Titre 8">
            <a:extLst>
              <a:ext uri="{FF2B5EF4-FFF2-40B4-BE49-F238E27FC236}">
                <a16:creationId xmlns:a16="http://schemas.microsoft.com/office/drawing/2014/main" id="{6AF2DA65-CF00-774A-9D7C-EEFA627B21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57133" y="9634"/>
            <a:ext cx="3086867" cy="1002958"/>
          </a:xfrm>
        </p:spPr>
        <p:txBody>
          <a:bodyPr>
            <a:noAutofit/>
          </a:bodyPr>
          <a:lstStyle/>
          <a:p>
            <a:pPr algn="ctr"/>
            <a:r>
              <a:rPr lang="en-US" sz="3100" dirty="0"/>
              <a:t>Introduction and Welcome EPFL-SPC</a:t>
            </a:r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EAE5AA54-9807-4542-B338-330D2FC673A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057132" y="1326717"/>
            <a:ext cx="1674687" cy="398813"/>
          </a:xfrm>
        </p:spPr>
        <p:txBody>
          <a:bodyPr lIns="90000"/>
          <a:lstStyle/>
          <a:p>
            <a:pPr>
              <a:spcBef>
                <a:spcPts val="1200"/>
              </a:spcBef>
            </a:pPr>
            <a:r>
              <a:rPr lang="en-US" sz="1400" b="1" dirty="0"/>
              <a:t>January 14, 2026</a:t>
            </a:r>
            <a:endParaRPr lang="fr-FR" sz="1400" b="1" dirty="0"/>
          </a:p>
        </p:txBody>
      </p:sp>
      <p:sp>
        <p:nvSpPr>
          <p:cNvPr id="6" name="Sous-titre 9">
            <a:extLst>
              <a:ext uri="{FF2B5EF4-FFF2-40B4-BE49-F238E27FC236}">
                <a16:creationId xmlns:a16="http://schemas.microsoft.com/office/drawing/2014/main" id="{2F4A7CFE-65FA-E249-9125-D938BCA44079}"/>
              </a:ext>
            </a:extLst>
          </p:cNvPr>
          <p:cNvSpPr txBox="1">
            <a:spLocks/>
          </p:cNvSpPr>
          <p:nvPr/>
        </p:nvSpPr>
        <p:spPr>
          <a:xfrm>
            <a:off x="4572000" y="993948"/>
            <a:ext cx="1503544" cy="332769"/>
          </a:xfrm>
          <a:prstGeom prst="rect">
            <a:avLst/>
          </a:prstGeom>
          <a:solidFill>
            <a:schemeClr val="tx1"/>
          </a:solidFill>
        </p:spPr>
        <p:txBody>
          <a:bodyPr vert="horz" lIns="90000" tIns="45720" rIns="91440" bIns="45720" rtlCol="0" anchor="ctr" anchorCtr="0">
            <a:normAutofit fontScale="92500" lnSpcReduction="2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12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None/>
              <a:defRPr sz="135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  <a:buClr>
                <a:schemeClr val="bg1"/>
              </a:buClr>
            </a:pPr>
            <a:r>
              <a:rPr lang="en-US" sz="1400" b="1" dirty="0"/>
              <a:t>Kamil Sedlak</a:t>
            </a:r>
          </a:p>
        </p:txBody>
      </p:sp>
    </p:spTree>
    <p:extLst>
      <p:ext uri="{BB962C8B-B14F-4D97-AF65-F5344CB8AC3E}">
        <p14:creationId xmlns:p14="http://schemas.microsoft.com/office/powerpoint/2010/main" val="2130171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23DE3-DD29-C784-083B-D4E287BA94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4719" y="2026720"/>
            <a:ext cx="5752864" cy="1525083"/>
          </a:xfrm>
        </p:spPr>
        <p:txBody>
          <a:bodyPr>
            <a:noAutofit/>
          </a:bodyPr>
          <a:lstStyle/>
          <a:p>
            <a:r>
              <a:rPr lang="en-US" sz="4800" dirty="0" err="1"/>
              <a:t>Organisatory</a:t>
            </a:r>
            <a:r>
              <a:rPr lang="en-US" sz="4800" dirty="0"/>
              <a:t> Comments</a:t>
            </a:r>
            <a:endParaRPr lang="en-GB" sz="4800" dirty="0"/>
          </a:p>
        </p:txBody>
      </p:sp>
    </p:spTree>
    <p:extLst>
      <p:ext uri="{BB962C8B-B14F-4D97-AF65-F5344CB8AC3E}">
        <p14:creationId xmlns:p14="http://schemas.microsoft.com/office/powerpoint/2010/main" val="30131834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5"/>
          <p:cNvSpPr>
            <a:spLocks noGrp="1" noChangeArrowheads="1"/>
          </p:cNvSpPr>
          <p:nvPr>
            <p:ph type="title"/>
          </p:nvPr>
        </p:nvSpPr>
        <p:spPr>
          <a:xfrm>
            <a:off x="904875" y="470412"/>
            <a:ext cx="6628039" cy="533388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latin typeface="+mn-lt"/>
                <a:ea typeface="ＭＳ Ｐゴシック" pitchFamily="-103" charset="-128"/>
                <a:cs typeface="ＭＳ Ｐゴシック" pitchFamily="-103" charset="-128"/>
              </a:rPr>
              <a:t>Tour to </a:t>
            </a:r>
            <a:r>
              <a:rPr lang="en-US" dirty="0">
                <a:latin typeface="+mn-lt"/>
                <a:ea typeface="ＭＳ Ｐゴシック" pitchFamily="-103" charset="-128"/>
                <a:cs typeface="ＭＳ Ｐゴシック" pitchFamily="-103" charset="-128"/>
              </a:rPr>
              <a:t>SULTAN Test Facility</a:t>
            </a:r>
            <a:endParaRPr lang="en-US" dirty="0">
              <a:solidFill>
                <a:srgbClr val="2503EF"/>
              </a:solidFill>
              <a:latin typeface="+mn-lt"/>
              <a:ea typeface="ＭＳ Ｐゴシック" pitchFamily="-103" charset="-128"/>
              <a:cs typeface="ＭＳ Ｐゴシック" pitchFamily="-103" charset="-128"/>
            </a:endParaRPr>
          </a:p>
        </p:txBody>
      </p:sp>
      <p:sp>
        <p:nvSpPr>
          <p:cNvPr id="27652" name="Rectangle 7"/>
          <p:cNvSpPr>
            <a:spLocks noChangeArrowheads="1"/>
          </p:cNvSpPr>
          <p:nvPr/>
        </p:nvSpPr>
        <p:spPr bwMode="auto">
          <a:xfrm>
            <a:off x="1424312" y="1447055"/>
            <a:ext cx="6295375" cy="2564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>
              <a:spcAft>
                <a:spcPts val="450"/>
              </a:spcAft>
              <a:tabLst>
                <a:tab pos="1278731" algn="l"/>
              </a:tabLst>
            </a:pPr>
            <a:r>
              <a:rPr lang="en-US" altLang="ja-JP" sz="1600" dirty="0">
                <a:ea typeface="ＭＳ Ｐゴシック" pitchFamily="-103" charset="-128"/>
                <a:cs typeface="ＭＳ Ｐゴシック" pitchFamily="-103" charset="-128"/>
                <a:sym typeface="Wingdings" panose="05000000000000000000" pitchFamily="2" charset="2"/>
              </a:rPr>
              <a:t> </a:t>
            </a:r>
          </a:p>
          <a:p>
            <a:pPr>
              <a:spcAft>
                <a:spcPts val="450"/>
              </a:spcAft>
              <a:tabLst>
                <a:tab pos="1278731" algn="l"/>
              </a:tabLst>
            </a:pPr>
            <a:r>
              <a:rPr lang="en-US" altLang="ja-JP" sz="1600" dirty="0">
                <a:ea typeface="ＭＳ Ｐゴシック" pitchFamily="-103" charset="-128"/>
                <a:cs typeface="ＭＳ Ｐゴシック" pitchFamily="-103" charset="-128"/>
                <a:sym typeface="Wingdings" panose="05000000000000000000" pitchFamily="2" charset="2"/>
              </a:rPr>
              <a:t>Wednesday 14.1. approx. at 17:15  (after the presentations)</a:t>
            </a:r>
          </a:p>
          <a:p>
            <a:pPr>
              <a:spcAft>
                <a:spcPts val="450"/>
              </a:spcAft>
              <a:tabLst>
                <a:tab pos="1278731" algn="l"/>
              </a:tabLst>
            </a:pPr>
            <a:r>
              <a:rPr lang="en-US" altLang="ja-JP" sz="1600" dirty="0">
                <a:ea typeface="ＭＳ Ｐゴシック" pitchFamily="-103" charset="-128"/>
                <a:cs typeface="ＭＳ Ｐゴシック" pitchFamily="-103" charset="-128"/>
                <a:sym typeface="Wingdings" panose="05000000000000000000" pitchFamily="2" charset="2"/>
              </a:rPr>
              <a:t>guide: Kamil Sedlak.</a:t>
            </a:r>
          </a:p>
          <a:p>
            <a:pPr>
              <a:spcAft>
                <a:spcPts val="450"/>
              </a:spcAft>
              <a:tabLst>
                <a:tab pos="1278731" algn="l"/>
              </a:tabLst>
            </a:pPr>
            <a:endParaRPr lang="en-US" altLang="ja-JP" sz="1600" dirty="0">
              <a:ea typeface="ＭＳ Ｐゴシック" pitchFamily="-103" charset="-128"/>
              <a:cs typeface="ＭＳ Ｐゴシック" pitchFamily="-103" charset="-128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1302571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479A1B9-3B76-B86A-6ECD-DF181DD6F7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92121"/>
            <a:ext cx="7662255" cy="533388"/>
          </a:xfrm>
        </p:spPr>
        <p:txBody>
          <a:bodyPr>
            <a:normAutofit/>
          </a:bodyPr>
          <a:lstStyle/>
          <a:p>
            <a:r>
              <a:rPr lang="en-US" dirty="0"/>
              <a:t>Workshop Dinner</a:t>
            </a:r>
            <a:endParaRPr lang="en-GB" dirty="0"/>
          </a:p>
        </p:txBody>
      </p:sp>
      <p:sp>
        <p:nvSpPr>
          <p:cNvPr id="12" name="Content Placeholder 8">
            <a:extLst>
              <a:ext uri="{FF2B5EF4-FFF2-40B4-BE49-F238E27FC236}">
                <a16:creationId xmlns:a16="http://schemas.microsoft.com/office/drawing/2014/main" id="{FCBF6FAB-B9A5-8F98-6AF6-FF20BAA423EC}"/>
              </a:ext>
            </a:extLst>
          </p:cNvPr>
          <p:cNvSpPr txBox="1">
            <a:spLocks/>
          </p:cNvSpPr>
          <p:nvPr/>
        </p:nvSpPr>
        <p:spPr>
          <a:xfrm>
            <a:off x="958015" y="625509"/>
            <a:ext cx="7609115" cy="3757168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On Thursday 16.1. at 19:00 in </a:t>
            </a:r>
            <a:r>
              <a:rPr lang="de-CH" b="1" dirty="0"/>
              <a:t>Restaurant Roter Turm in Baden, </a:t>
            </a:r>
            <a:r>
              <a:rPr lang="de-CH" sz="1600" dirty="0"/>
              <a:t>Rathausgasse 5, 5400 Baden</a:t>
            </a:r>
          </a:p>
          <a:p>
            <a:r>
              <a:rPr lang="de-CH" sz="1600" dirty="0" err="1"/>
              <a:t>How</a:t>
            </a:r>
            <a:r>
              <a:rPr lang="de-CH" sz="1600" dirty="0"/>
              <a:t> </a:t>
            </a:r>
            <a:r>
              <a:rPr lang="de-CH" sz="1600" dirty="0" err="1"/>
              <a:t>we</a:t>
            </a:r>
            <a:r>
              <a:rPr lang="de-CH" sz="1600" dirty="0"/>
              <a:t> </a:t>
            </a:r>
            <a:r>
              <a:rPr lang="de-CH" sz="1600" dirty="0" err="1"/>
              <a:t>get</a:t>
            </a:r>
            <a:r>
              <a:rPr lang="de-CH" sz="1600" dirty="0"/>
              <a:t> </a:t>
            </a:r>
            <a:r>
              <a:rPr lang="de-CH" sz="1600" dirty="0" err="1"/>
              <a:t>there</a:t>
            </a:r>
            <a:r>
              <a:rPr lang="de-CH" sz="1600" dirty="0"/>
              <a:t>:  </a:t>
            </a:r>
            <a:r>
              <a:rPr lang="de-CH" sz="1600" dirty="0" err="1"/>
              <a:t>by</a:t>
            </a:r>
            <a:r>
              <a:rPr lang="de-CH" sz="1600" dirty="0"/>
              <a:t> public </a:t>
            </a:r>
            <a:r>
              <a:rPr lang="de-CH" sz="1600" dirty="0" err="1"/>
              <a:t>transportation</a:t>
            </a:r>
            <a:r>
              <a:rPr lang="de-CH" sz="1600" dirty="0"/>
              <a:t>: </a:t>
            </a:r>
            <a:r>
              <a:rPr lang="de-CH" sz="1600" dirty="0" err="1"/>
              <a:t>bus</a:t>
            </a:r>
            <a:r>
              <a:rPr lang="de-CH" sz="1600" dirty="0"/>
              <a:t> + </a:t>
            </a:r>
            <a:r>
              <a:rPr lang="de-CH" sz="1600" dirty="0" err="1"/>
              <a:t>train</a:t>
            </a:r>
            <a:r>
              <a:rPr lang="de-CH" sz="1600" dirty="0"/>
              <a:t>   (www.sbb.ch)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C9A3309-EA6D-51C2-3052-F05606DE34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4854" y="1608338"/>
            <a:ext cx="4723182" cy="321147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429F237-F6E2-1151-900B-FB08FF2A57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609" y="1695868"/>
            <a:ext cx="3346675" cy="3447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2580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EEE3EF-9199-E297-5F6F-38D3900577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A7B04E4-3822-C354-617C-C6AFE16BEC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92121"/>
            <a:ext cx="7662255" cy="533388"/>
          </a:xfrm>
        </p:spPr>
        <p:txBody>
          <a:bodyPr>
            <a:normAutofit/>
          </a:bodyPr>
          <a:lstStyle/>
          <a:p>
            <a:r>
              <a:rPr lang="en-US" dirty="0"/>
              <a:t>Workshop Dinner</a:t>
            </a:r>
            <a:endParaRPr lang="en-GB" dirty="0"/>
          </a:p>
        </p:txBody>
      </p:sp>
      <p:sp>
        <p:nvSpPr>
          <p:cNvPr id="12" name="Content Placeholder 8">
            <a:extLst>
              <a:ext uri="{FF2B5EF4-FFF2-40B4-BE49-F238E27FC236}">
                <a16:creationId xmlns:a16="http://schemas.microsoft.com/office/drawing/2014/main" id="{7918028A-625F-22F9-9B3E-9BD5E4811FFD}"/>
              </a:ext>
            </a:extLst>
          </p:cNvPr>
          <p:cNvSpPr txBox="1">
            <a:spLocks/>
          </p:cNvSpPr>
          <p:nvPr/>
        </p:nvSpPr>
        <p:spPr>
          <a:xfrm>
            <a:off x="1026884" y="907251"/>
            <a:ext cx="7609115" cy="3757168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b="1" i="1" dirty="0"/>
              <a:t>Menu </a:t>
            </a:r>
            <a:r>
              <a:rPr lang="de-CH" b="1" i="1" dirty="0" err="1"/>
              <a:t>meat</a:t>
            </a:r>
            <a:r>
              <a:rPr lang="de-CH" b="1" i="1" dirty="0"/>
              <a:t>: </a:t>
            </a:r>
            <a:endParaRPr lang="de-CH" dirty="0"/>
          </a:p>
          <a:p>
            <a:pPr lvl="1"/>
            <a:r>
              <a:rPr lang="de-CH" i="1" dirty="0"/>
              <a:t>Green </a:t>
            </a:r>
            <a:r>
              <a:rPr lang="de-CH" i="1" dirty="0" err="1"/>
              <a:t>salad</a:t>
            </a:r>
            <a:r>
              <a:rPr lang="de-CH" i="1" dirty="0"/>
              <a:t> </a:t>
            </a:r>
            <a:r>
              <a:rPr lang="de-CH" i="1" dirty="0" err="1"/>
              <a:t>with</a:t>
            </a:r>
            <a:r>
              <a:rPr lang="de-CH" i="1" dirty="0"/>
              <a:t> </a:t>
            </a:r>
            <a:r>
              <a:rPr lang="de-CH" i="1" dirty="0" err="1"/>
              <a:t>house</a:t>
            </a:r>
            <a:r>
              <a:rPr lang="de-CH" i="1" dirty="0"/>
              <a:t> </a:t>
            </a:r>
            <a:r>
              <a:rPr lang="de-CH" i="1" dirty="0" err="1"/>
              <a:t>dressing</a:t>
            </a:r>
            <a:r>
              <a:rPr lang="de-CH" i="1" dirty="0"/>
              <a:t> </a:t>
            </a:r>
            <a:br>
              <a:rPr lang="de-CH" i="1" dirty="0"/>
            </a:br>
            <a:r>
              <a:rPr lang="de-CH" i="1" dirty="0"/>
              <a:t>***</a:t>
            </a:r>
            <a:br>
              <a:rPr lang="de-CH" i="1" dirty="0"/>
            </a:br>
            <a:r>
              <a:rPr lang="de-CH" i="1" dirty="0"/>
              <a:t>Chicken </a:t>
            </a:r>
            <a:r>
              <a:rPr lang="de-CH" i="1" dirty="0" err="1"/>
              <a:t>breast</a:t>
            </a:r>
            <a:r>
              <a:rPr lang="de-CH" i="1" dirty="0"/>
              <a:t> </a:t>
            </a:r>
            <a:r>
              <a:rPr lang="de-CH" i="1" dirty="0" err="1"/>
              <a:t>with</a:t>
            </a:r>
            <a:r>
              <a:rPr lang="de-CH" i="1" dirty="0"/>
              <a:t> herb </a:t>
            </a:r>
            <a:r>
              <a:rPr lang="de-CH" i="1" dirty="0" err="1"/>
              <a:t>cream</a:t>
            </a:r>
            <a:r>
              <a:rPr lang="de-CH" i="1" dirty="0"/>
              <a:t> </a:t>
            </a:r>
            <a:r>
              <a:rPr lang="de-CH" i="1" dirty="0" err="1"/>
              <a:t>sauce</a:t>
            </a:r>
            <a:r>
              <a:rPr lang="de-CH" i="1" dirty="0"/>
              <a:t>, </a:t>
            </a:r>
            <a:r>
              <a:rPr lang="de-CH" i="1" dirty="0" err="1"/>
              <a:t>Potato</a:t>
            </a:r>
            <a:r>
              <a:rPr lang="de-CH" i="1" dirty="0"/>
              <a:t> </a:t>
            </a:r>
            <a:r>
              <a:rPr lang="de-CH" i="1" dirty="0" err="1"/>
              <a:t>gratin</a:t>
            </a:r>
            <a:r>
              <a:rPr lang="de-CH" i="1" dirty="0"/>
              <a:t> and </a:t>
            </a:r>
            <a:r>
              <a:rPr lang="de-CH" i="1" dirty="0" err="1"/>
              <a:t>vegetables</a:t>
            </a:r>
            <a:endParaRPr lang="de-CH" dirty="0"/>
          </a:p>
          <a:p>
            <a:pPr lvl="1"/>
            <a:r>
              <a:rPr lang="de-CH" i="1" dirty="0"/>
              <a:t>***</a:t>
            </a:r>
            <a:br>
              <a:rPr lang="de-CH" i="1" dirty="0"/>
            </a:br>
            <a:r>
              <a:rPr lang="de-CH" i="1" dirty="0"/>
              <a:t>Chestnut </a:t>
            </a:r>
            <a:r>
              <a:rPr lang="de-CH" i="1" dirty="0" err="1"/>
              <a:t>mousse</a:t>
            </a:r>
            <a:r>
              <a:rPr lang="de-CH" i="1" dirty="0"/>
              <a:t> in a </a:t>
            </a:r>
            <a:r>
              <a:rPr lang="de-CH" i="1" dirty="0" err="1"/>
              <a:t>glass</a:t>
            </a:r>
            <a:r>
              <a:rPr lang="de-CH" i="1" dirty="0"/>
              <a:t>       </a:t>
            </a:r>
            <a:endParaRPr lang="de-CH" dirty="0"/>
          </a:p>
          <a:p>
            <a:pPr lvl="1"/>
            <a:r>
              <a:rPr lang="de-CH" i="1" dirty="0"/>
              <a:t>CHF 50.00 CHF (excl. </a:t>
            </a:r>
            <a:r>
              <a:rPr lang="de-CH" i="1" dirty="0" err="1"/>
              <a:t>drinks</a:t>
            </a:r>
            <a:r>
              <a:rPr lang="de-CH" i="1" dirty="0"/>
              <a:t>)</a:t>
            </a:r>
            <a:endParaRPr lang="de-CH" dirty="0"/>
          </a:p>
          <a:p>
            <a:r>
              <a:rPr lang="de-CH" b="1" i="1" dirty="0" err="1"/>
              <a:t>Vegetarian</a:t>
            </a:r>
            <a:r>
              <a:rPr lang="de-CH" b="1" i="1" dirty="0"/>
              <a:t> alternative: </a:t>
            </a:r>
            <a:endParaRPr lang="de-CH" dirty="0"/>
          </a:p>
          <a:p>
            <a:pPr lvl="1"/>
            <a:r>
              <a:rPr lang="de-CH" i="1" dirty="0"/>
              <a:t>Green </a:t>
            </a:r>
            <a:r>
              <a:rPr lang="de-CH" i="1" dirty="0" err="1"/>
              <a:t>salad</a:t>
            </a:r>
            <a:r>
              <a:rPr lang="de-CH" i="1" dirty="0"/>
              <a:t> </a:t>
            </a:r>
            <a:r>
              <a:rPr lang="de-CH" i="1" dirty="0" err="1"/>
              <a:t>with</a:t>
            </a:r>
            <a:r>
              <a:rPr lang="de-CH" i="1" dirty="0"/>
              <a:t> </a:t>
            </a:r>
            <a:r>
              <a:rPr lang="de-CH" i="1" dirty="0" err="1"/>
              <a:t>house</a:t>
            </a:r>
            <a:r>
              <a:rPr lang="de-CH" i="1" dirty="0"/>
              <a:t> </a:t>
            </a:r>
            <a:r>
              <a:rPr lang="de-CH" i="1" dirty="0" err="1"/>
              <a:t>dressing</a:t>
            </a:r>
            <a:r>
              <a:rPr lang="de-CH" i="1" dirty="0"/>
              <a:t> </a:t>
            </a:r>
            <a:br>
              <a:rPr lang="de-CH" i="1" dirty="0"/>
            </a:br>
            <a:r>
              <a:rPr lang="de-CH" i="1" dirty="0"/>
              <a:t>***</a:t>
            </a:r>
            <a:br>
              <a:rPr lang="de-CH" i="1" dirty="0"/>
            </a:br>
            <a:r>
              <a:rPr lang="de-CH" i="1" dirty="0" err="1"/>
              <a:t>Truffle</a:t>
            </a:r>
            <a:r>
              <a:rPr lang="de-CH" i="1" dirty="0"/>
              <a:t> </a:t>
            </a:r>
            <a:r>
              <a:rPr lang="de-CH" i="1" dirty="0" err="1"/>
              <a:t>ravioli</a:t>
            </a:r>
            <a:r>
              <a:rPr lang="de-CH" i="1" dirty="0"/>
              <a:t> </a:t>
            </a:r>
            <a:r>
              <a:rPr lang="de-CH" i="1" dirty="0" err="1"/>
              <a:t>with</a:t>
            </a:r>
            <a:r>
              <a:rPr lang="de-CH" i="1" dirty="0"/>
              <a:t> Noilly Prat and </a:t>
            </a:r>
            <a:r>
              <a:rPr lang="de-CH" i="1" dirty="0" err="1"/>
              <a:t>chervil</a:t>
            </a:r>
            <a:r>
              <a:rPr lang="de-CH" i="1" dirty="0"/>
              <a:t> </a:t>
            </a:r>
            <a:r>
              <a:rPr lang="de-CH" i="1" dirty="0" err="1"/>
              <a:t>sauce</a:t>
            </a:r>
            <a:r>
              <a:rPr lang="de-CH" i="1" dirty="0"/>
              <a:t> and </a:t>
            </a:r>
            <a:r>
              <a:rPr lang="de-CH" i="1" dirty="0" err="1"/>
              <a:t>diced</a:t>
            </a:r>
            <a:r>
              <a:rPr lang="de-CH" i="1" dirty="0"/>
              <a:t> </a:t>
            </a:r>
            <a:r>
              <a:rPr lang="de-CH" i="1" dirty="0" err="1"/>
              <a:t>pumpkin</a:t>
            </a:r>
            <a:br>
              <a:rPr lang="de-CH" i="1" dirty="0"/>
            </a:br>
            <a:r>
              <a:rPr lang="de-CH" i="1" dirty="0"/>
              <a:t>***</a:t>
            </a:r>
            <a:br>
              <a:rPr lang="de-CH" i="1" dirty="0"/>
            </a:br>
            <a:r>
              <a:rPr lang="de-CH" i="1" dirty="0"/>
              <a:t>Chestnut </a:t>
            </a:r>
            <a:r>
              <a:rPr lang="de-CH" i="1" dirty="0" err="1"/>
              <a:t>mousse</a:t>
            </a:r>
            <a:r>
              <a:rPr lang="de-CH" i="1" dirty="0"/>
              <a:t> in a </a:t>
            </a:r>
            <a:r>
              <a:rPr lang="de-CH" i="1" dirty="0" err="1"/>
              <a:t>glass</a:t>
            </a:r>
            <a:endParaRPr lang="de-CH" dirty="0"/>
          </a:p>
          <a:p>
            <a:pPr lvl="1"/>
            <a:r>
              <a:rPr lang="de-CH" i="1" dirty="0"/>
              <a:t>CHF 44.00 CHF (excl. </a:t>
            </a:r>
            <a:r>
              <a:rPr lang="de-CH" i="1" dirty="0" err="1"/>
              <a:t>drinks</a:t>
            </a:r>
            <a:r>
              <a:rPr lang="de-CH" i="1" dirty="0"/>
              <a:t>)</a:t>
            </a:r>
            <a:endParaRPr lang="de-CH" dirty="0"/>
          </a:p>
          <a:p>
            <a:pPr>
              <a:lnSpc>
                <a:spcPct val="100000"/>
              </a:lnSpc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9470943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70B64C-5ADC-6483-9AF3-40406F3EC5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E72FE8-6325-83E7-DC77-C46375CCE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5739" y="2088924"/>
            <a:ext cx="5752864" cy="1525083"/>
          </a:xfrm>
        </p:spPr>
        <p:txBody>
          <a:bodyPr>
            <a:noAutofit/>
          </a:bodyPr>
          <a:lstStyle/>
          <a:p>
            <a:r>
              <a:rPr lang="en-US" sz="4800" dirty="0"/>
              <a:t>Enjoy the Workshop!</a:t>
            </a:r>
            <a:endParaRPr lang="en-GB" sz="4800" dirty="0"/>
          </a:p>
        </p:txBody>
      </p:sp>
    </p:spTree>
    <p:extLst>
      <p:ext uri="{BB962C8B-B14F-4D97-AF65-F5344CB8AC3E}">
        <p14:creationId xmlns:p14="http://schemas.microsoft.com/office/powerpoint/2010/main" val="11925142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FC0ACA-5BCA-54A0-092E-CE1DA8F2A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SPC – the Largest Laboratory of EPFL in Lausanne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DF71813-D6E9-A442-8D0E-C36C1A1EDB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5905" y="633116"/>
            <a:ext cx="6772189" cy="4510384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C5B6F85F-BC94-AC0F-C63A-5A7041D1D5FD}"/>
              </a:ext>
            </a:extLst>
          </p:cNvPr>
          <p:cNvSpPr/>
          <p:nvPr/>
        </p:nvSpPr>
        <p:spPr>
          <a:xfrm>
            <a:off x="5436136" y="2561098"/>
            <a:ext cx="950976" cy="475488"/>
          </a:xfrm>
          <a:prstGeom prst="ellipse">
            <a:avLst/>
          </a:prstGeom>
          <a:noFill/>
          <a:ln w="41275">
            <a:solidFill>
              <a:srgbClr val="CC00B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68564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820" algn="l" defTabSz="68564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640" algn="l" defTabSz="68564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460" algn="l" defTabSz="68564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280" algn="l" defTabSz="68564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101" algn="l" defTabSz="68564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6919" algn="l" defTabSz="68564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399738" algn="l" defTabSz="68564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2558" algn="l" defTabSz="68564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1219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67CE4D-4E85-1F1A-917D-FFB95474F8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SPC Now Counts 200 Staff Members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88E5B29-6305-EB31-2E73-2C6A4431A1D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97" t="28302" r="5894" b="10004"/>
          <a:stretch/>
        </p:blipFill>
        <p:spPr>
          <a:xfrm>
            <a:off x="1060490" y="680295"/>
            <a:ext cx="7248890" cy="3341052"/>
          </a:xfrm>
          <a:prstGeom prst="rect">
            <a:avLst/>
          </a:prstGeom>
        </p:spPr>
      </p:pic>
      <p:sp>
        <p:nvSpPr>
          <p:cNvPr id="4" name="Content Placeholder 6">
            <a:extLst>
              <a:ext uri="{FF2B5EF4-FFF2-40B4-BE49-F238E27FC236}">
                <a16:creationId xmlns:a16="http://schemas.microsoft.com/office/drawing/2014/main" id="{88BA0244-8DC0-EFA0-7A84-A7DDDA31B625}"/>
              </a:ext>
            </a:extLst>
          </p:cNvPr>
          <p:cNvSpPr txBox="1">
            <a:spLocks/>
          </p:cNvSpPr>
          <p:nvPr/>
        </p:nvSpPr>
        <p:spPr>
          <a:xfrm>
            <a:off x="1209554" y="4162050"/>
            <a:ext cx="6724891" cy="715818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indent="-176213"/>
            <a:r>
              <a:rPr lang="en-US" sz="1600" dirty="0"/>
              <a:t>Majority of SPC (180 people) works on plasma research in Lausanne.</a:t>
            </a:r>
          </a:p>
          <a:p>
            <a:pPr marL="176213" indent="-176213"/>
            <a:r>
              <a:rPr lang="en-US" sz="1600" dirty="0"/>
              <a:t>20 people working on applied superconductivity is based at premises of PSI in Villigen.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2712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FF6495-9C69-ABCE-46E2-AF57182E2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Lines of SPC</a:t>
            </a:r>
            <a:endParaRPr lang="en-GB" dirty="0"/>
          </a:p>
        </p:txBody>
      </p:sp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9C5167BB-431C-8891-02FC-EC81222D62B4}"/>
              </a:ext>
            </a:extLst>
          </p:cNvPr>
          <p:cNvSpPr txBox="1">
            <a:spLocks/>
          </p:cNvSpPr>
          <p:nvPr/>
        </p:nvSpPr>
        <p:spPr>
          <a:xfrm>
            <a:off x="706815" y="922279"/>
            <a:ext cx="5436723" cy="3595359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indent="-176213"/>
            <a:r>
              <a:rPr lang="en-US" sz="1600" dirty="0"/>
              <a:t>Tokamak Physics - TCV</a:t>
            </a:r>
          </a:p>
          <a:p>
            <a:pPr marL="176213" indent="-176213"/>
            <a:r>
              <a:rPr lang="en-US" sz="1600" dirty="0"/>
              <a:t>Plasma Heating</a:t>
            </a:r>
          </a:p>
          <a:p>
            <a:pPr marL="519113" lvl="1" indent="-176213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FALCON: testing of ITER Gyrotron components </a:t>
            </a:r>
          </a:p>
          <a:p>
            <a:pPr marL="519113" lvl="1" indent="-176213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T-Rex: experiment to u</a:t>
            </a:r>
            <a:r>
              <a:rPr lang="en-US" altLang="en-GB" dirty="0">
                <a:solidFill>
                  <a:schemeClr val="tx1">
                    <a:lumMod val="50000"/>
                  </a:schemeClr>
                </a:solidFill>
              </a:rPr>
              <a:t>nderstand electron cloud formation</a:t>
            </a:r>
            <a:endParaRPr lang="en-US" dirty="0"/>
          </a:p>
          <a:p>
            <a:pPr marL="176213" indent="-176213"/>
            <a:r>
              <a:rPr lang="en-US" sz="1600" dirty="0"/>
              <a:t>Theory</a:t>
            </a:r>
          </a:p>
          <a:p>
            <a:pPr marL="519113" lvl="1" indent="-176213"/>
            <a:r>
              <a:rPr lang="en-US" dirty="0"/>
              <a:t>Studies of core and boundary turbulences in plasma</a:t>
            </a:r>
          </a:p>
          <a:p>
            <a:pPr marL="519113" lvl="1" indent="-176213"/>
            <a:r>
              <a:rPr lang="en-US" dirty="0"/>
              <a:t>Plasma control</a:t>
            </a:r>
          </a:p>
          <a:p>
            <a:pPr marL="519113" lvl="1" indent="-176213"/>
            <a:r>
              <a:rPr lang="en-US" dirty="0"/>
              <a:t>Advanced modelling on powerful computing clusters</a:t>
            </a:r>
          </a:p>
          <a:p>
            <a:pPr marL="176213" indent="-176213"/>
            <a:r>
              <a:rPr lang="en-US" sz="1600" dirty="0"/>
              <a:t>Low Temperature Plasma and Application</a:t>
            </a:r>
          </a:p>
          <a:p>
            <a:pPr marL="176213" indent="-176213"/>
            <a:r>
              <a:rPr lang="en-US" sz="1600" dirty="0"/>
              <a:t>Applied Superconductivity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B639D513-6AA7-9B5E-BA52-0204BA1A9AE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1394486"/>
              </p:ext>
            </p:extLst>
          </p:nvPr>
        </p:nvGraphicFramePr>
        <p:xfrm>
          <a:off x="3897086" y="358815"/>
          <a:ext cx="5929086" cy="4398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254837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TCV: the Most Flexible Tokamak Worldwide</a:t>
            </a:r>
          </a:p>
        </p:txBody>
      </p:sp>
      <p:cxnSp>
        <p:nvCxnSpPr>
          <p:cNvPr id="7" name="Straight Arrow Connector 7">
            <a:extLst>
              <a:ext uri="{FF2B5EF4-FFF2-40B4-BE49-F238E27FC236}">
                <a16:creationId xmlns:a16="http://schemas.microsoft.com/office/drawing/2014/main" id="{C161158B-129E-0808-EF46-3E93139E0CCA}"/>
              </a:ext>
            </a:extLst>
          </p:cNvPr>
          <p:cNvCxnSpPr/>
          <p:nvPr/>
        </p:nvCxnSpPr>
        <p:spPr bwMode="auto">
          <a:xfrm>
            <a:off x="3103366" y="2930317"/>
            <a:ext cx="1135191" cy="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chemeClr val="bg1"/>
            </a:solidFill>
            <a:prstDash val="solid"/>
            <a:round/>
            <a:headEnd type="triangle" w="sm" len="sm"/>
            <a:tailEnd type="triangle" w="sm" len="sm"/>
          </a:ln>
          <a:effectLst/>
        </p:spPr>
      </p:cxnSp>
      <p:sp>
        <p:nvSpPr>
          <p:cNvPr id="8" name="TextBox 8">
            <a:extLst>
              <a:ext uri="{FF2B5EF4-FFF2-40B4-BE49-F238E27FC236}">
                <a16:creationId xmlns:a16="http://schemas.microsoft.com/office/drawing/2014/main" id="{50ECBEC9-4F7A-CE8C-3D6A-26CCED808D0D}"/>
              </a:ext>
            </a:extLst>
          </p:cNvPr>
          <p:cNvSpPr txBox="1"/>
          <p:nvPr/>
        </p:nvSpPr>
        <p:spPr>
          <a:xfrm>
            <a:off x="2946008" y="2588076"/>
            <a:ext cx="9765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R=0.88 m</a:t>
            </a:r>
          </a:p>
        </p:txBody>
      </p:sp>
      <p:cxnSp>
        <p:nvCxnSpPr>
          <p:cNvPr id="9" name="Straight Arrow Connector 9">
            <a:extLst>
              <a:ext uri="{FF2B5EF4-FFF2-40B4-BE49-F238E27FC236}">
                <a16:creationId xmlns:a16="http://schemas.microsoft.com/office/drawing/2014/main" id="{13C4A5AC-DE5A-8CC3-F6D1-91DFBB49D4BE}"/>
              </a:ext>
            </a:extLst>
          </p:cNvPr>
          <p:cNvCxnSpPr/>
          <p:nvPr/>
        </p:nvCxnSpPr>
        <p:spPr bwMode="auto">
          <a:xfrm flipV="1">
            <a:off x="1844084" y="2930317"/>
            <a:ext cx="441463" cy="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chemeClr val="bg1"/>
            </a:solidFill>
            <a:prstDash val="solid"/>
            <a:round/>
            <a:headEnd type="triangle" w="sm" len="sm"/>
            <a:tailEnd type="triangle" w="sm" len="sm"/>
          </a:ln>
          <a:effectLst/>
        </p:spPr>
      </p:cxnSp>
      <p:sp>
        <p:nvSpPr>
          <p:cNvPr id="10" name="TextBox 10">
            <a:extLst>
              <a:ext uri="{FF2B5EF4-FFF2-40B4-BE49-F238E27FC236}">
                <a16:creationId xmlns:a16="http://schemas.microsoft.com/office/drawing/2014/main" id="{5F2169A5-9EED-36CF-DE42-6DAFC122A1CA}"/>
              </a:ext>
            </a:extLst>
          </p:cNvPr>
          <p:cNvSpPr txBox="1"/>
          <p:nvPr/>
        </p:nvSpPr>
        <p:spPr>
          <a:xfrm>
            <a:off x="1269302" y="2588076"/>
            <a:ext cx="9460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a=0.25 m</a:t>
            </a:r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id="{88D1503A-658F-9331-8FD6-CC1CE84667F2}"/>
              </a:ext>
            </a:extLst>
          </p:cNvPr>
          <p:cNvSpPr txBox="1"/>
          <p:nvPr/>
        </p:nvSpPr>
        <p:spPr>
          <a:xfrm>
            <a:off x="2482042" y="3473544"/>
            <a:ext cx="12795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graphite walls</a:t>
            </a:r>
          </a:p>
        </p:txBody>
      </p:sp>
      <p:sp>
        <p:nvSpPr>
          <p:cNvPr id="19" name="TextBox 12">
            <a:extLst>
              <a:ext uri="{FF2B5EF4-FFF2-40B4-BE49-F238E27FC236}">
                <a16:creationId xmlns:a16="http://schemas.microsoft.com/office/drawing/2014/main" id="{F1A6C293-1D12-10A2-AA5D-6D617C2878B0}"/>
              </a:ext>
            </a:extLst>
          </p:cNvPr>
          <p:cNvSpPr txBox="1"/>
          <p:nvPr/>
        </p:nvSpPr>
        <p:spPr>
          <a:xfrm>
            <a:off x="6163474" y="759671"/>
            <a:ext cx="2749969" cy="3819883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dirty="0" err="1"/>
              <a:t>R</a:t>
            </a:r>
            <a:r>
              <a:rPr lang="en-US" baseline="-25000" dirty="0" err="1"/>
              <a:t>major</a:t>
            </a:r>
            <a:r>
              <a:rPr lang="en-US" dirty="0"/>
              <a:t> = 0.9 m</a:t>
            </a:r>
          </a:p>
          <a:p>
            <a:r>
              <a:rPr lang="en-US" dirty="0" err="1"/>
              <a:t>R</a:t>
            </a:r>
            <a:r>
              <a:rPr lang="en-US" baseline="-25000" dirty="0" err="1"/>
              <a:t>minor</a:t>
            </a:r>
            <a:r>
              <a:rPr lang="en-US" dirty="0"/>
              <a:t>  = 0.25 m</a:t>
            </a:r>
          </a:p>
          <a:p>
            <a:endParaRPr lang="en-US" dirty="0"/>
          </a:p>
          <a:p>
            <a:r>
              <a:rPr lang="en-US" dirty="0"/>
              <a:t>I</a:t>
            </a:r>
            <a:r>
              <a:rPr lang="en-US" baseline="-25000" dirty="0"/>
              <a:t>p</a:t>
            </a:r>
            <a:r>
              <a:rPr lang="en-US" dirty="0"/>
              <a:t> &lt; 1 MA</a:t>
            </a:r>
          </a:p>
          <a:p>
            <a:r>
              <a:rPr lang="en-US" dirty="0"/>
              <a:t>B</a:t>
            </a:r>
            <a:r>
              <a:rPr lang="en-US" baseline="-25000" dirty="0"/>
              <a:t>T</a:t>
            </a:r>
            <a:r>
              <a:rPr lang="en-US" dirty="0"/>
              <a:t> &lt; 1.54 T</a:t>
            </a:r>
          </a:p>
          <a:p>
            <a:r>
              <a:rPr lang="en-US" dirty="0"/>
              <a:t>2.3 MW NBI heating</a:t>
            </a:r>
          </a:p>
          <a:p>
            <a:r>
              <a:rPr lang="en-US" dirty="0"/>
              <a:t>3.75 MW ECRH</a:t>
            </a:r>
          </a:p>
          <a:p>
            <a:endParaRPr lang="en-US" dirty="0"/>
          </a:p>
          <a:p>
            <a:r>
              <a:rPr lang="en-GB" dirty="0"/>
              <a:t>Independently powered</a:t>
            </a:r>
          </a:p>
          <a:p>
            <a:r>
              <a:rPr lang="en-GB" dirty="0"/>
              <a:t>16 shaping coils</a:t>
            </a:r>
          </a:p>
          <a:p>
            <a:r>
              <a:rPr lang="en-GB" dirty="0"/>
              <a:t>2 OH coils</a:t>
            </a:r>
          </a:p>
          <a:p>
            <a:r>
              <a:rPr lang="en-GB" dirty="0"/>
              <a:t>1 internal vertical control coil</a:t>
            </a:r>
          </a:p>
          <a:p>
            <a:endParaRPr lang="en-US" dirty="0"/>
          </a:p>
          <a:p>
            <a:r>
              <a:rPr lang="en-GB" sz="1400" b="1" dirty="0">
                <a:latin typeface="Symbol" pitchFamily="2" charset="2"/>
              </a:rPr>
              <a:t>k</a:t>
            </a:r>
            <a:r>
              <a:rPr lang="en-GB" sz="1400" dirty="0"/>
              <a:t> &lt; 3, -0.6 &lt; </a:t>
            </a:r>
            <a:r>
              <a:rPr lang="en-GB" sz="1400" b="1" dirty="0">
                <a:latin typeface="Symbol" pitchFamily="2" charset="2"/>
              </a:rPr>
              <a:t>d</a:t>
            </a:r>
            <a:r>
              <a:rPr lang="en-GB" sz="1400" dirty="0"/>
              <a:t> &lt; </a:t>
            </a:r>
            <a:r>
              <a:rPr lang="en-GB" sz="1400" dirty="0">
                <a:sym typeface="Wingdings" pitchFamily="2" charset="2"/>
              </a:rPr>
              <a:t>0.9</a:t>
            </a:r>
          </a:p>
          <a:p>
            <a:endParaRPr lang="en-US" dirty="0"/>
          </a:p>
          <a:p>
            <a:r>
              <a:rPr lang="en-US" dirty="0"/>
              <a:t>Graphite tiles</a:t>
            </a:r>
          </a:p>
          <a:p>
            <a:r>
              <a:rPr lang="en-US" dirty="0"/>
              <a:t>Internal divertor baffles</a:t>
            </a:r>
          </a:p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35C8CC0-061A-33B3-9524-5DE526A3D82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558"/>
          <a:stretch/>
        </p:blipFill>
        <p:spPr>
          <a:xfrm>
            <a:off x="-135923" y="500221"/>
            <a:ext cx="5392620" cy="433047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155DFA2-8246-D81C-3304-05D550CCA7A8}"/>
              </a:ext>
            </a:extLst>
          </p:cNvPr>
          <p:cNvSpPr txBox="1"/>
          <p:nvPr/>
        </p:nvSpPr>
        <p:spPr>
          <a:xfrm>
            <a:off x="1137260" y="4799171"/>
            <a:ext cx="754379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More than 40 international institutions participate in the TCV program</a:t>
            </a:r>
            <a:endParaRPr lang="en-CH" i="1" dirty="0"/>
          </a:p>
        </p:txBody>
      </p:sp>
      <p:pic>
        <p:nvPicPr>
          <p:cNvPr id="15" name="Picture 14" descr="Screen shot 2015-07-21 at 2.22.30 PM.png">
            <a:extLst>
              <a:ext uri="{FF2B5EF4-FFF2-40B4-BE49-F238E27FC236}">
                <a16:creationId xmlns:a16="http://schemas.microsoft.com/office/drawing/2014/main" id="{25937ADF-59E1-9C50-A705-52D4C9E1A0E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" r="-12"/>
          <a:stretch/>
        </p:blipFill>
        <p:spPr>
          <a:xfrm>
            <a:off x="4345705" y="636967"/>
            <a:ext cx="1326795" cy="1241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8317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3A510AF-B631-4929-8F47-871115E6DE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+mj-lt"/>
              </a:rPr>
              <a:t>Built-in Flexibility and Versatility of TCV Tokamak</a:t>
            </a:r>
            <a:endParaRPr lang="en-CH" dirty="0">
              <a:latin typeface="+mj-lt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A71EFEA-BE22-1F8D-0B29-BEBC80A7B6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875" y="926782"/>
            <a:ext cx="7511572" cy="3401948"/>
          </a:xfrm>
          <a:prstGeom prst="rect">
            <a:avLst/>
          </a:prstGeo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3A4E5A98-E398-5338-C4CD-9FF135F805A2}"/>
              </a:ext>
            </a:extLst>
          </p:cNvPr>
          <p:cNvSpPr txBox="1">
            <a:spLocks/>
          </p:cNvSpPr>
          <p:nvPr/>
        </p:nvSpPr>
        <p:spPr>
          <a:xfrm>
            <a:off x="6720839" y="4735374"/>
            <a:ext cx="2414867" cy="3196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000" dirty="0" err="1">
                <a:solidFill>
                  <a:schemeClr val="tx1">
                    <a:lumMod val="50000"/>
                  </a:schemeClr>
                </a:solidFill>
              </a:rPr>
              <a:t>Fasoli</a:t>
            </a:r>
            <a:r>
              <a:rPr lang="en-US" sz="1000" dirty="0">
                <a:solidFill>
                  <a:schemeClr val="tx1">
                    <a:lumMod val="50000"/>
                  </a:schemeClr>
                </a:solidFill>
              </a:rPr>
              <a:t> et al., </a:t>
            </a:r>
            <a:r>
              <a:rPr lang="en-CH" sz="1000" dirty="0">
                <a:solidFill>
                  <a:schemeClr val="tx1">
                    <a:lumMod val="50000"/>
                  </a:schemeClr>
                </a:solidFill>
                <a:effectLst/>
                <a:ea typeface="Times New Roman" panose="02020603050405020304" pitchFamily="18" charset="0"/>
              </a:rPr>
              <a:t>Nucl. </a:t>
            </a:r>
            <a:r>
              <a:rPr lang="en-CH" sz="1000">
                <a:solidFill>
                  <a:schemeClr val="tx1">
                    <a:lumMod val="50000"/>
                  </a:schemeClr>
                </a:solidFill>
              </a:rPr>
              <a:t>Fusion 2020</a:t>
            </a:r>
            <a:r>
              <a:rPr lang="en-US" sz="1000" dirty="0">
                <a:solidFill>
                  <a:schemeClr val="tx1">
                    <a:lumMod val="50000"/>
                  </a:schemeClr>
                </a:solidFill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21238265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6E2CD-7A5B-6AF5-CF39-8CD5BF9A3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184242"/>
            <a:ext cx="7844420" cy="533388"/>
          </a:xfrm>
        </p:spPr>
        <p:txBody>
          <a:bodyPr>
            <a:normAutofit/>
          </a:bodyPr>
          <a:lstStyle/>
          <a:p>
            <a:r>
              <a:rPr lang="en-US" sz="2800" dirty="0"/>
              <a:t>Applied Superconductivity Group</a:t>
            </a:r>
            <a:endParaRPr lang="en-GB" sz="2800" dirty="0"/>
          </a:p>
        </p:txBody>
      </p:sp>
      <p:pic>
        <p:nvPicPr>
          <p:cNvPr id="4" name="Picture 3" descr="A group of people standing on a large machine&#10;&#10;AI-generated content may be incorrect.">
            <a:extLst>
              <a:ext uri="{FF2B5EF4-FFF2-40B4-BE49-F238E27FC236}">
                <a16:creationId xmlns:a16="http://schemas.microsoft.com/office/drawing/2014/main" id="{6BF80384-B292-36AD-B9BC-14587CA974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0071" y="0"/>
            <a:ext cx="3673929" cy="5143500"/>
          </a:xfrm>
          <a:prstGeom prst="rect">
            <a:avLst/>
          </a:prstGeom>
        </p:spPr>
      </p:pic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E711C268-85F1-00BE-0BAB-45B273B91535}"/>
              </a:ext>
            </a:extLst>
          </p:cNvPr>
          <p:cNvSpPr txBox="1">
            <a:spLocks/>
          </p:cNvSpPr>
          <p:nvPr/>
        </p:nvSpPr>
        <p:spPr>
          <a:xfrm>
            <a:off x="706816" y="717630"/>
            <a:ext cx="4554614" cy="4144655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indent="-176213"/>
            <a:r>
              <a:rPr lang="en-US" sz="1600" dirty="0"/>
              <a:t>Testing of superconductors for fusion magnets:</a:t>
            </a:r>
          </a:p>
          <a:p>
            <a:pPr marL="519113" lvl="1" indent="-176213"/>
            <a:r>
              <a:rPr lang="en-US" sz="1400" dirty="0"/>
              <a:t>Sample assembly (conductors and joints)</a:t>
            </a:r>
          </a:p>
          <a:p>
            <a:pPr marL="519113" lvl="1" indent="-176213"/>
            <a:r>
              <a:rPr lang="en-US" sz="1400" dirty="0"/>
              <a:t>Sample testing</a:t>
            </a:r>
          </a:p>
          <a:p>
            <a:pPr marL="176213" indent="-176213"/>
            <a:r>
              <a:rPr lang="en-US" sz="1600" dirty="0"/>
              <a:t>Maintenance and upgrades of existing test facilities SULTAN, EDIPO and the smaller one JORDI.</a:t>
            </a:r>
          </a:p>
          <a:p>
            <a:pPr marL="176213" indent="-176213"/>
            <a:r>
              <a:rPr lang="en-US" sz="1600" dirty="0"/>
              <a:t>R&amp;D on fusion-size superconductors within EUROfusion programs:</a:t>
            </a:r>
          </a:p>
          <a:p>
            <a:pPr marL="519113" lvl="1" indent="-176213"/>
            <a:r>
              <a:rPr lang="en-US" sz="1400" dirty="0"/>
              <a:t>DEMO, VNS, stellarator</a:t>
            </a:r>
          </a:p>
          <a:p>
            <a:pPr marL="519113" lvl="1" indent="-176213"/>
            <a:r>
              <a:rPr lang="en-US" sz="1400" dirty="0"/>
              <a:t>Quench </a:t>
            </a:r>
            <a:r>
              <a:rPr lang="en-US" sz="1400" dirty="0" err="1"/>
              <a:t>behaviour</a:t>
            </a:r>
            <a:r>
              <a:rPr lang="en-US" sz="1400" dirty="0"/>
              <a:t> in HTS, fusion-relevant samples</a:t>
            </a:r>
          </a:p>
          <a:p>
            <a:pPr marL="519113" lvl="1" indent="-176213"/>
            <a:r>
              <a:rPr lang="en-US" sz="1400" dirty="0"/>
              <a:t>Quench detection based on non-voltage methods (optical fibers; co-wound superconducting strands; thermocouples)</a:t>
            </a:r>
          </a:p>
          <a:p>
            <a:pPr marL="176213" indent="-176213"/>
            <a:r>
              <a:rPr lang="en-US" sz="1600" dirty="0"/>
              <a:t>Other collaborations, e.g. with Bruker </a:t>
            </a:r>
            <a:r>
              <a:rPr lang="en-US" sz="1600" dirty="0" err="1"/>
              <a:t>Biospin</a:t>
            </a:r>
            <a:r>
              <a:rPr lang="en-US" sz="1600" dirty="0"/>
              <a:t> and CERN</a:t>
            </a:r>
          </a:p>
        </p:txBody>
      </p:sp>
    </p:spTree>
    <p:extLst>
      <p:ext uri="{BB962C8B-B14F-4D97-AF65-F5344CB8AC3E}">
        <p14:creationId xmlns:p14="http://schemas.microsoft.com/office/powerpoint/2010/main" val="24653692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6E2CD-7A5B-6AF5-CF39-8CD5BF9A3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66571" y="92121"/>
            <a:ext cx="5882723" cy="533388"/>
          </a:xfrm>
        </p:spPr>
        <p:txBody>
          <a:bodyPr>
            <a:normAutofit fontScale="90000"/>
          </a:bodyPr>
          <a:lstStyle/>
          <a:p>
            <a:r>
              <a:rPr lang="en-US" dirty="0"/>
              <a:t>SULTAN Test Facility – DC Field up to 10.9 T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2B75A34-0168-A032-A000-69E17DE80A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3885" y="625509"/>
            <a:ext cx="6941600" cy="4576136"/>
          </a:xfrm>
          <a:prstGeom prst="rect">
            <a:avLst/>
          </a:prstGeom>
        </p:spPr>
      </p:pic>
      <p:pic>
        <p:nvPicPr>
          <p:cNvPr id="4" name="Picture 3" descr="A group of people standing on a large machine&#10;&#10;AI-generated content may be incorrect.">
            <a:extLst>
              <a:ext uri="{FF2B5EF4-FFF2-40B4-BE49-F238E27FC236}">
                <a16:creationId xmlns:a16="http://schemas.microsoft.com/office/drawing/2014/main" id="{6BF80384-B292-36AD-B9BC-14587CA974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2913" y="491588"/>
            <a:ext cx="1558401" cy="2181761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231B095-81EC-55FF-FBF7-A8B37F0720E7}"/>
              </a:ext>
            </a:extLst>
          </p:cNvPr>
          <p:cNvCxnSpPr/>
          <p:nvPr/>
        </p:nvCxnSpPr>
        <p:spPr>
          <a:xfrm flipV="1">
            <a:off x="2351314" y="1422400"/>
            <a:ext cx="515257" cy="1524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AA8175A-04C5-8E0E-360F-F0DFBB064A1B}"/>
              </a:ext>
            </a:extLst>
          </p:cNvPr>
          <p:cNvCxnSpPr>
            <a:cxnSpLocks/>
          </p:cNvCxnSpPr>
          <p:nvPr/>
        </p:nvCxnSpPr>
        <p:spPr>
          <a:xfrm>
            <a:off x="2235200" y="2314200"/>
            <a:ext cx="312057" cy="35914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3FA71BD5-39DB-994B-070F-9C0CFAA486BA}"/>
              </a:ext>
            </a:extLst>
          </p:cNvPr>
          <p:cNvCxnSpPr>
            <a:cxnSpLocks/>
          </p:cNvCxnSpPr>
          <p:nvPr/>
        </p:nvCxnSpPr>
        <p:spPr>
          <a:xfrm>
            <a:off x="3940629" y="2156828"/>
            <a:ext cx="870857" cy="104357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70411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erson standing next to a machine&#10;&#10;AI-generated content may be incorrect.">
            <a:extLst>
              <a:ext uri="{FF2B5EF4-FFF2-40B4-BE49-F238E27FC236}">
                <a16:creationId xmlns:a16="http://schemas.microsoft.com/office/drawing/2014/main" id="{CEBE4F47-9613-EC47-7062-F633E15FF0E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4911"/>
          <a:stretch/>
        </p:blipFill>
        <p:spPr>
          <a:xfrm>
            <a:off x="0" y="0"/>
            <a:ext cx="3126119" cy="51435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D6E2CD-7A5B-6AF5-CF39-8CD5BF9A3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37679" y="184242"/>
            <a:ext cx="5211616" cy="533388"/>
          </a:xfrm>
        </p:spPr>
        <p:txBody>
          <a:bodyPr>
            <a:normAutofit/>
          </a:bodyPr>
          <a:lstStyle/>
          <a:p>
            <a:r>
              <a:rPr lang="en-US" dirty="0"/>
              <a:t>Tests in SULTAN</a:t>
            </a:r>
            <a:endParaRPr lang="en-GB" dirty="0"/>
          </a:p>
        </p:txBody>
      </p:sp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E711C268-85F1-00BE-0BAB-45B273B91535}"/>
              </a:ext>
            </a:extLst>
          </p:cNvPr>
          <p:cNvSpPr txBox="1">
            <a:spLocks/>
          </p:cNvSpPr>
          <p:nvPr/>
        </p:nvSpPr>
        <p:spPr>
          <a:xfrm>
            <a:off x="3537679" y="2648857"/>
            <a:ext cx="4888302" cy="2219025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/>
              <a:t>Possible use of the SULTAN/EDIPO test facilities:</a:t>
            </a:r>
          </a:p>
          <a:p>
            <a:r>
              <a:rPr lang="en-US" sz="1600" dirty="0"/>
              <a:t>Test of superconducting cables for fusion magnets (ITER, EU DEMO, CFS, BEST, CFETR, DTT, …) up to 100 kA.</a:t>
            </a:r>
          </a:p>
          <a:p>
            <a:r>
              <a:rPr lang="en-US" sz="1600" dirty="0"/>
              <a:t>Test of joints (fusion and accelerator cables).</a:t>
            </a:r>
          </a:p>
          <a:p>
            <a:r>
              <a:rPr lang="en-US" sz="1600" dirty="0"/>
              <a:t>Quench experiments (only up to 15 kA).</a:t>
            </a:r>
          </a:p>
          <a:p>
            <a:r>
              <a:rPr lang="en-US" sz="1600" dirty="0"/>
              <a:t>Test of sub-size accelerator coils (e.g. Feather HTS magnets for CERN).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0CE14650-D8E9-203B-A415-8224969B8C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0132685"/>
              </p:ext>
            </p:extLst>
          </p:nvPr>
        </p:nvGraphicFramePr>
        <p:xfrm>
          <a:off x="3713136" y="803900"/>
          <a:ext cx="4203700" cy="15830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99118">
                  <a:extLst>
                    <a:ext uri="{9D8B030D-6E8A-4147-A177-3AD203B41FA5}">
                      <a16:colId xmlns:a16="http://schemas.microsoft.com/office/drawing/2014/main" val="3254233399"/>
                    </a:ext>
                  </a:extLst>
                </a:gridCol>
                <a:gridCol w="1332494">
                  <a:extLst>
                    <a:ext uri="{9D8B030D-6E8A-4147-A177-3AD203B41FA5}">
                      <a16:colId xmlns:a16="http://schemas.microsoft.com/office/drawing/2014/main" val="1479360116"/>
                    </a:ext>
                  </a:extLst>
                </a:gridCol>
                <a:gridCol w="1472088">
                  <a:extLst>
                    <a:ext uri="{9D8B030D-6E8A-4147-A177-3AD203B41FA5}">
                      <a16:colId xmlns:a16="http://schemas.microsoft.com/office/drawing/2014/main" val="2232066570"/>
                    </a:ext>
                  </a:extLst>
                </a:gridCol>
              </a:tblGrid>
              <a:tr h="2762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SULTAN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EDIPO II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69697147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status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in operation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to be upgraded after accident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1448934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Matnetic field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11 T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15 T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5050857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Sample space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94x144 mm</a:t>
                      </a:r>
                      <a:r>
                        <a:rPr lang="en-US" sz="1600" u="none" strike="noStrike" baseline="30000" dirty="0">
                          <a:effectLst/>
                        </a:rPr>
                        <a:t>2</a:t>
                      </a:r>
                      <a:endParaRPr lang="en-US" sz="16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144x144 mm</a:t>
                      </a:r>
                      <a:r>
                        <a:rPr lang="en-US" sz="1600" u="none" strike="noStrike" baseline="30000" dirty="0">
                          <a:effectLst/>
                        </a:rPr>
                        <a:t>2</a:t>
                      </a:r>
                      <a:endParaRPr lang="en-US" sz="16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64918778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Temperature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4.5-50 K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4.5-50 K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61286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300719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ustom 1">
      <a:dk1>
        <a:srgbClr val="413C3A"/>
      </a:dk1>
      <a:lt1>
        <a:srgbClr val="FFFFFF"/>
      </a:lt1>
      <a:dk2>
        <a:srgbClr val="413C3A"/>
      </a:dk2>
      <a:lt2>
        <a:srgbClr val="CAC7C7"/>
      </a:lt2>
      <a:accent1>
        <a:srgbClr val="E30613"/>
      </a:accent1>
      <a:accent2>
        <a:srgbClr val="00A79F"/>
      </a:accent2>
      <a:accent3>
        <a:srgbClr val="413C3A"/>
      </a:accent3>
      <a:accent4>
        <a:srgbClr val="007480"/>
      </a:accent4>
      <a:accent5>
        <a:srgbClr val="F39869"/>
      </a:accent5>
      <a:accent6>
        <a:srgbClr val="B51F1F"/>
      </a:accent6>
      <a:hlink>
        <a:srgbClr val="0070C0"/>
      </a:hlink>
      <a:folHlink>
        <a:srgbClr val="4F8FCC"/>
      </a:folHlink>
    </a:clrScheme>
    <a:fontScheme name="EPFL_Beta2">
      <a:majorFont>
        <a:latin typeface="Franklin Gothic Demi Cond"/>
        <a:ea typeface=""/>
        <a:cs typeface=""/>
      </a:majorFont>
      <a:minorFont>
        <a:latin typeface="Arial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>
        <a:norm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_EPFL_Beta2" id="{6A525B41-3E68-491F-A6C9-0B15EA1321FE}" vid="{993E2952-EB5D-4425-8012-1B04381EBC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BFC127AB4946248A5685C1F92D54FFE" ma:contentTypeVersion="0" ma:contentTypeDescription="Crée un document." ma:contentTypeScope="" ma:versionID="ef3ff242486930b75c69099c0dd02c5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b09c1ba23edfaa45a5e9d385267c9b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9A7CB31-E4DC-4063-BDCD-36DC5F1DA1C8}">
  <ds:schemaRefs>
    <ds:schemaRef ds:uri="http://purl.org/dc/elements/1.1/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CADDCDA-3DFF-476E-AE9E-38C4DA62B471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6EC99A6-5E64-4A2A-9ABF-C3A21F434FE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Thème Office</Template>
  <TotalTime>0</TotalTime>
  <Words>544</Words>
  <Application>Microsoft Office PowerPoint</Application>
  <PresentationFormat>On-screen Show (16:9)</PresentationFormat>
  <Paragraphs>95</Paragraphs>
  <Slides>14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ＭＳ Ｐゴシック</vt:lpstr>
      <vt:lpstr>Arial</vt:lpstr>
      <vt:lpstr>Calibri</vt:lpstr>
      <vt:lpstr>Franklin Gothic Demi Cond</vt:lpstr>
      <vt:lpstr>Symbol</vt:lpstr>
      <vt:lpstr>Times</vt:lpstr>
      <vt:lpstr>Times New Roman</vt:lpstr>
      <vt:lpstr>Wingdings</vt:lpstr>
      <vt:lpstr>Thème Office</vt:lpstr>
      <vt:lpstr>Introduction and Welcome EPFL-SPC</vt:lpstr>
      <vt:lpstr>SPC – the Largest Laboratory of EPFL in Lausanne</vt:lpstr>
      <vt:lpstr>SPC Now Counts 200 Staff Members</vt:lpstr>
      <vt:lpstr>Research Lines of SPC</vt:lpstr>
      <vt:lpstr>TCV: the Most Flexible Tokamak Worldwide</vt:lpstr>
      <vt:lpstr>Built-in Flexibility and Versatility of TCV Tokamak</vt:lpstr>
      <vt:lpstr>Applied Superconductivity Group</vt:lpstr>
      <vt:lpstr>SULTAN Test Facility – DC Field up to 10.9 T</vt:lpstr>
      <vt:lpstr>Tests in SULTAN</vt:lpstr>
      <vt:lpstr>Organisatory Comments</vt:lpstr>
      <vt:lpstr>Tour to SULTAN Test Facility</vt:lpstr>
      <vt:lpstr>Workshop Dinner</vt:lpstr>
      <vt:lpstr>Workshop Dinner</vt:lpstr>
      <vt:lpstr>Enjoy the Workshop!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EPFL</dc:title>
  <dc:creator>Utilisateur Microsoft Office</dc:creator>
  <cp:lastModifiedBy>Sedlak, Kamil</cp:lastModifiedBy>
  <cp:revision>2060</cp:revision>
  <cp:lastPrinted>2021-12-03T15:56:54Z</cp:lastPrinted>
  <dcterms:created xsi:type="dcterms:W3CDTF">2019-04-02T06:24:35Z</dcterms:created>
  <dcterms:modified xsi:type="dcterms:W3CDTF">2026-01-13T21:29:54Z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0x0101001BFC127AB4946248A5685C1F92D54FFE</vt:lpwstr>
  </property>
  <property fmtid="{D5CDD505-2E9C-101B-9397-08002B2CF9AE}" pid="3" name="EPFLUsage">
    <vt:lpwstr>1;#Public|bed90794-060d-40e3-8efd-fc84c2f09e8f</vt:lpwstr>
  </property>
</Properties>
</file>