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3"/>
  </p:notesMasterIdLst>
  <p:sldIdLst>
    <p:sldId id="256" r:id="rId5"/>
    <p:sldId id="282" r:id="rId6"/>
    <p:sldId id="301" r:id="rId7"/>
    <p:sldId id="288" r:id="rId8"/>
    <p:sldId id="283" r:id="rId9"/>
    <p:sldId id="284" r:id="rId10"/>
    <p:sldId id="292" r:id="rId11"/>
    <p:sldId id="287" r:id="rId12"/>
    <p:sldId id="299" r:id="rId13"/>
    <p:sldId id="291" r:id="rId14"/>
    <p:sldId id="290" r:id="rId15"/>
    <p:sldId id="300" r:id="rId16"/>
    <p:sldId id="279" r:id="rId17"/>
    <p:sldId id="296" r:id="rId18"/>
    <p:sldId id="302" r:id="rId19"/>
    <p:sldId id="295" r:id="rId20"/>
    <p:sldId id="298" r:id="rId21"/>
    <p:sldId id="29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C5E30"/>
    <a:srgbClr val="00CC66"/>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2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H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47B9C-FA66-3140-BA18-EEBDC97CAF72}" type="datetimeFigureOut">
              <a:rPr lang="en-HU" smtClean="0"/>
              <a:t>01/13/2026</a:t>
            </a:fld>
            <a:endParaRPr lang="en-H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H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H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C3A324-DFA8-D040-9055-3D6CD64BF146}" type="slidenum">
              <a:rPr lang="en-HU" smtClean="0"/>
              <a:t>‹N›</a:t>
            </a:fld>
            <a:endParaRPr lang="en-HU"/>
          </a:p>
        </p:txBody>
      </p:sp>
    </p:spTree>
    <p:extLst>
      <p:ext uri="{BB962C8B-B14F-4D97-AF65-F5344CB8AC3E}">
        <p14:creationId xmlns:p14="http://schemas.microsoft.com/office/powerpoint/2010/main" val="3665277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BBC3A324-DFA8-D040-9055-3D6CD64BF146}" type="slidenum">
              <a:rPr lang="en-HU" smtClean="0"/>
              <a:t>6</a:t>
            </a:fld>
            <a:endParaRPr lang="en-HU"/>
          </a:p>
        </p:txBody>
      </p:sp>
    </p:spTree>
    <p:extLst>
      <p:ext uri="{BB962C8B-B14F-4D97-AF65-F5344CB8AC3E}">
        <p14:creationId xmlns:p14="http://schemas.microsoft.com/office/powerpoint/2010/main" val="3456675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png"/><Relationship Id="rId9" Type="http://schemas.openxmlformats.org/officeDocument/2006/relationships/image" Target="../media/image1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hyperlink" Target="http://www.flaticon.com/" TargetMode="External"/><Relationship Id="rId9" Type="http://schemas.openxmlformats.org/officeDocument/2006/relationships/image" Target="../media/image2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a:t>Click to edit Master title style</a:t>
            </a:r>
            <a:endParaRPr lang="en-DE"/>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a:t>Click to edit Master title style</a:t>
            </a:r>
            <a:endParaRPr lang="en-GB"/>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a:t>Click to edit Master text styles</a:t>
            </a:r>
          </a:p>
          <a:p>
            <a:pPr lvl="1"/>
            <a:r>
              <a:rPr lang="en-US"/>
              <a:t>Second level</a:t>
            </a:r>
          </a:p>
          <a:p>
            <a:pPr lvl="2"/>
            <a:r>
              <a:rPr lang="en-US"/>
              <a:t>Third level</a:t>
            </a: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a:solidFill>
                  <a:prstClr val="white"/>
                </a:solidFill>
              </a:rPr>
              <a:t>Author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a:t>Click to edit Master title style</a:t>
            </a:r>
            <a:endParaRPr lang="en-GB"/>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a:solidFill>
                  <a:prstClr val="white"/>
                </a:solidFill>
              </a:rPr>
              <a:t>Author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9801FBB-9E6A-4AE4-3DF9-7243B31E29C4}"/>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a:solidFill>
                  <a:prstClr val="white"/>
                </a:solidFill>
              </a:rPr>
              <a:t>EUROfusion Values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
        <p:nvSpPr>
          <p:cNvPr id="10" name="TextBox 9">
            <a:extLst>
              <a:ext uri="{FF2B5EF4-FFF2-40B4-BE49-F238E27FC236}">
                <a16:creationId xmlns:a16="http://schemas.microsoft.com/office/drawing/2014/main" id="{C4FC0C94-3F09-A426-49C2-6BCA659CC317}"/>
              </a:ext>
            </a:extLst>
          </p:cNvPr>
          <p:cNvSpPr txBox="1"/>
          <p:nvPr userDrawn="1"/>
        </p:nvSpPr>
        <p:spPr>
          <a:xfrm>
            <a:off x="924244" y="132857"/>
            <a:ext cx="4452105" cy="523220"/>
          </a:xfrm>
          <a:prstGeom prst="rect">
            <a:avLst/>
          </a:prstGeom>
          <a:noFill/>
        </p:spPr>
        <p:txBody>
          <a:bodyPr wrap="square">
            <a:spAutoFit/>
          </a:bodyPr>
          <a:lstStyle/>
          <a:p>
            <a:pPr marL="0" indent="0">
              <a:buNone/>
            </a:pPr>
            <a:r>
              <a:rPr lang="en-GB" sz="2800" b="1" err="1">
                <a:solidFill>
                  <a:schemeClr val="tx2"/>
                </a:solidFill>
              </a:rPr>
              <a:t>EUROfusion</a:t>
            </a:r>
            <a:r>
              <a:rPr lang="en-GB" sz="2800" b="1">
                <a:solidFill>
                  <a:schemeClr val="tx2"/>
                </a:solidFill>
              </a:rPr>
              <a:t> values</a:t>
            </a:r>
          </a:p>
        </p:txBody>
      </p:sp>
      <p:pic>
        <p:nvPicPr>
          <p:cNvPr id="2" name="Picture 1">
            <a:extLst>
              <a:ext uri="{FF2B5EF4-FFF2-40B4-BE49-F238E27FC236}">
                <a16:creationId xmlns:a16="http://schemas.microsoft.com/office/drawing/2014/main" id="{F84EBC05-6609-C5DD-15BD-05B21625A052}"/>
              </a:ext>
            </a:extLst>
          </p:cNvPr>
          <p:cNvPicPr>
            <a:picLocks noChangeAspect="1"/>
          </p:cNvPicPr>
          <p:nvPr userDrawn="1"/>
        </p:nvPicPr>
        <p:blipFill>
          <a:blip r:embed="rId4"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Tree>
    <p:extLst>
      <p:ext uri="{BB962C8B-B14F-4D97-AF65-F5344CB8AC3E}">
        <p14:creationId xmlns:p14="http://schemas.microsoft.com/office/powerpoint/2010/main" val="130808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UROfus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err="1">
                <a:solidFill>
                  <a:prstClr val="white"/>
                </a:solidFill>
              </a:rPr>
              <a:t>EUROfusion</a:t>
            </a:r>
            <a:r>
              <a:rPr lang="en-GB">
                <a:solidFill>
                  <a:prstClr val="white"/>
                </a:solidFill>
              </a:rPr>
              <a: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85B798E-0E11-AC76-5A3B-7AEDB8476845}"/>
              </a:ext>
            </a:extLst>
          </p:cNvPr>
          <p:cNvSpPr txBox="1"/>
          <p:nvPr userDrawn="1"/>
        </p:nvSpPr>
        <p:spPr>
          <a:xfrm>
            <a:off x="910563" y="1044063"/>
            <a:ext cx="6574160" cy="5021055"/>
          </a:xfrm>
          <a:prstGeom prst="rect">
            <a:avLst/>
          </a:prstGeom>
          <a:noFill/>
        </p:spPr>
        <p:txBody>
          <a:bodyPr wrap="square">
            <a:spAutoFit/>
          </a:bodyPr>
          <a:lstStyle/>
          <a:p>
            <a:pPr marL="0" indent="0">
              <a:buNone/>
            </a:pPr>
            <a:r>
              <a:rPr lang="en-GB" sz="2400"/>
              <a:t>EUROfusion integrates R&amp;D in fusion science and technology to realize fusion in:</a:t>
            </a:r>
          </a:p>
          <a:p>
            <a:pPr marL="0" indent="0">
              <a:buNone/>
            </a:pPr>
            <a:endParaRPr lang="en-GB" sz="2400"/>
          </a:p>
          <a:p>
            <a:pPr marL="808038" indent="-808038">
              <a:lnSpc>
                <a:spcPct val="150000"/>
              </a:lnSpc>
              <a:buNone/>
            </a:pPr>
            <a:r>
              <a:rPr lang="en-GB" sz="2400" b="1"/>
              <a:t>29</a:t>
            </a:r>
            <a:r>
              <a:rPr lang="en-GB" sz="2400"/>
              <a:t> 	Countries</a:t>
            </a:r>
          </a:p>
          <a:p>
            <a:pPr marL="808038" indent="-808038">
              <a:lnSpc>
                <a:spcPct val="150000"/>
              </a:lnSpc>
              <a:buNone/>
            </a:pPr>
            <a:r>
              <a:rPr lang="en-GB" sz="2400" b="1"/>
              <a:t>31</a:t>
            </a:r>
            <a:r>
              <a:rPr lang="en-GB" sz="2400"/>
              <a:t> 	Research </a:t>
            </a:r>
            <a:r>
              <a:rPr lang="en-GB" sz="2400" err="1"/>
              <a:t>Centers</a:t>
            </a:r>
            <a:r>
              <a:rPr lang="en-GB" sz="2400"/>
              <a:t> and Institutes</a:t>
            </a:r>
          </a:p>
          <a:p>
            <a:pPr marL="0" indent="0">
              <a:lnSpc>
                <a:spcPct val="150000"/>
              </a:lnSpc>
              <a:buNone/>
            </a:pPr>
            <a:r>
              <a:rPr lang="en-GB" sz="2400" b="1"/>
              <a:t>169</a:t>
            </a:r>
            <a:r>
              <a:rPr lang="en-GB" sz="2400"/>
              <a:t>     Universities, industry partners and others</a:t>
            </a:r>
          </a:p>
          <a:p>
            <a:pPr marL="0" indent="0">
              <a:lnSpc>
                <a:spcPct val="150000"/>
              </a:lnSpc>
              <a:buNone/>
            </a:pPr>
            <a:endParaRPr lang="en-GB" sz="2400"/>
          </a:p>
          <a:p>
            <a:pPr marL="0" indent="0">
              <a:lnSpc>
                <a:spcPct val="150000"/>
              </a:lnSpc>
              <a:buNone/>
            </a:pPr>
            <a:r>
              <a:rPr lang="en-GB" sz="2400"/>
              <a:t>And brings together:</a:t>
            </a:r>
          </a:p>
          <a:p>
            <a:pPr algn="l">
              <a:lnSpc>
                <a:spcPct val="150000"/>
              </a:lnSpc>
            </a:pPr>
            <a:r>
              <a:rPr lang="en-GB" sz="2400" b="0" i="0" u="none" strike="noStrike">
                <a:solidFill>
                  <a:schemeClr val="tx1"/>
                </a:solidFill>
                <a:effectLst/>
                <a:latin typeface="+mn-lt"/>
              </a:rPr>
              <a:t>~</a:t>
            </a:r>
            <a:r>
              <a:rPr lang="en-GB" sz="2400" b="1" i="0" u="none" strike="noStrike">
                <a:solidFill>
                  <a:schemeClr val="tx1"/>
                </a:solidFill>
                <a:effectLst/>
                <a:latin typeface="+mn-lt"/>
              </a:rPr>
              <a:t>1000</a:t>
            </a:r>
            <a:r>
              <a:rPr lang="en-GB" sz="2400" b="0" i="0" u="none" strike="noStrike">
                <a:solidFill>
                  <a:schemeClr val="tx1"/>
                </a:solidFill>
                <a:effectLst/>
                <a:latin typeface="+mn-lt"/>
              </a:rPr>
              <a:t> MSc and PhD students</a:t>
            </a:r>
          </a:p>
          <a:p>
            <a:pPr algn="l">
              <a:lnSpc>
                <a:spcPct val="150000"/>
              </a:lnSpc>
            </a:pPr>
            <a:r>
              <a:rPr lang="en-GB" sz="2400" b="0" i="0" u="none" strike="noStrike">
                <a:solidFill>
                  <a:schemeClr val="tx1"/>
                </a:solidFill>
                <a:effectLst/>
                <a:latin typeface="+mn-lt"/>
              </a:rPr>
              <a:t>~</a:t>
            </a:r>
            <a:r>
              <a:rPr lang="en-GB" sz="2400" b="1" i="0" u="none" strike="noStrike">
                <a:solidFill>
                  <a:schemeClr val="tx1"/>
                </a:solidFill>
                <a:effectLst/>
                <a:latin typeface="+mn-lt"/>
              </a:rPr>
              <a:t>4000</a:t>
            </a:r>
            <a:r>
              <a:rPr lang="en-GB" sz="2400" b="0" i="0" u="none" strike="noStrike">
                <a:solidFill>
                  <a:schemeClr val="tx1"/>
                </a:solidFill>
                <a:effectLst/>
                <a:latin typeface="+mn-lt"/>
              </a:rPr>
              <a:t> Researcher, Engineers &amp; Support Staff</a:t>
            </a:r>
          </a:p>
        </p:txBody>
      </p:sp>
      <p:pic>
        <p:nvPicPr>
          <p:cNvPr id="2" name="Picture 1">
            <a:extLst>
              <a:ext uri="{FF2B5EF4-FFF2-40B4-BE49-F238E27FC236}">
                <a16:creationId xmlns:a16="http://schemas.microsoft.com/office/drawing/2014/main" id="{C3E709DA-A623-E292-E86E-AD6FBCDEE9FD}"/>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
        <p:nvSpPr>
          <p:cNvPr id="3" name="Title 1">
            <a:extLst>
              <a:ext uri="{FF2B5EF4-FFF2-40B4-BE49-F238E27FC236}">
                <a16:creationId xmlns:a16="http://schemas.microsoft.com/office/drawing/2014/main" id="{85518383-0A9F-8787-EE49-6ABD1BDB1C74}"/>
              </a:ext>
            </a:extLst>
          </p:cNvPr>
          <p:cNvSpPr>
            <a:spLocks noGrp="1"/>
          </p:cNvSpPr>
          <p:nvPr>
            <p:ph type="title" hasCustomPrompt="1"/>
          </p:nvPr>
        </p:nvSpPr>
        <p:spPr>
          <a:xfrm>
            <a:off x="910563" y="191331"/>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GB" err="1"/>
              <a:t>EUROfusion</a:t>
            </a:r>
            <a:r>
              <a:rPr lang="en-GB"/>
              <a:t> in numbers</a:t>
            </a:r>
          </a:p>
        </p:txBody>
      </p:sp>
    </p:spTree>
    <p:extLst>
      <p:ext uri="{BB962C8B-B14F-4D97-AF65-F5344CB8AC3E}">
        <p14:creationId xmlns:p14="http://schemas.microsoft.com/office/powerpoint/2010/main" val="1067269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UROfusion_governanc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3" y="6555770"/>
            <a:ext cx="3764849" cy="329614"/>
          </a:xfrm>
          <a:prstGeom prst="rect">
            <a:avLst/>
          </a:prstGeom>
        </p:spPr>
        <p:txBody>
          <a:bodyPr anchor="t"/>
          <a:lstStyle>
            <a:lvl1pPr>
              <a:defRPr sz="1200">
                <a:solidFill>
                  <a:schemeClr val="bg1"/>
                </a:solidFill>
              </a:defRPr>
            </a:lvl1pPr>
          </a:lstStyle>
          <a:p>
            <a:r>
              <a:rPr lang="en-GB" err="1">
                <a:solidFill>
                  <a:prstClr val="white"/>
                </a:solidFill>
              </a:rPr>
              <a:t>EUROfusion</a:t>
            </a:r>
            <a:r>
              <a:rPr lang="en-GB">
                <a:solidFill>
                  <a:prstClr val="white"/>
                </a:solidFill>
              </a:rPr>
              <a:t> Organisation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diagram of a company structure&#10;&#10;Description automatically generated">
            <a:extLst>
              <a:ext uri="{FF2B5EF4-FFF2-40B4-BE49-F238E27FC236}">
                <a16:creationId xmlns:a16="http://schemas.microsoft.com/office/drawing/2014/main" id="{E6A79DA8-5CC9-F046-C150-72773BF962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0080" y="637040"/>
            <a:ext cx="10865734" cy="5792565"/>
          </a:xfrm>
          <a:prstGeom prst="rect">
            <a:avLst/>
          </a:prstGeom>
        </p:spPr>
      </p:pic>
      <p:sp>
        <p:nvSpPr>
          <p:cNvPr id="12" name="TextBox 11">
            <a:extLst>
              <a:ext uri="{FF2B5EF4-FFF2-40B4-BE49-F238E27FC236}">
                <a16:creationId xmlns:a16="http://schemas.microsoft.com/office/drawing/2014/main" id="{C16436CB-AC07-4BBB-7928-069CF8956E3B}"/>
              </a:ext>
            </a:extLst>
          </p:cNvPr>
          <p:cNvSpPr txBox="1"/>
          <p:nvPr userDrawn="1"/>
        </p:nvSpPr>
        <p:spPr>
          <a:xfrm>
            <a:off x="904001" y="107476"/>
            <a:ext cx="4452105" cy="523220"/>
          </a:xfrm>
          <a:prstGeom prst="rect">
            <a:avLst/>
          </a:prstGeom>
          <a:noFill/>
        </p:spPr>
        <p:txBody>
          <a:bodyPr wrap="square">
            <a:spAutoFit/>
          </a:bodyPr>
          <a:lstStyle/>
          <a:p>
            <a:pPr marL="0" indent="0">
              <a:buNone/>
            </a:pPr>
            <a:r>
              <a:rPr lang="en-GB" sz="2800" b="1">
                <a:solidFill>
                  <a:schemeClr val="tx2"/>
                </a:solidFill>
              </a:rPr>
              <a:t>Organisation</a:t>
            </a:r>
          </a:p>
        </p:txBody>
      </p:sp>
      <p:pic>
        <p:nvPicPr>
          <p:cNvPr id="2" name="Picture 1">
            <a:extLst>
              <a:ext uri="{FF2B5EF4-FFF2-40B4-BE49-F238E27FC236}">
                <a16:creationId xmlns:a16="http://schemas.microsoft.com/office/drawing/2014/main" id="{4B54540B-5211-6405-3954-CAE563B89955}"/>
              </a:ext>
            </a:extLst>
          </p:cNvPr>
          <p:cNvPicPr>
            <a:picLocks noChangeAspect="1"/>
          </p:cNvPicPr>
          <p:nvPr userDrawn="1"/>
        </p:nvPicPr>
        <p:blipFill>
          <a:blip r:embed="rId4"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Tree>
    <p:extLst>
      <p:ext uri="{BB962C8B-B14F-4D97-AF65-F5344CB8AC3E}">
        <p14:creationId xmlns:p14="http://schemas.microsoft.com/office/powerpoint/2010/main" val="40540056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UROfusion_Member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a:solidFill>
                  <a:prstClr val="white"/>
                </a:solidFill>
              </a:rPr>
              <a:t>EUROfusion members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sp>
        <p:nvSpPr>
          <p:cNvPr id="1068" name="Freeform 670">
            <a:extLst>
              <a:ext uri="{FF2B5EF4-FFF2-40B4-BE49-F238E27FC236}">
                <a16:creationId xmlns:a16="http://schemas.microsoft.com/office/drawing/2014/main" id="{81A1DEEC-2A9D-1C6E-CC34-5471FF5B2262}"/>
              </a:ext>
            </a:extLst>
          </p:cNvPr>
          <p:cNvSpPr>
            <a:spLocks/>
          </p:cNvSpPr>
          <p:nvPr userDrawn="1"/>
        </p:nvSpPr>
        <p:spPr bwMode="auto">
          <a:xfrm>
            <a:off x="5012187"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69" name="Freeform 670">
            <a:extLst>
              <a:ext uri="{FF2B5EF4-FFF2-40B4-BE49-F238E27FC236}">
                <a16:creationId xmlns:a16="http://schemas.microsoft.com/office/drawing/2014/main" id="{DD28ED6B-C9A4-6EAC-2807-0D16A137E2EC}"/>
              </a:ext>
            </a:extLst>
          </p:cNvPr>
          <p:cNvSpPr>
            <a:spLocks/>
          </p:cNvSpPr>
          <p:nvPr userDrawn="1"/>
        </p:nvSpPr>
        <p:spPr bwMode="auto">
          <a:xfrm>
            <a:off x="6120119"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0" name="Freeform 670">
            <a:extLst>
              <a:ext uri="{FF2B5EF4-FFF2-40B4-BE49-F238E27FC236}">
                <a16:creationId xmlns:a16="http://schemas.microsoft.com/office/drawing/2014/main" id="{14AD6EF0-F27C-6CFF-C602-919A7AE0B58A}"/>
              </a:ext>
            </a:extLst>
          </p:cNvPr>
          <p:cNvSpPr>
            <a:spLocks/>
          </p:cNvSpPr>
          <p:nvPr userDrawn="1"/>
        </p:nvSpPr>
        <p:spPr bwMode="auto">
          <a:xfrm>
            <a:off x="7228051"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1" name="Freeform 670">
            <a:extLst>
              <a:ext uri="{FF2B5EF4-FFF2-40B4-BE49-F238E27FC236}">
                <a16:creationId xmlns:a16="http://schemas.microsoft.com/office/drawing/2014/main" id="{F60E9AAB-849F-A8C5-330D-46BB37984F09}"/>
              </a:ext>
            </a:extLst>
          </p:cNvPr>
          <p:cNvSpPr>
            <a:spLocks/>
          </p:cNvSpPr>
          <p:nvPr userDrawn="1"/>
        </p:nvSpPr>
        <p:spPr bwMode="auto">
          <a:xfrm>
            <a:off x="833598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2" name="Freeform 670">
            <a:extLst>
              <a:ext uri="{FF2B5EF4-FFF2-40B4-BE49-F238E27FC236}">
                <a16:creationId xmlns:a16="http://schemas.microsoft.com/office/drawing/2014/main" id="{9914344A-1277-8DCC-4EFE-35EC234BD2AB}"/>
              </a:ext>
            </a:extLst>
          </p:cNvPr>
          <p:cNvSpPr>
            <a:spLocks/>
          </p:cNvSpPr>
          <p:nvPr userDrawn="1"/>
        </p:nvSpPr>
        <p:spPr bwMode="auto">
          <a:xfrm>
            <a:off x="944391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3" name="Freeform 670">
            <a:extLst>
              <a:ext uri="{FF2B5EF4-FFF2-40B4-BE49-F238E27FC236}">
                <a16:creationId xmlns:a16="http://schemas.microsoft.com/office/drawing/2014/main" id="{667EF842-7C49-4605-D086-521E15FB6EF1}"/>
              </a:ext>
            </a:extLst>
          </p:cNvPr>
          <p:cNvSpPr>
            <a:spLocks/>
          </p:cNvSpPr>
          <p:nvPr userDrawn="1"/>
        </p:nvSpPr>
        <p:spPr bwMode="auto">
          <a:xfrm>
            <a:off x="3904255"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4" name="Freeform 670">
            <a:extLst>
              <a:ext uri="{FF2B5EF4-FFF2-40B4-BE49-F238E27FC236}">
                <a16:creationId xmlns:a16="http://schemas.microsoft.com/office/drawing/2014/main" id="{34F934C6-9A8B-705B-137F-18A4B61BB556}"/>
              </a:ext>
            </a:extLst>
          </p:cNvPr>
          <p:cNvSpPr>
            <a:spLocks/>
          </p:cNvSpPr>
          <p:nvPr userDrawn="1"/>
        </p:nvSpPr>
        <p:spPr bwMode="auto">
          <a:xfrm>
            <a:off x="279632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5" name="Freeform 670">
            <a:extLst>
              <a:ext uri="{FF2B5EF4-FFF2-40B4-BE49-F238E27FC236}">
                <a16:creationId xmlns:a16="http://schemas.microsoft.com/office/drawing/2014/main" id="{6D94AC23-16CB-CCC0-ABAA-7F731897EC76}"/>
              </a:ext>
            </a:extLst>
          </p:cNvPr>
          <p:cNvSpPr>
            <a:spLocks/>
          </p:cNvSpPr>
          <p:nvPr userDrawn="1"/>
        </p:nvSpPr>
        <p:spPr bwMode="auto">
          <a:xfrm>
            <a:off x="1688391"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 name="Picture 4">
            <a:extLst>
              <a:ext uri="{FF2B5EF4-FFF2-40B4-BE49-F238E27FC236}">
                <a16:creationId xmlns:a16="http://schemas.microsoft.com/office/drawing/2014/main" id="{73BD9AAF-FD9A-1CC2-D729-3753918186B2}"/>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164694" y="130244"/>
            <a:ext cx="4944110" cy="6353175"/>
          </a:xfrm>
          <a:prstGeom prst="rect">
            <a:avLst/>
          </a:prstGeom>
          <a:noFill/>
        </p:spPr>
      </p:pic>
      <p:pic>
        <p:nvPicPr>
          <p:cNvPr id="10" name="Picture 9" descr="A map of europe with yellow dots&#10;&#10;Description automatically generated">
            <a:extLst>
              <a:ext uri="{FF2B5EF4-FFF2-40B4-BE49-F238E27FC236}">
                <a16:creationId xmlns:a16="http://schemas.microsoft.com/office/drawing/2014/main" id="{D5DD0C48-F720-08EA-F6CF-5E3528E640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9849" y="-34528"/>
            <a:ext cx="11634651" cy="6544491"/>
          </a:xfrm>
          <a:prstGeom prst="rect">
            <a:avLst/>
          </a:prstGeom>
        </p:spPr>
      </p:pic>
      <p:pic>
        <p:nvPicPr>
          <p:cNvPr id="11" name="Picture 10">
            <a:extLst>
              <a:ext uri="{FF2B5EF4-FFF2-40B4-BE49-F238E27FC236}">
                <a16:creationId xmlns:a16="http://schemas.microsoft.com/office/drawing/2014/main" id="{91352402-9C53-2D42-47B4-F358B7FF6AF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9876" y="1032376"/>
            <a:ext cx="3240620" cy="812901"/>
          </a:xfrm>
          <a:prstGeom prst="rect">
            <a:avLst/>
          </a:prstGeom>
        </p:spPr>
      </p:pic>
      <p:pic>
        <p:nvPicPr>
          <p:cNvPr id="13" name="Picture 12">
            <a:extLst>
              <a:ext uri="{FF2B5EF4-FFF2-40B4-BE49-F238E27FC236}">
                <a16:creationId xmlns:a16="http://schemas.microsoft.com/office/drawing/2014/main" id="{7685BD55-BC1C-6498-4299-C61B8157571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09355" y="1973364"/>
            <a:ext cx="3240620" cy="801916"/>
          </a:xfrm>
          <a:prstGeom prst="rect">
            <a:avLst/>
          </a:prstGeom>
        </p:spPr>
      </p:pic>
      <p:pic>
        <p:nvPicPr>
          <p:cNvPr id="15" name="Picture 14">
            <a:extLst>
              <a:ext uri="{FF2B5EF4-FFF2-40B4-BE49-F238E27FC236}">
                <a16:creationId xmlns:a16="http://schemas.microsoft.com/office/drawing/2014/main" id="{1874E19B-511F-0030-2D8B-B2ACBF39BADF}"/>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057884" y="2973110"/>
            <a:ext cx="2416734" cy="801916"/>
          </a:xfrm>
          <a:prstGeom prst="rect">
            <a:avLst/>
          </a:prstGeom>
        </p:spPr>
      </p:pic>
      <p:pic>
        <p:nvPicPr>
          <p:cNvPr id="17" name="Picture 16">
            <a:extLst>
              <a:ext uri="{FF2B5EF4-FFF2-40B4-BE49-F238E27FC236}">
                <a16:creationId xmlns:a16="http://schemas.microsoft.com/office/drawing/2014/main" id="{27268761-FB3D-E1F8-20BB-D829350ED86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980194" y="2052019"/>
            <a:ext cx="3251605" cy="801916"/>
          </a:xfrm>
          <a:prstGeom prst="rect">
            <a:avLst/>
          </a:prstGeom>
        </p:spPr>
      </p:pic>
      <p:pic>
        <p:nvPicPr>
          <p:cNvPr id="19" name="Picture 18">
            <a:extLst>
              <a:ext uri="{FF2B5EF4-FFF2-40B4-BE49-F238E27FC236}">
                <a16:creationId xmlns:a16="http://schemas.microsoft.com/office/drawing/2014/main" id="{D2FCBC92-3D1A-6374-B1CA-E903024761A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097658" y="1037437"/>
            <a:ext cx="3240620" cy="812901"/>
          </a:xfrm>
          <a:prstGeom prst="rect">
            <a:avLst/>
          </a:prstGeom>
        </p:spPr>
      </p:pic>
      <p:pic>
        <p:nvPicPr>
          <p:cNvPr id="21" name="Picture 20">
            <a:extLst>
              <a:ext uri="{FF2B5EF4-FFF2-40B4-BE49-F238E27FC236}">
                <a16:creationId xmlns:a16="http://schemas.microsoft.com/office/drawing/2014/main" id="{2EFD888F-46F1-6AF2-B54A-DB8AED2A23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59849" y="4916690"/>
            <a:ext cx="3240620" cy="812901"/>
          </a:xfrm>
          <a:prstGeom prst="rect">
            <a:avLst/>
          </a:prstGeom>
        </p:spPr>
      </p:pic>
      <p:pic>
        <p:nvPicPr>
          <p:cNvPr id="23" name="Picture 22">
            <a:extLst>
              <a:ext uri="{FF2B5EF4-FFF2-40B4-BE49-F238E27FC236}">
                <a16:creationId xmlns:a16="http://schemas.microsoft.com/office/drawing/2014/main" id="{A5D099B7-7F0C-F012-4ACA-A9AE1F801CFA}"/>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59849" y="3930865"/>
            <a:ext cx="3240620" cy="801916"/>
          </a:xfrm>
          <a:prstGeom prst="rect">
            <a:avLst/>
          </a:prstGeom>
        </p:spPr>
      </p:pic>
      <p:pic>
        <p:nvPicPr>
          <p:cNvPr id="25" name="Picture 24">
            <a:extLst>
              <a:ext uri="{FF2B5EF4-FFF2-40B4-BE49-F238E27FC236}">
                <a16:creationId xmlns:a16="http://schemas.microsoft.com/office/drawing/2014/main" id="{3187A4B3-34C9-3C95-62A9-002571104AA5}"/>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09355" y="2959189"/>
            <a:ext cx="3240620" cy="801916"/>
          </a:xfrm>
          <a:prstGeom prst="rect">
            <a:avLst/>
          </a:prstGeom>
        </p:spPr>
      </p:pic>
      <p:sp>
        <p:nvSpPr>
          <p:cNvPr id="12" name="TextBox 11">
            <a:extLst>
              <a:ext uri="{FF2B5EF4-FFF2-40B4-BE49-F238E27FC236}">
                <a16:creationId xmlns:a16="http://schemas.microsoft.com/office/drawing/2014/main" id="{C8275B34-5F14-82E5-77B3-EBE27FBE272A}"/>
              </a:ext>
            </a:extLst>
          </p:cNvPr>
          <p:cNvSpPr txBox="1"/>
          <p:nvPr userDrawn="1"/>
        </p:nvSpPr>
        <p:spPr>
          <a:xfrm>
            <a:off x="918170" y="122656"/>
            <a:ext cx="7100415" cy="954107"/>
          </a:xfrm>
          <a:prstGeom prst="rect">
            <a:avLst/>
          </a:prstGeom>
          <a:noFill/>
        </p:spPr>
        <p:txBody>
          <a:bodyPr wrap="square">
            <a:spAutoFit/>
          </a:bodyPr>
          <a:lstStyle/>
          <a:p>
            <a:pPr marL="0" indent="0">
              <a:buNone/>
            </a:pPr>
            <a:r>
              <a:rPr lang="en-GB" sz="2800" b="1" err="1">
                <a:solidFill>
                  <a:schemeClr val="tx2"/>
                </a:solidFill>
              </a:rPr>
              <a:t>EUROfusion</a:t>
            </a:r>
            <a:r>
              <a:rPr lang="en-GB" sz="2800" b="1">
                <a:solidFill>
                  <a:schemeClr val="tx2"/>
                </a:solidFill>
              </a:rPr>
              <a:t> Consortium Members &amp; Partners</a:t>
            </a:r>
          </a:p>
          <a:p>
            <a:pPr marL="0" indent="0">
              <a:buNone/>
            </a:pPr>
            <a:endParaRPr lang="en-GB" sz="2800" b="1" err="1">
              <a:solidFill>
                <a:schemeClr val="tx2"/>
              </a:solidFill>
            </a:endParaRPr>
          </a:p>
        </p:txBody>
      </p:sp>
    </p:spTree>
    <p:extLst>
      <p:ext uri="{BB962C8B-B14F-4D97-AF65-F5344CB8AC3E}">
        <p14:creationId xmlns:p14="http://schemas.microsoft.com/office/powerpoint/2010/main" val="2045912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UROfusion_internal_org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3" y="6555770"/>
            <a:ext cx="4118488" cy="329614"/>
          </a:xfrm>
          <a:prstGeom prst="rect">
            <a:avLst/>
          </a:prstGeom>
        </p:spPr>
        <p:txBody>
          <a:bodyPr anchor="t"/>
          <a:lstStyle>
            <a:lvl1pPr>
              <a:defRPr sz="1200">
                <a:solidFill>
                  <a:schemeClr val="bg1"/>
                </a:solidFill>
              </a:defRPr>
            </a:lvl1pPr>
          </a:lstStyle>
          <a:p>
            <a:r>
              <a:rPr lang="en-GB">
                <a:solidFill>
                  <a:prstClr val="white"/>
                </a:solidFill>
              </a:rPr>
              <a:t>EUROfusion Internal Organization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2484EB3-402E-4F49-FFDD-1AF24F678560}"/>
              </a:ext>
            </a:extLst>
          </p:cNvPr>
          <p:cNvSpPr txBox="1"/>
          <p:nvPr userDrawn="1"/>
        </p:nvSpPr>
        <p:spPr>
          <a:xfrm>
            <a:off x="895294" y="107476"/>
            <a:ext cx="6155721" cy="523220"/>
          </a:xfrm>
          <a:prstGeom prst="rect">
            <a:avLst/>
          </a:prstGeom>
          <a:noFill/>
        </p:spPr>
        <p:txBody>
          <a:bodyPr wrap="square">
            <a:spAutoFit/>
          </a:bodyPr>
          <a:lstStyle/>
          <a:p>
            <a:pPr marL="0" indent="0">
              <a:buNone/>
            </a:pPr>
            <a:r>
              <a:rPr lang="en-GB" sz="2800" b="1" err="1">
                <a:solidFill>
                  <a:schemeClr val="tx2"/>
                </a:solidFill>
              </a:rPr>
              <a:t>EUROfusion</a:t>
            </a:r>
            <a:r>
              <a:rPr lang="en-GB" sz="2800" b="1">
                <a:solidFill>
                  <a:schemeClr val="tx2"/>
                </a:solidFill>
              </a:rPr>
              <a:t> internal organisation</a:t>
            </a:r>
          </a:p>
        </p:txBody>
      </p:sp>
      <p:pic>
        <p:nvPicPr>
          <p:cNvPr id="7" name="Picture 6">
            <a:extLst>
              <a:ext uri="{FF2B5EF4-FFF2-40B4-BE49-F238E27FC236}">
                <a16:creationId xmlns:a16="http://schemas.microsoft.com/office/drawing/2014/main" id="{FC763037-8E92-533F-A2B0-EF01A1FA3FB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pic>
        <p:nvPicPr>
          <p:cNvPr id="13" name="Picture 12" descr="A computer screen shot of a computer&#10;&#10;Description automatically generated">
            <a:extLst>
              <a:ext uri="{FF2B5EF4-FFF2-40B4-BE49-F238E27FC236}">
                <a16:creationId xmlns:a16="http://schemas.microsoft.com/office/drawing/2014/main" id="{03FA7AAB-EA32-20E6-77CB-9DAA1586D8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0080" y="813385"/>
            <a:ext cx="9892333" cy="5509541"/>
          </a:xfrm>
          <a:prstGeom prst="rect">
            <a:avLst/>
          </a:prstGeom>
        </p:spPr>
      </p:pic>
    </p:spTree>
    <p:extLst>
      <p:ext uri="{BB962C8B-B14F-4D97-AF65-F5344CB8AC3E}">
        <p14:creationId xmlns:p14="http://schemas.microsoft.com/office/powerpoint/2010/main" val="30489193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EUROfusion_channel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err="1">
                <a:solidFill>
                  <a:prstClr val="white"/>
                </a:solidFill>
              </a:rPr>
              <a:t>Eurofusion</a:t>
            </a:r>
            <a:r>
              <a:rPr lang="en-GB">
                <a:solidFill>
                  <a:prstClr val="white"/>
                </a:solidFill>
              </a:rPr>
              <a:t> channels | Event | dd Month </a:t>
            </a:r>
            <a:r>
              <a:rPr lang="en-GB" err="1">
                <a:solidFill>
                  <a:prstClr val="white"/>
                </a:solidFill>
              </a:rPr>
              <a:t>yyyy</a:t>
            </a:r>
            <a:endParaRPr lang="en-GB">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9801FBB-9E6A-4AE4-3DF9-7243B31E29C4}"/>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107476"/>
            <a:ext cx="4944110" cy="6353175"/>
          </a:xfrm>
          <a:prstGeom prst="rect">
            <a:avLst/>
          </a:prstGeom>
          <a:noFill/>
        </p:spPr>
      </p:pic>
      <p:sp>
        <p:nvSpPr>
          <p:cNvPr id="6" name="TextBox 5">
            <a:extLst>
              <a:ext uri="{FF2B5EF4-FFF2-40B4-BE49-F238E27FC236}">
                <a16:creationId xmlns:a16="http://schemas.microsoft.com/office/drawing/2014/main" id="{5966BD16-7752-454F-C58B-251A11EFB1B2}"/>
              </a:ext>
            </a:extLst>
          </p:cNvPr>
          <p:cNvSpPr txBox="1"/>
          <p:nvPr userDrawn="1"/>
        </p:nvSpPr>
        <p:spPr>
          <a:xfrm>
            <a:off x="7670800" y="6031332"/>
            <a:ext cx="4521200" cy="307777"/>
          </a:xfrm>
          <a:prstGeom prst="rect">
            <a:avLst/>
          </a:prstGeom>
          <a:noFill/>
        </p:spPr>
        <p:txBody>
          <a:bodyPr wrap="square">
            <a:spAutoFit/>
          </a:bodyPr>
          <a:lstStyle/>
          <a:p>
            <a:r>
              <a:rPr lang="en-GB" sz="1400" b="0" i="0">
                <a:solidFill>
                  <a:srgbClr val="374957"/>
                </a:solidFill>
                <a:effectLst/>
                <a:latin typeface="Poppins" pitchFamily="2" charset="77"/>
                <a:cs typeface="Poppins" pitchFamily="2" charset="77"/>
              </a:rPr>
              <a:t>"Icon made by </a:t>
            </a:r>
            <a:r>
              <a:rPr lang="en-GB" sz="1400" b="0" i="0" u="none" strike="noStrike" err="1">
                <a:solidFill>
                  <a:srgbClr val="22244E"/>
                </a:solidFill>
                <a:effectLst/>
                <a:latin typeface="Poppins" pitchFamily="2" charset="77"/>
                <a:cs typeface="Poppins" pitchFamily="2" charset="77"/>
              </a:rPr>
              <a:t>Freepik</a:t>
            </a:r>
            <a:r>
              <a:rPr lang="en-GB" sz="1400" b="0" i="0" u="none" strike="noStrike">
                <a:solidFill>
                  <a:srgbClr val="22244E"/>
                </a:solidFill>
                <a:effectLst/>
                <a:latin typeface="Poppins" pitchFamily="2" charset="77"/>
                <a:cs typeface="Poppins" pitchFamily="2" charset="77"/>
              </a:rPr>
              <a:t> </a:t>
            </a:r>
            <a:r>
              <a:rPr lang="en-GB" sz="1400" b="0" i="0">
                <a:solidFill>
                  <a:srgbClr val="374957"/>
                </a:solidFill>
                <a:effectLst/>
                <a:latin typeface="Poppins" pitchFamily="2" charset="77"/>
                <a:cs typeface="Poppins" pitchFamily="2" charset="77"/>
              </a:rPr>
              <a:t>from </a:t>
            </a:r>
            <a:r>
              <a:rPr lang="en-GB" sz="1400" b="0" i="0" u="none" strike="noStrike">
                <a:solidFill>
                  <a:srgbClr val="22244E"/>
                </a:solidFill>
                <a:effectLst/>
                <a:latin typeface="Poppins" pitchFamily="2" charset="77"/>
                <a:cs typeface="Poppins" pitchFamily="2" charset="77"/>
                <a:hlinkClick r:id="rId4"/>
              </a:rPr>
              <a:t>www.flaticon.com</a:t>
            </a:r>
            <a:r>
              <a:rPr lang="en-GB" sz="1400" b="0" i="0">
                <a:solidFill>
                  <a:srgbClr val="374957"/>
                </a:solidFill>
                <a:effectLst/>
                <a:latin typeface="Poppins" pitchFamily="2" charset="77"/>
                <a:cs typeface="Poppins" pitchFamily="2" charset="77"/>
              </a:rPr>
              <a:t>"</a:t>
            </a:r>
            <a:endParaRPr lang="en-HU" sz="1400">
              <a:latin typeface="Poppins" pitchFamily="2" charset="77"/>
              <a:cs typeface="Poppins" pitchFamily="2" charset="77"/>
            </a:endParaRPr>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138A6984-7C86-595B-8E5D-01900B91B6E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38031" y="1159085"/>
            <a:ext cx="656521" cy="656521"/>
          </a:xfrm>
          <a:prstGeom prst="rect">
            <a:avLst/>
          </a:prstGeom>
        </p:spPr>
      </p:pic>
      <p:pic>
        <p:nvPicPr>
          <p:cNvPr id="12" name="Picture 11" descr="A black background with a black square&#10;&#10;Description automatically generated with medium confidence">
            <a:extLst>
              <a:ext uri="{FF2B5EF4-FFF2-40B4-BE49-F238E27FC236}">
                <a16:creationId xmlns:a16="http://schemas.microsoft.com/office/drawing/2014/main" id="{D8722D63-74D6-7BF0-51FD-94F45C212BA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flipH="1">
            <a:off x="1438031" y="2013707"/>
            <a:ext cx="656521" cy="656521"/>
          </a:xfrm>
          <a:prstGeom prst="rect">
            <a:avLst/>
          </a:prstGeom>
        </p:spPr>
      </p:pic>
      <p:pic>
        <p:nvPicPr>
          <p:cNvPr id="14" name="Picture 13" descr="A black background with a black square&#10;&#10;Description automatically generated with medium confidence">
            <a:extLst>
              <a:ext uri="{FF2B5EF4-FFF2-40B4-BE49-F238E27FC236}">
                <a16:creationId xmlns:a16="http://schemas.microsoft.com/office/drawing/2014/main" id="{A3CAC57B-2782-2657-2AD5-AAE913C1979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438030" y="2868329"/>
            <a:ext cx="656521" cy="656521"/>
          </a:xfrm>
          <a:prstGeom prst="rect">
            <a:avLst/>
          </a:prstGeom>
        </p:spPr>
      </p:pic>
      <p:pic>
        <p:nvPicPr>
          <p:cNvPr id="16" name="Picture 15" descr="A white x on a black background&#10;&#10;Description automatically generated">
            <a:extLst>
              <a:ext uri="{FF2B5EF4-FFF2-40B4-BE49-F238E27FC236}">
                <a16:creationId xmlns:a16="http://schemas.microsoft.com/office/drawing/2014/main" id="{0F37F52F-AF8C-654D-F3B1-ED83AD4E20FB}"/>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429462" y="3722951"/>
            <a:ext cx="665089" cy="665089"/>
          </a:xfrm>
          <a:prstGeom prst="rect">
            <a:avLst/>
          </a:prstGeom>
        </p:spPr>
      </p:pic>
      <p:pic>
        <p:nvPicPr>
          <p:cNvPr id="20" name="Picture 19" descr="A black and white globe&#10;&#10;Description automatically generated">
            <a:extLst>
              <a:ext uri="{FF2B5EF4-FFF2-40B4-BE49-F238E27FC236}">
                <a16:creationId xmlns:a16="http://schemas.microsoft.com/office/drawing/2014/main" id="{D29BE78D-AA53-704B-61E8-A12E1D56936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429461" y="5449331"/>
            <a:ext cx="665088" cy="665088"/>
          </a:xfrm>
          <a:prstGeom prst="rect">
            <a:avLst/>
          </a:prstGeom>
        </p:spPr>
      </p:pic>
      <p:pic>
        <p:nvPicPr>
          <p:cNvPr id="22" name="Picture 21" descr="A black background with a black square&#10;&#10;Description automatically generated with medium confidence">
            <a:extLst>
              <a:ext uri="{FF2B5EF4-FFF2-40B4-BE49-F238E27FC236}">
                <a16:creationId xmlns:a16="http://schemas.microsoft.com/office/drawing/2014/main" id="{AA77A93C-B0C1-ADE8-6757-95598466950B}"/>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429461" y="4586141"/>
            <a:ext cx="665089" cy="665089"/>
          </a:xfrm>
          <a:prstGeom prst="rect">
            <a:avLst/>
          </a:prstGeom>
        </p:spPr>
      </p:pic>
      <p:sp>
        <p:nvSpPr>
          <p:cNvPr id="23" name="TextBox 22">
            <a:extLst>
              <a:ext uri="{FF2B5EF4-FFF2-40B4-BE49-F238E27FC236}">
                <a16:creationId xmlns:a16="http://schemas.microsoft.com/office/drawing/2014/main" id="{3F4C3661-F367-DD87-C4F0-0F3D609FF14F}"/>
              </a:ext>
            </a:extLst>
          </p:cNvPr>
          <p:cNvSpPr txBox="1"/>
          <p:nvPr userDrawn="1"/>
        </p:nvSpPr>
        <p:spPr>
          <a:xfrm>
            <a:off x="2367280" y="5631222"/>
            <a:ext cx="2719071" cy="400110"/>
          </a:xfrm>
          <a:prstGeom prst="rect">
            <a:avLst/>
          </a:prstGeom>
          <a:noFill/>
        </p:spPr>
        <p:txBody>
          <a:bodyPr wrap="square">
            <a:spAutoFit/>
          </a:bodyPr>
          <a:lstStyle/>
          <a:p>
            <a:r>
              <a:rPr lang="en-GB" sz="2000" b="0" i="0">
                <a:solidFill>
                  <a:srgbClr val="374957"/>
                </a:solidFill>
                <a:effectLst/>
                <a:latin typeface="Poppins" pitchFamily="2" charset="77"/>
                <a:cs typeface="Poppins" pitchFamily="2" charset="77"/>
              </a:rPr>
              <a:t>euro-</a:t>
            </a:r>
            <a:r>
              <a:rPr lang="en-GB" sz="2000" b="0" i="0" err="1">
                <a:solidFill>
                  <a:srgbClr val="374957"/>
                </a:solidFill>
                <a:effectLst/>
                <a:latin typeface="Poppins" pitchFamily="2" charset="77"/>
                <a:cs typeface="Poppins" pitchFamily="2" charset="77"/>
              </a:rPr>
              <a:t>fusion.org</a:t>
            </a:r>
            <a:endParaRPr lang="en-HU" sz="2000">
              <a:latin typeface="Poppins" pitchFamily="2" charset="77"/>
              <a:cs typeface="Poppins" pitchFamily="2" charset="77"/>
            </a:endParaRPr>
          </a:p>
        </p:txBody>
      </p:sp>
      <p:sp>
        <p:nvSpPr>
          <p:cNvPr id="24" name="TextBox 23">
            <a:extLst>
              <a:ext uri="{FF2B5EF4-FFF2-40B4-BE49-F238E27FC236}">
                <a16:creationId xmlns:a16="http://schemas.microsoft.com/office/drawing/2014/main" id="{610AD9B7-CA49-CFD0-EC71-07952B731B92}"/>
              </a:ext>
            </a:extLst>
          </p:cNvPr>
          <p:cNvSpPr txBox="1"/>
          <p:nvPr userDrawn="1"/>
        </p:nvSpPr>
        <p:spPr>
          <a:xfrm>
            <a:off x="2367280" y="4758255"/>
            <a:ext cx="2719071" cy="400110"/>
          </a:xfrm>
          <a:prstGeom prst="rect">
            <a:avLst/>
          </a:prstGeom>
          <a:noFill/>
        </p:spPr>
        <p:txBody>
          <a:bodyPr wrap="square">
            <a:spAutoFit/>
          </a:bodyPr>
          <a:lstStyle/>
          <a:p>
            <a:r>
              <a:rPr lang="en-GB" sz="2000" b="0" i="0">
                <a:solidFill>
                  <a:srgbClr val="374957"/>
                </a:solidFill>
                <a:effectLst/>
                <a:latin typeface="Poppins" pitchFamily="2" charset="77"/>
                <a:cs typeface="Poppins" pitchFamily="2" charset="77"/>
              </a:rPr>
              <a:t>@Euro-</a:t>
            </a:r>
            <a:r>
              <a:rPr lang="en-GB" sz="2000" b="0" i="0" err="1">
                <a:solidFill>
                  <a:srgbClr val="374957"/>
                </a:solidFill>
                <a:effectLst/>
                <a:latin typeface="Poppins" pitchFamily="2" charset="77"/>
                <a:cs typeface="Poppins" pitchFamily="2" charset="77"/>
              </a:rPr>
              <a:t>fusionorg</a:t>
            </a:r>
            <a:endParaRPr lang="en-HU" sz="2000">
              <a:latin typeface="Poppins" pitchFamily="2" charset="77"/>
              <a:cs typeface="Poppins" pitchFamily="2" charset="77"/>
            </a:endParaRPr>
          </a:p>
        </p:txBody>
      </p:sp>
      <p:sp>
        <p:nvSpPr>
          <p:cNvPr id="25" name="TextBox 24">
            <a:extLst>
              <a:ext uri="{FF2B5EF4-FFF2-40B4-BE49-F238E27FC236}">
                <a16:creationId xmlns:a16="http://schemas.microsoft.com/office/drawing/2014/main" id="{037898E9-5B8E-5DA0-DF2B-DC22864A93CC}"/>
              </a:ext>
            </a:extLst>
          </p:cNvPr>
          <p:cNvSpPr txBox="1"/>
          <p:nvPr userDrawn="1"/>
        </p:nvSpPr>
        <p:spPr>
          <a:xfrm>
            <a:off x="2367279" y="3885288"/>
            <a:ext cx="2719071" cy="400110"/>
          </a:xfrm>
          <a:prstGeom prst="rect">
            <a:avLst/>
          </a:prstGeom>
          <a:noFill/>
        </p:spPr>
        <p:txBody>
          <a:bodyPr wrap="square">
            <a:spAutoFit/>
          </a:bodyPr>
          <a:lstStyle/>
          <a:p>
            <a:r>
              <a:rPr lang="en-GB" sz="2000" b="0" i="0">
                <a:solidFill>
                  <a:srgbClr val="374957"/>
                </a:solidFill>
                <a:effectLst/>
                <a:latin typeface="Poppins" pitchFamily="2" charset="77"/>
                <a:cs typeface="Poppins" pitchFamily="2" charset="77"/>
              </a:rPr>
              <a:t>@</a:t>
            </a:r>
            <a:r>
              <a:rPr lang="en-GB" sz="2000" b="0" i="0" err="1">
                <a:solidFill>
                  <a:srgbClr val="374957"/>
                </a:solidFill>
                <a:effectLst/>
                <a:latin typeface="Poppins" pitchFamily="2" charset="77"/>
                <a:cs typeface="Poppins" pitchFamily="2" charset="77"/>
              </a:rPr>
              <a:t>FusionInCloseUp</a:t>
            </a:r>
            <a:endParaRPr lang="en-HU" sz="2000">
              <a:latin typeface="Poppins" pitchFamily="2" charset="77"/>
              <a:cs typeface="Poppins" pitchFamily="2" charset="77"/>
            </a:endParaRPr>
          </a:p>
        </p:txBody>
      </p:sp>
      <p:sp>
        <p:nvSpPr>
          <p:cNvPr id="26" name="TextBox 25">
            <a:extLst>
              <a:ext uri="{FF2B5EF4-FFF2-40B4-BE49-F238E27FC236}">
                <a16:creationId xmlns:a16="http://schemas.microsoft.com/office/drawing/2014/main" id="{36FB1264-C2E8-DD08-2C49-DD49CB0ABAD1}"/>
              </a:ext>
            </a:extLst>
          </p:cNvPr>
          <p:cNvSpPr txBox="1"/>
          <p:nvPr userDrawn="1"/>
        </p:nvSpPr>
        <p:spPr>
          <a:xfrm>
            <a:off x="2385719" y="3009022"/>
            <a:ext cx="2226921" cy="400110"/>
          </a:xfrm>
          <a:prstGeom prst="rect">
            <a:avLst/>
          </a:prstGeom>
          <a:noFill/>
        </p:spPr>
        <p:txBody>
          <a:bodyPr wrap="square">
            <a:spAutoFit/>
          </a:bodyPr>
          <a:lstStyle/>
          <a:p>
            <a:r>
              <a:rPr lang="en-GB" sz="2000" b="0" i="0">
                <a:solidFill>
                  <a:srgbClr val="374957"/>
                </a:solidFill>
                <a:effectLst/>
                <a:latin typeface="Poppins" pitchFamily="2" charset="77"/>
                <a:cs typeface="Poppins" pitchFamily="2" charset="77"/>
              </a:rPr>
              <a:t>fusion2050</a:t>
            </a:r>
            <a:endParaRPr lang="en-HU" sz="2000">
              <a:latin typeface="Poppins" pitchFamily="2" charset="77"/>
              <a:cs typeface="Poppins" pitchFamily="2" charset="77"/>
            </a:endParaRPr>
          </a:p>
        </p:txBody>
      </p:sp>
      <p:sp>
        <p:nvSpPr>
          <p:cNvPr id="27" name="TextBox 26">
            <a:extLst>
              <a:ext uri="{FF2B5EF4-FFF2-40B4-BE49-F238E27FC236}">
                <a16:creationId xmlns:a16="http://schemas.microsoft.com/office/drawing/2014/main" id="{5307E400-DD53-4AFF-D83E-2882C9D3BCFF}"/>
              </a:ext>
            </a:extLst>
          </p:cNvPr>
          <p:cNvSpPr txBox="1"/>
          <p:nvPr userDrawn="1"/>
        </p:nvSpPr>
        <p:spPr>
          <a:xfrm>
            <a:off x="2385719" y="2144578"/>
            <a:ext cx="3486761" cy="400110"/>
          </a:xfrm>
          <a:prstGeom prst="rect">
            <a:avLst/>
          </a:prstGeom>
          <a:noFill/>
        </p:spPr>
        <p:txBody>
          <a:bodyPr wrap="square">
            <a:spAutoFit/>
          </a:bodyPr>
          <a:lstStyle/>
          <a:p>
            <a:r>
              <a:rPr lang="en-GB" sz="2000" b="0" i="0">
                <a:solidFill>
                  <a:srgbClr val="374957"/>
                </a:solidFill>
                <a:effectLst/>
                <a:latin typeface="Poppins" pitchFamily="2" charset="77"/>
                <a:cs typeface="Poppins" pitchFamily="2" charset="77"/>
              </a:rPr>
              <a:t>@</a:t>
            </a:r>
            <a:r>
              <a:rPr lang="en-GB" sz="2000" b="0" i="0" err="1">
                <a:solidFill>
                  <a:srgbClr val="374957"/>
                </a:solidFill>
                <a:effectLst/>
                <a:latin typeface="Poppins" pitchFamily="2" charset="77"/>
                <a:cs typeface="Poppins" pitchFamily="2" charset="77"/>
              </a:rPr>
              <a:t>eurofusion_consortium</a:t>
            </a:r>
            <a:endParaRPr lang="en-HU" sz="2000">
              <a:latin typeface="Poppins" pitchFamily="2" charset="77"/>
              <a:cs typeface="Poppins" pitchFamily="2" charset="77"/>
            </a:endParaRPr>
          </a:p>
        </p:txBody>
      </p:sp>
      <p:sp>
        <p:nvSpPr>
          <p:cNvPr id="28" name="TextBox 27">
            <a:extLst>
              <a:ext uri="{FF2B5EF4-FFF2-40B4-BE49-F238E27FC236}">
                <a16:creationId xmlns:a16="http://schemas.microsoft.com/office/drawing/2014/main" id="{66A624E3-3044-B88F-1376-898A84380400}"/>
              </a:ext>
            </a:extLst>
          </p:cNvPr>
          <p:cNvSpPr txBox="1"/>
          <p:nvPr userDrawn="1"/>
        </p:nvSpPr>
        <p:spPr>
          <a:xfrm>
            <a:off x="2385719" y="1280134"/>
            <a:ext cx="2115161" cy="400110"/>
          </a:xfrm>
          <a:prstGeom prst="rect">
            <a:avLst/>
          </a:prstGeom>
          <a:noFill/>
        </p:spPr>
        <p:txBody>
          <a:bodyPr wrap="square">
            <a:spAutoFit/>
          </a:bodyPr>
          <a:lstStyle/>
          <a:p>
            <a:r>
              <a:rPr lang="en-GB" sz="2000" b="0" i="0" err="1">
                <a:solidFill>
                  <a:srgbClr val="374957"/>
                </a:solidFill>
                <a:effectLst/>
                <a:latin typeface="Poppins" pitchFamily="2" charset="77"/>
                <a:cs typeface="Poppins" pitchFamily="2" charset="77"/>
              </a:rPr>
              <a:t>eurofusion</a:t>
            </a:r>
            <a:endParaRPr lang="en-HU" sz="2000">
              <a:latin typeface="Poppins" pitchFamily="2" charset="77"/>
              <a:cs typeface="Poppins" pitchFamily="2" charset="77"/>
            </a:endParaRPr>
          </a:p>
        </p:txBody>
      </p:sp>
      <p:sp>
        <p:nvSpPr>
          <p:cNvPr id="29" name="TextBox 28">
            <a:extLst>
              <a:ext uri="{FF2B5EF4-FFF2-40B4-BE49-F238E27FC236}">
                <a16:creationId xmlns:a16="http://schemas.microsoft.com/office/drawing/2014/main" id="{52F7C2E1-47EF-402C-1FD2-5E75EF1540AD}"/>
              </a:ext>
            </a:extLst>
          </p:cNvPr>
          <p:cNvSpPr txBox="1"/>
          <p:nvPr userDrawn="1"/>
        </p:nvSpPr>
        <p:spPr>
          <a:xfrm>
            <a:off x="959768" y="136177"/>
            <a:ext cx="6155721" cy="523220"/>
          </a:xfrm>
          <a:prstGeom prst="rect">
            <a:avLst/>
          </a:prstGeom>
          <a:noFill/>
        </p:spPr>
        <p:txBody>
          <a:bodyPr wrap="square">
            <a:spAutoFit/>
          </a:bodyPr>
          <a:lstStyle/>
          <a:p>
            <a:pPr marL="0" indent="0">
              <a:buNone/>
            </a:pPr>
            <a:r>
              <a:rPr lang="en-GB" sz="2800" b="1" err="1">
                <a:solidFill>
                  <a:schemeClr val="tx2"/>
                </a:solidFill>
              </a:rPr>
              <a:t>EUROfusion</a:t>
            </a:r>
            <a:r>
              <a:rPr lang="en-GB" sz="2800" b="1">
                <a:solidFill>
                  <a:schemeClr val="tx2"/>
                </a:solidFill>
              </a:rPr>
              <a:t> channels</a:t>
            </a:r>
          </a:p>
        </p:txBody>
      </p:sp>
    </p:spTree>
    <p:extLst>
      <p:ext uri="{BB962C8B-B14F-4D97-AF65-F5344CB8AC3E}">
        <p14:creationId xmlns:p14="http://schemas.microsoft.com/office/powerpoint/2010/main" val="955192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0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 id="2147483665" r:id="rId5"/>
    <p:sldLayoutId id="2147483666" r:id="rId6"/>
    <p:sldLayoutId id="2147483668" r:id="rId7"/>
    <p:sldLayoutId id="2147483667" r:id="rId8"/>
    <p:sldLayoutId id="2147483670" r:id="rId9"/>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idm.euro-fusion.org/default.aspx?uid=2SL8XM"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s://idm.euro-fusion.org/?uid=2N3G6V"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oleObject" Target="file:///C:\ENEA\DEMO\FP9\Task%20Specifications\Task%20specification%20template_v4.docx"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indico.psi.ch/event/18303/timetable/#20260114"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idm.euro-fusion.org/?uid=2SY4BF" TargetMode="External"/><Relationship Id="rId2" Type="http://schemas.openxmlformats.org/officeDocument/2006/relationships/hyperlink" Target="https://idm.euro-fusion.org/?uid=2SY6XN" TargetMode="External"/><Relationship Id="rId1" Type="http://schemas.openxmlformats.org/officeDocument/2006/relationships/slideLayout" Target="../slideLayouts/slideLayout3.xml"/><Relationship Id="rId6" Type="http://schemas.openxmlformats.org/officeDocument/2006/relationships/hyperlink" Target="https://idm.euro-fusion.org/?uid=2SYAU6" TargetMode="External"/><Relationship Id="rId5" Type="http://schemas.openxmlformats.org/officeDocument/2006/relationships/hyperlink" Target="https://idm.euro-fusion.org/?uid=2SYCQL" TargetMode="External"/><Relationship Id="rId4" Type="http://schemas.openxmlformats.org/officeDocument/2006/relationships/hyperlink" Target="https://idm.euro-fusion.org/?uid=2SYDW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https://idm.euro-fusion.org/?uid=2S9MYX.AT" TargetMode="External"/><Relationship Id="rId13" Type="http://schemas.openxmlformats.org/officeDocument/2006/relationships/hyperlink" Target="https://idm.euro-fusion.org/?uid=2S9MYX.BU" TargetMode="External"/><Relationship Id="rId3" Type="http://schemas.openxmlformats.org/officeDocument/2006/relationships/hyperlink" Target="https://idm.euro-fusion.org/?uid=2S9MYX.AG" TargetMode="External"/><Relationship Id="rId7" Type="http://schemas.openxmlformats.org/officeDocument/2006/relationships/hyperlink" Target="https://idm.euro-fusion.org/?uid=2S9MYX.AS" TargetMode="External"/><Relationship Id="rId12" Type="http://schemas.openxmlformats.org/officeDocument/2006/relationships/hyperlink" Target="https://idm.euro-fusion.org/?uid=2S9MYX.BJ" TargetMode="External"/><Relationship Id="rId17" Type="http://schemas.openxmlformats.org/officeDocument/2006/relationships/hyperlink" Target="https://idm.euro-fusion.org/?uid=2S9MYX.BX" TargetMode="External"/><Relationship Id="rId2" Type="http://schemas.openxmlformats.org/officeDocument/2006/relationships/image" Target="../media/image25.emf"/><Relationship Id="rId16" Type="http://schemas.openxmlformats.org/officeDocument/2006/relationships/hyperlink" Target="https://idm.euro-fusion.org/?uid=2S9MYX.BW" TargetMode="External"/><Relationship Id="rId1" Type="http://schemas.openxmlformats.org/officeDocument/2006/relationships/slideLayout" Target="../slideLayouts/slideLayout2.xml"/><Relationship Id="rId6" Type="http://schemas.openxmlformats.org/officeDocument/2006/relationships/hyperlink" Target="https://idm.euro-fusion.org/?uid=2S9MYX.AR" TargetMode="External"/><Relationship Id="rId11" Type="http://schemas.openxmlformats.org/officeDocument/2006/relationships/hyperlink" Target="https://idm.euro-fusion.org/?uid=2S9MYX.BF" TargetMode="External"/><Relationship Id="rId5" Type="http://schemas.openxmlformats.org/officeDocument/2006/relationships/hyperlink" Target="https://idm.euro-fusion.org/?uid=2S9MYX.AQ" TargetMode="External"/><Relationship Id="rId15" Type="http://schemas.openxmlformats.org/officeDocument/2006/relationships/hyperlink" Target="https://idm.euro-fusion.org/?uid=2S9MYX.BY" TargetMode="External"/><Relationship Id="rId10" Type="http://schemas.openxmlformats.org/officeDocument/2006/relationships/hyperlink" Target="https://idm.euro-fusion.org/?uid=2S9MYX.AW" TargetMode="External"/><Relationship Id="rId4" Type="http://schemas.openxmlformats.org/officeDocument/2006/relationships/hyperlink" Target="https://idm.euro-fusion.org/?uid=2S9MYX.AM" TargetMode="External"/><Relationship Id="rId9" Type="http://schemas.openxmlformats.org/officeDocument/2006/relationships/hyperlink" Target="https://idm.euro-fusion.org/?uid=2S9MYX.AU" TargetMode="External"/><Relationship Id="rId14" Type="http://schemas.openxmlformats.org/officeDocument/2006/relationships/hyperlink" Target="https://idm.euro-fusion.org/?uid=2S9MYX.B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F34A-EC61-A88D-5B28-ACC03E4B4F65}"/>
              </a:ext>
            </a:extLst>
          </p:cNvPr>
          <p:cNvSpPr>
            <a:spLocks noGrp="1"/>
          </p:cNvSpPr>
          <p:nvPr>
            <p:ph type="title"/>
          </p:nvPr>
        </p:nvSpPr>
        <p:spPr>
          <a:xfrm>
            <a:off x="407368" y="2074188"/>
            <a:ext cx="8133317" cy="815273"/>
          </a:xfrm>
        </p:spPr>
        <p:txBody>
          <a:bodyPr>
            <a:normAutofit/>
          </a:bodyPr>
          <a:lstStyle/>
          <a:p>
            <a:r>
              <a:rPr lang="it-IT" dirty="0"/>
              <a:t>Updates on WPMAG</a:t>
            </a:r>
            <a:endParaRPr lang="en-US" dirty="0"/>
          </a:p>
        </p:txBody>
      </p:sp>
      <p:sp>
        <p:nvSpPr>
          <p:cNvPr id="4" name="Text Placeholder 3">
            <a:extLst>
              <a:ext uri="{FF2B5EF4-FFF2-40B4-BE49-F238E27FC236}">
                <a16:creationId xmlns:a16="http://schemas.microsoft.com/office/drawing/2014/main" id="{8B53230C-8714-DC33-BDC4-41CD23DCF4A8}"/>
              </a:ext>
            </a:extLst>
          </p:cNvPr>
          <p:cNvSpPr>
            <a:spLocks noGrp="1"/>
          </p:cNvSpPr>
          <p:nvPr>
            <p:ph type="body" sz="quarter" idx="11"/>
          </p:nvPr>
        </p:nvSpPr>
        <p:spPr>
          <a:xfrm>
            <a:off x="407366" y="4748242"/>
            <a:ext cx="7969377" cy="983087"/>
          </a:xfrm>
        </p:spPr>
        <p:txBody>
          <a:bodyPr>
            <a:normAutofit/>
          </a:bodyPr>
          <a:lstStyle/>
          <a:p>
            <a:r>
              <a:rPr lang="en-US" dirty="0"/>
              <a:t>WPMAG Final Meeting 2025</a:t>
            </a:r>
          </a:p>
        </p:txBody>
      </p:sp>
      <p:sp>
        <p:nvSpPr>
          <p:cNvPr id="3" name="Text Placeholder 3">
            <a:extLst>
              <a:ext uri="{FF2B5EF4-FFF2-40B4-BE49-F238E27FC236}">
                <a16:creationId xmlns:a16="http://schemas.microsoft.com/office/drawing/2014/main" id="{3A54EB40-7646-AED6-0191-3436788AFE8F}"/>
              </a:ext>
            </a:extLst>
          </p:cNvPr>
          <p:cNvSpPr txBox="1">
            <a:spLocks/>
          </p:cNvSpPr>
          <p:nvPr/>
        </p:nvSpPr>
        <p:spPr>
          <a:xfrm>
            <a:off x="472681" y="3111415"/>
            <a:ext cx="7969377" cy="983087"/>
          </a:xfrm>
          <a:prstGeom prst="rect">
            <a:avLst/>
          </a:prstGeom>
        </p:spPr>
        <p:txBody>
          <a:bodyPr vert="horz" lIns="91440" tIns="45720" rIns="91440" bIns="45720" rtlCol="0">
            <a:normAutofit/>
          </a:bodyPr>
          <a:lstStyle>
            <a:lvl1pPr marL="0" indent="0" algn="l" defTabSz="685800" rtl="0" eaLnBrk="1" latinLnBrk="0" hangingPunct="1">
              <a:spcBef>
                <a:spcPct val="20000"/>
              </a:spcBef>
              <a:buFont typeface="Arial" panose="020B0604020202020204" pitchFamily="34" charset="0"/>
              <a:buNone/>
              <a:defRPr sz="2400" b="0" kern="1200">
                <a:solidFill>
                  <a:schemeClr val="tx1"/>
                </a:solidFill>
                <a:latin typeface="+mn-lt"/>
                <a:ea typeface="+mn-ea"/>
                <a:cs typeface="+mn-cs"/>
              </a:defRPr>
            </a:lvl1pPr>
            <a:lvl2pPr marL="342900" indent="0" algn="l" defTabSz="685800" rtl="0" eaLnBrk="1" latinLnBrk="0" hangingPunct="1">
              <a:spcBef>
                <a:spcPct val="20000"/>
              </a:spcBef>
              <a:buFont typeface="Arial" panose="020B0604020202020204" pitchFamily="34" charset="0"/>
              <a:buNone/>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800" b="1" dirty="0"/>
          </a:p>
          <a:p>
            <a:r>
              <a:rPr lang="en-US" sz="2200" b="1" dirty="0"/>
              <a:t>Valentina Corato</a:t>
            </a:r>
            <a:endParaRPr lang="en-US" sz="2200" b="1" dirty="0">
              <a:solidFill>
                <a:srgbClr val="FF00FF"/>
              </a:solidFill>
            </a:endParaRPr>
          </a:p>
        </p:txBody>
      </p:sp>
      <p:sp>
        <p:nvSpPr>
          <p:cNvPr id="6" name="TextBox 5">
            <a:extLst>
              <a:ext uri="{FF2B5EF4-FFF2-40B4-BE49-F238E27FC236}">
                <a16:creationId xmlns:a16="http://schemas.microsoft.com/office/drawing/2014/main" id="{DD2B0A90-B5F0-95A7-972A-505A8CB04049}"/>
              </a:ext>
            </a:extLst>
          </p:cNvPr>
          <p:cNvSpPr txBox="1"/>
          <p:nvPr/>
        </p:nvSpPr>
        <p:spPr>
          <a:xfrm>
            <a:off x="472681" y="4052040"/>
            <a:ext cx="6094638" cy="369332"/>
          </a:xfrm>
          <a:prstGeom prst="rect">
            <a:avLst/>
          </a:prstGeom>
          <a:noFill/>
        </p:spPr>
        <p:txBody>
          <a:bodyPr wrap="square">
            <a:spAutoFit/>
          </a:bodyPr>
          <a:lstStyle/>
          <a:p>
            <a:r>
              <a:rPr lang="en-US" sz="1800" dirty="0"/>
              <a:t>ENEA- Frascati</a:t>
            </a:r>
            <a:endParaRPr lang="en-US" sz="1800" dirty="0">
              <a:solidFill>
                <a:srgbClr val="FF00FF"/>
              </a:solidFill>
            </a:endParaRPr>
          </a:p>
        </p:txBody>
      </p:sp>
    </p:spTree>
    <p:extLst>
      <p:ext uri="{BB962C8B-B14F-4D97-AF65-F5344CB8AC3E}">
        <p14:creationId xmlns:p14="http://schemas.microsoft.com/office/powerpoint/2010/main" val="1674616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4498B9-2EDD-3EDF-DE58-0094C473CE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E912AC-9636-4006-1ADC-78E888B84517}"/>
              </a:ext>
            </a:extLst>
          </p:cNvPr>
          <p:cNvSpPr>
            <a:spLocks noGrp="1"/>
          </p:cNvSpPr>
          <p:nvPr>
            <p:ph type="title"/>
          </p:nvPr>
        </p:nvSpPr>
        <p:spPr/>
        <p:txBody>
          <a:bodyPr/>
          <a:lstStyle/>
          <a:p>
            <a:r>
              <a:rPr lang="en-US" dirty="0"/>
              <a:t>Project Deliverables deadlines</a:t>
            </a:r>
            <a:endParaRPr lang="en-HU" b="0" dirty="0">
              <a:solidFill>
                <a:srgbClr val="FF00FF"/>
              </a:solidFill>
            </a:endParaRPr>
          </a:p>
        </p:txBody>
      </p:sp>
      <p:sp>
        <p:nvSpPr>
          <p:cNvPr id="4" name="Slide Number Placeholder 3">
            <a:extLst>
              <a:ext uri="{FF2B5EF4-FFF2-40B4-BE49-F238E27FC236}">
                <a16:creationId xmlns:a16="http://schemas.microsoft.com/office/drawing/2014/main" id="{E38F1F24-81CA-FE74-EBBA-503A24F52AF4}"/>
              </a:ext>
            </a:extLst>
          </p:cNvPr>
          <p:cNvSpPr>
            <a:spLocks noGrp="1"/>
          </p:cNvSpPr>
          <p:nvPr>
            <p:ph type="sldNum" sz="quarter" idx="12"/>
          </p:nvPr>
        </p:nvSpPr>
        <p:spPr/>
        <p:txBody>
          <a:bodyPr/>
          <a:lstStyle/>
          <a:p>
            <a:fld id="{6A6D9FA1-99C7-4910-8E32-B85D378B0060}" type="slidenum">
              <a:rPr lang="en-GB" smtClean="0">
                <a:solidFill>
                  <a:prstClr val="white"/>
                </a:solidFill>
              </a:rPr>
              <a:pPr/>
              <a:t>10</a:t>
            </a:fld>
            <a:endParaRPr lang="en-GB">
              <a:solidFill>
                <a:prstClr val="white"/>
              </a:solidFill>
            </a:endParaRPr>
          </a:p>
        </p:txBody>
      </p:sp>
      <p:sp>
        <p:nvSpPr>
          <p:cNvPr id="5" name="CasellaDiTesto 4">
            <a:extLst>
              <a:ext uri="{FF2B5EF4-FFF2-40B4-BE49-F238E27FC236}">
                <a16:creationId xmlns:a16="http://schemas.microsoft.com/office/drawing/2014/main" id="{B6AAF977-4BC5-8BF3-B6CE-5261E65C30B2}"/>
              </a:ext>
            </a:extLst>
          </p:cNvPr>
          <p:cNvSpPr txBox="1"/>
          <p:nvPr/>
        </p:nvSpPr>
        <p:spPr>
          <a:xfrm>
            <a:off x="983431" y="1491210"/>
            <a:ext cx="10691117" cy="292387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it-IT" sz="2400" dirty="0">
                <a:effectLst/>
                <a:latin typeface="+mj-lt"/>
                <a:ea typeface="Calibri" panose="020F0502020204030204" pitchFamily="34" charset="0"/>
                <a:cs typeface="Times New Roman" panose="02020603050405020304" pitchFamily="18" charset="0"/>
              </a:rPr>
              <a:t>For </a:t>
            </a:r>
            <a:r>
              <a:rPr lang="it-IT" sz="2400" b="1" dirty="0">
                <a:effectLst/>
                <a:latin typeface="+mj-lt"/>
                <a:ea typeface="Calibri" panose="020F0502020204030204" pitchFamily="34" charset="0"/>
                <a:cs typeface="Times New Roman" panose="02020603050405020304" pitchFamily="18" charset="0"/>
              </a:rPr>
              <a:t>Deliverables 2024 </a:t>
            </a:r>
            <a:r>
              <a:rPr lang="it-IT" sz="2400" dirty="0" err="1">
                <a:effectLst/>
                <a:latin typeface="+mj-lt"/>
                <a:ea typeface="Calibri" panose="020F0502020204030204" pitchFamily="34" charset="0"/>
                <a:cs typeface="Times New Roman" panose="02020603050405020304" pitchFamily="18" charset="0"/>
              </a:rPr>
              <a:t>please</a:t>
            </a:r>
            <a:r>
              <a:rPr lang="it-IT" sz="2400" dirty="0">
                <a:effectLst/>
                <a:latin typeface="+mj-lt"/>
                <a:ea typeface="Calibri" panose="020F0502020204030204" pitchFamily="34" charset="0"/>
                <a:cs typeface="Times New Roman" panose="02020603050405020304" pitchFamily="18" charset="0"/>
              </a:rPr>
              <a:t> upload the reports </a:t>
            </a:r>
            <a:r>
              <a:rPr lang="it-IT" sz="2400" dirty="0" err="1">
                <a:effectLst/>
                <a:latin typeface="+mj-lt"/>
                <a:ea typeface="Calibri" panose="020F0502020204030204" pitchFamily="34" charset="0"/>
                <a:cs typeface="Times New Roman" panose="02020603050405020304" pitchFamily="18" charset="0"/>
              </a:rPr>
              <a:t>as</a:t>
            </a:r>
            <a:r>
              <a:rPr lang="it-IT" sz="2400" dirty="0">
                <a:effectLst/>
                <a:latin typeface="+mj-lt"/>
                <a:ea typeface="Calibri" panose="020F0502020204030204" pitchFamily="34" charset="0"/>
                <a:cs typeface="Times New Roman" panose="02020603050405020304" pitchFamily="18" charset="0"/>
              </a:rPr>
              <a:t> </a:t>
            </a:r>
            <a:r>
              <a:rPr lang="it-IT" sz="2400" dirty="0" err="1">
                <a:effectLst/>
                <a:latin typeface="+mj-lt"/>
                <a:ea typeface="Calibri" panose="020F0502020204030204" pitchFamily="34" charset="0"/>
                <a:cs typeface="Times New Roman" panose="02020603050405020304" pitchFamily="18" charset="0"/>
              </a:rPr>
              <a:t>soon</a:t>
            </a:r>
            <a:r>
              <a:rPr lang="it-IT" sz="2400" dirty="0">
                <a:effectLst/>
                <a:latin typeface="+mj-lt"/>
                <a:ea typeface="Calibri" panose="020F0502020204030204" pitchFamily="34" charset="0"/>
                <a:cs typeface="Times New Roman" panose="02020603050405020304" pitchFamily="18" charset="0"/>
              </a:rPr>
              <a:t> </a:t>
            </a:r>
            <a:r>
              <a:rPr lang="it-IT" sz="2400" dirty="0" err="1">
                <a:effectLst/>
                <a:latin typeface="+mj-lt"/>
                <a:ea typeface="Calibri" panose="020F0502020204030204" pitchFamily="34" charset="0"/>
                <a:cs typeface="Times New Roman" panose="02020603050405020304" pitchFamily="18" charset="0"/>
              </a:rPr>
              <a:t>as</a:t>
            </a:r>
            <a:r>
              <a:rPr lang="it-IT" sz="2400" dirty="0">
                <a:effectLst/>
                <a:latin typeface="+mj-lt"/>
                <a:ea typeface="Calibri" panose="020F0502020204030204" pitchFamily="34" charset="0"/>
                <a:cs typeface="Times New Roman" panose="02020603050405020304" pitchFamily="18" charset="0"/>
              </a:rPr>
              <a:t> </a:t>
            </a:r>
            <a:r>
              <a:rPr lang="it-IT" sz="2400" dirty="0" err="1">
                <a:effectLst/>
                <a:latin typeface="+mj-lt"/>
                <a:ea typeface="Calibri" panose="020F0502020204030204" pitchFamily="34" charset="0"/>
                <a:cs typeface="Times New Roman" panose="02020603050405020304" pitchFamily="18" charset="0"/>
              </a:rPr>
              <a:t>possible</a:t>
            </a:r>
            <a:r>
              <a:rPr lang="it-IT" sz="2400" dirty="0">
                <a:effectLst/>
                <a:latin typeface="+mj-lt"/>
                <a:ea typeface="Calibri" panose="020F0502020204030204" pitchFamily="34" charset="0"/>
                <a:cs typeface="Times New Roman" panose="02020603050405020304" pitchFamily="18" charset="0"/>
              </a:rPr>
              <a:t>.</a:t>
            </a:r>
          </a:p>
          <a:p>
            <a:pPr>
              <a:spcAft>
                <a:spcPts val="1200"/>
              </a:spcAft>
            </a:pPr>
            <a:endParaRPr lang="it-IT" sz="2400" b="1" dirty="0">
              <a:effectLst/>
              <a:latin typeface="+mj-lt"/>
              <a:ea typeface="Calibri" panose="020F0502020204030204" pitchFamily="34" charset="0"/>
              <a:cs typeface="Times New Roman" panose="02020603050405020304" pitchFamily="18" charset="0"/>
            </a:endParaRPr>
          </a:p>
          <a:p>
            <a:pPr marL="342900" indent="-342900">
              <a:spcAft>
                <a:spcPts val="1200"/>
              </a:spcAft>
              <a:buFont typeface="Arial" panose="020B0604020202020204" pitchFamily="34" charset="0"/>
              <a:buChar char="•"/>
            </a:pPr>
            <a:r>
              <a:rPr lang="it-IT" sz="2400" dirty="0">
                <a:effectLst/>
                <a:latin typeface="+mj-lt"/>
                <a:ea typeface="Calibri" panose="020F0502020204030204" pitchFamily="34" charset="0"/>
                <a:cs typeface="Times New Roman" panose="02020603050405020304" pitchFamily="18" charset="0"/>
              </a:rPr>
              <a:t>The </a:t>
            </a:r>
            <a:r>
              <a:rPr lang="it-IT" sz="2400" dirty="0" err="1">
                <a:effectLst/>
                <a:latin typeface="+mj-lt"/>
                <a:ea typeface="Calibri" panose="020F0502020204030204" pitchFamily="34" charset="0"/>
                <a:cs typeface="Times New Roman" panose="02020603050405020304" pitchFamily="18" charset="0"/>
              </a:rPr>
              <a:t>placeholders</a:t>
            </a:r>
            <a:r>
              <a:rPr lang="it-IT" sz="2400" dirty="0">
                <a:effectLst/>
                <a:latin typeface="+mj-lt"/>
                <a:ea typeface="Calibri" panose="020F0502020204030204" pitchFamily="34" charset="0"/>
                <a:cs typeface="Times New Roman" panose="02020603050405020304" pitchFamily="18" charset="0"/>
              </a:rPr>
              <a:t> for </a:t>
            </a:r>
            <a:r>
              <a:rPr lang="it-IT" sz="2400" b="1" dirty="0">
                <a:effectLst/>
                <a:latin typeface="+mj-lt"/>
                <a:ea typeface="Calibri" panose="020F0502020204030204" pitchFamily="34" charset="0"/>
                <a:cs typeface="Times New Roman" panose="02020603050405020304" pitchFamily="18" charset="0"/>
              </a:rPr>
              <a:t>Deliverables 2025 </a:t>
            </a:r>
            <a:r>
              <a:rPr lang="it-IT" sz="2400" dirty="0">
                <a:effectLst/>
                <a:latin typeface="+mj-lt"/>
                <a:ea typeface="Calibri" panose="020F0502020204030204" pitchFamily="34" charset="0"/>
                <a:cs typeface="Times New Roman" panose="02020603050405020304" pitchFamily="18" charset="0"/>
              </a:rPr>
              <a:t>are in IMS, in the folder «Deliverables 2025»:</a:t>
            </a:r>
          </a:p>
          <a:p>
            <a:pPr>
              <a:spcAft>
                <a:spcPts val="1200"/>
              </a:spcAft>
            </a:pPr>
            <a:r>
              <a:rPr lang="it-IT" sz="2400" b="1" dirty="0">
                <a:effectLst/>
                <a:latin typeface="+mj-lt"/>
                <a:ea typeface="Calibri" panose="020F0502020204030204" pitchFamily="34" charset="0"/>
                <a:cs typeface="Times New Roman" panose="02020603050405020304" pitchFamily="18" charset="0"/>
              </a:rPr>
              <a:t>	</a:t>
            </a:r>
            <a:r>
              <a:rPr lang="it-IT" sz="2400" b="1" dirty="0">
                <a:effectLst/>
                <a:latin typeface="+mj-lt"/>
                <a:ea typeface="Calibri" panose="020F0502020204030204" pitchFamily="34" charset="0"/>
                <a:cs typeface="Times New Roman" panose="02020603050405020304" pitchFamily="18" charset="0"/>
                <a:hlinkClick r:id="rId2"/>
              </a:rPr>
              <a:t>https://idm.euro-fusion.org/default.aspx?uid=2SL8XM</a:t>
            </a:r>
            <a:endParaRPr lang="it-IT" sz="2400" b="1" dirty="0">
              <a:effectLst/>
              <a:latin typeface="+mj-lt"/>
              <a:ea typeface="Calibri" panose="020F0502020204030204" pitchFamily="34" charset="0"/>
              <a:cs typeface="Times New Roman" panose="02020603050405020304" pitchFamily="18" charset="0"/>
            </a:endParaRPr>
          </a:p>
          <a:p>
            <a:pPr>
              <a:spcAft>
                <a:spcPts val="1200"/>
              </a:spcAft>
            </a:pPr>
            <a:r>
              <a:rPr lang="it-IT" sz="2400" b="1" dirty="0">
                <a:effectLst/>
                <a:latin typeface="+mj-lt"/>
                <a:ea typeface="Calibri" panose="020F0502020204030204" pitchFamily="34" charset="0"/>
                <a:cs typeface="Times New Roman" panose="02020603050405020304" pitchFamily="18" charset="0"/>
              </a:rPr>
              <a:t> </a:t>
            </a:r>
            <a:r>
              <a:rPr lang="it-IT" sz="2400" b="1" dirty="0">
                <a:latin typeface="+mj-lt"/>
                <a:ea typeface="Calibri" panose="020F0502020204030204" pitchFamily="34" charset="0"/>
                <a:cs typeface="Times New Roman" panose="02020603050405020304" pitchFamily="18" charset="0"/>
              </a:rPr>
              <a:t>    </a:t>
            </a:r>
            <a:r>
              <a:rPr lang="it-IT" sz="2400" dirty="0" err="1">
                <a:latin typeface="+mj-lt"/>
                <a:ea typeface="Calibri" panose="020F0502020204030204" pitchFamily="34" charset="0"/>
                <a:cs typeface="Times New Roman" panose="02020603050405020304" pitchFamily="18" charset="0"/>
              </a:rPr>
              <a:t>P</a:t>
            </a:r>
            <a:r>
              <a:rPr lang="it-IT" sz="2400" dirty="0" err="1">
                <a:effectLst/>
                <a:latin typeface="+mj-lt"/>
                <a:ea typeface="Calibri" panose="020F0502020204030204" pitchFamily="34" charset="0"/>
                <a:cs typeface="Times New Roman" panose="02020603050405020304" pitchFamily="18" charset="0"/>
              </a:rPr>
              <a:t>lease</a:t>
            </a:r>
            <a:r>
              <a:rPr lang="it-IT" sz="2400" dirty="0">
                <a:effectLst/>
                <a:latin typeface="+mj-lt"/>
                <a:ea typeface="Calibri" panose="020F0502020204030204" pitchFamily="34" charset="0"/>
                <a:cs typeface="Times New Roman" panose="02020603050405020304" pitchFamily="18" charset="0"/>
              </a:rPr>
              <a:t> upload the reports by </a:t>
            </a:r>
            <a:r>
              <a:rPr lang="it-IT" sz="2400" b="1" dirty="0" err="1">
                <a:solidFill>
                  <a:srgbClr val="FF0000"/>
                </a:solidFill>
                <a:latin typeface="+mj-lt"/>
                <a:ea typeface="Calibri" panose="020F0502020204030204" pitchFamily="34" charset="0"/>
                <a:cs typeface="Times New Roman" panose="02020603050405020304" pitchFamily="18" charset="0"/>
              </a:rPr>
              <a:t>February</a:t>
            </a:r>
            <a:r>
              <a:rPr lang="it-IT" sz="2400" b="1" dirty="0">
                <a:solidFill>
                  <a:srgbClr val="FF0000"/>
                </a:solidFill>
                <a:effectLst/>
                <a:latin typeface="+mj-lt"/>
                <a:ea typeface="Calibri" panose="020F0502020204030204" pitchFamily="34" charset="0"/>
                <a:cs typeface="Times New Roman" panose="02020603050405020304" pitchFamily="18" charset="0"/>
              </a:rPr>
              <a:t> 2026</a:t>
            </a:r>
          </a:p>
        </p:txBody>
      </p:sp>
      <p:sp>
        <p:nvSpPr>
          <p:cNvPr id="6" name="Footer Placeholder 2">
            <a:extLst>
              <a:ext uri="{FF2B5EF4-FFF2-40B4-BE49-F238E27FC236}">
                <a16:creationId xmlns:a16="http://schemas.microsoft.com/office/drawing/2014/main" id="{E25324C8-1B5B-C7C6-F54E-4418E9E0DC28}"/>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2956923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F2907-DAAE-6EED-3028-E8BC74AA48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7CE7F5-D35D-5C9D-27C9-34E7042F504B}"/>
              </a:ext>
            </a:extLst>
          </p:cNvPr>
          <p:cNvSpPr>
            <a:spLocks noGrp="1"/>
          </p:cNvSpPr>
          <p:nvPr>
            <p:ph type="title"/>
          </p:nvPr>
        </p:nvSpPr>
        <p:spPr/>
        <p:txBody>
          <a:bodyPr/>
          <a:lstStyle/>
          <a:p>
            <a:r>
              <a:rPr lang="en-GB" dirty="0"/>
              <a:t>Work Plan for 2026-27</a:t>
            </a:r>
            <a:endParaRPr lang="en-HU" b="0" dirty="0">
              <a:solidFill>
                <a:srgbClr val="FF00FF"/>
              </a:solidFill>
            </a:endParaRPr>
          </a:p>
        </p:txBody>
      </p:sp>
      <p:sp>
        <p:nvSpPr>
          <p:cNvPr id="4" name="Slide Number Placeholder 3">
            <a:extLst>
              <a:ext uri="{FF2B5EF4-FFF2-40B4-BE49-F238E27FC236}">
                <a16:creationId xmlns:a16="http://schemas.microsoft.com/office/drawing/2014/main" id="{0CDD6D71-B284-924B-CCE1-F26A85EE2310}"/>
              </a:ext>
            </a:extLst>
          </p:cNvPr>
          <p:cNvSpPr>
            <a:spLocks noGrp="1"/>
          </p:cNvSpPr>
          <p:nvPr>
            <p:ph type="sldNum" sz="quarter" idx="12"/>
          </p:nvPr>
        </p:nvSpPr>
        <p:spPr/>
        <p:txBody>
          <a:bodyPr/>
          <a:lstStyle/>
          <a:p>
            <a:fld id="{6A6D9FA1-99C7-4910-8E32-B85D378B0060}" type="slidenum">
              <a:rPr lang="en-GB" smtClean="0">
                <a:solidFill>
                  <a:prstClr val="white"/>
                </a:solidFill>
              </a:rPr>
              <a:pPr/>
              <a:t>11</a:t>
            </a:fld>
            <a:endParaRPr lang="en-GB">
              <a:solidFill>
                <a:prstClr val="white"/>
              </a:solidFill>
            </a:endParaRPr>
          </a:p>
        </p:txBody>
      </p:sp>
      <p:sp>
        <p:nvSpPr>
          <p:cNvPr id="7" name="Footer Placeholder 2">
            <a:extLst>
              <a:ext uri="{FF2B5EF4-FFF2-40B4-BE49-F238E27FC236}">
                <a16:creationId xmlns:a16="http://schemas.microsoft.com/office/drawing/2014/main" id="{81587CDD-0396-BEB7-239E-70067F4C7806}"/>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
        <p:nvSpPr>
          <p:cNvPr id="12" name="CasellaDiTesto 11">
            <a:extLst>
              <a:ext uri="{FF2B5EF4-FFF2-40B4-BE49-F238E27FC236}">
                <a16:creationId xmlns:a16="http://schemas.microsoft.com/office/drawing/2014/main" id="{A218FE07-7DB1-8BFB-1DA4-A3494920FB17}"/>
              </a:ext>
            </a:extLst>
          </p:cNvPr>
          <p:cNvSpPr txBox="1"/>
          <p:nvPr/>
        </p:nvSpPr>
        <p:spPr>
          <a:xfrm>
            <a:off x="720079" y="923186"/>
            <a:ext cx="10848143" cy="5011628"/>
          </a:xfrm>
          <a:prstGeom prst="rect">
            <a:avLst/>
          </a:prstGeom>
          <a:noFill/>
        </p:spPr>
        <p:txBody>
          <a:bodyPr wrap="square">
            <a:spAutoFit/>
          </a:bodyPr>
          <a:lstStyle/>
          <a:p>
            <a:pPr indent="288290">
              <a:lnSpc>
                <a:spcPct val="105000"/>
              </a:lnSpc>
              <a:spcBef>
                <a:spcPts val="1200"/>
              </a:spcBef>
              <a:spcAft>
                <a:spcPts val="300"/>
              </a:spcAft>
              <a:buNone/>
            </a:pPr>
            <a:r>
              <a:rPr lang="en-GB" sz="1800" b="1" cap="small" dirty="0">
                <a:solidFill>
                  <a:srgbClr val="0F4761"/>
                </a:solidFill>
                <a:effectLst/>
                <a:latin typeface="Calibri" panose="020F0502020204030204" pitchFamily="34" charset="0"/>
                <a:ea typeface="Calibri" panose="020F0502020204030204" pitchFamily="34" charset="0"/>
                <a:cs typeface="Calibri" panose="020F0502020204030204" pitchFamily="34" charset="0"/>
              </a:rPr>
              <a:t>2026-27 Activities</a:t>
            </a:r>
            <a:endParaRPr lang="it-IT"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Manufacture and test of R&amp;W Nb</a:t>
            </a:r>
            <a:r>
              <a:rPr lang="en-GB" sz="1800" baseline="-25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Sn conductors (PF and CS SULTAN samples, and 100 m long conductor for the Central Solenoid).</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Test of High Voltage cold feedthrough prototypes.</a:t>
            </a:r>
            <a:endParaRPr lang="it-IT" sz="18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Manufacture of HTS conductors (SULTAN samples and 50 m long HTS conductor).</a:t>
            </a:r>
            <a:endParaRPr lang="it-IT" sz="1800"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SULTAN tests of manufactured conductors.</a:t>
            </a:r>
            <a:endParaRPr lang="it-IT" sz="18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Analysis of Experimental results.</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X-ray tomography of Superconducting samples to check manufacturing defects.</a:t>
            </a:r>
            <a:endParaRPr lang="it-IT" sz="1800" dirty="0">
              <a:solidFill>
                <a:schemeClr val="accent6">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Assessment of REBCO striated tapes, through microstructural characterisation, AC losses measurements and characterisation of transport properties of REBCO samples subjected to uniaxial tensile loading.</a:t>
            </a:r>
            <a:endParaRPr lang="it-IT" sz="1800" dirty="0">
              <a:solidFill>
                <a:srgbClr val="7030A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2C5E30"/>
                </a:solidFill>
                <a:effectLst/>
                <a:latin typeface="Calibri" panose="020F0502020204030204" pitchFamily="34" charset="0"/>
                <a:ea typeface="Times New Roman" panose="02020603050405020304" pitchFamily="18" charset="0"/>
                <a:cs typeface="Calibri" panose="020F0502020204030204" pitchFamily="34" charset="0"/>
              </a:rPr>
              <a:t>Study of the dynamic suppression of the superconducting state due to nuclear load by cryogenic in-situ measurements in a fusion reactor emulated environment.</a:t>
            </a:r>
            <a:endParaRPr lang="it-IT" sz="1800" dirty="0">
              <a:solidFill>
                <a:srgbClr val="2C5E3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5000"/>
              </a:lnSpc>
              <a:spcAft>
                <a:spcPts val="800"/>
              </a:spcAft>
              <a:buFont typeface="+mj-lt"/>
              <a:buAutoNum type="arabicParenR"/>
              <a:tabLst>
                <a:tab pos="-914400" algn="l"/>
                <a:tab pos="44958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Study of the effect of neutron and gamma irradiation on HTS tapes in conditions relevant for a fusion environment, to assess the conductor performance degradation.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0408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530F3-E81B-D306-2CDF-62F1083C3B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5B5A4F-A47C-34AD-2171-D7486013C30E}"/>
              </a:ext>
            </a:extLst>
          </p:cNvPr>
          <p:cNvSpPr>
            <a:spLocks noGrp="1"/>
          </p:cNvSpPr>
          <p:nvPr>
            <p:ph type="title"/>
          </p:nvPr>
        </p:nvSpPr>
        <p:spPr/>
        <p:txBody>
          <a:bodyPr/>
          <a:lstStyle/>
          <a:p>
            <a:r>
              <a:rPr lang="en-US" dirty="0"/>
              <a:t>Grant deliverables</a:t>
            </a:r>
            <a:endParaRPr lang="en-HU" b="0" dirty="0">
              <a:solidFill>
                <a:srgbClr val="FF00FF"/>
              </a:solidFill>
            </a:endParaRPr>
          </a:p>
        </p:txBody>
      </p:sp>
      <p:sp>
        <p:nvSpPr>
          <p:cNvPr id="4" name="Slide Number Placeholder 3">
            <a:extLst>
              <a:ext uri="{FF2B5EF4-FFF2-40B4-BE49-F238E27FC236}">
                <a16:creationId xmlns:a16="http://schemas.microsoft.com/office/drawing/2014/main" id="{42046311-43E1-777D-224E-6E95C10F6B97}"/>
              </a:ext>
            </a:extLst>
          </p:cNvPr>
          <p:cNvSpPr>
            <a:spLocks noGrp="1"/>
          </p:cNvSpPr>
          <p:nvPr>
            <p:ph type="sldNum" sz="quarter" idx="12"/>
          </p:nvPr>
        </p:nvSpPr>
        <p:spPr/>
        <p:txBody>
          <a:bodyPr/>
          <a:lstStyle/>
          <a:p>
            <a:fld id="{6A6D9FA1-99C7-4910-8E32-B85D378B0060}" type="slidenum">
              <a:rPr lang="en-GB" smtClean="0">
                <a:solidFill>
                  <a:prstClr val="white"/>
                </a:solidFill>
              </a:rPr>
              <a:pPr/>
              <a:t>12</a:t>
            </a:fld>
            <a:endParaRPr lang="en-GB">
              <a:solidFill>
                <a:prstClr val="white"/>
              </a:solidFill>
            </a:endParaRPr>
          </a:p>
        </p:txBody>
      </p:sp>
      <p:graphicFrame>
        <p:nvGraphicFramePr>
          <p:cNvPr id="10" name="Tabella 9">
            <a:extLst>
              <a:ext uri="{FF2B5EF4-FFF2-40B4-BE49-F238E27FC236}">
                <a16:creationId xmlns:a16="http://schemas.microsoft.com/office/drawing/2014/main" id="{82272B5D-E217-5FE2-1ADC-A33457D565D1}"/>
              </a:ext>
            </a:extLst>
          </p:cNvPr>
          <p:cNvGraphicFramePr>
            <a:graphicFrameLocks noGrp="1"/>
          </p:cNvGraphicFramePr>
          <p:nvPr>
            <p:extLst>
              <p:ext uri="{D42A27DB-BD31-4B8C-83A1-F6EECF244321}">
                <p14:modId xmlns:p14="http://schemas.microsoft.com/office/powerpoint/2010/main" val="848852875"/>
              </p:ext>
            </p:extLst>
          </p:nvPr>
        </p:nvGraphicFramePr>
        <p:xfrm>
          <a:off x="583170" y="925109"/>
          <a:ext cx="11165806" cy="4221988"/>
        </p:xfrm>
        <a:graphic>
          <a:graphicData uri="http://schemas.openxmlformats.org/drawingml/2006/table">
            <a:tbl>
              <a:tblPr firstRow="1" bandRow="1">
                <a:tableStyleId>{5C22544A-7EE6-4342-B048-85BDC9FD1C3A}</a:tableStyleId>
              </a:tblPr>
              <a:tblGrid>
                <a:gridCol w="1653385">
                  <a:extLst>
                    <a:ext uri="{9D8B030D-6E8A-4147-A177-3AD203B41FA5}">
                      <a16:colId xmlns:a16="http://schemas.microsoft.com/office/drawing/2014/main" val="3213031956"/>
                    </a:ext>
                  </a:extLst>
                </a:gridCol>
                <a:gridCol w="5982412">
                  <a:extLst>
                    <a:ext uri="{9D8B030D-6E8A-4147-A177-3AD203B41FA5}">
                      <a16:colId xmlns:a16="http://schemas.microsoft.com/office/drawing/2014/main" val="3944891657"/>
                    </a:ext>
                  </a:extLst>
                </a:gridCol>
                <a:gridCol w="1360968">
                  <a:extLst>
                    <a:ext uri="{9D8B030D-6E8A-4147-A177-3AD203B41FA5}">
                      <a16:colId xmlns:a16="http://schemas.microsoft.com/office/drawing/2014/main" val="1392681943"/>
                    </a:ext>
                  </a:extLst>
                </a:gridCol>
                <a:gridCol w="2169041">
                  <a:extLst>
                    <a:ext uri="{9D8B030D-6E8A-4147-A177-3AD203B41FA5}">
                      <a16:colId xmlns:a16="http://schemas.microsoft.com/office/drawing/2014/main" val="515148354"/>
                    </a:ext>
                  </a:extLst>
                </a:gridCol>
              </a:tblGrid>
              <a:tr h="370840">
                <a:tc>
                  <a:txBody>
                    <a:bodyPr/>
                    <a:lstStyle/>
                    <a:p>
                      <a:r>
                        <a:rPr lang="en-US" sz="1900" dirty="0"/>
                        <a:t>ID</a:t>
                      </a:r>
                    </a:p>
                  </a:txBody>
                  <a:tcPr/>
                </a:tc>
                <a:tc>
                  <a:txBody>
                    <a:bodyPr/>
                    <a:lstStyle/>
                    <a:p>
                      <a:r>
                        <a:rPr lang="en-US" sz="1900" dirty="0"/>
                        <a:t>Deliverables Table</a:t>
                      </a:r>
                    </a:p>
                  </a:txBody>
                  <a:tcPr/>
                </a:tc>
                <a:tc>
                  <a:txBody>
                    <a:bodyPr/>
                    <a:lstStyle/>
                    <a:p>
                      <a:r>
                        <a:rPr lang="en-US" sz="1900" dirty="0"/>
                        <a:t>Date</a:t>
                      </a:r>
                    </a:p>
                  </a:txBody>
                  <a:tcPr/>
                </a:tc>
                <a:tc>
                  <a:txBody>
                    <a:bodyPr/>
                    <a:lstStyle/>
                    <a:p>
                      <a:r>
                        <a:rPr lang="en-US" sz="1900" dirty="0"/>
                        <a:t>Comments</a:t>
                      </a:r>
                    </a:p>
                  </a:txBody>
                  <a:tcPr/>
                </a:tc>
                <a:extLst>
                  <a:ext uri="{0D108BD9-81ED-4DB2-BD59-A6C34878D82A}">
                    <a16:rowId xmlns:a16="http://schemas.microsoft.com/office/drawing/2014/main" val="2816742352"/>
                  </a:ext>
                </a:extLst>
              </a:tr>
              <a:tr h="198120">
                <a:tc>
                  <a:txBody>
                    <a:bodyPr/>
                    <a:lstStyle/>
                    <a:p>
                      <a:r>
                        <a:rPr lang="en-US" sz="1800" b="0" i="0" u="none" strike="noStrike" kern="1200" baseline="0" dirty="0">
                          <a:solidFill>
                            <a:schemeClr val="dk1"/>
                          </a:solidFill>
                          <a:latin typeface="+mn-lt"/>
                          <a:ea typeface="+mn-ea"/>
                          <a:cs typeface="+mn-cs"/>
                        </a:rPr>
                        <a:t>MAG.D.04</a:t>
                      </a:r>
                    </a:p>
                  </a:txBody>
                  <a:tcPr/>
                </a:tc>
                <a:tc>
                  <a:txBody>
                    <a:bodyPr/>
                    <a:lstStyle/>
                    <a:p>
                      <a:r>
                        <a:rPr lang="en-US" sz="1800" dirty="0"/>
                        <a:t>Report on Magnet system design and analysis</a:t>
                      </a:r>
                    </a:p>
                  </a:txBody>
                  <a:tcPr/>
                </a:tc>
                <a:tc>
                  <a:txBody>
                    <a:bodyPr/>
                    <a:lstStyle/>
                    <a:p>
                      <a:pPr algn="just">
                        <a:lnSpc>
                          <a:spcPct val="105000"/>
                        </a:lnSpc>
                        <a:spcAft>
                          <a:spcPts val="600"/>
                        </a:spcAft>
                        <a:buNone/>
                      </a:pPr>
                      <a:r>
                        <a:rPr lang="en-GB" sz="1800" kern="1200" dirty="0">
                          <a:solidFill>
                            <a:schemeClr val="dk1"/>
                          </a:solidFill>
                          <a:latin typeface="+mn-lt"/>
                          <a:ea typeface="+mn-ea"/>
                          <a:cs typeface="+mn-cs"/>
                        </a:rPr>
                        <a:t>31.12.25</a:t>
                      </a:r>
                      <a:endParaRPr lang="it-IT" sz="1800" kern="1200" dirty="0">
                        <a:solidFill>
                          <a:schemeClr val="dk1"/>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t>In preparation</a:t>
                      </a:r>
                    </a:p>
                  </a:txBody>
                  <a:tcPr/>
                </a:tc>
                <a:extLst>
                  <a:ext uri="{0D108BD9-81ED-4DB2-BD59-A6C34878D82A}">
                    <a16:rowId xmlns:a16="http://schemas.microsoft.com/office/drawing/2014/main" val="2927191648"/>
                  </a:ext>
                </a:extLst>
              </a:tr>
              <a:tr h="19812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MAG.D.08</a:t>
                      </a:r>
                    </a:p>
                  </a:txBody>
                  <a:tcPr/>
                </a:tc>
                <a:tc>
                  <a:txBody>
                    <a:bodyPr/>
                    <a:lstStyle/>
                    <a:p>
                      <a:r>
                        <a:rPr lang="en-GB" sz="1800" dirty="0"/>
                        <a:t>Performance evaluation report on the CS conductor concept</a:t>
                      </a:r>
                      <a:endParaRPr lang="en-US" sz="1800" dirty="0"/>
                    </a:p>
                  </a:txBody>
                  <a:tcPr/>
                </a:tc>
                <a:tc>
                  <a:txBody>
                    <a:bodyPr/>
                    <a:lstStyle/>
                    <a:p>
                      <a:pPr algn="just">
                        <a:lnSpc>
                          <a:spcPct val="105000"/>
                        </a:lnSpc>
                        <a:spcAft>
                          <a:spcPts val="600"/>
                        </a:spcAft>
                        <a:buNone/>
                      </a:pPr>
                      <a:r>
                        <a:rPr lang="en-GB" sz="1800" kern="1200" dirty="0">
                          <a:solidFill>
                            <a:schemeClr val="dk1"/>
                          </a:solidFill>
                          <a:latin typeface="+mn-lt"/>
                          <a:ea typeface="+mn-ea"/>
                          <a:cs typeface="+mn-cs"/>
                        </a:rPr>
                        <a:t>31.12.25</a:t>
                      </a:r>
                      <a:endParaRPr lang="it-IT" sz="1800" kern="1200" dirty="0">
                        <a:solidFill>
                          <a:schemeClr val="dk1"/>
                        </a:solidFill>
                        <a:latin typeface="+mn-lt"/>
                        <a:ea typeface="+mn-ea"/>
                        <a:cs typeface="+mn-cs"/>
                      </a:endParaRPr>
                    </a:p>
                  </a:txBody>
                  <a:tcPr/>
                </a:tc>
                <a:tc>
                  <a:txBody>
                    <a:bodyPr/>
                    <a:lstStyle/>
                    <a:p>
                      <a:r>
                        <a:rPr lang="en-GB" sz="1800" dirty="0"/>
                        <a:t>In preparation</a:t>
                      </a:r>
                    </a:p>
                  </a:txBody>
                  <a:tcPr/>
                </a:tc>
                <a:extLst>
                  <a:ext uri="{0D108BD9-81ED-4DB2-BD59-A6C34878D82A}">
                    <a16:rowId xmlns:a16="http://schemas.microsoft.com/office/drawing/2014/main" val="2555988078"/>
                  </a:ext>
                </a:extLst>
              </a:tr>
              <a:tr h="370840">
                <a:tc>
                  <a:txBody>
                    <a:bodyPr/>
                    <a:lstStyle/>
                    <a:p>
                      <a:pPr algn="just">
                        <a:lnSpc>
                          <a:spcPct val="105000"/>
                        </a:lnSpc>
                        <a:spcAft>
                          <a:spcPts val="600"/>
                        </a:spcAft>
                        <a:buNone/>
                      </a:pPr>
                      <a:r>
                        <a:rPr lang="en-GB" sz="1800" kern="1200" dirty="0">
                          <a:solidFill>
                            <a:schemeClr val="dk1"/>
                          </a:solidFill>
                          <a:latin typeface="+mn-lt"/>
                          <a:ea typeface="+mn-ea"/>
                          <a:cs typeface="+mn-cs"/>
                        </a:rPr>
                        <a:t>MAG.D.09</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chemeClr val="dk1"/>
                          </a:solidFill>
                          <a:latin typeface="+mn-lt"/>
                          <a:ea typeface="+mn-ea"/>
                          <a:cs typeface="+mn-cs"/>
                        </a:rPr>
                        <a:t>Performance evaluation report on the PF conductor concept</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rgbClr val="FF0000"/>
                          </a:solidFill>
                          <a:latin typeface="+mn-lt"/>
                          <a:ea typeface="+mn-ea"/>
                          <a:cs typeface="+mn-cs"/>
                        </a:rPr>
                        <a:t>31.12.26</a:t>
                      </a:r>
                      <a:endParaRPr lang="it-IT" sz="1800" kern="1200" dirty="0">
                        <a:solidFill>
                          <a:srgbClr val="FF0000"/>
                        </a:solidFill>
                        <a:latin typeface="+mn-lt"/>
                        <a:ea typeface="+mn-ea"/>
                        <a:cs typeface="+mn-cs"/>
                      </a:endParaRPr>
                    </a:p>
                  </a:txBody>
                  <a:tcPr marL="68580" marR="68580" marT="0" marB="0"/>
                </a:tc>
                <a:tc>
                  <a:txBody>
                    <a:bodyPr/>
                    <a:lstStyle/>
                    <a:p>
                      <a:pPr algn="l">
                        <a:lnSpc>
                          <a:spcPct val="105000"/>
                        </a:lnSpc>
                        <a:spcAft>
                          <a:spcPts val="600"/>
                        </a:spcAft>
                        <a:buNone/>
                      </a:pPr>
                      <a:endParaRPr lang="it-IT" sz="1800" kern="1200" dirty="0">
                        <a:solidFill>
                          <a:srgbClr val="FF0000"/>
                        </a:solidFill>
                        <a:latin typeface="+mn-lt"/>
                        <a:ea typeface="+mn-ea"/>
                        <a:cs typeface="+mn-cs"/>
                      </a:endParaRPr>
                    </a:p>
                  </a:txBody>
                  <a:tcPr marL="68580" marR="68580" marT="0" marB="0"/>
                </a:tc>
                <a:extLst>
                  <a:ext uri="{0D108BD9-81ED-4DB2-BD59-A6C34878D82A}">
                    <a16:rowId xmlns:a16="http://schemas.microsoft.com/office/drawing/2014/main" val="203711828"/>
                  </a:ext>
                </a:extLst>
              </a:tr>
              <a:tr h="370840">
                <a:tc>
                  <a:txBody>
                    <a:bodyPr/>
                    <a:lstStyle/>
                    <a:p>
                      <a:pPr algn="just">
                        <a:lnSpc>
                          <a:spcPct val="105000"/>
                        </a:lnSpc>
                        <a:spcAft>
                          <a:spcPts val="600"/>
                        </a:spcAft>
                        <a:buNone/>
                      </a:pPr>
                      <a:r>
                        <a:rPr lang="en-GB" sz="1800" kern="1200" dirty="0">
                          <a:solidFill>
                            <a:schemeClr val="dk1"/>
                          </a:solidFill>
                          <a:latin typeface="+mn-lt"/>
                          <a:ea typeface="+mn-ea"/>
                          <a:cs typeface="+mn-cs"/>
                        </a:rPr>
                        <a:t>MAG.D.11</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US" sz="1800" kern="1200" dirty="0">
                          <a:solidFill>
                            <a:schemeClr val="dk1"/>
                          </a:solidFill>
                          <a:latin typeface="+mn-lt"/>
                          <a:ea typeface="+mn-ea"/>
                          <a:cs typeface="+mn-cs"/>
                        </a:rPr>
                        <a:t>Performance evaluation report on the insulation systems</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rgbClr val="FF0000"/>
                          </a:solidFill>
                          <a:latin typeface="+mn-lt"/>
                          <a:ea typeface="+mn-ea"/>
                          <a:cs typeface="+mn-cs"/>
                        </a:rPr>
                        <a:t>31.12.26</a:t>
                      </a:r>
                      <a:endParaRPr lang="it-IT" sz="1800" kern="1200" dirty="0">
                        <a:solidFill>
                          <a:srgbClr val="FF0000"/>
                        </a:solidFill>
                        <a:latin typeface="+mn-lt"/>
                        <a:ea typeface="+mn-ea"/>
                        <a:cs typeface="+mn-cs"/>
                      </a:endParaRPr>
                    </a:p>
                  </a:txBody>
                  <a:tcPr marL="68580" marR="68580" marT="0" marB="0"/>
                </a:tc>
                <a:tc>
                  <a:txBody>
                    <a:bodyPr/>
                    <a:lstStyle/>
                    <a:p>
                      <a:pPr algn="l">
                        <a:lnSpc>
                          <a:spcPct val="105000"/>
                        </a:lnSpc>
                        <a:spcAft>
                          <a:spcPts val="600"/>
                        </a:spcAft>
                        <a:buNone/>
                      </a:pPr>
                      <a:endParaRPr lang="it-IT" sz="1800" kern="1200" dirty="0">
                        <a:solidFill>
                          <a:srgbClr val="FF0000"/>
                        </a:solidFill>
                        <a:latin typeface="+mn-lt"/>
                        <a:ea typeface="+mn-ea"/>
                        <a:cs typeface="+mn-cs"/>
                      </a:endParaRPr>
                    </a:p>
                  </a:txBody>
                  <a:tcPr marL="68580" marR="68580" marT="0" marB="0"/>
                </a:tc>
                <a:extLst>
                  <a:ext uri="{0D108BD9-81ED-4DB2-BD59-A6C34878D82A}">
                    <a16:rowId xmlns:a16="http://schemas.microsoft.com/office/drawing/2014/main" val="1480047121"/>
                  </a:ext>
                </a:extLst>
              </a:tr>
              <a:tr h="0">
                <a:tc>
                  <a:txBody>
                    <a:bodyPr/>
                    <a:lstStyle/>
                    <a:p>
                      <a:pPr algn="just">
                        <a:lnSpc>
                          <a:spcPct val="105000"/>
                        </a:lnSpc>
                        <a:spcAft>
                          <a:spcPts val="600"/>
                        </a:spcAft>
                        <a:buNone/>
                      </a:pPr>
                      <a:r>
                        <a:rPr lang="en-GB" sz="1800" kern="1200" dirty="0">
                          <a:solidFill>
                            <a:schemeClr val="dk1"/>
                          </a:solidFill>
                          <a:latin typeface="+mn-lt"/>
                          <a:ea typeface="+mn-ea"/>
                          <a:cs typeface="+mn-cs"/>
                        </a:rPr>
                        <a:t>MAG.D.06</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US" sz="1800" kern="1200" dirty="0">
                          <a:solidFill>
                            <a:schemeClr val="dk1"/>
                          </a:solidFill>
                          <a:latin typeface="+mn-lt"/>
                          <a:ea typeface="+mn-ea"/>
                          <a:cs typeface="+mn-cs"/>
                        </a:rPr>
                        <a:t>Report on the manufacturing of the 100m long R&amp;W conductor sample</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rgbClr val="FF0000"/>
                          </a:solidFill>
                          <a:latin typeface="+mn-lt"/>
                          <a:ea typeface="+mn-ea"/>
                          <a:cs typeface="+mn-cs"/>
                        </a:rPr>
                        <a:t>31.12.27</a:t>
                      </a:r>
                      <a:endParaRPr lang="it-IT" sz="1800" kern="1200" dirty="0">
                        <a:solidFill>
                          <a:srgbClr val="FF0000"/>
                        </a:solidFill>
                        <a:latin typeface="+mn-lt"/>
                        <a:ea typeface="+mn-ea"/>
                        <a:cs typeface="+mn-cs"/>
                      </a:endParaRPr>
                    </a:p>
                  </a:txBody>
                  <a:tcPr marL="68580" marR="68580" marT="0" marB="0"/>
                </a:tc>
                <a:tc>
                  <a:txBody>
                    <a:bodyPr/>
                    <a:lstStyle/>
                    <a:p>
                      <a:pPr marL="0" marR="0" lvl="0" indent="0" algn="l" defTabSz="685800" rtl="0" eaLnBrk="1" fontAlgn="auto" latinLnBrk="0" hangingPunct="1">
                        <a:lnSpc>
                          <a:spcPct val="105000"/>
                        </a:lnSpc>
                        <a:spcBef>
                          <a:spcPts val="0"/>
                        </a:spcBef>
                        <a:spcAft>
                          <a:spcPts val="600"/>
                        </a:spcAft>
                        <a:buClrTx/>
                        <a:buSzTx/>
                        <a:buFontTx/>
                        <a:buNone/>
                        <a:tabLst/>
                        <a:defRPr/>
                      </a:pPr>
                      <a:endParaRPr lang="it-IT" sz="1800" kern="1200" dirty="0">
                        <a:solidFill>
                          <a:srgbClr val="FF0000"/>
                        </a:solidFill>
                        <a:latin typeface="+mn-lt"/>
                        <a:ea typeface="+mn-ea"/>
                        <a:cs typeface="+mn-cs"/>
                      </a:endParaRPr>
                    </a:p>
                  </a:txBody>
                  <a:tcPr marL="68580" marR="68580" marT="0" marB="0"/>
                </a:tc>
                <a:extLst>
                  <a:ext uri="{0D108BD9-81ED-4DB2-BD59-A6C34878D82A}">
                    <a16:rowId xmlns:a16="http://schemas.microsoft.com/office/drawing/2014/main" val="639581039"/>
                  </a:ext>
                </a:extLst>
              </a:tr>
              <a:tr h="285750">
                <a:tc>
                  <a:txBody>
                    <a:bodyPr/>
                    <a:lstStyle/>
                    <a:p>
                      <a:pPr algn="just">
                        <a:lnSpc>
                          <a:spcPct val="105000"/>
                        </a:lnSpc>
                        <a:spcAft>
                          <a:spcPts val="600"/>
                        </a:spcAft>
                        <a:buNone/>
                      </a:pPr>
                      <a:r>
                        <a:rPr lang="en-GB" sz="1800" kern="1200" dirty="0">
                          <a:solidFill>
                            <a:schemeClr val="dk1"/>
                          </a:solidFill>
                          <a:latin typeface="+mn-lt"/>
                          <a:ea typeface="+mn-ea"/>
                          <a:cs typeface="+mn-cs"/>
                        </a:rPr>
                        <a:t>MAG.D.07</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US" sz="1800" kern="1200" dirty="0">
                          <a:solidFill>
                            <a:schemeClr val="dk1"/>
                          </a:solidFill>
                          <a:latin typeface="+mn-lt"/>
                          <a:ea typeface="+mn-ea"/>
                          <a:cs typeface="+mn-cs"/>
                        </a:rPr>
                        <a:t>Report on the manufacturing of the 50m long HTS conductor sample</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rgbClr val="FF0000"/>
                          </a:solidFill>
                          <a:latin typeface="+mn-lt"/>
                          <a:ea typeface="+mn-ea"/>
                          <a:cs typeface="+mn-cs"/>
                        </a:rPr>
                        <a:t>31.12.27</a:t>
                      </a:r>
                      <a:endParaRPr lang="it-IT" sz="1800" kern="1200" dirty="0">
                        <a:solidFill>
                          <a:srgbClr val="FF0000"/>
                        </a:solidFill>
                        <a:latin typeface="+mn-lt"/>
                        <a:ea typeface="+mn-ea"/>
                        <a:cs typeface="+mn-cs"/>
                      </a:endParaRPr>
                    </a:p>
                  </a:txBody>
                  <a:tcPr marL="68580" marR="68580" marT="0" marB="0"/>
                </a:tc>
                <a:tc>
                  <a:txBody>
                    <a:bodyPr/>
                    <a:lstStyle/>
                    <a:p>
                      <a:pPr marL="0" marR="0" lvl="0" indent="0" algn="l" defTabSz="685800" rtl="0" eaLnBrk="1" fontAlgn="auto" latinLnBrk="0" hangingPunct="1">
                        <a:lnSpc>
                          <a:spcPct val="105000"/>
                        </a:lnSpc>
                        <a:spcBef>
                          <a:spcPts val="0"/>
                        </a:spcBef>
                        <a:spcAft>
                          <a:spcPts val="600"/>
                        </a:spcAft>
                        <a:buClrTx/>
                        <a:buSzTx/>
                        <a:buFontTx/>
                        <a:buNone/>
                        <a:tabLst/>
                        <a:defRPr/>
                      </a:pPr>
                      <a:endParaRPr lang="it-IT" sz="1800" kern="1200" dirty="0">
                        <a:solidFill>
                          <a:srgbClr val="FF0000"/>
                        </a:solidFill>
                        <a:latin typeface="+mn-lt"/>
                        <a:ea typeface="+mn-ea"/>
                        <a:cs typeface="+mn-cs"/>
                      </a:endParaRPr>
                    </a:p>
                  </a:txBody>
                  <a:tcPr marL="68580" marR="68580" marT="0" marB="0"/>
                </a:tc>
                <a:extLst>
                  <a:ext uri="{0D108BD9-81ED-4DB2-BD59-A6C34878D82A}">
                    <a16:rowId xmlns:a16="http://schemas.microsoft.com/office/drawing/2014/main" val="3299669023"/>
                  </a:ext>
                </a:extLst>
              </a:tr>
              <a:tr h="190500">
                <a:tc>
                  <a:txBody>
                    <a:bodyPr/>
                    <a:lstStyle/>
                    <a:p>
                      <a:pPr algn="just">
                        <a:lnSpc>
                          <a:spcPct val="105000"/>
                        </a:lnSpc>
                        <a:spcAft>
                          <a:spcPts val="600"/>
                        </a:spcAft>
                        <a:buNone/>
                      </a:pPr>
                      <a:r>
                        <a:rPr lang="en-GB" sz="180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a:t>
                      </a:r>
                      <a:endParaRPr lang="it-IT" sz="180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lnSpc>
                          <a:spcPct val="105000"/>
                        </a:lnSpc>
                        <a:spcAft>
                          <a:spcPts val="600"/>
                        </a:spcAft>
                        <a:buNone/>
                      </a:pPr>
                      <a:r>
                        <a:rPr lang="en-US" sz="1800" kern="1200" dirty="0">
                          <a:solidFill>
                            <a:schemeClr val="dk1"/>
                          </a:solidFill>
                          <a:latin typeface="+mn-lt"/>
                          <a:ea typeface="+mn-ea"/>
                          <a:cs typeface="+mn-cs"/>
                        </a:rPr>
                        <a:t>Report on the assessment of microstructural and transport characteristics of striated REBCO tapes</a:t>
                      </a:r>
                      <a:endParaRPr lang="it-IT" sz="1800" kern="120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GB" sz="1800" kern="1200" dirty="0">
                          <a:solidFill>
                            <a:srgbClr val="FF0000"/>
                          </a:solidFill>
                          <a:latin typeface="+mn-lt"/>
                          <a:ea typeface="+mn-ea"/>
                          <a:cs typeface="+mn-cs"/>
                        </a:rPr>
                        <a:t>31.12.27</a:t>
                      </a:r>
                      <a:endParaRPr lang="it-IT" sz="1800" kern="1200" dirty="0">
                        <a:solidFill>
                          <a:srgbClr val="FF0000"/>
                        </a:solidFill>
                        <a:latin typeface="+mn-lt"/>
                        <a:ea typeface="+mn-ea"/>
                        <a:cs typeface="+mn-cs"/>
                      </a:endParaRPr>
                    </a:p>
                  </a:txBody>
                  <a:tcPr marL="68580" marR="68580" marT="0" marB="0"/>
                </a:tc>
                <a:tc>
                  <a:txBody>
                    <a:bodyPr/>
                    <a:lstStyle/>
                    <a:p>
                      <a:pPr algn="l">
                        <a:lnSpc>
                          <a:spcPct val="105000"/>
                        </a:lnSpc>
                        <a:spcAft>
                          <a:spcPts val="600"/>
                        </a:spcAft>
                        <a:buNone/>
                      </a:pPr>
                      <a:r>
                        <a:rPr lang="en-GB" sz="1800" kern="1200" dirty="0">
                          <a:solidFill>
                            <a:schemeClr val="dk1"/>
                          </a:solidFill>
                          <a:latin typeface="+mn-lt"/>
                          <a:ea typeface="+mn-ea"/>
                          <a:cs typeface="+mn-cs"/>
                        </a:rPr>
                        <a:t> </a:t>
                      </a:r>
                      <a:endParaRPr lang="it-IT" sz="1800" kern="1200" dirty="0">
                        <a:solidFill>
                          <a:schemeClr val="dk1"/>
                        </a:solidFill>
                        <a:latin typeface="+mn-lt"/>
                        <a:ea typeface="+mn-ea"/>
                        <a:cs typeface="+mn-cs"/>
                      </a:endParaRPr>
                    </a:p>
                  </a:txBody>
                  <a:tcPr marL="68580" marR="68580" marT="0" marB="0"/>
                </a:tc>
                <a:extLst>
                  <a:ext uri="{0D108BD9-81ED-4DB2-BD59-A6C34878D82A}">
                    <a16:rowId xmlns:a16="http://schemas.microsoft.com/office/drawing/2014/main" val="1281961522"/>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900" b="0" i="0" u="none" strike="noStrike" kern="1200" baseline="0" dirty="0">
                        <a:solidFill>
                          <a:schemeClr val="dk1"/>
                        </a:solidFill>
                        <a:latin typeface="+mn-lt"/>
                        <a:ea typeface="+mn-ea"/>
                        <a:cs typeface="+mn-cs"/>
                      </a:endParaRPr>
                    </a:p>
                  </a:txBody>
                  <a:tcPr/>
                </a:tc>
                <a:tc>
                  <a:txBody>
                    <a:bodyPr/>
                    <a:lstStyle/>
                    <a:p>
                      <a:r>
                        <a:rPr lang="en-GB" sz="1900" kern="1200" dirty="0">
                          <a:solidFill>
                            <a:schemeClr val="dk1"/>
                          </a:solidFill>
                          <a:latin typeface="+mn-lt"/>
                          <a:ea typeface="+mn-ea"/>
                          <a:cs typeface="+mn-cs"/>
                        </a:rPr>
                        <a:t>Report on the effect of irradiation on HTS superconducting tapes</a:t>
                      </a:r>
                      <a:endParaRPr lang="en-US" sz="1900" kern="1200" dirty="0">
                        <a:solidFill>
                          <a:schemeClr val="dk1"/>
                        </a:solidFill>
                        <a:latin typeface="+mn-lt"/>
                        <a:ea typeface="+mn-ea"/>
                        <a:cs typeface="+mn-cs"/>
                      </a:endParaRPr>
                    </a:p>
                  </a:txBody>
                  <a:tcPr/>
                </a:tc>
                <a:tc>
                  <a:txBody>
                    <a:bodyPr/>
                    <a:lstStyle/>
                    <a:p>
                      <a:r>
                        <a:rPr lang="en-GB" sz="1900" kern="1200" dirty="0">
                          <a:solidFill>
                            <a:srgbClr val="FF0000"/>
                          </a:solidFill>
                          <a:latin typeface="+mn-lt"/>
                          <a:ea typeface="+mn-ea"/>
                          <a:cs typeface="+mn-cs"/>
                        </a:rPr>
                        <a:t>31.12.27</a:t>
                      </a:r>
                      <a:endParaRPr lang="en-US" sz="1900" kern="1200" dirty="0">
                        <a:solidFill>
                          <a:srgbClr val="FF0000"/>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900" kern="1200" dirty="0">
                        <a:solidFill>
                          <a:schemeClr val="dk1"/>
                        </a:solidFill>
                        <a:latin typeface="+mn-lt"/>
                        <a:ea typeface="+mn-ea"/>
                        <a:cs typeface="+mn-cs"/>
                      </a:endParaRPr>
                    </a:p>
                  </a:txBody>
                  <a:tcPr/>
                </a:tc>
                <a:extLst>
                  <a:ext uri="{0D108BD9-81ED-4DB2-BD59-A6C34878D82A}">
                    <a16:rowId xmlns:a16="http://schemas.microsoft.com/office/drawing/2014/main" val="1115504206"/>
                  </a:ext>
                </a:extLst>
              </a:tr>
            </a:tbl>
          </a:graphicData>
        </a:graphic>
      </p:graphicFrame>
      <p:sp>
        <p:nvSpPr>
          <p:cNvPr id="5" name="CasellaDiTesto 4">
            <a:extLst>
              <a:ext uri="{FF2B5EF4-FFF2-40B4-BE49-F238E27FC236}">
                <a16:creationId xmlns:a16="http://schemas.microsoft.com/office/drawing/2014/main" id="{A89C63B3-6ECE-118D-8D6A-E6D708F5D0F2}"/>
              </a:ext>
            </a:extLst>
          </p:cNvPr>
          <p:cNvSpPr txBox="1"/>
          <p:nvPr/>
        </p:nvSpPr>
        <p:spPr>
          <a:xfrm>
            <a:off x="583170" y="5806872"/>
            <a:ext cx="11080746" cy="369332"/>
          </a:xfrm>
          <a:prstGeom prst="rect">
            <a:avLst/>
          </a:prstGeom>
          <a:noFill/>
        </p:spPr>
        <p:txBody>
          <a:bodyPr wrap="square">
            <a:spAutoFit/>
          </a:bodyPr>
          <a:lstStyle/>
          <a:p>
            <a:r>
              <a:rPr lang="en-US" dirty="0"/>
              <a:t>The template for grant Deliverables is available at </a:t>
            </a:r>
            <a:r>
              <a:rPr lang="en-US" dirty="0">
                <a:hlinkClick r:id="rId2"/>
              </a:rPr>
              <a:t>https://idm.euro-fusion.org/?uid=2N3G6V</a:t>
            </a:r>
            <a:endParaRPr lang="en-US" dirty="0"/>
          </a:p>
        </p:txBody>
      </p:sp>
      <p:sp>
        <p:nvSpPr>
          <p:cNvPr id="3" name="Footer Placeholder 2">
            <a:extLst>
              <a:ext uri="{FF2B5EF4-FFF2-40B4-BE49-F238E27FC236}">
                <a16:creationId xmlns:a16="http://schemas.microsoft.com/office/drawing/2014/main" id="{08C9A339-DD94-1389-59E1-0B274C4EC367}"/>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301913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0D7A9-76F8-C69B-713D-EACA0BF442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3BB3DE-8338-7C0D-55ED-455EA79E0A08}"/>
              </a:ext>
            </a:extLst>
          </p:cNvPr>
          <p:cNvSpPr>
            <a:spLocks noGrp="1"/>
          </p:cNvSpPr>
          <p:nvPr>
            <p:ph type="title"/>
          </p:nvPr>
        </p:nvSpPr>
        <p:spPr/>
        <p:txBody>
          <a:bodyPr/>
          <a:lstStyle/>
          <a:p>
            <a:r>
              <a:rPr lang="en-US" dirty="0"/>
              <a:t>Grant milestones</a:t>
            </a:r>
            <a:endParaRPr lang="en-HU" b="0" dirty="0">
              <a:solidFill>
                <a:srgbClr val="FF00FF"/>
              </a:solidFill>
            </a:endParaRPr>
          </a:p>
        </p:txBody>
      </p:sp>
      <p:sp>
        <p:nvSpPr>
          <p:cNvPr id="4" name="Slide Number Placeholder 3">
            <a:extLst>
              <a:ext uri="{FF2B5EF4-FFF2-40B4-BE49-F238E27FC236}">
                <a16:creationId xmlns:a16="http://schemas.microsoft.com/office/drawing/2014/main" id="{950EA6A0-0358-5F3D-AD27-51B8BF3A8F20}"/>
              </a:ext>
            </a:extLst>
          </p:cNvPr>
          <p:cNvSpPr>
            <a:spLocks noGrp="1"/>
          </p:cNvSpPr>
          <p:nvPr>
            <p:ph type="sldNum" sz="quarter" idx="12"/>
          </p:nvPr>
        </p:nvSpPr>
        <p:spPr/>
        <p:txBody>
          <a:bodyPr/>
          <a:lstStyle/>
          <a:p>
            <a:fld id="{6A6D9FA1-99C7-4910-8E32-B85D378B0060}" type="slidenum">
              <a:rPr lang="en-GB" smtClean="0">
                <a:solidFill>
                  <a:prstClr val="white"/>
                </a:solidFill>
              </a:rPr>
              <a:pPr/>
              <a:t>13</a:t>
            </a:fld>
            <a:endParaRPr lang="en-GB" dirty="0">
              <a:solidFill>
                <a:prstClr val="white"/>
              </a:solidFill>
            </a:endParaRPr>
          </a:p>
        </p:txBody>
      </p:sp>
      <p:graphicFrame>
        <p:nvGraphicFramePr>
          <p:cNvPr id="9" name="Tabella 8">
            <a:extLst>
              <a:ext uri="{FF2B5EF4-FFF2-40B4-BE49-F238E27FC236}">
                <a16:creationId xmlns:a16="http://schemas.microsoft.com/office/drawing/2014/main" id="{8F6EE9F0-A18E-4FF6-7B9D-F127C78AE2FE}"/>
              </a:ext>
            </a:extLst>
          </p:cNvPr>
          <p:cNvGraphicFramePr>
            <a:graphicFrameLocks noGrp="1"/>
          </p:cNvGraphicFramePr>
          <p:nvPr>
            <p:extLst>
              <p:ext uri="{D42A27DB-BD31-4B8C-83A1-F6EECF244321}">
                <p14:modId xmlns:p14="http://schemas.microsoft.com/office/powerpoint/2010/main" val="4189928411"/>
              </p:ext>
            </p:extLst>
          </p:nvPr>
        </p:nvGraphicFramePr>
        <p:xfrm>
          <a:off x="661886" y="807900"/>
          <a:ext cx="11161218" cy="3944496"/>
        </p:xfrm>
        <a:graphic>
          <a:graphicData uri="http://schemas.openxmlformats.org/drawingml/2006/table">
            <a:tbl>
              <a:tblPr firstRow="1" bandRow="1">
                <a:tableStyleId>{5C22544A-7EE6-4342-B048-85BDC9FD1C3A}</a:tableStyleId>
              </a:tblPr>
              <a:tblGrid>
                <a:gridCol w="1411463">
                  <a:extLst>
                    <a:ext uri="{9D8B030D-6E8A-4147-A177-3AD203B41FA5}">
                      <a16:colId xmlns:a16="http://schemas.microsoft.com/office/drawing/2014/main" val="3213031956"/>
                    </a:ext>
                  </a:extLst>
                </a:gridCol>
                <a:gridCol w="6422065">
                  <a:extLst>
                    <a:ext uri="{9D8B030D-6E8A-4147-A177-3AD203B41FA5}">
                      <a16:colId xmlns:a16="http://schemas.microsoft.com/office/drawing/2014/main" val="3944891657"/>
                    </a:ext>
                  </a:extLst>
                </a:gridCol>
                <a:gridCol w="1663845">
                  <a:extLst>
                    <a:ext uri="{9D8B030D-6E8A-4147-A177-3AD203B41FA5}">
                      <a16:colId xmlns:a16="http://schemas.microsoft.com/office/drawing/2014/main" val="1392681943"/>
                    </a:ext>
                  </a:extLst>
                </a:gridCol>
                <a:gridCol w="1663845">
                  <a:extLst>
                    <a:ext uri="{9D8B030D-6E8A-4147-A177-3AD203B41FA5}">
                      <a16:colId xmlns:a16="http://schemas.microsoft.com/office/drawing/2014/main" val="1071128593"/>
                    </a:ext>
                  </a:extLst>
                </a:gridCol>
              </a:tblGrid>
              <a:tr h="370840">
                <a:tc>
                  <a:txBody>
                    <a:bodyPr/>
                    <a:lstStyle/>
                    <a:p>
                      <a:r>
                        <a:rPr lang="en-US" sz="1900" dirty="0"/>
                        <a:t>ID</a:t>
                      </a:r>
                    </a:p>
                  </a:txBody>
                  <a:tcPr/>
                </a:tc>
                <a:tc>
                  <a:txBody>
                    <a:bodyPr/>
                    <a:lstStyle/>
                    <a:p>
                      <a:r>
                        <a:rPr lang="en-US" sz="1900" dirty="0"/>
                        <a:t>Milestones Table</a:t>
                      </a:r>
                    </a:p>
                  </a:txBody>
                  <a:tcPr/>
                </a:tc>
                <a:tc>
                  <a:txBody>
                    <a:bodyPr/>
                    <a:lstStyle/>
                    <a:p>
                      <a:r>
                        <a:rPr lang="en-US" sz="1900" dirty="0"/>
                        <a:t>Date</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900" dirty="0"/>
                        <a:t>Comments</a:t>
                      </a:r>
                    </a:p>
                  </a:txBody>
                  <a:tcPr/>
                </a:tc>
                <a:extLst>
                  <a:ext uri="{0D108BD9-81ED-4DB2-BD59-A6C34878D82A}">
                    <a16:rowId xmlns:a16="http://schemas.microsoft.com/office/drawing/2014/main" val="2816742352"/>
                  </a:ext>
                </a:extLst>
              </a:tr>
              <a:tr h="370840">
                <a:tc>
                  <a:txBody>
                    <a:bodyPr/>
                    <a:lstStyle/>
                    <a:p>
                      <a:r>
                        <a:rPr lang="en-GB" sz="1900" b="0" i="0" u="none" strike="noStrike" kern="1200" baseline="0" dirty="0">
                          <a:solidFill>
                            <a:schemeClr val="dk1"/>
                          </a:solidFill>
                          <a:latin typeface="+mn-lt"/>
                          <a:ea typeface="+mn-ea"/>
                          <a:cs typeface="+mn-cs"/>
                        </a:rPr>
                        <a:t>MAG.M.02 </a:t>
                      </a:r>
                      <a:endParaRPr lang="en-US" sz="1900" b="0" i="0" u="none" strike="noStrike" kern="1200" baseline="0" dirty="0">
                        <a:solidFill>
                          <a:schemeClr val="dk1"/>
                        </a:solidFill>
                        <a:latin typeface="+mn-lt"/>
                        <a:ea typeface="+mn-ea"/>
                        <a:cs typeface="+mn-cs"/>
                      </a:endParaRPr>
                    </a:p>
                  </a:txBody>
                  <a:tcPr/>
                </a:tc>
                <a:tc>
                  <a:txBody>
                    <a:bodyPr/>
                    <a:lstStyle/>
                    <a:p>
                      <a:r>
                        <a:rPr lang="en-GB" sz="1900" b="0" i="0" u="none" strike="noStrike" kern="1200" baseline="0" dirty="0">
                          <a:solidFill>
                            <a:schemeClr val="dk1"/>
                          </a:solidFill>
                          <a:latin typeface="+mn-lt"/>
                          <a:ea typeface="+mn-ea"/>
                          <a:cs typeface="+mn-cs"/>
                        </a:rPr>
                        <a:t>Prototype cable and coil demonstrators for the EDIPO rebuilt magnet </a:t>
                      </a:r>
                      <a:endParaRPr lang="en-US" sz="1900" b="0" i="0" u="none" strike="noStrike" kern="1200" baseline="0" dirty="0">
                        <a:solidFill>
                          <a:schemeClr val="dk1"/>
                        </a:solidFill>
                        <a:latin typeface="+mn-lt"/>
                        <a:ea typeface="+mn-ea"/>
                        <a:cs typeface="+mn-cs"/>
                      </a:endParaRPr>
                    </a:p>
                  </a:txBody>
                  <a:tcPr/>
                </a:tc>
                <a:tc>
                  <a:txBody>
                    <a:bodyPr/>
                    <a:lstStyle/>
                    <a:p>
                      <a:pPr algn="just">
                        <a:lnSpc>
                          <a:spcPct val="105000"/>
                        </a:lnSpc>
                        <a:spcAft>
                          <a:spcPts val="600"/>
                        </a:spcAft>
                        <a:buNone/>
                      </a:pPr>
                      <a:r>
                        <a:rPr lang="en-GB" sz="1900" b="0" i="0" u="none" strike="noStrike" kern="1200" baseline="0" dirty="0">
                          <a:solidFill>
                            <a:schemeClr val="dk1"/>
                          </a:solidFill>
                          <a:latin typeface="+mn-lt"/>
                          <a:ea typeface="+mn-ea"/>
                          <a:cs typeface="+mn-cs"/>
                        </a:rPr>
                        <a:t>31.12.25</a:t>
                      </a:r>
                      <a:endParaRPr lang="it-IT" sz="1900" b="0" i="0" u="none" strike="noStrike" kern="1200" baseline="0" dirty="0">
                        <a:solidFill>
                          <a:schemeClr val="dk1"/>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900" b="0" i="0" u="none" strike="noStrike" kern="1200" baseline="0" dirty="0">
                          <a:solidFill>
                            <a:schemeClr val="dk1"/>
                          </a:solidFill>
                          <a:latin typeface="+mn-lt"/>
                          <a:ea typeface="+mn-ea"/>
                          <a:cs typeface="+mn-cs"/>
                        </a:rPr>
                        <a:t>In progress</a:t>
                      </a:r>
                    </a:p>
                  </a:txBody>
                  <a:tcPr/>
                </a:tc>
                <a:extLst>
                  <a:ext uri="{0D108BD9-81ED-4DB2-BD59-A6C34878D82A}">
                    <a16:rowId xmlns:a16="http://schemas.microsoft.com/office/drawing/2014/main" val="2927191648"/>
                  </a:ext>
                </a:extLst>
              </a:tr>
              <a:tr h="335280">
                <a:tc>
                  <a:txBody>
                    <a:bodyPr/>
                    <a:lstStyle/>
                    <a:p>
                      <a:r>
                        <a:rPr lang="en-US" sz="1900" b="0" i="0" u="none" strike="noStrike" kern="1200" baseline="0" dirty="0">
                          <a:solidFill>
                            <a:schemeClr val="dk1"/>
                          </a:solidFill>
                          <a:latin typeface="+mn-lt"/>
                          <a:ea typeface="+mn-ea"/>
                          <a:cs typeface="+mn-cs"/>
                        </a:rPr>
                        <a:t>MAG.M.09 </a:t>
                      </a:r>
                    </a:p>
                  </a:txBody>
                  <a:tcPr/>
                </a:tc>
                <a:tc>
                  <a:txBody>
                    <a:bodyPr/>
                    <a:lstStyle/>
                    <a:p>
                      <a:r>
                        <a:rPr lang="en-US" sz="1900" b="0" i="0" u="none" strike="noStrike" kern="1200" baseline="0" dirty="0">
                          <a:solidFill>
                            <a:schemeClr val="dk1"/>
                          </a:solidFill>
                          <a:latin typeface="+mn-lt"/>
                          <a:ea typeface="+mn-ea"/>
                          <a:cs typeface="+mn-cs"/>
                        </a:rPr>
                        <a:t>CS conductor concept completed </a:t>
                      </a:r>
                    </a:p>
                  </a:txBody>
                  <a:tcPr/>
                </a:tc>
                <a:tc>
                  <a:txBody>
                    <a:bodyPr/>
                    <a:lstStyle/>
                    <a:p>
                      <a:pPr algn="just">
                        <a:lnSpc>
                          <a:spcPct val="105000"/>
                        </a:lnSpc>
                        <a:spcAft>
                          <a:spcPts val="600"/>
                        </a:spcAft>
                        <a:buNone/>
                      </a:pPr>
                      <a:r>
                        <a:rPr lang="en-GB" sz="1900" b="0" i="0" u="none" strike="noStrike" kern="1200" baseline="0" dirty="0">
                          <a:solidFill>
                            <a:schemeClr val="dk1"/>
                          </a:solidFill>
                          <a:latin typeface="+mn-lt"/>
                          <a:ea typeface="+mn-ea"/>
                          <a:cs typeface="+mn-cs"/>
                        </a:rPr>
                        <a:t>31.12.25</a:t>
                      </a:r>
                      <a:endParaRPr lang="it-IT" sz="1900" b="0" i="0" u="none" strike="noStrike" kern="1200" baseline="0" dirty="0">
                        <a:solidFill>
                          <a:schemeClr val="dk1"/>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900" b="0" i="0" u="none" strike="noStrike" kern="1200" baseline="0" dirty="0">
                          <a:solidFill>
                            <a:schemeClr val="dk1"/>
                          </a:solidFill>
                          <a:latin typeface="+mn-lt"/>
                          <a:ea typeface="+mn-ea"/>
                          <a:cs typeface="+mn-cs"/>
                        </a:rPr>
                        <a:t>In progress</a:t>
                      </a:r>
                    </a:p>
                  </a:txBody>
                  <a:tcPr/>
                </a:tc>
                <a:extLst>
                  <a:ext uri="{0D108BD9-81ED-4DB2-BD59-A6C34878D82A}">
                    <a16:rowId xmlns:a16="http://schemas.microsoft.com/office/drawing/2014/main" val="203711828"/>
                  </a:ext>
                </a:extLst>
              </a:tr>
              <a:tr h="335280">
                <a:tc>
                  <a:txBody>
                    <a:bodyPr/>
                    <a:lstStyle/>
                    <a:p>
                      <a:r>
                        <a:rPr lang="en-US" sz="1900" b="0" i="0" u="none" strike="noStrike" kern="1200" baseline="0" dirty="0">
                          <a:solidFill>
                            <a:schemeClr val="dk1"/>
                          </a:solidFill>
                          <a:latin typeface="+mn-lt"/>
                          <a:ea typeface="+mn-ea"/>
                          <a:cs typeface="+mn-cs"/>
                        </a:rPr>
                        <a:t>MAG.M.10 </a:t>
                      </a:r>
                    </a:p>
                  </a:txBody>
                  <a:tcPr/>
                </a:tc>
                <a:tc>
                  <a:txBody>
                    <a:bodyPr/>
                    <a:lstStyle/>
                    <a:p>
                      <a:r>
                        <a:rPr lang="en-US" sz="1900" b="0" i="0" u="none" strike="noStrike" kern="1200" baseline="0" dirty="0">
                          <a:solidFill>
                            <a:schemeClr val="dk1"/>
                          </a:solidFill>
                          <a:latin typeface="+mn-lt"/>
                          <a:ea typeface="+mn-ea"/>
                          <a:cs typeface="+mn-cs"/>
                        </a:rPr>
                        <a:t>PF conductor concept completed</a:t>
                      </a:r>
                    </a:p>
                  </a:txBody>
                  <a:tcPr/>
                </a:tc>
                <a:tc>
                  <a:txBody>
                    <a:bodyPr/>
                    <a:lstStyle/>
                    <a:p>
                      <a:pPr algn="just">
                        <a:lnSpc>
                          <a:spcPct val="105000"/>
                        </a:lnSpc>
                        <a:spcAft>
                          <a:spcPts val="600"/>
                        </a:spcAft>
                        <a:buNone/>
                      </a:pPr>
                      <a:r>
                        <a:rPr lang="en-GB" sz="1900" b="0" i="0" u="none" strike="noStrike" kern="1200" baseline="0" dirty="0">
                          <a:solidFill>
                            <a:srgbClr val="FF0000"/>
                          </a:solidFill>
                          <a:latin typeface="+mn-lt"/>
                          <a:ea typeface="+mn-ea"/>
                          <a:cs typeface="+mn-cs"/>
                        </a:rPr>
                        <a:t>31.12.26</a:t>
                      </a:r>
                      <a:endParaRPr lang="it-IT" sz="1900" b="0" i="0" u="none" strike="noStrike" kern="1200" baseline="0" dirty="0">
                        <a:solidFill>
                          <a:srgbClr val="FF0000"/>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399891488"/>
                  </a:ext>
                </a:extLst>
              </a:tr>
              <a:tr h="370840">
                <a:tc>
                  <a:txBody>
                    <a:bodyPr/>
                    <a:lstStyle/>
                    <a:p>
                      <a:r>
                        <a:rPr lang="en-US" sz="1900" b="0" i="0" u="none" strike="noStrike" kern="1200" baseline="0" dirty="0">
                          <a:solidFill>
                            <a:schemeClr val="dk1"/>
                          </a:solidFill>
                          <a:latin typeface="+mn-lt"/>
                          <a:ea typeface="+mn-ea"/>
                          <a:cs typeface="+mn-cs"/>
                        </a:rPr>
                        <a:t>MAG.M.12 </a:t>
                      </a:r>
                    </a:p>
                  </a:txBody>
                  <a:tcPr/>
                </a:tc>
                <a:tc>
                  <a:txBody>
                    <a:bodyPr/>
                    <a:lstStyle/>
                    <a:p>
                      <a:r>
                        <a:rPr lang="en-US" sz="1900" b="0" i="0" u="none" strike="noStrike" kern="1200" baseline="0" dirty="0">
                          <a:solidFill>
                            <a:schemeClr val="dk1"/>
                          </a:solidFill>
                          <a:latin typeface="+mn-lt"/>
                          <a:ea typeface="+mn-ea"/>
                          <a:cs typeface="+mn-cs"/>
                        </a:rPr>
                        <a:t>Insulation system concept completed </a:t>
                      </a:r>
                    </a:p>
                  </a:txBody>
                  <a:tcPr/>
                </a:tc>
                <a:tc>
                  <a:txBody>
                    <a:bodyPr/>
                    <a:lstStyle/>
                    <a:p>
                      <a:pPr algn="just">
                        <a:lnSpc>
                          <a:spcPct val="105000"/>
                        </a:lnSpc>
                        <a:spcAft>
                          <a:spcPts val="600"/>
                        </a:spcAft>
                        <a:buNone/>
                      </a:pPr>
                      <a:r>
                        <a:rPr lang="en-GB" sz="1900" b="0" i="0" u="none" strike="noStrike" kern="1200" baseline="0" dirty="0">
                          <a:solidFill>
                            <a:srgbClr val="FF0000"/>
                          </a:solidFill>
                          <a:latin typeface="+mn-lt"/>
                          <a:ea typeface="+mn-ea"/>
                          <a:cs typeface="+mn-cs"/>
                        </a:rPr>
                        <a:t>31.12.26</a:t>
                      </a:r>
                      <a:endParaRPr lang="it-IT" sz="1900" b="0" i="0" u="none" strike="noStrike" kern="1200" baseline="0" dirty="0">
                        <a:solidFill>
                          <a:srgbClr val="FF0000"/>
                        </a:solidFill>
                        <a:latin typeface="+mn-lt"/>
                        <a:ea typeface="+mn-ea"/>
                        <a:cs typeface="+mn-cs"/>
                      </a:endParaRPr>
                    </a:p>
                  </a:txBody>
                  <a:tcPr/>
                </a:tc>
                <a:tc>
                  <a:txBody>
                    <a:bodyPr/>
                    <a:lstStyle/>
                    <a:p>
                      <a:pPr marL="0" algn="l" defTabSz="685800" rtl="0" eaLnBrk="1" latinLnBrk="0" hangingPunct="1"/>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51480137"/>
                  </a:ext>
                </a:extLst>
              </a:tr>
              <a:tr h="370840">
                <a:tc>
                  <a:txBody>
                    <a:bodyPr/>
                    <a:lstStyle/>
                    <a:p>
                      <a:r>
                        <a:rPr lang="en-GB" sz="1900" b="0" i="0" u="none" strike="noStrike" kern="1200" baseline="0" dirty="0">
                          <a:solidFill>
                            <a:schemeClr val="dk1"/>
                          </a:solidFill>
                          <a:latin typeface="+mn-lt"/>
                          <a:ea typeface="+mn-ea"/>
                          <a:cs typeface="+mn-cs"/>
                        </a:rPr>
                        <a:t>MAG.M.07 </a:t>
                      </a:r>
                      <a:endParaRPr lang="en-US" sz="1900" b="0" i="0" u="none" strike="noStrike" kern="1200" baseline="0" dirty="0">
                        <a:solidFill>
                          <a:schemeClr val="dk1"/>
                        </a:solidFill>
                        <a:latin typeface="+mn-lt"/>
                        <a:ea typeface="+mn-ea"/>
                        <a:cs typeface="+mn-cs"/>
                      </a:endParaRPr>
                    </a:p>
                  </a:txBody>
                  <a:tcPr/>
                </a:tc>
                <a:tc>
                  <a:txBody>
                    <a:bodyPr/>
                    <a:lstStyle/>
                    <a:p>
                      <a:r>
                        <a:rPr lang="en-GB" sz="1900" b="0" i="0" u="none" strike="noStrike" kern="1200" baseline="0" dirty="0">
                          <a:solidFill>
                            <a:schemeClr val="dk1"/>
                          </a:solidFill>
                          <a:latin typeface="+mn-lt"/>
                          <a:ea typeface="+mn-ea"/>
                          <a:cs typeface="+mn-cs"/>
                        </a:rPr>
                        <a:t>100m of R&amp;W Nb</a:t>
                      </a:r>
                      <a:r>
                        <a:rPr lang="en-GB" sz="1900" b="0" i="0" u="none" strike="noStrike" kern="1200" baseline="-25000" dirty="0">
                          <a:solidFill>
                            <a:schemeClr val="dk1"/>
                          </a:solidFill>
                          <a:latin typeface="+mn-lt"/>
                          <a:ea typeface="+mn-ea"/>
                          <a:cs typeface="+mn-cs"/>
                        </a:rPr>
                        <a:t>3</a:t>
                      </a:r>
                      <a:r>
                        <a:rPr lang="en-GB" sz="1900" b="0" i="0" u="none" strike="noStrike" kern="1200" baseline="0" dirty="0">
                          <a:solidFill>
                            <a:schemeClr val="dk1"/>
                          </a:solidFill>
                          <a:latin typeface="+mn-lt"/>
                          <a:ea typeface="+mn-ea"/>
                          <a:cs typeface="+mn-cs"/>
                        </a:rPr>
                        <a:t>Sn conductor manufactured </a:t>
                      </a:r>
                      <a:endParaRPr lang="en-US" sz="1900" b="0" i="0" u="none" strike="noStrike" kern="1200" baseline="0" dirty="0">
                        <a:solidFill>
                          <a:schemeClr val="dk1"/>
                        </a:solidFill>
                        <a:latin typeface="+mn-lt"/>
                        <a:ea typeface="+mn-ea"/>
                        <a:cs typeface="+mn-cs"/>
                      </a:endParaRPr>
                    </a:p>
                  </a:txBody>
                  <a:tcPr/>
                </a:tc>
                <a:tc>
                  <a:txBody>
                    <a:bodyPr/>
                    <a:lstStyle/>
                    <a:p>
                      <a:pPr algn="just">
                        <a:lnSpc>
                          <a:spcPct val="105000"/>
                        </a:lnSpc>
                        <a:spcAft>
                          <a:spcPts val="600"/>
                        </a:spcAft>
                        <a:buNone/>
                      </a:pPr>
                      <a:r>
                        <a:rPr lang="en-GB" sz="1900" b="0" i="0" u="none" strike="noStrike" kern="1200" baseline="0" dirty="0">
                          <a:solidFill>
                            <a:srgbClr val="FF0000"/>
                          </a:solidFill>
                          <a:latin typeface="+mn-lt"/>
                          <a:ea typeface="+mn-ea"/>
                          <a:cs typeface="+mn-cs"/>
                        </a:rPr>
                        <a:t>31.12.27</a:t>
                      </a:r>
                      <a:endParaRPr lang="it-IT" sz="1900" b="0" i="0" u="none" strike="noStrike" kern="1200" baseline="0" dirty="0">
                        <a:solidFill>
                          <a:srgbClr val="FF0000"/>
                        </a:solidFill>
                        <a:latin typeface="+mn-lt"/>
                        <a:ea typeface="+mn-ea"/>
                        <a:cs typeface="+mn-cs"/>
                      </a:endParaRPr>
                    </a:p>
                  </a:txBody>
                  <a:tcPr/>
                </a:tc>
                <a:tc>
                  <a:txBody>
                    <a:bodyPr/>
                    <a:lstStyle/>
                    <a:p>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480047121"/>
                  </a:ext>
                </a:extLst>
              </a:tr>
              <a:tr h="185420">
                <a:tc>
                  <a:txBody>
                    <a:bodyPr/>
                    <a:lstStyle/>
                    <a:p>
                      <a:r>
                        <a:rPr lang="en-GB" sz="1900" b="0" i="0" u="none" strike="noStrike" kern="1200" baseline="0" dirty="0">
                          <a:solidFill>
                            <a:schemeClr val="dk1"/>
                          </a:solidFill>
                          <a:latin typeface="+mn-lt"/>
                          <a:ea typeface="+mn-ea"/>
                          <a:cs typeface="+mn-cs"/>
                        </a:rPr>
                        <a:t>MAG.M.08 </a:t>
                      </a:r>
                      <a:endParaRPr lang="en-US" sz="1900" b="0" i="0" u="none" strike="noStrike" kern="1200" baseline="0" dirty="0">
                        <a:solidFill>
                          <a:schemeClr val="dk1"/>
                        </a:solidFill>
                        <a:latin typeface="+mn-lt"/>
                        <a:ea typeface="+mn-ea"/>
                        <a:cs typeface="+mn-cs"/>
                      </a:endParaRPr>
                    </a:p>
                  </a:txBody>
                  <a:tcPr/>
                </a:tc>
                <a:tc>
                  <a:txBody>
                    <a:bodyPr/>
                    <a:lstStyle/>
                    <a:p>
                      <a:r>
                        <a:rPr lang="en-GB" sz="1900" b="0" i="0" u="none" strike="noStrike" kern="1200" baseline="0" dirty="0">
                          <a:solidFill>
                            <a:schemeClr val="dk1"/>
                          </a:solidFill>
                          <a:latin typeface="+mn-lt"/>
                          <a:ea typeface="+mn-ea"/>
                          <a:cs typeface="+mn-cs"/>
                        </a:rPr>
                        <a:t>50m of HTS conductor manufactured </a:t>
                      </a:r>
                      <a:endParaRPr lang="en-US" sz="1900" b="0" i="0" u="none" strike="noStrike" kern="1200" baseline="0" dirty="0">
                        <a:solidFill>
                          <a:schemeClr val="dk1"/>
                        </a:solidFill>
                        <a:latin typeface="+mn-lt"/>
                        <a:ea typeface="+mn-ea"/>
                        <a:cs typeface="+mn-cs"/>
                      </a:endParaRPr>
                    </a:p>
                  </a:txBody>
                  <a:tcPr/>
                </a:tc>
                <a:tc>
                  <a:txBody>
                    <a:bodyPr/>
                    <a:lstStyle/>
                    <a:p>
                      <a:pPr algn="just">
                        <a:lnSpc>
                          <a:spcPct val="105000"/>
                        </a:lnSpc>
                        <a:spcAft>
                          <a:spcPts val="600"/>
                        </a:spcAft>
                        <a:buNone/>
                      </a:pPr>
                      <a:r>
                        <a:rPr lang="en-GB" sz="1900" b="0" i="0" u="none" strike="noStrike" kern="1200" baseline="0" dirty="0">
                          <a:solidFill>
                            <a:srgbClr val="FF0000"/>
                          </a:solidFill>
                          <a:latin typeface="+mn-lt"/>
                          <a:ea typeface="+mn-ea"/>
                          <a:cs typeface="+mn-cs"/>
                        </a:rPr>
                        <a:t>31.12.27</a:t>
                      </a:r>
                      <a:endParaRPr lang="it-IT" sz="1900" b="0" i="0" u="none" strike="noStrike" kern="1200" baseline="0" dirty="0">
                        <a:solidFill>
                          <a:srgbClr val="FF0000"/>
                        </a:solidFill>
                        <a:latin typeface="+mn-lt"/>
                        <a:ea typeface="+mn-ea"/>
                        <a:cs typeface="+mn-cs"/>
                      </a:endParaRPr>
                    </a:p>
                  </a:txBody>
                  <a:tcPr/>
                </a:tc>
                <a:tc>
                  <a:txBody>
                    <a:bodyPr/>
                    <a:lstStyle/>
                    <a:p>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639581039"/>
                  </a:ext>
                </a:extLst>
              </a:tr>
              <a:tr h="190500">
                <a:tc>
                  <a:txBody>
                    <a:bodyPr/>
                    <a:lstStyle/>
                    <a:p>
                      <a:endParaRPr lang="en-US" sz="1900" b="0" i="0" u="none" strike="noStrike" kern="1200" baseline="0" dirty="0">
                        <a:solidFill>
                          <a:schemeClr val="dk1"/>
                        </a:solidFill>
                        <a:latin typeface="+mn-lt"/>
                        <a:ea typeface="+mn-ea"/>
                        <a:cs typeface="+mn-cs"/>
                      </a:endParaRPr>
                    </a:p>
                  </a:txBody>
                  <a:tcPr/>
                </a:tc>
                <a:tc>
                  <a:txBody>
                    <a:bodyPr/>
                    <a:lstStyle/>
                    <a:p>
                      <a:pPr algn="just">
                        <a:lnSpc>
                          <a:spcPct val="105000"/>
                        </a:lnSpc>
                        <a:spcAft>
                          <a:spcPts val="600"/>
                        </a:spcAft>
                        <a:buNone/>
                      </a:pPr>
                      <a:r>
                        <a:rPr lang="en-US" sz="1900" b="0" i="0" u="none" strike="noStrike" kern="1200" baseline="0" dirty="0">
                          <a:solidFill>
                            <a:schemeClr val="dk1"/>
                          </a:solidFill>
                          <a:latin typeface="+mn-lt"/>
                          <a:ea typeface="+mn-ea"/>
                          <a:cs typeface="+mn-cs"/>
                        </a:rPr>
                        <a:t>Assessment of microstructural and transport characteristics of striated REBCO tapes</a:t>
                      </a:r>
                      <a:endParaRPr lang="it-IT" sz="1900" b="0" i="0" u="none" strike="noStrike" kern="1200" baseline="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US" sz="1900" b="0" i="0" u="none" strike="noStrike" kern="1200" baseline="0" dirty="0">
                          <a:solidFill>
                            <a:srgbClr val="FF0000"/>
                          </a:solidFill>
                          <a:latin typeface="+mn-lt"/>
                          <a:ea typeface="+mn-ea"/>
                          <a:cs typeface="+mn-cs"/>
                        </a:rPr>
                        <a:t>31.12.27</a:t>
                      </a:r>
                      <a:endParaRPr lang="it-IT" sz="1900" b="0" i="0" u="none" strike="noStrike" kern="1200" baseline="0" dirty="0">
                        <a:solidFill>
                          <a:srgbClr val="FF0000"/>
                        </a:solidFill>
                        <a:latin typeface="+mn-lt"/>
                        <a:ea typeface="+mn-ea"/>
                        <a:cs typeface="+mn-cs"/>
                      </a:endParaRPr>
                    </a:p>
                  </a:txBody>
                  <a:tcPr marL="68580" marR="68580" marT="0" marB="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135590457"/>
                  </a:ext>
                </a:extLst>
              </a:tr>
              <a:tr h="190500">
                <a:tc>
                  <a:txBody>
                    <a:bodyPr/>
                    <a:lstStyle/>
                    <a:p>
                      <a:endParaRPr lang="en-US" sz="1900" b="0" i="0" u="none" strike="noStrike" kern="1200" baseline="0" dirty="0">
                        <a:solidFill>
                          <a:schemeClr val="dk1"/>
                        </a:solidFill>
                        <a:latin typeface="+mn-lt"/>
                        <a:ea typeface="+mn-ea"/>
                        <a:cs typeface="+mn-cs"/>
                      </a:endParaRPr>
                    </a:p>
                  </a:txBody>
                  <a:tcPr/>
                </a:tc>
                <a:tc>
                  <a:txBody>
                    <a:bodyPr/>
                    <a:lstStyle/>
                    <a:p>
                      <a:pPr algn="just">
                        <a:lnSpc>
                          <a:spcPct val="105000"/>
                        </a:lnSpc>
                        <a:spcAft>
                          <a:spcPts val="600"/>
                        </a:spcAft>
                        <a:buNone/>
                      </a:pPr>
                      <a:r>
                        <a:rPr lang="en-US" sz="1900" b="0" i="0" u="none" strike="noStrike" kern="1200" baseline="0" dirty="0">
                          <a:solidFill>
                            <a:schemeClr val="dk1"/>
                          </a:solidFill>
                          <a:latin typeface="+mn-lt"/>
                          <a:ea typeface="+mn-ea"/>
                          <a:cs typeface="+mn-cs"/>
                        </a:rPr>
                        <a:t>Assessment of irradiation effects on HTS superconducting tapes</a:t>
                      </a:r>
                      <a:endParaRPr lang="it-IT" sz="1900" b="0" i="0" u="none" strike="noStrike" kern="1200" baseline="0" dirty="0">
                        <a:solidFill>
                          <a:schemeClr val="dk1"/>
                        </a:solidFill>
                        <a:latin typeface="+mn-lt"/>
                        <a:ea typeface="+mn-ea"/>
                        <a:cs typeface="+mn-cs"/>
                      </a:endParaRPr>
                    </a:p>
                  </a:txBody>
                  <a:tcPr marL="68580" marR="68580" marT="0" marB="0"/>
                </a:tc>
                <a:tc>
                  <a:txBody>
                    <a:bodyPr/>
                    <a:lstStyle/>
                    <a:p>
                      <a:pPr algn="just">
                        <a:lnSpc>
                          <a:spcPct val="105000"/>
                        </a:lnSpc>
                        <a:spcAft>
                          <a:spcPts val="600"/>
                        </a:spcAft>
                        <a:buNone/>
                      </a:pPr>
                      <a:r>
                        <a:rPr lang="en-US" sz="1900" b="0" i="0" u="none" strike="noStrike" kern="1200" baseline="0" dirty="0">
                          <a:solidFill>
                            <a:srgbClr val="FF0000"/>
                          </a:solidFill>
                          <a:latin typeface="+mn-lt"/>
                          <a:ea typeface="+mn-ea"/>
                          <a:cs typeface="+mn-cs"/>
                        </a:rPr>
                        <a:t>31.12.27</a:t>
                      </a:r>
                      <a:endParaRPr lang="it-IT" sz="1900" b="0" i="0" u="none" strike="noStrike" kern="1200" baseline="0" dirty="0">
                        <a:solidFill>
                          <a:srgbClr val="FF0000"/>
                        </a:solidFill>
                        <a:latin typeface="+mn-lt"/>
                        <a:ea typeface="+mn-ea"/>
                        <a:cs typeface="+mn-cs"/>
                      </a:endParaRPr>
                    </a:p>
                  </a:txBody>
                  <a:tcPr marL="68580" marR="68580" marT="0" marB="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9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2337047588"/>
                  </a:ext>
                </a:extLst>
              </a:tr>
            </a:tbl>
          </a:graphicData>
        </a:graphic>
      </p:graphicFrame>
      <p:sp>
        <p:nvSpPr>
          <p:cNvPr id="7" name="CasellaDiTesto 6">
            <a:extLst>
              <a:ext uri="{FF2B5EF4-FFF2-40B4-BE49-F238E27FC236}">
                <a16:creationId xmlns:a16="http://schemas.microsoft.com/office/drawing/2014/main" id="{CFA83E0D-4D39-4FA4-899C-9F70E078F6BA}"/>
              </a:ext>
            </a:extLst>
          </p:cNvPr>
          <p:cNvSpPr txBox="1"/>
          <p:nvPr/>
        </p:nvSpPr>
        <p:spPr>
          <a:xfrm>
            <a:off x="661886" y="5578180"/>
            <a:ext cx="6097772" cy="400110"/>
          </a:xfrm>
          <a:prstGeom prst="rect">
            <a:avLst/>
          </a:prstGeom>
          <a:noFill/>
        </p:spPr>
        <p:txBody>
          <a:bodyPr wrap="square">
            <a:spAutoFit/>
          </a:bodyPr>
          <a:lstStyle/>
          <a:p>
            <a:r>
              <a:rPr lang="en-US" sz="2000" dirty="0">
                <a:solidFill>
                  <a:srgbClr val="FF0000"/>
                </a:solidFill>
              </a:rPr>
              <a:t>Grant Milestones don’t require a report. </a:t>
            </a:r>
            <a:endParaRPr lang="en-US" sz="2000" dirty="0"/>
          </a:p>
        </p:txBody>
      </p:sp>
      <p:sp>
        <p:nvSpPr>
          <p:cNvPr id="3" name="Footer Placeholder 2">
            <a:extLst>
              <a:ext uri="{FF2B5EF4-FFF2-40B4-BE49-F238E27FC236}">
                <a16:creationId xmlns:a16="http://schemas.microsoft.com/office/drawing/2014/main" id="{A305C194-A884-DD5C-0734-D004192AFDDA}"/>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2058512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3C443-5593-DCBC-137F-7ADAAE0DD7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836CDB-DC83-6E10-C223-1333D4549F9E}"/>
              </a:ext>
            </a:extLst>
          </p:cNvPr>
          <p:cNvSpPr>
            <a:spLocks noGrp="1"/>
          </p:cNvSpPr>
          <p:nvPr>
            <p:ph type="title"/>
          </p:nvPr>
        </p:nvSpPr>
        <p:spPr/>
        <p:txBody>
          <a:bodyPr/>
          <a:lstStyle/>
          <a:p>
            <a:r>
              <a:rPr lang="en-US" dirty="0"/>
              <a:t>Resources for 2026 (still under approval of GA)</a:t>
            </a:r>
            <a:endParaRPr lang="en-HU" b="0" dirty="0">
              <a:solidFill>
                <a:srgbClr val="FF00FF"/>
              </a:solidFill>
            </a:endParaRPr>
          </a:p>
        </p:txBody>
      </p:sp>
      <p:sp>
        <p:nvSpPr>
          <p:cNvPr id="4" name="Slide Number Placeholder 3">
            <a:extLst>
              <a:ext uri="{FF2B5EF4-FFF2-40B4-BE49-F238E27FC236}">
                <a16:creationId xmlns:a16="http://schemas.microsoft.com/office/drawing/2014/main" id="{5412476B-C771-B496-EF1B-D3DD283AA333}"/>
              </a:ext>
            </a:extLst>
          </p:cNvPr>
          <p:cNvSpPr>
            <a:spLocks noGrp="1"/>
          </p:cNvSpPr>
          <p:nvPr>
            <p:ph type="sldNum" sz="quarter" idx="12"/>
          </p:nvPr>
        </p:nvSpPr>
        <p:spPr/>
        <p:txBody>
          <a:bodyPr/>
          <a:lstStyle/>
          <a:p>
            <a:fld id="{6A6D9FA1-99C7-4910-8E32-B85D378B0060}" type="slidenum">
              <a:rPr lang="en-GB" smtClean="0">
                <a:solidFill>
                  <a:prstClr val="white"/>
                </a:solidFill>
              </a:rPr>
              <a:pPr/>
              <a:t>14</a:t>
            </a:fld>
            <a:endParaRPr lang="en-GB">
              <a:solidFill>
                <a:prstClr val="white"/>
              </a:solidFill>
            </a:endParaRPr>
          </a:p>
        </p:txBody>
      </p:sp>
      <p:graphicFrame>
        <p:nvGraphicFramePr>
          <p:cNvPr id="6" name="Tabella 5">
            <a:extLst>
              <a:ext uri="{FF2B5EF4-FFF2-40B4-BE49-F238E27FC236}">
                <a16:creationId xmlns:a16="http://schemas.microsoft.com/office/drawing/2014/main" id="{BE4AA4FD-6B05-21A4-A250-786A7195A842}"/>
              </a:ext>
            </a:extLst>
          </p:cNvPr>
          <p:cNvGraphicFramePr>
            <a:graphicFrameLocks noGrp="1"/>
          </p:cNvGraphicFramePr>
          <p:nvPr>
            <p:extLst>
              <p:ext uri="{D42A27DB-BD31-4B8C-83A1-F6EECF244321}">
                <p14:modId xmlns:p14="http://schemas.microsoft.com/office/powerpoint/2010/main" val="3428011045"/>
              </p:ext>
            </p:extLst>
          </p:nvPr>
        </p:nvGraphicFramePr>
        <p:xfrm>
          <a:off x="642621" y="690052"/>
          <a:ext cx="11233947" cy="3538062"/>
        </p:xfrm>
        <a:graphic>
          <a:graphicData uri="http://schemas.openxmlformats.org/drawingml/2006/table">
            <a:tbl>
              <a:tblPr/>
              <a:tblGrid>
                <a:gridCol w="1137456">
                  <a:extLst>
                    <a:ext uri="{9D8B030D-6E8A-4147-A177-3AD203B41FA5}">
                      <a16:colId xmlns:a16="http://schemas.microsoft.com/office/drawing/2014/main" val="2900943358"/>
                    </a:ext>
                  </a:extLst>
                </a:gridCol>
                <a:gridCol w="537821">
                  <a:extLst>
                    <a:ext uri="{9D8B030D-6E8A-4147-A177-3AD203B41FA5}">
                      <a16:colId xmlns:a16="http://schemas.microsoft.com/office/drawing/2014/main" val="231740961"/>
                    </a:ext>
                  </a:extLst>
                </a:gridCol>
                <a:gridCol w="978195">
                  <a:extLst>
                    <a:ext uri="{9D8B030D-6E8A-4147-A177-3AD203B41FA5}">
                      <a16:colId xmlns:a16="http://schemas.microsoft.com/office/drawing/2014/main" val="1928210977"/>
                    </a:ext>
                  </a:extLst>
                </a:gridCol>
                <a:gridCol w="1031358">
                  <a:extLst>
                    <a:ext uri="{9D8B030D-6E8A-4147-A177-3AD203B41FA5}">
                      <a16:colId xmlns:a16="http://schemas.microsoft.com/office/drawing/2014/main" val="207655395"/>
                    </a:ext>
                  </a:extLst>
                </a:gridCol>
                <a:gridCol w="1127051">
                  <a:extLst>
                    <a:ext uri="{9D8B030D-6E8A-4147-A177-3AD203B41FA5}">
                      <a16:colId xmlns:a16="http://schemas.microsoft.com/office/drawing/2014/main" val="3977161289"/>
                    </a:ext>
                  </a:extLst>
                </a:gridCol>
                <a:gridCol w="1818168">
                  <a:extLst>
                    <a:ext uri="{9D8B030D-6E8A-4147-A177-3AD203B41FA5}">
                      <a16:colId xmlns:a16="http://schemas.microsoft.com/office/drawing/2014/main" val="3111259969"/>
                    </a:ext>
                  </a:extLst>
                </a:gridCol>
                <a:gridCol w="1956390">
                  <a:extLst>
                    <a:ext uri="{9D8B030D-6E8A-4147-A177-3AD203B41FA5}">
                      <a16:colId xmlns:a16="http://schemas.microsoft.com/office/drawing/2014/main" val="142903806"/>
                    </a:ext>
                  </a:extLst>
                </a:gridCol>
                <a:gridCol w="2647508">
                  <a:extLst>
                    <a:ext uri="{9D8B030D-6E8A-4147-A177-3AD203B41FA5}">
                      <a16:colId xmlns:a16="http://schemas.microsoft.com/office/drawing/2014/main" val="1483217570"/>
                    </a:ext>
                  </a:extLst>
                </a:gridCol>
              </a:tblGrid>
              <a:tr h="450692">
                <a:tc>
                  <a:txBody>
                    <a:bodyPr/>
                    <a:lstStyle/>
                    <a:p>
                      <a:pPr algn="l" fontAlgn="b"/>
                      <a:r>
                        <a:rPr lang="en-GB" sz="1800" b="0" i="0" u="none" strike="noStrike" dirty="0">
                          <a:solidFill>
                            <a:srgbClr val="FFFFFF"/>
                          </a:solidFill>
                          <a:effectLst/>
                          <a:latin typeface="Calibri" panose="020F0502020204030204" pitchFamily="34" charset="0"/>
                        </a:rPr>
                        <a:t>Beneficiary</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2F75B5"/>
                    </a:solidFill>
                  </a:tcPr>
                </a:tc>
                <a:tc>
                  <a:txBody>
                    <a:bodyPr/>
                    <a:lstStyle/>
                    <a:p>
                      <a:pPr algn="l" fontAlgn="b"/>
                      <a:r>
                        <a:rPr lang="en-GB" sz="1800" b="0" i="0" u="none" strike="noStrike">
                          <a:solidFill>
                            <a:srgbClr val="FFFFFF"/>
                          </a:solidFill>
                          <a:effectLst/>
                          <a:latin typeface="Calibri" panose="020F0502020204030204" pitchFamily="34" charset="0"/>
                        </a:rPr>
                        <a:t>Year</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PM @ 0%</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PM @50%</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PM @ 70%</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Eq./OGS @ 0% [k€]</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Eq./OGS @ 40% [k€]</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l" fontAlgn="b"/>
                      <a:r>
                        <a:rPr lang="en-GB" sz="1800" b="0" i="0" u="none" strike="noStrike" dirty="0">
                          <a:solidFill>
                            <a:srgbClr val="FFFFFF"/>
                          </a:solidFill>
                          <a:effectLst/>
                          <a:latin typeface="Calibri" panose="020F0502020204030204" pitchFamily="34" charset="0"/>
                        </a:rPr>
                        <a:t>Eq./OGS @ 70% [k€]</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extLst>
                  <a:ext uri="{0D108BD9-81ED-4DB2-BD59-A6C34878D82A}">
                    <a16:rowId xmlns:a16="http://schemas.microsoft.com/office/drawing/2014/main" val="1724699433"/>
                  </a:ext>
                </a:extLst>
              </a:tr>
              <a:tr h="176262">
                <a:tc>
                  <a:txBody>
                    <a:bodyPr/>
                    <a:lstStyle/>
                    <a:p>
                      <a:pPr algn="l" fontAlgn="b"/>
                      <a:r>
                        <a:rPr lang="en-GB" sz="1800" b="0" i="0" u="none" strike="noStrike" dirty="0">
                          <a:solidFill>
                            <a:srgbClr val="000000"/>
                          </a:solidFill>
                          <a:effectLst/>
                          <a:latin typeface="Calibri" panose="020F0502020204030204" pitchFamily="34" charset="0"/>
                        </a:rPr>
                        <a:t>CEA</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13</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it-IT" sz="1800" b="0" i="0" u="none" strike="noStrike" dirty="0">
                          <a:solidFill>
                            <a:srgbClr val="000000"/>
                          </a:solidFill>
                          <a:effectLst/>
                          <a:latin typeface="Calibri" panose="020F0502020204030204" pitchFamily="34" charset="0"/>
                        </a:rPr>
                        <a:t>85</a:t>
                      </a: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623247964"/>
                  </a:ext>
                </a:extLst>
              </a:tr>
              <a:tr h="176262">
                <a:tc>
                  <a:txBody>
                    <a:bodyPr/>
                    <a:lstStyle/>
                    <a:p>
                      <a:pPr algn="l" fontAlgn="b"/>
                      <a:r>
                        <a:rPr lang="en-GB" sz="1800" b="0" i="0" u="none" strike="noStrike" dirty="0">
                          <a:solidFill>
                            <a:srgbClr val="000000"/>
                          </a:solidFill>
                          <a:effectLst/>
                          <a:latin typeface="Calibri" panose="020F0502020204030204" pitchFamily="34" charset="0"/>
                        </a:rPr>
                        <a:t>CIEMAT</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3</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t-IT" sz="1800" b="0" i="0" u="none" strike="noStrike" dirty="0">
                          <a:solidFill>
                            <a:srgbClr val="000000"/>
                          </a:solidFill>
                          <a:effectLst/>
                          <a:latin typeface="Calibri" panose="020F0502020204030204" pitchFamily="34" charset="0"/>
                        </a:rPr>
                        <a:t>6</a:t>
                      </a: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9336682"/>
                  </a:ext>
                </a:extLst>
              </a:tr>
              <a:tr h="176262">
                <a:tc>
                  <a:txBody>
                    <a:bodyPr/>
                    <a:lstStyle/>
                    <a:p>
                      <a:pPr algn="l" fontAlgn="b"/>
                      <a:r>
                        <a:rPr lang="it-IT" sz="1800" b="0" i="0" u="none" strike="noStrike" dirty="0">
                          <a:solidFill>
                            <a:srgbClr val="000000"/>
                          </a:solidFill>
                          <a:effectLst/>
                          <a:latin typeface="Calibri" panose="020F0502020204030204" pitchFamily="34" charset="0"/>
                        </a:rPr>
                        <a:t>CU</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5</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144698691"/>
                  </a:ext>
                </a:extLst>
              </a:tr>
              <a:tr h="176262">
                <a:tc>
                  <a:txBody>
                    <a:bodyPr/>
                    <a:lstStyle/>
                    <a:p>
                      <a:pPr algn="l" fontAlgn="b"/>
                      <a:r>
                        <a:rPr lang="it-IT" sz="1800" b="0" i="0" u="none" strike="noStrike" dirty="0">
                          <a:solidFill>
                            <a:srgbClr val="000000"/>
                          </a:solidFill>
                          <a:effectLst/>
                          <a:latin typeface="Calibri" panose="020F0502020204030204" pitchFamily="34" charset="0"/>
                        </a:rPr>
                        <a:t>DIFFER</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A6A6A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14</a:t>
                      </a:r>
                      <a:endParaRPr lang="en-GB" sz="1800" b="0" i="0" u="none" strike="noStrike" kern="1200" dirty="0">
                        <a:solidFill>
                          <a:srgbClr val="000000"/>
                        </a:solidFill>
                        <a:effectLst/>
                        <a:latin typeface="Calibri" panose="020F0502020204030204" pitchFamily="34" charset="0"/>
                        <a:ea typeface="+mn-ea"/>
                        <a:cs typeface="+mn-cs"/>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t-IT" sz="1800" b="0" i="0" u="none" strike="noStrike" dirty="0">
                          <a:solidFill>
                            <a:srgbClr val="000000"/>
                          </a:solidFill>
                          <a:effectLst/>
                          <a:latin typeface="Calibri" panose="020F0502020204030204" pitchFamily="34" charset="0"/>
                        </a:rPr>
                        <a:t>35</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9013373"/>
                  </a:ext>
                </a:extLst>
              </a:tr>
              <a:tr h="176262">
                <a:tc>
                  <a:txBody>
                    <a:bodyPr/>
                    <a:lstStyle/>
                    <a:p>
                      <a:pPr algn="l" fontAlgn="b"/>
                      <a:r>
                        <a:rPr lang="it-IT" sz="1800" b="0" i="0" u="none" strike="noStrike" dirty="0">
                          <a:solidFill>
                            <a:srgbClr val="000000"/>
                          </a:solidFill>
                          <a:effectLst/>
                          <a:latin typeface="Calibri" panose="020F0502020204030204" pitchFamily="34" charset="0"/>
                        </a:rPr>
                        <a:t>ENEA</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28</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it-IT" sz="1800" b="0" i="0" u="none" strike="noStrike" dirty="0">
                          <a:solidFill>
                            <a:srgbClr val="000000"/>
                          </a:solidFill>
                          <a:effectLst/>
                          <a:latin typeface="Calibri" panose="020F0502020204030204" pitchFamily="34" charset="0"/>
                        </a:rPr>
                        <a:t>10.8</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it-IT" sz="1800" b="0" i="0" u="none" strike="noStrike" dirty="0">
                          <a:solidFill>
                            <a:srgbClr val="000000"/>
                          </a:solidFill>
                          <a:effectLst/>
                          <a:latin typeface="Calibri" panose="020F0502020204030204" pitchFamily="34" charset="0"/>
                        </a:rPr>
                        <a:t>658</a:t>
                      </a: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24739904"/>
                  </a:ext>
                </a:extLst>
              </a:tr>
              <a:tr h="176262">
                <a:tc>
                  <a:txBody>
                    <a:bodyPr/>
                    <a:lstStyle/>
                    <a:p>
                      <a:pPr algn="l" fontAlgn="b"/>
                      <a:r>
                        <a:rPr lang="it-IT" sz="1800" b="0" i="0" u="none" strike="noStrike" dirty="0">
                          <a:solidFill>
                            <a:srgbClr val="000000"/>
                          </a:solidFill>
                          <a:effectLst/>
                          <a:latin typeface="Calibri" panose="020F0502020204030204" pitchFamily="34" charset="0"/>
                        </a:rPr>
                        <a:t>EPFL</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12</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t-IT" sz="1800" b="0" i="0" u="none" strike="noStrike" dirty="0">
                          <a:solidFill>
                            <a:srgbClr val="000000"/>
                          </a:solidFill>
                          <a:effectLst/>
                          <a:latin typeface="Calibri" panose="020F0502020204030204" pitchFamily="34" charset="0"/>
                        </a:rPr>
                        <a:t>5</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t-IT" sz="1800" b="0" i="0" u="none" strike="noStrike" dirty="0">
                          <a:solidFill>
                            <a:srgbClr val="000000"/>
                          </a:solidFill>
                          <a:effectLst/>
                          <a:latin typeface="Calibri" panose="020F0502020204030204" pitchFamily="34" charset="0"/>
                        </a:rPr>
                        <a:t>740</a:t>
                      </a: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t-IT" sz="1800" b="0" i="0" u="none" strike="noStrike" dirty="0">
                          <a:solidFill>
                            <a:srgbClr val="000000"/>
                          </a:solidFill>
                          <a:effectLst/>
                          <a:latin typeface="Calibri" panose="020F0502020204030204" pitchFamily="34" charset="0"/>
                        </a:rPr>
                        <a:t>240</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6984301"/>
                  </a:ext>
                </a:extLst>
              </a:tr>
              <a:tr h="56134">
                <a:tc>
                  <a:txBody>
                    <a:bodyPr/>
                    <a:lstStyle/>
                    <a:p>
                      <a:pPr algn="l" fontAlgn="b"/>
                      <a:r>
                        <a:rPr lang="it-IT" sz="1800" b="0" i="0" u="none" strike="noStrike" dirty="0">
                          <a:solidFill>
                            <a:srgbClr val="000000"/>
                          </a:solidFill>
                          <a:effectLst/>
                          <a:latin typeface="Calibri" panose="020F0502020204030204" pitchFamily="34" charset="0"/>
                        </a:rPr>
                        <a:t>IAP</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3</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it-IT" sz="1800" b="0" i="0" u="none" strike="noStrike" dirty="0">
                          <a:solidFill>
                            <a:srgbClr val="000000"/>
                          </a:solidFill>
                          <a:effectLst/>
                          <a:latin typeface="Calibri" panose="020F0502020204030204" pitchFamily="34" charset="0"/>
                        </a:rPr>
                        <a:t>10</a:t>
                      </a: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833503620"/>
                  </a:ext>
                </a:extLst>
              </a:tr>
              <a:tr h="224536">
                <a:tc>
                  <a:txBody>
                    <a:bodyPr/>
                    <a:lstStyle/>
                    <a:p>
                      <a:pPr algn="l" fontAlgn="b"/>
                      <a:r>
                        <a:rPr lang="it-IT" sz="1800" b="0" i="0" u="none" strike="noStrike" dirty="0">
                          <a:solidFill>
                            <a:srgbClr val="000000"/>
                          </a:solidFill>
                          <a:effectLst/>
                          <a:latin typeface="Calibri" panose="020F0502020204030204" pitchFamily="34" charset="0"/>
                        </a:rPr>
                        <a:t>IPP.CR</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4</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6559955"/>
                  </a:ext>
                </a:extLst>
              </a:tr>
              <a:tr h="168402">
                <a:tc>
                  <a:txBody>
                    <a:bodyPr/>
                    <a:lstStyle/>
                    <a:p>
                      <a:pPr algn="l" fontAlgn="b"/>
                      <a:r>
                        <a:rPr lang="it-IT" sz="1800" b="0" i="0" u="none" strike="noStrike" dirty="0">
                          <a:solidFill>
                            <a:srgbClr val="000000"/>
                          </a:solidFill>
                          <a:effectLst/>
                          <a:latin typeface="Calibri" panose="020F0502020204030204" pitchFamily="34" charset="0"/>
                        </a:rPr>
                        <a:t>IPPLM</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it-IT" sz="1800" b="0" i="0" u="none" strike="noStrike" dirty="0">
                          <a:solidFill>
                            <a:srgbClr val="000000"/>
                          </a:solidFill>
                          <a:effectLst/>
                          <a:latin typeface="Calibri" panose="020F0502020204030204" pitchFamily="34" charset="0"/>
                        </a:rPr>
                        <a:t>1.2</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4</a:t>
                      </a:r>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it-IT" sz="1800" b="0" i="0" u="none" strike="noStrike" dirty="0">
                          <a:solidFill>
                            <a:srgbClr val="000000"/>
                          </a:solidFill>
                          <a:effectLst/>
                          <a:latin typeface="Calibri" panose="020F0502020204030204" pitchFamily="34" charset="0"/>
                        </a:rPr>
                        <a:t>3.1</a:t>
                      </a:r>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210310559"/>
                  </a:ext>
                </a:extLst>
              </a:tr>
              <a:tr h="0">
                <a:tc>
                  <a:txBody>
                    <a:bodyPr/>
                    <a:lstStyle/>
                    <a:p>
                      <a:pPr marL="0" algn="l"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OEAW</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defTabSz="685800" rtl="0" eaLnBrk="1" fontAlgn="b" latinLnBrk="0" hangingPunct="1"/>
                      <a:endParaRPr lang="en-GB" sz="1800" b="0" i="0" u="none" strike="noStrike" kern="1200" dirty="0">
                        <a:solidFill>
                          <a:srgbClr val="000000"/>
                        </a:solidFill>
                        <a:effectLst/>
                        <a:latin typeface="Calibri" panose="020F0502020204030204" pitchFamily="34" charset="0"/>
                        <a:ea typeface="+mn-ea"/>
                        <a:cs typeface="+mn-cs"/>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defTabSz="685800" rtl="0" eaLnBrk="1" fontAlgn="b" latinLnBrk="0" hangingPunct="1"/>
                      <a:endParaRPr lang="en-GB" sz="1800" b="0" i="0" u="none" strike="noStrike" kern="1200" dirty="0">
                        <a:solidFill>
                          <a:srgbClr val="000000"/>
                        </a:solidFill>
                        <a:effectLst/>
                        <a:latin typeface="Calibri" panose="020F0502020204030204" pitchFamily="34" charset="0"/>
                        <a:ea typeface="+mn-ea"/>
                        <a:cs typeface="+mn-cs"/>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defTabSz="685800" rtl="0" eaLnBrk="1" fontAlgn="b" latinLnBrk="0" hangingPunct="1"/>
                      <a:endParaRPr lang="en-GB" sz="1800" b="0" i="0" u="none" strike="noStrike" kern="1200" dirty="0">
                        <a:solidFill>
                          <a:srgbClr val="000000"/>
                        </a:solidFill>
                        <a:effectLst/>
                        <a:latin typeface="Calibri" panose="020F0502020204030204" pitchFamily="34" charset="0"/>
                        <a:ea typeface="+mn-ea"/>
                        <a:cs typeface="+mn-cs"/>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defTabSz="685800" rtl="0" eaLnBrk="1" fontAlgn="b" latinLnBrk="0" hangingPunct="1"/>
                      <a:endParaRPr lang="en-GB" sz="1800" b="0" i="0" u="none" strike="noStrike" kern="1200" dirty="0">
                        <a:solidFill>
                          <a:srgbClr val="0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defTabSz="685800" rtl="0" eaLnBrk="1" fontAlgn="b" latinLnBrk="0" hangingPunct="1"/>
                      <a:endParaRPr lang="en-GB" sz="1800" b="0" i="0" u="none" strike="noStrike" kern="1200" dirty="0">
                        <a:solidFill>
                          <a:srgbClr val="000000"/>
                        </a:solidFill>
                        <a:effectLst/>
                        <a:latin typeface="Calibri" panose="020F0502020204030204" pitchFamily="34" charset="0"/>
                        <a:ea typeface="+mn-ea"/>
                        <a:cs typeface="+mn-cs"/>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1998473"/>
                  </a:ext>
                </a:extLst>
              </a:tr>
              <a:tr h="0">
                <a:tc>
                  <a:txBody>
                    <a:bodyPr/>
                    <a:lstStyle/>
                    <a:p>
                      <a:pPr algn="l" fontAlgn="b"/>
                      <a:r>
                        <a:rPr lang="it-IT" sz="1800" b="0" i="0" u="none" strike="noStrike" dirty="0">
                          <a:solidFill>
                            <a:srgbClr val="000000"/>
                          </a:solidFill>
                          <a:effectLst/>
                          <a:latin typeface="Calibri" panose="020F0502020204030204" pitchFamily="34" charset="0"/>
                        </a:rPr>
                        <a:t>UKAEA</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800" b="0" i="0" u="none" strike="noStrike" dirty="0">
                          <a:solidFill>
                            <a:srgbClr val="000000"/>
                          </a:solidFill>
                          <a:effectLst/>
                          <a:latin typeface="Calibri" panose="020F0502020204030204" pitchFamily="34" charset="0"/>
                        </a:rPr>
                        <a:t>2026</a:t>
                      </a: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marL="0" algn="r" defTabSz="685800" rtl="0" eaLnBrk="1" fontAlgn="b" latinLnBrk="0" hangingPunct="1"/>
                      <a:r>
                        <a:rPr lang="it-IT" sz="1800" b="0" i="0" u="none" strike="noStrike" kern="1200" dirty="0">
                          <a:solidFill>
                            <a:srgbClr val="000000"/>
                          </a:solidFill>
                          <a:effectLst/>
                          <a:latin typeface="Calibri" panose="020F0502020204030204" pitchFamily="34" charset="0"/>
                          <a:ea typeface="+mn-ea"/>
                          <a:cs typeface="+mn-cs"/>
                        </a:rPr>
                        <a:t>22</a:t>
                      </a:r>
                      <a:r>
                        <a:rPr lang="it-IT" sz="1800" b="0" i="0" u="none" strike="noStrike" kern="1200" dirty="0">
                          <a:solidFill>
                            <a:srgbClr val="C00000"/>
                          </a:solidFill>
                          <a:effectLst/>
                          <a:latin typeface="Calibri" panose="020F0502020204030204" pitchFamily="34" charset="0"/>
                          <a:ea typeface="+mn-ea"/>
                          <a:cs typeface="+mn-cs"/>
                        </a:rPr>
                        <a:t>*</a:t>
                      </a:r>
                      <a:endParaRPr lang="en-GB" sz="1800" b="0" i="0" u="none" strike="noStrike" kern="1200" dirty="0">
                        <a:solidFill>
                          <a:srgbClr val="C00000"/>
                        </a:solidFill>
                        <a:effectLst/>
                        <a:latin typeface="Calibri" panose="020F0502020204030204" pitchFamily="34" charset="0"/>
                        <a:ea typeface="+mn-ea"/>
                        <a:cs typeface="+mn-cs"/>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endParaRPr lang="en-GB" sz="18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endParaRPr lang="en-GB" sz="1800" b="0" i="0" u="none" strike="noStrike" dirty="0">
                        <a:solidFill>
                          <a:srgbClr val="000000"/>
                        </a:solidFill>
                        <a:effectLst/>
                        <a:latin typeface="Calibri" panose="020F0502020204030204" pitchFamily="34" charset="0"/>
                      </a:endParaRPr>
                    </a:p>
                  </a:txBody>
                  <a:tcPr marL="6078" marR="6078" marT="60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004372423"/>
                  </a:ext>
                </a:extLst>
              </a:tr>
            </a:tbl>
          </a:graphicData>
        </a:graphic>
      </p:graphicFrame>
      <p:sp>
        <p:nvSpPr>
          <p:cNvPr id="8" name="CasellaDiTesto 7">
            <a:extLst>
              <a:ext uri="{FF2B5EF4-FFF2-40B4-BE49-F238E27FC236}">
                <a16:creationId xmlns:a16="http://schemas.microsoft.com/office/drawing/2014/main" id="{EEB8A16A-9C9C-BA6A-96FE-D54074D8AFF3}"/>
              </a:ext>
            </a:extLst>
          </p:cNvPr>
          <p:cNvSpPr txBox="1"/>
          <p:nvPr/>
        </p:nvSpPr>
        <p:spPr>
          <a:xfrm>
            <a:off x="532751" y="4915809"/>
            <a:ext cx="11492672" cy="1508105"/>
          </a:xfrm>
          <a:prstGeom prst="rect">
            <a:avLst/>
          </a:prstGeom>
          <a:noFill/>
        </p:spPr>
        <p:txBody>
          <a:bodyPr wrap="square">
            <a:spAutoFit/>
          </a:bodyPr>
          <a:lstStyle/>
          <a:p>
            <a:r>
              <a:rPr lang="it-IT" sz="2000" b="1" dirty="0" err="1">
                <a:solidFill>
                  <a:srgbClr val="0000FF"/>
                </a:solidFill>
              </a:rPr>
              <a:t>Additional</a:t>
            </a:r>
            <a:r>
              <a:rPr lang="it-IT" sz="2000" b="1" dirty="0">
                <a:solidFill>
                  <a:srgbClr val="0000FF"/>
                </a:solidFill>
              </a:rPr>
              <a:t> </a:t>
            </a:r>
            <a:r>
              <a:rPr lang="it-IT" sz="2000" b="1" dirty="0" err="1">
                <a:solidFill>
                  <a:srgbClr val="0000FF"/>
                </a:solidFill>
              </a:rPr>
              <a:t>resources</a:t>
            </a:r>
            <a:r>
              <a:rPr lang="it-IT" sz="2000" b="1" dirty="0">
                <a:solidFill>
                  <a:srgbClr val="0000FF"/>
                </a:solidFill>
              </a:rPr>
              <a:t> 2026 for the EU-CN </a:t>
            </a:r>
            <a:r>
              <a:rPr lang="it-IT" sz="2000" b="1" dirty="0" err="1">
                <a:solidFill>
                  <a:srgbClr val="0000FF"/>
                </a:solidFill>
              </a:rPr>
              <a:t>collaboration</a:t>
            </a:r>
            <a:r>
              <a:rPr lang="it-IT" sz="2000" b="1" dirty="0">
                <a:solidFill>
                  <a:srgbClr val="0000FF"/>
                </a:solidFill>
              </a:rPr>
              <a:t>:</a:t>
            </a:r>
          </a:p>
          <a:p>
            <a:pPr marL="285750" indent="-285750">
              <a:buFont typeface="Arial" panose="020B0604020202020204" pitchFamily="34" charset="0"/>
              <a:buChar char="•"/>
            </a:pPr>
            <a:r>
              <a:rPr lang="it-IT" dirty="0"/>
              <a:t>Missions for </a:t>
            </a:r>
            <a:r>
              <a:rPr lang="en-GB" b="1" dirty="0"/>
              <a:t>Best Preparation</a:t>
            </a:r>
            <a:r>
              <a:rPr lang="en-GB" dirty="0"/>
              <a:t>: 9k€</a:t>
            </a:r>
          </a:p>
          <a:p>
            <a:pPr marL="285750" indent="-285750">
              <a:buFont typeface="Arial" panose="020B0604020202020204" pitchFamily="34" charset="0"/>
              <a:buChar char="•"/>
            </a:pPr>
            <a:r>
              <a:rPr lang="en-GB" dirty="0"/>
              <a:t>Missions for </a:t>
            </a:r>
            <a:r>
              <a:rPr lang="en-GB" b="1" dirty="0"/>
              <a:t>Attending the CS coil test campaign</a:t>
            </a:r>
            <a:r>
              <a:rPr lang="en-GB" dirty="0"/>
              <a:t>: 25k€	</a:t>
            </a:r>
          </a:p>
          <a:p>
            <a:pPr marL="285750" indent="-285750">
              <a:buFont typeface="Arial" panose="020B0604020202020204" pitchFamily="34" charset="0"/>
              <a:buChar char="•"/>
            </a:pPr>
            <a:r>
              <a:rPr lang="en-GB" dirty="0"/>
              <a:t>48 PM for </a:t>
            </a:r>
            <a:r>
              <a:rPr lang="en-GB" b="1" dirty="0"/>
              <a:t>Technological activities </a:t>
            </a:r>
            <a:r>
              <a:rPr lang="en-GB" dirty="0"/>
              <a:t>agreed with ASIPP + </a:t>
            </a:r>
            <a:r>
              <a:rPr lang="en-GB" b="1" dirty="0"/>
              <a:t>BEST Integrated Commissioning Plan </a:t>
            </a:r>
            <a:r>
              <a:rPr lang="en-GB" dirty="0"/>
              <a:t>Development</a:t>
            </a:r>
            <a:endParaRPr lang="it-IT" sz="2000" b="1" dirty="0">
              <a:solidFill>
                <a:srgbClr val="0000FF"/>
              </a:solidFill>
            </a:endParaRPr>
          </a:p>
          <a:p>
            <a:pPr marL="285750" indent="-285750">
              <a:buFont typeface="Arial" panose="020B0604020202020204" pitchFamily="34" charset="0"/>
              <a:buChar char="•"/>
            </a:pPr>
            <a:r>
              <a:rPr lang="en-GB" dirty="0">
                <a:sym typeface="Symbol" panose="05050102010706020507" pitchFamily="18" charset="2"/>
              </a:rPr>
              <a:t>270 k€ EQ/OGS </a:t>
            </a:r>
            <a:r>
              <a:rPr lang="en-GB" dirty="0"/>
              <a:t>for </a:t>
            </a:r>
            <a:r>
              <a:rPr lang="en-GB" b="1" dirty="0"/>
              <a:t>Technological activities </a:t>
            </a:r>
            <a:r>
              <a:rPr lang="en-GB" dirty="0"/>
              <a:t>agreed with ASIPP</a:t>
            </a:r>
          </a:p>
        </p:txBody>
      </p:sp>
      <p:sp>
        <p:nvSpPr>
          <p:cNvPr id="5" name="Footer Placeholder 2">
            <a:extLst>
              <a:ext uri="{FF2B5EF4-FFF2-40B4-BE49-F238E27FC236}">
                <a16:creationId xmlns:a16="http://schemas.microsoft.com/office/drawing/2014/main" id="{4AA7410B-0F5A-CB7C-991E-56E29A4416F4}"/>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
        <p:nvSpPr>
          <p:cNvPr id="3" name="CasellaDiTesto 2">
            <a:extLst>
              <a:ext uri="{FF2B5EF4-FFF2-40B4-BE49-F238E27FC236}">
                <a16:creationId xmlns:a16="http://schemas.microsoft.com/office/drawing/2014/main" id="{51AC8DB4-5802-3933-393C-DC33B13EA9B6}"/>
              </a:ext>
            </a:extLst>
          </p:cNvPr>
          <p:cNvSpPr txBox="1"/>
          <p:nvPr/>
        </p:nvSpPr>
        <p:spPr>
          <a:xfrm>
            <a:off x="532751" y="4411132"/>
            <a:ext cx="4064573" cy="369332"/>
          </a:xfrm>
          <a:prstGeom prst="rect">
            <a:avLst/>
          </a:prstGeom>
          <a:noFill/>
        </p:spPr>
        <p:txBody>
          <a:bodyPr wrap="square">
            <a:spAutoFit/>
          </a:bodyPr>
          <a:lstStyle/>
          <a:p>
            <a:r>
              <a:rPr lang="nb-NO" sz="1800" b="1" i="1" dirty="0">
                <a:solidFill>
                  <a:srgbClr val="C00000"/>
                </a:solidFill>
              </a:rPr>
              <a:t>*UKAEA budget is self-funded</a:t>
            </a:r>
            <a:endParaRPr lang="en-GB" i="1" dirty="0">
              <a:solidFill>
                <a:srgbClr val="C00000"/>
              </a:solidFill>
            </a:endParaRPr>
          </a:p>
        </p:txBody>
      </p:sp>
    </p:spTree>
    <p:extLst>
      <p:ext uri="{BB962C8B-B14F-4D97-AF65-F5344CB8AC3E}">
        <p14:creationId xmlns:p14="http://schemas.microsoft.com/office/powerpoint/2010/main" val="597982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A4FD1-A1AF-EDE7-E788-BD512C2CB0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247B6A-76B2-42E5-CE3B-DBFE0BC7A6D7}"/>
              </a:ext>
            </a:extLst>
          </p:cNvPr>
          <p:cNvSpPr>
            <a:spLocks noGrp="1"/>
          </p:cNvSpPr>
          <p:nvPr>
            <p:ph type="title"/>
          </p:nvPr>
        </p:nvSpPr>
        <p:spPr/>
        <p:txBody>
          <a:bodyPr/>
          <a:lstStyle/>
          <a:p>
            <a:r>
              <a:rPr lang="en-US" altLang="zh-CN" dirty="0"/>
              <a:t>Perspectives for 2026-27 EU-CN collaboration extension</a:t>
            </a:r>
            <a:r>
              <a:rPr lang="en-US" dirty="0"/>
              <a:t> </a:t>
            </a:r>
            <a:endParaRPr lang="en-HU" b="0" dirty="0">
              <a:solidFill>
                <a:srgbClr val="FF00FF"/>
              </a:solidFill>
            </a:endParaRPr>
          </a:p>
        </p:txBody>
      </p:sp>
      <p:sp>
        <p:nvSpPr>
          <p:cNvPr id="4" name="Slide Number Placeholder 3">
            <a:extLst>
              <a:ext uri="{FF2B5EF4-FFF2-40B4-BE49-F238E27FC236}">
                <a16:creationId xmlns:a16="http://schemas.microsoft.com/office/drawing/2014/main" id="{BBD39975-E5DB-2ADC-A2AC-963C0A119FA4}"/>
              </a:ext>
            </a:extLst>
          </p:cNvPr>
          <p:cNvSpPr>
            <a:spLocks noGrp="1"/>
          </p:cNvSpPr>
          <p:nvPr>
            <p:ph type="sldNum" sz="quarter" idx="12"/>
          </p:nvPr>
        </p:nvSpPr>
        <p:spPr/>
        <p:txBody>
          <a:bodyPr/>
          <a:lstStyle/>
          <a:p>
            <a:fld id="{6A6D9FA1-99C7-4910-8E32-B85D378B0060}" type="slidenum">
              <a:rPr lang="en-GB" smtClean="0">
                <a:solidFill>
                  <a:prstClr val="white"/>
                </a:solidFill>
              </a:rPr>
              <a:pPr/>
              <a:t>15</a:t>
            </a:fld>
            <a:endParaRPr lang="en-GB">
              <a:solidFill>
                <a:prstClr val="white"/>
              </a:solidFill>
            </a:endParaRPr>
          </a:p>
        </p:txBody>
      </p:sp>
      <p:sp>
        <p:nvSpPr>
          <p:cNvPr id="6" name="Footer Placeholder 2">
            <a:extLst>
              <a:ext uri="{FF2B5EF4-FFF2-40B4-BE49-F238E27FC236}">
                <a16:creationId xmlns:a16="http://schemas.microsoft.com/office/drawing/2014/main" id="{BDCBE090-D5AF-E9A8-0141-8CB0780AF556}"/>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
        <p:nvSpPr>
          <p:cNvPr id="3" name="CasellaDiTesto 2">
            <a:extLst>
              <a:ext uri="{FF2B5EF4-FFF2-40B4-BE49-F238E27FC236}">
                <a16:creationId xmlns:a16="http://schemas.microsoft.com/office/drawing/2014/main" id="{44600A75-42D2-1FE5-3BF2-FAC7A01CC969}"/>
              </a:ext>
            </a:extLst>
          </p:cNvPr>
          <p:cNvSpPr txBox="1"/>
          <p:nvPr/>
        </p:nvSpPr>
        <p:spPr>
          <a:xfrm>
            <a:off x="360039" y="455210"/>
            <a:ext cx="11060022" cy="6739255"/>
          </a:xfrm>
          <a:prstGeom prst="rect">
            <a:avLst/>
          </a:prstGeom>
          <a:noFill/>
        </p:spPr>
        <p:txBody>
          <a:bodyPr wrap="square">
            <a:spAutoFit/>
          </a:bodyPr>
          <a:lstStyle/>
          <a:p>
            <a:pPr marL="457200" lvl="0" indent="-457200">
              <a:lnSpc>
                <a:spcPct val="150000"/>
              </a:lnSpc>
              <a:buFont typeface="+mj-lt"/>
              <a:buAutoNum type="arabicParenR"/>
              <a:defRPr/>
            </a:pPr>
            <a:r>
              <a:rPr lang="en-GB" sz="2400" dirty="0"/>
              <a:t>Alternative methods for </a:t>
            </a:r>
            <a:r>
              <a:rPr lang="en-GB" sz="2400" b="1" dirty="0"/>
              <a:t>quench detection </a:t>
            </a:r>
            <a:r>
              <a:rPr lang="en-GB" sz="2400" dirty="0"/>
              <a:t>in HTS magnets</a:t>
            </a:r>
          </a:p>
          <a:p>
            <a:pPr marL="457200" lvl="0" indent="-457200">
              <a:lnSpc>
                <a:spcPct val="150000"/>
              </a:lnSpc>
              <a:buFont typeface="+mj-lt"/>
              <a:buAutoNum type="arabicParenR"/>
              <a:defRPr/>
            </a:pPr>
            <a:r>
              <a:rPr lang="en-GB" sz="2400" dirty="0"/>
              <a:t>Continuation of </a:t>
            </a:r>
            <a:r>
              <a:rPr lang="en-GB" sz="2400" b="1" dirty="0">
                <a:solidFill>
                  <a:srgbClr val="0000FF"/>
                </a:solidFill>
              </a:rPr>
              <a:t>mechanical tests and modelling </a:t>
            </a:r>
            <a:r>
              <a:rPr lang="en-GB" sz="2400" dirty="0"/>
              <a:t>of HTS superconducting conductors</a:t>
            </a:r>
            <a:r>
              <a:rPr lang="en-US" altLang="en-GB" sz="2400" dirty="0"/>
              <a:t> </a:t>
            </a:r>
            <a:r>
              <a:rPr lang="zh-CN" altLang="en-US" sz="2400" dirty="0"/>
              <a:t>（</a:t>
            </a:r>
            <a:r>
              <a:rPr lang="en-US" altLang="zh-CN" sz="2400" dirty="0"/>
              <a:t>REBCO +BISSCO)</a:t>
            </a:r>
            <a:endParaRPr lang="en-GB" sz="2400" dirty="0"/>
          </a:p>
          <a:p>
            <a:pPr marL="457200" lvl="0" indent="-457200">
              <a:lnSpc>
                <a:spcPct val="150000"/>
              </a:lnSpc>
              <a:buFont typeface="+mj-lt"/>
              <a:buAutoNum type="arabicParenR"/>
              <a:defRPr/>
            </a:pPr>
            <a:r>
              <a:rPr lang="en-GB" sz="2400" dirty="0"/>
              <a:t>Modelling of </a:t>
            </a:r>
            <a:r>
              <a:rPr lang="en-GB" sz="2400" dirty="0">
                <a:solidFill>
                  <a:srgbClr val="C00000"/>
                </a:solidFill>
              </a:rPr>
              <a:t>AC losses and transport properties </a:t>
            </a:r>
            <a:r>
              <a:rPr lang="en-GB" sz="2400" dirty="0"/>
              <a:t>of full-scale HTS conductors</a:t>
            </a:r>
          </a:p>
          <a:p>
            <a:pPr marL="457200" lvl="0" indent="-457200">
              <a:lnSpc>
                <a:spcPct val="150000"/>
              </a:lnSpc>
              <a:buFont typeface="+mj-lt"/>
              <a:buAutoNum type="arabicParenR"/>
              <a:defRPr/>
            </a:pPr>
            <a:r>
              <a:rPr lang="en-GB" sz="2400" dirty="0">
                <a:solidFill>
                  <a:srgbClr val="00B050"/>
                </a:solidFill>
              </a:rPr>
              <a:t>X-ray tomography </a:t>
            </a:r>
            <a:r>
              <a:rPr lang="en-GB" sz="2400" dirty="0"/>
              <a:t>of HTS Superconducting samples</a:t>
            </a:r>
            <a:r>
              <a:rPr lang="en-US" altLang="en-GB" sz="2400" dirty="0"/>
              <a:t>  (1 CORC subcable virgin or after load, joints of ENEA sample)</a:t>
            </a:r>
            <a:endParaRPr lang="en-GB" sz="2400" dirty="0"/>
          </a:p>
          <a:p>
            <a:pPr marL="457200" lvl="0" indent="-457200">
              <a:lnSpc>
                <a:spcPct val="150000"/>
              </a:lnSpc>
              <a:buFont typeface="+mj-lt"/>
              <a:buAutoNum type="arabicParenR"/>
              <a:defRPr/>
            </a:pPr>
            <a:r>
              <a:rPr lang="en-GB" sz="2400" dirty="0"/>
              <a:t>Study </a:t>
            </a:r>
            <a:r>
              <a:rPr lang="en-GB" sz="2400" dirty="0">
                <a:solidFill>
                  <a:srgbClr val="7030A0"/>
                </a:solidFill>
              </a:rPr>
              <a:t>high strength stainless steel </a:t>
            </a:r>
            <a:r>
              <a:rPr lang="en-GB" sz="2400" dirty="0"/>
              <a:t>properties</a:t>
            </a:r>
            <a:r>
              <a:rPr lang="en-US" altLang="en-GB" sz="2400" dirty="0"/>
              <a:t> (Incoloy)</a:t>
            </a:r>
          </a:p>
          <a:p>
            <a:pPr marL="457200" lvl="0" indent="-457200">
              <a:lnSpc>
                <a:spcPct val="150000"/>
              </a:lnSpc>
              <a:buFont typeface="+mj-lt"/>
              <a:buAutoNum type="arabicParenR"/>
              <a:defRPr/>
            </a:pPr>
            <a:r>
              <a:rPr lang="en-US" altLang="en-GB" sz="2400" dirty="0"/>
              <a:t>Attending </a:t>
            </a:r>
            <a:r>
              <a:rPr lang="en-US" altLang="en-GB" sz="2400" dirty="0">
                <a:solidFill>
                  <a:schemeClr val="accent5">
                    <a:lumMod val="75000"/>
                  </a:schemeClr>
                </a:solidFill>
              </a:rPr>
              <a:t>CS coil testing </a:t>
            </a:r>
            <a:r>
              <a:rPr lang="en-US" altLang="en-GB" sz="2400" dirty="0"/>
              <a:t>in 2026</a:t>
            </a:r>
          </a:p>
          <a:p>
            <a:pPr marL="457200" lvl="0" indent="-457200">
              <a:lnSpc>
                <a:spcPct val="150000"/>
              </a:lnSpc>
              <a:buFont typeface="+mj-lt"/>
              <a:buAutoNum type="arabicParenR"/>
              <a:defRPr/>
            </a:pPr>
            <a:r>
              <a:rPr lang="en-US" altLang="en-GB" sz="2400" dirty="0"/>
              <a:t>AC losses reduction (possible tests in CSMC of HTS conductors)</a:t>
            </a:r>
          </a:p>
          <a:p>
            <a:pPr marL="457200" lvl="0" indent="-457200">
              <a:lnSpc>
                <a:spcPct val="150000"/>
              </a:lnSpc>
              <a:buFont typeface="+mj-lt"/>
              <a:buAutoNum type="arabicParenR"/>
              <a:defRPr/>
            </a:pPr>
            <a:r>
              <a:rPr lang="en-US" altLang="en-GB" sz="2400" dirty="0">
                <a:solidFill>
                  <a:schemeClr val="accent6">
                    <a:lumMod val="75000"/>
                  </a:schemeClr>
                </a:solidFill>
              </a:rPr>
              <a:t>Quench test of CORC in SULTAN</a:t>
            </a:r>
            <a:endParaRPr lang="en-GB" sz="2400" dirty="0">
              <a:solidFill>
                <a:schemeClr val="accent6">
                  <a:lumMod val="75000"/>
                </a:schemeClr>
              </a:solidFill>
            </a:endParaRPr>
          </a:p>
          <a:p>
            <a:pPr marL="457200" lvl="0" indent="-457200">
              <a:lnSpc>
                <a:spcPct val="150000"/>
              </a:lnSpc>
              <a:buFont typeface="+mj-lt"/>
              <a:buAutoNum type="arabicParenR"/>
              <a:defRPr/>
            </a:pPr>
            <a:r>
              <a:rPr lang="en-GB" sz="2400" dirty="0">
                <a:solidFill>
                  <a:schemeClr val="accent6">
                    <a:lumMod val="75000"/>
                  </a:schemeClr>
                </a:solidFill>
                <a:sym typeface="+mn-ea"/>
              </a:rPr>
              <a:t>Superconducting switch for quench protection</a:t>
            </a:r>
            <a:endParaRPr lang="en-GB" sz="2400" dirty="0">
              <a:solidFill>
                <a:schemeClr val="accent6">
                  <a:lumMod val="75000"/>
                </a:schemeClr>
              </a:solidFill>
            </a:endParaRPr>
          </a:p>
          <a:p>
            <a:pPr marL="457200" lvl="0" indent="-457200">
              <a:lnSpc>
                <a:spcPct val="150000"/>
              </a:lnSpc>
              <a:buFont typeface="+mj-lt"/>
              <a:buAutoNum type="arabicParenR"/>
              <a:defRPr/>
            </a:pPr>
            <a:endParaRPr lang="en-GB" sz="2400" dirty="0"/>
          </a:p>
        </p:txBody>
      </p:sp>
    </p:spTree>
    <p:extLst>
      <p:ext uri="{BB962C8B-B14F-4D97-AF65-F5344CB8AC3E}">
        <p14:creationId xmlns:p14="http://schemas.microsoft.com/office/powerpoint/2010/main" val="271681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DE7D2-0A9E-BCB6-4DBC-21DC7CE873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7AF160-75A7-80D1-60DB-E4A44EDD707E}"/>
              </a:ext>
            </a:extLst>
          </p:cNvPr>
          <p:cNvSpPr>
            <a:spLocks noGrp="1"/>
          </p:cNvSpPr>
          <p:nvPr>
            <p:ph type="title"/>
          </p:nvPr>
        </p:nvSpPr>
        <p:spPr/>
        <p:txBody>
          <a:bodyPr/>
          <a:lstStyle/>
          <a:p>
            <a:r>
              <a:rPr lang="en-US" dirty="0"/>
              <a:t>Task Specifications 2026</a:t>
            </a:r>
            <a:endParaRPr lang="en-HU" b="0" dirty="0">
              <a:solidFill>
                <a:srgbClr val="FF00FF"/>
              </a:solidFill>
            </a:endParaRPr>
          </a:p>
        </p:txBody>
      </p:sp>
      <p:sp>
        <p:nvSpPr>
          <p:cNvPr id="4" name="Slide Number Placeholder 3">
            <a:extLst>
              <a:ext uri="{FF2B5EF4-FFF2-40B4-BE49-F238E27FC236}">
                <a16:creationId xmlns:a16="http://schemas.microsoft.com/office/drawing/2014/main" id="{071DCFCA-A102-B025-16D5-BF24DE90204A}"/>
              </a:ext>
            </a:extLst>
          </p:cNvPr>
          <p:cNvSpPr>
            <a:spLocks noGrp="1"/>
          </p:cNvSpPr>
          <p:nvPr>
            <p:ph type="sldNum" sz="quarter" idx="12"/>
          </p:nvPr>
        </p:nvSpPr>
        <p:spPr/>
        <p:txBody>
          <a:bodyPr/>
          <a:lstStyle/>
          <a:p>
            <a:fld id="{6A6D9FA1-99C7-4910-8E32-B85D378B0060}" type="slidenum">
              <a:rPr lang="en-GB" smtClean="0">
                <a:solidFill>
                  <a:prstClr val="white"/>
                </a:solidFill>
              </a:rPr>
              <a:pPr/>
              <a:t>16</a:t>
            </a:fld>
            <a:endParaRPr lang="en-GB">
              <a:solidFill>
                <a:prstClr val="white"/>
              </a:solidFill>
            </a:endParaRPr>
          </a:p>
        </p:txBody>
      </p:sp>
      <p:sp>
        <p:nvSpPr>
          <p:cNvPr id="5" name="CasellaDiTesto 4">
            <a:extLst>
              <a:ext uri="{FF2B5EF4-FFF2-40B4-BE49-F238E27FC236}">
                <a16:creationId xmlns:a16="http://schemas.microsoft.com/office/drawing/2014/main" id="{B501E972-38F8-7144-9CF2-FEBD76B93EEC}"/>
              </a:ext>
            </a:extLst>
          </p:cNvPr>
          <p:cNvSpPr txBox="1"/>
          <p:nvPr/>
        </p:nvSpPr>
        <p:spPr>
          <a:xfrm>
            <a:off x="720079" y="818902"/>
            <a:ext cx="10986367" cy="2444515"/>
          </a:xfrm>
          <a:prstGeom prst="rect">
            <a:avLst/>
          </a:prstGeom>
          <a:noFill/>
        </p:spPr>
        <p:txBody>
          <a:bodyPr wrap="square">
            <a:spAutoFit/>
          </a:bodyPr>
          <a:lstStyle/>
          <a:p>
            <a:pPr>
              <a:lnSpc>
                <a:spcPct val="130000"/>
              </a:lnSpc>
            </a:pPr>
            <a:r>
              <a:rPr lang="nb-NO" sz="3000" dirty="0"/>
              <a:t>Please send me </a:t>
            </a:r>
            <a:r>
              <a:rPr lang="nb-NO" sz="3000" b="1" dirty="0">
                <a:solidFill>
                  <a:srgbClr val="0000FF"/>
                </a:solidFill>
              </a:rPr>
              <a:t>Task specifications </a:t>
            </a:r>
            <a:r>
              <a:rPr lang="nb-NO" sz="3000" dirty="0"/>
              <a:t>proposals by </a:t>
            </a:r>
            <a:r>
              <a:rPr lang="nb-NO" sz="3000" b="1" dirty="0">
                <a:solidFill>
                  <a:srgbClr val="0000FF"/>
                </a:solidFill>
              </a:rPr>
              <a:t>13</a:t>
            </a:r>
            <a:r>
              <a:rPr lang="nb-NO" sz="3000" b="1" baseline="30000" dirty="0">
                <a:solidFill>
                  <a:srgbClr val="0000FF"/>
                </a:solidFill>
              </a:rPr>
              <a:t>th</a:t>
            </a:r>
            <a:r>
              <a:rPr lang="nb-NO" sz="3000" b="1" dirty="0">
                <a:solidFill>
                  <a:srgbClr val="0000FF"/>
                </a:solidFill>
              </a:rPr>
              <a:t> February 2026</a:t>
            </a:r>
            <a:r>
              <a:rPr lang="nb-NO" sz="3000" dirty="0"/>
              <a:t>.</a:t>
            </a:r>
          </a:p>
          <a:p>
            <a:pPr>
              <a:lnSpc>
                <a:spcPct val="130000"/>
              </a:lnSpc>
            </a:pPr>
            <a:r>
              <a:rPr lang="en-US" sz="3000" dirty="0"/>
              <a:t>We need time to agree on the content/budget and then all TS will be uploaded on IMS by Federico Quagliata Tamisari and myself by end of February.</a:t>
            </a:r>
          </a:p>
        </p:txBody>
      </p:sp>
      <p:sp>
        <p:nvSpPr>
          <p:cNvPr id="8" name="CasellaDiTesto 7">
            <a:extLst>
              <a:ext uri="{FF2B5EF4-FFF2-40B4-BE49-F238E27FC236}">
                <a16:creationId xmlns:a16="http://schemas.microsoft.com/office/drawing/2014/main" id="{09A1483C-2A45-8C0B-B345-3DEE46F24100}"/>
              </a:ext>
            </a:extLst>
          </p:cNvPr>
          <p:cNvSpPr txBox="1"/>
          <p:nvPr/>
        </p:nvSpPr>
        <p:spPr>
          <a:xfrm>
            <a:off x="1602160" y="3357344"/>
            <a:ext cx="8987679" cy="2123658"/>
          </a:xfrm>
          <a:prstGeom prst="rect">
            <a:avLst/>
          </a:prstGeom>
          <a:noFill/>
          <a:ln w="25400">
            <a:solidFill>
              <a:srgbClr val="FF0000"/>
            </a:solidFill>
          </a:ln>
        </p:spPr>
        <p:txBody>
          <a:bodyPr wrap="square">
            <a:spAutoFit/>
          </a:bodyPr>
          <a:lstStyle/>
          <a:p>
            <a:pPr algn="just"/>
            <a:r>
              <a:rPr lang="en-GB" sz="2200" b="1" dirty="0"/>
              <a:t>Remember: to avoid cost rejection from the Commission</a:t>
            </a:r>
            <a:r>
              <a:rPr lang="en-GB" sz="2200" dirty="0"/>
              <a:t>, the description of each task/deliverable should include all required details. In particular:</a:t>
            </a:r>
          </a:p>
          <a:p>
            <a:pPr algn="just"/>
            <a:endParaRPr lang="en-GB" sz="2200" dirty="0"/>
          </a:p>
          <a:p>
            <a:pPr marL="285750" indent="-285750" algn="just">
              <a:buFont typeface="Arial" panose="020B0604020202020204" pitchFamily="34" charset="0"/>
              <a:buChar char="•"/>
            </a:pPr>
            <a:r>
              <a:rPr lang="en-GB" sz="2200" dirty="0"/>
              <a:t>name and schedule of the </a:t>
            </a:r>
            <a:r>
              <a:rPr lang="en-GB" sz="2200" b="1" dirty="0">
                <a:solidFill>
                  <a:srgbClr val="FF0000"/>
                </a:solidFill>
              </a:rPr>
              <a:t>Facility</a:t>
            </a:r>
            <a:r>
              <a:rPr lang="en-GB" sz="2200" dirty="0">
                <a:solidFill>
                  <a:srgbClr val="FF0000"/>
                </a:solidFill>
              </a:rPr>
              <a:t> </a:t>
            </a:r>
            <a:r>
              <a:rPr lang="en-GB" sz="2200" dirty="0"/>
              <a:t>(include </a:t>
            </a:r>
            <a:r>
              <a:rPr lang="en-GB" sz="2200" dirty="0">
                <a:solidFill>
                  <a:srgbClr val="FF0000"/>
                </a:solidFill>
              </a:rPr>
              <a:t>Marina Ricci </a:t>
            </a:r>
            <a:r>
              <a:rPr lang="en-GB" sz="2200" dirty="0"/>
              <a:t>as a Reviewer) </a:t>
            </a:r>
          </a:p>
          <a:p>
            <a:pPr marL="285750" indent="-285750" algn="just">
              <a:buFont typeface="Arial" panose="020B0604020202020204" pitchFamily="34" charset="0"/>
              <a:buChar char="•"/>
            </a:pPr>
            <a:r>
              <a:rPr lang="en-GB" sz="2200" dirty="0"/>
              <a:t>For </a:t>
            </a:r>
            <a:r>
              <a:rPr lang="en-GB" sz="2200" b="1" dirty="0">
                <a:solidFill>
                  <a:srgbClr val="00B050"/>
                </a:solidFill>
              </a:rPr>
              <a:t>OGS</a:t>
            </a:r>
            <a:r>
              <a:rPr lang="en-GB" sz="2200" dirty="0"/>
              <a:t>, include what you need to buy. Specify equipment and consumables</a:t>
            </a:r>
          </a:p>
        </p:txBody>
      </p:sp>
      <p:sp>
        <p:nvSpPr>
          <p:cNvPr id="9" name="Footer Placeholder 2">
            <a:extLst>
              <a:ext uri="{FF2B5EF4-FFF2-40B4-BE49-F238E27FC236}">
                <a16:creationId xmlns:a16="http://schemas.microsoft.com/office/drawing/2014/main" id="{B02B0D60-69AF-101C-771B-E2D76C86C954}"/>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graphicFrame>
        <p:nvGraphicFramePr>
          <p:cNvPr id="16" name="Oggetto 15">
            <a:extLst>
              <a:ext uri="{FF2B5EF4-FFF2-40B4-BE49-F238E27FC236}">
                <a16:creationId xmlns:a16="http://schemas.microsoft.com/office/drawing/2014/main" id="{CF741F85-EB80-AB56-FDA2-ADE2BA32B1C8}"/>
              </a:ext>
            </a:extLst>
          </p:cNvPr>
          <p:cNvGraphicFramePr>
            <a:graphicFrameLocks noChangeAspect="1"/>
          </p:cNvGraphicFramePr>
          <p:nvPr>
            <p:extLst>
              <p:ext uri="{D42A27DB-BD31-4B8C-83A1-F6EECF244321}">
                <p14:modId xmlns:p14="http://schemas.microsoft.com/office/powerpoint/2010/main" val="3479230322"/>
              </p:ext>
            </p:extLst>
          </p:nvPr>
        </p:nvGraphicFramePr>
        <p:xfrm>
          <a:off x="4823574" y="5653625"/>
          <a:ext cx="914400" cy="806450"/>
        </p:xfrm>
        <a:graphic>
          <a:graphicData uri="http://schemas.openxmlformats.org/presentationml/2006/ole">
            <mc:AlternateContent xmlns:mc="http://schemas.openxmlformats.org/markup-compatibility/2006">
              <mc:Choice xmlns:v="urn:schemas-microsoft-com:vml" Requires="v">
                <p:oleObj name="Documento" showAsIcon="1" r:id="rId2" imgW="914608" imgH="806335" progId="Word.Document.12">
                  <p:link updateAutomatic="1"/>
                </p:oleObj>
              </mc:Choice>
              <mc:Fallback>
                <p:oleObj name="Documento" showAsIcon="1" r:id="rId2" imgW="914608" imgH="806335" progId="Word.Document.12">
                  <p:link updateAutomatic="1"/>
                  <p:pic>
                    <p:nvPicPr>
                      <p:cNvPr id="0" name=""/>
                      <p:cNvPicPr/>
                      <p:nvPr/>
                    </p:nvPicPr>
                    <p:blipFill>
                      <a:blip r:embed="rId3"/>
                      <a:stretch>
                        <a:fillRect/>
                      </a:stretch>
                    </p:blipFill>
                    <p:spPr>
                      <a:xfrm>
                        <a:off x="4823574" y="5653625"/>
                        <a:ext cx="914400" cy="806450"/>
                      </a:xfrm>
                      <a:prstGeom prst="rect">
                        <a:avLst/>
                      </a:prstGeom>
                    </p:spPr>
                  </p:pic>
                </p:oleObj>
              </mc:Fallback>
            </mc:AlternateContent>
          </a:graphicData>
        </a:graphic>
      </p:graphicFrame>
      <p:sp>
        <p:nvSpPr>
          <p:cNvPr id="18" name="CasellaDiTesto 17">
            <a:extLst>
              <a:ext uri="{FF2B5EF4-FFF2-40B4-BE49-F238E27FC236}">
                <a16:creationId xmlns:a16="http://schemas.microsoft.com/office/drawing/2014/main" id="{CBBD6FE2-13DD-4F24-6F71-1E266F8DB694}"/>
              </a:ext>
            </a:extLst>
          </p:cNvPr>
          <p:cNvSpPr txBox="1"/>
          <p:nvPr/>
        </p:nvSpPr>
        <p:spPr>
          <a:xfrm>
            <a:off x="635018" y="5867612"/>
            <a:ext cx="4064573" cy="369332"/>
          </a:xfrm>
          <a:prstGeom prst="rect">
            <a:avLst/>
          </a:prstGeom>
          <a:noFill/>
        </p:spPr>
        <p:txBody>
          <a:bodyPr wrap="square">
            <a:spAutoFit/>
          </a:bodyPr>
          <a:lstStyle/>
          <a:p>
            <a:r>
              <a:rPr lang="nb-NO" sz="1800" b="1" i="1" dirty="0">
                <a:solidFill>
                  <a:srgbClr val="0000FF"/>
                </a:solidFill>
              </a:rPr>
              <a:t>Task specifications Template for TS 2026</a:t>
            </a:r>
            <a:endParaRPr lang="en-GB" i="1" dirty="0"/>
          </a:p>
        </p:txBody>
      </p:sp>
    </p:spTree>
    <p:extLst>
      <p:ext uri="{BB962C8B-B14F-4D97-AF65-F5344CB8AC3E}">
        <p14:creationId xmlns:p14="http://schemas.microsoft.com/office/powerpoint/2010/main" val="1218958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D5DD0-BCB3-6FE0-C637-8AA1A26EF3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4C0FB7-501E-CAE0-7CE6-210AF8D99FFD}"/>
              </a:ext>
            </a:extLst>
          </p:cNvPr>
          <p:cNvSpPr>
            <a:spLocks noGrp="1"/>
          </p:cNvSpPr>
          <p:nvPr>
            <p:ph type="title"/>
          </p:nvPr>
        </p:nvSpPr>
        <p:spPr/>
        <p:txBody>
          <a:bodyPr/>
          <a:lstStyle/>
          <a:p>
            <a:r>
              <a:rPr lang="en-US" dirty="0"/>
              <a:t>WPMAG Meetings </a:t>
            </a:r>
            <a:endParaRPr lang="en-HU" b="0" dirty="0">
              <a:solidFill>
                <a:srgbClr val="FF00FF"/>
              </a:solidFill>
            </a:endParaRPr>
          </a:p>
        </p:txBody>
      </p:sp>
      <p:sp>
        <p:nvSpPr>
          <p:cNvPr id="4" name="Slide Number Placeholder 3">
            <a:extLst>
              <a:ext uri="{FF2B5EF4-FFF2-40B4-BE49-F238E27FC236}">
                <a16:creationId xmlns:a16="http://schemas.microsoft.com/office/drawing/2014/main" id="{5CB5ABC0-9D5A-7A4F-C887-0156FC7BFB08}"/>
              </a:ext>
            </a:extLst>
          </p:cNvPr>
          <p:cNvSpPr>
            <a:spLocks noGrp="1"/>
          </p:cNvSpPr>
          <p:nvPr>
            <p:ph type="sldNum" sz="quarter" idx="12"/>
          </p:nvPr>
        </p:nvSpPr>
        <p:spPr/>
        <p:txBody>
          <a:bodyPr/>
          <a:lstStyle/>
          <a:p>
            <a:fld id="{6A6D9FA1-99C7-4910-8E32-B85D378B0060}" type="slidenum">
              <a:rPr lang="en-GB" smtClean="0">
                <a:solidFill>
                  <a:prstClr val="white"/>
                </a:solidFill>
              </a:rPr>
              <a:pPr/>
              <a:t>17</a:t>
            </a:fld>
            <a:endParaRPr lang="en-GB">
              <a:solidFill>
                <a:prstClr val="white"/>
              </a:solidFill>
            </a:endParaRPr>
          </a:p>
        </p:txBody>
      </p:sp>
      <p:grpSp>
        <p:nvGrpSpPr>
          <p:cNvPr id="5" name="Gruppo 4">
            <a:extLst>
              <a:ext uri="{FF2B5EF4-FFF2-40B4-BE49-F238E27FC236}">
                <a16:creationId xmlns:a16="http://schemas.microsoft.com/office/drawing/2014/main" id="{886B239E-B824-3D10-9B6A-01EF14806D7E}"/>
              </a:ext>
            </a:extLst>
          </p:cNvPr>
          <p:cNvGrpSpPr/>
          <p:nvPr/>
        </p:nvGrpSpPr>
        <p:grpSpPr>
          <a:xfrm>
            <a:off x="720080" y="871582"/>
            <a:ext cx="10752449" cy="3168788"/>
            <a:chOff x="637953" y="798840"/>
            <a:chExt cx="10899060" cy="2816230"/>
          </a:xfrm>
        </p:grpSpPr>
        <p:sp>
          <p:nvSpPr>
            <p:cNvPr id="7" name="CasellaDiTesto 6">
              <a:extLst>
                <a:ext uri="{FF2B5EF4-FFF2-40B4-BE49-F238E27FC236}">
                  <a16:creationId xmlns:a16="http://schemas.microsoft.com/office/drawing/2014/main" id="{DFAA9E30-5EB0-54C1-3CFD-7AACB66DEBD5}"/>
                </a:ext>
              </a:extLst>
            </p:cNvPr>
            <p:cNvSpPr txBox="1"/>
            <p:nvPr/>
          </p:nvSpPr>
          <p:spPr>
            <a:xfrm>
              <a:off x="918764" y="891469"/>
              <a:ext cx="10553581" cy="2666951"/>
            </a:xfrm>
            <a:prstGeom prst="rect">
              <a:avLst/>
            </a:prstGeom>
            <a:noFill/>
          </p:spPr>
          <p:txBody>
            <a:bodyPr wrap="square">
              <a:spAutoFit/>
            </a:bodyPr>
            <a:lstStyle/>
            <a:p>
              <a:pPr>
                <a:spcAft>
                  <a:spcPts val="600"/>
                </a:spcAft>
              </a:pPr>
              <a:r>
                <a:rPr lang="nb-NO" sz="3000" dirty="0"/>
                <a:t>For the WPMAG Final Meeting 2025 please upload your presentation on the INDICO website:</a:t>
              </a:r>
            </a:p>
            <a:p>
              <a:pPr>
                <a:spcAft>
                  <a:spcPts val="600"/>
                </a:spcAft>
              </a:pPr>
              <a:r>
                <a:rPr lang="nb-NO" sz="3000" dirty="0">
                  <a:hlinkClick r:id="rId2"/>
                </a:rPr>
                <a:t>https://indico.psi.ch/event/18303/timetable/#20260114</a:t>
              </a:r>
              <a:endParaRPr lang="nb-NO" sz="3000" dirty="0"/>
            </a:p>
            <a:p>
              <a:pPr marL="457200" indent="-457200">
                <a:spcAft>
                  <a:spcPts val="600"/>
                </a:spcAft>
                <a:buFont typeface="Arial" panose="020B0604020202020204" pitchFamily="34" charset="0"/>
                <a:buChar char="•"/>
              </a:pPr>
              <a:r>
                <a:rPr lang="nb-NO" sz="2800" dirty="0"/>
                <a:t>Loging with your indico account</a:t>
              </a:r>
            </a:p>
            <a:p>
              <a:pPr marL="457200" indent="-457200">
                <a:spcAft>
                  <a:spcPts val="600"/>
                </a:spcAft>
                <a:buFont typeface="Arial" panose="020B0604020202020204" pitchFamily="34" charset="0"/>
                <a:buChar char="•"/>
              </a:pPr>
              <a:r>
                <a:rPr lang="nb-NO" sz="2800" dirty="0"/>
                <a:t>In correspondence of your presentation you have a pen and a drop-down menu. Go under «Material Editor» and upload your file. </a:t>
              </a:r>
              <a:endParaRPr lang="en-US" sz="2800" dirty="0"/>
            </a:p>
          </p:txBody>
        </p:sp>
        <p:sp>
          <p:nvSpPr>
            <p:cNvPr id="9" name="Rettangolo 8">
              <a:extLst>
                <a:ext uri="{FF2B5EF4-FFF2-40B4-BE49-F238E27FC236}">
                  <a16:creationId xmlns:a16="http://schemas.microsoft.com/office/drawing/2014/main" id="{DC266B76-4F95-A51D-4DE9-297D04E565B8}"/>
                </a:ext>
              </a:extLst>
            </p:cNvPr>
            <p:cNvSpPr/>
            <p:nvPr/>
          </p:nvSpPr>
          <p:spPr>
            <a:xfrm>
              <a:off x="637953" y="798840"/>
              <a:ext cx="10899060" cy="2816230"/>
            </a:xfrm>
            <a:prstGeom prst="rect">
              <a:avLst/>
            </a:pr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 name="Footer Placeholder 2">
            <a:extLst>
              <a:ext uri="{FF2B5EF4-FFF2-40B4-BE49-F238E27FC236}">
                <a16:creationId xmlns:a16="http://schemas.microsoft.com/office/drawing/2014/main" id="{768D160F-05AC-6884-EC0A-B4A7C8418A8F}"/>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
        <p:nvSpPr>
          <p:cNvPr id="8" name="CasellaDiTesto 7">
            <a:extLst>
              <a:ext uri="{FF2B5EF4-FFF2-40B4-BE49-F238E27FC236}">
                <a16:creationId xmlns:a16="http://schemas.microsoft.com/office/drawing/2014/main" id="{E3BBFBE3-990C-FAFC-11DB-95F458A4C666}"/>
              </a:ext>
            </a:extLst>
          </p:cNvPr>
          <p:cNvSpPr txBox="1"/>
          <p:nvPr/>
        </p:nvSpPr>
        <p:spPr>
          <a:xfrm>
            <a:off x="677244" y="4564544"/>
            <a:ext cx="10592557" cy="1031051"/>
          </a:xfrm>
          <a:prstGeom prst="rect">
            <a:avLst/>
          </a:prstGeom>
          <a:noFill/>
        </p:spPr>
        <p:txBody>
          <a:bodyPr wrap="square">
            <a:spAutoFit/>
          </a:bodyPr>
          <a:lstStyle/>
          <a:p>
            <a:pPr>
              <a:spcAft>
                <a:spcPts val="600"/>
              </a:spcAft>
            </a:pPr>
            <a:r>
              <a:rPr lang="en-GB" sz="2800" dirty="0"/>
              <a:t>Next </a:t>
            </a:r>
            <a:r>
              <a:rPr lang="en-GB" sz="2800" dirty="0">
                <a:solidFill>
                  <a:srgbClr val="FF0000"/>
                </a:solidFill>
              </a:rPr>
              <a:t>WPMAG Progress Meeting 2026 </a:t>
            </a:r>
            <a:r>
              <a:rPr lang="en-GB" sz="2800" dirty="0"/>
              <a:t>(</a:t>
            </a:r>
            <a:r>
              <a:rPr lang="en-GB" sz="2800" b="1" dirty="0"/>
              <a:t>on-line</a:t>
            </a:r>
            <a:r>
              <a:rPr lang="en-GB" sz="2800" dirty="0"/>
              <a:t>): October 2026</a:t>
            </a:r>
          </a:p>
          <a:p>
            <a:pPr>
              <a:spcAft>
                <a:spcPts val="600"/>
              </a:spcAft>
            </a:pPr>
            <a:r>
              <a:rPr lang="en-GB" sz="2800" dirty="0"/>
              <a:t>I will send a doodle to fix the dates. </a:t>
            </a:r>
            <a:endParaRPr lang="en-US" sz="2800" b="1" dirty="0"/>
          </a:p>
        </p:txBody>
      </p:sp>
    </p:spTree>
    <p:extLst>
      <p:ext uri="{BB962C8B-B14F-4D97-AF65-F5344CB8AC3E}">
        <p14:creationId xmlns:p14="http://schemas.microsoft.com/office/powerpoint/2010/main" val="3667712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52495-E7EA-B430-FFD5-F847AD40BF4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BC45B25-D8E3-8768-B549-8CB93698AE6B}"/>
              </a:ext>
            </a:extLst>
          </p:cNvPr>
          <p:cNvSpPr>
            <a:spLocks noGrp="1"/>
          </p:cNvSpPr>
          <p:nvPr>
            <p:ph type="sldNum" sz="quarter" idx="12"/>
          </p:nvPr>
        </p:nvSpPr>
        <p:spPr/>
        <p:txBody>
          <a:bodyPr/>
          <a:lstStyle/>
          <a:p>
            <a:fld id="{6A6D9FA1-99C7-4910-8E32-B85D378B0060}" type="slidenum">
              <a:rPr lang="en-GB" smtClean="0">
                <a:solidFill>
                  <a:prstClr val="white"/>
                </a:solidFill>
              </a:rPr>
              <a:pPr/>
              <a:t>18</a:t>
            </a:fld>
            <a:endParaRPr lang="en-GB">
              <a:solidFill>
                <a:prstClr val="white"/>
              </a:solidFill>
            </a:endParaRPr>
          </a:p>
        </p:txBody>
      </p:sp>
      <p:sp>
        <p:nvSpPr>
          <p:cNvPr id="5" name="Rettangolo 4">
            <a:extLst>
              <a:ext uri="{FF2B5EF4-FFF2-40B4-BE49-F238E27FC236}">
                <a16:creationId xmlns:a16="http://schemas.microsoft.com/office/drawing/2014/main" id="{41C1B18E-05D7-1AFE-DB4B-0B902F468847}"/>
              </a:ext>
            </a:extLst>
          </p:cNvPr>
          <p:cNvSpPr/>
          <p:nvPr/>
        </p:nvSpPr>
        <p:spPr>
          <a:xfrm>
            <a:off x="3083134" y="2827570"/>
            <a:ext cx="5614614" cy="692497"/>
          </a:xfrm>
          <a:prstGeom prst="rect">
            <a:avLst/>
          </a:prstGeom>
          <a:noFill/>
        </p:spPr>
        <p:txBody>
          <a:bodyPr wrap="none" lIns="68580" tIns="34290" rIns="68580" bIns="34290">
            <a:spAutoFit/>
          </a:bodyPr>
          <a:lstStyle/>
          <a:p>
            <a:pPr algn="ctr"/>
            <a:r>
              <a:rPr lang="it-IT" sz="4050" b="1" dirty="0">
                <a:ln w="22225">
                  <a:solidFill>
                    <a:schemeClr val="accent2"/>
                  </a:solidFill>
                  <a:prstDash val="solid"/>
                </a:ln>
                <a:solidFill>
                  <a:schemeClr val="accent2">
                    <a:lumMod val="40000"/>
                    <a:lumOff val="60000"/>
                  </a:schemeClr>
                </a:solidFill>
              </a:rPr>
              <a:t>Thanks for </a:t>
            </a:r>
            <a:r>
              <a:rPr lang="it-IT" sz="4050" b="1" dirty="0" err="1">
                <a:ln w="22225">
                  <a:solidFill>
                    <a:schemeClr val="accent2"/>
                  </a:solidFill>
                  <a:prstDash val="solid"/>
                </a:ln>
                <a:solidFill>
                  <a:schemeClr val="accent2">
                    <a:lumMod val="40000"/>
                    <a:lumOff val="60000"/>
                  </a:schemeClr>
                </a:solidFill>
              </a:rPr>
              <a:t>your</a:t>
            </a:r>
            <a:r>
              <a:rPr lang="it-IT" sz="4050" b="1" dirty="0">
                <a:ln w="22225">
                  <a:solidFill>
                    <a:schemeClr val="accent2"/>
                  </a:solidFill>
                  <a:prstDash val="solid"/>
                </a:ln>
                <a:solidFill>
                  <a:schemeClr val="accent2">
                    <a:lumMod val="40000"/>
                    <a:lumOff val="60000"/>
                  </a:schemeClr>
                </a:solidFill>
              </a:rPr>
              <a:t> </a:t>
            </a:r>
            <a:r>
              <a:rPr lang="it-IT" sz="4050" b="1" dirty="0" err="1">
                <a:ln w="22225">
                  <a:solidFill>
                    <a:schemeClr val="accent2"/>
                  </a:solidFill>
                  <a:prstDash val="solid"/>
                </a:ln>
                <a:solidFill>
                  <a:schemeClr val="accent2">
                    <a:lumMod val="40000"/>
                    <a:lumOff val="60000"/>
                  </a:schemeClr>
                </a:solidFill>
              </a:rPr>
              <a:t>attention</a:t>
            </a:r>
            <a:endParaRPr lang="it-IT" sz="4050" b="1" dirty="0">
              <a:ln w="22225">
                <a:solidFill>
                  <a:schemeClr val="accent2"/>
                </a:solidFill>
                <a:prstDash val="solid"/>
              </a:ln>
              <a:solidFill>
                <a:schemeClr val="accent2">
                  <a:lumMod val="40000"/>
                  <a:lumOff val="60000"/>
                </a:schemeClr>
              </a:solidFill>
            </a:endParaRPr>
          </a:p>
        </p:txBody>
      </p:sp>
      <p:sp>
        <p:nvSpPr>
          <p:cNvPr id="7" name="Titolo 6">
            <a:extLst>
              <a:ext uri="{FF2B5EF4-FFF2-40B4-BE49-F238E27FC236}">
                <a16:creationId xmlns:a16="http://schemas.microsoft.com/office/drawing/2014/main" id="{0DAFFA5C-8F25-139B-3311-D7D0E78133F0}"/>
              </a:ext>
            </a:extLst>
          </p:cNvPr>
          <p:cNvSpPr>
            <a:spLocks noGrp="1"/>
          </p:cNvSpPr>
          <p:nvPr>
            <p:ph type="title"/>
          </p:nvPr>
        </p:nvSpPr>
        <p:spPr/>
        <p:txBody>
          <a:bodyPr/>
          <a:lstStyle/>
          <a:p>
            <a:endParaRPr lang="en-US"/>
          </a:p>
        </p:txBody>
      </p:sp>
      <p:sp>
        <p:nvSpPr>
          <p:cNvPr id="2" name="Footer Placeholder 2">
            <a:extLst>
              <a:ext uri="{FF2B5EF4-FFF2-40B4-BE49-F238E27FC236}">
                <a16:creationId xmlns:a16="http://schemas.microsoft.com/office/drawing/2014/main" id="{19CF615D-CED3-C48E-DBFD-0558C1A1EA8C}"/>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352780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C1582-6E57-69EE-BA6F-88A4D8B3BA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CECF67-CB31-5354-34FF-28DAE53DD9B2}"/>
              </a:ext>
            </a:extLst>
          </p:cNvPr>
          <p:cNvSpPr>
            <a:spLocks noGrp="1"/>
          </p:cNvSpPr>
          <p:nvPr>
            <p:ph type="title"/>
          </p:nvPr>
        </p:nvSpPr>
        <p:spPr/>
        <p:txBody>
          <a:bodyPr/>
          <a:lstStyle/>
          <a:p>
            <a:r>
              <a:rPr lang="en-US" dirty="0"/>
              <a:t>Outline</a:t>
            </a:r>
            <a:endParaRPr lang="en-HU" b="0" dirty="0">
              <a:solidFill>
                <a:srgbClr val="FF00FF"/>
              </a:solidFill>
            </a:endParaRPr>
          </a:p>
        </p:txBody>
      </p:sp>
      <p:sp>
        <p:nvSpPr>
          <p:cNvPr id="4" name="Slide Number Placeholder 3">
            <a:extLst>
              <a:ext uri="{FF2B5EF4-FFF2-40B4-BE49-F238E27FC236}">
                <a16:creationId xmlns:a16="http://schemas.microsoft.com/office/drawing/2014/main" id="{22B2BD0D-291F-CB2F-9D81-2ECB15E5FFD5}"/>
              </a:ext>
            </a:extLst>
          </p:cNvPr>
          <p:cNvSpPr>
            <a:spLocks noGrp="1"/>
          </p:cNvSpPr>
          <p:nvPr>
            <p:ph type="sldNum" sz="quarter" idx="12"/>
          </p:nvPr>
        </p:nvSpPr>
        <p:spPr/>
        <p:txBody>
          <a:bodyPr/>
          <a:lstStyle/>
          <a:p>
            <a:fld id="{6A6D9FA1-99C7-4910-8E32-B85D378B0060}" type="slidenum">
              <a:rPr lang="en-GB" smtClean="0">
                <a:solidFill>
                  <a:prstClr val="white"/>
                </a:solidFill>
              </a:rPr>
              <a:pPr/>
              <a:t>2</a:t>
            </a:fld>
            <a:endParaRPr lang="en-GB">
              <a:solidFill>
                <a:prstClr val="white"/>
              </a:solidFill>
            </a:endParaRPr>
          </a:p>
        </p:txBody>
      </p:sp>
      <p:sp>
        <p:nvSpPr>
          <p:cNvPr id="6" name="Rettangolo 5">
            <a:extLst>
              <a:ext uri="{FF2B5EF4-FFF2-40B4-BE49-F238E27FC236}">
                <a16:creationId xmlns:a16="http://schemas.microsoft.com/office/drawing/2014/main" id="{82B19FDE-7DAE-9418-5D01-673C7404C9CD}"/>
              </a:ext>
            </a:extLst>
          </p:cNvPr>
          <p:cNvSpPr/>
          <p:nvPr/>
        </p:nvSpPr>
        <p:spPr>
          <a:xfrm>
            <a:off x="983432" y="1232022"/>
            <a:ext cx="8640960" cy="4585871"/>
          </a:xfrm>
          <a:prstGeom prst="rect">
            <a:avLst/>
          </a:prstGeom>
        </p:spPr>
        <p:txBody>
          <a:bodyPr wrap="square">
            <a:spAutoFit/>
          </a:bodyPr>
          <a:lstStyle/>
          <a:p>
            <a:pPr>
              <a:spcBef>
                <a:spcPts val="1200"/>
              </a:spcBef>
              <a:spcAft>
                <a:spcPts val="1200"/>
              </a:spcAft>
              <a:buFont typeface="Arial" pitchFamily="34" charset="0"/>
              <a:buChar char="•"/>
            </a:pPr>
            <a:r>
              <a:rPr lang="en-US" sz="3200" dirty="0"/>
              <a:t> </a:t>
            </a:r>
            <a:r>
              <a:rPr lang="en-US" sz="3200" b="1" dirty="0"/>
              <a:t>DEMO-LAR Gate Review 2025</a:t>
            </a:r>
          </a:p>
          <a:p>
            <a:pPr>
              <a:spcBef>
                <a:spcPts val="1200"/>
              </a:spcBef>
              <a:spcAft>
                <a:spcPts val="1200"/>
              </a:spcAft>
              <a:buFont typeface="Arial" pitchFamily="34" charset="0"/>
              <a:buChar char="•"/>
            </a:pPr>
            <a:r>
              <a:rPr lang="en-US" sz="3200" b="1" dirty="0">
                <a:solidFill>
                  <a:srgbClr val="339966"/>
                </a:solidFill>
              </a:rPr>
              <a:t> Work Plan for 2026-27</a:t>
            </a:r>
            <a:endParaRPr lang="en-US" sz="3200" dirty="0">
              <a:solidFill>
                <a:srgbClr val="339966"/>
              </a:solidFill>
            </a:endParaRPr>
          </a:p>
          <a:p>
            <a:pPr>
              <a:spcBef>
                <a:spcPts val="1200"/>
              </a:spcBef>
              <a:spcAft>
                <a:spcPts val="1200"/>
              </a:spcAft>
              <a:buFont typeface="Arial" pitchFamily="34" charset="0"/>
              <a:buChar char="•"/>
            </a:pPr>
            <a:r>
              <a:rPr lang="en-US" sz="3200" b="1" dirty="0">
                <a:solidFill>
                  <a:srgbClr val="7030A0"/>
                </a:solidFill>
              </a:rPr>
              <a:t> Grant Deliverables and Milestones</a:t>
            </a:r>
          </a:p>
          <a:p>
            <a:pPr>
              <a:spcBef>
                <a:spcPts val="1200"/>
              </a:spcBef>
              <a:spcAft>
                <a:spcPts val="1200"/>
              </a:spcAft>
              <a:buFont typeface="Arial" pitchFamily="34" charset="0"/>
              <a:buChar char="•"/>
            </a:pPr>
            <a:r>
              <a:rPr lang="en-US" sz="3200" b="1" dirty="0">
                <a:solidFill>
                  <a:srgbClr val="FF0000"/>
                </a:solidFill>
              </a:rPr>
              <a:t> Project Deliverables </a:t>
            </a:r>
          </a:p>
          <a:p>
            <a:pPr>
              <a:spcBef>
                <a:spcPts val="1200"/>
              </a:spcBef>
              <a:spcAft>
                <a:spcPts val="1200"/>
              </a:spcAft>
              <a:buFont typeface="Arial" pitchFamily="34" charset="0"/>
              <a:buChar char="•"/>
            </a:pPr>
            <a:r>
              <a:rPr lang="en-US" sz="3200" b="1" dirty="0">
                <a:solidFill>
                  <a:srgbClr val="0000FF"/>
                </a:solidFill>
              </a:rPr>
              <a:t> Resources and task specifications 202</a:t>
            </a:r>
            <a:r>
              <a:rPr lang="it-IT" sz="3200" b="1" dirty="0">
                <a:solidFill>
                  <a:srgbClr val="0000FF"/>
                </a:solidFill>
              </a:rPr>
              <a:t>6</a:t>
            </a:r>
            <a:endParaRPr lang="en-GB" sz="3200" b="1" dirty="0">
              <a:solidFill>
                <a:srgbClr val="0000FF"/>
              </a:solidFill>
            </a:endParaRPr>
          </a:p>
          <a:p>
            <a:pPr>
              <a:spcBef>
                <a:spcPts val="1200"/>
              </a:spcBef>
              <a:spcAft>
                <a:spcPts val="1200"/>
              </a:spcAft>
              <a:buFont typeface="Arial" pitchFamily="34" charset="0"/>
              <a:buChar char="•"/>
            </a:pPr>
            <a:r>
              <a:rPr lang="en-GB" sz="3200" b="1" dirty="0">
                <a:solidFill>
                  <a:schemeClr val="accent6">
                    <a:lumMod val="75000"/>
                  </a:schemeClr>
                </a:solidFill>
              </a:rPr>
              <a:t> WPMAG meetings</a:t>
            </a:r>
            <a:endParaRPr lang="en-US" dirty="0">
              <a:solidFill>
                <a:schemeClr val="accent6">
                  <a:lumMod val="75000"/>
                </a:schemeClr>
              </a:solidFill>
            </a:endParaRPr>
          </a:p>
        </p:txBody>
      </p:sp>
      <p:sp>
        <p:nvSpPr>
          <p:cNvPr id="5" name="Footer Placeholder 2">
            <a:extLst>
              <a:ext uri="{FF2B5EF4-FFF2-40B4-BE49-F238E27FC236}">
                <a16:creationId xmlns:a16="http://schemas.microsoft.com/office/drawing/2014/main" id="{913ABF9A-29F6-98B4-6B47-68FC2DCDD348}"/>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3392639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10F7F-7010-7099-BD4E-4DCE006B92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1550A7-EEB0-1129-2129-4AB08418480C}"/>
              </a:ext>
            </a:extLst>
          </p:cNvPr>
          <p:cNvSpPr>
            <a:spLocks noGrp="1"/>
          </p:cNvSpPr>
          <p:nvPr>
            <p:ph type="title"/>
          </p:nvPr>
        </p:nvSpPr>
        <p:spPr/>
        <p:txBody>
          <a:bodyPr/>
          <a:lstStyle/>
          <a:p>
            <a:r>
              <a:rPr lang="en-US" dirty="0"/>
              <a:t>Gate Review G2a </a:t>
            </a:r>
            <a:endParaRPr lang="en-HU" b="0" dirty="0">
              <a:solidFill>
                <a:srgbClr val="FF00FF"/>
              </a:solidFill>
            </a:endParaRPr>
          </a:p>
        </p:txBody>
      </p:sp>
      <p:sp>
        <p:nvSpPr>
          <p:cNvPr id="4" name="Slide Number Placeholder 3">
            <a:extLst>
              <a:ext uri="{FF2B5EF4-FFF2-40B4-BE49-F238E27FC236}">
                <a16:creationId xmlns:a16="http://schemas.microsoft.com/office/drawing/2014/main" id="{D6B9789E-DB23-0D46-5D86-DFC9F7073058}"/>
              </a:ext>
            </a:extLst>
          </p:cNvPr>
          <p:cNvSpPr>
            <a:spLocks noGrp="1"/>
          </p:cNvSpPr>
          <p:nvPr>
            <p:ph type="sldNum" sz="quarter" idx="12"/>
          </p:nvPr>
        </p:nvSpPr>
        <p:spPr/>
        <p:txBody>
          <a:bodyPr/>
          <a:lstStyle/>
          <a:p>
            <a:fld id="{6A6D9FA1-99C7-4910-8E32-B85D378B0060}" type="slidenum">
              <a:rPr lang="en-GB" smtClean="0">
                <a:solidFill>
                  <a:prstClr val="white"/>
                </a:solidFill>
              </a:rPr>
              <a:pPr/>
              <a:t>3</a:t>
            </a:fld>
            <a:endParaRPr lang="en-GB">
              <a:solidFill>
                <a:prstClr val="white"/>
              </a:solidFill>
            </a:endParaRPr>
          </a:p>
        </p:txBody>
      </p:sp>
      <p:sp>
        <p:nvSpPr>
          <p:cNvPr id="5" name="Rettangolo 4">
            <a:extLst>
              <a:ext uri="{FF2B5EF4-FFF2-40B4-BE49-F238E27FC236}">
                <a16:creationId xmlns:a16="http://schemas.microsoft.com/office/drawing/2014/main" id="{D73A3E2B-01BB-1B76-1B59-AE943FCD311B}"/>
              </a:ext>
            </a:extLst>
          </p:cNvPr>
          <p:cNvSpPr/>
          <p:nvPr/>
        </p:nvSpPr>
        <p:spPr>
          <a:xfrm>
            <a:off x="360040" y="809486"/>
            <a:ext cx="7114648" cy="1600438"/>
          </a:xfrm>
          <a:prstGeom prst="rect">
            <a:avLst/>
          </a:prstGeom>
        </p:spPr>
        <p:txBody>
          <a:bodyPr wrap="square">
            <a:spAutoFit/>
          </a:bodyPr>
          <a:lstStyle/>
          <a:p>
            <a:pPr marL="285750" indent="-285750" algn="just">
              <a:spcAft>
                <a:spcPts val="1200"/>
              </a:spcAft>
              <a:buFont typeface="Wingdings" panose="05000000000000000000" pitchFamily="2" charset="2"/>
              <a:buChar char="q"/>
            </a:pPr>
            <a:r>
              <a:rPr lang="en-US" sz="2200" dirty="0">
                <a:solidFill>
                  <a:srgbClr val="0000FF"/>
                </a:solidFill>
              </a:rPr>
              <a:t>Aim: </a:t>
            </a:r>
            <a:r>
              <a:rPr lang="en-GB" sz="2200" dirty="0">
                <a:solidFill>
                  <a:srgbClr val="0000FF"/>
                </a:solidFill>
              </a:rPr>
              <a:t>status assessment and identification of critical issues and showstoppers of </a:t>
            </a:r>
            <a:r>
              <a:rPr lang="en-US" sz="2200" b="1" dirty="0">
                <a:solidFill>
                  <a:srgbClr val="0000FF"/>
                </a:solidFill>
              </a:rPr>
              <a:t>DEMO Low Aspect Ratio baseline </a:t>
            </a:r>
            <a:r>
              <a:rPr lang="en-GB" sz="2200" dirty="0">
                <a:solidFill>
                  <a:srgbClr val="0000FF"/>
                </a:solidFill>
              </a:rPr>
              <a:t>(DEMO-LAR)</a:t>
            </a:r>
            <a:r>
              <a:rPr lang="en-US" sz="2200" dirty="0">
                <a:solidFill>
                  <a:srgbClr val="0000FF"/>
                </a:solidFill>
              </a:rPr>
              <a:t>.</a:t>
            </a:r>
            <a:endParaRPr lang="en-US" sz="2200" i="1" dirty="0">
              <a:solidFill>
                <a:srgbClr val="0000FF"/>
              </a:solidFill>
            </a:endParaRPr>
          </a:p>
          <a:p>
            <a:pPr marL="285750" indent="-285750" algn="just">
              <a:spcAft>
                <a:spcPts val="1200"/>
              </a:spcAft>
              <a:buFont typeface="Wingdings" panose="05000000000000000000" pitchFamily="2" charset="2"/>
              <a:buChar char="q"/>
            </a:pPr>
            <a:r>
              <a:rPr lang="en-US" sz="2200" dirty="0">
                <a:solidFill>
                  <a:srgbClr val="C00000"/>
                </a:solidFill>
              </a:rPr>
              <a:t>Date: 17-20 November 2025</a:t>
            </a:r>
          </a:p>
        </p:txBody>
      </p:sp>
      <p:sp>
        <p:nvSpPr>
          <p:cNvPr id="6" name="Footer Placeholder 2">
            <a:extLst>
              <a:ext uri="{FF2B5EF4-FFF2-40B4-BE49-F238E27FC236}">
                <a16:creationId xmlns:a16="http://schemas.microsoft.com/office/drawing/2014/main" id="{482AE886-3FBC-F327-BCA1-759DA829FB91}"/>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graphicFrame>
        <p:nvGraphicFramePr>
          <p:cNvPr id="12" name="Tabella 11">
            <a:extLst>
              <a:ext uri="{FF2B5EF4-FFF2-40B4-BE49-F238E27FC236}">
                <a16:creationId xmlns:a16="http://schemas.microsoft.com/office/drawing/2014/main" id="{058213A8-E983-2735-B7E2-CAF0F2297BBF}"/>
              </a:ext>
            </a:extLst>
          </p:cNvPr>
          <p:cNvGraphicFramePr>
            <a:graphicFrameLocks noGrp="1"/>
          </p:cNvGraphicFramePr>
          <p:nvPr>
            <p:extLst>
              <p:ext uri="{D42A27DB-BD31-4B8C-83A1-F6EECF244321}">
                <p14:modId xmlns:p14="http://schemas.microsoft.com/office/powerpoint/2010/main" val="1235667173"/>
              </p:ext>
            </p:extLst>
          </p:nvPr>
        </p:nvGraphicFramePr>
        <p:xfrm>
          <a:off x="8409604" y="915529"/>
          <a:ext cx="3399760" cy="4120198"/>
        </p:xfrm>
        <a:graphic>
          <a:graphicData uri="http://schemas.openxmlformats.org/drawingml/2006/table">
            <a:tbl>
              <a:tblPr firstRow="1" firstCol="1" lastRow="1" lastCol="1" bandRow="1" bandCol="1"/>
              <a:tblGrid>
                <a:gridCol w="1917468">
                  <a:extLst>
                    <a:ext uri="{9D8B030D-6E8A-4147-A177-3AD203B41FA5}">
                      <a16:colId xmlns:a16="http://schemas.microsoft.com/office/drawing/2014/main" val="1484467038"/>
                    </a:ext>
                  </a:extLst>
                </a:gridCol>
                <a:gridCol w="1482292">
                  <a:extLst>
                    <a:ext uri="{9D8B030D-6E8A-4147-A177-3AD203B41FA5}">
                      <a16:colId xmlns:a16="http://schemas.microsoft.com/office/drawing/2014/main" val="1932368811"/>
                    </a:ext>
                  </a:extLst>
                </a:gridCol>
              </a:tblGrid>
              <a:tr h="187098">
                <a:tc>
                  <a:txBody>
                    <a:bodyPr/>
                    <a:lstStyle/>
                    <a:p>
                      <a:pPr>
                        <a:buNone/>
                      </a:pPr>
                      <a:r>
                        <a:rPr lang="en-GB" sz="14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Attendee’s Name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B4C6E7"/>
                    </a:solidFill>
                  </a:tcPr>
                </a:tc>
                <a:tc>
                  <a:txBody>
                    <a:bodyPr/>
                    <a:lstStyle/>
                    <a:p>
                      <a:pPr>
                        <a:buNone/>
                      </a:pPr>
                      <a:r>
                        <a:rPr lang="en-GB" sz="14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Attendee’s Role / Comments</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B4C6E7"/>
                    </a:solidFill>
                  </a:tcPr>
                </a:tc>
                <a:extLst>
                  <a:ext uri="{0D108BD9-81ED-4DB2-BD59-A6C34878D82A}">
                    <a16:rowId xmlns:a16="http://schemas.microsoft.com/office/drawing/2014/main" val="3052099091"/>
                  </a:ext>
                </a:extLst>
              </a:tr>
              <a:tr h="187098">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Benoît Salamon</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Chairman</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1115793503"/>
                  </a:ext>
                </a:extLst>
              </a:tr>
              <a:tr h="187098">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Stefano </a:t>
                      </a:r>
                      <a:r>
                        <a:rPr lang="en-GB" sz="1400" dirty="0" err="1">
                          <a:effectLst/>
                          <a:latin typeface="Cambria" panose="02040503050406030204" pitchFamily="18" charset="0"/>
                          <a:ea typeface="Times New Roman" panose="02020603050405020304" pitchFamily="18" charset="0"/>
                          <a:cs typeface="Times New Roman" panose="02020603050405020304" pitchFamily="18" charset="0"/>
                        </a:rPr>
                        <a:t>Chiocchio</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4010591468"/>
                  </a:ext>
                </a:extLst>
              </a:tr>
              <a:tr h="187098">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Neil Mitchell</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1845671918"/>
                  </a:ext>
                </a:extLst>
              </a:tr>
              <a:tr h="187098">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Jean Pierre Friconneau</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331453557"/>
                  </a:ext>
                </a:extLst>
              </a:tr>
              <a:tr h="187098">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Raphael Mitteau</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319497824"/>
                  </a:ext>
                </a:extLst>
              </a:tr>
              <a:tr h="0">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Alfredo Portone</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25968318"/>
                  </a:ext>
                </a:extLst>
              </a:tr>
              <a:tr h="222395">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Antonino Cardella</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5875" marR="15875" marT="15875" marB="15875">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2040835501"/>
                  </a:ext>
                </a:extLst>
              </a:tr>
              <a:tr h="166796">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Sara Villari</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1862456476"/>
                  </a:ext>
                </a:extLst>
              </a:tr>
              <a:tr h="0">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Laurence Williams</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1462455620"/>
                  </a:ext>
                </a:extLst>
              </a:tr>
              <a:tr h="0">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Karine Liger</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1324706567"/>
                  </a:ext>
                </a:extLst>
              </a:tr>
              <a:tr h="0">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Francis Casson</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2425957800"/>
                  </a:ext>
                </a:extLst>
              </a:tr>
              <a:tr h="222395">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Nobuyuki AIBA</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3951918783"/>
                  </a:ext>
                </a:extLst>
              </a:tr>
              <a:tr h="166796">
                <a:tc>
                  <a:txBody>
                    <a:bodyPr/>
                    <a:lstStyle/>
                    <a:p>
                      <a:pPr>
                        <a:buNone/>
                      </a:pPr>
                      <a:r>
                        <a:rPr lang="en-GB" sz="1400">
                          <a:effectLst/>
                          <a:latin typeface="Cambria" panose="02040503050406030204" pitchFamily="18" charset="0"/>
                          <a:ea typeface="Times New Roman" panose="02020603050405020304" pitchFamily="18" charset="0"/>
                          <a:cs typeface="Times New Roman" panose="02020603050405020304" pitchFamily="18" charset="0"/>
                        </a:rPr>
                        <a:t>Marco Wischmeier</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2665400118"/>
                  </a:ext>
                </a:extLst>
              </a:tr>
              <a:tr h="0">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Marco De Baar</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400" dirty="0">
                          <a:effectLst/>
                          <a:latin typeface="Cambria" panose="02040503050406030204" pitchFamily="18" charset="0"/>
                          <a:ea typeface="Times New Roman" panose="02020603050405020304" pitchFamily="18" charset="0"/>
                          <a:cs typeface="Times New Roman" panose="02020603050405020304" pitchFamily="18" charset="0"/>
                        </a:rPr>
                        <a:t>Panel Member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317" marR="32317" marT="32317" marB="32317">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3346619880"/>
                  </a:ext>
                </a:extLst>
              </a:tr>
            </a:tbl>
          </a:graphicData>
        </a:graphic>
      </p:graphicFrame>
      <p:graphicFrame>
        <p:nvGraphicFramePr>
          <p:cNvPr id="13" name="Tabella 12">
            <a:extLst>
              <a:ext uri="{FF2B5EF4-FFF2-40B4-BE49-F238E27FC236}">
                <a16:creationId xmlns:a16="http://schemas.microsoft.com/office/drawing/2014/main" id="{ACCEE5CB-C542-B3B1-470E-ECE4B247CAA2}"/>
              </a:ext>
            </a:extLst>
          </p:cNvPr>
          <p:cNvGraphicFramePr>
            <a:graphicFrameLocks noGrp="1"/>
          </p:cNvGraphicFramePr>
          <p:nvPr>
            <p:extLst>
              <p:ext uri="{D42A27DB-BD31-4B8C-83A1-F6EECF244321}">
                <p14:modId xmlns:p14="http://schemas.microsoft.com/office/powerpoint/2010/main" val="1623086680"/>
              </p:ext>
            </p:extLst>
          </p:nvPr>
        </p:nvGraphicFramePr>
        <p:xfrm>
          <a:off x="382636" y="2752002"/>
          <a:ext cx="7687476" cy="2682240"/>
        </p:xfrm>
        <a:graphic>
          <a:graphicData uri="http://schemas.openxmlformats.org/drawingml/2006/table">
            <a:tbl>
              <a:tblPr firstRow="1" firstCol="1" bandRow="1"/>
              <a:tblGrid>
                <a:gridCol w="578415">
                  <a:extLst>
                    <a:ext uri="{9D8B030D-6E8A-4147-A177-3AD203B41FA5}">
                      <a16:colId xmlns:a16="http://schemas.microsoft.com/office/drawing/2014/main" val="2883845559"/>
                    </a:ext>
                  </a:extLst>
                </a:gridCol>
                <a:gridCol w="4201204">
                  <a:extLst>
                    <a:ext uri="{9D8B030D-6E8A-4147-A177-3AD203B41FA5}">
                      <a16:colId xmlns:a16="http://schemas.microsoft.com/office/drawing/2014/main" val="99183223"/>
                    </a:ext>
                  </a:extLst>
                </a:gridCol>
                <a:gridCol w="738815">
                  <a:extLst>
                    <a:ext uri="{9D8B030D-6E8A-4147-A177-3AD203B41FA5}">
                      <a16:colId xmlns:a16="http://schemas.microsoft.com/office/drawing/2014/main" val="3526244897"/>
                    </a:ext>
                  </a:extLst>
                </a:gridCol>
                <a:gridCol w="812568">
                  <a:extLst>
                    <a:ext uri="{9D8B030D-6E8A-4147-A177-3AD203B41FA5}">
                      <a16:colId xmlns:a16="http://schemas.microsoft.com/office/drawing/2014/main" val="1064620351"/>
                    </a:ext>
                  </a:extLst>
                </a:gridCol>
                <a:gridCol w="1356474">
                  <a:extLst>
                    <a:ext uri="{9D8B030D-6E8A-4147-A177-3AD203B41FA5}">
                      <a16:colId xmlns:a16="http://schemas.microsoft.com/office/drawing/2014/main" val="1762430712"/>
                    </a:ext>
                  </a:extLst>
                </a:gridCol>
              </a:tblGrid>
              <a:tr h="52705">
                <a:tc>
                  <a:txBody>
                    <a:bodyPr/>
                    <a:lstStyle/>
                    <a:p>
                      <a:pPr marL="71120">
                        <a:spcBef>
                          <a:spcPts val="300"/>
                        </a:spcBef>
                        <a:spcAft>
                          <a:spcPts val="300"/>
                        </a:spcAft>
                        <a:buNone/>
                      </a:pPr>
                      <a:r>
                        <a:rPr lang="en-GB" sz="1600" b="1" dirty="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9E2F3"/>
                    </a:solidFill>
                  </a:tcPr>
                </a:tc>
                <a:tc>
                  <a:txBody>
                    <a:bodyPr/>
                    <a:lstStyle/>
                    <a:p>
                      <a:pPr>
                        <a:spcBef>
                          <a:spcPts val="300"/>
                        </a:spcBef>
                        <a:spcAft>
                          <a:spcPts val="300"/>
                        </a:spcAft>
                        <a:buNone/>
                      </a:pPr>
                      <a:r>
                        <a:rPr lang="en-GB" sz="1600" b="1" i="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Session 03 Feasibility of magnet system</a:t>
                      </a:r>
                      <a:endParaRPr lang="it-IT"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9E2F3"/>
                    </a:solidFill>
                  </a:tcPr>
                </a:tc>
                <a:tc>
                  <a:txBody>
                    <a:bodyPr/>
                    <a:lstStyle/>
                    <a:p>
                      <a:pPr>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9E2F3"/>
                    </a:solidFill>
                  </a:tcPr>
                </a:tc>
                <a:tc>
                  <a:txBody>
                    <a:bodyPr/>
                    <a:lstStyle/>
                    <a:p>
                      <a:pPr>
                        <a:spcBef>
                          <a:spcPts val="300"/>
                        </a:spcBef>
                        <a:spcAft>
                          <a:spcPts val="300"/>
                        </a:spcAft>
                        <a:buNone/>
                      </a:pPr>
                      <a:r>
                        <a:rPr lang="en-GB" sz="1600" b="1">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9E2F3"/>
                    </a:solidFill>
                  </a:tcPr>
                </a:tc>
                <a:tc>
                  <a:txBody>
                    <a:bodyPr/>
                    <a:lstStyle/>
                    <a:p>
                      <a:pPr>
                        <a:spcBef>
                          <a:spcPts val="300"/>
                        </a:spcBef>
                        <a:spcAft>
                          <a:spcPts val="300"/>
                        </a:spcAft>
                        <a:buNone/>
                      </a:pPr>
                      <a:r>
                        <a:rPr lang="en-GB" sz="1600" b="1">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9E2F3"/>
                    </a:solidFill>
                  </a:tcPr>
                </a:tc>
                <a:extLst>
                  <a:ext uri="{0D108BD9-81ED-4DB2-BD59-A6C34878D82A}">
                    <a16:rowId xmlns:a16="http://schemas.microsoft.com/office/drawing/2014/main" val="1127221465"/>
                  </a:ext>
                </a:extLst>
              </a:tr>
              <a:tr h="52705">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3.1a</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DEMO -LAR, comparison with previous DEMO baseline </a:t>
                      </a:r>
                      <a:r>
                        <a:rPr lang="en-GB" sz="1600" u="sng" dirty="0">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2"/>
                        </a:rPr>
                        <a:t>2SY6XN</a:t>
                      </a:r>
                      <a:r>
                        <a:rPr lang="de-DE" sz="16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14:05</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10’</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C. Luongo</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718518671"/>
                  </a:ext>
                </a:extLst>
              </a:tr>
              <a:tr h="52705">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3.1b</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Magnet system summary: TF, CS, PF coil designs and supporting analyses </a:t>
                      </a:r>
                      <a:r>
                        <a:rPr lang="en-GB" sz="1600" u="sng" dirty="0">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3"/>
                        </a:rPr>
                        <a:t>2SY4BF</a:t>
                      </a:r>
                      <a:r>
                        <a:rPr lang="de-DE" sz="16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14:15</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20’ + 20’</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L. Giannini</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328509006"/>
                  </a:ext>
                </a:extLst>
              </a:tr>
              <a:tr h="52705">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3.2</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Feasibility of manufacturing, transport, assembly </a:t>
                      </a:r>
                      <a:r>
                        <a:rPr lang="en-GB" sz="1600" u="sng" dirty="0">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4"/>
                        </a:rPr>
                        <a:t>2SYDWX</a:t>
                      </a:r>
                      <a:r>
                        <a:rPr lang="de-DE" sz="16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F75B5"/>
                      </a:solidFill>
                      <a:prstDash val="solid"/>
                      <a:round/>
                      <a:headEnd type="none" w="med" len="med"/>
                      <a:tailEnd type="none" w="med" len="med"/>
                    </a:lnB>
                    <a:noFill/>
                  </a:tcPr>
                </a:tc>
                <a:tc>
                  <a:txBody>
                    <a:bodyPr/>
                    <a:lstStyle/>
                    <a:p>
                      <a:pPr>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15:05</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F75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10’ + 15’</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P. Bruzzone</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477686533"/>
                  </a:ext>
                </a:extLst>
              </a:tr>
              <a:tr h="52705">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3.3</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Key Supporting Technologies: R&amp;W and HTS conductor development </a:t>
                      </a:r>
                      <a:r>
                        <a:rPr lang="en-GB" sz="1600" u="sng">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5"/>
                        </a:rPr>
                        <a:t>2SYCQL</a:t>
                      </a:r>
                      <a:r>
                        <a:rPr lang="de-DE" sz="160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noFill/>
                  </a:tcPr>
                </a:tc>
                <a:tc>
                  <a:txBody>
                    <a:bodyPr/>
                    <a:lstStyle/>
                    <a:p>
                      <a:pPr>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15:45</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F75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25’ + 15’</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V. Corato</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4097904528"/>
                  </a:ext>
                </a:extLst>
              </a:tr>
              <a:tr h="52705">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3.4</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Medium-term HTS qualification program: plans and collaborations </a:t>
                      </a:r>
                      <a:r>
                        <a:rPr lang="de-DE" sz="1600" u="sng">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6"/>
                        </a:rPr>
                        <a:t> </a:t>
                      </a:r>
                      <a:r>
                        <a:rPr lang="en-GB" sz="1600" u="sng">
                          <a:solidFill>
                            <a:srgbClr val="0000FF"/>
                          </a:solidFill>
                          <a:effectLst/>
                          <a:latin typeface="Cambria" panose="02040503050406030204" pitchFamily="18" charset="0"/>
                          <a:ea typeface="Times New Roman" panose="02020603050405020304" pitchFamily="18" charset="0"/>
                          <a:cs typeface="Times New Roman" panose="02020603050405020304" pitchFamily="18" charset="0"/>
                          <a:hlinkClick r:id="rId6"/>
                        </a:rPr>
                        <a:t>2SYAU6</a:t>
                      </a:r>
                      <a:r>
                        <a:rPr lang="de-DE" sz="1600">
                          <a:effectLst/>
                          <a:latin typeface="Cambria" panose="02040503050406030204" pitchFamily="18" charset="0"/>
                          <a:ea typeface="Times New Roman" panose="02020603050405020304" pitchFamily="18" charset="0"/>
                          <a:cs typeface="Times New Roman" panose="02020603050405020304" pitchFamily="18" charset="0"/>
                        </a:rPr>
                        <a:t> </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noFill/>
                  </a:tcPr>
                </a:tc>
                <a:tc>
                  <a:txBody>
                    <a:bodyPr/>
                    <a:lstStyle/>
                    <a:p>
                      <a:pPr>
                        <a:spcBef>
                          <a:spcPts val="300"/>
                        </a:spcBef>
                        <a:spcAft>
                          <a:spcPts val="300"/>
                        </a:spcAft>
                        <a:buNone/>
                      </a:pPr>
                      <a:r>
                        <a:rPr lang="en-GB" sz="1600">
                          <a:effectLst/>
                          <a:latin typeface="Cambria" panose="02040503050406030204" pitchFamily="18" charset="0"/>
                          <a:ea typeface="Times New Roman" panose="02020603050405020304" pitchFamily="18" charset="0"/>
                          <a:cs typeface="Times New Roman" panose="02020603050405020304" pitchFamily="18" charset="0"/>
                        </a:rPr>
                        <a:t>16:25</a:t>
                      </a:r>
                      <a:endParaRPr lang="it-IT"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F75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10’ + 15’</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tc>
                  <a:txBody>
                    <a:bodyPr/>
                    <a:lstStyle/>
                    <a:p>
                      <a:pPr marL="73025" indent="-73025">
                        <a:spcBef>
                          <a:spcPts val="300"/>
                        </a:spcBef>
                        <a:spcAft>
                          <a:spcPts val="300"/>
                        </a:spcAft>
                        <a:buNone/>
                      </a:pPr>
                      <a:r>
                        <a:rPr lang="en-GB" sz="1600" dirty="0">
                          <a:effectLst/>
                          <a:latin typeface="Cambria" panose="02040503050406030204" pitchFamily="18" charset="0"/>
                          <a:ea typeface="Times New Roman" panose="02020603050405020304" pitchFamily="18" charset="0"/>
                          <a:cs typeface="Times New Roman" panose="02020603050405020304" pitchFamily="18" charset="0"/>
                        </a:rPr>
                        <a:t>C. Luongo</a:t>
                      </a:r>
                      <a:endParaRPr lang="it-IT"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noFill/>
                  </a:tcPr>
                </a:tc>
                <a:extLst>
                  <a:ext uri="{0D108BD9-81ED-4DB2-BD59-A6C34878D82A}">
                    <a16:rowId xmlns:a16="http://schemas.microsoft.com/office/drawing/2014/main" val="2193316912"/>
                  </a:ext>
                </a:extLst>
              </a:tr>
            </a:tbl>
          </a:graphicData>
        </a:graphic>
      </p:graphicFrame>
      <p:sp>
        <p:nvSpPr>
          <p:cNvPr id="7" name="CasellaDiTesto 6">
            <a:extLst>
              <a:ext uri="{FF2B5EF4-FFF2-40B4-BE49-F238E27FC236}">
                <a16:creationId xmlns:a16="http://schemas.microsoft.com/office/drawing/2014/main" id="{CC1C037A-C41B-3A60-0ACD-C44A08D76935}"/>
              </a:ext>
            </a:extLst>
          </p:cNvPr>
          <p:cNvSpPr txBox="1"/>
          <p:nvPr/>
        </p:nvSpPr>
        <p:spPr>
          <a:xfrm>
            <a:off x="382636" y="5776320"/>
            <a:ext cx="8026968" cy="646331"/>
          </a:xfrm>
          <a:prstGeom prst="rect">
            <a:avLst/>
          </a:prstGeom>
          <a:noFill/>
        </p:spPr>
        <p:txBody>
          <a:bodyPr wrap="square">
            <a:spAutoFit/>
          </a:bodyPr>
          <a:lstStyle/>
          <a:p>
            <a:r>
              <a:rPr lang="en-GB" b="1" dirty="0">
                <a:solidFill>
                  <a:srgbClr val="FF0000"/>
                </a:solidFill>
              </a:rPr>
              <a:t>Thank you sincerely for your dedication and hard work in completing the designs and analyses in time for the gate review !!</a:t>
            </a:r>
          </a:p>
        </p:txBody>
      </p:sp>
    </p:spTree>
    <p:extLst>
      <p:ext uri="{BB962C8B-B14F-4D97-AF65-F5344CB8AC3E}">
        <p14:creationId xmlns:p14="http://schemas.microsoft.com/office/powerpoint/2010/main" val="1606690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DBBCF-AED3-427B-4A4F-540087800C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482895-6FB6-F06D-449D-6AB244A573E8}"/>
              </a:ext>
            </a:extLst>
          </p:cNvPr>
          <p:cNvSpPr>
            <a:spLocks noGrp="1"/>
          </p:cNvSpPr>
          <p:nvPr>
            <p:ph type="title"/>
          </p:nvPr>
        </p:nvSpPr>
        <p:spPr/>
        <p:txBody>
          <a:bodyPr/>
          <a:lstStyle/>
          <a:p>
            <a:r>
              <a:rPr lang="en-US" dirty="0"/>
              <a:t>Gate Review G2a:</a:t>
            </a:r>
            <a:r>
              <a:rPr lang="en-GB" dirty="0"/>
              <a:t> Magnetic cage</a:t>
            </a:r>
            <a:r>
              <a:rPr lang="en-US" dirty="0"/>
              <a:t> </a:t>
            </a:r>
            <a:endParaRPr lang="en-HU" b="0" dirty="0">
              <a:solidFill>
                <a:srgbClr val="FF00FF"/>
              </a:solidFill>
            </a:endParaRPr>
          </a:p>
        </p:txBody>
      </p:sp>
      <p:sp>
        <p:nvSpPr>
          <p:cNvPr id="4" name="Slide Number Placeholder 3">
            <a:extLst>
              <a:ext uri="{FF2B5EF4-FFF2-40B4-BE49-F238E27FC236}">
                <a16:creationId xmlns:a16="http://schemas.microsoft.com/office/drawing/2014/main" id="{FAD54772-1664-8045-5B96-3A1D38EA0664}"/>
              </a:ext>
            </a:extLst>
          </p:cNvPr>
          <p:cNvSpPr>
            <a:spLocks noGrp="1"/>
          </p:cNvSpPr>
          <p:nvPr>
            <p:ph type="sldNum" sz="quarter" idx="12"/>
          </p:nvPr>
        </p:nvSpPr>
        <p:spPr/>
        <p:txBody>
          <a:bodyPr/>
          <a:lstStyle/>
          <a:p>
            <a:fld id="{6A6D9FA1-99C7-4910-8E32-B85D378B0060}" type="slidenum">
              <a:rPr lang="en-GB" smtClean="0">
                <a:solidFill>
                  <a:prstClr val="white"/>
                </a:solidFill>
              </a:rPr>
              <a:pPr/>
              <a:t>4</a:t>
            </a:fld>
            <a:endParaRPr lang="en-GB">
              <a:solidFill>
                <a:prstClr val="white"/>
              </a:solidFill>
            </a:endParaRPr>
          </a:p>
        </p:txBody>
      </p:sp>
      <p:sp>
        <p:nvSpPr>
          <p:cNvPr id="5" name="Espace réservé du contenu 2">
            <a:extLst>
              <a:ext uri="{FF2B5EF4-FFF2-40B4-BE49-F238E27FC236}">
                <a16:creationId xmlns:a16="http://schemas.microsoft.com/office/drawing/2014/main" id="{CAC2B5AA-E9D4-3EE2-02B2-80874B4FDFC5}"/>
              </a:ext>
            </a:extLst>
          </p:cNvPr>
          <p:cNvSpPr txBox="1">
            <a:spLocks/>
          </p:cNvSpPr>
          <p:nvPr/>
        </p:nvSpPr>
        <p:spPr>
          <a:xfrm>
            <a:off x="609600" y="660761"/>
            <a:ext cx="11103024" cy="516588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Font typeface="Arial" panose="020B0604020202020204" pitchFamily="34" charset="0"/>
              <a:buNone/>
            </a:pPr>
            <a:endParaRPr lang="fr-FR" sz="2800" dirty="0">
              <a:sym typeface="Wingdings" panose="05000000000000000000" pitchFamily="2" charset="2"/>
            </a:endParaRPr>
          </a:p>
          <a:p>
            <a:pPr algn="just"/>
            <a:r>
              <a:rPr lang="fr-FR" sz="2800" dirty="0">
                <a:sym typeface="Wingdings" panose="05000000000000000000" pitchFamily="2" charset="2"/>
              </a:rPr>
              <a:t>The panel </a:t>
            </a:r>
            <a:r>
              <a:rPr lang="fr-FR" sz="2800" dirty="0" err="1">
                <a:sym typeface="Wingdings" panose="05000000000000000000" pitchFamily="2" charset="2"/>
              </a:rPr>
              <a:t>will</a:t>
            </a:r>
            <a:r>
              <a:rPr lang="fr-FR" sz="2800" dirty="0">
                <a:sym typeface="Wingdings" panose="05000000000000000000" pitchFamily="2" charset="2"/>
              </a:rPr>
              <a:t> </a:t>
            </a:r>
            <a:r>
              <a:rPr lang="fr-FR" sz="2800" dirty="0" err="1">
                <a:sym typeface="Wingdings" panose="05000000000000000000" pitchFamily="2" charset="2"/>
              </a:rPr>
              <a:t>make</a:t>
            </a:r>
            <a:r>
              <a:rPr lang="fr-FR" sz="2800" dirty="0">
                <a:sym typeface="Wingdings" panose="05000000000000000000" pitchFamily="2" charset="2"/>
              </a:rPr>
              <a:t> </a:t>
            </a:r>
            <a:r>
              <a:rPr lang="fr-FR" sz="2800" b="1" dirty="0" err="1">
                <a:sym typeface="Wingdings" panose="05000000000000000000" pitchFamily="2" charset="2"/>
              </a:rPr>
              <a:t>recommendations</a:t>
            </a:r>
            <a:r>
              <a:rPr lang="fr-FR" sz="2800" dirty="0">
                <a:sym typeface="Wingdings" panose="05000000000000000000" pitchFamily="2" charset="2"/>
              </a:rPr>
              <a:t> </a:t>
            </a:r>
            <a:r>
              <a:rPr lang="fr-FR" sz="2800" dirty="0" err="1">
                <a:sym typeface="Wingdings" panose="05000000000000000000" pitchFamily="2" charset="2"/>
              </a:rPr>
              <a:t>along</a:t>
            </a:r>
            <a:r>
              <a:rPr lang="fr-FR" sz="2800" dirty="0">
                <a:sym typeface="Wingdings" panose="05000000000000000000" pitchFamily="2" charset="2"/>
              </a:rPr>
              <a:t> the </a:t>
            </a:r>
            <a:r>
              <a:rPr lang="fr-FR" sz="2800" dirty="0" err="1">
                <a:sym typeface="Wingdings" panose="05000000000000000000" pitchFamily="2" charset="2"/>
              </a:rPr>
              <a:t>following</a:t>
            </a:r>
            <a:r>
              <a:rPr lang="fr-FR" sz="2800" dirty="0">
                <a:sym typeface="Wingdings" panose="05000000000000000000" pitchFamily="2" charset="2"/>
              </a:rPr>
              <a:t> </a:t>
            </a:r>
            <a:r>
              <a:rPr lang="fr-FR" sz="2800" dirty="0" err="1">
                <a:sym typeface="Wingdings" panose="05000000000000000000" pitchFamily="2" charset="2"/>
              </a:rPr>
              <a:t>lines</a:t>
            </a:r>
            <a:r>
              <a:rPr lang="fr-FR" sz="2800" dirty="0">
                <a:sym typeface="Wingdings" panose="05000000000000000000" pitchFamily="2" charset="2"/>
              </a:rPr>
              <a:t> :</a:t>
            </a:r>
          </a:p>
          <a:p>
            <a:pPr lvl="1" algn="just"/>
            <a:r>
              <a:rPr lang="fr-FR" sz="2400" dirty="0">
                <a:sym typeface="Wingdings" panose="05000000000000000000" pitchFamily="2" charset="2"/>
              </a:rPr>
              <a:t>A </a:t>
            </a:r>
            <a:r>
              <a:rPr lang="fr-FR" sz="2400" dirty="0" err="1">
                <a:sym typeface="Wingdings" panose="05000000000000000000" pitchFamily="2" charset="2"/>
              </a:rPr>
              <a:t>deeper</a:t>
            </a:r>
            <a:r>
              <a:rPr lang="fr-FR" sz="2400" dirty="0">
                <a:sym typeface="Wingdings" panose="05000000000000000000" pitchFamily="2" charset="2"/>
              </a:rPr>
              <a:t> </a:t>
            </a:r>
            <a:r>
              <a:rPr lang="fr-FR" sz="2400" dirty="0" err="1">
                <a:sym typeface="Wingdings" panose="05000000000000000000" pitchFamily="2" charset="2"/>
              </a:rPr>
              <a:t>consideration</a:t>
            </a:r>
            <a:r>
              <a:rPr lang="fr-FR" sz="2400" dirty="0">
                <a:sym typeface="Wingdings" panose="05000000000000000000" pitchFamily="2" charset="2"/>
              </a:rPr>
              <a:t> </a:t>
            </a:r>
            <a:r>
              <a:rPr lang="fr-FR" sz="2400" dirty="0" err="1">
                <a:sym typeface="Wingdings" panose="05000000000000000000" pitchFamily="2" charset="2"/>
              </a:rPr>
              <a:t>should</a:t>
            </a:r>
            <a:r>
              <a:rPr lang="fr-FR" sz="2400" dirty="0">
                <a:sym typeface="Wingdings" panose="05000000000000000000" pitchFamily="2" charset="2"/>
              </a:rPr>
              <a:t> </a:t>
            </a:r>
            <a:r>
              <a:rPr lang="fr-FR" sz="2400" dirty="0" err="1">
                <a:sym typeface="Wingdings" panose="05000000000000000000" pitchFamily="2" charset="2"/>
              </a:rPr>
              <a:t>be</a:t>
            </a:r>
            <a:r>
              <a:rPr lang="fr-FR" sz="2400" dirty="0">
                <a:sym typeface="Wingdings" panose="05000000000000000000" pitchFamily="2" charset="2"/>
              </a:rPr>
              <a:t> </a:t>
            </a:r>
            <a:r>
              <a:rPr lang="fr-FR" sz="2400" dirty="0" err="1">
                <a:sym typeface="Wingdings" panose="05000000000000000000" pitchFamily="2" charset="2"/>
              </a:rPr>
              <a:t>given</a:t>
            </a:r>
            <a:r>
              <a:rPr lang="fr-FR" sz="2400" dirty="0">
                <a:sym typeface="Wingdings" panose="05000000000000000000" pitchFamily="2" charset="2"/>
              </a:rPr>
              <a:t> in the system code to the </a:t>
            </a:r>
            <a:r>
              <a:rPr lang="fr-FR" sz="2400" b="1" dirty="0" err="1">
                <a:sym typeface="Wingdings" panose="05000000000000000000" pitchFamily="2" charset="2"/>
              </a:rPr>
              <a:t>detailed</a:t>
            </a:r>
            <a:r>
              <a:rPr lang="fr-FR" sz="2400" b="1" dirty="0">
                <a:sym typeface="Wingdings" panose="05000000000000000000" pitchFamily="2" charset="2"/>
              </a:rPr>
              <a:t>-design and </a:t>
            </a:r>
            <a:r>
              <a:rPr lang="fr-FR" sz="2400" b="1" dirty="0" err="1">
                <a:sym typeface="Wingdings" panose="05000000000000000000" pitchFamily="2" charset="2"/>
              </a:rPr>
              <a:t>manufacturing</a:t>
            </a:r>
            <a:r>
              <a:rPr lang="fr-FR" sz="2400" b="1" dirty="0">
                <a:sym typeface="Wingdings" panose="05000000000000000000" pitchFamily="2" charset="2"/>
              </a:rPr>
              <a:t> </a:t>
            </a:r>
            <a:r>
              <a:rPr lang="fr-FR" sz="2400" b="1" dirty="0" err="1">
                <a:sym typeface="Wingdings" panose="05000000000000000000" pitchFamily="2" charset="2"/>
              </a:rPr>
              <a:t>driven</a:t>
            </a:r>
            <a:r>
              <a:rPr lang="fr-FR" sz="2400" b="1" dirty="0">
                <a:sym typeface="Wingdings" panose="05000000000000000000" pitchFamily="2" charset="2"/>
              </a:rPr>
              <a:t> size </a:t>
            </a:r>
            <a:r>
              <a:rPr lang="fr-FR" sz="2400" b="1" dirty="0" err="1">
                <a:sym typeface="Wingdings" panose="05000000000000000000" pitchFamily="2" charset="2"/>
              </a:rPr>
              <a:t>increase</a:t>
            </a:r>
            <a:r>
              <a:rPr lang="fr-FR" sz="2400" b="1" dirty="0">
                <a:sym typeface="Wingdings" panose="05000000000000000000" pitchFamily="2" charset="2"/>
              </a:rPr>
              <a:t> </a:t>
            </a:r>
            <a:r>
              <a:rPr lang="fr-FR" sz="2400" dirty="0">
                <a:sym typeface="Wingdings" panose="05000000000000000000" pitchFamily="2" charset="2"/>
              </a:rPr>
              <a:t>(</a:t>
            </a:r>
            <a:r>
              <a:rPr lang="fr-FR" sz="2400" dirty="0" err="1">
                <a:sym typeface="Wingdings" panose="05000000000000000000" pitchFamily="2" charset="2"/>
              </a:rPr>
              <a:t>intercoil</a:t>
            </a:r>
            <a:r>
              <a:rPr lang="fr-FR" sz="2400" dirty="0">
                <a:sym typeface="Wingdings" panose="05000000000000000000" pitchFamily="2" charset="2"/>
              </a:rPr>
              <a:t> structures, </a:t>
            </a:r>
            <a:r>
              <a:rPr lang="fr-FR" sz="2400" dirty="0" err="1">
                <a:sym typeface="Wingdings" panose="05000000000000000000" pitchFamily="2" charset="2"/>
              </a:rPr>
              <a:t>operationnal</a:t>
            </a:r>
            <a:r>
              <a:rPr lang="fr-FR" sz="2400" dirty="0">
                <a:sym typeface="Wingdings" panose="05000000000000000000" pitchFamily="2" charset="2"/>
              </a:rPr>
              <a:t> gaps, etc…)</a:t>
            </a:r>
          </a:p>
          <a:p>
            <a:pPr lvl="1" algn="just"/>
            <a:r>
              <a:rPr lang="fr-FR" sz="2400" dirty="0">
                <a:sym typeface="Wingdings" panose="05000000000000000000" pitchFamily="2" charset="2"/>
              </a:rPr>
              <a:t>The modification of </a:t>
            </a:r>
            <a:r>
              <a:rPr lang="fr-FR" sz="2400" dirty="0" err="1">
                <a:sym typeface="Wingdings" panose="05000000000000000000" pitchFamily="2" charset="2"/>
              </a:rPr>
              <a:t>mechanical</a:t>
            </a:r>
            <a:r>
              <a:rPr lang="fr-FR" sz="2400" dirty="0">
                <a:sym typeface="Wingdings" panose="05000000000000000000" pitchFamily="2" charset="2"/>
              </a:rPr>
              <a:t> design codes </a:t>
            </a:r>
            <a:r>
              <a:rPr lang="fr-FR" sz="2400" dirty="0" err="1">
                <a:sym typeface="Wingdings" panose="05000000000000000000" pitchFamily="2" charset="2"/>
              </a:rPr>
              <a:t>safety</a:t>
            </a:r>
            <a:r>
              <a:rPr lang="fr-FR" sz="2400" dirty="0">
                <a:sym typeface="Wingdings" panose="05000000000000000000" pitchFamily="2" charset="2"/>
              </a:rPr>
              <a:t> </a:t>
            </a:r>
            <a:r>
              <a:rPr lang="fr-FR" sz="2400" dirty="0" err="1">
                <a:sym typeface="Wingdings" panose="05000000000000000000" pitchFamily="2" charset="2"/>
              </a:rPr>
              <a:t>criteria</a:t>
            </a:r>
            <a:r>
              <a:rPr lang="fr-FR" sz="2400" dirty="0">
                <a:sym typeface="Wingdings" panose="05000000000000000000" pitchFamily="2" charset="2"/>
              </a:rPr>
              <a:t> </a:t>
            </a:r>
            <a:r>
              <a:rPr lang="fr-FR" sz="2400" dirty="0" err="1">
                <a:sym typeface="Wingdings" panose="05000000000000000000" pitchFamily="2" charset="2"/>
              </a:rPr>
              <a:t>seems</a:t>
            </a:r>
            <a:r>
              <a:rPr lang="fr-FR" sz="2400" dirty="0">
                <a:sym typeface="Wingdings" panose="05000000000000000000" pitchFamily="2" charset="2"/>
              </a:rPr>
              <a:t> not to </a:t>
            </a:r>
            <a:r>
              <a:rPr lang="fr-FR" sz="2400" dirty="0" err="1">
                <a:sym typeface="Wingdings" panose="05000000000000000000" pitchFamily="2" charset="2"/>
              </a:rPr>
              <a:t>be</a:t>
            </a:r>
            <a:r>
              <a:rPr lang="fr-FR" sz="2400" dirty="0">
                <a:sym typeface="Wingdings" panose="05000000000000000000" pitchFamily="2" charset="2"/>
              </a:rPr>
              <a:t> </a:t>
            </a:r>
            <a:r>
              <a:rPr lang="fr-FR" sz="2400" dirty="0" err="1">
                <a:sym typeface="Wingdings" panose="05000000000000000000" pitchFamily="2" charset="2"/>
              </a:rPr>
              <a:t>sound</a:t>
            </a:r>
            <a:r>
              <a:rPr lang="fr-FR" sz="2400" dirty="0">
                <a:sym typeface="Wingdings" panose="05000000000000000000" pitchFamily="2" charset="2"/>
              </a:rPr>
              <a:t> at a </a:t>
            </a:r>
            <a:r>
              <a:rPr lang="fr-FR" sz="2400" dirty="0" err="1">
                <a:sym typeface="Wingdings" panose="05000000000000000000" pitchFamily="2" charset="2"/>
              </a:rPr>
              <a:t>pre-conceptual</a:t>
            </a:r>
            <a:r>
              <a:rPr lang="fr-FR" sz="2400" dirty="0">
                <a:sym typeface="Wingdings" panose="05000000000000000000" pitchFamily="2" charset="2"/>
              </a:rPr>
              <a:t> stage. </a:t>
            </a:r>
          </a:p>
          <a:p>
            <a:pPr lvl="1" algn="just"/>
            <a:r>
              <a:rPr lang="fr-FR" sz="2400" dirty="0">
                <a:sym typeface="Wingdings" panose="05000000000000000000" pitchFamily="2" charset="2"/>
              </a:rPr>
              <a:t>The </a:t>
            </a:r>
            <a:r>
              <a:rPr lang="fr-FR" sz="2400" b="1" dirty="0" err="1">
                <a:sym typeface="Wingdings" panose="05000000000000000000" pitchFamily="2" charset="2"/>
              </a:rPr>
              <a:t>research</a:t>
            </a:r>
            <a:r>
              <a:rPr lang="fr-FR" sz="2400" b="1" dirty="0">
                <a:sym typeface="Wingdings" panose="05000000000000000000" pitchFamily="2" charset="2"/>
              </a:rPr>
              <a:t> on HTS magnets </a:t>
            </a:r>
            <a:r>
              <a:rPr lang="fr-FR" sz="2400" b="1" dirty="0" err="1">
                <a:sym typeface="Wingdings" panose="05000000000000000000" pitchFamily="2" charset="2"/>
              </a:rPr>
              <a:t>could</a:t>
            </a:r>
            <a:r>
              <a:rPr lang="fr-FR" sz="2400" b="1" dirty="0">
                <a:sym typeface="Wingdings" panose="05000000000000000000" pitchFamily="2" charset="2"/>
              </a:rPr>
              <a:t> </a:t>
            </a:r>
            <a:r>
              <a:rPr lang="en-US" sz="2400" dirty="0">
                <a:sym typeface="Wingdings" panose="05000000000000000000" pitchFamily="2" charset="2"/>
              </a:rPr>
              <a:t>be converged on one or two specific qualified HTS conductor designs, become less concentrated on extremely high field pulsed conductor performance and extended to include the critical new coil technologies being proposed</a:t>
            </a:r>
            <a:r>
              <a:rPr lang="fr-FR" sz="2400" dirty="0">
                <a:sym typeface="Wingdings" panose="05000000000000000000" pitchFamily="2" charset="2"/>
              </a:rPr>
              <a:t>.</a:t>
            </a:r>
          </a:p>
        </p:txBody>
      </p:sp>
      <p:sp>
        <p:nvSpPr>
          <p:cNvPr id="6" name="Footer Placeholder 2">
            <a:extLst>
              <a:ext uri="{FF2B5EF4-FFF2-40B4-BE49-F238E27FC236}">
                <a16:creationId xmlns:a16="http://schemas.microsoft.com/office/drawing/2014/main" id="{A23CF07E-B9AD-BC5A-E339-E03659C52EF5}"/>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3345542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E26F8-9106-4EFF-8D37-6B46FC2B5E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CE79F2-8EF6-2E80-A987-6499D83A0101}"/>
              </a:ext>
            </a:extLst>
          </p:cNvPr>
          <p:cNvSpPr>
            <a:spLocks noGrp="1"/>
          </p:cNvSpPr>
          <p:nvPr>
            <p:ph type="title"/>
          </p:nvPr>
        </p:nvSpPr>
        <p:spPr/>
        <p:txBody>
          <a:bodyPr/>
          <a:lstStyle/>
          <a:p>
            <a:r>
              <a:rPr lang="en-US" dirty="0"/>
              <a:t>Gate Review G2a: Next steps declared at G2a </a:t>
            </a:r>
            <a:endParaRPr lang="en-HU" b="0" dirty="0">
              <a:solidFill>
                <a:srgbClr val="FF00FF"/>
              </a:solidFill>
            </a:endParaRPr>
          </a:p>
        </p:txBody>
      </p:sp>
      <p:sp>
        <p:nvSpPr>
          <p:cNvPr id="4" name="Slide Number Placeholder 3">
            <a:extLst>
              <a:ext uri="{FF2B5EF4-FFF2-40B4-BE49-F238E27FC236}">
                <a16:creationId xmlns:a16="http://schemas.microsoft.com/office/drawing/2014/main" id="{E64F66C4-D30D-B749-DE07-D5FBE0B602F0}"/>
              </a:ext>
            </a:extLst>
          </p:cNvPr>
          <p:cNvSpPr>
            <a:spLocks noGrp="1"/>
          </p:cNvSpPr>
          <p:nvPr>
            <p:ph type="sldNum" sz="quarter" idx="12"/>
          </p:nvPr>
        </p:nvSpPr>
        <p:spPr/>
        <p:txBody>
          <a:bodyPr/>
          <a:lstStyle/>
          <a:p>
            <a:fld id="{6A6D9FA1-99C7-4910-8E32-B85D378B0060}" type="slidenum">
              <a:rPr lang="en-GB" smtClean="0">
                <a:solidFill>
                  <a:prstClr val="white"/>
                </a:solidFill>
              </a:rPr>
              <a:pPr/>
              <a:t>5</a:t>
            </a:fld>
            <a:endParaRPr lang="en-GB">
              <a:solidFill>
                <a:prstClr val="white"/>
              </a:solidFill>
            </a:endParaRPr>
          </a:p>
        </p:txBody>
      </p:sp>
      <p:sp>
        <p:nvSpPr>
          <p:cNvPr id="5" name="Rettangolo 4">
            <a:extLst>
              <a:ext uri="{FF2B5EF4-FFF2-40B4-BE49-F238E27FC236}">
                <a16:creationId xmlns:a16="http://schemas.microsoft.com/office/drawing/2014/main" id="{4A72DAD4-9AA1-2004-1E8B-08DC13022C8E}"/>
              </a:ext>
            </a:extLst>
          </p:cNvPr>
          <p:cNvSpPr/>
          <p:nvPr/>
        </p:nvSpPr>
        <p:spPr>
          <a:xfrm>
            <a:off x="451804" y="973467"/>
            <a:ext cx="11403498" cy="4555093"/>
          </a:xfrm>
          <a:prstGeom prst="rect">
            <a:avLst/>
          </a:prstGeom>
        </p:spPr>
        <p:txBody>
          <a:bodyPr wrap="square">
            <a:spAutoFit/>
          </a:bodyPr>
          <a:lstStyle/>
          <a:p>
            <a:pPr marL="285750" lvl="0" indent="-285750">
              <a:spcBef>
                <a:spcPts val="600"/>
              </a:spcBef>
              <a:spcAft>
                <a:spcPts val="600"/>
              </a:spcAft>
              <a:buFont typeface="Arial" panose="020B0604020202020204" pitchFamily="34" charset="0"/>
              <a:buChar char="•"/>
            </a:pPr>
            <a:r>
              <a:rPr lang="en-GB" sz="2400" dirty="0"/>
              <a:t>EC 2026–2027 programme funds </a:t>
            </a:r>
            <a:r>
              <a:rPr lang="en-GB" sz="2400" b="1" dirty="0"/>
              <a:t>Fusion Pilot Plant</a:t>
            </a:r>
            <a:r>
              <a:rPr lang="en-GB" sz="2400" dirty="0"/>
              <a:t>, not DEMO.</a:t>
            </a:r>
          </a:p>
          <a:p>
            <a:pPr marL="285750" lvl="0" indent="-285750">
              <a:spcBef>
                <a:spcPts val="600"/>
              </a:spcBef>
              <a:spcAft>
                <a:spcPts val="600"/>
              </a:spcAft>
              <a:buFont typeface="Arial" panose="020B0604020202020204" pitchFamily="34" charset="0"/>
              <a:buChar char="•"/>
            </a:pPr>
            <a:r>
              <a:rPr lang="en-GB" sz="2400" dirty="0" err="1"/>
              <a:t>EUROfusion</a:t>
            </a:r>
            <a:r>
              <a:rPr lang="en-GB" sz="2400" dirty="0"/>
              <a:t> Central Team refocuses on </a:t>
            </a:r>
            <a:r>
              <a:rPr lang="en-GB" sz="2400" b="1" dirty="0"/>
              <a:t>Pilot Plant conceptual design</a:t>
            </a:r>
            <a:r>
              <a:rPr lang="en-GB" sz="2400" dirty="0"/>
              <a:t>.</a:t>
            </a:r>
          </a:p>
          <a:p>
            <a:pPr marL="285750" lvl="0" indent="-285750">
              <a:spcBef>
                <a:spcPts val="600"/>
              </a:spcBef>
              <a:spcAft>
                <a:spcPts val="600"/>
              </a:spcAft>
              <a:buFont typeface="Arial" panose="020B0604020202020204" pitchFamily="34" charset="0"/>
              <a:buChar char="•"/>
            </a:pPr>
            <a:r>
              <a:rPr lang="en-GB" sz="2400" b="1" dirty="0"/>
              <a:t>VNS</a:t>
            </a:r>
            <a:r>
              <a:rPr lang="en-GB" sz="2400" dirty="0"/>
              <a:t> identified as one candidate option.</a:t>
            </a:r>
          </a:p>
          <a:p>
            <a:pPr marL="285750" lvl="0" indent="-285750">
              <a:spcBef>
                <a:spcPts val="600"/>
              </a:spcBef>
              <a:spcAft>
                <a:spcPts val="600"/>
              </a:spcAft>
              <a:buFont typeface="Arial" panose="020B0604020202020204" pitchFamily="34" charset="0"/>
              <a:buChar char="•"/>
            </a:pPr>
            <a:r>
              <a:rPr lang="en-GB" sz="2400" dirty="0"/>
              <a:t>Pilot Plant development and construction could run </a:t>
            </a:r>
            <a:r>
              <a:rPr lang="en-GB" sz="2400" b="1" dirty="0"/>
              <a:t>in parallel with ITER</a:t>
            </a:r>
            <a:r>
              <a:rPr lang="en-GB" sz="2400" dirty="0"/>
              <a:t>.</a:t>
            </a:r>
          </a:p>
          <a:p>
            <a:pPr marL="285750" lvl="0" indent="-285750">
              <a:spcBef>
                <a:spcPts val="600"/>
              </a:spcBef>
              <a:spcAft>
                <a:spcPts val="600"/>
              </a:spcAft>
              <a:buFont typeface="Arial" panose="020B0604020202020204" pitchFamily="34" charset="0"/>
              <a:buChar char="•"/>
            </a:pPr>
            <a:r>
              <a:rPr lang="en-GB" sz="2400" dirty="0"/>
              <a:t>Conceptual design phase planned for </a:t>
            </a:r>
            <a:r>
              <a:rPr lang="en-GB" sz="2400" b="1" dirty="0"/>
              <a:t>2026–2027</a:t>
            </a:r>
            <a:r>
              <a:rPr lang="en-GB" sz="2400" dirty="0"/>
              <a:t>, with a design review in </a:t>
            </a:r>
            <a:r>
              <a:rPr lang="en-GB" sz="2400" b="1" dirty="0"/>
              <a:t>2027</a:t>
            </a:r>
            <a:r>
              <a:rPr lang="en-GB" sz="2400" dirty="0"/>
              <a:t>.</a:t>
            </a:r>
          </a:p>
          <a:p>
            <a:pPr marL="285750" lvl="0" indent="-285750">
              <a:spcBef>
                <a:spcPts val="600"/>
              </a:spcBef>
              <a:spcAft>
                <a:spcPts val="600"/>
              </a:spcAft>
              <a:buFont typeface="Arial" panose="020B0604020202020204" pitchFamily="34" charset="0"/>
              <a:buChar char="•"/>
            </a:pPr>
            <a:r>
              <a:rPr lang="en-GB" sz="2400" dirty="0"/>
              <a:t>The </a:t>
            </a:r>
            <a:r>
              <a:rPr lang="en-GB" sz="2400" dirty="0" err="1"/>
              <a:t>EUROfusion</a:t>
            </a:r>
            <a:r>
              <a:rPr lang="en-GB" sz="2400" dirty="0"/>
              <a:t> work plan explicitly distinguishes </a:t>
            </a:r>
            <a:r>
              <a:rPr lang="en-GB" sz="2400" b="1" dirty="0">
                <a:solidFill>
                  <a:srgbClr val="FF0000"/>
                </a:solidFill>
              </a:rPr>
              <a:t>short-term activities</a:t>
            </a:r>
            <a:r>
              <a:rPr lang="en-GB" sz="2400" dirty="0">
                <a:solidFill>
                  <a:srgbClr val="FF0000"/>
                </a:solidFill>
              </a:rPr>
              <a:t> </a:t>
            </a:r>
            <a:r>
              <a:rPr lang="en-GB" sz="2400" dirty="0"/>
              <a:t>focused on the </a:t>
            </a:r>
            <a:r>
              <a:rPr lang="en-GB" sz="2400" b="1" dirty="0">
                <a:solidFill>
                  <a:srgbClr val="FF0000"/>
                </a:solidFill>
              </a:rPr>
              <a:t>Pilot Plant</a:t>
            </a:r>
            <a:r>
              <a:rPr lang="en-GB" sz="2400" dirty="0"/>
              <a:t> and </a:t>
            </a:r>
            <a:r>
              <a:rPr lang="en-GB" sz="2400" b="1" dirty="0">
                <a:solidFill>
                  <a:srgbClr val="0000FF"/>
                </a:solidFill>
              </a:rPr>
              <a:t>long-term activities</a:t>
            </a:r>
            <a:r>
              <a:rPr lang="en-GB" sz="2400" dirty="0">
                <a:solidFill>
                  <a:srgbClr val="0000FF"/>
                </a:solidFill>
              </a:rPr>
              <a:t> </a:t>
            </a:r>
            <a:r>
              <a:rPr lang="en-GB" sz="2400" dirty="0"/>
              <a:t>focused on a future </a:t>
            </a:r>
            <a:r>
              <a:rPr lang="en-GB" sz="2400" b="1" dirty="0">
                <a:solidFill>
                  <a:srgbClr val="0000FF"/>
                </a:solidFill>
              </a:rPr>
              <a:t>first-of-a-kind power plant </a:t>
            </a:r>
            <a:r>
              <a:rPr lang="en-GB" sz="2400" dirty="0"/>
              <a:t>similar to DEMO Phase 2. Roughly </a:t>
            </a:r>
            <a:r>
              <a:rPr lang="en-GB" sz="2400" b="1" dirty="0"/>
              <a:t>50% of resources</a:t>
            </a:r>
            <a:r>
              <a:rPr lang="en-GB" sz="2400" dirty="0"/>
              <a:t> will be dedicated to each. While the Central Team will concentrate on the Pilot Plant conceptual design, physics activities and long-term technology development will continue to support the future power plant.</a:t>
            </a:r>
            <a:endParaRPr lang="en-US" sz="2400" dirty="0"/>
          </a:p>
        </p:txBody>
      </p:sp>
      <p:sp>
        <p:nvSpPr>
          <p:cNvPr id="6" name="Footer Placeholder 2">
            <a:extLst>
              <a:ext uri="{FF2B5EF4-FFF2-40B4-BE49-F238E27FC236}">
                <a16:creationId xmlns:a16="http://schemas.microsoft.com/office/drawing/2014/main" id="{9CC8DE42-0A06-6532-1512-3A1D29115EE4}"/>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spTree>
    <p:extLst>
      <p:ext uri="{BB962C8B-B14F-4D97-AF65-F5344CB8AC3E}">
        <p14:creationId xmlns:p14="http://schemas.microsoft.com/office/powerpoint/2010/main" val="2804725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5B0547-3B40-67F4-8898-9181B2C063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B7103D-DD8A-DCC8-6090-E7874E40F206}"/>
              </a:ext>
            </a:extLst>
          </p:cNvPr>
          <p:cNvSpPr>
            <a:spLocks noGrp="1"/>
          </p:cNvSpPr>
          <p:nvPr>
            <p:ph type="title"/>
          </p:nvPr>
        </p:nvSpPr>
        <p:spPr/>
        <p:txBody>
          <a:bodyPr/>
          <a:lstStyle/>
          <a:p>
            <a:r>
              <a:rPr lang="en-US" dirty="0"/>
              <a:t>Plan for WPMAG System Design</a:t>
            </a:r>
            <a:endParaRPr lang="en-HU" b="0" dirty="0">
              <a:solidFill>
                <a:srgbClr val="FF00FF"/>
              </a:solidFill>
            </a:endParaRPr>
          </a:p>
        </p:txBody>
      </p:sp>
      <p:sp>
        <p:nvSpPr>
          <p:cNvPr id="4" name="Slide Number Placeholder 3">
            <a:extLst>
              <a:ext uri="{FF2B5EF4-FFF2-40B4-BE49-F238E27FC236}">
                <a16:creationId xmlns:a16="http://schemas.microsoft.com/office/drawing/2014/main" id="{BAC3D5C9-56A8-1F33-7183-F0727C2D60E2}"/>
              </a:ext>
            </a:extLst>
          </p:cNvPr>
          <p:cNvSpPr>
            <a:spLocks noGrp="1"/>
          </p:cNvSpPr>
          <p:nvPr>
            <p:ph type="sldNum" sz="quarter" idx="12"/>
          </p:nvPr>
        </p:nvSpPr>
        <p:spPr/>
        <p:txBody>
          <a:bodyPr/>
          <a:lstStyle/>
          <a:p>
            <a:fld id="{6A6D9FA1-99C7-4910-8E32-B85D378B0060}" type="slidenum">
              <a:rPr lang="en-GB" smtClean="0">
                <a:solidFill>
                  <a:prstClr val="white"/>
                </a:solidFill>
              </a:rPr>
              <a:pPr/>
              <a:t>6</a:t>
            </a:fld>
            <a:endParaRPr lang="en-GB">
              <a:solidFill>
                <a:prstClr val="white"/>
              </a:solidFill>
            </a:endParaRPr>
          </a:p>
        </p:txBody>
      </p:sp>
      <p:sp>
        <p:nvSpPr>
          <p:cNvPr id="9" name="Footer Placeholder 2">
            <a:extLst>
              <a:ext uri="{FF2B5EF4-FFF2-40B4-BE49-F238E27FC236}">
                <a16:creationId xmlns:a16="http://schemas.microsoft.com/office/drawing/2014/main" id="{40187E03-99D1-FC7A-2FB8-689800B4F984}"/>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grpSp>
        <p:nvGrpSpPr>
          <p:cNvPr id="7" name="Gruppo 6">
            <a:extLst>
              <a:ext uri="{FF2B5EF4-FFF2-40B4-BE49-F238E27FC236}">
                <a16:creationId xmlns:a16="http://schemas.microsoft.com/office/drawing/2014/main" id="{C0A57836-727E-9653-3412-D96D05024730}"/>
              </a:ext>
            </a:extLst>
          </p:cNvPr>
          <p:cNvGrpSpPr/>
          <p:nvPr/>
        </p:nvGrpSpPr>
        <p:grpSpPr>
          <a:xfrm>
            <a:off x="622024" y="785446"/>
            <a:ext cx="8007626" cy="5338907"/>
            <a:chOff x="622024" y="785446"/>
            <a:chExt cx="8007626" cy="5338907"/>
          </a:xfrm>
        </p:grpSpPr>
        <p:pic>
          <p:nvPicPr>
            <p:cNvPr id="5" name="Picture 4">
              <a:extLst>
                <a:ext uri="{FF2B5EF4-FFF2-40B4-BE49-F238E27FC236}">
                  <a16:creationId xmlns:a16="http://schemas.microsoft.com/office/drawing/2014/main" id="{D51516FF-ADE4-1D1A-4D8D-242742085A6C}"/>
                </a:ext>
              </a:extLst>
            </p:cNvPr>
            <p:cNvPicPr>
              <a:picLocks noChangeAspect="1"/>
            </p:cNvPicPr>
            <p:nvPr/>
          </p:nvPicPr>
          <p:blipFill>
            <a:blip r:embed="rId3"/>
            <a:srcRect r="29966"/>
            <a:stretch>
              <a:fillRect/>
            </a:stretch>
          </p:blipFill>
          <p:spPr>
            <a:xfrm>
              <a:off x="622024" y="785446"/>
              <a:ext cx="7447556" cy="5338907"/>
            </a:xfrm>
            <a:prstGeom prst="rect">
              <a:avLst/>
            </a:prstGeom>
          </p:spPr>
        </p:pic>
        <p:pic>
          <p:nvPicPr>
            <p:cNvPr id="3" name="Picture 4">
              <a:extLst>
                <a:ext uri="{FF2B5EF4-FFF2-40B4-BE49-F238E27FC236}">
                  <a16:creationId xmlns:a16="http://schemas.microsoft.com/office/drawing/2014/main" id="{6B5375B7-5A9B-F01B-3A7B-C8CA39CC94B2}"/>
                </a:ext>
              </a:extLst>
            </p:cNvPr>
            <p:cNvPicPr>
              <a:picLocks noChangeAspect="1"/>
            </p:cNvPicPr>
            <p:nvPr/>
          </p:nvPicPr>
          <p:blipFill>
            <a:blip r:embed="rId3"/>
            <a:srcRect l="64239" t="3811" r="24263" b="90015"/>
            <a:stretch>
              <a:fillRect/>
            </a:stretch>
          </p:blipFill>
          <p:spPr>
            <a:xfrm>
              <a:off x="7174069" y="958857"/>
              <a:ext cx="1222745" cy="329614"/>
            </a:xfrm>
            <a:prstGeom prst="rect">
              <a:avLst/>
            </a:prstGeom>
            <a:solidFill>
              <a:schemeClr val="bg1"/>
            </a:solidFill>
          </p:spPr>
        </p:pic>
        <p:pic>
          <p:nvPicPr>
            <p:cNvPr id="6" name="Picture 4">
              <a:extLst>
                <a:ext uri="{FF2B5EF4-FFF2-40B4-BE49-F238E27FC236}">
                  <a16:creationId xmlns:a16="http://schemas.microsoft.com/office/drawing/2014/main" id="{1AFDC0E6-1502-CCB5-012F-49167D74E22D}"/>
                </a:ext>
              </a:extLst>
            </p:cNvPr>
            <p:cNvPicPr>
              <a:picLocks noChangeAspect="1"/>
            </p:cNvPicPr>
            <p:nvPr/>
          </p:nvPicPr>
          <p:blipFill>
            <a:blip r:embed="rId3"/>
            <a:srcRect l="94733"/>
            <a:stretch>
              <a:fillRect/>
            </a:stretch>
          </p:blipFill>
          <p:spPr>
            <a:xfrm>
              <a:off x="8069580" y="785446"/>
              <a:ext cx="560070" cy="5338907"/>
            </a:xfrm>
            <a:prstGeom prst="rect">
              <a:avLst/>
            </a:prstGeom>
          </p:spPr>
        </p:pic>
      </p:grpSp>
      <p:sp>
        <p:nvSpPr>
          <p:cNvPr id="8" name="Rettangolo 7">
            <a:extLst>
              <a:ext uri="{FF2B5EF4-FFF2-40B4-BE49-F238E27FC236}">
                <a16:creationId xmlns:a16="http://schemas.microsoft.com/office/drawing/2014/main" id="{D8815979-A592-B58C-0778-6A6567EA0576}"/>
              </a:ext>
            </a:extLst>
          </p:cNvPr>
          <p:cNvSpPr/>
          <p:nvPr/>
        </p:nvSpPr>
        <p:spPr>
          <a:xfrm>
            <a:off x="8826868" y="116963"/>
            <a:ext cx="3166658" cy="6401753"/>
          </a:xfrm>
          <a:prstGeom prst="rect">
            <a:avLst/>
          </a:prstGeom>
        </p:spPr>
        <p:txBody>
          <a:bodyPr wrap="square">
            <a:spAutoFit/>
          </a:bodyPr>
          <a:lstStyle/>
          <a:p>
            <a:r>
              <a:rPr lang="en-US" sz="2000" b="1" dirty="0">
                <a:solidFill>
                  <a:srgbClr val="FF0000"/>
                </a:solidFill>
              </a:rPr>
              <a:t>The magnet design at pre-conceptual level has been completed</a:t>
            </a:r>
          </a:p>
          <a:p>
            <a:endParaRPr lang="en-US" b="1" dirty="0"/>
          </a:p>
          <a:p>
            <a:r>
              <a:rPr lang="en-US" sz="2000" b="1" dirty="0"/>
              <a:t>For Baseline 2018</a:t>
            </a:r>
          </a:p>
          <a:p>
            <a:pPr marL="342900" indent="-342900">
              <a:buFont typeface="Arial" panose="020B0604020202020204" pitchFamily="34" charset="0"/>
              <a:buChar char="•"/>
            </a:pPr>
            <a:r>
              <a:rPr lang="en-US" dirty="0">
                <a:solidFill>
                  <a:srgbClr val="0000FF"/>
                </a:solidFill>
              </a:rPr>
              <a:t>Innovative variants </a:t>
            </a:r>
            <a:r>
              <a:rPr lang="en-US" dirty="0"/>
              <a:t>for TF, CS, and PF coils  (high current version </a:t>
            </a:r>
            <a:r>
              <a:rPr lang="en-US" dirty="0" err="1"/>
              <a:t>wrt</a:t>
            </a:r>
            <a:r>
              <a:rPr lang="en-US" dirty="0"/>
              <a:t> 2020 design)</a:t>
            </a:r>
          </a:p>
          <a:p>
            <a:pPr marL="342900" indent="-342900">
              <a:buFont typeface="Arial" panose="020B0604020202020204" pitchFamily="34" charset="0"/>
              <a:buChar char="•"/>
            </a:pPr>
            <a:r>
              <a:rPr lang="en-US" dirty="0">
                <a:solidFill>
                  <a:srgbClr val="00B050"/>
                </a:solidFill>
              </a:rPr>
              <a:t>ITER-like variants </a:t>
            </a:r>
            <a:r>
              <a:rPr lang="en-US" dirty="0"/>
              <a:t>for TF, CS, and PF coils (subcooled version </a:t>
            </a:r>
            <a:r>
              <a:rPr lang="en-US" dirty="0" err="1"/>
              <a:t>wrt</a:t>
            </a:r>
            <a:r>
              <a:rPr lang="en-US" dirty="0"/>
              <a:t> 2020 design)</a:t>
            </a:r>
          </a:p>
          <a:p>
            <a:pPr marL="342900" indent="-342900">
              <a:buFont typeface="Arial" panose="020B0604020202020204" pitchFamily="34" charset="0"/>
              <a:buChar char="•"/>
            </a:pPr>
            <a:r>
              <a:rPr lang="en-US" dirty="0">
                <a:solidFill>
                  <a:srgbClr val="C00000"/>
                </a:solidFill>
              </a:rPr>
              <a:t>Mechanical structures </a:t>
            </a:r>
            <a:r>
              <a:rPr lang="en-US" dirty="0"/>
              <a:t>+ auxiliary systems</a:t>
            </a:r>
          </a:p>
          <a:p>
            <a:pPr marL="342900" indent="-342900">
              <a:buFont typeface="Arial" panose="020B0604020202020204" pitchFamily="34" charset="0"/>
              <a:buChar char="•"/>
            </a:pPr>
            <a:endParaRPr lang="en-US" dirty="0"/>
          </a:p>
          <a:p>
            <a:r>
              <a:rPr lang="en-US" sz="2000" b="1" dirty="0"/>
              <a:t>For DEMO-LAR baseline</a:t>
            </a:r>
          </a:p>
          <a:p>
            <a:pPr marL="342900" indent="-342900">
              <a:buFont typeface="Arial" panose="020B0604020202020204" pitchFamily="34" charset="0"/>
              <a:buChar char="•"/>
            </a:pPr>
            <a:r>
              <a:rPr lang="en-US" dirty="0">
                <a:solidFill>
                  <a:srgbClr val="0000FF"/>
                </a:solidFill>
              </a:rPr>
              <a:t>Innovative variants </a:t>
            </a:r>
            <a:r>
              <a:rPr lang="en-US" dirty="0"/>
              <a:t>for TF, CS and PF coils </a:t>
            </a:r>
          </a:p>
          <a:p>
            <a:pPr marL="342900" indent="-342900">
              <a:buFont typeface="Arial" panose="020B0604020202020204" pitchFamily="34" charset="0"/>
              <a:buChar char="•"/>
            </a:pPr>
            <a:r>
              <a:rPr lang="en-US" dirty="0">
                <a:solidFill>
                  <a:srgbClr val="00B050"/>
                </a:solidFill>
              </a:rPr>
              <a:t>ITER-like variants </a:t>
            </a:r>
            <a:r>
              <a:rPr lang="en-US" dirty="0"/>
              <a:t>for TF and CS coils</a:t>
            </a:r>
          </a:p>
          <a:p>
            <a:pPr marL="342900" indent="-342900">
              <a:buFont typeface="Arial" panose="020B0604020202020204" pitchFamily="34" charset="0"/>
              <a:buChar char="•"/>
            </a:pPr>
            <a:r>
              <a:rPr lang="en-US" dirty="0">
                <a:solidFill>
                  <a:srgbClr val="C00000"/>
                </a:solidFill>
              </a:rPr>
              <a:t>Mechanical structures </a:t>
            </a:r>
            <a:r>
              <a:rPr lang="en-US" dirty="0"/>
              <a:t>+ auxiliary systems</a:t>
            </a:r>
          </a:p>
        </p:txBody>
      </p:sp>
    </p:spTree>
    <p:extLst>
      <p:ext uri="{BB962C8B-B14F-4D97-AF65-F5344CB8AC3E}">
        <p14:creationId xmlns:p14="http://schemas.microsoft.com/office/powerpoint/2010/main" val="581625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fade">
                                      <p:cBhvr>
                                        <p:cTn id="10" dur="500"/>
                                        <p:tgtEl>
                                          <p:spTgt spid="8">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animEffect transition="in" filter="fade">
                                      <p:cBhvr>
                                        <p:cTn id="13" dur="500"/>
                                        <p:tgtEl>
                                          <p:spTgt spid="8">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
                                            <p:txEl>
                                              <p:pRg st="5" end="5"/>
                                            </p:txEl>
                                          </p:spTgt>
                                        </p:tgtEl>
                                        <p:attrNameLst>
                                          <p:attrName>style.visibility</p:attrName>
                                        </p:attrNameLst>
                                      </p:cBhvr>
                                      <p:to>
                                        <p:strVal val="visible"/>
                                      </p:to>
                                    </p:set>
                                    <p:animEffect transition="in" filter="fade">
                                      <p:cBhvr>
                                        <p:cTn id="16" dur="500"/>
                                        <p:tgtEl>
                                          <p:spTgt spid="8">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animEffect transition="in" filter="fade">
                                      <p:cBhvr>
                                        <p:cTn id="21" dur="500"/>
                                        <p:tgtEl>
                                          <p:spTgt spid="8">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
                                            <p:txEl>
                                              <p:pRg st="8" end="8"/>
                                            </p:txEl>
                                          </p:spTgt>
                                        </p:tgtEl>
                                        <p:attrNameLst>
                                          <p:attrName>style.visibility</p:attrName>
                                        </p:attrNameLst>
                                      </p:cBhvr>
                                      <p:to>
                                        <p:strVal val="visible"/>
                                      </p:to>
                                    </p:set>
                                    <p:animEffect transition="in" filter="fade">
                                      <p:cBhvr>
                                        <p:cTn id="24" dur="500"/>
                                        <p:tgtEl>
                                          <p:spTgt spid="8">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xEl>
                                              <p:pRg st="9" end="9"/>
                                            </p:txEl>
                                          </p:spTgt>
                                        </p:tgtEl>
                                        <p:attrNameLst>
                                          <p:attrName>style.visibility</p:attrName>
                                        </p:attrNameLst>
                                      </p:cBhvr>
                                      <p:to>
                                        <p:strVal val="visible"/>
                                      </p:to>
                                    </p:set>
                                    <p:animEffect transition="in" filter="fade">
                                      <p:cBhvr>
                                        <p:cTn id="27" dur="500"/>
                                        <p:tgtEl>
                                          <p:spTgt spid="8">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8">
                                            <p:txEl>
                                              <p:pRg st="10" end="10"/>
                                            </p:txEl>
                                          </p:spTgt>
                                        </p:tgtEl>
                                        <p:attrNameLst>
                                          <p:attrName>style.visibility</p:attrName>
                                        </p:attrNameLst>
                                      </p:cBhvr>
                                      <p:to>
                                        <p:strVal val="visible"/>
                                      </p:to>
                                    </p:set>
                                    <p:animEffect transition="in" filter="fade">
                                      <p:cBhvr>
                                        <p:cTn id="30"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8CA61-8C81-FABF-050F-E4E14F42802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1B0D139-FAC9-8046-7990-58AD58798C7C}"/>
              </a:ext>
            </a:extLst>
          </p:cNvPr>
          <p:cNvSpPr>
            <a:spLocks noGrp="1"/>
          </p:cNvSpPr>
          <p:nvPr>
            <p:ph type="sldNum" sz="quarter" idx="12"/>
          </p:nvPr>
        </p:nvSpPr>
        <p:spPr/>
        <p:txBody>
          <a:bodyPr/>
          <a:lstStyle/>
          <a:p>
            <a:fld id="{6A6D9FA1-99C7-4910-8E32-B85D378B0060}" type="slidenum">
              <a:rPr lang="en-GB" smtClean="0">
                <a:solidFill>
                  <a:prstClr val="white"/>
                </a:solidFill>
              </a:rPr>
              <a:pPr/>
              <a:t>7</a:t>
            </a:fld>
            <a:endParaRPr lang="en-GB">
              <a:solidFill>
                <a:prstClr val="white"/>
              </a:solidFill>
            </a:endParaRPr>
          </a:p>
        </p:txBody>
      </p:sp>
      <p:sp>
        <p:nvSpPr>
          <p:cNvPr id="3" name="Footer Placeholder 2">
            <a:extLst>
              <a:ext uri="{FF2B5EF4-FFF2-40B4-BE49-F238E27FC236}">
                <a16:creationId xmlns:a16="http://schemas.microsoft.com/office/drawing/2014/main" id="{A4937053-6222-BDF6-3E2C-EC1E6CA8B68C}"/>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2024</a:t>
            </a:r>
            <a:r>
              <a:rPr lang="en-GB" dirty="0">
                <a:solidFill>
                  <a:prstClr val="white"/>
                </a:solidFill>
              </a:rPr>
              <a:t>| 04 February 2025</a:t>
            </a:r>
          </a:p>
        </p:txBody>
      </p:sp>
      <p:pic>
        <p:nvPicPr>
          <p:cNvPr id="8" name="Picture 6">
            <a:extLst>
              <a:ext uri="{FF2B5EF4-FFF2-40B4-BE49-F238E27FC236}">
                <a16:creationId xmlns:a16="http://schemas.microsoft.com/office/drawing/2014/main" id="{0EE4C19A-B505-43CC-2482-7AF8E3683D71}"/>
              </a:ext>
            </a:extLst>
          </p:cNvPr>
          <p:cNvPicPr>
            <a:picLocks noChangeAspect="1"/>
          </p:cNvPicPr>
          <p:nvPr/>
        </p:nvPicPr>
        <p:blipFill>
          <a:blip r:embed="rId2"/>
          <a:stretch>
            <a:fillRect/>
          </a:stretch>
        </p:blipFill>
        <p:spPr>
          <a:xfrm>
            <a:off x="825623" y="109626"/>
            <a:ext cx="7489037" cy="6416255"/>
          </a:xfrm>
          <a:prstGeom prst="rect">
            <a:avLst/>
          </a:prstGeom>
        </p:spPr>
      </p:pic>
      <p:sp>
        <p:nvSpPr>
          <p:cNvPr id="11" name="Rettangolo 10">
            <a:extLst>
              <a:ext uri="{FF2B5EF4-FFF2-40B4-BE49-F238E27FC236}">
                <a16:creationId xmlns:a16="http://schemas.microsoft.com/office/drawing/2014/main" id="{45C081E8-22BE-857E-77B6-6F6E626171FB}"/>
              </a:ext>
            </a:extLst>
          </p:cNvPr>
          <p:cNvSpPr/>
          <p:nvPr/>
        </p:nvSpPr>
        <p:spPr>
          <a:xfrm>
            <a:off x="8311754" y="889118"/>
            <a:ext cx="3742661" cy="707886"/>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C00000"/>
                </a:solidFill>
              </a:rPr>
              <a:t>PF conductors: </a:t>
            </a:r>
            <a:r>
              <a:rPr lang="en-US" sz="2000" dirty="0">
                <a:solidFill>
                  <a:srgbClr val="C00000"/>
                </a:solidFill>
              </a:rPr>
              <a:t>test of a PF Nb</a:t>
            </a:r>
            <a:r>
              <a:rPr lang="en-US" sz="2000" baseline="-25000" dirty="0">
                <a:solidFill>
                  <a:srgbClr val="C00000"/>
                </a:solidFill>
              </a:rPr>
              <a:t>3</a:t>
            </a:r>
            <a:r>
              <a:rPr lang="en-US" sz="2000" dirty="0">
                <a:solidFill>
                  <a:srgbClr val="C00000"/>
                </a:solidFill>
              </a:rPr>
              <a:t>Sn conductor </a:t>
            </a:r>
          </a:p>
        </p:txBody>
      </p:sp>
      <p:sp>
        <p:nvSpPr>
          <p:cNvPr id="17" name="Rettangolo con angoli arrotondati 16">
            <a:extLst>
              <a:ext uri="{FF2B5EF4-FFF2-40B4-BE49-F238E27FC236}">
                <a16:creationId xmlns:a16="http://schemas.microsoft.com/office/drawing/2014/main" id="{194A1DA5-2918-C7CA-A5F6-8C345FCCF5FB}"/>
              </a:ext>
            </a:extLst>
          </p:cNvPr>
          <p:cNvSpPr/>
          <p:nvPr/>
        </p:nvSpPr>
        <p:spPr>
          <a:xfrm>
            <a:off x="4443092" y="1300808"/>
            <a:ext cx="414669" cy="255182"/>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b="1" dirty="0"/>
              <a:t>OK</a:t>
            </a:r>
          </a:p>
        </p:txBody>
      </p:sp>
      <p:sp>
        <p:nvSpPr>
          <p:cNvPr id="18" name="Rettangolo con angoli arrotondati 17">
            <a:extLst>
              <a:ext uri="{FF2B5EF4-FFF2-40B4-BE49-F238E27FC236}">
                <a16:creationId xmlns:a16="http://schemas.microsoft.com/office/drawing/2014/main" id="{FFF489B0-6FDF-1E70-0C93-4EC1C539C2F7}"/>
              </a:ext>
            </a:extLst>
          </p:cNvPr>
          <p:cNvSpPr/>
          <p:nvPr/>
        </p:nvSpPr>
        <p:spPr>
          <a:xfrm>
            <a:off x="4001299" y="2277539"/>
            <a:ext cx="414669" cy="255182"/>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b="1" dirty="0"/>
              <a:t>OK</a:t>
            </a:r>
          </a:p>
        </p:txBody>
      </p:sp>
      <p:sp>
        <p:nvSpPr>
          <p:cNvPr id="5" name="Rettangolo 4">
            <a:extLst>
              <a:ext uri="{FF2B5EF4-FFF2-40B4-BE49-F238E27FC236}">
                <a16:creationId xmlns:a16="http://schemas.microsoft.com/office/drawing/2014/main" id="{F13131D1-EBB0-10B2-E75D-AAC9F9867278}"/>
              </a:ext>
            </a:extLst>
          </p:cNvPr>
          <p:cNvSpPr/>
          <p:nvPr/>
        </p:nvSpPr>
        <p:spPr>
          <a:xfrm>
            <a:off x="8311755" y="1594154"/>
            <a:ext cx="3742661" cy="1015663"/>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00B050"/>
                </a:solidFill>
              </a:rPr>
              <a:t>TF conductors: </a:t>
            </a:r>
            <a:r>
              <a:rPr lang="en-US" sz="2000" dirty="0">
                <a:solidFill>
                  <a:srgbClr val="00B050"/>
                </a:solidFill>
              </a:rPr>
              <a:t>manufacture and test of RW5 conductor (Nb</a:t>
            </a:r>
            <a:r>
              <a:rPr lang="en-US" sz="2000" baseline="-25000" dirty="0">
                <a:solidFill>
                  <a:srgbClr val="00B050"/>
                </a:solidFill>
              </a:rPr>
              <a:t>3</a:t>
            </a:r>
            <a:r>
              <a:rPr lang="en-US" sz="2000" dirty="0">
                <a:solidFill>
                  <a:srgbClr val="00B050"/>
                </a:solidFill>
              </a:rPr>
              <a:t>Sn, 100kA, WST strand)</a:t>
            </a:r>
          </a:p>
        </p:txBody>
      </p:sp>
      <p:sp>
        <p:nvSpPr>
          <p:cNvPr id="6" name="Rettangolo 5">
            <a:extLst>
              <a:ext uri="{FF2B5EF4-FFF2-40B4-BE49-F238E27FC236}">
                <a16:creationId xmlns:a16="http://schemas.microsoft.com/office/drawing/2014/main" id="{5F8ECCF9-3B2D-EBC4-3BDF-88848A5378BC}"/>
              </a:ext>
            </a:extLst>
          </p:cNvPr>
          <p:cNvSpPr/>
          <p:nvPr/>
        </p:nvSpPr>
        <p:spPr>
          <a:xfrm>
            <a:off x="8314659" y="2646034"/>
            <a:ext cx="3742661" cy="1631216"/>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0000FF"/>
                </a:solidFill>
              </a:rPr>
              <a:t>CS conductors: </a:t>
            </a:r>
            <a:r>
              <a:rPr lang="en-US" sz="2000" dirty="0">
                <a:solidFill>
                  <a:srgbClr val="0000FF"/>
                </a:solidFill>
              </a:rPr>
              <a:t>test of </a:t>
            </a:r>
          </a:p>
          <a:p>
            <a:pPr marL="800100" lvl="1" indent="-342900">
              <a:buFont typeface="Arial" panose="020B0604020202020204" pitchFamily="34" charset="0"/>
              <a:buChar char="•"/>
            </a:pPr>
            <a:r>
              <a:rPr lang="en-US" sz="2000" dirty="0">
                <a:solidFill>
                  <a:srgbClr val="0000FF"/>
                </a:solidFill>
              </a:rPr>
              <a:t>SECAS conductor</a:t>
            </a:r>
          </a:p>
          <a:p>
            <a:pPr marL="800100" lvl="1" indent="-342900">
              <a:buFont typeface="Arial" panose="020B0604020202020204" pitchFamily="34" charset="0"/>
              <a:buChar char="•"/>
            </a:pPr>
            <a:r>
              <a:rPr lang="en-US" sz="2000" dirty="0">
                <a:solidFill>
                  <a:srgbClr val="0000FF"/>
                </a:solidFill>
              </a:rPr>
              <a:t>CORC-like conductor</a:t>
            </a:r>
          </a:p>
          <a:p>
            <a:pPr marL="800100" lvl="1" indent="-342900">
              <a:buFont typeface="Arial" panose="020B0604020202020204" pitchFamily="34" charset="0"/>
              <a:buChar char="•"/>
            </a:pPr>
            <a:r>
              <a:rPr lang="en-US" sz="2000" dirty="0">
                <a:solidFill>
                  <a:srgbClr val="0000FF"/>
                </a:solidFill>
              </a:rPr>
              <a:t>NTNT conductor</a:t>
            </a:r>
          </a:p>
          <a:p>
            <a:pPr marL="800100" lvl="1" indent="-342900">
              <a:buFont typeface="Arial" panose="020B0604020202020204" pitchFamily="34" charset="0"/>
              <a:buChar char="•"/>
            </a:pPr>
            <a:endParaRPr lang="en-US" sz="2000" dirty="0">
              <a:solidFill>
                <a:srgbClr val="0000FF"/>
              </a:solidFill>
            </a:endParaRPr>
          </a:p>
        </p:txBody>
      </p:sp>
      <p:sp>
        <p:nvSpPr>
          <p:cNvPr id="10" name="Rettangolo 9">
            <a:extLst>
              <a:ext uri="{FF2B5EF4-FFF2-40B4-BE49-F238E27FC236}">
                <a16:creationId xmlns:a16="http://schemas.microsoft.com/office/drawing/2014/main" id="{7130280C-67C2-BDC7-91C1-6B18A1B0F688}"/>
              </a:ext>
            </a:extLst>
          </p:cNvPr>
          <p:cNvSpPr/>
          <p:nvPr/>
        </p:nvSpPr>
        <p:spPr>
          <a:xfrm>
            <a:off x="8314658" y="5574374"/>
            <a:ext cx="3742661" cy="707886"/>
          </a:xfrm>
          <a:prstGeom prst="rect">
            <a:avLst/>
          </a:prstGeom>
        </p:spPr>
        <p:txBody>
          <a:bodyPr wrap="square">
            <a:spAutoFit/>
          </a:bodyPr>
          <a:lstStyle/>
          <a:p>
            <a:pPr marL="342900" indent="-342900">
              <a:buFont typeface="Wingdings" panose="05000000000000000000" pitchFamily="2" charset="2"/>
              <a:buChar char="Ø"/>
            </a:pPr>
            <a:r>
              <a:rPr lang="en-US" sz="2000" dirty="0">
                <a:solidFill>
                  <a:srgbClr val="7030A0"/>
                </a:solidFill>
              </a:rPr>
              <a:t>For </a:t>
            </a:r>
            <a:r>
              <a:rPr lang="en-US" sz="2000" b="1" dirty="0">
                <a:solidFill>
                  <a:srgbClr val="7030A0"/>
                </a:solidFill>
              </a:rPr>
              <a:t>EDIPO</a:t>
            </a:r>
            <a:r>
              <a:rPr lang="en-US" sz="2000" dirty="0">
                <a:solidFill>
                  <a:srgbClr val="7030A0"/>
                </a:solidFill>
              </a:rPr>
              <a:t>: </a:t>
            </a:r>
            <a:r>
              <a:rPr lang="en-GB" sz="2000" dirty="0">
                <a:solidFill>
                  <a:srgbClr val="7030A0"/>
                </a:solidFill>
              </a:rPr>
              <a:t>manufacture of coil demonstrators</a:t>
            </a:r>
            <a:endParaRPr lang="en-US" sz="2000" dirty="0">
              <a:solidFill>
                <a:srgbClr val="7030A0"/>
              </a:solidFill>
            </a:endParaRPr>
          </a:p>
        </p:txBody>
      </p:sp>
      <p:sp>
        <p:nvSpPr>
          <p:cNvPr id="15" name="Rettangolo 14">
            <a:extLst>
              <a:ext uri="{FF2B5EF4-FFF2-40B4-BE49-F238E27FC236}">
                <a16:creationId xmlns:a16="http://schemas.microsoft.com/office/drawing/2014/main" id="{6B443E15-EFCB-DF35-6891-F95B4DD5CC02}"/>
              </a:ext>
            </a:extLst>
          </p:cNvPr>
          <p:cNvSpPr/>
          <p:nvPr/>
        </p:nvSpPr>
        <p:spPr>
          <a:xfrm>
            <a:off x="8208332" y="3980363"/>
            <a:ext cx="3742661" cy="1015663"/>
          </a:xfrm>
          <a:prstGeom prst="rect">
            <a:avLst/>
          </a:prstGeom>
        </p:spPr>
        <p:txBody>
          <a:bodyPr wrap="square">
            <a:spAutoFit/>
          </a:bodyPr>
          <a:lstStyle/>
          <a:p>
            <a:pPr marL="342900" indent="-342900">
              <a:buFont typeface="Wingdings" panose="05000000000000000000" pitchFamily="2" charset="2"/>
              <a:buChar char="Ø"/>
            </a:pPr>
            <a:r>
              <a:rPr lang="en-US" sz="2000" dirty="0"/>
              <a:t>For</a:t>
            </a:r>
            <a:r>
              <a:rPr lang="en-US" sz="2000" b="1" dirty="0"/>
              <a:t> Insulation</a:t>
            </a:r>
            <a:r>
              <a:rPr lang="en-US" sz="2000" dirty="0"/>
              <a:t>: manufacture and test of HV cold feedthrough</a:t>
            </a:r>
            <a:endParaRPr lang="en-US" sz="2000" dirty="0">
              <a:solidFill>
                <a:srgbClr val="7030A0"/>
              </a:solidFill>
            </a:endParaRPr>
          </a:p>
        </p:txBody>
      </p:sp>
      <p:sp>
        <p:nvSpPr>
          <p:cNvPr id="9" name="Rettangolo 8">
            <a:extLst>
              <a:ext uri="{FF2B5EF4-FFF2-40B4-BE49-F238E27FC236}">
                <a16:creationId xmlns:a16="http://schemas.microsoft.com/office/drawing/2014/main" id="{60532663-C09E-3E03-929E-7F498B7514F7}"/>
              </a:ext>
            </a:extLst>
          </p:cNvPr>
          <p:cNvSpPr/>
          <p:nvPr/>
        </p:nvSpPr>
        <p:spPr>
          <a:xfrm>
            <a:off x="8496333" y="67908"/>
            <a:ext cx="3166658" cy="707886"/>
          </a:xfrm>
          <a:prstGeom prst="rect">
            <a:avLst/>
          </a:prstGeom>
        </p:spPr>
        <p:txBody>
          <a:bodyPr wrap="square">
            <a:spAutoFit/>
          </a:bodyPr>
          <a:lstStyle/>
          <a:p>
            <a:r>
              <a:rPr lang="en-US" sz="2000" b="1" dirty="0"/>
              <a:t>Activities to be completed in 2026:</a:t>
            </a:r>
            <a:endParaRPr lang="en-US" dirty="0"/>
          </a:p>
        </p:txBody>
      </p:sp>
    </p:spTree>
    <p:extLst>
      <p:ext uri="{BB962C8B-B14F-4D97-AF65-F5344CB8AC3E}">
        <p14:creationId xmlns:p14="http://schemas.microsoft.com/office/powerpoint/2010/main" val="88574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P spid="6" grpId="0"/>
      <p:bldP spid="10"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C2414-762A-2CCF-AB76-8F0D1A764F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FEB9AE-BDAA-7F00-04F7-B69F506D9BA0}"/>
              </a:ext>
            </a:extLst>
          </p:cNvPr>
          <p:cNvSpPr>
            <a:spLocks noGrp="1"/>
          </p:cNvSpPr>
          <p:nvPr>
            <p:ph type="title"/>
          </p:nvPr>
        </p:nvSpPr>
        <p:spPr/>
        <p:txBody>
          <a:bodyPr/>
          <a:lstStyle/>
          <a:p>
            <a:r>
              <a:rPr lang="it-IT" dirty="0" err="1"/>
              <a:t>Delivarables</a:t>
            </a:r>
            <a:r>
              <a:rPr lang="it-IT" dirty="0"/>
              <a:t> </a:t>
            </a:r>
            <a:r>
              <a:rPr lang="it-IT" dirty="0" err="1"/>
              <a:t>shifted</a:t>
            </a:r>
            <a:r>
              <a:rPr lang="it-IT" dirty="0"/>
              <a:t> to 2026</a:t>
            </a:r>
            <a:endParaRPr lang="en-HU" b="0" dirty="0">
              <a:solidFill>
                <a:srgbClr val="FF00FF"/>
              </a:solidFill>
            </a:endParaRPr>
          </a:p>
        </p:txBody>
      </p:sp>
      <p:sp>
        <p:nvSpPr>
          <p:cNvPr id="4" name="Slide Number Placeholder 3">
            <a:extLst>
              <a:ext uri="{FF2B5EF4-FFF2-40B4-BE49-F238E27FC236}">
                <a16:creationId xmlns:a16="http://schemas.microsoft.com/office/drawing/2014/main" id="{4FC5CC14-73E0-E2ED-F79D-7C51811F54DF}"/>
              </a:ext>
            </a:extLst>
          </p:cNvPr>
          <p:cNvSpPr>
            <a:spLocks noGrp="1"/>
          </p:cNvSpPr>
          <p:nvPr>
            <p:ph type="sldNum" sz="quarter" idx="12"/>
          </p:nvPr>
        </p:nvSpPr>
        <p:spPr/>
        <p:txBody>
          <a:bodyPr/>
          <a:lstStyle/>
          <a:p>
            <a:fld id="{6A6D9FA1-99C7-4910-8E32-B85D378B0060}" type="slidenum">
              <a:rPr lang="en-GB" smtClean="0">
                <a:solidFill>
                  <a:prstClr val="white"/>
                </a:solidFill>
              </a:rPr>
              <a:pPr/>
              <a:t>8</a:t>
            </a:fld>
            <a:endParaRPr lang="en-GB">
              <a:solidFill>
                <a:prstClr val="white"/>
              </a:solidFill>
            </a:endParaRPr>
          </a:p>
        </p:txBody>
      </p:sp>
      <p:sp>
        <p:nvSpPr>
          <p:cNvPr id="7" name="Footer Placeholder 2">
            <a:extLst>
              <a:ext uri="{FF2B5EF4-FFF2-40B4-BE49-F238E27FC236}">
                <a16:creationId xmlns:a16="http://schemas.microsoft.com/office/drawing/2014/main" id="{2CCBFD7A-D177-1273-BA0D-5A5E6B9BCE61}"/>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graphicFrame>
        <p:nvGraphicFramePr>
          <p:cNvPr id="9" name="Tabella 8">
            <a:extLst>
              <a:ext uri="{FF2B5EF4-FFF2-40B4-BE49-F238E27FC236}">
                <a16:creationId xmlns:a16="http://schemas.microsoft.com/office/drawing/2014/main" id="{0021CC47-FD46-A27E-AEE6-47D726FE3035}"/>
              </a:ext>
            </a:extLst>
          </p:cNvPr>
          <p:cNvGraphicFramePr>
            <a:graphicFrameLocks noGrp="1"/>
          </p:cNvGraphicFramePr>
          <p:nvPr>
            <p:extLst>
              <p:ext uri="{D42A27DB-BD31-4B8C-83A1-F6EECF244321}">
                <p14:modId xmlns:p14="http://schemas.microsoft.com/office/powerpoint/2010/main" val="3252490376"/>
              </p:ext>
            </p:extLst>
          </p:nvPr>
        </p:nvGraphicFramePr>
        <p:xfrm>
          <a:off x="187841" y="727771"/>
          <a:ext cx="11816317" cy="6069983"/>
        </p:xfrm>
        <a:graphic>
          <a:graphicData uri="http://schemas.openxmlformats.org/drawingml/2006/table">
            <a:tbl>
              <a:tblPr>
                <a:tableStyleId>{5C22544A-7EE6-4342-B048-85BDC9FD1C3A}</a:tableStyleId>
              </a:tblPr>
              <a:tblGrid>
                <a:gridCol w="1715387">
                  <a:extLst>
                    <a:ext uri="{9D8B030D-6E8A-4147-A177-3AD203B41FA5}">
                      <a16:colId xmlns:a16="http://schemas.microsoft.com/office/drawing/2014/main" val="2041058731"/>
                    </a:ext>
                  </a:extLst>
                </a:gridCol>
                <a:gridCol w="7283302">
                  <a:extLst>
                    <a:ext uri="{9D8B030D-6E8A-4147-A177-3AD203B41FA5}">
                      <a16:colId xmlns:a16="http://schemas.microsoft.com/office/drawing/2014/main" val="2115803379"/>
                    </a:ext>
                  </a:extLst>
                </a:gridCol>
                <a:gridCol w="1807535">
                  <a:extLst>
                    <a:ext uri="{9D8B030D-6E8A-4147-A177-3AD203B41FA5}">
                      <a16:colId xmlns:a16="http://schemas.microsoft.com/office/drawing/2014/main" val="3773445460"/>
                    </a:ext>
                  </a:extLst>
                </a:gridCol>
                <a:gridCol w="1010093">
                  <a:extLst>
                    <a:ext uri="{9D8B030D-6E8A-4147-A177-3AD203B41FA5}">
                      <a16:colId xmlns:a16="http://schemas.microsoft.com/office/drawing/2014/main" val="1069180616"/>
                    </a:ext>
                  </a:extLst>
                </a:gridCol>
              </a:tblGrid>
              <a:tr h="239717">
                <a:tc>
                  <a:txBody>
                    <a:bodyPr/>
                    <a:lstStyle/>
                    <a:p>
                      <a:pPr algn="l" fontAlgn="b">
                        <a:buNone/>
                      </a:pPr>
                      <a:r>
                        <a:rPr lang="en-GB" sz="1300" u="none" strike="noStrike" dirty="0">
                          <a:effectLst/>
                        </a:rPr>
                        <a:t>MAG-T.02.02-T009-D001</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Investigation of High Voltage Insulation Samples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Nadezda Bagrets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31/12/2023</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469334638"/>
                  </a:ext>
                </a:extLst>
              </a:tr>
              <a:tr h="212163">
                <a:tc>
                  <a:txBody>
                    <a:bodyPr/>
                    <a:lstStyle/>
                    <a:p>
                      <a:pPr algn="l" fontAlgn="b">
                        <a:buNone/>
                      </a:pPr>
                      <a:r>
                        <a:rPr lang="en-GB" sz="1300" u="none" strike="noStrike" dirty="0">
                          <a:effectLst/>
                        </a:rPr>
                        <a:t>MAG-T.02.02-T003-D004</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Industrial contract on the manufacture and test of samples done with the selected insulation material tolerant to Nb3Sn heat-treatment</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Chiarasole Fiamozzi Zignani</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31/12/2024</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4197883778"/>
                  </a:ext>
                </a:extLst>
              </a:tr>
              <a:tr h="239717">
                <a:tc>
                  <a:txBody>
                    <a:bodyPr/>
                    <a:lstStyle/>
                    <a:p>
                      <a:pPr algn="l" fontAlgn="b">
                        <a:buNone/>
                      </a:pPr>
                      <a:r>
                        <a:rPr lang="en-GB" sz="1300" u="none" strike="noStrike">
                          <a:effectLst/>
                        </a:rPr>
                        <a:t>MAG-T.02.02-T008-D002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Manufacture and preliminary tests of the High Voltage Insulation Feedthrough for DEMO magnets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Luigi Morici</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31/12/2024</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327957124"/>
                  </a:ext>
                </a:extLst>
              </a:tr>
              <a:tr h="143279">
                <a:tc>
                  <a:txBody>
                    <a:bodyPr/>
                    <a:lstStyle/>
                    <a:p>
                      <a:pPr algn="l" fontAlgn="b">
                        <a:buNone/>
                      </a:pPr>
                      <a:r>
                        <a:rPr lang="en-GB" sz="1300" u="none" strike="noStrike">
                          <a:effectLst/>
                        </a:rPr>
                        <a:t>MAG-T.01.03-T004-D002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err="1">
                          <a:effectLst/>
                        </a:rPr>
                        <a:t>Bendings</a:t>
                      </a:r>
                      <a:r>
                        <a:rPr lang="en-GB" sz="1300" u="none" strike="noStrike" dirty="0">
                          <a:effectLst/>
                        </a:rPr>
                        <a:t> of various empty RW jackets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Kamil Sedlak</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31/12/2024</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662684931"/>
                  </a:ext>
                </a:extLst>
              </a:tr>
              <a:tr h="212163">
                <a:tc>
                  <a:txBody>
                    <a:bodyPr/>
                    <a:lstStyle/>
                    <a:p>
                      <a:pPr algn="l" fontAlgn="b">
                        <a:buNone/>
                      </a:pPr>
                      <a:r>
                        <a:rPr lang="en-GB" sz="1300" u="none" strike="noStrike">
                          <a:effectLst/>
                        </a:rPr>
                        <a:t>MAG-T.02.02-T014-D001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Investigation of High Voltage Insulation Samples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Nadezda Bagrets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31/12/2024</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704743765"/>
                  </a:ext>
                </a:extLst>
              </a:tr>
              <a:tr h="148239">
                <a:tc>
                  <a:txBody>
                    <a:bodyPr/>
                    <a:lstStyle/>
                    <a:p>
                      <a:pPr algn="l" fontAlgn="b">
                        <a:buNone/>
                      </a:pPr>
                      <a:r>
                        <a:rPr lang="en-GB" sz="1300" u="none" strike="noStrike">
                          <a:effectLst/>
                        </a:rPr>
                        <a:t>MAG-T.01.01-T039-D001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Procurements for the experimental setup</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Achille Angrisani Armenio</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31/12/2024</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515694176"/>
                  </a:ext>
                </a:extLst>
              </a:tr>
              <a:tr h="212163">
                <a:tc>
                  <a:txBody>
                    <a:bodyPr/>
                    <a:lstStyle/>
                    <a:p>
                      <a:pPr algn="l" fontAlgn="b">
                        <a:buNone/>
                      </a:pPr>
                      <a:r>
                        <a:rPr lang="en-GB" sz="1300" u="none" strike="noStrike">
                          <a:effectLst/>
                        </a:rPr>
                        <a:t>MAG-T.02.02-T013-D003</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Manufacture of the High Voltage Insulation Feedthrough for DEMO magnets- VTT procurement</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Anssi Laukkanen</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4156966209"/>
                  </a:ext>
                </a:extLst>
              </a:tr>
              <a:tr h="159811">
                <a:tc>
                  <a:txBody>
                    <a:bodyPr/>
                    <a:lstStyle/>
                    <a:p>
                      <a:pPr algn="l" fontAlgn="b">
                        <a:buNone/>
                      </a:pPr>
                      <a:r>
                        <a:rPr lang="en-GB" sz="1300" u="none" strike="noStrike">
                          <a:effectLst/>
                        </a:rPr>
                        <a:t>MAG-T.01.01-T041-D001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Microstructural characterisation of </a:t>
                      </a:r>
                      <a:r>
                        <a:rPr lang="en-GB" sz="1300" u="none" strike="noStrike" dirty="0" err="1">
                          <a:effectLst/>
                        </a:rPr>
                        <a:t>unpatterned</a:t>
                      </a:r>
                      <a:r>
                        <a:rPr lang="en-GB" sz="1300" u="none" strike="noStrike" dirty="0">
                          <a:effectLst/>
                        </a:rPr>
                        <a:t> and commercial </a:t>
                      </a:r>
                      <a:r>
                        <a:rPr lang="en-GB" sz="1300" u="none" strike="noStrike" dirty="0" err="1">
                          <a:effectLst/>
                        </a:rPr>
                        <a:t>filamentized</a:t>
                      </a:r>
                      <a:r>
                        <a:rPr lang="en-GB" sz="1300" u="none" strike="noStrike" dirty="0">
                          <a:effectLst/>
                        </a:rPr>
                        <a:t> REBCO tapes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Arend Nijhuis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462752808"/>
                  </a:ext>
                </a:extLst>
              </a:tr>
              <a:tr h="159811">
                <a:tc>
                  <a:txBody>
                    <a:bodyPr/>
                    <a:lstStyle/>
                    <a:p>
                      <a:pPr algn="l" fontAlgn="b">
                        <a:buNone/>
                      </a:pPr>
                      <a:r>
                        <a:rPr lang="en-GB" sz="1300" u="none" strike="noStrike">
                          <a:effectLst/>
                        </a:rPr>
                        <a:t>MAG-T.01.01-T041-D002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AC losses and interfilament resistance measurements of unpatterned and commercial filamentized REBCO tapes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Arend Nijhuis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120594011"/>
                  </a:ext>
                </a:extLst>
              </a:tr>
              <a:tr h="159811">
                <a:tc>
                  <a:txBody>
                    <a:bodyPr/>
                    <a:lstStyle/>
                    <a:p>
                      <a:pPr algn="l" fontAlgn="b">
                        <a:buNone/>
                      </a:pPr>
                      <a:r>
                        <a:rPr lang="en-GB" sz="1300" u="none" strike="noStrike">
                          <a:effectLst/>
                        </a:rPr>
                        <a:t>MAG-T.01.01-T041-D003</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Characterisation of transport properties of REBCO tapes at 77K and in the range 4.2-10K, subjected to uniaxial tensile loading at varying magnetic field</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Arend Nijhuis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821919159"/>
                  </a:ext>
                </a:extLst>
              </a:tr>
              <a:tr h="159811">
                <a:tc>
                  <a:txBody>
                    <a:bodyPr/>
                    <a:lstStyle/>
                    <a:p>
                      <a:pPr algn="l" fontAlgn="b">
                        <a:buNone/>
                      </a:pPr>
                      <a:r>
                        <a:rPr lang="en-GB" sz="1300" u="none" strike="noStrike">
                          <a:effectLst/>
                        </a:rPr>
                        <a:t>MAG-T.01.01-T043-D001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Purchase of a FIB-SEM equipped with EDS, EBSD and laser ablation chamber.</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Angelo Vannozzi</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221004502"/>
                  </a:ext>
                </a:extLst>
              </a:tr>
              <a:tr h="159811">
                <a:tc>
                  <a:txBody>
                    <a:bodyPr/>
                    <a:lstStyle/>
                    <a:p>
                      <a:pPr algn="l" fontAlgn="b">
                        <a:buNone/>
                      </a:pPr>
                      <a:r>
                        <a:rPr lang="en-GB" sz="1300" u="none" strike="noStrike">
                          <a:effectLst/>
                        </a:rPr>
                        <a:t>MAG-S.01.03-T021-D002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Setting-up a cryogenic apparatus for electromagnetic characterization of superconductors during neutron irradiation</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Francesco Laviano</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424405779"/>
                  </a:ext>
                </a:extLst>
              </a:tr>
              <a:tr h="148239">
                <a:tc>
                  <a:txBody>
                    <a:bodyPr/>
                    <a:lstStyle/>
                    <a:p>
                      <a:pPr algn="l" fontAlgn="b">
                        <a:buNone/>
                      </a:pPr>
                      <a:r>
                        <a:rPr lang="en-GB" sz="1300" u="none" strike="noStrike">
                          <a:effectLst/>
                        </a:rPr>
                        <a:t>MAG-T.01.01-T045-D001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err="1">
                          <a:effectLst/>
                        </a:rPr>
                        <a:t>EU-CN:Materials</a:t>
                      </a:r>
                      <a:r>
                        <a:rPr lang="en-GB" sz="1300" u="none" strike="noStrike" dirty="0">
                          <a:effectLst/>
                        </a:rPr>
                        <a:t> procurement for HTS conductors manufacturing_2025</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Achille Angrisani Armenio</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753183774"/>
                  </a:ext>
                </a:extLst>
              </a:tr>
              <a:tr h="159811">
                <a:tc>
                  <a:txBody>
                    <a:bodyPr/>
                    <a:lstStyle/>
                    <a:p>
                      <a:pPr algn="l" fontAlgn="b">
                        <a:buNone/>
                      </a:pPr>
                      <a:r>
                        <a:rPr lang="en-GB" sz="1300" u="none" strike="noStrike">
                          <a:effectLst/>
                        </a:rPr>
                        <a:t>MAG-T.01.01-T045-D003</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EU-CN: Manufacturing of HTS samples_2025</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Giuseppe Celentano</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247025168"/>
                  </a:ext>
                </a:extLst>
              </a:tr>
              <a:tr h="159811">
                <a:tc>
                  <a:txBody>
                    <a:bodyPr/>
                    <a:lstStyle/>
                    <a:p>
                      <a:pPr algn="l" fontAlgn="b">
                        <a:buNone/>
                      </a:pPr>
                      <a:r>
                        <a:rPr lang="en-GB" sz="1300" u="none" strike="noStrike">
                          <a:effectLst/>
                        </a:rPr>
                        <a:t>MAG-S.01.02-T007-D001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R&amp;D on double Jacket assembly for CS conductor</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Xabier Sarasola</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481932167"/>
                  </a:ext>
                </a:extLst>
              </a:tr>
              <a:tr h="143279">
                <a:tc>
                  <a:txBody>
                    <a:bodyPr/>
                    <a:lstStyle/>
                    <a:p>
                      <a:pPr algn="l" fontAlgn="b">
                        <a:buNone/>
                      </a:pPr>
                      <a:r>
                        <a:rPr lang="en-GB" sz="1300" u="none" strike="noStrike">
                          <a:effectLst/>
                        </a:rPr>
                        <a:t>MAG-T.01.01-T048-D001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RW5 sample assembly</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Kamil Sedlak</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a:effectLst/>
                        </a:rPr>
                        <a:t>31/12/2025</a:t>
                      </a:r>
                      <a:endParaRPr lang="en-GB" sz="1300" b="0" i="0" u="none" strike="noStrike">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901468518"/>
                  </a:ext>
                </a:extLst>
              </a:tr>
              <a:tr h="159811">
                <a:tc>
                  <a:txBody>
                    <a:bodyPr/>
                    <a:lstStyle/>
                    <a:p>
                      <a:pPr algn="l" fontAlgn="b">
                        <a:buNone/>
                      </a:pPr>
                      <a:r>
                        <a:rPr lang="en-GB" sz="1300" u="none" strike="noStrike">
                          <a:effectLst/>
                        </a:rPr>
                        <a:t>MAG-T.01.01-T048-D002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RW5 sample test in SULTAN</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Jack Greenwood</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260237629"/>
                  </a:ext>
                </a:extLst>
              </a:tr>
              <a:tr h="239717">
                <a:tc>
                  <a:txBody>
                    <a:bodyPr/>
                    <a:lstStyle/>
                    <a:p>
                      <a:pPr algn="l" fontAlgn="b">
                        <a:buNone/>
                      </a:pPr>
                      <a:r>
                        <a:rPr lang="en-GB" sz="1300" u="none" strike="noStrike">
                          <a:effectLst/>
                        </a:rPr>
                        <a:t>MAG-T.01.01-T048-D003</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NTNT sample with improved soldering</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Davide Uglietti</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4157880711"/>
                  </a:ext>
                </a:extLst>
              </a:tr>
              <a:tr h="239717">
                <a:tc>
                  <a:txBody>
                    <a:bodyPr/>
                    <a:lstStyle/>
                    <a:p>
                      <a:pPr algn="l" fontAlgn="b">
                        <a:buNone/>
                      </a:pPr>
                      <a:r>
                        <a:rPr lang="en-GB" sz="1300" u="none" strike="noStrike">
                          <a:effectLst/>
                        </a:rPr>
                        <a:t>MAG-T.01.01-T048-D005</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Test of ENEA field-coupling setup</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Nikolay Bykovskiy</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549491363"/>
                  </a:ext>
                </a:extLst>
              </a:tr>
              <a:tr h="143279">
                <a:tc>
                  <a:txBody>
                    <a:bodyPr/>
                    <a:lstStyle/>
                    <a:p>
                      <a:pPr algn="l" fontAlgn="b">
                        <a:buNone/>
                      </a:pPr>
                      <a:r>
                        <a:rPr lang="en-GB" sz="1300" u="none" strike="noStrike">
                          <a:effectLst/>
                        </a:rPr>
                        <a:t>MAG-T.01.01-T048-D007</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EU-CN: SULTAN test of ENEA HTS sample SECAS 2</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Mattia Ortino</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735862568"/>
                  </a:ext>
                </a:extLst>
              </a:tr>
              <a:tr h="239717">
                <a:tc>
                  <a:txBody>
                    <a:bodyPr/>
                    <a:lstStyle/>
                    <a:p>
                      <a:pPr algn="l" fontAlgn="b">
                        <a:buNone/>
                      </a:pPr>
                      <a:r>
                        <a:rPr lang="en-GB" sz="1300" u="none" strike="noStrike">
                          <a:effectLst/>
                        </a:rPr>
                        <a:t>MAG-T.01.01-T048-D008</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SULTAN test of CEA sample</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Jack Greenwood</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864448540"/>
                  </a:ext>
                </a:extLst>
              </a:tr>
              <a:tr h="239717">
                <a:tc>
                  <a:txBody>
                    <a:bodyPr/>
                    <a:lstStyle/>
                    <a:p>
                      <a:pPr algn="l" fontAlgn="b">
                        <a:buNone/>
                      </a:pPr>
                      <a:r>
                        <a:rPr lang="en-GB" sz="1300" u="none" strike="noStrike">
                          <a:effectLst/>
                        </a:rPr>
                        <a:t>MAG-T.01.01-T048-D010</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Assembly and test of Lasso 3 coil</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Nikolay Bykovskiy</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299672716"/>
                  </a:ext>
                </a:extLst>
              </a:tr>
              <a:tr h="159811">
                <a:tc>
                  <a:txBody>
                    <a:bodyPr/>
                    <a:lstStyle/>
                    <a:p>
                      <a:pPr algn="l" fontAlgn="b">
                        <a:buNone/>
                      </a:pPr>
                      <a:r>
                        <a:rPr lang="en-GB" sz="1300" u="none" strike="noStrike">
                          <a:effectLst/>
                        </a:rPr>
                        <a:t>MAG-T.01.01-T050-D001</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Mechanical and electro-mechanical tests</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Nadezda Bagrets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3855239900"/>
                  </a:ext>
                </a:extLst>
              </a:tr>
              <a:tr h="143279">
                <a:tc>
                  <a:txBody>
                    <a:bodyPr/>
                    <a:lstStyle/>
                    <a:p>
                      <a:pPr algn="l" fontAlgn="b">
                        <a:buNone/>
                      </a:pPr>
                      <a:r>
                        <a:rPr lang="en-GB" sz="1300" u="none" strike="noStrike">
                          <a:effectLst/>
                        </a:rPr>
                        <a:t>MAG-T.01.01-T050-D003</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EU-CN: Survey and tests on stainless steel</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Klaus Weiss</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751099983"/>
                  </a:ext>
                </a:extLst>
              </a:tr>
              <a:tr h="143279">
                <a:tc>
                  <a:txBody>
                    <a:bodyPr/>
                    <a:lstStyle/>
                    <a:p>
                      <a:pPr algn="l" fontAlgn="b">
                        <a:buNone/>
                      </a:pPr>
                      <a:r>
                        <a:rPr lang="en-GB" sz="1300" u="none" strike="noStrike">
                          <a:effectLst/>
                        </a:rPr>
                        <a:t>MAG-S.01.04-T023-D002</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a:effectLst/>
                        </a:rPr>
                        <a:t>Mechanical fatigue tests on a steel jacket ring</a:t>
                      </a:r>
                      <a:endParaRPr lang="en-GB" sz="1300" b="0" i="0" u="none" strike="noStrike">
                        <a:solidFill>
                          <a:srgbClr val="000000"/>
                        </a:solidFill>
                        <a:effectLst/>
                        <a:latin typeface="Calibri" panose="020F0502020204030204" pitchFamily="34" charset="0"/>
                      </a:endParaRPr>
                    </a:p>
                  </a:txBody>
                  <a:tcPr marL="2755" marR="2755" marT="2755" marB="0" anchor="b"/>
                </a:tc>
                <a:tc>
                  <a:txBody>
                    <a:bodyPr/>
                    <a:lstStyle/>
                    <a:p>
                      <a:pPr algn="l" fontAlgn="b">
                        <a:buNone/>
                      </a:pPr>
                      <a:r>
                        <a:rPr lang="en-GB" sz="1300" u="none" strike="noStrike" dirty="0">
                          <a:effectLst/>
                        </a:rPr>
                        <a:t>Francesco Giorgetti</a:t>
                      </a:r>
                      <a:endParaRPr lang="en-GB" sz="1300" b="0" i="0" u="none" strike="noStrike" dirty="0">
                        <a:solidFill>
                          <a:srgbClr val="000000"/>
                        </a:solidFill>
                        <a:effectLst/>
                        <a:latin typeface="Calibri" panose="020F0502020204030204" pitchFamily="34" charset="0"/>
                      </a:endParaRPr>
                    </a:p>
                  </a:txBody>
                  <a:tcPr marL="2755" marR="2755" marT="2755" marB="0" anchor="b"/>
                </a:tc>
                <a:tc>
                  <a:txBody>
                    <a:bodyPr/>
                    <a:lstStyle/>
                    <a:p>
                      <a:pPr algn="r" fontAlgn="b">
                        <a:buNone/>
                      </a:pPr>
                      <a:r>
                        <a:rPr lang="en-GB" sz="1300" u="none" strike="noStrike" dirty="0">
                          <a:effectLst/>
                        </a:rPr>
                        <a:t>31/12/2025</a:t>
                      </a:r>
                      <a:endParaRPr lang="en-GB" sz="1300" b="0" i="0" u="none" strike="noStrike" dirty="0">
                        <a:solidFill>
                          <a:srgbClr val="000000"/>
                        </a:solidFill>
                        <a:effectLst/>
                        <a:latin typeface="Calibri" panose="020F0502020204030204" pitchFamily="34" charset="0"/>
                      </a:endParaRPr>
                    </a:p>
                  </a:txBody>
                  <a:tcPr marL="2755" marR="2755" marT="2755" marB="0" anchor="b"/>
                </a:tc>
                <a:extLst>
                  <a:ext uri="{0D108BD9-81ED-4DB2-BD59-A6C34878D82A}">
                    <a16:rowId xmlns:a16="http://schemas.microsoft.com/office/drawing/2014/main" val="1021206639"/>
                  </a:ext>
                </a:extLst>
              </a:tr>
            </a:tbl>
          </a:graphicData>
        </a:graphic>
      </p:graphicFrame>
    </p:spTree>
    <p:extLst>
      <p:ext uri="{BB962C8B-B14F-4D97-AF65-F5344CB8AC3E}">
        <p14:creationId xmlns:p14="http://schemas.microsoft.com/office/powerpoint/2010/main" val="889472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EurofusionDisc.eps">
            <a:extLst>
              <a:ext uri="{FF2B5EF4-FFF2-40B4-BE49-F238E27FC236}">
                <a16:creationId xmlns:a16="http://schemas.microsoft.com/office/drawing/2014/main" id="{37BF4243-A413-4357-B304-B9A99EE429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68409" y="123478"/>
            <a:ext cx="458197" cy="465708"/>
          </a:xfrm>
          <a:prstGeom prst="rect">
            <a:avLst/>
          </a:prstGeom>
        </p:spPr>
      </p:pic>
      <p:sp>
        <p:nvSpPr>
          <p:cNvPr id="4" name="Titolo 3">
            <a:extLst>
              <a:ext uri="{FF2B5EF4-FFF2-40B4-BE49-F238E27FC236}">
                <a16:creationId xmlns:a16="http://schemas.microsoft.com/office/drawing/2014/main" id="{F0DB32AD-A4AF-3CB9-6345-11C036EBBF78}"/>
              </a:ext>
            </a:extLst>
          </p:cNvPr>
          <p:cNvSpPr>
            <a:spLocks noGrp="1"/>
          </p:cNvSpPr>
          <p:nvPr>
            <p:ph type="title"/>
          </p:nvPr>
        </p:nvSpPr>
        <p:spPr>
          <a:xfrm>
            <a:off x="1025962" y="181910"/>
            <a:ext cx="9451776" cy="457200"/>
          </a:xfrm>
        </p:spPr>
        <p:txBody>
          <a:bodyPr/>
          <a:lstStyle/>
          <a:p>
            <a:r>
              <a:rPr lang="en-US" dirty="0"/>
              <a:t>Project Deliverables not achieved</a:t>
            </a:r>
          </a:p>
        </p:txBody>
      </p:sp>
      <p:sp>
        <p:nvSpPr>
          <p:cNvPr id="8" name="CasellaDiTesto 7">
            <a:extLst>
              <a:ext uri="{FF2B5EF4-FFF2-40B4-BE49-F238E27FC236}">
                <a16:creationId xmlns:a16="http://schemas.microsoft.com/office/drawing/2014/main" id="{55FC0F5B-AD3F-30FB-C5E9-57969FB69443}"/>
              </a:ext>
            </a:extLst>
          </p:cNvPr>
          <p:cNvSpPr txBox="1"/>
          <p:nvPr/>
        </p:nvSpPr>
        <p:spPr>
          <a:xfrm>
            <a:off x="407578" y="799287"/>
            <a:ext cx="6097772" cy="430887"/>
          </a:xfrm>
          <a:prstGeom prst="rect">
            <a:avLst/>
          </a:prstGeom>
          <a:noFill/>
        </p:spPr>
        <p:txBody>
          <a:bodyPr wrap="square">
            <a:spAutoFit/>
          </a:bodyPr>
          <a:lstStyle/>
          <a:p>
            <a:r>
              <a:rPr lang="en-US" sz="2200" b="1" dirty="0">
                <a:solidFill>
                  <a:srgbClr val="FF0000"/>
                </a:solidFill>
              </a:rPr>
              <a:t>Deliverables 2024 </a:t>
            </a:r>
          </a:p>
        </p:txBody>
      </p:sp>
      <p:sp>
        <p:nvSpPr>
          <p:cNvPr id="6" name="Slide Number Placeholder 3">
            <a:extLst>
              <a:ext uri="{FF2B5EF4-FFF2-40B4-BE49-F238E27FC236}">
                <a16:creationId xmlns:a16="http://schemas.microsoft.com/office/drawing/2014/main" id="{BDEC8E5E-506D-98C1-DEE2-CD4B93AB4486}"/>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9</a:t>
            </a:fld>
            <a:endParaRPr lang="en-GB" dirty="0">
              <a:solidFill>
                <a:prstClr val="white"/>
              </a:solidFill>
            </a:endParaRPr>
          </a:p>
        </p:txBody>
      </p:sp>
      <p:sp>
        <p:nvSpPr>
          <p:cNvPr id="10" name="Footer Placeholder 2">
            <a:extLst>
              <a:ext uri="{FF2B5EF4-FFF2-40B4-BE49-F238E27FC236}">
                <a16:creationId xmlns:a16="http://schemas.microsoft.com/office/drawing/2014/main" id="{ECF9E44B-F2E3-32B3-B481-0080BF680C06}"/>
              </a:ext>
            </a:extLst>
          </p:cNvPr>
          <p:cNvSpPr>
            <a:spLocks noGrp="1"/>
          </p:cNvSpPr>
          <p:nvPr>
            <p:ph type="ftr" sz="quarter" idx="11"/>
          </p:nvPr>
        </p:nvSpPr>
        <p:spPr>
          <a:xfrm>
            <a:off x="825623" y="6555770"/>
            <a:ext cx="8987680" cy="329614"/>
          </a:xfrm>
        </p:spPr>
        <p:txBody>
          <a:bodyPr/>
          <a:lstStyle/>
          <a:p>
            <a:r>
              <a:rPr lang="en-GB" dirty="0">
                <a:solidFill>
                  <a:prstClr val="white"/>
                </a:solidFill>
              </a:rPr>
              <a:t>Valentina Corato | </a:t>
            </a:r>
            <a:r>
              <a:rPr lang="it-IT" dirty="0">
                <a:solidFill>
                  <a:prstClr val="white"/>
                </a:solidFill>
              </a:rPr>
              <a:t>WPMAG </a:t>
            </a:r>
            <a:r>
              <a:rPr lang="it-IT" dirty="0" err="1">
                <a:solidFill>
                  <a:prstClr val="white"/>
                </a:solidFill>
              </a:rPr>
              <a:t>Final</a:t>
            </a:r>
            <a:r>
              <a:rPr lang="it-IT" dirty="0">
                <a:solidFill>
                  <a:prstClr val="white"/>
                </a:solidFill>
              </a:rPr>
              <a:t> meeting 2025</a:t>
            </a:r>
            <a:r>
              <a:rPr lang="en-GB" dirty="0">
                <a:solidFill>
                  <a:prstClr val="white"/>
                </a:solidFill>
              </a:rPr>
              <a:t>| 14 January 2026</a:t>
            </a:r>
          </a:p>
        </p:txBody>
      </p:sp>
      <p:graphicFrame>
        <p:nvGraphicFramePr>
          <p:cNvPr id="3" name="Tabella 2">
            <a:extLst>
              <a:ext uri="{FF2B5EF4-FFF2-40B4-BE49-F238E27FC236}">
                <a16:creationId xmlns:a16="http://schemas.microsoft.com/office/drawing/2014/main" id="{BBC8CD76-C8E0-8E75-DB59-379BFE644B6D}"/>
              </a:ext>
            </a:extLst>
          </p:cNvPr>
          <p:cNvGraphicFramePr>
            <a:graphicFrameLocks noGrp="1"/>
          </p:cNvGraphicFramePr>
          <p:nvPr>
            <p:extLst>
              <p:ext uri="{D42A27DB-BD31-4B8C-83A1-F6EECF244321}">
                <p14:modId xmlns:p14="http://schemas.microsoft.com/office/powerpoint/2010/main" val="4034628068"/>
              </p:ext>
            </p:extLst>
          </p:nvPr>
        </p:nvGraphicFramePr>
        <p:xfrm>
          <a:off x="465327" y="1230174"/>
          <a:ext cx="11261346" cy="4334549"/>
        </p:xfrm>
        <a:graphic>
          <a:graphicData uri="http://schemas.openxmlformats.org/drawingml/2006/table">
            <a:tbl>
              <a:tblPr/>
              <a:tblGrid>
                <a:gridCol w="1309272">
                  <a:extLst>
                    <a:ext uri="{9D8B030D-6E8A-4147-A177-3AD203B41FA5}">
                      <a16:colId xmlns:a16="http://schemas.microsoft.com/office/drawing/2014/main" val="3880198237"/>
                    </a:ext>
                  </a:extLst>
                </a:gridCol>
                <a:gridCol w="7814930">
                  <a:extLst>
                    <a:ext uri="{9D8B030D-6E8A-4147-A177-3AD203B41FA5}">
                      <a16:colId xmlns:a16="http://schemas.microsoft.com/office/drawing/2014/main" val="2994465763"/>
                    </a:ext>
                  </a:extLst>
                </a:gridCol>
                <a:gridCol w="2137144">
                  <a:extLst>
                    <a:ext uri="{9D8B030D-6E8A-4147-A177-3AD203B41FA5}">
                      <a16:colId xmlns:a16="http://schemas.microsoft.com/office/drawing/2014/main" val="1457170285"/>
                    </a:ext>
                  </a:extLst>
                </a:gridCol>
              </a:tblGrid>
              <a:tr h="290628">
                <a:tc>
                  <a:txBody>
                    <a:bodyPr/>
                    <a:lstStyle/>
                    <a:p>
                      <a:pPr algn="ctr" fontAlgn="b">
                        <a:buNone/>
                      </a:pPr>
                      <a:r>
                        <a:rPr lang="en-GB" sz="1800" b="1" i="0" u="none" strike="noStrike" dirty="0" err="1">
                          <a:solidFill>
                            <a:schemeClr val="bg1"/>
                          </a:solidFill>
                          <a:effectLst/>
                          <a:latin typeface="Arial" panose="020B0604020202020204" pitchFamily="34" charset="0"/>
                        </a:rPr>
                        <a:t>InfoLink</a:t>
                      </a:r>
                      <a:endParaRPr lang="en-GB" sz="1800" b="1" i="0" u="none" strike="noStrike" dirty="0">
                        <a:solidFill>
                          <a:schemeClr val="bg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ctr" fontAlgn="b">
                        <a:buNone/>
                      </a:pPr>
                      <a:r>
                        <a:rPr lang="en-GB" sz="1800" b="1" i="0" u="none" strike="noStrike" dirty="0">
                          <a:solidFill>
                            <a:schemeClr val="bg1"/>
                          </a:solidFill>
                          <a:effectLst/>
                          <a:latin typeface="Arial" panose="020B0604020202020204" pitchFamily="34" charset="0"/>
                        </a:rPr>
                        <a:t>Title</a:t>
                      </a:r>
                    </a:p>
                  </a:txBody>
                  <a:tcPr marL="2984" marR="2984" marT="298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ctr" fontAlgn="b">
                        <a:buNone/>
                      </a:pPr>
                      <a:r>
                        <a:rPr lang="en-GB" sz="1800" b="1" i="0" u="none" strike="noStrike" dirty="0">
                          <a:solidFill>
                            <a:schemeClr val="bg1"/>
                          </a:solidFill>
                          <a:effectLst/>
                          <a:latin typeface="Arial" panose="020B0604020202020204" pitchFamily="34" charset="0"/>
                        </a:rPr>
                        <a:t>Deliverable owner</a:t>
                      </a:r>
                    </a:p>
                  </a:txBody>
                  <a:tcPr marL="2984" marR="2984" marT="298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049251310"/>
                  </a:ext>
                </a:extLst>
              </a:tr>
              <a:tr h="250839">
                <a:tc>
                  <a:txBody>
                    <a:bodyPr/>
                    <a:lstStyle/>
                    <a:p>
                      <a:pPr algn="l" fontAlgn="b">
                        <a:buNone/>
                      </a:pPr>
                      <a:r>
                        <a:rPr lang="en-GB" sz="1400" b="0" i="0" u="none" strike="noStrike" dirty="0">
                          <a:solidFill>
                            <a:schemeClr val="tx1"/>
                          </a:solidFill>
                          <a:effectLst/>
                          <a:latin typeface="Arial" panose="020B0604020202020204" pitchFamily="34" charset="0"/>
                          <a:hlinkClick r:id="rId3">
                            <a:extLst>
                              <a:ext uri="{A12FA001-AC4F-418D-AE19-62706E023703}">
                                <ahyp:hlinkClr xmlns:ahyp="http://schemas.microsoft.com/office/drawing/2018/hyperlinkcolor" val="tx"/>
                              </a:ext>
                            </a:extLst>
                          </a:hlinkClick>
                        </a:rPr>
                        <a:t>2S8Y3F</a:t>
                      </a:r>
                      <a:endParaRPr lang="en-GB" sz="1400" b="0" i="0" u="none" strike="noStrike" dirty="0">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MAG-S.01.05-T002-D004-Population of the ENEA fusion component failure rate database.</a:t>
                      </a:r>
                    </a:p>
                  </a:txBody>
                  <a:tcPr marL="2984" marR="2984" marT="2984" marB="0" anchor="b">
                    <a:lnL>
                      <a:noFill/>
                    </a:lnL>
                    <a:lnR>
                      <a:noFill/>
                    </a:lnR>
                    <a:lnT w="6350" cap="flat" cmpd="sng" algn="ctr">
                      <a:solidFill>
                        <a:srgbClr val="000000"/>
                      </a:solidFill>
                      <a:prstDash val="solid"/>
                      <a:round/>
                      <a:headEnd type="none" w="med" len="med"/>
                      <a:tailEnd type="none" w="med" len="med"/>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Dongiovanni D. N.</a:t>
                      </a:r>
                    </a:p>
                  </a:txBody>
                  <a:tcPr marL="2984" marR="2984" marT="298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chemeClr val="accent6">
                        <a:lumMod val="20000"/>
                        <a:lumOff val="80000"/>
                      </a:schemeClr>
                    </a:solidFill>
                  </a:tcPr>
                </a:tc>
                <a:extLst>
                  <a:ext uri="{0D108BD9-81ED-4DB2-BD59-A6C34878D82A}">
                    <a16:rowId xmlns:a16="http://schemas.microsoft.com/office/drawing/2014/main" val="1045327691"/>
                  </a:ext>
                </a:extLst>
              </a:tr>
              <a:tr h="250839">
                <a:tc>
                  <a:txBody>
                    <a:bodyPr/>
                    <a:lstStyle/>
                    <a:p>
                      <a:pPr algn="l" fontAlgn="b">
                        <a:buNone/>
                      </a:pPr>
                      <a:r>
                        <a:rPr lang="en-GB" sz="1400" b="0" i="0" u="none" strike="noStrike" dirty="0">
                          <a:solidFill>
                            <a:schemeClr val="tx1"/>
                          </a:solidFill>
                          <a:effectLst/>
                          <a:latin typeface="Arial" panose="020B0604020202020204" pitchFamily="34" charset="0"/>
                          <a:hlinkClick r:id="rId4">
                            <a:extLst>
                              <a:ext uri="{A12FA001-AC4F-418D-AE19-62706E023703}">
                                <ahyp:hlinkClr xmlns:ahyp="http://schemas.microsoft.com/office/drawing/2018/hyperlinkcolor" val="tx"/>
                              </a:ext>
                            </a:extLst>
                          </a:hlinkClick>
                        </a:rPr>
                        <a:t>2S8Q6X</a:t>
                      </a:r>
                      <a:endParaRPr lang="en-GB" sz="1400" b="0" i="0" u="none" strike="noStrike" dirty="0">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MAG-S.02.02-T006-D001-Further development on quench detection with optical </a:t>
                      </a:r>
                      <a:r>
                        <a:rPr lang="en-GB" sz="1400" b="0" i="0" u="none" strike="noStrike" dirty="0" err="1">
                          <a:solidFill>
                            <a:schemeClr val="tx1"/>
                          </a:solidFill>
                          <a:effectLst/>
                          <a:latin typeface="Arial" panose="020B0604020202020204" pitchFamily="34" charset="0"/>
                        </a:rPr>
                        <a:t>fibers</a:t>
                      </a:r>
                      <a:endParaRPr lang="en-GB" sz="1400" b="0" i="0" u="none" strike="noStrike" dirty="0">
                        <a:solidFill>
                          <a:schemeClr val="tx1"/>
                        </a:solidFill>
                        <a:effectLst/>
                        <a:latin typeface="Arial" panose="020B0604020202020204" pitchFamily="34" charset="0"/>
                      </a:endParaRP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1187896676"/>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5">
                            <a:extLst>
                              <a:ext uri="{A12FA001-AC4F-418D-AE19-62706E023703}">
                                <ahyp:hlinkClr xmlns:ahyp="http://schemas.microsoft.com/office/drawing/2018/hyperlinkcolor" val="tx"/>
                              </a:ext>
                            </a:extLst>
                          </a:hlinkClick>
                        </a:rPr>
                        <a:t>2S8ZPD</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MAG-T.01.01-T018-D008-EU-CN:NTNT sample with improved soldering</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Uglietti D.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2185020866"/>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6">
                            <a:extLst>
                              <a:ext uri="{A12FA001-AC4F-418D-AE19-62706E023703}">
                                <ahyp:hlinkClr xmlns:ahyp="http://schemas.microsoft.com/office/drawing/2018/hyperlinkcolor" val="tx"/>
                              </a:ext>
                            </a:extLst>
                          </a:hlinkClick>
                        </a:rPr>
                        <a:t>2S8TNE</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MAG-T.01.01-T018-D009-Purchase of the material for the PF conductor prototype (RW7)</a:t>
                      </a: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Sedlak K.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4228781614"/>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7">
                            <a:extLst>
                              <a:ext uri="{A12FA001-AC4F-418D-AE19-62706E023703}">
                                <ahyp:hlinkClr xmlns:ahyp="http://schemas.microsoft.com/office/drawing/2018/hyperlinkcolor" val="tx"/>
                              </a:ext>
                            </a:extLst>
                          </a:hlinkClick>
                        </a:rPr>
                        <a:t>2S8ZB3</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MAG-T.01.01-T018-D011-Cabling of various RW cable prototypes</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Sedlak K.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1027997859"/>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8">
                            <a:extLst>
                              <a:ext uri="{A12FA001-AC4F-418D-AE19-62706E023703}">
                                <ahyp:hlinkClr xmlns:ahyp="http://schemas.microsoft.com/office/drawing/2018/hyperlinkcolor" val="tx"/>
                              </a:ext>
                            </a:extLst>
                          </a:hlinkClick>
                        </a:rPr>
                        <a:t>2S8QFB</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MAG-T.01.01-T018-D012-Small superconducting switch made of MgB2</a:t>
                      </a: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Bykovskiy N.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1797104615"/>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9">
                            <a:extLst>
                              <a:ext uri="{A12FA001-AC4F-418D-AE19-62706E023703}">
                                <ahyp:hlinkClr xmlns:ahyp="http://schemas.microsoft.com/office/drawing/2018/hyperlinkcolor" val="tx"/>
                              </a:ext>
                            </a:extLst>
                          </a:hlinkClick>
                        </a:rPr>
                        <a:t>2S8V57</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MAG-T.01.01-T018-D013-RW5 sample assembly and test</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1679289503"/>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10">
                            <a:extLst>
                              <a:ext uri="{A12FA001-AC4F-418D-AE19-62706E023703}">
                                <ahyp:hlinkClr xmlns:ahyp="http://schemas.microsoft.com/office/drawing/2018/hyperlinkcolor" val="tx"/>
                              </a:ext>
                            </a:extLst>
                          </a:hlinkClick>
                        </a:rPr>
                        <a:t>2S8NN7</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MAG-T.01.01-T018-D016-SULTAN test of ENEA field-coupling setup</a:t>
                      </a: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Bykovskiy N.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2202418979"/>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11">
                            <a:extLst>
                              <a:ext uri="{A12FA001-AC4F-418D-AE19-62706E023703}">
                                <ahyp:hlinkClr xmlns:ahyp="http://schemas.microsoft.com/office/drawing/2018/hyperlinkcolor" val="tx"/>
                              </a:ext>
                            </a:extLst>
                          </a:hlinkClick>
                        </a:rPr>
                        <a:t>2S9PSD</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MAG-T.01.01-T039-D001 - Materials procurement for the experimental setup</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Angrisani Armenio A.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1345750571"/>
                  </a:ext>
                </a:extLst>
              </a:tr>
              <a:tr h="250839">
                <a:tc>
                  <a:txBody>
                    <a:bodyPr/>
                    <a:lstStyle/>
                    <a:p>
                      <a:pPr algn="l" fontAlgn="b">
                        <a:buNone/>
                      </a:pPr>
                      <a:r>
                        <a:rPr lang="en-GB" sz="1400" b="0" i="0" u="none" strike="noStrike">
                          <a:solidFill>
                            <a:schemeClr val="tx1"/>
                          </a:solidFill>
                          <a:effectLst/>
                          <a:latin typeface="Arial" panose="020B0604020202020204" pitchFamily="34" charset="0"/>
                          <a:hlinkClick r:id="rId12">
                            <a:extLst>
                              <a:ext uri="{A12FA001-AC4F-418D-AE19-62706E023703}">
                                <ahyp:hlinkClr xmlns:ahyp="http://schemas.microsoft.com/office/drawing/2018/hyperlinkcolor" val="tx"/>
                              </a:ext>
                            </a:extLst>
                          </a:hlinkClick>
                        </a:rPr>
                        <a:t>2S8X86</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MAG-T.01.01-T040-D003-EU-CN: Manufacturing of HTS samples_2024</a:t>
                      </a: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Celentano G.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1068980325"/>
                  </a:ext>
                </a:extLst>
              </a:tr>
              <a:tr h="250839">
                <a:tc>
                  <a:txBody>
                    <a:bodyPr/>
                    <a:lstStyle/>
                    <a:p>
                      <a:pPr algn="l" fontAlgn="b">
                        <a:buNone/>
                      </a:pPr>
                      <a:r>
                        <a:rPr lang="en-GB" sz="1400" b="0" i="0" u="none" strike="noStrike" dirty="0">
                          <a:solidFill>
                            <a:schemeClr val="tx1"/>
                          </a:solidFill>
                          <a:effectLst/>
                          <a:latin typeface="Arial" panose="020B0604020202020204" pitchFamily="34" charset="0"/>
                          <a:hlinkClick r:id="rId13">
                            <a:extLst>
                              <a:ext uri="{A12FA001-AC4F-418D-AE19-62706E023703}">
                                <ahyp:hlinkClr xmlns:ahyp="http://schemas.microsoft.com/office/drawing/2018/hyperlinkcolor" val="tx"/>
                              </a:ext>
                            </a:extLst>
                          </a:hlinkClick>
                        </a:rPr>
                        <a:t>2S8ZCL</a:t>
                      </a:r>
                      <a:endParaRPr lang="en-GB" sz="1400" b="0" i="0" u="none" strike="noStrike" dirty="0">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MAG-T.04.01-T002-D001-Manufacture of the EDIPO II subscale coil</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558751803"/>
                  </a:ext>
                </a:extLst>
              </a:tr>
              <a:tr h="281336">
                <a:tc>
                  <a:txBody>
                    <a:bodyPr/>
                    <a:lstStyle/>
                    <a:p>
                      <a:pPr algn="l" fontAlgn="b">
                        <a:buNone/>
                      </a:pPr>
                      <a:r>
                        <a:rPr lang="en-GB" sz="1400" b="0" i="0" u="none" strike="noStrike">
                          <a:solidFill>
                            <a:schemeClr val="tx1"/>
                          </a:solidFill>
                          <a:effectLst/>
                          <a:latin typeface="Arial" panose="020B0604020202020204" pitchFamily="34" charset="0"/>
                          <a:hlinkClick r:id="rId14">
                            <a:extLst>
                              <a:ext uri="{A12FA001-AC4F-418D-AE19-62706E023703}">
                                <ahyp:hlinkClr xmlns:ahyp="http://schemas.microsoft.com/office/drawing/2018/hyperlinkcolor" val="tx"/>
                              </a:ext>
                            </a:extLst>
                          </a:hlinkClick>
                        </a:rPr>
                        <a:t>2S9368</a:t>
                      </a:r>
                      <a:endParaRPr lang="en-GB" sz="1400" b="0" i="0" u="none" strike="noStrike">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MAG-T.04.01-T002-D002-Assembly and SULTAN test of the EDIPO II subscale coil</a:t>
                      </a: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3574076193"/>
                  </a:ext>
                </a:extLst>
              </a:tr>
              <a:tr h="250839">
                <a:tc>
                  <a:txBody>
                    <a:bodyPr/>
                    <a:lstStyle/>
                    <a:p>
                      <a:pPr algn="l" fontAlgn="b">
                        <a:buNone/>
                      </a:pPr>
                      <a:r>
                        <a:rPr lang="en-GB" sz="1400" b="0" i="0" u="none" strike="noStrike" dirty="0">
                          <a:solidFill>
                            <a:schemeClr val="tx1"/>
                          </a:solidFill>
                          <a:effectLst/>
                          <a:latin typeface="Arial" panose="020B0604020202020204" pitchFamily="34" charset="0"/>
                          <a:hlinkClick r:id="rId15">
                            <a:extLst>
                              <a:ext uri="{A12FA001-AC4F-418D-AE19-62706E023703}">
                                <ahyp:hlinkClr xmlns:ahyp="http://schemas.microsoft.com/office/drawing/2018/hyperlinkcolor" val="tx"/>
                              </a:ext>
                            </a:extLst>
                          </a:hlinkClick>
                        </a:rPr>
                        <a:t>2S94NQ</a:t>
                      </a:r>
                      <a:endParaRPr lang="en-GB" sz="1400" b="0" i="0" u="none" strike="noStrike" dirty="0">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rial" panose="020B0604020202020204" pitchFamily="34" charset="0"/>
                        </a:rPr>
                        <a:t>MAG-T.04.03-T001-D002-Procurement of Nb3Sn strand for the insert coil in CSMC</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tx1"/>
                          </a:solidFill>
                          <a:effectLst/>
                          <a:latin typeface="Aptos Narrow" panose="020B0004020202020204" pitchFamily="34" charset="0"/>
                        </a:rPr>
                        <a:t>Sarasola X.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130183577"/>
                  </a:ext>
                </a:extLst>
              </a:tr>
              <a:tr h="250839">
                <a:tc>
                  <a:txBody>
                    <a:bodyPr/>
                    <a:lstStyle/>
                    <a:p>
                      <a:pPr algn="l" fontAlgn="b">
                        <a:buNone/>
                      </a:pPr>
                      <a:endParaRPr lang="en-GB" sz="1400" b="0" i="0" u="none" strike="noStrike" dirty="0">
                        <a:solidFill>
                          <a:schemeClr val="tx1"/>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5">
                        <a:lumMod val="20000"/>
                        <a:lumOff val="80000"/>
                      </a:schemeClr>
                    </a:solidFill>
                  </a:tcPr>
                </a:tc>
                <a:tc>
                  <a:txBody>
                    <a:bodyPr/>
                    <a:lstStyle/>
                    <a:p>
                      <a:pPr algn="l" fontAlgn="b">
                        <a:buNone/>
                      </a:pPr>
                      <a:endParaRPr lang="en-GB" sz="1400" b="0" i="0" u="none" strike="noStrike" dirty="0">
                        <a:solidFill>
                          <a:schemeClr val="tx1"/>
                        </a:solidFill>
                        <a:effectLst/>
                        <a:latin typeface="Arial" panose="020B0604020202020204" pitchFamily="34" charset="0"/>
                      </a:endParaRPr>
                    </a:p>
                  </a:txBody>
                  <a:tcPr marL="2984" marR="2984" marT="2984" marB="0" anchor="b">
                    <a:lnL>
                      <a:noFill/>
                    </a:lnL>
                    <a:lnR>
                      <a:noFill/>
                    </a:lnR>
                    <a:lnT>
                      <a:noFill/>
                    </a:lnT>
                    <a:lnB>
                      <a:noFill/>
                    </a:lnB>
                    <a:solidFill>
                      <a:schemeClr val="accent5">
                        <a:lumMod val="20000"/>
                        <a:lumOff val="80000"/>
                      </a:schemeClr>
                    </a:solidFill>
                  </a:tcPr>
                </a:tc>
                <a:tc>
                  <a:txBody>
                    <a:bodyPr/>
                    <a:lstStyle/>
                    <a:p>
                      <a:pPr algn="l" fontAlgn="b">
                        <a:buNone/>
                      </a:pPr>
                      <a:endParaRPr lang="en-GB" sz="1400" b="0" i="0" u="none" strike="noStrike" dirty="0">
                        <a:solidFill>
                          <a:schemeClr val="tx1"/>
                        </a:solidFill>
                        <a:effectLst/>
                        <a:latin typeface="Aptos Narrow" panose="020B0004020202020204" pitchFamily="34" charset="0"/>
                      </a:endParaRP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5">
                        <a:lumMod val="20000"/>
                        <a:lumOff val="80000"/>
                      </a:schemeClr>
                    </a:solidFill>
                  </a:tcPr>
                </a:tc>
                <a:extLst>
                  <a:ext uri="{0D108BD9-81ED-4DB2-BD59-A6C34878D82A}">
                    <a16:rowId xmlns:a16="http://schemas.microsoft.com/office/drawing/2014/main" val="967235385"/>
                  </a:ext>
                </a:extLst>
              </a:tr>
              <a:tr h="250839">
                <a:tc>
                  <a:txBody>
                    <a:bodyPr/>
                    <a:lstStyle/>
                    <a:p>
                      <a:pPr algn="l" fontAlgn="b">
                        <a:buNone/>
                      </a:pPr>
                      <a:r>
                        <a:rPr lang="en-GB" sz="1400" b="0" i="0" u="none" strike="noStrike" dirty="0">
                          <a:solidFill>
                            <a:schemeClr val="bg1">
                              <a:lumMod val="75000"/>
                            </a:schemeClr>
                          </a:solidFill>
                          <a:effectLst/>
                          <a:latin typeface="Arial" panose="020B0604020202020204" pitchFamily="34" charset="0"/>
                          <a:hlinkClick r:id="rId16">
                            <a:extLst>
                              <a:ext uri="{A12FA001-AC4F-418D-AE19-62706E023703}">
                                <ahyp:hlinkClr xmlns:ahyp="http://schemas.microsoft.com/office/drawing/2018/hyperlinkcolor" val="tx"/>
                              </a:ext>
                            </a:extLst>
                          </a:hlinkClick>
                        </a:rPr>
                        <a:t>2S8YSK</a:t>
                      </a:r>
                      <a:endParaRPr lang="en-GB" sz="1400" b="0" i="0" u="none" strike="noStrike" dirty="0">
                        <a:solidFill>
                          <a:schemeClr val="bg1">
                            <a:lumMod val="75000"/>
                          </a:schemeClr>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bg1">
                              <a:lumMod val="75000"/>
                            </a:schemeClr>
                          </a:solidFill>
                          <a:effectLst/>
                          <a:latin typeface="Arial" panose="020B0604020202020204" pitchFamily="34" charset="0"/>
                        </a:rPr>
                        <a:t>MAG-T.04.01-T002-D003-Testing in SULTAN of the properties of EDIPO II R&amp;W cable</a:t>
                      </a:r>
                    </a:p>
                  </a:txBody>
                  <a:tcPr marL="2984" marR="2984" marT="2984" marB="0" anchor="b">
                    <a:lnL>
                      <a:noFill/>
                    </a:lnL>
                    <a:lnR>
                      <a:noFill/>
                    </a:lnR>
                    <a:lnT>
                      <a:noFill/>
                    </a:lnT>
                    <a:lnB>
                      <a:noFill/>
                    </a:lnB>
                    <a:solidFill>
                      <a:schemeClr val="accent6">
                        <a:lumMod val="20000"/>
                        <a:lumOff val="80000"/>
                      </a:schemeClr>
                    </a:solidFill>
                  </a:tcPr>
                </a:tc>
                <a:tc>
                  <a:txBody>
                    <a:bodyPr/>
                    <a:lstStyle/>
                    <a:p>
                      <a:pPr algn="l" fontAlgn="b">
                        <a:buNone/>
                      </a:pPr>
                      <a:r>
                        <a:rPr lang="en-GB" sz="1400" b="0" i="0" u="none" strike="noStrike" dirty="0">
                          <a:solidFill>
                            <a:schemeClr val="bg1">
                              <a:lumMod val="75000"/>
                            </a:schemeClr>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extLst>
                  <a:ext uri="{0D108BD9-81ED-4DB2-BD59-A6C34878D82A}">
                    <a16:rowId xmlns:a16="http://schemas.microsoft.com/office/drawing/2014/main" val="1915394305"/>
                  </a:ext>
                </a:extLst>
              </a:tr>
              <a:tr h="250839">
                <a:tc>
                  <a:txBody>
                    <a:bodyPr/>
                    <a:lstStyle/>
                    <a:p>
                      <a:pPr algn="l" fontAlgn="b">
                        <a:buNone/>
                      </a:pPr>
                      <a:r>
                        <a:rPr lang="en-GB" sz="1400" b="0" i="0" u="none" strike="noStrike" dirty="0">
                          <a:solidFill>
                            <a:schemeClr val="bg1">
                              <a:lumMod val="75000"/>
                            </a:schemeClr>
                          </a:solidFill>
                          <a:effectLst/>
                          <a:latin typeface="Arial" panose="020B0604020202020204" pitchFamily="34" charset="0"/>
                          <a:hlinkClick r:id="rId17">
                            <a:extLst>
                              <a:ext uri="{A12FA001-AC4F-418D-AE19-62706E023703}">
                                <ahyp:hlinkClr xmlns:ahyp="http://schemas.microsoft.com/office/drawing/2018/hyperlinkcolor" val="tx"/>
                              </a:ext>
                            </a:extLst>
                          </a:hlinkClick>
                        </a:rPr>
                        <a:t>2S8MGK</a:t>
                      </a:r>
                      <a:endParaRPr lang="en-GB" sz="1400" b="0" i="0" u="none" strike="noStrike" dirty="0">
                        <a:solidFill>
                          <a:schemeClr val="bg1">
                            <a:lumMod val="75000"/>
                          </a:schemeClr>
                        </a:solidFill>
                        <a:effectLst/>
                        <a:latin typeface="Arial" panose="020B0604020202020204" pitchFamily="34" charset="0"/>
                      </a:endParaRPr>
                    </a:p>
                  </a:txBody>
                  <a:tcPr marL="2984" marR="2984" marT="298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l" fontAlgn="b">
                        <a:buNone/>
                      </a:pPr>
                      <a:r>
                        <a:rPr lang="en-GB" sz="1400" b="0" i="0" u="none" strike="noStrike" dirty="0">
                          <a:solidFill>
                            <a:schemeClr val="bg1">
                              <a:lumMod val="75000"/>
                            </a:schemeClr>
                          </a:solidFill>
                          <a:effectLst/>
                          <a:latin typeface="Arial" panose="020B0604020202020204" pitchFamily="34" charset="0"/>
                        </a:rPr>
                        <a:t>MAG-T.04.01-T002-D004-AC loss measurement of EDIPO II cable stack</a:t>
                      </a:r>
                    </a:p>
                  </a:txBody>
                  <a:tcPr marL="2984" marR="2984" marT="2984" marB="0" anchor="b">
                    <a:lnL>
                      <a:noFill/>
                    </a:lnL>
                    <a:lnR>
                      <a:noFill/>
                    </a:lnR>
                    <a:lnT>
                      <a:noFill/>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l" fontAlgn="b">
                        <a:buNone/>
                      </a:pPr>
                      <a:r>
                        <a:rPr lang="en-GB" sz="1400" b="0" i="0" u="none" strike="noStrike" dirty="0">
                          <a:solidFill>
                            <a:schemeClr val="bg1">
                              <a:lumMod val="75000"/>
                            </a:schemeClr>
                          </a:solidFill>
                          <a:effectLst/>
                          <a:latin typeface="Aptos Narrow" panose="020B0004020202020204" pitchFamily="34" charset="0"/>
                        </a:rPr>
                        <a:t>Greenwood J. </a:t>
                      </a:r>
                    </a:p>
                  </a:txBody>
                  <a:tcPr marL="2984" marR="2984" marT="298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39026103"/>
                  </a:ext>
                </a:extLst>
              </a:tr>
            </a:tbl>
          </a:graphicData>
        </a:graphic>
      </p:graphicFrame>
    </p:spTree>
    <p:extLst>
      <p:ext uri="{BB962C8B-B14F-4D97-AF65-F5344CB8AC3E}">
        <p14:creationId xmlns:p14="http://schemas.microsoft.com/office/powerpoint/2010/main" val="1352758363"/>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51C4A678F0A384C907C63810AA96285" ma:contentTypeVersion="4" ma:contentTypeDescription="Create a new document." ma:contentTypeScope="" ma:versionID="49956484148c11c11c2ccb20b197b508">
  <xsd:schema xmlns:xsd="http://www.w3.org/2001/XMLSchema" xmlns:xs="http://www.w3.org/2001/XMLSchema" xmlns:p="http://schemas.microsoft.com/office/2006/metadata/properties" xmlns:ns2="5cb5cfe2-834e-4b8f-b04f-48bcbeac4b17" targetNamespace="http://schemas.microsoft.com/office/2006/metadata/properties" ma:root="true" ma:fieldsID="e3921863c15a009bfbacec90a21d0250" ns2:_="">
    <xsd:import namespace="5cb5cfe2-834e-4b8f-b04f-48bcbeac4b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cfe2-834e-4b8f-b04f-48bcbeac4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22FF28-6CAC-40D9-B3BE-DA4AA3273CC9}">
  <ds:schemaRefs>
    <ds:schemaRef ds:uri="http://schemas.microsoft.com/sharepoint/v3/contenttype/forms"/>
  </ds:schemaRefs>
</ds:datastoreItem>
</file>

<file path=customXml/itemProps2.xml><?xml version="1.0" encoding="utf-8"?>
<ds:datastoreItem xmlns:ds="http://schemas.openxmlformats.org/officeDocument/2006/customXml" ds:itemID="{09FD49AD-6A3B-49D0-B154-A3C5A5485D0C}">
  <ds:schemaRefs>
    <ds:schemaRef ds:uri="http://schemas.microsoft.com/office/2006/documentManagement/types"/>
    <ds:schemaRef ds:uri="http://purl.org/dc/elements/1.1/"/>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 ds:uri="http://purl.org/dc/dcmitype/"/>
    <ds:schemaRef ds:uri="e5ba6352-0726-4226-96e7-82f7f1c59ac0"/>
    <ds:schemaRef ds:uri="cbbfa1f3-60c2-42de-b5b6-3ee8cb87d964"/>
    <ds:schemaRef ds:uri="http://purl.org/dc/terms/"/>
  </ds:schemaRefs>
</ds:datastoreItem>
</file>

<file path=customXml/itemProps3.xml><?xml version="1.0" encoding="utf-8"?>
<ds:datastoreItem xmlns:ds="http://schemas.openxmlformats.org/officeDocument/2006/customXml" ds:itemID="{1BBE9E84-1F03-4D98-A68B-52C4539445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5cfe2-834e-4b8f-b04f-48bcbeac4b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3687</TotalTime>
  <Words>2369</Words>
  <Application>Microsoft Office PowerPoint</Application>
  <PresentationFormat>Widescreen</PresentationFormat>
  <Paragraphs>462</Paragraphs>
  <Slides>18</Slides>
  <Notes>1</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Collegamenti</vt:lpstr>
      </vt:variant>
      <vt:variant>
        <vt:i4>1</vt:i4>
      </vt:variant>
      <vt:variant>
        <vt:lpstr>Titoli diapositive</vt:lpstr>
      </vt:variant>
      <vt:variant>
        <vt:i4>18</vt:i4>
      </vt:variant>
    </vt:vector>
  </HeadingPairs>
  <TitlesOfParts>
    <vt:vector size="28" baseType="lpstr">
      <vt:lpstr>Aptos</vt:lpstr>
      <vt:lpstr>Aptos Narrow</vt:lpstr>
      <vt:lpstr>Arial</vt:lpstr>
      <vt:lpstr>Calibri</vt:lpstr>
      <vt:lpstr>Cambria</vt:lpstr>
      <vt:lpstr>Poppins</vt:lpstr>
      <vt:lpstr>Symbol</vt:lpstr>
      <vt:lpstr>Wingdings</vt:lpstr>
      <vt:lpstr>EUROfusion.1line_5_3_2019</vt:lpstr>
      <vt:lpstr>file:///C:\ENEA\DEMO\FP9\Task%20Specifications\Task%20specification%20template_v4.docx</vt:lpstr>
      <vt:lpstr>Updates on WPMAG</vt:lpstr>
      <vt:lpstr>Outline</vt:lpstr>
      <vt:lpstr>Gate Review G2a </vt:lpstr>
      <vt:lpstr>Gate Review G2a: Magnetic cage </vt:lpstr>
      <vt:lpstr>Gate Review G2a: Next steps declared at G2a </vt:lpstr>
      <vt:lpstr>Plan for WPMAG System Design</vt:lpstr>
      <vt:lpstr>Presentazione standard di PowerPoint</vt:lpstr>
      <vt:lpstr>Delivarables shifted to 2026</vt:lpstr>
      <vt:lpstr>Project Deliverables not achieved</vt:lpstr>
      <vt:lpstr>Project Deliverables deadlines</vt:lpstr>
      <vt:lpstr>Work Plan for 2026-27</vt:lpstr>
      <vt:lpstr>Grant deliverables</vt:lpstr>
      <vt:lpstr>Grant milestones</vt:lpstr>
      <vt:lpstr>Resources for 2026 (still under approval of GA)</vt:lpstr>
      <vt:lpstr>Perspectives for 2026-27 EU-CN collaboration extension </vt:lpstr>
      <vt:lpstr>Task Specifications 2026</vt:lpstr>
      <vt:lpstr>WPMAG Meetings </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john.holden@euro-fusion.org</dc:creator>
  <cp:lastModifiedBy>Valentina Corato</cp:lastModifiedBy>
  <cp:revision>132</cp:revision>
  <dcterms:created xsi:type="dcterms:W3CDTF">2023-11-15T09:40:03Z</dcterms:created>
  <dcterms:modified xsi:type="dcterms:W3CDTF">2026-01-13T21:22:05Z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0x010100851C4A678F0A384C907C63810AA96285</vt:lpwstr>
  </property>
  <property fmtid="{D5CDD505-2E9C-101B-9397-08002B2CF9AE}" pid="3" name="MediaServiceImageTags">
    <vt:lpwstr/>
  </property>
</Properties>
</file>