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2" r:id="rId2"/>
    <p:sldId id="355" r:id="rId3"/>
    <p:sldId id="363" r:id="rId4"/>
    <p:sldId id="361" r:id="rId5"/>
    <p:sldId id="362" r:id="rId6"/>
    <p:sldId id="349" r:id="rId7"/>
    <p:sldId id="371" r:id="rId8"/>
    <p:sldId id="364" r:id="rId9"/>
    <p:sldId id="350" r:id="rId10"/>
    <p:sldId id="365" r:id="rId11"/>
    <p:sldId id="366" r:id="rId12"/>
    <p:sldId id="351" r:id="rId13"/>
    <p:sldId id="367" r:id="rId14"/>
    <p:sldId id="368" r:id="rId15"/>
    <p:sldId id="354" r:id="rId16"/>
    <p:sldId id="353" r:id="rId17"/>
    <p:sldId id="352" r:id="rId18"/>
    <p:sldId id="369" r:id="rId19"/>
    <p:sldId id="370" r:id="rId20"/>
  </p:sldIdLst>
  <p:sldSz cx="12192000" cy="6858000"/>
  <p:notesSz cx="6858000" cy="9144000"/>
  <p:embeddedFontLst>
    <p:embeddedFont>
      <p:font typeface="Arial Black" panose="020B0A04020102020204" pitchFamily="34" charset="0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Poppins" panose="00000500000000000000" pitchFamily="2" charset="0"/>
      <p:regular r:id="rId28"/>
      <p:bold r:id="rId29"/>
      <p:italic r:id="rId30"/>
      <p:boldItalic r:id="rId31"/>
    </p:embeddedFont>
    <p:embeddedFont>
      <p:font typeface="Poppins Black" panose="00000A00000000000000" pitchFamily="2" charset="0"/>
      <p:bold r:id="rId32"/>
      <p:boldItalic r:id="rId33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000000"/>
    <a:srgbClr val="3E4A83"/>
    <a:srgbClr val="BD987A"/>
    <a:srgbClr val="A558A0"/>
    <a:srgbClr val="993D3F"/>
    <a:srgbClr val="E18B76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3979" autoAdjust="0"/>
  </p:normalViewPr>
  <p:slideViewPr>
    <p:cSldViewPr snapToGrid="0">
      <p:cViewPr varScale="1">
        <p:scale>
          <a:sx n="117" d="100"/>
          <a:sy n="117" d="100"/>
        </p:scale>
        <p:origin x="156" y="5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Exemple de pied de page (A modifier dans l'onglet "Insertion"/"En-tête/Pied"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026" name="Picture 2" descr="http://asterope.intra.cea.fr/Css/img/logo-cea-fond-rouge-120.png"/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727962"/>
            <a:ext cx="4068031" cy="181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112A05-495E-BEA9-F42B-E8A3A56EF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0076" y="3066191"/>
            <a:ext cx="8812138" cy="1587501"/>
          </a:xfrm>
        </p:spPr>
        <p:txBody>
          <a:bodyPr/>
          <a:lstStyle/>
          <a:p>
            <a:r>
              <a:rPr lang="fr-FR"/>
              <a:t>WPMAG - CEA IRFM</a:t>
            </a:r>
            <a:br>
              <a:rPr lang="fr-FR"/>
            </a:br>
            <a:r>
              <a:rPr lang="fr-FR"/>
              <a:t>Design</a:t>
            </a:r>
            <a:br>
              <a:rPr lang="fr-FR"/>
            </a:br>
            <a:br>
              <a:rPr lang="fr-FR"/>
            </a:br>
            <a:r>
              <a:rPr lang="fr-FR" sz="1800"/>
              <a:t>14/01/2025</a:t>
            </a: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B5350BD7-0B31-7B3C-37C4-40A7F51D6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76" y="5840626"/>
            <a:ext cx="5294312" cy="489465"/>
          </a:xfrm>
        </p:spPr>
        <p:txBody>
          <a:bodyPr/>
          <a:lstStyle/>
          <a:p>
            <a:r>
              <a:rPr lang="fr-FR"/>
              <a:t>A. Torre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9924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-D002 Deliverable on 2025 CEA CS designs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5EE746A-DEBB-4678-8380-68CE1FC6FECF}"/>
              </a:ext>
            </a:extLst>
          </p:cNvPr>
          <p:cNvSpPr txBox="1"/>
          <p:nvPr/>
        </p:nvSpPr>
        <p:spPr>
          <a:xfrm>
            <a:off x="1127079" y="2542006"/>
            <a:ext cx="1982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solidFill>
                  <a:srgbClr val="0070C0"/>
                </a:solidFill>
              </a:defRPr>
            </a:lvl1pPr>
          </a:lstStyle>
          <a:p>
            <a:r>
              <a:rPr lang="en-GB"/>
              <a:t>Baseline: ITER-like LTS / JK2LB – 218Wb</a:t>
            </a:r>
            <a:endParaRPr lang="fr-CA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86A6FC8C-C6B0-47F9-8EFB-057F80E5950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74" y="2974441"/>
            <a:ext cx="2224035" cy="361441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AC7EA08-AAB8-421C-8238-0BBE5C91CCB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314" y="3410958"/>
            <a:ext cx="1982470" cy="3004185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03FAF04E-C062-4729-BF3B-C74E00DDC6BE}"/>
              </a:ext>
            </a:extLst>
          </p:cNvPr>
          <p:cNvSpPr txBox="1"/>
          <p:nvPr/>
        </p:nvSpPr>
        <p:spPr>
          <a:xfrm>
            <a:off x="4471988" y="3481415"/>
            <a:ext cx="3131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solidFill>
                  <a:srgbClr val="0070C0"/>
                </a:solidFill>
              </a:defRPr>
            </a:lvl1pPr>
          </a:lstStyle>
          <a:p>
            <a:r>
              <a:rPr lang="en-GB"/>
              <a:t>Using CHSN01 (ex N50H) on Baseline design – 228Wb</a:t>
            </a:r>
            <a:endParaRPr lang="fr-CA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7FDF81C-7E16-4107-B3D8-0D6424F21A09}"/>
              </a:ext>
            </a:extLst>
          </p:cNvPr>
          <p:cNvSpPr txBox="1"/>
          <p:nvPr/>
        </p:nvSpPr>
        <p:spPr>
          <a:xfrm>
            <a:off x="4702311" y="4274322"/>
            <a:ext cx="2670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solidFill>
                  <a:srgbClr val="0070C0"/>
                </a:solidFill>
              </a:defRPr>
            </a:lvl1pPr>
          </a:lstStyle>
          <a:p>
            <a:r>
              <a:rPr lang="en-GB"/>
              <a:t>Optimum LTS-CHSN01 design – 232Wb</a:t>
            </a:r>
            <a:endParaRPr lang="fr-CA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F7C4C7F-0E30-48FC-B701-A8683B1034F4}"/>
              </a:ext>
            </a:extLst>
          </p:cNvPr>
          <p:cNvSpPr txBox="1"/>
          <p:nvPr/>
        </p:nvSpPr>
        <p:spPr>
          <a:xfrm>
            <a:off x="4644459" y="5050789"/>
            <a:ext cx="2786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solidFill>
                  <a:srgbClr val="0070C0"/>
                </a:solidFill>
              </a:defRPr>
            </a:lvl1pPr>
          </a:lstStyle>
          <a:p>
            <a:r>
              <a:rPr lang="en-GB"/>
              <a:t>“Constant Tension” using a co-wound steel strip – 228Wb</a:t>
            </a:r>
            <a:endParaRPr lang="fr-CA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F34F387-0E01-49E9-AF54-A798513980A2}"/>
              </a:ext>
            </a:extLst>
          </p:cNvPr>
          <p:cNvSpPr txBox="1"/>
          <p:nvPr/>
        </p:nvSpPr>
        <p:spPr>
          <a:xfrm>
            <a:off x="8216945" y="2811145"/>
            <a:ext cx="3476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 i="1">
                <a:solidFill>
                  <a:srgbClr val="0070C0"/>
                </a:solidFill>
              </a:defRPr>
            </a:lvl1pPr>
          </a:lstStyle>
          <a:p>
            <a:r>
              <a:rPr lang="en-US"/>
              <a:t>Hybrid design: Using CHSN01 (ex N50H) and HTS inner turns – 239Wb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D80170CC-EBD9-4BEF-90A9-C93CE37688A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248" y="3328559"/>
            <a:ext cx="2145280" cy="3486080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D3DA1D00-CD95-42C1-9909-C7ED66A32A8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688" y="3623599"/>
            <a:ext cx="1927225" cy="292036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40706BF-1763-4CA5-B0BF-364B8D2B4088}"/>
              </a:ext>
            </a:extLst>
          </p:cNvPr>
          <p:cNvSpPr txBox="1"/>
          <p:nvPr/>
        </p:nvSpPr>
        <p:spPr>
          <a:xfrm>
            <a:off x="657225" y="1684565"/>
            <a:ext cx="11194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We summarized the basline CS proposed (LTS/JK2LB/218Wb), and discussed briefly the potential impact of alternative configurations (CHSN01 or hybrid)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DDD54678-1E5B-42CE-AF02-A975384261DC}"/>
              </a:ext>
            </a:extLst>
          </p:cNvPr>
          <p:cNvSpPr/>
          <p:nvPr/>
        </p:nvSpPr>
        <p:spPr>
          <a:xfrm>
            <a:off x="308401" y="2475045"/>
            <a:ext cx="3817948" cy="4121773"/>
          </a:xfrm>
          <a:prstGeom prst="roundRect">
            <a:avLst>
              <a:gd name="adj" fmla="val 5461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57129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-D002 Deliverable on 2025 CEA CS designs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0706BF-1763-4CA5-B0BF-364B8D2B4088}"/>
              </a:ext>
            </a:extLst>
          </p:cNvPr>
          <p:cNvSpPr txBox="1"/>
          <p:nvPr/>
        </p:nvSpPr>
        <p:spPr>
          <a:xfrm>
            <a:off x="657225" y="2043896"/>
            <a:ext cx="11194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Our goal before submitting final report is to provide additional analyses for CS, in particular a mechanical analysis that should be done by CEA IRFU (F. Nunio / R. Cubizolles).</a:t>
            </a:r>
          </a:p>
          <a:p>
            <a:pPr algn="just"/>
            <a:endParaRPr lang="fr-CA"/>
          </a:p>
          <a:p>
            <a:pPr algn="just"/>
            <a:r>
              <a:rPr lang="fr-CA"/>
              <a:t>Their feedback is that they are on track to do it in the next month or so.</a:t>
            </a:r>
          </a:p>
        </p:txBody>
      </p:sp>
    </p:spTree>
    <p:extLst>
      <p:ext uri="{BB962C8B-B14F-4D97-AF65-F5344CB8AC3E}">
        <p14:creationId xmlns:p14="http://schemas.microsoft.com/office/powerpoint/2010/main" val="3887310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1127009" y="3022813"/>
            <a:ext cx="95399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en-US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-D003</a:t>
            </a:r>
          </a:p>
          <a:p>
            <a:pPr algn="ctr"/>
            <a:r>
              <a:rPr lang="en-US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Industrial study</a:t>
            </a:r>
          </a:p>
        </p:txBody>
      </p:sp>
    </p:spTree>
    <p:extLst>
      <p:ext uri="{BB962C8B-B14F-4D97-AF65-F5344CB8AC3E}">
        <p14:creationId xmlns:p14="http://schemas.microsoft.com/office/powerpoint/2010/main" val="1535894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en-US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-D003	Deliverable on 2025 CEA Industrial study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988567" y="2143407"/>
            <a:ext cx="55800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We had planned to make an industrial study to get a feedback on the </a:t>
            </a:r>
            <a:r>
              <a:rPr lang="fr-CA" b="1"/>
              <a:t>fatigue methodology</a:t>
            </a:r>
            <a:r>
              <a:rPr lang="fr-CA"/>
              <a:t> used in CS conductor jacket design and on </a:t>
            </a:r>
            <a:r>
              <a:rPr lang="fr-CA" b="1"/>
              <a:t>cryogenic tests of N50H/CHSN01</a:t>
            </a:r>
            <a:r>
              <a:rPr lang="fr-CA"/>
              <a:t> </a:t>
            </a:r>
          </a:p>
          <a:p>
            <a:pPr algn="just"/>
            <a:endParaRPr lang="fr-CA"/>
          </a:p>
          <a:p>
            <a:pPr algn="just"/>
            <a:r>
              <a:rPr lang="fr-CA"/>
              <a:t>This was also linked, but in parallel, to the DCT fatigue workgroup.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56FDD9E-877D-4C0A-A06A-C9E5531CCD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625" y="1813935"/>
            <a:ext cx="4357858" cy="338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09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en-US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-D003	Deliverable on 2025 CEA Industrial study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803101" y="1704090"/>
            <a:ext cx="97649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CA"/>
          </a:p>
          <a:p>
            <a:pPr algn="just"/>
            <a:r>
              <a:rPr lang="fr-CA"/>
              <a:t>We wrote 2 Tech Specs and sent it out to :</a:t>
            </a:r>
          </a:p>
          <a:p>
            <a:pPr algn="just"/>
            <a:endParaRPr lang="fr-CA"/>
          </a:p>
          <a:p>
            <a:pPr algn="just"/>
            <a:r>
              <a:rPr lang="fr-CA"/>
              <a:t>	</a:t>
            </a:r>
            <a:r>
              <a:rPr lang="fr-CA" b="1"/>
              <a:t>- BeBlue Cryotech [Belgium]</a:t>
            </a:r>
          </a:p>
          <a:p>
            <a:pPr algn="just"/>
            <a:endParaRPr lang="fr-CA"/>
          </a:p>
          <a:p>
            <a:pPr algn="just"/>
            <a:r>
              <a:rPr lang="fr-CA"/>
              <a:t>	</a:t>
            </a:r>
            <a:r>
              <a:rPr lang="fr-CA" b="1"/>
              <a:t>- CETIM [France]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9FF4B9D-45A4-4232-9F24-BDB94856D1CB}"/>
              </a:ext>
            </a:extLst>
          </p:cNvPr>
          <p:cNvGrpSpPr/>
          <p:nvPr/>
        </p:nvGrpSpPr>
        <p:grpSpPr>
          <a:xfrm>
            <a:off x="5685570" y="2492481"/>
            <a:ext cx="1861458" cy="590860"/>
            <a:chOff x="5870121" y="2800350"/>
            <a:chExt cx="1861458" cy="590860"/>
          </a:xfrm>
        </p:grpSpPr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640E84CC-FFD3-4F0C-A430-B2A728390558}"/>
                </a:ext>
              </a:extLst>
            </p:cNvPr>
            <p:cNvSpPr/>
            <p:nvPr/>
          </p:nvSpPr>
          <p:spPr>
            <a:xfrm>
              <a:off x="5870121" y="2800350"/>
              <a:ext cx="1861458" cy="590860"/>
            </a:xfrm>
            <a:prstGeom prst="round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CA" dirty="0"/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7CC69570-E7A7-4421-8B19-C74DFF8E21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4919" y="2881096"/>
              <a:ext cx="1691368" cy="383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FB8A02B3-0CD1-4546-98ED-AA057BD073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647" y="3126648"/>
            <a:ext cx="2504120" cy="590860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F236C3D-C94F-4EFB-ABDB-4C93D6A9CB26}"/>
              </a:ext>
            </a:extLst>
          </p:cNvPr>
          <p:cNvGrpSpPr/>
          <p:nvPr/>
        </p:nvGrpSpPr>
        <p:grpSpPr>
          <a:xfrm>
            <a:off x="1909606" y="3940735"/>
            <a:ext cx="7741524" cy="2398662"/>
            <a:chOff x="1221535" y="4258099"/>
            <a:chExt cx="7741524" cy="2398662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D10D1218-7A7C-423C-A712-2A55DE7B5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535" y="4560065"/>
              <a:ext cx="3813788" cy="2096696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895E73A-FDA1-44D1-9C7D-0F025D165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31" y="4590391"/>
              <a:ext cx="3805928" cy="2054081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402E8049-46AF-4999-959B-9BD5B3F26C44}"/>
                </a:ext>
              </a:extLst>
            </p:cNvPr>
            <p:cNvSpPr txBox="1"/>
            <p:nvPr/>
          </p:nvSpPr>
          <p:spPr>
            <a:xfrm>
              <a:off x="1779814" y="4258099"/>
              <a:ext cx="32555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b="1" i="1">
                  <a:solidFill>
                    <a:srgbClr val="0070C0"/>
                  </a:solidFill>
                </a:rPr>
                <a:t>Review &amp; Methodology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1B8B7E9-1154-406E-BBED-611541970700}"/>
                </a:ext>
              </a:extLst>
            </p:cNvPr>
            <p:cNvSpPr txBox="1"/>
            <p:nvPr/>
          </p:nvSpPr>
          <p:spPr>
            <a:xfrm>
              <a:off x="5339444" y="4258099"/>
              <a:ext cx="3601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b="1" i="1">
                  <a:solidFill>
                    <a:srgbClr val="0070C0"/>
                  </a:solidFill>
                </a:rPr>
                <a:t>Tests and characterization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1577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en-US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-D003	Deliverable on 2025 CEA Industrial study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731838" y="1921462"/>
            <a:ext cx="9764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We also discussed with ASIPP to procure some test specimens (~400mm long)</a:t>
            </a:r>
            <a:endParaRPr lang="fr-CA" b="1"/>
          </a:p>
        </p:txBody>
      </p:sp>
      <p:pic>
        <p:nvPicPr>
          <p:cNvPr id="18" name="图片 1">
            <a:extLst>
              <a:ext uri="{FF2B5EF4-FFF2-40B4-BE49-F238E27FC236}">
                <a16:creationId xmlns:a16="http://schemas.microsoft.com/office/drawing/2014/main" id="{E522F93C-272D-4C9E-AB24-D88E8AFCB9B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15" b="19509"/>
          <a:stretch>
            <a:fillRect/>
          </a:stretch>
        </p:blipFill>
        <p:spPr bwMode="auto">
          <a:xfrm>
            <a:off x="6005319" y="2943169"/>
            <a:ext cx="3577181" cy="1969090"/>
          </a:xfrm>
          <a:prstGeom prst="roundRect">
            <a:avLst>
              <a:gd name="adj" fmla="val 890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8D731DCA-1655-4C25-BDEF-E7D9B13F513C}"/>
              </a:ext>
            </a:extLst>
          </p:cNvPr>
          <p:cNvSpPr txBox="1"/>
          <p:nvPr/>
        </p:nvSpPr>
        <p:spPr>
          <a:xfrm>
            <a:off x="1425942" y="3181208"/>
            <a:ext cx="3873953" cy="17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Initial jacket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Cold working (CW) jacket </a:t>
            </a:r>
            <a:endParaRPr lang="fr-CA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CW + heat treatment (HT) jacket </a:t>
            </a:r>
            <a:endParaRPr lang="fr-CA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Weld joint</a:t>
            </a:r>
            <a:endParaRPr lang="fr-CA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449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en-US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-D003	Deliverable on 2025 CEA Industrial study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942520" y="1985047"/>
            <a:ext cx="104036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CA"/>
          </a:p>
          <a:p>
            <a:pPr algn="just"/>
            <a:r>
              <a:rPr lang="fr-CA"/>
              <a:t>Clarification meetings have been done with the companies, with some of them that could do only part of the expected work.</a:t>
            </a:r>
          </a:p>
          <a:p>
            <a:pPr algn="just"/>
            <a:endParaRPr lang="fr-CA"/>
          </a:p>
          <a:p>
            <a:pPr algn="just"/>
            <a:r>
              <a:rPr lang="fr-CA"/>
              <a:t>The CHSN01 conductor jackets are only now arriving in France...</a:t>
            </a:r>
          </a:p>
          <a:p>
            <a:pPr algn="just"/>
            <a:endParaRPr lang="fr-CA" b="1" i="1">
              <a:solidFill>
                <a:srgbClr val="7030A0"/>
              </a:solidFill>
            </a:endParaRPr>
          </a:p>
          <a:p>
            <a:pPr algn="just"/>
            <a:r>
              <a:rPr lang="fr-CA" b="1" i="1">
                <a:solidFill>
                  <a:srgbClr val="7030A0"/>
                </a:solidFill>
              </a:rPr>
              <a:t>We've had mail answers regarding potential prices and planning for these tests.</a:t>
            </a:r>
          </a:p>
          <a:p>
            <a:pPr algn="just"/>
            <a:endParaRPr lang="fr-CA" b="1" i="1">
              <a:solidFill>
                <a:srgbClr val="7030A0"/>
              </a:solidFill>
            </a:endParaRPr>
          </a:p>
          <a:p>
            <a:pPr algn="just"/>
            <a:r>
              <a:rPr lang="fr-CA" b="1" i="1">
                <a:solidFill>
                  <a:srgbClr val="7030A0"/>
                </a:solidFill>
              </a:rPr>
              <a:t>Unfortunately, the delay for obtaining these offers means we only could have the tests in June-July. Thus we could either propose to:</a:t>
            </a:r>
          </a:p>
          <a:p>
            <a:pPr algn="just"/>
            <a:endParaRPr lang="fr-CA" b="1" i="1">
              <a:solidFill>
                <a:srgbClr val="7030A0"/>
              </a:solidFill>
            </a:endParaRPr>
          </a:p>
          <a:p>
            <a:pPr algn="just"/>
            <a:r>
              <a:rPr lang="fr-CA" b="1" i="1">
                <a:solidFill>
                  <a:srgbClr val="7030A0"/>
                </a:solidFill>
              </a:rPr>
              <a:t>	- Launch this 2025activity in 2026 (if still possible)</a:t>
            </a:r>
          </a:p>
          <a:p>
            <a:pPr algn="just"/>
            <a:r>
              <a:rPr lang="fr-CA" b="1" i="1">
                <a:solidFill>
                  <a:srgbClr val="7030A0"/>
                </a:solidFill>
              </a:rPr>
              <a:t>	- Wait for 2026 activities to see if we could fit it in.</a:t>
            </a:r>
          </a:p>
          <a:p>
            <a:pPr algn="just"/>
            <a:r>
              <a:rPr lang="fr-CA" b="1" i="1">
                <a:solidFill>
                  <a:srgbClr val="7030A0"/>
                </a:solidFill>
              </a:rPr>
              <a:t>	- Cancel this activity</a:t>
            </a:r>
          </a:p>
        </p:txBody>
      </p:sp>
    </p:spTree>
    <p:extLst>
      <p:ext uri="{BB962C8B-B14F-4D97-AF65-F5344CB8AC3E}">
        <p14:creationId xmlns:p14="http://schemas.microsoft.com/office/powerpoint/2010/main" val="588662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1326016" y="2890391"/>
            <a:ext cx="95399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FR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-D004</a:t>
            </a:r>
          </a:p>
          <a:p>
            <a:pPr algn="ctr"/>
            <a:r>
              <a:rPr lang="fr-FR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conductor procurement</a:t>
            </a:r>
          </a:p>
        </p:txBody>
      </p:sp>
    </p:spTree>
    <p:extLst>
      <p:ext uri="{BB962C8B-B14F-4D97-AF65-F5344CB8AC3E}">
        <p14:creationId xmlns:p14="http://schemas.microsoft.com/office/powerpoint/2010/main" val="322149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FR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-D004	Deliverable on 2025 CEA conductor procurement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F127F87-C65B-45AC-84FC-56FC11C6C0A1}"/>
              </a:ext>
            </a:extLst>
          </p:cNvPr>
          <p:cNvSpPr txBox="1"/>
          <p:nvPr/>
        </p:nvSpPr>
        <p:spPr>
          <a:xfrm>
            <a:off x="812398" y="1900842"/>
            <a:ext cx="77611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In 2025, we proposed the procurement of small diameter HWRC (Helically Wound Rebco Cables), like CORC</a:t>
            </a:r>
            <a:r>
              <a:rPr lang="fr-CA" baseline="30000"/>
              <a:t>@ </a:t>
            </a:r>
            <a:r>
              <a:rPr lang="fr-CA"/>
              <a:t>wires or STAR</a:t>
            </a:r>
            <a:r>
              <a:rPr lang="fr-CA" baseline="30000"/>
              <a:t>@</a:t>
            </a:r>
            <a:r>
              <a:rPr lang="fr-CA"/>
              <a:t> wires, in view of a multi-wire cable in SULTAN.</a:t>
            </a:r>
          </a:p>
          <a:p>
            <a:pPr algn="just"/>
            <a:endParaRPr lang="fr-CA"/>
          </a:p>
          <a:p>
            <a:pPr algn="just"/>
            <a:r>
              <a:rPr lang="fr-CA"/>
              <a:t>For this we wrote a Tech Spec with the following points: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CA"/>
              <a:t>~3kA@(18T,4,2K) HWRC wires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CA"/>
              <a:t>~48mm-width of HTS Rebco tapes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CA"/>
              <a:t>Total length 100m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fr-CA"/>
          </a:p>
          <a:p>
            <a:pPr algn="just"/>
            <a:endParaRPr lang="fr-CA"/>
          </a:p>
        </p:txBody>
      </p:sp>
      <p:grpSp>
        <p:nvGrpSpPr>
          <p:cNvPr id="21" name="Group 145">
            <a:extLst>
              <a:ext uri="{FF2B5EF4-FFF2-40B4-BE49-F238E27FC236}">
                <a16:creationId xmlns:a16="http://schemas.microsoft.com/office/drawing/2014/main" id="{3CEE5A35-B25B-4575-AB39-D4D14FADD205}"/>
              </a:ext>
            </a:extLst>
          </p:cNvPr>
          <p:cNvGrpSpPr>
            <a:grpSpLocks noChangeAspect="1"/>
          </p:cNvGrpSpPr>
          <p:nvPr/>
        </p:nvGrpSpPr>
        <p:grpSpPr>
          <a:xfrm>
            <a:off x="6721124" y="4358626"/>
            <a:ext cx="1678233" cy="1680618"/>
            <a:chOff x="3728540" y="1661705"/>
            <a:chExt cx="1994397" cy="2225149"/>
          </a:xfrm>
        </p:grpSpPr>
        <p:sp>
          <p:nvSpPr>
            <p:cNvPr id="22" name="Oval 146">
              <a:extLst>
                <a:ext uri="{FF2B5EF4-FFF2-40B4-BE49-F238E27FC236}">
                  <a16:creationId xmlns:a16="http://schemas.microsoft.com/office/drawing/2014/main" id="{CE1F511B-9585-43F7-9EB2-83AA8C9BA68B}"/>
                </a:ext>
              </a:extLst>
            </p:cNvPr>
            <p:cNvSpPr/>
            <p:nvPr/>
          </p:nvSpPr>
          <p:spPr>
            <a:xfrm>
              <a:off x="3941379" y="2049517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" name="Oval 147">
              <a:extLst>
                <a:ext uri="{FF2B5EF4-FFF2-40B4-BE49-F238E27FC236}">
                  <a16:creationId xmlns:a16="http://schemas.microsoft.com/office/drawing/2014/main" id="{8843024D-D496-4EAC-B4AC-ACDF03BBD1CE}"/>
                </a:ext>
              </a:extLst>
            </p:cNvPr>
            <p:cNvSpPr/>
            <p:nvPr/>
          </p:nvSpPr>
          <p:spPr>
            <a:xfrm>
              <a:off x="4092255" y="2334177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" name="Oval 148">
              <a:extLst>
                <a:ext uri="{FF2B5EF4-FFF2-40B4-BE49-F238E27FC236}">
                  <a16:creationId xmlns:a16="http://schemas.microsoft.com/office/drawing/2014/main" id="{C94A3BD9-A050-4841-A4F4-122CC6A85B17}"/>
                </a:ext>
              </a:extLst>
            </p:cNvPr>
            <p:cNvSpPr/>
            <p:nvPr/>
          </p:nvSpPr>
          <p:spPr>
            <a:xfrm>
              <a:off x="3773411" y="2323610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" name="Oval 149">
              <a:extLst>
                <a:ext uri="{FF2B5EF4-FFF2-40B4-BE49-F238E27FC236}">
                  <a16:creationId xmlns:a16="http://schemas.microsoft.com/office/drawing/2014/main" id="{659426B1-93EB-4710-B33F-71D9C6DB49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28540" y="2027612"/>
              <a:ext cx="718331" cy="718331"/>
            </a:xfrm>
            <a:prstGeom prst="ellipse">
              <a:avLst/>
            </a:prstGeom>
            <a:noFill/>
            <a:ln w="412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" name="Oval 150">
              <a:extLst>
                <a:ext uri="{FF2B5EF4-FFF2-40B4-BE49-F238E27FC236}">
                  <a16:creationId xmlns:a16="http://schemas.microsoft.com/office/drawing/2014/main" id="{3ADE1D54-C01D-4611-9386-483D38D70D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08750" y="2580984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7" name="Oval 151">
              <a:extLst>
                <a:ext uri="{FF2B5EF4-FFF2-40B4-BE49-F238E27FC236}">
                  <a16:creationId xmlns:a16="http://schemas.microsoft.com/office/drawing/2014/main" id="{87882094-AF77-4979-BFE4-D846026DFF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48580" y="2197565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9" name="Oval 152">
              <a:extLst>
                <a:ext uri="{FF2B5EF4-FFF2-40B4-BE49-F238E27FC236}">
                  <a16:creationId xmlns:a16="http://schemas.microsoft.com/office/drawing/2014/main" id="{BAC392B0-EB77-4314-9D51-8217952D76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97938" y="2182658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" name="Oval 153">
              <a:extLst>
                <a:ext uri="{FF2B5EF4-FFF2-40B4-BE49-F238E27FC236}">
                  <a16:creationId xmlns:a16="http://schemas.microsoft.com/office/drawing/2014/main" id="{A8F4C94C-D920-4B7C-BFF9-AE464DBE1E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53800" y="2391754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Oval 154">
              <a:extLst>
                <a:ext uri="{FF2B5EF4-FFF2-40B4-BE49-F238E27FC236}">
                  <a16:creationId xmlns:a16="http://schemas.microsoft.com/office/drawing/2014/main" id="{8C0F59B1-BDFD-4E7E-AEB7-E8DF79B66F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00515" y="2110784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" name="Oval 155">
              <a:extLst>
                <a:ext uri="{FF2B5EF4-FFF2-40B4-BE49-F238E27FC236}">
                  <a16:creationId xmlns:a16="http://schemas.microsoft.com/office/drawing/2014/main" id="{2FE9077D-C868-4AE2-A29C-08CC009229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32482" y="2384803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3" name="Oval 156">
              <a:extLst>
                <a:ext uri="{FF2B5EF4-FFF2-40B4-BE49-F238E27FC236}">
                  <a16:creationId xmlns:a16="http://schemas.microsoft.com/office/drawing/2014/main" id="{CEE50BBC-89D2-4EC6-AA14-A0B729CA95C0}"/>
                </a:ext>
              </a:extLst>
            </p:cNvPr>
            <p:cNvSpPr/>
            <p:nvPr/>
          </p:nvSpPr>
          <p:spPr>
            <a:xfrm>
              <a:off x="4579412" y="1683610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" name="Oval 157">
              <a:extLst>
                <a:ext uri="{FF2B5EF4-FFF2-40B4-BE49-F238E27FC236}">
                  <a16:creationId xmlns:a16="http://schemas.microsoft.com/office/drawing/2014/main" id="{4EBD31BA-6689-4DAE-B208-07E3694EB914}"/>
                </a:ext>
              </a:extLst>
            </p:cNvPr>
            <p:cNvSpPr/>
            <p:nvPr/>
          </p:nvSpPr>
          <p:spPr>
            <a:xfrm>
              <a:off x="4730288" y="1968270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5" name="Oval 158">
              <a:extLst>
                <a:ext uri="{FF2B5EF4-FFF2-40B4-BE49-F238E27FC236}">
                  <a16:creationId xmlns:a16="http://schemas.microsoft.com/office/drawing/2014/main" id="{9E4830FB-0925-4BD4-9869-111D1A589A9A}"/>
                </a:ext>
              </a:extLst>
            </p:cNvPr>
            <p:cNvSpPr/>
            <p:nvPr/>
          </p:nvSpPr>
          <p:spPr>
            <a:xfrm>
              <a:off x="4411444" y="1957703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6" name="Oval 159">
              <a:extLst>
                <a:ext uri="{FF2B5EF4-FFF2-40B4-BE49-F238E27FC236}">
                  <a16:creationId xmlns:a16="http://schemas.microsoft.com/office/drawing/2014/main" id="{629FD936-B424-4343-AABB-A449C38C7A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66573" y="1661705"/>
              <a:ext cx="718331" cy="718331"/>
            </a:xfrm>
            <a:prstGeom prst="ellipse">
              <a:avLst/>
            </a:prstGeom>
            <a:noFill/>
            <a:ln w="412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Oval 160">
              <a:extLst>
                <a:ext uri="{FF2B5EF4-FFF2-40B4-BE49-F238E27FC236}">
                  <a16:creationId xmlns:a16="http://schemas.microsoft.com/office/drawing/2014/main" id="{5840F8EF-47EA-4AE9-96F4-DEA1D3C102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46783" y="2215077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8" name="Oval 161">
              <a:extLst>
                <a:ext uri="{FF2B5EF4-FFF2-40B4-BE49-F238E27FC236}">
                  <a16:creationId xmlns:a16="http://schemas.microsoft.com/office/drawing/2014/main" id="{8BE338EB-6BAE-4262-AE50-C89E23756D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86613" y="1831658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" name="Oval 162">
              <a:extLst>
                <a:ext uri="{FF2B5EF4-FFF2-40B4-BE49-F238E27FC236}">
                  <a16:creationId xmlns:a16="http://schemas.microsoft.com/office/drawing/2014/main" id="{D1FC418F-F944-49CB-A859-5B2BDD5C3A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971" y="1816751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" name="Oval 163">
              <a:extLst>
                <a:ext uri="{FF2B5EF4-FFF2-40B4-BE49-F238E27FC236}">
                  <a16:creationId xmlns:a16="http://schemas.microsoft.com/office/drawing/2014/main" id="{11E64EBE-927D-4695-B1BA-FCAA807552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91833" y="2025847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1" name="Oval 164">
              <a:extLst>
                <a:ext uri="{FF2B5EF4-FFF2-40B4-BE49-F238E27FC236}">
                  <a16:creationId xmlns:a16="http://schemas.microsoft.com/office/drawing/2014/main" id="{7C389F5C-2D57-4EAB-9285-9DFB04AECF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38548" y="1744877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2" name="Oval 165">
              <a:extLst>
                <a:ext uri="{FF2B5EF4-FFF2-40B4-BE49-F238E27FC236}">
                  <a16:creationId xmlns:a16="http://schemas.microsoft.com/office/drawing/2014/main" id="{9DD70F82-8B9C-4ED0-ADF1-40C265ADEF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70515" y="2018896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" name="Oval 166">
              <a:extLst>
                <a:ext uri="{FF2B5EF4-FFF2-40B4-BE49-F238E27FC236}">
                  <a16:creationId xmlns:a16="http://schemas.microsoft.com/office/drawing/2014/main" id="{FCFB35AA-39ED-48FC-B19D-3E8D2AAE8C5F}"/>
                </a:ext>
              </a:extLst>
            </p:cNvPr>
            <p:cNvSpPr/>
            <p:nvPr/>
          </p:nvSpPr>
          <p:spPr>
            <a:xfrm>
              <a:off x="5217445" y="2065705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4" name="Oval 167">
              <a:extLst>
                <a:ext uri="{FF2B5EF4-FFF2-40B4-BE49-F238E27FC236}">
                  <a16:creationId xmlns:a16="http://schemas.microsoft.com/office/drawing/2014/main" id="{D9D5A6F3-75CC-4A00-998B-759C80A2916D}"/>
                </a:ext>
              </a:extLst>
            </p:cNvPr>
            <p:cNvSpPr/>
            <p:nvPr/>
          </p:nvSpPr>
          <p:spPr>
            <a:xfrm>
              <a:off x="5368321" y="2350365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" name="Oval 168">
              <a:extLst>
                <a:ext uri="{FF2B5EF4-FFF2-40B4-BE49-F238E27FC236}">
                  <a16:creationId xmlns:a16="http://schemas.microsoft.com/office/drawing/2014/main" id="{B37255AF-1AB5-46DC-A4E0-43A49D1A7800}"/>
                </a:ext>
              </a:extLst>
            </p:cNvPr>
            <p:cNvSpPr/>
            <p:nvPr/>
          </p:nvSpPr>
          <p:spPr>
            <a:xfrm>
              <a:off x="5049477" y="2339798"/>
              <a:ext cx="301752" cy="301752"/>
            </a:xfrm>
            <a:prstGeom prst="ellipse">
              <a:avLst/>
            </a:prstGeom>
            <a:solidFill>
              <a:srgbClr val="156082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" name="Oval 169">
              <a:extLst>
                <a:ext uri="{FF2B5EF4-FFF2-40B4-BE49-F238E27FC236}">
                  <a16:creationId xmlns:a16="http://schemas.microsoft.com/office/drawing/2014/main" id="{DC0FC837-A7BD-479B-8D8E-1D7255021E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04606" y="2043800"/>
              <a:ext cx="718331" cy="718331"/>
            </a:xfrm>
            <a:prstGeom prst="ellipse">
              <a:avLst/>
            </a:prstGeom>
            <a:noFill/>
            <a:ln w="412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7" name="Oval 170">
              <a:extLst>
                <a:ext uri="{FF2B5EF4-FFF2-40B4-BE49-F238E27FC236}">
                  <a16:creationId xmlns:a16="http://schemas.microsoft.com/office/drawing/2014/main" id="{1075BCB3-9057-45D4-9D84-31AC10C5D0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84816" y="2597172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Oval 171">
              <a:extLst>
                <a:ext uri="{FF2B5EF4-FFF2-40B4-BE49-F238E27FC236}">
                  <a16:creationId xmlns:a16="http://schemas.microsoft.com/office/drawing/2014/main" id="{6CF7B3A5-B87E-4815-92E4-A1283BDAB7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4646" y="2213753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9" name="Oval 172">
              <a:extLst>
                <a:ext uri="{FF2B5EF4-FFF2-40B4-BE49-F238E27FC236}">
                  <a16:creationId xmlns:a16="http://schemas.microsoft.com/office/drawing/2014/main" id="{A75BF783-653F-4F87-BC7D-42EDBAE4B4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4004" y="2198846"/>
              <a:ext cx="133179" cy="133179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" name="Oval 173">
              <a:extLst>
                <a:ext uri="{FF2B5EF4-FFF2-40B4-BE49-F238E27FC236}">
                  <a16:creationId xmlns:a16="http://schemas.microsoft.com/office/drawing/2014/main" id="{C768A98D-5A3B-4147-BC06-49D55CFCDB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29866" y="2407942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1" name="Oval 174">
              <a:extLst>
                <a:ext uri="{FF2B5EF4-FFF2-40B4-BE49-F238E27FC236}">
                  <a16:creationId xmlns:a16="http://schemas.microsoft.com/office/drawing/2014/main" id="{A216B8E9-AFAB-4CEC-AF28-16125F4AAA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76581" y="2126972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Oval 175">
              <a:extLst>
                <a:ext uri="{FF2B5EF4-FFF2-40B4-BE49-F238E27FC236}">
                  <a16:creationId xmlns:a16="http://schemas.microsoft.com/office/drawing/2014/main" id="{D6E3B22F-8D05-4097-B0AF-AB461857CB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08548" y="2400991"/>
              <a:ext cx="182880" cy="182880"/>
            </a:xfrm>
            <a:prstGeom prst="ellipse">
              <a:avLst/>
            </a:prstGeom>
            <a:solidFill>
              <a:srgbClr val="E97132"/>
            </a:solidFill>
            <a:ln w="19050" cap="flat" cmpd="sng" algn="ctr">
              <a:solidFill>
                <a:srgbClr val="E9713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3" name="Oval 176">
              <a:extLst>
                <a:ext uri="{FF2B5EF4-FFF2-40B4-BE49-F238E27FC236}">
                  <a16:creationId xmlns:a16="http://schemas.microsoft.com/office/drawing/2014/main" id="{1A466BE2-8345-4DD0-BDD3-BDA69304C3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66573" y="2425895"/>
              <a:ext cx="718331" cy="718331"/>
            </a:xfrm>
            <a:prstGeom prst="ellipse">
              <a:avLst/>
            </a:prstGeom>
            <a:solidFill>
              <a:srgbClr val="C00000"/>
            </a:solidFill>
            <a:ln w="412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grpSp>
          <p:nvGrpSpPr>
            <p:cNvPr id="54" name="Group 177">
              <a:extLst>
                <a:ext uri="{FF2B5EF4-FFF2-40B4-BE49-F238E27FC236}">
                  <a16:creationId xmlns:a16="http://schemas.microsoft.com/office/drawing/2014/main" id="{17F27526-D50B-4AFE-A106-766D9F26F8A5}"/>
                </a:ext>
              </a:extLst>
            </p:cNvPr>
            <p:cNvGrpSpPr/>
            <p:nvPr/>
          </p:nvGrpSpPr>
          <p:grpSpPr>
            <a:xfrm rot="10800000">
              <a:off x="3728540" y="2786428"/>
              <a:ext cx="1994397" cy="1100426"/>
              <a:chOff x="1448132" y="3144226"/>
              <a:chExt cx="1994397" cy="1100426"/>
            </a:xfrm>
          </p:grpSpPr>
          <p:sp>
            <p:nvSpPr>
              <p:cNvPr id="56" name="Oval 179">
                <a:extLst>
                  <a:ext uri="{FF2B5EF4-FFF2-40B4-BE49-F238E27FC236}">
                    <a16:creationId xmlns:a16="http://schemas.microsoft.com/office/drawing/2014/main" id="{23AF88E4-9124-4EFD-ACB1-799DA487EC02}"/>
                  </a:ext>
                </a:extLst>
              </p:cNvPr>
              <p:cNvSpPr/>
              <p:nvPr/>
            </p:nvSpPr>
            <p:spPr>
              <a:xfrm>
                <a:off x="1660971" y="3532038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57" name="Oval 180">
                <a:extLst>
                  <a:ext uri="{FF2B5EF4-FFF2-40B4-BE49-F238E27FC236}">
                    <a16:creationId xmlns:a16="http://schemas.microsoft.com/office/drawing/2014/main" id="{862CE08D-C5F0-4855-8E97-DD4B319AF844}"/>
                  </a:ext>
                </a:extLst>
              </p:cNvPr>
              <p:cNvSpPr/>
              <p:nvPr/>
            </p:nvSpPr>
            <p:spPr>
              <a:xfrm>
                <a:off x="1811847" y="3816698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58" name="Oval 181">
                <a:extLst>
                  <a:ext uri="{FF2B5EF4-FFF2-40B4-BE49-F238E27FC236}">
                    <a16:creationId xmlns:a16="http://schemas.microsoft.com/office/drawing/2014/main" id="{93435E69-31E5-4DB5-8A81-936A0E2E5C82}"/>
                  </a:ext>
                </a:extLst>
              </p:cNvPr>
              <p:cNvSpPr/>
              <p:nvPr/>
            </p:nvSpPr>
            <p:spPr>
              <a:xfrm>
                <a:off x="1493003" y="3806131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59" name="Oval 182">
                <a:extLst>
                  <a:ext uri="{FF2B5EF4-FFF2-40B4-BE49-F238E27FC236}">
                    <a16:creationId xmlns:a16="http://schemas.microsoft.com/office/drawing/2014/main" id="{32FEFE37-302F-448D-AE69-2D513C65703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48132" y="3510133"/>
                <a:ext cx="718331" cy="718331"/>
              </a:xfrm>
              <a:prstGeom prst="ellipse">
                <a:avLst/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0" name="Oval 183">
                <a:extLst>
                  <a:ext uri="{FF2B5EF4-FFF2-40B4-BE49-F238E27FC236}">
                    <a16:creationId xmlns:a16="http://schemas.microsoft.com/office/drawing/2014/main" id="{120259DC-8B32-47B4-B204-641EDA4849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8342" y="4063505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1" name="Oval 184">
                <a:extLst>
                  <a:ext uri="{FF2B5EF4-FFF2-40B4-BE49-F238E27FC236}">
                    <a16:creationId xmlns:a16="http://schemas.microsoft.com/office/drawing/2014/main" id="{22E1A81F-E8D7-46E5-A590-2C04FBC31B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68172" y="3680086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2" name="Oval 185">
                <a:extLst>
                  <a:ext uri="{FF2B5EF4-FFF2-40B4-BE49-F238E27FC236}">
                    <a16:creationId xmlns:a16="http://schemas.microsoft.com/office/drawing/2014/main" id="{B3FDE2F4-02BF-4310-9B83-6339C54ED1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7530" y="3665179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3" name="Oval 186">
                <a:extLst>
                  <a:ext uri="{FF2B5EF4-FFF2-40B4-BE49-F238E27FC236}">
                    <a16:creationId xmlns:a16="http://schemas.microsoft.com/office/drawing/2014/main" id="{06803271-15A9-41C0-A567-C96195F31B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73392" y="3874275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4" name="Oval 187">
                <a:extLst>
                  <a:ext uri="{FF2B5EF4-FFF2-40B4-BE49-F238E27FC236}">
                    <a16:creationId xmlns:a16="http://schemas.microsoft.com/office/drawing/2014/main" id="{E1F450C4-EFCE-4140-BF97-5D614C7C90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0107" y="3593305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5" name="Oval 188">
                <a:extLst>
                  <a:ext uri="{FF2B5EF4-FFF2-40B4-BE49-F238E27FC236}">
                    <a16:creationId xmlns:a16="http://schemas.microsoft.com/office/drawing/2014/main" id="{1B67D60B-E9D0-40FB-ADF0-7ACCA06C56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52074" y="3867324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6" name="Oval 189">
                <a:extLst>
                  <a:ext uri="{FF2B5EF4-FFF2-40B4-BE49-F238E27FC236}">
                    <a16:creationId xmlns:a16="http://schemas.microsoft.com/office/drawing/2014/main" id="{3A797934-377A-4BC6-908D-EE4AFC2339B0}"/>
                  </a:ext>
                </a:extLst>
              </p:cNvPr>
              <p:cNvSpPr/>
              <p:nvPr/>
            </p:nvSpPr>
            <p:spPr>
              <a:xfrm>
                <a:off x="2299004" y="3166131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7" name="Oval 190">
                <a:extLst>
                  <a:ext uri="{FF2B5EF4-FFF2-40B4-BE49-F238E27FC236}">
                    <a16:creationId xmlns:a16="http://schemas.microsoft.com/office/drawing/2014/main" id="{D167B0BC-A6E2-4D59-A654-80BCB5E11265}"/>
                  </a:ext>
                </a:extLst>
              </p:cNvPr>
              <p:cNvSpPr/>
              <p:nvPr/>
            </p:nvSpPr>
            <p:spPr>
              <a:xfrm>
                <a:off x="2449880" y="3450791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8" name="Oval 191">
                <a:extLst>
                  <a:ext uri="{FF2B5EF4-FFF2-40B4-BE49-F238E27FC236}">
                    <a16:creationId xmlns:a16="http://schemas.microsoft.com/office/drawing/2014/main" id="{3FA99853-E253-49FB-A49B-1919764C5E31}"/>
                  </a:ext>
                </a:extLst>
              </p:cNvPr>
              <p:cNvSpPr/>
              <p:nvPr/>
            </p:nvSpPr>
            <p:spPr>
              <a:xfrm>
                <a:off x="2131036" y="3440224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69" name="Oval 192">
                <a:extLst>
                  <a:ext uri="{FF2B5EF4-FFF2-40B4-BE49-F238E27FC236}">
                    <a16:creationId xmlns:a16="http://schemas.microsoft.com/office/drawing/2014/main" id="{B0CFECBD-4174-48F0-90EF-EDF966CB7D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86165" y="3144226"/>
                <a:ext cx="718331" cy="718331"/>
              </a:xfrm>
              <a:prstGeom prst="ellipse">
                <a:avLst/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0" name="Oval 193">
                <a:extLst>
                  <a:ext uri="{FF2B5EF4-FFF2-40B4-BE49-F238E27FC236}">
                    <a16:creationId xmlns:a16="http://schemas.microsoft.com/office/drawing/2014/main" id="{D56FF58F-654F-4FCB-9788-6135DD9340A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66375" y="3697598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1" name="Oval 194">
                <a:extLst>
                  <a:ext uri="{FF2B5EF4-FFF2-40B4-BE49-F238E27FC236}">
                    <a16:creationId xmlns:a16="http://schemas.microsoft.com/office/drawing/2014/main" id="{BF2E05CB-87A8-4BB1-AC61-941571FDD1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606205" y="3314179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2" name="Oval 195">
                <a:extLst>
                  <a:ext uri="{FF2B5EF4-FFF2-40B4-BE49-F238E27FC236}">
                    <a16:creationId xmlns:a16="http://schemas.microsoft.com/office/drawing/2014/main" id="{ECDD7879-4383-4B61-9127-11302499677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55563" y="3299272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3" name="Oval 196">
                <a:extLst>
                  <a:ext uri="{FF2B5EF4-FFF2-40B4-BE49-F238E27FC236}">
                    <a16:creationId xmlns:a16="http://schemas.microsoft.com/office/drawing/2014/main" id="{74A17B1D-1A69-4DAC-BB09-727FCBADBC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11425" y="3508368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4" name="Oval 197">
                <a:extLst>
                  <a:ext uri="{FF2B5EF4-FFF2-40B4-BE49-F238E27FC236}">
                    <a16:creationId xmlns:a16="http://schemas.microsoft.com/office/drawing/2014/main" id="{AADFDBBB-8EFB-40C1-ABA5-836DEEA905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8140" y="3227398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5" name="Oval 198">
                <a:extLst>
                  <a:ext uri="{FF2B5EF4-FFF2-40B4-BE49-F238E27FC236}">
                    <a16:creationId xmlns:a16="http://schemas.microsoft.com/office/drawing/2014/main" id="{ED4CFA65-B548-471D-94D4-2D3E88D02E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90107" y="3501417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6" name="Oval 199">
                <a:extLst>
                  <a:ext uri="{FF2B5EF4-FFF2-40B4-BE49-F238E27FC236}">
                    <a16:creationId xmlns:a16="http://schemas.microsoft.com/office/drawing/2014/main" id="{7BC947A0-3F0A-4602-8EE3-277D10C51F19}"/>
                  </a:ext>
                </a:extLst>
              </p:cNvPr>
              <p:cNvSpPr/>
              <p:nvPr/>
            </p:nvSpPr>
            <p:spPr>
              <a:xfrm>
                <a:off x="2937037" y="3548226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7" name="Oval 200">
                <a:extLst>
                  <a:ext uri="{FF2B5EF4-FFF2-40B4-BE49-F238E27FC236}">
                    <a16:creationId xmlns:a16="http://schemas.microsoft.com/office/drawing/2014/main" id="{C9151724-7264-4328-8E55-94119B78DBA4}"/>
                  </a:ext>
                </a:extLst>
              </p:cNvPr>
              <p:cNvSpPr/>
              <p:nvPr/>
            </p:nvSpPr>
            <p:spPr>
              <a:xfrm>
                <a:off x="3087913" y="3832886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8" name="Oval 201">
                <a:extLst>
                  <a:ext uri="{FF2B5EF4-FFF2-40B4-BE49-F238E27FC236}">
                    <a16:creationId xmlns:a16="http://schemas.microsoft.com/office/drawing/2014/main" id="{58CBB622-0639-42DA-B562-82574B6A7907}"/>
                  </a:ext>
                </a:extLst>
              </p:cNvPr>
              <p:cNvSpPr/>
              <p:nvPr/>
            </p:nvSpPr>
            <p:spPr>
              <a:xfrm>
                <a:off x="2769069" y="3822319"/>
                <a:ext cx="301752" cy="301752"/>
              </a:xfrm>
              <a:prstGeom prst="ellipse">
                <a:avLst/>
              </a:prstGeom>
              <a:solidFill>
                <a:srgbClr val="156082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79" name="Oval 202">
                <a:extLst>
                  <a:ext uri="{FF2B5EF4-FFF2-40B4-BE49-F238E27FC236}">
                    <a16:creationId xmlns:a16="http://schemas.microsoft.com/office/drawing/2014/main" id="{EA7728E0-5800-4F5B-9433-3247D9DFC7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24198" y="3526321"/>
                <a:ext cx="718331" cy="718331"/>
              </a:xfrm>
              <a:prstGeom prst="ellipse">
                <a:avLst/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0" name="Oval 203">
                <a:extLst>
                  <a:ext uri="{FF2B5EF4-FFF2-40B4-BE49-F238E27FC236}">
                    <a16:creationId xmlns:a16="http://schemas.microsoft.com/office/drawing/2014/main" id="{858F9B43-3634-478D-B85F-D1392579A7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04408" y="4079693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1" name="Oval 204">
                <a:extLst>
                  <a:ext uri="{FF2B5EF4-FFF2-40B4-BE49-F238E27FC236}">
                    <a16:creationId xmlns:a16="http://schemas.microsoft.com/office/drawing/2014/main" id="{23420403-2447-4CA6-A6A0-162B4520DA9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44238" y="3696274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2" name="Oval 205">
                <a:extLst>
                  <a:ext uri="{FF2B5EF4-FFF2-40B4-BE49-F238E27FC236}">
                    <a16:creationId xmlns:a16="http://schemas.microsoft.com/office/drawing/2014/main" id="{C2950008-18B3-4E43-AFD9-1496970A8DE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93596" y="3681367"/>
                <a:ext cx="133179" cy="13317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3" name="Oval 206">
                <a:extLst>
                  <a:ext uri="{FF2B5EF4-FFF2-40B4-BE49-F238E27FC236}">
                    <a16:creationId xmlns:a16="http://schemas.microsoft.com/office/drawing/2014/main" id="{A7B2B145-5A8E-46E3-8487-98916B501B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49458" y="3890463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4" name="Oval 207">
                <a:extLst>
                  <a:ext uri="{FF2B5EF4-FFF2-40B4-BE49-F238E27FC236}">
                    <a16:creationId xmlns:a16="http://schemas.microsoft.com/office/drawing/2014/main" id="{4DC8C6E4-B366-40B5-A539-5EBA6D5C621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96173" y="3609493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85" name="Oval 208">
                <a:extLst>
                  <a:ext uri="{FF2B5EF4-FFF2-40B4-BE49-F238E27FC236}">
                    <a16:creationId xmlns:a16="http://schemas.microsoft.com/office/drawing/2014/main" id="{3A2C9B1C-DA40-4668-9DE2-95B0D030573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28140" y="3883512"/>
                <a:ext cx="182880" cy="182880"/>
              </a:xfrm>
              <a:prstGeom prst="ellipse">
                <a:avLst/>
              </a:prstGeom>
              <a:solidFill>
                <a:srgbClr val="E97132"/>
              </a:solidFill>
              <a:ln w="1905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  <p:sp>
          <p:nvSpPr>
            <p:cNvPr id="55" name="Oval 178">
              <a:extLst>
                <a:ext uri="{FF2B5EF4-FFF2-40B4-BE49-F238E27FC236}">
                  <a16:creationId xmlns:a16="http://schemas.microsoft.com/office/drawing/2014/main" id="{6E9AC0F0-9716-4DB3-8573-60AAF25D02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85067" y="2544115"/>
              <a:ext cx="473960" cy="473960"/>
            </a:xfrm>
            <a:prstGeom prst="ellipse">
              <a:avLst/>
            </a:prstGeom>
            <a:solidFill>
              <a:sysClr val="window" lastClr="FFFFFF"/>
            </a:solidFill>
            <a:ln w="412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pic>
        <p:nvPicPr>
          <p:cNvPr id="86" name="Picture 209">
            <a:extLst>
              <a:ext uri="{FF2B5EF4-FFF2-40B4-BE49-F238E27FC236}">
                <a16:creationId xmlns:a16="http://schemas.microsoft.com/office/drawing/2014/main" id="{952E69D7-1312-4597-9DAC-6D6E11D46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214" y="3043348"/>
            <a:ext cx="2616858" cy="16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04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FR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-D004	Deliverable on 2025 CEA conductor procurement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F127F87-C65B-45AC-84FC-56FC11C6C0A1}"/>
              </a:ext>
            </a:extLst>
          </p:cNvPr>
          <p:cNvSpPr txBox="1"/>
          <p:nvPr/>
        </p:nvSpPr>
        <p:spPr>
          <a:xfrm>
            <a:off x="812398" y="1900842"/>
            <a:ext cx="105127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fr-CA"/>
          </a:p>
          <a:p>
            <a:pPr algn="just"/>
            <a:r>
              <a:rPr lang="fr-CA"/>
              <a:t>Offers were received in September.</a:t>
            </a:r>
          </a:p>
          <a:p>
            <a:pPr algn="just"/>
            <a:endParaRPr lang="fr-CA"/>
          </a:p>
          <a:p>
            <a:pPr algn="just"/>
            <a:r>
              <a:rPr lang="fr-CA"/>
              <a:t>ACT (CORC-wires) was the best offer.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CA"/>
              <a:t>8 layer wire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CA"/>
              <a:t>2 tapes of 3mm per layer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fr-CA"/>
              <a:t>OD 4mm</a:t>
            </a:r>
          </a:p>
          <a:p>
            <a:pPr algn="just"/>
            <a:endParaRPr lang="fr-CA"/>
          </a:p>
          <a:p>
            <a:pPr algn="just"/>
            <a:r>
              <a:rPr lang="fr-CA"/>
              <a:t>Order is being processed</a:t>
            </a:r>
          </a:p>
          <a:p>
            <a:pPr algn="just"/>
            <a:r>
              <a:rPr lang="fr-CA"/>
              <a:t>(to be finalized feb 2026)</a:t>
            </a:r>
          </a:p>
          <a:p>
            <a:pPr algn="just"/>
            <a:endParaRPr lang="fr-CA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A08942D-6955-4D02-9C64-1C2A479CBD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254" y="2615821"/>
            <a:ext cx="6000348" cy="246221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7C605DB-90AA-4F84-9AD6-A9B15A404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821" y="1900842"/>
            <a:ext cx="3651251" cy="71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32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D77DE68-8BAD-44B8-975A-D6E420DDC6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25"/>
          <a:stretch/>
        </p:blipFill>
        <p:spPr>
          <a:xfrm>
            <a:off x="0" y="1395047"/>
            <a:ext cx="8458200" cy="72054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7EC4332-0AFB-4AFC-BEA5-D5006BAA9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445" y="2159117"/>
            <a:ext cx="3290879" cy="215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1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D49FF5-2995-4AA4-8EC0-2C198DEB2B89}"/>
              </a:ext>
            </a:extLst>
          </p:cNvPr>
          <p:cNvSpPr txBox="1"/>
          <p:nvPr/>
        </p:nvSpPr>
        <p:spPr>
          <a:xfrm>
            <a:off x="1986836" y="2890391"/>
            <a:ext cx="78953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A" sz="32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-D001</a:t>
            </a:r>
          </a:p>
          <a:p>
            <a:pPr algn="ctr"/>
            <a:r>
              <a:rPr lang="fr-CA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TF-WP4 design</a:t>
            </a:r>
            <a:r>
              <a:rPr lang="fr-CA" sz="320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096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-D001</a:t>
            </a:r>
            <a:r>
              <a:rPr lang="fr-CA">
                <a:solidFill>
                  <a:srgbClr val="C00000"/>
                </a:solidFill>
              </a:rPr>
              <a:t> 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TF-WP4 design</a:t>
            </a:r>
            <a:r>
              <a:rPr lang="fr-CA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657225" y="2270148"/>
            <a:ext cx="58820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Since no major changes were foreseen in 2025 on the TF design, this task was used to make a </a:t>
            </a:r>
            <a:r>
              <a:rPr lang="fr-CA" b="1"/>
              <a:t>sorting/regroupoing work in view of the 2025 Gate Review</a:t>
            </a:r>
            <a:r>
              <a:rPr lang="fr-CA"/>
              <a:t>, trying to provide the Work Package Leader and DCT a clear view of the latest design, along with what had been done in terms of analysis. </a:t>
            </a:r>
            <a:r>
              <a:rPr lang="fr-CA" b="1"/>
              <a:t>Summary sheets </a:t>
            </a:r>
            <a:r>
              <a:rPr lang="fr-CA"/>
              <a:t>were also provided.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2019C81-B412-470D-8728-97917DC23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115" y="2974295"/>
            <a:ext cx="3351088" cy="3275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A2424D5-AB96-4173-B3F9-E1399921E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940" y="1750986"/>
            <a:ext cx="3269263" cy="411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615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-D001</a:t>
            </a:r>
            <a:r>
              <a:rPr lang="fr-CA">
                <a:solidFill>
                  <a:srgbClr val="C00000"/>
                </a:solidFill>
              </a:rPr>
              <a:t> 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TF-WP4 design</a:t>
            </a:r>
            <a:r>
              <a:rPr lang="fr-CA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657225" y="2270148"/>
            <a:ext cx="58820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Since no major changes were foreseen in 2025 on the TF design, this task was used to make a </a:t>
            </a:r>
            <a:r>
              <a:rPr lang="fr-CA" b="1"/>
              <a:t>sorting/regroupoing work in view of the 2025 Gate Review</a:t>
            </a:r>
            <a:r>
              <a:rPr lang="fr-CA"/>
              <a:t>, trying to provide the Work Package Leader and DCT a clear view of the latest design, along with what had been done in terms of analysis. </a:t>
            </a:r>
            <a:r>
              <a:rPr lang="fr-CA" b="1"/>
              <a:t>Summary sheets </a:t>
            </a:r>
            <a:r>
              <a:rPr lang="fr-CA"/>
              <a:t>were also provided.</a:t>
            </a:r>
          </a:p>
          <a:p>
            <a:pPr algn="just"/>
            <a:endParaRPr lang="fr-CA"/>
          </a:p>
          <a:p>
            <a:pPr algn="just"/>
            <a:r>
              <a:rPr lang="fr-CA"/>
              <a:t>A detailed 2D drawing was also added to the preparatory documents for Gate Review.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5475DE4-C809-4AE2-9BFF-9D989606C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91803" y="2077010"/>
            <a:ext cx="5810780" cy="33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92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-D001</a:t>
            </a:r>
            <a:r>
              <a:rPr lang="fr-CA">
                <a:solidFill>
                  <a:srgbClr val="C00000"/>
                </a:solidFill>
              </a:rPr>
              <a:t> 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TF-WP4 design</a:t>
            </a:r>
            <a:r>
              <a:rPr lang="fr-CA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9195E08-7045-4718-843E-A7F8BCD062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21" y="1116612"/>
            <a:ext cx="2525707" cy="204011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41AC8E3-598E-4176-A06A-D07FF7A6C58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4" b="37662"/>
          <a:stretch/>
        </p:blipFill>
        <p:spPr bwMode="auto">
          <a:xfrm rot="5400000">
            <a:off x="10058623" y="1855478"/>
            <a:ext cx="3126921" cy="6716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681B71E-503A-44B4-8DC4-22344DFF5A6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910" y="2504117"/>
            <a:ext cx="1883410" cy="2501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C4EFCFD-CA3B-4B22-8201-4B543D20AAB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816" y="4014764"/>
            <a:ext cx="2209800" cy="238887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E8B1C07-CDF5-4AF6-941F-DC1B831D336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4243" y="4325832"/>
            <a:ext cx="1700530" cy="2101215"/>
          </a:xfrm>
          <a:prstGeom prst="rect">
            <a:avLst/>
          </a:prstGeom>
          <a:noFill/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1BA4A16-1319-469F-86DC-CB312EA3D9BC}"/>
              </a:ext>
            </a:extLst>
          </p:cNvPr>
          <p:cNvSpPr txBox="1"/>
          <p:nvPr/>
        </p:nvSpPr>
        <p:spPr>
          <a:xfrm>
            <a:off x="8377718" y="750741"/>
            <a:ext cx="206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i="1">
                <a:solidFill>
                  <a:srgbClr val="0070C0"/>
                </a:solidFill>
              </a:rPr>
              <a:t>Design and conductor cabling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9680AB6-DDAB-482B-B349-2B53331595D2}"/>
              </a:ext>
            </a:extLst>
          </p:cNvPr>
          <p:cNvSpPr txBox="1"/>
          <p:nvPr/>
        </p:nvSpPr>
        <p:spPr>
          <a:xfrm>
            <a:off x="7266460" y="3501687"/>
            <a:ext cx="206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i="1">
                <a:solidFill>
                  <a:srgbClr val="0070C0"/>
                </a:solidFill>
              </a:rPr>
              <a:t>3D Mech Analysis (preliminary)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DD74D50-5C70-4847-9B03-D4300B8F2FEC}"/>
              </a:ext>
            </a:extLst>
          </p:cNvPr>
          <p:cNvSpPr txBox="1"/>
          <p:nvPr/>
        </p:nvSpPr>
        <p:spPr>
          <a:xfrm>
            <a:off x="4902321" y="2256800"/>
            <a:ext cx="2068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i="1">
                <a:solidFill>
                  <a:srgbClr val="0070C0"/>
                </a:solidFill>
              </a:rPr>
              <a:t>2D Mech Analysis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9C5C021-7D69-486F-BC70-810CC1BE11BE}"/>
              </a:ext>
            </a:extLst>
          </p:cNvPr>
          <p:cNvSpPr txBox="1"/>
          <p:nvPr/>
        </p:nvSpPr>
        <p:spPr>
          <a:xfrm>
            <a:off x="10044243" y="3778681"/>
            <a:ext cx="1609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i="1">
                <a:solidFill>
                  <a:srgbClr val="0070C0"/>
                </a:solidFill>
              </a:rPr>
              <a:t>FSD thermal analysis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0A66D4B-2D33-4AD8-AC18-405A3695A8B2}"/>
              </a:ext>
            </a:extLst>
          </p:cNvPr>
          <p:cNvSpPr txBox="1"/>
          <p:nvPr/>
        </p:nvSpPr>
        <p:spPr>
          <a:xfrm>
            <a:off x="675376" y="2413337"/>
            <a:ext cx="3805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Finally, after some discussion with WP-Leader and DCT, the report itself grouped and referenced the analyses that had been made to constitute a reference document for TF-WP4 design.</a:t>
            </a:r>
          </a:p>
        </p:txBody>
      </p:sp>
    </p:spTree>
    <p:extLst>
      <p:ext uri="{BB962C8B-B14F-4D97-AF65-F5344CB8AC3E}">
        <p14:creationId xmlns:p14="http://schemas.microsoft.com/office/powerpoint/2010/main" val="112837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-D001</a:t>
            </a:r>
            <a:r>
              <a:rPr lang="fr-CA">
                <a:solidFill>
                  <a:srgbClr val="C00000"/>
                </a:solidFill>
              </a:rPr>
              <a:t> 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TF-WP4 design</a:t>
            </a:r>
            <a:r>
              <a:rPr lang="fr-CA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0A66D4B-2D33-4AD8-AC18-405A3695A8B2}"/>
              </a:ext>
            </a:extLst>
          </p:cNvPr>
          <p:cNvSpPr txBox="1"/>
          <p:nvPr/>
        </p:nvSpPr>
        <p:spPr>
          <a:xfrm>
            <a:off x="675376" y="2413337"/>
            <a:ext cx="6379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What could be added in the report is a parametric mechanical study of structural supports using the CIRCE toolbox.</a:t>
            </a:r>
          </a:p>
        </p:txBody>
      </p:sp>
    </p:spTree>
    <p:extLst>
      <p:ext uri="{BB962C8B-B14F-4D97-AF65-F5344CB8AC3E}">
        <p14:creationId xmlns:p14="http://schemas.microsoft.com/office/powerpoint/2010/main" val="3695575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D49FF5-2995-4AA4-8EC0-2C198DEB2B89}"/>
              </a:ext>
            </a:extLst>
          </p:cNvPr>
          <p:cNvSpPr txBox="1"/>
          <p:nvPr/>
        </p:nvSpPr>
        <p:spPr>
          <a:xfrm>
            <a:off x="1986836" y="2890391"/>
            <a:ext cx="78953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A" sz="32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-D002</a:t>
            </a:r>
          </a:p>
          <a:p>
            <a:pPr algn="ctr"/>
            <a:r>
              <a:rPr lang="fr-CA" sz="32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Deliverable on 2025 CEA CS designs </a:t>
            </a:r>
          </a:p>
        </p:txBody>
      </p:sp>
    </p:spTree>
    <p:extLst>
      <p:ext uri="{BB962C8B-B14F-4D97-AF65-F5344CB8AC3E}">
        <p14:creationId xmlns:p14="http://schemas.microsoft.com/office/powerpoint/2010/main" val="610061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2025 CEA TS</a:t>
            </a:r>
            <a:br>
              <a:rPr lang="fr-FR"/>
            </a:br>
            <a:r>
              <a:rPr lang="fr-FR"/>
              <a:t>Design / Ind Study / Procurement</a:t>
            </a:r>
            <a:endParaRPr lang="fr-FR" sz="2400" i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AFB7FB-B8DA-429A-A6E3-A5088D84FE9C}"/>
              </a:ext>
            </a:extLst>
          </p:cNvPr>
          <p:cNvSpPr txBox="1"/>
          <p:nvPr/>
        </p:nvSpPr>
        <p:spPr>
          <a:xfrm>
            <a:off x="657225" y="1315233"/>
            <a:ext cx="953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1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MAG-S.01.01-T024</a:t>
            </a:r>
            <a:r>
              <a:rPr lang="fr-CA" sz="1800" b="0" i="0" u="none" strike="noStrike"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-D002 Deliverable on 2025 CEA CS designs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5BE517-E56C-4667-9F24-1DEF160D9963}"/>
              </a:ext>
            </a:extLst>
          </p:cNvPr>
          <p:cNvSpPr txBox="1"/>
          <p:nvPr/>
        </p:nvSpPr>
        <p:spPr>
          <a:xfrm>
            <a:off x="657225" y="2949907"/>
            <a:ext cx="5919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/>
              <a:t>Here again, we proposed an initial version of the reportwith a </a:t>
            </a:r>
            <a:r>
              <a:rPr lang="fr-CA" b="1"/>
              <a:t>CS Design Overview for the 2025 Gate Review</a:t>
            </a:r>
            <a:r>
              <a:rPr lang="fr-CA"/>
              <a:t>, trying to provide the Work Package Leader and DCT a clear view of the latest design, along with what had been done in terms of analysis.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8BB11F-79F5-46A9-BA5B-A7698F36A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0"/>
          <a:stretch/>
        </p:blipFill>
        <p:spPr>
          <a:xfrm>
            <a:off x="7146120" y="2674256"/>
            <a:ext cx="4388655" cy="2433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2296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 Popins.potx" id="{CEA50F67-8F53-45DA-B803-EE6BE10B31FD}" vid="{3F48513A-73ED-4410-AE75-75F2D02C2A7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 Poppins</Template>
  <TotalTime>1011</TotalTime>
  <Words>1083</Words>
  <Application>Microsoft Office PowerPoint</Application>
  <PresentationFormat>Grand écran</PresentationFormat>
  <Paragraphs>123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Arial Black</vt:lpstr>
      <vt:lpstr>Arial</vt:lpstr>
      <vt:lpstr>Times New Roman</vt:lpstr>
      <vt:lpstr>Wingdings</vt:lpstr>
      <vt:lpstr>Poppins</vt:lpstr>
      <vt:lpstr>Calibri</vt:lpstr>
      <vt:lpstr>Poppins Black</vt:lpstr>
      <vt:lpstr>Thème Office</vt:lpstr>
      <vt:lpstr>WPMAG - CEA IRFM Design  14/01/2025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  <vt:lpstr>2025 CEA TS Design / Ind Study / Procurement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TORRE Alexandre 213614</dc:creator>
  <cp:lastModifiedBy>TORRE Alexandre 213614</cp:lastModifiedBy>
  <cp:revision>194</cp:revision>
  <dcterms:created xsi:type="dcterms:W3CDTF">2024-01-29T11:59:23Z</dcterms:created>
  <dcterms:modified xsi:type="dcterms:W3CDTF">2026-01-14T09:32:08Z</dcterms:modified>
</cp:coreProperties>
</file>