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67" r:id="rId4"/>
    <p:sldId id="269" r:id="rId5"/>
    <p:sldId id="270" r:id="rId6"/>
    <p:sldId id="271" r:id="rId7"/>
    <p:sldId id="272" r:id="rId8"/>
    <p:sldId id="273" r:id="rId9"/>
    <p:sldId id="27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/>
    <p:restoredTop sz="94610"/>
  </p:normalViewPr>
  <p:slideViewPr>
    <p:cSldViewPr snapToGrid="0" snapToObjects="1">
      <p:cViewPr>
        <p:scale>
          <a:sx n="114" d="100"/>
          <a:sy n="114" d="100"/>
        </p:scale>
        <p:origin x="656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Time per solve (s)</c:v>
                </c:pt>
              </c:strCache>
            </c:strRef>
          </c:tx>
          <c:spPr>
            <a:solidFill>
              <a:srgbClr val="C0504D"/>
            </a:solidFill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STAR2d</c:v>
                </c:pt>
                <c:pt idx="1">
                  <c:v>COMSOL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39-7F47-A3CE-713DBCE241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4"/>
        <c:axId val="2094734552"/>
      </c:barChart>
      <c:catAx>
        <c:axId val="209473455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/>
          <a:lstStyle/>
          <a:p>
            <a:pPr>
              <a:defRPr sz="1200" b="0" i="0" u="none" strike="noStrike">
                <a:solidFill>
                  <a:srgbClr val="64748B"/>
                </a:solidFill>
                <a:latin typeface="Arial"/>
              </a:defRPr>
            </a:pPr>
            <a:endParaRPr lang="en-US"/>
          </a:p>
        </c:txPr>
        <c:crossAx val="2094734552"/>
        <c:crosses val="autoZero"/>
        <c:auto val="1"/>
        <c:lblAlgn val="ctr"/>
        <c:lblOffset val="100"/>
        <c:noMultiLvlLbl val="1"/>
      </c:catAx>
      <c:valAx>
        <c:axId val="2094734552"/>
        <c:scaling>
          <c:orientation val="minMax"/>
          <c:max val="5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/>
          <a:lstStyle/>
          <a:p>
            <a:pPr>
              <a:defRPr sz="1200" b="0" i="0" u="none" strike="noStrike">
                <a:solidFill>
                  <a:srgbClr val="64748B"/>
                </a:solidFill>
                <a:latin typeface="Arial"/>
              </a:defRPr>
            </a:pPr>
            <a:endParaRPr lang="en-US"/>
          </a:p>
        </c:txPr>
        <c:crossAx val="209473455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0076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
[Sources]
- Project deliverable: MAG-S.01.01-T030-D002 v1.0 (docx), Executive Summary + Sec. 13.
[/Sources]
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
[Sources]
- Project deliverable: MAG-S.01.01-T030-D002 v1.0 (docx), Sec. 9 Results (COMSOL benchmark) and timing statement.
[/Sources]
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6572CD-F34B-D2FA-BE1F-D0429FD1D5CC}"/>
              </a:ext>
            </a:extLst>
          </p:cNvPr>
          <p:cNvSpPr/>
          <p:nvPr userDrawn="1"/>
        </p:nvSpPr>
        <p:spPr>
          <a:xfrm>
            <a:off x="0" y="0"/>
            <a:ext cx="12192000" cy="10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" name="Shape 3">
            <a:extLst>
              <a:ext uri="{FF2B5EF4-FFF2-40B4-BE49-F238E27FC236}">
                <a16:creationId xmlns:a16="http://schemas.microsoft.com/office/drawing/2014/main" id="{5101765B-D51F-A3FE-56A4-0356358C0696}"/>
              </a:ext>
            </a:extLst>
          </p:cNvPr>
          <p:cNvSpPr/>
          <p:nvPr userDrawn="1"/>
        </p:nvSpPr>
        <p:spPr>
          <a:xfrm>
            <a:off x="0" y="6537960"/>
            <a:ext cx="12191695" cy="320040"/>
          </a:xfrm>
          <a:prstGeom prst="rect">
            <a:avLst/>
          </a:prstGeom>
          <a:solidFill>
            <a:srgbClr val="0070C0">
              <a:alpha val="10403"/>
            </a:srgbClr>
          </a:solidFill>
          <a:ln w="12700">
            <a:noFill/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4">
            <a:extLst>
              <a:ext uri="{FF2B5EF4-FFF2-40B4-BE49-F238E27FC236}">
                <a16:creationId xmlns:a16="http://schemas.microsoft.com/office/drawing/2014/main" id="{8196A6F2-53E9-7811-8B9B-79ACD122EFFF}"/>
              </a:ext>
            </a:extLst>
          </p:cNvPr>
          <p:cNvSpPr/>
          <p:nvPr userDrawn="1"/>
        </p:nvSpPr>
        <p:spPr>
          <a:xfrm>
            <a:off x="1" y="6597396"/>
            <a:ext cx="3339548" cy="2011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0070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MAG-S.01.01-T030-D002 — Synthetic DB for CORC® cables</a:t>
            </a:r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938B8F-99F8-BF68-4AE7-D7768B08B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71" y="1"/>
            <a:ext cx="11942859" cy="1016000"/>
          </a:xfrm>
          <a:prstGeom prst="rect">
            <a:avLst/>
          </a:prstGeom>
        </p:spPr>
        <p:txBody>
          <a:bodyPr anchor="ctr"/>
          <a:lstStyle>
            <a:lvl1pPr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E6A4FE-1EBF-04A0-3602-CA39AA5B3BBC}"/>
              </a:ext>
            </a:extLst>
          </p:cNvPr>
          <p:cNvSpPr txBox="1"/>
          <p:nvPr userDrawn="1"/>
        </p:nvSpPr>
        <p:spPr>
          <a:xfrm>
            <a:off x="11736705" y="6597396"/>
            <a:ext cx="454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FABE16F-2D45-3D4B-BBBC-36FFF436068A}" type="slidenum">
              <a:rPr lang="en-IT" sz="1000" smtClean="0">
                <a:solidFill>
                  <a:srgbClr val="0070C0"/>
                </a:solidFill>
              </a:rPr>
              <a:t>‹#›</a:t>
            </a:fld>
            <a:endParaRPr lang="en-IT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3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chart" Target="../charts/chart1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"/>
          <p:cNvSpPr/>
          <p:nvPr/>
        </p:nvSpPr>
        <p:spPr>
          <a:xfrm>
            <a:off x="86498" y="1581665"/>
            <a:ext cx="6583680" cy="3422822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IT"/>
          </a:p>
        </p:txBody>
      </p:sp>
      <p:sp>
        <p:nvSpPr>
          <p:cNvPr id="4" name="Text 1"/>
          <p:cNvSpPr/>
          <p:nvPr/>
        </p:nvSpPr>
        <p:spPr>
          <a:xfrm>
            <a:off x="685799" y="1965959"/>
            <a:ext cx="6703541" cy="406413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4000" b="1" dirty="0">
                <a:solidFill>
                  <a:srgbClr val="111827"/>
                </a:solidFill>
                <a:ea typeface="Aptos" pitchFamily="34" charset="-122"/>
                <a:cs typeface="Aptos" pitchFamily="34" charset="-120"/>
              </a:rPr>
              <a:t>Development of a Synthetic Database for CORC® Cables</a:t>
            </a:r>
          </a:p>
          <a:p>
            <a:pPr marL="0" indent="0">
              <a:buNone/>
            </a:pPr>
            <a:endParaRPr lang="en-US" sz="2400" b="1" dirty="0">
              <a:solidFill>
                <a:srgbClr val="111827"/>
              </a:solidFill>
              <a:ea typeface="Aptos" pitchFamily="34" charset="-122"/>
              <a:cs typeface="Aptos" pitchFamily="34" charset="-12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111827"/>
                </a:solidFill>
                <a:ea typeface="Aptos" pitchFamily="34" charset="-122"/>
                <a:cs typeface="Aptos" pitchFamily="34" charset="-120"/>
              </a:rPr>
              <a:t>MAG-S.01.01-T030-D002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Fabio Freschi</a:t>
            </a:r>
          </a:p>
          <a:p>
            <a:pPr marL="0" indent="0">
              <a:buNone/>
            </a:pPr>
            <a:r>
              <a:rPr lang="en-US" sz="2400" dirty="0"/>
              <a:t>Laura Savoldi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/>
              <a:t>Department of Energy – </a:t>
            </a:r>
            <a:r>
              <a:rPr lang="en-US" sz="2400" i="1" dirty="0" err="1"/>
              <a:t>Politecnico</a:t>
            </a:r>
            <a:r>
              <a:rPr lang="en-US" sz="2400" i="1" dirty="0"/>
              <a:t> di Torino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E79BB4-281D-0AC8-394C-79049D2830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069" t="3326" r="38580"/>
          <a:stretch>
            <a:fillRect/>
          </a:stretch>
        </p:blipFill>
        <p:spPr>
          <a:xfrm>
            <a:off x="8494281" y="1302482"/>
            <a:ext cx="2436752" cy="4824414"/>
          </a:xfrm>
          <a:prstGeom prst="rect">
            <a:avLst/>
          </a:prstGeom>
        </p:spPr>
      </p:pic>
      <p:pic>
        <p:nvPicPr>
          <p:cNvPr id="5" name="Picture 4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E7B3CC01-30E9-2016-9274-7A2F2B3C5A19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0" y="0"/>
            <a:ext cx="3289590" cy="10036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/>
          <p:cNvSpPr/>
          <p:nvPr/>
        </p:nvSpPr>
        <p:spPr>
          <a:xfrm>
            <a:off x="411480" y="214884"/>
            <a:ext cx="109728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3600" b="1" dirty="0">
                <a:solidFill>
                  <a:srgbClr val="FFFFFF"/>
                </a:solidFill>
                <a:ea typeface="Aptos" pitchFamily="34" charset="-122"/>
                <a:cs typeface="Aptos" pitchFamily="34" charset="-120"/>
              </a:rPr>
              <a:t>Takeaways</a:t>
            </a:r>
            <a:endParaRPr lang="en-US" sz="3600" dirty="0"/>
          </a:p>
        </p:txBody>
      </p:sp>
      <p:sp>
        <p:nvSpPr>
          <p:cNvPr id="5" name="Text 3"/>
          <p:cNvSpPr/>
          <p:nvPr/>
        </p:nvSpPr>
        <p:spPr>
          <a:xfrm>
            <a:off x="5214486" y="2103120"/>
            <a:ext cx="1033272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1600" dirty="0"/>
          </a:p>
        </p:txBody>
      </p:sp>
      <p:sp>
        <p:nvSpPr>
          <p:cNvPr id="6" name="Shape 4"/>
          <p:cNvSpPr/>
          <p:nvPr/>
        </p:nvSpPr>
        <p:spPr>
          <a:xfrm>
            <a:off x="4673065" y="2622475"/>
            <a:ext cx="10789920" cy="658368"/>
          </a:xfrm>
          <a:prstGeom prst="roundRect">
            <a:avLst/>
          </a:prstGeom>
          <a:solidFill>
            <a:srgbClr val="FFFFFF">
              <a:alpha val="92000"/>
            </a:srgbClr>
          </a:solidFill>
          <a:ln w="12700">
            <a:solidFill>
              <a:srgbClr val="FFFFFF">
                <a:alpha val="60000"/>
              </a:srgbClr>
            </a:solidFill>
            <a:prstDash val="solid"/>
          </a:ln>
        </p:spPr>
        <p:txBody>
          <a:bodyPr/>
          <a:lstStyle/>
          <a:p>
            <a:endParaRPr lang="en-IT" sz="160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Shape 10">
                <a:extLst>
                  <a:ext uri="{FF2B5EF4-FFF2-40B4-BE49-F238E27FC236}">
                    <a16:creationId xmlns:a16="http://schemas.microsoft.com/office/drawing/2014/main" id="{DF2DCB41-98F8-56E3-2319-61B71A923826}"/>
                  </a:ext>
                </a:extLst>
              </p:cNvPr>
              <p:cNvSpPr/>
              <p:nvPr/>
            </p:nvSpPr>
            <p:spPr>
              <a:xfrm>
                <a:off x="315228" y="2171700"/>
                <a:ext cx="11369040" cy="251460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 anchor="ctr"/>
              <a:lstStyle/>
              <a:p>
                <a:pPr>
                  <a:spcAft>
                    <a:spcPts val="600"/>
                  </a:spcAft>
                  <a:buSzPct val="100000"/>
                </a:pPr>
                <a:r>
                  <a:rPr lang="en-US" sz="2000" b="1" dirty="0">
                    <a:ea typeface="Calibri" pitchFamily="34" charset="-122"/>
                    <a:cs typeface="Calibri" pitchFamily="34" charset="-120"/>
                  </a:rPr>
                  <a:t>Development of Synthetic Database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FontTx/>
                  <a:buChar char="•"/>
                </a:pPr>
                <a:r>
                  <a:rPr lang="en-US" dirty="0"/>
                  <a:t>Physics‑consistent features (geometry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+ material law) → metamodels that generalize configurations and operating conditions.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FontTx/>
                  <a:buChar char="•"/>
                </a:pPr>
                <a:r>
                  <a:rPr lang="en-US" dirty="0">
                    <a:ea typeface="Aptos" pitchFamily="34" charset="-122"/>
                    <a:cs typeface="Aptos" pitchFamily="34" charset="-120"/>
                  </a:rPr>
                  <a:t>Robust label extraction: store raw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Aptos" pitchFamily="34" charset="-122"/>
                        <a:cs typeface="Aptos" pitchFamily="34" charset="-120"/>
                      </a:rPr>
                      <m:t>𝐸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Aptos" pitchFamily="34" charset="-122"/>
                        <a:cs typeface="Aptos" pitchFamily="34" charset="-120"/>
                      </a:rPr>
                      <m:t>–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Aptos" pitchFamily="34" charset="-122"/>
                        <a:cs typeface="Aptos" pitchFamily="34" charset="-120"/>
                      </a:rPr>
                      <m:t>𝐼</m:t>
                    </m:r>
                  </m:oMath>
                </a14:m>
                <a:r>
                  <a:rPr lang="en-US" dirty="0">
                    <a:ea typeface="Aptos" pitchFamily="34" charset="-122"/>
                    <a:cs typeface="Aptos" pitchFamily="34" charset="-120"/>
                  </a:rPr>
                  <a:t> + fitted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Aptos" pitchFamily="34" charset="-122"/>
                        <a:cs typeface="Aptos" pitchFamily="34" charset="-120"/>
                      </a:rPr>
                      <m:t>(</m:t>
                    </m:r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  <a:ea typeface="Aptos" pitchFamily="34" charset="-122"/>
                            <a:cs typeface="Aptos" pitchFamily="34" charset="-12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 panose="02040503050406030204" pitchFamily="18" charset="0"/>
                            <a:ea typeface="Aptos" pitchFamily="34" charset="-122"/>
                            <a:cs typeface="Aptos" pitchFamily="34" charset="-120"/>
                          </a:rPr>
                          <m:t>𝐼</m:t>
                        </m:r>
                      </m:e>
                      <m:sub>
                        <m:r>
                          <a:rPr lang="en-US" i="1" dirty="0" err="1">
                            <a:latin typeface="Cambria Math" panose="02040503050406030204" pitchFamily="18" charset="0"/>
                            <a:ea typeface="Aptos" pitchFamily="34" charset="-122"/>
                            <a:cs typeface="Aptos" pitchFamily="34" charset="-120"/>
                          </a:rPr>
                          <m:t>𝑐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  <a:ea typeface="Aptos" pitchFamily="34" charset="-122"/>
                        <a:cs typeface="Aptos" pitchFamily="34" charset="-120"/>
                      </a:rPr>
                      <m:t>, </m:t>
                    </m:r>
                    <m:r>
                      <a:rPr lang="en-US" i="1" dirty="0">
                        <a:latin typeface="Cambria Math" panose="02040503050406030204" pitchFamily="18" charset="0"/>
                        <a:ea typeface="Aptos" pitchFamily="34" charset="-122"/>
                        <a:cs typeface="Aptos" pitchFamily="34" charset="-120"/>
                      </a:rPr>
                      <m:t>𝑛</m:t>
                    </m:r>
                    <m:r>
                      <a:rPr lang="en-US" i="1" dirty="0">
                        <a:latin typeface="Cambria Math" panose="02040503050406030204" pitchFamily="18" charset="0"/>
                        <a:ea typeface="Aptos" pitchFamily="34" charset="-122"/>
                        <a:cs typeface="Aptos" pitchFamily="34" charset="-120"/>
                      </a:rPr>
                      <m:t>) </m:t>
                    </m:r>
                  </m:oMath>
                </a14:m>
                <a:r>
                  <a:rPr lang="en-US" dirty="0">
                    <a:ea typeface="Aptos" pitchFamily="34" charset="-122"/>
                    <a:cs typeface="Aptos" pitchFamily="34" charset="-120"/>
                  </a:rPr>
                  <a:t>+ residuals.</a:t>
                </a:r>
                <a:endParaRPr lang="en-US" dirty="0"/>
              </a:p>
              <a:p>
                <a:pPr marL="228600" indent="-228600">
                  <a:spcAft>
                    <a:spcPts val="600"/>
                  </a:spcAft>
                  <a:buSzPct val="100000"/>
                  <a:buFontTx/>
                  <a:buChar char="•"/>
                </a:pPr>
                <a:r>
                  <a:rPr lang="en-US" dirty="0">
                    <a:ea typeface="Aptos" pitchFamily="34" charset="-122"/>
                    <a:cs typeface="Aptos" pitchFamily="34" charset="-120"/>
                  </a:rPr>
                  <a:t>Scale via Star2d; control bias via Star3d anchors (multi‑fidelity, residual correction).</a:t>
                </a:r>
                <a:endParaRPr lang="en-US" dirty="0"/>
              </a:p>
              <a:p>
                <a:pPr marL="228600" indent="-228600">
                  <a:spcAft>
                    <a:spcPts val="600"/>
                  </a:spcAft>
                  <a:buSzPct val="100000"/>
                  <a:buFontTx/>
                  <a:buChar char="•"/>
                </a:pPr>
                <a:r>
                  <a:rPr lang="en-US" dirty="0">
                    <a:ea typeface="Aptos" pitchFamily="34" charset="-122"/>
                    <a:cs typeface="Aptos" pitchFamily="34" charset="-120"/>
                  </a:rPr>
                  <a:t>Database records include provenance + QC flags → training is repeatable and defensible.</a:t>
                </a:r>
                <a:endParaRPr lang="en-US" dirty="0"/>
              </a:p>
            </p:txBody>
          </p:sp>
        </mc:Choice>
        <mc:Fallback>
          <p:sp>
            <p:nvSpPr>
              <p:cNvPr id="16" name="Shape 10">
                <a:extLst>
                  <a:ext uri="{FF2B5EF4-FFF2-40B4-BE49-F238E27FC236}">
                    <a16:creationId xmlns:a16="http://schemas.microsoft.com/office/drawing/2014/main" id="{DF2DCB41-98F8-56E3-2319-61B71A9238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228" y="2171700"/>
                <a:ext cx="11369040" cy="251460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10">
            <a:extLst>
              <a:ext uri="{FF2B5EF4-FFF2-40B4-BE49-F238E27FC236}">
                <a16:creationId xmlns:a16="http://schemas.microsoft.com/office/drawing/2014/main" id="{F4C8733E-DD55-EC25-99FA-61FEA3EFBD99}"/>
              </a:ext>
            </a:extLst>
          </p:cNvPr>
          <p:cNvSpPr/>
          <p:nvPr/>
        </p:nvSpPr>
        <p:spPr>
          <a:xfrm>
            <a:off x="602522" y="4231822"/>
            <a:ext cx="10986956" cy="2043601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hape 6"/>
              <p:cNvSpPr/>
              <p:nvPr/>
            </p:nvSpPr>
            <p:spPr>
              <a:xfrm>
                <a:off x="602522" y="1225969"/>
                <a:ext cx="5669280" cy="251460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222"/>
                  </a:srgbClr>
                </a:outerShdw>
              </a:effectLst>
            </p:spPr>
            <p:txBody>
              <a:bodyPr anchor="ctr"/>
              <a:lstStyle/>
              <a:p>
                <a:pPr>
                  <a:spcAft>
                    <a:spcPts val="600"/>
                  </a:spcAft>
                  <a:buSzPct val="100000"/>
                </a:pPr>
                <a:r>
                  <a:rPr lang="en-US" sz="2000" b="1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Why a synthetic database?</a:t>
                </a:r>
                <a:endParaRPr lang="en-US" sz="2000" dirty="0">
                  <a:latin typeface="Calibri" pitchFamily="34" charset="0"/>
                  <a:ea typeface="Calibri" pitchFamily="34" charset="-122"/>
                  <a:cs typeface="Calibri" pitchFamily="34" charset="-120"/>
                </a:endParaRP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Design-space is large: geometry, tape count/layers, material law parameters,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𝑇</m:t>
                    </m:r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, external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𝐵</m:t>
                    </m:r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(magnitude + orientation).</a:t>
                </a:r>
                <a:endParaRPr lang="en-US" sz="1600" dirty="0"/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CORC® physics is coupled: self-field + anisotropic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𝐽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(</m:t>
                    </m:r>
                    <m:sSub>
                      <m:sSubPr>
                        <m:ctrlPr>
                          <a:rPr lang="it-IT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𝐵</m:t>
                        </m:r>
                      </m:e>
                      <m:sub>
                        <m:r>
                          <a:rPr lang="it-IT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𝑛</m:t>
                        </m:r>
                      </m:sub>
                    </m:sSub>
                    <m:r>
                      <a:rPr lang="en-US" sz="1600" i="1" dirty="0" err="1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,</m:t>
                    </m:r>
                    <m:sSub>
                      <m:sSubPr>
                        <m:ctrlPr>
                          <a:rPr lang="it-IT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𝐵</m:t>
                        </m:r>
                      </m:e>
                      <m:sub>
                        <m:r>
                          <a:rPr lang="en-US" sz="1600" i="1" dirty="0" err="1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𝑡</m:t>
                        </m:r>
                      </m:sub>
                    </m:sSub>
                    <m:r>
                      <a:rPr lang="en-US" sz="1600" i="1" dirty="0" err="1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,</m:t>
                    </m:r>
                    <m:r>
                      <a:rPr lang="en-US" sz="1600" i="1" dirty="0" err="1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𝑇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)</m:t>
                    </m:r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→ non-uniform current sharing.</a:t>
                </a:r>
                <a:endParaRPr lang="en-US" sz="1600" dirty="0"/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Need fast “engineering outputs” for magnet design loops → train metamodels (ANN/surrogates).</a:t>
                </a:r>
                <a:endParaRPr lang="en-US" sz="1600" dirty="0"/>
              </a:p>
            </p:txBody>
          </p:sp>
        </mc:Choice>
        <mc:Fallback xmlns="">
          <p:sp>
            <p:nvSpPr>
              <p:cNvPr id="8" name="Shap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22" y="1225969"/>
                <a:ext cx="5669280" cy="251460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222"/>
                  </a:srgbClr>
                </a:outerShdw>
              </a:effectLst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Shape 10"/>
              <p:cNvSpPr/>
              <p:nvPr/>
            </p:nvSpPr>
            <p:spPr>
              <a:xfrm>
                <a:off x="6408962" y="1225969"/>
                <a:ext cx="5180516" cy="251460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/>
              <a:lstStyle/>
              <a:p>
                <a:pPr>
                  <a:spcAft>
                    <a:spcPts val="600"/>
                  </a:spcAft>
                  <a:buSzPct val="100000"/>
                </a:pPr>
                <a:r>
                  <a:rPr lang="en-US" sz="2000" b="1" dirty="0">
                    <a:ea typeface="Calibri" pitchFamily="34" charset="-122"/>
                    <a:cs typeface="Calibri" pitchFamily="34" charset="-120"/>
                  </a:rPr>
                  <a:t>What is stored per case?</a:t>
                </a:r>
                <a:endParaRPr lang="en-US" sz="2000" dirty="0"/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Raw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𝐸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–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𝐼</m:t>
                    </m:r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samples around the transition (few points).</a:t>
                </a:r>
                <a:endParaRPr lang="en-US" sz="1600" dirty="0"/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Identified pair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(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𝐼𝑐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, 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𝑛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)</m:t>
                    </m:r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from log-domain regression.</a:t>
                </a:r>
                <a:endParaRPr lang="en-US" sz="1600" dirty="0"/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Tape-wise / segment-wise current distribution (optional feature targets).</a:t>
                </a:r>
                <a:endParaRPr lang="en-US" sz="1600" dirty="0"/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Full metadata: geometry inputs,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𝐽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model + parameters,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𝐵</m:t>
                        </m:r>
                      </m:e>
                      <m:sub>
                        <m:r>
                          <a:rPr lang="it-IT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description, temperature, random seed, convergence + fit diagnostics.</a:t>
                </a:r>
                <a:endParaRPr lang="en-US" sz="1600" dirty="0"/>
              </a:p>
            </p:txBody>
          </p:sp>
        </mc:Choice>
        <mc:Fallback xmlns="">
          <p:sp>
            <p:nvSpPr>
              <p:cNvPr id="12" name="Shap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962" y="1225969"/>
                <a:ext cx="5180516" cy="251460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12"/>
          <p:cNvSpPr/>
          <p:nvPr/>
        </p:nvSpPr>
        <p:spPr>
          <a:xfrm>
            <a:off x="6683282" y="1454569"/>
            <a:ext cx="4434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1600" dirty="0"/>
          </a:p>
        </p:txBody>
      </p:sp>
      <p:sp>
        <p:nvSpPr>
          <p:cNvPr id="17" name="Text 15"/>
          <p:cNvSpPr/>
          <p:nvPr/>
        </p:nvSpPr>
        <p:spPr>
          <a:xfrm>
            <a:off x="960120" y="4364748"/>
            <a:ext cx="1024128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000" b="1" dirty="0">
                <a:solidFill>
                  <a:srgbClr val="0B1F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ML-ready outputs (what the metamodel predicts)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Shape 16"/>
              <p:cNvSpPr/>
              <p:nvPr/>
            </p:nvSpPr>
            <p:spPr>
              <a:xfrm>
                <a:off x="876842" y="4817713"/>
                <a:ext cx="2196548" cy="54864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</p:spPr>
            <p:txBody>
              <a:bodyPr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dirty="0" smtClean="0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</m:ctrlPr>
                        </m:sSubPr>
                        <m:e>
                          <m:r>
                            <a:rPr lang="en-US" sz="1600" i="1" dirty="0" smtClean="0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𝐼</m:t>
                          </m:r>
                        </m:e>
                        <m:sub>
                          <m:r>
                            <a:rPr lang="en-US" sz="1600" i="1" dirty="0" smtClean="0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𝑐</m:t>
                          </m:r>
                        </m:sub>
                      </m:sSub>
                      <m:r>
                        <a:rPr lang="en-US" sz="1600" i="1" dirty="0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(</m:t>
                      </m:r>
                      <m:sSub>
                        <m:sSubPr>
                          <m:ctrlPr>
                            <a:rPr lang="it-IT" sz="1600" b="0" i="1" dirty="0" smtClean="0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</m:ctrlPr>
                        </m:sSubPr>
                        <m:e>
                          <m:r>
                            <a:rPr lang="en-US" sz="1600" i="1" dirty="0" err="1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𝐵</m:t>
                          </m:r>
                        </m:e>
                        <m:sub>
                          <m:r>
                            <a:rPr lang="en-US" sz="1600" i="1" dirty="0" err="1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𝑛</m:t>
                          </m:r>
                        </m:sub>
                      </m:sSub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,</m:t>
                      </m:r>
                      <m:sSub>
                        <m:sSubPr>
                          <m:ctrlPr>
                            <a:rPr lang="it-IT" sz="1600" b="0" i="1" dirty="0" smtClean="0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</m:ctrlPr>
                        </m:sSubPr>
                        <m:e>
                          <m:r>
                            <a:rPr lang="en-US" sz="1600" i="1" dirty="0" err="1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𝐵</m:t>
                          </m:r>
                        </m:e>
                        <m:sub>
                          <m:r>
                            <a:rPr lang="en-US" sz="1600" i="1" dirty="0" err="1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𝑡</m:t>
                          </m:r>
                        </m:sub>
                      </m:sSub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,</m:t>
                      </m:r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𝑇</m:t>
                      </m:r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,</m:t>
                      </m:r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𝑔𝑒𝑜𝑚𝑒𝑡𝑟𝑦</m:t>
                      </m:r>
                      <m:r>
                        <a:rPr lang="en-US" sz="1600" i="1" dirty="0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)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8" name="Shap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42" y="4817713"/>
                <a:ext cx="2196548" cy="548640"/>
              </a:xfrm>
              <a:prstGeom prst="roundRect">
                <a:avLst/>
              </a:prstGeom>
              <a:blipFill>
                <a:blip r:embed="rId5"/>
                <a:stretch>
                  <a:fillRect r="-1714"/>
                </a:stretch>
              </a:blipFill>
              <a:ln w="12700">
                <a:solidFill>
                  <a:srgbClr val="0070C0"/>
                </a:solidFill>
                <a:prstDash val="solid"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 24"/>
          <p:cNvSpPr/>
          <p:nvPr/>
        </p:nvSpPr>
        <p:spPr>
          <a:xfrm>
            <a:off x="900907" y="5471425"/>
            <a:ext cx="10241280" cy="72195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60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→ </a:t>
            </a:r>
            <a:r>
              <a:rPr lang="en-US" sz="1600" b="1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A metamodel is only as good as the dataset</a:t>
            </a:r>
            <a:r>
              <a:rPr lang="en-US" sz="160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: </a:t>
            </a:r>
            <a:r>
              <a:rPr lang="en-US" sz="1600" dirty="0">
                <a:solidFill>
                  <a:srgbClr val="111827"/>
                </a:solidFill>
                <a:latin typeface="Aptos" pitchFamily="34" charset="0"/>
                <a:ea typeface="Aptos" pitchFamily="34" charset="-122"/>
                <a:cs typeface="Aptos" pitchFamily="34" charset="-120"/>
              </a:rPr>
              <a:t>Inputs must encode the same physics used by the solver: geometry, material law, and operating field.</a:t>
            </a:r>
            <a:endParaRPr lang="en-US" sz="1600" dirty="0"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0" indent="0">
              <a:buNone/>
            </a:pPr>
            <a:r>
              <a:rPr lang="en-US" sz="160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→ trained surrogate enables rapid scans / optimization loops with uncertainty bands</a:t>
            </a:r>
            <a:endParaRPr lang="en-US" sz="1600" dirty="0"/>
          </a:p>
        </p:txBody>
      </p:sp>
      <p:sp>
        <p:nvSpPr>
          <p:cNvPr id="27" name="Text 0">
            <a:extLst>
              <a:ext uri="{FF2B5EF4-FFF2-40B4-BE49-F238E27FC236}">
                <a16:creationId xmlns:a16="http://schemas.microsoft.com/office/drawing/2014/main" id="{7036BB24-CCA7-40B2-51FB-03D0F34CF6B4}"/>
              </a:ext>
            </a:extLst>
          </p:cNvPr>
          <p:cNvSpPr/>
          <p:nvPr/>
        </p:nvSpPr>
        <p:spPr>
          <a:xfrm>
            <a:off x="609600" y="292608"/>
            <a:ext cx="10972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3000" b="1" dirty="0">
                <a:solidFill>
                  <a:schemeClr val="bg1"/>
                </a:solidFill>
                <a:latin typeface="Aptos" pitchFamily="34" charset="0"/>
                <a:ea typeface="Aptos" pitchFamily="34" charset="-122"/>
                <a:cs typeface="Aptos" pitchFamily="34" charset="-120"/>
              </a:rPr>
              <a:t>Motivation &amp; End-Product</a:t>
            </a:r>
            <a:endParaRPr lang="en-US" sz="3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Shape 16">
                <a:extLst>
                  <a:ext uri="{FF2B5EF4-FFF2-40B4-BE49-F238E27FC236}">
                    <a16:creationId xmlns:a16="http://schemas.microsoft.com/office/drawing/2014/main" id="{D373FA99-173B-DED3-E81E-F8B50651B4BB}"/>
                  </a:ext>
                </a:extLst>
              </p:cNvPr>
              <p:cNvSpPr/>
              <p:nvPr/>
            </p:nvSpPr>
            <p:spPr>
              <a:xfrm>
                <a:off x="3586179" y="4821948"/>
                <a:ext cx="2196548" cy="54864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</p:spPr>
            <p:txBody>
              <a:bodyPr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dirty="0" smtClean="0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𝑛</m:t>
                      </m:r>
                      <m:r>
                        <a:rPr lang="en-US" sz="1600" i="1" dirty="0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(</m:t>
                      </m:r>
                      <m:sSub>
                        <m:sSubPr>
                          <m:ctrlPr>
                            <a:rPr lang="it-IT" sz="1600" i="1" dirty="0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</m:ctrlPr>
                        </m:sSubPr>
                        <m:e>
                          <m:r>
                            <a:rPr lang="en-US" sz="1600" i="1" dirty="0" err="1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𝐵</m:t>
                          </m:r>
                        </m:e>
                        <m:sub>
                          <m:r>
                            <a:rPr lang="en-US" sz="1600" i="1" dirty="0" err="1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𝑛</m:t>
                          </m:r>
                        </m:sub>
                      </m:sSub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,</m:t>
                      </m:r>
                      <m:sSub>
                        <m:sSubPr>
                          <m:ctrlPr>
                            <a:rPr lang="it-IT" sz="1600" i="1" dirty="0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</m:ctrlPr>
                        </m:sSubPr>
                        <m:e>
                          <m:r>
                            <a:rPr lang="en-US" sz="1600" i="1" dirty="0" err="1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𝐵</m:t>
                          </m:r>
                        </m:e>
                        <m:sub>
                          <m:r>
                            <a:rPr lang="en-US" sz="1600" i="1" dirty="0" err="1">
                              <a:solidFill>
                                <a:srgbClr val="334155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𝑡</m:t>
                          </m:r>
                        </m:sub>
                      </m:sSub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,</m:t>
                      </m:r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𝑇</m:t>
                      </m:r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,</m:t>
                      </m:r>
                      <m:r>
                        <a:rPr lang="en-US" sz="1600" i="1" dirty="0" err="1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𝑔𝑒𝑜𝑚𝑒𝑡𝑟𝑦</m:t>
                      </m:r>
                      <m:r>
                        <a:rPr lang="en-US" sz="1600" i="1" dirty="0">
                          <a:solidFill>
                            <a:srgbClr val="334155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9" name="Shape 16">
                <a:extLst>
                  <a:ext uri="{FF2B5EF4-FFF2-40B4-BE49-F238E27FC236}">
                    <a16:creationId xmlns:a16="http://schemas.microsoft.com/office/drawing/2014/main" id="{D373FA99-173B-DED3-E81E-F8B50651B4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6179" y="4821948"/>
                <a:ext cx="2196548" cy="548640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Shape 16">
                <a:extLst>
                  <a:ext uri="{FF2B5EF4-FFF2-40B4-BE49-F238E27FC236}">
                    <a16:creationId xmlns:a16="http://schemas.microsoft.com/office/drawing/2014/main" id="{841E012A-1A9A-6F59-9234-A7FC536A47FA}"/>
                  </a:ext>
                </a:extLst>
              </p:cNvPr>
              <p:cNvSpPr/>
              <p:nvPr/>
            </p:nvSpPr>
            <p:spPr>
              <a:xfrm>
                <a:off x="6295516" y="4817713"/>
                <a:ext cx="2196548" cy="54864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</p:spPr>
            <p:txBody>
              <a:bodyPr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1600" dirty="0"/>
                  <a:t> curve features</a:t>
                </a:r>
              </a:p>
            </p:txBody>
          </p:sp>
        </mc:Choice>
        <mc:Fallback xmlns="">
          <p:sp>
            <p:nvSpPr>
              <p:cNvPr id="30" name="Shape 16">
                <a:extLst>
                  <a:ext uri="{FF2B5EF4-FFF2-40B4-BE49-F238E27FC236}">
                    <a16:creationId xmlns:a16="http://schemas.microsoft.com/office/drawing/2014/main" id="{841E012A-1A9A-6F59-9234-A7FC536A47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5516" y="4817713"/>
                <a:ext cx="2196548" cy="548640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hape 16">
            <a:extLst>
              <a:ext uri="{FF2B5EF4-FFF2-40B4-BE49-F238E27FC236}">
                <a16:creationId xmlns:a16="http://schemas.microsoft.com/office/drawing/2014/main" id="{939B649F-EFAA-7203-1796-F4A4CDF044FF}"/>
              </a:ext>
            </a:extLst>
          </p:cNvPr>
          <p:cNvSpPr/>
          <p:nvPr/>
        </p:nvSpPr>
        <p:spPr>
          <a:xfrm>
            <a:off x="9004852" y="4849633"/>
            <a:ext cx="2196548" cy="5486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</p:spPr>
        <p:txBody>
          <a:bodyPr anchor="ctr"/>
          <a:lstStyle/>
          <a:p>
            <a:pPr algn="ctr"/>
            <a:r>
              <a:rPr lang="en-US" sz="1600" dirty="0"/>
              <a:t>Current sharing metrics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6"/>
          <p:cNvSpPr/>
          <p:nvPr/>
        </p:nvSpPr>
        <p:spPr>
          <a:xfrm>
            <a:off x="304137" y="1143000"/>
            <a:ext cx="6912209" cy="246888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000"/>
              </a:srgbClr>
            </a:outerShdw>
          </a:effectLst>
        </p:spPr>
        <p:txBody>
          <a:bodyPr anchor="ctr"/>
          <a:lstStyle/>
          <a:p>
            <a:pPr>
              <a:spcAft>
                <a:spcPts val="600"/>
              </a:spcAft>
              <a:buSzPct val="100000"/>
            </a:pPr>
            <a:r>
              <a:rPr lang="en-US" sz="2000" b="1" dirty="0">
                <a:solidFill>
                  <a:srgbClr val="0B1F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STAR2d (2‑D DC, cross-section)</a:t>
            </a:r>
            <a:endParaRPr lang="en-US" sz="2000" dirty="0">
              <a:solidFill>
                <a:srgbClr val="334155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3341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Unknowns: segment currents + one shared cable voltage.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3341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Self-field via </a:t>
            </a:r>
            <a:r>
              <a:rPr lang="en-US" sz="1600" dirty="0" err="1">
                <a:solidFill>
                  <a:srgbClr val="3341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Biot</a:t>
            </a:r>
            <a:r>
              <a:rPr lang="en-US" sz="1600" dirty="0">
                <a:solidFill>
                  <a:srgbClr val="3341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–Savart (no air mesh).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3341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Best for: fast parameter sweeps, sensitivity studies, dataset scale-out.</a:t>
            </a:r>
            <a:endParaRPr lang="en-US" sz="1600" dirty="0"/>
          </a:p>
          <a:p>
            <a:endParaRPr lang="en-US" dirty="0"/>
          </a:p>
        </p:txBody>
      </p:sp>
      <p:sp>
        <p:nvSpPr>
          <p:cNvPr id="12" name="Shape 10"/>
          <p:cNvSpPr/>
          <p:nvPr/>
        </p:nvSpPr>
        <p:spPr>
          <a:xfrm>
            <a:off x="304137" y="3794760"/>
            <a:ext cx="6912209" cy="265176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000"/>
              </a:srgbClr>
            </a:outerShdw>
          </a:effectLst>
        </p:spPr>
        <p:txBody>
          <a:bodyPr anchor="ctr"/>
          <a:lstStyle/>
          <a:p>
            <a:pPr>
              <a:spcAft>
                <a:spcPts val="600"/>
              </a:spcAft>
              <a:buSzPct val="100000"/>
            </a:pPr>
            <a:r>
              <a:rPr lang="en-US" sz="2000" b="1" dirty="0">
                <a:solidFill>
                  <a:srgbClr val="0B1F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STAR3d (3‑D stream-function on tape surfaces)</a:t>
            </a:r>
            <a:endParaRPr lang="en-US" sz="2000" dirty="0">
              <a:solidFill>
                <a:srgbClr val="334155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3341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Captures axial/helical effects (pitch), terminations, non-uniform field along axis.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3341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More expensive; used selectively as high-fidelity anchors.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solidFill>
                  <a:srgbClr val="33415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Voltage inferred from power loss; includes automatic outlier rejection in fit.</a:t>
            </a:r>
            <a:endParaRPr lang="en-US" sz="1600" dirty="0"/>
          </a:p>
          <a:p>
            <a:endParaRPr lang="en-US" dirty="0"/>
          </a:p>
        </p:txBody>
      </p:sp>
      <p:sp>
        <p:nvSpPr>
          <p:cNvPr id="14" name="Text 12"/>
          <p:cNvSpPr/>
          <p:nvPr/>
        </p:nvSpPr>
        <p:spPr>
          <a:xfrm>
            <a:off x="609600" y="4279392"/>
            <a:ext cx="530352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1600" dirty="0"/>
          </a:p>
        </p:txBody>
      </p:sp>
      <p:sp>
        <p:nvSpPr>
          <p:cNvPr id="23" name="Text 0">
            <a:extLst>
              <a:ext uri="{FF2B5EF4-FFF2-40B4-BE49-F238E27FC236}">
                <a16:creationId xmlns:a16="http://schemas.microsoft.com/office/drawing/2014/main" id="{B95F0944-8E54-3A08-997E-D672D6B43712}"/>
              </a:ext>
            </a:extLst>
          </p:cNvPr>
          <p:cNvSpPr/>
          <p:nvPr/>
        </p:nvSpPr>
        <p:spPr>
          <a:xfrm>
            <a:off x="609600" y="292608"/>
            <a:ext cx="10972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3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Simulation engines used to generate the synthetic database</a:t>
            </a:r>
            <a:endParaRPr lang="en-US" sz="3200" dirty="0"/>
          </a:p>
        </p:txBody>
      </p:sp>
      <p:pic>
        <p:nvPicPr>
          <p:cNvPr id="24" name="Image 1" descr="/mnt/data/Figure1.png">
            <a:extLst>
              <a:ext uri="{FF2B5EF4-FFF2-40B4-BE49-F238E27FC236}">
                <a16:creationId xmlns:a16="http://schemas.microsoft.com/office/drawing/2014/main" id="{6BD960EC-B827-AA24-2634-FAADF4686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3109" y="1234867"/>
            <a:ext cx="2189552" cy="228514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D91CC57-C86A-052B-78B3-31C033D17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8825" y="3794760"/>
            <a:ext cx="1538120" cy="265176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9E06C1A-96C7-AB66-707E-02CD3D2FEE3F}"/>
              </a:ext>
            </a:extLst>
          </p:cNvPr>
          <p:cNvSpPr txBox="1"/>
          <p:nvPr/>
        </p:nvSpPr>
        <p:spPr>
          <a:xfrm rot="16200000">
            <a:off x="9603430" y="3569107"/>
            <a:ext cx="2125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400" dirty="0"/>
              <a:t>4 layers – 3 tapes per layer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C2AA1-A6A3-1C45-0FB6-30319C2FA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Step 1 — Geometry parameterization and discretization (STAR2d)</a:t>
            </a:r>
            <a:endParaRPr lang="en-IT" sz="3400" dirty="0"/>
          </a:p>
        </p:txBody>
      </p:sp>
      <p:sp>
        <p:nvSpPr>
          <p:cNvPr id="3" name="Shape 10">
            <a:extLst>
              <a:ext uri="{FF2B5EF4-FFF2-40B4-BE49-F238E27FC236}">
                <a16:creationId xmlns:a16="http://schemas.microsoft.com/office/drawing/2014/main" id="{6FCF41E8-A6FF-C884-B58E-F5DAB7E70F5F}"/>
              </a:ext>
            </a:extLst>
          </p:cNvPr>
          <p:cNvSpPr/>
          <p:nvPr/>
        </p:nvSpPr>
        <p:spPr>
          <a:xfrm>
            <a:off x="602522" y="4231822"/>
            <a:ext cx="10789920" cy="2043601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4" name="Shape 6">
            <a:extLst>
              <a:ext uri="{FF2B5EF4-FFF2-40B4-BE49-F238E27FC236}">
                <a16:creationId xmlns:a16="http://schemas.microsoft.com/office/drawing/2014/main" id="{F11DCF86-70AA-1AAD-0062-EAF9B63EF3D0}"/>
              </a:ext>
            </a:extLst>
          </p:cNvPr>
          <p:cNvSpPr/>
          <p:nvPr/>
        </p:nvSpPr>
        <p:spPr>
          <a:xfrm>
            <a:off x="602522" y="1225969"/>
            <a:ext cx="5669280" cy="251460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222"/>
              </a:srgbClr>
            </a:outerShdw>
          </a:effectLst>
        </p:spPr>
        <p:txBody>
          <a:bodyPr anchor="ctr"/>
          <a:lstStyle/>
          <a:p>
            <a:pPr>
              <a:spcAft>
                <a:spcPts val="600"/>
              </a:spcAft>
              <a:buSzPct val="100000"/>
            </a:pPr>
            <a:r>
              <a:rPr lang="en-US" sz="2000" b="1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Geometry pre-processor inputs</a:t>
            </a:r>
            <a:endParaRPr lang="en-US" sz="2000" dirty="0"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Tape width w, SC thickness (SC-only in DC model).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No. layers, No. tapes per layer, layer-to-layer spacing.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Inner/core radius (first layer).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Target segment size → discretization density.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Feasibility check: first-layer circumference must fit tapes</a:t>
            </a:r>
            <a:endParaRPr lang="en-US" sz="1600" dirty="0"/>
          </a:p>
        </p:txBody>
      </p:sp>
      <p:pic>
        <p:nvPicPr>
          <p:cNvPr id="5" name="Image 1" descr="/mnt/data/Figure1.png">
            <a:extLst>
              <a:ext uri="{FF2B5EF4-FFF2-40B4-BE49-F238E27FC236}">
                <a16:creationId xmlns:a16="http://schemas.microsoft.com/office/drawing/2014/main" id="{BFC137C7-0516-FC43-17EE-9B0B0292F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59" y="1111710"/>
            <a:ext cx="2902227" cy="3028936"/>
          </a:xfrm>
          <a:prstGeom prst="rect">
            <a:avLst/>
          </a:prstGeom>
        </p:spPr>
      </p:pic>
      <p:sp>
        <p:nvSpPr>
          <p:cNvPr id="6" name="Text 15">
            <a:extLst>
              <a:ext uri="{FF2B5EF4-FFF2-40B4-BE49-F238E27FC236}">
                <a16:creationId xmlns:a16="http://schemas.microsoft.com/office/drawing/2014/main" id="{50CF2539-B4C6-CF97-6605-8AB16BFD757A}"/>
              </a:ext>
            </a:extLst>
          </p:cNvPr>
          <p:cNvSpPr/>
          <p:nvPr/>
        </p:nvSpPr>
        <p:spPr>
          <a:xfrm>
            <a:off x="960120" y="4364748"/>
            <a:ext cx="1024128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000" b="1" dirty="0">
                <a:solidFill>
                  <a:srgbClr val="0B1F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Case instantiation 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hape 16">
                <a:extLst>
                  <a:ext uri="{FF2B5EF4-FFF2-40B4-BE49-F238E27FC236}">
                    <a16:creationId xmlns:a16="http://schemas.microsoft.com/office/drawing/2014/main" id="{EDA683F6-8B04-1B91-7AD1-8972747B95AD}"/>
                  </a:ext>
                </a:extLst>
              </p:cNvPr>
              <p:cNvSpPr/>
              <p:nvPr/>
            </p:nvSpPr>
            <p:spPr>
              <a:xfrm>
                <a:off x="876842" y="4817713"/>
                <a:ext cx="2196548" cy="54864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</p:spPr>
            <p:txBody>
              <a:bodyPr anchor="ctr"/>
              <a:lstStyle/>
              <a:p>
                <a:pPr algn="ctr"/>
                <a:r>
                  <a:rPr lang="en-US" sz="1600" dirty="0"/>
                  <a:t>Geometry params</a:t>
                </a:r>
              </a:p>
            </p:txBody>
          </p:sp>
        </mc:Choice>
        <mc:Fallback xmlns="">
          <p:sp>
            <p:nvSpPr>
              <p:cNvPr id="7" name="Shape 16">
                <a:extLst>
                  <a:ext uri="{FF2B5EF4-FFF2-40B4-BE49-F238E27FC236}">
                    <a16:creationId xmlns:a16="http://schemas.microsoft.com/office/drawing/2014/main" id="{EDA683F6-8B04-1B91-7AD1-8972747B95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42" y="4817713"/>
                <a:ext cx="2196548" cy="54864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24">
            <a:extLst>
              <a:ext uri="{FF2B5EF4-FFF2-40B4-BE49-F238E27FC236}">
                <a16:creationId xmlns:a16="http://schemas.microsoft.com/office/drawing/2014/main" id="{E3B98191-6E89-93B0-7961-ADA35CCE8F4B}"/>
              </a:ext>
            </a:extLst>
          </p:cNvPr>
          <p:cNvSpPr/>
          <p:nvPr/>
        </p:nvSpPr>
        <p:spPr>
          <a:xfrm>
            <a:off x="900907" y="5471425"/>
            <a:ext cx="10241280" cy="72195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60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→ fast re-use across current sweeps and parameter scans</a:t>
            </a:r>
            <a:endParaRPr lang="en-US" sz="1600" dirty="0"/>
          </a:p>
        </p:txBody>
      </p:sp>
      <p:sp>
        <p:nvSpPr>
          <p:cNvPr id="9" name="Shape 16">
            <a:extLst>
              <a:ext uri="{FF2B5EF4-FFF2-40B4-BE49-F238E27FC236}">
                <a16:creationId xmlns:a16="http://schemas.microsoft.com/office/drawing/2014/main" id="{59F7EB2C-825C-8EB8-3024-A4B2C17A7532}"/>
              </a:ext>
            </a:extLst>
          </p:cNvPr>
          <p:cNvSpPr/>
          <p:nvPr/>
        </p:nvSpPr>
        <p:spPr>
          <a:xfrm>
            <a:off x="3586179" y="4821948"/>
            <a:ext cx="2196548" cy="5486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</p:spPr>
        <p:txBody>
          <a:bodyPr anchor="ctr"/>
          <a:lstStyle/>
          <a:p>
            <a:pPr algn="ctr"/>
            <a:r>
              <a:rPr lang="en-US" sz="1600" dirty="0"/>
              <a:t>Discretize tapes</a:t>
            </a:r>
          </a:p>
        </p:txBody>
      </p:sp>
      <p:sp>
        <p:nvSpPr>
          <p:cNvPr id="10" name="Shape 16">
            <a:extLst>
              <a:ext uri="{FF2B5EF4-FFF2-40B4-BE49-F238E27FC236}">
                <a16:creationId xmlns:a16="http://schemas.microsoft.com/office/drawing/2014/main" id="{4605B1AF-41FD-8FE3-2C3E-B22B064A8663}"/>
              </a:ext>
            </a:extLst>
          </p:cNvPr>
          <p:cNvSpPr/>
          <p:nvPr/>
        </p:nvSpPr>
        <p:spPr>
          <a:xfrm>
            <a:off x="6295516" y="4817713"/>
            <a:ext cx="2196548" cy="5486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</p:spPr>
        <p:txBody>
          <a:bodyPr anchor="ctr"/>
          <a:lstStyle/>
          <a:p>
            <a:pPr algn="ctr"/>
            <a:r>
              <a:rPr lang="en-US" sz="1600" dirty="0"/>
              <a:t>Cache </a:t>
            </a:r>
            <a:r>
              <a:rPr lang="en-US" sz="1600" dirty="0" err="1"/>
              <a:t>Biot</a:t>
            </a:r>
            <a:r>
              <a:rPr lang="en-US" sz="1600" dirty="0"/>
              <a:t>-Savart kernels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hape 16">
                <a:extLst>
                  <a:ext uri="{FF2B5EF4-FFF2-40B4-BE49-F238E27FC236}">
                    <a16:creationId xmlns:a16="http://schemas.microsoft.com/office/drawing/2014/main" id="{7905EC75-D352-BB5A-8113-AAED88CDE1DC}"/>
                  </a:ext>
                </a:extLst>
              </p:cNvPr>
              <p:cNvSpPr/>
              <p:nvPr/>
            </p:nvSpPr>
            <p:spPr>
              <a:xfrm>
                <a:off x="9004852" y="4849633"/>
                <a:ext cx="2196548" cy="54864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</p:spPr>
            <p:txBody>
              <a:bodyPr anchor="ctr"/>
              <a:lstStyle/>
              <a:p>
                <a:pPr algn="ctr"/>
                <a:r>
                  <a:rPr lang="en-US" sz="1600" dirty="0"/>
                  <a:t>Attach material law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Shape 16">
                <a:extLst>
                  <a:ext uri="{FF2B5EF4-FFF2-40B4-BE49-F238E27FC236}">
                    <a16:creationId xmlns:a16="http://schemas.microsoft.com/office/drawing/2014/main" id="{7905EC75-D352-BB5A-8113-AAED88CDE1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4852" y="4849633"/>
                <a:ext cx="2196548" cy="548640"/>
              </a:xfrm>
              <a:prstGeom prst="roundRect">
                <a:avLst/>
              </a:prstGeom>
              <a:blipFill>
                <a:blip r:embed="rId4"/>
                <a:stretch>
                  <a:fillRect t="-4444" b="-11111"/>
                </a:stretch>
              </a:blipFill>
              <a:ln w="12700">
                <a:solidFill>
                  <a:srgbClr val="0070C0"/>
                </a:solidFill>
                <a:prstDash val="solid"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411A3D-2F75-D402-49F6-8606CD5CF8C7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3073390" y="5092033"/>
            <a:ext cx="512789" cy="4235"/>
          </a:xfrm>
          <a:prstGeom prst="straightConnector1">
            <a:avLst/>
          </a:prstGeom>
          <a:ln w="25400" cap="rnd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30F9335-3DFE-37CA-C9A4-90BD11F91C5A}"/>
              </a:ext>
            </a:extLst>
          </p:cNvPr>
          <p:cNvCxnSpPr>
            <a:cxnSpLocks/>
          </p:cNvCxnSpPr>
          <p:nvPr/>
        </p:nvCxnSpPr>
        <p:spPr>
          <a:xfrm>
            <a:off x="5782727" y="5092033"/>
            <a:ext cx="489075" cy="0"/>
          </a:xfrm>
          <a:prstGeom prst="straightConnector1">
            <a:avLst/>
          </a:prstGeom>
          <a:ln w="25400" cap="rnd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7AC6CE-6C89-AC80-6469-2BCA4F83FF2A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8492064" y="5092033"/>
            <a:ext cx="512788" cy="0"/>
          </a:xfrm>
          <a:prstGeom prst="straightConnector1">
            <a:avLst/>
          </a:prstGeom>
          <a:ln w="25400" cap="rnd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545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A0DD7-D765-FC18-C3BE-FB4FA766B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Step 2 — Material law and nonlinear solution</a:t>
            </a:r>
            <a:endParaRPr lang="en-IT" sz="3400" dirty="0"/>
          </a:p>
        </p:txBody>
      </p:sp>
      <p:sp>
        <p:nvSpPr>
          <p:cNvPr id="3" name="Shape 10">
            <a:extLst>
              <a:ext uri="{FF2B5EF4-FFF2-40B4-BE49-F238E27FC236}">
                <a16:creationId xmlns:a16="http://schemas.microsoft.com/office/drawing/2014/main" id="{BB9791F1-9C01-08D3-64F8-D2ECCE2B29DC}"/>
              </a:ext>
            </a:extLst>
          </p:cNvPr>
          <p:cNvSpPr/>
          <p:nvPr/>
        </p:nvSpPr>
        <p:spPr>
          <a:xfrm>
            <a:off x="243016" y="4231822"/>
            <a:ext cx="11705968" cy="2043601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000"/>
              </a:srgbClr>
            </a:outerShdw>
          </a:effectLst>
        </p:spPr>
        <p:txBody>
          <a:bodyPr/>
          <a:lstStyle/>
          <a:p>
            <a:pPr>
              <a:spcAft>
                <a:spcPts val="600"/>
              </a:spcAft>
              <a:buSzPct val="100000"/>
            </a:pPr>
            <a:r>
              <a:rPr lang="en-US" sz="2000" b="1" dirty="0">
                <a:ea typeface="Calibri" pitchFamily="34" charset="-122"/>
                <a:cs typeface="Calibri" pitchFamily="34" charset="-120"/>
              </a:rPr>
              <a:t>Numerical robustness</a:t>
            </a:r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b="1" dirty="0">
                <a:ea typeface="Calibri" pitchFamily="34" charset="-122"/>
                <a:cs typeface="Calibri" pitchFamily="34" charset="-120"/>
              </a:rPr>
              <a:t>Continuation</a:t>
            </a:r>
            <a:r>
              <a:rPr lang="en-US" sz="1600" dirty="0">
                <a:ea typeface="Calibri" pitchFamily="34" charset="-122"/>
                <a:cs typeface="Calibri" pitchFamily="34" charset="-120"/>
              </a:rPr>
              <a:t>: reuse previous current-point solution as initial guess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b="1" dirty="0">
                <a:ea typeface="Calibri" pitchFamily="34" charset="-122"/>
                <a:cs typeface="Calibri" pitchFamily="34" charset="-120"/>
              </a:rPr>
              <a:t>Mesh adaptivity</a:t>
            </a:r>
            <a:r>
              <a:rPr lang="en-US" sz="1600" dirty="0">
                <a:ea typeface="Calibri" pitchFamily="34" charset="-122"/>
                <a:cs typeface="Calibri" pitchFamily="34" charset="-120"/>
              </a:rPr>
              <a:t>: refine until ΔV between refinements &lt; 5% (fixed per geometry)</a:t>
            </a:r>
            <a:endParaRPr lang="en-US" sz="1600" dirty="0"/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b="1" dirty="0">
                <a:ea typeface="Calibri" pitchFamily="34" charset="-122"/>
                <a:cs typeface="Calibri" pitchFamily="34" charset="-120"/>
              </a:rPr>
              <a:t>Cache geometry kernels </a:t>
            </a:r>
            <a:r>
              <a:rPr lang="en-US" sz="1600" dirty="0">
                <a:ea typeface="Calibri" pitchFamily="34" charset="-122"/>
                <a:cs typeface="Calibri" pitchFamily="34" charset="-120"/>
              </a:rPr>
              <a:t>(fixed layout) → cheap iterations</a:t>
            </a:r>
          </a:p>
          <a:p>
            <a:pPr>
              <a:spcAft>
                <a:spcPts val="600"/>
              </a:spcAft>
              <a:buSzPct val="100000"/>
            </a:pPr>
            <a:endParaRPr lang="en-US" sz="1600" dirty="0">
              <a:ea typeface="Calibri" pitchFamily="34" charset="-122"/>
              <a:cs typeface="Calibri" pitchFamily="34" charset="-120"/>
            </a:endParaRPr>
          </a:p>
          <a:p>
            <a:pPr>
              <a:spcAft>
                <a:spcPts val="600"/>
              </a:spcAft>
              <a:buSzPct val="100000"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→ stable E–I samples over many decades of E (critical for log-fit)</a:t>
            </a:r>
            <a:endParaRPr lang="en-US" sz="1600" dirty="0"/>
          </a:p>
          <a:p>
            <a:pPr>
              <a:spcAft>
                <a:spcPts val="600"/>
              </a:spcAft>
              <a:buSzPct val="100000"/>
            </a:pP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hape 6">
                <a:extLst>
                  <a:ext uri="{FF2B5EF4-FFF2-40B4-BE49-F238E27FC236}">
                    <a16:creationId xmlns:a16="http://schemas.microsoft.com/office/drawing/2014/main" id="{6116C5C6-66B0-DE6C-93B9-9EE5B3A44EEF}"/>
                  </a:ext>
                </a:extLst>
              </p:cNvPr>
              <p:cNvSpPr/>
              <p:nvPr/>
            </p:nvSpPr>
            <p:spPr>
              <a:xfrm>
                <a:off x="243016" y="1225969"/>
                <a:ext cx="6028786" cy="251460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222"/>
                  </a:srgbClr>
                </a:outerShdw>
              </a:effectLst>
            </p:spPr>
            <p:txBody>
              <a:bodyPr anchor="ctr"/>
              <a:lstStyle/>
              <a:p>
                <a:pPr>
                  <a:spcAft>
                    <a:spcPts val="600"/>
                  </a:spcAft>
                  <a:buSzPct val="100000"/>
                </a:pPr>
                <a:r>
                  <a:rPr lang="en-US" sz="2000" b="1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Constitutive relation (per segment)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Power-law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𝐸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–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𝐽</m:t>
                    </m:r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with criterion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𝐸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and exponent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𝑛</m:t>
                    </m:r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.</a:t>
                </a:r>
                <a:endParaRPr lang="en-US" sz="1600" dirty="0"/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Nonlinear resistivity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𝜌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(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𝐽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,</m:t>
                    </m:r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𝐵</m:t>
                        </m:r>
                      </m:e>
                      <m:sub>
                        <m: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𝑛</m:t>
                        </m:r>
                      </m:sub>
                    </m:sSub>
                    <m:r>
                      <a:rPr lang="it-IT" sz="1600" b="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,</m:t>
                    </m:r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𝐵</m:t>
                        </m:r>
                      </m:e>
                      <m:sub>
                        <m: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𝑡</m:t>
                        </m:r>
                      </m:sub>
                    </m:sSub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,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𝑇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)</m:t>
                    </m:r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derived from the power-law.</a:t>
                </a:r>
              </a:p>
              <a:p>
                <a:pPr algn="ctr">
                  <a:spcAft>
                    <a:spcPts val="600"/>
                  </a:spcAft>
                  <a:buSzPct val="100000"/>
                </a:pP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T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T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T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IT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𝐽</m:t>
                        </m:r>
                      </m:den>
                    </m:f>
                    <m:sSup>
                      <m:sSupPr>
                        <m:ctrlPr>
                          <a:rPr lang="en-IT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T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T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IT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IT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IT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it-IT" sz="16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IT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IT" sz="1600" dirty="0">
                    <a:effectLst/>
                  </a:rPr>
                  <a:t> </a:t>
                </a:r>
                <a:endParaRPr lang="en-US" sz="1600" dirty="0"/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𝐽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model options: critical-state, isotropic Kim, anisotropic Kim-like, magneto-angular fits.</a:t>
                </a:r>
                <a:endParaRPr lang="en-US" sz="1600" dirty="0"/>
              </a:p>
            </p:txBody>
          </p:sp>
        </mc:Choice>
        <mc:Fallback xmlns="">
          <p:sp>
            <p:nvSpPr>
              <p:cNvPr id="4" name="Shape 6">
                <a:extLst>
                  <a:ext uri="{FF2B5EF4-FFF2-40B4-BE49-F238E27FC236}">
                    <a16:creationId xmlns:a16="http://schemas.microsoft.com/office/drawing/2014/main" id="{6116C5C6-66B0-DE6C-93B9-9EE5B3A44E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016" y="1225969"/>
                <a:ext cx="6028786" cy="2514600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222"/>
                  </a:srgbClr>
                </a:outerShdw>
              </a:effectLst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hape 10">
                <a:extLst>
                  <a:ext uri="{FF2B5EF4-FFF2-40B4-BE49-F238E27FC236}">
                    <a16:creationId xmlns:a16="http://schemas.microsoft.com/office/drawing/2014/main" id="{EEFFC0E4-105C-3986-46EF-2CA20118D454}"/>
                  </a:ext>
                </a:extLst>
              </p:cNvPr>
              <p:cNvSpPr/>
              <p:nvPr/>
            </p:nvSpPr>
            <p:spPr>
              <a:xfrm>
                <a:off x="6408962" y="1225969"/>
                <a:ext cx="5540022" cy="251460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 anchor="ctr"/>
              <a:lstStyle/>
              <a:p>
                <a:pPr>
                  <a:spcAft>
                    <a:spcPts val="600"/>
                  </a:spcAft>
                  <a:buSzPct val="100000"/>
                </a:pPr>
                <a:r>
                  <a:rPr lang="en-US" sz="2000" b="1" dirty="0">
                    <a:ea typeface="Calibri" pitchFamily="34" charset="-122"/>
                    <a:cs typeface="Calibri" pitchFamily="34" charset="-120"/>
                  </a:rPr>
                  <a:t>Nonlinear system solved</a:t>
                </a:r>
                <a:endParaRPr lang="en-US" sz="2000" dirty="0"/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Unknowns: segment currents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𝐼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+ cable voltage V.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Constraints: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1600" i="1" smtClean="0">
                            <a:latin typeface="Cambria Math" panose="02040503050406030204" pitchFamily="18" charset="0"/>
                            <a:cs typeface="Calibri" pitchFamily="34" charset="-12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it-IT" sz="1600" b="0" i="1" smtClean="0">
                            <a:latin typeface="Cambria Math" panose="02040503050406030204" pitchFamily="18" charset="0"/>
                            <a:cs typeface="Calibri" pitchFamily="34" charset="-12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  <a:cs typeface="Calibri" pitchFamily="34" charset="-12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cs typeface="Calibri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cs typeface="Calibri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it-IT" sz="1600" b="0" i="1" smtClean="0">
                            <a:latin typeface="Cambria Math" panose="02040503050406030204" pitchFamily="18" charset="0"/>
                            <a:cs typeface="Calibri" pitchFamily="34" charset="-120"/>
                          </a:rPr>
                          <m:t>=</m:t>
                        </m:r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  <a:cs typeface="Calibri" pitchFamily="34" charset="-12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cs typeface="Calibri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cs typeface="Calibri" pitchFamily="34" charset="-120"/>
                              </a:rPr>
                              <m:t>𝑡𝑜𝑡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and voltage equalization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𝑉</m:t>
                        </m:r>
                      </m:e>
                      <m:sub>
                        <m: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𝑘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 =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𝑉</m:t>
                    </m:r>
                  </m:oMath>
                </a14:m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.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Self-field update: </a:t>
                </a:r>
                <a:r>
                  <a:rPr lang="en-US" sz="1600" dirty="0" err="1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Biot</a:t>
                </a: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–Savart superposition each iteration.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Solver: MATLAB </a:t>
                </a:r>
                <a:r>
                  <a:rPr lang="en-US" sz="1600" b="1" dirty="0" err="1">
                    <a:latin typeface="Courier New" panose="02070309020205020404" pitchFamily="49" charset="0"/>
                    <a:ea typeface="Calibri" pitchFamily="34" charset="-122"/>
                    <a:cs typeface="Courier New" panose="02070309020205020404" pitchFamily="49" charset="0"/>
                  </a:rPr>
                  <a:t>fsolve</a:t>
                </a:r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(trust-region) with variable scaling.</a:t>
                </a:r>
              </a:p>
            </p:txBody>
          </p:sp>
        </mc:Choice>
        <mc:Fallback xmlns="">
          <p:sp>
            <p:nvSpPr>
              <p:cNvPr id="5" name="Shape 10">
                <a:extLst>
                  <a:ext uri="{FF2B5EF4-FFF2-40B4-BE49-F238E27FC236}">
                    <a16:creationId xmlns:a16="http://schemas.microsoft.com/office/drawing/2014/main" id="{EEFFC0E4-105C-3986-46EF-2CA20118D4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962" y="1225969"/>
                <a:ext cx="5540022" cy="251460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12">
            <a:extLst>
              <a:ext uri="{FF2B5EF4-FFF2-40B4-BE49-F238E27FC236}">
                <a16:creationId xmlns:a16="http://schemas.microsoft.com/office/drawing/2014/main" id="{5A99BBA3-980A-4247-D9E5-BED613EA8A52}"/>
              </a:ext>
            </a:extLst>
          </p:cNvPr>
          <p:cNvSpPr/>
          <p:nvPr/>
        </p:nvSpPr>
        <p:spPr>
          <a:xfrm>
            <a:off x="6683282" y="1454569"/>
            <a:ext cx="4434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65226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B32AD08-9EA3-62D7-F784-564E9000593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1" dirty="0">
                    <a:solidFill>
                      <a:srgbClr val="FFFFFF"/>
                    </a:solidFill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Step 3 — Identify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(</m:t>
                    </m:r>
                    <m:sSub>
                      <m:sSubPr>
                        <m:ctrlPr>
                          <a:rPr lang="it-IT" b="1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b="1" i="1" dirty="0" err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𝑰</m:t>
                        </m:r>
                      </m:e>
                      <m:sub>
                        <m:r>
                          <a:rPr lang="en-US" b="1" i="1" dirty="0" err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𝒄</m:t>
                        </m:r>
                      </m:sub>
                    </m:sSub>
                    <m:r>
                      <a:rPr lang="en-US" b="1" i="1" dirty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, </m:t>
                    </m:r>
                    <m:r>
                      <a:rPr lang="en-US" b="1" i="1" dirty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𝒏</m:t>
                    </m:r>
                    <m:r>
                      <a:rPr lang="en-US" b="1" i="1" dirty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)</m:t>
                    </m:r>
                  </m:oMath>
                </a14:m>
                <a:r>
                  <a:rPr lang="en-US" b="1" dirty="0">
                    <a:solidFill>
                      <a:srgbClr val="FFFFFF"/>
                    </a:solidFill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from a small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𝑬</m:t>
                    </m:r>
                    <m:r>
                      <a:rPr lang="en-US" b="1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–</m:t>
                    </m:r>
                    <m:r>
                      <a:rPr lang="en-US" b="1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𝑰</m:t>
                    </m:r>
                  </m:oMath>
                </a14:m>
                <a:r>
                  <a:rPr lang="en-US" b="1" dirty="0">
                    <a:solidFill>
                      <a:srgbClr val="FFFFFF"/>
                    </a:solidFill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sample set</a:t>
                </a:r>
                <a:endParaRPr lang="en-IT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B32AD08-9EA3-62D7-F784-564E900059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370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Shape 10">
                <a:extLst>
                  <a:ext uri="{FF2B5EF4-FFF2-40B4-BE49-F238E27FC236}">
                    <a16:creationId xmlns:a16="http://schemas.microsoft.com/office/drawing/2014/main" id="{58802A5E-6024-32A7-00DF-CCA9B1ADBFAE}"/>
                  </a:ext>
                </a:extLst>
              </p:cNvPr>
              <p:cNvSpPr/>
              <p:nvPr/>
            </p:nvSpPr>
            <p:spPr>
              <a:xfrm>
                <a:off x="296562" y="4051708"/>
                <a:ext cx="6172276" cy="228293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/>
              <a:lstStyle/>
              <a:p>
                <a:pPr>
                  <a:spcAft>
                    <a:spcPts val="600"/>
                  </a:spcAft>
                  <a:buSzPct val="100000"/>
                </a:pPr>
                <a:r>
                  <a:rPr lang="en-US" sz="2000" b="1" dirty="0">
                    <a:ea typeface="Calibri" pitchFamily="34" charset="-122"/>
                    <a:cs typeface="Calibri" pitchFamily="34" charset="-120"/>
                  </a:rPr>
                  <a:t>Why log-domain fitting?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𝐸</m:t>
                    </m:r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spans many decades: log-fit treats multiplicative error uniformly.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Prevents high‑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𝐸</m:t>
                    </m:r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points from biasing the regression upward.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Window kept tight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𝐸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so slow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𝐽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variation does not introduce curvature. </a:t>
                </a:r>
              </a:p>
              <a:p>
                <a:r>
                  <a:rPr lang="en-US" sz="1600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Database implication: few solves → reliable labels → massive coverage</a:t>
                </a:r>
                <a:endParaRPr lang="en-US" sz="16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Shape 10">
                <a:extLst>
                  <a:ext uri="{FF2B5EF4-FFF2-40B4-BE49-F238E27FC236}">
                    <a16:creationId xmlns:a16="http://schemas.microsoft.com/office/drawing/2014/main" id="{58802A5E-6024-32A7-00DF-CCA9B1ADBF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562" y="4051708"/>
                <a:ext cx="6172276" cy="228293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Shape 6">
                <a:extLst>
                  <a:ext uri="{FF2B5EF4-FFF2-40B4-BE49-F238E27FC236}">
                    <a16:creationId xmlns:a16="http://schemas.microsoft.com/office/drawing/2014/main" id="{FC3E6089-2B13-09DC-BE51-94DF8040C8C7}"/>
                  </a:ext>
                </a:extLst>
              </p:cNvPr>
              <p:cNvSpPr/>
              <p:nvPr/>
            </p:nvSpPr>
            <p:spPr>
              <a:xfrm>
                <a:off x="296562" y="1225969"/>
                <a:ext cx="6172276" cy="2514600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222"/>
                  </a:srgbClr>
                </a:outerShdw>
              </a:effectLst>
            </p:spPr>
            <p:txBody>
              <a:bodyPr anchor="ctr"/>
              <a:lstStyle/>
              <a:p>
                <a:pPr>
                  <a:spcAft>
                    <a:spcPts val="600"/>
                  </a:spcAft>
                  <a:buSzPct val="100000"/>
                </a:pPr>
                <a:r>
                  <a:rPr lang="en-US" sz="2000" b="1" dirty="0"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Key choices for a scalable database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Use few current points near transition.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Guarantee bracket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𝐸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before fitting.</a:t>
                </a:r>
              </a:p>
              <a:p>
                <a:pPr marL="228600" indent="-228600">
                  <a:spcAft>
                    <a:spcPts val="600"/>
                  </a:spcAft>
                  <a:buSzPct val="100000"/>
                  <a:buChar char="•"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Fit in log-domain to avoid dominance of high‑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𝐸</m:t>
                    </m:r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points.</a:t>
                </a:r>
              </a:p>
            </p:txBody>
          </p:sp>
        </mc:Choice>
        <mc:Fallback xmlns="">
          <p:sp>
            <p:nvSpPr>
              <p:cNvPr id="4" name="Shape 6">
                <a:extLst>
                  <a:ext uri="{FF2B5EF4-FFF2-40B4-BE49-F238E27FC236}">
                    <a16:creationId xmlns:a16="http://schemas.microsoft.com/office/drawing/2014/main" id="{FC3E6089-2B13-09DC-BE51-94DF8040C8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562" y="1225969"/>
                <a:ext cx="6172276" cy="251460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222"/>
                  </a:srgbClr>
                </a:outerShdw>
              </a:effectLst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hape 10">
            <a:extLst>
              <a:ext uri="{FF2B5EF4-FFF2-40B4-BE49-F238E27FC236}">
                <a16:creationId xmlns:a16="http://schemas.microsoft.com/office/drawing/2014/main" id="{BF7A5659-9D1C-D450-A045-1ADD9B627639}"/>
              </a:ext>
            </a:extLst>
          </p:cNvPr>
          <p:cNvSpPr/>
          <p:nvPr/>
        </p:nvSpPr>
        <p:spPr>
          <a:xfrm>
            <a:off x="6890205" y="1285184"/>
            <a:ext cx="4983480" cy="5049454"/>
          </a:xfrm>
          <a:prstGeom prst="roundRect">
            <a:avLst>
              <a:gd name="adj" fmla="val 7989"/>
            </a:avLst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000"/>
              </a:srgbClr>
            </a:outerShdw>
          </a:effectLst>
        </p:spPr>
        <p:txBody>
          <a:bodyPr anchor="t"/>
          <a:lstStyle/>
          <a:p>
            <a:pPr>
              <a:spcAft>
                <a:spcPts val="600"/>
              </a:spcAft>
              <a:buSzPct val="100000"/>
            </a:pPr>
            <a:r>
              <a:rPr lang="en-US" sz="2000" b="1" dirty="0">
                <a:ea typeface="Calibri" pitchFamily="34" charset="-122"/>
                <a:cs typeface="Calibri" pitchFamily="34" charset="-120"/>
              </a:rPr>
              <a:t>Identification algorithm</a:t>
            </a:r>
            <a:endParaRPr lang="en-US" sz="2000" dirty="0"/>
          </a:p>
        </p:txBody>
      </p:sp>
      <p:sp>
        <p:nvSpPr>
          <p:cNvPr id="6" name="Text 12">
            <a:extLst>
              <a:ext uri="{FF2B5EF4-FFF2-40B4-BE49-F238E27FC236}">
                <a16:creationId xmlns:a16="http://schemas.microsoft.com/office/drawing/2014/main" id="{CF682570-8A98-AE44-7499-03F8D0DC515B}"/>
              </a:ext>
            </a:extLst>
          </p:cNvPr>
          <p:cNvSpPr/>
          <p:nvPr/>
        </p:nvSpPr>
        <p:spPr>
          <a:xfrm>
            <a:off x="6967489" y="1454569"/>
            <a:ext cx="4434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Shape 12">
            <a:extLst>
              <a:ext uri="{FF2B5EF4-FFF2-40B4-BE49-F238E27FC236}">
                <a16:creationId xmlns:a16="http://schemas.microsoft.com/office/drawing/2014/main" id="{DBAAD1C0-4DA5-8D5B-39CC-D2EE04586635}"/>
              </a:ext>
            </a:extLst>
          </p:cNvPr>
          <p:cNvSpPr/>
          <p:nvPr/>
        </p:nvSpPr>
        <p:spPr>
          <a:xfrm>
            <a:off x="7183389" y="2232571"/>
            <a:ext cx="4434840" cy="411480"/>
          </a:xfrm>
          <a:prstGeom prst="roundRect">
            <a:avLst/>
          </a:prstGeom>
          <a:noFill/>
          <a:ln w="12700">
            <a:solidFill>
              <a:srgbClr val="0070C0"/>
            </a:solidFill>
            <a:prstDash val="solid"/>
          </a:ln>
        </p:spPr>
        <p:txBody>
          <a:bodyPr/>
          <a:lstStyle/>
          <a:p>
            <a:endParaRPr 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13">
                <a:extLst>
                  <a:ext uri="{FF2B5EF4-FFF2-40B4-BE49-F238E27FC236}">
                    <a16:creationId xmlns:a16="http://schemas.microsoft.com/office/drawing/2014/main" id="{83AFA1F2-401F-86E5-55FB-F62E40A6BE47}"/>
                  </a:ext>
                </a:extLst>
              </p:cNvPr>
              <p:cNvSpPr/>
              <p:nvPr/>
            </p:nvSpPr>
            <p:spPr>
              <a:xfrm>
                <a:off x="7320549" y="2342299"/>
                <a:ext cx="4160520" cy="192024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ctr">
                  <a:buNone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Provisional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𝐼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 ≈ </m:t>
                    </m:r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𝐽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(</m:t>
                    </m:r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𝐵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𝑒𝑥𝑡</m:t>
                        </m:r>
                      </m:sub>
                    </m:sSub>
                    <m:r>
                      <a:rPr lang="it-IT" sz="1600" b="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)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·</m:t>
                    </m:r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𝐴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𝑡𝑜𝑡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 13">
                <a:extLst>
                  <a:ext uri="{FF2B5EF4-FFF2-40B4-BE49-F238E27FC236}">
                    <a16:creationId xmlns:a16="http://schemas.microsoft.com/office/drawing/2014/main" id="{83AFA1F2-401F-86E5-55FB-F62E40A6BE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549" y="2342299"/>
                <a:ext cx="4160520" cy="192024"/>
              </a:xfrm>
              <a:prstGeom prst="rect">
                <a:avLst/>
              </a:prstGeom>
              <a:blipFill>
                <a:blip r:embed="rId5"/>
                <a:stretch>
                  <a:fillRect t="-43750" b="-75000"/>
                </a:stretch>
              </a:blipFill>
              <a:ln/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hape 14">
            <a:extLst>
              <a:ext uri="{FF2B5EF4-FFF2-40B4-BE49-F238E27FC236}">
                <a16:creationId xmlns:a16="http://schemas.microsoft.com/office/drawing/2014/main" id="{11A49D0B-2E61-0AD5-6D15-C680C03B8A4E}"/>
              </a:ext>
            </a:extLst>
          </p:cNvPr>
          <p:cNvSpPr/>
          <p:nvPr/>
        </p:nvSpPr>
        <p:spPr>
          <a:xfrm>
            <a:off x="7183389" y="2936399"/>
            <a:ext cx="4434840" cy="411480"/>
          </a:xfrm>
          <a:prstGeom prst="roundRect">
            <a:avLst/>
          </a:prstGeom>
          <a:noFill/>
          <a:ln w="12700">
            <a:solidFill>
              <a:srgbClr val="0070C0"/>
            </a:solidFill>
            <a:prstDash val="solid"/>
          </a:ln>
        </p:spPr>
        <p:txBody>
          <a:bodyPr/>
          <a:lstStyle/>
          <a:p>
            <a:endParaRPr 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15">
                <a:extLst>
                  <a:ext uri="{FF2B5EF4-FFF2-40B4-BE49-F238E27FC236}">
                    <a16:creationId xmlns:a16="http://schemas.microsoft.com/office/drawing/2014/main" id="{F56AC1EC-D2C2-FEE3-B0A3-414893622817}"/>
                  </a:ext>
                </a:extLst>
              </p:cNvPr>
              <p:cNvSpPr/>
              <p:nvPr/>
            </p:nvSpPr>
            <p:spPr>
              <a:xfrm>
                <a:off x="7320549" y="3044006"/>
                <a:ext cx="4160520" cy="192024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ctr">
                  <a:buNone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Solve at currents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𝐼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(continuation)</a:t>
                </a:r>
                <a:endParaRPr lang="en-US" sz="1600" dirty="0"/>
              </a:p>
            </p:txBody>
          </p:sp>
        </mc:Choice>
        <mc:Fallback xmlns="">
          <p:sp>
            <p:nvSpPr>
              <p:cNvPr id="10" name="Text 15">
                <a:extLst>
                  <a:ext uri="{FF2B5EF4-FFF2-40B4-BE49-F238E27FC236}">
                    <a16:creationId xmlns:a16="http://schemas.microsoft.com/office/drawing/2014/main" id="{F56AC1EC-D2C2-FEE3-B0A3-4148936228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549" y="3044006"/>
                <a:ext cx="4160520" cy="192024"/>
              </a:xfrm>
              <a:prstGeom prst="rect">
                <a:avLst/>
              </a:prstGeom>
              <a:blipFill>
                <a:blip r:embed="rId6"/>
                <a:stretch>
                  <a:fillRect t="-43750" b="-75000"/>
                </a:stretch>
              </a:blipFill>
              <a:ln/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hape 16">
            <a:extLst>
              <a:ext uri="{FF2B5EF4-FFF2-40B4-BE49-F238E27FC236}">
                <a16:creationId xmlns:a16="http://schemas.microsoft.com/office/drawing/2014/main" id="{6114B885-3D39-7979-A8BE-74D1044F51CF}"/>
              </a:ext>
            </a:extLst>
          </p:cNvPr>
          <p:cNvSpPr/>
          <p:nvPr/>
        </p:nvSpPr>
        <p:spPr>
          <a:xfrm>
            <a:off x="7183389" y="3640227"/>
            <a:ext cx="4434840" cy="411480"/>
          </a:xfrm>
          <a:prstGeom prst="roundRect">
            <a:avLst/>
          </a:prstGeom>
          <a:noFill/>
          <a:ln w="12700">
            <a:solidFill>
              <a:srgbClr val="0070C0"/>
            </a:solidFill>
            <a:prstDash val="solid"/>
          </a:ln>
        </p:spPr>
        <p:txBody>
          <a:bodyPr/>
          <a:lstStyle/>
          <a:p>
            <a:endParaRPr 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17">
                <a:extLst>
                  <a:ext uri="{FF2B5EF4-FFF2-40B4-BE49-F238E27FC236}">
                    <a16:creationId xmlns:a16="http://schemas.microsoft.com/office/drawing/2014/main" id="{DDBE8CD8-9047-F8B8-A3A0-04E929096094}"/>
                  </a:ext>
                </a:extLst>
              </p:cNvPr>
              <p:cNvSpPr/>
              <p:nvPr/>
            </p:nvSpPr>
            <p:spPr>
              <a:xfrm>
                <a:off x="7320549" y="3762028"/>
                <a:ext cx="4160520" cy="192024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ctr">
                  <a:buNone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Check bracket: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𝐸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(</m:t>
                    </m:r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𝐼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𝑘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) &lt; </m:t>
                    </m:r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𝐸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 &lt;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𝐸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(</m:t>
                    </m:r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𝐼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𝑘</m:t>
                        </m:r>
                        <m: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+1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)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 17">
                <a:extLst>
                  <a:ext uri="{FF2B5EF4-FFF2-40B4-BE49-F238E27FC236}">
                    <a16:creationId xmlns:a16="http://schemas.microsoft.com/office/drawing/2014/main" id="{DDBE8CD8-9047-F8B8-A3A0-04E9290960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549" y="3762028"/>
                <a:ext cx="4160520" cy="192024"/>
              </a:xfrm>
              <a:prstGeom prst="rect">
                <a:avLst/>
              </a:prstGeom>
              <a:blipFill>
                <a:blip r:embed="rId7"/>
                <a:stretch>
                  <a:fillRect t="-50000" b="-75000"/>
                </a:stretch>
              </a:blipFill>
              <a:ln/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hape 18">
            <a:extLst>
              <a:ext uri="{FF2B5EF4-FFF2-40B4-BE49-F238E27FC236}">
                <a16:creationId xmlns:a16="http://schemas.microsoft.com/office/drawing/2014/main" id="{558AE771-D2F8-42B5-70F2-EBDC114373A7}"/>
              </a:ext>
            </a:extLst>
          </p:cNvPr>
          <p:cNvSpPr/>
          <p:nvPr/>
        </p:nvSpPr>
        <p:spPr>
          <a:xfrm>
            <a:off x="7183389" y="4344055"/>
            <a:ext cx="4434840" cy="411480"/>
          </a:xfrm>
          <a:prstGeom prst="roundRect">
            <a:avLst/>
          </a:prstGeom>
          <a:noFill/>
          <a:ln w="12700">
            <a:solidFill>
              <a:srgbClr val="0070C0"/>
            </a:solidFill>
            <a:prstDash val="solid"/>
          </a:ln>
        </p:spPr>
        <p:txBody>
          <a:bodyPr/>
          <a:lstStyle/>
          <a:p>
            <a:endParaRPr lang="en-US" sz="1600"/>
          </a:p>
        </p:txBody>
      </p:sp>
      <p:sp>
        <p:nvSpPr>
          <p:cNvPr id="14" name="Text 19">
            <a:extLst>
              <a:ext uri="{FF2B5EF4-FFF2-40B4-BE49-F238E27FC236}">
                <a16:creationId xmlns:a16="http://schemas.microsoft.com/office/drawing/2014/main" id="{D1303705-96B1-D8C2-6B0B-D958B36257A9}"/>
              </a:ext>
            </a:extLst>
          </p:cNvPr>
          <p:cNvSpPr/>
          <p:nvPr/>
        </p:nvSpPr>
        <p:spPr>
          <a:xfrm>
            <a:off x="7320549" y="4453783"/>
            <a:ext cx="4160520" cy="1920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Log–log linear regression near crossing</a:t>
            </a:r>
            <a:endParaRPr lang="en-US" sz="1600" dirty="0"/>
          </a:p>
        </p:txBody>
      </p:sp>
      <p:sp>
        <p:nvSpPr>
          <p:cNvPr id="15" name="Shape 20">
            <a:extLst>
              <a:ext uri="{FF2B5EF4-FFF2-40B4-BE49-F238E27FC236}">
                <a16:creationId xmlns:a16="http://schemas.microsoft.com/office/drawing/2014/main" id="{90B35185-53B4-D954-8EAF-307C46D5315C}"/>
              </a:ext>
            </a:extLst>
          </p:cNvPr>
          <p:cNvSpPr/>
          <p:nvPr/>
        </p:nvSpPr>
        <p:spPr>
          <a:xfrm>
            <a:off x="7183389" y="5047882"/>
            <a:ext cx="4434840" cy="411480"/>
          </a:xfrm>
          <a:prstGeom prst="roundRect">
            <a:avLst/>
          </a:prstGeom>
          <a:noFill/>
          <a:ln w="12700">
            <a:solidFill>
              <a:srgbClr val="0070C0"/>
            </a:solidFill>
            <a:prstDash val="solid"/>
          </a:ln>
        </p:spPr>
        <p:txBody>
          <a:bodyPr/>
          <a:lstStyle/>
          <a:p>
            <a:endParaRPr 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21">
                <a:extLst>
                  <a:ext uri="{FF2B5EF4-FFF2-40B4-BE49-F238E27FC236}">
                    <a16:creationId xmlns:a16="http://schemas.microsoft.com/office/drawing/2014/main" id="{30009547-0014-EF32-F398-792C33820125}"/>
                  </a:ext>
                </a:extLst>
              </p:cNvPr>
              <p:cNvSpPr/>
              <p:nvPr/>
            </p:nvSpPr>
            <p:spPr>
              <a:xfrm>
                <a:off x="7320549" y="5157610"/>
                <a:ext cx="4160520" cy="192024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ctr">
                  <a:buNone/>
                </a:pPr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Return: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𝑛</m:t>
                    </m:r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(slope),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𝐼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600" dirty="0">
                    <a:ea typeface="Calibri" pitchFamily="34" charset="-122"/>
                    <a:cs typeface="Calibri" pitchFamily="34" charset="-120"/>
                  </a:rPr>
                  <a:t> from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𝐸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=</m:t>
                    </m:r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𝐸</m:t>
                        </m:r>
                      </m:e>
                      <m:sub>
                        <m:r>
                          <a:rPr lang="en-US" sz="1600" i="1" dirty="0" smtClean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𝑐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6" name="Text 21">
                <a:extLst>
                  <a:ext uri="{FF2B5EF4-FFF2-40B4-BE49-F238E27FC236}">
                    <a16:creationId xmlns:a16="http://schemas.microsoft.com/office/drawing/2014/main" id="{30009547-0014-EF32-F398-792C338201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549" y="5157610"/>
                <a:ext cx="4160520" cy="192024"/>
              </a:xfrm>
              <a:prstGeom prst="rect">
                <a:avLst/>
              </a:prstGeom>
              <a:blipFill>
                <a:blip r:embed="rId8"/>
                <a:stretch>
                  <a:fillRect t="-50000" b="-68750"/>
                </a:stretch>
              </a:blipFill>
              <a:ln/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hape 22">
            <a:extLst>
              <a:ext uri="{FF2B5EF4-FFF2-40B4-BE49-F238E27FC236}">
                <a16:creationId xmlns:a16="http://schemas.microsoft.com/office/drawing/2014/main" id="{49A312A0-7B16-11CE-5E3A-BE95712B0C55}"/>
              </a:ext>
            </a:extLst>
          </p:cNvPr>
          <p:cNvSpPr/>
          <p:nvPr/>
        </p:nvSpPr>
        <p:spPr>
          <a:xfrm>
            <a:off x="9400809" y="2644051"/>
            <a:ext cx="0" cy="288106"/>
          </a:xfrm>
          <a:prstGeom prst="line">
            <a:avLst/>
          </a:prstGeom>
          <a:noFill/>
          <a:ln w="25400">
            <a:solidFill>
              <a:srgbClr val="64748B"/>
            </a:solidFill>
            <a:prstDash val="solid"/>
            <a:headEnd type="none"/>
            <a:tailEnd type="triangle"/>
          </a:ln>
        </p:spPr>
        <p:txBody>
          <a:bodyPr/>
          <a:lstStyle/>
          <a:p>
            <a:endParaRPr lang="en-US" sz="1600"/>
          </a:p>
        </p:txBody>
      </p:sp>
      <p:sp>
        <p:nvSpPr>
          <p:cNvPr id="18" name="Shape 23">
            <a:extLst>
              <a:ext uri="{FF2B5EF4-FFF2-40B4-BE49-F238E27FC236}">
                <a16:creationId xmlns:a16="http://schemas.microsoft.com/office/drawing/2014/main" id="{9480223C-2DFC-12C1-EE91-B668D44BA047}"/>
              </a:ext>
            </a:extLst>
          </p:cNvPr>
          <p:cNvSpPr/>
          <p:nvPr/>
        </p:nvSpPr>
        <p:spPr>
          <a:xfrm flipH="1">
            <a:off x="9400809" y="3347879"/>
            <a:ext cx="311" cy="316494"/>
          </a:xfrm>
          <a:prstGeom prst="line">
            <a:avLst/>
          </a:prstGeom>
          <a:noFill/>
          <a:ln w="25400">
            <a:solidFill>
              <a:srgbClr val="64748B"/>
            </a:solidFill>
            <a:prstDash val="solid"/>
            <a:headEnd type="none"/>
            <a:tailEnd type="triangle"/>
          </a:ln>
        </p:spPr>
        <p:txBody>
          <a:bodyPr/>
          <a:lstStyle/>
          <a:p>
            <a:endParaRPr lang="en-US" sz="1600"/>
          </a:p>
        </p:txBody>
      </p:sp>
      <p:sp>
        <p:nvSpPr>
          <p:cNvPr id="19" name="Shape 24">
            <a:extLst>
              <a:ext uri="{FF2B5EF4-FFF2-40B4-BE49-F238E27FC236}">
                <a16:creationId xmlns:a16="http://schemas.microsoft.com/office/drawing/2014/main" id="{A726C692-E6EF-A443-C58A-0C3228CF769C}"/>
              </a:ext>
            </a:extLst>
          </p:cNvPr>
          <p:cNvSpPr/>
          <p:nvPr/>
        </p:nvSpPr>
        <p:spPr>
          <a:xfrm>
            <a:off x="9400809" y="4051707"/>
            <a:ext cx="0" cy="292348"/>
          </a:xfrm>
          <a:prstGeom prst="line">
            <a:avLst/>
          </a:prstGeom>
          <a:noFill/>
          <a:ln w="25400">
            <a:solidFill>
              <a:srgbClr val="64748B"/>
            </a:solidFill>
            <a:prstDash val="solid"/>
            <a:headEnd type="none"/>
            <a:tailEnd type="triangle"/>
          </a:ln>
        </p:spPr>
        <p:txBody>
          <a:bodyPr/>
          <a:lstStyle/>
          <a:p>
            <a:endParaRPr lang="en-US" sz="1600"/>
          </a:p>
        </p:txBody>
      </p:sp>
      <p:sp>
        <p:nvSpPr>
          <p:cNvPr id="20" name="Shape 25">
            <a:extLst>
              <a:ext uri="{FF2B5EF4-FFF2-40B4-BE49-F238E27FC236}">
                <a16:creationId xmlns:a16="http://schemas.microsoft.com/office/drawing/2014/main" id="{27702020-B7BE-04E4-B9B2-ED175D8C1D55}"/>
              </a:ext>
            </a:extLst>
          </p:cNvPr>
          <p:cNvSpPr/>
          <p:nvPr/>
        </p:nvSpPr>
        <p:spPr>
          <a:xfrm>
            <a:off x="9400809" y="4755535"/>
            <a:ext cx="311" cy="292347"/>
          </a:xfrm>
          <a:prstGeom prst="line">
            <a:avLst/>
          </a:prstGeom>
          <a:noFill/>
          <a:ln w="25400">
            <a:solidFill>
              <a:srgbClr val="64748B"/>
            </a:solidFill>
            <a:prstDash val="solid"/>
            <a:headEnd type="none"/>
            <a:tailEnd type="triangle"/>
          </a:ln>
        </p:spPr>
        <p:txBody>
          <a:bodyPr/>
          <a:lstStyle/>
          <a:p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858463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0DB8-64A8-B67A-A08A-92DF78EF4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Cross-check vs COMSOL</a:t>
            </a:r>
          </a:p>
        </p:txBody>
      </p:sp>
      <p:sp>
        <p:nvSpPr>
          <p:cNvPr id="3" name="Shape 6">
            <a:extLst>
              <a:ext uri="{FF2B5EF4-FFF2-40B4-BE49-F238E27FC236}">
                <a16:creationId xmlns:a16="http://schemas.microsoft.com/office/drawing/2014/main" id="{7005E3C0-7152-DA70-BF0E-C5539CAD08A2}"/>
              </a:ext>
            </a:extLst>
          </p:cNvPr>
          <p:cNvSpPr/>
          <p:nvPr/>
        </p:nvSpPr>
        <p:spPr>
          <a:xfrm>
            <a:off x="135171" y="1228716"/>
            <a:ext cx="3817766" cy="3195003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222"/>
              </a:srgbClr>
            </a:outerShdw>
          </a:effectLst>
        </p:spPr>
        <p:txBody>
          <a:bodyPr anchor="t"/>
          <a:lstStyle/>
          <a:p>
            <a:pPr>
              <a:spcAft>
                <a:spcPts val="600"/>
              </a:spcAft>
              <a:buSzPct val="100000"/>
            </a:pPr>
            <a:r>
              <a:rPr lang="en-US" sz="2000" b="1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Local J profile across tape width matches closely</a:t>
            </a:r>
          </a:p>
        </p:txBody>
      </p:sp>
      <p:pic>
        <p:nvPicPr>
          <p:cNvPr id="7" name="Image 0" descr="/mnt/data/Figure7.png">
            <a:extLst>
              <a:ext uri="{FF2B5EF4-FFF2-40B4-BE49-F238E27FC236}">
                <a16:creationId xmlns:a16="http://schemas.microsoft.com/office/drawing/2014/main" id="{D187632D-65E0-6B82-62D3-C4DC14A9F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71" y="2043834"/>
            <a:ext cx="3608173" cy="22686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Shape 6">
                <a:extLst>
                  <a:ext uri="{FF2B5EF4-FFF2-40B4-BE49-F238E27FC236}">
                    <a16:creationId xmlns:a16="http://schemas.microsoft.com/office/drawing/2014/main" id="{7C64E9BE-A19C-0DB1-62B6-3525D128F48D}"/>
                  </a:ext>
                </a:extLst>
              </p:cNvPr>
              <p:cNvSpPr/>
              <p:nvPr/>
            </p:nvSpPr>
            <p:spPr>
              <a:xfrm>
                <a:off x="4175217" y="1228716"/>
                <a:ext cx="3817766" cy="3195003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222"/>
                  </a:srgbClr>
                </a:outerShdw>
              </a:effectLst>
            </p:spPr>
            <p:txBody>
              <a:bodyPr anchor="t"/>
              <a:lstStyle/>
              <a:p>
                <a:pPr>
                  <a:spcAft>
                    <a:spcPts val="600"/>
                  </a:spcAft>
                  <a:buSzPct val="10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1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2000" b="1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𝑰</m:t>
                        </m:r>
                      </m:e>
                      <m:sub>
                        <m:r>
                          <a:rPr lang="en-US" sz="2000" b="1" i="1" dirty="0"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sz="2000" b="1" dirty="0">
                    <a:ea typeface="Calibri" pitchFamily="34" charset="-122"/>
                    <a:cs typeface="Calibri" pitchFamily="34" charset="-12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𝑬</m:t>
                    </m:r>
                    <m:r>
                      <a:rPr lang="en-US" sz="2000" b="1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–</m:t>
                    </m:r>
                    <m:r>
                      <a:rPr lang="en-US" sz="2000" b="1" i="1" dirty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𝑰</m:t>
                    </m:r>
                  </m:oMath>
                </a14:m>
                <a:r>
                  <a:rPr lang="en-US" sz="2000" b="1" dirty="0">
                    <a:ea typeface="Calibri" pitchFamily="34" charset="-122"/>
                    <a:cs typeface="Calibri" pitchFamily="34" charset="-120"/>
                  </a:rPr>
                  <a:t> behavior consistent near transition</a:t>
                </a:r>
                <a:endParaRPr lang="en-US" sz="2000" b="1" dirty="0">
                  <a:latin typeface="Calibri" pitchFamily="34" charset="0"/>
                  <a:ea typeface="Calibri" pitchFamily="34" charset="-122"/>
                  <a:cs typeface="Calibri" pitchFamily="34" charset="-120"/>
                </a:endParaRPr>
              </a:p>
            </p:txBody>
          </p:sp>
        </mc:Choice>
        <mc:Fallback xmlns="">
          <p:sp>
            <p:nvSpPr>
              <p:cNvPr id="17" name="Shape 6">
                <a:extLst>
                  <a:ext uri="{FF2B5EF4-FFF2-40B4-BE49-F238E27FC236}">
                    <a16:creationId xmlns:a16="http://schemas.microsoft.com/office/drawing/2014/main" id="{7C64E9BE-A19C-0DB1-62B6-3525D128F4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217" y="1228716"/>
                <a:ext cx="3817766" cy="3195003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222"/>
                  </a:srgbClr>
                </a:outerShdw>
              </a:effectLst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Shape 6">
            <a:extLst>
              <a:ext uri="{FF2B5EF4-FFF2-40B4-BE49-F238E27FC236}">
                <a16:creationId xmlns:a16="http://schemas.microsoft.com/office/drawing/2014/main" id="{CD56B936-4EAF-872D-BF21-DAFC1F18189B}"/>
              </a:ext>
            </a:extLst>
          </p:cNvPr>
          <p:cNvSpPr/>
          <p:nvPr/>
        </p:nvSpPr>
        <p:spPr>
          <a:xfrm>
            <a:off x="8215263" y="1228025"/>
            <a:ext cx="3817766" cy="3195003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222"/>
              </a:srgbClr>
            </a:outerShdw>
          </a:effectLst>
        </p:spPr>
        <p:txBody>
          <a:bodyPr anchor="t"/>
          <a:lstStyle/>
          <a:p>
            <a:pPr>
              <a:spcAft>
                <a:spcPts val="600"/>
              </a:spcAft>
              <a:buSzPct val="100000"/>
            </a:pPr>
            <a:r>
              <a:rPr lang="en-US" sz="2000" b="1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Faster solution time</a:t>
            </a:r>
          </a:p>
        </p:txBody>
      </p:sp>
      <p:pic>
        <p:nvPicPr>
          <p:cNvPr id="19" name="Image 2" descr="/mnt/data/Figure6a.png">
            <a:extLst>
              <a:ext uri="{FF2B5EF4-FFF2-40B4-BE49-F238E27FC236}">
                <a16:creationId xmlns:a16="http://schemas.microsoft.com/office/drawing/2014/main" id="{7E1E3315-FF51-E888-2465-992A6D515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8719" y="2095665"/>
            <a:ext cx="3632887" cy="2214343"/>
          </a:xfrm>
          <a:prstGeom prst="roundRect">
            <a:avLst>
              <a:gd name="adj" fmla="val 25037"/>
            </a:avLst>
          </a:prstGeom>
        </p:spPr>
      </p:pic>
      <p:graphicFrame>
        <p:nvGraphicFramePr>
          <p:cNvPr id="21" name="Chart 0">
            <a:extLst>
              <a:ext uri="{FF2B5EF4-FFF2-40B4-BE49-F238E27FC236}">
                <a16:creationId xmlns:a16="http://schemas.microsoft.com/office/drawing/2014/main" id="{12E59D94-340F-A325-A8E3-5358E2701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345766"/>
              </p:ext>
            </p:extLst>
          </p:nvPr>
        </p:nvGraphicFramePr>
        <p:xfrm>
          <a:off x="8355894" y="2372462"/>
          <a:ext cx="3536504" cy="1660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2BAE307B-B4ED-35A5-4663-48AE2DA09E48}"/>
              </a:ext>
            </a:extLst>
          </p:cNvPr>
          <p:cNvSpPr txBox="1"/>
          <p:nvPr/>
        </p:nvSpPr>
        <p:spPr>
          <a:xfrm rot="16200000">
            <a:off x="7531086" y="2993937"/>
            <a:ext cx="1594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200" dirty="0">
                <a:solidFill>
                  <a:srgbClr val="002060"/>
                </a:solidFill>
              </a:rPr>
              <a:t>seconds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Shape 10">
                <a:extLst>
                  <a:ext uri="{FF2B5EF4-FFF2-40B4-BE49-F238E27FC236}">
                    <a16:creationId xmlns:a16="http://schemas.microsoft.com/office/drawing/2014/main" id="{B7D3A416-8912-5286-493C-02B6FF63AE90}"/>
                  </a:ext>
                </a:extLst>
              </p:cNvPr>
              <p:cNvSpPr/>
              <p:nvPr/>
            </p:nvSpPr>
            <p:spPr>
              <a:xfrm>
                <a:off x="135171" y="4681400"/>
                <a:ext cx="7857812" cy="1768827"/>
              </a:xfrm>
              <a:prstGeom prst="roundRect">
                <a:avLst/>
              </a:prstGeom>
              <a:solidFill>
                <a:srgbClr val="FFFFFF"/>
              </a:solid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 anchor="ctr"/>
              <a:lstStyle/>
              <a:p>
                <a:r>
                  <a:rPr lang="en-US" sz="2000" b="1" dirty="0"/>
                  <a:t>COMSOL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/>
                  <a:t> formulation.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Discretization of tapes and surrounding air.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Each tape is discretized with 71 elements, whereas the surrounding air is discretized with 5556 triangular elements for a total of 11305 degrees of freedom.</a:t>
                </a:r>
              </a:p>
            </p:txBody>
          </p:sp>
        </mc:Choice>
        <mc:Fallback xmlns="">
          <p:sp>
            <p:nvSpPr>
              <p:cNvPr id="23" name="Shape 10">
                <a:extLst>
                  <a:ext uri="{FF2B5EF4-FFF2-40B4-BE49-F238E27FC236}">
                    <a16:creationId xmlns:a16="http://schemas.microsoft.com/office/drawing/2014/main" id="{B7D3A416-8912-5286-493C-02B6FF63AE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171" y="4681400"/>
                <a:ext cx="7857812" cy="1768827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rgbClr val="0070C0"/>
                </a:solidFill>
                <a:prstDash val="solid"/>
              </a:ln>
              <a:effectLst>
                <a:outerShdw blurRad="50800" dist="38100" dir="2700000" algn="tl" rotWithShape="0">
                  <a:srgbClr val="0070C0">
                    <a:alpha val="70000"/>
                  </a:srgbClr>
                </a:outerShdw>
              </a:effectLst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 descr="A black and white mesh&#10;&#10;AI-generated content may be incorrect.">
            <a:extLst>
              <a:ext uri="{FF2B5EF4-FFF2-40B4-BE49-F238E27FC236}">
                <a16:creationId xmlns:a16="http://schemas.microsoft.com/office/drawing/2014/main" id="{EBA42D62-DA88-61C6-091B-F58D86C272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9301" y="4583105"/>
            <a:ext cx="2669689" cy="196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3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CFE0F-6C74-A947-169A-7D260E7DD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3-D extension: STAR3d</a:t>
            </a:r>
          </a:p>
        </p:txBody>
      </p:sp>
      <p:sp>
        <p:nvSpPr>
          <p:cNvPr id="13" name="Shape 6">
            <a:extLst>
              <a:ext uri="{FF2B5EF4-FFF2-40B4-BE49-F238E27FC236}">
                <a16:creationId xmlns:a16="http://schemas.microsoft.com/office/drawing/2014/main" id="{288918B2-9DF5-F080-73C7-DA1E7121A959}"/>
              </a:ext>
            </a:extLst>
          </p:cNvPr>
          <p:cNvSpPr/>
          <p:nvPr/>
        </p:nvSpPr>
        <p:spPr>
          <a:xfrm>
            <a:off x="602521" y="1225969"/>
            <a:ext cx="8742456" cy="2444875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222"/>
              </a:srgbClr>
            </a:outerShdw>
          </a:effectLst>
        </p:spPr>
        <p:txBody>
          <a:bodyPr anchor="ctr"/>
          <a:lstStyle/>
          <a:p>
            <a:pPr>
              <a:spcAft>
                <a:spcPts val="600"/>
              </a:spcAft>
              <a:buSzPct val="100000"/>
            </a:pPr>
            <a:r>
              <a:rPr lang="en-US" sz="2000" b="1" noProof="0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STAR3d</a:t>
            </a:r>
          </a:p>
          <a:p>
            <a:pPr marL="285750" indent="-285750">
              <a:spcAft>
                <a:spcPts val="600"/>
              </a:spcAft>
              <a:buSzPct val="100000"/>
              <a:buFont typeface="System Font Regular"/>
              <a:buChar char="✅"/>
            </a:pPr>
            <a:r>
              <a:rPr lang="en-US" sz="1600" noProof="0" dirty="0">
                <a:ea typeface="Calibri" pitchFamily="34" charset="-122"/>
                <a:cs typeface="Calibri" pitchFamily="34" charset="-120"/>
              </a:rPr>
              <a:t>Representation of a thin-surface</a:t>
            </a:r>
          </a:p>
          <a:p>
            <a:pPr marL="285750" indent="-285750">
              <a:spcAft>
                <a:spcPts val="600"/>
              </a:spcAft>
              <a:buSzPct val="100000"/>
              <a:buFont typeface="System Font Regular"/>
              <a:buChar char="✅"/>
            </a:pPr>
            <a:r>
              <a:rPr lang="en-US" sz="1600" dirty="0">
                <a:cs typeface="Calibri" pitchFamily="34" charset="-120"/>
              </a:rPr>
              <a:t>No air mesh</a:t>
            </a:r>
          </a:p>
          <a:p>
            <a:pPr marL="285750" indent="-285750">
              <a:spcAft>
                <a:spcPts val="600"/>
              </a:spcAft>
              <a:buSzPct val="100000"/>
              <a:buFont typeface="System Font Regular"/>
              <a:buChar char="✅"/>
            </a:pPr>
            <a:r>
              <a:rPr lang="en-US" sz="1600" dirty="0">
                <a:cs typeface="Calibri" pitchFamily="34" charset="-120"/>
              </a:rPr>
              <a:t>Nodal-based u</a:t>
            </a:r>
            <a:r>
              <a:rPr lang="en-US" sz="1600" noProof="0" dirty="0" err="1">
                <a:cs typeface="Calibri" pitchFamily="34" charset="-120"/>
              </a:rPr>
              <a:t>nknowns</a:t>
            </a:r>
            <a:endParaRPr lang="en-US" sz="1600" noProof="0" dirty="0">
              <a:cs typeface="Calibri" pitchFamily="34" charset="-120"/>
            </a:endParaRPr>
          </a:p>
          <a:p>
            <a:pPr marL="285750" indent="-285750">
              <a:spcAft>
                <a:spcPts val="600"/>
              </a:spcAft>
              <a:buSzPct val="100000"/>
              <a:buFont typeface="System Font Regular"/>
              <a:buChar char="✅"/>
            </a:pPr>
            <a:r>
              <a:rPr lang="en-US" sz="1600" dirty="0">
                <a:cs typeface="Calibri" pitchFamily="34" charset="-120"/>
              </a:rPr>
              <a:t>The calculation kernels for B are cached</a:t>
            </a:r>
            <a:endParaRPr lang="en-US" sz="1600" noProof="0" dirty="0">
              <a:cs typeface="Calibri" pitchFamily="34" charset="-120"/>
            </a:endParaRPr>
          </a:p>
          <a:p>
            <a:pPr marL="285750" indent="-285750">
              <a:spcAft>
                <a:spcPts val="600"/>
              </a:spcAft>
              <a:buSzPct val="100000"/>
              <a:buFont typeface="System Font Regular"/>
              <a:buChar char="✅"/>
            </a:pPr>
            <a:r>
              <a:rPr lang="en-US" sz="1600" dirty="0">
                <a:cs typeface="Calibri" pitchFamily="34" charset="-120"/>
              </a:rPr>
              <a:t>Connections (inlet/outlet sections) effect</a:t>
            </a:r>
            <a:endParaRPr lang="en-US" sz="1600" noProof="0" dirty="0">
              <a:cs typeface="Calibri" pitchFamily="34" charset="-120"/>
            </a:endParaRPr>
          </a:p>
          <a:p>
            <a:pPr marL="285750" indent="-285750">
              <a:spcAft>
                <a:spcPts val="600"/>
              </a:spcAft>
              <a:buSzPct val="100000"/>
              <a:buFont typeface="System Font Regular"/>
              <a:buChar char="❌"/>
            </a:pPr>
            <a:r>
              <a:rPr lang="en-US" sz="1600" dirty="0">
                <a:cs typeface="Calibri" pitchFamily="34" charset="-120"/>
              </a:rPr>
              <a:t>Computational expensive but necessary: “true results”</a:t>
            </a:r>
            <a:endParaRPr lang="en-US" sz="1600" noProof="0" dirty="0"/>
          </a:p>
        </p:txBody>
      </p:sp>
      <p:pic>
        <p:nvPicPr>
          <p:cNvPr id="15" name="Picture 14" descr="A diagram of a tape width&#10;&#10;AI-generated content may be incorrect.">
            <a:extLst>
              <a:ext uri="{FF2B5EF4-FFF2-40B4-BE49-F238E27FC236}">
                <a16:creationId xmlns:a16="http://schemas.microsoft.com/office/drawing/2014/main" id="{73912F94-4696-5E02-F2B8-BDF9FD7C0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48" y="3711575"/>
            <a:ext cx="4187825" cy="2806700"/>
          </a:xfrm>
          <a:prstGeom prst="rect">
            <a:avLst/>
          </a:prstGeom>
        </p:spPr>
      </p:pic>
      <p:pic>
        <p:nvPicPr>
          <p:cNvPr id="16" name="Picture 15" descr="A graph with a red line and blue dots&#10;&#10;AI-generated content may be incorrect.">
            <a:extLst>
              <a:ext uri="{FF2B5EF4-FFF2-40B4-BE49-F238E27FC236}">
                <a16:creationId xmlns:a16="http://schemas.microsoft.com/office/drawing/2014/main" id="{CA536B53-7CA2-1668-71FD-A681ABFC7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542" y="3774792"/>
            <a:ext cx="4242435" cy="2752090"/>
          </a:xfrm>
          <a:prstGeom prst="rect">
            <a:avLst/>
          </a:prstGeom>
        </p:spPr>
      </p:pic>
      <p:pic>
        <p:nvPicPr>
          <p:cNvPr id="17" name="Image 1" descr="/mnt/data/Figure13.png">
            <a:extLst>
              <a:ext uri="{FF2B5EF4-FFF2-40B4-BE49-F238E27FC236}">
                <a16:creationId xmlns:a16="http://schemas.microsoft.com/office/drawing/2014/main" id="{CFB80C10-1871-44E0-1C27-EF5868479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0325" y="1695885"/>
            <a:ext cx="2637705" cy="43836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046FC9E-3F05-0313-6992-6F7087D9CD0D}"/>
                  </a:ext>
                </a:extLst>
              </p:cNvPr>
              <p:cNvSpPr txBox="1"/>
              <p:nvPr/>
            </p:nvSpPr>
            <p:spPr>
              <a:xfrm>
                <a:off x="6106600" y="5895140"/>
                <a:ext cx="27147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400" dirty="0"/>
                  <a:t>STAR2d: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=213.55 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=32.53</m:t>
                    </m:r>
                  </m:oMath>
                </a14:m>
                <a:endParaRPr lang="en-IT" sz="1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046FC9E-3F05-0313-6992-6F7087D9C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600" y="5895140"/>
                <a:ext cx="2714718" cy="307777"/>
              </a:xfrm>
              <a:prstGeom prst="rect">
                <a:avLst/>
              </a:prstGeom>
              <a:blipFill>
                <a:blip r:embed="rId5"/>
                <a:stretch>
                  <a:fillRect l="-465" t="-4000" b="-2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0494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9B20B-85EA-21DD-5ADE-4DFB3DB34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2-D/3-D interaction and development of </a:t>
            </a:r>
            <a:r>
              <a:rPr lang="en-IT"/>
              <a:t>the </a:t>
            </a:r>
            <a:r>
              <a:rPr lang="it-IT" dirty="0"/>
              <a:t>database</a:t>
            </a:r>
            <a:endParaRPr lang="en-IT" dirty="0"/>
          </a:p>
        </p:txBody>
      </p:sp>
      <p:sp>
        <p:nvSpPr>
          <p:cNvPr id="5" name="Shape 6">
            <a:extLst>
              <a:ext uri="{FF2B5EF4-FFF2-40B4-BE49-F238E27FC236}">
                <a16:creationId xmlns:a16="http://schemas.microsoft.com/office/drawing/2014/main" id="{0CB6DFB1-9B33-1817-869C-A51F50CCA3BC}"/>
              </a:ext>
            </a:extLst>
          </p:cNvPr>
          <p:cNvSpPr/>
          <p:nvPr/>
        </p:nvSpPr>
        <p:spPr>
          <a:xfrm>
            <a:off x="354300" y="2550754"/>
            <a:ext cx="4093046" cy="251460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srgbClr val="0070C0">
                <a:alpha val="70222"/>
              </a:srgbClr>
            </a:outerShdw>
          </a:effectLst>
        </p:spPr>
        <p:txBody>
          <a:bodyPr anchor="ctr"/>
          <a:lstStyle/>
          <a:p>
            <a:pPr>
              <a:spcAft>
                <a:spcPts val="600"/>
              </a:spcAft>
              <a:buSzPct val="100000"/>
            </a:pPr>
            <a:r>
              <a:rPr lang="en-US" sz="2000" b="1" dirty="0">
                <a:latin typeface="Calibri" pitchFamily="34" charset="0"/>
                <a:ea typeface="Calibri" pitchFamily="34" charset="-122"/>
                <a:cs typeface="Calibri" pitchFamily="34" charset="-120"/>
              </a:rPr>
              <a:t>Role of 2-D simulations</a:t>
            </a:r>
            <a:endParaRPr lang="en-US" sz="2000" dirty="0"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Essential environment for physics and </a:t>
            </a:r>
            <a:r>
              <a:rPr lang="en-US" sz="1600" dirty="0" err="1">
                <a:ea typeface="Calibri" pitchFamily="34" charset="-122"/>
                <a:cs typeface="Calibri" pitchFamily="34" charset="-120"/>
              </a:rPr>
              <a:t>numerics</a:t>
            </a:r>
            <a:r>
              <a:rPr lang="en-US" sz="1600" dirty="0">
                <a:ea typeface="Calibri" pitchFamily="34" charset="-122"/>
                <a:cs typeface="Calibri" pitchFamily="34" charset="-120"/>
              </a:rPr>
              <a:t> exploration</a:t>
            </a:r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Intermediate training database (parameter sensitivity, extrapolation</a:t>
            </a:r>
          </a:p>
          <a:p>
            <a:pPr marL="228600" indent="-228600">
              <a:spcAft>
                <a:spcPts val="600"/>
              </a:spcAft>
              <a:buSzPct val="100000"/>
              <a:buChar char="•"/>
            </a:pPr>
            <a:r>
              <a:rPr lang="en-US" sz="1600" dirty="0">
                <a:ea typeface="Calibri" pitchFamily="34" charset="-122"/>
                <a:cs typeface="Calibri" pitchFamily="34" charset="-120"/>
              </a:rPr>
              <a:t>2-D/3-D combination through ML-based correction model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893856F-E6F0-725D-C7C8-8F9C14080308}"/>
              </a:ext>
            </a:extLst>
          </p:cNvPr>
          <p:cNvSpPr/>
          <p:nvPr/>
        </p:nvSpPr>
        <p:spPr>
          <a:xfrm>
            <a:off x="5732155" y="1207771"/>
            <a:ext cx="2026509" cy="58076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b="1" dirty="0">
                <a:solidFill>
                  <a:schemeClr val="tx1"/>
                </a:solidFill>
              </a:rPr>
              <a:t>Define configuration space</a:t>
            </a:r>
          </a:p>
          <a:p>
            <a:pPr algn="ctr"/>
            <a:r>
              <a:rPr lang="en-IT" sz="1200" dirty="0">
                <a:solidFill>
                  <a:schemeClr val="tx1"/>
                </a:solidFill>
              </a:rPr>
              <a:t>Geometry + materials + T + operating conditions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A24B49B-52BF-03A4-BB01-1C2D85D7837A}"/>
              </a:ext>
            </a:extLst>
          </p:cNvPr>
          <p:cNvSpPr/>
          <p:nvPr/>
        </p:nvSpPr>
        <p:spPr>
          <a:xfrm>
            <a:off x="5732155" y="1986151"/>
            <a:ext cx="2026509" cy="392861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b="1" dirty="0">
                <a:solidFill>
                  <a:schemeClr val="tx1"/>
                </a:solidFill>
              </a:rPr>
              <a:t>Generate candidate set </a:t>
            </a:r>
            <a:r>
              <a:rPr lang="en-IT" sz="1200" b="1" i="1" dirty="0">
                <a:solidFill>
                  <a:schemeClr val="tx1"/>
                </a:solidFill>
              </a:rPr>
              <a:t>X</a:t>
            </a:r>
            <a:r>
              <a:rPr lang="en-IT" sz="1200" b="1" i="1" baseline="-25000" dirty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n-IT" sz="1200" dirty="0">
                <a:solidFill>
                  <a:schemeClr val="tx1"/>
                </a:solidFill>
              </a:rPr>
              <a:t>Large: 10</a:t>
            </a:r>
            <a:r>
              <a:rPr lang="en-IT" sz="1200" baseline="30000" dirty="0">
                <a:solidFill>
                  <a:schemeClr val="tx1"/>
                </a:solidFill>
              </a:rPr>
              <a:t>3</a:t>
            </a:r>
            <a:r>
              <a:rPr lang="en-IT" sz="1200" dirty="0">
                <a:solidFill>
                  <a:schemeClr val="tx1"/>
                </a:solidFill>
              </a:rPr>
              <a:t>-10</a:t>
            </a:r>
            <a:r>
              <a:rPr lang="en-IT" sz="1200" baseline="300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5C1336A-0AA0-D157-4BF0-210BB4DDDFA6}"/>
              </a:ext>
            </a:extLst>
          </p:cNvPr>
          <p:cNvSpPr/>
          <p:nvPr/>
        </p:nvSpPr>
        <p:spPr>
          <a:xfrm>
            <a:off x="5732154" y="2603893"/>
            <a:ext cx="2026509" cy="392861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b="1" dirty="0">
                <a:solidFill>
                  <a:schemeClr val="tx1"/>
                </a:solidFill>
              </a:rPr>
              <a:t>Run STAR2d on </a:t>
            </a:r>
            <a:r>
              <a:rPr lang="en-IT" sz="1200" b="1" i="1" dirty="0">
                <a:solidFill>
                  <a:schemeClr val="tx1"/>
                </a:solidFill>
              </a:rPr>
              <a:t>X</a:t>
            </a:r>
            <a:r>
              <a:rPr lang="en-IT" sz="1200" b="1" i="1" baseline="-25000" dirty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n-IT" sz="1200" dirty="0">
                <a:solidFill>
                  <a:schemeClr val="tx1"/>
                </a:solidFill>
              </a:rPr>
              <a:t>Compute fields + Solve + </a:t>
            </a:r>
            <a:r>
              <a:rPr lang="en-IT" sz="1200" i="1" dirty="0">
                <a:solidFill>
                  <a:schemeClr val="tx1"/>
                </a:solidFill>
              </a:rPr>
              <a:t>E-I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779D8FD-0AB4-1843-AC4B-0C8D8B27CBCA}"/>
              </a:ext>
            </a:extLst>
          </p:cNvPr>
          <p:cNvSpPr/>
          <p:nvPr/>
        </p:nvSpPr>
        <p:spPr>
          <a:xfrm>
            <a:off x="5732153" y="3194366"/>
            <a:ext cx="2026509" cy="392861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b="1" dirty="0">
                <a:solidFill>
                  <a:schemeClr val="tx1"/>
                </a:solidFill>
              </a:rPr>
              <a:t>Label extraction</a:t>
            </a:r>
            <a:endParaRPr lang="en-IT" sz="1200" b="1" i="1" baseline="-25000" dirty="0">
              <a:solidFill>
                <a:schemeClr val="tx1"/>
              </a:solidFill>
            </a:endParaRPr>
          </a:p>
          <a:p>
            <a:pPr algn="ctr"/>
            <a:r>
              <a:rPr lang="en-IT" sz="1200" i="1" dirty="0">
                <a:solidFill>
                  <a:schemeClr val="tx1"/>
                </a:solidFill>
              </a:rPr>
              <a:t>I</a:t>
            </a:r>
            <a:r>
              <a:rPr lang="en-IT" sz="1200" i="1" baseline="-25000" dirty="0">
                <a:solidFill>
                  <a:schemeClr val="tx1"/>
                </a:solidFill>
              </a:rPr>
              <a:t>c</a:t>
            </a:r>
            <a:r>
              <a:rPr lang="en-IT" sz="1200" i="1" dirty="0">
                <a:solidFill>
                  <a:schemeClr val="tx1"/>
                </a:solidFill>
              </a:rPr>
              <a:t>, n</a:t>
            </a:r>
            <a:r>
              <a:rPr lang="en-IT" sz="1200" dirty="0">
                <a:solidFill>
                  <a:schemeClr val="tx1"/>
                </a:solidFill>
              </a:rPr>
              <a:t>, QC metrics, </a:t>
            </a:r>
            <a:r>
              <a:rPr lang="en-IT" sz="1200" i="1" dirty="0">
                <a:solidFill>
                  <a:schemeClr val="tx1"/>
                </a:solidFill>
              </a:rPr>
              <a:t>E-I</a:t>
            </a:r>
            <a:r>
              <a:rPr lang="en-IT" sz="1200" dirty="0">
                <a:solidFill>
                  <a:schemeClr val="tx1"/>
                </a:solidFill>
              </a:rPr>
              <a:t> curve</a:t>
            </a:r>
            <a:endParaRPr lang="en-IT" sz="1200" i="1" dirty="0">
              <a:solidFill>
                <a:schemeClr val="tx1"/>
              </a:solidFill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46DB4B81-5784-0974-FC7E-E638DD2BDC21}"/>
              </a:ext>
            </a:extLst>
          </p:cNvPr>
          <p:cNvSpPr/>
          <p:nvPr/>
        </p:nvSpPr>
        <p:spPr>
          <a:xfrm>
            <a:off x="6288209" y="3812108"/>
            <a:ext cx="914401" cy="666881"/>
          </a:xfrm>
          <a:prstGeom prst="diamond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dirty="0">
                <a:solidFill>
                  <a:schemeClr val="tx1"/>
                </a:solidFill>
              </a:rPr>
              <a:t>QC</a:t>
            </a:r>
          </a:p>
          <a:p>
            <a:pPr algn="ctr"/>
            <a:r>
              <a:rPr lang="en-IT" sz="1200" dirty="0">
                <a:solidFill>
                  <a:schemeClr val="tx1"/>
                </a:solidFill>
              </a:rPr>
              <a:t>pass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B6F610B-E81F-F4BB-A719-F8A5771161A6}"/>
              </a:ext>
            </a:extLst>
          </p:cNvPr>
          <p:cNvSpPr/>
          <p:nvPr/>
        </p:nvSpPr>
        <p:spPr>
          <a:xfrm>
            <a:off x="9217453" y="1986151"/>
            <a:ext cx="2026509" cy="392861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b="1" dirty="0">
                <a:solidFill>
                  <a:schemeClr val="tx1"/>
                </a:solidFill>
              </a:rPr>
              <a:t>Select 3-D anchor set </a:t>
            </a:r>
            <a:r>
              <a:rPr lang="en-IT" sz="1200" b="1" i="1" dirty="0">
                <a:solidFill>
                  <a:schemeClr val="tx1"/>
                </a:solidFill>
              </a:rPr>
              <a:t>X</a:t>
            </a:r>
            <a:r>
              <a:rPr lang="en-IT" sz="1200" b="1" i="1" baseline="-25000" dirty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en-IT" sz="1200" dirty="0">
                <a:solidFill>
                  <a:schemeClr val="tx1"/>
                </a:solidFill>
              </a:rPr>
              <a:t>DoE + active learning</a:t>
            </a:r>
            <a:endParaRPr lang="en-IT" sz="1200" baseline="30000" dirty="0">
              <a:solidFill>
                <a:schemeClr val="tx1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ACEDFC9-6776-86C5-124D-0D182402DE1F}"/>
              </a:ext>
            </a:extLst>
          </p:cNvPr>
          <p:cNvSpPr/>
          <p:nvPr/>
        </p:nvSpPr>
        <p:spPr>
          <a:xfrm>
            <a:off x="9217452" y="2603893"/>
            <a:ext cx="2026509" cy="392861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b="1" dirty="0">
                <a:solidFill>
                  <a:schemeClr val="tx1"/>
                </a:solidFill>
              </a:rPr>
              <a:t>Run STAR3d on </a:t>
            </a:r>
            <a:r>
              <a:rPr lang="en-IT" sz="1200" b="1" i="1" dirty="0">
                <a:solidFill>
                  <a:schemeClr val="tx1"/>
                </a:solidFill>
              </a:rPr>
              <a:t>X</a:t>
            </a:r>
            <a:r>
              <a:rPr lang="en-IT" sz="1200" b="1" i="1" baseline="-25000" dirty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en-IT" sz="1200" dirty="0">
                <a:solidFill>
                  <a:schemeClr val="tx1"/>
                </a:solidFill>
              </a:rPr>
              <a:t>Expensive Hi-Fi solution </a:t>
            </a:r>
            <a:endParaRPr lang="en-IT" sz="1200" i="1" dirty="0">
              <a:solidFill>
                <a:schemeClr val="tx1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F031249-9BFD-B714-6A9F-1AF055549DD3}"/>
              </a:ext>
            </a:extLst>
          </p:cNvPr>
          <p:cNvSpPr/>
          <p:nvPr/>
        </p:nvSpPr>
        <p:spPr>
          <a:xfrm>
            <a:off x="9217451" y="3194366"/>
            <a:ext cx="2026509" cy="392861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b="1" dirty="0">
                <a:solidFill>
                  <a:schemeClr val="tx1"/>
                </a:solidFill>
              </a:rPr>
              <a:t>Label extraction</a:t>
            </a:r>
            <a:endParaRPr lang="en-IT" sz="1200" b="1" i="1" baseline="-25000" dirty="0">
              <a:solidFill>
                <a:schemeClr val="tx1"/>
              </a:solidFill>
            </a:endParaRPr>
          </a:p>
          <a:p>
            <a:pPr algn="ctr"/>
            <a:r>
              <a:rPr lang="en-IT" sz="1200" i="1" dirty="0">
                <a:solidFill>
                  <a:schemeClr val="tx1"/>
                </a:solidFill>
              </a:rPr>
              <a:t>I</a:t>
            </a:r>
            <a:r>
              <a:rPr lang="en-IT" sz="1200" i="1" baseline="-25000" dirty="0">
                <a:solidFill>
                  <a:schemeClr val="tx1"/>
                </a:solidFill>
              </a:rPr>
              <a:t>c</a:t>
            </a:r>
            <a:r>
              <a:rPr lang="en-IT" sz="1200" i="1" dirty="0">
                <a:solidFill>
                  <a:schemeClr val="tx1"/>
                </a:solidFill>
              </a:rPr>
              <a:t>, n</a:t>
            </a:r>
            <a:r>
              <a:rPr lang="en-IT" sz="1200" dirty="0">
                <a:solidFill>
                  <a:schemeClr val="tx1"/>
                </a:solidFill>
              </a:rPr>
              <a:t>, QC metrics, </a:t>
            </a:r>
            <a:r>
              <a:rPr lang="en-IT" sz="1200" i="1" dirty="0">
                <a:solidFill>
                  <a:schemeClr val="tx1"/>
                </a:solidFill>
              </a:rPr>
              <a:t>E-I</a:t>
            </a:r>
            <a:r>
              <a:rPr lang="en-IT" sz="1200" dirty="0">
                <a:solidFill>
                  <a:schemeClr val="tx1"/>
                </a:solidFill>
              </a:rPr>
              <a:t> curve</a:t>
            </a:r>
            <a:endParaRPr lang="en-IT" sz="1200" i="1" dirty="0">
              <a:solidFill>
                <a:schemeClr val="tx1"/>
              </a:solidFill>
            </a:endParaRPr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F8FF7363-94D7-0575-7429-9961A7111862}"/>
              </a:ext>
            </a:extLst>
          </p:cNvPr>
          <p:cNvSpPr/>
          <p:nvPr/>
        </p:nvSpPr>
        <p:spPr>
          <a:xfrm>
            <a:off x="9773504" y="3812108"/>
            <a:ext cx="914401" cy="666881"/>
          </a:xfrm>
          <a:prstGeom prst="diamond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dirty="0">
                <a:solidFill>
                  <a:schemeClr val="tx1"/>
                </a:solidFill>
              </a:rPr>
              <a:t>QC</a:t>
            </a:r>
          </a:p>
          <a:p>
            <a:pPr algn="ctr"/>
            <a:r>
              <a:rPr lang="en-IT" sz="1200" dirty="0">
                <a:solidFill>
                  <a:schemeClr val="tx1"/>
                </a:solidFill>
              </a:rPr>
              <a:t>pass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902B141-FB6C-698C-880D-DAC155749310}"/>
              </a:ext>
            </a:extLst>
          </p:cNvPr>
          <p:cNvSpPr/>
          <p:nvPr/>
        </p:nvSpPr>
        <p:spPr>
          <a:xfrm rot="16200000">
            <a:off x="7416601" y="2590258"/>
            <a:ext cx="1601076" cy="392861"/>
          </a:xfrm>
          <a:prstGeom prst="roundRect">
            <a:avLst/>
          </a:prstGeom>
          <a:solidFill>
            <a:srgbClr val="0070C0">
              <a:alpha val="3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b="1" dirty="0">
                <a:solidFill>
                  <a:schemeClr val="tx1"/>
                </a:solidFill>
              </a:rPr>
              <a:t>D</a:t>
            </a:r>
            <a:r>
              <a:rPr lang="en-IT" sz="1200" b="1" baseline="-25000" dirty="0">
                <a:solidFill>
                  <a:schemeClr val="tx1"/>
                </a:solidFill>
              </a:rPr>
              <a:t>2</a:t>
            </a:r>
            <a:r>
              <a:rPr lang="en-IT" sz="1200" b="1" dirty="0">
                <a:solidFill>
                  <a:schemeClr val="tx1"/>
                </a:solidFill>
              </a:rPr>
              <a:t>: 2-D DB</a:t>
            </a:r>
            <a:endParaRPr lang="en-IT" sz="1200" b="1" i="1" baseline="-25000" dirty="0">
              <a:solidFill>
                <a:schemeClr val="tx1"/>
              </a:solidFill>
            </a:endParaRPr>
          </a:p>
          <a:p>
            <a:pPr algn="ctr"/>
            <a:r>
              <a:rPr lang="en-IT" sz="1200" dirty="0">
                <a:solidFill>
                  <a:schemeClr val="tx1"/>
                </a:solidFill>
              </a:rPr>
              <a:t>Dense, Lo-Fi</a:t>
            </a:r>
            <a:endParaRPr lang="en-IT" sz="1200" baseline="30000" dirty="0">
              <a:solidFill>
                <a:schemeClr val="tx1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6130218-5CA8-646F-17B6-C8C3600DF6F5}"/>
              </a:ext>
            </a:extLst>
          </p:cNvPr>
          <p:cNvSpPr/>
          <p:nvPr/>
        </p:nvSpPr>
        <p:spPr>
          <a:xfrm rot="16200000">
            <a:off x="10911408" y="2590256"/>
            <a:ext cx="1601076" cy="392861"/>
          </a:xfrm>
          <a:prstGeom prst="roundRect">
            <a:avLst/>
          </a:prstGeom>
          <a:solidFill>
            <a:srgbClr val="0070C0">
              <a:alpha val="3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b="1" dirty="0">
                <a:solidFill>
                  <a:schemeClr val="tx1"/>
                </a:solidFill>
              </a:rPr>
              <a:t>D</a:t>
            </a:r>
            <a:r>
              <a:rPr lang="en-IT" sz="1200" b="1" baseline="-25000" dirty="0">
                <a:solidFill>
                  <a:schemeClr val="tx1"/>
                </a:solidFill>
              </a:rPr>
              <a:t>3</a:t>
            </a:r>
            <a:r>
              <a:rPr lang="en-IT" sz="1200" b="1" dirty="0">
                <a:solidFill>
                  <a:schemeClr val="tx1"/>
                </a:solidFill>
              </a:rPr>
              <a:t>: 3-D DB</a:t>
            </a:r>
            <a:endParaRPr lang="en-IT" sz="1200" b="1" i="1" baseline="-25000" dirty="0">
              <a:solidFill>
                <a:schemeClr val="tx1"/>
              </a:solidFill>
            </a:endParaRPr>
          </a:p>
          <a:p>
            <a:pPr algn="ctr"/>
            <a:r>
              <a:rPr lang="en-IT" sz="1200" dirty="0">
                <a:solidFill>
                  <a:schemeClr val="tx1"/>
                </a:solidFill>
              </a:rPr>
              <a:t>Sparse, Hi-Fi</a:t>
            </a:r>
            <a:endParaRPr lang="en-IT" sz="1200" baseline="30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D515B579-F794-F740-CE59-B14AEC096785}"/>
                  </a:ext>
                </a:extLst>
              </p:cNvPr>
              <p:cNvSpPr/>
              <p:nvPr/>
            </p:nvSpPr>
            <p:spPr>
              <a:xfrm>
                <a:off x="9217451" y="4699816"/>
                <a:ext cx="2026509" cy="580768"/>
              </a:xfrm>
              <a:prstGeom prst="round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200" b="1" dirty="0">
                    <a:solidFill>
                      <a:schemeClr val="tx1"/>
                    </a:solidFill>
                  </a:rPr>
                  <a:t>Build mapping correction model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it-IT" sz="1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it-IT" sz="1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it-IT" sz="1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1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1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it-IT" sz="1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1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it-IT" sz="1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T" sz="1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D515B579-F794-F740-CE59-B14AEC0967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7451" y="4699816"/>
                <a:ext cx="2026509" cy="580768"/>
              </a:xfrm>
              <a:prstGeom prst="roundRect">
                <a:avLst/>
              </a:prstGeom>
              <a:blipFill>
                <a:blip r:embed="rId2"/>
                <a:stretch>
                  <a:fillRect t="-4167" b="-10417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525C57D-ED6F-0F0A-C6DE-383182A91910}"/>
              </a:ext>
            </a:extLst>
          </p:cNvPr>
          <p:cNvSpPr/>
          <p:nvPr/>
        </p:nvSpPr>
        <p:spPr>
          <a:xfrm>
            <a:off x="9217451" y="5509519"/>
            <a:ext cx="2026509" cy="392861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150" b="1" dirty="0">
                <a:solidFill>
                  <a:schemeClr val="tx1"/>
                </a:solidFill>
              </a:rPr>
              <a:t>Augmented multi-fidelity DB</a:t>
            </a:r>
            <a:endParaRPr lang="en-IT" sz="1150" b="1" i="1" dirty="0">
              <a:solidFill>
                <a:schemeClr val="tx1"/>
              </a:solidFill>
            </a:endParaRPr>
          </a:p>
          <a:p>
            <a:pPr algn="ctr"/>
            <a:r>
              <a:rPr lang="en-IT" sz="1150" dirty="0">
                <a:solidFill>
                  <a:schemeClr val="tx1"/>
                </a:solidFill>
              </a:rPr>
              <a:t>D = {D</a:t>
            </a:r>
            <a:r>
              <a:rPr lang="en-IT" sz="1150" baseline="-25000" dirty="0">
                <a:solidFill>
                  <a:schemeClr val="tx1"/>
                </a:solidFill>
              </a:rPr>
              <a:t>2</a:t>
            </a:r>
            <a:r>
              <a:rPr lang="en-IT" sz="1150" dirty="0">
                <a:solidFill>
                  <a:schemeClr val="tx1"/>
                </a:solidFill>
              </a:rPr>
              <a:t>, D</a:t>
            </a:r>
            <a:r>
              <a:rPr lang="en-IT" sz="1150" baseline="-25000" dirty="0">
                <a:solidFill>
                  <a:schemeClr val="tx1"/>
                </a:solidFill>
              </a:rPr>
              <a:t>3</a:t>
            </a:r>
            <a:r>
              <a:rPr lang="en-IT" sz="1150" dirty="0">
                <a:solidFill>
                  <a:schemeClr val="tx1"/>
                </a:solidFill>
              </a:rPr>
              <a:t>, mapping}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F0D8583-C08B-99E4-EDA0-68C7C9D9A26F}"/>
              </a:ext>
            </a:extLst>
          </p:cNvPr>
          <p:cNvSpPr/>
          <p:nvPr/>
        </p:nvSpPr>
        <p:spPr>
          <a:xfrm>
            <a:off x="9217451" y="6131315"/>
            <a:ext cx="2026509" cy="392861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150" b="1" dirty="0">
                <a:solidFill>
                  <a:schemeClr val="bg1"/>
                </a:solidFill>
              </a:rPr>
              <a:t>Train ML metamodels</a:t>
            </a:r>
            <a:endParaRPr lang="en-IT" sz="1150" b="1" i="1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9C7E11CE-3A61-C9DE-7502-E686D5E8460D}"/>
              </a:ext>
            </a:extLst>
          </p:cNvPr>
          <p:cNvCxnSpPr>
            <a:stCxn id="14" idx="1"/>
            <a:endCxn id="12" idx="1"/>
          </p:cNvCxnSpPr>
          <p:nvPr/>
        </p:nvCxnSpPr>
        <p:spPr>
          <a:xfrm rot="10800000">
            <a:off x="5732155" y="2800325"/>
            <a:ext cx="556055" cy="1345225"/>
          </a:xfrm>
          <a:prstGeom prst="bentConnector3">
            <a:avLst>
              <a:gd name="adj1" fmla="val 141111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10185FE-9BE2-2DB2-CA68-EE4B6D6668B5}"/>
              </a:ext>
            </a:extLst>
          </p:cNvPr>
          <p:cNvSpPr txBox="1"/>
          <p:nvPr/>
        </p:nvSpPr>
        <p:spPr>
          <a:xfrm>
            <a:off x="5739500" y="3896771"/>
            <a:ext cx="36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No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CE97F6-F141-CAEA-F077-D48AF22CF236}"/>
              </a:ext>
            </a:extLst>
          </p:cNvPr>
          <p:cNvSpPr txBox="1"/>
          <p:nvPr/>
        </p:nvSpPr>
        <p:spPr>
          <a:xfrm rot="16200000">
            <a:off x="4801473" y="3334437"/>
            <a:ext cx="1192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Adjust numerics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E3546417-FFAA-60CB-A72F-2FCEA1BFC52A}"/>
              </a:ext>
            </a:extLst>
          </p:cNvPr>
          <p:cNvCxnSpPr/>
          <p:nvPr/>
        </p:nvCxnSpPr>
        <p:spPr>
          <a:xfrm rot="10800000">
            <a:off x="9217451" y="2800325"/>
            <a:ext cx="556055" cy="1345225"/>
          </a:xfrm>
          <a:prstGeom prst="bentConnector3">
            <a:avLst>
              <a:gd name="adj1" fmla="val 141111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C2DEB26-EC03-8DF5-2CE1-B23E5ED742BA}"/>
              </a:ext>
            </a:extLst>
          </p:cNvPr>
          <p:cNvSpPr txBox="1"/>
          <p:nvPr/>
        </p:nvSpPr>
        <p:spPr>
          <a:xfrm>
            <a:off x="9224796" y="3896771"/>
            <a:ext cx="36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No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CAF76C-EB7D-9AD3-742F-44A87CAE02C6}"/>
              </a:ext>
            </a:extLst>
          </p:cNvPr>
          <p:cNvSpPr txBox="1"/>
          <p:nvPr/>
        </p:nvSpPr>
        <p:spPr>
          <a:xfrm rot="16200000">
            <a:off x="8274356" y="3334437"/>
            <a:ext cx="1192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Adjust numerics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9AB2C50-4939-CA69-A2D6-00C38ED130A7}"/>
              </a:ext>
            </a:extLst>
          </p:cNvPr>
          <p:cNvCxnSpPr>
            <a:stCxn id="8" idx="2"/>
            <a:endCxn id="11" idx="0"/>
          </p:cNvCxnSpPr>
          <p:nvPr/>
        </p:nvCxnSpPr>
        <p:spPr>
          <a:xfrm>
            <a:off x="6745410" y="1788539"/>
            <a:ext cx="0" cy="19761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7233F2A-595E-7632-0AE1-773F72721083}"/>
              </a:ext>
            </a:extLst>
          </p:cNvPr>
          <p:cNvCxnSpPr>
            <a:stCxn id="11" idx="2"/>
            <a:endCxn id="12" idx="0"/>
          </p:cNvCxnSpPr>
          <p:nvPr/>
        </p:nvCxnSpPr>
        <p:spPr>
          <a:xfrm flipH="1">
            <a:off x="6745409" y="2379012"/>
            <a:ext cx="1" cy="2248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BFE8421-E220-D86D-9262-DAA32864F0AF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 flipH="1">
            <a:off x="6745408" y="2996754"/>
            <a:ext cx="1" cy="19761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1E015F2-2FA6-7887-3EA0-A3380A6A1AD9}"/>
              </a:ext>
            </a:extLst>
          </p:cNvPr>
          <p:cNvCxnSpPr>
            <a:stCxn id="13" idx="2"/>
            <a:endCxn id="14" idx="0"/>
          </p:cNvCxnSpPr>
          <p:nvPr/>
        </p:nvCxnSpPr>
        <p:spPr>
          <a:xfrm>
            <a:off x="6745408" y="3587227"/>
            <a:ext cx="2" cy="2248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8C0B89F-330B-2131-DDEB-6052D39F04A6}"/>
              </a:ext>
            </a:extLst>
          </p:cNvPr>
          <p:cNvCxnSpPr>
            <a:stCxn id="11" idx="3"/>
          </p:cNvCxnSpPr>
          <p:nvPr/>
        </p:nvCxnSpPr>
        <p:spPr>
          <a:xfrm>
            <a:off x="7758664" y="2182582"/>
            <a:ext cx="262044" cy="4492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EDC3244-4475-7935-C396-08DC55BC4B4B}"/>
              </a:ext>
            </a:extLst>
          </p:cNvPr>
          <p:cNvCxnSpPr/>
          <p:nvPr/>
        </p:nvCxnSpPr>
        <p:spPr>
          <a:xfrm>
            <a:off x="7763658" y="2795831"/>
            <a:ext cx="262044" cy="4492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3E58E03-9ECA-567F-BCC5-2711655502C5}"/>
              </a:ext>
            </a:extLst>
          </p:cNvPr>
          <p:cNvCxnSpPr/>
          <p:nvPr/>
        </p:nvCxnSpPr>
        <p:spPr>
          <a:xfrm>
            <a:off x="7754687" y="3385714"/>
            <a:ext cx="262044" cy="4492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7DC7567-665D-F94B-E2B1-14315E675841}"/>
              </a:ext>
            </a:extLst>
          </p:cNvPr>
          <p:cNvCxnSpPr/>
          <p:nvPr/>
        </p:nvCxnSpPr>
        <p:spPr>
          <a:xfrm>
            <a:off x="11243960" y="2178089"/>
            <a:ext cx="262044" cy="4492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1CDDDE8-117F-E48F-4018-5A6375A1C7F6}"/>
              </a:ext>
            </a:extLst>
          </p:cNvPr>
          <p:cNvCxnSpPr/>
          <p:nvPr/>
        </p:nvCxnSpPr>
        <p:spPr>
          <a:xfrm>
            <a:off x="11243960" y="2791339"/>
            <a:ext cx="262044" cy="4492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89AE31E-5400-2E87-1E81-A16699B42F70}"/>
              </a:ext>
            </a:extLst>
          </p:cNvPr>
          <p:cNvCxnSpPr/>
          <p:nvPr/>
        </p:nvCxnSpPr>
        <p:spPr>
          <a:xfrm>
            <a:off x="11243960" y="3385714"/>
            <a:ext cx="262044" cy="4492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44433EAC-B2DD-E8FD-8D27-9E0C5C589B83}"/>
              </a:ext>
            </a:extLst>
          </p:cNvPr>
          <p:cNvCxnSpPr>
            <a:cxnSpLocks/>
            <a:stCxn id="14" idx="2"/>
            <a:endCxn id="16" idx="0"/>
          </p:cNvCxnSpPr>
          <p:nvPr/>
        </p:nvCxnSpPr>
        <p:spPr>
          <a:xfrm rot="5400000" flipH="1" flipV="1">
            <a:off x="7241640" y="1489921"/>
            <a:ext cx="2492838" cy="3485298"/>
          </a:xfrm>
          <a:prstGeom prst="bentConnector5">
            <a:avLst>
              <a:gd name="adj1" fmla="val -9170"/>
              <a:gd name="adj2" fmla="val 53792"/>
              <a:gd name="adj3" fmla="val 10917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0AD4FFD-E670-C4E8-7EC7-96DF56898482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 flipH="1">
            <a:off x="10230707" y="2379012"/>
            <a:ext cx="1" cy="2248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D5AED1C-0BBC-286C-ED21-8904472F1098}"/>
              </a:ext>
            </a:extLst>
          </p:cNvPr>
          <p:cNvCxnSpPr>
            <a:cxnSpLocks/>
          </p:cNvCxnSpPr>
          <p:nvPr/>
        </p:nvCxnSpPr>
        <p:spPr>
          <a:xfrm flipH="1">
            <a:off x="10230703" y="2983120"/>
            <a:ext cx="1" cy="2248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1E91E1D-8229-9592-739B-AE82ADA6D7CE}"/>
              </a:ext>
            </a:extLst>
          </p:cNvPr>
          <p:cNvCxnSpPr>
            <a:cxnSpLocks/>
          </p:cNvCxnSpPr>
          <p:nvPr/>
        </p:nvCxnSpPr>
        <p:spPr>
          <a:xfrm flipH="1">
            <a:off x="10230702" y="3583173"/>
            <a:ext cx="1" cy="2248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C8E48AA-B331-B182-38B5-D121A5E3E2EA}"/>
              </a:ext>
            </a:extLst>
          </p:cNvPr>
          <p:cNvCxnSpPr>
            <a:cxnSpLocks/>
          </p:cNvCxnSpPr>
          <p:nvPr/>
        </p:nvCxnSpPr>
        <p:spPr>
          <a:xfrm flipH="1">
            <a:off x="10230701" y="4483043"/>
            <a:ext cx="1" cy="2248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2CE422B-0D44-D2B0-0610-DF9EEFD89D0A}"/>
              </a:ext>
            </a:extLst>
          </p:cNvPr>
          <p:cNvCxnSpPr>
            <a:cxnSpLocks/>
          </p:cNvCxnSpPr>
          <p:nvPr/>
        </p:nvCxnSpPr>
        <p:spPr>
          <a:xfrm flipH="1">
            <a:off x="10230700" y="5284638"/>
            <a:ext cx="1" cy="2248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60AD53B-5B59-F9A7-7FB5-8095AF937E75}"/>
              </a:ext>
            </a:extLst>
          </p:cNvPr>
          <p:cNvCxnSpPr>
            <a:cxnSpLocks/>
          </p:cNvCxnSpPr>
          <p:nvPr/>
        </p:nvCxnSpPr>
        <p:spPr>
          <a:xfrm flipH="1">
            <a:off x="10230700" y="5902380"/>
            <a:ext cx="1" cy="2248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FD33A72-0CB0-3786-71E0-7CECEF7615A0}"/>
              </a:ext>
            </a:extLst>
          </p:cNvPr>
          <p:cNvSpPr txBox="1"/>
          <p:nvPr/>
        </p:nvSpPr>
        <p:spPr>
          <a:xfrm>
            <a:off x="6795310" y="4450903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Yes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2C8F5D-523F-2E6E-C000-015CC76B92FC}"/>
              </a:ext>
            </a:extLst>
          </p:cNvPr>
          <p:cNvSpPr txBox="1"/>
          <p:nvPr/>
        </p:nvSpPr>
        <p:spPr>
          <a:xfrm>
            <a:off x="10220191" y="4432952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1726728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</TotalTime>
  <Words>1153</Words>
  <Application>Microsoft Macintosh PowerPoint</Application>
  <PresentationFormat>Widescreen</PresentationFormat>
  <Paragraphs>150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Calibri</vt:lpstr>
      <vt:lpstr>Cambria Math</vt:lpstr>
      <vt:lpstr>Courier New</vt:lpstr>
      <vt:lpstr>System Font Regular</vt:lpstr>
      <vt:lpstr>Office Theme</vt:lpstr>
      <vt:lpstr>PowerPoint Presentation</vt:lpstr>
      <vt:lpstr>PowerPoint Presentation</vt:lpstr>
      <vt:lpstr>PowerPoint Presentation</vt:lpstr>
      <vt:lpstr>Step 1 — Geometry parameterization and discretization (STAR2d)</vt:lpstr>
      <vt:lpstr>Step 2 — Material law and nonlinear solution</vt:lpstr>
      <vt:lpstr>Step 3 — Identify (I_c, n) from a small E–I sample set</vt:lpstr>
      <vt:lpstr>Cross-check vs COMSOL</vt:lpstr>
      <vt:lpstr>3-D extension: STAR3d</vt:lpstr>
      <vt:lpstr>2-D/3-D interaction and development of the database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ChatGPT</dc:creator>
  <cp:lastModifiedBy>Fabio  Freschi</cp:lastModifiedBy>
  <cp:revision>11</cp:revision>
  <dcterms:created xsi:type="dcterms:W3CDTF">2026-01-12T19:00:29Z</dcterms:created>
  <dcterms:modified xsi:type="dcterms:W3CDTF">2026-01-14T08:49:58Z</dcterms:modified>
</cp:coreProperties>
</file>