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2"/>
  </p:notesMasterIdLst>
  <p:handoutMasterIdLst>
    <p:handoutMasterId r:id="rId23"/>
  </p:handoutMasterIdLst>
  <p:sldIdLst>
    <p:sldId id="256" r:id="rId5"/>
    <p:sldId id="491" r:id="rId6"/>
    <p:sldId id="502" r:id="rId7"/>
    <p:sldId id="493" r:id="rId8"/>
    <p:sldId id="503" r:id="rId9"/>
    <p:sldId id="499" r:id="rId10"/>
    <p:sldId id="504" r:id="rId11"/>
    <p:sldId id="500" r:id="rId12"/>
    <p:sldId id="508" r:id="rId13"/>
    <p:sldId id="501" r:id="rId14"/>
    <p:sldId id="496" r:id="rId15"/>
    <p:sldId id="497" r:id="rId16"/>
    <p:sldId id="505" r:id="rId17"/>
    <p:sldId id="506" r:id="rId18"/>
    <p:sldId id="509" r:id="rId19"/>
    <p:sldId id="507" r:id="rId20"/>
    <p:sldId id="490" r:id="rId21"/>
  </p:sldIdLst>
  <p:sldSz cx="9144000" cy="5143500" type="screen16x9"/>
  <p:notesSz cx="6797675" cy="9926638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" id="{BF0D20EF-2724-46F6-80F0-9F79333FA59A}">
          <p14:sldIdLst>
            <p14:sldId id="256"/>
            <p14:sldId id="491"/>
            <p14:sldId id="502"/>
            <p14:sldId id="493"/>
            <p14:sldId id="503"/>
            <p14:sldId id="499"/>
            <p14:sldId id="504"/>
            <p14:sldId id="500"/>
            <p14:sldId id="508"/>
            <p14:sldId id="501"/>
            <p14:sldId id="496"/>
            <p14:sldId id="497"/>
            <p14:sldId id="505"/>
            <p14:sldId id="506"/>
            <p14:sldId id="509"/>
            <p14:sldId id="507"/>
            <p14:sldId id="490"/>
          </p14:sldIdLst>
        </p14:section>
        <p14:section name="Extra" id="{4AA0F2DE-F413-4A8E-BBD5-471D52EB2EA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5252"/>
    <a:srgbClr val="FF9999"/>
    <a:srgbClr val="FAE7E7"/>
    <a:srgbClr val="FFD99B"/>
    <a:srgbClr val="9999FF"/>
    <a:srgbClr val="F00001"/>
    <a:srgbClr val="006901"/>
    <a:srgbClr val="FF3939"/>
    <a:srgbClr val="FFFFFF"/>
    <a:srgbClr val="0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89112" autoAdjust="0"/>
  </p:normalViewPr>
  <p:slideViewPr>
    <p:cSldViewPr snapToGrid="0" snapToObjects="1" showGuides="1">
      <p:cViewPr varScale="1">
        <p:scale>
          <a:sx n="142" d="100"/>
          <a:sy n="142" d="100"/>
        </p:scale>
        <p:origin x="852" y="1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1" d="100"/>
          <a:sy n="91" d="100"/>
        </p:scale>
        <p:origin x="19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14.01.2026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14/01/2026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25851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0617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B84882-A3CF-FD37-FFA6-135010691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98FDAD-E064-5328-65DE-A1DE83DF0F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4455DA-70B4-235A-3843-2A6BC67DD5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3918A-FFA6-0D28-7187-19C5E81C8D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7821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193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3751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8873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8882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8283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D385F6-6AF8-EE28-B32D-1DBE57543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CD4D10-340A-59A9-BA0B-2FF723A057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64C723-9F83-5D77-12C7-BA4061A160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B618B-911F-A2B1-4AD9-86375824CA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332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7429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9624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8235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2542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677275" y="19050"/>
            <a:ext cx="557758" cy="276310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z="2400" smtClean="0"/>
              <a:pPr/>
              <a:t>‹#›</a:t>
            </a:fld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 dirty="0"/>
              <a:t>WPMAG final meeting / New task proposals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09/TASC.2023.3252489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179" y="-900"/>
            <a:ext cx="7731820" cy="5144400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9907" y="613359"/>
            <a:ext cx="4823208" cy="1761349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en-US" sz="3200" dirty="0"/>
              <a:t>CS coil preconceptual design and electromagnetic analysis for the 2024 DEMO baseline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20791" y="3759382"/>
            <a:ext cx="1440000" cy="1007999"/>
          </a:xfrm>
        </p:spPr>
        <p:txBody>
          <a:bodyPr lIns="90000"/>
          <a:lstStyle/>
          <a:p>
            <a:pPr>
              <a:spcBef>
                <a:spcPts val="1200"/>
              </a:spcBef>
            </a:pPr>
            <a:r>
              <a:rPr lang="en-US" sz="1400" b="1" dirty="0"/>
              <a:t>14.01.2026</a:t>
            </a:r>
            <a:endParaRPr lang="fr-FR" sz="1400" b="1" dirty="0"/>
          </a:p>
        </p:txBody>
      </p:sp>
      <p:sp>
        <p:nvSpPr>
          <p:cNvPr id="6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 txBox="1">
            <a:spLocks/>
          </p:cNvSpPr>
          <p:nvPr/>
        </p:nvSpPr>
        <p:spPr>
          <a:xfrm>
            <a:off x="2880791" y="2352732"/>
            <a:ext cx="1440000" cy="1406650"/>
          </a:xfrm>
          <a:prstGeom prst="rect">
            <a:avLst/>
          </a:prstGeom>
          <a:solidFill>
            <a:schemeClr val="tx1"/>
          </a:solidFill>
        </p:spPr>
        <p:txBody>
          <a:bodyPr vert="horz" lIns="90000" tIns="45720" rIns="91440" bIns="45720" rtlCol="0" anchor="ctr" anchorCtr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0"/>
              </a:spcBef>
              <a:buClr>
                <a:schemeClr val="bg1"/>
              </a:buClr>
            </a:pPr>
            <a:r>
              <a:rPr lang="en-US" sz="1400" b="1" dirty="0"/>
              <a:t>J. Greenwood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8B4171-ED7D-C828-7311-8AAF3AC934AB}"/>
              </a:ext>
            </a:extLst>
          </p:cNvPr>
          <p:cNvSpPr/>
          <p:nvPr/>
        </p:nvSpPr>
        <p:spPr>
          <a:xfrm>
            <a:off x="6355533" y="4147228"/>
            <a:ext cx="2788467" cy="10079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>
                <a:solidFill>
                  <a:schemeClr val="bg1"/>
                </a:solidFill>
              </a:rPr>
              <a:t>MAG-T.01.01-T031-D001</a:t>
            </a:r>
          </a:p>
          <a:p>
            <a:pPr algn="ctr"/>
            <a:endParaRPr lang="de-CH" sz="1600" b="1" dirty="0">
              <a:solidFill>
                <a:schemeClr val="bg1"/>
              </a:solidFill>
            </a:endParaRPr>
          </a:p>
          <a:p>
            <a:pPr algn="ctr"/>
            <a:r>
              <a:rPr lang="de-CH" sz="1600" b="1" dirty="0">
                <a:solidFill>
                  <a:schemeClr val="bg1"/>
                </a:solidFill>
              </a:rPr>
              <a:t>MAG-T.01.01-T031-D003</a:t>
            </a:r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41B1B-8EE5-3119-3EAA-7F06AA065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Grading the Superconductor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232989-E832-3EAD-AC87-0F7FDB1712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45" b="2549"/>
          <a:stretch/>
        </p:blipFill>
        <p:spPr bwMode="auto">
          <a:xfrm>
            <a:off x="3891465" y="962853"/>
            <a:ext cx="5130615" cy="35700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E780DB-EE22-252F-60D5-9DF0FF9FFB94}"/>
                  </a:ext>
                </a:extLst>
              </p:cNvPr>
              <p:cNvSpPr txBox="1"/>
              <p:nvPr/>
            </p:nvSpPr>
            <p:spPr>
              <a:xfrm>
                <a:off x="250975" y="768768"/>
                <a:ext cx="3526934" cy="3958215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r>
                  <a:rPr lang="en-GB" sz="1800" dirty="0"/>
                  <a:t>We split the CS coil up into 2- layer “sub-coils”</a:t>
                </a:r>
              </a:p>
              <a:p>
                <a:endParaRPr lang="en-GB" sz="1800" dirty="0"/>
              </a:p>
              <a:p>
                <a:endParaRPr lang="en-GB" sz="1800" dirty="0"/>
              </a:p>
              <a:p>
                <a:r>
                  <a:rPr lang="en-GB" sz="1800" dirty="0"/>
                  <a:t>The superconductor for each sub-coil was chosen using the peak field in that sub-coil</a:t>
                </a:r>
              </a:p>
              <a:p>
                <a:endParaRPr lang="en-GB" sz="1800" dirty="0"/>
              </a:p>
              <a:p>
                <a:endParaRPr lang="en-GB" sz="1800" dirty="0"/>
              </a:p>
              <a:p>
                <a:r>
                  <a:rPr lang="en-GB" sz="1800" dirty="0"/>
                  <a:t>For Nb</a:t>
                </a:r>
                <a:r>
                  <a:rPr lang="en-GB" sz="1800" baseline="-25000" dirty="0"/>
                  <a:t>3</a:t>
                </a:r>
                <a:r>
                  <a:rPr lang="en-GB" sz="1800" dirty="0"/>
                  <a:t>Sn, </a:t>
                </a:r>
                <a:r>
                  <a:rPr lang="en-GB" sz="1800" dirty="0">
                    <a:solidFill>
                      <a:srgbClr val="00B050"/>
                    </a:solidFill>
                  </a:rPr>
                  <a:t>we set an upper limit on the non-Cu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 b="0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800" dirty="0">
                    <a:solidFill>
                      <a:srgbClr val="00B050"/>
                    </a:solidFill>
                  </a:rPr>
                  <a:t> of 1000 A/mm</a:t>
                </a:r>
                <a:r>
                  <a:rPr lang="en-GB" sz="1800" baseline="30000" dirty="0">
                    <a:solidFill>
                      <a:srgbClr val="00B050"/>
                    </a:solidFill>
                  </a:rPr>
                  <a:t>2</a:t>
                </a:r>
                <a:r>
                  <a:rPr lang="en-GB" sz="1800" dirty="0">
                    <a:solidFill>
                      <a:srgbClr val="00B050"/>
                    </a:solidFill>
                  </a:rPr>
                  <a:t>, </a:t>
                </a:r>
                <a:r>
                  <a:rPr lang="en-GB" sz="1800" dirty="0"/>
                  <a:t>based on SULTAN sample tests</a:t>
                </a: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E780DB-EE22-252F-60D5-9DF0FF9FF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75" y="768768"/>
                <a:ext cx="3526934" cy="3958215"/>
              </a:xfrm>
              <a:prstGeom prst="rect">
                <a:avLst/>
              </a:prstGeom>
              <a:blipFill>
                <a:blip r:embed="rId4"/>
                <a:stretch>
                  <a:fillRect l="-1382" t="-770" r="-25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5EF806B-E7F9-620C-F664-D582B5200D8C}"/>
              </a:ext>
            </a:extLst>
          </p:cNvPr>
          <p:cNvCxnSpPr>
            <a:cxnSpLocks/>
          </p:cNvCxnSpPr>
          <p:nvPr/>
        </p:nvCxnSpPr>
        <p:spPr>
          <a:xfrm flipV="1">
            <a:off x="3636818" y="2571750"/>
            <a:ext cx="1378527" cy="112048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603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28B09-6AC9-77D8-CD1C-D9C79D8DF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Coil Design Parameters – 316 LN Design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345A3447-6E02-BC00-8EDD-C2AE5148E9C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6328771"/>
                  </p:ext>
                </p:extLst>
              </p:nvPr>
            </p:nvGraphicFramePr>
            <p:xfrm>
              <a:off x="1006608" y="1344345"/>
              <a:ext cx="7130784" cy="2594272"/>
            </p:xfrm>
            <a:graphic>
              <a:graphicData uri="http://schemas.openxmlformats.org/drawingml/2006/table">
                <a:tbl>
                  <a:tblPr firstRow="1" bandRow="1" bandCol="1">
                    <a:tableStyleId>{5C22544A-7EE6-4342-B048-85BDC9FD1C3A}</a:tableStyleId>
                  </a:tblPr>
                  <a:tblGrid>
                    <a:gridCol w="2499805">
                      <a:extLst>
                        <a:ext uri="{9D8B030D-6E8A-4147-A177-3AD203B41FA5}">
                          <a16:colId xmlns:a16="http://schemas.microsoft.com/office/drawing/2014/main" val="4065784854"/>
                        </a:ext>
                      </a:extLst>
                    </a:gridCol>
                    <a:gridCol w="1094387">
                      <a:extLst>
                        <a:ext uri="{9D8B030D-6E8A-4147-A177-3AD203B41FA5}">
                          <a16:colId xmlns:a16="http://schemas.microsoft.com/office/drawing/2014/main" val="638694390"/>
                        </a:ext>
                      </a:extLst>
                    </a:gridCol>
                    <a:gridCol w="1670377">
                      <a:extLst>
                        <a:ext uri="{9D8B030D-6E8A-4147-A177-3AD203B41FA5}">
                          <a16:colId xmlns:a16="http://schemas.microsoft.com/office/drawing/2014/main" val="2690934177"/>
                        </a:ext>
                      </a:extLst>
                    </a:gridCol>
                    <a:gridCol w="1866215">
                      <a:extLst>
                        <a:ext uri="{9D8B030D-6E8A-4147-A177-3AD203B41FA5}">
                          <a16:colId xmlns:a16="http://schemas.microsoft.com/office/drawing/2014/main" val="3027392136"/>
                        </a:ext>
                      </a:extLst>
                    </a:gridCol>
                  </a:tblGrid>
                  <a:tr h="31659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Parameter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Uniform </a:t>
                          </a:r>
                          <a14:m>
                            <m:oMath xmlns:m="http://schemas.openxmlformats.org/officeDocument/2006/math">
                              <m:r>
                                <a:rPr lang="en-GB" sz="1500" i="1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oMath>
                          </a14:m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SC graded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SC + steel graded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4170866393"/>
                      </a:ext>
                    </a:extLst>
                  </a:tr>
                  <a:tr h="2502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Total current (MAt)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76.27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76.27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76.27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68620350"/>
                      </a:ext>
                    </a:extLst>
                  </a:tr>
                  <a:tr h="2502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Conductor current (kA)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60.53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60.53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60.53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AE7E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5965014"/>
                      </a:ext>
                    </a:extLst>
                  </a:tr>
                  <a:tr h="2502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WP R</a:t>
                          </a:r>
                          <a:r>
                            <a:rPr lang="en-GB" sz="1500" baseline="-25000" dirty="0">
                              <a:effectLst/>
                            </a:rPr>
                            <a:t>i </a:t>
                          </a:r>
                          <a:r>
                            <a:rPr lang="en-GB" sz="1500" dirty="0">
                              <a:effectLst/>
                            </a:rPr>
                            <a:t>(m)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1.415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1.417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1.399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981357390"/>
                      </a:ext>
                    </a:extLst>
                  </a:tr>
                  <a:tr h="2502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WP R</a:t>
                          </a:r>
                          <a:r>
                            <a:rPr lang="en-GB" sz="1500" baseline="-25000" dirty="0">
                              <a:effectLst/>
                            </a:rPr>
                            <a:t>o</a:t>
                          </a:r>
                          <a:r>
                            <a:rPr lang="en-GB" sz="1500" dirty="0">
                              <a:effectLst/>
                            </a:rPr>
                            <a:t> (m)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2.62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2.62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2.62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AE7E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9497467"/>
                      </a:ext>
                    </a:extLst>
                  </a:tr>
                  <a:tr h="5176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SC material in sub-coils</a:t>
                          </a:r>
                          <a:br>
                            <a:rPr lang="en-GB" sz="1500">
                              <a:effectLst/>
                            </a:rPr>
                          </a:br>
                          <a:r>
                            <a:rPr lang="en-GB" sz="1500">
                              <a:effectLst/>
                            </a:rPr>
                            <a:t>(RE-123/Nb</a:t>
                          </a:r>
                          <a:r>
                            <a:rPr lang="en-GB" sz="1500" baseline="-25000">
                              <a:effectLst/>
                            </a:rPr>
                            <a:t>3</a:t>
                          </a:r>
                          <a:r>
                            <a:rPr lang="en-GB" sz="1500">
                              <a:effectLst/>
                            </a:rPr>
                            <a:t>Sn/Nb-Ti)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14/0/0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4/8/2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4/8/2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89311204"/>
                      </a:ext>
                    </a:extLst>
                  </a:tr>
                  <a:tr h="2502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Peak B field (T)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14.86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14.86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14.83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AE7E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22398615"/>
                      </a:ext>
                    </a:extLst>
                  </a:tr>
                  <a:tr h="36942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b="1" dirty="0">
                              <a:effectLst/>
                            </a:rPr>
                            <a:t>CS flux during premagnetisation (Wb)</a:t>
                          </a:r>
                          <a:endParaRPr lang="en-GB" sz="15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b="1" dirty="0">
                              <a:effectLst/>
                            </a:rPr>
                            <a:t>192.0</a:t>
                          </a:r>
                          <a:endParaRPr lang="en-GB" sz="15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b="1" dirty="0">
                              <a:effectLst/>
                            </a:rPr>
                            <a:t> 192.4 (+0.2%)</a:t>
                          </a:r>
                          <a:endParaRPr lang="en-GB" sz="15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b="1" dirty="0">
                              <a:effectLst/>
                            </a:rPr>
                            <a:t>215.0 (+12%)</a:t>
                          </a:r>
                          <a:endParaRPr lang="en-GB" sz="15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4967921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345A3447-6E02-BC00-8EDD-C2AE5148E9C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6328771"/>
                  </p:ext>
                </p:extLst>
              </p:nvPr>
            </p:nvGraphicFramePr>
            <p:xfrm>
              <a:off x="1006608" y="1344345"/>
              <a:ext cx="7130784" cy="2594272"/>
            </p:xfrm>
            <a:graphic>
              <a:graphicData uri="http://schemas.openxmlformats.org/drawingml/2006/table">
                <a:tbl>
                  <a:tblPr firstRow="1" bandRow="1" bandCol="1">
                    <a:tableStyleId>{5C22544A-7EE6-4342-B048-85BDC9FD1C3A}</a:tableStyleId>
                  </a:tblPr>
                  <a:tblGrid>
                    <a:gridCol w="2499805">
                      <a:extLst>
                        <a:ext uri="{9D8B030D-6E8A-4147-A177-3AD203B41FA5}">
                          <a16:colId xmlns:a16="http://schemas.microsoft.com/office/drawing/2014/main" val="4065784854"/>
                        </a:ext>
                      </a:extLst>
                    </a:gridCol>
                    <a:gridCol w="1094387">
                      <a:extLst>
                        <a:ext uri="{9D8B030D-6E8A-4147-A177-3AD203B41FA5}">
                          <a16:colId xmlns:a16="http://schemas.microsoft.com/office/drawing/2014/main" val="638694390"/>
                        </a:ext>
                      </a:extLst>
                    </a:gridCol>
                    <a:gridCol w="1670377">
                      <a:extLst>
                        <a:ext uri="{9D8B030D-6E8A-4147-A177-3AD203B41FA5}">
                          <a16:colId xmlns:a16="http://schemas.microsoft.com/office/drawing/2014/main" val="2690934177"/>
                        </a:ext>
                      </a:extLst>
                    </a:gridCol>
                    <a:gridCol w="1866215">
                      <a:extLst>
                        <a:ext uri="{9D8B030D-6E8A-4147-A177-3AD203B41FA5}">
                          <a16:colId xmlns:a16="http://schemas.microsoft.com/office/drawing/2014/main" val="3027392136"/>
                        </a:ext>
                      </a:extLst>
                    </a:gridCol>
                  </a:tblGrid>
                  <a:tr h="31659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Parameter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35318" marR="35318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228333" t="-1923" r="-325000" b="-75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SC graded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SC + steel graded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4170866393"/>
                      </a:ext>
                    </a:extLst>
                  </a:tr>
                  <a:tr h="2502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Total current (MAt)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76.27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76.27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76.27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68620350"/>
                      </a:ext>
                    </a:extLst>
                  </a:tr>
                  <a:tr h="2502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Conductor current (kA)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60.53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60.53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60.53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AE7E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5965014"/>
                      </a:ext>
                    </a:extLst>
                  </a:tr>
                  <a:tr h="2502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WP R</a:t>
                          </a:r>
                          <a:r>
                            <a:rPr lang="en-GB" sz="1500" baseline="-25000" dirty="0">
                              <a:effectLst/>
                            </a:rPr>
                            <a:t>i </a:t>
                          </a:r>
                          <a:r>
                            <a:rPr lang="en-GB" sz="1500" dirty="0">
                              <a:effectLst/>
                            </a:rPr>
                            <a:t>(m)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1.415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1.417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1.399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981357390"/>
                      </a:ext>
                    </a:extLst>
                  </a:tr>
                  <a:tr h="2502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WP R</a:t>
                          </a:r>
                          <a:r>
                            <a:rPr lang="en-GB" sz="1500" baseline="-25000" dirty="0">
                              <a:effectLst/>
                            </a:rPr>
                            <a:t>o</a:t>
                          </a:r>
                          <a:r>
                            <a:rPr lang="en-GB" sz="1500" dirty="0">
                              <a:effectLst/>
                            </a:rPr>
                            <a:t> (m)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2.62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2.62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2.62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AE7E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9497467"/>
                      </a:ext>
                    </a:extLst>
                  </a:tr>
                  <a:tr h="51761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SC material in sub-coils</a:t>
                          </a:r>
                          <a:br>
                            <a:rPr lang="en-GB" sz="1500">
                              <a:effectLst/>
                            </a:rPr>
                          </a:br>
                          <a:r>
                            <a:rPr lang="en-GB" sz="1500">
                              <a:effectLst/>
                            </a:rPr>
                            <a:t>(RE-123/Nb</a:t>
                          </a:r>
                          <a:r>
                            <a:rPr lang="en-GB" sz="1500" baseline="-25000">
                              <a:effectLst/>
                            </a:rPr>
                            <a:t>3</a:t>
                          </a:r>
                          <a:r>
                            <a:rPr lang="en-GB" sz="1500">
                              <a:effectLst/>
                            </a:rPr>
                            <a:t>Sn/Nb-Ti)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14/0/0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>
                              <a:effectLst/>
                            </a:rPr>
                            <a:t>4/8/2</a:t>
                          </a:r>
                          <a:endParaRPr lang="en-GB" sz="15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4/8/2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89311204"/>
                      </a:ext>
                    </a:extLst>
                  </a:tr>
                  <a:tr h="25023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Peak B field (T)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14.86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14.86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solidFill>
                          <a:srgbClr val="FA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dirty="0">
                              <a:effectLst/>
                            </a:rPr>
                            <a:t>14.83</a:t>
                          </a:r>
                          <a:endParaRPr lang="en-GB" sz="15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AE7E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22398615"/>
                      </a:ext>
                    </a:extLst>
                  </a:tr>
                  <a:tr h="50888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b="1" dirty="0">
                              <a:effectLst/>
                            </a:rPr>
                            <a:t>CS flux during premagnetisation (Wb)</a:t>
                          </a:r>
                          <a:endParaRPr lang="en-GB" sz="15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b="1" dirty="0">
                              <a:effectLst/>
                            </a:rPr>
                            <a:t>192.0</a:t>
                          </a:r>
                          <a:endParaRPr lang="en-GB" sz="15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b="1" dirty="0">
                              <a:effectLst/>
                            </a:rPr>
                            <a:t> 192.4 (+0.2%)</a:t>
                          </a:r>
                          <a:endParaRPr lang="en-GB" sz="15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  <a:buNone/>
                          </a:pPr>
                          <a:r>
                            <a:rPr lang="en-GB" sz="1500" b="1" dirty="0">
                              <a:effectLst/>
                            </a:rPr>
                            <a:t>215.0 (+12%)</a:t>
                          </a:r>
                          <a:endParaRPr lang="en-GB" sz="15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35318" marR="35318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4967921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249C5828-C1A1-B12A-8C44-E658096C0636}"/>
              </a:ext>
            </a:extLst>
          </p:cNvPr>
          <p:cNvSpPr/>
          <p:nvPr/>
        </p:nvSpPr>
        <p:spPr>
          <a:xfrm>
            <a:off x="2874936" y="4774278"/>
            <a:ext cx="6269064" cy="3692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err="1">
                <a:solidFill>
                  <a:schemeClr val="bg1"/>
                </a:solidFill>
              </a:rPr>
              <a:t>Mechanics</a:t>
            </a:r>
            <a:r>
              <a:rPr lang="de-CH" sz="1600" b="1" dirty="0">
                <a:solidFill>
                  <a:schemeClr val="bg1"/>
                </a:solidFill>
              </a:rPr>
              <a:t> are in presentation on </a:t>
            </a:r>
            <a:r>
              <a:rPr lang="en-GB" sz="1600" b="1" dirty="0"/>
              <a:t>MAG-S.01.04-T021-D001 </a:t>
            </a:r>
            <a:endParaRPr lang="de-CH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070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D6397-4CBB-C383-E8F6-2289E0258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Conductor Dimensions  - 316LN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ECF7DE5-0E1E-07D5-DEDF-943C081698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377568"/>
              </p:ext>
            </p:extLst>
          </p:nvPr>
        </p:nvGraphicFramePr>
        <p:xfrm>
          <a:off x="372176" y="2633443"/>
          <a:ext cx="4231765" cy="2350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7335">
                  <a:extLst>
                    <a:ext uri="{9D8B030D-6E8A-4147-A177-3AD203B41FA5}">
                      <a16:colId xmlns:a16="http://schemas.microsoft.com/office/drawing/2014/main" val="2118651536"/>
                    </a:ext>
                  </a:extLst>
                </a:gridCol>
                <a:gridCol w="700886">
                  <a:extLst>
                    <a:ext uri="{9D8B030D-6E8A-4147-A177-3AD203B41FA5}">
                      <a16:colId xmlns:a16="http://schemas.microsoft.com/office/drawing/2014/main" val="1858128678"/>
                    </a:ext>
                  </a:extLst>
                </a:gridCol>
                <a:gridCol w="700886">
                  <a:extLst>
                    <a:ext uri="{9D8B030D-6E8A-4147-A177-3AD203B41FA5}">
                      <a16:colId xmlns:a16="http://schemas.microsoft.com/office/drawing/2014/main" val="453869692"/>
                    </a:ext>
                  </a:extLst>
                </a:gridCol>
                <a:gridCol w="700886">
                  <a:extLst>
                    <a:ext uri="{9D8B030D-6E8A-4147-A177-3AD203B41FA5}">
                      <a16:colId xmlns:a16="http://schemas.microsoft.com/office/drawing/2014/main" val="3913959486"/>
                    </a:ext>
                  </a:extLst>
                </a:gridCol>
                <a:gridCol w="700886">
                  <a:extLst>
                    <a:ext uri="{9D8B030D-6E8A-4147-A177-3AD203B41FA5}">
                      <a16:colId xmlns:a16="http://schemas.microsoft.com/office/drawing/2014/main" val="2813463022"/>
                    </a:ext>
                  </a:extLst>
                </a:gridCol>
                <a:gridCol w="700886">
                  <a:extLst>
                    <a:ext uri="{9D8B030D-6E8A-4147-A177-3AD203B41FA5}">
                      <a16:colId xmlns:a16="http://schemas.microsoft.com/office/drawing/2014/main" val="2447714651"/>
                    </a:ext>
                  </a:extLst>
                </a:gridCol>
              </a:tblGrid>
              <a:tr h="411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Layer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L</a:t>
                      </a:r>
                      <a:r>
                        <a:rPr lang="en-US" sz="1000" baseline="-25000">
                          <a:effectLst/>
                        </a:rPr>
                        <a:t>cond</a:t>
                      </a:r>
                      <a:r>
                        <a:rPr lang="en-US" sz="1000">
                          <a:effectLst/>
                        </a:rPr>
                        <a:t> (mm)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d</a:t>
                      </a:r>
                      <a:r>
                        <a:rPr lang="en-US" sz="1000" baseline="-25000">
                          <a:effectLst/>
                        </a:rPr>
                        <a:t>cond</a:t>
                      </a:r>
                      <a:r>
                        <a:rPr lang="en-US" sz="1000">
                          <a:effectLst/>
                        </a:rPr>
                        <a:t> (mm)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 dirty="0" err="1">
                          <a:effectLst/>
                        </a:rPr>
                        <a:t>d</a:t>
                      </a:r>
                      <a:r>
                        <a:rPr lang="en-US" sz="1000" baseline="-25000" dirty="0" err="1">
                          <a:effectLst/>
                        </a:rPr>
                        <a:t>cable</a:t>
                      </a:r>
                      <a:r>
                        <a:rPr lang="en-US" sz="1000" dirty="0">
                          <a:effectLst/>
                        </a:rPr>
                        <a:t> (mm)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t</a:t>
                      </a:r>
                      <a:r>
                        <a:rPr lang="en-US" sz="1000" baseline="-25000">
                          <a:effectLst/>
                        </a:rPr>
                        <a:t>steel </a:t>
                      </a:r>
                      <a:r>
                        <a:rPr lang="en-US" sz="1000">
                          <a:effectLst/>
                        </a:rPr>
                        <a:t>(mm)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d</a:t>
                      </a:r>
                      <a:r>
                        <a:rPr lang="en-US" sz="1000" baseline="-25000">
                          <a:effectLst/>
                        </a:rPr>
                        <a:t>strip</a:t>
                      </a:r>
                      <a:r>
                        <a:rPr lang="en-US" sz="1000">
                          <a:effectLst/>
                        </a:rPr>
                        <a:t> (mm)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2414344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1 &amp; 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58.2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26.2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60.0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94971099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3 &amp; 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58.0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60.0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70256430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5 &amp; 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56.8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24.8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60.0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1264672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7 &amp; 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56.8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24.8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30.0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3443345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9 &amp; 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56.8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24.8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8.0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2134174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000">
                          <a:effectLst/>
                        </a:rPr>
                        <a:t>11 &amp; 12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30.8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15.8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7.5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-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9435523"/>
                  </a:ext>
                </a:extLst>
              </a:tr>
              <a:tr h="27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fr-FR" sz="1000" dirty="0">
                          <a:effectLst/>
                        </a:rPr>
                        <a:t>13 &amp; 14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29.7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14.8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>
                          <a:effectLst/>
                        </a:rPr>
                        <a:t>7.5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000" dirty="0">
                          <a:effectLst/>
                        </a:rPr>
                        <a:t>-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4528945"/>
                  </a:ext>
                </a:extLst>
              </a:tr>
            </a:tbl>
          </a:graphicData>
        </a:graphic>
      </p:graphicFrame>
      <p:pic>
        <p:nvPicPr>
          <p:cNvPr id="4" name="Picture 3" descr="A grid with blue and pink ovals&#10;&#10;AI-generated content may be incorrect.">
            <a:extLst>
              <a:ext uri="{FF2B5EF4-FFF2-40B4-BE49-F238E27FC236}">
                <a16:creationId xmlns:a16="http://schemas.microsoft.com/office/drawing/2014/main" id="{E9CA2395-C76D-7053-4BC7-E4E651C6E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936" y="3008047"/>
            <a:ext cx="4356064" cy="1543378"/>
          </a:xfrm>
          <a:prstGeom prst="rect">
            <a:avLst/>
          </a:prstGeom>
        </p:spPr>
      </p:pic>
      <p:pic>
        <p:nvPicPr>
          <p:cNvPr id="6" name="Picture 5" descr="A diagram of a cable&#10;&#10;AI-generated content may be incorrect.">
            <a:extLst>
              <a:ext uri="{FF2B5EF4-FFF2-40B4-BE49-F238E27FC236}">
                <a16:creationId xmlns:a16="http://schemas.microsoft.com/office/drawing/2014/main" id="{C45BD202-82A3-E866-E86F-24DE58FE14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738"/>
          <a:stretch/>
        </p:blipFill>
        <p:spPr bwMode="auto">
          <a:xfrm>
            <a:off x="4881245" y="740707"/>
            <a:ext cx="1753540" cy="21009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EA73F73-275E-9C82-15AD-2659B052AB4B}"/>
              </a:ext>
            </a:extLst>
          </p:cNvPr>
          <p:cNvSpPr/>
          <p:nvPr/>
        </p:nvSpPr>
        <p:spPr>
          <a:xfrm>
            <a:off x="7274728" y="966735"/>
            <a:ext cx="212897" cy="462154"/>
          </a:xfrm>
          <a:prstGeom prst="roundRect">
            <a:avLst>
              <a:gd name="adj" fmla="val 50000"/>
            </a:avLst>
          </a:prstGeom>
          <a:solidFill>
            <a:srgbClr val="FF99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757F562-29C1-33F8-9442-758574AE4CF7}"/>
              </a:ext>
            </a:extLst>
          </p:cNvPr>
          <p:cNvSpPr/>
          <p:nvPr/>
        </p:nvSpPr>
        <p:spPr>
          <a:xfrm>
            <a:off x="7269865" y="1680107"/>
            <a:ext cx="212897" cy="462154"/>
          </a:xfrm>
          <a:prstGeom prst="roundRect">
            <a:avLst>
              <a:gd name="adj" fmla="val 50000"/>
            </a:avLst>
          </a:prstGeom>
          <a:solidFill>
            <a:srgbClr val="99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6A8ABE9-5518-FA05-23A4-FD5913C65739}"/>
              </a:ext>
            </a:extLst>
          </p:cNvPr>
          <p:cNvSpPr/>
          <p:nvPr/>
        </p:nvSpPr>
        <p:spPr>
          <a:xfrm>
            <a:off x="7274728" y="2379485"/>
            <a:ext cx="212897" cy="462154"/>
          </a:xfrm>
          <a:prstGeom prst="roundRect">
            <a:avLst>
              <a:gd name="adj" fmla="val 50000"/>
            </a:avLst>
          </a:prstGeom>
          <a:solidFill>
            <a:srgbClr val="FFD99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858E54-2A55-D9E6-0E2A-AC685AA6A040}"/>
              </a:ext>
            </a:extLst>
          </p:cNvPr>
          <p:cNvSpPr txBox="1"/>
          <p:nvPr/>
        </p:nvSpPr>
        <p:spPr>
          <a:xfrm>
            <a:off x="7489238" y="1054937"/>
            <a:ext cx="561507" cy="285750"/>
          </a:xfrm>
          <a:prstGeom prst="rect">
            <a:avLst/>
          </a:prstGeom>
        </p:spPr>
        <p:txBody>
          <a:bodyPr wrap="none" rtlCol="0">
            <a:normAutofit lnSpcReduction="10000"/>
          </a:bodyPr>
          <a:lstStyle/>
          <a:p>
            <a:r>
              <a:rPr lang="en-GB" dirty="0"/>
              <a:t>HTS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F441B8-4382-9CD7-A8FC-E780EC52F244}"/>
              </a:ext>
            </a:extLst>
          </p:cNvPr>
          <p:cNvSpPr txBox="1"/>
          <p:nvPr/>
        </p:nvSpPr>
        <p:spPr>
          <a:xfrm>
            <a:off x="7489238" y="1762617"/>
            <a:ext cx="1242519" cy="303837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en-GB" dirty="0"/>
              <a:t>R&amp;W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1C5289-0575-FEC6-8F2A-286EFECE8FF5}"/>
              </a:ext>
            </a:extLst>
          </p:cNvPr>
          <p:cNvSpPr txBox="1"/>
          <p:nvPr/>
        </p:nvSpPr>
        <p:spPr>
          <a:xfrm>
            <a:off x="7545211" y="2490568"/>
            <a:ext cx="561507" cy="285750"/>
          </a:xfrm>
          <a:prstGeom prst="rect">
            <a:avLst/>
          </a:prstGeom>
        </p:spPr>
        <p:txBody>
          <a:bodyPr wrap="none" rtlCol="0">
            <a:normAutofit lnSpcReduction="10000"/>
          </a:bodyPr>
          <a:lstStyle/>
          <a:p>
            <a:r>
              <a:rPr lang="en-GB" dirty="0"/>
              <a:t>Nb-Ti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F43EDB94-12B2-4346-3A9D-935B909F8F62}"/>
              </a:ext>
            </a:extLst>
          </p:cNvPr>
          <p:cNvSpPr/>
          <p:nvPr/>
        </p:nvSpPr>
        <p:spPr>
          <a:xfrm>
            <a:off x="6906738" y="874772"/>
            <a:ext cx="367990" cy="2100932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F9A1095-3565-FBFB-9021-25E4F1C48065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641261" y="1925238"/>
            <a:ext cx="265477" cy="14391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C2A3EEB-E99B-4C41-BE67-F025B16A531B}"/>
              </a:ext>
            </a:extLst>
          </p:cNvPr>
          <p:cNvCxnSpPr>
            <a:cxnSpLocks/>
          </p:cNvCxnSpPr>
          <p:nvPr/>
        </p:nvCxnSpPr>
        <p:spPr>
          <a:xfrm flipH="1" flipV="1">
            <a:off x="5758015" y="1567102"/>
            <a:ext cx="1142247" cy="3365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712BCF0-C51F-FDAF-78CE-B5C48D8DB816}"/>
              </a:ext>
            </a:extLst>
          </p:cNvPr>
          <p:cNvSpPr txBox="1"/>
          <p:nvPr/>
        </p:nvSpPr>
        <p:spPr>
          <a:xfrm>
            <a:off x="309720" y="740707"/>
            <a:ext cx="4262280" cy="1769350"/>
          </a:xfrm>
          <a:prstGeom prst="rect">
            <a:avLst/>
          </a:prstGeom>
        </p:spPr>
        <p:txBody>
          <a:bodyPr wrap="square" rtlCol="0">
            <a:normAutofit lnSpcReduction="10000"/>
          </a:bodyPr>
          <a:lstStyle/>
          <a:p>
            <a:r>
              <a:rPr lang="en-GB" sz="2400" dirty="0"/>
              <a:t>A large amount of steel grading using thick co-wound steel strips (or multiple thin strips) is needed to achieve </a:t>
            </a:r>
            <a:r>
              <a:rPr lang="en-GB" sz="2400" b="1" dirty="0"/>
              <a:t>215 Wb </a:t>
            </a:r>
            <a:r>
              <a:rPr lang="en-GB" sz="2400" dirty="0"/>
              <a:t>of flux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9854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7DA50-F60A-74B7-4EA1-713AD087F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9072" y="2281239"/>
            <a:ext cx="3265855" cy="581022"/>
          </a:xfrm>
        </p:spPr>
        <p:txBody>
          <a:bodyPr>
            <a:normAutofit/>
          </a:bodyPr>
          <a:lstStyle/>
          <a:p>
            <a:r>
              <a:rPr lang="en-GB" sz="3600" dirty="0"/>
              <a:t>Boosting the Flux</a:t>
            </a:r>
          </a:p>
        </p:txBody>
      </p:sp>
    </p:spTree>
    <p:extLst>
      <p:ext uri="{BB962C8B-B14F-4D97-AF65-F5344CB8AC3E}">
        <p14:creationId xmlns:p14="http://schemas.microsoft.com/office/powerpoint/2010/main" val="950397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CE403-A390-A77E-C104-B6BEC2926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Option 1: Increasing the CS Outer Radius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2D0006-C29C-2958-F98D-3D5F8EB84F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30" t="7200" r="1485" b="2143"/>
          <a:stretch/>
        </p:blipFill>
        <p:spPr bwMode="auto">
          <a:xfrm>
            <a:off x="6086614" y="714761"/>
            <a:ext cx="2795270" cy="20542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D994162-0DBC-453C-20F9-7181722689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39" t="7558" r="1367" b="1988"/>
          <a:stretch/>
        </p:blipFill>
        <p:spPr bwMode="auto">
          <a:xfrm>
            <a:off x="6101219" y="2858238"/>
            <a:ext cx="2780665" cy="20408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184DD0-A375-6D31-B21B-46021A9E608C}"/>
              </a:ext>
            </a:extLst>
          </p:cNvPr>
          <p:cNvSpPr txBox="1"/>
          <p:nvPr/>
        </p:nvSpPr>
        <p:spPr>
          <a:xfrm>
            <a:off x="634181" y="1460935"/>
            <a:ext cx="4876574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The UCD solenoid simulations were repeated for an outer radius of 2.735 m</a:t>
            </a:r>
          </a:p>
          <a:p>
            <a:pPr>
              <a:spcAft>
                <a:spcPts val="1200"/>
              </a:spcAft>
            </a:pPr>
            <a:endParaRPr lang="en-GB" sz="2400" dirty="0"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4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A flux boost of ~20 Wb is possible for 316LN</a:t>
            </a:r>
          </a:p>
        </p:txBody>
      </p:sp>
    </p:spTree>
    <p:extLst>
      <p:ext uri="{BB962C8B-B14F-4D97-AF65-F5344CB8AC3E}">
        <p14:creationId xmlns:p14="http://schemas.microsoft.com/office/powerpoint/2010/main" val="3818403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07F108-DEB5-9152-516E-7C7264E03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3E3C0-C666-A176-3A8C-A3043B7E5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05948"/>
            <a:ext cx="7844420" cy="533388"/>
          </a:xfrm>
        </p:spPr>
        <p:txBody>
          <a:bodyPr/>
          <a:lstStyle/>
          <a:p>
            <a:r>
              <a:rPr lang="en-GB" dirty="0"/>
              <a:t>Option 1: Does it Fit?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65B295-75BD-82E6-8467-D200D645A7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91"/>
          <a:stretch/>
        </p:blipFill>
        <p:spPr bwMode="auto">
          <a:xfrm>
            <a:off x="5538152" y="2769136"/>
            <a:ext cx="1121480" cy="23743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7F6C11B-91EB-5857-7D31-97F420E8DB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911" y="547038"/>
            <a:ext cx="1852763" cy="2505835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4C4A30-25F0-4285-E716-BE60DDA4EAC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5"/>
          <a:stretch/>
        </p:blipFill>
        <p:spPr>
          <a:xfrm>
            <a:off x="5102638" y="331512"/>
            <a:ext cx="1692910" cy="170053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0D3A5BB-5A23-671E-7722-B3DB7CAEA99C}"/>
              </a:ext>
            </a:extLst>
          </p:cNvPr>
          <p:cNvCxnSpPr>
            <a:cxnSpLocks/>
          </p:cNvCxnSpPr>
          <p:nvPr/>
        </p:nvCxnSpPr>
        <p:spPr>
          <a:xfrm flipH="1" flipV="1">
            <a:off x="6648773" y="604434"/>
            <a:ext cx="844658" cy="2107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714122-1036-B8FD-F65E-087DF0B043BB}"/>
              </a:ext>
            </a:extLst>
          </p:cNvPr>
          <p:cNvCxnSpPr>
            <a:cxnSpLocks/>
          </p:cNvCxnSpPr>
          <p:nvPr/>
        </p:nvCxnSpPr>
        <p:spPr>
          <a:xfrm>
            <a:off x="5277173" y="1976034"/>
            <a:ext cx="2204353" cy="1055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D9E18643-EB58-9C5F-D45C-C37545D8EB7F}"/>
              </a:ext>
            </a:extLst>
          </p:cNvPr>
          <p:cNvSpPr/>
          <p:nvPr/>
        </p:nvSpPr>
        <p:spPr>
          <a:xfrm>
            <a:off x="4785280" y="126423"/>
            <a:ext cx="2010268" cy="19977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930D653-0A36-9C00-17A0-E31FA2BAD490}"/>
                  </a:ext>
                </a:extLst>
              </p:cNvPr>
              <p:cNvSpPr txBox="1"/>
              <p:nvPr/>
            </p:nvSpPr>
            <p:spPr>
              <a:xfrm>
                <a:off x="295858" y="709268"/>
                <a:ext cx="4276142" cy="44935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en-GB" sz="18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GB" sz="1800" dirty="0">
                    <a:latin typeface="Arial" panose="020B0604020202020204" pitchFamily="34" charset="0"/>
                    <a:ea typeface="Helvetica" charset="0"/>
                    <a:cs typeface="Arial" panose="020B0604020202020204" pitchFamily="34" charset="0"/>
                  </a:rPr>
                  <a:t>= 2.62 m </a:t>
                </a:r>
                <a14:m>
                  <m:oMath xmlns:m="http://schemas.openxmlformats.org/officeDocument/2006/math">
                    <m:r>
                      <a:rPr lang="en-GB" sz="1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GB" sz="1800" dirty="0">
                    <a:latin typeface="Arial" panose="020B0604020202020204" pitchFamily="34" charset="0"/>
                    <a:ea typeface="Helvetica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en-GB" sz="18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𝑜</m:t>
                        </m:r>
                      </m:sub>
                    </m:sSub>
                    <m:r>
                      <a:rPr lang="en-GB" sz="18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1800" dirty="0">
                    <a:latin typeface="Arial" panose="020B0604020202020204" pitchFamily="34" charset="0"/>
                    <a:ea typeface="Helvetica" charset="0"/>
                    <a:cs typeface="Arial" panose="020B0604020202020204" pitchFamily="34" charset="0"/>
                  </a:rPr>
                  <a:t>= 2.735 m is enough to unlock 20 Wb more flux.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GB" sz="1800" dirty="0">
                    <a:latin typeface="Arial" panose="020B0604020202020204" pitchFamily="34" charset="0"/>
                    <a:ea typeface="Helvetica" charset="0"/>
                    <a:cs typeface="Arial" panose="020B0604020202020204" pitchFamily="34" charset="0"/>
                  </a:rPr>
                  <a:t>215 Wb </a:t>
                </a:r>
                <a14:m>
                  <m:oMath xmlns:m="http://schemas.openxmlformats.org/officeDocument/2006/math">
                    <m:r>
                      <a:rPr lang="en-GB" sz="1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GB" sz="1800" dirty="0">
                    <a:latin typeface="Arial" panose="020B0604020202020204" pitchFamily="34" charset="0"/>
                    <a:ea typeface="Helvetica" charset="0"/>
                    <a:cs typeface="Arial" panose="020B0604020202020204" pitchFamily="34" charset="0"/>
                  </a:rPr>
                  <a:t> 235 Wb </a:t>
                </a:r>
              </a:p>
              <a:p>
                <a:pPr>
                  <a:spcAft>
                    <a:spcPts val="1200"/>
                  </a:spcAft>
                </a:pPr>
                <a:endParaRPr lang="en-GB" sz="1800" dirty="0">
                  <a:latin typeface="Arial" panose="020B0604020202020204" pitchFamily="34" charset="0"/>
                  <a:ea typeface="Helvetica" charset="0"/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GB" sz="1800" dirty="0">
                    <a:latin typeface="Arial" panose="020B0604020202020204" pitchFamily="34" charset="0"/>
                    <a:ea typeface="Helvetica" charset="0"/>
                    <a:cs typeface="Arial" panose="020B0604020202020204" pitchFamily="34" charset="0"/>
                  </a:rPr>
                  <a:t>Could a combination of reductions in: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1800" dirty="0">
                    <a:latin typeface="Arial" panose="020B0604020202020204" pitchFamily="34" charset="0"/>
                    <a:ea typeface="Helvetica" charset="0"/>
                    <a:cs typeface="Arial" panose="020B0604020202020204" pitchFamily="34" charset="0"/>
                  </a:rPr>
                  <a:t>TF coil space envelope (SPC’s coil is 53 mm thinner than the baseline)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1800" dirty="0">
                    <a:latin typeface="Arial" panose="020B0604020202020204" pitchFamily="34" charset="0"/>
                    <a:ea typeface="Helvetica" charset="0"/>
                    <a:cs typeface="Arial" panose="020B0604020202020204" pitchFamily="34" charset="0"/>
                  </a:rPr>
                  <a:t>Outer tie plate thickness (increase toroidal space allocation)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1800" dirty="0">
                    <a:latin typeface="Arial" panose="020B0604020202020204" pitchFamily="34" charset="0"/>
                    <a:ea typeface="Helvetica" charset="0"/>
                    <a:cs typeface="Arial" panose="020B0604020202020204" pitchFamily="34" charset="0"/>
                  </a:rPr>
                  <a:t>The CS/TF radial clearance</a:t>
                </a:r>
                <a:endParaRPr lang="en-GB" sz="2400" dirty="0">
                  <a:latin typeface="Arial" panose="020B0604020202020204" pitchFamily="34" charset="0"/>
                  <a:ea typeface="Helvetica" charset="0"/>
                  <a:cs typeface="Arial" panose="020B0604020202020204" pitchFamily="34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GB" sz="1800" dirty="0">
                    <a:latin typeface="Arial" panose="020B0604020202020204" pitchFamily="34" charset="0"/>
                    <a:ea typeface="Helvetica" charset="0"/>
                    <a:cs typeface="Arial" panose="020B0604020202020204" pitchFamily="34" charset="0"/>
                  </a:rPr>
                  <a:t>get us the 115 mm? Perhaps a topic for the future.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930D653-0A36-9C00-17A0-E31FA2BAD4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58" y="709268"/>
                <a:ext cx="4276142" cy="4493538"/>
              </a:xfrm>
              <a:prstGeom prst="rect">
                <a:avLst/>
              </a:prstGeom>
              <a:blipFill>
                <a:blip r:embed="rId6"/>
                <a:stretch>
                  <a:fillRect l="-1284" t="-678" r="-143" b="-12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61204FC-BB45-948C-CF36-A9C77A480947}"/>
              </a:ext>
            </a:extLst>
          </p:cNvPr>
          <p:cNvSpPr txBox="1"/>
          <p:nvPr/>
        </p:nvSpPr>
        <p:spPr>
          <a:xfrm>
            <a:off x="2264322" y="1401749"/>
            <a:ext cx="339213" cy="398206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60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1BCB3-A7C4-FE17-1190-FDB8A0D89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0EFCE-7165-F7F8-C23A-1F93CC018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Option 2: Allowing Higher Hoop Stresses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AEB008E-62F0-4E02-DF09-4142330A7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861589"/>
              </p:ext>
            </p:extLst>
          </p:nvPr>
        </p:nvGraphicFramePr>
        <p:xfrm>
          <a:off x="828453" y="625509"/>
          <a:ext cx="7269854" cy="3484965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2620010">
                  <a:extLst>
                    <a:ext uri="{9D8B030D-6E8A-4147-A177-3AD203B41FA5}">
                      <a16:colId xmlns:a16="http://schemas.microsoft.com/office/drawing/2014/main" val="399139043"/>
                    </a:ext>
                  </a:extLst>
                </a:gridCol>
                <a:gridCol w="661035">
                  <a:extLst>
                    <a:ext uri="{9D8B030D-6E8A-4147-A177-3AD203B41FA5}">
                      <a16:colId xmlns:a16="http://schemas.microsoft.com/office/drawing/2014/main" val="922155191"/>
                    </a:ext>
                  </a:extLst>
                </a:gridCol>
                <a:gridCol w="602297">
                  <a:extLst>
                    <a:ext uri="{9D8B030D-6E8A-4147-A177-3AD203B41FA5}">
                      <a16:colId xmlns:a16="http://schemas.microsoft.com/office/drawing/2014/main" val="3753561759"/>
                    </a:ext>
                  </a:extLst>
                </a:gridCol>
                <a:gridCol w="716597">
                  <a:extLst>
                    <a:ext uri="{9D8B030D-6E8A-4147-A177-3AD203B41FA5}">
                      <a16:colId xmlns:a16="http://schemas.microsoft.com/office/drawing/2014/main" val="3685077689"/>
                    </a:ext>
                  </a:extLst>
                </a:gridCol>
                <a:gridCol w="716597">
                  <a:extLst>
                    <a:ext uri="{9D8B030D-6E8A-4147-A177-3AD203B41FA5}">
                      <a16:colId xmlns:a16="http://schemas.microsoft.com/office/drawing/2014/main" val="2553356746"/>
                    </a:ext>
                  </a:extLst>
                </a:gridCol>
                <a:gridCol w="800735">
                  <a:extLst>
                    <a:ext uri="{9D8B030D-6E8A-4147-A177-3AD203B41FA5}">
                      <a16:colId xmlns:a16="http://schemas.microsoft.com/office/drawing/2014/main" val="115832793"/>
                    </a:ext>
                  </a:extLst>
                </a:gridCol>
                <a:gridCol w="1152583">
                  <a:extLst>
                    <a:ext uri="{9D8B030D-6E8A-4147-A177-3AD203B41FA5}">
                      <a16:colId xmlns:a16="http://schemas.microsoft.com/office/drawing/2014/main" val="1022306668"/>
                    </a:ext>
                  </a:extLst>
                </a:gridCol>
              </a:tblGrid>
              <a:tr h="3753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Parameter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UCD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SC graded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SC + steel graded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2426679"/>
                  </a:ext>
                </a:extLst>
              </a:tr>
              <a:tr h="525526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JK2LB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N50H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JK2LB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N50H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JK2LB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N50H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087610"/>
                  </a:ext>
                </a:extLst>
              </a:tr>
              <a:tr h="2759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Total current (MAt)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82.87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92.15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82.87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92.15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82.87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92.15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41220"/>
                  </a:ext>
                </a:extLst>
              </a:tr>
              <a:tr h="2759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Conductor current (kA)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65.77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73.13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65.77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73.13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65.77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73.13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797386"/>
                  </a:ext>
                </a:extLst>
              </a:tr>
              <a:tr h="2759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WP R</a:t>
                      </a:r>
                      <a:r>
                        <a:rPr lang="en-GB" sz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(m)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1.415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1.418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1.418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2974399"/>
                  </a:ext>
                </a:extLst>
              </a:tr>
              <a:tr h="459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SC material in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subcoils</a:t>
                      </a:r>
                      <a:b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(RE-123/Nb</a:t>
                      </a:r>
                      <a:r>
                        <a:rPr lang="en-GB" sz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Sn/Nb-Ti)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14/0/0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14/0/0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4/8/2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6/6/2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4/8/2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6/6/2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13932"/>
                  </a:ext>
                </a:extLst>
              </a:tr>
              <a:tr h="2759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Peak B field (T)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16.11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17.95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16.11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17.86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16.06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17.82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165495"/>
                  </a:ext>
                </a:extLst>
              </a:tr>
              <a:tr h="3883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Layer 1 Average Hoop Stress (MPa)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286.5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344.1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287.2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361.4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299.0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378.0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424681"/>
                  </a:ext>
                </a:extLst>
              </a:tr>
              <a:tr h="6177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CS magnetic flux (Wb)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207.9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230.4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208.5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(+0.3%)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231.2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(+0.3%)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235.3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(+13.1%)</a:t>
                      </a:r>
                      <a:endParaRPr lang="en-GB" sz="1200" b="1" u="sng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258.4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200" b="1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(+12.2%)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30499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31247FD-9BAC-587F-E561-9C4095146B62}"/>
              </a:ext>
            </a:extLst>
          </p:cNvPr>
          <p:cNvSpPr txBox="1"/>
          <p:nvPr/>
        </p:nvSpPr>
        <p:spPr>
          <a:xfrm>
            <a:off x="263471" y="4289919"/>
            <a:ext cx="88805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The overall conductor dimensions in each layer are similar to the 316LN design. The main differences are the conductor currents and peak fields.	</a:t>
            </a:r>
            <a:endParaRPr lang="en-GB" sz="1600" dirty="0"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058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EF578-10A4-93CF-DA25-E4E6DC259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8FBE85-FF3F-3086-15E8-9D75C6D8A916}"/>
              </a:ext>
            </a:extLst>
          </p:cNvPr>
          <p:cNvSpPr txBox="1"/>
          <p:nvPr/>
        </p:nvSpPr>
        <p:spPr>
          <a:xfrm>
            <a:off x="143733" y="690006"/>
            <a:ext cx="8856534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GB" sz="18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We have designed a hybrid HTS-LTS CS coil for LAR-DEMO, with graded superconductor  and 316 LN steel, including thick co-wound steel strips: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14 layers and 90 turns (CS1) or 45 turns (other modules)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Outer radius: 2.62 m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Magnetic flux during premagnetisation: 215 Wb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Peak field: ~15 T – benefit from HTS is quite small</a:t>
            </a:r>
          </a:p>
          <a:p>
            <a:pPr algn="just">
              <a:spcAft>
                <a:spcPts val="1200"/>
              </a:spcAft>
            </a:pPr>
            <a:endParaRPr lang="en-GB" sz="1800" dirty="0"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en-GB" sz="18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2 possible options have been identified to reach 235 Wb during premagnetisation: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Increase the CS outer radius (gives a 20 Wb flux boost)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ea typeface="Helvetica" charset="0"/>
                <a:cs typeface="Arial" panose="020B0604020202020204" pitchFamily="34" charset="0"/>
              </a:rPr>
              <a:t>Choose a more fatigue resistant steel (JK2LB or N50H)</a:t>
            </a:r>
          </a:p>
        </p:txBody>
      </p:sp>
    </p:spTree>
    <p:extLst>
      <p:ext uri="{BB962C8B-B14F-4D97-AF65-F5344CB8AC3E}">
        <p14:creationId xmlns:p14="http://schemas.microsoft.com/office/powerpoint/2010/main" val="2568290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AF022EEE-771E-163E-4FFB-EADFAA3EC027}"/>
              </a:ext>
            </a:extLst>
          </p:cNvPr>
          <p:cNvSpPr txBox="1">
            <a:spLocks/>
          </p:cNvSpPr>
          <p:nvPr/>
        </p:nvSpPr>
        <p:spPr>
          <a:xfrm>
            <a:off x="689811" y="63152"/>
            <a:ext cx="7844420" cy="533388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000" spc="-70" baseline="0">
                <a:solidFill>
                  <a:schemeClr val="tx1"/>
                </a:solidFill>
                <a:latin typeface="Franklin Gothic Demi Cond" panose="020B07060304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Outline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409CDA-4D98-EE5A-92DF-156200C9A0CA}"/>
              </a:ext>
            </a:extLst>
          </p:cNvPr>
          <p:cNvSpPr txBox="1"/>
          <p:nvPr/>
        </p:nvSpPr>
        <p:spPr>
          <a:xfrm>
            <a:off x="217712" y="663892"/>
            <a:ext cx="8596605" cy="4479608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LAR-DEMO CS requirements + inputs</a:t>
            </a: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SPC’s CS preconceptual design with 316LN jackets</a:t>
            </a: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How to increase the premagnetisation flux?</a:t>
            </a:r>
          </a:p>
          <a:p>
            <a:endParaRPr lang="en-GB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570824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46B62-FE7C-E349-B185-54B898E6B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Requirements &amp; Assumptions</a:t>
            </a:r>
          </a:p>
        </p:txBody>
      </p:sp>
      <p:pic>
        <p:nvPicPr>
          <p:cNvPr id="3" name="Immagine 1">
            <a:extLst>
              <a:ext uri="{FF2B5EF4-FFF2-40B4-BE49-F238E27FC236}">
                <a16:creationId xmlns:a16="http://schemas.microsoft.com/office/drawing/2014/main" id="{EB140156-CE09-EE32-B076-3F00DCF1F3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6723" b="56577"/>
          <a:stretch>
            <a:fillRect/>
          </a:stretch>
        </p:blipFill>
        <p:spPr>
          <a:xfrm>
            <a:off x="5719095" y="2988937"/>
            <a:ext cx="2758552" cy="19529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8198519-55E2-523C-C719-1C27FAC39887}"/>
              </a:ext>
            </a:extLst>
          </p:cNvPr>
          <p:cNvSpPr txBox="1"/>
          <p:nvPr/>
        </p:nvSpPr>
        <p:spPr>
          <a:xfrm>
            <a:off x="217713" y="663892"/>
            <a:ext cx="4873480" cy="4479608"/>
          </a:xfrm>
          <a:prstGeom prst="rect">
            <a:avLst/>
          </a:prstGeom>
        </p:spPr>
        <p:txBody>
          <a:bodyPr wrap="square" rtlCol="0">
            <a:normAutofit lnSpcReduction="10000"/>
          </a:bodyPr>
          <a:lstStyle/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30,000 plasma cycles</a:t>
            </a: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Premagnetisation flux of 235 Wb</a:t>
            </a: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chemeClr val="accent1"/>
              </a:buClr>
              <a:buFont typeface="+mj-lt"/>
              <a:buAutoNum type="arabicPeriod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Outer radius of ≤2.735 m (including outer precompression structure)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CS design should be independent of PF and TF design choices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SPC also assume: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115 mm of radial space for the precompression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Maximum steel jacket thickness of 16 mm</a:t>
            </a:r>
          </a:p>
        </p:txBody>
      </p:sp>
      <p:pic>
        <p:nvPicPr>
          <p:cNvPr id="5" name="Immagine 1">
            <a:extLst>
              <a:ext uri="{FF2B5EF4-FFF2-40B4-BE49-F238E27FC236}">
                <a16:creationId xmlns:a16="http://schemas.microsoft.com/office/drawing/2014/main" id="{51493CE2-1853-BF39-6401-5B2C70A302B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70" t="4518" r="5716" b="5004"/>
          <a:stretch>
            <a:fillRect/>
          </a:stretch>
        </p:blipFill>
        <p:spPr>
          <a:xfrm>
            <a:off x="5599834" y="534691"/>
            <a:ext cx="2997074" cy="223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621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583EC-CE10-AD34-3C7F-CCED9AACD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FCGR Studies: 316LN, JK2LB, N50H/CNHS01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E65D97B-009C-AFA8-623B-81905DA810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837597"/>
              </p:ext>
            </p:extLst>
          </p:nvPr>
        </p:nvGraphicFramePr>
        <p:xfrm>
          <a:off x="4292942" y="3080895"/>
          <a:ext cx="4615286" cy="15411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9872">
                  <a:extLst>
                    <a:ext uri="{9D8B030D-6E8A-4147-A177-3AD203B41FA5}">
                      <a16:colId xmlns:a16="http://schemas.microsoft.com/office/drawing/2014/main" val="2340184751"/>
                    </a:ext>
                  </a:extLst>
                </a:gridCol>
                <a:gridCol w="3735414">
                  <a:extLst>
                    <a:ext uri="{9D8B030D-6E8A-4147-A177-3AD203B41FA5}">
                      <a16:colId xmlns:a16="http://schemas.microsoft.com/office/drawing/2014/main" val="1617477494"/>
                    </a:ext>
                  </a:extLst>
                </a:gridCol>
              </a:tblGrid>
              <a:tr h="385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Steel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Maximum Hoop Stress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8820"/>
                  </a:ext>
                </a:extLst>
              </a:tr>
              <a:tr h="385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316LN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250 MPa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7711598"/>
                  </a:ext>
                </a:extLst>
              </a:tr>
              <a:tr h="385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JK2LB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300 MPa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44693997"/>
                  </a:ext>
                </a:extLst>
              </a:tr>
              <a:tr h="385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>
                          <a:effectLst/>
                        </a:rPr>
                        <a:t>N50H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GB" sz="1600" dirty="0">
                          <a:effectLst/>
                        </a:rPr>
                        <a:t>380 MPa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9375181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E7B2667B-9488-760F-3554-0654BA30629C}"/>
              </a:ext>
            </a:extLst>
          </p:cNvPr>
          <p:cNvSpPr/>
          <p:nvPr/>
        </p:nvSpPr>
        <p:spPr>
          <a:xfrm>
            <a:off x="4572000" y="4774278"/>
            <a:ext cx="4572000" cy="3692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>
                <a:solidFill>
                  <a:schemeClr val="bg1"/>
                </a:solidFill>
              </a:rPr>
              <a:t>See presentation on </a:t>
            </a:r>
            <a:r>
              <a:rPr lang="en-GB" sz="1600" b="1" dirty="0"/>
              <a:t>MAG-S.01.04-T021-D001 </a:t>
            </a:r>
            <a:endParaRPr lang="de-CH" sz="16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FA9184-AD1F-0630-E49E-7AA37BF84205}"/>
              </a:ext>
            </a:extLst>
          </p:cNvPr>
          <p:cNvSpPr txBox="1"/>
          <p:nvPr/>
        </p:nvSpPr>
        <p:spPr>
          <a:xfrm>
            <a:off x="199785" y="891347"/>
            <a:ext cx="3719072" cy="3834333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en-GB" sz="2400" dirty="0"/>
              <a:t>The FCGR studies performed in the previous baseline were repeated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The same safety factors and assumptions were used. </a:t>
            </a:r>
            <a:r>
              <a:rPr lang="en-GB" sz="2400" b="1" dirty="0"/>
              <a:t>No relaxation</a:t>
            </a:r>
            <a:endParaRPr lang="en-GB" sz="2000" b="1" dirty="0"/>
          </a:p>
          <a:p>
            <a:endParaRPr lang="en-GB" sz="18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DE6300-7F33-00AB-71DB-809B9CDB81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37" r="-1"/>
          <a:stretch>
            <a:fillRect/>
          </a:stretch>
        </p:blipFill>
        <p:spPr>
          <a:xfrm>
            <a:off x="5271638" y="625509"/>
            <a:ext cx="2748000" cy="12877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7E3ED0-7726-979F-10F4-FC12801294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7201" y="1998701"/>
            <a:ext cx="1722937" cy="10265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74B502-CB5E-30B5-7D71-360390C932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7085" y="2097768"/>
            <a:ext cx="1666793" cy="90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381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0AD6B-3D63-6850-ED9B-04394F59F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4E193BB-C722-8143-835D-3D6AAD3AE44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dirty="0"/>
                  <a:t>Uniform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1" i="1" smtClean="0"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de-CH" b="1" i="0" smtClean="0">
                            <a:latin typeface="Cambria Math" panose="02040503050406030204" pitchFamily="18" charset="0"/>
                          </a:rPr>
                          <m:t>𝐞𝐧𝐠</m:t>
                        </m:r>
                      </m:sub>
                    </m:sSub>
                  </m:oMath>
                </a14:m>
                <a:r>
                  <a:rPr lang="en-GB" dirty="0"/>
                  <a:t> Predimensioning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4E193BB-C722-8143-835D-3D6AAD3AE4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544" t="-27273" b="-1704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F760578-6279-164B-1DE2-FDB737017644}"/>
                  </a:ext>
                </a:extLst>
              </p:cNvPr>
              <p:cNvSpPr txBox="1"/>
              <p:nvPr/>
            </p:nvSpPr>
            <p:spPr>
              <a:xfrm>
                <a:off x="332817" y="713116"/>
                <a:ext cx="4019705" cy="4163683"/>
              </a:xfrm>
              <a:prstGeom prst="rect">
                <a:avLst/>
              </a:prstGeom>
            </p:spPr>
            <p:txBody>
              <a:bodyPr wrap="square" rtlCol="0">
                <a:normAutofit fontScale="92500" lnSpcReduction="10000"/>
              </a:bodyPr>
              <a:lstStyle/>
              <a:p>
                <a:r>
                  <a:rPr lang="en-GB" sz="1600" dirty="0"/>
                  <a:t>Coil modules are broken down into:</a:t>
                </a:r>
              </a:p>
              <a:p>
                <a:endParaRPr lang="en-GB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14 layers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90 turns (CS1), 45 turns (other modules)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dirty="0"/>
                  <a:t>1260 turns in CS1 (compared to 1560 in previous baseline)</a:t>
                </a:r>
              </a:p>
              <a:p>
                <a:endParaRPr lang="en-GB" sz="1600" dirty="0"/>
              </a:p>
              <a:p>
                <a:r>
                  <a:rPr lang="en-GB" sz="1600" dirty="0"/>
                  <a:t>The current in each turn is treated as an infinitesimally thin line current. </a:t>
                </a:r>
              </a:p>
              <a:p>
                <a:endParaRPr lang="en-GB" sz="1600" dirty="0"/>
              </a:p>
              <a:p>
                <a:r>
                  <a:rPr lang="en-GB" sz="1600" dirty="0"/>
                  <a:t>The magnetic fields are calculated numerically and the mechanical stresses analytically. </a:t>
                </a:r>
              </a:p>
              <a:p>
                <a:endParaRPr lang="en-GB" sz="1600" dirty="0"/>
              </a:p>
              <a:p>
                <a:r>
                  <a:rPr lang="en-GB" sz="1600" dirty="0"/>
                  <a:t>Scaling laws:</a:t>
                </a:r>
              </a:p>
              <a:p>
                <a:endParaRPr lang="en-GB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LTS: common reference document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HTS: previous baseline (Wesche, Sarasola)</a:t>
                </a:r>
                <a:endParaRPr lang="en-GB" sz="1800" dirty="0"/>
              </a:p>
              <a:p>
                <a:endParaRPr lang="en-GB" sz="1800" dirty="0"/>
              </a:p>
              <a:p>
                <a:endParaRPr lang="en-GB" sz="1800" dirty="0"/>
              </a:p>
              <a:p>
                <a:endParaRPr lang="en-GB" sz="1800" dirty="0"/>
              </a:p>
              <a:p>
                <a:endParaRPr lang="en-GB" sz="1800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F760578-6279-164B-1DE2-FDB7370176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817" y="713116"/>
                <a:ext cx="4019705" cy="4163683"/>
              </a:xfrm>
              <a:prstGeom prst="rect">
                <a:avLst/>
              </a:prstGeom>
              <a:blipFill>
                <a:blip r:embed="rId4"/>
                <a:stretch>
                  <a:fillRect l="-607" t="-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8EAC42DD-CA43-3830-9AA4-34935135F23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407" r="4108"/>
          <a:stretch>
            <a:fillRect/>
          </a:stretch>
        </p:blipFill>
        <p:spPr>
          <a:xfrm>
            <a:off x="5570028" y="3099094"/>
            <a:ext cx="2539832" cy="19950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F7C625-3020-4095-65CF-48FE9C31E812}"/>
              </a:ext>
            </a:extLst>
          </p:cNvPr>
          <p:cNvSpPr txBox="1"/>
          <p:nvPr/>
        </p:nvSpPr>
        <p:spPr>
          <a:xfrm>
            <a:off x="332817" y="4843418"/>
            <a:ext cx="461849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dirty="0">
                <a:solidFill>
                  <a:srgbClr val="333333"/>
                </a:solidFill>
                <a:effectLst/>
                <a:latin typeface="HelveticaNeue Regular"/>
              </a:rPr>
              <a:t>DOI: </a:t>
            </a:r>
            <a:r>
              <a:rPr lang="en-GB" b="0" i="0" u="none" strike="noStrike" dirty="0">
                <a:solidFill>
                  <a:srgbClr val="006699"/>
                </a:solidFill>
                <a:effectLst/>
                <a:latin typeface="HelveticaNeue Regular"/>
                <a:hlinkClick r:id="rId6"/>
              </a:rPr>
              <a:t>10.1109/TASC.2023.3252489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03E092-C3F4-A83B-7543-4FE923AA55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6675" y="1326016"/>
            <a:ext cx="2108228" cy="5882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5818D6-13EB-15BE-767D-BE77585B9E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 flipH="1">
            <a:off x="4428310" y="633577"/>
            <a:ext cx="2012859" cy="245745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396CBF-694D-FC3E-79F4-ECA954EF4DD7}"/>
              </a:ext>
            </a:extLst>
          </p:cNvPr>
          <p:cNvCxnSpPr>
            <a:cxnSpLocks/>
          </p:cNvCxnSpPr>
          <p:nvPr/>
        </p:nvCxnSpPr>
        <p:spPr>
          <a:xfrm flipV="1">
            <a:off x="4644828" y="1095442"/>
            <a:ext cx="2601792" cy="6182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8567DD3-DD71-6899-9289-EA6D3C04654C}"/>
              </a:ext>
            </a:extLst>
          </p:cNvPr>
          <p:cNvCxnSpPr>
            <a:cxnSpLocks/>
            <a:endCxn id="19" idx="3"/>
          </p:cNvCxnSpPr>
          <p:nvPr/>
        </p:nvCxnSpPr>
        <p:spPr>
          <a:xfrm>
            <a:off x="4644828" y="1815135"/>
            <a:ext cx="2195116" cy="2559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A074FB5E-89E9-3B9C-C30B-A9D060FE3E26}"/>
              </a:ext>
            </a:extLst>
          </p:cNvPr>
          <p:cNvSpPr/>
          <p:nvPr/>
        </p:nvSpPr>
        <p:spPr>
          <a:xfrm>
            <a:off x="6468585" y="1062961"/>
            <a:ext cx="2535795" cy="11811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040AB2-0BD6-4CCA-5412-886117B3BBB1}"/>
              </a:ext>
            </a:extLst>
          </p:cNvPr>
          <p:cNvSpPr txBox="1"/>
          <p:nvPr/>
        </p:nvSpPr>
        <p:spPr>
          <a:xfrm rot="16200000">
            <a:off x="5509099" y="3564855"/>
            <a:ext cx="342900" cy="3429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en-GB" sz="700" dirty="0"/>
              <a:t>(A/mm</a:t>
            </a:r>
            <a:r>
              <a:rPr lang="en-GB" sz="700" baseline="30000" dirty="0"/>
              <a:t>2</a:t>
            </a:r>
            <a:r>
              <a:rPr lang="en-GB" sz="7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01132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AA444-2B15-6350-384C-B15B1A791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Premagnetisation Flux – UCD Solenoid Studies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EEE087-B31F-A548-2505-AF96EEEC24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" t="6819" r="4990"/>
          <a:stretch/>
        </p:blipFill>
        <p:spPr bwMode="auto">
          <a:xfrm>
            <a:off x="387273" y="1903366"/>
            <a:ext cx="4023360" cy="31480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765C71-2AEF-ECFD-A59E-5FF4183935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67" t="6596" r="4533"/>
          <a:stretch/>
        </p:blipFill>
        <p:spPr bwMode="auto">
          <a:xfrm>
            <a:off x="4733369" y="1814432"/>
            <a:ext cx="4177295" cy="32369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3EB230-617C-D050-8C9B-F09FE36DDF1F}"/>
              </a:ext>
            </a:extLst>
          </p:cNvPr>
          <p:cNvSpPr txBox="1"/>
          <p:nvPr/>
        </p:nvSpPr>
        <p:spPr>
          <a:xfrm>
            <a:off x="387273" y="559541"/>
            <a:ext cx="8621486" cy="1315361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r>
              <a:rPr lang="en-GB" sz="1800" dirty="0"/>
              <a:t>UCD solenoids cannot get close to 235 Wb unless the allowable hoop stress is very high</a:t>
            </a:r>
          </a:p>
          <a:p>
            <a:endParaRPr lang="en-GB" sz="1800" dirty="0"/>
          </a:p>
          <a:p>
            <a:r>
              <a:rPr lang="en-GB" sz="1800" dirty="0"/>
              <a:t>For 316LN (250 MPa), the flux boost from HTS is quite small (&lt;5 Wb)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A0C3DD-43E1-BA15-88EC-C8E01CAAED29}"/>
              </a:ext>
            </a:extLst>
          </p:cNvPr>
          <p:cNvCxnSpPr/>
          <p:nvPr/>
        </p:nvCxnSpPr>
        <p:spPr>
          <a:xfrm flipV="1">
            <a:off x="6185645" y="3496235"/>
            <a:ext cx="0" cy="1163171"/>
          </a:xfrm>
          <a:prstGeom prst="line">
            <a:avLst/>
          </a:prstGeom>
          <a:ln w="19050">
            <a:solidFill>
              <a:srgbClr val="52525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529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39F3F-C1F0-F1FB-D812-00729B7A6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8414" y="1713385"/>
            <a:ext cx="2767172" cy="533388"/>
          </a:xfrm>
        </p:spPr>
        <p:txBody>
          <a:bodyPr>
            <a:noAutofit/>
          </a:bodyPr>
          <a:lstStyle/>
          <a:p>
            <a:r>
              <a:rPr lang="en-GB" sz="4800" dirty="0"/>
              <a:t>Next Step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954C86-12C3-F6EA-A30E-97298D250532}"/>
              </a:ext>
            </a:extLst>
          </p:cNvPr>
          <p:cNvSpPr txBox="1"/>
          <p:nvPr/>
        </p:nvSpPr>
        <p:spPr>
          <a:xfrm>
            <a:off x="2312893" y="2389735"/>
            <a:ext cx="4518213" cy="399569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r>
              <a:rPr lang="en-GB" sz="2000" dirty="0"/>
              <a:t>Grading the superconductor and steel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66539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DF3D8-930D-0607-4309-F6B7F1899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2D Axisymmetric EM + Mech. Simulations</a:t>
            </a:r>
          </a:p>
        </p:txBody>
      </p:sp>
      <p:pic>
        <p:nvPicPr>
          <p:cNvPr id="3" name="Picture 2" descr="A diagram of a cell&#10;&#10;AI-generated content may be incorrect.">
            <a:extLst>
              <a:ext uri="{FF2B5EF4-FFF2-40B4-BE49-F238E27FC236}">
                <a16:creationId xmlns:a16="http://schemas.microsoft.com/office/drawing/2014/main" id="{5A7F0C77-0AB8-BD66-AAB6-483EF7AC66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646"/>
          <a:stretch>
            <a:fillRect/>
          </a:stretch>
        </p:blipFill>
        <p:spPr>
          <a:xfrm>
            <a:off x="1821179" y="562492"/>
            <a:ext cx="6143625" cy="448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094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36369-3BA3-345F-9251-ABB358F1B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2D Electromagnetic Simulations - Premagnetisation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54A47EE-A436-2EF8-8067-5E770F03614A}"/>
              </a:ext>
            </a:extLst>
          </p:cNvPr>
          <p:cNvSpPr txBox="1">
            <a:spLocks/>
          </p:cNvSpPr>
          <p:nvPr/>
        </p:nvSpPr>
        <p:spPr>
          <a:xfrm>
            <a:off x="1057275" y="244521"/>
            <a:ext cx="7844420" cy="533388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000" spc="-70" baseline="0">
                <a:solidFill>
                  <a:schemeClr val="tx1"/>
                </a:solidFill>
                <a:latin typeface="Franklin Gothic Demi Cond" panose="020B07060304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DDCEE4-0305-C9B1-7AF7-04B2248B85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36" t="6059" r="10894"/>
          <a:stretch/>
        </p:blipFill>
        <p:spPr bwMode="auto">
          <a:xfrm>
            <a:off x="5040086" y="1457149"/>
            <a:ext cx="3654323" cy="30869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5A1FE1B-A621-3CE4-3B02-6A29F05D5105}"/>
              </a:ext>
            </a:extLst>
          </p:cNvPr>
          <p:cNvCxnSpPr>
            <a:cxnSpLocks/>
          </p:cNvCxnSpPr>
          <p:nvPr/>
        </p:nvCxnSpPr>
        <p:spPr>
          <a:xfrm flipV="1">
            <a:off x="5765045" y="1765686"/>
            <a:ext cx="0" cy="199388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1C05CCA-4399-1824-AA73-5941E892078E}"/>
              </a:ext>
            </a:extLst>
          </p:cNvPr>
          <p:cNvSpPr txBox="1"/>
          <p:nvPr/>
        </p:nvSpPr>
        <p:spPr>
          <a:xfrm rot="5400000">
            <a:off x="5470209" y="2632505"/>
            <a:ext cx="1115878" cy="260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rmAutofit fontScale="92500" lnSpcReduction="10000"/>
          </a:bodyPr>
          <a:lstStyle/>
          <a:p>
            <a:r>
              <a:rPr lang="en-GB" dirty="0"/>
              <a:t>Decreasing 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7B9E99-4371-3F35-0A82-AB394F90AD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75977" y="1082709"/>
            <a:ext cx="5465783" cy="36689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50395D-D525-F471-B664-131FB6AF7650}"/>
              </a:ext>
            </a:extLst>
          </p:cNvPr>
          <p:cNvSpPr txBox="1"/>
          <p:nvPr/>
        </p:nvSpPr>
        <p:spPr>
          <a:xfrm>
            <a:off x="602673" y="669311"/>
            <a:ext cx="914400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r>
              <a:rPr lang="en-GB" sz="2400" b="1" dirty="0"/>
              <a:t>Flux: 192 Wb</a:t>
            </a:r>
          </a:p>
        </p:txBody>
      </p:sp>
    </p:spTree>
    <p:extLst>
      <p:ext uri="{BB962C8B-B14F-4D97-AF65-F5344CB8AC3E}">
        <p14:creationId xmlns:p14="http://schemas.microsoft.com/office/powerpoint/2010/main" val="23000230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A7CB31-E4DC-4063-BDCD-36DC5F1DA1C8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950</Words>
  <Application>Microsoft Office PowerPoint</Application>
  <PresentationFormat>On-screen Show (16:9)</PresentationFormat>
  <Paragraphs>291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Franklin Gothic Demi Cond</vt:lpstr>
      <vt:lpstr>HelveticaNeue Regular</vt:lpstr>
      <vt:lpstr>Wingdings</vt:lpstr>
      <vt:lpstr>Thème Office</vt:lpstr>
      <vt:lpstr>CS coil preconceptual design and electromagnetic analysis for the 2024 DEMO baseline</vt:lpstr>
      <vt:lpstr>PowerPoint Presentation</vt:lpstr>
      <vt:lpstr>Baseline Requirements &amp; Assumptions</vt:lpstr>
      <vt:lpstr>FCGR Studies: 316LN, JK2LB, N50H/CNHS01</vt:lpstr>
      <vt:lpstr>Uniform J_eng Predimensioning</vt:lpstr>
      <vt:lpstr>Premagnetisation Flux – UCD Solenoid Studies</vt:lpstr>
      <vt:lpstr>Next Step</vt:lpstr>
      <vt:lpstr>2D Axisymmetric EM + Mech. Simulations</vt:lpstr>
      <vt:lpstr>2D Electromagnetic Simulations - Premagnetisation </vt:lpstr>
      <vt:lpstr>Grading the Superconductor</vt:lpstr>
      <vt:lpstr>Key Coil Design Parameters – 316 LN Design</vt:lpstr>
      <vt:lpstr>Conductor Dimensions  - 316LN</vt:lpstr>
      <vt:lpstr>Boosting the Flux</vt:lpstr>
      <vt:lpstr>Option 1: Increasing the CS Outer Radius</vt:lpstr>
      <vt:lpstr>Option 1: Does it Fit?</vt:lpstr>
      <vt:lpstr>Option 2: Allowing Higher Hoop Stresses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Greenwood, Jack</cp:lastModifiedBy>
  <cp:revision>6227</cp:revision>
  <cp:lastPrinted>2024-06-12T13:06:22Z</cp:lastPrinted>
  <dcterms:created xsi:type="dcterms:W3CDTF">2019-04-02T06:24:35Z</dcterms:created>
  <dcterms:modified xsi:type="dcterms:W3CDTF">2026-01-14T09:51:38Z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