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4"/>
  </p:notesMasterIdLst>
  <p:handoutMasterIdLst>
    <p:handoutMasterId r:id="rId25"/>
  </p:handoutMasterIdLst>
  <p:sldIdLst>
    <p:sldId id="256" r:id="rId5"/>
    <p:sldId id="491" r:id="rId6"/>
    <p:sldId id="503" r:id="rId7"/>
    <p:sldId id="504" r:id="rId8"/>
    <p:sldId id="505" r:id="rId9"/>
    <p:sldId id="507" r:id="rId10"/>
    <p:sldId id="508" r:id="rId11"/>
    <p:sldId id="513" r:id="rId12"/>
    <p:sldId id="509" r:id="rId13"/>
    <p:sldId id="510" r:id="rId14"/>
    <p:sldId id="514" r:id="rId15"/>
    <p:sldId id="511" r:id="rId16"/>
    <p:sldId id="502" r:id="rId17"/>
    <p:sldId id="512" r:id="rId18"/>
    <p:sldId id="490" r:id="rId19"/>
    <p:sldId id="497" r:id="rId20"/>
    <p:sldId id="516" r:id="rId21"/>
    <p:sldId id="493" r:id="rId22"/>
    <p:sldId id="515" r:id="rId23"/>
  </p:sldIdLst>
  <p:sldSz cx="9144000" cy="5143500" type="screen16x9"/>
  <p:notesSz cx="6797675" cy="9926638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" id="{BF0D20EF-2724-46F6-80F0-9F79333FA59A}">
          <p14:sldIdLst>
            <p14:sldId id="256"/>
            <p14:sldId id="491"/>
            <p14:sldId id="503"/>
            <p14:sldId id="504"/>
            <p14:sldId id="505"/>
            <p14:sldId id="507"/>
            <p14:sldId id="508"/>
            <p14:sldId id="513"/>
            <p14:sldId id="509"/>
            <p14:sldId id="510"/>
            <p14:sldId id="514"/>
            <p14:sldId id="511"/>
            <p14:sldId id="502"/>
            <p14:sldId id="512"/>
            <p14:sldId id="490"/>
          </p14:sldIdLst>
        </p14:section>
        <p14:section name="Extra" id="{4AA0F2DE-F413-4A8E-BBD5-471D52EB2EA9}">
          <p14:sldIdLst>
            <p14:sldId id="497"/>
            <p14:sldId id="516"/>
            <p14:sldId id="493"/>
            <p14:sldId id="5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AE7E7"/>
    <a:srgbClr val="FFD99B"/>
    <a:srgbClr val="9999FF"/>
    <a:srgbClr val="F00001"/>
    <a:srgbClr val="006901"/>
    <a:srgbClr val="FF3939"/>
    <a:srgbClr val="FFFFFF"/>
    <a:srgbClr val="01FFFF"/>
    <a:srgbClr val="3B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73256" autoAdjust="0"/>
  </p:normalViewPr>
  <p:slideViewPr>
    <p:cSldViewPr snapToGrid="0" snapToObjects="1" showGuides="1">
      <p:cViewPr varScale="1">
        <p:scale>
          <a:sx n="117" d="100"/>
          <a:sy n="117" d="100"/>
        </p:scale>
        <p:origin x="1572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1" d="100"/>
          <a:sy n="91" d="100"/>
        </p:scale>
        <p:origin x="19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15.01.2026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15/01/2026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25851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0530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8873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EFFF9-0CD8-B1D9-E6AF-122FCDCAD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B962F4-3FA6-E154-E6A5-3A084C312E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5B5A33-BB39-5471-377F-97AFB96CD2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AB133E-5D14-6C71-5238-737D2C5488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8159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0452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8184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17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0379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8882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summarise</a:t>
            </a:r>
            <a:r>
              <a:rPr lang="de-CH" dirty="0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375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677275" y="19050"/>
            <a:ext cx="557758" cy="276310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z="2400" smtClean="0"/>
              <a:pPr/>
              <a:t>‹#›</a:t>
            </a:fld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 dirty="0"/>
              <a:t>WPMAG final meeting / New task proposals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dm.euro-fusion.org/?uid=2PBDRG" TargetMode="Externa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user.iter.org/?uid=223BAC" TargetMode="External"/><Relationship Id="rId3" Type="http://schemas.openxmlformats.org/officeDocument/2006/relationships/image" Target="../media/image7.png"/><Relationship Id="rId7" Type="http://schemas.openxmlformats.org/officeDocument/2006/relationships/image" Target="NUL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hyperlink" Target="https://idm.euro-fusion.org/?uid=2PBDRG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0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179" y="-900"/>
            <a:ext cx="7731820" cy="5144400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49403" y="613359"/>
            <a:ext cx="4823208" cy="1761349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en-US" sz="3200" dirty="0"/>
              <a:t>Mechanical analysis of the 2024 CS coil designs (SPC variant)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20791" y="3759382"/>
            <a:ext cx="1440000" cy="1007999"/>
          </a:xfrm>
        </p:spPr>
        <p:txBody>
          <a:bodyPr lIns="90000"/>
          <a:lstStyle/>
          <a:p>
            <a:pPr>
              <a:spcBef>
                <a:spcPts val="1200"/>
              </a:spcBef>
            </a:pPr>
            <a:r>
              <a:rPr lang="en-US" sz="1400" b="1" dirty="0"/>
              <a:t>15.01.2026</a:t>
            </a:r>
            <a:endParaRPr lang="fr-FR" sz="1400" b="1" dirty="0"/>
          </a:p>
        </p:txBody>
      </p:sp>
      <p:sp>
        <p:nvSpPr>
          <p:cNvPr id="6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 txBox="1">
            <a:spLocks/>
          </p:cNvSpPr>
          <p:nvPr/>
        </p:nvSpPr>
        <p:spPr>
          <a:xfrm>
            <a:off x="2880791" y="2352732"/>
            <a:ext cx="1440000" cy="1406650"/>
          </a:xfrm>
          <a:prstGeom prst="rect">
            <a:avLst/>
          </a:prstGeom>
          <a:solidFill>
            <a:schemeClr val="tx1"/>
          </a:solidFill>
        </p:spPr>
        <p:txBody>
          <a:bodyPr vert="horz" lIns="90000" tIns="45720" rIns="91440" bIns="45720" rtlCol="0" anchor="ctr" anchorCtr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buClr>
                <a:schemeClr val="bg1"/>
              </a:buClr>
            </a:pPr>
            <a:r>
              <a:rPr lang="en-US" sz="1400" b="1" dirty="0"/>
              <a:t>J. Greenwood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8B4171-ED7D-C828-7311-8AAF3AC934AB}"/>
              </a:ext>
            </a:extLst>
          </p:cNvPr>
          <p:cNvSpPr/>
          <p:nvPr/>
        </p:nvSpPr>
        <p:spPr>
          <a:xfrm>
            <a:off x="6355532" y="4365806"/>
            <a:ext cx="2788467" cy="4015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>
                <a:solidFill>
                  <a:schemeClr val="bg1"/>
                </a:solidFill>
              </a:rPr>
              <a:t>MAG-S.01.04-T021-D001</a:t>
            </a:r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0E2C9-9D85-22D6-940C-B8A42968C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CFB38-12EC-18B4-5DEB-A4F01B3D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584" y="2305056"/>
            <a:ext cx="4168831" cy="533388"/>
          </a:xfrm>
        </p:spPr>
        <p:txBody>
          <a:bodyPr/>
          <a:lstStyle/>
          <a:p>
            <a:r>
              <a:rPr lang="de-CH" dirty="0"/>
              <a:t>Precompression Structure</a:t>
            </a:r>
          </a:p>
        </p:txBody>
      </p:sp>
    </p:spTree>
    <p:extLst>
      <p:ext uri="{BB962C8B-B14F-4D97-AF65-F5344CB8AC3E}">
        <p14:creationId xmlns:p14="http://schemas.microsoft.com/office/powerpoint/2010/main" val="2118549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9B1F6-2CFF-4D77-BF4E-C20365591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Module Force Directions in Different Scenarios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013615-D171-D7B9-65A3-81197DE29899}"/>
              </a:ext>
            </a:extLst>
          </p:cNvPr>
          <p:cNvSpPr/>
          <p:nvPr/>
        </p:nvSpPr>
        <p:spPr>
          <a:xfrm>
            <a:off x="1228968" y="1390090"/>
            <a:ext cx="492369" cy="4220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U3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295B93-6D45-A091-8DEB-C00DD4A138E7}"/>
              </a:ext>
            </a:extLst>
          </p:cNvPr>
          <p:cNvSpPr/>
          <p:nvPr/>
        </p:nvSpPr>
        <p:spPr>
          <a:xfrm>
            <a:off x="1228969" y="1966127"/>
            <a:ext cx="492369" cy="4220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U2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F84BB3-D500-C0CA-B085-91A6688A8C44}"/>
              </a:ext>
            </a:extLst>
          </p:cNvPr>
          <p:cNvSpPr/>
          <p:nvPr/>
        </p:nvSpPr>
        <p:spPr>
          <a:xfrm>
            <a:off x="1228969" y="2571750"/>
            <a:ext cx="492369" cy="8440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F25463-CF29-2B5B-806B-F2C11A74B225}"/>
              </a:ext>
            </a:extLst>
          </p:cNvPr>
          <p:cNvSpPr/>
          <p:nvPr/>
        </p:nvSpPr>
        <p:spPr>
          <a:xfrm>
            <a:off x="1228969" y="3626825"/>
            <a:ext cx="492369" cy="4220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B6B3DD-82D3-EA9A-96C6-E02315D0607F}"/>
              </a:ext>
            </a:extLst>
          </p:cNvPr>
          <p:cNvSpPr/>
          <p:nvPr/>
        </p:nvSpPr>
        <p:spPr>
          <a:xfrm>
            <a:off x="1228970" y="4202862"/>
            <a:ext cx="492369" cy="4220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L3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E6311B62-F373-6874-C87A-A9E048DAF075}"/>
              </a:ext>
            </a:extLst>
          </p:cNvPr>
          <p:cNvSpPr/>
          <p:nvPr/>
        </p:nvSpPr>
        <p:spPr>
          <a:xfrm>
            <a:off x="658690" y="1390090"/>
            <a:ext cx="492369" cy="4220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4585E9-13B6-5867-6C14-CAA5ECD7929A}"/>
              </a:ext>
            </a:extLst>
          </p:cNvPr>
          <p:cNvSpPr/>
          <p:nvPr/>
        </p:nvSpPr>
        <p:spPr>
          <a:xfrm>
            <a:off x="5710103" y="1462765"/>
            <a:ext cx="492369" cy="4220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048098-1542-9719-CDA8-7EA17E65B71A}"/>
              </a:ext>
            </a:extLst>
          </p:cNvPr>
          <p:cNvSpPr/>
          <p:nvPr/>
        </p:nvSpPr>
        <p:spPr>
          <a:xfrm>
            <a:off x="5710104" y="2038802"/>
            <a:ext cx="492369" cy="4220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A1E0C9-3B2E-1468-47CC-17B42AFEFC6B}"/>
              </a:ext>
            </a:extLst>
          </p:cNvPr>
          <p:cNvSpPr/>
          <p:nvPr/>
        </p:nvSpPr>
        <p:spPr>
          <a:xfrm>
            <a:off x="5710104" y="2644425"/>
            <a:ext cx="492369" cy="8440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116CA3-3F5F-F73C-7A0C-1514DADC8BE5}"/>
              </a:ext>
            </a:extLst>
          </p:cNvPr>
          <p:cNvSpPr/>
          <p:nvPr/>
        </p:nvSpPr>
        <p:spPr>
          <a:xfrm>
            <a:off x="5710104" y="3699500"/>
            <a:ext cx="492369" cy="4220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88B29F5-5C0E-9218-A3BA-36B141D86F13}"/>
              </a:ext>
            </a:extLst>
          </p:cNvPr>
          <p:cNvSpPr/>
          <p:nvPr/>
        </p:nvSpPr>
        <p:spPr>
          <a:xfrm>
            <a:off x="5710105" y="4275537"/>
            <a:ext cx="492369" cy="4220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CB0EF416-3036-AD22-655C-EB2CA3C1BE59}"/>
              </a:ext>
            </a:extLst>
          </p:cNvPr>
          <p:cNvSpPr/>
          <p:nvPr/>
        </p:nvSpPr>
        <p:spPr>
          <a:xfrm>
            <a:off x="5467916" y="1503979"/>
            <a:ext cx="53343" cy="4220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BB7E7B7B-BF8A-2491-40B6-BA0C6CBE9E0E}"/>
              </a:ext>
            </a:extLst>
          </p:cNvPr>
          <p:cNvSpPr/>
          <p:nvPr/>
        </p:nvSpPr>
        <p:spPr>
          <a:xfrm rot="10800000">
            <a:off x="5452680" y="2054676"/>
            <a:ext cx="83814" cy="4220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FF6D4E-F5E5-4309-D5DE-6B6BF849DF86}"/>
              </a:ext>
            </a:extLst>
          </p:cNvPr>
          <p:cNvSpPr txBox="1"/>
          <p:nvPr/>
        </p:nvSpPr>
        <p:spPr>
          <a:xfrm>
            <a:off x="624463" y="713659"/>
            <a:ext cx="1786208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en-GB" sz="2400" dirty="0">
                <a:solidFill>
                  <a:schemeClr val="accent1"/>
                </a:solidFill>
                <a:latin typeface="+mj-lt"/>
              </a:rPr>
              <a:t>Premagnetisation</a:t>
            </a: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26C5ABFA-A177-297C-0692-D7516D8309A9}"/>
              </a:ext>
            </a:extLst>
          </p:cNvPr>
          <p:cNvSpPr/>
          <p:nvPr/>
        </p:nvSpPr>
        <p:spPr>
          <a:xfrm rot="10800000">
            <a:off x="617071" y="4202862"/>
            <a:ext cx="492369" cy="4220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B484592E-CB93-42F0-D11F-0053939CF6B2}"/>
              </a:ext>
            </a:extLst>
          </p:cNvPr>
          <p:cNvSpPr/>
          <p:nvPr/>
        </p:nvSpPr>
        <p:spPr>
          <a:xfrm>
            <a:off x="834487" y="1966127"/>
            <a:ext cx="140776" cy="4220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5AAF4098-7028-1361-CCBC-FFC6368019CB}"/>
              </a:ext>
            </a:extLst>
          </p:cNvPr>
          <p:cNvSpPr/>
          <p:nvPr/>
        </p:nvSpPr>
        <p:spPr>
          <a:xfrm rot="10800000">
            <a:off x="792868" y="3626531"/>
            <a:ext cx="140776" cy="4220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D8396FB-D4A2-A205-EAAA-37305229B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2726" y="1978320"/>
            <a:ext cx="1334503" cy="230941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556934F-F9D5-7F6C-F381-E968C3A120B6}"/>
              </a:ext>
            </a:extLst>
          </p:cNvPr>
          <p:cNvSpPr txBox="1"/>
          <p:nvPr/>
        </p:nvSpPr>
        <p:spPr>
          <a:xfrm>
            <a:off x="5771062" y="794309"/>
            <a:ext cx="2100397" cy="422030"/>
          </a:xfrm>
          <a:prstGeom prst="rect">
            <a:avLst/>
          </a:prstGeom>
        </p:spPr>
        <p:txBody>
          <a:bodyPr wrap="none" rtlCol="0">
            <a:normAutofit lnSpcReduction="10000"/>
          </a:bodyPr>
          <a:lstStyle/>
          <a:p>
            <a:r>
              <a:rPr lang="en-GB" sz="2400" dirty="0">
                <a:solidFill>
                  <a:schemeClr val="accent1"/>
                </a:solidFill>
                <a:latin typeface="+mj-lt"/>
              </a:rPr>
              <a:t>Start of Flat Top</a:t>
            </a: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C13FD955-93C2-587A-A3EC-9204BFE10AFA}"/>
              </a:ext>
            </a:extLst>
          </p:cNvPr>
          <p:cNvSpPr/>
          <p:nvPr/>
        </p:nvSpPr>
        <p:spPr>
          <a:xfrm>
            <a:off x="5355809" y="4275537"/>
            <a:ext cx="277553" cy="4220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8FF6F71D-B883-A844-7005-7F7EA22A633D}"/>
              </a:ext>
            </a:extLst>
          </p:cNvPr>
          <p:cNvSpPr/>
          <p:nvPr/>
        </p:nvSpPr>
        <p:spPr>
          <a:xfrm rot="10800000">
            <a:off x="5355810" y="3671655"/>
            <a:ext cx="277553" cy="4220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37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AE53C-81F1-2028-B3C3-CD698EC8C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Precompression Structure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EFE29B-30B4-724A-0A50-3BFA74CC8E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758142"/>
              </p:ext>
            </p:extLst>
          </p:nvPr>
        </p:nvGraphicFramePr>
        <p:xfrm>
          <a:off x="683570" y="3626245"/>
          <a:ext cx="3855933" cy="1344214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1150015">
                  <a:extLst>
                    <a:ext uri="{9D8B030D-6E8A-4147-A177-3AD203B41FA5}">
                      <a16:colId xmlns:a16="http://schemas.microsoft.com/office/drawing/2014/main" val="2812807174"/>
                    </a:ext>
                  </a:extLst>
                </a:gridCol>
                <a:gridCol w="1352959">
                  <a:extLst>
                    <a:ext uri="{9D8B030D-6E8A-4147-A177-3AD203B41FA5}">
                      <a16:colId xmlns:a16="http://schemas.microsoft.com/office/drawing/2014/main" val="1744591777"/>
                    </a:ext>
                  </a:extLst>
                </a:gridCol>
                <a:gridCol w="1352959">
                  <a:extLst>
                    <a:ext uri="{9D8B030D-6E8A-4147-A177-3AD203B41FA5}">
                      <a16:colId xmlns:a16="http://schemas.microsoft.com/office/drawing/2014/main" val="900708548"/>
                    </a:ext>
                  </a:extLst>
                </a:gridCol>
              </a:tblGrid>
              <a:tr h="27684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 b="0" dirty="0">
                          <a:solidFill>
                            <a:schemeClr val="bg1"/>
                          </a:solidFill>
                          <a:effectLst/>
                        </a:rPr>
                        <a:t> Material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 b="0" dirty="0">
                          <a:solidFill>
                            <a:schemeClr val="bg1"/>
                          </a:solidFill>
                          <a:effectLst/>
                        </a:rPr>
                        <a:t>Radial thickness (mm)</a:t>
                      </a:r>
                      <a:endParaRPr lang="de-CH" sz="16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836706"/>
                  </a:ext>
                </a:extLst>
              </a:tr>
              <a:tr h="276841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 b="0" dirty="0">
                          <a:solidFill>
                            <a:schemeClr val="bg1"/>
                          </a:solidFill>
                          <a:effectLst/>
                        </a:rPr>
                        <a:t>Inner tie plates</a:t>
                      </a:r>
                      <a:endParaRPr lang="de-CH" sz="16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 b="0" dirty="0">
                          <a:solidFill>
                            <a:schemeClr val="bg1"/>
                          </a:solidFill>
                          <a:effectLst/>
                        </a:rPr>
                        <a:t>Outer tie plates</a:t>
                      </a:r>
                      <a:endParaRPr lang="de-CH" sz="16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91856"/>
                  </a:ext>
                </a:extLst>
              </a:tr>
              <a:tr h="2580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Nitronic 50</a:t>
                      </a:r>
                      <a:endParaRPr lang="de-CH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148</a:t>
                      </a:r>
                      <a:endParaRPr lang="de-CH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92</a:t>
                      </a:r>
                      <a:endParaRPr lang="de-CH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725164"/>
                  </a:ext>
                </a:extLst>
              </a:tr>
              <a:tr h="2580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316 LN</a:t>
                      </a:r>
                      <a:endParaRPr lang="de-CH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210</a:t>
                      </a:r>
                      <a:endParaRPr lang="de-CH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110</a:t>
                      </a:r>
                      <a:endParaRPr lang="de-CH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372173"/>
                  </a:ext>
                </a:extLst>
              </a:tr>
            </a:tbl>
          </a:graphicData>
        </a:graphic>
      </p:graphicFrame>
      <p:pic>
        <p:nvPicPr>
          <p:cNvPr id="4" name="Picture 3" descr="A close-up of a colorful line&#10;&#10;AI-generated content may be incorrect.">
            <a:extLst>
              <a:ext uri="{FF2B5EF4-FFF2-40B4-BE49-F238E27FC236}">
                <a16:creationId xmlns:a16="http://schemas.microsoft.com/office/drawing/2014/main" id="{B1A081AA-D7A5-B751-1FEB-131CB914B3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588" t="4089" r="59702" b="4074"/>
          <a:stretch>
            <a:fillRect/>
          </a:stretch>
        </p:blipFill>
        <p:spPr>
          <a:xfrm>
            <a:off x="5871248" y="392177"/>
            <a:ext cx="373530" cy="45179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3CA829-6977-F9FD-E7C4-56E626FA1AFA}"/>
              </a:ext>
            </a:extLst>
          </p:cNvPr>
          <p:cNvSpPr txBox="1"/>
          <p:nvPr/>
        </p:nvSpPr>
        <p:spPr>
          <a:xfrm>
            <a:off x="5155661" y="2511459"/>
            <a:ext cx="534075" cy="356049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sz="1600" dirty="0"/>
              <a:t>CS1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3EA702-A863-93EA-1B97-A71BD5EFCB82}"/>
              </a:ext>
            </a:extLst>
          </p:cNvPr>
          <p:cNvSpPr txBox="1"/>
          <p:nvPr/>
        </p:nvSpPr>
        <p:spPr>
          <a:xfrm>
            <a:off x="5123291" y="1531512"/>
            <a:ext cx="534075" cy="356049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sz="1600" dirty="0"/>
              <a:t>CSU2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ED32E8-B21C-B067-79D2-C8BE6E6AC06A}"/>
              </a:ext>
            </a:extLst>
          </p:cNvPr>
          <p:cNvSpPr txBox="1"/>
          <p:nvPr/>
        </p:nvSpPr>
        <p:spPr>
          <a:xfrm>
            <a:off x="5123291" y="837482"/>
            <a:ext cx="639273" cy="356049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sz="1600" dirty="0"/>
              <a:t>CSU3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C394E1-BFC0-6ACE-50F9-9CC20ED3C513}"/>
              </a:ext>
            </a:extLst>
          </p:cNvPr>
          <p:cNvSpPr txBox="1"/>
          <p:nvPr/>
        </p:nvSpPr>
        <p:spPr>
          <a:xfrm>
            <a:off x="5138180" y="3513890"/>
            <a:ext cx="639273" cy="356049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sz="1600" dirty="0"/>
              <a:t>CSL2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95010A-A50C-E209-5D9D-5C0B3B5590CE}"/>
              </a:ext>
            </a:extLst>
          </p:cNvPr>
          <p:cNvSpPr txBox="1"/>
          <p:nvPr/>
        </p:nvSpPr>
        <p:spPr>
          <a:xfrm>
            <a:off x="5123290" y="4234213"/>
            <a:ext cx="639273" cy="356049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sz="1600" dirty="0"/>
              <a:t>CSL3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925FF7-A739-935F-E229-ADC26AC21C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8491" y="2142606"/>
            <a:ext cx="2505512" cy="1109845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A6D2E9D-1F86-7723-2449-6BDF95CB2466}"/>
              </a:ext>
            </a:extLst>
          </p:cNvPr>
          <p:cNvCxnSpPr>
            <a:cxnSpLocks/>
          </p:cNvCxnSpPr>
          <p:nvPr/>
        </p:nvCxnSpPr>
        <p:spPr>
          <a:xfrm flipH="1" flipV="1">
            <a:off x="6152147" y="3064042"/>
            <a:ext cx="398443" cy="239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8625020-2BB3-4D39-3A47-C7FD47FF5FAB}"/>
              </a:ext>
            </a:extLst>
          </p:cNvPr>
          <p:cNvCxnSpPr>
            <a:cxnSpLocks/>
          </p:cNvCxnSpPr>
          <p:nvPr/>
        </p:nvCxnSpPr>
        <p:spPr>
          <a:xfrm flipH="1">
            <a:off x="6152147" y="2091612"/>
            <a:ext cx="346344" cy="7758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B1DE0E6-BD6F-F023-6A62-1C247F74F60F}"/>
              </a:ext>
            </a:extLst>
          </p:cNvPr>
          <p:cNvSpPr txBox="1"/>
          <p:nvPr/>
        </p:nvSpPr>
        <p:spPr>
          <a:xfrm>
            <a:off x="7094308" y="3905096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en-GB" dirty="0"/>
              <a:t>Tie plates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6F994-EEF5-7E53-F9E9-A69E11466168}"/>
              </a:ext>
            </a:extLst>
          </p:cNvPr>
          <p:cNvCxnSpPr>
            <a:cxnSpLocks/>
          </p:cNvCxnSpPr>
          <p:nvPr/>
        </p:nvCxnSpPr>
        <p:spPr>
          <a:xfrm flipH="1" flipV="1">
            <a:off x="6621417" y="3252451"/>
            <a:ext cx="823520" cy="617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092632E-A213-C53D-EB3F-826CA410669C}"/>
              </a:ext>
            </a:extLst>
          </p:cNvPr>
          <p:cNvCxnSpPr>
            <a:cxnSpLocks/>
          </p:cNvCxnSpPr>
          <p:nvPr/>
        </p:nvCxnSpPr>
        <p:spPr>
          <a:xfrm flipV="1">
            <a:off x="7444937" y="3221370"/>
            <a:ext cx="1453468" cy="6485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E25456E8-C6C8-046B-F44C-9A35903A61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899960"/>
              </p:ext>
            </p:extLst>
          </p:nvPr>
        </p:nvGraphicFramePr>
        <p:xfrm>
          <a:off x="387098" y="1494336"/>
          <a:ext cx="4514850" cy="18705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4024">
                  <a:extLst>
                    <a:ext uri="{9D8B030D-6E8A-4147-A177-3AD203B41FA5}">
                      <a16:colId xmlns:a16="http://schemas.microsoft.com/office/drawing/2014/main" val="34021788"/>
                    </a:ext>
                  </a:extLst>
                </a:gridCol>
                <a:gridCol w="1066942">
                  <a:extLst>
                    <a:ext uri="{9D8B030D-6E8A-4147-A177-3AD203B41FA5}">
                      <a16:colId xmlns:a16="http://schemas.microsoft.com/office/drawing/2014/main" val="2456842253"/>
                    </a:ext>
                  </a:extLst>
                </a:gridCol>
                <a:gridCol w="1066942">
                  <a:extLst>
                    <a:ext uri="{9D8B030D-6E8A-4147-A177-3AD203B41FA5}">
                      <a16:colId xmlns:a16="http://schemas.microsoft.com/office/drawing/2014/main" val="164063028"/>
                    </a:ext>
                  </a:extLst>
                </a:gridCol>
                <a:gridCol w="1066942">
                  <a:extLst>
                    <a:ext uri="{9D8B030D-6E8A-4147-A177-3AD203B41FA5}">
                      <a16:colId xmlns:a16="http://schemas.microsoft.com/office/drawing/2014/main" val="2085926817"/>
                    </a:ext>
                  </a:extLst>
                </a:gridCol>
              </a:tblGrid>
              <a:tr h="313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Premag.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SOF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EOF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1355045"/>
                  </a:ext>
                </a:extLst>
              </a:tr>
              <a:tr h="3114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z, CSU3</a:t>
                      </a:r>
                      <a:r>
                        <a:rPr lang="en-US" sz="1600">
                          <a:effectLst/>
                        </a:rPr>
                        <a:t> (MN)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-651.95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-2.55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-155.76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516575"/>
                  </a:ext>
                </a:extLst>
              </a:tr>
              <a:tr h="3114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z, CSU2</a:t>
                      </a:r>
                      <a:r>
                        <a:rPr lang="en-US" sz="1600">
                          <a:effectLst/>
                        </a:rPr>
                        <a:t> (MN)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-124.71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25.87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-460.68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3896008"/>
                  </a:ext>
                </a:extLst>
              </a:tr>
              <a:tr h="3114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z, CS1</a:t>
                      </a:r>
                      <a:r>
                        <a:rPr lang="en-US" sz="1600">
                          <a:effectLst/>
                        </a:rPr>
                        <a:t> (MN)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-5.55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-5.63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-140.92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460346"/>
                  </a:ext>
                </a:extLst>
              </a:tr>
              <a:tr h="3114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z, CSL2</a:t>
                      </a:r>
                      <a:r>
                        <a:rPr lang="en-US" sz="1600">
                          <a:effectLst/>
                        </a:rPr>
                        <a:t> (MN)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78.96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130.07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337.85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7099621"/>
                  </a:ext>
                </a:extLst>
              </a:tr>
              <a:tr h="3114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z, CSL3</a:t>
                      </a:r>
                      <a:r>
                        <a:rPr lang="en-US" sz="1600">
                          <a:effectLst/>
                        </a:rPr>
                        <a:t> (MN)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786.10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-156.07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465.75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515918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420B9E85-70D9-1E48-AF7D-AEBA6D61C44D}"/>
              </a:ext>
            </a:extLst>
          </p:cNvPr>
          <p:cNvSpPr txBox="1"/>
          <p:nvPr/>
        </p:nvSpPr>
        <p:spPr>
          <a:xfrm>
            <a:off x="217712" y="738617"/>
            <a:ext cx="5040087" cy="3812837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Forces calculated for SPC’s CS with 316LN jackets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(215 Wb)</a:t>
            </a:r>
          </a:p>
        </p:txBody>
      </p:sp>
    </p:spTree>
    <p:extLst>
      <p:ext uri="{BB962C8B-B14F-4D97-AF65-F5344CB8AC3E}">
        <p14:creationId xmlns:p14="http://schemas.microsoft.com/office/powerpoint/2010/main" val="1684415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46B62-FE7C-E349-B185-54B898E6B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Smeared Properties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198519-55E2-523C-C719-1C27FAC39887}"/>
              </a:ext>
            </a:extLst>
          </p:cNvPr>
          <p:cNvSpPr txBox="1"/>
          <p:nvPr/>
        </p:nvSpPr>
        <p:spPr>
          <a:xfrm>
            <a:off x="217713" y="663892"/>
            <a:ext cx="2749459" cy="4479608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>
              <a:buClr>
                <a:schemeClr val="accent1"/>
              </a:buClr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Unit cell:</a:t>
            </a:r>
          </a:p>
          <a:p>
            <a:pPr>
              <a:buClr>
                <a:schemeClr val="accent1"/>
              </a:buClr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1 conductor</a:t>
            </a:r>
          </a:p>
          <a:p>
            <a:pPr>
              <a:buClr>
                <a:schemeClr val="accent1"/>
              </a:buClr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Co-wound strip (if present)</a:t>
            </a:r>
          </a:p>
          <a:p>
            <a:pPr>
              <a:buClr>
                <a:schemeClr val="accent1"/>
              </a:buClr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Insulation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1"/>
              </a:buClr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All components are bonded</a:t>
            </a:r>
          </a:p>
          <a:p>
            <a:pPr>
              <a:buClr>
                <a:schemeClr val="accent1"/>
              </a:buClr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1"/>
              </a:buClr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1"/>
              </a:buClr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green and purple box&#10;&#10;AI-generated content may be incorrect.">
            <a:extLst>
              <a:ext uri="{FF2B5EF4-FFF2-40B4-BE49-F238E27FC236}">
                <a16:creationId xmlns:a16="http://schemas.microsoft.com/office/drawing/2014/main" id="{4CE3A13B-72B6-E1FD-26B7-472A042C31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3" t="4259" r="34649" b="4111"/>
          <a:stretch/>
        </p:blipFill>
        <p:spPr bwMode="auto">
          <a:xfrm>
            <a:off x="4125624" y="709091"/>
            <a:ext cx="1060375" cy="13159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D70FA65-F53C-E33A-19CF-4CA27DD89B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355533"/>
              </p:ext>
            </p:extLst>
          </p:nvPr>
        </p:nvGraphicFramePr>
        <p:xfrm>
          <a:off x="3325827" y="2063469"/>
          <a:ext cx="5570215" cy="29866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9159">
                  <a:extLst>
                    <a:ext uri="{9D8B030D-6E8A-4147-A177-3AD203B41FA5}">
                      <a16:colId xmlns:a16="http://schemas.microsoft.com/office/drawing/2014/main" val="944814996"/>
                    </a:ext>
                  </a:extLst>
                </a:gridCol>
                <a:gridCol w="693008">
                  <a:extLst>
                    <a:ext uri="{9D8B030D-6E8A-4147-A177-3AD203B41FA5}">
                      <a16:colId xmlns:a16="http://schemas.microsoft.com/office/drawing/2014/main" val="1576317259"/>
                    </a:ext>
                  </a:extLst>
                </a:gridCol>
                <a:gridCol w="693008">
                  <a:extLst>
                    <a:ext uri="{9D8B030D-6E8A-4147-A177-3AD203B41FA5}">
                      <a16:colId xmlns:a16="http://schemas.microsoft.com/office/drawing/2014/main" val="2184277164"/>
                    </a:ext>
                  </a:extLst>
                </a:gridCol>
                <a:gridCol w="693008">
                  <a:extLst>
                    <a:ext uri="{9D8B030D-6E8A-4147-A177-3AD203B41FA5}">
                      <a16:colId xmlns:a16="http://schemas.microsoft.com/office/drawing/2014/main" val="3861097330"/>
                    </a:ext>
                  </a:extLst>
                </a:gridCol>
                <a:gridCol w="693008">
                  <a:extLst>
                    <a:ext uri="{9D8B030D-6E8A-4147-A177-3AD203B41FA5}">
                      <a16:colId xmlns:a16="http://schemas.microsoft.com/office/drawing/2014/main" val="101561254"/>
                    </a:ext>
                  </a:extLst>
                </a:gridCol>
                <a:gridCol w="693008">
                  <a:extLst>
                    <a:ext uri="{9D8B030D-6E8A-4147-A177-3AD203B41FA5}">
                      <a16:colId xmlns:a16="http://schemas.microsoft.com/office/drawing/2014/main" val="2225617174"/>
                    </a:ext>
                  </a:extLst>
                </a:gridCol>
                <a:gridCol w="693008">
                  <a:extLst>
                    <a:ext uri="{9D8B030D-6E8A-4147-A177-3AD203B41FA5}">
                      <a16:colId xmlns:a16="http://schemas.microsoft.com/office/drawing/2014/main" val="1214561649"/>
                    </a:ext>
                  </a:extLst>
                </a:gridCol>
                <a:gridCol w="693008">
                  <a:extLst>
                    <a:ext uri="{9D8B030D-6E8A-4147-A177-3AD203B41FA5}">
                      <a16:colId xmlns:a16="http://schemas.microsoft.com/office/drawing/2014/main" val="749643816"/>
                    </a:ext>
                  </a:extLst>
                </a:gridCol>
              </a:tblGrid>
              <a:tr h="1606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dirty="0">
                          <a:effectLst/>
                        </a:rPr>
                        <a:t>Property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Sub-coil number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197964"/>
                  </a:ext>
                </a:extLst>
              </a:tr>
              <a:tr h="160627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</a:rPr>
                        <a:t>SC01</a:t>
                      </a:r>
                      <a:endParaRPr lang="de-CH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</a:rPr>
                        <a:t>SC02</a:t>
                      </a:r>
                      <a:endParaRPr lang="de-CH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</a:rPr>
                        <a:t>SC03</a:t>
                      </a:r>
                      <a:endParaRPr lang="de-CH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</a:rPr>
                        <a:t>SC04</a:t>
                      </a:r>
                      <a:endParaRPr lang="de-CH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</a:rPr>
                        <a:t>SC05</a:t>
                      </a:r>
                      <a:endParaRPr lang="de-CH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</a:rPr>
                        <a:t>SC06</a:t>
                      </a:r>
                      <a:endParaRPr lang="de-CH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</a:rPr>
                        <a:t>SC07</a:t>
                      </a:r>
                      <a:endParaRPr lang="de-CH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692819"/>
                  </a:ext>
                </a:extLst>
              </a:tr>
              <a:tr h="200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dirty="0">
                          <a:effectLst/>
                        </a:rPr>
                        <a:t>E</a:t>
                      </a:r>
                      <a:r>
                        <a:rPr lang="en-US" sz="1000" baseline="-25000" dirty="0">
                          <a:effectLst/>
                        </a:rPr>
                        <a:t>x</a:t>
                      </a:r>
                      <a:r>
                        <a:rPr lang="en-US" sz="1000" dirty="0">
                          <a:effectLst/>
                        </a:rPr>
                        <a:t> (</a:t>
                      </a:r>
                      <a:r>
                        <a:rPr lang="en-US" sz="1000" dirty="0" err="1">
                          <a:effectLst/>
                        </a:rPr>
                        <a:t>GPa</a:t>
                      </a:r>
                      <a:r>
                        <a:rPr lang="en-US" sz="1000" dirty="0">
                          <a:effectLst/>
                        </a:rPr>
                        <a:t>)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100.26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100.19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99.78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85.62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72.11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28.30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27.49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48273407"/>
                  </a:ext>
                </a:extLst>
              </a:tr>
              <a:tr h="200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E</a:t>
                      </a:r>
                      <a:r>
                        <a:rPr lang="en-US" sz="1000" baseline="-25000">
                          <a:effectLst/>
                        </a:rPr>
                        <a:t>y</a:t>
                      </a:r>
                      <a:r>
                        <a:rPr lang="en-US" sz="1000">
                          <a:effectLst/>
                        </a:rPr>
                        <a:t> (GPa)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127.09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127.19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128.08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118.31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104.68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81.86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83.56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7442586"/>
                  </a:ext>
                </a:extLst>
              </a:tr>
              <a:tr h="200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E</a:t>
                      </a:r>
                      <a:r>
                        <a:rPr lang="en-US" sz="1000" baseline="-25000">
                          <a:effectLst/>
                        </a:rPr>
                        <a:t>z</a:t>
                      </a:r>
                      <a:r>
                        <a:rPr lang="en-US" sz="1000">
                          <a:effectLst/>
                        </a:rPr>
                        <a:t> (GPa)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171.79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171.87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172.37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163.20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151.6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112.13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113.24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4986997"/>
                  </a:ext>
                </a:extLst>
              </a:tr>
              <a:tr h="200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dirty="0" err="1">
                          <a:effectLst/>
                        </a:rPr>
                        <a:t>G</a:t>
                      </a:r>
                      <a:r>
                        <a:rPr lang="en-US" sz="1000" baseline="-25000" dirty="0" err="1">
                          <a:effectLst/>
                        </a:rPr>
                        <a:t>xy</a:t>
                      </a:r>
                      <a:r>
                        <a:rPr lang="en-US" sz="1000" dirty="0">
                          <a:effectLst/>
                        </a:rPr>
                        <a:t> (</a:t>
                      </a:r>
                      <a:r>
                        <a:rPr lang="en-US" sz="1000" dirty="0" err="1">
                          <a:effectLst/>
                        </a:rPr>
                        <a:t>GPa</a:t>
                      </a:r>
                      <a:r>
                        <a:rPr lang="en-US" sz="1000" dirty="0">
                          <a:effectLst/>
                        </a:rPr>
                        <a:t>)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31.36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31.40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31.49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27.19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22.68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6.27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6.29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57821166"/>
                  </a:ext>
                </a:extLst>
              </a:tr>
              <a:tr h="200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G</a:t>
                      </a:r>
                      <a:r>
                        <a:rPr lang="en-US" sz="1000" baseline="-25000">
                          <a:effectLst/>
                        </a:rPr>
                        <a:t>yz</a:t>
                      </a:r>
                      <a:r>
                        <a:rPr lang="en-US" sz="1000">
                          <a:effectLst/>
                        </a:rPr>
                        <a:t> (GPa)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49.32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49.50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49.74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46.59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42.57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33.05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33.64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18053597"/>
                  </a:ext>
                </a:extLst>
              </a:tr>
              <a:tr h="200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G</a:t>
                      </a:r>
                      <a:r>
                        <a:rPr lang="en-US" sz="1000" baseline="-25000">
                          <a:effectLst/>
                        </a:rPr>
                        <a:t>xz</a:t>
                      </a:r>
                      <a:r>
                        <a:rPr lang="en-US" sz="1000">
                          <a:effectLst/>
                        </a:rPr>
                        <a:t> (GPa)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40.41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40.32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40.28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34.80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29.69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14.87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14.59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7067211"/>
                  </a:ext>
                </a:extLst>
              </a:tr>
              <a:tr h="200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  <a:sym typeface="Symbol" panose="05050102010706020507" pitchFamily="18" charset="2"/>
                        </a:rPr>
                        <a:t></a:t>
                      </a:r>
                      <a:r>
                        <a:rPr lang="fr-FR" sz="1000" baseline="-25000">
                          <a:effectLst/>
                        </a:rPr>
                        <a:t>xy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0.227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0.227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0.225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0.218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0.221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0.140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0.140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0785913"/>
                  </a:ext>
                </a:extLst>
              </a:tr>
              <a:tr h="200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  <a:sym typeface="Symbol" panose="05050102010706020507" pitchFamily="18" charset="2"/>
                        </a:rPr>
                        <a:t></a:t>
                      </a:r>
                      <a:r>
                        <a:rPr lang="fr-FR" sz="1000" baseline="-25000">
                          <a:effectLst/>
                        </a:rPr>
                        <a:t>yz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0.1215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0.215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0.216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0.210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0.200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0.210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0.212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999889"/>
                  </a:ext>
                </a:extLst>
              </a:tr>
              <a:tr h="200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  <a:sym typeface="Symbol" panose="05050102010706020507" pitchFamily="18" charset="2"/>
                        </a:rPr>
                        <a:t></a:t>
                      </a:r>
                      <a:r>
                        <a:rPr lang="fr-FR" sz="1000" baseline="-25000">
                          <a:effectLst/>
                        </a:rPr>
                        <a:t>xz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0.175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0.175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0.174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0.159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0.146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0.0789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0.0761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8814740"/>
                  </a:ext>
                </a:extLst>
              </a:tr>
              <a:tr h="283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fr-FR" sz="1000" baseline="-25000">
                          <a:effectLst/>
                        </a:rPr>
                        <a:t>x</a:t>
                      </a:r>
                      <a:r>
                        <a:rPr lang="fr-FR" sz="1000">
                          <a:effectLst/>
                        </a:rPr>
                        <a:t> (1/K)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1.10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1.10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 dirty="0">
                          <a:effectLst/>
                        </a:rPr>
                        <a:t>1.10</a:t>
                      </a:r>
                      <a:r>
                        <a:rPr lang="en-US" sz="900" dirty="0">
                          <a:effectLst/>
                        </a:rPr>
                        <a:t>×10</a:t>
                      </a:r>
                      <a:r>
                        <a:rPr lang="en-US" sz="900" baseline="30000" dirty="0">
                          <a:effectLst/>
                        </a:rPr>
                        <a:t>-5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1.12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1.15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 dirty="0">
                          <a:effectLst/>
                        </a:rPr>
                        <a:t>1.20</a:t>
                      </a:r>
                      <a:r>
                        <a:rPr lang="en-US" sz="900" dirty="0">
                          <a:effectLst/>
                        </a:rPr>
                        <a:t>×10</a:t>
                      </a:r>
                      <a:r>
                        <a:rPr lang="en-US" sz="900" baseline="30000" dirty="0">
                          <a:effectLst/>
                        </a:rPr>
                        <a:t>-5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1.20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27584073"/>
                  </a:ext>
                </a:extLst>
              </a:tr>
              <a:tr h="283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fr-FR" sz="1000" baseline="-25000">
                          <a:effectLst/>
                        </a:rPr>
                        <a:t>y</a:t>
                      </a:r>
                      <a:r>
                        <a:rPr lang="fr-FR" sz="1000">
                          <a:effectLst/>
                        </a:rPr>
                        <a:t> (1/K)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1.06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1.06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1.06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1.06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1.05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 dirty="0">
                          <a:effectLst/>
                        </a:rPr>
                        <a:t>1.04</a:t>
                      </a:r>
                      <a:r>
                        <a:rPr lang="en-US" sz="900" dirty="0">
                          <a:effectLst/>
                        </a:rPr>
                        <a:t>×10</a:t>
                      </a:r>
                      <a:r>
                        <a:rPr lang="en-US" sz="900" baseline="30000" dirty="0">
                          <a:effectLst/>
                        </a:rPr>
                        <a:t>-5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 dirty="0">
                          <a:effectLst/>
                        </a:rPr>
                        <a:t>1.04</a:t>
                      </a:r>
                      <a:r>
                        <a:rPr lang="en-US" sz="900" dirty="0">
                          <a:effectLst/>
                        </a:rPr>
                        <a:t>×10</a:t>
                      </a:r>
                      <a:r>
                        <a:rPr lang="en-US" sz="900" baseline="30000" dirty="0">
                          <a:effectLst/>
                        </a:rPr>
                        <a:t>-5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99650992"/>
                  </a:ext>
                </a:extLst>
              </a:tr>
              <a:tr h="283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en-US" sz="1000" baseline="-25000">
                          <a:effectLst/>
                        </a:rPr>
                        <a:t>z</a:t>
                      </a:r>
                      <a:r>
                        <a:rPr lang="en-US" sz="1000">
                          <a:effectLst/>
                        </a:rPr>
                        <a:t> (1/K)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1.01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1.01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1.01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1.01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1.00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>
                          <a:effectLst/>
                        </a:rPr>
                        <a:t>9.95</a:t>
                      </a:r>
                      <a:r>
                        <a:rPr lang="en-US" sz="900">
                          <a:effectLst/>
                        </a:rPr>
                        <a:t>×10</a:t>
                      </a:r>
                      <a:r>
                        <a:rPr lang="en-US" sz="900" baseline="30000">
                          <a:effectLst/>
                        </a:rPr>
                        <a:t>-6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 dirty="0">
                          <a:effectLst/>
                        </a:rPr>
                        <a:t>9.94</a:t>
                      </a:r>
                      <a:r>
                        <a:rPr lang="en-US" sz="900" dirty="0">
                          <a:effectLst/>
                        </a:rPr>
                        <a:t>×10</a:t>
                      </a:r>
                      <a:r>
                        <a:rPr lang="en-US" sz="900" baseline="30000" dirty="0">
                          <a:effectLst/>
                        </a:rPr>
                        <a:t>-6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45" marR="684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1818224"/>
                  </a:ext>
                </a:extLst>
              </a:tr>
            </a:tbl>
          </a:graphicData>
        </a:graphic>
      </p:graphicFrame>
      <p:pic>
        <p:nvPicPr>
          <p:cNvPr id="10" name="Picture 9" descr="A green and purple box&#10;&#10;AI-generated content may be incorrect.">
            <a:extLst>
              <a:ext uri="{FF2B5EF4-FFF2-40B4-BE49-F238E27FC236}">
                <a16:creationId xmlns:a16="http://schemas.microsoft.com/office/drawing/2014/main" id="{F85FE6F4-12F2-E05B-14AB-11A734675F7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242" t="4189" r="36796" b="3127"/>
          <a:stretch>
            <a:fillRect/>
          </a:stretch>
        </p:blipFill>
        <p:spPr>
          <a:xfrm>
            <a:off x="5993948" y="744160"/>
            <a:ext cx="980988" cy="1315995"/>
          </a:xfrm>
          <a:prstGeom prst="rect">
            <a:avLst/>
          </a:prstGeom>
        </p:spPr>
      </p:pic>
      <p:pic>
        <p:nvPicPr>
          <p:cNvPr id="12" name="Picture 11" descr="A green and purple rectangular object&#10;&#10;AI-generated content may be incorrect.">
            <a:extLst>
              <a:ext uri="{FF2B5EF4-FFF2-40B4-BE49-F238E27FC236}">
                <a16:creationId xmlns:a16="http://schemas.microsoft.com/office/drawing/2014/main" id="{7020F946-E5BE-0D98-1C27-374F5B28844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8881" t="5035" r="43966" b="4661"/>
          <a:stretch>
            <a:fillRect/>
          </a:stretch>
        </p:blipFill>
        <p:spPr>
          <a:xfrm>
            <a:off x="8011193" y="825388"/>
            <a:ext cx="656280" cy="119969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24087DC-7E8F-0AD1-5928-19D73757DCEC}"/>
              </a:ext>
            </a:extLst>
          </p:cNvPr>
          <p:cNvCxnSpPr/>
          <p:nvPr/>
        </p:nvCxnSpPr>
        <p:spPr>
          <a:xfrm>
            <a:off x="5251731" y="1545579"/>
            <a:ext cx="5988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9C0575-4378-FCB7-0E01-3C376A1B0D62}"/>
              </a:ext>
            </a:extLst>
          </p:cNvPr>
          <p:cNvCxnSpPr/>
          <p:nvPr/>
        </p:nvCxnSpPr>
        <p:spPr>
          <a:xfrm>
            <a:off x="7208655" y="1511862"/>
            <a:ext cx="5988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99F3166-4C4A-9FB3-A06D-6D52CDD97508}"/>
              </a:ext>
            </a:extLst>
          </p:cNvPr>
          <p:cNvCxnSpPr/>
          <p:nvPr/>
        </p:nvCxnSpPr>
        <p:spPr>
          <a:xfrm flipH="1">
            <a:off x="4389120" y="1897380"/>
            <a:ext cx="182880" cy="3733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A8857-91C6-4FFC-8D71-23BA06800FE8}"/>
              </a:ext>
            </a:extLst>
          </p:cNvPr>
          <p:cNvCxnSpPr>
            <a:cxnSpLocks/>
          </p:cNvCxnSpPr>
          <p:nvPr/>
        </p:nvCxnSpPr>
        <p:spPr>
          <a:xfrm>
            <a:off x="6842760" y="1970066"/>
            <a:ext cx="335903" cy="2494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F3FC1D-719B-5F53-82A9-F2B928D332DF}"/>
              </a:ext>
            </a:extLst>
          </p:cNvPr>
          <p:cNvCxnSpPr>
            <a:cxnSpLocks/>
          </p:cNvCxnSpPr>
          <p:nvPr/>
        </p:nvCxnSpPr>
        <p:spPr>
          <a:xfrm>
            <a:off x="8509878" y="2004279"/>
            <a:ext cx="55002" cy="215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3621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D48D3-8509-A348-9FA0-B906F7343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Results and Observations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421A00-105D-8274-8087-8D6F3995F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844" y="567617"/>
            <a:ext cx="3844565" cy="30822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7B12D3-CEE3-3B37-8B8C-43B1A78C1A51}"/>
              </a:ext>
            </a:extLst>
          </p:cNvPr>
          <p:cNvSpPr txBox="1"/>
          <p:nvPr/>
        </p:nvSpPr>
        <p:spPr>
          <a:xfrm>
            <a:off x="7834895" y="86755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de-CH" dirty="0"/>
              <a:t>Contact</a:t>
            </a:r>
          </a:p>
          <a:p>
            <a:pPr algn="ctr"/>
            <a:r>
              <a:rPr lang="de-CH" dirty="0"/>
              <a:t>Pressure</a:t>
            </a:r>
          </a:p>
          <a:p>
            <a:pPr algn="ctr"/>
            <a:r>
              <a:rPr lang="de-CH" dirty="0"/>
              <a:t>(Pa)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4CAD34-2051-A149-81EF-38247833A9A8}"/>
              </a:ext>
            </a:extLst>
          </p:cNvPr>
          <p:cNvSpPr txBox="1"/>
          <p:nvPr/>
        </p:nvSpPr>
        <p:spPr>
          <a:xfrm>
            <a:off x="270740" y="757500"/>
            <a:ext cx="4038600" cy="4386000"/>
          </a:xfrm>
          <a:prstGeom prst="rect">
            <a:avLst/>
          </a:prstGeom>
        </p:spPr>
        <p:txBody>
          <a:bodyPr wrap="square" rtlCol="0">
            <a:normAutofit fontScale="92500" lnSpcReduction="20000"/>
          </a:bodyPr>
          <a:lstStyle/>
          <a:p>
            <a:r>
              <a:rPr lang="en-GB" sz="2000" dirty="0"/>
              <a:t>ITER criteria:</a:t>
            </a:r>
          </a:p>
          <a:p>
            <a:endParaRPr lang="en-GB" sz="2000" dirty="0"/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≥25% of module boundaries remain in contact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Contact forces are ≥ 15 MN</a:t>
            </a:r>
          </a:p>
          <a:p>
            <a:pPr>
              <a:buClr>
                <a:schemeClr val="accent1"/>
              </a:buClr>
            </a:pPr>
            <a:endParaRPr lang="en-GB" sz="2000" dirty="0"/>
          </a:p>
          <a:p>
            <a:pPr>
              <a:buClr>
                <a:schemeClr val="accent1"/>
              </a:buClr>
            </a:pPr>
            <a:endParaRPr lang="en-GB" sz="2000" dirty="0"/>
          </a:p>
          <a:p>
            <a:pPr>
              <a:buClr>
                <a:schemeClr val="accent1"/>
              </a:buClr>
            </a:pPr>
            <a:r>
              <a:rPr lang="en-GB" sz="2000" dirty="0"/>
              <a:t>Tie plates do not exceed membrane stress limits at room temperature</a:t>
            </a:r>
          </a:p>
          <a:p>
            <a:pPr>
              <a:buClr>
                <a:schemeClr val="accent1"/>
              </a:buClr>
            </a:pP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Both 316LN and N50 tie plates are viable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Fatigue lifetimes of plates have not yet been considered in detail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A8CC38-1AC3-E00C-7BD1-0DE611B68391}"/>
              </a:ext>
            </a:extLst>
          </p:cNvPr>
          <p:cNvSpPr txBox="1"/>
          <p:nvPr/>
        </p:nvSpPr>
        <p:spPr>
          <a:xfrm>
            <a:off x="2455584" y="1357494"/>
            <a:ext cx="609600" cy="613477"/>
          </a:xfrm>
          <a:prstGeom prst="rect">
            <a:avLst/>
          </a:prstGeom>
        </p:spPr>
        <p:txBody>
          <a:bodyPr wrap="square" rtlCol="0">
            <a:normAutofit fontScale="92500" lnSpcReduction="10000"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E70CC6-7A5B-2054-879E-DA2BBCA37C4A}"/>
              </a:ext>
            </a:extLst>
          </p:cNvPr>
          <p:cNvSpPr txBox="1"/>
          <p:nvPr/>
        </p:nvSpPr>
        <p:spPr>
          <a:xfrm>
            <a:off x="3607688" y="1801996"/>
            <a:ext cx="609600" cy="613477"/>
          </a:xfrm>
          <a:prstGeom prst="rect">
            <a:avLst/>
          </a:prstGeom>
        </p:spPr>
        <p:txBody>
          <a:bodyPr wrap="square" rtlCol="0">
            <a:normAutofit fontScale="92500" lnSpcReduction="10000"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0B050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5A0B4FD-945D-09C1-ECF0-C4C5AA958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260044"/>
              </p:ext>
            </p:extLst>
          </p:nvPr>
        </p:nvGraphicFramePr>
        <p:xfrm>
          <a:off x="5145351" y="4125346"/>
          <a:ext cx="3257550" cy="935165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971550">
                  <a:extLst>
                    <a:ext uri="{9D8B030D-6E8A-4147-A177-3AD203B41FA5}">
                      <a16:colId xmlns:a16="http://schemas.microsoft.com/office/drawing/2014/main" val="104727110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9110476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312246471"/>
                    </a:ext>
                  </a:extLst>
                </a:gridCol>
              </a:tblGrid>
              <a:tr h="19621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100" dirty="0">
                          <a:effectLst/>
                        </a:rPr>
                        <a:t>Radial thickness (mm)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201336"/>
                  </a:ext>
                </a:extLst>
              </a:tr>
              <a:tr h="196215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Inner tie plates</a:t>
                      </a:r>
                      <a:endParaRPr lang="de-CH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Outer tie plates</a:t>
                      </a:r>
                      <a:endParaRPr lang="de-CH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0623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100" dirty="0">
                          <a:effectLst/>
                        </a:rPr>
                        <a:t>Nitronic 50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100" dirty="0">
                          <a:effectLst/>
                        </a:rPr>
                        <a:t>148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100" dirty="0">
                          <a:effectLst/>
                        </a:rPr>
                        <a:t>92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49973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100" dirty="0">
                          <a:effectLst/>
                        </a:rPr>
                        <a:t>316 LN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100" dirty="0">
                          <a:effectLst/>
                        </a:rPr>
                        <a:t>210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100" dirty="0">
                          <a:effectLst/>
                        </a:rPr>
                        <a:t>110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644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58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EF578-10A4-93CF-DA25-E4E6DC259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8FBE85-FF3F-3086-15E8-9D75C6D8A916}"/>
              </a:ext>
            </a:extLst>
          </p:cNvPr>
          <p:cNvSpPr txBox="1"/>
          <p:nvPr/>
        </p:nvSpPr>
        <p:spPr>
          <a:xfrm>
            <a:off x="211266" y="625509"/>
            <a:ext cx="8856534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GB" sz="1800" b="1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FCGR studies:</a:t>
            </a:r>
          </a:p>
          <a:p>
            <a:pPr algn="just">
              <a:spcAft>
                <a:spcPts val="1200"/>
              </a:spcAft>
            </a:pPr>
            <a:endParaRPr lang="en-GB" sz="1800" dirty="0"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endParaRPr lang="en-GB" sz="1800" dirty="0"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endParaRPr lang="en-GB" sz="1800" b="1" dirty="0"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en-GB" sz="1800" b="1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Winding pack analyses: </a:t>
            </a:r>
            <a:r>
              <a:rPr lang="en-GB" sz="18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grading the steel and including thick co-wound strips (or multiple strips) leads to a ~10% increase in flux. For 316LN (and Ro=2.62 m), the premagnetisation flux is 215 Wb. Some insulation stress/strain issues remain.</a:t>
            </a:r>
          </a:p>
          <a:p>
            <a:pPr algn="just">
              <a:spcAft>
                <a:spcPts val="1200"/>
              </a:spcAft>
            </a:pPr>
            <a:endParaRPr lang="en-GB" sz="1800" dirty="0"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endParaRPr lang="en-GB" sz="1800" dirty="0"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en-GB" sz="1800" b="1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Precompression structure: </a:t>
            </a:r>
            <a:r>
              <a:rPr lang="en-GB" sz="18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viable solutions using 316LN or N50 tie plates have been found, with ≤115 mm radial space for the outer tie plates. The precompression is limited by the room temperature stress.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A504B6-482F-E451-81AA-0694CD76D5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576364"/>
              </p:ext>
            </p:extLst>
          </p:nvPr>
        </p:nvGraphicFramePr>
        <p:xfrm>
          <a:off x="2181814" y="699577"/>
          <a:ext cx="5666785" cy="14262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5445">
                  <a:extLst>
                    <a:ext uri="{9D8B030D-6E8A-4147-A177-3AD203B41FA5}">
                      <a16:colId xmlns:a16="http://schemas.microsoft.com/office/drawing/2014/main" val="2340184751"/>
                    </a:ext>
                  </a:extLst>
                </a:gridCol>
                <a:gridCol w="3561340">
                  <a:extLst>
                    <a:ext uri="{9D8B030D-6E8A-4147-A177-3AD203B41FA5}">
                      <a16:colId xmlns:a16="http://schemas.microsoft.com/office/drawing/2014/main" val="1617477494"/>
                    </a:ext>
                  </a:extLst>
                </a:gridCol>
              </a:tblGrid>
              <a:tr h="3887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Material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Maximum Hoop Stress for 30,000 Plasma Cycles  (16 mm thick jacket wall)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8820"/>
                  </a:ext>
                </a:extLst>
              </a:tr>
              <a:tr h="318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316LN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250 MPa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711598"/>
                  </a:ext>
                </a:extLst>
              </a:tr>
              <a:tr h="318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JK2LB/Inconel/Incoloy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~300 MPa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068318"/>
                  </a:ext>
                </a:extLst>
              </a:tr>
              <a:tr h="318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N50H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380 MPa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751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290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D6397-4CBB-C383-E8F6-2289E0258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Conductor Dimensions  - 316LN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ECF7DE5-0E1E-07D5-DEDF-943C08169825}"/>
              </a:ext>
            </a:extLst>
          </p:cNvPr>
          <p:cNvGraphicFramePr>
            <a:graphicFrameLocks noGrp="1"/>
          </p:cNvGraphicFramePr>
          <p:nvPr/>
        </p:nvGraphicFramePr>
        <p:xfrm>
          <a:off x="372176" y="2633443"/>
          <a:ext cx="4231765" cy="2350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7335">
                  <a:extLst>
                    <a:ext uri="{9D8B030D-6E8A-4147-A177-3AD203B41FA5}">
                      <a16:colId xmlns:a16="http://schemas.microsoft.com/office/drawing/2014/main" val="2118651536"/>
                    </a:ext>
                  </a:extLst>
                </a:gridCol>
                <a:gridCol w="700886">
                  <a:extLst>
                    <a:ext uri="{9D8B030D-6E8A-4147-A177-3AD203B41FA5}">
                      <a16:colId xmlns:a16="http://schemas.microsoft.com/office/drawing/2014/main" val="1858128678"/>
                    </a:ext>
                  </a:extLst>
                </a:gridCol>
                <a:gridCol w="700886">
                  <a:extLst>
                    <a:ext uri="{9D8B030D-6E8A-4147-A177-3AD203B41FA5}">
                      <a16:colId xmlns:a16="http://schemas.microsoft.com/office/drawing/2014/main" val="453869692"/>
                    </a:ext>
                  </a:extLst>
                </a:gridCol>
                <a:gridCol w="700886">
                  <a:extLst>
                    <a:ext uri="{9D8B030D-6E8A-4147-A177-3AD203B41FA5}">
                      <a16:colId xmlns:a16="http://schemas.microsoft.com/office/drawing/2014/main" val="3913959486"/>
                    </a:ext>
                  </a:extLst>
                </a:gridCol>
                <a:gridCol w="700886">
                  <a:extLst>
                    <a:ext uri="{9D8B030D-6E8A-4147-A177-3AD203B41FA5}">
                      <a16:colId xmlns:a16="http://schemas.microsoft.com/office/drawing/2014/main" val="2813463022"/>
                    </a:ext>
                  </a:extLst>
                </a:gridCol>
                <a:gridCol w="700886">
                  <a:extLst>
                    <a:ext uri="{9D8B030D-6E8A-4147-A177-3AD203B41FA5}">
                      <a16:colId xmlns:a16="http://schemas.microsoft.com/office/drawing/2014/main" val="2447714651"/>
                    </a:ext>
                  </a:extLst>
                </a:gridCol>
              </a:tblGrid>
              <a:tr h="411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Layer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L</a:t>
                      </a:r>
                      <a:r>
                        <a:rPr lang="en-US" sz="1000" baseline="-25000">
                          <a:effectLst/>
                        </a:rPr>
                        <a:t>cond</a:t>
                      </a:r>
                      <a:r>
                        <a:rPr lang="en-US" sz="1000">
                          <a:effectLst/>
                        </a:rPr>
                        <a:t> (mm)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d</a:t>
                      </a:r>
                      <a:r>
                        <a:rPr lang="en-US" sz="1000" baseline="-25000">
                          <a:effectLst/>
                        </a:rPr>
                        <a:t>cond</a:t>
                      </a:r>
                      <a:r>
                        <a:rPr lang="en-US" sz="1000">
                          <a:effectLst/>
                        </a:rPr>
                        <a:t> (mm)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dirty="0" err="1">
                          <a:effectLst/>
                        </a:rPr>
                        <a:t>d</a:t>
                      </a:r>
                      <a:r>
                        <a:rPr lang="en-US" sz="1000" baseline="-25000" dirty="0" err="1">
                          <a:effectLst/>
                        </a:rPr>
                        <a:t>cable</a:t>
                      </a:r>
                      <a:r>
                        <a:rPr lang="en-US" sz="1000" dirty="0">
                          <a:effectLst/>
                        </a:rPr>
                        <a:t> (mm)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t</a:t>
                      </a:r>
                      <a:r>
                        <a:rPr lang="en-US" sz="1000" baseline="-25000">
                          <a:effectLst/>
                        </a:rPr>
                        <a:t>steel </a:t>
                      </a:r>
                      <a:r>
                        <a:rPr lang="en-US" sz="1000">
                          <a:effectLst/>
                        </a:rPr>
                        <a:t>(mm)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d</a:t>
                      </a:r>
                      <a:r>
                        <a:rPr lang="en-US" sz="1000" baseline="-25000">
                          <a:effectLst/>
                        </a:rPr>
                        <a:t>strip</a:t>
                      </a:r>
                      <a:r>
                        <a:rPr lang="en-US" sz="1000">
                          <a:effectLst/>
                        </a:rPr>
                        <a:t> (mm)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2414344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1 &amp; 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58.2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26.2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60.0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94971099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3 &amp; 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58.0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60.0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70256430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5 &amp; 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56.8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24.8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60.0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1264672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7 &amp; 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56.8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24.8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30.0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3443345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9 &amp; 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56.8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24.8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8.0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2134174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11 &amp; 12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30.8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15.8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7.5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9435523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FR" sz="1000" dirty="0">
                          <a:effectLst/>
                        </a:rPr>
                        <a:t>13 &amp; 14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29.7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14.8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7.5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-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4528945"/>
                  </a:ext>
                </a:extLst>
              </a:tr>
            </a:tbl>
          </a:graphicData>
        </a:graphic>
      </p:graphicFrame>
      <p:pic>
        <p:nvPicPr>
          <p:cNvPr id="4" name="Picture 3" descr="A grid with blue and pink ovals&#10;&#10;AI-generated content may be incorrect.">
            <a:extLst>
              <a:ext uri="{FF2B5EF4-FFF2-40B4-BE49-F238E27FC236}">
                <a16:creationId xmlns:a16="http://schemas.microsoft.com/office/drawing/2014/main" id="{E9CA2395-C76D-7053-4BC7-E4E651C6E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936" y="3008047"/>
            <a:ext cx="4356064" cy="1543378"/>
          </a:xfrm>
          <a:prstGeom prst="rect">
            <a:avLst/>
          </a:prstGeom>
        </p:spPr>
      </p:pic>
      <p:pic>
        <p:nvPicPr>
          <p:cNvPr id="6" name="Picture 5" descr="A diagram of a cable&#10;&#10;AI-generated content may be incorrect.">
            <a:extLst>
              <a:ext uri="{FF2B5EF4-FFF2-40B4-BE49-F238E27FC236}">
                <a16:creationId xmlns:a16="http://schemas.microsoft.com/office/drawing/2014/main" id="{C45BD202-82A3-E866-E86F-24DE58FE14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738"/>
          <a:stretch/>
        </p:blipFill>
        <p:spPr bwMode="auto">
          <a:xfrm>
            <a:off x="4881245" y="740707"/>
            <a:ext cx="1753540" cy="21009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EA73F73-275E-9C82-15AD-2659B052AB4B}"/>
              </a:ext>
            </a:extLst>
          </p:cNvPr>
          <p:cNvSpPr/>
          <p:nvPr/>
        </p:nvSpPr>
        <p:spPr>
          <a:xfrm>
            <a:off x="7274728" y="966735"/>
            <a:ext cx="212897" cy="462154"/>
          </a:xfrm>
          <a:prstGeom prst="roundRect">
            <a:avLst>
              <a:gd name="adj" fmla="val 50000"/>
            </a:avLst>
          </a:prstGeom>
          <a:solidFill>
            <a:srgbClr val="FF99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757F562-29C1-33F8-9442-758574AE4CF7}"/>
              </a:ext>
            </a:extLst>
          </p:cNvPr>
          <p:cNvSpPr/>
          <p:nvPr/>
        </p:nvSpPr>
        <p:spPr>
          <a:xfrm>
            <a:off x="7269865" y="1680107"/>
            <a:ext cx="212897" cy="462154"/>
          </a:xfrm>
          <a:prstGeom prst="roundRect">
            <a:avLst>
              <a:gd name="adj" fmla="val 50000"/>
            </a:avLst>
          </a:prstGeom>
          <a:solidFill>
            <a:srgbClr val="99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6A8ABE9-5518-FA05-23A4-FD5913C65739}"/>
              </a:ext>
            </a:extLst>
          </p:cNvPr>
          <p:cNvSpPr/>
          <p:nvPr/>
        </p:nvSpPr>
        <p:spPr>
          <a:xfrm>
            <a:off x="7274728" y="2379485"/>
            <a:ext cx="212897" cy="462154"/>
          </a:xfrm>
          <a:prstGeom prst="roundRect">
            <a:avLst>
              <a:gd name="adj" fmla="val 50000"/>
            </a:avLst>
          </a:prstGeom>
          <a:solidFill>
            <a:srgbClr val="FFD99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858E54-2A55-D9E6-0E2A-AC685AA6A040}"/>
              </a:ext>
            </a:extLst>
          </p:cNvPr>
          <p:cNvSpPr txBox="1"/>
          <p:nvPr/>
        </p:nvSpPr>
        <p:spPr>
          <a:xfrm>
            <a:off x="7489238" y="1054937"/>
            <a:ext cx="561507" cy="285750"/>
          </a:xfrm>
          <a:prstGeom prst="rect">
            <a:avLst/>
          </a:prstGeom>
        </p:spPr>
        <p:txBody>
          <a:bodyPr wrap="none" rtlCol="0">
            <a:normAutofit lnSpcReduction="10000"/>
          </a:bodyPr>
          <a:lstStyle/>
          <a:p>
            <a:r>
              <a:rPr lang="en-GB" dirty="0"/>
              <a:t>HTS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F441B8-4382-9CD7-A8FC-E780EC52F244}"/>
              </a:ext>
            </a:extLst>
          </p:cNvPr>
          <p:cNvSpPr txBox="1"/>
          <p:nvPr/>
        </p:nvSpPr>
        <p:spPr>
          <a:xfrm>
            <a:off x="7489238" y="1762617"/>
            <a:ext cx="1242519" cy="303837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en-GB" dirty="0"/>
              <a:t>R&amp;W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1C5289-0575-FEC6-8F2A-286EFECE8FF5}"/>
              </a:ext>
            </a:extLst>
          </p:cNvPr>
          <p:cNvSpPr txBox="1"/>
          <p:nvPr/>
        </p:nvSpPr>
        <p:spPr>
          <a:xfrm>
            <a:off x="7545211" y="2490568"/>
            <a:ext cx="561507" cy="285750"/>
          </a:xfrm>
          <a:prstGeom prst="rect">
            <a:avLst/>
          </a:prstGeom>
        </p:spPr>
        <p:txBody>
          <a:bodyPr wrap="none" rtlCol="0">
            <a:normAutofit lnSpcReduction="10000"/>
          </a:bodyPr>
          <a:lstStyle/>
          <a:p>
            <a:r>
              <a:rPr lang="en-GB" dirty="0"/>
              <a:t>Nb-Ti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F43EDB94-12B2-4346-3A9D-935B909F8F62}"/>
              </a:ext>
            </a:extLst>
          </p:cNvPr>
          <p:cNvSpPr/>
          <p:nvPr/>
        </p:nvSpPr>
        <p:spPr>
          <a:xfrm>
            <a:off x="6906738" y="874772"/>
            <a:ext cx="367990" cy="2100932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F9A1095-3565-FBFB-9021-25E4F1C48065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641261" y="1925238"/>
            <a:ext cx="265477" cy="14391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C2A3EEB-E99B-4C41-BE67-F025B16A531B}"/>
              </a:ext>
            </a:extLst>
          </p:cNvPr>
          <p:cNvCxnSpPr>
            <a:cxnSpLocks/>
          </p:cNvCxnSpPr>
          <p:nvPr/>
        </p:nvCxnSpPr>
        <p:spPr>
          <a:xfrm flipH="1" flipV="1">
            <a:off x="5758015" y="1567102"/>
            <a:ext cx="1142247" cy="3365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712BCF0-C51F-FDAF-78CE-B5C48D8DB816}"/>
              </a:ext>
            </a:extLst>
          </p:cNvPr>
          <p:cNvSpPr txBox="1"/>
          <p:nvPr/>
        </p:nvSpPr>
        <p:spPr>
          <a:xfrm>
            <a:off x="309720" y="740707"/>
            <a:ext cx="4262280" cy="1769350"/>
          </a:xfrm>
          <a:prstGeom prst="rect">
            <a:avLst/>
          </a:prstGeom>
        </p:spPr>
        <p:txBody>
          <a:bodyPr wrap="square" rtlCol="0">
            <a:normAutofit lnSpcReduction="10000"/>
          </a:bodyPr>
          <a:lstStyle/>
          <a:p>
            <a:r>
              <a:rPr lang="en-GB" sz="2400" dirty="0"/>
              <a:t>A large amount of steel grading using thick co-wound steel strips (or multiple thin strips) is needed just to achieve </a:t>
            </a:r>
            <a:r>
              <a:rPr lang="en-GB" sz="2400" b="1" dirty="0"/>
              <a:t>215 Wb </a:t>
            </a:r>
            <a:r>
              <a:rPr lang="en-GB" sz="2400" dirty="0"/>
              <a:t>of flux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985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69D90-7C76-403A-57DF-5A2622C60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Surface Crack Growth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0B4004-416D-57B5-2A71-50D63D41C5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01" t="9795" r="9465" b="4821"/>
          <a:stretch/>
        </p:blipFill>
        <p:spPr bwMode="auto">
          <a:xfrm>
            <a:off x="5905821" y="507886"/>
            <a:ext cx="2764163" cy="22437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7CF5A1-0F1A-41CC-223D-04ED7188FFFA}"/>
              </a:ext>
            </a:extLst>
          </p:cNvPr>
          <p:cNvSpPr txBox="1"/>
          <p:nvPr/>
        </p:nvSpPr>
        <p:spPr>
          <a:xfrm>
            <a:off x="233771" y="726520"/>
            <a:ext cx="4203318" cy="4050306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2C4BB5-AC58-5189-388E-6C1F440C1D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38" t="9959" r="9787" b="5588"/>
          <a:stretch/>
        </p:blipFill>
        <p:spPr bwMode="auto">
          <a:xfrm>
            <a:off x="5953768" y="3034030"/>
            <a:ext cx="2668270" cy="21094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87759E-B3C5-6BF6-D86B-7115C7B6C675}"/>
              </a:ext>
            </a:extLst>
          </p:cNvPr>
          <p:cNvSpPr txBox="1"/>
          <p:nvPr/>
        </p:nvSpPr>
        <p:spPr>
          <a:xfrm>
            <a:off x="233771" y="494955"/>
            <a:ext cx="4947829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The iterative model terminates when:</a:t>
            </a:r>
          </a:p>
          <a:p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the stress concentration factor somewhere around the crack perimeter exceeds the safe limit</a:t>
            </a:r>
          </a:p>
          <a:p>
            <a:endParaRPr lang="en-GB" sz="1600" dirty="0"/>
          </a:p>
          <a:p>
            <a:r>
              <a:rPr lang="en-GB" sz="1600" dirty="0"/>
              <a:t>or</a:t>
            </a:r>
          </a:p>
          <a:p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the crack has grown sufficiently large</a:t>
            </a:r>
          </a:p>
          <a:p>
            <a:endParaRPr lang="en-GB" sz="1600" dirty="0"/>
          </a:p>
          <a:p>
            <a:r>
              <a:rPr lang="en-GB" sz="1600" b="1" i="1" dirty="0">
                <a:solidFill>
                  <a:schemeClr val="accent4"/>
                </a:solidFill>
              </a:rPr>
              <a:t>The inputs/assumptions/safety factors are the </a:t>
            </a:r>
            <a:r>
              <a:rPr lang="en-GB" sz="1600" b="1" i="1" u="sng" dirty="0">
                <a:solidFill>
                  <a:schemeClr val="accent4"/>
                </a:solidFill>
              </a:rPr>
              <a:t>same</a:t>
            </a:r>
            <a:r>
              <a:rPr lang="en-GB" sz="1600" b="1" i="1" dirty="0">
                <a:solidFill>
                  <a:schemeClr val="accent4"/>
                </a:solidFill>
              </a:rPr>
              <a:t> as those used in previous SPC analyses:</a:t>
            </a:r>
            <a:endParaRPr lang="en-GB" sz="16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4"/>
                </a:solidFill>
              </a:rPr>
              <a:t>71 mm wide plate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4"/>
                </a:solidFill>
              </a:rPr>
              <a:t>Initial defect size: 2 mm</a:t>
            </a:r>
            <a:r>
              <a:rPr lang="en-GB" sz="1200" baseline="30000" dirty="0">
                <a:solidFill>
                  <a:schemeClr val="accent4"/>
                </a:solidFill>
              </a:rPr>
              <a:t>2 </a:t>
            </a:r>
            <a:r>
              <a:rPr lang="en-GB" sz="1200" dirty="0">
                <a:solidFill>
                  <a:schemeClr val="accent4"/>
                </a:solidFill>
              </a:rPr>
              <a:t>(surface), 5 mm</a:t>
            </a:r>
            <a:r>
              <a:rPr lang="en-GB" sz="1200" baseline="30000" dirty="0">
                <a:solidFill>
                  <a:schemeClr val="accent4"/>
                </a:solidFill>
              </a:rPr>
              <a:t>2 </a:t>
            </a:r>
            <a:r>
              <a:rPr lang="en-GB" sz="1200" dirty="0">
                <a:solidFill>
                  <a:schemeClr val="accent4"/>
                </a:solidFill>
              </a:rPr>
              <a:t>(embedded)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4"/>
                </a:solidFill>
              </a:rPr>
              <a:t>2 load cycles per plasma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4"/>
                </a:solidFill>
              </a:rPr>
              <a:t>2x number of cycles (safety factor)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4"/>
                </a:solidFill>
              </a:rPr>
              <a:t>2x initial area (safety factor)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4"/>
                </a:solidFill>
              </a:rPr>
              <a:t>…</a:t>
            </a:r>
            <a:endParaRPr lang="en-GB" sz="1600" dirty="0">
              <a:solidFill>
                <a:schemeClr val="accent4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DA062E-D167-3104-3FFA-8C0B3B9CD240}"/>
              </a:ext>
            </a:extLst>
          </p:cNvPr>
          <p:cNvSpPr txBox="1"/>
          <p:nvPr/>
        </p:nvSpPr>
        <p:spPr>
          <a:xfrm>
            <a:off x="6698974" y="269320"/>
            <a:ext cx="2010665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en-GB" dirty="0"/>
              <a:t>Hoop stress: 400 MPa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BEC67E-F8FE-6C69-BF90-F979B1C15317}"/>
              </a:ext>
            </a:extLst>
          </p:cNvPr>
          <p:cNvSpPr txBox="1"/>
          <p:nvPr/>
        </p:nvSpPr>
        <p:spPr>
          <a:xfrm>
            <a:off x="233771" y="4685225"/>
            <a:ext cx="54958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chemeClr val="accent4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[1] </a:t>
            </a:r>
            <a:r>
              <a:rPr lang="en-GB" sz="1050" dirty="0">
                <a:solidFill>
                  <a:schemeClr val="accent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J. Lorenzo and X. Sarasola, "Fatigue Stress Assessment via crack growth analysis based on LEFM," 2021. Available: </a:t>
            </a:r>
            <a:r>
              <a:rPr lang="en-GB" sz="1050" u="sng" dirty="0">
                <a:solidFill>
                  <a:schemeClr val="accent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https://idm.euro-fusion.org/?uid=2PBDRG</a:t>
            </a:r>
            <a:endParaRPr lang="en-GB" sz="105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850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6D237-EF26-1284-F2B0-EE52E8CF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Crack Growth in N50H Jackets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C3230B-0C64-98A9-A8B9-1619AC014038}"/>
              </a:ext>
            </a:extLst>
          </p:cNvPr>
          <p:cNvSpPr txBox="1"/>
          <p:nvPr/>
        </p:nvSpPr>
        <p:spPr>
          <a:xfrm>
            <a:off x="233771" y="726520"/>
            <a:ext cx="5706050" cy="4050306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en-GB" sz="2000" dirty="0"/>
              <a:t>Both embedded and surface cracks are considered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1B560A-0FB0-AE80-BF39-F03120F91A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32" t="1878" r="1172"/>
          <a:stretch/>
        </p:blipFill>
        <p:spPr bwMode="auto">
          <a:xfrm>
            <a:off x="6060349" y="680869"/>
            <a:ext cx="2607945" cy="15551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AA1A27-4075-D4AC-2A27-86C941ED95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97" t="2600" r="432" b="1903"/>
          <a:stretch/>
        </p:blipFill>
        <p:spPr bwMode="auto">
          <a:xfrm>
            <a:off x="6015899" y="3210091"/>
            <a:ext cx="2652395" cy="1543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CF9D29-9EAC-B34F-44D6-1168AC11EB8E}"/>
                  </a:ext>
                </a:extLst>
              </p:cNvPr>
              <p:cNvSpPr txBox="1"/>
              <p:nvPr/>
            </p:nvSpPr>
            <p:spPr>
              <a:xfrm>
                <a:off x="1586528" y="1859643"/>
                <a:ext cx="2960285" cy="4469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16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𝑑𝑎</m:t>
                        </m:r>
                      </m:num>
                      <m:den>
                        <m:r>
                          <a:rPr lang="en-GB" sz="16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𝑑𝑁</m:t>
                        </m:r>
                      </m:den>
                    </m:f>
                    <m:r>
                      <a:rPr lang="en-GB" sz="1600" i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GB" sz="16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6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𝛥</m:t>
                            </m:r>
                            <m:sSub>
                              <m:sSubPr>
                                <m:ctrlPr>
                                  <a:rPr lang="en-GB" sz="160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GB" sz="1600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sz="16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𝑑𝑐</m:t>
                        </m:r>
                      </m:num>
                      <m:den>
                        <m:r>
                          <a:rPr lang="en-GB" sz="1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𝑑𝑁</m:t>
                        </m:r>
                      </m:den>
                    </m:f>
                    <m:r>
                      <a:rPr lang="en-GB" sz="160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00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GB" sz="1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6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𝛥</m:t>
                            </m:r>
                            <m:sSub>
                              <m:sSubPr>
                                <m:ctrlPr>
                                  <a:rPr lang="en-GB" sz="160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GB" sz="1600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sz="16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GB" sz="1600" dirty="0">
                    <a:solidFill>
                      <a:schemeClr val="accent2"/>
                    </a:solidFill>
                  </a:rPr>
                  <a:t> </a:t>
                </a:r>
                <a:endParaRPr lang="en-GB" sz="1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CF9D29-9EAC-B34F-44D6-1168AC11E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6528" y="1859643"/>
                <a:ext cx="2960285" cy="446917"/>
              </a:xfrm>
              <a:prstGeom prst="rect">
                <a:avLst/>
              </a:prstGeom>
              <a:blipFill>
                <a:blip r:embed="rId4"/>
                <a:stretch>
                  <a:fillRect b="-54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304A40-1AC9-A612-8339-B4EE5B0A840A}"/>
                  </a:ext>
                </a:extLst>
              </p:cNvPr>
              <p:cNvSpPr txBox="1"/>
              <p:nvPr/>
            </p:nvSpPr>
            <p:spPr>
              <a:xfrm>
                <a:off x="757811" y="2496282"/>
                <a:ext cx="4617720" cy="5107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1600" i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GB" sz="1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sz="1600" i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GB" sz="1600" i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GB" sz="160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GB" sz="1600" i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GB" sz="1600" i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GB" sz="1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GB" sz="1600" i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GB" sz="1600" i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304A40-1AC9-A612-8339-B4EE5B0A84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811" y="2496282"/>
                <a:ext cx="4617720" cy="510781"/>
              </a:xfrm>
              <a:prstGeom prst="rect">
                <a:avLst/>
              </a:prstGeom>
              <a:blipFill>
                <a:blip r:embed="rId5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C3F908F-82DE-6649-94BD-CA4F5EEFC373}"/>
                  </a:ext>
                </a:extLst>
              </p:cNvPr>
              <p:cNvSpPr txBox="1"/>
              <p:nvPr/>
            </p:nvSpPr>
            <p:spPr>
              <a:xfrm>
                <a:off x="656183" y="3635917"/>
                <a:ext cx="4617720" cy="8198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sepChr m:val=","/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  <m:e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𝛷</m:t>
                          </m:r>
                        </m:e>
                      </m:d>
                      <m:r>
                        <a:rPr lang="en-GB" sz="16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ad>
                        <m:radPr>
                          <m:degHide m:val="on"/>
                          <m:ctrlP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den>
                          </m:f>
                        </m:e>
                      </m:rad>
                      <m:sSub>
                        <m:sSubPr>
                          <m:ctrlP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𝛷</m:t>
                          </m:r>
                        </m:e>
                      </m:d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C3F908F-82DE-6649-94BD-CA4F5EEFC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83" y="3635917"/>
                <a:ext cx="4617720" cy="81984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1833785-D265-BD6B-B0BD-523A22398F83}"/>
                  </a:ext>
                </a:extLst>
              </p:cNvPr>
              <p:cNvSpPr txBox="1"/>
              <p:nvPr/>
            </p:nvSpPr>
            <p:spPr>
              <a:xfrm>
                <a:off x="656183" y="3205729"/>
                <a:ext cx="461772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1600" i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GB" sz="16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sz="1600" i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GB" sz="1600" i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GB" sz="1600" i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GB" sz="16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GB" sz="1600" i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16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sz="16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1833785-D265-BD6B-B0BD-523A22398F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83" y="3205729"/>
                <a:ext cx="4617720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D46DFFB6-F775-9293-8D26-89331FC20EFE}"/>
              </a:ext>
            </a:extLst>
          </p:cNvPr>
          <p:cNvSpPr txBox="1"/>
          <p:nvPr/>
        </p:nvSpPr>
        <p:spPr>
          <a:xfrm>
            <a:off x="117444" y="4716668"/>
            <a:ext cx="5898455" cy="413571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[1] ITER Structural Material Database. Art. 2 Metallic Material Database. </a:t>
            </a:r>
            <a:r>
              <a:rPr lang="en-GB" sz="9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https://user.iter.org/?uid=223BAC</a:t>
            </a:r>
            <a:endParaRPr lang="en-GB" sz="9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[2] 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J. Lorenzo and X. Sarasola, "Fatigue Stress Assessment via crack growth analysis based on LEFM," 2021. Available: </a:t>
            </a:r>
            <a:r>
              <a:rPr lang="en-GB" sz="9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https://idm.euro-fusion.org/?uid=2PBDRG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989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D2FF5-8390-4ABC-4F34-D6A1C07AC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0676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AF022EEE-771E-163E-4FFB-EADFAA3EC027}"/>
              </a:ext>
            </a:extLst>
          </p:cNvPr>
          <p:cNvSpPr txBox="1">
            <a:spLocks/>
          </p:cNvSpPr>
          <p:nvPr/>
        </p:nvSpPr>
        <p:spPr>
          <a:xfrm>
            <a:off x="689811" y="63152"/>
            <a:ext cx="7844420" cy="533388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000" spc="-70" baseline="0">
                <a:solidFill>
                  <a:schemeClr val="tx1"/>
                </a:solidFill>
                <a:latin typeface="Franklin Gothic Demi Cond" panose="020B07060304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409CDA-4D98-EE5A-92DF-156200C9A0CA}"/>
              </a:ext>
            </a:extLst>
          </p:cNvPr>
          <p:cNvSpPr txBox="1"/>
          <p:nvPr/>
        </p:nvSpPr>
        <p:spPr>
          <a:xfrm>
            <a:off x="217712" y="663892"/>
            <a:ext cx="8596605" cy="4135794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Mechanical analyses to support SPC’s CS design for LAR-DEMO: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Crack growth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2D winding pack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2D precompression structure analysis</a:t>
            </a:r>
          </a:p>
        </p:txBody>
      </p:sp>
    </p:spTree>
    <p:extLst>
      <p:ext uri="{BB962C8B-B14F-4D97-AF65-F5344CB8AC3E}">
        <p14:creationId xmlns:p14="http://schemas.microsoft.com/office/powerpoint/2010/main" val="570824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FC814-5E78-18B3-93EB-02110F9BE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67244-6F1B-6DE2-78AB-366B6D1A6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FCGR Studies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9FB85F-9088-7511-71DB-EBA6C6E79352}"/>
              </a:ext>
            </a:extLst>
          </p:cNvPr>
          <p:cNvSpPr txBox="1"/>
          <p:nvPr/>
        </p:nvSpPr>
        <p:spPr>
          <a:xfrm>
            <a:off x="217713" y="663892"/>
            <a:ext cx="3721827" cy="4479608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en-GB" sz="1600" dirty="0"/>
              <a:t>Cracks are iteratively grown in plates according to the Paris Law</a:t>
            </a:r>
          </a:p>
          <a:p>
            <a:endParaRPr lang="en-GB" sz="1600" dirty="0"/>
          </a:p>
          <a:p>
            <a:r>
              <a:rPr lang="en-GB" sz="1600" dirty="0"/>
              <a:t>The same safety factors and assumptions were used. </a:t>
            </a:r>
            <a:r>
              <a:rPr lang="en-GB" sz="1600" b="1" dirty="0"/>
              <a:t>No relaxation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71 mm wide plates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Residual stress 240 MPa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Initial defect size: 2 mm</a:t>
            </a:r>
            <a:r>
              <a:rPr lang="en-US" sz="1200" baseline="30000" dirty="0"/>
              <a:t>2</a:t>
            </a:r>
            <a:r>
              <a:rPr lang="en-US" sz="1200" dirty="0"/>
              <a:t> (surface), 5 mm</a:t>
            </a:r>
            <a:r>
              <a:rPr lang="en-US" sz="1200" baseline="30000" dirty="0"/>
              <a:t>2</a:t>
            </a:r>
            <a:r>
              <a:rPr lang="en-US" sz="1200" dirty="0"/>
              <a:t> (embedded)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2 load cycles per plasma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2x number of cycles (safety factor)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2x initial area (safety factor)</a:t>
            </a:r>
          </a:p>
          <a:p>
            <a:r>
              <a:rPr lang="en-US" sz="1200" b="1" dirty="0"/>
              <a:t>…</a:t>
            </a:r>
          </a:p>
          <a:p>
            <a:endParaRPr lang="en-GB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E915D00A-0862-BD87-CC13-10B84DB7C5A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4758109"/>
                  </p:ext>
                </p:extLst>
              </p:nvPr>
            </p:nvGraphicFramePr>
            <p:xfrm>
              <a:off x="4548907" y="358815"/>
              <a:ext cx="4200388" cy="2316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50097">
                      <a:extLst>
                        <a:ext uri="{9D8B030D-6E8A-4147-A177-3AD203B41FA5}">
                          <a16:colId xmlns:a16="http://schemas.microsoft.com/office/drawing/2014/main" val="4289886634"/>
                        </a:ext>
                      </a:extLst>
                    </a:gridCol>
                    <a:gridCol w="1050097">
                      <a:extLst>
                        <a:ext uri="{9D8B030D-6E8A-4147-A177-3AD203B41FA5}">
                          <a16:colId xmlns:a16="http://schemas.microsoft.com/office/drawing/2014/main" val="933890551"/>
                        </a:ext>
                      </a:extLst>
                    </a:gridCol>
                    <a:gridCol w="1050097">
                      <a:extLst>
                        <a:ext uri="{9D8B030D-6E8A-4147-A177-3AD203B41FA5}">
                          <a16:colId xmlns:a16="http://schemas.microsoft.com/office/drawing/2014/main" val="4118348808"/>
                        </a:ext>
                      </a:extLst>
                    </a:gridCol>
                    <a:gridCol w="1050097">
                      <a:extLst>
                        <a:ext uri="{9D8B030D-6E8A-4147-A177-3AD203B41FA5}">
                          <a16:colId xmlns:a16="http://schemas.microsoft.com/office/drawing/2014/main" val="1543962736"/>
                        </a:ext>
                      </a:extLst>
                    </a:gridCol>
                  </a:tblGrid>
                  <a:tr h="38216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latin typeface="+mn-lt"/>
                            </a:rPr>
                            <a:t>Material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de-CH" sz="11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oMath>
                          </a14:m>
                          <a:r>
                            <a:rPr lang="de-CH" sz="1100" dirty="0">
                              <a:latin typeface="+mn-lt"/>
                            </a:rPr>
                            <a:t> </a:t>
                          </a:r>
                          <a:r>
                            <a:rPr lang="en-GB" sz="11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(m/cycle)</a:t>
                          </a:r>
                          <a:endParaRPr lang="de-CH" sz="11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CH" sz="1100" b="1" i="1" smtClean="0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de-CH" sz="11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CH" sz="1100" b="1" i="1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1" i="1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𝑲</m:t>
                                  </m:r>
                                </m:e>
                                <m:sub>
                                  <m:r>
                                    <a:rPr lang="en-GB" sz="1100" b="1" i="1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𝑰𝑪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(MPam</a:t>
                          </a:r>
                          <a:r>
                            <a:rPr lang="en-GB" sz="1100" b="1" kern="1200" baseline="300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1/2</a:t>
                          </a:r>
                          <a:r>
                            <a:rPr lang="en-GB" sz="11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de-CH" sz="110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84071081"/>
                      </a:ext>
                    </a:extLst>
                  </a:tr>
                  <a:tr h="2320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316LN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6.5×</m:t>
                                </m:r>
                                <m:sSup>
                                  <m:sSupPr>
                                    <m:ctrlPr>
                                      <a:rPr lang="de-CH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3.5</m:t>
                                </m:r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3519828"/>
                      </a:ext>
                    </a:extLst>
                  </a:tr>
                  <a:tr h="2320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Incoloy 908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2.84×</m:t>
                                </m:r>
                                <m:sSup>
                                  <m:sSupPr>
                                    <m:ctrlPr>
                                      <a:rPr lang="de-CH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3.58</m:t>
                                </m:r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752618570"/>
                      </a:ext>
                    </a:extLst>
                  </a:tr>
                  <a:tr h="2320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Incoloy 718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8.26×</m:t>
                                </m:r>
                                <m:sSup>
                                  <m:sSupPr>
                                    <m:ctrlPr>
                                      <a:rPr lang="de-CH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−15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4.55</m:t>
                                </m:r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75</m:t>
                                </m:r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008029973"/>
                      </a:ext>
                    </a:extLst>
                  </a:tr>
                  <a:tr h="2320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JK2LB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1.75×</m:t>
                                </m:r>
                                <m:sSup>
                                  <m:sSupPr>
                                    <m:ctrlPr>
                                      <a:rPr lang="de-CH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3.7</m:t>
                                </m:r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764406205"/>
                      </a:ext>
                    </a:extLst>
                  </a:tr>
                  <a:tr h="38216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N50H (</a:t>
                          </a:r>
                          <a:r>
                            <a:rPr lang="en-GB" sz="1100" kern="12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≤</a:t>
                          </a:r>
                          <a14:m>
                            <m:oMath xmlns:m="http://schemas.openxmlformats.org/officeDocument/2006/math">
                              <m:r>
                                <a:rPr lang="en-GB" sz="1100" i="1" kern="1200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37.1</m:t>
                              </m:r>
                            </m:oMath>
                          </a14:m>
                          <a:r>
                            <a:rPr lang="en-GB" sz="1100" kern="12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MPam</a:t>
                          </a:r>
                          <a:r>
                            <a:rPr lang="en-GB" sz="1100" kern="1200" baseline="300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0.5</a:t>
                          </a:r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3.826×</m:t>
                                </m:r>
                                <m:sSup>
                                  <m:sSupPr>
                                    <m:ctrlPr>
                                      <a:rPr lang="de-CH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−16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7.355</m:t>
                                </m:r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CH" sz="1100" i="1" dirty="0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250</m:t>
                                </m:r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04136634"/>
                      </a:ext>
                    </a:extLst>
                  </a:tr>
                  <a:tr h="38216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N50H (</a:t>
                          </a:r>
                          <a:r>
                            <a:rPr lang="en-GB" sz="1100" kern="12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&gt;</a:t>
                          </a:r>
                          <a14:m>
                            <m:oMath xmlns:m="http://schemas.openxmlformats.org/officeDocument/2006/math">
                              <m:r>
                                <a:rPr lang="en-GB" sz="1100" i="1" kern="1200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37.1</m:t>
                              </m:r>
                            </m:oMath>
                          </a14:m>
                          <a:r>
                            <a:rPr lang="en-GB" sz="1100" kern="12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MPam</a:t>
                          </a:r>
                          <a:r>
                            <a:rPr lang="en-GB" sz="1100" kern="1200" baseline="300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0.5</a:t>
                          </a:r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4.416×</m:t>
                                </m:r>
                                <m:sSup>
                                  <m:sSupPr>
                                    <m:ctrlPr>
                                      <a:rPr lang="de-CH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i="1">
                                        <a:solidFill>
                                          <a:schemeClr val="tx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2.434</m:t>
                                </m:r>
                              </m:oMath>
                            </m:oMathPara>
                          </a14:m>
                          <a:endParaRPr lang="de-CH" sz="110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de-CH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873485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E915D00A-0862-BD87-CC13-10B84DB7C5A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4758109"/>
                  </p:ext>
                </p:extLst>
              </p:nvPr>
            </p:nvGraphicFramePr>
            <p:xfrm>
              <a:off x="4548907" y="358815"/>
              <a:ext cx="4200388" cy="2316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50097">
                      <a:extLst>
                        <a:ext uri="{9D8B030D-6E8A-4147-A177-3AD203B41FA5}">
                          <a16:colId xmlns:a16="http://schemas.microsoft.com/office/drawing/2014/main" val="4289886634"/>
                        </a:ext>
                      </a:extLst>
                    </a:gridCol>
                    <a:gridCol w="1050097">
                      <a:extLst>
                        <a:ext uri="{9D8B030D-6E8A-4147-A177-3AD203B41FA5}">
                          <a16:colId xmlns:a16="http://schemas.microsoft.com/office/drawing/2014/main" val="933890551"/>
                        </a:ext>
                      </a:extLst>
                    </a:gridCol>
                    <a:gridCol w="1050097">
                      <a:extLst>
                        <a:ext uri="{9D8B030D-6E8A-4147-A177-3AD203B41FA5}">
                          <a16:colId xmlns:a16="http://schemas.microsoft.com/office/drawing/2014/main" val="4118348808"/>
                        </a:ext>
                      </a:extLst>
                    </a:gridCol>
                    <a:gridCol w="1050097">
                      <a:extLst>
                        <a:ext uri="{9D8B030D-6E8A-4147-A177-3AD203B41FA5}">
                          <a16:colId xmlns:a16="http://schemas.microsoft.com/office/drawing/2014/main" val="1543962736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latin typeface="+mn-lt"/>
                            </a:rPr>
                            <a:t>Material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01163" t="-1429" r="-202907" b="-45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00000" t="-1429" r="-101734" b="-45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01744" t="-1429" r="-2326" b="-4542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8407108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316LN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1163" t="-165116" r="-202907" b="-6395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00000" t="-165116" r="-101734" b="-6395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01744" t="-165116" r="-2326" b="-63953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51982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Incoloy 908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1163" t="-271429" r="-202907" b="-55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00000" t="-271429" r="-101734" b="-55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01744" t="-271429" r="-2326" b="-55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261857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Incoloy 718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1163" t="-362791" r="-202907" b="-4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00000" t="-362791" r="-101734" b="-4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01744" t="-362791" r="-2326" b="-44186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802997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10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JK2LB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1163" t="-462791" r="-202907" b="-3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00000" t="-462791" r="-101734" b="-3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01744" t="-462791" r="-2326" b="-34186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64406205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78" t="-345714" r="-301156" b="-1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1163" t="-345714" r="-202907" b="-1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00000" t="-345714" r="-101734" b="-110000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01744" t="-172857" r="-2326" b="-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4136634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78" t="-445714" r="-301156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1163" t="-445714" r="-202907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00000" t="-445714" r="-101734" b="-1000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de-CH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873485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94E988EC-5593-3E0B-43D9-AB08533ADCC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500" t="9665" r="10986" b="4740"/>
          <a:stretch>
            <a:fillRect/>
          </a:stretch>
        </p:blipFill>
        <p:spPr>
          <a:xfrm>
            <a:off x="6179840" y="3055620"/>
            <a:ext cx="2461239" cy="18859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BCC1763-BFCA-A1C8-18B5-5D78172DB377}"/>
              </a:ext>
            </a:extLst>
          </p:cNvPr>
          <p:cNvSpPr/>
          <p:nvPr/>
        </p:nvSpPr>
        <p:spPr>
          <a:xfrm>
            <a:off x="4548907" y="2804160"/>
            <a:ext cx="4200388" cy="23164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5577F2-9082-E6EF-1411-C59D3AE66A09}"/>
              </a:ext>
            </a:extLst>
          </p:cNvPr>
          <p:cNvSpPr txBox="1"/>
          <p:nvPr/>
        </p:nvSpPr>
        <p:spPr>
          <a:xfrm>
            <a:off x="4603015" y="3273553"/>
            <a:ext cx="1522717" cy="156972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W: 71 mm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T: 16 mm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Surface Crack</a:t>
            </a:r>
          </a:p>
          <a:p>
            <a:r>
              <a:rPr lang="en-GB" dirty="0">
                <a:solidFill>
                  <a:srgbClr val="FF0000"/>
                </a:solidFill>
              </a:rPr>
              <a:t>(Initial size 2mm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9518F2-4CEE-E15E-7263-6C1107E9EBE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32" t="1878" r="1172"/>
          <a:stretch/>
        </p:blipFill>
        <p:spPr bwMode="auto">
          <a:xfrm>
            <a:off x="2467372" y="3685933"/>
            <a:ext cx="1801858" cy="1074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47A683-4CD6-2CBA-500A-A33AC58F552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97" t="2600" r="432" b="1903"/>
          <a:stretch/>
        </p:blipFill>
        <p:spPr bwMode="auto">
          <a:xfrm>
            <a:off x="217713" y="3685933"/>
            <a:ext cx="1869955" cy="10878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02207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E54E4-12A0-C463-D7FA-854A570D5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Maximum Hoop Stresses for 30,000 Plasma </a:t>
            </a:r>
            <a:r>
              <a:rPr lang="de-CH" dirty="0" err="1"/>
              <a:t>Cycles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900C69-DE3A-0D81-0073-8F6C61A7A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51" t="8425" r="11608"/>
          <a:stretch/>
        </p:blipFill>
        <p:spPr bwMode="auto">
          <a:xfrm>
            <a:off x="0" y="1528815"/>
            <a:ext cx="2939355" cy="24285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FE92AF-DAB8-9BC1-5FE4-1BB6A4ABFD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05" t="5405" r="11365" b="4392"/>
          <a:stretch/>
        </p:blipFill>
        <p:spPr>
          <a:xfrm>
            <a:off x="3080392" y="1432290"/>
            <a:ext cx="2983216" cy="24285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3511B73-CAC3-C3CE-6855-EB409A06A9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97" t="8909" r="12095" b="5381"/>
          <a:stretch/>
        </p:blipFill>
        <p:spPr>
          <a:xfrm>
            <a:off x="6162419" y="1528815"/>
            <a:ext cx="2869585" cy="224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886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00FFD-AE5D-5BC9-D5A0-89B31E8FA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93B4-DF80-D9AA-03E3-DDFEA0FFF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FCGR Results &amp; Observations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7C99AE-51EF-CB76-8743-C198A3502BF3}"/>
              </a:ext>
            </a:extLst>
          </p:cNvPr>
          <p:cNvSpPr txBox="1"/>
          <p:nvPr/>
        </p:nvSpPr>
        <p:spPr>
          <a:xfrm>
            <a:off x="217713" y="663891"/>
            <a:ext cx="3925409" cy="4943889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For T=16 mm, surface cracks generally lead to failure first</a:t>
            </a:r>
          </a:p>
          <a:p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There is little lifetime to be gained by thickening the jacket wall beyond ~16 mm</a:t>
            </a:r>
          </a:p>
          <a:p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316LN, JK2LB, and N50H were considered for SPC’s CS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1B4B9E2-DF4A-7204-167D-38D4B024AE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10452"/>
              </p:ext>
            </p:extLst>
          </p:nvPr>
        </p:nvGraphicFramePr>
        <p:xfrm>
          <a:off x="4353515" y="1663603"/>
          <a:ext cx="4395780" cy="18444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3214">
                  <a:extLst>
                    <a:ext uri="{9D8B030D-6E8A-4147-A177-3AD203B41FA5}">
                      <a16:colId xmlns:a16="http://schemas.microsoft.com/office/drawing/2014/main" val="2340184751"/>
                    </a:ext>
                  </a:extLst>
                </a:gridCol>
                <a:gridCol w="2762566">
                  <a:extLst>
                    <a:ext uri="{9D8B030D-6E8A-4147-A177-3AD203B41FA5}">
                      <a16:colId xmlns:a16="http://schemas.microsoft.com/office/drawing/2014/main" val="1617477494"/>
                    </a:ext>
                  </a:extLst>
                </a:gridCol>
              </a:tblGrid>
              <a:tr h="385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Material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Maximum Hoop Stress for 30,000 Plasma Cycles 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8820"/>
                  </a:ext>
                </a:extLst>
              </a:tr>
              <a:tr h="385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316LN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250 MPa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7711598"/>
                  </a:ext>
                </a:extLst>
              </a:tr>
              <a:tr h="385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JK2LB/Inconel/Incoloy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~300 MPa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39068318"/>
                  </a:ext>
                </a:extLst>
              </a:tr>
              <a:tr h="385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N50H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380 MPa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93751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853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2DD9C-3E42-1571-7BC8-C2AC1EB14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584" y="2305056"/>
            <a:ext cx="4168831" cy="533388"/>
          </a:xfrm>
        </p:spPr>
        <p:txBody>
          <a:bodyPr/>
          <a:lstStyle/>
          <a:p>
            <a:r>
              <a:rPr lang="de-CH" dirty="0"/>
              <a:t>2D Winding Pack Analysis</a:t>
            </a:r>
          </a:p>
        </p:txBody>
      </p:sp>
    </p:spTree>
    <p:extLst>
      <p:ext uri="{BB962C8B-B14F-4D97-AF65-F5344CB8AC3E}">
        <p14:creationId xmlns:p14="http://schemas.microsoft.com/office/powerpoint/2010/main" val="2078746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929A35-A00A-D6CD-755F-91C3B66DD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6B70B-C06A-741A-EA98-F431542D2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2D Winding Pack Analysis</a:t>
            </a:r>
          </a:p>
        </p:txBody>
      </p:sp>
      <p:pic>
        <p:nvPicPr>
          <p:cNvPr id="5" name="Picture 4" descr="A chart of a stress test&#10;&#10;AI-generated content may be incorrect.">
            <a:extLst>
              <a:ext uri="{FF2B5EF4-FFF2-40B4-BE49-F238E27FC236}">
                <a16:creationId xmlns:a16="http://schemas.microsoft.com/office/drawing/2014/main" id="{B0AA3336-988E-B480-D260-38C0136FE6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891" y="2270569"/>
            <a:ext cx="2478036" cy="11119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E7C077-BC41-F8B9-1597-CB30D7364C04}"/>
              </a:ext>
            </a:extLst>
          </p:cNvPr>
          <p:cNvSpPr txBox="1"/>
          <p:nvPr/>
        </p:nvSpPr>
        <p:spPr>
          <a:xfrm>
            <a:off x="217713" y="663891"/>
            <a:ext cx="3625338" cy="4943889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Axisymmetric simulation; axial and radial forces are included.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Average and peak stresses are extracted for each layer.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64E036-4DCA-3859-8F1F-6721F2034C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87" t="9297" r="12038" b="4475"/>
          <a:stretch/>
        </p:blipFill>
        <p:spPr bwMode="auto">
          <a:xfrm>
            <a:off x="6446546" y="3702353"/>
            <a:ext cx="1744077" cy="14411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A9D1DCDD-713B-79E5-5879-F1D4B62770B8}"/>
              </a:ext>
            </a:extLst>
          </p:cNvPr>
          <p:cNvSpPr/>
          <p:nvPr/>
        </p:nvSpPr>
        <p:spPr>
          <a:xfrm>
            <a:off x="7318585" y="3382554"/>
            <a:ext cx="116666" cy="33796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1E2399-CEF1-EE1D-2CD9-4F62C593DD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7729" y="811253"/>
            <a:ext cx="3841945" cy="1191184"/>
          </a:xfrm>
          <a:prstGeom prst="rect">
            <a:avLst/>
          </a:prstGeom>
        </p:spPr>
      </p:pic>
      <p:sp>
        <p:nvSpPr>
          <p:cNvPr id="11" name="Arrow: Down 10">
            <a:extLst>
              <a:ext uri="{FF2B5EF4-FFF2-40B4-BE49-F238E27FC236}">
                <a16:creationId xmlns:a16="http://schemas.microsoft.com/office/drawing/2014/main" id="{4758DC4C-6F08-45DF-F786-91E13A647795}"/>
              </a:ext>
            </a:extLst>
          </p:cNvPr>
          <p:cNvSpPr/>
          <p:nvPr/>
        </p:nvSpPr>
        <p:spPr>
          <a:xfrm>
            <a:off x="5821667" y="849278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7476CC87-5CA6-969C-BD38-303A90D1920F}"/>
              </a:ext>
            </a:extLst>
          </p:cNvPr>
          <p:cNvSpPr/>
          <p:nvPr/>
        </p:nvSpPr>
        <p:spPr>
          <a:xfrm>
            <a:off x="6166664" y="849277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7A5EC741-EF99-F3D2-8763-BEE785BA01B1}"/>
              </a:ext>
            </a:extLst>
          </p:cNvPr>
          <p:cNvSpPr/>
          <p:nvPr/>
        </p:nvSpPr>
        <p:spPr>
          <a:xfrm>
            <a:off x="6488801" y="849276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F335DD18-DE10-3754-49DB-2C06D2BDDC47}"/>
              </a:ext>
            </a:extLst>
          </p:cNvPr>
          <p:cNvSpPr/>
          <p:nvPr/>
        </p:nvSpPr>
        <p:spPr>
          <a:xfrm>
            <a:off x="6810938" y="849276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7BC85508-6023-AB8D-17C3-EC1181CE4659}"/>
              </a:ext>
            </a:extLst>
          </p:cNvPr>
          <p:cNvSpPr/>
          <p:nvPr/>
        </p:nvSpPr>
        <p:spPr>
          <a:xfrm>
            <a:off x="7122974" y="849275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97BDAEF1-425B-71F0-893E-A7F1FDC0AC34}"/>
              </a:ext>
            </a:extLst>
          </p:cNvPr>
          <p:cNvSpPr/>
          <p:nvPr/>
        </p:nvSpPr>
        <p:spPr>
          <a:xfrm>
            <a:off x="7445111" y="849274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925E13A9-423A-E972-D021-CDD0748D68B0}"/>
              </a:ext>
            </a:extLst>
          </p:cNvPr>
          <p:cNvSpPr/>
          <p:nvPr/>
        </p:nvSpPr>
        <p:spPr>
          <a:xfrm>
            <a:off x="7767248" y="848246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CCF68C08-6C91-0241-C3CD-016D0DB7E767}"/>
              </a:ext>
            </a:extLst>
          </p:cNvPr>
          <p:cNvSpPr/>
          <p:nvPr/>
        </p:nvSpPr>
        <p:spPr>
          <a:xfrm>
            <a:off x="8018464" y="848245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0B09FB80-A997-95DD-2883-796FF3BADDE2}"/>
              </a:ext>
            </a:extLst>
          </p:cNvPr>
          <p:cNvSpPr/>
          <p:nvPr/>
        </p:nvSpPr>
        <p:spPr>
          <a:xfrm>
            <a:off x="8246820" y="848244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7F2172C5-0CDE-62B9-C973-6A0265F154C0}"/>
              </a:ext>
            </a:extLst>
          </p:cNvPr>
          <p:cNvSpPr/>
          <p:nvPr/>
        </p:nvSpPr>
        <p:spPr>
          <a:xfrm>
            <a:off x="8434382" y="848244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B3F45ED2-6C50-C321-9B75-82E46E925817}"/>
              </a:ext>
            </a:extLst>
          </p:cNvPr>
          <p:cNvSpPr/>
          <p:nvPr/>
        </p:nvSpPr>
        <p:spPr>
          <a:xfrm>
            <a:off x="8535996" y="848243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8D80FB5D-3DCA-0EE9-085D-5DB7EB9B9893}"/>
              </a:ext>
            </a:extLst>
          </p:cNvPr>
          <p:cNvSpPr/>
          <p:nvPr/>
        </p:nvSpPr>
        <p:spPr>
          <a:xfrm>
            <a:off x="8621944" y="848239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227805B5-95C6-D3C5-2EC5-D3F82C655204}"/>
              </a:ext>
            </a:extLst>
          </p:cNvPr>
          <p:cNvSpPr/>
          <p:nvPr/>
        </p:nvSpPr>
        <p:spPr>
          <a:xfrm>
            <a:off x="8707927" y="848241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7E4C1D9F-8C29-D6AA-BE9A-79FAEDCE0342}"/>
              </a:ext>
            </a:extLst>
          </p:cNvPr>
          <p:cNvSpPr/>
          <p:nvPr/>
        </p:nvSpPr>
        <p:spPr>
          <a:xfrm>
            <a:off x="8802312" y="848240"/>
            <a:ext cx="45719" cy="27840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E93707AB-60D7-05B2-74FE-C93181011A6D}"/>
              </a:ext>
            </a:extLst>
          </p:cNvPr>
          <p:cNvSpPr/>
          <p:nvPr/>
        </p:nvSpPr>
        <p:spPr>
          <a:xfrm>
            <a:off x="7328445" y="1941686"/>
            <a:ext cx="116666" cy="33796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E70778D-C411-8826-04CF-88F04DC2392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4625"/>
          <a:stretch>
            <a:fillRect/>
          </a:stretch>
        </p:blipFill>
        <p:spPr>
          <a:xfrm>
            <a:off x="3848100" y="2103120"/>
            <a:ext cx="2118413" cy="1665604"/>
          </a:xfrm>
          <a:prstGeom prst="rect">
            <a:avLst/>
          </a:prstGeom>
        </p:spPr>
      </p:pic>
      <p:sp>
        <p:nvSpPr>
          <p:cNvPr id="39" name="Arrow: Down 38">
            <a:extLst>
              <a:ext uri="{FF2B5EF4-FFF2-40B4-BE49-F238E27FC236}">
                <a16:creationId xmlns:a16="http://schemas.microsoft.com/office/drawing/2014/main" id="{145CBB8C-EFD2-6C82-5E36-B770CC47C7B7}"/>
              </a:ext>
            </a:extLst>
          </p:cNvPr>
          <p:cNvSpPr/>
          <p:nvPr/>
        </p:nvSpPr>
        <p:spPr>
          <a:xfrm rot="13500000">
            <a:off x="5112830" y="1725546"/>
            <a:ext cx="116666" cy="151888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9C38F0-3CAC-EA1A-9240-4EB09590ACDD}"/>
              </a:ext>
            </a:extLst>
          </p:cNvPr>
          <p:cNvSpPr/>
          <p:nvPr/>
        </p:nvSpPr>
        <p:spPr>
          <a:xfrm>
            <a:off x="4519613" y="3009900"/>
            <a:ext cx="102344" cy="10668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178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CCACD-66C2-BFC4-49C9-C7BF12B0D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Coil Design Parameters – 316 LN Design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560A851-5EFF-F61A-9D6C-DBD8CCB587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119730"/>
              </p:ext>
            </p:extLst>
          </p:nvPr>
        </p:nvGraphicFramePr>
        <p:xfrm>
          <a:off x="1006608" y="1344345"/>
          <a:ext cx="7130784" cy="2594272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2499805">
                  <a:extLst>
                    <a:ext uri="{9D8B030D-6E8A-4147-A177-3AD203B41FA5}">
                      <a16:colId xmlns:a16="http://schemas.microsoft.com/office/drawing/2014/main" val="4065784854"/>
                    </a:ext>
                  </a:extLst>
                </a:gridCol>
                <a:gridCol w="1094387">
                  <a:extLst>
                    <a:ext uri="{9D8B030D-6E8A-4147-A177-3AD203B41FA5}">
                      <a16:colId xmlns:a16="http://schemas.microsoft.com/office/drawing/2014/main" val="638694390"/>
                    </a:ext>
                  </a:extLst>
                </a:gridCol>
                <a:gridCol w="1670377">
                  <a:extLst>
                    <a:ext uri="{9D8B030D-6E8A-4147-A177-3AD203B41FA5}">
                      <a16:colId xmlns:a16="http://schemas.microsoft.com/office/drawing/2014/main" val="2690934177"/>
                    </a:ext>
                  </a:extLst>
                </a:gridCol>
                <a:gridCol w="1866215">
                  <a:extLst>
                    <a:ext uri="{9D8B030D-6E8A-4147-A177-3AD203B41FA5}">
                      <a16:colId xmlns:a16="http://schemas.microsoft.com/office/drawing/2014/main" val="3027392136"/>
                    </a:ext>
                  </a:extLst>
                </a:gridCol>
              </a:tblGrid>
              <a:tr h="3165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Parameter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UCD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SC graded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SC + steel graded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70866393"/>
                  </a:ext>
                </a:extLst>
              </a:tr>
              <a:tr h="250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>
                          <a:effectLst/>
                        </a:rPr>
                        <a:t>Total current (MAt)</a:t>
                      </a:r>
                      <a:endParaRPr lang="en-GB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>
                          <a:effectLst/>
                        </a:rPr>
                        <a:t>76.27</a:t>
                      </a:r>
                      <a:endParaRPr lang="en-GB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76.27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76.27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8620350"/>
                  </a:ext>
                </a:extLst>
              </a:tr>
              <a:tr h="250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Conductor current (kA)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>
                          <a:effectLst/>
                        </a:rPr>
                        <a:t>60.53</a:t>
                      </a:r>
                      <a:endParaRPr lang="en-GB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60.53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60.53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A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965014"/>
                  </a:ext>
                </a:extLst>
              </a:tr>
              <a:tr h="250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WP R</a:t>
                      </a:r>
                      <a:r>
                        <a:rPr lang="en-GB" sz="1500" baseline="-25000" dirty="0">
                          <a:effectLst/>
                        </a:rPr>
                        <a:t>i </a:t>
                      </a:r>
                      <a:r>
                        <a:rPr lang="en-GB" sz="1500" dirty="0">
                          <a:effectLst/>
                        </a:rPr>
                        <a:t>(m)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1.415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>
                          <a:effectLst/>
                        </a:rPr>
                        <a:t>1.417</a:t>
                      </a:r>
                      <a:endParaRPr lang="en-GB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1.399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81357390"/>
                  </a:ext>
                </a:extLst>
              </a:tr>
              <a:tr h="250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WP R</a:t>
                      </a:r>
                      <a:r>
                        <a:rPr lang="en-GB" sz="1500" baseline="-25000" dirty="0">
                          <a:effectLst/>
                        </a:rPr>
                        <a:t>o</a:t>
                      </a:r>
                      <a:r>
                        <a:rPr lang="en-GB" sz="1500" dirty="0">
                          <a:effectLst/>
                        </a:rPr>
                        <a:t> (m)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2.62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>
                          <a:effectLst/>
                        </a:rPr>
                        <a:t>2.62</a:t>
                      </a:r>
                      <a:endParaRPr lang="en-GB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2.62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A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497467"/>
                  </a:ext>
                </a:extLst>
              </a:tr>
              <a:tr h="517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>
                          <a:effectLst/>
                        </a:rPr>
                        <a:t>SC material in sub-coils</a:t>
                      </a:r>
                      <a:br>
                        <a:rPr lang="en-GB" sz="1500">
                          <a:effectLst/>
                        </a:rPr>
                      </a:br>
                      <a:r>
                        <a:rPr lang="en-GB" sz="1500">
                          <a:effectLst/>
                        </a:rPr>
                        <a:t>(RE-123/Nb</a:t>
                      </a:r>
                      <a:r>
                        <a:rPr lang="en-GB" sz="1500" baseline="-25000">
                          <a:effectLst/>
                        </a:rPr>
                        <a:t>3</a:t>
                      </a:r>
                      <a:r>
                        <a:rPr lang="en-GB" sz="1500">
                          <a:effectLst/>
                        </a:rPr>
                        <a:t>Sn/Nb-Ti)</a:t>
                      </a:r>
                      <a:endParaRPr lang="en-GB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>
                          <a:effectLst/>
                        </a:rPr>
                        <a:t>14/0/0</a:t>
                      </a:r>
                      <a:endParaRPr lang="en-GB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>
                          <a:effectLst/>
                        </a:rPr>
                        <a:t>4/8/2</a:t>
                      </a:r>
                      <a:endParaRPr lang="en-GB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4/8/2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9311204"/>
                  </a:ext>
                </a:extLst>
              </a:tr>
              <a:tr h="250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Peak B field (T)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14.86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14.86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dirty="0">
                          <a:effectLst/>
                        </a:rPr>
                        <a:t>14.83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A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2398615"/>
                  </a:ext>
                </a:extLst>
              </a:tr>
              <a:tr h="369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b="1" dirty="0">
                          <a:effectLst/>
                        </a:rPr>
                        <a:t>CS flux during premagnetisation (Wb)</a:t>
                      </a:r>
                      <a:endParaRPr lang="en-GB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b="1" dirty="0">
                          <a:effectLst/>
                        </a:rPr>
                        <a:t>192.0</a:t>
                      </a:r>
                      <a:endParaRPr lang="en-GB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b="1" dirty="0">
                          <a:effectLst/>
                        </a:rPr>
                        <a:t> 192.4 (+0.2%)</a:t>
                      </a:r>
                      <a:endParaRPr lang="en-GB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500" b="1" dirty="0">
                          <a:effectLst/>
                        </a:rPr>
                        <a:t>215.0 (+12%)</a:t>
                      </a:r>
                      <a:endParaRPr lang="en-GB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8" marR="3531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679217"/>
                  </a:ext>
                </a:extLst>
              </a:tr>
            </a:tbl>
          </a:graphicData>
        </a:graphic>
      </p:graphicFrame>
      <p:sp>
        <p:nvSpPr>
          <p:cNvPr id="4" name="Arrow: Curved Up 3">
            <a:extLst>
              <a:ext uri="{FF2B5EF4-FFF2-40B4-BE49-F238E27FC236}">
                <a16:creationId xmlns:a16="http://schemas.microsoft.com/office/drawing/2014/main" id="{0C0F156D-6CFD-6FE6-3B16-954D905520C2}"/>
              </a:ext>
            </a:extLst>
          </p:cNvPr>
          <p:cNvSpPr/>
          <p:nvPr/>
        </p:nvSpPr>
        <p:spPr>
          <a:xfrm>
            <a:off x="5743575" y="4029075"/>
            <a:ext cx="1314450" cy="447675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102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79976-2E45-6228-279E-1B5BB6787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Insulation Stresses &amp; Strains</a:t>
            </a:r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1FFC2386-130E-515D-1800-FDF4C7FEEB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33"/>
          <a:stretch/>
        </p:blipFill>
        <p:spPr bwMode="auto">
          <a:xfrm>
            <a:off x="5974721" y="1475330"/>
            <a:ext cx="3066692" cy="28680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A colorful squares with numbers and a mathematical equation&#10;&#10;AI-generated content may be incorrect.">
            <a:extLst>
              <a:ext uri="{FF2B5EF4-FFF2-40B4-BE49-F238E27FC236}">
                <a16:creationId xmlns:a16="http://schemas.microsoft.com/office/drawing/2014/main" id="{027A9256-C50B-DEEC-B134-D6747D7689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85"/>
          <a:stretch/>
        </p:blipFill>
        <p:spPr bwMode="auto">
          <a:xfrm>
            <a:off x="3170443" y="1433519"/>
            <a:ext cx="2785859" cy="27483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555F5C1-7AC7-85AB-A7FF-1112D29654F2}"/>
                  </a:ext>
                </a:extLst>
              </p:cNvPr>
              <p:cNvSpPr txBox="1"/>
              <p:nvPr/>
            </p:nvSpPr>
            <p:spPr>
              <a:xfrm>
                <a:off x="217713" y="738617"/>
                <a:ext cx="2969987" cy="413818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r>
                  <a:rPr lang="en-GB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A preliminary assessment of the insulation stress/strain state was made</a:t>
                </a:r>
              </a:p>
              <a:p>
                <a:endParaRPr lang="en-GB" sz="3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insulation was assumed to be bonded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GB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no stress relief allowed</a:t>
                </a:r>
              </a:p>
              <a:p>
                <a:endParaRPr lang="en-GB" sz="3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Stress/strain limits were exceeded at some conduit and strip corners 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555F5C1-7AC7-85AB-A7FF-1112D29654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713" y="738617"/>
                <a:ext cx="2969987" cy="4138183"/>
              </a:xfrm>
              <a:prstGeom prst="rect">
                <a:avLst/>
              </a:prstGeom>
              <a:blipFill>
                <a:blip r:embed="rId5"/>
                <a:stretch>
                  <a:fillRect l="-2053" t="-884" r="-30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81816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A7CB31-E4DC-4063-BDCD-36DC5F1DA1C8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1280</Words>
  <Application>Microsoft Office PowerPoint</Application>
  <PresentationFormat>On-screen Show (16:9)</PresentationFormat>
  <Paragraphs>427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Franklin Gothic Demi Cond</vt:lpstr>
      <vt:lpstr>Symbol</vt:lpstr>
      <vt:lpstr>Wingdings</vt:lpstr>
      <vt:lpstr>Thème Office</vt:lpstr>
      <vt:lpstr>Mechanical analysis of the 2024 CS coil designs (SPC variant)</vt:lpstr>
      <vt:lpstr>PowerPoint Presentation</vt:lpstr>
      <vt:lpstr>FCGR Studies</vt:lpstr>
      <vt:lpstr>Maximum Hoop Stresses for 30,000 Plasma Cycles</vt:lpstr>
      <vt:lpstr>FCGR Results &amp; Observations</vt:lpstr>
      <vt:lpstr>2D Winding Pack Analysis</vt:lpstr>
      <vt:lpstr>2D Winding Pack Analysis</vt:lpstr>
      <vt:lpstr>Key Coil Design Parameters – 316 LN Design</vt:lpstr>
      <vt:lpstr>Insulation Stresses &amp; Strains</vt:lpstr>
      <vt:lpstr>Precompression Structure</vt:lpstr>
      <vt:lpstr>Module Force Directions in Different Scenarios</vt:lpstr>
      <vt:lpstr>Precompression Structure</vt:lpstr>
      <vt:lpstr>Smeared Properties</vt:lpstr>
      <vt:lpstr>Results and Observations</vt:lpstr>
      <vt:lpstr>Summary</vt:lpstr>
      <vt:lpstr>Conductor Dimensions  - 316LN</vt:lpstr>
      <vt:lpstr>Example: Surface Crack Growth</vt:lpstr>
      <vt:lpstr>Crack Growth in N50H Jackets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Greenwood, Jack</cp:lastModifiedBy>
  <cp:revision>6348</cp:revision>
  <cp:lastPrinted>2024-06-12T13:06:22Z</cp:lastPrinted>
  <dcterms:created xsi:type="dcterms:W3CDTF">2019-04-02T06:24:35Z</dcterms:created>
  <dcterms:modified xsi:type="dcterms:W3CDTF">2026-01-15T08:20:57Z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