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9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0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9" r:id="rId4"/>
    <p:sldId id="261" r:id="rId5"/>
    <p:sldId id="260" r:id="rId6"/>
    <p:sldId id="265" r:id="rId7"/>
    <p:sldId id="266" r:id="rId8"/>
    <p:sldId id="267" r:id="rId9"/>
    <p:sldId id="268" r:id="rId10"/>
    <p:sldId id="297" r:id="rId11"/>
    <p:sldId id="264" r:id="rId12"/>
    <p:sldId id="269" r:id="rId13"/>
    <p:sldId id="270" r:id="rId14"/>
    <p:sldId id="271" r:id="rId15"/>
    <p:sldId id="273" r:id="rId16"/>
    <p:sldId id="275" r:id="rId17"/>
    <p:sldId id="286" r:id="rId18"/>
    <p:sldId id="290" r:id="rId19"/>
    <p:sldId id="280" r:id="rId20"/>
    <p:sldId id="291" r:id="rId21"/>
    <p:sldId id="277" r:id="rId22"/>
    <p:sldId id="281" r:id="rId23"/>
    <p:sldId id="284" r:id="rId24"/>
    <p:sldId id="282" r:id="rId25"/>
    <p:sldId id="292" r:id="rId26"/>
    <p:sldId id="285" r:id="rId27"/>
    <p:sldId id="293" r:id="rId28"/>
    <p:sldId id="294" r:id="rId29"/>
    <p:sldId id="295" r:id="rId30"/>
    <p:sldId id="296" r:id="rId31"/>
    <p:sldId id="283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C6F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4" autoAdjust="0"/>
    <p:restoredTop sz="94660"/>
  </p:normalViewPr>
  <p:slideViewPr>
    <p:cSldViewPr snapToGrid="0">
      <p:cViewPr varScale="1">
        <p:scale>
          <a:sx n="59" d="100"/>
          <a:sy n="59" d="100"/>
        </p:scale>
        <p:origin x="857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O%20IFJ\EUROFusion\Task%20specification%202024\APDL\316_SS_properties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D:\RO%20IFJ\EUROFusion\Task%20specification%202024\Ref_Sept_24\316%20properties\316L_mech_prop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O%20IFJ\EUROFusion\Task%20specification%202024\APDL\316_SS_properti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O%20IFJ\EUROFusion\Task%20specification%202024\APDL\316_SS_propertie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OTHER_Data\Task%20specification%202024\APDL\316_SS_properti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O%20IFJ\EUROFusion\Task%20specification%202024\Ref_Sept_24\316%20properties\316L_mech_prop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O%20IFJ\EUROFusion\Task%20specification%202024\Ref_Sept_24\316%20properties\316L_mech_prop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RO%20IFJ\EUROFusion\Task%20specification%202024\Ref_Sept_24\316%20properties\316L_mech_pro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RO%20IFJ\EUROFusion\Task%20specification%202024\Ref_Sept_24\316%20properties\316L_mech_prop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RO%20IFJ\EUROFusion\Task%20specification%202024\Ref_Sept_24\316%20properties\316L_mech_prop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53721075260255"/>
          <c:y val="4.6666531024707185E-2"/>
          <c:w val="0.55995952921198555"/>
          <c:h val="0.75155357518294708"/>
        </c:manualLayout>
      </c:layout>
      <c:scatterChart>
        <c:scatterStyle val="lineMarker"/>
        <c:varyColors val="0"/>
        <c:ser>
          <c:idx val="2"/>
          <c:order val="0"/>
          <c:tx>
            <c:v>k_Re1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Ref_1!$A$8:$A$25</c:f>
              <c:numCache>
                <c:formatCode>General</c:formatCode>
                <c:ptCount val="18"/>
                <c:pt idx="0">
                  <c:v>30.167545288547601</c:v>
                </c:pt>
                <c:pt idx="1">
                  <c:v>112.52259558879101</c:v>
                </c:pt>
                <c:pt idx="2">
                  <c:v>212.450083509172</c:v>
                </c:pt>
                <c:pt idx="3">
                  <c:v>312.211469509415</c:v>
                </c:pt>
                <c:pt idx="4">
                  <c:v>414.435746049638</c:v>
                </c:pt>
                <c:pt idx="5">
                  <c:v>519.03986216977205</c:v>
                </c:pt>
                <c:pt idx="6">
                  <c:v>616.25530666996497</c:v>
                </c:pt>
                <c:pt idx="7">
                  <c:v>715.85059075006995</c:v>
                </c:pt>
                <c:pt idx="8">
                  <c:v>817.90876537015504</c:v>
                </c:pt>
                <c:pt idx="9">
                  <c:v>917.25489657005198</c:v>
                </c:pt>
                <c:pt idx="10">
                  <c:v>1016.85018065015</c:v>
                </c:pt>
                <c:pt idx="11">
                  <c:v>1121.12209293001</c:v>
                </c:pt>
                <c:pt idx="12">
                  <c:v>1220.55127508998</c:v>
                </c:pt>
                <c:pt idx="13">
                  <c:v>1441.4926033096599</c:v>
                </c:pt>
                <c:pt idx="14">
                  <c:v>1507.5582101315299</c:v>
                </c:pt>
                <c:pt idx="15">
                  <c:v>2049.3941289271602</c:v>
                </c:pt>
                <c:pt idx="16">
                  <c:v>2295.7662338852501</c:v>
                </c:pt>
                <c:pt idx="17">
                  <c:v>2544.4351274631699</c:v>
                </c:pt>
              </c:numCache>
            </c:numRef>
          </c:xVal>
          <c:yVal>
            <c:numRef>
              <c:f>Ref_1!$C$8:$C$25</c:f>
              <c:numCache>
                <c:formatCode>0.0</c:formatCode>
                <c:ptCount val="18"/>
                <c:pt idx="0">
                  <c:v>13.188469548363098</c:v>
                </c:pt>
                <c:pt idx="1">
                  <c:v>14.5420398232217</c:v>
                </c:pt>
                <c:pt idx="2">
                  <c:v>16.312743568419101</c:v>
                </c:pt>
                <c:pt idx="3">
                  <c:v>17.874158894242299</c:v>
                </c:pt>
                <c:pt idx="4">
                  <c:v>19.435368024578402</c:v>
                </c:pt>
                <c:pt idx="5">
                  <c:v>20.891726749740499</c:v>
                </c:pt>
                <c:pt idx="6">
                  <c:v>22.348704061363698</c:v>
                </c:pt>
                <c:pt idx="7">
                  <c:v>23.700830967812799</c:v>
                </c:pt>
                <c:pt idx="8">
                  <c:v>25.0527516787749</c:v>
                </c:pt>
                <c:pt idx="9">
                  <c:v>26.090945956162802</c:v>
                </c:pt>
                <c:pt idx="10">
                  <c:v>27.443072862611899</c:v>
                </c:pt>
                <c:pt idx="11">
                  <c:v>28.480854749025703</c:v>
                </c:pt>
                <c:pt idx="12">
                  <c:v>29.623693236100699</c:v>
                </c:pt>
                <c:pt idx="13">
                  <c:v>31.802870241179896</c:v>
                </c:pt>
                <c:pt idx="14">
                  <c:v>65.390362422934402</c:v>
                </c:pt>
                <c:pt idx="15">
                  <c:v>65.344999415779398</c:v>
                </c:pt>
                <c:pt idx="16">
                  <c:v>65.429024076759589</c:v>
                </c:pt>
                <c:pt idx="17">
                  <c:v>65.303554122878694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4AD-4384-962A-DD37A1C5E8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9410752"/>
        <c:axId val="1599410336"/>
      </c:scatterChart>
      <c:valAx>
        <c:axId val="1599410752"/>
        <c:scaling>
          <c:orientation val="minMax"/>
          <c:max val="3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pl-PL"/>
                  <a:t>T [C]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99410336"/>
        <c:crosses val="autoZero"/>
        <c:crossBetween val="midCat"/>
        <c:majorUnit val="1000"/>
      </c:valAx>
      <c:valAx>
        <c:axId val="1599410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/>
                  <a:t>k [W</a:t>
                </a:r>
                <a:r>
                  <a:rPr lang="pl-PL" dirty="0" smtClean="0"/>
                  <a:t>/(</a:t>
                </a:r>
                <a:r>
                  <a:rPr lang="pl-PL" dirty="0" err="1" smtClean="0"/>
                  <a:t>mK</a:t>
                </a:r>
                <a:r>
                  <a:rPr lang="pl-PL" dirty="0" smtClean="0"/>
                  <a:t>)]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3140366368932565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994107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4129290555098526"/>
          <c:y val="0.2631112196246787"/>
          <c:w val="0.2587070944490148"/>
          <c:h val="0.473777289466723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 b="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16394728255929"/>
          <c:y val="5.0097065776989268E-2"/>
          <c:w val="0.67832469950183349"/>
          <c:h val="0.77397419850111582"/>
        </c:manualLayout>
      </c:layout>
      <c:scatterChart>
        <c:scatterStyle val="lineMarker"/>
        <c:varyColors val="0"/>
        <c:ser>
          <c:idx val="0"/>
          <c:order val="0"/>
          <c:tx>
            <c:v>T1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'[316L_mech_prop.xlsx]Ref4'!$B$36:$B$37</c:f>
              <c:numCache>
                <c:formatCode>0</c:formatCode>
                <c:ptCount val="2"/>
                <c:pt idx="0" formatCode="General">
                  <c:v>246</c:v>
                </c:pt>
                <c:pt idx="1">
                  <c:v>702.2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E3E-4E24-8AFE-0F35989B9779}"/>
            </c:ext>
          </c:extLst>
        </c:ser>
        <c:ser>
          <c:idx val="1"/>
          <c:order val="1"/>
          <c:tx>
            <c:v>T2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'[316L_mech_prop.xlsx]Ref4'!$C$36:$C$37</c:f>
              <c:numCache>
                <c:formatCode>0</c:formatCode>
                <c:ptCount val="2"/>
                <c:pt idx="0" formatCode="General">
                  <c:v>217.4</c:v>
                </c:pt>
                <c:pt idx="1">
                  <c:v>622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E3E-4E24-8AFE-0F35989B9779}"/>
            </c:ext>
          </c:extLst>
        </c:ser>
        <c:ser>
          <c:idx val="2"/>
          <c:order val="2"/>
          <c:tx>
            <c:v>T3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'[316L_mech_prop.xlsx]Ref4'!$D$36:$D$37</c:f>
              <c:numCache>
                <c:formatCode>General</c:formatCode>
                <c:ptCount val="2"/>
                <c:pt idx="0">
                  <c:v>188.8</c:v>
                </c:pt>
                <c:pt idx="1">
                  <c:v>541.79999999999995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E3E-4E24-8AFE-0F35989B9779}"/>
            </c:ext>
          </c:extLst>
        </c:ser>
        <c:ser>
          <c:idx val="3"/>
          <c:order val="3"/>
          <c:tx>
            <c:v>T4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'[316L_mech_prop.xlsx]Ref4'!$E$36:$E$37</c:f>
              <c:numCache>
                <c:formatCode>General</c:formatCode>
                <c:ptCount val="2"/>
                <c:pt idx="0">
                  <c:v>165.2</c:v>
                </c:pt>
                <c:pt idx="1">
                  <c:v>471.4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E3E-4E24-8AFE-0F35989B9779}"/>
            </c:ext>
          </c:extLst>
        </c:ser>
        <c:ser>
          <c:idx val="4"/>
          <c:order val="4"/>
          <c:tx>
            <c:v>T5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'[316L_mech_prop.xlsx]Ref4'!$F$36:$F$37</c:f>
              <c:numCache>
                <c:formatCode>General</c:formatCode>
                <c:ptCount val="2"/>
                <c:pt idx="0">
                  <c:v>154.9</c:v>
                </c:pt>
                <c:pt idx="1">
                  <c:v>427.5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E3E-4E24-8AFE-0F35989B9779}"/>
            </c:ext>
          </c:extLst>
        </c:ser>
        <c:ser>
          <c:idx val="5"/>
          <c:order val="5"/>
          <c:tx>
            <c:v>T6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'[316L_mech_prop.xlsx]Ref4'!$G$36:$G$37</c:f>
              <c:numCache>
                <c:formatCode>General</c:formatCode>
                <c:ptCount val="2"/>
                <c:pt idx="0">
                  <c:v>144.69999999999999</c:v>
                </c:pt>
                <c:pt idx="1">
                  <c:v>383.7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E3E-4E24-8AFE-0F35989B9779}"/>
            </c:ext>
          </c:extLst>
        </c:ser>
        <c:ser>
          <c:idx val="6"/>
          <c:order val="6"/>
          <c:tx>
            <c:v>T7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'[316L_mech_prop.xlsx]Ref4'!$H$36:$H$37</c:f>
              <c:numCache>
                <c:formatCode>General</c:formatCode>
                <c:ptCount val="2"/>
                <c:pt idx="0">
                  <c:v>124.2</c:v>
                </c:pt>
                <c:pt idx="1">
                  <c:v>295.92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E3E-4E24-8AFE-0F35989B9779}"/>
            </c:ext>
          </c:extLst>
        </c:ser>
        <c:ser>
          <c:idx val="7"/>
          <c:order val="7"/>
          <c:tx>
            <c:v>T8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'[316L_mech_prop.xlsx]Ref4'!$I$36:$I$37</c:f>
              <c:numCache>
                <c:formatCode>General</c:formatCode>
                <c:ptCount val="2"/>
                <c:pt idx="0">
                  <c:v>111.1</c:v>
                </c:pt>
                <c:pt idx="1">
                  <c:v>249.82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FE3E-4E24-8AFE-0F35989B9779}"/>
            </c:ext>
          </c:extLst>
        </c:ser>
        <c:ser>
          <c:idx val="8"/>
          <c:order val="8"/>
          <c:tx>
            <c:v>T9</c:v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'[316L_mech_prop.xlsx]Ref4'!$J$36:$J$37</c:f>
              <c:numCache>
                <c:formatCode>General</c:formatCode>
                <c:ptCount val="2"/>
                <c:pt idx="0">
                  <c:v>73.599999999999994</c:v>
                </c:pt>
                <c:pt idx="1">
                  <c:v>185.24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FE3E-4E24-8AFE-0F35989B9779}"/>
            </c:ext>
          </c:extLst>
        </c:ser>
        <c:ser>
          <c:idx val="9"/>
          <c:order val="9"/>
          <c:tx>
            <c:v>T10</c:v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'[316L_mech_prop.xlsx]Ref4'!$K$36:$K$37</c:f>
              <c:numCache>
                <c:formatCode>General</c:formatCode>
                <c:ptCount val="2"/>
                <c:pt idx="0">
                  <c:v>36</c:v>
                </c:pt>
                <c:pt idx="1">
                  <c:v>120.60000000000001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FE3E-4E24-8AFE-0F35989B9779}"/>
            </c:ext>
          </c:extLst>
        </c:ser>
        <c:ser>
          <c:idx val="10"/>
          <c:order val="10"/>
          <c:tx>
            <c:v>T11</c:v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'[316L_mech_prop.xlsx]Ref4'!$L$36:$L$37</c:f>
              <c:numCache>
                <c:formatCode>General</c:formatCode>
                <c:ptCount val="2"/>
                <c:pt idx="0">
                  <c:v>18.399999999999999</c:v>
                </c:pt>
                <c:pt idx="1">
                  <c:v>77.08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FE3E-4E24-8AFE-0F35989B9779}"/>
            </c:ext>
          </c:extLst>
        </c:ser>
        <c:ser>
          <c:idx val="11"/>
          <c:order val="11"/>
          <c:tx>
            <c:v>T12</c:v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'[316L_mech_prop.xlsx]Ref4'!$M$36:$M$37</c:f>
              <c:numCache>
                <c:formatCode>General</c:formatCode>
                <c:ptCount val="2"/>
                <c:pt idx="0">
                  <c:v>15</c:v>
                </c:pt>
                <c:pt idx="1">
                  <c:v>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FE3E-4E24-8AFE-0F35989B9779}"/>
            </c:ext>
          </c:extLst>
        </c:ser>
        <c:ser>
          <c:idx val="12"/>
          <c:order val="12"/>
          <c:tx>
            <c:v>T13</c:v>
          </c:tx>
          <c:spPr>
            <a:ln w="1905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'[316L_mech_prop.xlsx]Ref4'!$A$36:$A$37</c:f>
              <c:numCache>
                <c:formatCode>General</c:formatCode>
                <c:ptCount val="2"/>
                <c:pt idx="0">
                  <c:v>0</c:v>
                </c:pt>
                <c:pt idx="1">
                  <c:v>0.2</c:v>
                </c:pt>
              </c:numCache>
            </c:numRef>
          </c:xVal>
          <c:yVal>
            <c:numRef>
              <c:f>'[316L_mech_prop.xlsx]Ref4'!$N$36:$N$37</c:f>
              <c:numCache>
                <c:formatCode>General</c:formatCode>
                <c:ptCount val="2"/>
                <c:pt idx="0">
                  <c:v>15</c:v>
                </c:pt>
                <c:pt idx="1">
                  <c:v>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FE3E-4E24-8AFE-0F35989B97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3230368"/>
        <c:axId val="1193244096"/>
      </c:scatterChart>
      <c:valAx>
        <c:axId val="1193230368"/>
        <c:scaling>
          <c:orientation val="minMax"/>
          <c:max val="0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/>
                  <a:t>Plastic strain [-]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36286679790026244"/>
              <c:y val="0.929606299212598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3244096"/>
        <c:crosses val="autoZero"/>
        <c:crossBetween val="midCat"/>
      </c:valAx>
      <c:valAx>
        <c:axId val="119324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/>
                  <a:t>Stress [MPa]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"/>
              <c:y val="0.314855403153516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32303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359842862040767"/>
          <c:y val="4.6787428773475852E-2"/>
          <c:w val="0.52161580688350073"/>
          <c:h val="0.75090993159533814"/>
        </c:manualLayout>
      </c:layout>
      <c:scatterChart>
        <c:scatterStyle val="lineMarker"/>
        <c:varyColors val="0"/>
        <c:ser>
          <c:idx val="2"/>
          <c:order val="0"/>
          <c:tx>
            <c:v>cp_Ref1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Ref_1!$E$8:$E$23</c:f>
              <c:numCache>
                <c:formatCode>General</c:formatCode>
                <c:ptCount val="16"/>
                <c:pt idx="0">
                  <c:v>56.660801550590001</c:v>
                </c:pt>
                <c:pt idx="1">
                  <c:v>139.51415761124801</c:v>
                </c:pt>
                <c:pt idx="2">
                  <c:v>239.690798411836</c:v>
                </c:pt>
                <c:pt idx="3">
                  <c:v>339.86743921242402</c:v>
                </c:pt>
                <c:pt idx="4">
                  <c:v>440.044080013013</c:v>
                </c:pt>
                <c:pt idx="5">
                  <c:v>542.84971327371898</c:v>
                </c:pt>
                <c:pt idx="6">
                  <c:v>645.32314269414996</c:v>
                </c:pt>
                <c:pt idx="7">
                  <c:v>748.04572499478695</c:v>
                </c:pt>
                <c:pt idx="8">
                  <c:v>848.139314835307</c:v>
                </c:pt>
                <c:pt idx="9">
                  <c:v>950.86189713594501</c:v>
                </c:pt>
                <c:pt idx="10">
                  <c:v>1048.4095454764099</c:v>
                </c:pt>
                <c:pt idx="11">
                  <c:v>1151.1321277770501</c:v>
                </c:pt>
                <c:pt idx="12">
                  <c:v>1256.31760061766</c:v>
                </c:pt>
                <c:pt idx="13">
                  <c:v>1476.7062103789599</c:v>
                </c:pt>
                <c:pt idx="14">
                  <c:v>1524.0023002252101</c:v>
                </c:pt>
                <c:pt idx="15">
                  <c:v>2568.26788917679</c:v>
                </c:pt>
              </c:numCache>
            </c:numRef>
          </c:xVal>
          <c:yVal>
            <c:numRef>
              <c:f>Ref_1!$F$8:$F$23</c:f>
              <c:numCache>
                <c:formatCode>General</c:formatCode>
                <c:ptCount val="16"/>
                <c:pt idx="0">
                  <c:v>465.69972438536502</c:v>
                </c:pt>
                <c:pt idx="1">
                  <c:v>485.514079715175</c:v>
                </c:pt>
                <c:pt idx="2">
                  <c:v>506.36044345776003</c:v>
                </c:pt>
                <c:pt idx="3">
                  <c:v>527.20680720034602</c:v>
                </c:pt>
                <c:pt idx="4">
                  <c:v>548.05317094293196</c:v>
                </c:pt>
                <c:pt idx="5">
                  <c:v>570.99035692438804</c:v>
                </c:pt>
                <c:pt idx="6">
                  <c:v>589.74177451836101</c:v>
                </c:pt>
                <c:pt idx="7">
                  <c:v>611.63251840294697</c:v>
                </c:pt>
                <c:pt idx="8">
                  <c:v>631.43244004866199</c:v>
                </c:pt>
                <c:pt idx="9">
                  <c:v>653.32318393324704</c:v>
                </c:pt>
                <c:pt idx="10">
                  <c:v>672.07872543696203</c:v>
                </c:pt>
                <c:pt idx="11">
                  <c:v>693.96946932154799</c:v>
                </c:pt>
                <c:pt idx="12">
                  <c:v>715.85815125126203</c:v>
                </c:pt>
                <c:pt idx="13">
                  <c:v>761.72015148495097</c:v>
                </c:pt>
                <c:pt idx="14">
                  <c:v>862.32558139534797</c:v>
                </c:pt>
                <c:pt idx="15">
                  <c:v>863.37209302325505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FBC-46BA-9EDD-E52F40C93C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9410752"/>
        <c:axId val="1599410336"/>
      </c:scatterChart>
      <c:valAx>
        <c:axId val="1599410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pl-PL"/>
                  <a:t>T [C]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99410336"/>
        <c:crosses val="autoZero"/>
        <c:crossBetween val="midCat"/>
      </c:valAx>
      <c:valAx>
        <c:axId val="1599410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 err="1"/>
                  <a:t>cp</a:t>
                </a:r>
                <a:r>
                  <a:rPr lang="pl-PL" dirty="0"/>
                  <a:t> [J</a:t>
                </a:r>
                <a:r>
                  <a:rPr lang="pl-PL" dirty="0" smtClean="0"/>
                  <a:t>/(</a:t>
                </a:r>
                <a:r>
                  <a:rPr lang="pl-PL" dirty="0" err="1" smtClean="0"/>
                  <a:t>kgK</a:t>
                </a:r>
                <a:r>
                  <a:rPr lang="pl-PL" dirty="0" smtClean="0"/>
                  <a:t>)]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2985462309439299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994107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 b="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v>ro_Ref1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Ref_1!$H$8:$H$9</c:f>
              <c:numCache>
                <c:formatCode>General</c:formatCode>
                <c:ptCount val="2"/>
                <c:pt idx="0">
                  <c:v>82.821853972355996</c:v>
                </c:pt>
                <c:pt idx="1">
                  <c:v>2557.8034682080902</c:v>
                </c:pt>
              </c:numCache>
            </c:numRef>
          </c:xVal>
          <c:yVal>
            <c:numRef>
              <c:f>Ref_1!$J$8:$J$9</c:f>
              <c:numCache>
                <c:formatCode>General</c:formatCode>
                <c:ptCount val="2"/>
                <c:pt idx="0">
                  <c:v>7953.2898489961699</c:v>
                </c:pt>
                <c:pt idx="1">
                  <c:v>7283.7318633886107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7D1-4476-B3A7-997F51D1B4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9410752"/>
        <c:axId val="1599410336"/>
      </c:scatterChart>
      <c:valAx>
        <c:axId val="1599410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pl-PL"/>
                  <a:t>T [C]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99410336"/>
        <c:crosses val="autoZero"/>
        <c:crossBetween val="midCat"/>
      </c:valAx>
      <c:valAx>
        <c:axId val="1599410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/>
                  <a:t>ro </a:t>
                </a:r>
                <a:r>
                  <a:rPr lang="pl-PL" dirty="0" smtClean="0"/>
                  <a:t>[kg/m3</a:t>
                </a:r>
                <a:r>
                  <a:rPr lang="pl-PL" dirty="0"/>
                  <a:t>]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3291714544340035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994107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 b="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03937007874015"/>
          <c:y val="5.0925925925925923E-2"/>
          <c:w val="0.70532152230971124"/>
          <c:h val="0.70061497967723929"/>
        </c:manualLayout>
      </c:layout>
      <c:scatterChart>
        <c:scatterStyle val="lineMarker"/>
        <c:varyColors val="0"/>
        <c:ser>
          <c:idx val="0"/>
          <c:order val="0"/>
          <c:tx>
            <c:v>Ref1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'Conv+rad'!$A$8:$A$159</c:f>
              <c:numCache>
                <c:formatCode>General</c:formatCode>
                <c:ptCount val="152"/>
                <c:pt idx="0">
                  <c:v>25</c:v>
                </c:pt>
                <c:pt idx="1">
                  <c:v>45</c:v>
                </c:pt>
                <c:pt idx="2">
                  <c:v>65</c:v>
                </c:pt>
                <c:pt idx="3">
                  <c:v>85</c:v>
                </c:pt>
                <c:pt idx="4">
                  <c:v>105</c:v>
                </c:pt>
                <c:pt idx="5">
                  <c:v>125</c:v>
                </c:pt>
                <c:pt idx="6">
                  <c:v>145</c:v>
                </c:pt>
                <c:pt idx="7">
                  <c:v>165</c:v>
                </c:pt>
                <c:pt idx="8">
                  <c:v>185</c:v>
                </c:pt>
                <c:pt idx="9">
                  <c:v>205</c:v>
                </c:pt>
                <c:pt idx="10">
                  <c:v>225</c:v>
                </c:pt>
                <c:pt idx="11">
                  <c:v>245</c:v>
                </c:pt>
                <c:pt idx="12">
                  <c:v>265</c:v>
                </c:pt>
                <c:pt idx="13">
                  <c:v>285</c:v>
                </c:pt>
                <c:pt idx="14">
                  <c:v>305</c:v>
                </c:pt>
                <c:pt idx="15">
                  <c:v>325</c:v>
                </c:pt>
                <c:pt idx="16">
                  <c:v>345</c:v>
                </c:pt>
                <c:pt idx="17">
                  <c:v>365</c:v>
                </c:pt>
                <c:pt idx="18">
                  <c:v>385</c:v>
                </c:pt>
                <c:pt idx="19">
                  <c:v>405</c:v>
                </c:pt>
                <c:pt idx="20">
                  <c:v>425</c:v>
                </c:pt>
                <c:pt idx="21">
                  <c:v>445</c:v>
                </c:pt>
                <c:pt idx="22">
                  <c:v>465</c:v>
                </c:pt>
                <c:pt idx="23">
                  <c:v>485</c:v>
                </c:pt>
                <c:pt idx="24">
                  <c:v>505</c:v>
                </c:pt>
                <c:pt idx="25">
                  <c:v>525</c:v>
                </c:pt>
                <c:pt idx="26">
                  <c:v>545</c:v>
                </c:pt>
                <c:pt idx="27">
                  <c:v>565</c:v>
                </c:pt>
                <c:pt idx="28">
                  <c:v>585</c:v>
                </c:pt>
                <c:pt idx="29">
                  <c:v>605</c:v>
                </c:pt>
                <c:pt idx="30">
                  <c:v>625</c:v>
                </c:pt>
                <c:pt idx="31">
                  <c:v>645</c:v>
                </c:pt>
                <c:pt idx="32">
                  <c:v>665</c:v>
                </c:pt>
                <c:pt idx="33">
                  <c:v>685</c:v>
                </c:pt>
                <c:pt idx="34">
                  <c:v>705</c:v>
                </c:pt>
                <c:pt idx="35">
                  <c:v>725</c:v>
                </c:pt>
                <c:pt idx="36">
                  <c:v>745</c:v>
                </c:pt>
                <c:pt idx="37">
                  <c:v>765</c:v>
                </c:pt>
                <c:pt idx="38">
                  <c:v>785</c:v>
                </c:pt>
                <c:pt idx="39">
                  <c:v>805</c:v>
                </c:pt>
                <c:pt idx="40">
                  <c:v>825</c:v>
                </c:pt>
                <c:pt idx="41">
                  <c:v>845</c:v>
                </c:pt>
                <c:pt idx="42">
                  <c:v>865</c:v>
                </c:pt>
                <c:pt idx="43">
                  <c:v>885</c:v>
                </c:pt>
                <c:pt idx="44">
                  <c:v>905</c:v>
                </c:pt>
                <c:pt idx="45">
                  <c:v>925</c:v>
                </c:pt>
                <c:pt idx="46">
                  <c:v>945</c:v>
                </c:pt>
                <c:pt idx="47">
                  <c:v>965</c:v>
                </c:pt>
                <c:pt idx="48">
                  <c:v>985</c:v>
                </c:pt>
                <c:pt idx="49">
                  <c:v>1005</c:v>
                </c:pt>
                <c:pt idx="50">
                  <c:v>1025</c:v>
                </c:pt>
                <c:pt idx="51">
                  <c:v>1045</c:v>
                </c:pt>
                <c:pt idx="52">
                  <c:v>1065</c:v>
                </c:pt>
                <c:pt idx="53">
                  <c:v>1085</c:v>
                </c:pt>
                <c:pt idx="54">
                  <c:v>1105</c:v>
                </c:pt>
                <c:pt idx="55">
                  <c:v>1125</c:v>
                </c:pt>
                <c:pt idx="56">
                  <c:v>1145</c:v>
                </c:pt>
                <c:pt idx="57">
                  <c:v>1165</c:v>
                </c:pt>
                <c:pt idx="58">
                  <c:v>1185</c:v>
                </c:pt>
                <c:pt idx="59">
                  <c:v>1205</c:v>
                </c:pt>
                <c:pt idx="60">
                  <c:v>1225</c:v>
                </c:pt>
                <c:pt idx="61">
                  <c:v>1245</c:v>
                </c:pt>
                <c:pt idx="62">
                  <c:v>1265</c:v>
                </c:pt>
                <c:pt idx="63">
                  <c:v>1285</c:v>
                </c:pt>
                <c:pt idx="64">
                  <c:v>1305</c:v>
                </c:pt>
                <c:pt idx="65">
                  <c:v>1325</c:v>
                </c:pt>
                <c:pt idx="66">
                  <c:v>1345</c:v>
                </c:pt>
                <c:pt idx="67">
                  <c:v>1365</c:v>
                </c:pt>
                <c:pt idx="68">
                  <c:v>1385</c:v>
                </c:pt>
                <c:pt idx="69">
                  <c:v>1405</c:v>
                </c:pt>
                <c:pt idx="70">
                  <c:v>1425</c:v>
                </c:pt>
                <c:pt idx="71">
                  <c:v>1445</c:v>
                </c:pt>
                <c:pt idx="72">
                  <c:v>1465</c:v>
                </c:pt>
                <c:pt idx="73">
                  <c:v>1485</c:v>
                </c:pt>
                <c:pt idx="74">
                  <c:v>1505</c:v>
                </c:pt>
                <c:pt idx="75">
                  <c:v>1525</c:v>
                </c:pt>
                <c:pt idx="76">
                  <c:v>1545</c:v>
                </c:pt>
                <c:pt idx="77">
                  <c:v>1565</c:v>
                </c:pt>
                <c:pt idx="78">
                  <c:v>1585</c:v>
                </c:pt>
                <c:pt idx="79">
                  <c:v>1605</c:v>
                </c:pt>
                <c:pt idx="80">
                  <c:v>1625</c:v>
                </c:pt>
                <c:pt idx="81">
                  <c:v>1645</c:v>
                </c:pt>
                <c:pt idx="82">
                  <c:v>1665</c:v>
                </c:pt>
                <c:pt idx="83">
                  <c:v>1685</c:v>
                </c:pt>
                <c:pt idx="84">
                  <c:v>1705</c:v>
                </c:pt>
                <c:pt idx="85">
                  <c:v>1725</c:v>
                </c:pt>
                <c:pt idx="86">
                  <c:v>1745</c:v>
                </c:pt>
                <c:pt idx="87">
                  <c:v>1765</c:v>
                </c:pt>
                <c:pt idx="88">
                  <c:v>1785</c:v>
                </c:pt>
                <c:pt idx="89">
                  <c:v>1805</c:v>
                </c:pt>
                <c:pt idx="90">
                  <c:v>1825</c:v>
                </c:pt>
                <c:pt idx="91">
                  <c:v>1845</c:v>
                </c:pt>
                <c:pt idx="92">
                  <c:v>1865</c:v>
                </c:pt>
                <c:pt idx="93">
                  <c:v>1885</c:v>
                </c:pt>
                <c:pt idx="94">
                  <c:v>1905</c:v>
                </c:pt>
                <c:pt idx="95">
                  <c:v>1925</c:v>
                </c:pt>
                <c:pt idx="96">
                  <c:v>1945</c:v>
                </c:pt>
                <c:pt idx="97">
                  <c:v>1965</c:v>
                </c:pt>
                <c:pt idx="98">
                  <c:v>1985</c:v>
                </c:pt>
                <c:pt idx="99">
                  <c:v>2005</c:v>
                </c:pt>
                <c:pt idx="100">
                  <c:v>2025</c:v>
                </c:pt>
                <c:pt idx="101">
                  <c:v>2045</c:v>
                </c:pt>
                <c:pt idx="102">
                  <c:v>2065</c:v>
                </c:pt>
                <c:pt idx="103">
                  <c:v>2085</c:v>
                </c:pt>
                <c:pt idx="104">
                  <c:v>2105</c:v>
                </c:pt>
                <c:pt idx="105">
                  <c:v>2125</c:v>
                </c:pt>
                <c:pt idx="106">
                  <c:v>2145</c:v>
                </c:pt>
                <c:pt idx="107">
                  <c:v>2165</c:v>
                </c:pt>
                <c:pt idx="108">
                  <c:v>2185</c:v>
                </c:pt>
                <c:pt idx="109">
                  <c:v>2205</c:v>
                </c:pt>
                <c:pt idx="110">
                  <c:v>2225</c:v>
                </c:pt>
                <c:pt idx="111">
                  <c:v>2245</c:v>
                </c:pt>
                <c:pt idx="112">
                  <c:v>2265</c:v>
                </c:pt>
                <c:pt idx="113">
                  <c:v>2285</c:v>
                </c:pt>
                <c:pt idx="114">
                  <c:v>2305</c:v>
                </c:pt>
                <c:pt idx="115">
                  <c:v>2325</c:v>
                </c:pt>
                <c:pt idx="116">
                  <c:v>2345</c:v>
                </c:pt>
                <c:pt idx="117">
                  <c:v>2365</c:v>
                </c:pt>
                <c:pt idx="118">
                  <c:v>2385</c:v>
                </c:pt>
                <c:pt idx="119">
                  <c:v>2405</c:v>
                </c:pt>
                <c:pt idx="120">
                  <c:v>2425</c:v>
                </c:pt>
                <c:pt idx="121">
                  <c:v>2445</c:v>
                </c:pt>
                <c:pt idx="122">
                  <c:v>2465</c:v>
                </c:pt>
                <c:pt idx="123">
                  <c:v>2485</c:v>
                </c:pt>
                <c:pt idx="124">
                  <c:v>2505</c:v>
                </c:pt>
                <c:pt idx="125">
                  <c:v>2525</c:v>
                </c:pt>
                <c:pt idx="126">
                  <c:v>2545</c:v>
                </c:pt>
                <c:pt idx="127">
                  <c:v>2565</c:v>
                </c:pt>
                <c:pt idx="128">
                  <c:v>2585</c:v>
                </c:pt>
                <c:pt idx="129">
                  <c:v>2605</c:v>
                </c:pt>
                <c:pt idx="130">
                  <c:v>2625</c:v>
                </c:pt>
                <c:pt idx="131">
                  <c:v>2645</c:v>
                </c:pt>
                <c:pt idx="132">
                  <c:v>2665</c:v>
                </c:pt>
                <c:pt idx="133">
                  <c:v>2685</c:v>
                </c:pt>
                <c:pt idx="134">
                  <c:v>2705</c:v>
                </c:pt>
                <c:pt idx="135">
                  <c:v>2725</c:v>
                </c:pt>
                <c:pt idx="136">
                  <c:v>2745</c:v>
                </c:pt>
                <c:pt idx="137">
                  <c:v>2765</c:v>
                </c:pt>
                <c:pt idx="138">
                  <c:v>2785</c:v>
                </c:pt>
                <c:pt idx="139">
                  <c:v>2805</c:v>
                </c:pt>
                <c:pt idx="140">
                  <c:v>2825</c:v>
                </c:pt>
                <c:pt idx="141">
                  <c:v>2845</c:v>
                </c:pt>
                <c:pt idx="142">
                  <c:v>2865</c:v>
                </c:pt>
                <c:pt idx="143">
                  <c:v>2885</c:v>
                </c:pt>
                <c:pt idx="144">
                  <c:v>2905</c:v>
                </c:pt>
                <c:pt idx="145">
                  <c:v>2925</c:v>
                </c:pt>
                <c:pt idx="146">
                  <c:v>2945</c:v>
                </c:pt>
                <c:pt idx="147">
                  <c:v>2965</c:v>
                </c:pt>
                <c:pt idx="148">
                  <c:v>2985</c:v>
                </c:pt>
                <c:pt idx="149">
                  <c:v>3005</c:v>
                </c:pt>
                <c:pt idx="150">
                  <c:v>3025</c:v>
                </c:pt>
                <c:pt idx="151">
                  <c:v>3045</c:v>
                </c:pt>
              </c:numCache>
            </c:numRef>
          </c:xVal>
          <c:yVal>
            <c:numRef>
              <c:f>'Conv+rad'!$C$8:$C$159</c:f>
              <c:numCache>
                <c:formatCode>General</c:formatCode>
                <c:ptCount val="152"/>
                <c:pt idx="0">
                  <c:v>20.811040825164742</c:v>
                </c:pt>
                <c:pt idx="1">
                  <c:v>23.10421166101991</c:v>
                </c:pt>
                <c:pt idx="2">
                  <c:v>25.487067661424145</c:v>
                </c:pt>
                <c:pt idx="3">
                  <c:v>27.957499737788602</c:v>
                </c:pt>
                <c:pt idx="4">
                  <c:v>30.513565640244202</c:v>
                </c:pt>
                <c:pt idx="5">
                  <c:v>33.153468473491799</c:v>
                </c:pt>
                <c:pt idx="6">
                  <c:v>35.87553893826194</c:v>
                </c:pt>
                <c:pt idx="7">
                  <c:v>38.678220502043175</c:v>
                </c:pt>
                <c:pt idx="8">
                  <c:v>41.560056902119854</c:v>
                </c:pt>
                <c:pt idx="9">
                  <c:v>44.519681526759562</c:v>
                </c:pt>
                <c:pt idx="10">
                  <c:v>47.555808324403237</c:v>
                </c:pt>
                <c:pt idx="11">
                  <c:v>50.667223967620309</c:v>
                </c:pt>
                <c:pt idx="12">
                  <c:v>53.852781056253079</c:v>
                </c:pt>
                <c:pt idx="13">
                  <c:v>57.111392187950273</c:v>
                </c:pt>
                <c:pt idx="14">
                  <c:v>60.442024757903816</c:v>
                </c:pt>
                <c:pt idx="15">
                  <c:v>63.843696375695089</c:v>
                </c:pt>
                <c:pt idx="16">
                  <c:v>67.31547080760086</c:v>
                </c:pt>
                <c:pt idx="17">
                  <c:v>70.856454368877294</c:v>
                </c:pt>
                <c:pt idx="18">
                  <c:v>74.465792703437117</c:v>
                </c:pt>
                <c:pt idx="19">
                  <c:v>78.142667898692963</c:v>
                </c:pt>
                <c:pt idx="20">
                  <c:v>81.886295891730356</c:v>
                </c:pt>
                <c:pt idx="21">
                  <c:v>85.695924129811814</c:v>
                </c:pt>
                <c:pt idx="22">
                  <c:v>89.57082945381903</c:v>
                </c:pt>
                <c:pt idx="23">
                  <c:v>93.510316177871417</c:v>
                </c:pt>
                <c:pt idx="24">
                  <c:v>97.513714342195641</c:v>
                </c:pt>
                <c:pt idx="25">
                  <c:v>101.58037811952813</c:v>
                </c:pt>
                <c:pt idx="26">
                  <c:v>105.70968435801829</c:v>
                </c:pt>
                <c:pt idx="27">
                  <c:v>109.90103124586071</c:v>
                </c:pt>
                <c:pt idx="28">
                  <c:v>114.15383708480412</c:v>
                </c:pt>
                <c:pt idx="29">
                  <c:v>118.46753916130898</c:v>
                </c:pt>
                <c:pt idx="30">
                  <c:v>122.84159270551545</c:v>
                </c:pt>
                <c:pt idx="31">
                  <c:v>127.27546992937614</c:v>
                </c:pt>
                <c:pt idx="32">
                  <c:v>131.76865913632267</c:v>
                </c:pt>
                <c:pt idx="33">
                  <c:v>136.32066389573211</c:v>
                </c:pt>
                <c:pt idx="34">
                  <c:v>140.93100227620465</c:v>
                </c:pt>
                <c:pt idx="35">
                  <c:v>145.59920613234544</c:v>
                </c:pt>
                <c:pt idx="36">
                  <c:v>150.32482044030846</c:v>
                </c:pt>
                <c:pt idx="37">
                  <c:v>155.10740267787057</c:v>
                </c:pt>
                <c:pt idx="38">
                  <c:v>159.94652224524887</c:v>
                </c:pt>
                <c:pt idx="39">
                  <c:v>164.84175992325393</c:v>
                </c:pt>
                <c:pt idx="40">
                  <c:v>169.79270736572536</c:v>
                </c:pt>
                <c:pt idx="41">
                  <c:v>174.79896662348949</c:v>
                </c:pt>
                <c:pt idx="42">
                  <c:v>179.86014969734927</c:v>
                </c:pt>
                <c:pt idx="43">
                  <c:v>184.97587811785485</c:v>
                </c:pt>
                <c:pt idx="44">
                  <c:v>190.14578254981186</c:v>
                </c:pt>
                <c:pt idx="45">
                  <c:v>195.36950241967776</c:v>
                </c:pt>
                <c:pt idx="46">
                  <c:v>200.64668556415018</c:v>
                </c:pt>
                <c:pt idx="47">
                  <c:v>205.97698789842448</c:v>
                </c:pt>
                <c:pt idx="48">
                  <c:v>211.36007310270836</c:v>
                </c:pt>
                <c:pt idx="49">
                  <c:v>216.79561232571672</c:v>
                </c:pt>
                <c:pt idx="50">
                  <c:v>222.28328390397454</c:v>
                </c:pt>
                <c:pt idx="51">
                  <c:v>227.82277309585365</c:v>
                </c:pt>
                <c:pt idx="52">
                  <c:v>233.41377182935216</c:v>
                </c:pt>
                <c:pt idx="53">
                  <c:v>239.05597846272101</c:v>
                </c:pt>
                <c:pt idx="54">
                  <c:v>244.74909755709126</c:v>
                </c:pt>
                <c:pt idx="55">
                  <c:v>250.49283966034204</c:v>
                </c:pt>
                <c:pt idx="56">
                  <c:v>256.28692110149541</c:v>
                </c:pt>
                <c:pt idx="57">
                  <c:v>262.13106379498879</c:v>
                </c:pt>
                <c:pt idx="58">
                  <c:v>268.02499505421122</c:v>
                </c:pt>
                <c:pt idx="59">
                  <c:v>273.96844741375276</c:v>
                </c:pt>
                <c:pt idx="60">
                  <c:v>279.96115845983661</c:v>
                </c:pt>
                <c:pt idx="61">
                  <c:v>286.00287066846352</c:v>
                </c:pt>
                <c:pt idx="62">
                  <c:v>292.09333125081042</c:v>
                </c:pt>
                <c:pt idx="63">
                  <c:v>298.23229200547581</c:v>
                </c:pt>
                <c:pt idx="64">
                  <c:v>304.41950917717747</c:v>
                </c:pt>
                <c:pt idx="65">
                  <c:v>310.65474332154645</c:v>
                </c:pt>
                <c:pt idx="66">
                  <c:v>316.93775917568126</c:v>
                </c:pt>
                <c:pt idx="67">
                  <c:v>323.26832553414647</c:v>
                </c:pt>
                <c:pt idx="68">
                  <c:v>329.64621513012003</c:v>
                </c:pt>
                <c:pt idx="69">
                  <c:v>336.0712045214259</c:v>
                </c:pt>
                <c:pt idx="70">
                  <c:v>342.54307398118135</c:v>
                </c:pt>
                <c:pt idx="71">
                  <c:v>349.06160739283177</c:v>
                </c:pt>
                <c:pt idx="72">
                  <c:v>355.62659214934069</c:v>
                </c:pt>
                <c:pt idx="73">
                  <c:v>362.23781905632529</c:v>
                </c:pt>
                <c:pt idx="74">
                  <c:v>368.89508223894438</c:v>
                </c:pt>
                <c:pt idx="75">
                  <c:v>375.59817905234598</c:v>
                </c:pt>
                <c:pt idx="76">
                  <c:v>382.34690999550469</c:v>
                </c:pt>
                <c:pt idx="77">
                  <c:v>389.14107862828234</c:v>
                </c:pt>
                <c:pt idx="78">
                  <c:v>395.98049149156162</c:v>
                </c:pt>
                <c:pt idx="79">
                  <c:v>402.86495803030004</c:v>
                </c:pt>
                <c:pt idx="80">
                  <c:v>409.79429051937171</c:v>
                </c:pt>
                <c:pt idx="81">
                  <c:v>416.76830399206881</c:v>
                </c:pt>
                <c:pt idx="82">
                  <c:v>423.78681617113619</c:v>
                </c:pt>
                <c:pt idx="83">
                  <c:v>430.8496474022287</c:v>
                </c:pt>
                <c:pt idx="84">
                  <c:v>437.95662058967838</c:v>
                </c:pt>
                <c:pt idx="85">
                  <c:v>445.10756113446956</c:v>
                </c:pt>
                <c:pt idx="86">
                  <c:v>452.30229687432876</c:v>
                </c:pt>
                <c:pt idx="87">
                  <c:v>459.54065802582556</c:v>
                </c:pt>
                <c:pt idx="88">
                  <c:v>466.82247712841848</c:v>
                </c:pt>
                <c:pt idx="89">
                  <c:v>474.14758899033768</c:v>
                </c:pt>
                <c:pt idx="90">
                  <c:v>481.51583063624275</c:v>
                </c:pt>
                <c:pt idx="91">
                  <c:v>488.92704125657906</c:v>
                </c:pt>
                <c:pt idx="92">
                  <c:v>496.38106215855731</c:v>
                </c:pt>
                <c:pt idx="93">
                  <c:v>503.87773671869564</c:v>
                </c:pt>
                <c:pt idx="94">
                  <c:v>511.41691033685089</c:v>
                </c:pt>
                <c:pt idx="95">
                  <c:v>518.99843039169173</c:v>
                </c:pt>
                <c:pt idx="96">
                  <c:v>526.62214619754047</c:v>
                </c:pt>
                <c:pt idx="97">
                  <c:v>534.28790896255066</c:v>
                </c:pt>
                <c:pt idx="98">
                  <c:v>541.99557174814333</c:v>
                </c:pt>
                <c:pt idx="99">
                  <c:v>549.74498942966875</c:v>
                </c:pt>
                <c:pt idx="100">
                  <c:v>557.53601865824157</c:v>
                </c:pt>
                <c:pt idx="101">
                  <c:v>565.36851782371036</c:v>
                </c:pt>
                <c:pt idx="102">
                  <c:v>573.24234701870296</c:v>
                </c:pt>
                <c:pt idx="103">
                  <c:v>581.15736800372588</c:v>
                </c:pt>
                <c:pt idx="104">
                  <c:v>589.11344417326484</c:v>
                </c:pt>
                <c:pt idx="105">
                  <c:v>597.11044052286104</c:v>
                </c:pt>
                <c:pt idx="106">
                  <c:v>605.1482236171056</c:v>
                </c:pt>
                <c:pt idx="107">
                  <c:v>613.22666155855563</c:v>
                </c:pt>
                <c:pt idx="108">
                  <c:v>621.34562395749651</c:v>
                </c:pt>
                <c:pt idx="109">
                  <c:v>629.50498190255405</c:v>
                </c:pt>
                <c:pt idx="110">
                  <c:v>637.70460793210634</c:v>
                </c:pt>
                <c:pt idx="111">
                  <c:v>645.94437600647211</c:v>
                </c:pt>
                <c:pt idx="112">
                  <c:v>654.22416148085529</c:v>
                </c:pt>
                <c:pt idx="113">
                  <c:v>662.54384107901103</c:v>
                </c:pt>
                <c:pt idx="114">
                  <c:v>670.90329286761153</c:v>
                </c:pt>
                <c:pt idx="115">
                  <c:v>679.30239623128386</c:v>
                </c:pt>
                <c:pt idx="116">
                  <c:v>687.74103184830847</c:v>
                </c:pt>
                <c:pt idx="117">
                  <c:v>696.21908166694732</c:v>
                </c:pt>
                <c:pt idx="118">
                  <c:v>704.73642888237066</c:v>
                </c:pt>
                <c:pt idx="119">
                  <c:v>713.29295791418838</c:v>
                </c:pt>
                <c:pt idx="120">
                  <c:v>721.88855438454505</c:v>
                </c:pt>
                <c:pt idx="121">
                  <c:v>730.52310509676352</c:v>
                </c:pt>
                <c:pt idx="122">
                  <c:v>739.19649801452783</c:v>
                </c:pt>
                <c:pt idx="123">
                  <c:v>747.90862224157945</c:v>
                </c:pt>
                <c:pt idx="124">
                  <c:v>756.65936800192105</c:v>
                </c:pt>
                <c:pt idx="125">
                  <c:v>765.44862662048854</c:v>
                </c:pt>
                <c:pt idx="126">
                  <c:v>774.27629050430846</c:v>
                </c:pt>
                <c:pt idx="127">
                  <c:v>783.14225312410269</c:v>
                </c:pt>
                <c:pt idx="128">
                  <c:v>792.0464089963325</c:v>
                </c:pt>
                <c:pt idx="129">
                  <c:v>800.9886536656777</c:v>
                </c:pt>
                <c:pt idx="130">
                  <c:v>809.96888368791497</c:v>
                </c:pt>
                <c:pt idx="131">
                  <c:v>818.98699661320904</c:v>
                </c:pt>
                <c:pt idx="132">
                  <c:v>828.04289096979119</c:v>
                </c:pt>
                <c:pt idx="133">
                  <c:v>837.13646624801549</c:v>
                </c:pt>
                <c:pt idx="134">
                  <c:v>846.267622884773</c:v>
                </c:pt>
                <c:pt idx="135">
                  <c:v>855.43626224826983</c:v>
                </c:pt>
                <c:pt idx="136">
                  <c:v>864.64228662315782</c:v>
                </c:pt>
                <c:pt idx="137">
                  <c:v>873.8855991959723</c:v>
                </c:pt>
                <c:pt idx="138">
                  <c:v>883.16610404093046</c:v>
                </c:pt>
                <c:pt idx="139">
                  <c:v>892.48370610602035</c:v>
                </c:pt>
                <c:pt idx="140">
                  <c:v>901.83831119940521</c:v>
                </c:pt>
                <c:pt idx="141">
                  <c:v>911.22982597612747</c:v>
                </c:pt>
                <c:pt idx="142">
                  <c:v>920.65815792510341</c:v>
                </c:pt>
                <c:pt idx="143">
                  <c:v>930.12321535638523</c:v>
                </c:pt>
                <c:pt idx="144">
                  <c:v>939.62490738872191</c:v>
                </c:pt>
                <c:pt idx="145">
                  <c:v>949.16314393736536</c:v>
                </c:pt>
                <c:pt idx="146">
                  <c:v>958.73783570213993</c:v>
                </c:pt>
                <c:pt idx="147">
                  <c:v>968.34889415577857</c:v>
                </c:pt>
                <c:pt idx="148">
                  <c:v>977.99623153247342</c:v>
                </c:pt>
                <c:pt idx="149">
                  <c:v>987.67976081670554</c:v>
                </c:pt>
                <c:pt idx="150">
                  <c:v>997.39939573226195</c:v>
                </c:pt>
                <c:pt idx="151">
                  <c:v>1007.155050731512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E4E-4494-A219-72D1022288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167167"/>
        <c:axId val="1463167583"/>
      </c:scatterChart>
      <c:valAx>
        <c:axId val="1463167167"/>
        <c:scaling>
          <c:orientation val="minMax"/>
          <c:max val="3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/>
                  <a:t>T [C]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2904024496937881"/>
              <c:y val="0.929606299212598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3167583"/>
        <c:crosses val="autoZero"/>
        <c:crossBetween val="midCat"/>
        <c:majorUnit val="500"/>
      </c:valAx>
      <c:valAx>
        <c:axId val="1463167583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dirty="0"/>
                  <a:t>HTC </a:t>
                </a:r>
                <a:r>
                  <a:rPr lang="pl-PL" dirty="0" err="1"/>
                  <a:t>coeff</a:t>
                </a:r>
                <a:r>
                  <a:rPr lang="pl-PL" dirty="0"/>
                  <a:t>  H [W/(m</a:t>
                </a:r>
                <a:r>
                  <a:rPr lang="pl-PL" baseline="30000" dirty="0"/>
                  <a:t>2</a:t>
                </a:r>
                <a:r>
                  <a:rPr lang="pl-PL" dirty="0"/>
                  <a:t>K)]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5.5555326617871539E-3"/>
              <c:y val="4.873317201300221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316716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92825896762903"/>
          <c:y val="5.0925925925925923E-2"/>
          <c:w val="0.80748076234788835"/>
          <c:h val="0.74909254797560165"/>
        </c:manualLayout>
      </c:layout>
      <c:scatterChart>
        <c:scatterStyle val="lineMarker"/>
        <c:varyColors val="0"/>
        <c:ser>
          <c:idx val="3"/>
          <c:order val="0"/>
          <c:tx>
            <c:v>Ref4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'Ref4'!$A$7:$A$19</c:f>
              <c:numCache>
                <c:formatCode>General</c:formatCode>
                <c:ptCount val="13"/>
                <c:pt idx="0">
                  <c:v>26.85</c:v>
                </c:pt>
                <c:pt idx="1">
                  <c:v>126.85</c:v>
                </c:pt>
                <c:pt idx="2">
                  <c:v>226.85</c:v>
                </c:pt>
                <c:pt idx="3">
                  <c:v>326.85000000000002</c:v>
                </c:pt>
                <c:pt idx="4">
                  <c:v>426.85</c:v>
                </c:pt>
                <c:pt idx="5">
                  <c:v>526.85</c:v>
                </c:pt>
                <c:pt idx="6">
                  <c:v>726.85</c:v>
                </c:pt>
                <c:pt idx="7">
                  <c:v>826.85</c:v>
                </c:pt>
                <c:pt idx="8">
                  <c:v>926.85</c:v>
                </c:pt>
                <c:pt idx="9">
                  <c:v>1026.9000000000001</c:v>
                </c:pt>
                <c:pt idx="10">
                  <c:v>1126.9000000000001</c:v>
                </c:pt>
                <c:pt idx="11">
                  <c:v>1226.9000000000001</c:v>
                </c:pt>
                <c:pt idx="12">
                  <c:v>1372</c:v>
                </c:pt>
              </c:numCache>
            </c:numRef>
          </c:xVal>
          <c:yVal>
            <c:numRef>
              <c:f>'Ref4'!$B$7:$B$19</c:f>
              <c:numCache>
                <c:formatCode>General</c:formatCode>
                <c:ptCount val="13"/>
                <c:pt idx="0">
                  <c:v>194.7</c:v>
                </c:pt>
                <c:pt idx="1">
                  <c:v>190</c:v>
                </c:pt>
                <c:pt idx="2">
                  <c:v>184.5</c:v>
                </c:pt>
                <c:pt idx="3">
                  <c:v>178.2</c:v>
                </c:pt>
                <c:pt idx="4">
                  <c:v>171</c:v>
                </c:pt>
                <c:pt idx="5">
                  <c:v>161.69999999999999</c:v>
                </c:pt>
                <c:pt idx="6">
                  <c:v>141</c:v>
                </c:pt>
                <c:pt idx="7">
                  <c:v>127.3</c:v>
                </c:pt>
                <c:pt idx="8">
                  <c:v>112.5</c:v>
                </c:pt>
                <c:pt idx="9">
                  <c:v>95</c:v>
                </c:pt>
                <c:pt idx="10">
                  <c:v>73</c:v>
                </c:pt>
                <c:pt idx="11">
                  <c:v>51</c:v>
                </c:pt>
                <c:pt idx="12">
                  <c:v>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029-437D-9FA1-0EA413056E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4704944"/>
        <c:axId val="1464705360"/>
      </c:scatterChart>
      <c:valAx>
        <c:axId val="1464704944"/>
        <c:scaling>
          <c:orientation val="minMax"/>
          <c:max val="1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pl-PL"/>
                  <a:t>T [C]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5248468941382319"/>
              <c:y val="0.9296062992125984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464705360"/>
        <c:crosses val="autoZero"/>
        <c:crossBetween val="midCat"/>
      </c:valAx>
      <c:valAx>
        <c:axId val="1464705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E [GPa]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"/>
              <c:y val="0.3705016039661708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46470494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200" b="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289812480717034"/>
          <c:y val="5.0925925925925923E-2"/>
          <c:w val="0.69418902068840005"/>
          <c:h val="0.72353676322650506"/>
        </c:manualLayout>
      </c:layout>
      <c:scatterChart>
        <c:scatterStyle val="lineMarker"/>
        <c:varyColors val="0"/>
        <c:ser>
          <c:idx val="1"/>
          <c:order val="0"/>
          <c:tx>
            <c:v>Ref4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'Ref4'!$A$7:$A$19</c:f>
              <c:numCache>
                <c:formatCode>General</c:formatCode>
                <c:ptCount val="13"/>
                <c:pt idx="0">
                  <c:v>26.85</c:v>
                </c:pt>
                <c:pt idx="1">
                  <c:v>126.85</c:v>
                </c:pt>
                <c:pt idx="2">
                  <c:v>226.85</c:v>
                </c:pt>
                <c:pt idx="3">
                  <c:v>326.85000000000002</c:v>
                </c:pt>
                <c:pt idx="4">
                  <c:v>426.85</c:v>
                </c:pt>
                <c:pt idx="5">
                  <c:v>526.85</c:v>
                </c:pt>
                <c:pt idx="6">
                  <c:v>726.85</c:v>
                </c:pt>
                <c:pt idx="7">
                  <c:v>826.85</c:v>
                </c:pt>
                <c:pt idx="8">
                  <c:v>926.85</c:v>
                </c:pt>
                <c:pt idx="9">
                  <c:v>1026.9000000000001</c:v>
                </c:pt>
                <c:pt idx="10">
                  <c:v>1126.9000000000001</c:v>
                </c:pt>
                <c:pt idx="11">
                  <c:v>1226.9000000000001</c:v>
                </c:pt>
                <c:pt idx="12">
                  <c:v>1372</c:v>
                </c:pt>
              </c:numCache>
            </c:numRef>
          </c:xVal>
          <c:yVal>
            <c:numRef>
              <c:f>'Ref4'!$C$7:$C$19</c:f>
              <c:numCache>
                <c:formatCode>General</c:formatCode>
                <c:ptCount val="13"/>
                <c:pt idx="0">
                  <c:v>0.25</c:v>
                </c:pt>
                <c:pt idx="1">
                  <c:v>0.23</c:v>
                </c:pt>
                <c:pt idx="2">
                  <c:v>0.28499999999999998</c:v>
                </c:pt>
                <c:pt idx="3">
                  <c:v>0.31900000000000001</c:v>
                </c:pt>
                <c:pt idx="4">
                  <c:v>0.32200000000000001</c:v>
                </c:pt>
                <c:pt idx="5">
                  <c:v>0.30499999999999999</c:v>
                </c:pt>
                <c:pt idx="6">
                  <c:v>0.29099999999999998</c:v>
                </c:pt>
                <c:pt idx="7">
                  <c:v>0.24</c:v>
                </c:pt>
                <c:pt idx="8">
                  <c:v>0.24</c:v>
                </c:pt>
                <c:pt idx="9">
                  <c:v>0.24</c:v>
                </c:pt>
                <c:pt idx="10">
                  <c:v>0.24</c:v>
                </c:pt>
                <c:pt idx="11">
                  <c:v>0.24</c:v>
                </c:pt>
                <c:pt idx="12">
                  <c:v>0.24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D9F-418A-8CD6-70725F7B0F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4704944"/>
        <c:axId val="1464705360"/>
      </c:scatterChart>
      <c:valAx>
        <c:axId val="1464704944"/>
        <c:scaling>
          <c:orientation val="minMax"/>
          <c:max val="1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pl-PL"/>
                  <a:t>T [C]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6888057742782152"/>
              <c:y val="0.9296062992125984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464705360"/>
        <c:crosses val="autoZero"/>
        <c:crossBetween val="midCat"/>
        <c:majorUnit val="500"/>
      </c:valAx>
      <c:valAx>
        <c:axId val="1464705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>
                    <a:sym typeface="Symbol" panose="05050102010706020507" pitchFamily="18" charset="2"/>
                  </a:rPr>
                  <a:t></a:t>
                </a:r>
                <a:r>
                  <a:rPr lang="pl-PL" dirty="0"/>
                  <a:t> [-]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3635571595217265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46470494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400" b="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271097955207839"/>
          <c:y val="6.1332589908001119E-2"/>
          <c:w val="0.66655363844162696"/>
          <c:h val="0.68642608965174923"/>
        </c:manualLayout>
      </c:layout>
      <c:scatterChart>
        <c:scatterStyle val="lineMarker"/>
        <c:varyColors val="0"/>
        <c:ser>
          <c:idx val="1"/>
          <c:order val="0"/>
          <c:tx>
            <c:v>Ref4, Ref5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'Ref4'!$A$7:$A$19</c:f>
              <c:numCache>
                <c:formatCode>General</c:formatCode>
                <c:ptCount val="13"/>
                <c:pt idx="0">
                  <c:v>26.85</c:v>
                </c:pt>
                <c:pt idx="1">
                  <c:v>126.85</c:v>
                </c:pt>
                <c:pt idx="2">
                  <c:v>226.85</c:v>
                </c:pt>
                <c:pt idx="3">
                  <c:v>326.85000000000002</c:v>
                </c:pt>
                <c:pt idx="4">
                  <c:v>426.85</c:v>
                </c:pt>
                <c:pt idx="5">
                  <c:v>526.85</c:v>
                </c:pt>
                <c:pt idx="6">
                  <c:v>726.85</c:v>
                </c:pt>
                <c:pt idx="7">
                  <c:v>826.85</c:v>
                </c:pt>
                <c:pt idx="8">
                  <c:v>926.85</c:v>
                </c:pt>
                <c:pt idx="9">
                  <c:v>1026.9000000000001</c:v>
                </c:pt>
                <c:pt idx="10">
                  <c:v>1126.9000000000001</c:v>
                </c:pt>
                <c:pt idx="11">
                  <c:v>1226.9000000000001</c:v>
                </c:pt>
                <c:pt idx="12">
                  <c:v>1372</c:v>
                </c:pt>
              </c:numCache>
            </c:numRef>
          </c:xVal>
          <c:yVal>
            <c:numRef>
              <c:f>'Ref4'!$F$7:$F$19</c:f>
              <c:numCache>
                <c:formatCode>0.00E+00</c:formatCode>
                <c:ptCount val="13"/>
                <c:pt idx="0">
                  <c:v>1.4800000000000001E-5</c:v>
                </c:pt>
                <c:pt idx="1">
                  <c:v>1.56E-5</c:v>
                </c:pt>
                <c:pt idx="2">
                  <c:v>1.63E-5</c:v>
                </c:pt>
                <c:pt idx="3">
                  <c:v>1.6900000000000001E-5</c:v>
                </c:pt>
                <c:pt idx="4">
                  <c:v>1.7399999999999999E-5</c:v>
                </c:pt>
                <c:pt idx="5">
                  <c:v>1.7900000000000001E-5</c:v>
                </c:pt>
                <c:pt idx="6">
                  <c:v>1.8700000000000001E-5</c:v>
                </c:pt>
                <c:pt idx="7">
                  <c:v>1.9000000000000001E-5</c:v>
                </c:pt>
                <c:pt idx="8">
                  <c:v>1.9300000000000002E-5</c:v>
                </c:pt>
                <c:pt idx="9">
                  <c:v>1.95E-5</c:v>
                </c:pt>
                <c:pt idx="10">
                  <c:v>1.9599999999999999E-5</c:v>
                </c:pt>
                <c:pt idx="11">
                  <c:v>1.98E-5</c:v>
                </c:pt>
                <c:pt idx="12">
                  <c:v>1.9899999999999999E-5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46F-45FB-BC46-6C899855FD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5256879"/>
        <c:axId val="1269725151"/>
      </c:scatterChart>
      <c:valAx>
        <c:axId val="1265256879"/>
        <c:scaling>
          <c:orientation val="minMax"/>
          <c:max val="1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/>
                  <a:t>T [C]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2920691197332023"/>
              <c:y val="0.915221414161813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9725151"/>
        <c:crosses val="autoZero"/>
        <c:crossBetween val="midCat"/>
        <c:majorUnit val="500"/>
      </c:valAx>
      <c:valAx>
        <c:axId val="1269725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/>
                  <a:t>CTE [1/K]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5.5555555555555558E-3"/>
              <c:y val="0.332504009915427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52568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93758933647473"/>
          <c:y val="6.0773480662983423E-2"/>
          <c:w val="0.78373976372558862"/>
          <c:h val="0.71600382825075037"/>
        </c:manualLayout>
      </c:layout>
      <c:scatterChart>
        <c:scatterStyle val="lineMarker"/>
        <c:varyColors val="0"/>
        <c:ser>
          <c:idx val="2"/>
          <c:order val="0"/>
          <c:tx>
            <c:v>Ref4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'Ref4'!$A$7:$A$19</c:f>
              <c:numCache>
                <c:formatCode>General</c:formatCode>
                <c:ptCount val="13"/>
                <c:pt idx="0">
                  <c:v>26.85</c:v>
                </c:pt>
                <c:pt idx="1">
                  <c:v>126.85</c:v>
                </c:pt>
                <c:pt idx="2">
                  <c:v>226.85</c:v>
                </c:pt>
                <c:pt idx="3">
                  <c:v>326.85000000000002</c:v>
                </c:pt>
                <c:pt idx="4">
                  <c:v>426.85</c:v>
                </c:pt>
                <c:pt idx="5">
                  <c:v>526.85</c:v>
                </c:pt>
                <c:pt idx="6">
                  <c:v>726.85</c:v>
                </c:pt>
                <c:pt idx="7">
                  <c:v>826.85</c:v>
                </c:pt>
                <c:pt idx="8">
                  <c:v>926.85</c:v>
                </c:pt>
                <c:pt idx="9">
                  <c:v>1026.9000000000001</c:v>
                </c:pt>
                <c:pt idx="10">
                  <c:v>1126.9000000000001</c:v>
                </c:pt>
                <c:pt idx="11">
                  <c:v>1226.9000000000001</c:v>
                </c:pt>
                <c:pt idx="12">
                  <c:v>1372</c:v>
                </c:pt>
              </c:numCache>
            </c:numRef>
          </c:xVal>
          <c:yVal>
            <c:numRef>
              <c:f>'Ref4'!$D$7:$D$19</c:f>
              <c:numCache>
                <c:formatCode>General</c:formatCode>
                <c:ptCount val="13"/>
                <c:pt idx="0">
                  <c:v>246</c:v>
                </c:pt>
                <c:pt idx="1">
                  <c:v>217.4</c:v>
                </c:pt>
                <c:pt idx="2">
                  <c:v>188.8</c:v>
                </c:pt>
                <c:pt idx="3">
                  <c:v>165.2</c:v>
                </c:pt>
                <c:pt idx="4">
                  <c:v>154.9</c:v>
                </c:pt>
                <c:pt idx="5">
                  <c:v>144.69999999999999</c:v>
                </c:pt>
                <c:pt idx="6">
                  <c:v>124.2</c:v>
                </c:pt>
                <c:pt idx="7">
                  <c:v>111.1</c:v>
                </c:pt>
                <c:pt idx="8">
                  <c:v>73.599999999999994</c:v>
                </c:pt>
                <c:pt idx="9">
                  <c:v>36</c:v>
                </c:pt>
                <c:pt idx="10">
                  <c:v>18.399999999999999</c:v>
                </c:pt>
                <c:pt idx="11">
                  <c:v>15</c:v>
                </c:pt>
                <c:pt idx="12">
                  <c:v>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DBD-40C1-AD3B-22E3422395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5256879"/>
        <c:axId val="1269725151"/>
      </c:scatterChart>
      <c:valAx>
        <c:axId val="1265256879"/>
        <c:scaling>
          <c:orientation val="minMax"/>
          <c:max val="1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/>
                  <a:t>T [C]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2101528307728486"/>
              <c:y val="0.915994257623874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9725151"/>
        <c:crosses val="autoZero"/>
        <c:crossBetween val="midCat"/>
        <c:majorUnit val="300"/>
      </c:valAx>
      <c:valAx>
        <c:axId val="1269725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dirty="0" err="1"/>
                  <a:t>Stress</a:t>
                </a:r>
                <a:r>
                  <a:rPr lang="pl-PL" dirty="0"/>
                  <a:t> </a:t>
                </a:r>
                <a:r>
                  <a:rPr lang="el-GR" dirty="0"/>
                  <a:t>σ</a:t>
                </a:r>
                <a:r>
                  <a:rPr lang="pl-PL" baseline="-25000" dirty="0"/>
                  <a:t>0</a:t>
                </a:r>
                <a:r>
                  <a:rPr lang="pl-PL" dirty="0"/>
                  <a:t> [</a:t>
                </a:r>
                <a:r>
                  <a:rPr lang="pl-PL" dirty="0" err="1"/>
                  <a:t>MPa</a:t>
                </a:r>
                <a:r>
                  <a:rPr lang="pl-PL" dirty="0"/>
                  <a:t>]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7.5298849049540333E-5"/>
              <c:y val="0.227531648322965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52568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48714170019974"/>
          <c:y val="6.1998776754882801E-2"/>
          <c:w val="0.77492573798229325"/>
          <c:h val="0.66992673143786807"/>
        </c:manualLayout>
      </c:layout>
      <c:scatterChart>
        <c:scatterStyle val="lineMarker"/>
        <c:varyColors val="0"/>
        <c:ser>
          <c:idx val="0"/>
          <c:order val="0"/>
          <c:tx>
            <c:v>Ref4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'Ref4'!$A$7:$A$19</c:f>
              <c:numCache>
                <c:formatCode>General</c:formatCode>
                <c:ptCount val="13"/>
                <c:pt idx="0">
                  <c:v>26.85</c:v>
                </c:pt>
                <c:pt idx="1">
                  <c:v>126.85</c:v>
                </c:pt>
                <c:pt idx="2">
                  <c:v>226.85</c:v>
                </c:pt>
                <c:pt idx="3">
                  <c:v>326.85000000000002</c:v>
                </c:pt>
                <c:pt idx="4">
                  <c:v>426.85</c:v>
                </c:pt>
                <c:pt idx="5">
                  <c:v>526.85</c:v>
                </c:pt>
                <c:pt idx="6">
                  <c:v>726.85</c:v>
                </c:pt>
                <c:pt idx="7">
                  <c:v>826.85</c:v>
                </c:pt>
                <c:pt idx="8">
                  <c:v>926.85</c:v>
                </c:pt>
                <c:pt idx="9">
                  <c:v>1026.9000000000001</c:v>
                </c:pt>
                <c:pt idx="10">
                  <c:v>1126.9000000000001</c:v>
                </c:pt>
                <c:pt idx="11">
                  <c:v>1226.9000000000001</c:v>
                </c:pt>
                <c:pt idx="12">
                  <c:v>1372</c:v>
                </c:pt>
              </c:numCache>
            </c:numRef>
          </c:xVal>
          <c:yVal>
            <c:numRef>
              <c:f>'Ref4'!$E$7:$E$19</c:f>
              <c:numCache>
                <c:formatCode>General</c:formatCode>
                <c:ptCount val="13"/>
                <c:pt idx="0" formatCode="0">
                  <c:v>2281</c:v>
                </c:pt>
                <c:pt idx="1">
                  <c:v>2023</c:v>
                </c:pt>
                <c:pt idx="2">
                  <c:v>1765</c:v>
                </c:pt>
                <c:pt idx="3">
                  <c:v>1531</c:v>
                </c:pt>
                <c:pt idx="4">
                  <c:v>1363</c:v>
                </c:pt>
                <c:pt idx="5">
                  <c:v>1195</c:v>
                </c:pt>
                <c:pt idx="6">
                  <c:v>858.6</c:v>
                </c:pt>
                <c:pt idx="7">
                  <c:v>693.6</c:v>
                </c:pt>
                <c:pt idx="8">
                  <c:v>558.20000000000005</c:v>
                </c:pt>
                <c:pt idx="9">
                  <c:v>423</c:v>
                </c:pt>
                <c:pt idx="10">
                  <c:v>293.39999999999998</c:v>
                </c:pt>
                <c:pt idx="11">
                  <c:v>265</c:v>
                </c:pt>
                <c:pt idx="12">
                  <c:v>265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4F3-49E3-B1B0-73DEDA6132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5256879"/>
        <c:axId val="1269725151"/>
      </c:scatterChart>
      <c:valAx>
        <c:axId val="1265256879"/>
        <c:scaling>
          <c:orientation val="minMax"/>
          <c:max val="1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/>
                  <a:t>T [C]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9725151"/>
        <c:crosses val="autoZero"/>
        <c:crossBetween val="midCat"/>
        <c:majorUnit val="300"/>
      </c:valAx>
      <c:valAx>
        <c:axId val="1269725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/>
                  <a:t>Et [MPa]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5.5555555555555558E-3"/>
              <c:y val="0.332504009915427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52568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7C446-15FA-474A-ABEC-B4A48F717BD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6014F-40B2-4865-9DEF-A67F37C45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769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014F-40B2-4865-9DEF-A67F37C45F4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50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014F-40B2-4865-9DEF-A67F37C45F4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1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014F-40B2-4865-9DEF-A67F37C45F4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89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014F-40B2-4865-9DEF-A67F37C45F4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676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7FF1-EEC2-4414-BFB8-0CE349D40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8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7FF1-EEC2-4414-BFB8-0CE349D40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0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7FF1-EEC2-4414-BFB8-0CE349D40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889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Bild 2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1" t="476" r="10161" b="28351"/>
          <a:stretch/>
        </p:blipFill>
        <p:spPr>
          <a:xfrm>
            <a:off x="0" y="-6022"/>
            <a:ext cx="12192000" cy="691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7381" y="2348880"/>
            <a:ext cx="11329259" cy="1296144"/>
          </a:xfrm>
        </p:spPr>
        <p:txBody>
          <a:bodyPr>
            <a:noAutofit/>
          </a:bodyPr>
          <a:lstStyle>
            <a:lvl1pPr algn="l">
              <a:defRPr sz="35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27381" y="4293096"/>
            <a:ext cx="5856651" cy="432048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</a:t>
            </a:r>
          </a:p>
        </p:txBody>
      </p:sp>
      <p:sp>
        <p:nvSpPr>
          <p:cNvPr id="5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207434" y="-457200"/>
            <a:ext cx="14351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24307044" y="40252897"/>
            <a:ext cx="13233195" cy="1781641"/>
            <a:chOff x="18230283" y="40396912"/>
            <a:chExt cx="9924896" cy="1781641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3" name="Picture 12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 userDrawn="1"/>
        </p:nvGrpSpPr>
        <p:grpSpPr>
          <a:xfrm>
            <a:off x="24510244" y="40405297"/>
            <a:ext cx="13233195" cy="1781641"/>
            <a:chOff x="18230283" y="40396912"/>
            <a:chExt cx="9924896" cy="1781641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6" name="Picture 15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>
            <a:off x="24713444" y="40557697"/>
            <a:ext cx="13233195" cy="1781641"/>
            <a:chOff x="18230283" y="40396912"/>
            <a:chExt cx="9924896" cy="1781641"/>
          </a:xfrm>
        </p:grpSpPr>
        <p:sp>
          <p:nvSpPr>
            <p:cNvPr id="18" name="Rectangle 17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9" name="Picture 18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 userDrawn="1"/>
        </p:nvGrpSpPr>
        <p:grpSpPr>
          <a:xfrm>
            <a:off x="24916644" y="40710097"/>
            <a:ext cx="13233195" cy="1781641"/>
            <a:chOff x="18230283" y="40396912"/>
            <a:chExt cx="9924896" cy="1781641"/>
          </a:xfrm>
        </p:grpSpPr>
        <p:sp>
          <p:nvSpPr>
            <p:cNvPr id="21" name="Rectangle 20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22" name="Picture 21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pic>
        <p:nvPicPr>
          <p:cNvPr id="24" name="Bild 7" descr="EU_und_Text.jp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0" t="-4395"/>
          <a:stretch/>
        </p:blipFill>
        <p:spPr>
          <a:xfrm>
            <a:off x="8666231" y="5949114"/>
            <a:ext cx="3525769" cy="956862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4" y="5660921"/>
            <a:ext cx="1245057" cy="1245057"/>
          </a:xfrm>
          <a:prstGeom prst="rect">
            <a:avLst/>
          </a:prstGeom>
        </p:spPr>
      </p:pic>
      <p:pic>
        <p:nvPicPr>
          <p:cNvPr id="26" name="Bild 7" descr="EU_und_Text.jp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" t="2106" r="73009" b="4726"/>
          <a:stretch/>
        </p:blipFill>
        <p:spPr>
          <a:xfrm>
            <a:off x="7219640" y="5949114"/>
            <a:ext cx="1446591" cy="95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694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7FF1-EEC2-4414-BFB8-0CE349D40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121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7FF1-EEC2-4414-BFB8-0CE349D40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18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7FF1-EEC2-4414-BFB8-0CE349D40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52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7FF1-EEC2-4414-BFB8-0CE349D40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966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>
            <a:lvl1pPr>
              <a:defRPr sz="2500"/>
            </a:lvl1pPr>
          </a:lstStyle>
          <a:p>
            <a:fld id="{48AF7FF1-EEC2-4414-BFB8-0CE349D40C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533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>
            <a:lvl1pPr>
              <a:defRPr sz="2500"/>
            </a:lvl1pPr>
          </a:lstStyle>
          <a:p>
            <a:fld id="{48AF7FF1-EEC2-4414-BFB8-0CE349D40C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93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7FF1-EEC2-4414-BFB8-0CE349D40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49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7FF1-EEC2-4414-BFB8-0CE349D40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83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2E17B-B57B-44C4-BC78-911F511B876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F7FF1-EEC2-4414-BFB8-0CE349D40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52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7" Type="http://schemas.openxmlformats.org/officeDocument/2006/relationships/image" Target="../media/image4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35.png"/><Relationship Id="rId9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109.png"/><Relationship Id="rId18" Type="http://schemas.openxmlformats.org/officeDocument/2006/relationships/image" Target="../media/image89.png"/><Relationship Id="rId3" Type="http://schemas.openxmlformats.org/officeDocument/2006/relationships/image" Target="../media/image64.png"/><Relationship Id="rId21" Type="http://schemas.openxmlformats.org/officeDocument/2006/relationships/image" Target="../media/image92.png"/><Relationship Id="rId7" Type="http://schemas.openxmlformats.org/officeDocument/2006/relationships/image" Target="../media/image68.png"/><Relationship Id="rId12" Type="http://schemas.openxmlformats.org/officeDocument/2006/relationships/image" Target="../media/image108.png"/><Relationship Id="rId17" Type="http://schemas.openxmlformats.org/officeDocument/2006/relationships/image" Target="../media/image88.png"/><Relationship Id="rId2" Type="http://schemas.openxmlformats.org/officeDocument/2006/relationships/image" Target="../media/image63.png"/><Relationship Id="rId16" Type="http://schemas.openxmlformats.org/officeDocument/2006/relationships/image" Target="../media/image69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11" Type="http://schemas.openxmlformats.org/officeDocument/2006/relationships/image" Target="../media/image107.png"/><Relationship Id="rId5" Type="http://schemas.openxmlformats.org/officeDocument/2006/relationships/image" Target="../media/image66.png"/><Relationship Id="rId15" Type="http://schemas.openxmlformats.org/officeDocument/2006/relationships/image" Target="../media/image111.png"/><Relationship Id="rId10" Type="http://schemas.openxmlformats.org/officeDocument/2006/relationships/image" Target="../media/image106.png"/><Relationship Id="rId19" Type="http://schemas.openxmlformats.org/officeDocument/2006/relationships/image" Target="../media/image90.png"/><Relationship Id="rId4" Type="http://schemas.openxmlformats.org/officeDocument/2006/relationships/image" Target="../media/image65.png"/><Relationship Id="rId14" Type="http://schemas.openxmlformats.org/officeDocument/2006/relationships/image" Target="../media/image110.png"/><Relationship Id="rId22" Type="http://schemas.openxmlformats.org/officeDocument/2006/relationships/image" Target="../media/image9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18" Type="http://schemas.openxmlformats.org/officeDocument/2006/relationships/image" Target="../media/image55.jpeg"/><Relationship Id="rId3" Type="http://schemas.openxmlformats.org/officeDocument/2006/relationships/image" Target="../media/image70.png"/><Relationship Id="rId21" Type="http://schemas.openxmlformats.org/officeDocument/2006/relationships/image" Target="../media/image87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8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83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23" Type="http://schemas.openxmlformats.org/officeDocument/2006/relationships/image" Target="../media/image95.png"/><Relationship Id="rId10" Type="http://schemas.openxmlformats.org/officeDocument/2006/relationships/image" Target="../media/image77.png"/><Relationship Id="rId19" Type="http://schemas.openxmlformats.org/officeDocument/2006/relationships/image" Target="../media/image85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Relationship Id="rId22" Type="http://schemas.openxmlformats.org/officeDocument/2006/relationships/image" Target="../media/image9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13" Type="http://schemas.openxmlformats.org/officeDocument/2006/relationships/image" Target="../media/image100.png"/><Relationship Id="rId18" Type="http://schemas.openxmlformats.org/officeDocument/2006/relationships/image" Target="../media/image154.png"/><Relationship Id="rId3" Type="http://schemas.openxmlformats.org/officeDocument/2006/relationships/image" Target="../media/image144.png"/><Relationship Id="rId21" Type="http://schemas.openxmlformats.org/officeDocument/2006/relationships/image" Target="../media/image140.png"/><Relationship Id="rId7" Type="http://schemas.openxmlformats.org/officeDocument/2006/relationships/image" Target="../media/image126.png"/><Relationship Id="rId12" Type="http://schemas.openxmlformats.org/officeDocument/2006/relationships/image" Target="../media/image99.png"/><Relationship Id="rId17" Type="http://schemas.openxmlformats.org/officeDocument/2006/relationships/image" Target="../media/image15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52.png"/><Relationship Id="rId20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11" Type="http://schemas.openxmlformats.org/officeDocument/2006/relationships/image" Target="../media/image98.png"/><Relationship Id="rId24" Type="http://schemas.openxmlformats.org/officeDocument/2006/relationships/image" Target="../media/image143.png"/><Relationship Id="rId5" Type="http://schemas.openxmlformats.org/officeDocument/2006/relationships/image" Target="../media/image124.png"/><Relationship Id="rId15" Type="http://schemas.openxmlformats.org/officeDocument/2006/relationships/image" Target="../media/image151.png"/><Relationship Id="rId23" Type="http://schemas.openxmlformats.org/officeDocument/2006/relationships/image" Target="../media/image142.png"/><Relationship Id="rId10" Type="http://schemas.openxmlformats.org/officeDocument/2006/relationships/image" Target="../media/image97.png"/><Relationship Id="rId19" Type="http://schemas.openxmlformats.org/officeDocument/2006/relationships/image" Target="../media/image155.png"/><Relationship Id="rId4" Type="http://schemas.openxmlformats.org/officeDocument/2006/relationships/image" Target="../media/image27.png"/><Relationship Id="rId9" Type="http://schemas.openxmlformats.org/officeDocument/2006/relationships/image" Target="../media/image96.png"/><Relationship Id="rId14" Type="http://schemas.openxmlformats.org/officeDocument/2006/relationships/image" Target="../media/image101.png"/><Relationship Id="rId22" Type="http://schemas.openxmlformats.org/officeDocument/2006/relationships/image" Target="../media/image1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13" Type="http://schemas.openxmlformats.org/officeDocument/2006/relationships/image" Target="../media/image132.png"/><Relationship Id="rId3" Type="http://schemas.openxmlformats.org/officeDocument/2006/relationships/image" Target="../media/image121.png"/><Relationship Id="rId7" Type="http://schemas.openxmlformats.org/officeDocument/2006/relationships/image" Target="../media/image128.png"/><Relationship Id="rId12" Type="http://schemas.openxmlformats.org/officeDocument/2006/relationships/image" Target="../media/image13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png"/><Relationship Id="rId11" Type="http://schemas.openxmlformats.org/officeDocument/2006/relationships/image" Target="../media/image130.png"/><Relationship Id="rId5" Type="http://schemas.openxmlformats.org/officeDocument/2006/relationships/image" Target="../media/image122.png"/><Relationship Id="rId10" Type="http://schemas.openxmlformats.org/officeDocument/2006/relationships/image" Target="../media/image117.png"/><Relationship Id="rId4" Type="http://schemas.openxmlformats.org/officeDocument/2006/relationships/image" Target="../media/image116.png"/><Relationship Id="rId9" Type="http://schemas.openxmlformats.org/officeDocument/2006/relationships/image" Target="../media/image11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10" Type="http://schemas.openxmlformats.org/officeDocument/2006/relationships/image" Target="../media/image145.png"/><Relationship Id="rId4" Type="http://schemas.openxmlformats.org/officeDocument/2006/relationships/image" Target="../media/image134.png"/><Relationship Id="rId9" Type="http://schemas.openxmlformats.org/officeDocument/2006/relationships/image" Target="../media/image1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1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eg"/><Relationship Id="rId2" Type="http://schemas.openxmlformats.org/officeDocument/2006/relationships/image" Target="../media/image1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5.png"/><Relationship Id="rId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7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7" Type="http://schemas.openxmlformats.org/officeDocument/2006/relationships/image" Target="../media/image4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35.png"/><Relationship Id="rId9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45.png"/><Relationship Id="rId7" Type="http://schemas.openxmlformats.org/officeDocument/2006/relationships/chart" Target="../charts/chart2.xm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50.png"/><Relationship Id="rId3" Type="http://schemas.microsoft.com/office/2007/relationships/media" Target="../media/media3.mp4"/><Relationship Id="rId7" Type="http://schemas.openxmlformats.org/officeDocument/2006/relationships/chart" Target="../charts/chart4.xml"/><Relationship Id="rId12" Type="http://schemas.openxmlformats.org/officeDocument/2006/relationships/image" Target="../media/image49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4.png"/><Relationship Id="rId11" Type="http://schemas.openxmlformats.org/officeDocument/2006/relationships/image" Target="../media/image48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8.png"/><Relationship Id="rId4" Type="http://schemas.openxmlformats.org/officeDocument/2006/relationships/video" Target="../media/media3.mp4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45494" y="2838040"/>
            <a:ext cx="11329259" cy="1296144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dirty="0"/>
              <a:t>Thermo-mechanical analyses and tests on laser welding process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48605" y="4197179"/>
            <a:ext cx="9537843" cy="498549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pl-PL" sz="2500" dirty="0" err="1">
                <a:solidFill>
                  <a:schemeClr val="tx1"/>
                </a:solidFill>
              </a:rPr>
              <a:t>Rafal</a:t>
            </a:r>
            <a:r>
              <a:rPr lang="pl-PL" sz="2500" dirty="0">
                <a:solidFill>
                  <a:schemeClr val="tx1"/>
                </a:solidFill>
              </a:rPr>
              <a:t> </a:t>
            </a:r>
            <a:r>
              <a:rPr lang="pl-PL" sz="2500" dirty="0" smtClean="0">
                <a:solidFill>
                  <a:schemeClr val="tx1"/>
                </a:solidFill>
              </a:rPr>
              <a:t>Ortwein, Jakub </a:t>
            </a:r>
            <a:r>
              <a:rPr lang="pl-PL" sz="2500" dirty="0" err="1" smtClean="0">
                <a:solidFill>
                  <a:schemeClr val="tx1"/>
                </a:solidFill>
              </a:rPr>
              <a:t>Tabin</a:t>
            </a:r>
            <a:r>
              <a:rPr lang="pl-PL" sz="2500" dirty="0" smtClean="0">
                <a:solidFill>
                  <a:schemeClr val="tx1"/>
                </a:solidFill>
              </a:rPr>
              <a:t>, </a:t>
            </a:r>
            <a:r>
              <a:rPr lang="pl-PL" sz="2500" smtClean="0">
                <a:solidFill>
                  <a:schemeClr val="tx1"/>
                </a:solidFill>
              </a:rPr>
              <a:t>Tomasz Ślęzak</a:t>
            </a:r>
            <a:endParaRPr lang="pl-PL" sz="2500" dirty="0" smtClean="0">
              <a:solidFill>
                <a:schemeClr val="tx1"/>
              </a:solidFill>
            </a:endParaRPr>
          </a:p>
          <a:p>
            <a:endParaRPr lang="en-US" sz="2500" dirty="0">
              <a:solidFill>
                <a:schemeClr val="tx1"/>
              </a:solidFill>
            </a:endParaRPr>
          </a:p>
        </p:txBody>
      </p:sp>
      <p:sp>
        <p:nvSpPr>
          <p:cNvPr id="4" name="Podtytuł 2"/>
          <p:cNvSpPr txBox="1">
            <a:spLocks/>
          </p:cNvSpPr>
          <p:nvPr/>
        </p:nvSpPr>
        <p:spPr>
          <a:xfrm>
            <a:off x="2159168" y="6298530"/>
            <a:ext cx="5856651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WPMAG </a:t>
            </a:r>
            <a:r>
              <a:rPr lang="en-US" dirty="0" smtClean="0"/>
              <a:t>202</a:t>
            </a:r>
            <a:r>
              <a:rPr lang="pl-PL" dirty="0" smtClean="0"/>
              <a:t>5</a:t>
            </a:r>
            <a:r>
              <a:rPr lang="en-US" dirty="0" smtClean="0"/>
              <a:t> </a:t>
            </a:r>
            <a:r>
              <a:rPr lang="pl-PL" dirty="0" err="1"/>
              <a:t>Final</a:t>
            </a:r>
            <a:r>
              <a:rPr lang="en-US" dirty="0"/>
              <a:t> meeting </a:t>
            </a:r>
            <a:r>
              <a:rPr lang="en-US" dirty="0" smtClean="0"/>
              <a:t>(</a:t>
            </a:r>
            <a:r>
              <a:rPr lang="pl-PL" dirty="0" smtClean="0"/>
              <a:t>14</a:t>
            </a:r>
            <a:r>
              <a:rPr lang="en-US" dirty="0" smtClean="0"/>
              <a:t>-</a:t>
            </a:r>
            <a:r>
              <a:rPr lang="pl-PL" dirty="0" smtClean="0"/>
              <a:t>16</a:t>
            </a:r>
            <a:r>
              <a:rPr lang="en-US" dirty="0"/>
              <a:t>.</a:t>
            </a:r>
            <a:r>
              <a:rPr lang="pl-PL" dirty="0" smtClean="0"/>
              <a:t>01</a:t>
            </a:r>
            <a:r>
              <a:rPr lang="en-US" dirty="0" smtClean="0"/>
              <a:t>.202</a:t>
            </a:r>
            <a:r>
              <a:rPr lang="pl-PL" dirty="0"/>
              <a:t>5</a:t>
            </a:r>
            <a:r>
              <a:rPr lang="en-US" dirty="0"/>
              <a:t>)</a:t>
            </a:r>
          </a:p>
        </p:txBody>
      </p:sp>
      <p:sp>
        <p:nvSpPr>
          <p:cNvPr id="6" name="Podtytuł 2"/>
          <p:cNvSpPr txBox="1">
            <a:spLocks/>
          </p:cNvSpPr>
          <p:nvPr/>
        </p:nvSpPr>
        <p:spPr>
          <a:xfrm>
            <a:off x="527380" y="4976941"/>
            <a:ext cx="11664620" cy="541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Acknowledgement: </a:t>
            </a:r>
            <a:r>
              <a:rPr lang="en-US" dirty="0" err="1"/>
              <a:t>Xabier</a:t>
            </a:r>
            <a:r>
              <a:rPr lang="en-US" dirty="0"/>
              <a:t> </a:t>
            </a:r>
            <a:r>
              <a:rPr lang="en-US" dirty="0" err="1"/>
              <a:t>Sarasola</a:t>
            </a:r>
            <a:r>
              <a:rPr lang="en-US" dirty="0"/>
              <a:t> (SPC)</a:t>
            </a:r>
            <a:r>
              <a:rPr lang="pl-PL" dirty="0"/>
              <a:t>, Kamil Sedlak (SPC), </a:t>
            </a:r>
            <a:r>
              <a:rPr lang="pl-PL" dirty="0" err="1"/>
              <a:t>Montanstahl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47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/>
          </p:cNvSpPr>
          <p:nvPr/>
        </p:nvSpPr>
        <p:spPr>
          <a:xfrm>
            <a:off x="-7620" y="280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/>
              <a:t>2. FEM model of </a:t>
            </a:r>
            <a:r>
              <a:rPr lang="pl-PL" dirty="0" err="1"/>
              <a:t>welding</a:t>
            </a:r>
            <a:endParaRPr lang="en-US" dirty="0"/>
          </a:p>
        </p:txBody>
      </p:sp>
      <p:pic>
        <p:nvPicPr>
          <p:cNvPr id="8" name="Immagine 2" descr="Immagine che contiene Metallurgia, interno, giallo&#10;&#10;Descrizione generata automaticamente">
            <a:extLst>
              <a:ext uri="{FF2B5EF4-FFF2-40B4-BE49-F238E27FC236}">
                <a16:creationId xmlns:a16="http://schemas.microsoft.com/office/drawing/2014/main" id="{79EC93CC-8592-A6F2-A780-6572EEBA4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873"/>
          <a:stretch/>
        </p:blipFill>
        <p:spPr>
          <a:xfrm>
            <a:off x="9227765" y="1576517"/>
            <a:ext cx="1573560" cy="1311635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sp>
        <p:nvSpPr>
          <p:cNvPr id="10" name="pole tekstowe 9"/>
          <p:cNvSpPr txBox="1"/>
          <p:nvPr/>
        </p:nvSpPr>
        <p:spPr>
          <a:xfrm>
            <a:off x="8808720" y="1215868"/>
            <a:ext cx="270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Moving heat source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pole tekstowe 13"/>
              <p:cNvSpPr txBox="1"/>
              <p:nvPr/>
            </p:nvSpPr>
            <p:spPr>
              <a:xfrm>
                <a:off x="2753138" y="3699742"/>
                <a:ext cx="1408334" cy="5815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pl-PL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pole tekstow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3138" y="3699742"/>
                <a:ext cx="1408334" cy="5815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pole tekstowe 19"/>
              <p:cNvSpPr txBox="1"/>
              <p:nvPr/>
            </p:nvSpPr>
            <p:spPr>
              <a:xfrm>
                <a:off x="2753138" y="4406039"/>
                <a:ext cx="2661498" cy="3190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𝑖𝑗𝑘𝑙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𝑘𝑙</m:t>
                              </m:r>
                            </m:sub>
                          </m:s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𝑘𝑙</m:t>
                              </m:r>
                            </m:sub>
                            <m:sup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bSup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𝑘𝑙</m:t>
                              </m:r>
                            </m:sub>
                            <m:sup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pole tekstow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3138" y="4406039"/>
                <a:ext cx="2661498" cy="319062"/>
              </a:xfrm>
              <a:prstGeom prst="rect">
                <a:avLst/>
              </a:prstGeom>
              <a:blipFill>
                <a:blip r:embed="rId6"/>
                <a:stretch>
                  <a:fillRect l="-91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pole tekstowe 21"/>
              <p:cNvSpPr txBox="1"/>
              <p:nvPr/>
            </p:nvSpPr>
            <p:spPr>
              <a:xfrm>
                <a:off x="2753138" y="5654289"/>
                <a:ext cx="2205219" cy="3141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𝑦𝑖𝑒𝑙𝑑</m:t>
                          </m:r>
                        </m:sup>
                      </m:sSup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𝑒𝑞𝑣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pole tekstow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3138" y="5654289"/>
                <a:ext cx="2205219" cy="314189"/>
              </a:xfrm>
              <a:prstGeom prst="rect">
                <a:avLst/>
              </a:prstGeom>
              <a:blipFill>
                <a:blip r:embed="rId7"/>
                <a:stretch>
                  <a:fillRect l="-3324" t="-5882" r="-3878" b="-25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Prostokąt 23"/>
              <p:cNvSpPr/>
              <p:nvPr/>
            </p:nvSpPr>
            <p:spPr>
              <a:xfrm>
                <a:off x="2638838" y="6151367"/>
                <a:ext cx="2128660" cy="3783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pl-PL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𝑘𝑙</m:t>
                          </m:r>
                        </m:sub>
                        <m:sup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pl-PL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𝑻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Prostokąt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8838" y="6151367"/>
                <a:ext cx="2128660" cy="378373"/>
              </a:xfrm>
              <a:prstGeom prst="rect">
                <a:avLst/>
              </a:prstGeom>
              <a:blipFill>
                <a:blip r:embed="rId8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Prostokąt 24"/>
          <p:cNvSpPr/>
          <p:nvPr/>
        </p:nvSpPr>
        <p:spPr>
          <a:xfrm>
            <a:off x="2446020" y="1215868"/>
            <a:ext cx="6042660" cy="189309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ole tekstowe 25"/>
          <p:cNvSpPr txBox="1"/>
          <p:nvPr/>
        </p:nvSpPr>
        <p:spPr>
          <a:xfrm>
            <a:off x="647700" y="1693334"/>
            <a:ext cx="163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model</a:t>
            </a:r>
          </a:p>
        </p:txBody>
      </p:sp>
      <p:sp>
        <p:nvSpPr>
          <p:cNvPr id="27" name="pole tekstowe 26"/>
          <p:cNvSpPr txBox="1"/>
          <p:nvPr/>
        </p:nvSpPr>
        <p:spPr>
          <a:xfrm>
            <a:off x="471427" y="4991639"/>
            <a:ext cx="2105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Mechanical model</a:t>
            </a:r>
          </a:p>
        </p:txBody>
      </p:sp>
      <p:sp>
        <p:nvSpPr>
          <p:cNvPr id="28" name="Prostokąt 27"/>
          <p:cNvSpPr/>
          <p:nvPr/>
        </p:nvSpPr>
        <p:spPr>
          <a:xfrm>
            <a:off x="2461260" y="3642360"/>
            <a:ext cx="6515100" cy="321564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ole tekstowe 28"/>
          <p:cNvSpPr txBox="1"/>
          <p:nvPr/>
        </p:nvSpPr>
        <p:spPr>
          <a:xfrm>
            <a:off x="6088380" y="3802499"/>
            <a:ext cx="235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Equilibrium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Prostokąt 30"/>
              <p:cNvSpPr/>
              <p:nvPr/>
            </p:nvSpPr>
            <p:spPr>
              <a:xfrm>
                <a:off x="2638838" y="4764767"/>
                <a:ext cx="2289473" cy="7206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𝑘𝑙</m:t>
                          </m:r>
                        </m:sub>
                      </m:sSub>
                      <m:r>
                        <a:rPr lang="pl-PL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pl-PL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den>
                          </m:f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Prostokąt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8838" y="4764767"/>
                <a:ext cx="2289473" cy="72064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pole tekstowe 31"/>
          <p:cNvSpPr txBox="1"/>
          <p:nvPr/>
        </p:nvSpPr>
        <p:spPr>
          <a:xfrm>
            <a:off x="6088380" y="4406039"/>
            <a:ext cx="235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Constitutive equations</a:t>
            </a:r>
          </a:p>
        </p:txBody>
      </p:sp>
      <p:sp>
        <p:nvSpPr>
          <p:cNvPr id="33" name="pole tekstowe 32"/>
          <p:cNvSpPr txBox="1"/>
          <p:nvPr/>
        </p:nvSpPr>
        <p:spPr>
          <a:xfrm>
            <a:off x="6131853" y="5589019"/>
            <a:ext cx="163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Yield function</a:t>
            </a:r>
          </a:p>
        </p:txBody>
      </p:sp>
      <p:sp>
        <p:nvSpPr>
          <p:cNvPr id="34" name="pole tekstowe 33"/>
          <p:cNvSpPr txBox="1"/>
          <p:nvPr/>
        </p:nvSpPr>
        <p:spPr>
          <a:xfrm>
            <a:off x="6131853" y="6144706"/>
            <a:ext cx="163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strain</a:t>
            </a:r>
          </a:p>
        </p:txBody>
      </p:sp>
      <p:sp>
        <p:nvSpPr>
          <p:cNvPr id="35" name="pole tekstowe 34"/>
          <p:cNvSpPr txBox="1"/>
          <p:nvPr/>
        </p:nvSpPr>
        <p:spPr>
          <a:xfrm>
            <a:off x="6088380" y="4991639"/>
            <a:ext cx="3139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Strain-</a:t>
            </a:r>
            <a:r>
              <a:rPr lang="pl-PL" dirty="0"/>
              <a:t>d</a:t>
            </a:r>
            <a:r>
              <a:rPr lang="en-US" dirty="0" err="1"/>
              <a:t>isplacement</a:t>
            </a:r>
            <a:r>
              <a:rPr lang="en-US" dirty="0"/>
              <a:t> relations 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4373978" y="2725397"/>
            <a:ext cx="2891692" cy="373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For the laser welding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396B-4F0D-49B9-8B75-81E8A61F1498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pole tekstowe 29"/>
              <p:cNvSpPr txBox="1"/>
              <p:nvPr/>
            </p:nvSpPr>
            <p:spPr>
              <a:xfrm>
                <a:off x="2576865" y="1564005"/>
                <a:ext cx="5742854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𝜚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pl-PL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d>
                            <m:dPr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den>
                              </m:f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pole tekstow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865" y="1564005"/>
                <a:ext cx="5742854" cy="62235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Prostokąt 36"/>
          <p:cNvSpPr/>
          <p:nvPr/>
        </p:nvSpPr>
        <p:spPr>
          <a:xfrm>
            <a:off x="6948172" y="1637681"/>
            <a:ext cx="1386840" cy="538457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Łącznik prosty ze strzałką 4"/>
          <p:cNvCxnSpPr>
            <a:stCxn id="8" idx="1"/>
            <a:endCxn id="37" idx="3"/>
          </p:cNvCxnSpPr>
          <p:nvPr/>
        </p:nvCxnSpPr>
        <p:spPr>
          <a:xfrm flipH="1" flipV="1">
            <a:off x="8335012" y="1906910"/>
            <a:ext cx="892753" cy="325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80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/>
          </p:cNvSpPr>
          <p:nvPr/>
        </p:nvSpPr>
        <p:spPr>
          <a:xfrm>
            <a:off x="0" y="1367"/>
            <a:ext cx="12192000" cy="578338"/>
          </a:xfrm>
          <a:prstGeom prst="rect">
            <a:avLst/>
          </a:prstGeom>
        </p:spPr>
        <p:txBody>
          <a:bodyPr anchor="ctr" anchorCtr="1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/>
              <a:t>2. FEM model of </a:t>
            </a:r>
            <a:r>
              <a:rPr lang="pl-PL" dirty="0" err="1" smtClean="0"/>
              <a:t>welding</a:t>
            </a:r>
            <a:endParaRPr lang="en-US" dirty="0"/>
          </a:p>
        </p:txBody>
      </p:sp>
      <p:graphicFrame>
        <p:nvGraphicFramePr>
          <p:cNvPr id="4" name="Wykres 3">
            <a:extLst>
              <a:ext uri="{FF2B5EF4-FFF2-40B4-BE49-F238E27FC236}">
                <a16:creationId xmlns:a16="http://schemas.microsoft.com/office/drawing/2014/main" id="{88B1C587-A351-4328-8D0A-DD06C5D831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981846"/>
              </p:ext>
            </p:extLst>
          </p:nvPr>
        </p:nvGraphicFramePr>
        <p:xfrm>
          <a:off x="0" y="620669"/>
          <a:ext cx="4282831" cy="2431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id="{5C3BF69D-0DAB-47F1-B504-1E4D609F96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4704865"/>
              </p:ext>
            </p:extLst>
          </p:nvPr>
        </p:nvGraphicFramePr>
        <p:xfrm>
          <a:off x="4417631" y="579705"/>
          <a:ext cx="3516705" cy="2395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Wykres 5">
            <a:extLst>
              <a:ext uri="{FF2B5EF4-FFF2-40B4-BE49-F238E27FC236}">
                <a16:creationId xmlns:a16="http://schemas.microsoft.com/office/drawing/2014/main" id="{92EB35C1-8128-46C1-9AD0-11BBC9BDE1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3318635"/>
              </p:ext>
            </p:extLst>
          </p:nvPr>
        </p:nvGraphicFramePr>
        <p:xfrm>
          <a:off x="8069136" y="668572"/>
          <a:ext cx="4122864" cy="2306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Wykres 6">
            <a:extLst>
              <a:ext uri="{FF2B5EF4-FFF2-40B4-BE49-F238E27FC236}">
                <a16:creationId xmlns:a16="http://schemas.microsoft.com/office/drawing/2014/main" id="{BD824528-266F-482A-8317-2D3DFAECBE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3642106"/>
              </p:ext>
            </p:extLst>
          </p:nvPr>
        </p:nvGraphicFramePr>
        <p:xfrm>
          <a:off x="312615" y="3553725"/>
          <a:ext cx="5040923" cy="2628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Wykres 7">
            <a:extLst>
              <a:ext uri="{FF2B5EF4-FFF2-40B4-BE49-F238E27FC236}">
                <a16:creationId xmlns:a16="http://schemas.microsoft.com/office/drawing/2014/main" id="{82DAAE7A-8CED-4909-841C-FF607EB47E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5181696"/>
              </p:ext>
            </p:extLst>
          </p:nvPr>
        </p:nvGraphicFramePr>
        <p:xfrm>
          <a:off x="5689941" y="3553725"/>
          <a:ext cx="5368828" cy="2774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05557BF6-FECB-4CF5-98EC-F1123514E8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77109"/>
              </p:ext>
            </p:extLst>
          </p:nvPr>
        </p:nvGraphicFramePr>
        <p:xfrm>
          <a:off x="162056" y="6333983"/>
          <a:ext cx="8974129" cy="4565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6421">
                  <a:extLst>
                    <a:ext uri="{9D8B030D-6E8A-4147-A177-3AD203B41FA5}">
                      <a16:colId xmlns:a16="http://schemas.microsoft.com/office/drawing/2014/main" val="3935230218"/>
                    </a:ext>
                  </a:extLst>
                </a:gridCol>
                <a:gridCol w="8637708">
                  <a:extLst>
                    <a:ext uri="{9D8B030D-6E8A-4147-A177-3AD203B41FA5}">
                      <a16:colId xmlns:a16="http://schemas.microsoft.com/office/drawing/2014/main" val="1481143490"/>
                    </a:ext>
                  </a:extLst>
                </a:gridCol>
              </a:tblGrid>
              <a:tr h="159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  <a:effectLst/>
                        </a:rPr>
                        <a:t>Ref4</a:t>
                      </a:r>
                      <a:endParaRPr lang="pl-PL" sz="14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  <a:effectLst/>
                        </a:rPr>
                        <a:t>FEM analysis of thermal and residual stress profile in selective laser melting of 316L stainless steel</a:t>
                      </a:r>
                      <a:endParaRPr lang="pl-PL" sz="14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971489"/>
                  </a:ext>
                </a:extLst>
              </a:tr>
              <a:tr h="807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0" i="1">
                          <a:solidFill>
                            <a:schemeClr val="tx1"/>
                          </a:solidFill>
                          <a:effectLst/>
                        </a:rPr>
                        <a:t>Ref5</a:t>
                      </a:r>
                      <a:endParaRPr lang="pl-PL" sz="1400" b="0" i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  <a:effectLst/>
                        </a:rPr>
                        <a:t>Experimental and numerical study on residual stress and geometric distortion in powder bed fusion process</a:t>
                      </a:r>
                      <a:endParaRPr lang="pl-PL" sz="14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8144648"/>
                  </a:ext>
                </a:extLst>
              </a:tr>
            </a:tbl>
          </a:graphicData>
        </a:graphic>
      </p:graphicFrame>
      <p:sp>
        <p:nvSpPr>
          <p:cNvPr id="10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70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/>
              <a:t>2. FEM </a:t>
            </a:r>
            <a:r>
              <a:rPr lang="pl-PL" dirty="0"/>
              <a:t>model of </a:t>
            </a:r>
            <a:r>
              <a:rPr lang="pl-PL" dirty="0" err="1"/>
              <a:t>welding</a:t>
            </a:r>
            <a:endParaRPr lang="en-US" dirty="0"/>
          </a:p>
        </p:txBody>
      </p:sp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id="{62ED9BAD-571A-469B-983A-3458B1B18D36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356049" y="1204196"/>
          <a:ext cx="5437138" cy="3433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BD4EAD23-7DFF-4D00-A865-7A5B55D22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807814"/>
              </p:ext>
            </p:extLst>
          </p:nvPr>
        </p:nvGraphicFramePr>
        <p:xfrm>
          <a:off x="177686" y="738168"/>
          <a:ext cx="5755081" cy="3314700"/>
        </p:xfrm>
        <a:graphic>
          <a:graphicData uri="http://schemas.openxmlformats.org/drawingml/2006/table">
            <a:tbl>
              <a:tblPr/>
              <a:tblGrid>
                <a:gridCol w="608199">
                  <a:extLst>
                    <a:ext uri="{9D8B030D-6E8A-4147-A177-3AD203B41FA5}">
                      <a16:colId xmlns:a16="http://schemas.microsoft.com/office/drawing/2014/main" val="1395605748"/>
                    </a:ext>
                  </a:extLst>
                </a:gridCol>
                <a:gridCol w="817267">
                  <a:extLst>
                    <a:ext uri="{9D8B030D-6E8A-4147-A177-3AD203B41FA5}">
                      <a16:colId xmlns:a16="http://schemas.microsoft.com/office/drawing/2014/main" val="58104306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896075790"/>
                    </a:ext>
                  </a:extLst>
                </a:gridCol>
                <a:gridCol w="893292">
                  <a:extLst>
                    <a:ext uri="{9D8B030D-6E8A-4147-A177-3AD203B41FA5}">
                      <a16:colId xmlns:a16="http://schemas.microsoft.com/office/drawing/2014/main" val="4068795527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3180393425"/>
                    </a:ext>
                  </a:extLst>
                </a:gridCol>
                <a:gridCol w="988323">
                  <a:extLst>
                    <a:ext uri="{9D8B030D-6E8A-4147-A177-3AD203B41FA5}">
                      <a16:colId xmlns:a16="http://schemas.microsoft.com/office/drawing/2014/main" val="2632655929"/>
                    </a:ext>
                  </a:extLst>
                </a:gridCol>
              </a:tblGrid>
              <a:tr h="182880">
                <a:tc gridSpan="6">
                  <a:txBody>
                    <a:bodyPr/>
                    <a:lstStyle/>
                    <a:p>
                      <a:pPr algn="ctr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45540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 [◦C]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 [ 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Gpa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Poisson’s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ratio [-]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sig0 [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Tan. 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CTE [1/K)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8027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26.85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194.7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2281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44112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126.85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217.4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802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226.85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184.5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0.285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188.8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6777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326.85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178.2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0.319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165.2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1531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4524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426.85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0.322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154.9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1363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81361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526.85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161.7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144.7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1.79E-05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47228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726.85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141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0.291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124.2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858.6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1.87E-05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5240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826.85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127.3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111.1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693.6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1.90E-05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164528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926.85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112.5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73.6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558.2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1.93E-05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5248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1026.9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423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1.95E-05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800269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1126.9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18.4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293.4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1.96E-05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725827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1226.9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1.98E-05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11878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1372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1.99E-05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133906"/>
                  </a:ext>
                </a:extLst>
              </a:tr>
            </a:tbl>
          </a:graphicData>
        </a:graphic>
      </p:graphicFrame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B746C466-D161-416F-BC41-07B2174F5E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605313"/>
              </p:ext>
            </p:extLst>
          </p:nvPr>
        </p:nvGraphicFramePr>
        <p:xfrm>
          <a:off x="666500" y="5260528"/>
          <a:ext cx="10859000" cy="883920"/>
        </p:xfrm>
        <a:graphic>
          <a:graphicData uri="http://schemas.openxmlformats.org/drawingml/2006/table">
            <a:tbl>
              <a:tblPr/>
              <a:tblGrid>
                <a:gridCol w="1080000">
                  <a:extLst>
                    <a:ext uri="{9D8B030D-6E8A-4147-A177-3AD203B41FA5}">
                      <a16:colId xmlns:a16="http://schemas.microsoft.com/office/drawing/2014/main" val="1438313645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926638536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367632117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635973199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1128396406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66100625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80050954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143064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79089205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9179886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8636244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6169401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3699067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37029642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95105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Plastic str.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326.85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526.85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826.85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926.85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1026.9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1126.9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1226.9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5906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217.4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188.8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144.7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111.1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73.6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6215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541.8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471.4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427.5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383.7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295.92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249.82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185.24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77.08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2116120"/>
                  </a:ext>
                </a:extLst>
              </a:tr>
            </a:tbl>
          </a:graphicData>
        </a:graphic>
      </p:graphicFrame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D2BD-2DF7-429F-B88C-A630DD13139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/>
              <a:t>2. FEM </a:t>
            </a:r>
            <a:r>
              <a:rPr lang="pl-PL" dirty="0"/>
              <a:t>model of </a:t>
            </a:r>
            <a:r>
              <a:rPr lang="pl-PL" dirty="0" err="1"/>
              <a:t>welding</a:t>
            </a:r>
            <a:endParaRPr lang="en-US" dirty="0"/>
          </a:p>
        </p:txBody>
      </p:sp>
      <p:pic>
        <p:nvPicPr>
          <p:cNvPr id="4" name="Mech_SEQV_all">
            <a:hlinkClick r:id="" action="ppaction://media"/>
            <a:extLst>
              <a:ext uri="{FF2B5EF4-FFF2-40B4-BE49-F238E27FC236}">
                <a16:creationId xmlns:a16="http://schemas.microsoft.com/office/drawing/2014/main" id="{A93F6D31-F0CF-4944-91F1-4A01BDBE451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30434" y="581618"/>
            <a:ext cx="8199437" cy="6172200"/>
          </a:xfrm>
          <a:prstGeom prst="rect">
            <a:avLst/>
          </a:prstGeom>
        </p:spPr>
      </p:pic>
      <p:sp>
        <p:nvSpPr>
          <p:cNvPr id="5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45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3. Residual stresses: measurements vs FEM</a:t>
            </a:r>
            <a:endParaRPr lang="en-US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1DF1BCDB-302F-4158-9947-C591AB2290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16" t="14808" r="18587"/>
          <a:stretch/>
        </p:blipFill>
        <p:spPr>
          <a:xfrm>
            <a:off x="109417" y="1473214"/>
            <a:ext cx="3954584" cy="3054653"/>
          </a:xfrm>
          <a:prstGeom prst="rect">
            <a:avLst/>
          </a:prstGeom>
        </p:spPr>
      </p:pic>
      <p:pic>
        <p:nvPicPr>
          <p:cNvPr id="5" name="Obraz 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8" t="2914" r="3024" b="2070"/>
          <a:stretch/>
        </p:blipFill>
        <p:spPr bwMode="auto">
          <a:xfrm rot="16200000">
            <a:off x="5774443" y="1648699"/>
            <a:ext cx="3735608" cy="30924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Obraz 5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" t="2330" r="2267"/>
          <a:stretch/>
        </p:blipFill>
        <p:spPr bwMode="auto">
          <a:xfrm rot="16200000">
            <a:off x="8574613" y="1596590"/>
            <a:ext cx="3986260" cy="32485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Prostokąt 6"/>
          <p:cNvSpPr/>
          <p:nvPr/>
        </p:nvSpPr>
        <p:spPr>
          <a:xfrm>
            <a:off x="0" y="616499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i="1" dirty="0" smtClean="0">
                <a:solidFill>
                  <a:srgbClr val="1F1F1F"/>
                </a:solidFill>
                <a:latin typeface="ElsevierGulliver"/>
              </a:rPr>
              <a:t>J. </a:t>
            </a:r>
            <a:r>
              <a:rPr lang="pl-PL" i="1" dirty="0" err="1" smtClean="0">
                <a:solidFill>
                  <a:srgbClr val="1F1F1F"/>
                </a:solidFill>
                <a:latin typeface="ElsevierGulliver"/>
              </a:rPr>
              <a:t>Tabin</a:t>
            </a:r>
            <a:r>
              <a:rPr lang="pl-PL" i="1" dirty="0" smtClean="0">
                <a:solidFill>
                  <a:srgbClr val="1F1F1F"/>
                </a:solidFill>
                <a:latin typeface="ElsevierGulliver"/>
              </a:rPr>
              <a:t> et al. </a:t>
            </a:r>
            <a:r>
              <a:rPr lang="en-US" i="1" dirty="0" smtClean="0">
                <a:solidFill>
                  <a:srgbClr val="1F1F1F"/>
                </a:solidFill>
                <a:latin typeface="ElsevierGulliver"/>
              </a:rPr>
              <a:t>Microstructure, mechanical properties and residual stress of welded stainless-steel jackets for React &amp; Wind conductor in EU-DEMO</a:t>
            </a:r>
            <a:r>
              <a:rPr lang="pl-PL" i="1" dirty="0" smtClean="0">
                <a:solidFill>
                  <a:srgbClr val="1F1F1F"/>
                </a:solidFill>
                <a:latin typeface="ElsevierGulliver"/>
              </a:rPr>
              <a:t>. </a:t>
            </a:r>
            <a:r>
              <a:rPr lang="en-US" i="1" dirty="0">
                <a:solidFill>
                  <a:srgbClr val="1F1F1F"/>
                </a:solidFill>
                <a:latin typeface="ElsevierGulliver"/>
              </a:rPr>
              <a:t>Fusion Engineering and </a:t>
            </a:r>
            <a:r>
              <a:rPr lang="en-US" i="1" dirty="0" smtClean="0">
                <a:solidFill>
                  <a:srgbClr val="1F1F1F"/>
                </a:solidFill>
                <a:latin typeface="ElsevierGulliver"/>
              </a:rPr>
              <a:t>Design</a:t>
            </a:r>
            <a:r>
              <a:rPr lang="pl-PL" i="1" dirty="0" smtClean="0">
                <a:solidFill>
                  <a:srgbClr val="1F1F1F"/>
                </a:solidFill>
                <a:latin typeface="ElsevierGulliver"/>
              </a:rPr>
              <a:t> </a:t>
            </a:r>
            <a:r>
              <a:rPr lang="en-US" i="1" dirty="0" smtClean="0">
                <a:solidFill>
                  <a:srgbClr val="1F1F1F"/>
                </a:solidFill>
                <a:latin typeface="ElsevierGulliver"/>
              </a:rPr>
              <a:t>222</a:t>
            </a:r>
            <a:r>
              <a:rPr lang="pl-PL" i="1" dirty="0" smtClean="0">
                <a:solidFill>
                  <a:srgbClr val="1F1F1F"/>
                </a:solidFill>
                <a:latin typeface="ElsevierGulliver"/>
              </a:rPr>
              <a:t> (</a:t>
            </a:r>
            <a:r>
              <a:rPr lang="en-US" i="1" dirty="0" smtClean="0">
                <a:solidFill>
                  <a:srgbClr val="1F1F1F"/>
                </a:solidFill>
                <a:latin typeface="ElsevierGulliver"/>
              </a:rPr>
              <a:t>2026</a:t>
            </a:r>
            <a:r>
              <a:rPr lang="pl-PL" i="1" dirty="0" smtClean="0">
                <a:solidFill>
                  <a:srgbClr val="1F1F1F"/>
                </a:solidFill>
                <a:latin typeface="ElsevierGulliver"/>
              </a:rPr>
              <a:t>) </a:t>
            </a:r>
            <a:r>
              <a:rPr lang="en-US" i="1" dirty="0" smtClean="0">
                <a:solidFill>
                  <a:srgbClr val="1F1F1F"/>
                </a:solidFill>
                <a:latin typeface="ElsevierGulliver"/>
              </a:rPr>
              <a:t>115503</a:t>
            </a:r>
            <a:endParaRPr lang="en-US" b="0" i="1" dirty="0">
              <a:solidFill>
                <a:srgbClr val="1F1F1F"/>
              </a:solidFill>
              <a:effectLst/>
              <a:latin typeface="ElsevierGulliver"/>
            </a:endParaRPr>
          </a:p>
        </p:txBody>
      </p:sp>
      <p:pic>
        <p:nvPicPr>
          <p:cNvPr id="8" name="Immagine 4" descr="Immagine che contiene strumento, metallo, interno, spada&#10;&#10;Descrizione generata automaticamente">
            <a:extLst>
              <a:ext uri="{FF2B5EF4-FFF2-40B4-BE49-F238E27FC236}">
                <a16:creationId xmlns:a16="http://schemas.microsoft.com/office/drawing/2014/main" id="{DDD76049-C2B9-6AD0-D383-660B18A6B474}"/>
              </a:ext>
            </a:extLst>
          </p:cNvPr>
          <p:cNvPicPr/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575" t="-262" r="3864" b="1"/>
          <a:stretch/>
        </p:blipFill>
        <p:spPr bwMode="auto">
          <a:xfrm rot="5400000">
            <a:off x="3333431" y="2315972"/>
            <a:ext cx="3493135" cy="1809750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pole tekstowe 8"/>
          <p:cNvSpPr txBox="1"/>
          <p:nvPr/>
        </p:nvSpPr>
        <p:spPr>
          <a:xfrm>
            <a:off x="218831" y="957812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Hole drilling strain gauge method</a:t>
            </a:r>
            <a:endParaRPr lang="en-US" b="1" dirty="0"/>
          </a:p>
        </p:txBody>
      </p:sp>
      <p:sp>
        <p:nvSpPr>
          <p:cNvPr id="10" name="Prostokąt 9"/>
          <p:cNvSpPr/>
          <p:nvPr/>
        </p:nvSpPr>
        <p:spPr>
          <a:xfrm>
            <a:off x="6847515" y="5135486"/>
            <a:ext cx="1810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Depth 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~0.25 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mm </a:t>
            </a:r>
            <a:endParaRPr lang="en-US" dirty="0"/>
          </a:p>
        </p:txBody>
      </p:sp>
      <p:sp>
        <p:nvSpPr>
          <p:cNvPr id="11" name="Prostokąt 10"/>
          <p:cNvSpPr/>
          <p:nvPr/>
        </p:nvSpPr>
        <p:spPr>
          <a:xfrm>
            <a:off x="9602438" y="5115335"/>
            <a:ext cx="1935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Depth 0.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-0.8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mm </a:t>
            </a:r>
            <a:endParaRPr lang="en-US" dirty="0"/>
          </a:p>
        </p:txBody>
      </p:sp>
      <p:cxnSp>
        <p:nvCxnSpPr>
          <p:cNvPr id="13" name="Łącznik prosty 12"/>
          <p:cNvCxnSpPr/>
          <p:nvPr/>
        </p:nvCxnSpPr>
        <p:spPr>
          <a:xfrm flipV="1">
            <a:off x="7276123" y="1227717"/>
            <a:ext cx="0" cy="29222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14"/>
          <p:cNvCxnSpPr/>
          <p:nvPr/>
        </p:nvCxnSpPr>
        <p:spPr>
          <a:xfrm flipV="1">
            <a:off x="7479323" y="1227717"/>
            <a:ext cx="0" cy="19672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 flipV="1">
            <a:off x="7689070" y="1227717"/>
            <a:ext cx="0" cy="1026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/>
          <p:nvPr/>
        </p:nvCxnSpPr>
        <p:spPr>
          <a:xfrm>
            <a:off x="7276123" y="1327144"/>
            <a:ext cx="203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/>
          <p:cNvCxnSpPr/>
          <p:nvPr/>
        </p:nvCxnSpPr>
        <p:spPr>
          <a:xfrm>
            <a:off x="7479323" y="1327144"/>
            <a:ext cx="203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rostokąt 24"/>
          <p:cNvSpPr/>
          <p:nvPr/>
        </p:nvSpPr>
        <p:spPr>
          <a:xfrm>
            <a:off x="6718728" y="808672"/>
            <a:ext cx="1317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3.5±0.5 mm</a:t>
            </a:r>
            <a:endParaRPr lang="en-US" dirty="0"/>
          </a:p>
        </p:txBody>
      </p:sp>
      <p:cxnSp>
        <p:nvCxnSpPr>
          <p:cNvPr id="27" name="Łącznik prosty 26"/>
          <p:cNvCxnSpPr/>
          <p:nvPr/>
        </p:nvCxnSpPr>
        <p:spPr>
          <a:xfrm>
            <a:off x="7276123" y="1092200"/>
            <a:ext cx="101600" cy="2349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1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/>
          </p:cNvSpPr>
          <p:nvPr/>
        </p:nvSpPr>
        <p:spPr>
          <a:xfrm>
            <a:off x="0" y="1367"/>
            <a:ext cx="12192000" cy="506633"/>
          </a:xfrm>
          <a:prstGeom prst="rect">
            <a:avLst/>
          </a:prstGeom>
        </p:spPr>
        <p:txBody>
          <a:bodyPr anchor="ctr" anchorCtr="0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3. Residual stresses: measurements vs FEM</a:t>
            </a:r>
            <a:endParaRPr lang="en-US" dirty="0"/>
          </a:p>
        </p:txBody>
      </p:sp>
      <p:pic>
        <p:nvPicPr>
          <p:cNvPr id="3" name="Obraz 2"/>
          <p:cNvPicPr/>
          <p:nvPr/>
        </p:nvPicPr>
        <p:blipFill rotWithShape="1">
          <a:blip r:embed="rId2"/>
          <a:srcRect r="36355"/>
          <a:stretch/>
        </p:blipFill>
        <p:spPr>
          <a:xfrm>
            <a:off x="1949547" y="1073540"/>
            <a:ext cx="5641878" cy="4795813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0" y="777459"/>
            <a:ext cx="1465383" cy="2998251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945" y="1903436"/>
            <a:ext cx="1079601" cy="1399483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597877" y="488347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 smtClean="0"/>
              <a:t>Z</a:t>
            </a:r>
            <a:r>
              <a:rPr lang="pl-PL" dirty="0" smtClean="0"/>
              <a:t> (</a:t>
            </a:r>
            <a:r>
              <a:rPr lang="el-GR" dirty="0" smtClean="0"/>
              <a:t>σ</a:t>
            </a:r>
            <a:r>
              <a:rPr lang="pl-PL" baseline="-25000" dirty="0"/>
              <a:t>1</a:t>
            </a:r>
            <a:r>
              <a:rPr lang="pl-PL" dirty="0" smtClean="0"/>
              <a:t>) [Pa]</a:t>
            </a:r>
            <a:endParaRPr lang="en-US" dirty="0"/>
          </a:p>
        </p:txBody>
      </p:sp>
      <p:sp>
        <p:nvSpPr>
          <p:cNvPr id="9" name="pole tekstowe 8"/>
          <p:cNvSpPr txBox="1"/>
          <p:nvPr/>
        </p:nvSpPr>
        <p:spPr>
          <a:xfrm>
            <a:off x="378359" y="3860503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/>
              <a:t>Y</a:t>
            </a:r>
            <a:r>
              <a:rPr lang="pl-PL" dirty="0" smtClean="0"/>
              <a:t> (</a:t>
            </a:r>
            <a:r>
              <a:rPr lang="el-GR" dirty="0" smtClean="0"/>
              <a:t>σ</a:t>
            </a:r>
            <a:r>
              <a:rPr lang="pl-PL" baseline="-25000" dirty="0" smtClean="0"/>
              <a:t>2</a:t>
            </a:r>
            <a:r>
              <a:rPr lang="pl-PL" dirty="0" smtClean="0"/>
              <a:t>) [Pa]</a:t>
            </a:r>
            <a:endParaRPr lang="en-US" dirty="0"/>
          </a:p>
        </p:txBody>
      </p:sp>
      <p:cxnSp>
        <p:nvCxnSpPr>
          <p:cNvPr id="11" name="Łącznik prosty ze strzałką 10"/>
          <p:cNvCxnSpPr/>
          <p:nvPr/>
        </p:nvCxnSpPr>
        <p:spPr>
          <a:xfrm>
            <a:off x="1481838" y="926583"/>
            <a:ext cx="0" cy="604561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az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08" y="4205328"/>
            <a:ext cx="1263703" cy="2652672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74" y="5212080"/>
            <a:ext cx="1196686" cy="1593717"/>
          </a:xfrm>
          <a:prstGeom prst="rect">
            <a:avLst/>
          </a:prstGeom>
        </p:spPr>
      </p:pic>
      <p:sp>
        <p:nvSpPr>
          <p:cNvPr id="14" name="Gwiazda 5-ramienna 13"/>
          <p:cNvSpPr/>
          <p:nvPr/>
        </p:nvSpPr>
        <p:spPr>
          <a:xfrm>
            <a:off x="4922520" y="4572000"/>
            <a:ext cx="160020" cy="160020"/>
          </a:xfrm>
          <a:prstGeom prst="star5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Gwiazda 5-ramienna 14"/>
          <p:cNvSpPr/>
          <p:nvPr/>
        </p:nvSpPr>
        <p:spPr>
          <a:xfrm>
            <a:off x="4785811" y="1631559"/>
            <a:ext cx="160020" cy="160020"/>
          </a:xfrm>
          <a:prstGeom prst="star5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ole tekstowe 15"/>
          <p:cNvSpPr txBox="1"/>
          <p:nvPr/>
        </p:nvSpPr>
        <p:spPr>
          <a:xfrm>
            <a:off x="4922520" y="1503397"/>
            <a:ext cx="1120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353 </a:t>
            </a:r>
            <a:r>
              <a:rPr lang="pl-PL" dirty="0" err="1" smtClean="0"/>
              <a:t>MPa</a:t>
            </a:r>
            <a:endParaRPr lang="en-US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5082540" y="4467344"/>
            <a:ext cx="1120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160 </a:t>
            </a:r>
            <a:r>
              <a:rPr lang="pl-PL" dirty="0" err="1" smtClean="0"/>
              <a:t>MPa</a:t>
            </a:r>
            <a:endParaRPr lang="en-US" dirty="0"/>
          </a:p>
        </p:txBody>
      </p:sp>
      <p:cxnSp>
        <p:nvCxnSpPr>
          <p:cNvPr id="20" name="Łącznik prosty ze strzałką 19"/>
          <p:cNvCxnSpPr/>
          <p:nvPr/>
        </p:nvCxnSpPr>
        <p:spPr>
          <a:xfrm>
            <a:off x="1310199" y="4269719"/>
            <a:ext cx="0" cy="604561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Obraz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9423" y="3788742"/>
            <a:ext cx="1776077" cy="3069258"/>
          </a:xfrm>
          <a:prstGeom prst="rect">
            <a:avLst/>
          </a:prstGeom>
        </p:spPr>
      </p:pic>
      <p:pic>
        <p:nvPicPr>
          <p:cNvPr id="18" name="Obraz 17"/>
          <p:cNvPicPr/>
          <p:nvPr/>
        </p:nvPicPr>
        <p:blipFill rotWithShape="1">
          <a:blip r:embed="rId2"/>
          <a:srcRect l="64612" t="28261" b="24470"/>
          <a:stretch/>
        </p:blipFill>
        <p:spPr>
          <a:xfrm>
            <a:off x="7728134" y="1469702"/>
            <a:ext cx="3137029" cy="2266950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01024" y="5024183"/>
            <a:ext cx="1282530" cy="1690339"/>
          </a:xfrm>
          <a:prstGeom prst="rect">
            <a:avLst/>
          </a:prstGeom>
        </p:spPr>
      </p:pic>
      <p:sp>
        <p:nvSpPr>
          <p:cNvPr id="21" name="pole tekstowe 20"/>
          <p:cNvSpPr txBox="1"/>
          <p:nvPr/>
        </p:nvSpPr>
        <p:spPr>
          <a:xfrm>
            <a:off x="8964108" y="4547354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/>
              <a:t>Y</a:t>
            </a:r>
            <a:r>
              <a:rPr lang="pl-PL" dirty="0" smtClean="0"/>
              <a:t> (</a:t>
            </a:r>
            <a:r>
              <a:rPr lang="el-GR" dirty="0" smtClean="0"/>
              <a:t>σ</a:t>
            </a:r>
            <a:r>
              <a:rPr lang="pl-PL" baseline="-25000" dirty="0" smtClean="0"/>
              <a:t>2</a:t>
            </a:r>
            <a:r>
              <a:rPr lang="pl-PL" dirty="0" smtClean="0"/>
              <a:t>) [Pa]</a:t>
            </a:r>
            <a:endParaRPr lang="en-US" dirty="0"/>
          </a:p>
        </p:txBody>
      </p:sp>
      <p:sp>
        <p:nvSpPr>
          <p:cNvPr id="22" name="pole tekstowe 21"/>
          <p:cNvSpPr txBox="1"/>
          <p:nvPr/>
        </p:nvSpPr>
        <p:spPr>
          <a:xfrm>
            <a:off x="10730865" y="2091918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190 </a:t>
            </a:r>
            <a:r>
              <a:rPr lang="pl-PL" dirty="0" err="1" smtClean="0"/>
              <a:t>MPa</a:t>
            </a:r>
            <a:endParaRPr lang="en-US" dirty="0"/>
          </a:p>
        </p:txBody>
      </p:sp>
      <p:sp>
        <p:nvSpPr>
          <p:cNvPr id="23" name="Gwiazda 5-ramienna 22"/>
          <p:cNvSpPr/>
          <p:nvPr/>
        </p:nvSpPr>
        <p:spPr>
          <a:xfrm>
            <a:off x="10570845" y="2196574"/>
            <a:ext cx="160020" cy="160020"/>
          </a:xfrm>
          <a:prstGeom prst="star5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8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4. Sensitivity study</a:t>
            </a:r>
            <a:endParaRPr lang="en-US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6291" y="3143250"/>
            <a:ext cx="2041580" cy="3734461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871" y="3131950"/>
            <a:ext cx="2046058" cy="3745761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6694" y="3152791"/>
            <a:ext cx="2035313" cy="3757062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8627" y="3152791"/>
            <a:ext cx="2012203" cy="371362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42" y="3143250"/>
            <a:ext cx="2018937" cy="371362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2079" y="3152791"/>
            <a:ext cx="2034212" cy="3713620"/>
          </a:xfrm>
          <a:prstGeom prst="rect">
            <a:avLst/>
          </a:prstGeom>
        </p:spPr>
      </p:pic>
      <p:pic>
        <p:nvPicPr>
          <p:cNvPr id="10" name="Immagine 4" descr="Immagine che contiene strumento, metallo, interno, spada&#10;&#10;Descrizione generata automaticamente">
            <a:extLst>
              <a:ext uri="{FF2B5EF4-FFF2-40B4-BE49-F238E27FC236}">
                <a16:creationId xmlns:a16="http://schemas.microsoft.com/office/drawing/2014/main" id="{DDD76049-C2B9-6AD0-D383-660B18A6B474}"/>
              </a:ext>
            </a:extLst>
          </p:cNvPr>
          <p:cNvPicPr/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575" t="-262" r="3864" b="1"/>
          <a:stretch/>
        </p:blipFill>
        <p:spPr bwMode="auto">
          <a:xfrm rot="10800000">
            <a:off x="106094" y="581618"/>
            <a:ext cx="3493135" cy="1809750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Strzałka w lewo i prawo 10"/>
          <p:cNvSpPr/>
          <p:nvPr/>
        </p:nvSpPr>
        <p:spPr>
          <a:xfrm rot="21420767">
            <a:off x="1181100" y="1266825"/>
            <a:ext cx="1219200" cy="285750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ole tekstowe 11"/>
          <p:cNvSpPr txBox="1"/>
          <p:nvPr/>
        </p:nvSpPr>
        <p:spPr>
          <a:xfrm>
            <a:off x="1174483" y="865918"/>
            <a:ext cx="1232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 smtClean="0"/>
              <a:t>Z</a:t>
            </a:r>
            <a:r>
              <a:rPr lang="pl-PL" dirty="0" smtClean="0"/>
              <a:t> (</a:t>
            </a:r>
            <a:r>
              <a:rPr lang="el-GR" dirty="0" smtClean="0"/>
              <a:t>σ</a:t>
            </a:r>
            <a:r>
              <a:rPr lang="pl-PL" baseline="-25000" dirty="0"/>
              <a:t>1</a:t>
            </a:r>
            <a:r>
              <a:rPr lang="pl-PL" dirty="0" smtClean="0"/>
              <a:t>)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pole tekstowe 12"/>
              <p:cNvSpPr txBox="1"/>
              <p:nvPr/>
            </p:nvSpPr>
            <p:spPr>
              <a:xfrm>
                <a:off x="558264" y="2694719"/>
                <a:ext cx="12324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l-PL" b="1" i="1" dirty="0"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pl-PL" b="1" dirty="0" smtClean="0"/>
                  <a:t>=0.6 m/s</a:t>
                </a:r>
                <a:endParaRPr lang="en-US" b="1" dirty="0"/>
              </a:p>
            </p:txBody>
          </p:sp>
        </mc:Choice>
        <mc:Fallback xmlns="">
          <p:sp>
            <p:nvSpPr>
              <p:cNvPr id="13" name="pole tekstow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264" y="2694719"/>
                <a:ext cx="1232436" cy="369332"/>
              </a:xfrm>
              <a:prstGeom prst="rect">
                <a:avLst/>
              </a:prstGeom>
              <a:blipFill>
                <a:blip r:embed="rId10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pole tekstowe 13"/>
              <p:cNvSpPr txBox="1"/>
              <p:nvPr/>
            </p:nvSpPr>
            <p:spPr>
              <a:xfrm>
                <a:off x="6654581" y="2694719"/>
                <a:ext cx="12324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l-PL" b="1" i="1" dirty="0"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pl-PL" b="1" dirty="0" smtClean="0"/>
                  <a:t>=1.5 m/s</a:t>
                </a:r>
                <a:endParaRPr lang="en-US" b="1" dirty="0"/>
              </a:p>
            </p:txBody>
          </p:sp>
        </mc:Choice>
        <mc:Fallback xmlns="">
          <p:sp>
            <p:nvSpPr>
              <p:cNvPr id="14" name="pole tekstow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4581" y="2694719"/>
                <a:ext cx="1232436" cy="369332"/>
              </a:xfrm>
              <a:prstGeom prst="rect">
                <a:avLst/>
              </a:prstGeom>
              <a:blipFill>
                <a:blip r:embed="rId11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pole tekstowe 14"/>
              <p:cNvSpPr txBox="1"/>
              <p:nvPr/>
            </p:nvSpPr>
            <p:spPr>
              <a:xfrm>
                <a:off x="8835123" y="2675669"/>
                <a:ext cx="12324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l-PL" b="1" i="1" dirty="0"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pl-PL" b="1" dirty="0" smtClean="0"/>
                  <a:t>=1.8 m/s</a:t>
                </a:r>
                <a:endParaRPr lang="en-US" b="1" dirty="0"/>
              </a:p>
            </p:txBody>
          </p:sp>
        </mc:Choice>
        <mc:Fallback xmlns="">
          <p:sp>
            <p:nvSpPr>
              <p:cNvPr id="15" name="pole tekstow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5123" y="2675669"/>
                <a:ext cx="1232436" cy="369332"/>
              </a:xfrm>
              <a:prstGeom prst="rect">
                <a:avLst/>
              </a:prstGeom>
              <a:blipFill>
                <a:blip r:embed="rId12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pole tekstowe 15"/>
              <p:cNvSpPr txBox="1"/>
              <p:nvPr/>
            </p:nvSpPr>
            <p:spPr>
              <a:xfrm>
                <a:off x="10884148" y="2706017"/>
                <a:ext cx="12324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l-PL" b="1" i="1" dirty="0"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pl-PL" b="1" dirty="0" smtClean="0"/>
                  <a:t>=2.4 m/s</a:t>
                </a:r>
                <a:endParaRPr lang="en-US" b="1" dirty="0"/>
              </a:p>
            </p:txBody>
          </p:sp>
        </mc:Choice>
        <mc:Fallback xmlns="">
          <p:sp>
            <p:nvSpPr>
              <p:cNvPr id="16" name="pole tekstow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4148" y="2706017"/>
                <a:ext cx="1232436" cy="369332"/>
              </a:xfrm>
              <a:prstGeom prst="rect">
                <a:avLst/>
              </a:prstGeom>
              <a:blipFill>
                <a:blip r:embed="rId1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pole tekstowe 16"/>
              <p:cNvSpPr txBox="1"/>
              <p:nvPr/>
            </p:nvSpPr>
            <p:spPr>
              <a:xfrm>
                <a:off x="2728984" y="2706017"/>
                <a:ext cx="12324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l-PL" b="1" i="1" dirty="0"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pl-PL" b="1" dirty="0" smtClean="0"/>
                  <a:t>=0.9 m/s</a:t>
                </a:r>
                <a:endParaRPr lang="en-US" b="1" dirty="0"/>
              </a:p>
            </p:txBody>
          </p:sp>
        </mc:Choice>
        <mc:Fallback xmlns="">
          <p:sp>
            <p:nvSpPr>
              <p:cNvPr id="17" name="pole tekstow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984" y="2706017"/>
                <a:ext cx="1232436" cy="369332"/>
              </a:xfrm>
              <a:prstGeom prst="rect">
                <a:avLst/>
              </a:prstGeom>
              <a:blipFill>
                <a:blip r:embed="rId1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pole tekstowe 17"/>
              <p:cNvSpPr txBox="1"/>
              <p:nvPr/>
            </p:nvSpPr>
            <p:spPr>
              <a:xfrm>
                <a:off x="4694387" y="2675669"/>
                <a:ext cx="12324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l-PL" b="1" i="1" dirty="0" smtClean="0"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pl-PL" b="1" dirty="0" smtClean="0"/>
                  <a:t>=1.2 m/s</a:t>
                </a:r>
                <a:endParaRPr lang="en-US" b="1" dirty="0"/>
              </a:p>
            </p:txBody>
          </p:sp>
        </mc:Choice>
        <mc:Fallback xmlns="">
          <p:sp>
            <p:nvSpPr>
              <p:cNvPr id="18" name="pole tekstow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4387" y="2675669"/>
                <a:ext cx="1232436" cy="369332"/>
              </a:xfrm>
              <a:prstGeom prst="rect">
                <a:avLst/>
              </a:prstGeom>
              <a:blipFill>
                <a:blip r:embed="rId15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pole tekstowe 18"/>
          <p:cNvSpPr txBox="1"/>
          <p:nvPr/>
        </p:nvSpPr>
        <p:spPr>
          <a:xfrm>
            <a:off x="7519598" y="1695100"/>
            <a:ext cx="141039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500" dirty="0" err="1" smtClean="0"/>
              <a:t>Stress</a:t>
            </a:r>
            <a:r>
              <a:rPr lang="pl-PL" sz="2500" dirty="0" smtClean="0"/>
              <a:t> </a:t>
            </a:r>
            <a:r>
              <a:rPr lang="el-GR" sz="2500" dirty="0" smtClean="0"/>
              <a:t>σ</a:t>
            </a:r>
            <a:r>
              <a:rPr lang="pl-PL" sz="2500" baseline="-25000" dirty="0" smtClean="0"/>
              <a:t>Z</a:t>
            </a:r>
            <a:endParaRPr lang="en-US" sz="2500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827616" y="4373901"/>
            <a:ext cx="1390841" cy="1837204"/>
          </a:xfrm>
          <a:prstGeom prst="rect">
            <a:avLst/>
          </a:prstGeom>
        </p:spPr>
      </p:pic>
      <p:sp>
        <p:nvSpPr>
          <p:cNvPr id="20" name="pole tekstowe 19"/>
          <p:cNvSpPr txBox="1"/>
          <p:nvPr/>
        </p:nvSpPr>
        <p:spPr>
          <a:xfrm>
            <a:off x="11167112" y="3852331"/>
            <a:ext cx="1015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 smtClean="0"/>
              <a:t>Z</a:t>
            </a:r>
            <a:r>
              <a:rPr lang="pl-PL" dirty="0" smtClean="0"/>
              <a:t> [Pa]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pole tekstowe 20"/>
              <p:cNvSpPr txBox="1"/>
              <p:nvPr/>
            </p:nvSpPr>
            <p:spPr>
              <a:xfrm>
                <a:off x="714498" y="6239176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𝟔𝟑𝟖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pole tekstow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498" y="6239176"/>
                <a:ext cx="1232436" cy="646331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pole tekstowe 21"/>
              <p:cNvSpPr txBox="1"/>
              <p:nvPr/>
            </p:nvSpPr>
            <p:spPr>
              <a:xfrm>
                <a:off x="2827588" y="6210539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𝟔𝟕𝟏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2" name="pole tekstow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7588" y="6210539"/>
                <a:ext cx="1232436" cy="646331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pole tekstowe 22"/>
              <p:cNvSpPr txBox="1"/>
              <p:nvPr/>
            </p:nvSpPr>
            <p:spPr>
              <a:xfrm>
                <a:off x="4790290" y="6210538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𝟔𝟖𝟑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3" name="pole tekstow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0290" y="6210538"/>
                <a:ext cx="1232436" cy="646331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pole tekstowe 23"/>
              <p:cNvSpPr txBox="1"/>
              <p:nvPr/>
            </p:nvSpPr>
            <p:spPr>
              <a:xfrm>
                <a:off x="8790855" y="6239176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𝟕𝟏𝟐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4" name="pole tekstow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0855" y="6239176"/>
                <a:ext cx="1232436" cy="646331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pole tekstowe 24"/>
              <p:cNvSpPr txBox="1"/>
              <p:nvPr/>
            </p:nvSpPr>
            <p:spPr>
              <a:xfrm>
                <a:off x="6903380" y="6231380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𝟕𝟎𝟔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5" name="pole tekstow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3380" y="6231380"/>
                <a:ext cx="1232436" cy="646331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pole tekstowe 25"/>
              <p:cNvSpPr txBox="1"/>
              <p:nvPr/>
            </p:nvSpPr>
            <p:spPr>
              <a:xfrm>
                <a:off x="10826168" y="6239176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𝟕𝟓𝟖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6" name="pole tekstow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6168" y="6239176"/>
                <a:ext cx="1232436" cy="646331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Prostokąt 26"/>
          <p:cNvSpPr/>
          <p:nvPr/>
        </p:nvSpPr>
        <p:spPr>
          <a:xfrm>
            <a:off x="4062773" y="2555133"/>
            <a:ext cx="2033227" cy="4330022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7093091" y="847867"/>
            <a:ext cx="24513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500" b="1" dirty="0" err="1" smtClean="0"/>
              <a:t>Welding</a:t>
            </a:r>
            <a:r>
              <a:rPr lang="pl-PL" sz="2500" b="1" dirty="0" smtClean="0"/>
              <a:t> </a:t>
            </a:r>
            <a:r>
              <a:rPr lang="pl-PL" sz="2500" b="1" dirty="0" err="1" smtClean="0"/>
              <a:t>velocity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388437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4. Sensitivity study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ole tekstowe 2"/>
              <p:cNvSpPr txBox="1"/>
              <p:nvPr/>
            </p:nvSpPr>
            <p:spPr>
              <a:xfrm>
                <a:off x="2935863" y="2383128"/>
                <a:ext cx="16012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𝟑𝟎𝟎𝟎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𝑾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" name="pole tekstow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863" y="2383128"/>
                <a:ext cx="160127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e tekstowe 3"/>
              <p:cNvSpPr txBox="1"/>
              <p:nvPr/>
            </p:nvSpPr>
            <p:spPr>
              <a:xfrm>
                <a:off x="5207295" y="2364077"/>
                <a:ext cx="16012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𝟒𝟎𝟎𝟎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𝑾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7295" y="2364077"/>
                <a:ext cx="160127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/>
              <p:cNvSpPr txBox="1"/>
              <p:nvPr/>
            </p:nvSpPr>
            <p:spPr>
              <a:xfrm>
                <a:off x="7615999" y="2364077"/>
                <a:ext cx="16012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𝟓𝟎𝟎𝟎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𝑾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5999" y="2364077"/>
                <a:ext cx="160127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/>
              <p:cNvSpPr txBox="1"/>
              <p:nvPr/>
            </p:nvSpPr>
            <p:spPr>
              <a:xfrm>
                <a:off x="341793" y="2391034"/>
                <a:ext cx="16012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𝟐𝟎𝟎𝟎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𝑾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793" y="2391034"/>
                <a:ext cx="160127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Obraz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" y="2744219"/>
            <a:ext cx="2223257" cy="4113781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9762" y="4076248"/>
            <a:ext cx="1322185" cy="1714649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2155" y="2760031"/>
            <a:ext cx="2249380" cy="4106274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36638" y="4094935"/>
            <a:ext cx="1371719" cy="1703218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 rotWithShape="1">
          <a:blip r:embed="rId11"/>
          <a:srcRect l="2837" t="1045"/>
          <a:stretch/>
        </p:blipFill>
        <p:spPr>
          <a:xfrm>
            <a:off x="4783044" y="2733409"/>
            <a:ext cx="2248138" cy="4159517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18512" y="4136480"/>
            <a:ext cx="1261962" cy="1696123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13"/>
          <a:srcRect t="666"/>
          <a:stretch/>
        </p:blipFill>
        <p:spPr>
          <a:xfrm>
            <a:off x="7131209" y="2733409"/>
            <a:ext cx="2273409" cy="4116648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99486" y="4140189"/>
            <a:ext cx="1549314" cy="1931218"/>
          </a:xfrm>
          <a:prstGeom prst="rect">
            <a:avLst/>
          </a:prstGeom>
        </p:spPr>
      </p:pic>
      <p:sp>
        <p:nvSpPr>
          <p:cNvPr id="15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53310" y="2744219"/>
            <a:ext cx="2248496" cy="41166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pole tekstowe 16"/>
              <p:cNvSpPr txBox="1"/>
              <p:nvPr/>
            </p:nvSpPr>
            <p:spPr>
              <a:xfrm>
                <a:off x="10024703" y="2391034"/>
                <a:ext cx="16012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𝟔𝟎𝟎𝟎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𝑾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7" name="pole tekstow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4703" y="2391034"/>
                <a:ext cx="160127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Obraz 1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350170" y="4076248"/>
            <a:ext cx="1503891" cy="2080726"/>
          </a:xfrm>
          <a:prstGeom prst="rect">
            <a:avLst/>
          </a:prstGeom>
        </p:spPr>
      </p:pic>
      <p:pic>
        <p:nvPicPr>
          <p:cNvPr id="22" name="Immagine 4" descr="Immagine che contiene strumento, metallo, interno, spada&#10;&#10;Descrizione generata automaticamente">
            <a:extLst>
              <a:ext uri="{FF2B5EF4-FFF2-40B4-BE49-F238E27FC236}">
                <a16:creationId xmlns:a16="http://schemas.microsoft.com/office/drawing/2014/main" id="{DDD76049-C2B9-6AD0-D383-660B18A6B474}"/>
              </a:ext>
            </a:extLst>
          </p:cNvPr>
          <p:cNvPicPr/>
          <p:nvPr/>
        </p:nvPicPr>
        <p:blipFill rotWithShape="1"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575" t="-262" r="3864" b="1"/>
          <a:stretch/>
        </p:blipFill>
        <p:spPr bwMode="auto">
          <a:xfrm rot="10800000">
            <a:off x="106094" y="581618"/>
            <a:ext cx="3493135" cy="1809750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Strzałka w lewo i prawo 22"/>
          <p:cNvSpPr/>
          <p:nvPr/>
        </p:nvSpPr>
        <p:spPr>
          <a:xfrm rot="21420767">
            <a:off x="1181100" y="1266825"/>
            <a:ext cx="1219200" cy="285750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ole tekstowe 23"/>
          <p:cNvSpPr txBox="1"/>
          <p:nvPr/>
        </p:nvSpPr>
        <p:spPr>
          <a:xfrm>
            <a:off x="1174483" y="865918"/>
            <a:ext cx="1232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 smtClean="0"/>
              <a:t>Z</a:t>
            </a:r>
            <a:r>
              <a:rPr lang="pl-PL" dirty="0" smtClean="0"/>
              <a:t> (</a:t>
            </a:r>
            <a:r>
              <a:rPr lang="el-GR" dirty="0" smtClean="0"/>
              <a:t>σ</a:t>
            </a:r>
            <a:r>
              <a:rPr lang="pl-PL" baseline="-25000" dirty="0"/>
              <a:t>1</a:t>
            </a:r>
            <a:r>
              <a:rPr lang="pl-PL" dirty="0" smtClean="0"/>
              <a:t>) </a:t>
            </a:r>
            <a:endParaRPr lang="en-US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6808571" y="1049655"/>
            <a:ext cx="201935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500" dirty="0" smtClean="0"/>
              <a:t>Laser </a:t>
            </a:r>
            <a:r>
              <a:rPr lang="pl-PL" sz="2500" dirty="0" err="1" smtClean="0"/>
              <a:t>power</a:t>
            </a:r>
            <a:endParaRPr lang="en-US" sz="2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pole tekstowe 25"/>
              <p:cNvSpPr txBox="1"/>
              <p:nvPr/>
            </p:nvSpPr>
            <p:spPr>
              <a:xfrm>
                <a:off x="845553" y="6238849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𝟔𝟓𝟓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6" name="pole tekstow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553" y="6238849"/>
                <a:ext cx="1232436" cy="646331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pole tekstowe 26"/>
              <p:cNvSpPr txBox="1"/>
              <p:nvPr/>
            </p:nvSpPr>
            <p:spPr>
              <a:xfrm>
                <a:off x="3264352" y="6262659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𝟔𝟕𝟔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7" name="pole tekstow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352" y="6262659"/>
                <a:ext cx="1232436" cy="646331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pole tekstowe 27"/>
              <p:cNvSpPr txBox="1"/>
              <p:nvPr/>
            </p:nvSpPr>
            <p:spPr>
              <a:xfrm>
                <a:off x="5677960" y="6288271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𝟔𝟖𝟑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8" name="pole tekstow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7960" y="6288271"/>
                <a:ext cx="1232436" cy="646331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pole tekstowe 28"/>
              <p:cNvSpPr txBox="1"/>
              <p:nvPr/>
            </p:nvSpPr>
            <p:spPr>
              <a:xfrm>
                <a:off x="10677558" y="6262659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𝟕𝟎𝟔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9" name="pole tekstow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7558" y="6262659"/>
                <a:ext cx="1232436" cy="646331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pole tekstowe 29"/>
              <p:cNvSpPr txBox="1"/>
              <p:nvPr/>
            </p:nvSpPr>
            <p:spPr>
              <a:xfrm>
                <a:off x="7991728" y="6256073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𝟔𝟗𝟒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0" name="pole tekstow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1728" y="6256073"/>
                <a:ext cx="1232436" cy="646331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pole tekstowe 30"/>
          <p:cNvSpPr txBox="1"/>
          <p:nvPr/>
        </p:nvSpPr>
        <p:spPr>
          <a:xfrm>
            <a:off x="1245461" y="3628296"/>
            <a:ext cx="1015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 smtClean="0"/>
              <a:t>Z</a:t>
            </a:r>
            <a:r>
              <a:rPr lang="pl-PL" dirty="0" smtClean="0"/>
              <a:t> [Pa]</a:t>
            </a:r>
            <a:endParaRPr lang="en-US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3714850" y="3634338"/>
            <a:ext cx="1015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 smtClean="0"/>
              <a:t>Z</a:t>
            </a:r>
            <a:r>
              <a:rPr lang="pl-PL" dirty="0" smtClean="0"/>
              <a:t> [Pa]</a:t>
            </a:r>
            <a:endParaRPr lang="en-US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5886419" y="3629413"/>
            <a:ext cx="1015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 smtClean="0"/>
              <a:t>Z</a:t>
            </a:r>
            <a:r>
              <a:rPr lang="pl-PL" dirty="0" smtClean="0"/>
              <a:t> [Pa]</a:t>
            </a:r>
            <a:endParaRPr lang="en-US" dirty="0"/>
          </a:p>
        </p:txBody>
      </p:sp>
      <p:sp>
        <p:nvSpPr>
          <p:cNvPr id="34" name="pole tekstowe 33"/>
          <p:cNvSpPr txBox="1"/>
          <p:nvPr/>
        </p:nvSpPr>
        <p:spPr>
          <a:xfrm>
            <a:off x="8319953" y="3678219"/>
            <a:ext cx="1015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 smtClean="0"/>
              <a:t>Z</a:t>
            </a:r>
            <a:r>
              <a:rPr lang="pl-PL" dirty="0" smtClean="0"/>
              <a:t> [Pa]</a:t>
            </a:r>
            <a:endParaRPr lang="en-US" dirty="0"/>
          </a:p>
        </p:txBody>
      </p:sp>
      <p:sp>
        <p:nvSpPr>
          <p:cNvPr id="35" name="pole tekstowe 34"/>
          <p:cNvSpPr txBox="1"/>
          <p:nvPr/>
        </p:nvSpPr>
        <p:spPr>
          <a:xfrm>
            <a:off x="10838122" y="3684261"/>
            <a:ext cx="1015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 smtClean="0"/>
              <a:t>Z</a:t>
            </a:r>
            <a:r>
              <a:rPr lang="pl-PL" dirty="0" smtClean="0"/>
              <a:t> [Pa]</a:t>
            </a:r>
            <a:endParaRPr lang="en-US" dirty="0"/>
          </a:p>
        </p:txBody>
      </p:sp>
      <p:sp>
        <p:nvSpPr>
          <p:cNvPr id="36" name="Prostokąt 35"/>
          <p:cNvSpPr/>
          <p:nvPr/>
        </p:nvSpPr>
        <p:spPr>
          <a:xfrm>
            <a:off x="2286351" y="2404771"/>
            <a:ext cx="2375907" cy="4445286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5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4. Sensitivity study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e tekstowe 7"/>
              <p:cNvSpPr txBox="1"/>
              <p:nvPr/>
            </p:nvSpPr>
            <p:spPr>
              <a:xfrm>
                <a:off x="220234" y="2198517"/>
                <a:ext cx="186771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re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=0.75 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pl-PL" sz="2200" b="1" i="0" kern="100" dirty="0" smtClean="0">
                  <a:latin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ri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=0.25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8" name="pole tekstow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234" y="2198517"/>
                <a:ext cx="1867711" cy="7694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Obraz 9"/>
          <p:cNvPicPr/>
          <p:nvPr/>
        </p:nvPicPr>
        <p:blipFill rotWithShape="1">
          <a:blip r:embed="rId4"/>
          <a:srcRect l="38834" t="12629" r="10101" b="25496"/>
          <a:stretch/>
        </p:blipFill>
        <p:spPr>
          <a:xfrm>
            <a:off x="60586" y="292449"/>
            <a:ext cx="1644034" cy="17444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ole tekstowe 10"/>
              <p:cNvSpPr txBox="1"/>
              <p:nvPr/>
            </p:nvSpPr>
            <p:spPr>
              <a:xfrm>
                <a:off x="2554844" y="2198517"/>
                <a:ext cx="186771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re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12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5 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pl-PL" sz="2200" b="1" i="0" kern="100" dirty="0" smtClean="0">
                  <a:latin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ri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0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37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5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11" name="pole tekstow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4844" y="2198517"/>
                <a:ext cx="1867711" cy="7694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ole tekstowe 11"/>
              <p:cNvSpPr txBox="1"/>
              <p:nvPr/>
            </p:nvSpPr>
            <p:spPr>
              <a:xfrm>
                <a:off x="4957709" y="2198517"/>
                <a:ext cx="186771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re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.5 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pl-PL" sz="2200" b="1" i="0" kern="100" dirty="0" smtClean="0">
                  <a:latin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ri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=0.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5 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12" name="pole tekstow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7709" y="2198517"/>
                <a:ext cx="1867711" cy="7694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pole tekstowe 12"/>
              <p:cNvSpPr txBox="1"/>
              <p:nvPr/>
            </p:nvSpPr>
            <p:spPr>
              <a:xfrm>
                <a:off x="7562947" y="2155469"/>
                <a:ext cx="186771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re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8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75 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pl-PL" sz="2200" b="1" i="0" kern="100" dirty="0" smtClean="0">
                  <a:latin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ri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=0.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6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25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13" name="pole tekstow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2947" y="2155469"/>
                <a:ext cx="1867711" cy="76944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pole tekstowe 13"/>
              <p:cNvSpPr txBox="1"/>
              <p:nvPr/>
            </p:nvSpPr>
            <p:spPr>
              <a:xfrm>
                <a:off x="10168185" y="2155469"/>
                <a:ext cx="186771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re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5 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pl-PL" sz="2200" b="1" i="0" kern="100" dirty="0" smtClean="0">
                  <a:latin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ri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=0.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7</m:t>
                      </m:r>
                      <m:r>
                        <m:rPr>
                          <m:nor/>
                        </m:rPr>
                        <a:rPr lang="en-US" sz="2200" b="1" kern="100" dirty="0">
                          <a:latin typeface="Times New Roman" panose="02020603050405020304" pitchFamily="18" charset="0"/>
                        </a:rPr>
                        <m:t>5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pl-PL" sz="2200" b="1" i="0" kern="100" dirty="0" smtClean="0">
                          <a:latin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14" name="pole tekstow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8185" y="2155469"/>
                <a:ext cx="1867711" cy="76944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1" name="Obraz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712" y="2924910"/>
            <a:ext cx="2167135" cy="3933089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 rotWithShape="1">
          <a:blip r:embed="rId10"/>
          <a:srcRect t="1206" b="-1385"/>
          <a:stretch/>
        </p:blipFill>
        <p:spPr>
          <a:xfrm>
            <a:off x="2427148" y="2924910"/>
            <a:ext cx="2161797" cy="3988213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84834" y="2874559"/>
            <a:ext cx="2213459" cy="3983441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08207" y="2821046"/>
            <a:ext cx="2211893" cy="4015700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 rotWithShape="1">
          <a:blip r:embed="rId13"/>
          <a:srcRect t="601"/>
          <a:stretch/>
        </p:blipFill>
        <p:spPr>
          <a:xfrm>
            <a:off x="9853895" y="2874559"/>
            <a:ext cx="2182001" cy="3962187"/>
          </a:xfrm>
          <a:prstGeom prst="rect">
            <a:avLst/>
          </a:prstGeom>
        </p:spPr>
      </p:pic>
      <p:sp>
        <p:nvSpPr>
          <p:cNvPr id="28" name="pole tekstowe 27"/>
          <p:cNvSpPr txBox="1"/>
          <p:nvPr/>
        </p:nvSpPr>
        <p:spPr>
          <a:xfrm>
            <a:off x="11061205" y="3732345"/>
            <a:ext cx="1015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pl-PL" baseline="-25000" dirty="0" smtClean="0"/>
              <a:t>Z</a:t>
            </a:r>
            <a:r>
              <a:rPr lang="pl-PL" dirty="0" smtClean="0"/>
              <a:t> [Pa]</a:t>
            </a:r>
            <a:endParaRPr lang="en-US" dirty="0"/>
          </a:p>
        </p:txBody>
      </p:sp>
      <p:pic>
        <p:nvPicPr>
          <p:cNvPr id="22" name="Obraz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36711" y="4117790"/>
            <a:ext cx="1443542" cy="20040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pole tekstowe 29"/>
              <p:cNvSpPr txBox="1"/>
              <p:nvPr/>
            </p:nvSpPr>
            <p:spPr>
              <a:xfrm>
                <a:off x="5765857" y="6243928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𝟔𝟖𝟑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0" name="pole tekstow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5857" y="6243928"/>
                <a:ext cx="1232436" cy="646331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pole tekstowe 35"/>
              <p:cNvSpPr txBox="1"/>
              <p:nvPr/>
            </p:nvSpPr>
            <p:spPr>
              <a:xfrm>
                <a:off x="3276276" y="6266792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𝟔𝟗𝟕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6" name="pole tekstow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6" y="6266792"/>
                <a:ext cx="1232436" cy="646331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pole tekstowe 36"/>
              <p:cNvSpPr txBox="1"/>
              <p:nvPr/>
            </p:nvSpPr>
            <p:spPr>
              <a:xfrm>
                <a:off x="792113" y="6243928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𝟕𝟏𝟕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7" name="pole tekstow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113" y="6243928"/>
                <a:ext cx="1232436" cy="646331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pole tekstowe 37"/>
              <p:cNvSpPr txBox="1"/>
              <p:nvPr/>
            </p:nvSpPr>
            <p:spPr>
              <a:xfrm>
                <a:off x="8281483" y="6208641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𝟔𝟕𝟑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8" name="pole tekstow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1483" y="6208641"/>
                <a:ext cx="1232436" cy="646331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pole tekstowe 38"/>
              <p:cNvSpPr txBox="1"/>
              <p:nvPr/>
            </p:nvSpPr>
            <p:spPr>
              <a:xfrm>
                <a:off x="10682107" y="6198471"/>
                <a:ext cx="1232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𝑴𝒂𝒙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𝟔𝟓𝟔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1" i="1" dirty="0" smtClean="0">
                          <a:latin typeface="Cambria Math" panose="02040503050406030204" pitchFamily="18" charset="0"/>
                        </a:rPr>
                        <m:t>𝑴𝑷𝒂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9" name="pole tekstow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2107" y="6198471"/>
                <a:ext cx="1232436" cy="646331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pole tekstowe 39"/>
              <p:cNvSpPr txBox="1"/>
              <p:nvPr/>
            </p:nvSpPr>
            <p:spPr>
              <a:xfrm>
                <a:off x="6532065" y="2010797"/>
                <a:ext cx="55595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pole tekstow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2065" y="2010797"/>
                <a:ext cx="555955" cy="276999"/>
              </a:xfrm>
              <a:prstGeom prst="rect">
                <a:avLst/>
              </a:prstGeom>
              <a:blipFill>
                <a:blip r:embed="rId20"/>
                <a:stretch>
                  <a:fillRect l="-17582" t="-2222" r="-18681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pole tekstowe 40"/>
              <p:cNvSpPr txBox="1"/>
              <p:nvPr/>
            </p:nvSpPr>
            <p:spPr>
              <a:xfrm>
                <a:off x="4025777" y="2016969"/>
                <a:ext cx="90398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0.75)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pole tekstow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5777" y="2016969"/>
                <a:ext cx="903986" cy="276999"/>
              </a:xfrm>
              <a:prstGeom prst="rect">
                <a:avLst/>
              </a:prstGeom>
              <a:blipFill>
                <a:blip r:embed="rId21"/>
                <a:stretch>
                  <a:fillRect l="-8054" t="-2222" r="-805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pole tekstowe 41"/>
              <p:cNvSpPr txBox="1"/>
              <p:nvPr/>
            </p:nvSpPr>
            <p:spPr>
              <a:xfrm>
                <a:off x="1632990" y="2036942"/>
                <a:ext cx="82066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0. 5)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pole tekstow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2990" y="2036942"/>
                <a:ext cx="820667" cy="276999"/>
              </a:xfrm>
              <a:prstGeom prst="rect">
                <a:avLst/>
              </a:prstGeom>
              <a:blipFill>
                <a:blip r:embed="rId22"/>
                <a:stretch>
                  <a:fillRect l="-8889" t="-2174" r="-888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pole tekstowe 42"/>
              <p:cNvSpPr txBox="1"/>
              <p:nvPr/>
            </p:nvSpPr>
            <p:spPr>
              <a:xfrm>
                <a:off x="9092505" y="1961751"/>
                <a:ext cx="86354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1.25)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pole tekstow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2505" y="1961751"/>
                <a:ext cx="863542" cy="276999"/>
              </a:xfrm>
              <a:prstGeom prst="rect">
                <a:avLst/>
              </a:prstGeom>
              <a:blipFill>
                <a:blip r:embed="rId23"/>
                <a:stretch>
                  <a:fillRect l="-11348" t="-2222" r="-12057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pole tekstowe 43"/>
              <p:cNvSpPr txBox="1"/>
              <p:nvPr/>
            </p:nvSpPr>
            <p:spPr>
              <a:xfrm>
                <a:off x="11435143" y="1961751"/>
                <a:ext cx="75685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1.5)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pole tekstow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5143" y="1961751"/>
                <a:ext cx="756857" cy="276999"/>
              </a:xfrm>
              <a:prstGeom prst="rect">
                <a:avLst/>
              </a:prstGeom>
              <a:blipFill>
                <a:blip r:embed="rId24"/>
                <a:stretch>
                  <a:fillRect l="-11290" t="-2222" r="-12097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pole tekstowe 44"/>
          <p:cNvSpPr txBox="1"/>
          <p:nvPr/>
        </p:nvSpPr>
        <p:spPr>
          <a:xfrm>
            <a:off x="6092786" y="774915"/>
            <a:ext cx="24513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/>
              <a:t>Laser beam size</a:t>
            </a:r>
            <a:endParaRPr lang="en-US" sz="2500" b="1" dirty="0"/>
          </a:p>
        </p:txBody>
      </p:sp>
      <p:sp>
        <p:nvSpPr>
          <p:cNvPr id="29" name="Prostokąt 28"/>
          <p:cNvSpPr/>
          <p:nvPr/>
        </p:nvSpPr>
        <p:spPr>
          <a:xfrm>
            <a:off x="4611554" y="2287796"/>
            <a:ext cx="2607211" cy="4548950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0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5. Welding trial (July 2025) – lessons learned</a:t>
            </a:r>
            <a:endParaRPr lang="en-US" dirty="0"/>
          </a:p>
        </p:txBody>
      </p:sp>
      <p:sp>
        <p:nvSpPr>
          <p:cNvPr id="9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Owal 5"/>
          <p:cNvSpPr/>
          <p:nvPr/>
        </p:nvSpPr>
        <p:spPr>
          <a:xfrm>
            <a:off x="265887" y="2059122"/>
            <a:ext cx="973215" cy="97321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załka w prawo 9"/>
          <p:cNvSpPr/>
          <p:nvPr/>
        </p:nvSpPr>
        <p:spPr>
          <a:xfrm>
            <a:off x="1363584" y="2118680"/>
            <a:ext cx="1807634" cy="73866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stokąt 10"/>
          <p:cNvSpPr/>
          <p:nvPr/>
        </p:nvSpPr>
        <p:spPr>
          <a:xfrm>
            <a:off x="4450037" y="1795514"/>
            <a:ext cx="14388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Spooling</a:t>
            </a:r>
            <a:r>
              <a:rPr lang="pl-PL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</a:t>
            </a:r>
          </a:p>
          <a:p>
            <a:r>
              <a:rPr lang="pl-PL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air</a:t>
            </a:r>
            <a:r>
              <a:rPr lang="pl-PL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cooling</a:t>
            </a:r>
            <a:endParaRPr lang="en-US" dirty="0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331" y="1559938"/>
            <a:ext cx="726584" cy="20209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Obraz 12" descr="Wycinek ekranu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7685" y="2099475"/>
            <a:ext cx="2289274" cy="1023603"/>
          </a:xfrm>
          <a:prstGeom prst="rect">
            <a:avLst/>
          </a:prstGeom>
        </p:spPr>
      </p:pic>
      <p:sp>
        <p:nvSpPr>
          <p:cNvPr id="14" name="Strzałka w prawo 13"/>
          <p:cNvSpPr/>
          <p:nvPr/>
        </p:nvSpPr>
        <p:spPr>
          <a:xfrm>
            <a:off x="4230712" y="2406017"/>
            <a:ext cx="1807634" cy="73866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rostokąt 14"/>
          <p:cNvSpPr/>
          <p:nvPr/>
        </p:nvSpPr>
        <p:spPr>
          <a:xfrm>
            <a:off x="1687191" y="1963594"/>
            <a:ext cx="121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hot rolling </a:t>
            </a:r>
            <a:endParaRPr lang="en-US" dirty="0"/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807926" y="3812787"/>
            <a:ext cx="726584" cy="2020982"/>
          </a:xfrm>
          <a:prstGeom prst="rect">
            <a:avLst/>
          </a:prstGeom>
          <a:ln>
            <a:noFill/>
          </a:ln>
        </p:spPr>
      </p:pic>
      <p:sp>
        <p:nvSpPr>
          <p:cNvPr id="17" name="Strzałka w prawo 16"/>
          <p:cNvSpPr/>
          <p:nvPr/>
        </p:nvSpPr>
        <p:spPr>
          <a:xfrm>
            <a:off x="7373440" y="2332926"/>
            <a:ext cx="1807634" cy="73866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rostokąt 17"/>
          <p:cNvSpPr/>
          <p:nvPr/>
        </p:nvSpPr>
        <p:spPr>
          <a:xfrm>
            <a:off x="384602" y="4203540"/>
            <a:ext cx="2187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Machining</a:t>
            </a:r>
            <a:r>
              <a:rPr lang="pl-PL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pl-PL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tolerance</a:t>
            </a:r>
            <a:r>
              <a:rPr lang="pl-PL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welding</a:t>
            </a:r>
            <a:r>
              <a:rPr lang="pl-PL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surfaces</a:t>
            </a:r>
            <a:endParaRPr lang="en-US" dirty="0"/>
          </a:p>
        </p:txBody>
      </p:sp>
      <p:cxnSp>
        <p:nvCxnSpPr>
          <p:cNvPr id="20" name="Łącznik prosty ze strzałką 19"/>
          <p:cNvCxnSpPr/>
          <p:nvPr/>
        </p:nvCxnSpPr>
        <p:spPr>
          <a:xfrm>
            <a:off x="2264110" y="3905583"/>
            <a:ext cx="635540" cy="453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/>
          <p:cNvCxnSpPr/>
          <p:nvPr/>
        </p:nvCxnSpPr>
        <p:spPr>
          <a:xfrm>
            <a:off x="2264110" y="5621060"/>
            <a:ext cx="635540" cy="453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9272024" y="2347029"/>
            <a:ext cx="2574587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Straightening</a:t>
            </a:r>
            <a:endParaRPr lang="en-US" sz="3000" dirty="0"/>
          </a:p>
        </p:txBody>
      </p:sp>
      <p:sp>
        <p:nvSpPr>
          <p:cNvPr id="22" name="Strzałka w prawo 21"/>
          <p:cNvSpPr/>
          <p:nvPr/>
        </p:nvSpPr>
        <p:spPr>
          <a:xfrm>
            <a:off x="3861755" y="4417965"/>
            <a:ext cx="1807634" cy="73866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rostokąt 22"/>
          <p:cNvSpPr/>
          <p:nvPr/>
        </p:nvSpPr>
        <p:spPr>
          <a:xfrm>
            <a:off x="3934471" y="3905583"/>
            <a:ext cx="2187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Bending</a:t>
            </a:r>
            <a:r>
              <a:rPr lang="pl-PL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the hall</a:t>
            </a:r>
            <a:endParaRPr lang="en-US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6086146" y="4476933"/>
            <a:ext cx="2574587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3000" dirty="0" smtClean="0"/>
              <a:t>Laser </a:t>
            </a:r>
            <a:r>
              <a:rPr lang="pl-PL" sz="3000" dirty="0" err="1" smtClean="0"/>
              <a:t>welding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86751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365125"/>
            <a:ext cx="11113477" cy="6274044"/>
          </a:xfrm>
        </p:spPr>
        <p:txBody>
          <a:bodyPr>
            <a:normAutofit/>
          </a:bodyPr>
          <a:lstStyle/>
          <a:p>
            <a:r>
              <a:rPr lang="en-US" dirty="0" smtClean="0"/>
              <a:t>Content</a:t>
            </a:r>
            <a:br>
              <a:rPr lang="en-US" dirty="0" smtClean="0"/>
            </a:br>
            <a:r>
              <a:rPr lang="en-US" dirty="0" smtClean="0"/>
              <a:t>1. Introduction</a:t>
            </a:r>
            <a:br>
              <a:rPr lang="en-US" dirty="0" smtClean="0"/>
            </a:br>
            <a:r>
              <a:rPr lang="en-US" dirty="0" smtClean="0"/>
              <a:t>2. FEM model of welding</a:t>
            </a:r>
            <a:br>
              <a:rPr lang="en-US" dirty="0" smtClean="0"/>
            </a:br>
            <a:r>
              <a:rPr lang="en-US" dirty="0" smtClean="0"/>
              <a:t>3. Residual </a:t>
            </a:r>
            <a:r>
              <a:rPr lang="en-US" dirty="0" smtClean="0"/>
              <a:t>stresses: </a:t>
            </a:r>
            <a:r>
              <a:rPr lang="en-US" dirty="0" smtClean="0"/>
              <a:t>measurements vs FEM</a:t>
            </a:r>
            <a:br>
              <a:rPr lang="en-US" dirty="0" smtClean="0"/>
            </a:br>
            <a:r>
              <a:rPr lang="en-US" dirty="0" smtClean="0"/>
              <a:t>4. Sensitivity study</a:t>
            </a:r>
            <a:br>
              <a:rPr lang="en-US" dirty="0" smtClean="0"/>
            </a:br>
            <a:r>
              <a:rPr lang="en-US" dirty="0" smtClean="0"/>
              <a:t>5. Welding trial (July 2025) – lessons learned</a:t>
            </a:r>
            <a:br>
              <a:rPr lang="en-US" dirty="0" smtClean="0"/>
            </a:br>
            <a:r>
              <a:rPr lang="en-US" dirty="0" smtClean="0"/>
              <a:t>6. New thermal model</a:t>
            </a:r>
            <a:br>
              <a:rPr lang="en-US" dirty="0" smtClean="0"/>
            </a:br>
            <a:r>
              <a:rPr lang="en-US" dirty="0" smtClean="0"/>
              <a:t>7. Residual stress measurements</a:t>
            </a:r>
            <a:br>
              <a:rPr lang="en-US" dirty="0" smtClean="0"/>
            </a:br>
            <a:r>
              <a:rPr lang="en-US" dirty="0" smtClean="0"/>
              <a:t>8. Conclusions/next steps</a:t>
            </a:r>
            <a:endParaRPr lang="en-US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396B-4F0D-49B9-8B75-81E8A61F14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7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5. Welding trial (July 2025) – lessons learned</a:t>
            </a:r>
            <a:endParaRPr lang="en-US" dirty="0"/>
          </a:p>
        </p:txBody>
      </p:sp>
      <p:pic>
        <p:nvPicPr>
          <p:cNvPr id="3" name="Picture 947669414" descr="A long line of a graph&#10;&#10;Description automatically generated with medium confidenc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357" y="674113"/>
            <a:ext cx="7482523" cy="2804631"/>
          </a:xfrm>
          <a:prstGeom prst="rect">
            <a:avLst/>
          </a:prstGeom>
        </p:spPr>
      </p:pic>
      <p:pic>
        <p:nvPicPr>
          <p:cNvPr id="4" name="Picture 8" descr=":RW3 final.pdf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391" y="3571240"/>
            <a:ext cx="6097252" cy="338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4"/>
          <p:cNvSpPr txBox="1"/>
          <p:nvPr/>
        </p:nvSpPr>
        <p:spPr>
          <a:xfrm>
            <a:off x="6024665" y="1102468"/>
            <a:ext cx="2172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 at </a:t>
            </a:r>
            <a:r>
              <a:rPr lang="en-US" dirty="0" err="1" smtClean="0"/>
              <a:t>Montanstahl</a:t>
            </a:r>
            <a:endParaRPr lang="en-US" dirty="0"/>
          </a:p>
        </p:txBody>
      </p:sp>
      <p:sp>
        <p:nvSpPr>
          <p:cNvPr id="6" name="pole tekstowe 5"/>
          <p:cNvSpPr txBox="1"/>
          <p:nvPr/>
        </p:nvSpPr>
        <p:spPr>
          <a:xfrm>
            <a:off x="2396248" y="6365132"/>
            <a:ext cx="1543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 at ICAS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3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5. Welding trial (July 2025) – lessons learned</a:t>
            </a:r>
            <a:endParaRPr lang="en-US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9678"/>
            <a:ext cx="12192000" cy="5506065"/>
          </a:xfrm>
          <a:prstGeom prst="rect">
            <a:avLst/>
          </a:prstGeom>
        </p:spPr>
      </p:pic>
      <p:sp>
        <p:nvSpPr>
          <p:cNvPr id="4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59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5. Welding trial (July 2025) – lessons learned</a:t>
            </a:r>
            <a:endParaRPr lang="en-US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97"/>
          <a:stretch/>
        </p:blipFill>
        <p:spPr>
          <a:xfrm>
            <a:off x="0" y="1915842"/>
            <a:ext cx="4811949" cy="4219575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09"/>
          <a:stretch/>
        </p:blipFill>
        <p:spPr>
          <a:xfrm>
            <a:off x="6429375" y="1696059"/>
            <a:ext cx="5762625" cy="483444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4811949" y="2172510"/>
            <a:ext cx="1614791" cy="28858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Wybuch 1 5"/>
          <p:cNvSpPr/>
          <p:nvPr/>
        </p:nvSpPr>
        <p:spPr>
          <a:xfrm>
            <a:off x="5194569" y="3142033"/>
            <a:ext cx="856034" cy="10134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ole tekstowe 6"/>
          <p:cNvSpPr txBox="1"/>
          <p:nvPr/>
        </p:nvSpPr>
        <p:spPr>
          <a:xfrm>
            <a:off x="5090810" y="2172510"/>
            <a:ext cx="127756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500" dirty="0" smtClean="0">
                <a:solidFill>
                  <a:srgbClr val="FF0000"/>
                </a:solidFill>
              </a:rPr>
              <a:t>Laser </a:t>
            </a:r>
            <a:r>
              <a:rPr lang="pl-PL" sz="2500" dirty="0" err="1" smtClean="0">
                <a:solidFill>
                  <a:srgbClr val="FF0000"/>
                </a:solidFill>
              </a:rPr>
              <a:t>welding</a:t>
            </a:r>
            <a:endParaRPr lang="pl-PL" sz="2500" dirty="0" smtClean="0">
              <a:solidFill>
                <a:srgbClr val="FF0000"/>
              </a:solidFill>
            </a:endParaRPr>
          </a:p>
          <a:p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8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pole tekstowe 8"/>
          <p:cNvSpPr txBox="1"/>
          <p:nvPr/>
        </p:nvSpPr>
        <p:spPr>
          <a:xfrm>
            <a:off x="2840477" y="904691"/>
            <a:ext cx="56614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Vertical compression with a force of ~2.7 </a:t>
            </a:r>
            <a:r>
              <a:rPr lang="en-US" sz="2200" b="1" dirty="0" err="1" smtClean="0"/>
              <a:t>kN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11733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5. Welding trial (July 2025) – lessons learned</a:t>
            </a:r>
            <a:endParaRPr lang="en-US" dirty="0"/>
          </a:p>
        </p:txBody>
      </p:sp>
      <p:pic>
        <p:nvPicPr>
          <p:cNvPr id="3" name="Obraz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581618"/>
            <a:ext cx="4726305" cy="3883660"/>
          </a:xfrm>
          <a:prstGeom prst="rect">
            <a:avLst/>
          </a:prstGeom>
        </p:spPr>
      </p:pic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215802"/>
              </p:ext>
            </p:extLst>
          </p:nvPr>
        </p:nvGraphicFramePr>
        <p:xfrm>
          <a:off x="8026760" y="4980028"/>
          <a:ext cx="2556934" cy="1143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8467">
                  <a:extLst>
                    <a:ext uri="{9D8B030D-6E8A-4147-A177-3AD203B41FA5}">
                      <a16:colId xmlns:a16="http://schemas.microsoft.com/office/drawing/2014/main" val="359709839"/>
                    </a:ext>
                  </a:extLst>
                </a:gridCol>
                <a:gridCol w="1278467">
                  <a:extLst>
                    <a:ext uri="{9D8B030D-6E8A-4147-A177-3AD203B41FA5}">
                      <a16:colId xmlns:a16="http://schemas.microsoft.com/office/drawing/2014/main" val="107070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500" b="1" dirty="0">
                          <a:solidFill>
                            <a:schemeClr val="tx1"/>
                          </a:solidFill>
                          <a:effectLst/>
                        </a:rPr>
                        <a:t>Laser 2</a:t>
                      </a:r>
                      <a:endParaRPr lang="en-US" sz="2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500" b="1" dirty="0">
                          <a:solidFill>
                            <a:schemeClr val="tx1"/>
                          </a:solidFill>
                          <a:effectLst/>
                        </a:rPr>
                        <a:t>Laser 1</a:t>
                      </a:r>
                      <a:endParaRPr lang="en-US" sz="2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1609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500" b="0" dirty="0">
                          <a:solidFill>
                            <a:schemeClr val="tx1"/>
                          </a:solidFill>
                          <a:effectLst/>
                        </a:rPr>
                        <a:t>1000 W</a:t>
                      </a:r>
                      <a:endParaRPr lang="en-US" sz="25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500" b="0">
                          <a:solidFill>
                            <a:schemeClr val="tx1"/>
                          </a:solidFill>
                          <a:effectLst/>
                        </a:rPr>
                        <a:t>1500 W</a:t>
                      </a:r>
                      <a:endParaRPr lang="en-US" sz="25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6335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500" b="0" dirty="0">
                          <a:solidFill>
                            <a:schemeClr val="tx1"/>
                          </a:solidFill>
                          <a:effectLst/>
                        </a:rPr>
                        <a:t>3300 W</a:t>
                      </a:r>
                      <a:endParaRPr lang="en-US" sz="25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500" b="0" dirty="0">
                          <a:solidFill>
                            <a:schemeClr val="tx1"/>
                          </a:solidFill>
                          <a:effectLst/>
                        </a:rPr>
                        <a:t>3700 W</a:t>
                      </a:r>
                      <a:endParaRPr lang="en-US" sz="25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123047"/>
                  </a:ext>
                </a:extLst>
              </a:tr>
            </a:tbl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3095969" y="746360"/>
            <a:ext cx="1031132" cy="430887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pl-PL" sz="2200" dirty="0" smtClean="0"/>
              <a:t>Laser 1</a:t>
            </a:r>
            <a:endParaRPr lang="en-US" sz="2200" dirty="0"/>
          </a:p>
        </p:txBody>
      </p:sp>
      <p:sp>
        <p:nvSpPr>
          <p:cNvPr id="8" name="pole tekstowe 7"/>
          <p:cNvSpPr txBox="1"/>
          <p:nvPr/>
        </p:nvSpPr>
        <p:spPr>
          <a:xfrm>
            <a:off x="1375889" y="746360"/>
            <a:ext cx="1031132" cy="430887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pl-PL" sz="2200" dirty="0" smtClean="0"/>
              <a:t>Laser 2</a:t>
            </a:r>
            <a:endParaRPr lang="en-US" sz="2200" dirty="0"/>
          </a:p>
        </p:txBody>
      </p:sp>
      <p:sp>
        <p:nvSpPr>
          <p:cNvPr id="9" name="Strzałka w prawo 8"/>
          <p:cNvSpPr/>
          <p:nvPr/>
        </p:nvSpPr>
        <p:spPr>
          <a:xfrm rot="11209475">
            <a:off x="4156278" y="2296113"/>
            <a:ext cx="682828" cy="531779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Obraz 10"/>
          <p:cNvPicPr/>
          <p:nvPr/>
        </p:nvPicPr>
        <p:blipFill rotWithShape="1">
          <a:blip r:embed="rId3"/>
          <a:srcRect l="38834" r="10101" b="16789"/>
          <a:stretch/>
        </p:blipFill>
        <p:spPr>
          <a:xfrm>
            <a:off x="22030" y="4465278"/>
            <a:ext cx="1644034" cy="2346047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1202607" y="4510328"/>
            <a:ext cx="16433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 size</a:t>
            </a:r>
          </a:p>
          <a:p>
            <a:pPr algn="ctr"/>
            <a:r>
              <a:rPr lang="en-US" sz="2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0.4-0.5 mm </a:t>
            </a:r>
            <a:endParaRPr lang="en-US" sz="2200" b="1" dirty="0"/>
          </a:p>
        </p:txBody>
      </p:sp>
      <p:sp>
        <p:nvSpPr>
          <p:cNvPr id="12" name="Prostokąt 11"/>
          <p:cNvSpPr/>
          <p:nvPr/>
        </p:nvSpPr>
        <p:spPr>
          <a:xfrm>
            <a:off x="0" y="4465278"/>
            <a:ext cx="2964133" cy="245433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Prostokąt 13"/>
          <p:cNvSpPr/>
          <p:nvPr/>
        </p:nvSpPr>
        <p:spPr>
          <a:xfrm>
            <a:off x="3724179" y="5160736"/>
            <a:ext cx="17754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 </a:t>
            </a:r>
            <a:r>
              <a:rPr lang="pl-PL" sz="22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velocity</a:t>
            </a:r>
            <a:endParaRPr lang="pl-PL" sz="2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2 m/min</a:t>
            </a:r>
            <a:endParaRPr lang="en-US" sz="2200" b="1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8723" y="922430"/>
            <a:ext cx="3533277" cy="3279143"/>
          </a:xfrm>
          <a:prstGeom prst="rect">
            <a:avLst/>
          </a:prstGeom>
        </p:spPr>
      </p:pic>
      <p:sp>
        <p:nvSpPr>
          <p:cNvPr id="15" name="Owal 14"/>
          <p:cNvSpPr/>
          <p:nvPr/>
        </p:nvSpPr>
        <p:spPr>
          <a:xfrm>
            <a:off x="10671812" y="2866579"/>
            <a:ext cx="162127" cy="19981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wal 15"/>
          <p:cNvSpPr/>
          <p:nvPr/>
        </p:nvSpPr>
        <p:spPr>
          <a:xfrm>
            <a:off x="11705618" y="2389954"/>
            <a:ext cx="206728" cy="254786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Obraz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4858" y="1157311"/>
            <a:ext cx="2987440" cy="3194640"/>
          </a:xfrm>
          <a:prstGeom prst="rect">
            <a:avLst/>
          </a:prstGeom>
        </p:spPr>
      </p:pic>
      <p:sp>
        <p:nvSpPr>
          <p:cNvPr id="18" name="Owal 17"/>
          <p:cNvSpPr/>
          <p:nvPr/>
        </p:nvSpPr>
        <p:spPr>
          <a:xfrm>
            <a:off x="6611450" y="3200562"/>
            <a:ext cx="162127" cy="19981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wal 18"/>
          <p:cNvSpPr/>
          <p:nvPr/>
        </p:nvSpPr>
        <p:spPr>
          <a:xfrm>
            <a:off x="5768503" y="2456549"/>
            <a:ext cx="206728" cy="254786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Łącznik prosty ze strzałką 20"/>
          <p:cNvCxnSpPr/>
          <p:nvPr/>
        </p:nvCxnSpPr>
        <p:spPr>
          <a:xfrm flipV="1">
            <a:off x="10479932" y="3200562"/>
            <a:ext cx="272943" cy="22315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owolny kształt 21"/>
          <p:cNvSpPr/>
          <p:nvPr/>
        </p:nvSpPr>
        <p:spPr>
          <a:xfrm>
            <a:off x="10389653" y="2594043"/>
            <a:ext cx="1649073" cy="3452514"/>
          </a:xfrm>
          <a:custGeom>
            <a:avLst/>
            <a:gdLst>
              <a:gd name="connsiteX0" fmla="*/ 31913 w 1649073"/>
              <a:gd name="connsiteY0" fmla="*/ 3378740 h 3452514"/>
              <a:gd name="connsiteX1" fmla="*/ 96764 w 1649073"/>
              <a:gd name="connsiteY1" fmla="*/ 3391710 h 3452514"/>
              <a:gd name="connsiteX2" fmla="*/ 842551 w 1649073"/>
              <a:gd name="connsiteY2" fmla="*/ 2717259 h 3452514"/>
              <a:gd name="connsiteX3" fmla="*/ 1607794 w 1649073"/>
              <a:gd name="connsiteY3" fmla="*/ 1024646 h 3452514"/>
              <a:gd name="connsiteX4" fmla="*/ 1478092 w 1649073"/>
              <a:gd name="connsiteY4" fmla="*/ 0 h 345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9073" h="3452514">
                <a:moveTo>
                  <a:pt x="31913" y="3378740"/>
                </a:moveTo>
                <a:cubicBezTo>
                  <a:pt x="-3215" y="3440348"/>
                  <a:pt x="-38342" y="3501957"/>
                  <a:pt x="96764" y="3391710"/>
                </a:cubicBezTo>
                <a:cubicBezTo>
                  <a:pt x="231870" y="3281463"/>
                  <a:pt x="590713" y="3111770"/>
                  <a:pt x="842551" y="2717259"/>
                </a:cubicBezTo>
                <a:cubicBezTo>
                  <a:pt x="1094389" y="2322748"/>
                  <a:pt x="1501871" y="1477522"/>
                  <a:pt x="1607794" y="1024646"/>
                </a:cubicBezTo>
                <a:cubicBezTo>
                  <a:pt x="1713717" y="571770"/>
                  <a:pt x="1595904" y="285885"/>
                  <a:pt x="1478092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Łącznik prosty ze strzałką 23"/>
          <p:cNvCxnSpPr/>
          <p:nvPr/>
        </p:nvCxnSpPr>
        <p:spPr>
          <a:xfrm flipH="1" flipV="1">
            <a:off x="6773577" y="3450077"/>
            <a:ext cx="1190134" cy="2049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owolny kształt 26"/>
          <p:cNvSpPr/>
          <p:nvPr/>
        </p:nvSpPr>
        <p:spPr>
          <a:xfrm>
            <a:off x="5852792" y="2691319"/>
            <a:ext cx="2156314" cy="3262009"/>
          </a:xfrm>
          <a:custGeom>
            <a:avLst/>
            <a:gdLst>
              <a:gd name="connsiteX0" fmla="*/ 2156314 w 2156314"/>
              <a:gd name="connsiteY0" fmla="*/ 3262009 h 3262009"/>
              <a:gd name="connsiteX1" fmla="*/ 2013642 w 2156314"/>
              <a:gd name="connsiteY1" fmla="*/ 3145277 h 3262009"/>
              <a:gd name="connsiteX2" fmla="*/ 282119 w 2156314"/>
              <a:gd name="connsiteY2" fmla="*/ 1549941 h 3262009"/>
              <a:gd name="connsiteX3" fmla="*/ 22714 w 2156314"/>
              <a:gd name="connsiteY3" fmla="*/ 0 h 3262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6314" h="3262009">
                <a:moveTo>
                  <a:pt x="2156314" y="3262009"/>
                </a:moveTo>
                <a:lnTo>
                  <a:pt x="2013642" y="3145277"/>
                </a:lnTo>
                <a:cubicBezTo>
                  <a:pt x="1701276" y="2859932"/>
                  <a:pt x="613940" y="2074154"/>
                  <a:pt x="282119" y="1549941"/>
                </a:cubicBezTo>
                <a:cubicBezTo>
                  <a:pt x="-49702" y="1025728"/>
                  <a:pt x="-13494" y="512864"/>
                  <a:pt x="22714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54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5. Welding trial (July 2025) – lessons learned</a:t>
            </a:r>
            <a:endParaRPr lang="en-US" dirty="0"/>
          </a:p>
        </p:txBody>
      </p:sp>
      <p:grpSp>
        <p:nvGrpSpPr>
          <p:cNvPr id="6" name="Kanwa 38"/>
          <p:cNvGrpSpPr/>
          <p:nvPr/>
        </p:nvGrpSpPr>
        <p:grpSpPr>
          <a:xfrm>
            <a:off x="4014281" y="71336"/>
            <a:ext cx="8071178" cy="6352590"/>
            <a:chOff x="0" y="0"/>
            <a:chExt cx="5486400" cy="4318187"/>
          </a:xfrm>
        </p:grpSpPr>
        <p:sp>
          <p:nvSpPr>
            <p:cNvPr id="7" name="Prostokąt 6"/>
            <p:cNvSpPr/>
            <p:nvPr/>
          </p:nvSpPr>
          <p:spPr>
            <a:xfrm>
              <a:off x="0" y="0"/>
              <a:ext cx="5486400" cy="3200400"/>
            </a:xfrm>
            <a:prstGeom prst="rect">
              <a:avLst/>
            </a:prstGeom>
          </p:spPr>
        </p:sp>
        <p:sp>
          <p:nvSpPr>
            <p:cNvPr id="8" name="Prostokąt 7"/>
            <p:cNvSpPr/>
            <p:nvPr/>
          </p:nvSpPr>
          <p:spPr>
            <a:xfrm>
              <a:off x="3489350" y="746150"/>
              <a:ext cx="1558138" cy="12947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" name="Prostokąt 8"/>
            <p:cNvSpPr/>
            <p:nvPr/>
          </p:nvSpPr>
          <p:spPr>
            <a:xfrm>
              <a:off x="387705" y="1214323"/>
              <a:ext cx="3094330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10" name="Łącznik prosty 9"/>
            <p:cNvCxnSpPr/>
            <p:nvPr/>
          </p:nvCxnSpPr>
          <p:spPr>
            <a:xfrm>
              <a:off x="175564" y="1382573"/>
              <a:ext cx="5047488" cy="0"/>
            </a:xfrm>
            <a:prstGeom prst="line">
              <a:avLst/>
            </a:prstGeom>
            <a:ln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wal 11"/>
            <p:cNvSpPr/>
            <p:nvPr/>
          </p:nvSpPr>
          <p:spPr>
            <a:xfrm>
              <a:off x="4682102" y="1320313"/>
              <a:ext cx="146304" cy="14630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13" name="Łącznik prosty 12"/>
            <p:cNvCxnSpPr/>
            <p:nvPr/>
          </p:nvCxnSpPr>
          <p:spPr>
            <a:xfrm>
              <a:off x="3489350" y="1953158"/>
              <a:ext cx="0" cy="5779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/>
            <p:cNvCxnSpPr/>
            <p:nvPr/>
          </p:nvCxnSpPr>
          <p:spPr>
            <a:xfrm>
              <a:off x="4147718" y="1358875"/>
              <a:ext cx="0" cy="6141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ze strzałką 14"/>
            <p:cNvCxnSpPr/>
            <p:nvPr/>
          </p:nvCxnSpPr>
          <p:spPr>
            <a:xfrm>
              <a:off x="3496665" y="1778108"/>
              <a:ext cx="65105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Pole tekstowe 42"/>
            <p:cNvSpPr txBox="1"/>
            <p:nvPr/>
          </p:nvSpPr>
          <p:spPr>
            <a:xfrm>
              <a:off x="3581410" y="1770178"/>
              <a:ext cx="573623" cy="21057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6000"/>
                </a:lnSpc>
                <a:spcAft>
                  <a:spcPts val="800"/>
                </a:spcAft>
              </a:pPr>
              <a:r>
                <a:rPr lang="pl-PL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~70 cm</a:t>
              </a:r>
              <a:endPara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2814762" y="1144987"/>
              <a:ext cx="425395" cy="49695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18" name="Łącznik prosty 17"/>
            <p:cNvCxnSpPr/>
            <p:nvPr/>
          </p:nvCxnSpPr>
          <p:spPr>
            <a:xfrm flipV="1">
              <a:off x="3029447" y="914400"/>
              <a:ext cx="0" cy="12165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ze strzałką 18"/>
            <p:cNvCxnSpPr/>
            <p:nvPr/>
          </p:nvCxnSpPr>
          <p:spPr>
            <a:xfrm>
              <a:off x="3026108" y="989937"/>
              <a:ext cx="46324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Pole tekstowe 42"/>
            <p:cNvSpPr txBox="1"/>
            <p:nvPr/>
          </p:nvSpPr>
          <p:spPr>
            <a:xfrm>
              <a:off x="3011525" y="654869"/>
              <a:ext cx="608038" cy="22070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5000"/>
                </a:lnSpc>
                <a:spcAft>
                  <a:spcPts val="800"/>
                </a:spcAft>
              </a:pPr>
              <a:r>
                <a:rPr lang="pl-PL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~50 cm</a:t>
              </a:r>
              <a:endPara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1" name="Pole tekstowe 42"/>
            <p:cNvSpPr txBox="1"/>
            <p:nvPr/>
          </p:nvSpPr>
          <p:spPr>
            <a:xfrm>
              <a:off x="2139146" y="405140"/>
              <a:ext cx="853012" cy="49945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en-US" sz="20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Ultrasound system</a:t>
              </a:r>
              <a:endPara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" name="Prostokąt 21"/>
            <p:cNvSpPr/>
            <p:nvPr/>
          </p:nvSpPr>
          <p:spPr>
            <a:xfrm>
              <a:off x="387705" y="792587"/>
              <a:ext cx="1715415" cy="1248354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23" name="Łącznik prosty ze strzałką 22"/>
            <p:cNvCxnSpPr/>
            <p:nvPr/>
          </p:nvCxnSpPr>
          <p:spPr>
            <a:xfrm>
              <a:off x="2107096" y="1973037"/>
              <a:ext cx="91901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Pole tekstowe 42"/>
            <p:cNvSpPr txBox="1"/>
            <p:nvPr/>
          </p:nvSpPr>
          <p:spPr>
            <a:xfrm>
              <a:off x="2150669" y="1704204"/>
              <a:ext cx="664093" cy="22889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pl-PL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~90 cm</a:t>
              </a:r>
              <a:endPara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5" name="Pole tekstowe 42"/>
            <p:cNvSpPr txBox="1"/>
            <p:nvPr/>
          </p:nvSpPr>
          <p:spPr>
            <a:xfrm>
              <a:off x="601598" y="910003"/>
              <a:ext cx="1641308" cy="37257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5000"/>
                </a:lnSpc>
                <a:spcAft>
                  <a:spcPts val="800"/>
                </a:spcAft>
              </a:pPr>
              <a:r>
                <a:rPr lang="pl-PL" sz="20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Table</a:t>
              </a:r>
              <a:r>
                <a:rPr lang="pl-PL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with </a:t>
              </a:r>
              <a:r>
                <a:rPr lang="pl-PL" sz="20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rollers</a:t>
              </a:r>
              <a:endPara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" name="Pole tekstowe 42"/>
            <p:cNvSpPr txBox="1"/>
            <p:nvPr/>
          </p:nvSpPr>
          <p:spPr>
            <a:xfrm>
              <a:off x="3757568" y="3707401"/>
              <a:ext cx="1426551" cy="61078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5000"/>
                </a:lnSpc>
                <a:spcAft>
                  <a:spcPts val="800"/>
                </a:spcAft>
              </a:pPr>
              <a:r>
                <a:rPr lang="pl-PL" sz="2000" dirty="0" err="1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Up</a:t>
              </a:r>
              <a:r>
                <a:rPr lang="pl-PL" sz="20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to ~</a:t>
              </a:r>
              <a:r>
                <a:rPr lang="pl-PL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 C</a:t>
              </a:r>
              <a:endPara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7" name="Łącznik prosty ze strzałką 26"/>
            <p:cNvCxnSpPr/>
            <p:nvPr/>
          </p:nvCxnSpPr>
          <p:spPr>
            <a:xfrm flipV="1">
              <a:off x="3231569" y="1614115"/>
              <a:ext cx="159663" cy="8041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Łącznik prosty ze strzałką 28"/>
            <p:cNvCxnSpPr>
              <a:endCxn id="22" idx="3"/>
            </p:cNvCxnSpPr>
            <p:nvPr/>
          </p:nvCxnSpPr>
          <p:spPr>
            <a:xfrm flipV="1">
              <a:off x="946842" y="1416764"/>
              <a:ext cx="1156277" cy="10135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Wybuch 1 29"/>
          <p:cNvSpPr/>
          <p:nvPr/>
        </p:nvSpPr>
        <p:spPr>
          <a:xfrm>
            <a:off x="9840447" y="1790757"/>
            <a:ext cx="511118" cy="605078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Łącznik prosty ze strzałką 31"/>
          <p:cNvCxnSpPr>
            <a:stCxn id="21" idx="2"/>
          </p:cNvCxnSpPr>
          <p:nvPr/>
        </p:nvCxnSpPr>
        <p:spPr>
          <a:xfrm>
            <a:off x="7788674" y="1402114"/>
            <a:ext cx="250786" cy="13221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Obraz 3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t="27996" r="43648"/>
          <a:stretch/>
        </p:blipFill>
        <p:spPr>
          <a:xfrm>
            <a:off x="6894553" y="3637060"/>
            <a:ext cx="2302213" cy="3134293"/>
          </a:xfrm>
          <a:prstGeom prst="rect">
            <a:avLst/>
          </a:prstGeom>
        </p:spPr>
      </p:pic>
      <p:pic>
        <p:nvPicPr>
          <p:cNvPr id="36" name="Obraz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757" y="3691614"/>
            <a:ext cx="2360585" cy="3125513"/>
          </a:xfrm>
          <a:prstGeom prst="rect">
            <a:avLst/>
          </a:prstGeom>
        </p:spPr>
      </p:pic>
      <p:pic>
        <p:nvPicPr>
          <p:cNvPr id="37" name="Obraz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3" y="3742982"/>
            <a:ext cx="2315945" cy="3006275"/>
          </a:xfrm>
          <a:prstGeom prst="rect">
            <a:avLst/>
          </a:prstGeom>
        </p:spPr>
      </p:pic>
      <p:pic>
        <p:nvPicPr>
          <p:cNvPr id="38" name="Obraz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4" y="1284975"/>
            <a:ext cx="4579262" cy="1619772"/>
          </a:xfrm>
          <a:prstGeom prst="rect">
            <a:avLst/>
          </a:prstGeom>
        </p:spPr>
      </p:pic>
      <p:cxnSp>
        <p:nvCxnSpPr>
          <p:cNvPr id="41" name="Łącznik prosty ze strzałką 40"/>
          <p:cNvCxnSpPr/>
          <p:nvPr/>
        </p:nvCxnSpPr>
        <p:spPr>
          <a:xfrm flipH="1">
            <a:off x="991586" y="1074308"/>
            <a:ext cx="612249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42"/>
          <p:cNvCxnSpPr/>
          <p:nvPr/>
        </p:nvCxnSpPr>
        <p:spPr>
          <a:xfrm>
            <a:off x="7102858" y="701187"/>
            <a:ext cx="0" cy="8264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43"/>
          <p:cNvCxnSpPr/>
          <p:nvPr/>
        </p:nvCxnSpPr>
        <p:spPr>
          <a:xfrm>
            <a:off x="985736" y="881974"/>
            <a:ext cx="0" cy="2861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Pole tekstowe 42"/>
          <p:cNvSpPr txBox="1"/>
          <p:nvPr/>
        </p:nvSpPr>
        <p:spPr>
          <a:xfrm>
            <a:off x="3784076" y="667539"/>
            <a:ext cx="976964" cy="33673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5000"/>
              </a:lnSpc>
              <a:spcAft>
                <a:spcPts val="800"/>
              </a:spcAft>
            </a:pPr>
            <a:r>
              <a:rPr lang="pl-PL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~40 m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8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5. Welding trial (July 2025) – lessons learned</a:t>
            </a:r>
            <a:endParaRPr lang="en-US" dirty="0"/>
          </a:p>
        </p:txBody>
      </p:sp>
      <p:sp>
        <p:nvSpPr>
          <p:cNvPr id="67" name="Prostokąt 66"/>
          <p:cNvSpPr/>
          <p:nvPr/>
        </p:nvSpPr>
        <p:spPr>
          <a:xfrm>
            <a:off x="9411481" y="1049039"/>
            <a:ext cx="2292215" cy="19047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8" name="Prostokąt 67"/>
          <p:cNvSpPr/>
          <p:nvPr/>
        </p:nvSpPr>
        <p:spPr>
          <a:xfrm>
            <a:off x="466928" y="1737780"/>
            <a:ext cx="8933792" cy="5380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9" name="Pole tekstowe 42"/>
          <p:cNvSpPr txBox="1"/>
          <p:nvPr/>
        </p:nvSpPr>
        <p:spPr>
          <a:xfrm>
            <a:off x="9498440" y="2480553"/>
            <a:ext cx="894500" cy="32468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pl-PL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~70 </a:t>
            </a: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1" name="Łącznik prosty ze strzałką 70"/>
          <p:cNvCxnSpPr/>
          <p:nvPr/>
        </p:nvCxnSpPr>
        <p:spPr>
          <a:xfrm flipH="1">
            <a:off x="188068" y="2001438"/>
            <a:ext cx="117834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wal 71"/>
          <p:cNvSpPr/>
          <p:nvPr/>
        </p:nvSpPr>
        <p:spPr>
          <a:xfrm>
            <a:off x="10227785" y="1893822"/>
            <a:ext cx="215231" cy="2152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74" name="Łącznik prosty ze strzałką 73"/>
          <p:cNvCxnSpPr/>
          <p:nvPr/>
        </p:nvCxnSpPr>
        <p:spPr>
          <a:xfrm>
            <a:off x="9400719" y="3145277"/>
            <a:ext cx="93468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Łącznik prosty 75"/>
          <p:cNvCxnSpPr/>
          <p:nvPr/>
        </p:nvCxnSpPr>
        <p:spPr>
          <a:xfrm>
            <a:off x="10335400" y="1737780"/>
            <a:ext cx="0" cy="21727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Łącznik prosty 79"/>
          <p:cNvCxnSpPr/>
          <p:nvPr/>
        </p:nvCxnSpPr>
        <p:spPr>
          <a:xfrm>
            <a:off x="7872919" y="1400783"/>
            <a:ext cx="0" cy="38838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Łącznik prosty 80"/>
          <p:cNvCxnSpPr/>
          <p:nvPr/>
        </p:nvCxnSpPr>
        <p:spPr>
          <a:xfrm>
            <a:off x="9400719" y="1539985"/>
            <a:ext cx="0" cy="3674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Łącznik prosty ze strzałką 82"/>
          <p:cNvCxnSpPr/>
          <p:nvPr/>
        </p:nvCxnSpPr>
        <p:spPr>
          <a:xfrm flipH="1">
            <a:off x="7872919" y="3365770"/>
            <a:ext cx="246248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Łącznik prosty 84"/>
          <p:cNvCxnSpPr/>
          <p:nvPr/>
        </p:nvCxnSpPr>
        <p:spPr>
          <a:xfrm>
            <a:off x="1342418" y="1614791"/>
            <a:ext cx="0" cy="35992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Łącznik prosty ze strzałką 89"/>
          <p:cNvCxnSpPr/>
          <p:nvPr/>
        </p:nvCxnSpPr>
        <p:spPr>
          <a:xfrm flipH="1">
            <a:off x="1342418" y="3605719"/>
            <a:ext cx="899298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Pole tekstowe 42"/>
          <p:cNvSpPr txBox="1"/>
          <p:nvPr/>
        </p:nvSpPr>
        <p:spPr>
          <a:xfrm>
            <a:off x="1483030" y="3203001"/>
            <a:ext cx="894500" cy="32468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~4</a:t>
            </a:r>
            <a:r>
              <a:rPr lang="pl-PL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2.1 m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3" name="Pole tekstowe 42"/>
          <p:cNvSpPr txBox="1"/>
          <p:nvPr/>
        </p:nvSpPr>
        <p:spPr>
          <a:xfrm>
            <a:off x="8262630" y="3034817"/>
            <a:ext cx="894500" cy="32468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pl-PL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~2.1 m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4" name="Nawias klamrowy otwierający 93"/>
          <p:cNvSpPr/>
          <p:nvPr/>
        </p:nvSpPr>
        <p:spPr>
          <a:xfrm rot="16200000">
            <a:off x="5508312" y="-866349"/>
            <a:ext cx="461785" cy="990947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Prostokąt 94"/>
          <p:cNvSpPr/>
          <p:nvPr/>
        </p:nvSpPr>
        <p:spPr>
          <a:xfrm>
            <a:off x="4626363" y="4324712"/>
            <a:ext cx="2329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V=2 m/min=0.033 m/s</a:t>
            </a:r>
            <a:endParaRPr lang="en-US" b="1" dirty="0"/>
          </a:p>
        </p:txBody>
      </p:sp>
      <p:sp>
        <p:nvSpPr>
          <p:cNvPr id="96" name="pole tekstowe 95"/>
          <p:cNvSpPr txBox="1"/>
          <p:nvPr/>
        </p:nvSpPr>
        <p:spPr>
          <a:xfrm>
            <a:off x="7361585" y="5339758"/>
            <a:ext cx="15545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dirty="0" smtClean="0"/>
              <a:t>t=63 s</a:t>
            </a:r>
            <a:endParaRPr lang="en-US" sz="3000" dirty="0"/>
          </a:p>
        </p:txBody>
      </p:sp>
      <p:sp>
        <p:nvSpPr>
          <p:cNvPr id="97" name="pole tekstowe 96"/>
          <p:cNvSpPr txBox="1"/>
          <p:nvPr/>
        </p:nvSpPr>
        <p:spPr>
          <a:xfrm>
            <a:off x="8888510" y="5349643"/>
            <a:ext cx="15545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dirty="0" smtClean="0"/>
              <a:t>t=21 s</a:t>
            </a:r>
            <a:endParaRPr lang="en-US" sz="3000" dirty="0"/>
          </a:p>
        </p:txBody>
      </p:sp>
      <p:sp>
        <p:nvSpPr>
          <p:cNvPr id="98" name="pole tekstowe 97"/>
          <p:cNvSpPr txBox="1"/>
          <p:nvPr/>
        </p:nvSpPr>
        <p:spPr>
          <a:xfrm>
            <a:off x="810436" y="5284635"/>
            <a:ext cx="15545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dirty="0" smtClean="0"/>
              <a:t>t=1263 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14183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5. Welding trial (July 2025) – lessons learned</a:t>
            </a:r>
            <a:endParaRPr lang="en-US" dirty="0"/>
          </a:p>
        </p:txBody>
      </p:sp>
      <p:sp>
        <p:nvSpPr>
          <p:cNvPr id="4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06" y="0"/>
            <a:ext cx="830094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2"/>
          <a:srcRect r="33813"/>
          <a:stretch/>
        </p:blipFill>
        <p:spPr>
          <a:xfrm>
            <a:off x="11185228" y="4656307"/>
            <a:ext cx="909255" cy="2147176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3"/>
          <a:srcRect t="18128"/>
          <a:stretch/>
        </p:blipFill>
        <p:spPr>
          <a:xfrm>
            <a:off x="9903427" y="4155211"/>
            <a:ext cx="2191056" cy="428965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t="27996" r="43648"/>
          <a:stretch/>
        </p:blipFill>
        <p:spPr>
          <a:xfrm>
            <a:off x="9289955" y="877282"/>
            <a:ext cx="2175713" cy="296207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5"/>
          <a:srcRect t="3918"/>
          <a:stretch/>
        </p:blipFill>
        <p:spPr>
          <a:xfrm>
            <a:off x="8160934" y="4584176"/>
            <a:ext cx="2896221" cy="2273824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514392"/>
            <a:ext cx="3024237" cy="2343608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 rotWithShape="1">
          <a:blip r:embed="rId7"/>
          <a:srcRect r="3283"/>
          <a:stretch/>
        </p:blipFill>
        <p:spPr>
          <a:xfrm>
            <a:off x="3050487" y="4827183"/>
            <a:ext cx="924883" cy="19763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7201" y="4155211"/>
            <a:ext cx="1733792" cy="419158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16" y="833585"/>
            <a:ext cx="2315945" cy="3006275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547" y="713841"/>
            <a:ext cx="2360585" cy="3125513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65085" y="4275968"/>
            <a:ext cx="2763227" cy="2582032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06418" y="4682474"/>
            <a:ext cx="881116" cy="2121009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 rotWithShape="1">
          <a:blip r:embed="rId13"/>
          <a:srcRect r="25184" b="-7326"/>
          <a:stretch/>
        </p:blipFill>
        <p:spPr>
          <a:xfrm>
            <a:off x="6234255" y="4041092"/>
            <a:ext cx="1767544" cy="43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96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6. New thermal model</a:t>
            </a:r>
            <a:endParaRPr lang="en-US" dirty="0"/>
          </a:p>
        </p:txBody>
      </p:sp>
      <p:pic>
        <p:nvPicPr>
          <p:cNvPr id="3" name="Obraz 2"/>
          <p:cNvPicPr/>
          <p:nvPr/>
        </p:nvPicPr>
        <p:blipFill rotWithShape="1">
          <a:blip r:embed="rId2"/>
          <a:srcRect l="27741" r="10101" b="15869"/>
          <a:stretch/>
        </p:blipFill>
        <p:spPr>
          <a:xfrm>
            <a:off x="28614" y="533313"/>
            <a:ext cx="2001143" cy="23719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Prostokąt 3"/>
              <p:cNvSpPr/>
              <p:nvPr/>
            </p:nvSpPr>
            <p:spPr>
              <a:xfrm>
                <a:off x="2145046" y="1343698"/>
                <a:ext cx="6529608" cy="10452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9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  <m:sup>
                                  <m:r>
                                    <a:rPr lang="en-US" i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i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pl-PL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pl-PL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n-US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</m:sub>
                                          </m:sSub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d>
                                                <m:dPr>
                                                  <m:ctrlPr>
                                                    <a:rPr lang="en-US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𝑟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𝑒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en-US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𝑟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num>
                                            <m:den>
                                              <m:d>
                                                <m:d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pl-PL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𝑧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𝑒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en-US"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pl-PL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𝑧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den>
                                          </m:f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pl-PL" i="1"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pl-PL" i="1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</m:d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Prostokąt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5046" y="1343698"/>
                <a:ext cx="6529608" cy="104522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rostokąt 4"/>
              <p:cNvSpPr/>
              <p:nvPr/>
            </p:nvSpPr>
            <p:spPr>
              <a:xfrm>
                <a:off x="2145046" y="2867977"/>
                <a:ext cx="6529608" cy="10452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9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  <m:sup>
                                  <m:r>
                                    <a:rPr lang="en-US" i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i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pl-PL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pl-PL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n-US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pl-PL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𝑦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en-US">
                                                      <a:latin typeface="Cambria Math" panose="02040503050406030204" pitchFamily="18" charset="0"/>
                                                    </a:rPr>
                                                    <m:t>+</m:t>
                                                  </m:r>
                                                  <m:r>
                                                    <a:rPr lang="en-US" i="1" smtClean="0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𝑡</m:t>
                                                  </m:r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</m:sub>
                                          </m:sSub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d>
                                                <m:dPr>
                                                  <m:ctrlPr>
                                                    <a:rPr lang="en-US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𝑟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𝑒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en-US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𝑟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num>
                                            <m:den>
                                              <m:d>
                                                <m:d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pl-PL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𝑧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𝑒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en-US"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pl-PL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𝑧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den>
                                          </m:f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pl-PL" i="1"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pl-PL" i="1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</m:d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Prostokąt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5046" y="2867977"/>
                <a:ext cx="6529608" cy="10452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Obraz 6"/>
          <p:cNvPicPr/>
          <p:nvPr/>
        </p:nvPicPr>
        <p:blipFill rotWithShape="1">
          <a:blip r:embed="rId2"/>
          <a:srcRect l="27741" r="10101" b="15869"/>
          <a:stretch/>
        </p:blipFill>
        <p:spPr>
          <a:xfrm>
            <a:off x="11553" y="3065494"/>
            <a:ext cx="2001143" cy="23719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Prostokąt 7"/>
              <p:cNvSpPr/>
              <p:nvPr/>
            </p:nvSpPr>
            <p:spPr>
              <a:xfrm>
                <a:off x="4723701" y="4217100"/>
                <a:ext cx="137229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pl-PL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pl-PL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pl-PL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Prostokąt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3701" y="4217100"/>
                <a:ext cx="1372299" cy="369332"/>
              </a:xfrm>
              <a:prstGeom prst="rect">
                <a:avLst/>
              </a:prstGeom>
              <a:blipFill>
                <a:blip r:embed="rId5"/>
                <a:stretch>
                  <a:fillRect l="-889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Prostokąt 8"/>
              <p:cNvSpPr/>
              <p:nvPr/>
            </p:nvSpPr>
            <p:spPr>
              <a:xfrm>
                <a:off x="10027182" y="4425223"/>
                <a:ext cx="4677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Prostokąt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7182" y="4425223"/>
                <a:ext cx="467756" cy="369332"/>
              </a:xfrm>
              <a:prstGeom prst="rect">
                <a:avLst/>
              </a:prstGeom>
              <a:blipFill>
                <a:blip r:embed="rId6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rostokąt 9"/>
          <p:cNvSpPr/>
          <p:nvPr/>
        </p:nvSpPr>
        <p:spPr>
          <a:xfrm>
            <a:off x="3904034" y="5437481"/>
            <a:ext cx="5447490" cy="6549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Łącznik prosty ze strzałką 11"/>
          <p:cNvCxnSpPr>
            <a:stCxn id="10" idx="3"/>
          </p:cNvCxnSpPr>
          <p:nvPr/>
        </p:nvCxnSpPr>
        <p:spPr>
          <a:xfrm flipH="1">
            <a:off x="3128337" y="5764979"/>
            <a:ext cx="622318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>
            <a:stCxn id="10" idx="3"/>
          </p:cNvCxnSpPr>
          <p:nvPr/>
        </p:nvCxnSpPr>
        <p:spPr>
          <a:xfrm flipV="1">
            <a:off x="9351524" y="4033736"/>
            <a:ext cx="0" cy="17312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wal 14"/>
          <p:cNvSpPr/>
          <p:nvPr/>
        </p:nvSpPr>
        <p:spPr>
          <a:xfrm>
            <a:off x="9195881" y="5645285"/>
            <a:ext cx="272374" cy="27237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wal 15"/>
          <p:cNvSpPr/>
          <p:nvPr/>
        </p:nvSpPr>
        <p:spPr>
          <a:xfrm>
            <a:off x="11034409" y="5645285"/>
            <a:ext cx="272374" cy="27237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Łącznik prosty 17"/>
          <p:cNvCxnSpPr/>
          <p:nvPr/>
        </p:nvCxnSpPr>
        <p:spPr>
          <a:xfrm flipV="1">
            <a:off x="11170596" y="4459291"/>
            <a:ext cx="0" cy="13221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/>
          <p:nvPr/>
        </p:nvCxnSpPr>
        <p:spPr>
          <a:xfrm>
            <a:off x="9351524" y="4837889"/>
            <a:ext cx="181907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Prostokąt 21"/>
              <p:cNvSpPr/>
              <p:nvPr/>
            </p:nvSpPr>
            <p:spPr>
              <a:xfrm>
                <a:off x="3048430" y="5295269"/>
                <a:ext cx="3713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Prostokąt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430" y="5295269"/>
                <a:ext cx="371384" cy="369332"/>
              </a:xfrm>
              <a:prstGeom prst="rect">
                <a:avLst/>
              </a:prstGeom>
              <a:blipFill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06" y="0"/>
            <a:ext cx="830094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25" name="Obraz 24"/>
          <p:cNvPicPr>
            <a:picLocks noChangeAspect="1"/>
          </p:cNvPicPr>
          <p:nvPr/>
        </p:nvPicPr>
        <p:blipFill rotWithShape="1">
          <a:blip r:embed="rId8"/>
          <a:srcRect l="6209" t="198" r="5323" b="-198"/>
          <a:stretch/>
        </p:blipFill>
        <p:spPr>
          <a:xfrm>
            <a:off x="9037565" y="922605"/>
            <a:ext cx="3125821" cy="3279143"/>
          </a:xfrm>
          <a:prstGeom prst="rect">
            <a:avLst/>
          </a:prstGeom>
        </p:spPr>
      </p:pic>
      <p:sp>
        <p:nvSpPr>
          <p:cNvPr id="26" name="Owal 25"/>
          <p:cNvSpPr/>
          <p:nvPr/>
        </p:nvSpPr>
        <p:spPr>
          <a:xfrm>
            <a:off x="10671812" y="2866754"/>
            <a:ext cx="162127" cy="19981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wal 26"/>
          <p:cNvSpPr/>
          <p:nvPr/>
        </p:nvSpPr>
        <p:spPr>
          <a:xfrm>
            <a:off x="11705618" y="2390129"/>
            <a:ext cx="206728" cy="254786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Prostokąt 28"/>
              <p:cNvSpPr/>
              <p:nvPr/>
            </p:nvSpPr>
            <p:spPr>
              <a:xfrm>
                <a:off x="10600475" y="3088851"/>
                <a:ext cx="58766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Prostokąt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0475" y="3088851"/>
                <a:ext cx="587661" cy="369332"/>
              </a:xfrm>
              <a:prstGeom prst="rect">
                <a:avLst/>
              </a:prstGeom>
              <a:blipFill>
                <a:blip r:embed="rId9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Prostokąt 29"/>
              <p:cNvSpPr/>
              <p:nvPr/>
            </p:nvSpPr>
            <p:spPr>
              <a:xfrm>
                <a:off x="11483122" y="2730653"/>
                <a:ext cx="58766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Prostokąt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83122" y="2730653"/>
                <a:ext cx="587661" cy="369332"/>
              </a:xfrm>
              <a:prstGeom prst="rect">
                <a:avLst/>
              </a:prstGeom>
              <a:blipFill>
                <a:blip r:embed="rId10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23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6. New thermal model</a:t>
            </a:r>
            <a:endParaRPr lang="en-US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06" y="0"/>
            <a:ext cx="830094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pole tekstowe 3"/>
          <p:cNvSpPr txBox="1"/>
          <p:nvPr/>
        </p:nvSpPr>
        <p:spPr>
          <a:xfrm>
            <a:off x="0" y="661481"/>
            <a:ext cx="3677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200 mm long piece (4x longer than the previous model)</a:t>
            </a:r>
            <a:endParaRPr lang="en-US" sz="2200" b="1" dirty="0"/>
          </a:p>
        </p:txBody>
      </p:sp>
      <p:sp>
        <p:nvSpPr>
          <p:cNvPr id="5" name="Prostokąt 4"/>
          <p:cNvSpPr/>
          <p:nvPr/>
        </p:nvSpPr>
        <p:spPr>
          <a:xfrm>
            <a:off x="0" y="5657671"/>
            <a:ext cx="34332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re=1.2e-3 </a:t>
            </a:r>
            <a:endParaRPr lang="pl-PL" sz="2400" dirty="0" smtClean="0"/>
          </a:p>
          <a:p>
            <a:r>
              <a:rPr lang="en-US" sz="2400" dirty="0" err="1" smtClean="0"/>
              <a:t>ri</a:t>
            </a:r>
            <a:r>
              <a:rPr lang="en-US" sz="2400" dirty="0" smtClean="0"/>
              <a:t>=0.5e-3</a:t>
            </a:r>
            <a:endParaRPr lang="pl-PL" sz="2400" dirty="0" smtClean="0"/>
          </a:p>
          <a:p>
            <a:r>
              <a:rPr lang="pl-PL" sz="2400" dirty="0" smtClean="0"/>
              <a:t>75% </a:t>
            </a:r>
            <a:r>
              <a:rPr lang="pl-PL" sz="2400" dirty="0" err="1" smtClean="0"/>
              <a:t>power</a:t>
            </a:r>
            <a:r>
              <a:rPr lang="pl-PL" sz="2400" dirty="0" smtClean="0"/>
              <a:t> on the </a:t>
            </a:r>
            <a:r>
              <a:rPr lang="pl-PL" sz="2400" dirty="0" err="1" smtClean="0"/>
              <a:t>sample</a:t>
            </a:r>
            <a:endParaRPr lang="pl-PL" sz="2400" dirty="0" smtClean="0"/>
          </a:p>
        </p:txBody>
      </p:sp>
      <p:pic>
        <p:nvPicPr>
          <p:cNvPr id="8" name="2laser_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77055" y="555465"/>
            <a:ext cx="8390344" cy="630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02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/>
              <a:t>7</a:t>
            </a:r>
            <a:r>
              <a:rPr lang="pl-PL" dirty="0" smtClean="0"/>
              <a:t>. </a:t>
            </a:r>
            <a:r>
              <a:rPr lang="en-US" dirty="0"/>
              <a:t>Residual stress measurements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06" y="0"/>
            <a:ext cx="830094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4" name="Obraz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8" b="13801"/>
          <a:stretch>
            <a:fillRect/>
          </a:stretch>
        </p:blipFill>
        <p:spPr bwMode="auto">
          <a:xfrm rot="5400000">
            <a:off x="-558334" y="1273924"/>
            <a:ext cx="3345327" cy="19607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Grupa 4"/>
          <p:cNvGrpSpPr/>
          <p:nvPr/>
        </p:nvGrpSpPr>
        <p:grpSpPr>
          <a:xfrm>
            <a:off x="2167318" y="992221"/>
            <a:ext cx="10024682" cy="4789746"/>
            <a:chOff x="149407" y="-1"/>
            <a:chExt cx="8354378" cy="3991644"/>
          </a:xfrm>
        </p:grpSpPr>
        <p:grpSp>
          <p:nvGrpSpPr>
            <p:cNvPr id="6" name="Grupa 5"/>
            <p:cNvGrpSpPr/>
            <p:nvPr/>
          </p:nvGrpSpPr>
          <p:grpSpPr>
            <a:xfrm>
              <a:off x="149407" y="-1"/>
              <a:ext cx="1966184" cy="3646805"/>
              <a:chOff x="149431" y="-1"/>
              <a:chExt cx="1966502" cy="3646805"/>
            </a:xfrm>
          </p:grpSpPr>
          <p:grpSp>
            <p:nvGrpSpPr>
              <p:cNvPr id="8" name="Grupa 7"/>
              <p:cNvGrpSpPr/>
              <p:nvPr/>
            </p:nvGrpSpPr>
            <p:grpSpPr>
              <a:xfrm>
                <a:off x="149431" y="-1"/>
                <a:ext cx="1966502" cy="3646805"/>
                <a:chOff x="5188182" y="1063624"/>
                <a:chExt cx="1966849" cy="3646805"/>
              </a:xfrm>
            </p:grpSpPr>
            <p:pic>
              <p:nvPicPr>
                <p:cNvPr id="10" name="Obraz 9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2560" r="2243" b="19345"/>
                <a:stretch/>
              </p:blipFill>
              <p:spPr bwMode="auto">
                <a:xfrm rot="5400000" flipV="1">
                  <a:off x="4230803" y="2021003"/>
                  <a:ext cx="3646805" cy="17320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grpSp>
              <p:nvGrpSpPr>
                <p:cNvPr id="11" name="Grupa 10"/>
                <p:cNvGrpSpPr/>
                <p:nvPr/>
              </p:nvGrpSpPr>
              <p:grpSpPr>
                <a:xfrm>
                  <a:off x="6237532" y="3380459"/>
                  <a:ext cx="917499" cy="546026"/>
                  <a:chOff x="6237532" y="3380459"/>
                  <a:chExt cx="917499" cy="546026"/>
                </a:xfrm>
              </p:grpSpPr>
              <p:sp>
                <p:nvSpPr>
                  <p:cNvPr id="12" name="Pole tekstowe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237532" y="3380459"/>
                    <a:ext cx="472379" cy="269084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0" tIns="0" rIns="0" bIns="0" anchor="t" anchorCtr="0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800"/>
                      </a:spcAft>
                    </a:pPr>
                    <a:r>
                      <a:rPr lang="pl-PL" sz="1800" b="1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rPr>
                      <a:t>LW1</a:t>
                    </a:r>
                    <a:endParaRPr lang="en-US" sz="1200" kern="100" dirty="0">
                      <a:effectLst/>
                      <a:latin typeface="Aptos"/>
                      <a:ea typeface="Aptos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3" name="Strzałka: w prawo 13"/>
                  <p:cNvSpPr/>
                  <p:nvPr/>
                </p:nvSpPr>
                <p:spPr>
                  <a:xfrm rot="10800000" flipH="1" flipV="1">
                    <a:off x="6304784" y="3717240"/>
                    <a:ext cx="850247" cy="209245"/>
                  </a:xfrm>
                  <a:prstGeom prst="rightArrow">
                    <a:avLst>
                      <a:gd name="adj1" fmla="val 31061"/>
                      <a:gd name="adj2" fmla="val 163886"/>
                    </a:avLst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9" name="Prostokąt 8"/>
              <p:cNvSpPr/>
              <p:nvPr/>
            </p:nvSpPr>
            <p:spPr>
              <a:xfrm>
                <a:off x="939800" y="1765300"/>
                <a:ext cx="107950" cy="13335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pic>
          <p:nvPicPr>
            <p:cNvPr id="7" name="Obraz 6" descr="Obraz zawierający tekst, diagram, Wykres, linia&#10;&#10;Zawartość wygenerowana przez AI może być niepoprawna.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62" t="5286"/>
            <a:stretch>
              <a:fillRect/>
            </a:stretch>
          </p:blipFill>
          <p:spPr bwMode="auto">
            <a:xfrm>
              <a:off x="2183787" y="416147"/>
              <a:ext cx="6319998" cy="357549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4" name="pole tekstowe 13"/>
          <p:cNvSpPr txBox="1"/>
          <p:nvPr/>
        </p:nvSpPr>
        <p:spPr>
          <a:xfrm>
            <a:off x="2358740" y="2169792"/>
            <a:ext cx="18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Mill cutter broke at 0.2 mm</a:t>
            </a:r>
            <a:endParaRPr lang="en-US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2263028" y="5192194"/>
            <a:ext cx="18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Mill cutter broke at 0.7 mm</a:t>
            </a:r>
            <a:endParaRPr lang="en-US" dirty="0"/>
          </a:p>
        </p:txBody>
      </p:sp>
      <p:sp>
        <p:nvSpPr>
          <p:cNvPr id="18" name="Prostokąt 17"/>
          <p:cNvSpPr/>
          <p:nvPr/>
        </p:nvSpPr>
        <p:spPr>
          <a:xfrm>
            <a:off x="6926094" y="1783404"/>
            <a:ext cx="2587557" cy="30804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Łącznik prosty ze strzałką 19"/>
          <p:cNvCxnSpPr/>
          <p:nvPr/>
        </p:nvCxnSpPr>
        <p:spPr>
          <a:xfrm>
            <a:off x="1167319" y="1926077"/>
            <a:ext cx="0" cy="998706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/>
          <p:cNvCxnSpPr/>
          <p:nvPr/>
        </p:nvCxnSpPr>
        <p:spPr>
          <a:xfrm>
            <a:off x="758757" y="3702996"/>
            <a:ext cx="817124" cy="0"/>
          </a:xfrm>
          <a:prstGeom prst="straightConnector1">
            <a:avLst/>
          </a:prstGeom>
          <a:ln w="76200">
            <a:solidFill>
              <a:srgbClr val="FF33C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ole tekstowe 22"/>
          <p:cNvSpPr txBox="1"/>
          <p:nvPr/>
        </p:nvSpPr>
        <p:spPr>
          <a:xfrm>
            <a:off x="4837889" y="6128425"/>
            <a:ext cx="4740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Stresses in both directions are positive (tensile), which are more dangerous than compressive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4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/>
          <p:nvPr/>
        </p:nvPicPr>
        <p:blipFill rotWithShape="1">
          <a:blip r:embed="rId2"/>
          <a:srcRect l="2452"/>
          <a:stretch/>
        </p:blipFill>
        <p:spPr bwMode="auto">
          <a:xfrm>
            <a:off x="2778808" y="2479455"/>
            <a:ext cx="1910423" cy="43785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Obraz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367" y="3997849"/>
            <a:ext cx="855602" cy="1450853"/>
          </a:xfrm>
          <a:prstGeom prst="rect">
            <a:avLst/>
          </a:prstGeom>
        </p:spPr>
      </p:pic>
      <p:pic>
        <p:nvPicPr>
          <p:cNvPr id="5" name="Obraz 4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2479455"/>
            <a:ext cx="2778808" cy="4378545"/>
          </a:xfrm>
          <a:prstGeom prst="rect">
            <a:avLst/>
          </a:prstGeom>
        </p:spPr>
      </p:pic>
      <p:pic>
        <p:nvPicPr>
          <p:cNvPr id="6" name="Obraz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22" y="4327377"/>
            <a:ext cx="971675" cy="1414305"/>
          </a:xfrm>
          <a:prstGeom prst="rect">
            <a:avLst/>
          </a:prstGeom>
        </p:spPr>
      </p:pic>
      <p:pic>
        <p:nvPicPr>
          <p:cNvPr id="7" name="Obraz 6"/>
          <p:cNvPicPr/>
          <p:nvPr/>
        </p:nvPicPr>
        <p:blipFill rotWithShape="1">
          <a:blip r:embed="rId6"/>
          <a:srcRect l="6706" t="1037" r="6673" b="1739"/>
          <a:stretch/>
        </p:blipFill>
        <p:spPr bwMode="auto">
          <a:xfrm rot="5400000">
            <a:off x="3321979" y="-738667"/>
            <a:ext cx="1597997" cy="48382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Prostokąt 8"/>
          <p:cNvSpPr/>
          <p:nvPr/>
        </p:nvSpPr>
        <p:spPr>
          <a:xfrm>
            <a:off x="0" y="626649"/>
            <a:ext cx="50643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Arial" panose="020B0604020202020204" pitchFamily="34" charset="0"/>
              </a:rPr>
              <a:t>Mechanical analysis of the DEMO winding packs (2023) (2RCXLZ v1.1)</a:t>
            </a:r>
            <a:endParaRPr lang="en-US" sz="1200" i="1" dirty="0"/>
          </a:p>
        </p:txBody>
      </p:sp>
      <p:pic>
        <p:nvPicPr>
          <p:cNvPr id="10" name="Obraz 9"/>
          <p:cNvPicPr/>
          <p:nvPr/>
        </p:nvPicPr>
        <p:blipFill rotWithShape="1">
          <a:blip r:embed="rId7"/>
          <a:srcRect t="2526"/>
          <a:stretch/>
        </p:blipFill>
        <p:spPr bwMode="auto">
          <a:xfrm>
            <a:off x="143228" y="885808"/>
            <a:ext cx="1170689" cy="15936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Dowolny kształt 12"/>
          <p:cNvSpPr/>
          <p:nvPr/>
        </p:nvSpPr>
        <p:spPr>
          <a:xfrm>
            <a:off x="294084" y="919162"/>
            <a:ext cx="957263" cy="857250"/>
          </a:xfrm>
          <a:custGeom>
            <a:avLst/>
            <a:gdLst>
              <a:gd name="connsiteX0" fmla="*/ 914400 w 957263"/>
              <a:gd name="connsiteY0" fmla="*/ 766763 h 857250"/>
              <a:gd name="connsiteX1" fmla="*/ 957263 w 957263"/>
              <a:gd name="connsiteY1" fmla="*/ 738188 h 857250"/>
              <a:gd name="connsiteX2" fmla="*/ 952500 w 957263"/>
              <a:gd name="connsiteY2" fmla="*/ 721519 h 857250"/>
              <a:gd name="connsiteX3" fmla="*/ 652463 w 957263"/>
              <a:gd name="connsiteY3" fmla="*/ 26194 h 857250"/>
              <a:gd name="connsiteX4" fmla="*/ 628650 w 957263"/>
              <a:gd name="connsiteY4" fmla="*/ 7144 h 857250"/>
              <a:gd name="connsiteX5" fmla="*/ 585788 w 957263"/>
              <a:gd name="connsiteY5" fmla="*/ 0 h 857250"/>
              <a:gd name="connsiteX6" fmla="*/ 23813 w 957263"/>
              <a:gd name="connsiteY6" fmla="*/ 88106 h 857250"/>
              <a:gd name="connsiteX7" fmla="*/ 7144 w 957263"/>
              <a:gd name="connsiteY7" fmla="*/ 97631 h 857250"/>
              <a:gd name="connsiteX8" fmla="*/ 0 w 957263"/>
              <a:gd name="connsiteY8" fmla="*/ 121444 h 857250"/>
              <a:gd name="connsiteX9" fmla="*/ 302419 w 957263"/>
              <a:gd name="connsiteY9" fmla="*/ 826294 h 857250"/>
              <a:gd name="connsiteX10" fmla="*/ 321469 w 957263"/>
              <a:gd name="connsiteY10" fmla="*/ 852488 h 857250"/>
              <a:gd name="connsiteX11" fmla="*/ 373857 w 957263"/>
              <a:gd name="connsiteY11" fmla="*/ 857250 h 857250"/>
              <a:gd name="connsiteX12" fmla="*/ 914400 w 957263"/>
              <a:gd name="connsiteY12" fmla="*/ 766763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57263" h="857250">
                <a:moveTo>
                  <a:pt x="914400" y="766763"/>
                </a:moveTo>
                <a:lnTo>
                  <a:pt x="957263" y="738188"/>
                </a:lnTo>
                <a:lnTo>
                  <a:pt x="952500" y="721519"/>
                </a:lnTo>
                <a:lnTo>
                  <a:pt x="652463" y="26194"/>
                </a:lnTo>
                <a:lnTo>
                  <a:pt x="628650" y="7144"/>
                </a:lnTo>
                <a:lnTo>
                  <a:pt x="585788" y="0"/>
                </a:lnTo>
                <a:lnTo>
                  <a:pt x="23813" y="88106"/>
                </a:lnTo>
                <a:lnTo>
                  <a:pt x="7144" y="97631"/>
                </a:lnTo>
                <a:lnTo>
                  <a:pt x="0" y="121444"/>
                </a:lnTo>
                <a:lnTo>
                  <a:pt x="302419" y="826294"/>
                </a:lnTo>
                <a:lnTo>
                  <a:pt x="321469" y="852488"/>
                </a:lnTo>
                <a:lnTo>
                  <a:pt x="373857" y="857250"/>
                </a:lnTo>
                <a:lnTo>
                  <a:pt x="914400" y="766763"/>
                </a:lnTo>
                <a:close/>
              </a:path>
            </a:pathLst>
          </a:custGeom>
          <a:solidFill>
            <a:srgbClr val="FF33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olny kształt 11"/>
          <p:cNvSpPr/>
          <p:nvPr/>
        </p:nvSpPr>
        <p:spPr>
          <a:xfrm>
            <a:off x="416719" y="997744"/>
            <a:ext cx="711994" cy="700087"/>
          </a:xfrm>
          <a:custGeom>
            <a:avLst/>
            <a:gdLst>
              <a:gd name="connsiteX0" fmla="*/ 473869 w 711994"/>
              <a:gd name="connsiteY0" fmla="*/ 33337 h 700087"/>
              <a:gd name="connsiteX1" fmla="*/ 400050 w 711994"/>
              <a:gd name="connsiteY1" fmla="*/ 2381 h 700087"/>
              <a:gd name="connsiteX2" fmla="*/ 371475 w 711994"/>
              <a:gd name="connsiteY2" fmla="*/ 0 h 700087"/>
              <a:gd name="connsiteX3" fmla="*/ 85725 w 711994"/>
              <a:gd name="connsiteY3" fmla="*/ 45244 h 700087"/>
              <a:gd name="connsiteX4" fmla="*/ 40481 w 711994"/>
              <a:gd name="connsiteY4" fmla="*/ 54769 h 700087"/>
              <a:gd name="connsiteX5" fmla="*/ 16669 w 711994"/>
              <a:gd name="connsiteY5" fmla="*/ 71437 h 700087"/>
              <a:gd name="connsiteX6" fmla="*/ 0 w 711994"/>
              <a:gd name="connsiteY6" fmla="*/ 102394 h 700087"/>
              <a:gd name="connsiteX7" fmla="*/ 4762 w 711994"/>
              <a:gd name="connsiteY7" fmla="*/ 126206 h 700087"/>
              <a:gd name="connsiteX8" fmla="*/ 230981 w 711994"/>
              <a:gd name="connsiteY8" fmla="*/ 652462 h 700087"/>
              <a:gd name="connsiteX9" fmla="*/ 259556 w 711994"/>
              <a:gd name="connsiteY9" fmla="*/ 685800 h 700087"/>
              <a:gd name="connsiteX10" fmla="*/ 307181 w 711994"/>
              <a:gd name="connsiteY10" fmla="*/ 700087 h 700087"/>
              <a:gd name="connsiteX11" fmla="*/ 340519 w 711994"/>
              <a:gd name="connsiteY11" fmla="*/ 700087 h 700087"/>
              <a:gd name="connsiteX12" fmla="*/ 654844 w 711994"/>
              <a:gd name="connsiteY12" fmla="*/ 650081 h 700087"/>
              <a:gd name="connsiteX13" fmla="*/ 688181 w 711994"/>
              <a:gd name="connsiteY13" fmla="*/ 631031 h 700087"/>
              <a:gd name="connsiteX14" fmla="*/ 711994 w 711994"/>
              <a:gd name="connsiteY14" fmla="*/ 607219 h 700087"/>
              <a:gd name="connsiteX15" fmla="*/ 711994 w 711994"/>
              <a:gd name="connsiteY15" fmla="*/ 585787 h 700087"/>
              <a:gd name="connsiteX16" fmla="*/ 473869 w 711994"/>
              <a:gd name="connsiteY16" fmla="*/ 33337 h 700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1994" h="700087">
                <a:moveTo>
                  <a:pt x="473869" y="33337"/>
                </a:moveTo>
                <a:lnTo>
                  <a:pt x="400050" y="2381"/>
                </a:lnTo>
                <a:lnTo>
                  <a:pt x="371475" y="0"/>
                </a:lnTo>
                <a:lnTo>
                  <a:pt x="85725" y="45244"/>
                </a:lnTo>
                <a:lnTo>
                  <a:pt x="40481" y="54769"/>
                </a:lnTo>
                <a:lnTo>
                  <a:pt x="16669" y="71437"/>
                </a:lnTo>
                <a:lnTo>
                  <a:pt x="0" y="102394"/>
                </a:lnTo>
                <a:lnTo>
                  <a:pt x="4762" y="126206"/>
                </a:lnTo>
                <a:lnTo>
                  <a:pt x="230981" y="652462"/>
                </a:lnTo>
                <a:lnTo>
                  <a:pt x="259556" y="685800"/>
                </a:lnTo>
                <a:lnTo>
                  <a:pt x="307181" y="700087"/>
                </a:lnTo>
                <a:lnTo>
                  <a:pt x="340519" y="700087"/>
                </a:lnTo>
                <a:lnTo>
                  <a:pt x="654844" y="650081"/>
                </a:lnTo>
                <a:lnTo>
                  <a:pt x="688181" y="631031"/>
                </a:lnTo>
                <a:lnTo>
                  <a:pt x="711994" y="607219"/>
                </a:lnTo>
                <a:lnTo>
                  <a:pt x="711994" y="585787"/>
                </a:lnTo>
                <a:lnTo>
                  <a:pt x="473869" y="33337"/>
                </a:lnTo>
                <a:close/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Łącznik prosty ze strzałką 14"/>
          <p:cNvCxnSpPr/>
          <p:nvPr/>
        </p:nvCxnSpPr>
        <p:spPr>
          <a:xfrm>
            <a:off x="1009650" y="1185863"/>
            <a:ext cx="876300" cy="16192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pole tekstowe 15"/>
              <p:cNvSpPr txBox="1"/>
              <p:nvPr/>
            </p:nvSpPr>
            <p:spPr>
              <a:xfrm>
                <a:off x="448358" y="3352219"/>
                <a:ext cx="147360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EOF Stress intensity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𝐼𝑁𝑇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endParaRPr lang="pl-PL" dirty="0"/>
              </a:p>
              <a:p>
                <a:pPr algn="ctr"/>
                <a:r>
                  <a:rPr lang="en-US" dirty="0"/>
                  <a:t>[Pa]</a:t>
                </a:r>
              </a:p>
            </p:txBody>
          </p:sp>
        </mc:Choice>
        <mc:Fallback xmlns="">
          <p:sp>
            <p:nvSpPr>
              <p:cNvPr id="16" name="pole tekstow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358" y="3352219"/>
                <a:ext cx="1473601" cy="923330"/>
              </a:xfrm>
              <a:prstGeom prst="rect">
                <a:avLst/>
              </a:prstGeom>
              <a:blipFill>
                <a:blip r:embed="rId8"/>
                <a:stretch>
                  <a:fillRect l="-3320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Prostokąt 16"/>
              <p:cNvSpPr/>
              <p:nvPr/>
            </p:nvSpPr>
            <p:spPr>
              <a:xfrm>
                <a:off x="4497913" y="3092187"/>
                <a:ext cx="1877502" cy="6115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𝐼𝑁𝑇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100 %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Prostokąt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7913" y="3092187"/>
                <a:ext cx="1877502" cy="6115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Prostokąt 18"/>
              <p:cNvSpPr/>
              <p:nvPr/>
            </p:nvSpPr>
            <p:spPr>
              <a:xfrm>
                <a:off x="4120977" y="2479455"/>
                <a:ext cx="3405227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pl-PL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pl-PL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1000=667 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𝑀𝑃𝑎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Prostokąt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0977" y="2479455"/>
                <a:ext cx="3405227" cy="6127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Prostokąt 19"/>
              <p:cNvSpPr/>
              <p:nvPr/>
            </p:nvSpPr>
            <p:spPr>
              <a:xfrm>
                <a:off x="3205953" y="3519099"/>
                <a:ext cx="8318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pl-PL" b="0" i="0" smtClean="0">
                          <a:latin typeface="Cambria Math" panose="02040503050406030204" pitchFamily="18" charset="0"/>
                        </a:rPr>
                        <m:t>[%]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Prostokąt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5953" y="3519099"/>
                <a:ext cx="831894" cy="369332"/>
              </a:xfrm>
              <a:prstGeom prst="rect">
                <a:avLst/>
              </a:prstGeom>
              <a:blipFill>
                <a:blip r:embed="rId11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Obraz 20"/>
          <p:cNvPicPr/>
          <p:nvPr/>
        </p:nvPicPr>
        <p:blipFill rotWithShape="1">
          <a:blip r:embed="rId12"/>
          <a:srcRect l="8811" t="9376"/>
          <a:stretch/>
        </p:blipFill>
        <p:spPr bwMode="auto">
          <a:xfrm>
            <a:off x="5123790" y="3997849"/>
            <a:ext cx="4266288" cy="263543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Prostokąt 21"/>
          <p:cNvSpPr/>
          <p:nvPr/>
        </p:nvSpPr>
        <p:spPr>
          <a:xfrm>
            <a:off x="2998913" y="6236677"/>
            <a:ext cx="479217" cy="39858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Łącznik prosty ze strzałką 23"/>
          <p:cNvCxnSpPr>
            <a:stCxn id="22" idx="3"/>
          </p:cNvCxnSpPr>
          <p:nvPr/>
        </p:nvCxnSpPr>
        <p:spPr>
          <a:xfrm flipV="1">
            <a:off x="3478130" y="6127262"/>
            <a:ext cx="1645660" cy="3087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Obraz 25"/>
          <p:cNvPicPr/>
          <p:nvPr/>
        </p:nvPicPr>
        <p:blipFill>
          <a:blip r:embed="rId13"/>
          <a:stretch>
            <a:fillRect/>
          </a:stretch>
        </p:blipFill>
        <p:spPr>
          <a:xfrm>
            <a:off x="9348470" y="3447826"/>
            <a:ext cx="2843530" cy="16554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Prostokąt 26"/>
          <p:cNvSpPr/>
          <p:nvPr/>
        </p:nvSpPr>
        <p:spPr>
          <a:xfrm>
            <a:off x="8809651" y="5264006"/>
            <a:ext cx="580427" cy="39858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Łącznik prosty ze strzałką 27"/>
          <p:cNvCxnSpPr/>
          <p:nvPr/>
        </p:nvCxnSpPr>
        <p:spPr>
          <a:xfrm flipV="1">
            <a:off x="9049259" y="4656821"/>
            <a:ext cx="299211" cy="6008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ytuł 1"/>
          <p:cNvSpPr txBox="1">
            <a:spLocks/>
          </p:cNvSpPr>
          <p:nvPr/>
        </p:nvSpPr>
        <p:spPr>
          <a:xfrm>
            <a:off x="0" y="1367"/>
            <a:ext cx="12192000" cy="506633"/>
          </a:xfrm>
          <a:prstGeom prst="rect">
            <a:avLst/>
          </a:prstGeom>
        </p:spPr>
        <p:txBody>
          <a:bodyPr anchor="ctr" anchorCtr="0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1. Introduction &amp; motivation</a:t>
            </a:r>
            <a:r>
              <a:rPr lang="pl-PL" dirty="0" smtClean="0"/>
              <a:t> (1/4)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9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18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/>
              <a:t>7</a:t>
            </a:r>
            <a:r>
              <a:rPr lang="pl-PL" dirty="0" smtClean="0"/>
              <a:t>. </a:t>
            </a:r>
            <a:r>
              <a:rPr lang="en-US" dirty="0"/>
              <a:t>Residual stress measurements</a:t>
            </a:r>
          </a:p>
        </p:txBody>
      </p:sp>
      <p:pic>
        <p:nvPicPr>
          <p:cNvPr id="3" name="Obraz 2" descr="Obraz zawierający tekst, diagram, Wykres, linia&#10;&#10;Zawartość wygenerowana przez AI może być niepoprawna.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2" t="5286"/>
          <a:stretch>
            <a:fillRect/>
          </a:stretch>
        </p:blipFill>
        <p:spPr bwMode="auto">
          <a:xfrm>
            <a:off x="5019472" y="801192"/>
            <a:ext cx="7172528" cy="40578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Obraz 3"/>
          <p:cNvPicPr/>
          <p:nvPr/>
        </p:nvPicPr>
        <p:blipFill rotWithShape="1">
          <a:blip r:embed="rId4"/>
          <a:srcRect r="46494"/>
          <a:stretch/>
        </p:blipFill>
        <p:spPr>
          <a:xfrm>
            <a:off x="0" y="2062187"/>
            <a:ext cx="4743083" cy="4795813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570689" y="1297021"/>
            <a:ext cx="2970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After welding by ICAS:</a:t>
            </a:r>
            <a:endParaRPr lang="en-US" b="1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812604" y="5062241"/>
            <a:ext cx="3226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After welding by </a:t>
            </a:r>
            <a:r>
              <a:rPr lang="en-US" b="1" dirty="0" err="1" smtClean="0"/>
              <a:t>Montanstahl</a:t>
            </a:r>
            <a:endParaRPr lang="en-US" b="1" dirty="0" smtClean="0"/>
          </a:p>
        </p:txBody>
      </p:sp>
      <p:sp>
        <p:nvSpPr>
          <p:cNvPr id="7" name="pole tekstowe 6"/>
          <p:cNvSpPr txBox="1"/>
          <p:nvPr/>
        </p:nvSpPr>
        <p:spPr>
          <a:xfrm>
            <a:off x="5551250" y="5634774"/>
            <a:ext cx="5629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Possible reason:</a:t>
            </a:r>
          </a:p>
          <a:p>
            <a:r>
              <a:rPr lang="en-US" dirty="0" smtClean="0"/>
              <a:t>Work hardening of the material due to hot rolling and bending before welding, causing higher yield stress</a:t>
            </a:r>
            <a:endParaRPr lang="en-US" dirty="0"/>
          </a:p>
        </p:txBody>
      </p:sp>
      <p:cxnSp>
        <p:nvCxnSpPr>
          <p:cNvPr id="12" name="Łącznik prosty 11"/>
          <p:cNvCxnSpPr/>
          <p:nvPr/>
        </p:nvCxnSpPr>
        <p:spPr>
          <a:xfrm flipV="1">
            <a:off x="8826230" y="801192"/>
            <a:ext cx="0" cy="3362246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 flipV="1">
            <a:off x="2110903" y="1887166"/>
            <a:ext cx="0" cy="206518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18"/>
          <p:cNvCxnSpPr/>
          <p:nvPr/>
        </p:nvCxnSpPr>
        <p:spPr>
          <a:xfrm flipV="1">
            <a:off x="2110903" y="4630366"/>
            <a:ext cx="0" cy="175714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134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456DFB-ED0D-47B9-AF2B-237E7FE5E582}"/>
              </a:ext>
            </a:extLst>
          </p:cNvPr>
          <p:cNvSpPr txBox="1">
            <a:spLocks/>
          </p:cNvSpPr>
          <p:nvPr/>
        </p:nvSpPr>
        <p:spPr>
          <a:xfrm>
            <a:off x="0" y="328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8. Conclusions and next steps</a:t>
            </a:r>
            <a:endParaRPr lang="en-US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9E82BE2-F141-40B1-803E-EBBE0812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61D1D2BD-2DF7-429F-B88C-A630DD13139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pole tekstowe 5"/>
          <p:cNvSpPr txBox="1"/>
          <p:nvPr/>
        </p:nvSpPr>
        <p:spPr>
          <a:xfrm>
            <a:off x="0" y="856034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For this task:</a:t>
            </a:r>
          </a:p>
          <a:p>
            <a:pPr marL="342900" indent="-342900">
              <a:buAutoNum type="arabicPeriod"/>
            </a:pPr>
            <a:r>
              <a:rPr lang="en-US" sz="3000" dirty="0" smtClean="0"/>
              <a:t>Performing mechanical analysis for the </a:t>
            </a:r>
            <a:r>
              <a:rPr lang="en-US" sz="3000" dirty="0" err="1" smtClean="0"/>
              <a:t>Montanstahl</a:t>
            </a:r>
            <a:r>
              <a:rPr lang="en-US" sz="3000" dirty="0" smtClean="0"/>
              <a:t> like set-up</a:t>
            </a:r>
          </a:p>
          <a:p>
            <a:pPr marL="342900" indent="-342900">
              <a:buAutoNum type="arabicPeriod"/>
            </a:pPr>
            <a:r>
              <a:rPr lang="en-US" sz="3000" dirty="0" smtClean="0"/>
              <a:t>Including higher heat transfer coefficient</a:t>
            </a:r>
          </a:p>
          <a:p>
            <a:pPr marL="342900" indent="-342900">
              <a:buAutoNum type="arabicPeriod"/>
            </a:pPr>
            <a:r>
              <a:rPr lang="en-US" sz="3000" dirty="0" smtClean="0"/>
              <a:t>Including the vertical pressure from the rollers</a:t>
            </a:r>
          </a:p>
          <a:p>
            <a:pPr marL="342900" indent="-342900">
              <a:buAutoNum type="arabicPeriod"/>
            </a:pPr>
            <a:endParaRPr lang="en-US" sz="3000" dirty="0" smtClean="0"/>
          </a:p>
          <a:p>
            <a:r>
              <a:rPr lang="en-US" sz="3000" dirty="0" smtClean="0"/>
              <a:t>Future work:</a:t>
            </a:r>
          </a:p>
          <a:p>
            <a:pPr marL="342900" indent="-342900">
              <a:buAutoNum type="arabicPeriod"/>
            </a:pPr>
            <a:r>
              <a:rPr lang="en-US" sz="3000" dirty="0" smtClean="0"/>
              <a:t>Thermal simulation of the full RW conductor, to see the values of temperatures and the potential for damage.</a:t>
            </a:r>
          </a:p>
          <a:p>
            <a:pPr marL="342900" indent="-342900">
              <a:buAutoNum type="arabicPeriod"/>
            </a:pPr>
            <a:r>
              <a:rPr lang="en-US" sz="3000" dirty="0" smtClean="0"/>
              <a:t>Measuring mechanical properties of the welded material (316L) at high temperatures -&gt; to better calibrate the model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4021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2"/>
          <a:srcRect l="1406" t="964" r="1260" b="860"/>
          <a:stretch/>
        </p:blipFill>
        <p:spPr>
          <a:xfrm>
            <a:off x="0" y="614409"/>
            <a:ext cx="4895046" cy="6243591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3"/>
          <a:srcRect l="16407"/>
          <a:stretch/>
        </p:blipFill>
        <p:spPr>
          <a:xfrm>
            <a:off x="5012570" y="388691"/>
            <a:ext cx="3575612" cy="6469309"/>
          </a:xfrm>
          <a:prstGeom prst="rect">
            <a:avLst/>
          </a:prstGeom>
        </p:spPr>
      </p:pic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14273"/>
              </p:ext>
            </p:extLst>
          </p:nvPr>
        </p:nvGraphicFramePr>
        <p:xfrm>
          <a:off x="8725173" y="2766944"/>
          <a:ext cx="2880000" cy="2609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397149323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1112486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29435102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 [-]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5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</a:t>
                      </a:r>
                      <a:r>
                        <a:rPr lang="en-US" sz="15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Jacket</a:t>
                      </a:r>
                      <a:r>
                        <a:rPr lang="en-US" sz="1500" b="1" i="0" u="none" strike="noStrike" baseline="0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length [m]</a:t>
                      </a:r>
                      <a:endParaRPr lang="en-US" sz="15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noProof="0" dirty="0">
                          <a:effectLst/>
                        </a:rPr>
                        <a:t>Length of seam weld [m]</a:t>
                      </a:r>
                      <a:endParaRPr lang="en-US" sz="15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3107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solidFill>
                            <a:srgbClr val="009999"/>
                          </a:solidFill>
                          <a:effectLst/>
                        </a:rPr>
                        <a:t>1</a:t>
                      </a:r>
                      <a:endParaRPr lang="en-US" sz="1500" b="1" i="0" u="none" strike="noStrike" dirty="0">
                        <a:solidFill>
                          <a:srgbClr val="0099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9999"/>
                          </a:solidFill>
                          <a:effectLst/>
                          <a:latin typeface="Calibri" panose="020F0502020204030204" pitchFamily="34" charset="0"/>
                        </a:rPr>
                        <a:t>847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9999"/>
                          </a:solidFill>
                          <a:effectLst/>
                          <a:latin typeface="Calibri" panose="020F0502020204030204" pitchFamily="34" charset="0"/>
                        </a:rPr>
                        <a:t>1694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58268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solidFill>
                            <a:srgbClr val="FF9999"/>
                          </a:solidFill>
                          <a:effectLst/>
                        </a:rPr>
                        <a:t>2</a:t>
                      </a:r>
                      <a:endParaRPr lang="en-US" sz="1500" b="1" i="0" u="none" strike="noStrike" dirty="0">
                        <a:solidFill>
                          <a:srgbClr val="FF99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FF9999"/>
                          </a:solidFill>
                          <a:effectLst/>
                          <a:latin typeface="Calibri" panose="020F0502020204030204" pitchFamily="34" charset="0"/>
                        </a:rPr>
                        <a:t>852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FF9999"/>
                          </a:solidFill>
                          <a:effectLst/>
                          <a:latin typeface="Calibri" panose="020F0502020204030204" pitchFamily="34" charset="0"/>
                        </a:rPr>
                        <a:t>1704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7504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solidFill>
                            <a:srgbClr val="66CCFF"/>
                          </a:solidFill>
                          <a:effectLst/>
                        </a:rPr>
                        <a:t>3</a:t>
                      </a:r>
                      <a:endParaRPr lang="en-US" sz="1500" b="1" i="0" u="none" strike="noStrike" dirty="0">
                        <a:solidFill>
                          <a:srgbClr val="66CC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66CCFF"/>
                          </a:solidFill>
                          <a:effectLst/>
                          <a:latin typeface="Calibri" panose="020F0502020204030204" pitchFamily="34" charset="0"/>
                        </a:rPr>
                        <a:t>857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66CCFF"/>
                          </a:solidFill>
                          <a:effectLst/>
                          <a:latin typeface="Calibri" panose="020F0502020204030204" pitchFamily="34" charset="0"/>
                        </a:rPr>
                        <a:t>1714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90747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solidFill>
                            <a:srgbClr val="00FF00"/>
                          </a:solidFill>
                          <a:effectLst/>
                        </a:rPr>
                        <a:t>4</a:t>
                      </a:r>
                      <a:endParaRPr lang="en-US" sz="1500" b="1" i="0" u="none" strike="noStrike" dirty="0">
                        <a:solidFill>
                          <a:srgbClr val="00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FF00"/>
                          </a:solidFill>
                          <a:effectLst/>
                          <a:latin typeface="Calibri" panose="020F0502020204030204" pitchFamily="34" charset="0"/>
                        </a:rPr>
                        <a:t>863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FF00"/>
                          </a:solidFill>
                          <a:effectLst/>
                          <a:latin typeface="Calibri" panose="020F0502020204030204" pitchFamily="34" charset="0"/>
                        </a:rPr>
                        <a:t>1725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55384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5</a:t>
                      </a:r>
                      <a:endParaRPr lang="en-US" sz="1500" b="1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868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1736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2793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6</a:t>
                      </a:r>
                      <a:endParaRPr lang="en-US" sz="15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874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1747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54154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en-US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879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35170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8</a:t>
                      </a:r>
                      <a:endParaRPr lang="en-US" sz="1500" b="1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72251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13652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3084600"/>
                  </a:ext>
                </a:extLst>
              </a:tr>
            </a:tbl>
          </a:graphicData>
        </a:graphic>
      </p:graphicFrame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4"/>
          <a:srcRect l="6274" t="6689"/>
          <a:stretch/>
        </p:blipFill>
        <p:spPr>
          <a:xfrm>
            <a:off x="766201" y="2270562"/>
            <a:ext cx="2383399" cy="33382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Prostokąt 8"/>
          <p:cNvSpPr/>
          <p:nvPr/>
        </p:nvSpPr>
        <p:spPr>
          <a:xfrm>
            <a:off x="75959" y="5056554"/>
            <a:ext cx="572718" cy="4454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Łącznik prosty ze strzałką 9"/>
          <p:cNvCxnSpPr>
            <a:stCxn id="9" idx="3"/>
          </p:cNvCxnSpPr>
          <p:nvPr/>
        </p:nvCxnSpPr>
        <p:spPr>
          <a:xfrm flipV="1">
            <a:off x="648677" y="5236308"/>
            <a:ext cx="117524" cy="429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ymbol zastępczy numeru slajdu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396B-4F0D-49B9-8B75-81E8A61F1498}" type="slidenum">
              <a:rPr lang="en-US" smtClean="0"/>
              <a:t>4</a:t>
            </a:fld>
            <a:endParaRPr lang="en-US"/>
          </a:p>
        </p:txBody>
      </p:sp>
      <p:sp>
        <p:nvSpPr>
          <p:cNvPr id="12" name="Tytuł 1"/>
          <p:cNvSpPr txBox="1">
            <a:spLocks/>
          </p:cNvSpPr>
          <p:nvPr/>
        </p:nvSpPr>
        <p:spPr>
          <a:xfrm>
            <a:off x="0" y="1367"/>
            <a:ext cx="12192000" cy="506633"/>
          </a:xfrm>
          <a:prstGeom prst="rect">
            <a:avLst/>
          </a:prstGeom>
        </p:spPr>
        <p:txBody>
          <a:bodyPr anchor="ctr" anchorCtr="0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1. Introduction &amp; motivation</a:t>
            </a:r>
            <a:r>
              <a:rPr lang="pl-PL" dirty="0" smtClean="0"/>
              <a:t> (1/4)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913" y="1260539"/>
            <a:ext cx="2196406" cy="379601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407" y="1310786"/>
            <a:ext cx="1341061" cy="3730137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6468" y="1428018"/>
            <a:ext cx="1126756" cy="3628536"/>
          </a:xfrm>
          <a:prstGeom prst="rect">
            <a:avLst/>
          </a:prstGeom>
        </p:spPr>
      </p:pic>
      <p:sp>
        <p:nvSpPr>
          <p:cNvPr id="11" name="Trójkąt równoramienny 10"/>
          <p:cNvSpPr/>
          <p:nvPr/>
        </p:nvSpPr>
        <p:spPr>
          <a:xfrm rot="10800000">
            <a:off x="3835731" y="1685924"/>
            <a:ext cx="313938" cy="28135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olny kształt 11"/>
          <p:cNvSpPr/>
          <p:nvPr/>
        </p:nvSpPr>
        <p:spPr>
          <a:xfrm>
            <a:off x="3846255" y="1388941"/>
            <a:ext cx="484554" cy="289169"/>
          </a:xfrm>
          <a:custGeom>
            <a:avLst/>
            <a:gdLst>
              <a:gd name="connsiteX0" fmla="*/ 0 w 484554"/>
              <a:gd name="connsiteY0" fmla="*/ 289169 h 289169"/>
              <a:gd name="connsiteX1" fmla="*/ 211016 w 484554"/>
              <a:gd name="connsiteY1" fmla="*/ 7816 h 289169"/>
              <a:gd name="connsiteX2" fmla="*/ 484554 w 484554"/>
              <a:gd name="connsiteY2" fmla="*/ 0 h 289169"/>
              <a:gd name="connsiteX3" fmla="*/ 304800 w 484554"/>
              <a:gd name="connsiteY3" fmla="*/ 289169 h 289169"/>
              <a:gd name="connsiteX4" fmla="*/ 0 w 484554"/>
              <a:gd name="connsiteY4" fmla="*/ 289169 h 289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554" h="289169">
                <a:moveTo>
                  <a:pt x="0" y="289169"/>
                </a:moveTo>
                <a:lnTo>
                  <a:pt x="211016" y="7816"/>
                </a:lnTo>
                <a:lnTo>
                  <a:pt x="484554" y="0"/>
                </a:lnTo>
                <a:lnTo>
                  <a:pt x="304800" y="289169"/>
                </a:lnTo>
                <a:lnTo>
                  <a:pt x="0" y="289169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ójkąt równoramienny 12"/>
          <p:cNvSpPr/>
          <p:nvPr/>
        </p:nvSpPr>
        <p:spPr>
          <a:xfrm rot="10800000">
            <a:off x="3835731" y="4718539"/>
            <a:ext cx="313938" cy="28135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olny kształt 13"/>
          <p:cNvSpPr/>
          <p:nvPr/>
        </p:nvSpPr>
        <p:spPr>
          <a:xfrm>
            <a:off x="3846255" y="4421556"/>
            <a:ext cx="484554" cy="289169"/>
          </a:xfrm>
          <a:custGeom>
            <a:avLst/>
            <a:gdLst>
              <a:gd name="connsiteX0" fmla="*/ 0 w 484554"/>
              <a:gd name="connsiteY0" fmla="*/ 289169 h 289169"/>
              <a:gd name="connsiteX1" fmla="*/ 211016 w 484554"/>
              <a:gd name="connsiteY1" fmla="*/ 7816 h 289169"/>
              <a:gd name="connsiteX2" fmla="*/ 484554 w 484554"/>
              <a:gd name="connsiteY2" fmla="*/ 0 h 289169"/>
              <a:gd name="connsiteX3" fmla="*/ 304800 w 484554"/>
              <a:gd name="connsiteY3" fmla="*/ 289169 h 289169"/>
              <a:gd name="connsiteX4" fmla="*/ 0 w 484554"/>
              <a:gd name="connsiteY4" fmla="*/ 289169 h 289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554" h="289169">
                <a:moveTo>
                  <a:pt x="0" y="289169"/>
                </a:moveTo>
                <a:lnTo>
                  <a:pt x="211016" y="7816"/>
                </a:lnTo>
                <a:lnTo>
                  <a:pt x="484554" y="0"/>
                </a:lnTo>
                <a:lnTo>
                  <a:pt x="304800" y="289169"/>
                </a:lnTo>
                <a:lnTo>
                  <a:pt x="0" y="289169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ole tekstowe 14"/>
          <p:cNvSpPr txBox="1"/>
          <p:nvPr/>
        </p:nvSpPr>
        <p:spPr>
          <a:xfrm>
            <a:off x="422031" y="637576"/>
            <a:ext cx="5431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Seam (longitudinal weld) – laser welding </a:t>
            </a:r>
          </a:p>
          <a:p>
            <a:r>
              <a:rPr lang="en-US" dirty="0"/>
              <a:t>Automatic method</a:t>
            </a:r>
          </a:p>
        </p:txBody>
      </p:sp>
      <p:pic>
        <p:nvPicPr>
          <p:cNvPr id="20" name="Picture 8" descr=":RW3 final.pdf"/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3289" y="5185034"/>
            <a:ext cx="3017520" cy="167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396B-4F0D-49B9-8B75-81E8A61F1498}" type="slidenum">
              <a:rPr lang="en-US" smtClean="0"/>
              <a:t>5</a:t>
            </a:fld>
            <a:endParaRPr lang="en-US"/>
          </a:p>
        </p:txBody>
      </p:sp>
      <p:sp>
        <p:nvSpPr>
          <p:cNvPr id="25" name="Tytuł 1"/>
          <p:cNvSpPr txBox="1">
            <a:spLocks/>
          </p:cNvSpPr>
          <p:nvPr/>
        </p:nvSpPr>
        <p:spPr>
          <a:xfrm>
            <a:off x="0" y="1367"/>
            <a:ext cx="12192000" cy="506633"/>
          </a:xfrm>
          <a:prstGeom prst="rect">
            <a:avLst/>
          </a:prstGeom>
        </p:spPr>
        <p:txBody>
          <a:bodyPr anchor="ctr" anchorCtr="0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1. Introduction &amp; motivation</a:t>
            </a:r>
            <a:r>
              <a:rPr lang="pl-PL" dirty="0" smtClean="0"/>
              <a:t> (1/4)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pole tekstowe 1"/>
          <p:cNvSpPr txBox="1"/>
          <p:nvPr/>
        </p:nvSpPr>
        <p:spPr>
          <a:xfrm>
            <a:off x="6228862" y="1388941"/>
            <a:ext cx="512493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History of welding trials:</a:t>
            </a:r>
          </a:p>
          <a:p>
            <a:pPr marL="342900" indent="-342900">
              <a:buAutoNum type="arabicParenR"/>
            </a:pPr>
            <a:r>
              <a:rPr lang="en-US" dirty="0" err="1" smtClean="0"/>
              <a:t>Cryotech</a:t>
            </a:r>
            <a:r>
              <a:rPr lang="en-US" dirty="0" smtClean="0"/>
              <a:t> (2023)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err="1" smtClean="0"/>
              <a:t>Montanstahl</a:t>
            </a:r>
            <a:r>
              <a:rPr lang="en-US" dirty="0" smtClean="0"/>
              <a:t> (2025)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Continuous pieces of 100 m length, manufactured with hot rolling</a:t>
            </a:r>
            <a:endParaRPr lang="en-US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2660" y="2193567"/>
            <a:ext cx="2925127" cy="1730889"/>
          </a:xfrm>
          <a:prstGeom prst="rect">
            <a:avLst/>
          </a:prstGeom>
        </p:spPr>
      </p:pic>
      <p:pic>
        <p:nvPicPr>
          <p:cNvPr id="26" name="Immagine 1" descr="Immagine che contiene edificio&#10;&#10;Descrizione generata automaticamente">
            <a:extLst>
              <a:ext uri="{FF2B5EF4-FFF2-40B4-BE49-F238E27FC236}">
                <a16:creationId xmlns:a16="http://schemas.microsoft.com/office/drawing/2014/main" id="{FF46B578-80C2-2EBD-9535-FBF8ED4677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495329" y="2020514"/>
            <a:ext cx="1685417" cy="203152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417081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/>
          </p:cNvSpPr>
          <p:nvPr/>
        </p:nvSpPr>
        <p:spPr>
          <a:xfrm>
            <a:off x="-7620" y="2800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/>
              <a:t>2. FEM model of </a:t>
            </a:r>
            <a:r>
              <a:rPr lang="pl-PL" dirty="0" err="1"/>
              <a:t>welding</a:t>
            </a:r>
            <a:endParaRPr lang="en-US" dirty="0"/>
          </a:p>
        </p:txBody>
      </p:sp>
      <p:pic>
        <p:nvPicPr>
          <p:cNvPr id="8" name="Immagine 2" descr="Immagine che contiene Metallurgia, interno, giallo&#10;&#10;Descrizione generata automaticamente">
            <a:extLst>
              <a:ext uri="{FF2B5EF4-FFF2-40B4-BE49-F238E27FC236}">
                <a16:creationId xmlns:a16="http://schemas.microsoft.com/office/drawing/2014/main" id="{79EC93CC-8592-A6F2-A780-6572EEBA4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873"/>
          <a:stretch/>
        </p:blipFill>
        <p:spPr>
          <a:xfrm>
            <a:off x="9227765" y="1576517"/>
            <a:ext cx="1573560" cy="1311635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sp>
        <p:nvSpPr>
          <p:cNvPr id="10" name="pole tekstowe 9"/>
          <p:cNvSpPr txBox="1"/>
          <p:nvPr/>
        </p:nvSpPr>
        <p:spPr>
          <a:xfrm>
            <a:off x="8808720" y="1215868"/>
            <a:ext cx="270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Moving heat source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pole tekstowe 13"/>
              <p:cNvSpPr txBox="1"/>
              <p:nvPr/>
            </p:nvSpPr>
            <p:spPr>
              <a:xfrm>
                <a:off x="2753138" y="3699742"/>
                <a:ext cx="1408334" cy="5815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pl-PL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pole tekstow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3138" y="3699742"/>
                <a:ext cx="1408334" cy="5815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pole tekstowe 19"/>
              <p:cNvSpPr txBox="1"/>
              <p:nvPr/>
            </p:nvSpPr>
            <p:spPr>
              <a:xfrm>
                <a:off x="2753138" y="4406039"/>
                <a:ext cx="2661498" cy="3190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𝑖𝑗𝑘𝑙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𝑘𝑙</m:t>
                              </m:r>
                            </m:sub>
                          </m:s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𝑘𝑙</m:t>
                              </m:r>
                            </m:sub>
                            <m:sup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bSup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𝑘𝑙</m:t>
                              </m:r>
                            </m:sub>
                            <m:sup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pole tekstow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3138" y="4406039"/>
                <a:ext cx="2661498" cy="319062"/>
              </a:xfrm>
              <a:prstGeom prst="rect">
                <a:avLst/>
              </a:prstGeom>
              <a:blipFill>
                <a:blip r:embed="rId6"/>
                <a:stretch>
                  <a:fillRect l="-91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pole tekstowe 21"/>
              <p:cNvSpPr txBox="1"/>
              <p:nvPr/>
            </p:nvSpPr>
            <p:spPr>
              <a:xfrm>
                <a:off x="2753138" y="5654289"/>
                <a:ext cx="2205219" cy="3141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𝑦𝑖𝑒𝑙𝑑</m:t>
                          </m:r>
                        </m:sup>
                      </m:sSup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𝑒𝑞𝑣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pole tekstow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3138" y="5654289"/>
                <a:ext cx="2205219" cy="314189"/>
              </a:xfrm>
              <a:prstGeom prst="rect">
                <a:avLst/>
              </a:prstGeom>
              <a:blipFill>
                <a:blip r:embed="rId7"/>
                <a:stretch>
                  <a:fillRect l="-3324" t="-5882" r="-3878" b="-25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Prostokąt 23"/>
              <p:cNvSpPr/>
              <p:nvPr/>
            </p:nvSpPr>
            <p:spPr>
              <a:xfrm>
                <a:off x="2638838" y="6151367"/>
                <a:ext cx="2128660" cy="3783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pl-PL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𝑘𝑙</m:t>
                          </m:r>
                        </m:sub>
                        <m:sup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pl-PL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𝑻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Prostokąt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8838" y="6151367"/>
                <a:ext cx="2128660" cy="378373"/>
              </a:xfrm>
              <a:prstGeom prst="rect">
                <a:avLst/>
              </a:prstGeom>
              <a:blipFill>
                <a:blip r:embed="rId8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Prostokąt 24"/>
          <p:cNvSpPr/>
          <p:nvPr/>
        </p:nvSpPr>
        <p:spPr>
          <a:xfrm>
            <a:off x="2446020" y="1215868"/>
            <a:ext cx="6042660" cy="189309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ole tekstowe 25"/>
          <p:cNvSpPr txBox="1"/>
          <p:nvPr/>
        </p:nvSpPr>
        <p:spPr>
          <a:xfrm>
            <a:off x="647700" y="1693334"/>
            <a:ext cx="163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Thermal model</a:t>
            </a:r>
          </a:p>
        </p:txBody>
      </p:sp>
      <p:sp>
        <p:nvSpPr>
          <p:cNvPr id="27" name="pole tekstowe 26"/>
          <p:cNvSpPr txBox="1"/>
          <p:nvPr/>
        </p:nvSpPr>
        <p:spPr>
          <a:xfrm>
            <a:off x="471427" y="4991639"/>
            <a:ext cx="2105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Mechanical model</a:t>
            </a:r>
          </a:p>
        </p:txBody>
      </p:sp>
      <p:sp>
        <p:nvSpPr>
          <p:cNvPr id="28" name="Prostokąt 27"/>
          <p:cNvSpPr/>
          <p:nvPr/>
        </p:nvSpPr>
        <p:spPr>
          <a:xfrm>
            <a:off x="2461260" y="3642360"/>
            <a:ext cx="6515100" cy="321564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ole tekstowe 28"/>
          <p:cNvSpPr txBox="1"/>
          <p:nvPr/>
        </p:nvSpPr>
        <p:spPr>
          <a:xfrm>
            <a:off x="6088380" y="3802499"/>
            <a:ext cx="235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Equilibrium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Prostokąt 30"/>
              <p:cNvSpPr/>
              <p:nvPr/>
            </p:nvSpPr>
            <p:spPr>
              <a:xfrm>
                <a:off x="2638838" y="4764767"/>
                <a:ext cx="2289473" cy="7206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𝑘𝑙</m:t>
                          </m:r>
                        </m:sub>
                      </m:sSub>
                      <m:r>
                        <a:rPr lang="pl-PL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pl-PL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den>
                          </m:f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Prostokąt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8838" y="4764767"/>
                <a:ext cx="2289473" cy="72064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pole tekstowe 31"/>
          <p:cNvSpPr txBox="1"/>
          <p:nvPr/>
        </p:nvSpPr>
        <p:spPr>
          <a:xfrm>
            <a:off x="6088380" y="4406039"/>
            <a:ext cx="235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Constitutive equations</a:t>
            </a:r>
          </a:p>
        </p:txBody>
      </p:sp>
      <p:sp>
        <p:nvSpPr>
          <p:cNvPr id="33" name="pole tekstowe 32"/>
          <p:cNvSpPr txBox="1"/>
          <p:nvPr/>
        </p:nvSpPr>
        <p:spPr>
          <a:xfrm>
            <a:off x="6131853" y="5589019"/>
            <a:ext cx="163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Yield function</a:t>
            </a:r>
          </a:p>
        </p:txBody>
      </p:sp>
      <p:sp>
        <p:nvSpPr>
          <p:cNvPr id="34" name="pole tekstowe 33"/>
          <p:cNvSpPr txBox="1"/>
          <p:nvPr/>
        </p:nvSpPr>
        <p:spPr>
          <a:xfrm>
            <a:off x="6131853" y="6144706"/>
            <a:ext cx="163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strain</a:t>
            </a:r>
          </a:p>
        </p:txBody>
      </p:sp>
      <p:sp>
        <p:nvSpPr>
          <p:cNvPr id="35" name="pole tekstowe 34"/>
          <p:cNvSpPr txBox="1"/>
          <p:nvPr/>
        </p:nvSpPr>
        <p:spPr>
          <a:xfrm>
            <a:off x="6088380" y="4991639"/>
            <a:ext cx="3139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Strain-</a:t>
            </a:r>
            <a:r>
              <a:rPr lang="pl-PL" dirty="0"/>
              <a:t>d</a:t>
            </a:r>
            <a:r>
              <a:rPr lang="en-US" dirty="0" err="1"/>
              <a:t>isplacement</a:t>
            </a:r>
            <a:r>
              <a:rPr lang="en-US" dirty="0"/>
              <a:t> relations 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4373978" y="2725397"/>
            <a:ext cx="2891692" cy="373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For the laser welding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396B-4F0D-49B9-8B75-81E8A61F1498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pole tekstowe 29"/>
              <p:cNvSpPr txBox="1"/>
              <p:nvPr/>
            </p:nvSpPr>
            <p:spPr>
              <a:xfrm>
                <a:off x="2576865" y="1564005"/>
                <a:ext cx="5742854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𝜚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pl-PL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d>
                            <m:dPr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den>
                              </m:f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pole tekstow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865" y="1564005"/>
                <a:ext cx="5742854" cy="62235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Prostokąt 36"/>
          <p:cNvSpPr/>
          <p:nvPr/>
        </p:nvSpPr>
        <p:spPr>
          <a:xfrm>
            <a:off x="6948172" y="1637681"/>
            <a:ext cx="1386840" cy="538457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Łącznik prosty ze strzałką 4"/>
          <p:cNvCxnSpPr>
            <a:stCxn id="8" idx="1"/>
            <a:endCxn id="37" idx="3"/>
          </p:cNvCxnSpPr>
          <p:nvPr/>
        </p:nvCxnSpPr>
        <p:spPr>
          <a:xfrm flipH="1" flipV="1">
            <a:off x="8335012" y="1906910"/>
            <a:ext cx="892753" cy="325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424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/>
          <p:nvPr/>
        </p:nvPicPr>
        <p:blipFill rotWithShape="1">
          <a:blip r:embed="rId4"/>
          <a:srcRect l="12029" r="10101"/>
          <a:stretch/>
        </p:blipFill>
        <p:spPr>
          <a:xfrm>
            <a:off x="0" y="695468"/>
            <a:ext cx="2506981" cy="2819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Prostokąt 4"/>
              <p:cNvSpPr/>
              <p:nvPr/>
            </p:nvSpPr>
            <p:spPr>
              <a:xfrm>
                <a:off x="3577540" y="781646"/>
                <a:ext cx="1592679" cy="610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Prostokąt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7540" y="781646"/>
                <a:ext cx="1592679" cy="6105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rostokąt 5"/>
              <p:cNvSpPr/>
              <p:nvPr/>
            </p:nvSpPr>
            <p:spPr>
              <a:xfrm>
                <a:off x="3452592" y="1471579"/>
                <a:ext cx="6529608" cy="10452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η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  <m:sup>
                                  <m:r>
                                    <a:rPr lang="en-US" i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i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pl-PL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pl-PL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n-US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pl-PL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𝑦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en-US">
                                                      <a:latin typeface="Cambria Math" panose="02040503050406030204" pitchFamily="18" charset="0"/>
                                                    </a:rPr>
                                                    <m:t>+</m:t>
                                                  </m:r>
                                                  <m:r>
                                                    <a:rPr lang="en-US" i="1" smtClean="0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𝑡</m:t>
                                                  </m:r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</m:sub>
                                          </m:sSub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d>
                                                <m:dPr>
                                                  <m:ctrlPr>
                                                    <a:rPr lang="en-US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𝑟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𝑒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en-US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𝑟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num>
                                            <m:den>
                                              <m:d>
                                                <m:d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pl-PL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𝑧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𝑒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en-US"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pl-PL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𝑧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den>
                                          </m:f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pl-PL" i="1"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pl-PL" i="1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</m:d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Prostokąt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2592" y="1471579"/>
                <a:ext cx="6529608" cy="10452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Prostokąt 6"/>
              <p:cNvSpPr/>
              <p:nvPr/>
            </p:nvSpPr>
            <p:spPr>
              <a:xfrm>
                <a:off x="5352657" y="793203"/>
                <a:ext cx="3257943" cy="6767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Prostokąt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2657" y="793203"/>
                <a:ext cx="3257943" cy="67672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rostokąt 7"/>
              <p:cNvSpPr/>
              <p:nvPr/>
            </p:nvSpPr>
            <p:spPr>
              <a:xfrm>
                <a:off x="8793038" y="1022866"/>
                <a:ext cx="2883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𝑣𝑡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Prostokąt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3038" y="1022866"/>
                <a:ext cx="2883674" cy="369332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e tekstowe 9"/>
              <p:cNvSpPr txBox="1"/>
              <p:nvPr/>
            </p:nvSpPr>
            <p:spPr>
              <a:xfrm>
                <a:off x="123479" y="4967149"/>
                <a:ext cx="3329113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Parameters:</a:t>
                </a:r>
              </a:p>
              <a:p>
                <a:r>
                  <a:rPr lang="en-US" i="1" dirty="0">
                    <a:solidFill>
                      <a:srgbClr val="00B050"/>
                    </a:solidFill>
                  </a:rPr>
                  <a:t>r</a:t>
                </a:r>
                <a:r>
                  <a:rPr lang="en-US" baseline="-25000" dirty="0">
                    <a:solidFill>
                      <a:srgbClr val="00B050"/>
                    </a:solidFill>
                  </a:rPr>
                  <a:t>e </a:t>
                </a:r>
                <a:r>
                  <a:rPr lang="en-US" dirty="0">
                    <a:solidFill>
                      <a:srgbClr val="00B050"/>
                    </a:solidFill>
                  </a:rPr>
                  <a:t>– radius at the top</a:t>
                </a:r>
                <a:endParaRPr lang="en-US" baseline="-25000" dirty="0">
                  <a:solidFill>
                    <a:srgbClr val="00B050"/>
                  </a:solidFill>
                </a:endParaRPr>
              </a:p>
              <a:p>
                <a:r>
                  <a:rPr lang="en-US" i="1" dirty="0" err="1">
                    <a:solidFill>
                      <a:srgbClr val="00B050"/>
                    </a:solidFill>
                  </a:rPr>
                  <a:t>r</a:t>
                </a:r>
                <a:r>
                  <a:rPr lang="en-US" baseline="-25000" dirty="0" err="1">
                    <a:solidFill>
                      <a:srgbClr val="00B050"/>
                    </a:solidFill>
                  </a:rPr>
                  <a:t>i</a:t>
                </a:r>
                <a:r>
                  <a:rPr lang="en-US" baseline="-25000" dirty="0">
                    <a:solidFill>
                      <a:srgbClr val="00B050"/>
                    </a:solidFill>
                  </a:rPr>
                  <a:t> </a:t>
                </a:r>
                <a:r>
                  <a:rPr lang="en-US" dirty="0">
                    <a:solidFill>
                      <a:srgbClr val="00B050"/>
                    </a:solidFill>
                  </a:rPr>
                  <a:t>– radius at the bottom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- laser velocity</a:t>
                </a:r>
              </a:p>
              <a:p>
                <a:r>
                  <a:rPr lang="en-US" dirty="0"/>
                  <a:t>P – laser power [W]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η</m:t>
                    </m:r>
                  </m:oMath>
                </a14:m>
                <a:r>
                  <a:rPr lang="en-US" dirty="0"/>
                  <a:t> – laser efficiency </a:t>
                </a:r>
                <a:r>
                  <a:rPr lang="en-US" dirty="0" smtClean="0"/>
                  <a:t>(</a:t>
                </a:r>
                <a:r>
                  <a:rPr lang="pl-PL" dirty="0" err="1" smtClean="0"/>
                  <a:t>assumed</a:t>
                </a:r>
                <a:r>
                  <a:rPr lang="pl-PL" dirty="0" smtClean="0"/>
                  <a:t> 1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10" name="pole tekstow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479" y="4967149"/>
                <a:ext cx="3329113" cy="1754326"/>
              </a:xfrm>
              <a:prstGeom prst="rect">
                <a:avLst/>
              </a:prstGeom>
              <a:blipFill>
                <a:blip r:embed="rId9"/>
                <a:stretch>
                  <a:fillRect l="-1465" t="-2083" b="-4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396B-4F0D-49B9-8B75-81E8A61F1498}" type="slidenum">
              <a:rPr lang="en-US" smtClean="0"/>
              <a:t>7</a:t>
            </a:fld>
            <a:endParaRPr lang="en-US"/>
          </a:p>
        </p:txBody>
      </p:sp>
      <p:sp>
        <p:nvSpPr>
          <p:cNvPr id="12" name="Tytuł 1"/>
          <p:cNvSpPr txBox="1">
            <a:spLocks/>
          </p:cNvSpPr>
          <p:nvPr/>
        </p:nvSpPr>
        <p:spPr>
          <a:xfrm>
            <a:off x="-7621" y="12264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/>
              <a:t>2</a:t>
            </a:r>
            <a:r>
              <a:rPr lang="en-US" dirty="0" smtClean="0"/>
              <a:t>. </a:t>
            </a:r>
            <a:r>
              <a:rPr lang="pl-PL" dirty="0"/>
              <a:t>FEM model of </a:t>
            </a:r>
            <a:r>
              <a:rPr lang="pl-PL" dirty="0" err="1"/>
              <a:t>welding</a:t>
            </a:r>
            <a:endParaRPr lang="en-US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23479" y="3955970"/>
            <a:ext cx="5501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– parameters related to the size of the laser beam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– laser velocity</a:t>
            </a:r>
            <a:endParaRPr lang="en-US" dirty="0"/>
          </a:p>
        </p:txBody>
      </p:sp>
      <p:pic>
        <p:nvPicPr>
          <p:cNvPr id="14" name="Heat_get_time">
            <a:hlinkClick r:id="" action="ppaction://media"/>
            <a:extLst>
              <a:ext uri="{FF2B5EF4-FFF2-40B4-BE49-F238E27FC236}">
                <a16:creationId xmlns:a16="http://schemas.microsoft.com/office/drawing/2014/main" id="{1C0C5B56-1CA6-45EC-A6EC-111E781E945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941568" y="3147687"/>
            <a:ext cx="4627936" cy="348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52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/>
          </p:nvPr>
        </p:nvGraphicFramePr>
        <p:xfrm>
          <a:off x="0" y="2303415"/>
          <a:ext cx="12150000" cy="5676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0000">
                  <a:extLst>
                    <a:ext uri="{9D8B030D-6E8A-4147-A177-3AD203B41FA5}">
                      <a16:colId xmlns:a16="http://schemas.microsoft.com/office/drawing/2014/main" val="1337098673"/>
                    </a:ext>
                  </a:extLst>
                </a:gridCol>
                <a:gridCol w="11520000">
                  <a:extLst>
                    <a:ext uri="{9D8B030D-6E8A-4147-A177-3AD203B41FA5}">
                      <a16:colId xmlns:a16="http://schemas.microsoft.com/office/drawing/2014/main" val="26780273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3251420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References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0" i="0" u="none" strike="noStrike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Year</a:t>
                      </a:r>
                      <a:endParaRPr lang="en-US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5429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J.R.</a:t>
                      </a:r>
                      <a:r>
                        <a:rPr lang="pl-PL" sz="120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pl-PL" sz="1200" u="none" strike="noStrike" baseline="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Chukkan</a:t>
                      </a:r>
                      <a:r>
                        <a:rPr lang="pl-PL" sz="120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et al. </a:t>
                      </a:r>
                      <a:r>
                        <a:rPr lang="en-US" sz="120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Simulation of laser butt welding of AISI 316L stainless steel sheet using various heat sources and experimental validation</a:t>
                      </a:r>
                      <a:r>
                        <a:rPr lang="pl-PL" sz="120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r>
                        <a:rPr lang="pl-PL" sz="120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20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Journal of Materials Processing Technology</a:t>
                      </a:r>
                      <a:r>
                        <a:rPr lang="pl-PL" sz="120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US" sz="120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219</a:t>
                      </a:r>
                      <a:r>
                        <a:rPr lang="pl-PL" sz="120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20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2015</a:t>
                      </a:r>
                      <a:r>
                        <a:rPr lang="pl-PL" sz="120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US" sz="120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48-59</a:t>
                      </a:r>
                      <a:endParaRPr lang="en-US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2015</a:t>
                      </a:r>
                      <a:endParaRPr lang="en-US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05657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Prostokąt 8"/>
              <p:cNvSpPr/>
              <p:nvPr/>
            </p:nvSpPr>
            <p:spPr>
              <a:xfrm>
                <a:off x="1182392" y="1757552"/>
                <a:ext cx="7096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𝝔</m:t>
                      </m:r>
                      <m:d>
                        <m:dPr>
                          <m:ctrlPr>
                            <a:rPr lang="pl-PL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Prostokąt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2392" y="1757552"/>
                <a:ext cx="709681" cy="369332"/>
              </a:xfrm>
              <a:prstGeom prst="rect">
                <a:avLst/>
              </a:prstGeom>
              <a:blipFill>
                <a:blip r:embed="rId2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rostokąt 9"/>
              <p:cNvSpPr/>
              <p:nvPr/>
            </p:nvSpPr>
            <p:spPr>
              <a:xfrm>
                <a:off x="2089638" y="1775855"/>
                <a:ext cx="7866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𝒄</m:t>
                      </m:r>
                      <m:r>
                        <a:rPr lang="pl-PL" b="1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𝒑</m:t>
                      </m:r>
                      <m:d>
                        <m:dPr>
                          <m:ctrlPr>
                            <a:rPr lang="pl-PL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Prostokąt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638" y="1775855"/>
                <a:ext cx="786626" cy="369332"/>
              </a:xfrm>
              <a:prstGeom prst="rect">
                <a:avLst/>
              </a:prstGeom>
              <a:blipFill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rostokąt 10"/>
              <p:cNvSpPr/>
              <p:nvPr/>
            </p:nvSpPr>
            <p:spPr>
              <a:xfrm>
                <a:off x="3073829" y="1767689"/>
                <a:ext cx="7144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>
                          <a:latin typeface="Cambria Math" panose="02040503050406030204" pitchFamily="18" charset="0"/>
                        </a:rPr>
                        <m:t>𝒌</m:t>
                      </m:r>
                      <m:d>
                        <m:dPr>
                          <m:ctrlPr>
                            <a:rPr lang="pl-PL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Prostokąt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3829" y="1767689"/>
                <a:ext cx="71449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ymbol zastępczy numeru slajd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396B-4F0D-49B9-8B75-81E8A61F1498}" type="slidenum">
              <a:rPr lang="en-US" smtClean="0"/>
              <a:t>8</a:t>
            </a:fld>
            <a:endParaRPr lang="en-US"/>
          </a:p>
        </p:txBody>
      </p:sp>
      <p:sp>
        <p:nvSpPr>
          <p:cNvPr id="13" name="Tytuł 1"/>
          <p:cNvSpPr txBox="1">
            <a:spLocks/>
          </p:cNvSpPr>
          <p:nvPr/>
        </p:nvSpPr>
        <p:spPr>
          <a:xfrm>
            <a:off x="-21000" y="4048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/>
              <a:t>2</a:t>
            </a:r>
            <a:r>
              <a:rPr lang="en-US" dirty="0" smtClean="0"/>
              <a:t>. </a:t>
            </a:r>
            <a:r>
              <a:rPr lang="pl-PL" dirty="0"/>
              <a:t>FEM model of </a:t>
            </a:r>
            <a:r>
              <a:rPr lang="pl-PL" dirty="0" err="1"/>
              <a:t>welding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pole tekstowe 14"/>
              <p:cNvSpPr txBox="1"/>
              <p:nvPr/>
            </p:nvSpPr>
            <p:spPr>
              <a:xfrm>
                <a:off x="1734133" y="726585"/>
                <a:ext cx="5775555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𝝔</m:t>
                      </m:r>
                      <m:d>
                        <m:dPr>
                          <m:ctrlP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  <m:sSub>
                        <m:sSubPr>
                          <m:ctrlP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d>
                        <m:dPr>
                          <m:ctrlP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pl-PL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d>
                            <m:dPr>
                              <m:ctrlPr>
                                <a:rPr lang="pl-PL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</m:d>
                          <m:d>
                            <m:dPr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den>
                              </m:f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pl-PL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pole tekstow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133" y="726585"/>
                <a:ext cx="5775555" cy="6223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rostokąt 1">
            <a:extLst>
              <a:ext uri="{FF2B5EF4-FFF2-40B4-BE49-F238E27FC236}">
                <a16:creationId xmlns:a16="http://schemas.microsoft.com/office/drawing/2014/main" id="{BFBF2DDE-C123-409C-BB2A-11A23C58B801}"/>
              </a:ext>
            </a:extLst>
          </p:cNvPr>
          <p:cNvSpPr/>
          <p:nvPr/>
        </p:nvSpPr>
        <p:spPr>
          <a:xfrm>
            <a:off x="1204331" y="1727481"/>
            <a:ext cx="2655967" cy="486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3877AEF2-4EFB-414F-87B5-20761D9FE7B6}"/>
              </a:ext>
            </a:extLst>
          </p:cNvPr>
          <p:cNvCxnSpPr>
            <a:cxnSpLocks/>
          </p:cNvCxnSpPr>
          <p:nvPr/>
        </p:nvCxnSpPr>
        <p:spPr>
          <a:xfrm flipH="1">
            <a:off x="3622907" y="1226093"/>
            <a:ext cx="401535" cy="4827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16">
            <a:extLst>
              <a:ext uri="{FF2B5EF4-FFF2-40B4-BE49-F238E27FC236}">
                <a16:creationId xmlns:a16="http://schemas.microsoft.com/office/drawing/2014/main" id="{6FECF5B8-71A2-48FD-AA40-B09C060A20BA}"/>
              </a:ext>
            </a:extLst>
          </p:cNvPr>
          <p:cNvCxnSpPr>
            <a:cxnSpLocks/>
          </p:cNvCxnSpPr>
          <p:nvPr/>
        </p:nvCxnSpPr>
        <p:spPr>
          <a:xfrm flipH="1">
            <a:off x="1537232" y="1211526"/>
            <a:ext cx="418115" cy="5159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18">
            <a:extLst>
              <a:ext uri="{FF2B5EF4-FFF2-40B4-BE49-F238E27FC236}">
                <a16:creationId xmlns:a16="http://schemas.microsoft.com/office/drawing/2014/main" id="{D6EA5691-BE15-4580-9AE1-DAA7F7B34D82}"/>
              </a:ext>
            </a:extLst>
          </p:cNvPr>
          <p:cNvCxnSpPr>
            <a:cxnSpLocks/>
          </p:cNvCxnSpPr>
          <p:nvPr/>
        </p:nvCxnSpPr>
        <p:spPr>
          <a:xfrm>
            <a:off x="2439403" y="1207753"/>
            <a:ext cx="41799" cy="495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52D0C6E4-DBEF-49FD-9B7A-FF877D81D887}"/>
              </a:ext>
            </a:extLst>
          </p:cNvPr>
          <p:cNvSpPr txBox="1"/>
          <p:nvPr/>
        </p:nvSpPr>
        <p:spPr>
          <a:xfrm>
            <a:off x="4193199" y="1727481"/>
            <a:ext cx="788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Temperatures above melting are of no importance for the </a:t>
            </a:r>
            <a:r>
              <a:rPr lang="en-US" dirty="0" smtClean="0"/>
              <a:t>residua</a:t>
            </a:r>
            <a:r>
              <a:rPr lang="pl-PL" dirty="0" smtClean="0"/>
              <a:t>l</a:t>
            </a:r>
            <a:r>
              <a:rPr lang="en-US" dirty="0" smtClean="0"/>
              <a:t> </a:t>
            </a:r>
            <a:r>
              <a:rPr lang="en-US" dirty="0"/>
              <a:t>stress analysis</a:t>
            </a:r>
          </a:p>
        </p:txBody>
      </p:sp>
      <p:graphicFrame>
        <p:nvGraphicFramePr>
          <p:cNvPr id="23" name="Wykres 22"/>
          <p:cNvGraphicFramePr>
            <a:graphicFrameLocks/>
          </p:cNvGraphicFramePr>
          <p:nvPr/>
        </p:nvGraphicFramePr>
        <p:xfrm>
          <a:off x="0" y="3171825"/>
          <a:ext cx="3490913" cy="368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4" name="Wykres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2741089"/>
              </p:ext>
            </p:extLst>
          </p:nvPr>
        </p:nvGraphicFramePr>
        <p:xfrm>
          <a:off x="3622907" y="3181350"/>
          <a:ext cx="4500562" cy="3676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5" name="Wykres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6356873"/>
              </p:ext>
            </p:extLst>
          </p:nvPr>
        </p:nvGraphicFramePr>
        <p:xfrm>
          <a:off x="8153401" y="3194300"/>
          <a:ext cx="4038599" cy="3641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4621910" y="2862970"/>
            <a:ext cx="3762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err="1" smtClean="0"/>
              <a:t>Thermal</a:t>
            </a:r>
            <a:r>
              <a:rPr lang="pl-PL" b="1" dirty="0" smtClean="0"/>
              <a:t> </a:t>
            </a:r>
            <a:r>
              <a:rPr lang="pl-PL" b="1" dirty="0" err="1" smtClean="0"/>
              <a:t>properties</a:t>
            </a:r>
            <a:r>
              <a:rPr lang="pl-PL" b="1" dirty="0" smtClean="0"/>
              <a:t> of 316L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3922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e tekstowe 3">
                <a:extLst>
                  <a:ext uri="{FF2B5EF4-FFF2-40B4-BE49-F238E27FC236}">
                    <a16:creationId xmlns:a16="http://schemas.microsoft.com/office/drawing/2014/main" id="{64ABC4CE-5EE8-474C-8DB1-26CC0066574A}"/>
                  </a:ext>
                </a:extLst>
              </p:cNvPr>
              <p:cNvSpPr txBox="1"/>
              <p:nvPr/>
            </p:nvSpPr>
            <p:spPr>
              <a:xfrm>
                <a:off x="2376898" y="1417054"/>
                <a:ext cx="203914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pl-PL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H=2.4</a:t>
                </a:r>
                <a14:m>
                  <m:oMath xmlns:m="http://schemas.openxmlformats.org/officeDocument/2006/math">
                    <m:r>
                      <a:rPr lang="pl-PL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pl-PL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l-P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pl-PL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sSup>
                      <m:sSupPr>
                        <m:ctrlPr>
                          <a:rPr lang="pl-PL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pl-P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1.61</m:t>
                        </m:r>
                      </m:sup>
                    </m:sSup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pole tekstowe 3">
                <a:extLst>
                  <a:ext uri="{FF2B5EF4-FFF2-40B4-BE49-F238E27FC236}">
                    <a16:creationId xmlns:a16="http://schemas.microsoft.com/office/drawing/2014/main" id="{64ABC4CE-5EE8-474C-8DB1-26CC006657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898" y="1417054"/>
                <a:ext cx="2039148" cy="307777"/>
              </a:xfrm>
              <a:prstGeom prst="rect">
                <a:avLst/>
              </a:prstGeom>
              <a:blipFill>
                <a:blip r:embed="rId6"/>
                <a:stretch>
                  <a:fillRect l="-7784" t="-25490" r="-1796" b="-49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Wykres 9">
            <a:extLst>
              <a:ext uri="{FF2B5EF4-FFF2-40B4-BE49-F238E27FC236}">
                <a16:creationId xmlns:a16="http://schemas.microsoft.com/office/drawing/2014/main" id="{00000000-0008-0000-08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2561791"/>
              </p:ext>
            </p:extLst>
          </p:nvPr>
        </p:nvGraphicFramePr>
        <p:xfrm>
          <a:off x="4429924" y="535722"/>
          <a:ext cx="5096001" cy="2388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6" name="Obraz 5">
            <a:extLst>
              <a:ext uri="{FF2B5EF4-FFF2-40B4-BE49-F238E27FC236}">
                <a16:creationId xmlns:a16="http://schemas.microsoft.com/office/drawing/2014/main" id="{C96737E8-E1EC-4642-B58B-2EE21F62A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122" y="418895"/>
            <a:ext cx="2263898" cy="2280767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F9714524-58E6-4C67-AA57-35129385C3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58335" y="535722"/>
            <a:ext cx="1703912" cy="16577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ole tekstowe 11">
                <a:extLst>
                  <a:ext uri="{FF2B5EF4-FFF2-40B4-BE49-F238E27FC236}">
                    <a16:creationId xmlns:a16="http://schemas.microsoft.com/office/drawing/2014/main" id="{DDFBB312-0167-4F81-836D-DDDC0AA6B634}"/>
                  </a:ext>
                </a:extLst>
              </p:cNvPr>
              <p:cNvSpPr txBox="1"/>
              <p:nvPr/>
            </p:nvSpPr>
            <p:spPr>
              <a:xfrm>
                <a:off x="2152148" y="1731145"/>
                <a:ext cx="123044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=0.9</m:t>
                      </m:r>
                    </m:oMath>
                  </m:oMathPara>
                </a14:m>
                <a:endParaRPr lang="pl-PL" sz="2000" dirty="0"/>
              </a:p>
            </p:txBody>
          </p:sp>
        </mc:Choice>
        <mc:Fallback xmlns="">
          <p:sp>
            <p:nvSpPr>
              <p:cNvPr id="12" name="pole tekstowe 11">
                <a:extLst>
                  <a:ext uri="{FF2B5EF4-FFF2-40B4-BE49-F238E27FC236}">
                    <a16:creationId xmlns:a16="http://schemas.microsoft.com/office/drawing/2014/main" id="{DDFBB312-0167-4F81-836D-DDDC0AA6B6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2148" y="1731145"/>
                <a:ext cx="1230445" cy="4001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pole tekstowe 12">
                <a:extLst>
                  <a:ext uri="{FF2B5EF4-FFF2-40B4-BE49-F238E27FC236}">
                    <a16:creationId xmlns:a16="http://schemas.microsoft.com/office/drawing/2014/main" id="{7799C0C1-1DE9-48C2-8729-A94A7AFE909E}"/>
                  </a:ext>
                </a:extLst>
              </p:cNvPr>
              <p:cNvSpPr txBox="1"/>
              <p:nvPr/>
            </p:nvSpPr>
            <p:spPr>
              <a:xfrm>
                <a:off x="9777725" y="2238566"/>
                <a:ext cx="1230445" cy="3231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1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pl-PL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𝑑𝑖𝑎𝑏𝑎𝑡𝑖𝑐</m:t>
                      </m:r>
                      <m:r>
                        <a:rPr lang="pl-PL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pl-PL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𝑖𝑛𝑡𝑒𝑟𝑓𝑎𝑐𝑒𝑠</m:t>
                      </m:r>
                    </m:oMath>
                  </m:oMathPara>
                </a14:m>
                <a:endParaRPr lang="pl-PL" sz="1500" dirty="0"/>
              </a:p>
            </p:txBody>
          </p:sp>
        </mc:Choice>
        <mc:Fallback xmlns="">
          <p:sp>
            <p:nvSpPr>
              <p:cNvPr id="13" name="pole tekstowe 12">
                <a:extLst>
                  <a:ext uri="{FF2B5EF4-FFF2-40B4-BE49-F238E27FC236}">
                    <a16:creationId xmlns:a16="http://schemas.microsoft.com/office/drawing/2014/main" id="{7799C0C1-1DE9-48C2-8729-A94A7AFE9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7725" y="2238566"/>
                <a:ext cx="1230445" cy="323165"/>
              </a:xfrm>
              <a:prstGeom prst="rect">
                <a:avLst/>
              </a:prstGeom>
              <a:blipFill>
                <a:blip r:embed="rId11"/>
                <a:stretch>
                  <a:fillRect r="-58416" b="-11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ytuł 1">
            <a:extLst>
              <a:ext uri="{FF2B5EF4-FFF2-40B4-BE49-F238E27FC236}">
                <a16:creationId xmlns:a16="http://schemas.microsoft.com/office/drawing/2014/main" id="{A6486872-7424-449B-B58F-EE62A2488085}"/>
              </a:ext>
            </a:extLst>
          </p:cNvPr>
          <p:cNvSpPr txBox="1">
            <a:spLocks/>
          </p:cNvSpPr>
          <p:nvPr/>
        </p:nvSpPr>
        <p:spPr>
          <a:xfrm>
            <a:off x="-21000" y="4048"/>
            <a:ext cx="12192000" cy="57833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/>
              <a:t>2</a:t>
            </a:r>
            <a:r>
              <a:rPr lang="en-US" dirty="0" smtClean="0"/>
              <a:t>. </a:t>
            </a:r>
            <a:r>
              <a:rPr lang="pl-PL" dirty="0"/>
              <a:t>FEM model of </a:t>
            </a:r>
            <a:r>
              <a:rPr lang="pl-PL" dirty="0" err="1"/>
              <a:t>welding</a:t>
            </a:r>
            <a:endParaRPr lang="en-US" dirty="0"/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7478A5EB-0A67-4F67-B7CD-1BC0E5E99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D2BD-2DF7-429F-B88C-A630DD13139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4" name="T_145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99122" y="2981691"/>
            <a:ext cx="5154055" cy="3876309"/>
          </a:xfrm>
          <a:prstGeom prst="rect">
            <a:avLst/>
          </a:prstGeom>
        </p:spPr>
      </p:pic>
      <p:pic>
        <p:nvPicPr>
          <p:cNvPr id="15" name="Thermal_2">
            <a:hlinkClick r:id="" action="ppaction://media"/>
            <a:extLst>
              <a:ext uri="{FF2B5EF4-FFF2-40B4-BE49-F238E27FC236}">
                <a16:creationId xmlns:a16="http://schemas.microsoft.com/office/drawing/2014/main" id="{134CEA64-FD74-45A2-AE4A-2155E1A7C0BA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5759938" y="3008678"/>
            <a:ext cx="5113617" cy="384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33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5031</TotalTime>
  <Words>2590</Words>
  <Application>Microsoft Office PowerPoint</Application>
  <PresentationFormat>Panoramiczny</PresentationFormat>
  <Paragraphs>479</Paragraphs>
  <Slides>31</Slides>
  <Notes>4</Notes>
  <HiddenSlides>0</HiddenSlides>
  <MMClips>5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31</vt:i4>
      </vt:variant>
    </vt:vector>
  </HeadingPairs>
  <TitlesOfParts>
    <vt:vector size="40" baseType="lpstr">
      <vt:lpstr>Aptos</vt:lpstr>
      <vt:lpstr>Arial</vt:lpstr>
      <vt:lpstr>Calibri</vt:lpstr>
      <vt:lpstr>Calibri Light</vt:lpstr>
      <vt:lpstr>Cambria Math</vt:lpstr>
      <vt:lpstr>ElsevierGulliver</vt:lpstr>
      <vt:lpstr>Symbol</vt:lpstr>
      <vt:lpstr>Times New Roman</vt:lpstr>
      <vt:lpstr>Motyw pakietu Office</vt:lpstr>
      <vt:lpstr>Thermo-mechanical analyses and tests on laser welding process</vt:lpstr>
      <vt:lpstr>Content 1. Introduction 2. FEM model of welding 3. Residual stresses: measurements vs FEM 4. Sensitivity study 5. Welding trial (July 2025) – lessons learned 6. New thermal model 7. Residual stress measurements 8. Conclusions/next steps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Thermo-mechanical analyses of residual stresses due to welding in a conductor jacket</dc:title>
  <dc:creator>Rafał Ortwein</dc:creator>
  <cp:lastModifiedBy>Rafał Ortwein</cp:lastModifiedBy>
  <cp:revision>149</cp:revision>
  <dcterms:created xsi:type="dcterms:W3CDTF">2026-01-09T13:02:46Z</dcterms:created>
  <dcterms:modified xsi:type="dcterms:W3CDTF">2026-01-15T08:53:58Z</dcterms:modified>
</cp:coreProperties>
</file>