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1" r:id="rId6"/>
  </p:sldMasterIdLst>
  <p:notesMasterIdLst>
    <p:notesMasterId r:id="rId20"/>
  </p:notesMasterIdLst>
  <p:sldIdLst>
    <p:sldId id="263" r:id="rId7"/>
    <p:sldId id="447" r:id="rId8"/>
    <p:sldId id="523" r:id="rId9"/>
    <p:sldId id="529" r:id="rId10"/>
    <p:sldId id="504" r:id="rId11"/>
    <p:sldId id="512" r:id="rId12"/>
    <p:sldId id="531" r:id="rId13"/>
    <p:sldId id="530" r:id="rId14"/>
    <p:sldId id="526" r:id="rId15"/>
    <p:sldId id="502" r:id="rId16"/>
    <p:sldId id="532" r:id="rId17"/>
    <p:sldId id="357" r:id="rId18"/>
    <p:sldId id="513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7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D2B0B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41" autoAdjust="0"/>
    <p:restoredTop sz="94833" autoAdjust="0"/>
  </p:normalViewPr>
  <p:slideViewPr>
    <p:cSldViewPr showGuides="1">
      <p:cViewPr varScale="1">
        <p:scale>
          <a:sx n="90" d="100"/>
          <a:sy n="90" d="100"/>
        </p:scale>
        <p:origin x="754" y="72"/>
      </p:cViewPr>
      <p:guideLst>
        <p:guide orient="horz" pos="2160"/>
        <p:guide pos="1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A883-33D7-4918-957D-88FD2C9E5A2E}" type="datetimeFigureOut">
              <a:rPr lang="en-GB" smtClean="0"/>
              <a:t>14/01/2026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81B04-5AF1-4991-B9BF-95CD7B7B632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186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67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92DAD-B53F-95F9-5A07-DB542390F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F5B1FD-0DCA-476F-5A74-D196560CE2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94E330-BD72-93F8-726C-6507678A1F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B615-E3EE-37AD-D5CE-D2C9B038E3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227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BFEEB-FEE7-01C7-E7B2-B2F70D482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A1EE3FA-9B31-86D9-87AF-3D5B12647E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98437B6-C2B3-C7FB-3AEB-64C4EC10FE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2EBE9D8-D42F-14DD-B936-4959C90233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49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D2CC6-0D6B-07E8-4B50-0C193DB19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BE19A1E-569B-D08A-4A69-1EC071F659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83FD96F-A1B8-2C5B-A9A5-644FAC898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08327A-C63D-6D8F-6114-7001D4A176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498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F676F-8059-4EB1-D762-20329F931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BE0117F-1F58-4460-4156-5A951AEC98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489ABA7-F02D-9123-AF4A-A675FB4980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17944A-98D5-61A1-DB0B-DCD9943E5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044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74412-277D-6D07-2E21-C38C3035F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58E3056-6985-BA53-7B4B-203643FF06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D6D814-1861-63EA-CFB5-633B9879BB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32CF67F-3FCD-F48A-B572-76318158D3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12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02C71-EF77-3DD6-A69B-1C6C9ABE4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24E5E51-A171-118A-1BD8-9689BBBD05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B8A9003-F6BC-AF4F-A56C-0A237B18AB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91901E5-7112-A462-47B5-8954202013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81B04-5AF1-4991-B9BF-95CD7B7B632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783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inserire </a:t>
            </a:r>
          </a:p>
          <a:p>
            <a:pPr lvl="0"/>
            <a:r>
              <a:rPr lang="it-IT" dirty="0"/>
              <a:t>il titolo della presentazione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Dipartimento/Struttura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960812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2pPr>
          </a:lstStyle>
          <a:p>
            <a:pPr lvl="1"/>
            <a:r>
              <a:rPr lang="it-IT" dirty="0"/>
              <a:t>Fare clic per modificare il punto elenco uno</a:t>
            </a:r>
          </a:p>
          <a:p>
            <a:pPr lvl="1"/>
            <a:r>
              <a:rPr lang="it-IT" dirty="0"/>
              <a:t>Fare clic per modificare il punto elenco due</a:t>
            </a:r>
          </a:p>
          <a:p>
            <a:pPr lvl="1"/>
            <a:r>
              <a:rPr lang="it-IT" dirty="0"/>
              <a:t>Fare clic per modificare il punto elenco tre</a:t>
            </a:r>
          </a:p>
          <a:p>
            <a:pPr lvl="1"/>
            <a:r>
              <a:rPr lang="it-IT" dirty="0"/>
              <a:t>Fare clic per modificare il punto elenco quattro</a:t>
            </a:r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04385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6084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val="34181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302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val="55583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Fare clic sull’icona per inserire un’immagine</a:t>
            </a:r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97025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774AE5B-6129-4F0F-BD06-FC3F2C76F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702-EFC4-4149-881D-B8F39E230030}" type="datetimeFigureOut">
              <a:rPr lang="it-IT" smtClean="0"/>
              <a:t>14/01/2026</a:t>
            </a:fld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7FAEB9C-7A90-4F50-919F-7416D53A2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6A89CE-58D9-470B-B7E0-C29AEB1D9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34D2-0C2F-4C0E-9F30-F81659FD427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792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Struttura</a:t>
            </a:r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nome.cognome@unibo.it</a:t>
            </a:r>
          </a:p>
          <a:p>
            <a:pPr lvl="0"/>
            <a:r>
              <a:rPr lang="it-IT" dirty="0"/>
              <a:t>051 20 99982</a:t>
            </a:r>
          </a:p>
        </p:txBody>
      </p:sp>
    </p:spTree>
    <p:extLst>
      <p:ext uri="{BB962C8B-B14F-4D97-AF65-F5344CB8AC3E}">
        <p14:creationId xmlns:p14="http://schemas.microsoft.com/office/powerpoint/2010/main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15" y="1700808"/>
            <a:ext cx="2538989" cy="2538989"/>
          </a:xfrm>
          <a:prstGeom prst="rect">
            <a:avLst/>
          </a:prstGeom>
        </p:spPr>
      </p:pic>
      <p:cxnSp>
        <p:nvCxnSpPr>
          <p:cNvPr id="12" name="Connettore 1 11"/>
          <p:cNvCxnSpPr/>
          <p:nvPr userDrawn="1"/>
        </p:nvCxnSpPr>
        <p:spPr>
          <a:xfrm>
            <a:off x="4367808" y="188640"/>
            <a:ext cx="0" cy="64087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8773683" y="6173407"/>
            <a:ext cx="3215680" cy="54868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416972" y="6165304"/>
            <a:ext cx="2007620" cy="54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  <p:sldLayoutId id="214748367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505" y="116632"/>
            <a:ext cx="2538989" cy="2538989"/>
          </a:xfrm>
          <a:prstGeom prst="rect">
            <a:avLst/>
          </a:prstGeom>
        </p:spPr>
      </p:pic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www.unibo.it</a:t>
            </a:r>
          </a:p>
        </p:txBody>
      </p:sp>
    </p:spTree>
    <p:extLst>
      <p:ext uri="{BB962C8B-B14F-4D97-AF65-F5344CB8AC3E}">
        <p14:creationId xmlns:p14="http://schemas.microsoft.com/office/powerpoint/2010/main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0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6AF1DB8F-C4B9-4AB2-C11A-D60E551D0143}"/>
              </a:ext>
            </a:extLst>
          </p:cNvPr>
          <p:cNvSpPr/>
          <p:nvPr/>
        </p:nvSpPr>
        <p:spPr>
          <a:xfrm>
            <a:off x="2320613" y="4323126"/>
            <a:ext cx="1899258" cy="9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122959B-4FBE-B8CC-CD98-AFA280706A5E}"/>
              </a:ext>
            </a:extLst>
          </p:cNvPr>
          <p:cNvSpPr/>
          <p:nvPr/>
        </p:nvSpPr>
        <p:spPr>
          <a:xfrm>
            <a:off x="83332" y="4329100"/>
            <a:ext cx="1957047" cy="9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Segnaposto testo 3"/>
          <p:cNvSpPr txBox="1">
            <a:spLocks/>
          </p:cNvSpPr>
          <p:nvPr/>
        </p:nvSpPr>
        <p:spPr>
          <a:xfrm>
            <a:off x="0" y="5923343"/>
            <a:ext cx="4184979" cy="379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800" b="1" dirty="0" err="1"/>
              <a:t>January</a:t>
            </a:r>
            <a:r>
              <a:rPr lang="it-IT" sz="1800" b="1" dirty="0"/>
              <a:t> 15th 2026,</a:t>
            </a:r>
          </a:p>
          <a:p>
            <a:pPr algn="ctr"/>
            <a:r>
              <a:rPr lang="it-IT" sz="1800" b="1" dirty="0"/>
              <a:t> EPFL-SPC, </a:t>
            </a:r>
            <a:r>
              <a:rPr lang="it-IT" sz="1800" b="1" dirty="0" err="1"/>
              <a:t>Villigen</a:t>
            </a:r>
            <a:endParaRPr lang="it-IT" sz="1800" b="1" dirty="0"/>
          </a:p>
        </p:txBody>
      </p:sp>
      <p:sp>
        <p:nvSpPr>
          <p:cNvPr id="10" name="CasellaDiTesto 3">
            <a:extLst>
              <a:ext uri="{FF2B5EF4-FFF2-40B4-BE49-F238E27FC236}">
                <a16:creationId xmlns:a16="http://schemas.microsoft.com/office/drawing/2014/main" id="{086BED56-1670-1B88-964A-4E3320882B11}"/>
              </a:ext>
            </a:extLst>
          </p:cNvPr>
          <p:cNvSpPr txBox="1"/>
          <p:nvPr/>
        </p:nvSpPr>
        <p:spPr>
          <a:xfrm>
            <a:off x="4979876" y="3897052"/>
            <a:ext cx="68969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chemeClr val="bg1"/>
                </a:solidFill>
                <a:latin typeface="Century Gothic" panose="020B0502020202020204" pitchFamily="34" charset="0"/>
              </a:rPr>
              <a:t>Antonio Macchiagodena</a:t>
            </a:r>
            <a:r>
              <a:rPr lang="en-GB" u="sng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, Marco Breschi</a:t>
            </a:r>
            <a:r>
              <a:rPr lang="en-GB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,  </a:t>
            </a:r>
          </a:p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Gianluca De Marzi</a:t>
            </a:r>
            <a:r>
              <a:rPr lang="en-GB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, Francesco Grilli</a:t>
            </a:r>
            <a:r>
              <a:rPr lang="en-GB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, and Laura Savoldi</a:t>
            </a:r>
            <a:r>
              <a:rPr lang="en-GB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</a:p>
          <a:p>
            <a:pPr algn="ctr"/>
            <a:endParaRPr lang="en-GB" baseline="300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dirty="0">
                <a:solidFill>
                  <a:schemeClr val="bg1"/>
                </a:solidFill>
                <a:latin typeface="Century Gothic" panose="020B0502020202020204" pitchFamily="34" charset="0"/>
              </a:rPr>
              <a:t>1 Alma Mater Studiorum - Università di Bologna, </a:t>
            </a:r>
            <a:r>
              <a:rPr lang="it-IT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Italy</a:t>
            </a:r>
            <a:endParaRPr lang="it-IT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dirty="0">
                <a:solidFill>
                  <a:schemeClr val="bg1"/>
                </a:solidFill>
                <a:latin typeface="Century Gothic" panose="020B0502020202020204" pitchFamily="34" charset="0"/>
              </a:rPr>
              <a:t>2 ENEA, </a:t>
            </a:r>
            <a:r>
              <a:rPr lang="it-IT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Italy</a:t>
            </a:r>
            <a:endParaRPr lang="it-IT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dirty="0">
                <a:solidFill>
                  <a:schemeClr val="bg1"/>
                </a:solidFill>
                <a:latin typeface="Century Gothic" panose="020B0502020202020204" pitchFamily="34" charset="0"/>
              </a:rPr>
              <a:t>3 Karlsruhe Institute of Technology, Germany</a:t>
            </a:r>
          </a:p>
          <a:p>
            <a:pPr algn="ctr"/>
            <a:r>
              <a:rPr lang="it-IT" dirty="0">
                <a:solidFill>
                  <a:schemeClr val="bg1"/>
                </a:solidFill>
                <a:latin typeface="Century Gothic" panose="020B0502020202020204" pitchFamily="34" charset="0"/>
              </a:rPr>
              <a:t>4 Politecnico di Torino, </a:t>
            </a:r>
            <a:r>
              <a:rPr lang="it-IT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Italy</a:t>
            </a:r>
            <a:endParaRPr lang="it-IT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endParaRPr lang="en-GB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WPMAG final meeting 2026</a:t>
            </a:r>
            <a:endParaRPr lang="en-GB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egnaposto testo 1">
            <a:extLst>
              <a:ext uri="{FF2B5EF4-FFF2-40B4-BE49-F238E27FC236}">
                <a16:creationId xmlns:a16="http://schemas.microsoft.com/office/drawing/2014/main" id="{18292A52-996C-DB80-665D-CF7D5EBE08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86001" y="216024"/>
            <a:ext cx="7806000" cy="4293096"/>
          </a:xfrm>
        </p:spPr>
        <p:txBody>
          <a:bodyPr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effectLst/>
                <a:latin typeface="+mj-lt"/>
              </a:rPr>
              <a:t>Lumped parameter circuit model for hysteresis losses in sector shaped HTS   cables</a:t>
            </a:r>
            <a:endParaRPr lang="it-IT" sz="4000" dirty="0">
              <a:latin typeface="+mj-lt"/>
            </a:endParaRPr>
          </a:p>
        </p:txBody>
      </p:sp>
      <p:pic>
        <p:nvPicPr>
          <p:cNvPr id="6" name="Graphic 16">
            <a:extLst>
              <a:ext uri="{FF2B5EF4-FFF2-40B4-BE49-F238E27FC236}">
                <a16:creationId xmlns:a16="http://schemas.microsoft.com/office/drawing/2014/main" id="{4DC9DE2B-BCFF-88B0-4F27-26B2197A2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2069" y="4369656"/>
            <a:ext cx="1836204" cy="80704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D027CB6-4676-72FC-6A13-A4C9FB16D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505" y="4462206"/>
            <a:ext cx="1864366" cy="62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EB1D115-63FA-02B9-8905-AAB44240A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785" y="440668"/>
            <a:ext cx="3757408" cy="114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3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05DD9-5ED3-84DF-9FF9-CF8B5F430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8">
            <a:extLst>
              <a:ext uri="{FF2B5EF4-FFF2-40B4-BE49-F238E27FC236}">
                <a16:creationId xmlns:a16="http://schemas.microsoft.com/office/drawing/2014/main" id="{526AA8BB-275A-9FA5-76D0-E3A134BB82F5}"/>
              </a:ext>
            </a:extLst>
          </p:cNvPr>
          <p:cNvSpPr/>
          <p:nvPr/>
        </p:nvSpPr>
        <p:spPr>
          <a:xfrm>
            <a:off x="7464358" y="6093296"/>
            <a:ext cx="4680314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magine 23" descr="Immagine che contiene linea, diagramma, Diagramma, Policromia&#10;&#10;Il contenuto generato dall'IA potrebbe non essere corretto.">
            <a:extLst>
              <a:ext uri="{FF2B5EF4-FFF2-40B4-BE49-F238E27FC236}">
                <a16:creationId xmlns:a16="http://schemas.microsoft.com/office/drawing/2014/main" id="{F654E96C-3643-BD82-2CBD-884E4549C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652" y="4331748"/>
            <a:ext cx="2994008" cy="2245506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6C8610FC-8168-488C-CDD1-5AE622A0FB89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10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8DEC28C4-825E-E3FF-DF02-100598ADF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07625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n-lt"/>
                <a:cs typeface="Arial" panose="020B0604020202020204" pitchFamily="34" charset="0"/>
              </a:rPr>
              <a:t>External magnetic field</a:t>
            </a:r>
            <a:endParaRPr lang="en-US" sz="3600" b="1" i="1" dirty="0">
              <a:solidFill>
                <a:srgbClr val="BD2B0B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32C76F6-99E8-1337-C773-3533D17F84C0}"/>
              </a:ext>
            </a:extLst>
          </p:cNvPr>
          <p:cNvSpPr txBox="1">
            <a:spLocks/>
          </p:cNvSpPr>
          <p:nvPr/>
        </p:nvSpPr>
        <p:spPr bwMode="auto">
          <a:xfrm>
            <a:off x="8184232" y="6220679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pPr algn="ctr">
                <a:defRPr/>
              </a:pPr>
              <a:t>10</a:t>
            </a:fld>
            <a:endParaRPr lang="it-IT" sz="18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Rettangolo 3">
            <a:extLst>
              <a:ext uri="{FF2B5EF4-FFF2-40B4-BE49-F238E27FC236}">
                <a16:creationId xmlns:a16="http://schemas.microsoft.com/office/drawing/2014/main" id="{337936D9-E9F1-30F1-E490-176B5B1F4752}"/>
              </a:ext>
            </a:extLst>
          </p:cNvPr>
          <p:cNvSpPr/>
          <p:nvPr/>
        </p:nvSpPr>
        <p:spPr>
          <a:xfrm>
            <a:off x="132198" y="803811"/>
            <a:ext cx="12012473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800"/>
              </a:spcAft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External magnetic </a:t>
            </a:r>
            <a:r>
              <a:rPr lang="en-US" sz="2600" dirty="0">
                <a:cs typeface="Times New Roman" panose="02020603050405020304" pitchFamily="18" charset="0"/>
              </a:rPr>
              <a:t>fields are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incorporated</a:t>
            </a:r>
            <a:r>
              <a:rPr lang="en-US" sz="2600" dirty="0">
                <a:cs typeface="Times New Roman" panose="02020603050405020304" pitchFamily="18" charset="0"/>
              </a:rPr>
              <a:t> into the model through inductive coupling with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three large solenoids</a:t>
            </a:r>
            <a:r>
              <a:rPr lang="en-US" sz="2600" dirty="0">
                <a:cs typeface="Times New Roman" panose="02020603050405020304" pitchFamily="18" charset="0"/>
              </a:rPr>
              <a:t>, which reproduce the three components (Bx, By, </a:t>
            </a:r>
            <a:r>
              <a:rPr lang="en-US" sz="2600" dirty="0" err="1">
                <a:cs typeface="Times New Roman" panose="02020603050405020304" pitchFamily="18" charset="0"/>
              </a:rPr>
              <a:t>Bz</a:t>
            </a:r>
            <a:r>
              <a:rPr lang="en-US" sz="2600" dirty="0">
                <a:cs typeface="Times New Roman" panose="02020603050405020304" pitchFamily="18" charset="0"/>
              </a:rPr>
              <a:t>) of the desired magnetic field. Two cases were investigated, field parallel/orthogonal to the cable axis, without transport current.</a:t>
            </a:r>
          </a:p>
          <a:p>
            <a:pPr marL="457200" indent="-457200" algn="just">
              <a:spcAft>
                <a:spcPts val="18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Mutual inductances have also been introduced for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non-longitudinal</a:t>
            </a:r>
            <a:r>
              <a:rPr lang="en-US" sz="2600" dirty="0">
                <a:cs typeface="Times New Roman" panose="02020603050405020304" pitchFamily="18" charset="0"/>
              </a:rPr>
              <a:t> elements. These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mutual inductances</a:t>
            </a:r>
            <a:r>
              <a:rPr lang="en-US" sz="2600" dirty="0">
                <a:cs typeface="Times New Roman" panose="02020603050405020304" pitchFamily="18" charset="0"/>
              </a:rPr>
              <a:t> are only between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considered elements and the external solenoids</a:t>
            </a:r>
            <a:r>
              <a:rPr lang="en-US" sz="2600" dirty="0">
                <a:cs typeface="Times New Roman" panose="02020603050405020304" pitchFamily="18" charset="0"/>
              </a:rPr>
              <a:t>.</a:t>
            </a:r>
            <a:endParaRPr lang="en-GB" sz="2600" dirty="0">
              <a:cs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A4C5ED4-A095-D331-4A04-304AD23EB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268" y="4441956"/>
            <a:ext cx="3153760" cy="23653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8F63727-35FC-1492-DBFC-CC1C84ECC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564" y="4365104"/>
            <a:ext cx="3153760" cy="236532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50FEE46-4A38-6553-BE75-1F6FA1E7080F}"/>
              </a:ext>
            </a:extLst>
          </p:cNvPr>
          <p:cNvSpPr txBox="1"/>
          <p:nvPr/>
        </p:nvSpPr>
        <p:spPr>
          <a:xfrm>
            <a:off x="2195001" y="3861249"/>
            <a:ext cx="2774452" cy="39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THELMA results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8000A05-9C05-C7E3-66E8-40B87412A3A7}"/>
              </a:ext>
            </a:extLst>
          </p:cNvPr>
          <p:cNvSpPr txBox="1"/>
          <p:nvPr/>
        </p:nvSpPr>
        <p:spPr>
          <a:xfrm>
            <a:off x="383472" y="4148362"/>
            <a:ext cx="2774452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dirty="0">
                <a:solidFill>
                  <a:srgbClr val="C00000"/>
                </a:solidFill>
                <a:cs typeface="Times New Roman" panose="02020603050405020304" pitchFamily="18" charset="0"/>
              </a:rPr>
              <a:t>Parallel field</a:t>
            </a:r>
            <a:endParaRPr lang="en-GB" sz="24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B864A9D-9762-5304-4793-B3D91E13047F}"/>
              </a:ext>
            </a:extLst>
          </p:cNvPr>
          <p:cNvSpPr txBox="1"/>
          <p:nvPr/>
        </p:nvSpPr>
        <p:spPr>
          <a:xfrm>
            <a:off x="3323692" y="4148362"/>
            <a:ext cx="2774452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dirty="0">
                <a:solidFill>
                  <a:srgbClr val="C00000"/>
                </a:solidFill>
                <a:cs typeface="Times New Roman" panose="02020603050405020304" pitchFamily="18" charset="0"/>
              </a:rPr>
              <a:t>Orthogonal field</a:t>
            </a:r>
            <a:endParaRPr lang="en-GB" sz="24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30AA6D8-8756-B1EE-602F-EE8470F49106}"/>
              </a:ext>
            </a:extLst>
          </p:cNvPr>
          <p:cNvSpPr txBox="1"/>
          <p:nvPr/>
        </p:nvSpPr>
        <p:spPr>
          <a:xfrm>
            <a:off x="7999009" y="3861249"/>
            <a:ext cx="2774452" cy="39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CALYPSO results</a:t>
            </a:r>
          </a:p>
        </p:txBody>
      </p:sp>
      <p:pic>
        <p:nvPicPr>
          <p:cNvPr id="18" name="Immagine 17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E07CF2C8-B4EA-08E4-0E5B-FB106329DF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5"/>
          <a:stretch>
            <a:fillRect/>
          </a:stretch>
        </p:blipFill>
        <p:spPr>
          <a:xfrm>
            <a:off x="6348028" y="4379487"/>
            <a:ext cx="2816959" cy="2273093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4B3B3CF-EB4F-C6D6-C773-2E0760CF079C}"/>
              </a:ext>
            </a:extLst>
          </p:cNvPr>
          <p:cNvSpPr txBox="1"/>
          <p:nvPr/>
        </p:nvSpPr>
        <p:spPr>
          <a:xfrm>
            <a:off x="6390535" y="4136196"/>
            <a:ext cx="2774452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dirty="0">
                <a:solidFill>
                  <a:srgbClr val="C00000"/>
                </a:solidFill>
                <a:cs typeface="Times New Roman" panose="02020603050405020304" pitchFamily="18" charset="0"/>
              </a:rPr>
              <a:t>Parallel field</a:t>
            </a:r>
            <a:endParaRPr lang="en-GB" sz="24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5BE26FD-F42C-B554-EF37-350C92AAF388}"/>
              </a:ext>
            </a:extLst>
          </p:cNvPr>
          <p:cNvSpPr txBox="1"/>
          <p:nvPr/>
        </p:nvSpPr>
        <p:spPr>
          <a:xfrm>
            <a:off x="9539883" y="4160435"/>
            <a:ext cx="2774452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dirty="0">
                <a:solidFill>
                  <a:srgbClr val="C00000"/>
                </a:solidFill>
                <a:cs typeface="Times New Roman" panose="02020603050405020304" pitchFamily="18" charset="0"/>
              </a:rPr>
              <a:t>Orthogonal field</a:t>
            </a:r>
            <a:endParaRPr lang="en-GB" sz="24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61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AE83A-539D-9274-13A2-CFE8A831F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841B73A5-66EB-FBF1-96B3-C6DCEF7E5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07625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n-lt"/>
                <a:cs typeface="Arial" panose="020B0604020202020204" pitchFamily="34" charset="0"/>
              </a:rPr>
              <a:t>Conclusions &amp; Perspectives</a:t>
            </a:r>
            <a:endParaRPr lang="en-US" sz="3600" b="1" i="1" dirty="0">
              <a:solidFill>
                <a:srgbClr val="BD2B0B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77B8CFDC-B037-0012-CA41-F529521CE71F}"/>
              </a:ext>
            </a:extLst>
          </p:cNvPr>
          <p:cNvSpPr txBox="1">
            <a:spLocks/>
          </p:cNvSpPr>
          <p:nvPr/>
        </p:nvSpPr>
        <p:spPr bwMode="auto">
          <a:xfrm>
            <a:off x="8184232" y="6220679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pPr algn="ctr">
                <a:defRPr/>
              </a:pPr>
              <a:t>11</a:t>
            </a:fld>
            <a:endParaRPr lang="it-IT" sz="18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Rectangle 58">
            <a:extLst>
              <a:ext uri="{FF2B5EF4-FFF2-40B4-BE49-F238E27FC236}">
                <a16:creationId xmlns:a16="http://schemas.microsoft.com/office/drawing/2014/main" id="{501D76B3-C841-AB43-EA30-4B52D17239C7}"/>
              </a:ext>
            </a:extLst>
          </p:cNvPr>
          <p:cNvSpPr/>
          <p:nvPr/>
        </p:nvSpPr>
        <p:spPr>
          <a:xfrm>
            <a:off x="7464358" y="6093296"/>
            <a:ext cx="4680314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11D5913-1356-0BD1-035C-846CD904AAC2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11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Rettangolo 3">
            <a:extLst>
              <a:ext uri="{FF2B5EF4-FFF2-40B4-BE49-F238E27FC236}">
                <a16:creationId xmlns:a16="http://schemas.microsoft.com/office/drawing/2014/main" id="{B0D665DD-DD86-5C8E-1FF7-638CAD493B22}"/>
              </a:ext>
            </a:extLst>
          </p:cNvPr>
          <p:cNvSpPr/>
          <p:nvPr/>
        </p:nvSpPr>
        <p:spPr>
          <a:xfrm>
            <a:off x="132199" y="803811"/>
            <a:ext cx="1192760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8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CALYPSO code </a:t>
            </a:r>
            <a:r>
              <a:rPr lang="en-US" sz="2600" dirty="0">
                <a:cs typeface="Times New Roman" panose="02020603050405020304" pitchFamily="18" charset="0"/>
              </a:rPr>
              <a:t>developed at UNIBO was adapted to compute AC losses during electrodynamic transients in twisted stacked conductors.</a:t>
            </a:r>
          </a:p>
          <a:p>
            <a:pPr marL="457200" indent="-457200" algn="just">
              <a:spcAft>
                <a:spcPts val="18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The model computes both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magnetization currents flowing in individual tapes and the transverse currents</a:t>
            </a:r>
            <a:r>
              <a:rPr lang="en-US" sz="2600" dirty="0">
                <a:cs typeface="Times New Roman" panose="02020603050405020304" pitchFamily="18" charset="0"/>
              </a:rPr>
              <a:t> flowing from tape to tape.</a:t>
            </a:r>
          </a:p>
          <a:p>
            <a:pPr marL="457200" indent="-457200" algn="just">
              <a:spcAft>
                <a:spcPts val="1800"/>
              </a:spcAft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CALYPSO</a:t>
            </a:r>
            <a:r>
              <a:rPr lang="en-US" sz="2600" dirty="0"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results were successfully benchmarked </a:t>
            </a:r>
            <a:r>
              <a:rPr lang="en-US" sz="2600" dirty="0">
                <a:cs typeface="Times New Roman" panose="02020603050405020304" pitchFamily="18" charset="0"/>
              </a:rPr>
              <a:t>against those of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THELMA</a:t>
            </a:r>
            <a:r>
              <a:rPr lang="en-US" sz="2600" dirty="0">
                <a:cs typeface="Times New Roman" panose="02020603050405020304" pitchFamily="18" charset="0"/>
              </a:rPr>
              <a:t> code and of a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2D COMSOL </a:t>
            </a:r>
            <a:r>
              <a:rPr lang="en-US" sz="2600" dirty="0">
                <a:cs typeface="Times New Roman" panose="02020603050405020304" pitchFamily="18" charset="0"/>
              </a:rPr>
              <a:t>model. </a:t>
            </a:r>
          </a:p>
          <a:p>
            <a:pPr marL="457200" indent="-457200" algn="just">
              <a:spcAft>
                <a:spcPts val="18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The simulations indicate that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losses during the transport-current plateau </a:t>
            </a:r>
            <a:r>
              <a:rPr lang="en-US" sz="2600" dirty="0">
                <a:cs typeface="Times New Roman" panose="02020603050405020304" pitchFamily="18" charset="0"/>
              </a:rPr>
              <a:t>are not negligible with respect to those computed during the ramp-up phase and should therefore be included in loss estimations.</a:t>
            </a:r>
          </a:p>
          <a:p>
            <a:pPr marL="457200" indent="-457200" algn="just">
              <a:spcAft>
                <a:spcPts val="18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GB" sz="2600" dirty="0">
                <a:cs typeface="Times New Roman" panose="02020603050405020304" pitchFamily="18" charset="0"/>
              </a:rPr>
              <a:t>The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introduction of an external time varying magnetic </a:t>
            </a:r>
            <a:r>
              <a:rPr lang="en-GB" sz="2600" dirty="0">
                <a:cs typeface="Times New Roman" panose="02020603050405020304" pitchFamily="18" charset="0"/>
              </a:rPr>
              <a:t>field in the model was completed. Given some discrepancies with other models,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further investigations are</a:t>
            </a:r>
            <a:r>
              <a:rPr lang="en-GB" sz="2600" dirty="0">
                <a:cs typeface="Times New Roman" panose="02020603050405020304" pitchFamily="18" charset="0"/>
              </a:rPr>
              <a:t>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required </a:t>
            </a:r>
            <a:r>
              <a:rPr lang="en-GB" sz="2600" dirty="0">
                <a:cs typeface="Times New Roman" panose="02020603050405020304" pitchFamily="18" charset="0"/>
              </a:rPr>
              <a:t>on the updated model and results.</a:t>
            </a:r>
            <a:endParaRPr lang="en-GB" sz="26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967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86CD418-E992-4FB0-BE86-FE2B8FAA9A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Thank you for your kind attention !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F22D0F5-D3DF-497B-857D-21262087AF28}"/>
              </a:ext>
            </a:extLst>
          </p:cNvPr>
          <p:cNvSpPr/>
          <p:nvPr/>
        </p:nvSpPr>
        <p:spPr>
          <a:xfrm>
            <a:off x="5195899" y="6525344"/>
            <a:ext cx="1800200" cy="216346"/>
          </a:xfrm>
          <a:prstGeom prst="rect">
            <a:avLst/>
          </a:prstGeom>
          <a:solidFill>
            <a:srgbClr val="BD2B0B"/>
          </a:solidFill>
          <a:ln>
            <a:solidFill>
              <a:srgbClr val="BD2B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2">
            <a:extLst>
              <a:ext uri="{FF2B5EF4-FFF2-40B4-BE49-F238E27FC236}">
                <a16:creationId xmlns:a16="http://schemas.microsoft.com/office/drawing/2014/main" id="{C6C6C728-C0D0-3547-4D00-7495795E25D6}"/>
              </a:ext>
            </a:extLst>
          </p:cNvPr>
          <p:cNvSpPr txBox="1"/>
          <p:nvPr/>
        </p:nvSpPr>
        <p:spPr>
          <a:xfrm>
            <a:off x="3036000" y="3744001"/>
            <a:ext cx="616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Antonio Macchiagodena, Marco Breschi, </a:t>
            </a:r>
          </a:p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Gianluca De Marzi, Francesco Grilli, and Laura Savoldi </a:t>
            </a:r>
          </a:p>
        </p:txBody>
      </p:sp>
      <p:sp>
        <p:nvSpPr>
          <p:cNvPr id="9" name="Segnaposto testo 1">
            <a:extLst>
              <a:ext uri="{FF2B5EF4-FFF2-40B4-BE49-F238E27FC236}">
                <a16:creationId xmlns:a16="http://schemas.microsoft.com/office/drawing/2014/main" id="{F14FBA34-5F1F-B610-4769-C713F39A760F}"/>
              </a:ext>
            </a:extLst>
          </p:cNvPr>
          <p:cNvSpPr txBox="1">
            <a:spLocks/>
          </p:cNvSpPr>
          <p:nvPr/>
        </p:nvSpPr>
        <p:spPr>
          <a:xfrm>
            <a:off x="1639888" y="6064795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Century" panose="02040604050505020304" pitchFamily="18" charset="0"/>
                <a:cs typeface="Times New Roman" panose="02020603050405020304" pitchFamily="18" charset="0"/>
              </a:rPr>
              <a:t>Antoni.macchiagoden2@unibo.it</a:t>
            </a:r>
          </a:p>
        </p:txBody>
      </p:sp>
    </p:spTree>
    <p:extLst>
      <p:ext uri="{BB962C8B-B14F-4D97-AF65-F5344CB8AC3E}">
        <p14:creationId xmlns:p14="http://schemas.microsoft.com/office/powerpoint/2010/main" val="816235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125FB-471B-66E3-D6C3-A1364A001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975F6E44-C943-3135-CD80-472CA2A3159A}"/>
              </a:ext>
            </a:extLst>
          </p:cNvPr>
          <p:cNvSpPr txBox="1">
            <a:spLocks/>
          </p:cNvSpPr>
          <p:nvPr/>
        </p:nvSpPr>
        <p:spPr bwMode="auto">
          <a:xfrm>
            <a:off x="8184230" y="6237312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pPr algn="ctr">
                <a:defRPr/>
              </a:pPr>
              <a:t>13</a:t>
            </a:fld>
            <a:endParaRPr lang="it-IT" sz="18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Rectangle 58">
            <a:extLst>
              <a:ext uri="{FF2B5EF4-FFF2-40B4-BE49-F238E27FC236}">
                <a16:creationId xmlns:a16="http://schemas.microsoft.com/office/drawing/2014/main" id="{35B8001C-6F31-1055-1059-54107B0837FD}"/>
              </a:ext>
            </a:extLst>
          </p:cNvPr>
          <p:cNvSpPr/>
          <p:nvPr/>
        </p:nvSpPr>
        <p:spPr>
          <a:xfrm>
            <a:off x="7464358" y="6021288"/>
            <a:ext cx="4680314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75D50BA0-39AD-8784-3A44-947CDAC8BB20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13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ttangolo 3">
            <a:extLst>
              <a:ext uri="{FF2B5EF4-FFF2-40B4-BE49-F238E27FC236}">
                <a16:creationId xmlns:a16="http://schemas.microsoft.com/office/drawing/2014/main" id="{696CAAD9-AB74-226E-FD6D-D6C7484E85D0}"/>
              </a:ext>
            </a:extLst>
          </p:cNvPr>
          <p:cNvSpPr/>
          <p:nvPr/>
        </p:nvSpPr>
        <p:spPr>
          <a:xfrm>
            <a:off x="12629" y="769392"/>
            <a:ext cx="1191601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Convergence is reached with at least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10 elements across the tape width </a:t>
            </a:r>
            <a:r>
              <a:rPr lang="en-US" sz="2600" dirty="0">
                <a:cs typeface="Times New Roman" panose="02020603050405020304" pitchFamily="18" charset="0"/>
              </a:rPr>
              <a:t>and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10 along the twist pitch.</a:t>
            </a:r>
          </a:p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While analytical models predict zero losses during the plateau, simulations show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magnetization losses during the plateau </a:t>
            </a:r>
            <a:r>
              <a:rPr lang="en-US" sz="2600" dirty="0">
                <a:cs typeface="Times New Roman" panose="02020603050405020304" pitchFamily="18" charset="0"/>
              </a:rPr>
              <a:t>comparable to those of the ramp-up.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67A577F-D9EF-7F4E-A374-763CEC1B1CFF}"/>
              </a:ext>
            </a:extLst>
          </p:cNvPr>
          <p:cNvGrpSpPr/>
          <p:nvPr/>
        </p:nvGrpSpPr>
        <p:grpSpPr>
          <a:xfrm>
            <a:off x="371364" y="2610245"/>
            <a:ext cx="5371053" cy="3682042"/>
            <a:chOff x="8753" y="3012470"/>
            <a:chExt cx="5371053" cy="3682042"/>
          </a:xfrm>
        </p:grpSpPr>
        <p:pic>
          <p:nvPicPr>
            <p:cNvPr id="5" name="Picture 4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0F0FFB99-AE00-6A28-AF97-611A60651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96"/>
            <a:stretch/>
          </p:blipFill>
          <p:spPr>
            <a:xfrm>
              <a:off x="8753" y="3012470"/>
              <a:ext cx="5371053" cy="3682042"/>
            </a:xfrm>
            <a:prstGeom prst="rect">
              <a:avLst/>
            </a:prstGeom>
          </p:spPr>
        </p:pic>
        <p:sp>
          <p:nvSpPr>
            <p:cNvPr id="6" name="CasellaDiTesto 1">
              <a:extLst>
                <a:ext uri="{FF2B5EF4-FFF2-40B4-BE49-F238E27FC236}">
                  <a16:creationId xmlns:a16="http://schemas.microsoft.com/office/drawing/2014/main" id="{AEB8296A-B499-25A4-25A8-C0E717B2CA98}"/>
                </a:ext>
              </a:extLst>
            </p:cNvPr>
            <p:cNvSpPr txBox="1"/>
            <p:nvPr/>
          </p:nvSpPr>
          <p:spPr>
            <a:xfrm>
              <a:off x="2207568" y="4221088"/>
              <a:ext cx="208951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Longitudinal</a:t>
              </a:r>
            </a:p>
            <a:p>
              <a:pPr algn="ctr"/>
              <a:r>
                <a:rPr lang="en-US" sz="2600" b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currents</a:t>
              </a:r>
              <a:endParaRPr lang="en-GB" sz="2600" b="1" dirty="0">
                <a:solidFill>
                  <a:srgbClr val="0070C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69D86D0-91DE-C64B-C120-2DEB4E92FB3A}"/>
              </a:ext>
            </a:extLst>
          </p:cNvPr>
          <p:cNvGrpSpPr/>
          <p:nvPr/>
        </p:nvGrpSpPr>
        <p:grpSpPr>
          <a:xfrm>
            <a:off x="6235275" y="2600908"/>
            <a:ext cx="5333333" cy="3691379"/>
            <a:chOff x="5805596" y="3003133"/>
            <a:chExt cx="5333333" cy="369137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886216B-AC00-148E-C97B-1F9CFA7ADBFD}"/>
                </a:ext>
              </a:extLst>
            </p:cNvPr>
            <p:cNvGrpSpPr/>
            <p:nvPr/>
          </p:nvGrpSpPr>
          <p:grpSpPr>
            <a:xfrm>
              <a:off x="5805596" y="3003133"/>
              <a:ext cx="5333333" cy="3691379"/>
              <a:chOff x="5805596" y="3003133"/>
              <a:chExt cx="5333333" cy="3691379"/>
            </a:xfrm>
          </p:grpSpPr>
          <p:pic>
            <p:nvPicPr>
              <p:cNvPr id="12" name="Picture 11" descr="A diagram of a waveform&#10;&#10;AI-generated content may be incorrect.">
                <a:extLst>
                  <a:ext uri="{FF2B5EF4-FFF2-40B4-BE49-F238E27FC236}">
                    <a16:creationId xmlns:a16="http://schemas.microsoft.com/office/drawing/2014/main" id="{B381BEF5-BAD0-10B8-2493-AC4AA05A73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949"/>
              <a:stretch/>
            </p:blipFill>
            <p:spPr>
              <a:xfrm>
                <a:off x="5805596" y="3012470"/>
                <a:ext cx="5333333" cy="3682042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A44D798-E4CF-706C-419B-12D43E210A40}"/>
                  </a:ext>
                </a:extLst>
              </p:cNvPr>
              <p:cNvSpPr/>
              <p:nvPr/>
            </p:nvSpPr>
            <p:spPr>
              <a:xfrm>
                <a:off x="8760296" y="3003133"/>
                <a:ext cx="576064" cy="658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CasellaDiTesto 1">
              <a:extLst>
                <a:ext uri="{FF2B5EF4-FFF2-40B4-BE49-F238E27FC236}">
                  <a16:creationId xmlns:a16="http://schemas.microsoft.com/office/drawing/2014/main" id="{C42A1E75-3560-63D8-F580-B8B6DB0F165C}"/>
                </a:ext>
              </a:extLst>
            </p:cNvPr>
            <p:cNvSpPr txBox="1"/>
            <p:nvPr/>
          </p:nvSpPr>
          <p:spPr>
            <a:xfrm>
              <a:off x="8169872" y="5113640"/>
              <a:ext cx="208951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Intra-tape</a:t>
              </a:r>
            </a:p>
            <a:p>
              <a:pPr algn="ctr"/>
              <a:r>
                <a:rPr lang="en-US" sz="2600" b="1" dirty="0">
                  <a:solidFill>
                    <a:srgbClr val="0070C0"/>
                  </a:solidFill>
                  <a:cs typeface="Times New Roman" panose="02020603050405020304" pitchFamily="18" charset="0"/>
                </a:rPr>
                <a:t>currents</a:t>
              </a:r>
              <a:endParaRPr lang="en-GB" sz="2600" b="1" dirty="0">
                <a:solidFill>
                  <a:srgbClr val="0070C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 Box 3">
            <a:extLst>
              <a:ext uri="{FF2B5EF4-FFF2-40B4-BE49-F238E27FC236}">
                <a16:creationId xmlns:a16="http://schemas.microsoft.com/office/drawing/2014/main" id="{12C451CC-17DF-B213-F812-EB1D07F0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16626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Results on HTS twisted stack (2/3)</a:t>
            </a:r>
            <a:endParaRPr lang="en-US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88B6D926-899A-7818-A396-9EA31B5AF964}"/>
              </a:ext>
            </a:extLst>
          </p:cNvPr>
          <p:cNvCxnSpPr/>
          <p:nvPr/>
        </p:nvCxnSpPr>
        <p:spPr>
          <a:xfrm flipV="1">
            <a:off x="1775520" y="2646249"/>
            <a:ext cx="0" cy="2906987"/>
          </a:xfrm>
          <a:prstGeom prst="line">
            <a:avLst/>
          </a:prstGeom>
          <a:ln w="508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7A7EC1E-B69E-72EF-7281-613332C3A264}"/>
              </a:ext>
            </a:extLst>
          </p:cNvPr>
          <p:cNvSpPr txBox="1"/>
          <p:nvPr/>
        </p:nvSpPr>
        <p:spPr>
          <a:xfrm>
            <a:off x="247828" y="5830622"/>
            <a:ext cx="262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End of the ramp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73858849-7022-5476-8621-04774335DC39}"/>
              </a:ext>
            </a:extLst>
          </p:cNvPr>
          <p:cNvCxnSpPr>
            <a:cxnSpLocks/>
          </p:cNvCxnSpPr>
          <p:nvPr/>
        </p:nvCxnSpPr>
        <p:spPr>
          <a:xfrm flipV="1">
            <a:off x="7533594" y="2672916"/>
            <a:ext cx="0" cy="2880320"/>
          </a:xfrm>
          <a:prstGeom prst="line">
            <a:avLst/>
          </a:prstGeom>
          <a:ln w="508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AA18049-6102-3B72-7599-DD7A1EBBEC0E}"/>
              </a:ext>
            </a:extLst>
          </p:cNvPr>
          <p:cNvSpPr txBox="1"/>
          <p:nvPr/>
        </p:nvSpPr>
        <p:spPr>
          <a:xfrm>
            <a:off x="6096000" y="5914999"/>
            <a:ext cx="2522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End of the ramp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0E39295F-AC4F-69BE-47E0-9C75EC282794}"/>
              </a:ext>
            </a:extLst>
          </p:cNvPr>
          <p:cNvCxnSpPr/>
          <p:nvPr/>
        </p:nvCxnSpPr>
        <p:spPr>
          <a:xfrm flipV="1">
            <a:off x="1343472" y="5603967"/>
            <a:ext cx="432048" cy="311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107F8A69-7B30-5260-7ECF-C28FECC2B19D}"/>
              </a:ext>
            </a:extLst>
          </p:cNvPr>
          <p:cNvCxnSpPr/>
          <p:nvPr/>
        </p:nvCxnSpPr>
        <p:spPr>
          <a:xfrm flipV="1">
            <a:off x="7077793" y="5657112"/>
            <a:ext cx="432048" cy="311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165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8">
            <a:extLst>
              <a:ext uri="{FF2B5EF4-FFF2-40B4-BE49-F238E27FC236}">
                <a16:creationId xmlns:a16="http://schemas.microsoft.com/office/drawing/2014/main" id="{D2D02F19-C1C7-4B8E-AE8C-96891D906E0B}"/>
              </a:ext>
            </a:extLst>
          </p:cNvPr>
          <p:cNvSpPr/>
          <p:nvPr/>
        </p:nvSpPr>
        <p:spPr>
          <a:xfrm>
            <a:off x="8760296" y="6012495"/>
            <a:ext cx="3240360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F46531ED-C1D6-4670-B9CD-603B0BB8A223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2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1A9DCDE6-1F7B-F173-4D8C-6384FC904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16626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Outline</a:t>
            </a:r>
            <a:endParaRPr lang="en-US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CasellaDiTesto 25">
            <a:extLst>
              <a:ext uri="{FF2B5EF4-FFF2-40B4-BE49-F238E27FC236}">
                <a16:creationId xmlns:a16="http://schemas.microsoft.com/office/drawing/2014/main" id="{940AC3E6-1124-F103-B57E-7A1EABBE6397}"/>
              </a:ext>
            </a:extLst>
          </p:cNvPr>
          <p:cNvSpPr txBox="1"/>
          <p:nvPr/>
        </p:nvSpPr>
        <p:spPr>
          <a:xfrm>
            <a:off x="168637" y="1092180"/>
            <a:ext cx="860843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Evolution of the CALYPSO code for HTS devices modelling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endParaRPr lang="en-US" sz="1100" dirty="0"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Model description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endParaRPr lang="en-US" sz="1100" dirty="0"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Application to HTS-CICC twisted stacked cables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endParaRPr lang="en-US" sz="1100" dirty="0"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Simulation results and benchmarking of numerical codes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endParaRPr lang="en-US" sz="1100" dirty="0"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Conclusions &amp; Perspectives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endParaRPr lang="en-US" sz="2600" dirty="0">
              <a:cs typeface="Times New Roman" panose="02020603050405020304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993E01F-8694-99C5-FE78-2CE8FF45DF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43" t="7463" r="13428" b="3138"/>
          <a:stretch>
            <a:fillRect/>
          </a:stretch>
        </p:blipFill>
        <p:spPr>
          <a:xfrm>
            <a:off x="8876425" y="1520788"/>
            <a:ext cx="2753902" cy="330334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9150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C4DDD-62AA-1935-F659-DB1394027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18">
            <a:extLst>
              <a:ext uri="{FF2B5EF4-FFF2-40B4-BE49-F238E27FC236}">
                <a16:creationId xmlns:a16="http://schemas.microsoft.com/office/drawing/2014/main" id="{F6F47722-E601-5312-346C-CFA3AA77D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089" y="4136699"/>
            <a:ext cx="2609571" cy="2136629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3E2BEEB-69AB-893C-85A0-3AC9FA56BEF0}"/>
              </a:ext>
            </a:extLst>
          </p:cNvPr>
          <p:cNvSpPr/>
          <p:nvPr/>
        </p:nvSpPr>
        <p:spPr>
          <a:xfrm>
            <a:off x="8571000" y="6039000"/>
            <a:ext cx="346305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4">
            <a:extLst>
              <a:ext uri="{FF2B5EF4-FFF2-40B4-BE49-F238E27FC236}">
                <a16:creationId xmlns:a16="http://schemas.microsoft.com/office/drawing/2014/main" id="{C0382308-1278-5E10-D370-F92937483F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5" r="5258" b="8149"/>
          <a:stretch/>
        </p:blipFill>
        <p:spPr>
          <a:xfrm rot="10995370">
            <a:off x="8690025" y="2198098"/>
            <a:ext cx="2622589" cy="1802661"/>
          </a:xfrm>
          <a:prstGeom prst="rect">
            <a:avLst/>
          </a:prstGeom>
        </p:spPr>
      </p:pic>
      <p:pic>
        <p:nvPicPr>
          <p:cNvPr id="20" name="Picture 19" descr="A graph of a graph with a line&#10;&#10;AI-generated content may be incorrect.">
            <a:extLst>
              <a:ext uri="{FF2B5EF4-FFF2-40B4-BE49-F238E27FC236}">
                <a16:creationId xmlns:a16="http://schemas.microsoft.com/office/drawing/2014/main" id="{E0502D15-F517-C0B6-9E6A-6A05AB8BEA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630" y="4124897"/>
            <a:ext cx="2790693" cy="2093020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22667CA0-85DC-4454-DD8C-DAE53E9B2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97" y="229893"/>
            <a:ext cx="10979003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US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CALYPSO case study </a:t>
            </a:r>
            <a:endParaRPr lang="it-IT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5F14165D-E5F9-F5FA-ECCE-861A05E927BB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3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BD2C63D-1B1D-CEF3-88CC-6BEC297002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87" y="2152443"/>
            <a:ext cx="3317052" cy="1492673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3A327CF-D76B-8867-788A-661C273350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40" y="3702343"/>
            <a:ext cx="3463049" cy="259728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A553388-6F4C-882E-47F2-AECB8C566B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043" t="7463" r="13428" b="3138"/>
          <a:stretch>
            <a:fillRect/>
          </a:stretch>
        </p:blipFill>
        <p:spPr>
          <a:xfrm>
            <a:off x="9840416" y="99000"/>
            <a:ext cx="1208222" cy="1449281"/>
          </a:xfrm>
          <a:prstGeom prst="ellipse">
            <a:avLst/>
          </a:prstGeom>
        </p:spPr>
      </p:pic>
      <p:sp>
        <p:nvSpPr>
          <p:cNvPr id="3" name="CasellaDiTesto 11">
            <a:extLst>
              <a:ext uri="{FF2B5EF4-FFF2-40B4-BE49-F238E27FC236}">
                <a16:creationId xmlns:a16="http://schemas.microsoft.com/office/drawing/2014/main" id="{AFD53296-B74E-E08B-F4E8-0CC7C644B901}"/>
              </a:ext>
            </a:extLst>
          </p:cNvPr>
          <p:cNvSpPr txBox="1"/>
          <p:nvPr/>
        </p:nvSpPr>
        <p:spPr>
          <a:xfrm>
            <a:off x="1055440" y="1688328"/>
            <a:ext cx="19276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SzPct val="190000"/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HTS tapes</a:t>
            </a:r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F9FBF05D-166B-1E2B-3136-B9CD0253F06A}"/>
              </a:ext>
            </a:extLst>
          </p:cNvPr>
          <p:cNvSpPr txBox="1"/>
          <p:nvPr/>
        </p:nvSpPr>
        <p:spPr>
          <a:xfrm>
            <a:off x="591119" y="3834884"/>
            <a:ext cx="19276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SzPct val="190000"/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benchmark</a:t>
            </a:r>
          </a:p>
        </p:txBody>
      </p:sp>
      <p:pic>
        <p:nvPicPr>
          <p:cNvPr id="6" name="Immagine 1">
            <a:extLst>
              <a:ext uri="{FF2B5EF4-FFF2-40B4-BE49-F238E27FC236}">
                <a16:creationId xmlns:a16="http://schemas.microsoft.com/office/drawing/2014/main" id="{A81F4845-C836-09FC-4F06-1FBD9EE69E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71764" y="1677211"/>
            <a:ext cx="3967890" cy="24431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3924388-8AE7-FBF6-460B-832F10964B57}"/>
              </a:ext>
            </a:extLst>
          </p:cNvPr>
          <p:cNvSpPr/>
          <p:nvPr/>
        </p:nvSpPr>
        <p:spPr>
          <a:xfrm>
            <a:off x="3883789" y="1688328"/>
            <a:ext cx="4066005" cy="4651781"/>
          </a:xfrm>
          <a:prstGeom prst="rect">
            <a:avLst/>
          </a:prstGeom>
          <a:solidFill>
            <a:srgbClr val="C00000">
              <a:alpha val="5000"/>
            </a:srgb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sellaDiTesto 11">
            <a:extLst>
              <a:ext uri="{FF2B5EF4-FFF2-40B4-BE49-F238E27FC236}">
                <a16:creationId xmlns:a16="http://schemas.microsoft.com/office/drawing/2014/main" id="{970F6938-3440-0559-D5EC-202E6CE6C2F9}"/>
              </a:ext>
            </a:extLst>
          </p:cNvPr>
          <p:cNvSpPr txBox="1"/>
          <p:nvPr/>
        </p:nvSpPr>
        <p:spPr>
          <a:xfrm>
            <a:off x="4005534" y="1688328"/>
            <a:ext cx="19276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SzPct val="190000"/>
            </a:pPr>
            <a:r>
              <a:rPr lang="en-US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HTS NI coils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F2317-E18E-E0DB-D67D-3388C5383856}"/>
              </a:ext>
            </a:extLst>
          </p:cNvPr>
          <p:cNvSpPr/>
          <p:nvPr/>
        </p:nvSpPr>
        <p:spPr>
          <a:xfrm>
            <a:off x="47327" y="1695786"/>
            <a:ext cx="3762007" cy="4636865"/>
          </a:xfrm>
          <a:prstGeom prst="rect">
            <a:avLst/>
          </a:prstGeom>
          <a:solidFill>
            <a:schemeClr val="accent1">
              <a:alpha val="5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9896C80A-3DF0-05B1-5A27-81530D48BAE6}"/>
              </a:ext>
            </a:extLst>
          </p:cNvPr>
          <p:cNvSpPr txBox="1"/>
          <p:nvPr/>
        </p:nvSpPr>
        <p:spPr>
          <a:xfrm>
            <a:off x="8138396" y="1690591"/>
            <a:ext cx="3759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SzPct val="190000"/>
            </a:pPr>
            <a:r>
              <a:rPr lang="en-US" sz="2400" b="1" dirty="0">
                <a:solidFill>
                  <a:srgbClr val="008000"/>
                </a:solidFill>
                <a:cs typeface="Times New Roman" panose="02020603050405020304" pitchFamily="18" charset="0"/>
              </a:rPr>
              <a:t>HTS Twisted Stacked Cables</a:t>
            </a:r>
          </a:p>
        </p:txBody>
      </p:sp>
      <p:sp>
        <p:nvSpPr>
          <p:cNvPr id="21" name="CasellaDiTesto 11">
            <a:extLst>
              <a:ext uri="{FF2B5EF4-FFF2-40B4-BE49-F238E27FC236}">
                <a16:creationId xmlns:a16="http://schemas.microsoft.com/office/drawing/2014/main" id="{FAA701D4-840E-625A-0E0A-8447C369B6AB}"/>
              </a:ext>
            </a:extLst>
          </p:cNvPr>
          <p:cNvSpPr txBox="1"/>
          <p:nvPr/>
        </p:nvSpPr>
        <p:spPr>
          <a:xfrm>
            <a:off x="9970154" y="3933056"/>
            <a:ext cx="19276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SzPct val="190000"/>
            </a:pPr>
            <a:r>
              <a:rPr lang="en-US" sz="2400" b="1" dirty="0">
                <a:solidFill>
                  <a:srgbClr val="008000"/>
                </a:solidFill>
                <a:cs typeface="Times New Roman" panose="02020603050405020304" pitchFamily="18" charset="0"/>
              </a:rPr>
              <a:t>benchmark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C7FFAE8-2D97-5CEA-331F-D34C2C7FF5D5}"/>
              </a:ext>
            </a:extLst>
          </p:cNvPr>
          <p:cNvSpPr txBox="1"/>
          <p:nvPr/>
        </p:nvSpPr>
        <p:spPr>
          <a:xfrm>
            <a:off x="156996" y="974881"/>
            <a:ext cx="939538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 recent years,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CALYPSO</a:t>
            </a:r>
            <a:r>
              <a:rPr lang="en-US" sz="2600" dirty="0">
                <a:cs typeface="Times New Roman" panose="02020603050405020304" pitchFamily="18" charset="0"/>
              </a:rPr>
              <a:t> code was developed at UNIBO.</a:t>
            </a:r>
            <a:endParaRPr lang="en-US" sz="26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4296AA8-3886-E0DC-FAA0-FDE92B3D7A93}"/>
              </a:ext>
            </a:extLst>
          </p:cNvPr>
          <p:cNvSpPr/>
          <p:nvPr/>
        </p:nvSpPr>
        <p:spPr>
          <a:xfrm>
            <a:off x="102638" y="6299630"/>
            <a:ext cx="37620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C00000"/>
                </a:solidFill>
              </a:rPr>
              <a:t>[*] M. Breschi, et al IEEE Trans. Appl. </a:t>
            </a:r>
            <a:r>
              <a:rPr lang="en-US" sz="1600" dirty="0" err="1">
                <a:solidFill>
                  <a:srgbClr val="C00000"/>
                </a:solidFill>
              </a:rPr>
              <a:t>Supercond</a:t>
            </a:r>
            <a:r>
              <a:rPr lang="en-US" sz="1600" dirty="0">
                <a:solidFill>
                  <a:srgbClr val="C00000"/>
                </a:solidFill>
              </a:rPr>
              <a:t>., vol. 34, n. 3, 4604505, 2024.</a:t>
            </a:r>
            <a:endParaRPr lang="it-IT" sz="1600" dirty="0">
              <a:solidFill>
                <a:srgbClr val="C00000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37EF2AC-92C3-6226-1A73-C8C1F2E2441B}"/>
              </a:ext>
            </a:extLst>
          </p:cNvPr>
          <p:cNvSpPr txBox="1"/>
          <p:nvPr/>
        </p:nvSpPr>
        <p:spPr>
          <a:xfrm>
            <a:off x="4035787" y="6300635"/>
            <a:ext cx="3762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rgbClr val="C00000"/>
                </a:solidFill>
              </a:rPr>
              <a:t>[*] M. </a:t>
            </a:r>
            <a:r>
              <a:rPr lang="en-GB" sz="1600" dirty="0" err="1">
                <a:solidFill>
                  <a:srgbClr val="C00000"/>
                </a:solidFill>
              </a:rPr>
              <a:t>Breschi</a:t>
            </a:r>
            <a:r>
              <a:rPr lang="en-GB" sz="1600" dirty="0">
                <a:solidFill>
                  <a:srgbClr val="C00000"/>
                </a:solidFill>
              </a:rPr>
              <a:t>, et al. IEEE </a:t>
            </a:r>
            <a:r>
              <a:rPr lang="en-US" sz="1600" dirty="0">
                <a:solidFill>
                  <a:srgbClr val="C00000"/>
                </a:solidFill>
              </a:rPr>
              <a:t>Trans. Appl. </a:t>
            </a:r>
            <a:r>
              <a:rPr lang="en-US" sz="1600" dirty="0" err="1">
                <a:solidFill>
                  <a:srgbClr val="C00000"/>
                </a:solidFill>
              </a:rPr>
              <a:t>Supercond</a:t>
            </a:r>
            <a:r>
              <a:rPr lang="en-US" sz="1600" dirty="0">
                <a:solidFill>
                  <a:srgbClr val="C00000"/>
                </a:solidFill>
              </a:rPr>
              <a:t>., vol 35, n. 5, </a:t>
            </a:r>
            <a:r>
              <a:rPr lang="en-GB" sz="1600" dirty="0">
                <a:solidFill>
                  <a:srgbClr val="C00000"/>
                </a:solidFill>
              </a:rPr>
              <a:t>4902305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2025.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E628E45-A8CB-97E6-21C1-6BC7243CA815}"/>
              </a:ext>
            </a:extLst>
          </p:cNvPr>
          <p:cNvSpPr txBox="1"/>
          <p:nvPr/>
        </p:nvSpPr>
        <p:spPr>
          <a:xfrm>
            <a:off x="8014109" y="6309254"/>
            <a:ext cx="3762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rgbClr val="C00000"/>
                </a:solidFill>
              </a:rPr>
              <a:t>[*] A. Macchiagodena, et al. accepted for publication on IEEE </a:t>
            </a:r>
            <a:r>
              <a:rPr lang="en-US" sz="1600" dirty="0">
                <a:solidFill>
                  <a:srgbClr val="C00000"/>
                </a:solidFill>
              </a:rPr>
              <a:t>Trans. Appl. </a:t>
            </a:r>
            <a:r>
              <a:rPr lang="en-US" sz="1600" dirty="0" err="1">
                <a:solidFill>
                  <a:srgbClr val="C00000"/>
                </a:solidFill>
              </a:rPr>
              <a:t>Supercond</a:t>
            </a:r>
            <a:r>
              <a:rPr lang="en-US" sz="1600" dirty="0">
                <a:solidFill>
                  <a:srgbClr val="C00000"/>
                </a:solidFill>
              </a:rPr>
              <a:t>.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BFCCAE-D08F-D672-C0DB-EFBEE2E93385}"/>
              </a:ext>
            </a:extLst>
          </p:cNvPr>
          <p:cNvSpPr/>
          <p:nvPr/>
        </p:nvSpPr>
        <p:spPr>
          <a:xfrm>
            <a:off x="8014109" y="1695785"/>
            <a:ext cx="4066005" cy="4633065"/>
          </a:xfrm>
          <a:prstGeom prst="rect">
            <a:avLst/>
          </a:prstGeom>
          <a:solidFill>
            <a:srgbClr val="008000">
              <a:alpha val="4706"/>
            </a:srgbClr>
          </a:solidFill>
          <a:ln w="1270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28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12C56-5AC2-2516-8F23-24BA7C045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6">
            <a:extLst>
              <a:ext uri="{FF2B5EF4-FFF2-40B4-BE49-F238E27FC236}">
                <a16:creationId xmlns:a16="http://schemas.microsoft.com/office/drawing/2014/main" id="{88748128-A416-C366-C7BF-CB1FF861D5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73" t="972" r="3773" b="2246"/>
          <a:stretch/>
        </p:blipFill>
        <p:spPr>
          <a:xfrm>
            <a:off x="5831769" y="983622"/>
            <a:ext cx="4451522" cy="5734165"/>
          </a:xfrm>
          <a:prstGeom prst="rect">
            <a:avLst/>
          </a:prstGeom>
          <a:solidFill>
            <a:schemeClr val="accent6"/>
          </a:solidFill>
        </p:spPr>
      </p:pic>
      <p:sp>
        <p:nvSpPr>
          <p:cNvPr id="21" name="Rectangle 58">
            <a:extLst>
              <a:ext uri="{FF2B5EF4-FFF2-40B4-BE49-F238E27FC236}">
                <a16:creationId xmlns:a16="http://schemas.microsoft.com/office/drawing/2014/main" id="{E4F8909A-54B3-0ADD-5C6F-B868D49E56CE}"/>
              </a:ext>
            </a:extLst>
          </p:cNvPr>
          <p:cNvSpPr/>
          <p:nvPr/>
        </p:nvSpPr>
        <p:spPr>
          <a:xfrm>
            <a:off x="8760296" y="6021288"/>
            <a:ext cx="3240360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0AF2B767-8A9F-2684-2349-D928EC5AD40C}"/>
              </a:ext>
            </a:extLst>
          </p:cNvPr>
          <p:cNvSpPr txBox="1">
            <a:spLocks/>
          </p:cNvSpPr>
          <p:nvPr/>
        </p:nvSpPr>
        <p:spPr bwMode="auto">
          <a:xfrm>
            <a:off x="11568608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4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CasellaDiTesto 25">
            <a:extLst>
              <a:ext uri="{FF2B5EF4-FFF2-40B4-BE49-F238E27FC236}">
                <a16:creationId xmlns:a16="http://schemas.microsoft.com/office/drawing/2014/main" id="{5B1E50A1-D1C5-210F-B4E4-2E3E42A0C17F}"/>
              </a:ext>
            </a:extLst>
          </p:cNvPr>
          <p:cNvSpPr txBox="1"/>
          <p:nvPr/>
        </p:nvSpPr>
        <p:spPr>
          <a:xfrm>
            <a:off x="316168" y="2032445"/>
            <a:ext cx="44515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Each tape is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subdivided across its width</a:t>
            </a:r>
            <a:r>
              <a:rPr lang="en-US" sz="2600" dirty="0">
                <a:cs typeface="Times New Roman" panose="02020603050405020304" pitchFamily="18" charset="0"/>
              </a:rPr>
              <a:t> into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N</a:t>
            </a:r>
            <a:r>
              <a:rPr lang="en-US" sz="26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N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 sub-elements</a:t>
            </a:r>
            <a:r>
              <a:rPr lang="en-US" sz="2600" dirty="0">
                <a:cs typeface="Times New Roman" panose="02020603050405020304" pitchFamily="18" charset="0"/>
              </a:rPr>
              <a:t>.</a:t>
            </a:r>
            <a:endParaRPr lang="en-US" sz="2600" b="1" baseline="-25000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The tapes are further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divided along their length </a:t>
            </a:r>
            <a:r>
              <a:rPr lang="en-US" sz="2600" dirty="0">
                <a:cs typeface="Times New Roman" panose="02020603050405020304" pitchFamily="18" charset="0"/>
              </a:rPr>
              <a:t>into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N</a:t>
            </a:r>
            <a:r>
              <a:rPr lang="en-US" sz="26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D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 longitudinal elements.</a:t>
            </a:r>
          </a:p>
        </p:txBody>
      </p:sp>
      <p:sp>
        <p:nvSpPr>
          <p:cNvPr id="27" name="Text Box 3">
            <a:extLst>
              <a:ext uri="{FF2B5EF4-FFF2-40B4-BE49-F238E27FC236}">
                <a16:creationId xmlns:a16="http://schemas.microsoft.com/office/drawing/2014/main" id="{F9DE9E08-3E8D-F304-69A5-F8A06BE54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16626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Model description (1/2) </a:t>
            </a:r>
            <a:endParaRPr lang="en-US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5CE7205A-EC03-F21F-6899-3FAF94804DA9}"/>
              </a:ext>
            </a:extLst>
          </p:cNvPr>
          <p:cNvCxnSpPr>
            <a:cxnSpLocks/>
          </p:cNvCxnSpPr>
          <p:nvPr/>
        </p:nvCxnSpPr>
        <p:spPr>
          <a:xfrm flipV="1">
            <a:off x="8580276" y="5697252"/>
            <a:ext cx="1728192" cy="858839"/>
          </a:xfrm>
          <a:prstGeom prst="straightConnector1">
            <a:avLst/>
          </a:prstGeom>
          <a:ln w="25400">
            <a:solidFill>
              <a:srgbClr val="C0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2C4A2A4-A9E1-4F89-3998-6CCDA03B93BC}"/>
              </a:ext>
            </a:extLst>
          </p:cNvPr>
          <p:cNvSpPr txBox="1"/>
          <p:nvPr/>
        </p:nvSpPr>
        <p:spPr>
          <a:xfrm flipH="1">
            <a:off x="9745784" y="6002023"/>
            <a:ext cx="944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C00000"/>
                </a:solidFill>
              </a:rPr>
              <a:t>Tape</a:t>
            </a:r>
          </a:p>
          <a:p>
            <a:pPr algn="ctr"/>
            <a:r>
              <a:rPr lang="en-GB" sz="2200" dirty="0">
                <a:solidFill>
                  <a:srgbClr val="C00000"/>
                </a:solidFill>
              </a:rPr>
              <a:t>width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3B694320-502B-DE41-F732-0A43629054C7}"/>
              </a:ext>
            </a:extLst>
          </p:cNvPr>
          <p:cNvCxnSpPr>
            <a:cxnSpLocks/>
          </p:cNvCxnSpPr>
          <p:nvPr/>
        </p:nvCxnSpPr>
        <p:spPr>
          <a:xfrm flipV="1">
            <a:off x="10298902" y="5085184"/>
            <a:ext cx="1197698" cy="617656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28">
            <a:extLst>
              <a:ext uri="{FF2B5EF4-FFF2-40B4-BE49-F238E27FC236}">
                <a16:creationId xmlns:a16="http://schemas.microsoft.com/office/drawing/2014/main" id="{20CFDAD7-5D35-0EC2-C135-16D281D9D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542" y="531914"/>
            <a:ext cx="3645724" cy="829128"/>
          </a:xfrm>
          <a:prstGeom prst="rect">
            <a:avLst/>
          </a:prstGeom>
        </p:spPr>
      </p:pic>
      <p:pic>
        <p:nvPicPr>
          <p:cNvPr id="35" name="Graphic 32">
            <a:extLst>
              <a:ext uri="{FF2B5EF4-FFF2-40B4-BE49-F238E27FC236}">
                <a16:creationId xmlns:a16="http://schemas.microsoft.com/office/drawing/2014/main" id="{092581BE-0C37-CA28-0E8C-9BCF10C2DD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53999"/>
          <a:stretch>
            <a:fillRect/>
          </a:stretch>
        </p:blipFill>
        <p:spPr>
          <a:xfrm rot="238964">
            <a:off x="6384032" y="1351838"/>
            <a:ext cx="885825" cy="184026"/>
          </a:xfrm>
          <a:prstGeom prst="rect">
            <a:avLst/>
          </a:prstGeom>
        </p:spPr>
      </p:pic>
      <p:pic>
        <p:nvPicPr>
          <p:cNvPr id="38" name="Graphic 33">
            <a:extLst>
              <a:ext uri="{FF2B5EF4-FFF2-40B4-BE49-F238E27FC236}">
                <a16:creationId xmlns:a16="http://schemas.microsoft.com/office/drawing/2014/main" id="{DA50C1F7-195A-00A2-0005-F52FBEF380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53999"/>
          <a:stretch>
            <a:fillRect/>
          </a:stretch>
        </p:blipFill>
        <p:spPr>
          <a:xfrm>
            <a:off x="7228044" y="1383219"/>
            <a:ext cx="885825" cy="184026"/>
          </a:xfrm>
          <a:prstGeom prst="rect">
            <a:avLst/>
          </a:prstGeom>
        </p:spPr>
      </p:pic>
      <p:cxnSp>
        <p:nvCxnSpPr>
          <p:cNvPr id="40" name="Straight Arrow Connector 38">
            <a:extLst>
              <a:ext uri="{FF2B5EF4-FFF2-40B4-BE49-F238E27FC236}">
                <a16:creationId xmlns:a16="http://schemas.microsoft.com/office/drawing/2014/main" id="{20284343-6887-87AC-3A52-421EA74548AC}"/>
              </a:ext>
            </a:extLst>
          </p:cNvPr>
          <p:cNvCxnSpPr>
            <a:cxnSpLocks/>
          </p:cNvCxnSpPr>
          <p:nvPr/>
        </p:nvCxnSpPr>
        <p:spPr>
          <a:xfrm flipH="1">
            <a:off x="6574386" y="1469899"/>
            <a:ext cx="271343" cy="77096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1">
            <a:extLst>
              <a:ext uri="{FF2B5EF4-FFF2-40B4-BE49-F238E27FC236}">
                <a16:creationId xmlns:a16="http://schemas.microsoft.com/office/drawing/2014/main" id="{AFD1C311-0BD9-7A75-0E87-EB0A47AF43FA}"/>
              </a:ext>
            </a:extLst>
          </p:cNvPr>
          <p:cNvCxnSpPr>
            <a:cxnSpLocks/>
          </p:cNvCxnSpPr>
          <p:nvPr/>
        </p:nvCxnSpPr>
        <p:spPr>
          <a:xfrm>
            <a:off x="7690003" y="1510637"/>
            <a:ext cx="327793" cy="73023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7">
            <a:extLst>
              <a:ext uri="{FF2B5EF4-FFF2-40B4-BE49-F238E27FC236}">
                <a16:creationId xmlns:a16="http://schemas.microsoft.com/office/drawing/2014/main" id="{889481D5-845B-7F24-BF86-8A97ABADA721}"/>
              </a:ext>
            </a:extLst>
          </p:cNvPr>
          <p:cNvCxnSpPr>
            <a:cxnSpLocks/>
          </p:cNvCxnSpPr>
          <p:nvPr/>
        </p:nvCxnSpPr>
        <p:spPr>
          <a:xfrm>
            <a:off x="7275179" y="1376356"/>
            <a:ext cx="0" cy="1404572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ircle: Hollow 35">
            <a:extLst>
              <a:ext uri="{FF2B5EF4-FFF2-40B4-BE49-F238E27FC236}">
                <a16:creationId xmlns:a16="http://schemas.microsoft.com/office/drawing/2014/main" id="{C908F549-240E-1D6E-9871-1379FEA9FAB4}"/>
              </a:ext>
            </a:extLst>
          </p:cNvPr>
          <p:cNvSpPr/>
          <p:nvPr/>
        </p:nvSpPr>
        <p:spPr>
          <a:xfrm>
            <a:off x="6384032" y="2204170"/>
            <a:ext cx="420245" cy="499670"/>
          </a:xfrm>
          <a:prstGeom prst="donut">
            <a:avLst>
              <a:gd name="adj" fmla="val 0"/>
            </a:avLst>
          </a:prstGeom>
          <a:noFill/>
          <a:ln w="127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Circle: Hollow 36">
            <a:extLst>
              <a:ext uri="{FF2B5EF4-FFF2-40B4-BE49-F238E27FC236}">
                <a16:creationId xmlns:a16="http://schemas.microsoft.com/office/drawing/2014/main" id="{9D2CDDE3-76E7-0713-A7FF-E1928F8D91D3}"/>
              </a:ext>
            </a:extLst>
          </p:cNvPr>
          <p:cNvSpPr/>
          <p:nvPr/>
        </p:nvSpPr>
        <p:spPr>
          <a:xfrm>
            <a:off x="7769091" y="2199846"/>
            <a:ext cx="439344" cy="499670"/>
          </a:xfrm>
          <a:prstGeom prst="donut">
            <a:avLst>
              <a:gd name="adj" fmla="val 0"/>
            </a:avLst>
          </a:prstGeom>
          <a:noFill/>
          <a:ln w="127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Circle: Hollow 46">
            <a:extLst>
              <a:ext uri="{FF2B5EF4-FFF2-40B4-BE49-F238E27FC236}">
                <a16:creationId xmlns:a16="http://schemas.microsoft.com/office/drawing/2014/main" id="{697FE6B0-43CF-0CFA-4A8A-AF1DBCEA7768}"/>
              </a:ext>
            </a:extLst>
          </p:cNvPr>
          <p:cNvSpPr/>
          <p:nvPr/>
        </p:nvSpPr>
        <p:spPr>
          <a:xfrm>
            <a:off x="7072657" y="2801289"/>
            <a:ext cx="420245" cy="375683"/>
          </a:xfrm>
          <a:prstGeom prst="donut">
            <a:avLst>
              <a:gd name="adj" fmla="val 0"/>
            </a:avLst>
          </a:prstGeom>
          <a:noFill/>
          <a:ln w="952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D70996D1-97A8-B41A-FFCF-498F690E0274}"/>
              </a:ext>
            </a:extLst>
          </p:cNvPr>
          <p:cNvSpPr txBox="1"/>
          <p:nvPr/>
        </p:nvSpPr>
        <p:spPr>
          <a:xfrm>
            <a:off x="4905724" y="688545"/>
            <a:ext cx="1901569" cy="98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Circuit model for a 2-tapes</a:t>
            </a:r>
          </a:p>
          <a:p>
            <a:pPr algn="ctr">
              <a:lnSpc>
                <a:spcPct val="80000"/>
              </a:lnSpc>
            </a:pPr>
            <a:r>
              <a:rPr lang="en-GB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TSTC</a:t>
            </a:r>
          </a:p>
        </p:txBody>
      </p: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D327D613-F27B-5C7C-EBD6-3912CF86428E}"/>
              </a:ext>
            </a:extLst>
          </p:cNvPr>
          <p:cNvCxnSpPr>
            <a:cxnSpLocks/>
          </p:cNvCxnSpPr>
          <p:nvPr/>
        </p:nvCxnSpPr>
        <p:spPr>
          <a:xfrm flipV="1">
            <a:off x="5807968" y="1772816"/>
            <a:ext cx="0" cy="4783275"/>
          </a:xfrm>
          <a:prstGeom prst="straightConnector1">
            <a:avLst/>
          </a:prstGeom>
          <a:ln w="25400">
            <a:solidFill>
              <a:srgbClr val="C0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984E9F5B-27EE-3CC8-5379-9B26E958C57E}"/>
              </a:ext>
            </a:extLst>
          </p:cNvPr>
          <p:cNvSpPr txBox="1"/>
          <p:nvPr/>
        </p:nvSpPr>
        <p:spPr>
          <a:xfrm flipH="1">
            <a:off x="4871864" y="2883473"/>
            <a:ext cx="944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C00000"/>
                </a:solidFill>
              </a:rPr>
              <a:t>Cable </a:t>
            </a:r>
          </a:p>
          <a:p>
            <a:pPr algn="ctr"/>
            <a:r>
              <a:rPr lang="en-GB" sz="2200" dirty="0">
                <a:solidFill>
                  <a:srgbClr val="C00000"/>
                </a:solidFill>
              </a:rPr>
              <a:t>length</a:t>
            </a:r>
          </a:p>
        </p:txBody>
      </p:sp>
    </p:spTree>
    <p:extLst>
      <p:ext uri="{BB962C8B-B14F-4D97-AF65-F5344CB8AC3E}">
        <p14:creationId xmlns:p14="http://schemas.microsoft.com/office/powerpoint/2010/main" val="2564517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9A975-AF09-BA73-18C9-293FF8DA9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8">
            <a:extLst>
              <a:ext uri="{FF2B5EF4-FFF2-40B4-BE49-F238E27FC236}">
                <a16:creationId xmlns:a16="http://schemas.microsoft.com/office/drawing/2014/main" id="{63901831-5E6A-A662-B00F-FF57531F6010}"/>
              </a:ext>
            </a:extLst>
          </p:cNvPr>
          <p:cNvSpPr/>
          <p:nvPr/>
        </p:nvSpPr>
        <p:spPr>
          <a:xfrm>
            <a:off x="8760296" y="6021288"/>
            <a:ext cx="3240360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8764E340-E45B-A2F1-BA64-9C4D9CC036BE}"/>
              </a:ext>
            </a:extLst>
          </p:cNvPr>
          <p:cNvSpPr txBox="1">
            <a:spLocks/>
          </p:cNvSpPr>
          <p:nvPr/>
        </p:nvSpPr>
        <p:spPr bwMode="auto">
          <a:xfrm>
            <a:off x="11568608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5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CasellaDiTesto 25">
            <a:extLst>
              <a:ext uri="{FF2B5EF4-FFF2-40B4-BE49-F238E27FC236}">
                <a16:creationId xmlns:a16="http://schemas.microsoft.com/office/drawing/2014/main" id="{6A13F55D-9D18-F68F-D367-CE0886DEC980}"/>
              </a:ext>
            </a:extLst>
          </p:cNvPr>
          <p:cNvSpPr txBox="1"/>
          <p:nvPr/>
        </p:nvSpPr>
        <p:spPr>
          <a:xfrm>
            <a:off x="151861" y="878332"/>
            <a:ext cx="56757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Longitudinal elements </a:t>
            </a:r>
            <a:r>
              <a:rPr lang="en-US" sz="2600" dirty="0">
                <a:cs typeface="Times New Roman" panose="02020603050405020304" pitchFamily="18" charset="0"/>
              </a:rPr>
              <a:t>modeled as a superconducting element in parallel with the stabilizer and in series with an inductor.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All inductors are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mutually coupled.</a:t>
            </a:r>
            <a:endParaRPr lang="en-US" sz="2600" dirty="0"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250A1D-177D-F56A-8846-C383B22D0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59" t="10222" r="5932" b="4000"/>
          <a:stretch>
            <a:fillRect/>
          </a:stretch>
        </p:blipFill>
        <p:spPr>
          <a:xfrm>
            <a:off x="342355" y="3747882"/>
            <a:ext cx="2075452" cy="17954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08CFFF6-14E9-10EE-2944-1EAEF6815385}"/>
                  </a:ext>
                </a:extLst>
              </p:cNvPr>
              <p:cNvSpPr txBox="1"/>
              <p:nvPr/>
            </p:nvSpPr>
            <p:spPr>
              <a:xfrm>
                <a:off x="6636060" y="3711696"/>
                <a:ext cx="5541389" cy="11934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it-IT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1" i="1" smtClean="0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it-IT" sz="24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it-IT" sz="2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it-IT" sz="2400" b="1" i="1" smtClean="0"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𝑑𝑉</m:t>
                          </m:r>
                          <m:r>
                            <a:rPr lang="it-IT" sz="2400" b="1" i="1" smtClean="0">
                              <a:latin typeface="Cambria Math" panose="02040503050406030204" pitchFamily="18" charset="0"/>
                            </a:rPr>
                            <m:t>=  </m:t>
                          </m:r>
                        </m:e>
                      </m:nary>
                      <m:nary>
                        <m:naryPr>
                          <m:limLoc m:val="undOvr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  <m:brk m:alnAt="24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ζ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nary>
                            <m:naryPr>
                              <m:chr m:val="∬"/>
                              <m:limLoc m:val="undOvr"/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it-IT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1" i="1"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  <m:sub>
                                  <m:r>
                                    <a:rPr lang="it-IT" sz="2400" b="1" i="1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it-IT" sz="2400" b="1" i="1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it-IT" sz="2400" b="1" i="1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  <m:brk m:alnAt="24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ζ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08CFFF6-14E9-10EE-2944-1EAEF6815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060" y="3711696"/>
                <a:ext cx="5541389" cy="11934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94BD67-053B-8A5F-F869-D3B16EA164B2}"/>
                  </a:ext>
                </a:extLst>
              </p:cNvPr>
              <p:cNvSpPr txBox="1"/>
              <p:nvPr/>
            </p:nvSpPr>
            <p:spPr>
              <a:xfrm>
                <a:off x="2610586" y="5296676"/>
                <a:ext cx="2461612" cy="9020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𝑠𝑐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94BD67-053B-8A5F-F869-D3B16EA16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586" y="5296676"/>
                <a:ext cx="2461612" cy="9020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93078B04-B05D-2BBB-B069-6999B5F782AC}"/>
              </a:ext>
            </a:extLst>
          </p:cNvPr>
          <p:cNvSpPr txBox="1"/>
          <p:nvPr/>
        </p:nvSpPr>
        <p:spPr>
          <a:xfrm>
            <a:off x="6436352" y="966207"/>
            <a:ext cx="5384284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/>
              <a:t>Numerical calculation of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mutual inductance matrix. </a:t>
            </a:r>
          </a:p>
          <a:p>
            <a:pPr marL="457200" indent="-457200" algn="just">
              <a:spcAft>
                <a:spcPts val="1200"/>
              </a:spcAft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Integration over the cross-section of the superconducting layer of the longitudinal elements, and along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local axial coordinate </a:t>
            </a:r>
            <a:r>
              <a:rPr lang="el-GR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ζ</a:t>
            </a:r>
            <a:r>
              <a:rPr lang="en-US" sz="2600" dirty="0"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BEB2C06C-A142-FF08-6330-AA66E5C11A21}"/>
              </a:ext>
            </a:extLst>
          </p:cNvPr>
          <p:cNvCxnSpPr>
            <a:cxnSpLocks/>
          </p:cNvCxnSpPr>
          <p:nvPr/>
        </p:nvCxnSpPr>
        <p:spPr>
          <a:xfrm>
            <a:off x="6132004" y="878332"/>
            <a:ext cx="0" cy="552530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o 1">
            <a:extLst>
              <a:ext uri="{FF2B5EF4-FFF2-40B4-BE49-F238E27FC236}">
                <a16:creationId xmlns:a16="http://schemas.microsoft.com/office/drawing/2014/main" id="{9DB77783-10E4-A57E-F65D-EDD5C22408AA}"/>
              </a:ext>
            </a:extLst>
          </p:cNvPr>
          <p:cNvSpPr/>
          <p:nvPr/>
        </p:nvSpPr>
        <p:spPr>
          <a:xfrm>
            <a:off x="7862926" y="5101327"/>
            <a:ext cx="2700300" cy="790466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80FA453-F096-DD5F-14F2-D6D4351DBDB7}"/>
              </a:ext>
            </a:extLst>
          </p:cNvPr>
          <p:cNvCxnSpPr>
            <a:cxnSpLocks/>
            <a:stCxn id="2" idx="2"/>
          </p:cNvCxnSpPr>
          <p:nvPr/>
        </p:nvCxnSpPr>
        <p:spPr>
          <a:xfrm flipV="1">
            <a:off x="7862926" y="5543296"/>
            <a:ext cx="3525662" cy="52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902F9B3-8E19-32EE-2963-3287FF5ADA17}"/>
              </a:ext>
            </a:extLst>
          </p:cNvPr>
          <p:cNvSpPr txBox="1"/>
          <p:nvPr/>
        </p:nvSpPr>
        <p:spPr>
          <a:xfrm>
            <a:off x="10756005" y="5200000"/>
            <a:ext cx="466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ζ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5">
                <a:extLst>
                  <a:ext uri="{FF2B5EF4-FFF2-40B4-BE49-F238E27FC236}">
                    <a16:creationId xmlns:a16="http://schemas.microsoft.com/office/drawing/2014/main" id="{7E235755-8BC7-9007-1722-671B7599C189}"/>
                  </a:ext>
                </a:extLst>
              </p:cNvPr>
              <p:cNvSpPr txBox="1"/>
              <p:nvPr/>
            </p:nvSpPr>
            <p:spPr>
              <a:xfrm>
                <a:off x="2328362" y="3363385"/>
                <a:ext cx="3299587" cy="768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5">
                <a:extLst>
                  <a:ext uri="{FF2B5EF4-FFF2-40B4-BE49-F238E27FC236}">
                    <a16:creationId xmlns:a16="http://schemas.microsoft.com/office/drawing/2014/main" id="{7E235755-8BC7-9007-1722-671B7599C1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8362" y="3363385"/>
                <a:ext cx="3299587" cy="7689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5">
                <a:extLst>
                  <a:ext uri="{FF2B5EF4-FFF2-40B4-BE49-F238E27FC236}">
                    <a16:creationId xmlns:a16="http://schemas.microsoft.com/office/drawing/2014/main" id="{3181EFFB-E62F-EBF8-2C2F-5C63F65B9724}"/>
                  </a:ext>
                </a:extLst>
              </p:cNvPr>
              <p:cNvSpPr txBox="1"/>
              <p:nvPr/>
            </p:nvSpPr>
            <p:spPr>
              <a:xfrm>
                <a:off x="1993830" y="4311420"/>
                <a:ext cx="4670490" cy="8727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e>
                      </m:d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5">
                <a:extLst>
                  <a:ext uri="{FF2B5EF4-FFF2-40B4-BE49-F238E27FC236}">
                    <a16:creationId xmlns:a16="http://schemas.microsoft.com/office/drawing/2014/main" id="{3181EFFB-E62F-EBF8-2C2F-5C63F65B9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830" y="4311420"/>
                <a:ext cx="4670490" cy="8727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3">
            <a:extLst>
              <a:ext uri="{FF2B5EF4-FFF2-40B4-BE49-F238E27FC236}">
                <a16:creationId xmlns:a16="http://schemas.microsoft.com/office/drawing/2014/main" id="{ADD5DBA5-A7F4-4BE0-5AEC-089396FF8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16626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Model description (2/2)</a:t>
            </a:r>
            <a:endParaRPr lang="en-US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92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8EEA29-9809-0672-7D29-79DBAC32D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5B09D6EA-4DD0-CF5E-B23A-A890C44D862A}"/>
              </a:ext>
            </a:extLst>
          </p:cNvPr>
          <p:cNvSpPr/>
          <p:nvPr/>
        </p:nvSpPr>
        <p:spPr>
          <a:xfrm>
            <a:off x="8571000" y="6039000"/>
            <a:ext cx="346305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0C7721D-C7FC-7581-FFD3-B6E281C5E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97" y="229893"/>
            <a:ext cx="10979003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US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Analysis of REBCO tapes twisted stack </a:t>
            </a:r>
            <a:endParaRPr lang="it-IT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3CACB2D-3482-71F8-5A65-DFD792DA8A24}"/>
              </a:ext>
            </a:extLst>
          </p:cNvPr>
          <p:cNvSpPr txBox="1"/>
          <p:nvPr/>
        </p:nvSpPr>
        <p:spPr>
          <a:xfrm>
            <a:off x="157153" y="1083708"/>
            <a:ext cx="56364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GB" sz="2600" dirty="0">
                <a:cs typeface="Times New Roman" panose="02020603050405020304" pitchFamily="18" charset="0"/>
              </a:rPr>
              <a:t>The CALYPSO model was applied to the study of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one twist pitch </a:t>
            </a:r>
            <a:r>
              <a:rPr lang="en-GB" sz="2600" dirty="0">
                <a:cs typeface="Times New Roman" panose="02020603050405020304" pitchFamily="18" charset="0"/>
              </a:rPr>
              <a:t>of an HTS-CICC with twisted stacked configuration.</a:t>
            </a:r>
          </a:p>
          <a:p>
            <a:pPr marL="342900" indent="-3429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endParaRPr lang="en-GB" sz="2600" dirty="0">
              <a:cs typeface="Times New Roman" panose="02020603050405020304" pitchFamily="18" charset="0"/>
            </a:endParaRPr>
          </a:p>
          <a:p>
            <a:pPr marL="342900" indent="-3429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GB" sz="2600" dirty="0">
                <a:cs typeface="Times New Roman" panose="02020603050405020304" pitchFamily="18" charset="0"/>
              </a:rPr>
              <a:t>CALYPSO was benchmarked against the results of the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validated</a:t>
            </a:r>
            <a:r>
              <a:rPr lang="en-GB" sz="2600" dirty="0">
                <a:cs typeface="Times New Roman" panose="02020603050405020304" pitchFamily="18" charset="0"/>
              </a:rPr>
              <a:t>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THELMA code </a:t>
            </a:r>
            <a:r>
              <a:rPr lang="en-GB" sz="2600" dirty="0">
                <a:cs typeface="Times New Roman" panose="02020603050405020304" pitchFamily="18" charset="0"/>
              </a:rPr>
              <a:t>developed at UNIBO [*], and a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2D COMSOL model </a:t>
            </a:r>
            <a:r>
              <a:rPr lang="en-GB" sz="2600" dirty="0">
                <a:cs typeface="Times New Roman" panose="02020603050405020304" pitchFamily="18" charset="0"/>
              </a:rPr>
              <a:t>(</a:t>
            </a:r>
            <a:r>
              <a:rPr lang="en-GB" sz="2600" i="1" dirty="0">
                <a:cs typeface="Times New Roman" panose="02020603050405020304" pitchFamily="18" charset="0"/>
              </a:rPr>
              <a:t>T-A formulation</a:t>
            </a:r>
            <a:r>
              <a:rPr lang="en-GB" sz="2600" dirty="0"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766C1C05-88D6-C4F9-C547-E09CEEE8B004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6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BD9E437E-5D1F-49EE-4B06-00C18D1A54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456875"/>
                  </p:ext>
                </p:extLst>
              </p:nvPr>
            </p:nvGraphicFramePr>
            <p:xfrm>
              <a:off x="460377" y="5042788"/>
              <a:ext cx="11271244" cy="12020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0780">
                      <a:extLst>
                        <a:ext uri="{9D8B030D-6E8A-4147-A177-3AD203B41FA5}">
                          <a16:colId xmlns:a16="http://schemas.microsoft.com/office/drawing/2014/main" val="2929485723"/>
                        </a:ext>
                      </a:extLst>
                    </a:gridCol>
                    <a:gridCol w="1762673">
                      <a:extLst>
                        <a:ext uri="{9D8B030D-6E8A-4147-A177-3AD203B41FA5}">
                          <a16:colId xmlns:a16="http://schemas.microsoft.com/office/drawing/2014/main" val="1010037129"/>
                        </a:ext>
                      </a:extLst>
                    </a:gridCol>
                    <a:gridCol w="983900">
                      <a:extLst>
                        <a:ext uri="{9D8B030D-6E8A-4147-A177-3AD203B41FA5}">
                          <a16:colId xmlns:a16="http://schemas.microsoft.com/office/drawing/2014/main" val="209111377"/>
                        </a:ext>
                      </a:extLst>
                    </a:gridCol>
                    <a:gridCol w="665988">
                      <a:extLst>
                        <a:ext uri="{9D8B030D-6E8A-4147-A177-3AD203B41FA5}">
                          <a16:colId xmlns:a16="http://schemas.microsoft.com/office/drawing/2014/main" val="1160812655"/>
                        </a:ext>
                      </a:extLst>
                    </a:gridCol>
                    <a:gridCol w="744347">
                      <a:extLst>
                        <a:ext uri="{9D8B030D-6E8A-4147-A177-3AD203B41FA5}">
                          <a16:colId xmlns:a16="http://schemas.microsoft.com/office/drawing/2014/main" val="1240125455"/>
                        </a:ext>
                      </a:extLst>
                    </a:gridCol>
                    <a:gridCol w="786765">
                      <a:extLst>
                        <a:ext uri="{9D8B030D-6E8A-4147-A177-3AD203B41FA5}">
                          <a16:colId xmlns:a16="http://schemas.microsoft.com/office/drawing/2014/main" val="42865958"/>
                        </a:ext>
                      </a:extLst>
                    </a:gridCol>
                    <a:gridCol w="1054926">
                      <a:extLst>
                        <a:ext uri="{9D8B030D-6E8A-4147-A177-3AD203B41FA5}">
                          <a16:colId xmlns:a16="http://schemas.microsoft.com/office/drawing/2014/main" val="351953898"/>
                        </a:ext>
                      </a:extLst>
                    </a:gridCol>
                    <a:gridCol w="1728724">
                      <a:extLst>
                        <a:ext uri="{9D8B030D-6E8A-4147-A177-3AD203B41FA5}">
                          <a16:colId xmlns:a16="http://schemas.microsoft.com/office/drawing/2014/main" val="3819383553"/>
                        </a:ext>
                      </a:extLst>
                    </a:gridCol>
                    <a:gridCol w="1014730">
                      <a:extLst>
                        <a:ext uri="{9D8B030D-6E8A-4147-A177-3AD203B41FA5}">
                          <a16:colId xmlns:a16="http://schemas.microsoft.com/office/drawing/2014/main" val="4019244432"/>
                        </a:ext>
                      </a:extLst>
                    </a:gridCol>
                    <a:gridCol w="1368411">
                      <a:extLst>
                        <a:ext uri="{9D8B030D-6E8A-4147-A177-3AD203B41FA5}">
                          <a16:colId xmlns:a16="http://schemas.microsoft.com/office/drawing/2014/main" val="3436163133"/>
                        </a:ext>
                      </a:extLst>
                    </a:gridCol>
                  </a:tblGrid>
                  <a:tr h="8104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Tape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thickness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i="1" dirty="0" err="1"/>
                            <a:t>t</a:t>
                          </a:r>
                          <a:r>
                            <a:rPr lang="en-GB" i="1" baseline="-25000" dirty="0" err="1"/>
                            <a:t>tape</a:t>
                          </a:r>
                          <a:r>
                            <a:rPr lang="en-GB" i="1" baseline="-25000" dirty="0"/>
                            <a:t> </a:t>
                          </a:r>
                          <a:r>
                            <a:rPr lang="en-GB" b="1" i="1" dirty="0"/>
                            <a:t>[µm]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Superconductor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thickness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i="1" dirty="0" err="1"/>
                            <a:t>t</a:t>
                          </a:r>
                          <a:r>
                            <a:rPr lang="en-GB" i="1" baseline="-25000" dirty="0" err="1"/>
                            <a:t>sc</a:t>
                          </a:r>
                          <a:r>
                            <a:rPr lang="en-GB" i="1" baseline="-25000" dirty="0"/>
                            <a:t> </a:t>
                          </a:r>
                          <a:r>
                            <a:rPr lang="en-GB" b="1" i="1" dirty="0"/>
                            <a:t>[µm]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Tape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Width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w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 err="1"/>
                            <a:t>I</a:t>
                          </a:r>
                          <a:r>
                            <a:rPr lang="en-GB" b="1" i="1" baseline="-25000" dirty="0" err="1"/>
                            <a:t>c</a:t>
                          </a:r>
                          <a:r>
                            <a:rPr lang="en-GB" b="1" i="1" baseline="-25000" dirty="0"/>
                            <a:t>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baseline="0" dirty="0"/>
                            <a:t>tape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[A]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index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Twist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Pitch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it-IT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GB" b="1" i="1" dirty="0"/>
                            <a:t> [m]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Number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of tapes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 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Number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of twist pitches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</a:t>
                          </a:r>
                          <a:r>
                            <a:rPr lang="en-GB" b="1" i="1" baseline="-25000" dirty="0"/>
                            <a:t>p</a:t>
                          </a:r>
                          <a:r>
                            <a:rPr lang="en-GB" b="1" i="1" dirty="0"/>
                            <a:t> 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Bending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Radius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R</a:t>
                          </a:r>
                          <a:r>
                            <a:rPr lang="en-GB" b="1" i="1" baseline="-25000" dirty="0"/>
                            <a:t>i </a:t>
                          </a:r>
                          <a:r>
                            <a:rPr lang="en-GB" b="1" i="1" baseline="0" dirty="0"/>
                            <a:t>[cm]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Contact conductivity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[S/m]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5501874"/>
                      </a:ext>
                    </a:extLst>
                  </a:tr>
                  <a:tr h="3916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2.22 10</a:t>
                          </a:r>
                          <a:r>
                            <a:rPr lang="en-GB" baseline="300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9113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ella 11">
                <a:extLst>
                  <a:ext uri="{FF2B5EF4-FFF2-40B4-BE49-F238E27FC236}">
                    <a16:creationId xmlns:a16="http://schemas.microsoft.com/office/drawing/2014/main" id="{BD9E437E-5D1F-49EE-4B06-00C18D1A54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456875"/>
                  </p:ext>
                </p:extLst>
              </p:nvPr>
            </p:nvGraphicFramePr>
            <p:xfrm>
              <a:off x="460377" y="5042788"/>
              <a:ext cx="11271244" cy="12020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0780">
                      <a:extLst>
                        <a:ext uri="{9D8B030D-6E8A-4147-A177-3AD203B41FA5}">
                          <a16:colId xmlns:a16="http://schemas.microsoft.com/office/drawing/2014/main" val="2929485723"/>
                        </a:ext>
                      </a:extLst>
                    </a:gridCol>
                    <a:gridCol w="1762673">
                      <a:extLst>
                        <a:ext uri="{9D8B030D-6E8A-4147-A177-3AD203B41FA5}">
                          <a16:colId xmlns:a16="http://schemas.microsoft.com/office/drawing/2014/main" val="1010037129"/>
                        </a:ext>
                      </a:extLst>
                    </a:gridCol>
                    <a:gridCol w="983900">
                      <a:extLst>
                        <a:ext uri="{9D8B030D-6E8A-4147-A177-3AD203B41FA5}">
                          <a16:colId xmlns:a16="http://schemas.microsoft.com/office/drawing/2014/main" val="209111377"/>
                        </a:ext>
                      </a:extLst>
                    </a:gridCol>
                    <a:gridCol w="665988">
                      <a:extLst>
                        <a:ext uri="{9D8B030D-6E8A-4147-A177-3AD203B41FA5}">
                          <a16:colId xmlns:a16="http://schemas.microsoft.com/office/drawing/2014/main" val="1160812655"/>
                        </a:ext>
                      </a:extLst>
                    </a:gridCol>
                    <a:gridCol w="744347">
                      <a:extLst>
                        <a:ext uri="{9D8B030D-6E8A-4147-A177-3AD203B41FA5}">
                          <a16:colId xmlns:a16="http://schemas.microsoft.com/office/drawing/2014/main" val="1240125455"/>
                        </a:ext>
                      </a:extLst>
                    </a:gridCol>
                    <a:gridCol w="786765">
                      <a:extLst>
                        <a:ext uri="{9D8B030D-6E8A-4147-A177-3AD203B41FA5}">
                          <a16:colId xmlns:a16="http://schemas.microsoft.com/office/drawing/2014/main" val="42865958"/>
                        </a:ext>
                      </a:extLst>
                    </a:gridCol>
                    <a:gridCol w="1054926">
                      <a:extLst>
                        <a:ext uri="{9D8B030D-6E8A-4147-A177-3AD203B41FA5}">
                          <a16:colId xmlns:a16="http://schemas.microsoft.com/office/drawing/2014/main" val="351953898"/>
                        </a:ext>
                      </a:extLst>
                    </a:gridCol>
                    <a:gridCol w="1728724">
                      <a:extLst>
                        <a:ext uri="{9D8B030D-6E8A-4147-A177-3AD203B41FA5}">
                          <a16:colId xmlns:a16="http://schemas.microsoft.com/office/drawing/2014/main" val="3819383553"/>
                        </a:ext>
                      </a:extLst>
                    </a:gridCol>
                    <a:gridCol w="1014730">
                      <a:extLst>
                        <a:ext uri="{9D8B030D-6E8A-4147-A177-3AD203B41FA5}">
                          <a16:colId xmlns:a16="http://schemas.microsoft.com/office/drawing/2014/main" val="4019244432"/>
                        </a:ext>
                      </a:extLst>
                    </a:gridCol>
                    <a:gridCol w="1368411">
                      <a:extLst>
                        <a:ext uri="{9D8B030D-6E8A-4147-A177-3AD203B41FA5}">
                          <a16:colId xmlns:a16="http://schemas.microsoft.com/office/drawing/2014/main" val="3436163133"/>
                        </a:ext>
                      </a:extLst>
                    </a:gridCol>
                  </a:tblGrid>
                  <a:tr h="8104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Tape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thickness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i="1" dirty="0" err="1"/>
                            <a:t>t</a:t>
                          </a:r>
                          <a:r>
                            <a:rPr lang="en-GB" i="1" baseline="-25000" dirty="0" err="1"/>
                            <a:t>tape</a:t>
                          </a:r>
                          <a:r>
                            <a:rPr lang="en-GB" i="1" baseline="-25000" dirty="0"/>
                            <a:t> </a:t>
                          </a:r>
                          <a:r>
                            <a:rPr lang="en-GB" b="1" i="1" dirty="0"/>
                            <a:t>[µm]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Superconductor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thickness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i="1" dirty="0" err="1"/>
                            <a:t>t</a:t>
                          </a:r>
                          <a:r>
                            <a:rPr lang="en-GB" i="1" baseline="-25000" dirty="0" err="1"/>
                            <a:t>sc</a:t>
                          </a:r>
                          <a:r>
                            <a:rPr lang="en-GB" i="1" baseline="-25000" dirty="0"/>
                            <a:t> </a:t>
                          </a:r>
                          <a:r>
                            <a:rPr lang="en-GB" b="1" i="1" dirty="0"/>
                            <a:t>[µm]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Tape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Width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w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 err="1"/>
                            <a:t>I</a:t>
                          </a:r>
                          <a:r>
                            <a:rPr lang="en-GB" b="1" i="1" baseline="-25000" dirty="0" err="1"/>
                            <a:t>c</a:t>
                          </a:r>
                          <a:r>
                            <a:rPr lang="en-GB" b="1" i="1" baseline="-25000" dirty="0"/>
                            <a:t>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baseline="0" dirty="0"/>
                            <a:t>tape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[A]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index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677519" t="-9774" r="-660465" b="-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Number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of tapes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 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Number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 of twist pitches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N</a:t>
                          </a:r>
                          <a:r>
                            <a:rPr lang="en-GB" b="1" i="1" baseline="-25000" dirty="0"/>
                            <a:t>p</a:t>
                          </a:r>
                          <a:r>
                            <a:rPr lang="en-GB" b="1" i="1" dirty="0"/>
                            <a:t> 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Bending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Radius 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R</a:t>
                          </a:r>
                          <a:r>
                            <a:rPr lang="en-GB" b="1" i="1" baseline="-25000" dirty="0"/>
                            <a:t>i </a:t>
                          </a:r>
                          <a:r>
                            <a:rPr lang="en-GB" b="1" i="1" baseline="0" dirty="0"/>
                            <a:t>[cm]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Contact conductivity</a:t>
                          </a:r>
                        </a:p>
                        <a:p>
                          <a:pPr algn="ctr">
                            <a:lnSpc>
                              <a:spcPct val="80000"/>
                            </a:lnSpc>
                          </a:pPr>
                          <a:r>
                            <a:rPr lang="en-GB" b="1" i="1" dirty="0"/>
                            <a:t>[S/m]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5501874"/>
                      </a:ext>
                    </a:extLst>
                  </a:tr>
                  <a:tr h="3916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2.22 10</a:t>
                          </a:r>
                          <a:r>
                            <a:rPr lang="en-GB" baseline="300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9113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CasellaDiTesto 13">
            <a:extLst>
              <a:ext uri="{FF2B5EF4-FFF2-40B4-BE49-F238E27FC236}">
                <a16:creationId xmlns:a16="http://schemas.microsoft.com/office/drawing/2014/main" id="{CE0C74F6-387C-D8DE-F2AC-84B79F349600}"/>
              </a:ext>
            </a:extLst>
          </p:cNvPr>
          <p:cNvSpPr txBox="1"/>
          <p:nvPr/>
        </p:nvSpPr>
        <p:spPr>
          <a:xfrm rot="20929619">
            <a:off x="7303748" y="797482"/>
            <a:ext cx="2988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+mj-lt"/>
              </a:rPr>
              <a:t>HTS </a:t>
            </a:r>
            <a:r>
              <a:rPr lang="it-IT" sz="2000" b="1" dirty="0" err="1">
                <a:solidFill>
                  <a:srgbClr val="0070C0"/>
                </a:solidFill>
                <a:latin typeface="+mj-lt"/>
              </a:rPr>
              <a:t>twisted</a:t>
            </a:r>
            <a:r>
              <a:rPr lang="it-IT" sz="20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000" b="1" dirty="0" err="1">
                <a:solidFill>
                  <a:srgbClr val="0070C0"/>
                </a:solidFill>
                <a:latin typeface="+mj-lt"/>
              </a:rPr>
              <a:t>stacked</a:t>
            </a:r>
            <a:r>
              <a:rPr lang="it-IT" sz="2000" b="1" dirty="0">
                <a:solidFill>
                  <a:srgbClr val="0070C0"/>
                </a:solidFill>
                <a:latin typeface="+mj-lt"/>
              </a:rPr>
              <a:t> cable</a:t>
            </a:r>
          </a:p>
        </p:txBody>
      </p:sp>
      <p:pic>
        <p:nvPicPr>
          <p:cNvPr id="6" name="Picture 55">
            <a:extLst>
              <a:ext uri="{FF2B5EF4-FFF2-40B4-BE49-F238E27FC236}">
                <a16:creationId xmlns:a16="http://schemas.microsoft.com/office/drawing/2014/main" id="{8F9E7FCE-5049-7A96-8D7D-EC674D288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7201" y="2545500"/>
            <a:ext cx="3167472" cy="2375604"/>
          </a:xfrm>
          <a:prstGeom prst="rect">
            <a:avLst/>
          </a:prstGeom>
        </p:spPr>
      </p:pic>
      <p:pic>
        <p:nvPicPr>
          <p:cNvPr id="13" name="Picture 54">
            <a:extLst>
              <a:ext uri="{FF2B5EF4-FFF2-40B4-BE49-F238E27FC236}">
                <a16:creationId xmlns:a16="http://schemas.microsoft.com/office/drawing/2014/main" id="{71F66AE5-D39E-D05A-3FCE-36010D7DB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251" y="2545680"/>
            <a:ext cx="3160073" cy="237296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5D62B32-5D53-1095-F2F5-3285AD8E050A}"/>
              </a:ext>
            </a:extLst>
          </p:cNvPr>
          <p:cNvSpPr txBox="1"/>
          <p:nvPr/>
        </p:nvSpPr>
        <p:spPr>
          <a:xfrm>
            <a:off x="8220236" y="2312876"/>
            <a:ext cx="2988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0" dirty="0">
                <a:solidFill>
                  <a:srgbClr val="0070C0"/>
                </a:solidFill>
                <a:latin typeface="+mj-lt"/>
              </a:rPr>
              <a:t>Stack axis trajectory</a:t>
            </a:r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00211A8C-4663-6B32-C2DB-A47535FF3B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5999" y="792113"/>
            <a:ext cx="6108985" cy="181157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6118AAE-76A9-1CE4-647E-BDB26F7D0AF8}"/>
              </a:ext>
            </a:extLst>
          </p:cNvPr>
          <p:cNvSpPr txBox="1"/>
          <p:nvPr/>
        </p:nvSpPr>
        <p:spPr>
          <a:xfrm>
            <a:off x="121601" y="6219108"/>
            <a:ext cx="62984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[*] P. </a:t>
            </a:r>
            <a:r>
              <a:rPr lang="en-GB" sz="1600" dirty="0" err="1">
                <a:solidFill>
                  <a:srgbClr val="C00000"/>
                </a:solidFill>
              </a:rPr>
              <a:t>Ribani</a:t>
            </a:r>
            <a:r>
              <a:rPr lang="en-GB" sz="1600" dirty="0">
                <a:solidFill>
                  <a:srgbClr val="C00000"/>
                </a:solidFill>
              </a:rPr>
              <a:t>, et al “Thelma code analysis of bronze route Nb</a:t>
            </a:r>
            <a:r>
              <a:rPr lang="en-GB" sz="1600" baseline="-25000" dirty="0">
                <a:solidFill>
                  <a:srgbClr val="C00000"/>
                </a:solidFill>
              </a:rPr>
              <a:t>3</a:t>
            </a:r>
            <a:r>
              <a:rPr lang="en-GB" sz="1600" dirty="0">
                <a:solidFill>
                  <a:srgbClr val="C00000"/>
                </a:solidFill>
              </a:rPr>
              <a:t>Sn strand bending effect on </a:t>
            </a:r>
            <a:r>
              <a:rPr lang="en-GB" sz="1600" dirty="0" err="1">
                <a:solidFill>
                  <a:srgbClr val="C00000"/>
                </a:solidFill>
              </a:rPr>
              <a:t>Ic</a:t>
            </a:r>
            <a:r>
              <a:rPr lang="en-GB" sz="1600" dirty="0">
                <a:solidFill>
                  <a:srgbClr val="C00000"/>
                </a:solidFill>
              </a:rPr>
              <a:t>,” IEEE trans. on app. </a:t>
            </a:r>
            <a:r>
              <a:rPr lang="en-GB" sz="1600" dirty="0" err="1">
                <a:solidFill>
                  <a:srgbClr val="C00000"/>
                </a:solidFill>
              </a:rPr>
              <a:t>Supercond</a:t>
            </a:r>
            <a:r>
              <a:rPr lang="en-GB" sz="1600" dirty="0">
                <a:solidFill>
                  <a:srgbClr val="C00000"/>
                </a:solidFill>
              </a:rPr>
              <a:t>., vol. 16, no. 2, 2006.</a:t>
            </a:r>
          </a:p>
        </p:txBody>
      </p:sp>
    </p:spTree>
    <p:extLst>
      <p:ext uri="{BB962C8B-B14F-4D97-AF65-F5344CB8AC3E}">
        <p14:creationId xmlns:p14="http://schemas.microsoft.com/office/powerpoint/2010/main" val="826392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7F7E8-3893-00D8-F38C-407AB7D66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4C2257DE-2C81-0BD8-189D-28E77EE5BD67}"/>
              </a:ext>
            </a:extLst>
          </p:cNvPr>
          <p:cNvSpPr/>
          <p:nvPr/>
        </p:nvSpPr>
        <p:spPr>
          <a:xfrm>
            <a:off x="8571000" y="6039000"/>
            <a:ext cx="346305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4B52E5A6-85B1-0E4C-C660-B516C8F91EF6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7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Rettangolo 3">
            <a:extLst>
              <a:ext uri="{FF2B5EF4-FFF2-40B4-BE49-F238E27FC236}">
                <a16:creationId xmlns:a16="http://schemas.microsoft.com/office/drawing/2014/main" id="{69944341-50C3-CD47-29AA-523A2F4CC68C}"/>
              </a:ext>
            </a:extLst>
          </p:cNvPr>
          <p:cNvSpPr/>
          <p:nvPr/>
        </p:nvSpPr>
        <p:spPr>
          <a:xfrm>
            <a:off x="0" y="573663"/>
            <a:ext cx="1195332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  <a:buClr>
                <a:schemeClr val="tx1"/>
              </a:buClr>
              <a:buSzPct val="190000"/>
            </a:pP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Case study</a:t>
            </a:r>
            <a:endParaRPr lang="en-US" sz="2600" dirty="0"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1200"/>
              </a:spcAft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A set of simulations was performed with a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transport current ramp </a:t>
            </a:r>
            <a:r>
              <a:rPr lang="en-US" sz="2600" dirty="0">
                <a:cs typeface="Times New Roman" panose="02020603050405020304" pitchFamily="18" charset="0"/>
              </a:rPr>
              <a:t>up to 75 % of the stack critical current (450 A)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in 4 s</a:t>
            </a:r>
            <a:r>
              <a:rPr lang="en-US" sz="2600" dirty="0">
                <a:cs typeface="Times New Roman" panose="02020603050405020304" pitchFamily="18" charset="0"/>
              </a:rPr>
              <a:t>, followed by a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current plateau of 196 s</a:t>
            </a:r>
            <a:r>
              <a:rPr lang="en-US" sz="2600" dirty="0">
                <a:cs typeface="Times New Roman" panose="02020603050405020304" pitchFamily="18" charset="0"/>
              </a:rPr>
              <a:t>. </a:t>
            </a:r>
          </a:p>
          <a:p>
            <a:pPr marL="457200" indent="-457200" algn="just">
              <a:spcAft>
                <a:spcPts val="1200"/>
              </a:spcAft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dirty="0" err="1">
                <a:cs typeface="Times New Roman" panose="02020603050405020304" pitchFamily="18" charset="0"/>
              </a:rPr>
              <a:t>J</a:t>
            </a:r>
            <a:r>
              <a:rPr lang="en-US" sz="2600" baseline="-25000" dirty="0" err="1">
                <a:cs typeface="Times New Roman" panose="02020603050405020304" pitchFamily="18" charset="0"/>
              </a:rPr>
              <a:t>c</a:t>
            </a:r>
            <a:r>
              <a:rPr lang="en-US" sz="2600" dirty="0">
                <a:cs typeface="Times New Roman" panose="02020603050405020304" pitchFamily="18" charset="0"/>
              </a:rPr>
              <a:t> is kept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constant </a:t>
            </a:r>
            <a:r>
              <a:rPr lang="en-US" sz="2600" dirty="0">
                <a:cs typeface="Times New Roman" panose="02020603050405020304" pitchFamily="18" charset="0"/>
              </a:rPr>
              <a:t>throughout the simulation.</a:t>
            </a: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id="{217EF197-245B-8C23-E946-F5223ADB2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0" y="80628"/>
            <a:ext cx="1166268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GB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Model benchmark</a:t>
            </a:r>
            <a:endParaRPr lang="en-US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1DC5D99-22E7-F600-0898-C5F0279AB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58" y="2489077"/>
            <a:ext cx="5334000" cy="40005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FB49FA34-AF02-1542-9E81-9BF8C194C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41" y="2489077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7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C6C3F-5CB0-279A-4542-0C4542812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55985597-6276-D3E5-2132-24D62E97859A}"/>
              </a:ext>
            </a:extLst>
          </p:cNvPr>
          <p:cNvSpPr/>
          <p:nvPr/>
        </p:nvSpPr>
        <p:spPr>
          <a:xfrm>
            <a:off x="8571000" y="6039000"/>
            <a:ext cx="346305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9C3F71CC-1666-BC67-C1D5-E96073F7AFD6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8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3C412B8A-E954-4E77-4242-CCB7103A2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97" y="229893"/>
            <a:ext cx="10979003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US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Current distribution inside the tape/stack</a:t>
            </a:r>
            <a:endParaRPr lang="it-IT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Immagine 4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D36D462F-4F59-09A0-485D-FEA4BA899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52" y="2751570"/>
            <a:ext cx="5395428" cy="4092295"/>
          </a:xfrm>
          <a:prstGeom prst="rect">
            <a:avLst/>
          </a:prstGeom>
        </p:spPr>
      </p:pic>
      <p:pic>
        <p:nvPicPr>
          <p:cNvPr id="7" name="Immagine 6" descr="Immagine che contiene testo, linea, diagramma, Carattere&#10;&#10;Il contenuto generato dall'IA potrebbe non essere corretto.">
            <a:extLst>
              <a:ext uri="{FF2B5EF4-FFF2-40B4-BE49-F238E27FC236}">
                <a16:creationId xmlns:a16="http://schemas.microsoft.com/office/drawing/2014/main" id="{40CFE773-74C5-A6FD-F552-BDB0A3F73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3528" y="2631166"/>
            <a:ext cx="5944115" cy="4229467"/>
          </a:xfrm>
          <a:prstGeom prst="rect">
            <a:avLst/>
          </a:prstGeom>
        </p:spPr>
      </p:pic>
      <p:sp>
        <p:nvSpPr>
          <p:cNvPr id="8" name="Rettangolo 3">
            <a:extLst>
              <a:ext uri="{FF2B5EF4-FFF2-40B4-BE49-F238E27FC236}">
                <a16:creationId xmlns:a16="http://schemas.microsoft.com/office/drawing/2014/main" id="{0BAF4269-FFD4-1BEF-B694-054BAE6CB66C}"/>
              </a:ext>
            </a:extLst>
          </p:cNvPr>
          <p:cNvSpPr/>
          <p:nvPr/>
        </p:nvSpPr>
        <p:spPr>
          <a:xfrm>
            <a:off x="70443" y="836712"/>
            <a:ext cx="116421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Within each tape, a larger fraction of the transport current concentrates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near the edges.</a:t>
            </a:r>
          </a:p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endParaRPr lang="en-US" sz="11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 the stack, tapes in the </a:t>
            </a: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outermost position </a:t>
            </a:r>
            <a:r>
              <a:rPr lang="en-US" sz="2600" dirty="0">
                <a:cs typeface="Times New Roman" panose="02020603050405020304" pitchFamily="18" charset="0"/>
              </a:rPr>
              <a:t>exhibit higher current levels.</a:t>
            </a:r>
          </a:p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endParaRPr lang="en-US" sz="1100" dirty="0">
              <a:cs typeface="Times New Roman" panose="02020603050405020304" pitchFamily="18" charset="0"/>
            </a:endParaRPr>
          </a:p>
          <a:p>
            <a:pPr marL="457200" indent="-457200" algn="just">
              <a:buClr>
                <a:schemeClr val="tx1"/>
              </a:buClr>
              <a:buSzPct val="190000"/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Uneven current distribution </a:t>
            </a:r>
            <a:r>
              <a:rPr lang="en-US" sz="2600" dirty="0">
                <a:cs typeface="Times New Roman" panose="02020603050405020304" pitchFamily="18" charset="0"/>
              </a:rPr>
              <a:t>between the tapes persists even after 200 s.</a:t>
            </a:r>
          </a:p>
        </p:txBody>
      </p:sp>
    </p:spTree>
    <p:extLst>
      <p:ext uri="{BB962C8B-B14F-4D97-AF65-F5344CB8AC3E}">
        <p14:creationId xmlns:p14="http://schemas.microsoft.com/office/powerpoint/2010/main" val="300988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87ABD-21EF-6DF8-B507-C79374009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AF5CE120-DDBE-A120-A478-20464045DA46}"/>
              </a:ext>
            </a:extLst>
          </p:cNvPr>
          <p:cNvSpPr/>
          <p:nvPr/>
        </p:nvSpPr>
        <p:spPr>
          <a:xfrm>
            <a:off x="8571000" y="6039000"/>
            <a:ext cx="346305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C689859D-F8E8-1C57-8457-B7B7A9479EC9}"/>
              </a:ext>
            </a:extLst>
          </p:cNvPr>
          <p:cNvSpPr txBox="1">
            <a:spLocks/>
          </p:cNvSpPr>
          <p:nvPr/>
        </p:nvSpPr>
        <p:spPr bwMode="auto">
          <a:xfrm>
            <a:off x="11568606" y="6273328"/>
            <a:ext cx="576066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FF017DC-A88D-48DF-9AC0-807D241ADCCF}" type="slidenum">
              <a:rPr lang="it-IT" sz="1800" b="1" smtClean="0">
                <a:latin typeface="+mj-lt"/>
                <a:cs typeface="Arial" panose="020B0604020202020204" pitchFamily="34" charset="0"/>
              </a:rPr>
              <a:pPr algn="ctr">
                <a:defRPr/>
              </a:pPr>
              <a:t>9</a:t>
            </a:fld>
            <a:endParaRPr lang="it-IT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67A59E92-45AB-BD73-D91B-EAE3E3E3D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997" y="229893"/>
            <a:ext cx="10979003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r>
              <a:rPr lang="en-US" sz="3600" b="1" i="1" dirty="0">
                <a:solidFill>
                  <a:srgbClr val="BD2B0B"/>
                </a:solidFill>
                <a:latin typeface="+mj-lt"/>
                <a:cs typeface="Arial" panose="020B0604020202020204" pitchFamily="34" charset="0"/>
              </a:rPr>
              <a:t>Losses dependence on contact resistance</a:t>
            </a:r>
            <a:endParaRPr lang="it-IT" sz="3600" b="1" i="1" dirty="0">
              <a:solidFill>
                <a:srgbClr val="BD2B0B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2868E7F-79AD-A1E6-25B5-A87820736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" y="2542205"/>
            <a:ext cx="4206728" cy="315504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585CCF7-E535-070C-8A7C-69495AF50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12" y="2542206"/>
            <a:ext cx="4206728" cy="315504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2F069AF2-25D2-2849-7002-4508C6C79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3947" y="2542204"/>
            <a:ext cx="4206729" cy="3155047"/>
          </a:xfrm>
          <a:prstGeom prst="rect">
            <a:avLst/>
          </a:prstGeom>
        </p:spPr>
      </p:pic>
      <p:sp>
        <p:nvSpPr>
          <p:cNvPr id="16" name="CasellaDiTesto 1">
            <a:extLst>
              <a:ext uri="{FF2B5EF4-FFF2-40B4-BE49-F238E27FC236}">
                <a16:creationId xmlns:a16="http://schemas.microsoft.com/office/drawing/2014/main" id="{924C2D61-60CC-5F18-8D37-A207B508829D}"/>
              </a:ext>
            </a:extLst>
          </p:cNvPr>
          <p:cNvSpPr txBox="1"/>
          <p:nvPr/>
        </p:nvSpPr>
        <p:spPr>
          <a:xfrm>
            <a:off x="1307468" y="5668796"/>
            <a:ext cx="208951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Reference case</a:t>
            </a:r>
            <a:endParaRPr lang="en-GB" sz="26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CasellaDiTesto 1">
            <a:extLst>
              <a:ext uri="{FF2B5EF4-FFF2-40B4-BE49-F238E27FC236}">
                <a16:creationId xmlns:a16="http://schemas.microsoft.com/office/drawing/2014/main" id="{D2F2DEC9-E75A-0477-C762-DDCD08535DFA}"/>
              </a:ext>
            </a:extLst>
          </p:cNvPr>
          <p:cNvSpPr txBox="1"/>
          <p:nvPr/>
        </p:nvSpPr>
        <p:spPr>
          <a:xfrm>
            <a:off x="4897074" y="5668796"/>
            <a:ext cx="27831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Contact resistance x 10</a:t>
            </a:r>
            <a:r>
              <a:rPr lang="en-US" sz="2600" b="1" baseline="30000" dirty="0">
                <a:solidFill>
                  <a:srgbClr val="0070C0"/>
                </a:solidFill>
                <a:cs typeface="Times New Roman" panose="02020603050405020304" pitchFamily="18" charset="0"/>
              </a:rPr>
              <a:t>-3</a:t>
            </a:r>
            <a:endParaRPr lang="en-GB" sz="2600" b="1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CasellaDiTesto 1">
            <a:extLst>
              <a:ext uri="{FF2B5EF4-FFF2-40B4-BE49-F238E27FC236}">
                <a16:creationId xmlns:a16="http://schemas.microsoft.com/office/drawing/2014/main" id="{2DCD0E4E-E696-66D1-42C9-976F63C4E797}"/>
              </a:ext>
            </a:extLst>
          </p:cNvPr>
          <p:cNvSpPr txBox="1"/>
          <p:nvPr/>
        </p:nvSpPr>
        <p:spPr>
          <a:xfrm>
            <a:off x="8811256" y="5668796"/>
            <a:ext cx="27933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Contact resistance x 10</a:t>
            </a:r>
            <a:r>
              <a:rPr lang="en-US" sz="2600" b="1" baseline="30000" dirty="0">
                <a:solidFill>
                  <a:srgbClr val="0070C0"/>
                </a:solidFill>
                <a:cs typeface="Times New Roman" panose="02020603050405020304" pitchFamily="18" charset="0"/>
              </a:rPr>
              <a:t>-6</a:t>
            </a:r>
            <a:endParaRPr lang="en-GB" sz="2600" b="1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1E83F70-751D-D00D-AE24-B46F09AEF6B2}"/>
              </a:ext>
            </a:extLst>
          </p:cNvPr>
          <p:cNvSpPr txBox="1"/>
          <p:nvPr/>
        </p:nvSpPr>
        <p:spPr>
          <a:xfrm>
            <a:off x="95032" y="872422"/>
            <a:ext cx="118696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2600" dirty="0">
                <a:cs typeface="Times New Roman" panose="02020603050405020304" pitchFamily="18" charset="0"/>
              </a:rPr>
              <a:t>The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current in the contact resistances </a:t>
            </a:r>
            <a:r>
              <a:rPr lang="en-GB" sz="2600" dirty="0">
                <a:cs typeface="Times New Roman" panose="02020603050405020304" pitchFamily="18" charset="0"/>
              </a:rPr>
              <a:t>between tapes increases with the contact conductance.</a:t>
            </a:r>
          </a:p>
          <a:p>
            <a:pPr marL="342900" indent="-342900" algn="just">
              <a:buClr>
                <a:schemeClr val="tx1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2600" dirty="0">
                <a:cs typeface="Times New Roman" panose="02020603050405020304" pitchFamily="18" charset="0"/>
              </a:rPr>
              <a:t>The impact of the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coupling losses between tapes </a:t>
            </a:r>
            <a:r>
              <a:rPr lang="en-GB" sz="2600" dirty="0">
                <a:cs typeface="Times New Roman" panose="02020603050405020304" pitchFamily="18" charset="0"/>
              </a:rPr>
              <a:t>on the total losses is, however, </a:t>
            </a:r>
            <a:r>
              <a:rPr lang="en-GB" sz="2600" b="1" dirty="0">
                <a:solidFill>
                  <a:srgbClr val="0070C0"/>
                </a:solidFill>
                <a:cs typeface="Times New Roman" panose="02020603050405020304" pitchFamily="18" charset="0"/>
              </a:rPr>
              <a:t>negligible</a:t>
            </a:r>
            <a:r>
              <a:rPr lang="en-GB" sz="26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8327105"/>
      </p:ext>
    </p:extLst>
  </p:cSld>
  <p:clrMapOvr>
    <a:masterClrMapping/>
  </p:clrMapOvr>
</p:sld>
</file>

<file path=ppt/theme/theme1.xml><?xml version="1.0" encoding="utf-8"?>
<a:theme xmlns:a="http://schemas.openxmlformats.org/drawingml/2006/main" name="COPERT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EEECE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94ba46f-7577-4b30-b015-1272500e5c3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9BE3FF5337EB4DB44B5C37C063FD06" ma:contentTypeVersion="17" ma:contentTypeDescription="Create a new document." ma:contentTypeScope="" ma:versionID="630d77daf27c66411188bf0155936555">
  <xsd:schema xmlns:xsd="http://www.w3.org/2001/XMLSchema" xmlns:xs="http://www.w3.org/2001/XMLSchema" xmlns:p="http://schemas.microsoft.com/office/2006/metadata/properties" xmlns:ns3="1bd98efc-169f-4af4-96ce-2ebceb66f0ef" xmlns:ns4="694ba46f-7577-4b30-b015-1272500e5c3d" targetNamespace="http://schemas.microsoft.com/office/2006/metadata/properties" ma:root="true" ma:fieldsID="7a1c8e8509e3d0f768899f260c5bc5d5" ns3:_="" ns4:_="">
    <xsd:import namespace="1bd98efc-169f-4af4-96ce-2ebceb66f0ef"/>
    <xsd:import namespace="694ba46f-7577-4b30-b015-1272500e5c3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earchPropertie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d98efc-169f-4af4-96ce-2ebceb66f0e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ba46f-7577-4b30-b015-1272500e5c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7F066B-B546-475C-99BA-4290D3DC4B62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terms/"/>
    <ds:schemaRef ds:uri="694ba46f-7577-4b30-b015-1272500e5c3d"/>
    <ds:schemaRef ds:uri="http://schemas.openxmlformats.org/package/2006/metadata/core-properties"/>
    <ds:schemaRef ds:uri="1bd98efc-169f-4af4-96ce-2ebceb66f0e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A03A2F3-B8EE-476F-8C6B-F4C58DD5CB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DEB6DD-0F99-4826-A9CD-A85B771D20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d98efc-169f-4af4-96ce-2ebceb66f0ef"/>
    <ds:schemaRef ds:uri="694ba46f-7577-4b30-b015-1272500e5c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25148</TotalTime>
  <Words>953</Words>
  <Application>Microsoft Office PowerPoint</Application>
  <PresentationFormat>Widescreen</PresentationFormat>
  <Paragraphs>162</Paragraphs>
  <Slides>13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13</vt:i4>
      </vt:variant>
    </vt:vector>
  </HeadingPairs>
  <TitlesOfParts>
    <vt:vector size="23" baseType="lpstr">
      <vt:lpstr>Arial</vt:lpstr>
      <vt:lpstr>Calibri</vt:lpstr>
      <vt:lpstr>Cambria Math</vt:lpstr>
      <vt:lpstr>Century</vt:lpstr>
      <vt:lpstr>Century Gothic</vt:lpstr>
      <vt:lpstr>Times New Roman</vt:lpstr>
      <vt:lpstr>Wingdings</vt:lpstr>
      <vt:lpstr>COPERTINA</vt:lpstr>
      <vt:lpstr>DIAPOSITIVE</vt:lpstr>
      <vt:lpstr>CHIUSURA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Università di Bologna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Antonio Macchiagodena</cp:lastModifiedBy>
  <cp:revision>1731</cp:revision>
  <cp:lastPrinted>2018-06-27T13:49:12Z</cp:lastPrinted>
  <dcterms:created xsi:type="dcterms:W3CDTF">2017-11-13T10:11:35Z</dcterms:created>
  <dcterms:modified xsi:type="dcterms:W3CDTF">2026-01-14T15:42:22Z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0x010100A59BE3FF5337EB4DB44B5C37C063FD06</vt:lpwstr>
  </property>
</Properties>
</file>