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7" r:id="rId5"/>
    <p:sldId id="484" r:id="rId6"/>
    <p:sldId id="394" r:id="rId7"/>
    <p:sldId id="485" r:id="rId8"/>
    <p:sldId id="445" r:id="rId9"/>
    <p:sldId id="448" r:id="rId10"/>
    <p:sldId id="430" r:id="rId11"/>
    <p:sldId id="451" r:id="rId12"/>
    <p:sldId id="446" r:id="rId13"/>
    <p:sldId id="431" r:id="rId14"/>
    <p:sldId id="447" r:id="rId15"/>
    <p:sldId id="452" r:id="rId16"/>
    <p:sldId id="432" r:id="rId17"/>
    <p:sldId id="449" r:id="rId18"/>
    <p:sldId id="453" r:id="rId19"/>
    <p:sldId id="435" r:id="rId20"/>
    <p:sldId id="454" r:id="rId21"/>
    <p:sldId id="460" r:id="rId22"/>
    <p:sldId id="462" r:id="rId23"/>
    <p:sldId id="467" r:id="rId24"/>
    <p:sldId id="482" r:id="rId25"/>
    <p:sldId id="483" r:id="rId26"/>
    <p:sldId id="486" r:id="rId27"/>
  </p:sldIdLst>
  <p:sldSz cx="12192000" cy="6858000"/>
  <p:notesSz cx="6858000" cy="9144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Cambria Math" panose="02040503050406030204" pitchFamily="18" charset="0"/>
      <p:regular r:id="rId34"/>
    </p:embeddedFont>
    <p:embeddedFont>
      <p:font typeface="Poppins" panose="00000500000000000000" pitchFamily="2" charset="0"/>
      <p:regular r:id="rId35"/>
      <p:bold r:id="rId36"/>
      <p:italic r:id="rId37"/>
      <p:boldItalic r:id="rId38"/>
    </p:embeddedFont>
    <p:embeddedFont>
      <p:font typeface="Poppins Black" panose="00000A00000000000000" pitchFamily="2" charset="0"/>
      <p:bold r:id="rId39"/>
      <p:boldItalic r:id="rId40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BB3710AB-D61E-49B7-81E6-6B12E8D41444}">
          <p14:sldIdLst>
            <p14:sldId id="257"/>
            <p14:sldId id="484"/>
            <p14:sldId id="394"/>
            <p14:sldId id="485"/>
            <p14:sldId id="445"/>
            <p14:sldId id="448"/>
            <p14:sldId id="430"/>
            <p14:sldId id="451"/>
            <p14:sldId id="446"/>
            <p14:sldId id="431"/>
            <p14:sldId id="447"/>
            <p14:sldId id="452"/>
            <p14:sldId id="432"/>
            <p14:sldId id="449"/>
            <p14:sldId id="453"/>
            <p14:sldId id="435"/>
            <p14:sldId id="454"/>
            <p14:sldId id="460"/>
            <p14:sldId id="462"/>
            <p14:sldId id="467"/>
            <p14:sldId id="482"/>
            <p14:sldId id="483"/>
            <p14:sldId id="4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NNE François" initials="BF" lastIdx="2" clrIdx="0">
    <p:extLst>
      <p:ext uri="{19B8F6BF-5375-455C-9EA6-DF929625EA0E}">
        <p15:presenceInfo xmlns:p15="http://schemas.microsoft.com/office/powerpoint/2012/main" userId="S-1-5-21-1801674531-299502267-839522115-1909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6000"/>
    <a:srgbClr val="FF8001"/>
    <a:srgbClr val="F2CF00"/>
    <a:srgbClr val="FF9900"/>
    <a:srgbClr val="CC6600"/>
    <a:srgbClr val="0070C0"/>
    <a:srgbClr val="FFCC00"/>
    <a:srgbClr val="A50021"/>
    <a:srgbClr val="FFFF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96" autoAdjust="0"/>
    <p:restoredTop sz="96323" autoAdjust="0"/>
  </p:normalViewPr>
  <p:slideViewPr>
    <p:cSldViewPr snapToGrid="0">
      <p:cViewPr varScale="1">
        <p:scale>
          <a:sx n="91" d="100"/>
          <a:sy n="91" d="100"/>
        </p:scale>
        <p:origin x="126" y="3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353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0.fntdata"/><Relationship Id="rId21" Type="http://schemas.openxmlformats.org/officeDocument/2006/relationships/slide" Target="slides/slide17.xml"/><Relationship Id="rId34" Type="http://schemas.openxmlformats.org/officeDocument/2006/relationships/font" Target="fonts/font5.fntdata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7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20" Type="http://schemas.openxmlformats.org/officeDocument/2006/relationships/slide" Target="slides/slide16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14/01/2026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14/01/2026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a -Titre (défau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00606" y="2150863"/>
            <a:ext cx="6692844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606" y="4233465"/>
            <a:ext cx="6692844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38" y="167409"/>
            <a:ext cx="2975647" cy="145238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98" y="1646269"/>
            <a:ext cx="1431065" cy="94092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645" y="193263"/>
            <a:ext cx="2311583" cy="111494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1958" y="5618119"/>
            <a:ext cx="922421" cy="99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b - Titre de section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0162" y="6371642"/>
            <a:ext cx="54081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c - 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0162" y="6343649"/>
            <a:ext cx="54081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a -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0162" y="6343649"/>
            <a:ext cx="54081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b -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7" y="728663"/>
            <a:ext cx="3654426" cy="178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49" y="728664"/>
            <a:ext cx="3657601" cy="178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74610"/>
            <a:ext cx="837259" cy="138499"/>
          </a:xfrm>
        </p:spPr>
        <p:txBody>
          <a:bodyPr/>
          <a:lstStyle>
            <a:lvl1pPr>
              <a:defRPr sz="900"/>
            </a:lvl1pPr>
          </a:lstStyle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ea typeface="Arial" charset="0"/>
                <a:cs typeface="Arial" charset="0"/>
              </a:rPr>
              <a:pPr algn="ctr"/>
              <a:t>‹N°›</a:t>
            </a:fld>
            <a:endParaRPr lang="fr-FR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505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idx="13"/>
          </p:nvPr>
        </p:nvSpPr>
        <p:spPr>
          <a:xfrm>
            <a:off x="881099" y="1630412"/>
            <a:ext cx="10565836" cy="1327248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Espace réservé du titre 1"/>
          <p:cNvSpPr>
            <a:spLocks noGrp="1"/>
          </p:cNvSpPr>
          <p:nvPr>
            <p:ph type="title"/>
          </p:nvPr>
        </p:nvSpPr>
        <p:spPr>
          <a:xfrm>
            <a:off x="1084152" y="222048"/>
            <a:ext cx="10364400" cy="347773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3073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b - Titre sans cu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00606" y="2150863"/>
            <a:ext cx="6692844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606" y="4233465"/>
            <a:ext cx="6692844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38" y="167409"/>
            <a:ext cx="2975647" cy="145238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98" y="1646269"/>
            <a:ext cx="1431065" cy="94092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645" y="193263"/>
            <a:ext cx="2311583" cy="111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87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c_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-1588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8" y="728663"/>
            <a:ext cx="3687842" cy="1800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920524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8" y="5705827"/>
            <a:ext cx="1523893" cy="93274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94"/>
          <a:stretch/>
        </p:blipFill>
        <p:spPr>
          <a:xfrm>
            <a:off x="2575759" y="5460506"/>
            <a:ext cx="2192782" cy="111836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936" y="5705827"/>
            <a:ext cx="922421" cy="99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934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a - contenu (défau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b - Contenu sans cu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77561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a - Deux contenus déf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b - Deux contenus sans cu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54729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- 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60163" y="6298163"/>
            <a:ext cx="731837" cy="4385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a - 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7165910" y="0"/>
            <a:ext cx="5026089" cy="6232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  <p:sp>
        <p:nvSpPr>
          <p:cNvPr id="11" name="ZoneTexte 10"/>
          <p:cNvSpPr txBox="1"/>
          <p:nvPr userDrawn="1"/>
        </p:nvSpPr>
        <p:spPr>
          <a:xfrm>
            <a:off x="9940828" y="6520319"/>
            <a:ext cx="994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15/01/2026</a:t>
            </a:r>
          </a:p>
        </p:txBody>
      </p:sp>
      <p:sp>
        <p:nvSpPr>
          <p:cNvPr id="9" name="ZoneTexte 8"/>
          <p:cNvSpPr txBox="1"/>
          <p:nvPr userDrawn="1"/>
        </p:nvSpPr>
        <p:spPr>
          <a:xfrm>
            <a:off x="10790674" y="6456544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dirty="0">
                <a:solidFill>
                  <a:schemeClr val="tx2"/>
                </a:solidFill>
              </a:rPr>
              <a:t> </a:t>
            </a:r>
            <a:fld id="{99C66226-5048-47B1-BA1E-436212846A09}" type="slidenum">
              <a:rPr lang="fr-FR" sz="1400" b="1" smtClean="0">
                <a:solidFill>
                  <a:schemeClr val="tx2"/>
                </a:solidFill>
              </a:rPr>
              <a:pPr algn="r"/>
              <a:t>‹N°›</a:t>
            </a:fld>
            <a:r>
              <a:rPr lang="fr-FR" sz="1400" b="1" dirty="0">
                <a:solidFill>
                  <a:schemeClr val="tx2"/>
                </a:solidFill>
              </a:rPr>
              <a:t>/N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9" y="6375620"/>
            <a:ext cx="666656" cy="321547"/>
          </a:xfrm>
          <a:prstGeom prst="rect">
            <a:avLst/>
          </a:prstGeom>
        </p:spPr>
      </p:pic>
      <p:sp>
        <p:nvSpPr>
          <p:cNvPr id="13" name="ZoneTexte 12"/>
          <p:cNvSpPr txBox="1"/>
          <p:nvPr userDrawn="1"/>
        </p:nvSpPr>
        <p:spPr>
          <a:xfrm>
            <a:off x="1398495" y="6512570"/>
            <a:ext cx="4604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François BONNE - CEA DSBT – WPMAG FINAL Meeting 2025 </a:t>
            </a:r>
          </a:p>
        </p:txBody>
      </p:sp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6" r:id="rId2"/>
    <p:sldLayoutId id="2147483695" r:id="rId3"/>
    <p:sldLayoutId id="2147483650" r:id="rId4"/>
    <p:sldLayoutId id="2147483697" r:id="rId5"/>
    <p:sldLayoutId id="2147483669" r:id="rId6"/>
    <p:sldLayoutId id="2147483698" r:id="rId7"/>
    <p:sldLayoutId id="2147483665" r:id="rId8"/>
    <p:sldLayoutId id="2147483683" r:id="rId9"/>
    <p:sldLayoutId id="2147483651" r:id="rId10"/>
    <p:sldLayoutId id="2147483678" r:id="rId11"/>
    <p:sldLayoutId id="2147483667" r:id="rId12"/>
    <p:sldLayoutId id="2147483689" r:id="rId13"/>
    <p:sldLayoutId id="2147483662" r:id="rId14"/>
    <p:sldLayoutId id="2147483694" r:id="rId15"/>
    <p:sldLayoutId id="2147483699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1.png"/><Relationship Id="rId7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0.png"/><Relationship Id="rId10" Type="http://schemas.openxmlformats.org/officeDocument/2006/relationships/image" Target="../media/image44.png"/><Relationship Id="rId9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/>
          <p:cNvSpPr>
            <a:spLocks noGrp="1"/>
          </p:cNvSpPr>
          <p:nvPr>
            <p:ph type="pic" sz="quarter" idx="10"/>
          </p:nvPr>
        </p:nvSpPr>
        <p:spPr>
          <a:xfrm>
            <a:off x="5435600" y="0"/>
            <a:ext cx="6756400" cy="6858000"/>
          </a:xfrm>
        </p:spPr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462881" y="2637693"/>
            <a:ext cx="5916897" cy="2747108"/>
          </a:xfrm>
        </p:spPr>
        <p:txBody>
          <a:bodyPr>
            <a:normAutofit/>
          </a:bodyPr>
          <a:lstStyle/>
          <a:p>
            <a:r>
              <a:rPr lang="fr-FR" dirty="0"/>
              <a:t>Thermal-</a:t>
            </a:r>
            <a:r>
              <a:rPr lang="fr-FR" dirty="0" err="1"/>
              <a:t>Hydraulic</a:t>
            </a:r>
            <a:r>
              <a:rPr lang="fr-FR" dirty="0"/>
              <a:t> </a:t>
            </a:r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: CS </a:t>
            </a:r>
            <a:r>
              <a:rPr lang="fr-FR" dirty="0" err="1"/>
              <a:t>margin</a:t>
            </a:r>
            <a:r>
              <a:rPr lang="fr-FR" dirty="0"/>
              <a:t> exploration</a:t>
            </a:r>
            <a:br>
              <a:rPr lang="fr-FR" dirty="0"/>
            </a:br>
            <a:br>
              <a:rPr lang="fr-FR" dirty="0"/>
            </a:br>
            <a:r>
              <a:rPr lang="fr-FR" sz="1800" dirty="0"/>
              <a:t>WPMAG Final meeting</a:t>
            </a:r>
            <a:br>
              <a:rPr lang="fr-FR" sz="1800" dirty="0"/>
            </a:br>
            <a:r>
              <a:rPr lang="fr-FR" sz="1800" dirty="0"/>
              <a:t>15/01/2026 </a:t>
            </a:r>
            <a:br>
              <a:rPr lang="fr-FR" sz="1800" dirty="0"/>
            </a:br>
            <a:br>
              <a:rPr lang="fr-FR" sz="1800" dirty="0"/>
            </a:br>
            <a:r>
              <a:rPr lang="fr-FR" sz="1800" dirty="0"/>
              <a:t>François Bonne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1833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2">
            <a:extLst>
              <a:ext uri="{FF2B5EF4-FFF2-40B4-BE49-F238E27FC236}">
                <a16:creationId xmlns:a16="http://schemas.microsoft.com/office/drawing/2014/main" id="{B4525024-2E08-4752-9B7A-2072545713AC}"/>
              </a:ext>
            </a:extLst>
          </p:cNvPr>
          <p:cNvSpPr txBox="1">
            <a:spLocks/>
          </p:cNvSpPr>
          <p:nvPr/>
        </p:nvSpPr>
        <p:spPr>
          <a:xfrm>
            <a:off x="244097" y="225602"/>
            <a:ext cx="10728325" cy="408395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dirty="0"/>
              <a:t>How to regain </a:t>
            </a:r>
            <a:r>
              <a:rPr lang="fr-FR" sz="2000" dirty="0" err="1"/>
              <a:t>margin</a:t>
            </a:r>
            <a:r>
              <a:rPr lang="fr-FR" sz="2000" dirty="0"/>
              <a:t> : 2 baths configurations</a:t>
            </a:r>
          </a:p>
        </p:txBody>
      </p:sp>
      <p:sp>
        <p:nvSpPr>
          <p:cNvPr id="6" name="Rectangle à coins arrondis 11">
            <a:extLst>
              <a:ext uri="{FF2B5EF4-FFF2-40B4-BE49-F238E27FC236}">
                <a16:creationId xmlns:a16="http://schemas.microsoft.com/office/drawing/2014/main" id="{98FD305B-7018-4390-89B5-C36D81EAC117}"/>
              </a:ext>
            </a:extLst>
          </p:cNvPr>
          <p:cNvSpPr/>
          <p:nvPr/>
        </p:nvSpPr>
        <p:spPr>
          <a:xfrm>
            <a:off x="1643884" y="4552839"/>
            <a:ext cx="321687" cy="517397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BD414FDA-8037-4046-8156-9CBEAE04D71D}"/>
              </a:ext>
            </a:extLst>
          </p:cNvPr>
          <p:cNvCxnSpPr>
            <a:cxnSpLocks/>
          </p:cNvCxnSpPr>
          <p:nvPr/>
        </p:nvCxnSpPr>
        <p:spPr>
          <a:xfrm flipV="1">
            <a:off x="1804728" y="5065674"/>
            <a:ext cx="4470" cy="289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D40D388-704D-41BB-AD64-EFE15BA5CB7E}"/>
              </a:ext>
            </a:extLst>
          </p:cNvPr>
          <p:cNvCxnSpPr>
            <a:cxnSpLocks/>
          </p:cNvCxnSpPr>
          <p:nvPr/>
        </p:nvCxnSpPr>
        <p:spPr>
          <a:xfrm flipH="1" flipV="1">
            <a:off x="1776842" y="2218708"/>
            <a:ext cx="4814" cy="9408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24407B8C-A88E-4D47-A59D-28F02B01CE47}"/>
              </a:ext>
            </a:extLst>
          </p:cNvPr>
          <p:cNvCxnSpPr>
            <a:cxnSpLocks/>
          </p:cNvCxnSpPr>
          <p:nvPr/>
        </p:nvCxnSpPr>
        <p:spPr>
          <a:xfrm>
            <a:off x="1771257" y="2214672"/>
            <a:ext cx="29294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à coins arrondis 69">
            <a:extLst>
              <a:ext uri="{FF2B5EF4-FFF2-40B4-BE49-F238E27FC236}">
                <a16:creationId xmlns:a16="http://schemas.microsoft.com/office/drawing/2014/main" id="{EFB9A5F8-04C7-462E-A48A-9103EA37E07D}"/>
              </a:ext>
            </a:extLst>
          </p:cNvPr>
          <p:cNvSpPr/>
          <p:nvPr/>
        </p:nvSpPr>
        <p:spPr>
          <a:xfrm rot="5400000">
            <a:off x="2097571" y="2043444"/>
            <a:ext cx="275457" cy="327717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1952EDA0-796B-42AD-9063-BC0880C61215}"/>
              </a:ext>
            </a:extLst>
          </p:cNvPr>
          <p:cNvCxnSpPr/>
          <p:nvPr/>
        </p:nvCxnSpPr>
        <p:spPr>
          <a:xfrm flipV="1">
            <a:off x="2399159" y="2207302"/>
            <a:ext cx="16449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Ellipse 11">
            <a:extLst>
              <a:ext uri="{FF2B5EF4-FFF2-40B4-BE49-F238E27FC236}">
                <a16:creationId xmlns:a16="http://schemas.microsoft.com/office/drawing/2014/main" id="{703DC6C5-3DB0-4EDD-A837-3C8C582771AB}"/>
              </a:ext>
            </a:extLst>
          </p:cNvPr>
          <p:cNvSpPr/>
          <p:nvPr/>
        </p:nvSpPr>
        <p:spPr>
          <a:xfrm>
            <a:off x="2563653" y="1966727"/>
            <a:ext cx="444019" cy="47933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275E686-128D-488D-8B03-9CC2BCD7D656}"/>
              </a:ext>
            </a:extLst>
          </p:cNvPr>
          <p:cNvCxnSpPr>
            <a:cxnSpLocks/>
            <a:stCxn id="12" idx="3"/>
            <a:endCxn id="12" idx="6"/>
          </p:cNvCxnSpPr>
          <p:nvPr/>
        </p:nvCxnSpPr>
        <p:spPr>
          <a:xfrm flipV="1">
            <a:off x="2628677" y="2206393"/>
            <a:ext cx="378994" cy="1694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B7297C96-421E-432B-93C7-A1584F1E3D49}"/>
              </a:ext>
            </a:extLst>
          </p:cNvPr>
          <p:cNvCxnSpPr>
            <a:cxnSpLocks/>
            <a:stCxn id="12" idx="1"/>
            <a:endCxn id="12" idx="6"/>
          </p:cNvCxnSpPr>
          <p:nvPr/>
        </p:nvCxnSpPr>
        <p:spPr>
          <a:xfrm>
            <a:off x="2628677" y="2036923"/>
            <a:ext cx="378994" cy="1694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969C95C9-677A-4B5D-81CE-F5F441440013}"/>
              </a:ext>
            </a:extLst>
          </p:cNvPr>
          <p:cNvCxnSpPr/>
          <p:nvPr/>
        </p:nvCxnSpPr>
        <p:spPr>
          <a:xfrm flipV="1">
            <a:off x="3007672" y="2206392"/>
            <a:ext cx="16449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à coins arrondis 81">
            <a:extLst>
              <a:ext uri="{FF2B5EF4-FFF2-40B4-BE49-F238E27FC236}">
                <a16:creationId xmlns:a16="http://schemas.microsoft.com/office/drawing/2014/main" id="{C9A0BEE9-1490-4A57-B9D3-36F28CF9DF5A}"/>
              </a:ext>
            </a:extLst>
          </p:cNvPr>
          <p:cNvSpPr/>
          <p:nvPr/>
        </p:nvSpPr>
        <p:spPr>
          <a:xfrm rot="5400000">
            <a:off x="3200738" y="2042534"/>
            <a:ext cx="275457" cy="327717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7D94C5C-67FE-4344-82C7-D0D27E01A0CD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3502326" y="2205154"/>
            <a:ext cx="206495" cy="12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à coins arrondis 99">
            <a:extLst>
              <a:ext uri="{FF2B5EF4-FFF2-40B4-BE49-F238E27FC236}">
                <a16:creationId xmlns:a16="http://schemas.microsoft.com/office/drawing/2014/main" id="{5E3D79CF-C9CA-4E43-8CD3-D063E26E4759}"/>
              </a:ext>
            </a:extLst>
          </p:cNvPr>
          <p:cNvSpPr/>
          <p:nvPr/>
        </p:nvSpPr>
        <p:spPr>
          <a:xfrm>
            <a:off x="3556536" y="4550026"/>
            <a:ext cx="321687" cy="527407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F3D4D44B-9AC5-46B2-9ABD-65931A4A2B1E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3717379" y="4178472"/>
            <a:ext cx="0" cy="371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2B10A86E-80F5-4181-B99D-C4D4422678C2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3717379" y="5077434"/>
            <a:ext cx="0" cy="275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70D769C3-F734-4824-9757-EB8F2B9EF81A}"/>
              </a:ext>
            </a:extLst>
          </p:cNvPr>
          <p:cNvSpPr txBox="1"/>
          <p:nvPr/>
        </p:nvSpPr>
        <p:spPr>
          <a:xfrm>
            <a:off x="1965572" y="4757643"/>
            <a:ext cx="75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/>
              <a:t>Return pipes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7190E4-7CEA-43F6-8BE6-E58C0D04213D}"/>
              </a:ext>
            </a:extLst>
          </p:cNvPr>
          <p:cNvSpPr txBox="1"/>
          <p:nvPr/>
        </p:nvSpPr>
        <p:spPr>
          <a:xfrm>
            <a:off x="3895716" y="4757643"/>
            <a:ext cx="75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 err="1"/>
              <a:t>Supply</a:t>
            </a:r>
            <a:r>
              <a:rPr lang="fr-FR" sz="1000" dirty="0"/>
              <a:t> pipes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10E6695-D08B-4D40-A8FB-50388AA8631C}"/>
              </a:ext>
            </a:extLst>
          </p:cNvPr>
          <p:cNvSpPr txBox="1"/>
          <p:nvPr/>
        </p:nvSpPr>
        <p:spPr>
          <a:xfrm>
            <a:off x="1856403" y="1500278"/>
            <a:ext cx="8180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/>
              <a:t>HXPS1 to </a:t>
            </a:r>
            <a:r>
              <a:rPr lang="fr-FR" sz="1000" dirty="0" err="1"/>
              <a:t>circulator</a:t>
            </a:r>
            <a:r>
              <a:rPr lang="fr-FR" sz="1000" dirty="0"/>
              <a:t> pipes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5803DF1-F804-4933-9D88-ADBE07716395}"/>
              </a:ext>
            </a:extLst>
          </p:cNvPr>
          <p:cNvSpPr txBox="1"/>
          <p:nvPr/>
        </p:nvSpPr>
        <p:spPr>
          <a:xfrm>
            <a:off x="2976896" y="1479404"/>
            <a:ext cx="9013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 err="1"/>
              <a:t>Circulator</a:t>
            </a:r>
            <a:r>
              <a:rPr lang="fr-FR" sz="1000" dirty="0"/>
              <a:t> to HXPS2 pipes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CDE2BC4-7862-4DEF-B6A9-BE620D5C2AB7}"/>
              </a:ext>
            </a:extLst>
          </p:cNvPr>
          <p:cNvSpPr txBox="1"/>
          <p:nvPr/>
        </p:nvSpPr>
        <p:spPr>
          <a:xfrm>
            <a:off x="2036767" y="3401203"/>
            <a:ext cx="7513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/>
              <a:t>HXPS1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595985B-192E-4A6C-A710-882A177EB7AE}"/>
              </a:ext>
            </a:extLst>
          </p:cNvPr>
          <p:cNvSpPr txBox="1"/>
          <p:nvPr/>
        </p:nvSpPr>
        <p:spPr>
          <a:xfrm>
            <a:off x="3936082" y="3391104"/>
            <a:ext cx="7513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/>
              <a:t>HXPS2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90E971AD-12A0-4266-81EB-E4DC738D14CB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1793748" y="3809817"/>
            <a:ext cx="10980" cy="743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67331EE3-37D7-4D4C-9657-8ABBA863DFD7}"/>
              </a:ext>
            </a:extLst>
          </p:cNvPr>
          <p:cNvSpPr/>
          <p:nvPr/>
        </p:nvSpPr>
        <p:spPr>
          <a:xfrm>
            <a:off x="1588914" y="3156461"/>
            <a:ext cx="379172" cy="6537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756A2096-285B-45B3-983A-6C1B78C92158}"/>
              </a:ext>
            </a:extLst>
          </p:cNvPr>
          <p:cNvCxnSpPr/>
          <p:nvPr/>
        </p:nvCxnSpPr>
        <p:spPr>
          <a:xfrm>
            <a:off x="1707705" y="3158678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80BECF5B-02A5-4DCB-8912-2BD7A42E90DD}"/>
              </a:ext>
            </a:extLst>
          </p:cNvPr>
          <p:cNvCxnSpPr>
            <a:cxnSpLocks/>
          </p:cNvCxnSpPr>
          <p:nvPr/>
        </p:nvCxnSpPr>
        <p:spPr>
          <a:xfrm flipV="1">
            <a:off x="1716290" y="3222341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6F07DE97-8A32-4F89-82A1-14861D5337E7}"/>
              </a:ext>
            </a:extLst>
          </p:cNvPr>
          <p:cNvCxnSpPr/>
          <p:nvPr/>
        </p:nvCxnSpPr>
        <p:spPr>
          <a:xfrm>
            <a:off x="1715925" y="3277009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1DC95DF0-AABF-4EC3-B2A7-367573F0677C}"/>
              </a:ext>
            </a:extLst>
          </p:cNvPr>
          <p:cNvCxnSpPr>
            <a:cxnSpLocks/>
          </p:cNvCxnSpPr>
          <p:nvPr/>
        </p:nvCxnSpPr>
        <p:spPr>
          <a:xfrm flipV="1">
            <a:off x="1721882" y="3341129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D17D5A00-45E9-437C-9633-3B17DE72BC5B}"/>
              </a:ext>
            </a:extLst>
          </p:cNvPr>
          <p:cNvCxnSpPr/>
          <p:nvPr/>
        </p:nvCxnSpPr>
        <p:spPr>
          <a:xfrm>
            <a:off x="1721853" y="3399972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7A3C8529-77F6-48B4-8F37-8AA14ABF1668}"/>
              </a:ext>
            </a:extLst>
          </p:cNvPr>
          <p:cNvCxnSpPr/>
          <p:nvPr/>
        </p:nvCxnSpPr>
        <p:spPr>
          <a:xfrm>
            <a:off x="1721853" y="3521812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ED1EE935-5D21-41B4-8430-01A559BE8C6F}"/>
              </a:ext>
            </a:extLst>
          </p:cNvPr>
          <p:cNvCxnSpPr>
            <a:cxnSpLocks/>
          </p:cNvCxnSpPr>
          <p:nvPr/>
        </p:nvCxnSpPr>
        <p:spPr>
          <a:xfrm flipV="1">
            <a:off x="1721881" y="3463608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E2C41D85-454F-4640-850E-DA5DAD4D182D}"/>
              </a:ext>
            </a:extLst>
          </p:cNvPr>
          <p:cNvCxnSpPr>
            <a:cxnSpLocks/>
          </p:cNvCxnSpPr>
          <p:nvPr/>
        </p:nvCxnSpPr>
        <p:spPr>
          <a:xfrm flipV="1">
            <a:off x="1724821" y="3586712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51AB1015-5455-401D-8F8C-449D445D7F5B}"/>
              </a:ext>
            </a:extLst>
          </p:cNvPr>
          <p:cNvCxnSpPr>
            <a:cxnSpLocks/>
          </p:cNvCxnSpPr>
          <p:nvPr/>
        </p:nvCxnSpPr>
        <p:spPr>
          <a:xfrm flipV="1">
            <a:off x="1725414" y="3706787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F8283443-3CBB-4B2E-9B5E-3238D2CCD9EF}"/>
              </a:ext>
            </a:extLst>
          </p:cNvPr>
          <p:cNvCxnSpPr/>
          <p:nvPr/>
        </p:nvCxnSpPr>
        <p:spPr>
          <a:xfrm>
            <a:off x="1721853" y="3643315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2A61EBBE-DBFB-4A92-A57B-92B5D3E8A72D}"/>
              </a:ext>
            </a:extLst>
          </p:cNvPr>
          <p:cNvCxnSpPr>
            <a:cxnSpLocks/>
          </p:cNvCxnSpPr>
          <p:nvPr/>
        </p:nvCxnSpPr>
        <p:spPr>
          <a:xfrm>
            <a:off x="1726277" y="3762797"/>
            <a:ext cx="122671" cy="460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8D79B035-6C89-4570-B50F-444B778B6305}"/>
              </a:ext>
            </a:extLst>
          </p:cNvPr>
          <p:cNvSpPr/>
          <p:nvPr/>
        </p:nvSpPr>
        <p:spPr>
          <a:xfrm>
            <a:off x="3521025" y="3139567"/>
            <a:ext cx="379172" cy="6537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704146C7-893F-4D1A-A6E6-52AD818190D0}"/>
              </a:ext>
            </a:extLst>
          </p:cNvPr>
          <p:cNvCxnSpPr/>
          <p:nvPr/>
        </p:nvCxnSpPr>
        <p:spPr>
          <a:xfrm>
            <a:off x="3639817" y="3141785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6945CDC5-6AC3-456E-9941-A214F679233B}"/>
              </a:ext>
            </a:extLst>
          </p:cNvPr>
          <p:cNvCxnSpPr>
            <a:cxnSpLocks/>
          </p:cNvCxnSpPr>
          <p:nvPr/>
        </p:nvCxnSpPr>
        <p:spPr>
          <a:xfrm flipV="1">
            <a:off x="3648401" y="3205447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3481066A-6A1B-4285-9C6F-6439CE3AC419}"/>
              </a:ext>
            </a:extLst>
          </p:cNvPr>
          <p:cNvCxnSpPr/>
          <p:nvPr/>
        </p:nvCxnSpPr>
        <p:spPr>
          <a:xfrm>
            <a:off x="3648036" y="3260116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2F2FE3EC-748E-427D-A2E9-62AD9F6D2F3E}"/>
              </a:ext>
            </a:extLst>
          </p:cNvPr>
          <p:cNvCxnSpPr>
            <a:cxnSpLocks/>
          </p:cNvCxnSpPr>
          <p:nvPr/>
        </p:nvCxnSpPr>
        <p:spPr>
          <a:xfrm flipV="1">
            <a:off x="3653993" y="3324236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FB0B5058-7D28-4366-AEA8-5978514545C3}"/>
              </a:ext>
            </a:extLst>
          </p:cNvPr>
          <p:cNvCxnSpPr/>
          <p:nvPr/>
        </p:nvCxnSpPr>
        <p:spPr>
          <a:xfrm>
            <a:off x="3653965" y="3383079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D2B90D47-6C00-4F92-9F81-F3064B62864E}"/>
              </a:ext>
            </a:extLst>
          </p:cNvPr>
          <p:cNvCxnSpPr/>
          <p:nvPr/>
        </p:nvCxnSpPr>
        <p:spPr>
          <a:xfrm>
            <a:off x="3653965" y="3504918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32AAE7C5-EE93-4E7D-BEDC-47EA8E5026D5}"/>
              </a:ext>
            </a:extLst>
          </p:cNvPr>
          <p:cNvCxnSpPr>
            <a:cxnSpLocks/>
          </p:cNvCxnSpPr>
          <p:nvPr/>
        </p:nvCxnSpPr>
        <p:spPr>
          <a:xfrm flipV="1">
            <a:off x="3653992" y="3446714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495A3416-AA27-4DB7-9479-24270BD4BB23}"/>
              </a:ext>
            </a:extLst>
          </p:cNvPr>
          <p:cNvCxnSpPr>
            <a:cxnSpLocks/>
          </p:cNvCxnSpPr>
          <p:nvPr/>
        </p:nvCxnSpPr>
        <p:spPr>
          <a:xfrm flipV="1">
            <a:off x="3656932" y="3569818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A35A6DB9-7583-4F9C-A761-B904D220863C}"/>
              </a:ext>
            </a:extLst>
          </p:cNvPr>
          <p:cNvCxnSpPr>
            <a:cxnSpLocks/>
          </p:cNvCxnSpPr>
          <p:nvPr/>
        </p:nvCxnSpPr>
        <p:spPr>
          <a:xfrm flipV="1">
            <a:off x="3657526" y="3689894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462C1122-7C22-4B92-9EDD-2D8B7B8D5F02}"/>
              </a:ext>
            </a:extLst>
          </p:cNvPr>
          <p:cNvCxnSpPr/>
          <p:nvPr/>
        </p:nvCxnSpPr>
        <p:spPr>
          <a:xfrm>
            <a:off x="3653965" y="3626422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B0961516-96DE-4C41-BCCC-D2CB11B6D3A1}"/>
              </a:ext>
            </a:extLst>
          </p:cNvPr>
          <p:cNvCxnSpPr>
            <a:cxnSpLocks/>
          </p:cNvCxnSpPr>
          <p:nvPr/>
        </p:nvCxnSpPr>
        <p:spPr>
          <a:xfrm>
            <a:off x="3658388" y="3745903"/>
            <a:ext cx="122671" cy="460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8EB9C19F-D0ED-40D2-B22C-E660EE675565}"/>
              </a:ext>
            </a:extLst>
          </p:cNvPr>
          <p:cNvSpPr txBox="1"/>
          <p:nvPr/>
        </p:nvSpPr>
        <p:spPr>
          <a:xfrm>
            <a:off x="2310062" y="4364073"/>
            <a:ext cx="1100087" cy="2616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FF0000"/>
                </a:solidFill>
              </a:rPr>
              <a:t>Bath 1 : 4,4K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B99B727-23E2-4CAC-8730-BD974212468C}"/>
              </a:ext>
            </a:extLst>
          </p:cNvPr>
          <p:cNvSpPr/>
          <p:nvPr/>
        </p:nvSpPr>
        <p:spPr>
          <a:xfrm>
            <a:off x="1382668" y="3031618"/>
            <a:ext cx="3167144" cy="905508"/>
          </a:xfrm>
          <a:prstGeom prst="rect">
            <a:avLst/>
          </a:prstGeom>
          <a:solidFill>
            <a:srgbClr val="00B0F0">
              <a:alpha val="2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54" name="Rectangle : avec coins rognés en haut 53">
            <a:extLst>
              <a:ext uri="{FF2B5EF4-FFF2-40B4-BE49-F238E27FC236}">
                <a16:creationId xmlns:a16="http://schemas.microsoft.com/office/drawing/2014/main" id="{CA7E64FD-5150-4466-B76A-682F2644B4B4}"/>
              </a:ext>
            </a:extLst>
          </p:cNvPr>
          <p:cNvSpPr/>
          <p:nvPr/>
        </p:nvSpPr>
        <p:spPr>
          <a:xfrm>
            <a:off x="1382668" y="2661572"/>
            <a:ext cx="3167144" cy="370047"/>
          </a:xfrm>
          <a:prstGeom prst="snip2SameRect">
            <a:avLst>
              <a:gd name="adj1" fmla="val 50000"/>
              <a:gd name="adj2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38C499D3-291A-43C2-A499-A95DEE1760F9}"/>
              </a:ext>
            </a:extLst>
          </p:cNvPr>
          <p:cNvCxnSpPr>
            <a:cxnSpLocks/>
            <a:endCxn id="40" idx="0"/>
          </p:cNvCxnSpPr>
          <p:nvPr/>
        </p:nvCxnSpPr>
        <p:spPr>
          <a:xfrm flipH="1">
            <a:off x="3710611" y="2206392"/>
            <a:ext cx="6125" cy="933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Cylindre 55">
            <a:extLst>
              <a:ext uri="{FF2B5EF4-FFF2-40B4-BE49-F238E27FC236}">
                <a16:creationId xmlns:a16="http://schemas.microsoft.com/office/drawing/2014/main" id="{DB01B5A2-026E-48E4-ABFD-19624C136B89}"/>
              </a:ext>
            </a:extLst>
          </p:cNvPr>
          <p:cNvSpPr/>
          <p:nvPr/>
        </p:nvSpPr>
        <p:spPr>
          <a:xfrm rot="16200000">
            <a:off x="2439609" y="4665098"/>
            <a:ext cx="658271" cy="2087846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401025F1-9676-4206-AA96-72E99F7A8160}"/>
              </a:ext>
            </a:extLst>
          </p:cNvPr>
          <p:cNvSpPr txBox="1"/>
          <p:nvPr/>
        </p:nvSpPr>
        <p:spPr>
          <a:xfrm>
            <a:off x="2465384" y="5569234"/>
            <a:ext cx="791162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fr-FR" sz="1100" b="1" dirty="0"/>
              <a:t>Magnet</a:t>
            </a:r>
          </a:p>
        </p:txBody>
      </p:sp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1EB710F4-6D64-4C06-A2B6-DB74F5BE1101}"/>
              </a:ext>
            </a:extLst>
          </p:cNvPr>
          <p:cNvCxnSpPr>
            <a:cxnSpLocks/>
          </p:cNvCxnSpPr>
          <p:nvPr/>
        </p:nvCxnSpPr>
        <p:spPr>
          <a:xfrm flipV="1">
            <a:off x="1176173" y="2923242"/>
            <a:ext cx="206495" cy="123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2A737F05-96F9-411F-A09B-FB92EE5A9332}"/>
              </a:ext>
            </a:extLst>
          </p:cNvPr>
          <p:cNvCxnSpPr>
            <a:cxnSpLocks/>
          </p:cNvCxnSpPr>
          <p:nvPr/>
        </p:nvCxnSpPr>
        <p:spPr>
          <a:xfrm flipV="1">
            <a:off x="1176173" y="2685661"/>
            <a:ext cx="0" cy="23758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Ellipse 59">
            <a:extLst>
              <a:ext uri="{FF2B5EF4-FFF2-40B4-BE49-F238E27FC236}">
                <a16:creationId xmlns:a16="http://schemas.microsoft.com/office/drawing/2014/main" id="{43B4F32C-1692-425B-B1E5-D9C79CABFF0C}"/>
              </a:ext>
            </a:extLst>
          </p:cNvPr>
          <p:cNvSpPr/>
          <p:nvPr/>
        </p:nvSpPr>
        <p:spPr>
          <a:xfrm rot="16200000">
            <a:off x="1000612" y="2346587"/>
            <a:ext cx="370453" cy="31122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010C7501-B94B-4AEB-B4D5-68293906B8E2}"/>
              </a:ext>
            </a:extLst>
          </p:cNvPr>
          <p:cNvCxnSpPr>
            <a:cxnSpLocks/>
            <a:stCxn id="60" idx="3"/>
            <a:endCxn id="60" idx="6"/>
          </p:cNvCxnSpPr>
          <p:nvPr/>
        </p:nvCxnSpPr>
        <p:spPr>
          <a:xfrm rot="16200000" flipV="1">
            <a:off x="1082755" y="2420055"/>
            <a:ext cx="316201" cy="11003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E286B933-29F5-48A4-9044-AE345B00B4B4}"/>
              </a:ext>
            </a:extLst>
          </p:cNvPr>
          <p:cNvCxnSpPr>
            <a:cxnSpLocks/>
            <a:stCxn id="60" idx="1"/>
            <a:endCxn id="60" idx="6"/>
          </p:cNvCxnSpPr>
          <p:nvPr/>
        </p:nvCxnSpPr>
        <p:spPr>
          <a:xfrm rot="16200000">
            <a:off x="972721" y="2420055"/>
            <a:ext cx="316201" cy="11003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id="{5E9D3EA7-86E5-4319-A33D-886F26373325}"/>
              </a:ext>
            </a:extLst>
          </p:cNvPr>
          <p:cNvCxnSpPr>
            <a:cxnSpLocks/>
          </p:cNvCxnSpPr>
          <p:nvPr/>
        </p:nvCxnSpPr>
        <p:spPr>
          <a:xfrm flipV="1">
            <a:off x="1180253" y="2086364"/>
            <a:ext cx="0" cy="23758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Ellipse 63">
            <a:extLst>
              <a:ext uri="{FF2B5EF4-FFF2-40B4-BE49-F238E27FC236}">
                <a16:creationId xmlns:a16="http://schemas.microsoft.com/office/drawing/2014/main" id="{795A7368-9765-4D7C-B3B2-5002338D621A}"/>
              </a:ext>
            </a:extLst>
          </p:cNvPr>
          <p:cNvSpPr/>
          <p:nvPr/>
        </p:nvSpPr>
        <p:spPr>
          <a:xfrm rot="16200000">
            <a:off x="1000612" y="1745526"/>
            <a:ext cx="370453" cy="31122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3679F720-FAFC-4027-98E4-01D28BB47BD3}"/>
              </a:ext>
            </a:extLst>
          </p:cNvPr>
          <p:cNvSpPr txBox="1"/>
          <p:nvPr/>
        </p:nvSpPr>
        <p:spPr>
          <a:xfrm>
            <a:off x="1039261" y="1759060"/>
            <a:ext cx="3612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LP</a:t>
            </a:r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0C5BFAA1-EA8B-44AB-99FC-B74AEA546509}"/>
              </a:ext>
            </a:extLst>
          </p:cNvPr>
          <p:cNvSpPr/>
          <p:nvPr/>
        </p:nvSpPr>
        <p:spPr>
          <a:xfrm rot="16200000">
            <a:off x="4560224" y="966216"/>
            <a:ext cx="363545" cy="32595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6F8806F1-0B2A-4600-933A-CC70E3E8E6FA}"/>
              </a:ext>
            </a:extLst>
          </p:cNvPr>
          <p:cNvSpPr txBox="1"/>
          <p:nvPr/>
        </p:nvSpPr>
        <p:spPr>
          <a:xfrm>
            <a:off x="4559270" y="1000103"/>
            <a:ext cx="4158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HP</a:t>
            </a:r>
          </a:p>
        </p:txBody>
      </p: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id="{EF127EA0-FA3E-4A57-BBE1-A209672E4D5C}"/>
              </a:ext>
            </a:extLst>
          </p:cNvPr>
          <p:cNvCxnSpPr>
            <a:cxnSpLocks/>
            <a:stCxn id="66" idx="2"/>
          </p:cNvCxnSpPr>
          <p:nvPr/>
        </p:nvCxnSpPr>
        <p:spPr>
          <a:xfrm>
            <a:off x="4741997" y="1310968"/>
            <a:ext cx="0" cy="1141981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A7E30DE2-0F59-4233-8BBB-8120DDDF1E6F}"/>
              </a:ext>
            </a:extLst>
          </p:cNvPr>
          <p:cNvCxnSpPr>
            <a:cxnSpLocks/>
          </p:cNvCxnSpPr>
          <p:nvPr/>
        </p:nvCxnSpPr>
        <p:spPr>
          <a:xfrm>
            <a:off x="4653012" y="2452949"/>
            <a:ext cx="2047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Connecteur droit 69">
            <a:extLst>
              <a:ext uri="{FF2B5EF4-FFF2-40B4-BE49-F238E27FC236}">
                <a16:creationId xmlns:a16="http://schemas.microsoft.com/office/drawing/2014/main" id="{CD7F3EC3-03B4-40E1-8A81-9DFFB0EE0831}"/>
              </a:ext>
            </a:extLst>
          </p:cNvPr>
          <p:cNvCxnSpPr>
            <a:cxnSpLocks/>
          </p:cNvCxnSpPr>
          <p:nvPr/>
        </p:nvCxnSpPr>
        <p:spPr>
          <a:xfrm>
            <a:off x="4649113" y="2760033"/>
            <a:ext cx="2047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81790D64-71E6-45D0-A8E4-8D990AEF681E}"/>
              </a:ext>
            </a:extLst>
          </p:cNvPr>
          <p:cNvCxnSpPr>
            <a:cxnSpLocks/>
          </p:cNvCxnSpPr>
          <p:nvPr/>
        </p:nvCxnSpPr>
        <p:spPr>
          <a:xfrm flipV="1">
            <a:off x="4649113" y="2452949"/>
            <a:ext cx="204711" cy="30708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necteur droit 71">
            <a:extLst>
              <a:ext uri="{FF2B5EF4-FFF2-40B4-BE49-F238E27FC236}">
                <a16:creationId xmlns:a16="http://schemas.microsoft.com/office/drawing/2014/main" id="{066088A2-34DA-4428-9077-44DCECA47701}"/>
              </a:ext>
            </a:extLst>
          </p:cNvPr>
          <p:cNvCxnSpPr>
            <a:cxnSpLocks/>
          </p:cNvCxnSpPr>
          <p:nvPr/>
        </p:nvCxnSpPr>
        <p:spPr>
          <a:xfrm flipH="1" flipV="1">
            <a:off x="4649113" y="2452949"/>
            <a:ext cx="204711" cy="30708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7B16925F-C784-4B81-885D-A65F0DA8207E}"/>
              </a:ext>
            </a:extLst>
          </p:cNvPr>
          <p:cNvCxnSpPr>
            <a:cxnSpLocks/>
          </p:cNvCxnSpPr>
          <p:nvPr/>
        </p:nvCxnSpPr>
        <p:spPr>
          <a:xfrm flipV="1">
            <a:off x="4755367" y="2759414"/>
            <a:ext cx="0" cy="22169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B1272527-A655-4A95-86B7-DC331D83164A}"/>
              </a:ext>
            </a:extLst>
          </p:cNvPr>
          <p:cNvCxnSpPr>
            <a:cxnSpLocks/>
          </p:cNvCxnSpPr>
          <p:nvPr/>
        </p:nvCxnSpPr>
        <p:spPr>
          <a:xfrm flipH="1" flipV="1">
            <a:off x="4545607" y="2981104"/>
            <a:ext cx="205862" cy="1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ZoneTexte 74">
            <a:extLst>
              <a:ext uri="{FF2B5EF4-FFF2-40B4-BE49-F238E27FC236}">
                <a16:creationId xmlns:a16="http://schemas.microsoft.com/office/drawing/2014/main" id="{354AC2AA-B1AC-4203-98D7-3717D44E5A7F}"/>
              </a:ext>
            </a:extLst>
          </p:cNvPr>
          <p:cNvSpPr txBox="1"/>
          <p:nvPr/>
        </p:nvSpPr>
        <p:spPr>
          <a:xfrm>
            <a:off x="-16912" y="2349325"/>
            <a:ext cx="1088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accent1"/>
                </a:solidFill>
              </a:rPr>
              <a:t>Cold </a:t>
            </a:r>
            <a:r>
              <a:rPr lang="fr-FR" sz="1100" dirty="0" err="1">
                <a:solidFill>
                  <a:schemeClr val="accent1"/>
                </a:solidFill>
              </a:rPr>
              <a:t>compressor</a:t>
            </a:r>
            <a:endParaRPr lang="fr-FR" sz="1100" dirty="0">
              <a:solidFill>
                <a:schemeClr val="accent1"/>
              </a:solidFill>
            </a:endParaRP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B205A5F6-2C45-4D77-8BC1-3670AEDB702F}"/>
              </a:ext>
            </a:extLst>
          </p:cNvPr>
          <p:cNvSpPr txBox="1"/>
          <p:nvPr/>
        </p:nvSpPr>
        <p:spPr>
          <a:xfrm>
            <a:off x="3745664" y="2231711"/>
            <a:ext cx="1088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accent1"/>
                </a:solidFill>
              </a:rPr>
              <a:t>Joule Thomson valve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F2B7B13-42C4-421C-A6A5-355F1EFE4573}"/>
              </a:ext>
            </a:extLst>
          </p:cNvPr>
          <p:cNvSpPr/>
          <p:nvPr/>
        </p:nvSpPr>
        <p:spPr>
          <a:xfrm>
            <a:off x="5362063" y="3030596"/>
            <a:ext cx="1711458" cy="905508"/>
          </a:xfrm>
          <a:prstGeom prst="rect">
            <a:avLst/>
          </a:prstGeom>
          <a:solidFill>
            <a:srgbClr val="00B0F0">
              <a:alpha val="2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78" name="Rectangle : avec coins rognés en haut 77">
            <a:extLst>
              <a:ext uri="{FF2B5EF4-FFF2-40B4-BE49-F238E27FC236}">
                <a16:creationId xmlns:a16="http://schemas.microsoft.com/office/drawing/2014/main" id="{DE92C5ED-9165-45FC-B659-2CBECCAAAD13}"/>
              </a:ext>
            </a:extLst>
          </p:cNvPr>
          <p:cNvSpPr/>
          <p:nvPr/>
        </p:nvSpPr>
        <p:spPr>
          <a:xfrm>
            <a:off x="5362064" y="2661581"/>
            <a:ext cx="1711458" cy="370047"/>
          </a:xfrm>
          <a:prstGeom prst="snip2SameRect">
            <a:avLst>
              <a:gd name="adj1" fmla="val 50000"/>
              <a:gd name="adj2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641C78D3-D634-4223-A54E-1DC27CC8D38A}"/>
              </a:ext>
            </a:extLst>
          </p:cNvPr>
          <p:cNvGrpSpPr/>
          <p:nvPr/>
        </p:nvGrpSpPr>
        <p:grpSpPr>
          <a:xfrm>
            <a:off x="5815040" y="3116256"/>
            <a:ext cx="420508" cy="692618"/>
            <a:chOff x="4949410" y="2348756"/>
            <a:chExt cx="637699" cy="96010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D9D65AED-C9B1-476B-950B-256C4FE51255}"/>
                </a:ext>
              </a:extLst>
            </p:cNvPr>
            <p:cNvSpPr/>
            <p:nvPr/>
          </p:nvSpPr>
          <p:spPr>
            <a:xfrm>
              <a:off x="4949410" y="2348756"/>
              <a:ext cx="637699" cy="96010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2CD8D5A1-6E93-4DD9-878F-2A5E7461D5C1}"/>
                </a:ext>
              </a:extLst>
            </p:cNvPr>
            <p:cNvCxnSpPr/>
            <p:nvPr/>
          </p:nvCxnSpPr>
          <p:spPr>
            <a:xfrm>
              <a:off x="5149196" y="2352012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3CB22497-CEE2-45B6-BD55-73B8B16DC9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63634" y="2445504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771BC6-4CA7-4300-9D4A-5E4CA5758142}"/>
                </a:ext>
              </a:extLst>
            </p:cNvPr>
            <p:cNvCxnSpPr/>
            <p:nvPr/>
          </p:nvCxnSpPr>
          <p:spPr>
            <a:xfrm>
              <a:off x="5163020" y="2525787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DE9297D7-2F3A-4798-B18D-728D385C80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73038" y="2619950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893DF972-FCE9-42B5-A165-AAAADDE481AC}"/>
                </a:ext>
              </a:extLst>
            </p:cNvPr>
            <p:cNvCxnSpPr/>
            <p:nvPr/>
          </p:nvCxnSpPr>
          <p:spPr>
            <a:xfrm>
              <a:off x="5172990" y="2706364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DE6FAD26-4A80-45EB-9C3D-A800CEC22BA5}"/>
                </a:ext>
              </a:extLst>
            </p:cNvPr>
            <p:cNvCxnSpPr/>
            <p:nvPr/>
          </p:nvCxnSpPr>
          <p:spPr>
            <a:xfrm>
              <a:off x="5172990" y="2885291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B833D48A-5C04-4696-8C44-F36F85AAF7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73037" y="2799816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C4AF512F-4D69-4C21-BEBE-6122788DB2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77981" y="2980600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FD9941B7-4B09-4A0F-8A85-173F39FB7D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78979" y="3156937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7D88A382-8502-46CE-BCA1-22B40BAE1AAF}"/>
                </a:ext>
              </a:extLst>
            </p:cNvPr>
            <p:cNvCxnSpPr/>
            <p:nvPr/>
          </p:nvCxnSpPr>
          <p:spPr>
            <a:xfrm>
              <a:off x="5172990" y="3063725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6C318348-FA40-4AF1-BC0B-D7ADA8CA0A50}"/>
                </a:ext>
              </a:extLst>
            </p:cNvPr>
            <p:cNvCxnSpPr>
              <a:cxnSpLocks/>
            </p:cNvCxnSpPr>
            <p:nvPr/>
          </p:nvCxnSpPr>
          <p:spPr>
            <a:xfrm>
              <a:off x="5180430" y="3239189"/>
              <a:ext cx="206311" cy="676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92" name="Connecteur droit avec flèche 91">
            <a:extLst>
              <a:ext uri="{FF2B5EF4-FFF2-40B4-BE49-F238E27FC236}">
                <a16:creationId xmlns:a16="http://schemas.microsoft.com/office/drawing/2014/main" id="{B742048C-CAFB-478F-8B0A-C65E3EB75C69}"/>
              </a:ext>
            </a:extLst>
          </p:cNvPr>
          <p:cNvCxnSpPr>
            <a:cxnSpLocks/>
          </p:cNvCxnSpPr>
          <p:nvPr/>
        </p:nvCxnSpPr>
        <p:spPr>
          <a:xfrm>
            <a:off x="6024650" y="2199506"/>
            <a:ext cx="0" cy="909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Connecteur droit 92">
            <a:extLst>
              <a:ext uri="{FF2B5EF4-FFF2-40B4-BE49-F238E27FC236}">
                <a16:creationId xmlns:a16="http://schemas.microsoft.com/office/drawing/2014/main" id="{435D56BC-3C99-40EB-98E3-2BB52DC5BA05}"/>
              </a:ext>
            </a:extLst>
          </p:cNvPr>
          <p:cNvCxnSpPr>
            <a:cxnSpLocks/>
          </p:cNvCxnSpPr>
          <p:nvPr/>
        </p:nvCxnSpPr>
        <p:spPr>
          <a:xfrm flipV="1">
            <a:off x="3700263" y="2195471"/>
            <a:ext cx="2324387" cy="94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94" name="Groupe 93">
            <a:extLst>
              <a:ext uri="{FF2B5EF4-FFF2-40B4-BE49-F238E27FC236}">
                <a16:creationId xmlns:a16="http://schemas.microsoft.com/office/drawing/2014/main" id="{1A3D9A8D-D4CA-484B-B2C4-51D9C378468C}"/>
              </a:ext>
            </a:extLst>
          </p:cNvPr>
          <p:cNvGrpSpPr/>
          <p:nvPr/>
        </p:nvGrpSpPr>
        <p:grpSpPr>
          <a:xfrm>
            <a:off x="3716736" y="4201010"/>
            <a:ext cx="2323276" cy="182768"/>
            <a:chOff x="4010487" y="3807092"/>
            <a:chExt cx="2518578" cy="182768"/>
          </a:xfrm>
        </p:grpSpPr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27201431-C2B3-4E8B-8AF1-85098ADD4694}"/>
                </a:ext>
              </a:extLst>
            </p:cNvPr>
            <p:cNvCxnSpPr>
              <a:cxnSpLocks/>
            </p:cNvCxnSpPr>
            <p:nvPr/>
          </p:nvCxnSpPr>
          <p:spPr>
            <a:xfrm>
              <a:off x="6528780" y="3807092"/>
              <a:ext cx="0" cy="182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Connecteur droit avec flèche 95">
              <a:extLst>
                <a:ext uri="{FF2B5EF4-FFF2-40B4-BE49-F238E27FC236}">
                  <a16:creationId xmlns:a16="http://schemas.microsoft.com/office/drawing/2014/main" id="{CFEBC8DB-6A1A-4938-9D6E-554AFF36C0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10487" y="3989860"/>
              <a:ext cx="251857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7" name="Ellipse 96">
            <a:extLst>
              <a:ext uri="{FF2B5EF4-FFF2-40B4-BE49-F238E27FC236}">
                <a16:creationId xmlns:a16="http://schemas.microsoft.com/office/drawing/2014/main" id="{0C5184A6-93BB-41E7-A5C8-D39F1AB9F273}"/>
              </a:ext>
            </a:extLst>
          </p:cNvPr>
          <p:cNvSpPr/>
          <p:nvPr/>
        </p:nvSpPr>
        <p:spPr>
          <a:xfrm rot="16200000">
            <a:off x="7067566" y="951632"/>
            <a:ext cx="363545" cy="32595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98" name="ZoneTexte 97">
            <a:extLst>
              <a:ext uri="{FF2B5EF4-FFF2-40B4-BE49-F238E27FC236}">
                <a16:creationId xmlns:a16="http://schemas.microsoft.com/office/drawing/2014/main" id="{44D9E54B-E19D-4B59-8C69-BCDBF36B08F7}"/>
              </a:ext>
            </a:extLst>
          </p:cNvPr>
          <p:cNvSpPr txBox="1"/>
          <p:nvPr/>
        </p:nvSpPr>
        <p:spPr>
          <a:xfrm>
            <a:off x="7047053" y="1001975"/>
            <a:ext cx="4344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HP1</a:t>
            </a:r>
          </a:p>
        </p:txBody>
      </p: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EC09B7DC-4956-4550-88BB-6209045F8280}"/>
              </a:ext>
            </a:extLst>
          </p:cNvPr>
          <p:cNvCxnSpPr>
            <a:cxnSpLocks/>
            <a:stCxn id="97" idx="2"/>
          </p:cNvCxnSpPr>
          <p:nvPr/>
        </p:nvCxnSpPr>
        <p:spPr>
          <a:xfrm>
            <a:off x="7249339" y="1296384"/>
            <a:ext cx="14948" cy="1126873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C830A95B-FE57-433F-B736-56FA69E8AE71}"/>
              </a:ext>
            </a:extLst>
          </p:cNvPr>
          <p:cNvCxnSpPr>
            <a:cxnSpLocks/>
          </p:cNvCxnSpPr>
          <p:nvPr/>
        </p:nvCxnSpPr>
        <p:spPr>
          <a:xfrm>
            <a:off x="7175303" y="2423257"/>
            <a:ext cx="2047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921D59EB-4B1E-492B-9A68-664C8ABEEB74}"/>
              </a:ext>
            </a:extLst>
          </p:cNvPr>
          <p:cNvCxnSpPr>
            <a:cxnSpLocks/>
          </p:cNvCxnSpPr>
          <p:nvPr/>
        </p:nvCxnSpPr>
        <p:spPr>
          <a:xfrm>
            <a:off x="7171404" y="2730341"/>
            <a:ext cx="2047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Connecteur droit 101">
            <a:extLst>
              <a:ext uri="{FF2B5EF4-FFF2-40B4-BE49-F238E27FC236}">
                <a16:creationId xmlns:a16="http://schemas.microsoft.com/office/drawing/2014/main" id="{B1BE0876-DC3F-450E-B5C8-32D2B79611F0}"/>
              </a:ext>
            </a:extLst>
          </p:cNvPr>
          <p:cNvCxnSpPr>
            <a:cxnSpLocks/>
          </p:cNvCxnSpPr>
          <p:nvPr/>
        </p:nvCxnSpPr>
        <p:spPr>
          <a:xfrm flipV="1">
            <a:off x="7171404" y="2423257"/>
            <a:ext cx="204711" cy="30708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Connecteur droit 102">
            <a:extLst>
              <a:ext uri="{FF2B5EF4-FFF2-40B4-BE49-F238E27FC236}">
                <a16:creationId xmlns:a16="http://schemas.microsoft.com/office/drawing/2014/main" id="{B5121F6B-D1F3-4139-8616-A9A7377C226A}"/>
              </a:ext>
            </a:extLst>
          </p:cNvPr>
          <p:cNvCxnSpPr>
            <a:cxnSpLocks/>
          </p:cNvCxnSpPr>
          <p:nvPr/>
        </p:nvCxnSpPr>
        <p:spPr>
          <a:xfrm flipH="1" flipV="1">
            <a:off x="7171404" y="2423257"/>
            <a:ext cx="204711" cy="30708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02B4F7D9-AAB1-44B4-A3EA-925F4025FB4F}"/>
              </a:ext>
            </a:extLst>
          </p:cNvPr>
          <p:cNvCxnSpPr>
            <a:cxnSpLocks/>
          </p:cNvCxnSpPr>
          <p:nvPr/>
        </p:nvCxnSpPr>
        <p:spPr>
          <a:xfrm flipV="1">
            <a:off x="7277658" y="2729722"/>
            <a:ext cx="0" cy="22169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avec flèche 104">
            <a:extLst>
              <a:ext uri="{FF2B5EF4-FFF2-40B4-BE49-F238E27FC236}">
                <a16:creationId xmlns:a16="http://schemas.microsoft.com/office/drawing/2014/main" id="{C4CC335C-1263-4EB0-B5EE-7185AF345419}"/>
              </a:ext>
            </a:extLst>
          </p:cNvPr>
          <p:cNvCxnSpPr>
            <a:cxnSpLocks/>
          </p:cNvCxnSpPr>
          <p:nvPr/>
        </p:nvCxnSpPr>
        <p:spPr>
          <a:xfrm flipH="1" flipV="1">
            <a:off x="7067898" y="2951412"/>
            <a:ext cx="205862" cy="1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Connecteur droit 105">
            <a:extLst>
              <a:ext uri="{FF2B5EF4-FFF2-40B4-BE49-F238E27FC236}">
                <a16:creationId xmlns:a16="http://schemas.microsoft.com/office/drawing/2014/main" id="{40608E40-BFCD-4720-B761-B46745AD2CD6}"/>
              </a:ext>
            </a:extLst>
          </p:cNvPr>
          <p:cNvCxnSpPr>
            <a:cxnSpLocks/>
          </p:cNvCxnSpPr>
          <p:nvPr/>
        </p:nvCxnSpPr>
        <p:spPr>
          <a:xfrm flipV="1">
            <a:off x="5175050" y="2923241"/>
            <a:ext cx="206495" cy="123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Connecteur droit avec flèche 106">
            <a:extLst>
              <a:ext uri="{FF2B5EF4-FFF2-40B4-BE49-F238E27FC236}">
                <a16:creationId xmlns:a16="http://schemas.microsoft.com/office/drawing/2014/main" id="{6FE7F53B-1805-42FE-8FBD-10F3E0D982D1}"/>
              </a:ext>
            </a:extLst>
          </p:cNvPr>
          <p:cNvCxnSpPr>
            <a:cxnSpLocks/>
          </p:cNvCxnSpPr>
          <p:nvPr/>
        </p:nvCxnSpPr>
        <p:spPr>
          <a:xfrm flipV="1">
            <a:off x="5175050" y="2685660"/>
            <a:ext cx="0" cy="23758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8" name="Ellipse 107">
            <a:extLst>
              <a:ext uri="{FF2B5EF4-FFF2-40B4-BE49-F238E27FC236}">
                <a16:creationId xmlns:a16="http://schemas.microsoft.com/office/drawing/2014/main" id="{9D9E4D68-5C5C-4AAE-8D01-B72A6DC6CF35}"/>
              </a:ext>
            </a:extLst>
          </p:cNvPr>
          <p:cNvSpPr/>
          <p:nvPr/>
        </p:nvSpPr>
        <p:spPr>
          <a:xfrm rot="16200000">
            <a:off x="4999489" y="2346586"/>
            <a:ext cx="370453" cy="31122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cxnSp>
        <p:nvCxnSpPr>
          <p:cNvPr id="109" name="Connecteur droit 108">
            <a:extLst>
              <a:ext uri="{FF2B5EF4-FFF2-40B4-BE49-F238E27FC236}">
                <a16:creationId xmlns:a16="http://schemas.microsoft.com/office/drawing/2014/main" id="{7A0F2560-C875-4776-A726-868CBC497993}"/>
              </a:ext>
            </a:extLst>
          </p:cNvPr>
          <p:cNvCxnSpPr>
            <a:cxnSpLocks/>
            <a:stCxn id="108" idx="3"/>
            <a:endCxn id="108" idx="6"/>
          </p:cNvCxnSpPr>
          <p:nvPr/>
        </p:nvCxnSpPr>
        <p:spPr>
          <a:xfrm rot="16200000" flipV="1">
            <a:off x="5081632" y="2420054"/>
            <a:ext cx="316201" cy="11003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Connecteur droit 109">
            <a:extLst>
              <a:ext uri="{FF2B5EF4-FFF2-40B4-BE49-F238E27FC236}">
                <a16:creationId xmlns:a16="http://schemas.microsoft.com/office/drawing/2014/main" id="{55DB093A-B8E9-4886-AFD5-7D09BF9D3572}"/>
              </a:ext>
            </a:extLst>
          </p:cNvPr>
          <p:cNvCxnSpPr>
            <a:cxnSpLocks/>
            <a:stCxn id="108" idx="1"/>
            <a:endCxn id="108" idx="6"/>
          </p:cNvCxnSpPr>
          <p:nvPr/>
        </p:nvCxnSpPr>
        <p:spPr>
          <a:xfrm rot="16200000">
            <a:off x="4971598" y="2420054"/>
            <a:ext cx="316201" cy="11003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Connecteur droit avec flèche 110">
            <a:extLst>
              <a:ext uri="{FF2B5EF4-FFF2-40B4-BE49-F238E27FC236}">
                <a16:creationId xmlns:a16="http://schemas.microsoft.com/office/drawing/2014/main" id="{C02BAF54-F25C-4FDE-A4DD-043ADD3B4528}"/>
              </a:ext>
            </a:extLst>
          </p:cNvPr>
          <p:cNvCxnSpPr>
            <a:cxnSpLocks/>
            <a:endCxn id="112" idx="2"/>
          </p:cNvCxnSpPr>
          <p:nvPr/>
        </p:nvCxnSpPr>
        <p:spPr>
          <a:xfrm flipV="1">
            <a:off x="5179131" y="1283859"/>
            <a:ext cx="3289" cy="104008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59E81232-7716-4696-8721-25431F2E1B89}"/>
              </a:ext>
            </a:extLst>
          </p:cNvPr>
          <p:cNvSpPr/>
          <p:nvPr/>
        </p:nvSpPr>
        <p:spPr>
          <a:xfrm rot="16200000">
            <a:off x="5006909" y="945368"/>
            <a:ext cx="351021" cy="3259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113" name="ZoneTexte 112">
            <a:extLst>
              <a:ext uri="{FF2B5EF4-FFF2-40B4-BE49-F238E27FC236}">
                <a16:creationId xmlns:a16="http://schemas.microsoft.com/office/drawing/2014/main" id="{3C1079FD-CE99-403F-8B64-1D0AA615B9F3}"/>
              </a:ext>
            </a:extLst>
          </p:cNvPr>
          <p:cNvSpPr txBox="1"/>
          <p:nvPr/>
        </p:nvSpPr>
        <p:spPr>
          <a:xfrm>
            <a:off x="4994905" y="978615"/>
            <a:ext cx="4290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LP1</a:t>
            </a:r>
          </a:p>
        </p:txBody>
      </p:sp>
      <p:sp>
        <p:nvSpPr>
          <p:cNvPr id="114" name="ZoneTexte 113">
            <a:extLst>
              <a:ext uri="{FF2B5EF4-FFF2-40B4-BE49-F238E27FC236}">
                <a16:creationId xmlns:a16="http://schemas.microsoft.com/office/drawing/2014/main" id="{E8F51222-2485-4276-8DDF-A500F8E0CCD2}"/>
              </a:ext>
            </a:extLst>
          </p:cNvPr>
          <p:cNvSpPr txBox="1"/>
          <p:nvPr/>
        </p:nvSpPr>
        <p:spPr>
          <a:xfrm>
            <a:off x="6212169" y="3986793"/>
            <a:ext cx="1711458" cy="2616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FF0000"/>
                </a:solidFill>
              </a:rPr>
              <a:t>Bath 2 : T° &lt; T° Bath 1</a:t>
            </a:r>
          </a:p>
        </p:txBody>
      </p:sp>
      <p:grpSp>
        <p:nvGrpSpPr>
          <p:cNvPr id="115" name="Groupe 114">
            <a:extLst>
              <a:ext uri="{FF2B5EF4-FFF2-40B4-BE49-F238E27FC236}">
                <a16:creationId xmlns:a16="http://schemas.microsoft.com/office/drawing/2014/main" id="{E54A45D2-4FF8-4429-957D-72A898729B84}"/>
              </a:ext>
            </a:extLst>
          </p:cNvPr>
          <p:cNvGrpSpPr/>
          <p:nvPr/>
        </p:nvGrpSpPr>
        <p:grpSpPr>
          <a:xfrm>
            <a:off x="3652675" y="3974509"/>
            <a:ext cx="141242" cy="202572"/>
            <a:chOff x="8261628" y="1413384"/>
            <a:chExt cx="229719" cy="337469"/>
          </a:xfrm>
        </p:grpSpPr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D846064-E3FA-4A91-90E0-33E787C27A72}"/>
                </a:ext>
              </a:extLst>
            </p:cNvPr>
            <p:cNvCxnSpPr>
              <a:cxnSpLocks/>
            </p:cNvCxnSpPr>
            <p:nvPr/>
          </p:nvCxnSpPr>
          <p:spPr>
            <a:xfrm>
              <a:off x="8265922" y="1413384"/>
              <a:ext cx="22542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711A4FAE-10AB-458C-96BC-F551D2E797B2}"/>
                </a:ext>
              </a:extLst>
            </p:cNvPr>
            <p:cNvCxnSpPr>
              <a:cxnSpLocks/>
            </p:cNvCxnSpPr>
            <p:nvPr/>
          </p:nvCxnSpPr>
          <p:spPr>
            <a:xfrm>
              <a:off x="8261628" y="1750853"/>
              <a:ext cx="22542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FB357F3C-B09B-49F6-A2F0-59E501AA5E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61628" y="1413384"/>
              <a:ext cx="225425" cy="337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611323A3-D283-48DC-8AC1-09D0448DE06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61628" y="1413384"/>
              <a:ext cx="225425" cy="337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0" name="Groupe 119">
            <a:extLst>
              <a:ext uri="{FF2B5EF4-FFF2-40B4-BE49-F238E27FC236}">
                <a16:creationId xmlns:a16="http://schemas.microsoft.com/office/drawing/2014/main" id="{94469647-F089-4D06-946F-44DC00CE246D}"/>
              </a:ext>
            </a:extLst>
          </p:cNvPr>
          <p:cNvGrpSpPr/>
          <p:nvPr/>
        </p:nvGrpSpPr>
        <p:grpSpPr>
          <a:xfrm>
            <a:off x="5970448" y="3998438"/>
            <a:ext cx="141242" cy="202572"/>
            <a:chOff x="8261628" y="1413384"/>
            <a:chExt cx="229719" cy="337469"/>
          </a:xfrm>
        </p:grpSpPr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587BB5AE-B36D-4A82-849C-F403A6CB2302}"/>
                </a:ext>
              </a:extLst>
            </p:cNvPr>
            <p:cNvCxnSpPr>
              <a:cxnSpLocks/>
            </p:cNvCxnSpPr>
            <p:nvPr/>
          </p:nvCxnSpPr>
          <p:spPr>
            <a:xfrm>
              <a:off x="8265922" y="1413384"/>
              <a:ext cx="22542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FE5D9C7-0016-406F-AF3A-800C19A0CC1F}"/>
                </a:ext>
              </a:extLst>
            </p:cNvPr>
            <p:cNvCxnSpPr>
              <a:cxnSpLocks/>
            </p:cNvCxnSpPr>
            <p:nvPr/>
          </p:nvCxnSpPr>
          <p:spPr>
            <a:xfrm>
              <a:off x="8261628" y="1750853"/>
              <a:ext cx="22542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780A96B4-B95F-4F01-95C2-A0CC3CE791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61628" y="1413384"/>
              <a:ext cx="225425" cy="337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A09DE586-A507-4CB9-A973-E951C790E5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61628" y="1413384"/>
              <a:ext cx="225425" cy="337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CEFB025D-7760-458A-B40F-4ED81D18C00A}"/>
              </a:ext>
            </a:extLst>
          </p:cNvPr>
          <p:cNvCxnSpPr>
            <a:cxnSpLocks/>
          </p:cNvCxnSpPr>
          <p:nvPr/>
        </p:nvCxnSpPr>
        <p:spPr>
          <a:xfrm flipV="1">
            <a:off x="3722549" y="3791980"/>
            <a:ext cx="0" cy="1825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Connecteur droit 125">
            <a:extLst>
              <a:ext uri="{FF2B5EF4-FFF2-40B4-BE49-F238E27FC236}">
                <a16:creationId xmlns:a16="http://schemas.microsoft.com/office/drawing/2014/main" id="{26D00AF1-CAE1-4706-A32D-D9309DD4AB82}"/>
              </a:ext>
            </a:extLst>
          </p:cNvPr>
          <p:cNvCxnSpPr>
            <a:cxnSpLocks/>
          </p:cNvCxnSpPr>
          <p:nvPr/>
        </p:nvCxnSpPr>
        <p:spPr>
          <a:xfrm flipV="1">
            <a:off x="6039749" y="3816434"/>
            <a:ext cx="0" cy="1820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ZoneTexte 126">
            <a:extLst>
              <a:ext uri="{FF2B5EF4-FFF2-40B4-BE49-F238E27FC236}">
                <a16:creationId xmlns:a16="http://schemas.microsoft.com/office/drawing/2014/main" id="{B4F07D50-F29F-4452-9180-2FFD93B5DF57}"/>
              </a:ext>
            </a:extLst>
          </p:cNvPr>
          <p:cNvSpPr txBox="1"/>
          <p:nvPr/>
        </p:nvSpPr>
        <p:spPr>
          <a:xfrm>
            <a:off x="422069" y="614275"/>
            <a:ext cx="793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2 baths configuration </a:t>
            </a:r>
            <a:r>
              <a:rPr lang="fr-FR" b="1" dirty="0" err="1"/>
              <a:t>with</a:t>
            </a:r>
            <a:r>
              <a:rPr lang="fr-FR" b="1" dirty="0"/>
              <a:t> a nominal CICC pressure of 6 bars</a:t>
            </a:r>
          </a:p>
        </p:txBody>
      </p:sp>
      <p:sp>
        <p:nvSpPr>
          <p:cNvPr id="128" name="Signe Plus 127">
            <a:extLst>
              <a:ext uri="{FF2B5EF4-FFF2-40B4-BE49-F238E27FC236}">
                <a16:creationId xmlns:a16="http://schemas.microsoft.com/office/drawing/2014/main" id="{A2B62F05-F50F-4F1E-B84F-24D58BAFC8CB}"/>
              </a:ext>
            </a:extLst>
          </p:cNvPr>
          <p:cNvSpPr/>
          <p:nvPr/>
        </p:nvSpPr>
        <p:spPr>
          <a:xfrm>
            <a:off x="8058847" y="2729722"/>
            <a:ext cx="624219" cy="594496"/>
          </a:xfrm>
          <a:prstGeom prst="mathPl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30" name="ZoneTexte 129">
            <a:extLst>
              <a:ext uri="{FF2B5EF4-FFF2-40B4-BE49-F238E27FC236}">
                <a16:creationId xmlns:a16="http://schemas.microsoft.com/office/drawing/2014/main" id="{A21BCB5D-5149-4714-B4A0-C0E6CDD1F9E8}"/>
              </a:ext>
            </a:extLst>
          </p:cNvPr>
          <p:cNvSpPr txBox="1"/>
          <p:nvPr/>
        </p:nvSpPr>
        <p:spPr>
          <a:xfrm>
            <a:off x="8982075" y="2242440"/>
            <a:ext cx="32099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cost</a:t>
            </a:r>
            <a:r>
              <a:rPr lang="fr-FR" dirty="0"/>
              <a:t> more </a:t>
            </a:r>
            <a:r>
              <a:rPr lang="fr-FR" dirty="0" err="1"/>
              <a:t>optimized</a:t>
            </a:r>
            <a:r>
              <a:rPr lang="fr-FR" dirty="0"/>
              <a:t>. Second bath </a:t>
            </a:r>
            <a:r>
              <a:rPr lang="fr-FR" dirty="0" err="1"/>
              <a:t>used</a:t>
            </a:r>
            <a:r>
              <a:rPr lang="fr-FR" dirty="0"/>
              <a:t> </a:t>
            </a:r>
            <a:r>
              <a:rPr lang="fr-FR" dirty="0" err="1"/>
              <a:t>only</a:t>
            </a:r>
            <a:r>
              <a:rPr lang="fr-FR" dirty="0"/>
              <a:t> </a:t>
            </a:r>
            <a:r>
              <a:rPr lang="fr-FR" dirty="0" err="1"/>
              <a:t>preventively</a:t>
            </a:r>
            <a:r>
              <a:rPr lang="fr-FR" dirty="0"/>
              <a:t> to cool down </a:t>
            </a:r>
            <a:r>
              <a:rPr lang="fr-FR" dirty="0" err="1"/>
              <a:t>SHe</a:t>
            </a:r>
            <a:r>
              <a:rPr lang="fr-FR" dirty="0"/>
              <a:t> </a:t>
            </a:r>
            <a:r>
              <a:rPr lang="fr-FR" dirty="0" err="1"/>
              <a:t>before</a:t>
            </a:r>
            <a:r>
              <a:rPr lang="fr-FR" dirty="0"/>
              <a:t> breakdown</a:t>
            </a:r>
          </a:p>
        </p:txBody>
      </p:sp>
    </p:spTree>
    <p:extLst>
      <p:ext uri="{BB962C8B-B14F-4D97-AF65-F5344CB8AC3E}">
        <p14:creationId xmlns:p14="http://schemas.microsoft.com/office/powerpoint/2010/main" val="350461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roupe 124">
            <a:extLst>
              <a:ext uri="{FF2B5EF4-FFF2-40B4-BE49-F238E27FC236}">
                <a16:creationId xmlns:a16="http://schemas.microsoft.com/office/drawing/2014/main" id="{61934D59-1025-4E08-A201-8366B0C33C80}"/>
              </a:ext>
            </a:extLst>
          </p:cNvPr>
          <p:cNvGrpSpPr/>
          <p:nvPr/>
        </p:nvGrpSpPr>
        <p:grpSpPr>
          <a:xfrm>
            <a:off x="3042797" y="1396068"/>
            <a:ext cx="5780361" cy="3953974"/>
            <a:chOff x="411378" y="932837"/>
            <a:chExt cx="7512249" cy="5105319"/>
          </a:xfrm>
        </p:grpSpPr>
        <p:sp>
          <p:nvSpPr>
            <p:cNvPr id="4" name="Rectangle à coins arrondis 11">
              <a:extLst>
                <a:ext uri="{FF2B5EF4-FFF2-40B4-BE49-F238E27FC236}">
                  <a16:creationId xmlns:a16="http://schemas.microsoft.com/office/drawing/2014/main" id="{D0981DF2-C9C6-4085-9004-AF152806625E}"/>
                </a:ext>
              </a:extLst>
            </p:cNvPr>
            <p:cNvSpPr/>
            <p:nvPr/>
          </p:nvSpPr>
          <p:spPr>
            <a:xfrm>
              <a:off x="1643884" y="4552839"/>
              <a:ext cx="321687" cy="517397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cxnSp>
          <p:nvCxnSpPr>
            <p:cNvPr id="5" name="Connecteur droit avec flèche 4">
              <a:extLst>
                <a:ext uri="{FF2B5EF4-FFF2-40B4-BE49-F238E27FC236}">
                  <a16:creationId xmlns:a16="http://schemas.microsoft.com/office/drawing/2014/main" id="{F4C53AF1-1C0E-43F3-9B09-25BE4548E1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04728" y="5065674"/>
              <a:ext cx="4470" cy="2899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DEE37C80-BB91-4408-BAEE-20DEAC2B03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6842" y="2218708"/>
              <a:ext cx="4814" cy="94088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81F39247-BF1C-4089-9107-9FECA12C4780}"/>
                </a:ext>
              </a:extLst>
            </p:cNvPr>
            <p:cNvCxnSpPr>
              <a:cxnSpLocks/>
            </p:cNvCxnSpPr>
            <p:nvPr/>
          </p:nvCxnSpPr>
          <p:spPr>
            <a:xfrm>
              <a:off x="1771257" y="2214672"/>
              <a:ext cx="292943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Rectangle à coins arrondis 69">
              <a:extLst>
                <a:ext uri="{FF2B5EF4-FFF2-40B4-BE49-F238E27FC236}">
                  <a16:creationId xmlns:a16="http://schemas.microsoft.com/office/drawing/2014/main" id="{404438C1-74E6-4362-AD56-F569BBE8A76D}"/>
                </a:ext>
              </a:extLst>
            </p:cNvPr>
            <p:cNvSpPr/>
            <p:nvPr/>
          </p:nvSpPr>
          <p:spPr>
            <a:xfrm rot="5400000">
              <a:off x="2097571" y="2043444"/>
              <a:ext cx="275457" cy="327717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A7A8E9DA-E565-4F66-99D1-00E1045F95D4}"/>
                </a:ext>
              </a:extLst>
            </p:cNvPr>
            <p:cNvCxnSpPr/>
            <p:nvPr/>
          </p:nvCxnSpPr>
          <p:spPr>
            <a:xfrm flipV="1">
              <a:off x="2399159" y="2207302"/>
              <a:ext cx="164494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622A0CC7-5DE8-4CF0-BED7-7E7B2DE9FC29}"/>
                </a:ext>
              </a:extLst>
            </p:cNvPr>
            <p:cNvSpPr/>
            <p:nvPr/>
          </p:nvSpPr>
          <p:spPr>
            <a:xfrm>
              <a:off x="2563653" y="1966727"/>
              <a:ext cx="444019" cy="47933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1E6B75ED-46FA-451D-BF90-CDE3BD4A2561}"/>
                </a:ext>
              </a:extLst>
            </p:cNvPr>
            <p:cNvCxnSpPr>
              <a:cxnSpLocks/>
              <a:stCxn id="10" idx="3"/>
              <a:endCxn id="10" idx="6"/>
            </p:cNvCxnSpPr>
            <p:nvPr/>
          </p:nvCxnSpPr>
          <p:spPr>
            <a:xfrm flipV="1">
              <a:off x="2628677" y="2206393"/>
              <a:ext cx="378994" cy="169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D9AE0578-0C0C-4E84-858B-5765740FBE36}"/>
                </a:ext>
              </a:extLst>
            </p:cNvPr>
            <p:cNvCxnSpPr>
              <a:cxnSpLocks/>
              <a:stCxn id="10" idx="1"/>
              <a:endCxn id="10" idx="6"/>
            </p:cNvCxnSpPr>
            <p:nvPr/>
          </p:nvCxnSpPr>
          <p:spPr>
            <a:xfrm>
              <a:off x="2628677" y="2036923"/>
              <a:ext cx="378994" cy="169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51923B13-FE57-4288-AFFB-0A9B94AA7FB2}"/>
                </a:ext>
              </a:extLst>
            </p:cNvPr>
            <p:cNvCxnSpPr/>
            <p:nvPr/>
          </p:nvCxnSpPr>
          <p:spPr>
            <a:xfrm flipV="1">
              <a:off x="3007672" y="2206392"/>
              <a:ext cx="164494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Rectangle à coins arrondis 81">
              <a:extLst>
                <a:ext uri="{FF2B5EF4-FFF2-40B4-BE49-F238E27FC236}">
                  <a16:creationId xmlns:a16="http://schemas.microsoft.com/office/drawing/2014/main" id="{1D895997-13E9-4254-9D59-4806A21D34CA}"/>
                </a:ext>
              </a:extLst>
            </p:cNvPr>
            <p:cNvSpPr/>
            <p:nvPr/>
          </p:nvSpPr>
          <p:spPr>
            <a:xfrm rot="5400000">
              <a:off x="3200738" y="2042534"/>
              <a:ext cx="275457" cy="327717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B094670D-7F1F-4335-A24F-19C732EF4B01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V="1">
              <a:off x="3502326" y="2205154"/>
              <a:ext cx="206495" cy="123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Rectangle à coins arrondis 99">
              <a:extLst>
                <a:ext uri="{FF2B5EF4-FFF2-40B4-BE49-F238E27FC236}">
                  <a16:creationId xmlns:a16="http://schemas.microsoft.com/office/drawing/2014/main" id="{3755ED23-7CF3-4AA9-A338-7098C66E535D}"/>
                </a:ext>
              </a:extLst>
            </p:cNvPr>
            <p:cNvSpPr/>
            <p:nvPr/>
          </p:nvSpPr>
          <p:spPr>
            <a:xfrm>
              <a:off x="3556536" y="4550026"/>
              <a:ext cx="321687" cy="527407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D9D0D02A-F007-45DC-923C-F530586F39F2}"/>
                </a:ext>
              </a:extLst>
            </p:cNvPr>
            <p:cNvCxnSpPr>
              <a:cxnSpLocks/>
              <a:endCxn id="16" idx="0"/>
            </p:cNvCxnSpPr>
            <p:nvPr/>
          </p:nvCxnSpPr>
          <p:spPr>
            <a:xfrm>
              <a:off x="3717379" y="4178472"/>
              <a:ext cx="0" cy="3715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8C4F3D0E-00F7-4398-A760-A087AFFC7ACB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>
              <a:off x="3717379" y="5077434"/>
              <a:ext cx="0" cy="2759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6E10CE71-F767-43D1-A2F3-88643C772CA8}"/>
                </a:ext>
              </a:extLst>
            </p:cNvPr>
            <p:cNvSpPr txBox="1"/>
            <p:nvPr/>
          </p:nvSpPr>
          <p:spPr>
            <a:xfrm>
              <a:off x="1965572" y="4757642"/>
              <a:ext cx="751354" cy="397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600" dirty="0"/>
                <a:t>Return pipes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D39CC874-B175-4C28-A030-6DD4F6B1E35B}"/>
                </a:ext>
              </a:extLst>
            </p:cNvPr>
            <p:cNvSpPr txBox="1"/>
            <p:nvPr/>
          </p:nvSpPr>
          <p:spPr>
            <a:xfrm>
              <a:off x="3895715" y="4757642"/>
              <a:ext cx="751354" cy="397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600" dirty="0" err="1"/>
                <a:t>Supply</a:t>
              </a:r>
              <a:r>
                <a:rPr lang="fr-FR" sz="600" dirty="0"/>
                <a:t> pipes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7B187DA7-0094-4E57-B7AB-641D5C76BA0A}"/>
                </a:ext>
              </a:extLst>
            </p:cNvPr>
            <p:cNvSpPr txBox="1"/>
            <p:nvPr/>
          </p:nvSpPr>
          <p:spPr>
            <a:xfrm>
              <a:off x="1856404" y="1500278"/>
              <a:ext cx="818001" cy="529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600" dirty="0"/>
                <a:t>HXPS1 to </a:t>
              </a:r>
              <a:r>
                <a:rPr lang="fr-FR" sz="600" dirty="0" err="1"/>
                <a:t>circulator</a:t>
              </a:r>
              <a:r>
                <a:rPr lang="fr-FR" sz="600" dirty="0"/>
                <a:t> pipes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EC3309BC-7DF2-414A-8BAF-785751B9065A}"/>
                </a:ext>
              </a:extLst>
            </p:cNvPr>
            <p:cNvSpPr txBox="1"/>
            <p:nvPr/>
          </p:nvSpPr>
          <p:spPr>
            <a:xfrm>
              <a:off x="2976896" y="1479404"/>
              <a:ext cx="901325" cy="397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600" dirty="0" err="1"/>
                <a:t>Circulator</a:t>
              </a:r>
              <a:r>
                <a:rPr lang="fr-FR" sz="600" dirty="0"/>
                <a:t> to HXPS2 pipes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ED9E6D61-4327-4E2C-B8F3-0F97D0DCD2B1}"/>
                </a:ext>
              </a:extLst>
            </p:cNvPr>
            <p:cNvSpPr txBox="1"/>
            <p:nvPr/>
          </p:nvSpPr>
          <p:spPr>
            <a:xfrm>
              <a:off x="2036767" y="3401204"/>
              <a:ext cx="751354" cy="264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600" dirty="0"/>
                <a:t>HXPS1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8C82DBCA-5E28-42DC-8BA4-3BB1E04EA238}"/>
                </a:ext>
              </a:extLst>
            </p:cNvPr>
            <p:cNvSpPr txBox="1"/>
            <p:nvPr/>
          </p:nvSpPr>
          <p:spPr>
            <a:xfrm>
              <a:off x="3936082" y="3391105"/>
              <a:ext cx="751354" cy="264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600" dirty="0"/>
                <a:t>HXPS2</a:t>
              </a:r>
            </a:p>
          </p:txBody>
        </p:sp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87BF6436-E165-4C46-9A91-6AB1AB05945E}"/>
                </a:ext>
              </a:extLst>
            </p:cNvPr>
            <p:cNvCxnSpPr>
              <a:cxnSpLocks/>
              <a:stCxn id="4" idx="0"/>
            </p:cNvCxnSpPr>
            <p:nvPr/>
          </p:nvCxnSpPr>
          <p:spPr>
            <a:xfrm flipH="1" flipV="1">
              <a:off x="1793748" y="3809817"/>
              <a:ext cx="10980" cy="7430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4BC386A-2786-4A18-8ED4-6909C8CE6DBA}"/>
                </a:ext>
              </a:extLst>
            </p:cNvPr>
            <p:cNvSpPr/>
            <p:nvPr/>
          </p:nvSpPr>
          <p:spPr>
            <a:xfrm>
              <a:off x="1588914" y="3156461"/>
              <a:ext cx="379172" cy="65377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C7EDB126-5E4A-4F2D-B086-AFA82E4565CD}"/>
                </a:ext>
              </a:extLst>
            </p:cNvPr>
            <p:cNvCxnSpPr/>
            <p:nvPr/>
          </p:nvCxnSpPr>
          <p:spPr>
            <a:xfrm>
              <a:off x="1707705" y="3158678"/>
              <a:ext cx="141588" cy="659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82C85AF0-92BB-4172-A511-FA86ABF1D5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6290" y="3222341"/>
              <a:ext cx="134522" cy="546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4679C6AC-214A-4AE3-999C-C591C19F2A7B}"/>
                </a:ext>
              </a:extLst>
            </p:cNvPr>
            <p:cNvCxnSpPr/>
            <p:nvPr/>
          </p:nvCxnSpPr>
          <p:spPr>
            <a:xfrm>
              <a:off x="1715925" y="3277009"/>
              <a:ext cx="141588" cy="659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49EC15FF-8442-43EB-B7F4-D6C2F3B704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1882" y="3341129"/>
              <a:ext cx="134522" cy="546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30E3B0F-AC79-4EF6-A6C7-9D84AF7B2F58}"/>
                </a:ext>
              </a:extLst>
            </p:cNvPr>
            <p:cNvCxnSpPr/>
            <p:nvPr/>
          </p:nvCxnSpPr>
          <p:spPr>
            <a:xfrm>
              <a:off x="1721853" y="3399972"/>
              <a:ext cx="141588" cy="659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BE665B6F-B8E1-4D8B-8D3C-B1ADFAA4C8D5}"/>
                </a:ext>
              </a:extLst>
            </p:cNvPr>
            <p:cNvCxnSpPr/>
            <p:nvPr/>
          </p:nvCxnSpPr>
          <p:spPr>
            <a:xfrm>
              <a:off x="1721853" y="3521812"/>
              <a:ext cx="141588" cy="659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02A63A10-ED1C-47E8-BE4D-BFA2AE3D07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1881" y="3463608"/>
              <a:ext cx="134522" cy="546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79ECB8E6-6E85-46E2-8514-220B0235ED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4821" y="3586712"/>
              <a:ext cx="134522" cy="546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5493381-4417-43B3-9A6A-6BEEA09534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5414" y="3706787"/>
              <a:ext cx="134522" cy="546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7A25244-6A4D-4771-957F-53806F91DEF7}"/>
                </a:ext>
              </a:extLst>
            </p:cNvPr>
            <p:cNvCxnSpPr/>
            <p:nvPr/>
          </p:nvCxnSpPr>
          <p:spPr>
            <a:xfrm>
              <a:off x="1721853" y="3643315"/>
              <a:ext cx="141588" cy="659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E52632DE-D46A-4689-8F57-CF3E0694C27D}"/>
                </a:ext>
              </a:extLst>
            </p:cNvPr>
            <p:cNvCxnSpPr>
              <a:cxnSpLocks/>
            </p:cNvCxnSpPr>
            <p:nvPr/>
          </p:nvCxnSpPr>
          <p:spPr>
            <a:xfrm>
              <a:off x="1726277" y="3762797"/>
              <a:ext cx="122671" cy="460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2BADB16-38A3-4AA9-B1F2-4C9977AC1FB5}"/>
                </a:ext>
              </a:extLst>
            </p:cNvPr>
            <p:cNvSpPr/>
            <p:nvPr/>
          </p:nvSpPr>
          <p:spPr>
            <a:xfrm>
              <a:off x="3521025" y="3139567"/>
              <a:ext cx="379172" cy="65377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E396374C-3FD0-4B5F-9D7D-B8BB955AE019}"/>
                </a:ext>
              </a:extLst>
            </p:cNvPr>
            <p:cNvCxnSpPr/>
            <p:nvPr/>
          </p:nvCxnSpPr>
          <p:spPr>
            <a:xfrm>
              <a:off x="3639817" y="3141785"/>
              <a:ext cx="141588" cy="659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87ED9610-8B0E-48E9-8866-3E84AE8993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8401" y="3205447"/>
              <a:ext cx="134522" cy="546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E201C55-4827-446F-AB2B-1911A1AF1097}"/>
                </a:ext>
              </a:extLst>
            </p:cNvPr>
            <p:cNvCxnSpPr/>
            <p:nvPr/>
          </p:nvCxnSpPr>
          <p:spPr>
            <a:xfrm>
              <a:off x="3648036" y="3260116"/>
              <a:ext cx="141588" cy="659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A6F17E77-6FBD-43C3-B2AF-9000FC4173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53993" y="3324236"/>
              <a:ext cx="134522" cy="546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929E82B8-C94C-4BED-BDA5-4898684DFD9F}"/>
                </a:ext>
              </a:extLst>
            </p:cNvPr>
            <p:cNvCxnSpPr/>
            <p:nvPr/>
          </p:nvCxnSpPr>
          <p:spPr>
            <a:xfrm>
              <a:off x="3653965" y="3383079"/>
              <a:ext cx="141588" cy="659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0C6F9974-A28F-44DE-9CA8-394593F2B091}"/>
                </a:ext>
              </a:extLst>
            </p:cNvPr>
            <p:cNvCxnSpPr/>
            <p:nvPr/>
          </p:nvCxnSpPr>
          <p:spPr>
            <a:xfrm>
              <a:off x="3653965" y="3504918"/>
              <a:ext cx="141588" cy="659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04021F20-2B1C-4BFB-A37F-3E007E21F2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53992" y="3446714"/>
              <a:ext cx="134522" cy="546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BA47034-332B-4FC9-9C90-9C5411C371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56932" y="3569818"/>
              <a:ext cx="134522" cy="546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D8A6514F-ECA7-4E69-B48A-D96BCECA60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57526" y="3689894"/>
              <a:ext cx="134522" cy="546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1B2BED47-5F37-4317-A247-544CE871BAF8}"/>
                </a:ext>
              </a:extLst>
            </p:cNvPr>
            <p:cNvCxnSpPr/>
            <p:nvPr/>
          </p:nvCxnSpPr>
          <p:spPr>
            <a:xfrm>
              <a:off x="3653965" y="3626422"/>
              <a:ext cx="141588" cy="659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66FF0B06-912E-44F1-B823-89D722C49E0E}"/>
                </a:ext>
              </a:extLst>
            </p:cNvPr>
            <p:cNvCxnSpPr>
              <a:cxnSpLocks/>
            </p:cNvCxnSpPr>
            <p:nvPr/>
          </p:nvCxnSpPr>
          <p:spPr>
            <a:xfrm>
              <a:off x="3658388" y="3745903"/>
              <a:ext cx="122671" cy="460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70E54C2-FA1D-4747-904C-38B5ABDB2770}"/>
                </a:ext>
              </a:extLst>
            </p:cNvPr>
            <p:cNvSpPr/>
            <p:nvPr/>
          </p:nvSpPr>
          <p:spPr>
            <a:xfrm>
              <a:off x="1382668" y="3031618"/>
              <a:ext cx="3167144" cy="905508"/>
            </a:xfrm>
            <a:prstGeom prst="rect">
              <a:avLst/>
            </a:prstGeom>
            <a:solidFill>
              <a:srgbClr val="00B0F0">
                <a:alpha val="2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52" name="Rectangle : avec coins rognés en haut 51">
              <a:extLst>
                <a:ext uri="{FF2B5EF4-FFF2-40B4-BE49-F238E27FC236}">
                  <a16:creationId xmlns:a16="http://schemas.microsoft.com/office/drawing/2014/main" id="{64B9AA75-33A3-4635-B131-6CF6C0AB1B38}"/>
                </a:ext>
              </a:extLst>
            </p:cNvPr>
            <p:cNvSpPr/>
            <p:nvPr/>
          </p:nvSpPr>
          <p:spPr>
            <a:xfrm>
              <a:off x="1382668" y="2661572"/>
              <a:ext cx="3167144" cy="370047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cxnSp>
          <p:nvCxnSpPr>
            <p:cNvPr id="53" name="Connecteur droit avec flèche 52">
              <a:extLst>
                <a:ext uri="{FF2B5EF4-FFF2-40B4-BE49-F238E27FC236}">
                  <a16:creationId xmlns:a16="http://schemas.microsoft.com/office/drawing/2014/main" id="{ACAA7AED-141C-4F5A-A309-035491B0D2D1}"/>
                </a:ext>
              </a:extLst>
            </p:cNvPr>
            <p:cNvCxnSpPr>
              <a:cxnSpLocks/>
              <a:endCxn id="38" idx="0"/>
            </p:cNvCxnSpPr>
            <p:nvPr/>
          </p:nvCxnSpPr>
          <p:spPr>
            <a:xfrm flipH="1">
              <a:off x="3710611" y="2206392"/>
              <a:ext cx="6125" cy="9331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Cylindre 53">
              <a:extLst>
                <a:ext uri="{FF2B5EF4-FFF2-40B4-BE49-F238E27FC236}">
                  <a16:creationId xmlns:a16="http://schemas.microsoft.com/office/drawing/2014/main" id="{B2462FDC-DF65-425F-ADCB-66058C7E0A60}"/>
                </a:ext>
              </a:extLst>
            </p:cNvPr>
            <p:cNvSpPr/>
            <p:nvPr/>
          </p:nvSpPr>
          <p:spPr>
            <a:xfrm rot="16200000">
              <a:off x="2439609" y="4665098"/>
              <a:ext cx="658271" cy="2087846"/>
            </a:xfrm>
            <a:prstGeom prst="ca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55" name="ZoneTexte 54">
              <a:extLst>
                <a:ext uri="{FF2B5EF4-FFF2-40B4-BE49-F238E27FC236}">
                  <a16:creationId xmlns:a16="http://schemas.microsoft.com/office/drawing/2014/main" id="{1E3F0E1B-B2DC-452A-B236-DE5482CD55D0}"/>
                </a:ext>
              </a:extLst>
            </p:cNvPr>
            <p:cNvSpPr txBox="1"/>
            <p:nvPr/>
          </p:nvSpPr>
          <p:spPr>
            <a:xfrm>
              <a:off x="2399158" y="5569234"/>
              <a:ext cx="857388" cy="3089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800" b="1" dirty="0"/>
                <a:t>Magnet</a:t>
              </a:r>
            </a:p>
          </p:txBody>
        </p: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82FBB2E-4468-4DD4-9011-FCBE5917E6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6173" y="2923242"/>
              <a:ext cx="206495" cy="123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>
              <a:extLst>
                <a:ext uri="{FF2B5EF4-FFF2-40B4-BE49-F238E27FC236}">
                  <a16:creationId xmlns:a16="http://schemas.microsoft.com/office/drawing/2014/main" id="{5D7DE0A4-9910-4FF4-9A1B-FB14D352B9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6173" y="2685661"/>
              <a:ext cx="0" cy="23758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Ellipse 57">
              <a:extLst>
                <a:ext uri="{FF2B5EF4-FFF2-40B4-BE49-F238E27FC236}">
                  <a16:creationId xmlns:a16="http://schemas.microsoft.com/office/drawing/2014/main" id="{69FA4A0A-71A1-43B3-B599-7267A9FDA81D}"/>
                </a:ext>
              </a:extLst>
            </p:cNvPr>
            <p:cNvSpPr/>
            <p:nvPr/>
          </p:nvSpPr>
          <p:spPr>
            <a:xfrm rot="16200000">
              <a:off x="1000612" y="2346587"/>
              <a:ext cx="370453" cy="31122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04BFF0D6-2B87-4EFD-8E24-A227F608E6AE}"/>
                </a:ext>
              </a:extLst>
            </p:cNvPr>
            <p:cNvCxnSpPr>
              <a:cxnSpLocks/>
              <a:stCxn id="58" idx="3"/>
              <a:endCxn id="58" idx="6"/>
            </p:cNvCxnSpPr>
            <p:nvPr/>
          </p:nvCxnSpPr>
          <p:spPr>
            <a:xfrm rot="16200000" flipV="1">
              <a:off x="1082755" y="2420055"/>
              <a:ext cx="316201" cy="11003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217D76FA-E1F2-47AD-8088-225A991D1F8C}"/>
                </a:ext>
              </a:extLst>
            </p:cNvPr>
            <p:cNvCxnSpPr>
              <a:cxnSpLocks/>
              <a:stCxn id="58" idx="1"/>
              <a:endCxn id="58" idx="6"/>
            </p:cNvCxnSpPr>
            <p:nvPr/>
          </p:nvCxnSpPr>
          <p:spPr>
            <a:xfrm rot="16200000">
              <a:off x="972721" y="2420055"/>
              <a:ext cx="316201" cy="11003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necteur droit avec flèche 60">
              <a:extLst>
                <a:ext uri="{FF2B5EF4-FFF2-40B4-BE49-F238E27FC236}">
                  <a16:creationId xmlns:a16="http://schemas.microsoft.com/office/drawing/2014/main" id="{7788FF13-4474-481D-83AE-2C27458EA7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0253" y="2086364"/>
              <a:ext cx="0" cy="23758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108B6526-3BC8-4D92-BD88-E2791E3D2CE6}"/>
                </a:ext>
              </a:extLst>
            </p:cNvPr>
            <p:cNvSpPr/>
            <p:nvPr/>
          </p:nvSpPr>
          <p:spPr>
            <a:xfrm rot="16200000">
              <a:off x="1000612" y="1745526"/>
              <a:ext cx="370453" cy="31122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57270D09-9287-43BE-A346-3564DFA6DE6E}"/>
                </a:ext>
              </a:extLst>
            </p:cNvPr>
            <p:cNvSpPr txBox="1"/>
            <p:nvPr/>
          </p:nvSpPr>
          <p:spPr>
            <a:xfrm>
              <a:off x="992628" y="1758507"/>
              <a:ext cx="406639" cy="28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/>
                <a:t>LP</a:t>
              </a:r>
            </a:p>
          </p:txBody>
        </p: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305BF2C9-60BF-4018-ACCC-08B27118A3DC}"/>
                </a:ext>
              </a:extLst>
            </p:cNvPr>
            <p:cNvSpPr/>
            <p:nvPr/>
          </p:nvSpPr>
          <p:spPr>
            <a:xfrm rot="16200000">
              <a:off x="4560224" y="966216"/>
              <a:ext cx="363545" cy="32595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65" name="ZoneTexte 64">
              <a:extLst>
                <a:ext uri="{FF2B5EF4-FFF2-40B4-BE49-F238E27FC236}">
                  <a16:creationId xmlns:a16="http://schemas.microsoft.com/office/drawing/2014/main" id="{4312ACBC-6EBC-4158-B954-735081410E69}"/>
                </a:ext>
              </a:extLst>
            </p:cNvPr>
            <p:cNvSpPr txBox="1"/>
            <p:nvPr/>
          </p:nvSpPr>
          <p:spPr>
            <a:xfrm>
              <a:off x="4541359" y="978541"/>
              <a:ext cx="429551" cy="308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/>
                <a:t>HP</a:t>
              </a:r>
            </a:p>
          </p:txBody>
        </p:sp>
        <p:cxnSp>
          <p:nvCxnSpPr>
            <p:cNvPr id="66" name="Connecteur droit avec flèche 65">
              <a:extLst>
                <a:ext uri="{FF2B5EF4-FFF2-40B4-BE49-F238E27FC236}">
                  <a16:creationId xmlns:a16="http://schemas.microsoft.com/office/drawing/2014/main" id="{EBD6773E-1064-4F7E-8A76-C9AB045F4B04}"/>
                </a:ext>
              </a:extLst>
            </p:cNvPr>
            <p:cNvCxnSpPr>
              <a:cxnSpLocks/>
              <a:stCxn id="64" idx="2"/>
            </p:cNvCxnSpPr>
            <p:nvPr/>
          </p:nvCxnSpPr>
          <p:spPr>
            <a:xfrm>
              <a:off x="4741997" y="1310968"/>
              <a:ext cx="0" cy="1141981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DEF11A74-C732-4C50-8CAC-977754C116F6}"/>
                </a:ext>
              </a:extLst>
            </p:cNvPr>
            <p:cNvCxnSpPr>
              <a:cxnSpLocks/>
            </p:cNvCxnSpPr>
            <p:nvPr/>
          </p:nvCxnSpPr>
          <p:spPr>
            <a:xfrm>
              <a:off x="4653012" y="2452949"/>
              <a:ext cx="204711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BA25F582-1E9F-4071-8648-E7994251F1B0}"/>
                </a:ext>
              </a:extLst>
            </p:cNvPr>
            <p:cNvCxnSpPr>
              <a:cxnSpLocks/>
            </p:cNvCxnSpPr>
            <p:nvPr/>
          </p:nvCxnSpPr>
          <p:spPr>
            <a:xfrm>
              <a:off x="4649113" y="2760033"/>
              <a:ext cx="204711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C8DCB756-1EC8-47EB-B7D2-AF007ACCD1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49113" y="2452949"/>
              <a:ext cx="204711" cy="30708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8B6F0964-7A9A-4DF6-8939-B658B312AD1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49113" y="2452949"/>
              <a:ext cx="204711" cy="30708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B096873B-8048-4108-9A05-E0C63ACE5E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5367" y="2759414"/>
              <a:ext cx="0" cy="22169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Connecteur droit avec flèche 71">
              <a:extLst>
                <a:ext uri="{FF2B5EF4-FFF2-40B4-BE49-F238E27FC236}">
                  <a16:creationId xmlns:a16="http://schemas.microsoft.com/office/drawing/2014/main" id="{29CC87FB-86E7-46AC-ABA7-49DA585CA45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45607" y="2981104"/>
              <a:ext cx="205862" cy="1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ZoneTexte 72">
              <a:extLst>
                <a:ext uri="{FF2B5EF4-FFF2-40B4-BE49-F238E27FC236}">
                  <a16:creationId xmlns:a16="http://schemas.microsoft.com/office/drawing/2014/main" id="{18DF89AF-48D8-4CC7-ABFB-D91A7E512C30}"/>
                </a:ext>
              </a:extLst>
            </p:cNvPr>
            <p:cNvSpPr txBox="1"/>
            <p:nvPr/>
          </p:nvSpPr>
          <p:spPr>
            <a:xfrm>
              <a:off x="411378" y="3072723"/>
              <a:ext cx="1088820" cy="485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>
                  <a:solidFill>
                    <a:schemeClr val="accent1"/>
                  </a:solidFill>
                </a:rPr>
                <a:t>Cold </a:t>
              </a:r>
              <a:r>
                <a:rPr lang="fr-FR" sz="800" dirty="0" err="1">
                  <a:solidFill>
                    <a:schemeClr val="accent1"/>
                  </a:solidFill>
                </a:rPr>
                <a:t>compressor</a:t>
              </a:r>
              <a:endParaRPr lang="fr-FR" sz="800" dirty="0">
                <a:solidFill>
                  <a:schemeClr val="accent1"/>
                </a:solidFill>
              </a:endParaRPr>
            </a:p>
          </p:txBody>
        </p: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2C495B5A-3DF0-41B4-BC2C-1CC2D268A6FA}"/>
                </a:ext>
              </a:extLst>
            </p:cNvPr>
            <p:cNvSpPr txBox="1"/>
            <p:nvPr/>
          </p:nvSpPr>
          <p:spPr>
            <a:xfrm>
              <a:off x="3744848" y="2199620"/>
              <a:ext cx="1317253" cy="437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>
                  <a:solidFill>
                    <a:schemeClr val="accent1"/>
                  </a:solidFill>
                </a:rPr>
                <a:t>Joule Thomson valve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B8FC1640-1543-45A2-AD2C-6834909C5C59}"/>
                </a:ext>
              </a:extLst>
            </p:cNvPr>
            <p:cNvSpPr/>
            <p:nvPr/>
          </p:nvSpPr>
          <p:spPr>
            <a:xfrm>
              <a:off x="5362063" y="3030596"/>
              <a:ext cx="1711458" cy="905508"/>
            </a:xfrm>
            <a:prstGeom prst="rect">
              <a:avLst/>
            </a:prstGeom>
            <a:solidFill>
              <a:srgbClr val="00B0F0">
                <a:alpha val="2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76" name="Rectangle : avec coins rognés en haut 75">
              <a:extLst>
                <a:ext uri="{FF2B5EF4-FFF2-40B4-BE49-F238E27FC236}">
                  <a16:creationId xmlns:a16="http://schemas.microsoft.com/office/drawing/2014/main" id="{431D6DA2-50D2-4196-B855-E2D88D551366}"/>
                </a:ext>
              </a:extLst>
            </p:cNvPr>
            <p:cNvSpPr/>
            <p:nvPr/>
          </p:nvSpPr>
          <p:spPr>
            <a:xfrm>
              <a:off x="5362064" y="2661581"/>
              <a:ext cx="1711458" cy="370047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grpSp>
          <p:nvGrpSpPr>
            <p:cNvPr id="77" name="Groupe 76">
              <a:extLst>
                <a:ext uri="{FF2B5EF4-FFF2-40B4-BE49-F238E27FC236}">
                  <a16:creationId xmlns:a16="http://schemas.microsoft.com/office/drawing/2014/main" id="{41573394-38C2-4441-B50B-2A79468DB045}"/>
                </a:ext>
              </a:extLst>
            </p:cNvPr>
            <p:cNvGrpSpPr/>
            <p:nvPr/>
          </p:nvGrpSpPr>
          <p:grpSpPr>
            <a:xfrm>
              <a:off x="5815040" y="3116256"/>
              <a:ext cx="420508" cy="692618"/>
              <a:chOff x="4949410" y="2348756"/>
              <a:chExt cx="637699" cy="960104"/>
            </a:xfrm>
          </p:grpSpPr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7C2F9728-E715-4800-B5FB-0706A274D961}"/>
                  </a:ext>
                </a:extLst>
              </p:cNvPr>
              <p:cNvSpPr/>
              <p:nvPr/>
            </p:nvSpPr>
            <p:spPr>
              <a:xfrm>
                <a:off x="4949410" y="2348756"/>
                <a:ext cx="637699" cy="96010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100"/>
              </a:p>
            </p:txBody>
          </p: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7E5F42B5-55B5-476F-8199-D36B2FFE8127}"/>
                  </a:ext>
                </a:extLst>
              </p:cNvPr>
              <p:cNvCxnSpPr/>
              <p:nvPr/>
            </p:nvCxnSpPr>
            <p:spPr>
              <a:xfrm>
                <a:off x="5149196" y="2352012"/>
                <a:ext cx="238125" cy="967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F146B167-1B46-4B6E-B66A-0AEDB84F86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63634" y="2445504"/>
                <a:ext cx="226242" cy="8032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ABB7638C-93F4-496E-844B-977898F427AF}"/>
                  </a:ext>
                </a:extLst>
              </p:cNvPr>
              <p:cNvCxnSpPr/>
              <p:nvPr/>
            </p:nvCxnSpPr>
            <p:spPr>
              <a:xfrm>
                <a:off x="5163020" y="2525787"/>
                <a:ext cx="238125" cy="967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BB2B9F4A-B22F-4A23-866A-D46C1C6E07F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73038" y="2619950"/>
                <a:ext cx="226242" cy="8032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32396244-4894-4D41-B2FB-5ABCC7BF2ACD}"/>
                  </a:ext>
                </a:extLst>
              </p:cNvPr>
              <p:cNvCxnSpPr/>
              <p:nvPr/>
            </p:nvCxnSpPr>
            <p:spPr>
              <a:xfrm>
                <a:off x="5172990" y="2706364"/>
                <a:ext cx="238125" cy="967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5D764753-20E8-4FB5-AA89-9BEA189AE62D}"/>
                  </a:ext>
                </a:extLst>
              </p:cNvPr>
              <p:cNvCxnSpPr/>
              <p:nvPr/>
            </p:nvCxnSpPr>
            <p:spPr>
              <a:xfrm>
                <a:off x="5172990" y="2885291"/>
                <a:ext cx="238125" cy="967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3494BF29-EC9F-40E0-9E3E-F57F85CBF4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73037" y="2799816"/>
                <a:ext cx="226242" cy="8032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60D6595F-21FA-45E4-BE0A-A085C33D59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77981" y="2980600"/>
                <a:ext cx="226242" cy="8032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>
                <a:extLst>
                  <a:ext uri="{FF2B5EF4-FFF2-40B4-BE49-F238E27FC236}">
                    <a16:creationId xmlns:a16="http://schemas.microsoft.com/office/drawing/2014/main" id="{2FAD416E-D389-47F8-9045-0C774871DC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78979" y="3156937"/>
                <a:ext cx="226242" cy="8032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87">
                <a:extLst>
                  <a:ext uri="{FF2B5EF4-FFF2-40B4-BE49-F238E27FC236}">
                    <a16:creationId xmlns:a16="http://schemas.microsoft.com/office/drawing/2014/main" id="{543965A9-3FA3-45AF-AB06-C7B00825F354}"/>
                  </a:ext>
                </a:extLst>
              </p:cNvPr>
              <p:cNvCxnSpPr/>
              <p:nvPr/>
            </p:nvCxnSpPr>
            <p:spPr>
              <a:xfrm>
                <a:off x="5172990" y="3063725"/>
                <a:ext cx="238125" cy="967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3F02962C-2501-4F25-B9BE-AA82802280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80430" y="3239189"/>
                <a:ext cx="206311" cy="676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90" name="Connecteur droit avec flèche 89">
              <a:extLst>
                <a:ext uri="{FF2B5EF4-FFF2-40B4-BE49-F238E27FC236}">
                  <a16:creationId xmlns:a16="http://schemas.microsoft.com/office/drawing/2014/main" id="{ECB148CE-1AB3-4E99-8423-BD02AA9383FA}"/>
                </a:ext>
              </a:extLst>
            </p:cNvPr>
            <p:cNvCxnSpPr>
              <a:cxnSpLocks/>
            </p:cNvCxnSpPr>
            <p:nvPr/>
          </p:nvCxnSpPr>
          <p:spPr>
            <a:xfrm>
              <a:off x="6024650" y="2199506"/>
              <a:ext cx="0" cy="9091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63EFE46D-5E41-417B-8040-77E992F611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00263" y="2195471"/>
              <a:ext cx="2324387" cy="948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2" name="Groupe 91">
              <a:extLst>
                <a:ext uri="{FF2B5EF4-FFF2-40B4-BE49-F238E27FC236}">
                  <a16:creationId xmlns:a16="http://schemas.microsoft.com/office/drawing/2014/main" id="{8BB4D02B-B025-4490-9087-5C4548AC91A9}"/>
                </a:ext>
              </a:extLst>
            </p:cNvPr>
            <p:cNvGrpSpPr/>
            <p:nvPr/>
          </p:nvGrpSpPr>
          <p:grpSpPr>
            <a:xfrm>
              <a:off x="3716736" y="4201010"/>
              <a:ext cx="2323276" cy="182768"/>
              <a:chOff x="4010487" y="3807092"/>
              <a:chExt cx="2518578" cy="182768"/>
            </a:xfrm>
          </p:grpSpPr>
          <p:cxnSp>
            <p:nvCxnSpPr>
              <p:cNvPr id="93" name="Connecteur droit 92">
                <a:extLst>
                  <a:ext uri="{FF2B5EF4-FFF2-40B4-BE49-F238E27FC236}">
                    <a16:creationId xmlns:a16="http://schemas.microsoft.com/office/drawing/2014/main" id="{5825BEE0-DE76-4364-836A-2764877723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28780" y="3807092"/>
                <a:ext cx="0" cy="18276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avec flèche 93">
                <a:extLst>
                  <a:ext uri="{FF2B5EF4-FFF2-40B4-BE49-F238E27FC236}">
                    <a16:creationId xmlns:a16="http://schemas.microsoft.com/office/drawing/2014/main" id="{0EF5354C-4D5A-451C-B93E-8216B64520C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10487" y="3989860"/>
                <a:ext cx="251857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20672085-73C2-46AB-BC49-1F2281D042B0}"/>
                </a:ext>
              </a:extLst>
            </p:cNvPr>
            <p:cNvSpPr/>
            <p:nvPr/>
          </p:nvSpPr>
          <p:spPr>
            <a:xfrm rot="16200000">
              <a:off x="7067566" y="951632"/>
              <a:ext cx="363545" cy="32595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96" name="ZoneTexte 95">
              <a:extLst>
                <a:ext uri="{FF2B5EF4-FFF2-40B4-BE49-F238E27FC236}">
                  <a16:creationId xmlns:a16="http://schemas.microsoft.com/office/drawing/2014/main" id="{D0402A8C-3936-46B8-8E3C-B65E593F833A}"/>
                </a:ext>
              </a:extLst>
            </p:cNvPr>
            <p:cNvSpPr txBox="1"/>
            <p:nvPr/>
          </p:nvSpPr>
          <p:spPr>
            <a:xfrm>
              <a:off x="7003981" y="961007"/>
              <a:ext cx="490715" cy="308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/>
                <a:t>HP1</a:t>
              </a:r>
            </a:p>
          </p:txBody>
        </p:sp>
        <p:cxnSp>
          <p:nvCxnSpPr>
            <p:cNvPr id="97" name="Connecteur droit avec flèche 96">
              <a:extLst>
                <a:ext uri="{FF2B5EF4-FFF2-40B4-BE49-F238E27FC236}">
                  <a16:creationId xmlns:a16="http://schemas.microsoft.com/office/drawing/2014/main" id="{9ACE25D5-C45E-4EC0-AF5F-A6C180B32593}"/>
                </a:ext>
              </a:extLst>
            </p:cNvPr>
            <p:cNvCxnSpPr>
              <a:cxnSpLocks/>
              <a:stCxn id="95" idx="2"/>
            </p:cNvCxnSpPr>
            <p:nvPr/>
          </p:nvCxnSpPr>
          <p:spPr>
            <a:xfrm>
              <a:off x="7249339" y="1296384"/>
              <a:ext cx="14948" cy="1126873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B81807D-467B-4C8E-8B7E-23C62EAD14B8}"/>
                </a:ext>
              </a:extLst>
            </p:cNvPr>
            <p:cNvCxnSpPr>
              <a:cxnSpLocks/>
            </p:cNvCxnSpPr>
            <p:nvPr/>
          </p:nvCxnSpPr>
          <p:spPr>
            <a:xfrm>
              <a:off x="7175303" y="2423257"/>
              <a:ext cx="204711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F5A2A06E-15C8-489B-AF88-D439B288F5CB}"/>
                </a:ext>
              </a:extLst>
            </p:cNvPr>
            <p:cNvCxnSpPr>
              <a:cxnSpLocks/>
            </p:cNvCxnSpPr>
            <p:nvPr/>
          </p:nvCxnSpPr>
          <p:spPr>
            <a:xfrm>
              <a:off x="7171404" y="2730341"/>
              <a:ext cx="204711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D4D98AF-E7C9-47C2-8CC3-383636D614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71404" y="2423257"/>
              <a:ext cx="204711" cy="30708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DDC9EE4C-E580-4178-8FFC-8C63B4FFD76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71404" y="2423257"/>
              <a:ext cx="204711" cy="30708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3CF1498-7579-4681-B5C1-8FB2A5F98F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77658" y="2729722"/>
              <a:ext cx="0" cy="22169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Connecteur droit avec flèche 102">
              <a:extLst>
                <a:ext uri="{FF2B5EF4-FFF2-40B4-BE49-F238E27FC236}">
                  <a16:creationId xmlns:a16="http://schemas.microsoft.com/office/drawing/2014/main" id="{4E0982CE-AA13-45F4-9DA9-7B6227DFC17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67898" y="2951412"/>
              <a:ext cx="205862" cy="1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E5783D63-4E2C-4A3F-9A74-616BA262F2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75050" y="2923241"/>
              <a:ext cx="206495" cy="123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Connecteur droit avec flèche 104">
              <a:extLst>
                <a:ext uri="{FF2B5EF4-FFF2-40B4-BE49-F238E27FC236}">
                  <a16:creationId xmlns:a16="http://schemas.microsoft.com/office/drawing/2014/main" id="{22AC699E-0343-459C-B7CE-F7DA29D127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75050" y="2685660"/>
              <a:ext cx="0" cy="23758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971CCEA2-19F8-47C7-A458-9E2390989376}"/>
                </a:ext>
              </a:extLst>
            </p:cNvPr>
            <p:cNvSpPr/>
            <p:nvPr/>
          </p:nvSpPr>
          <p:spPr>
            <a:xfrm rot="16200000">
              <a:off x="4999489" y="2346586"/>
              <a:ext cx="370453" cy="31122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cxnSp>
          <p:nvCxnSpPr>
            <p:cNvPr id="107" name="Connecteur droit 106">
              <a:extLst>
                <a:ext uri="{FF2B5EF4-FFF2-40B4-BE49-F238E27FC236}">
                  <a16:creationId xmlns:a16="http://schemas.microsoft.com/office/drawing/2014/main" id="{CCFD59B5-6C92-4E79-AD66-A631E5B782F3}"/>
                </a:ext>
              </a:extLst>
            </p:cNvPr>
            <p:cNvCxnSpPr>
              <a:cxnSpLocks/>
              <a:stCxn id="106" idx="3"/>
              <a:endCxn id="106" idx="6"/>
            </p:cNvCxnSpPr>
            <p:nvPr/>
          </p:nvCxnSpPr>
          <p:spPr>
            <a:xfrm rot="16200000" flipV="1">
              <a:off x="5081632" y="2420054"/>
              <a:ext cx="316201" cy="11003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Connecteur droit 107">
              <a:extLst>
                <a:ext uri="{FF2B5EF4-FFF2-40B4-BE49-F238E27FC236}">
                  <a16:creationId xmlns:a16="http://schemas.microsoft.com/office/drawing/2014/main" id="{8059DD59-D8ED-47C7-B758-9BE14B520757}"/>
                </a:ext>
              </a:extLst>
            </p:cNvPr>
            <p:cNvCxnSpPr>
              <a:cxnSpLocks/>
              <a:stCxn id="106" idx="1"/>
              <a:endCxn id="106" idx="6"/>
            </p:cNvCxnSpPr>
            <p:nvPr/>
          </p:nvCxnSpPr>
          <p:spPr>
            <a:xfrm rot="16200000">
              <a:off x="4971598" y="2420054"/>
              <a:ext cx="316201" cy="11003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Connecteur droit avec flèche 108">
              <a:extLst>
                <a:ext uri="{FF2B5EF4-FFF2-40B4-BE49-F238E27FC236}">
                  <a16:creationId xmlns:a16="http://schemas.microsoft.com/office/drawing/2014/main" id="{FA44ED77-11FD-4274-8FF2-B9636051F626}"/>
                </a:ext>
              </a:extLst>
            </p:cNvPr>
            <p:cNvCxnSpPr>
              <a:cxnSpLocks/>
              <a:endCxn id="110" idx="2"/>
            </p:cNvCxnSpPr>
            <p:nvPr/>
          </p:nvCxnSpPr>
          <p:spPr>
            <a:xfrm flipV="1">
              <a:off x="5179131" y="1283859"/>
              <a:ext cx="3289" cy="1040084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Ellipse 109">
              <a:extLst>
                <a:ext uri="{FF2B5EF4-FFF2-40B4-BE49-F238E27FC236}">
                  <a16:creationId xmlns:a16="http://schemas.microsoft.com/office/drawing/2014/main" id="{8E2A9F54-2899-44F3-A9DC-A7A6E36938B7}"/>
                </a:ext>
              </a:extLst>
            </p:cNvPr>
            <p:cNvSpPr/>
            <p:nvPr/>
          </p:nvSpPr>
          <p:spPr>
            <a:xfrm rot="16200000">
              <a:off x="5006909" y="945368"/>
              <a:ext cx="351021" cy="32596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111" name="ZoneTexte 110">
              <a:extLst>
                <a:ext uri="{FF2B5EF4-FFF2-40B4-BE49-F238E27FC236}">
                  <a16:creationId xmlns:a16="http://schemas.microsoft.com/office/drawing/2014/main" id="{72BDDE4E-B7AD-4FD9-8FEC-D14377AEAD24}"/>
                </a:ext>
              </a:extLst>
            </p:cNvPr>
            <p:cNvSpPr txBox="1"/>
            <p:nvPr/>
          </p:nvSpPr>
          <p:spPr>
            <a:xfrm>
              <a:off x="4994905" y="978615"/>
              <a:ext cx="429094" cy="28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/>
                <a:t>LP1</a:t>
              </a:r>
            </a:p>
          </p:txBody>
        </p:sp>
        <p:sp>
          <p:nvSpPr>
            <p:cNvPr id="112" name="ZoneTexte 111">
              <a:extLst>
                <a:ext uri="{FF2B5EF4-FFF2-40B4-BE49-F238E27FC236}">
                  <a16:creationId xmlns:a16="http://schemas.microsoft.com/office/drawing/2014/main" id="{F63BA477-B44D-4AD0-94A0-FD05A0C6CDD8}"/>
                </a:ext>
              </a:extLst>
            </p:cNvPr>
            <p:cNvSpPr txBox="1"/>
            <p:nvPr/>
          </p:nvSpPr>
          <p:spPr>
            <a:xfrm>
              <a:off x="6212169" y="3986795"/>
              <a:ext cx="1711458" cy="43713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b="1" dirty="0">
                  <a:solidFill>
                    <a:srgbClr val="FF0000"/>
                  </a:solidFill>
                </a:rPr>
                <a:t>Bath 2 : 3,02 K</a:t>
              </a:r>
            </a:p>
            <a:p>
              <a:r>
                <a:rPr lang="fr-FR" sz="800" b="1" dirty="0">
                  <a:solidFill>
                    <a:srgbClr val="FF0000"/>
                  </a:solidFill>
                </a:rPr>
                <a:t>Volume = 37,6 m3</a:t>
              </a:r>
            </a:p>
          </p:txBody>
        </p:sp>
        <p:grpSp>
          <p:nvGrpSpPr>
            <p:cNvPr id="113" name="Groupe 112">
              <a:extLst>
                <a:ext uri="{FF2B5EF4-FFF2-40B4-BE49-F238E27FC236}">
                  <a16:creationId xmlns:a16="http://schemas.microsoft.com/office/drawing/2014/main" id="{B7D517DA-7C62-489D-AF56-51238978C984}"/>
                </a:ext>
              </a:extLst>
            </p:cNvPr>
            <p:cNvGrpSpPr/>
            <p:nvPr/>
          </p:nvGrpSpPr>
          <p:grpSpPr>
            <a:xfrm>
              <a:off x="3652675" y="3974509"/>
              <a:ext cx="141242" cy="202572"/>
              <a:chOff x="8261628" y="1413384"/>
              <a:chExt cx="229719" cy="337469"/>
            </a:xfrm>
          </p:grpSpPr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EC7E75F6-0EE8-4C62-A6A9-A857844E69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65922" y="1413384"/>
                <a:ext cx="22542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2A992920-FB31-4AA3-8F0F-F65B20602B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61628" y="1750853"/>
                <a:ext cx="22542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872FD8-EFEC-48A7-B7D6-D2F3D965A4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61628" y="1413384"/>
                <a:ext cx="225425" cy="33746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BC539464-73CF-4D2A-87E7-2CB7C236C1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261628" y="1413384"/>
                <a:ext cx="225425" cy="33746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Groupe 117">
              <a:extLst>
                <a:ext uri="{FF2B5EF4-FFF2-40B4-BE49-F238E27FC236}">
                  <a16:creationId xmlns:a16="http://schemas.microsoft.com/office/drawing/2014/main" id="{F5006C08-902D-426F-AD78-36081F2F8596}"/>
                </a:ext>
              </a:extLst>
            </p:cNvPr>
            <p:cNvGrpSpPr/>
            <p:nvPr/>
          </p:nvGrpSpPr>
          <p:grpSpPr>
            <a:xfrm>
              <a:off x="5970448" y="3998438"/>
              <a:ext cx="141242" cy="202572"/>
              <a:chOff x="8261628" y="1413384"/>
              <a:chExt cx="229719" cy="337469"/>
            </a:xfrm>
          </p:grpSpPr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0177451F-747C-469C-9137-5AB5D77583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65922" y="1413384"/>
                <a:ext cx="22542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Connecteur droit 119">
                <a:extLst>
                  <a:ext uri="{FF2B5EF4-FFF2-40B4-BE49-F238E27FC236}">
                    <a16:creationId xmlns:a16="http://schemas.microsoft.com/office/drawing/2014/main" id="{272AE88F-FDF1-45E7-8A74-99C2611B1D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61628" y="1750853"/>
                <a:ext cx="22542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>
                <a:extLst>
                  <a:ext uri="{FF2B5EF4-FFF2-40B4-BE49-F238E27FC236}">
                    <a16:creationId xmlns:a16="http://schemas.microsoft.com/office/drawing/2014/main" id="{C98E8A29-FA8D-4BBA-A402-B4E912D266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61628" y="1413384"/>
                <a:ext cx="225425" cy="33746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>
                <a:extLst>
                  <a:ext uri="{FF2B5EF4-FFF2-40B4-BE49-F238E27FC236}">
                    <a16:creationId xmlns:a16="http://schemas.microsoft.com/office/drawing/2014/main" id="{B3121B22-21B6-4C77-B38A-4EC1A4362F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261628" y="1413384"/>
                <a:ext cx="225425" cy="33746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42363BD2-C59C-4A01-BE9F-F073E650EA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22549" y="3791980"/>
              <a:ext cx="0" cy="1825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36007539-1220-4088-B5E3-42BDF68AAE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39749" y="3816434"/>
              <a:ext cx="0" cy="18200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6" name="Titre 2">
            <a:extLst>
              <a:ext uri="{FF2B5EF4-FFF2-40B4-BE49-F238E27FC236}">
                <a16:creationId xmlns:a16="http://schemas.microsoft.com/office/drawing/2014/main" id="{DF4599D6-D452-4270-B6FE-CAF10DB4D84C}"/>
              </a:ext>
            </a:extLst>
          </p:cNvPr>
          <p:cNvSpPr txBox="1">
            <a:spLocks/>
          </p:cNvSpPr>
          <p:nvPr/>
        </p:nvSpPr>
        <p:spPr>
          <a:xfrm>
            <a:off x="243600" y="177136"/>
            <a:ext cx="10728325" cy="408395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dirty="0"/>
              <a:t>How to regain </a:t>
            </a:r>
            <a:r>
              <a:rPr lang="fr-FR" sz="2000" dirty="0" err="1"/>
              <a:t>margin</a:t>
            </a:r>
            <a:r>
              <a:rPr lang="fr-FR" sz="2000" dirty="0"/>
              <a:t> : 2 baths configurations</a:t>
            </a:r>
          </a:p>
        </p:txBody>
      </p:sp>
      <p:cxnSp>
        <p:nvCxnSpPr>
          <p:cNvPr id="130" name="Connecteur droit avec flèche 129">
            <a:extLst>
              <a:ext uri="{FF2B5EF4-FFF2-40B4-BE49-F238E27FC236}">
                <a16:creationId xmlns:a16="http://schemas.microsoft.com/office/drawing/2014/main" id="{AC8F35B8-660D-4E8A-95F1-CCC3243DFA2B}"/>
              </a:ext>
            </a:extLst>
          </p:cNvPr>
          <p:cNvCxnSpPr>
            <a:cxnSpLocks/>
            <a:stCxn id="106" idx="4"/>
          </p:cNvCxnSpPr>
          <p:nvPr/>
        </p:nvCxnSpPr>
        <p:spPr>
          <a:xfrm flipV="1">
            <a:off x="6835417" y="1174994"/>
            <a:ext cx="2378491" cy="1436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avec flèche 133">
            <a:extLst>
              <a:ext uri="{FF2B5EF4-FFF2-40B4-BE49-F238E27FC236}">
                <a16:creationId xmlns:a16="http://schemas.microsoft.com/office/drawing/2014/main" id="{D6F1B63B-B96C-4E80-9208-2C4342FB8979}"/>
              </a:ext>
            </a:extLst>
          </p:cNvPr>
          <p:cNvCxnSpPr>
            <a:cxnSpLocks/>
            <a:stCxn id="58" idx="7"/>
          </p:cNvCxnSpPr>
          <p:nvPr/>
        </p:nvCxnSpPr>
        <p:spPr>
          <a:xfrm flipH="1" flipV="1">
            <a:off x="2978092" y="1970925"/>
            <a:ext cx="575954" cy="5391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ZoneTexte 136">
            <a:extLst>
              <a:ext uri="{FF2B5EF4-FFF2-40B4-BE49-F238E27FC236}">
                <a16:creationId xmlns:a16="http://schemas.microsoft.com/office/drawing/2014/main" id="{BD6C2307-EB0C-47F3-A556-B4A25FF05CF2}"/>
              </a:ext>
            </a:extLst>
          </p:cNvPr>
          <p:cNvSpPr txBox="1"/>
          <p:nvPr/>
        </p:nvSpPr>
        <p:spPr>
          <a:xfrm>
            <a:off x="4395880" y="3741172"/>
            <a:ext cx="1184161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>
                <a:solidFill>
                  <a:srgbClr val="FF0000"/>
                </a:solidFill>
              </a:rPr>
              <a:t>Bath 1 : 4,4K </a:t>
            </a:r>
          </a:p>
          <a:p>
            <a:r>
              <a:rPr lang="fr-FR" sz="800" b="1" dirty="0">
                <a:solidFill>
                  <a:srgbClr val="FF0000"/>
                </a:solidFill>
              </a:rPr>
              <a:t>Volume = 50,4 m3</a:t>
            </a:r>
          </a:p>
        </p:txBody>
      </p:sp>
      <p:sp>
        <p:nvSpPr>
          <p:cNvPr id="143" name="ZoneTexte 142">
            <a:extLst>
              <a:ext uri="{FF2B5EF4-FFF2-40B4-BE49-F238E27FC236}">
                <a16:creationId xmlns:a16="http://schemas.microsoft.com/office/drawing/2014/main" id="{8C5D7E66-9276-4EBA-A14C-F69852649262}"/>
              </a:ext>
            </a:extLst>
          </p:cNvPr>
          <p:cNvSpPr txBox="1"/>
          <p:nvPr/>
        </p:nvSpPr>
        <p:spPr>
          <a:xfrm>
            <a:off x="436955" y="5753692"/>
            <a:ext cx="2882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0,25 to 0,4 K </a:t>
            </a:r>
            <a:r>
              <a:rPr lang="fr-FR" dirty="0" err="1"/>
              <a:t>increase</a:t>
            </a:r>
            <a:endParaRPr lang="fr-FR" dirty="0"/>
          </a:p>
        </p:txBody>
      </p:sp>
      <p:sp>
        <p:nvSpPr>
          <p:cNvPr id="144" name="ZoneTexte 143">
            <a:extLst>
              <a:ext uri="{FF2B5EF4-FFF2-40B4-BE49-F238E27FC236}">
                <a16:creationId xmlns:a16="http://schemas.microsoft.com/office/drawing/2014/main" id="{0C114138-1594-4877-BE35-5779C5153647}"/>
              </a:ext>
            </a:extLst>
          </p:cNvPr>
          <p:cNvSpPr txBox="1"/>
          <p:nvPr/>
        </p:nvSpPr>
        <p:spPr>
          <a:xfrm>
            <a:off x="9842147" y="4227541"/>
            <a:ext cx="2882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0,5 K </a:t>
            </a:r>
            <a:r>
              <a:rPr lang="fr-FR" dirty="0" err="1"/>
              <a:t>increase</a:t>
            </a:r>
            <a:endParaRPr lang="fr-FR" dirty="0"/>
          </a:p>
        </p:txBody>
      </p:sp>
      <p:cxnSp>
        <p:nvCxnSpPr>
          <p:cNvPr id="146" name="Connecteur droit avec flèche 145">
            <a:extLst>
              <a:ext uri="{FF2B5EF4-FFF2-40B4-BE49-F238E27FC236}">
                <a16:creationId xmlns:a16="http://schemas.microsoft.com/office/drawing/2014/main" id="{7FBE9DAA-E1B7-416C-92B2-461BB20612F7}"/>
              </a:ext>
            </a:extLst>
          </p:cNvPr>
          <p:cNvCxnSpPr>
            <a:cxnSpLocks/>
          </p:cNvCxnSpPr>
          <p:nvPr/>
        </p:nvCxnSpPr>
        <p:spPr>
          <a:xfrm flipV="1">
            <a:off x="8045116" y="3224024"/>
            <a:ext cx="1489658" cy="1599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eur droit avec flèche 146">
            <a:extLst>
              <a:ext uri="{FF2B5EF4-FFF2-40B4-BE49-F238E27FC236}">
                <a16:creationId xmlns:a16="http://schemas.microsoft.com/office/drawing/2014/main" id="{42EAC84C-5D3C-4F59-BF39-32A5F1CAD1CF}"/>
              </a:ext>
            </a:extLst>
          </p:cNvPr>
          <p:cNvCxnSpPr>
            <a:cxnSpLocks/>
          </p:cNvCxnSpPr>
          <p:nvPr/>
        </p:nvCxnSpPr>
        <p:spPr>
          <a:xfrm>
            <a:off x="8051856" y="3380254"/>
            <a:ext cx="1552986" cy="17148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cteur droit avec flèche 149">
            <a:extLst>
              <a:ext uri="{FF2B5EF4-FFF2-40B4-BE49-F238E27FC236}">
                <a16:creationId xmlns:a16="http://schemas.microsoft.com/office/drawing/2014/main" id="{A4ED246C-5782-473E-A84E-10B2C5C3EAC2}"/>
              </a:ext>
            </a:extLst>
          </p:cNvPr>
          <p:cNvCxnSpPr>
            <a:cxnSpLocks/>
          </p:cNvCxnSpPr>
          <p:nvPr/>
        </p:nvCxnSpPr>
        <p:spPr>
          <a:xfrm flipH="1">
            <a:off x="2830214" y="3583501"/>
            <a:ext cx="1051862" cy="6440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Image 49">
            <a:extLst>
              <a:ext uri="{FF2B5EF4-FFF2-40B4-BE49-F238E27FC236}">
                <a16:creationId xmlns:a16="http://schemas.microsoft.com/office/drawing/2014/main" id="{ED031340-43F6-4C41-A9B1-2D6AF7A0E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5660" y="-29008"/>
            <a:ext cx="2584185" cy="2078512"/>
          </a:xfrm>
          <a:prstGeom prst="rect">
            <a:avLst/>
          </a:prstGeom>
        </p:spPr>
      </p:pic>
      <p:pic>
        <p:nvPicPr>
          <p:cNvPr id="131" name="Image 130">
            <a:extLst>
              <a:ext uri="{FF2B5EF4-FFF2-40B4-BE49-F238E27FC236}">
                <a16:creationId xmlns:a16="http://schemas.microsoft.com/office/drawing/2014/main" id="{F5BA5BA5-F6AA-4AAB-88BF-1B7F310A3C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5" y="585532"/>
            <a:ext cx="2893062" cy="2326948"/>
          </a:xfrm>
          <a:prstGeom prst="rect">
            <a:avLst/>
          </a:prstGeom>
        </p:spPr>
      </p:pic>
      <p:pic>
        <p:nvPicPr>
          <p:cNvPr id="135" name="Image 134">
            <a:extLst>
              <a:ext uri="{FF2B5EF4-FFF2-40B4-BE49-F238E27FC236}">
                <a16:creationId xmlns:a16="http://schemas.microsoft.com/office/drawing/2014/main" id="{9D55A319-8BDB-472D-923A-2E54765A6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48" y="3393906"/>
            <a:ext cx="2733165" cy="2228852"/>
          </a:xfrm>
          <a:prstGeom prst="rect">
            <a:avLst/>
          </a:prstGeom>
        </p:spPr>
      </p:pic>
      <p:pic>
        <p:nvPicPr>
          <p:cNvPr id="140" name="Image 139">
            <a:extLst>
              <a:ext uri="{FF2B5EF4-FFF2-40B4-BE49-F238E27FC236}">
                <a16:creationId xmlns:a16="http://schemas.microsoft.com/office/drawing/2014/main" id="{72C3B7B3-AD89-48EF-85CA-4C4667D754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3746" y="2140347"/>
            <a:ext cx="2451937" cy="1996351"/>
          </a:xfrm>
          <a:prstGeom prst="rect">
            <a:avLst/>
          </a:prstGeom>
        </p:spPr>
      </p:pic>
      <p:pic>
        <p:nvPicPr>
          <p:cNvPr id="145" name="Image 144">
            <a:extLst>
              <a:ext uri="{FF2B5EF4-FFF2-40B4-BE49-F238E27FC236}">
                <a16:creationId xmlns:a16="http://schemas.microsoft.com/office/drawing/2014/main" id="{0DB238D2-5425-4F2E-B8F9-909BE22CE0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4749" y="4596873"/>
            <a:ext cx="2433713" cy="194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263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2">
            <a:extLst>
              <a:ext uri="{FF2B5EF4-FFF2-40B4-BE49-F238E27FC236}">
                <a16:creationId xmlns:a16="http://schemas.microsoft.com/office/drawing/2014/main" id="{474C9780-A583-4E4D-BD7A-EE9E951CF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37" y="207298"/>
            <a:ext cx="10728325" cy="408395"/>
          </a:xfrm>
        </p:spPr>
        <p:txBody>
          <a:bodyPr>
            <a:normAutofit/>
          </a:bodyPr>
          <a:lstStyle/>
          <a:p>
            <a:r>
              <a:rPr lang="fr-FR" sz="2000" dirty="0"/>
              <a:t>How to regain </a:t>
            </a:r>
            <a:r>
              <a:rPr lang="fr-FR" sz="2000" dirty="0" err="1"/>
              <a:t>margin</a:t>
            </a:r>
            <a:r>
              <a:rPr lang="fr-FR" sz="2000" dirty="0"/>
              <a:t> ? : 2 bath configuration,  thermal buffer impact on </a:t>
            </a:r>
            <a:r>
              <a:rPr lang="fr-FR" sz="2000" dirty="0" err="1"/>
              <a:t>margin</a:t>
            </a:r>
            <a:r>
              <a:rPr lang="fr-FR" sz="2000" dirty="0"/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7FECDDC-79A8-4C05-B621-7C93D51BE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003" y="779669"/>
            <a:ext cx="4999591" cy="4027448"/>
          </a:xfrm>
          <a:prstGeom prst="rect">
            <a:avLst/>
          </a:prstGeom>
        </p:spPr>
      </p:pic>
      <p:graphicFrame>
        <p:nvGraphicFramePr>
          <p:cNvPr id="8" name="Tableau 12">
            <a:extLst>
              <a:ext uri="{FF2B5EF4-FFF2-40B4-BE49-F238E27FC236}">
                <a16:creationId xmlns:a16="http://schemas.microsoft.com/office/drawing/2014/main" id="{85943110-48B0-4BA6-9FA0-42A00636E2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705438"/>
              </p:ext>
            </p:extLst>
          </p:nvPr>
        </p:nvGraphicFramePr>
        <p:xfrm>
          <a:off x="5661846" y="1465333"/>
          <a:ext cx="6530154" cy="1328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8492">
                  <a:extLst>
                    <a:ext uri="{9D8B030D-6E8A-4147-A177-3AD203B41FA5}">
                      <a16:colId xmlns:a16="http://schemas.microsoft.com/office/drawing/2014/main" val="3264778545"/>
                    </a:ext>
                  </a:extLst>
                </a:gridCol>
                <a:gridCol w="3351662">
                  <a:extLst>
                    <a:ext uri="{9D8B030D-6E8A-4147-A177-3AD203B41FA5}">
                      <a16:colId xmlns:a16="http://schemas.microsoft.com/office/drawing/2014/main" val="2615731337"/>
                    </a:ext>
                  </a:extLst>
                </a:gridCol>
              </a:tblGrid>
              <a:tr h="34088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Minimal </a:t>
                      </a:r>
                      <a:r>
                        <a:rPr lang="fr-FR" dirty="0" err="1"/>
                        <a:t>margin</a:t>
                      </a:r>
                      <a:r>
                        <a:rPr lang="fr-FR" dirty="0"/>
                        <a:t> (K)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802886"/>
                  </a:ext>
                </a:extLst>
              </a:tr>
              <a:tr h="345615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With</a:t>
                      </a:r>
                      <a:r>
                        <a:rPr lang="fr-FR" dirty="0"/>
                        <a:t> thermal </a:t>
                      </a:r>
                      <a:r>
                        <a:rPr lang="fr-FR" dirty="0" err="1"/>
                        <a:t>buffering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1,498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547975"/>
                  </a:ext>
                </a:extLst>
              </a:tr>
              <a:tr h="5965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Without</a:t>
                      </a:r>
                      <a:r>
                        <a:rPr lang="fr-FR" dirty="0"/>
                        <a:t> thermal </a:t>
                      </a:r>
                      <a:r>
                        <a:rPr lang="fr-FR" dirty="0" err="1"/>
                        <a:t>buffering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1,626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409338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6AB16998-6093-44F4-B4B7-CBC239E73AE8}"/>
              </a:ext>
            </a:extLst>
          </p:cNvPr>
          <p:cNvSpPr txBox="1"/>
          <p:nvPr/>
        </p:nvSpPr>
        <p:spPr>
          <a:xfrm>
            <a:off x="6208764" y="3151032"/>
            <a:ext cx="5422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128  </a:t>
            </a:r>
            <a:r>
              <a:rPr lang="fr-FR" dirty="0" err="1"/>
              <a:t>mK</a:t>
            </a:r>
            <a:r>
              <a:rPr lang="fr-FR" dirty="0"/>
              <a:t>  </a:t>
            </a:r>
            <a:r>
              <a:rPr lang="fr-FR" dirty="0" err="1"/>
              <a:t>margin</a:t>
            </a:r>
            <a:r>
              <a:rPr lang="fr-FR" dirty="0"/>
              <a:t> </a:t>
            </a:r>
            <a:r>
              <a:rPr lang="fr-FR" dirty="0" err="1"/>
              <a:t>lost</a:t>
            </a:r>
            <a:r>
              <a:rPr lang="fr-FR" dirty="0"/>
              <a:t> due to thermal </a:t>
            </a:r>
            <a:r>
              <a:rPr lang="fr-FR" dirty="0" err="1"/>
              <a:t>buffering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0724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CC13E80-0D58-4574-B4BD-DEA5B39CB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097" y="225602"/>
            <a:ext cx="10728325" cy="408395"/>
          </a:xfrm>
        </p:spPr>
        <p:txBody>
          <a:bodyPr>
            <a:normAutofit/>
          </a:bodyPr>
          <a:lstStyle/>
          <a:p>
            <a:r>
              <a:rPr lang="fr-FR" sz="2000" dirty="0" err="1"/>
              <a:t>Simcryogenics</a:t>
            </a:r>
            <a:r>
              <a:rPr lang="fr-FR" sz="2000" dirty="0"/>
              <a:t> : 10 bars </a:t>
            </a:r>
            <a:r>
              <a:rPr lang="fr-FR" sz="2000" dirty="0" err="1"/>
              <a:t>ramp</a:t>
            </a:r>
            <a:r>
              <a:rPr lang="fr-FR" sz="2000" dirty="0"/>
              <a:t> </a:t>
            </a:r>
            <a:r>
              <a:rPr lang="fr-FR" sz="2000" dirty="0" err="1"/>
              <a:t>discharge</a:t>
            </a:r>
            <a:r>
              <a:rPr lang="fr-FR" sz="2000" dirty="0"/>
              <a:t>  at a nominal CICC pressure of 14 bars</a:t>
            </a:r>
          </a:p>
        </p:txBody>
      </p:sp>
      <p:sp>
        <p:nvSpPr>
          <p:cNvPr id="4" name="Rectangle à coins arrondis 11">
            <a:extLst>
              <a:ext uri="{FF2B5EF4-FFF2-40B4-BE49-F238E27FC236}">
                <a16:creationId xmlns:a16="http://schemas.microsoft.com/office/drawing/2014/main" id="{686E3D81-679C-4CCC-BCE3-F16879BAE627}"/>
              </a:ext>
            </a:extLst>
          </p:cNvPr>
          <p:cNvSpPr/>
          <p:nvPr/>
        </p:nvSpPr>
        <p:spPr>
          <a:xfrm>
            <a:off x="1724096" y="4801492"/>
            <a:ext cx="321687" cy="517397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6D2D37A7-F4E7-44F0-8D5A-AE17EE148866}"/>
              </a:ext>
            </a:extLst>
          </p:cNvPr>
          <p:cNvCxnSpPr>
            <a:cxnSpLocks/>
          </p:cNvCxnSpPr>
          <p:nvPr/>
        </p:nvCxnSpPr>
        <p:spPr>
          <a:xfrm flipV="1">
            <a:off x="1884940" y="5314327"/>
            <a:ext cx="4470" cy="289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870BAD7-4DD7-45A4-95EF-2F760361FA04}"/>
              </a:ext>
            </a:extLst>
          </p:cNvPr>
          <p:cNvCxnSpPr>
            <a:cxnSpLocks/>
          </p:cNvCxnSpPr>
          <p:nvPr/>
        </p:nvCxnSpPr>
        <p:spPr>
          <a:xfrm flipH="1" flipV="1">
            <a:off x="1857054" y="2467361"/>
            <a:ext cx="4814" cy="9408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3BA8CB7-D82D-4C1A-AAC5-28B8BD0E77BF}"/>
              </a:ext>
            </a:extLst>
          </p:cNvPr>
          <p:cNvCxnSpPr>
            <a:cxnSpLocks/>
          </p:cNvCxnSpPr>
          <p:nvPr/>
        </p:nvCxnSpPr>
        <p:spPr>
          <a:xfrm>
            <a:off x="1851469" y="2463325"/>
            <a:ext cx="29294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à coins arrondis 69">
            <a:extLst>
              <a:ext uri="{FF2B5EF4-FFF2-40B4-BE49-F238E27FC236}">
                <a16:creationId xmlns:a16="http://schemas.microsoft.com/office/drawing/2014/main" id="{C4A62B58-6BF3-44AB-ACF2-AEA98DAF1353}"/>
              </a:ext>
            </a:extLst>
          </p:cNvPr>
          <p:cNvSpPr/>
          <p:nvPr/>
        </p:nvSpPr>
        <p:spPr>
          <a:xfrm rot="5400000">
            <a:off x="2177783" y="2292097"/>
            <a:ext cx="275457" cy="327717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539E69F-6FDC-4C27-B35B-7F919762CE90}"/>
              </a:ext>
            </a:extLst>
          </p:cNvPr>
          <p:cNvCxnSpPr/>
          <p:nvPr/>
        </p:nvCxnSpPr>
        <p:spPr>
          <a:xfrm flipV="1">
            <a:off x="2479371" y="2455955"/>
            <a:ext cx="16449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Ellipse 9">
            <a:extLst>
              <a:ext uri="{FF2B5EF4-FFF2-40B4-BE49-F238E27FC236}">
                <a16:creationId xmlns:a16="http://schemas.microsoft.com/office/drawing/2014/main" id="{F1F4DD97-F869-4E83-BFA1-0CA765B799E6}"/>
              </a:ext>
            </a:extLst>
          </p:cNvPr>
          <p:cNvSpPr/>
          <p:nvPr/>
        </p:nvSpPr>
        <p:spPr>
          <a:xfrm>
            <a:off x="2643865" y="2215380"/>
            <a:ext cx="444019" cy="47933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81D0AFCA-5CF4-42FD-9950-DC5DE2A69368}"/>
              </a:ext>
            </a:extLst>
          </p:cNvPr>
          <p:cNvCxnSpPr>
            <a:cxnSpLocks/>
            <a:stCxn id="10" idx="3"/>
            <a:endCxn id="10" idx="6"/>
          </p:cNvCxnSpPr>
          <p:nvPr/>
        </p:nvCxnSpPr>
        <p:spPr>
          <a:xfrm flipV="1">
            <a:off x="2708889" y="2455046"/>
            <a:ext cx="378994" cy="1694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98EA1211-33FB-4889-8813-CED25EC28CC7}"/>
              </a:ext>
            </a:extLst>
          </p:cNvPr>
          <p:cNvCxnSpPr>
            <a:cxnSpLocks/>
            <a:stCxn id="10" idx="1"/>
            <a:endCxn id="10" idx="6"/>
          </p:cNvCxnSpPr>
          <p:nvPr/>
        </p:nvCxnSpPr>
        <p:spPr>
          <a:xfrm>
            <a:off x="2708889" y="2285576"/>
            <a:ext cx="378994" cy="1694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FA9607D-2C3E-4097-902A-4CF3B3CAF679}"/>
              </a:ext>
            </a:extLst>
          </p:cNvPr>
          <p:cNvCxnSpPr/>
          <p:nvPr/>
        </p:nvCxnSpPr>
        <p:spPr>
          <a:xfrm flipV="1">
            <a:off x="3087884" y="2455045"/>
            <a:ext cx="16449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à coins arrondis 81">
            <a:extLst>
              <a:ext uri="{FF2B5EF4-FFF2-40B4-BE49-F238E27FC236}">
                <a16:creationId xmlns:a16="http://schemas.microsoft.com/office/drawing/2014/main" id="{E0252793-441E-45B3-81BD-F78B28204590}"/>
              </a:ext>
            </a:extLst>
          </p:cNvPr>
          <p:cNvSpPr/>
          <p:nvPr/>
        </p:nvSpPr>
        <p:spPr>
          <a:xfrm rot="5400000">
            <a:off x="3280950" y="2291187"/>
            <a:ext cx="275457" cy="327717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5EAE933B-E753-45FF-BB4E-9376F0AFB2AE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3582538" y="2453807"/>
            <a:ext cx="206495" cy="12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à coins arrondis 99">
            <a:extLst>
              <a:ext uri="{FF2B5EF4-FFF2-40B4-BE49-F238E27FC236}">
                <a16:creationId xmlns:a16="http://schemas.microsoft.com/office/drawing/2014/main" id="{D1741A49-B4D8-4723-A9D6-5DC2549D1EAD}"/>
              </a:ext>
            </a:extLst>
          </p:cNvPr>
          <p:cNvSpPr/>
          <p:nvPr/>
        </p:nvSpPr>
        <p:spPr>
          <a:xfrm>
            <a:off x="3636748" y="4798679"/>
            <a:ext cx="321687" cy="527407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8A1A1416-CB40-4D14-A04C-4027BD247FEF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3797591" y="4427125"/>
            <a:ext cx="0" cy="371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7B237E57-1951-4583-8C83-D15D859CA3DD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3797591" y="5326087"/>
            <a:ext cx="0" cy="275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1767EDC2-C7B7-48E6-9FB5-77C53C58C8A2}"/>
              </a:ext>
            </a:extLst>
          </p:cNvPr>
          <p:cNvSpPr txBox="1"/>
          <p:nvPr/>
        </p:nvSpPr>
        <p:spPr>
          <a:xfrm>
            <a:off x="2045784" y="5006296"/>
            <a:ext cx="75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/>
              <a:t>Return pipes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21CE3E2-9B5A-42EF-BD03-87226580E550}"/>
              </a:ext>
            </a:extLst>
          </p:cNvPr>
          <p:cNvSpPr txBox="1"/>
          <p:nvPr/>
        </p:nvSpPr>
        <p:spPr>
          <a:xfrm>
            <a:off x="3975928" y="5006296"/>
            <a:ext cx="751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 err="1"/>
              <a:t>Supply</a:t>
            </a:r>
            <a:r>
              <a:rPr lang="fr-FR" sz="1000" dirty="0"/>
              <a:t> pipes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19A9469-3F15-47FF-B5EB-DF1E0D23E469}"/>
              </a:ext>
            </a:extLst>
          </p:cNvPr>
          <p:cNvSpPr txBox="1"/>
          <p:nvPr/>
        </p:nvSpPr>
        <p:spPr>
          <a:xfrm>
            <a:off x="1598809" y="1859938"/>
            <a:ext cx="1236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/>
              <a:t>HXPS1 to </a:t>
            </a:r>
            <a:r>
              <a:rPr lang="fr-FR" sz="1000" dirty="0" err="1"/>
              <a:t>circulator</a:t>
            </a:r>
            <a:r>
              <a:rPr lang="fr-FR" sz="1000" dirty="0"/>
              <a:t> pipes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95277C7-61DA-4B88-AE3C-5F66CBCD2026}"/>
              </a:ext>
            </a:extLst>
          </p:cNvPr>
          <p:cNvSpPr txBox="1"/>
          <p:nvPr/>
        </p:nvSpPr>
        <p:spPr>
          <a:xfrm>
            <a:off x="2916052" y="1799668"/>
            <a:ext cx="983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 err="1"/>
              <a:t>Circulator</a:t>
            </a:r>
            <a:r>
              <a:rPr lang="fr-FR" sz="1000" dirty="0"/>
              <a:t> to HXPS2 pipes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2A19AC8-9699-48D9-9E11-2D9D93E091E9}"/>
              </a:ext>
            </a:extLst>
          </p:cNvPr>
          <p:cNvSpPr txBox="1"/>
          <p:nvPr/>
        </p:nvSpPr>
        <p:spPr>
          <a:xfrm>
            <a:off x="2116979" y="3649856"/>
            <a:ext cx="7513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/>
              <a:t>HXPS1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D0A6017-28D9-49D3-983B-C90181790F3E}"/>
              </a:ext>
            </a:extLst>
          </p:cNvPr>
          <p:cNvSpPr txBox="1"/>
          <p:nvPr/>
        </p:nvSpPr>
        <p:spPr>
          <a:xfrm>
            <a:off x="4016294" y="3639757"/>
            <a:ext cx="7513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/>
              <a:t>HXPS2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C1E310B2-AC6A-4BBE-911C-FA4B95C2F3CE}"/>
              </a:ext>
            </a:extLst>
          </p:cNvPr>
          <p:cNvCxnSpPr>
            <a:cxnSpLocks/>
          </p:cNvCxnSpPr>
          <p:nvPr/>
        </p:nvCxnSpPr>
        <p:spPr>
          <a:xfrm flipV="1">
            <a:off x="1873960" y="4058468"/>
            <a:ext cx="0" cy="740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EDACCEB9-2120-477F-97CD-6F1B7BA23EEA}"/>
              </a:ext>
            </a:extLst>
          </p:cNvPr>
          <p:cNvSpPr/>
          <p:nvPr/>
        </p:nvSpPr>
        <p:spPr>
          <a:xfrm>
            <a:off x="1669126" y="3405114"/>
            <a:ext cx="379172" cy="6537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04EFB149-A59F-4C5D-A53C-254C26B5918A}"/>
              </a:ext>
            </a:extLst>
          </p:cNvPr>
          <p:cNvCxnSpPr/>
          <p:nvPr/>
        </p:nvCxnSpPr>
        <p:spPr>
          <a:xfrm>
            <a:off x="1787917" y="3407331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FE7D41BD-0F6C-476C-8796-B199796CFD40}"/>
              </a:ext>
            </a:extLst>
          </p:cNvPr>
          <p:cNvCxnSpPr>
            <a:cxnSpLocks/>
          </p:cNvCxnSpPr>
          <p:nvPr/>
        </p:nvCxnSpPr>
        <p:spPr>
          <a:xfrm flipV="1">
            <a:off x="1796502" y="3470994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96366F6E-A1FA-4FFB-AEF3-4DBE14AE3632}"/>
              </a:ext>
            </a:extLst>
          </p:cNvPr>
          <p:cNvCxnSpPr/>
          <p:nvPr/>
        </p:nvCxnSpPr>
        <p:spPr>
          <a:xfrm>
            <a:off x="1796137" y="3525662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767CFB0E-D2E3-4BF8-8D5E-4FF24360D051}"/>
              </a:ext>
            </a:extLst>
          </p:cNvPr>
          <p:cNvCxnSpPr>
            <a:cxnSpLocks/>
          </p:cNvCxnSpPr>
          <p:nvPr/>
        </p:nvCxnSpPr>
        <p:spPr>
          <a:xfrm flipV="1">
            <a:off x="1802094" y="3589782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7D209B5A-F256-4515-A9F1-2B34F0AE16B9}"/>
              </a:ext>
            </a:extLst>
          </p:cNvPr>
          <p:cNvCxnSpPr/>
          <p:nvPr/>
        </p:nvCxnSpPr>
        <p:spPr>
          <a:xfrm>
            <a:off x="1802065" y="3648625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9A5EE6C9-6F32-4FB3-9B29-7CEAEE27CBF4}"/>
              </a:ext>
            </a:extLst>
          </p:cNvPr>
          <p:cNvCxnSpPr/>
          <p:nvPr/>
        </p:nvCxnSpPr>
        <p:spPr>
          <a:xfrm>
            <a:off x="1802065" y="3770465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5A7EB2C4-2B14-43DB-A2DE-5F7E6201F085}"/>
              </a:ext>
            </a:extLst>
          </p:cNvPr>
          <p:cNvCxnSpPr>
            <a:cxnSpLocks/>
          </p:cNvCxnSpPr>
          <p:nvPr/>
        </p:nvCxnSpPr>
        <p:spPr>
          <a:xfrm flipV="1">
            <a:off x="1802093" y="3712261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3E3D5F52-7111-47BA-B69F-22F75A67FCCA}"/>
              </a:ext>
            </a:extLst>
          </p:cNvPr>
          <p:cNvCxnSpPr>
            <a:cxnSpLocks/>
          </p:cNvCxnSpPr>
          <p:nvPr/>
        </p:nvCxnSpPr>
        <p:spPr>
          <a:xfrm flipV="1">
            <a:off x="1805033" y="3835365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E359F62B-FE81-4D04-9C9B-065E2B72C3DB}"/>
              </a:ext>
            </a:extLst>
          </p:cNvPr>
          <p:cNvCxnSpPr>
            <a:cxnSpLocks/>
          </p:cNvCxnSpPr>
          <p:nvPr/>
        </p:nvCxnSpPr>
        <p:spPr>
          <a:xfrm flipV="1">
            <a:off x="1805626" y="3955440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FF073480-D92A-4EDD-BA47-E7951FB3093E}"/>
              </a:ext>
            </a:extLst>
          </p:cNvPr>
          <p:cNvCxnSpPr/>
          <p:nvPr/>
        </p:nvCxnSpPr>
        <p:spPr>
          <a:xfrm>
            <a:off x="1802065" y="3891968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BF7F7164-ABE4-463B-BBA5-C617AACB2CAA}"/>
              </a:ext>
            </a:extLst>
          </p:cNvPr>
          <p:cNvCxnSpPr>
            <a:cxnSpLocks/>
          </p:cNvCxnSpPr>
          <p:nvPr/>
        </p:nvCxnSpPr>
        <p:spPr>
          <a:xfrm>
            <a:off x="1806489" y="4011450"/>
            <a:ext cx="122671" cy="460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44247796-ECB3-4381-ACF9-DBA7D5591A31}"/>
              </a:ext>
            </a:extLst>
          </p:cNvPr>
          <p:cNvSpPr/>
          <p:nvPr/>
        </p:nvSpPr>
        <p:spPr>
          <a:xfrm>
            <a:off x="3601237" y="3388220"/>
            <a:ext cx="379172" cy="6537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1C0E09FD-2F8E-42FB-A989-3DC2361D7202}"/>
              </a:ext>
            </a:extLst>
          </p:cNvPr>
          <p:cNvCxnSpPr/>
          <p:nvPr/>
        </p:nvCxnSpPr>
        <p:spPr>
          <a:xfrm>
            <a:off x="3720029" y="3390438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68015B51-A17C-40B8-A66D-D0132F951E7E}"/>
              </a:ext>
            </a:extLst>
          </p:cNvPr>
          <p:cNvCxnSpPr>
            <a:cxnSpLocks/>
          </p:cNvCxnSpPr>
          <p:nvPr/>
        </p:nvCxnSpPr>
        <p:spPr>
          <a:xfrm flipV="1">
            <a:off x="3728613" y="3454100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C9CAB7DF-6606-4848-B5A6-78FA956AEDD0}"/>
              </a:ext>
            </a:extLst>
          </p:cNvPr>
          <p:cNvCxnSpPr/>
          <p:nvPr/>
        </p:nvCxnSpPr>
        <p:spPr>
          <a:xfrm>
            <a:off x="3728248" y="3508769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53BFE2F3-694E-4CDE-9E01-19D5A5F5A4DF}"/>
              </a:ext>
            </a:extLst>
          </p:cNvPr>
          <p:cNvCxnSpPr>
            <a:cxnSpLocks/>
          </p:cNvCxnSpPr>
          <p:nvPr/>
        </p:nvCxnSpPr>
        <p:spPr>
          <a:xfrm flipV="1">
            <a:off x="3734205" y="3572889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C565CDC9-5CFE-4BC8-8CC7-1ED3C8D8CD12}"/>
              </a:ext>
            </a:extLst>
          </p:cNvPr>
          <p:cNvCxnSpPr/>
          <p:nvPr/>
        </p:nvCxnSpPr>
        <p:spPr>
          <a:xfrm>
            <a:off x="3734177" y="3631732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7BDC5A6C-ACE9-4EFA-9F99-11E29B4F8C0E}"/>
              </a:ext>
            </a:extLst>
          </p:cNvPr>
          <p:cNvCxnSpPr/>
          <p:nvPr/>
        </p:nvCxnSpPr>
        <p:spPr>
          <a:xfrm>
            <a:off x="3734177" y="3753571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D3ECCF8D-B585-48A1-AB49-DC98DFA47D38}"/>
              </a:ext>
            </a:extLst>
          </p:cNvPr>
          <p:cNvCxnSpPr>
            <a:cxnSpLocks/>
          </p:cNvCxnSpPr>
          <p:nvPr/>
        </p:nvCxnSpPr>
        <p:spPr>
          <a:xfrm flipV="1">
            <a:off x="3734204" y="3695367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B3F4EF40-EA0B-4CAA-A605-864B60A78AC8}"/>
              </a:ext>
            </a:extLst>
          </p:cNvPr>
          <p:cNvCxnSpPr>
            <a:cxnSpLocks/>
          </p:cNvCxnSpPr>
          <p:nvPr/>
        </p:nvCxnSpPr>
        <p:spPr>
          <a:xfrm flipV="1">
            <a:off x="3737144" y="3818471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9B047975-6062-4B28-991B-7B07E56FB109}"/>
              </a:ext>
            </a:extLst>
          </p:cNvPr>
          <p:cNvCxnSpPr>
            <a:cxnSpLocks/>
          </p:cNvCxnSpPr>
          <p:nvPr/>
        </p:nvCxnSpPr>
        <p:spPr>
          <a:xfrm flipV="1">
            <a:off x="3737738" y="3938547"/>
            <a:ext cx="134522" cy="54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9BC35134-1CB0-4FA1-889E-982DA752D7BA}"/>
              </a:ext>
            </a:extLst>
          </p:cNvPr>
          <p:cNvCxnSpPr/>
          <p:nvPr/>
        </p:nvCxnSpPr>
        <p:spPr>
          <a:xfrm>
            <a:off x="3734177" y="3875075"/>
            <a:ext cx="141588" cy="659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32BA3123-184F-4A42-81F7-3420B5179EF4}"/>
              </a:ext>
            </a:extLst>
          </p:cNvPr>
          <p:cNvCxnSpPr>
            <a:cxnSpLocks/>
          </p:cNvCxnSpPr>
          <p:nvPr/>
        </p:nvCxnSpPr>
        <p:spPr>
          <a:xfrm>
            <a:off x="3738600" y="3994556"/>
            <a:ext cx="122671" cy="460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0D4D04EE-786C-4797-929B-70B829C4BD40}"/>
              </a:ext>
            </a:extLst>
          </p:cNvPr>
          <p:cNvSpPr txBox="1"/>
          <p:nvPr/>
        </p:nvSpPr>
        <p:spPr>
          <a:xfrm>
            <a:off x="2378779" y="4293753"/>
            <a:ext cx="1033498" cy="2616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FF0000"/>
                </a:solidFill>
              </a:rPr>
              <a:t>Bath 1 : 4,4K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021C4A0-F077-44B0-995D-CF15E5E5FD28}"/>
              </a:ext>
            </a:extLst>
          </p:cNvPr>
          <p:cNvSpPr/>
          <p:nvPr/>
        </p:nvSpPr>
        <p:spPr>
          <a:xfrm>
            <a:off x="1462880" y="3280271"/>
            <a:ext cx="3167144" cy="905508"/>
          </a:xfrm>
          <a:prstGeom prst="rect">
            <a:avLst/>
          </a:prstGeom>
          <a:solidFill>
            <a:srgbClr val="00B0F0">
              <a:alpha val="2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52" name="Rectangle : avec coins rognés en haut 51">
            <a:extLst>
              <a:ext uri="{FF2B5EF4-FFF2-40B4-BE49-F238E27FC236}">
                <a16:creationId xmlns:a16="http://schemas.microsoft.com/office/drawing/2014/main" id="{210A5CD9-7D8F-4263-9416-2366A86A6127}"/>
              </a:ext>
            </a:extLst>
          </p:cNvPr>
          <p:cNvSpPr/>
          <p:nvPr/>
        </p:nvSpPr>
        <p:spPr>
          <a:xfrm>
            <a:off x="1462880" y="2910225"/>
            <a:ext cx="3167144" cy="370047"/>
          </a:xfrm>
          <a:prstGeom prst="snip2SameRect">
            <a:avLst>
              <a:gd name="adj1" fmla="val 50000"/>
              <a:gd name="adj2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9BEEE013-557D-4DED-92A2-707DF0B90772}"/>
              </a:ext>
            </a:extLst>
          </p:cNvPr>
          <p:cNvCxnSpPr>
            <a:cxnSpLocks/>
            <a:endCxn id="38" idx="0"/>
          </p:cNvCxnSpPr>
          <p:nvPr/>
        </p:nvCxnSpPr>
        <p:spPr>
          <a:xfrm flipH="1">
            <a:off x="3790823" y="2455045"/>
            <a:ext cx="6125" cy="933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Cylindre 53">
            <a:extLst>
              <a:ext uri="{FF2B5EF4-FFF2-40B4-BE49-F238E27FC236}">
                <a16:creationId xmlns:a16="http://schemas.microsoft.com/office/drawing/2014/main" id="{1B78524F-68FB-422E-9EA9-A71194899E21}"/>
              </a:ext>
            </a:extLst>
          </p:cNvPr>
          <p:cNvSpPr/>
          <p:nvPr/>
        </p:nvSpPr>
        <p:spPr>
          <a:xfrm rot="16200000">
            <a:off x="2519821" y="4913751"/>
            <a:ext cx="658271" cy="2087846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2DE6E544-70AD-4290-9F6D-0369D88F1849}"/>
              </a:ext>
            </a:extLst>
          </p:cNvPr>
          <p:cNvSpPr txBox="1"/>
          <p:nvPr/>
        </p:nvSpPr>
        <p:spPr>
          <a:xfrm>
            <a:off x="2545595" y="5817887"/>
            <a:ext cx="783141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fr-FR" sz="1100" b="1" dirty="0"/>
              <a:t>Magnet</a:t>
            </a:r>
          </a:p>
        </p:txBody>
      </p: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3E98E118-BAFD-499E-93F8-1DD63E8E79C9}"/>
              </a:ext>
            </a:extLst>
          </p:cNvPr>
          <p:cNvCxnSpPr>
            <a:cxnSpLocks/>
          </p:cNvCxnSpPr>
          <p:nvPr/>
        </p:nvCxnSpPr>
        <p:spPr>
          <a:xfrm flipV="1">
            <a:off x="1256385" y="3171895"/>
            <a:ext cx="206495" cy="123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EB4A55E3-C389-4BAE-A6EB-CCA2E515046E}"/>
              </a:ext>
            </a:extLst>
          </p:cNvPr>
          <p:cNvCxnSpPr>
            <a:cxnSpLocks/>
          </p:cNvCxnSpPr>
          <p:nvPr/>
        </p:nvCxnSpPr>
        <p:spPr>
          <a:xfrm flipV="1">
            <a:off x="1256385" y="2934314"/>
            <a:ext cx="0" cy="23758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Ellipse 57">
            <a:extLst>
              <a:ext uri="{FF2B5EF4-FFF2-40B4-BE49-F238E27FC236}">
                <a16:creationId xmlns:a16="http://schemas.microsoft.com/office/drawing/2014/main" id="{16A1D81E-AF37-43C8-B8E4-2B8D40AE4A72}"/>
              </a:ext>
            </a:extLst>
          </p:cNvPr>
          <p:cNvSpPr/>
          <p:nvPr/>
        </p:nvSpPr>
        <p:spPr>
          <a:xfrm rot="16200000">
            <a:off x="1080824" y="2595240"/>
            <a:ext cx="370453" cy="31122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48819150-C9CB-4AD5-B91B-3A6D8D61EAB0}"/>
              </a:ext>
            </a:extLst>
          </p:cNvPr>
          <p:cNvCxnSpPr>
            <a:cxnSpLocks/>
            <a:stCxn id="58" idx="3"/>
            <a:endCxn id="58" idx="6"/>
          </p:cNvCxnSpPr>
          <p:nvPr/>
        </p:nvCxnSpPr>
        <p:spPr>
          <a:xfrm rot="16200000" flipV="1">
            <a:off x="1162967" y="2668708"/>
            <a:ext cx="316201" cy="11003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BF1A2C6B-30E6-4CE1-84F6-37143D1B530D}"/>
              </a:ext>
            </a:extLst>
          </p:cNvPr>
          <p:cNvCxnSpPr>
            <a:cxnSpLocks/>
            <a:stCxn id="58" idx="1"/>
            <a:endCxn id="58" idx="6"/>
          </p:cNvCxnSpPr>
          <p:nvPr/>
        </p:nvCxnSpPr>
        <p:spPr>
          <a:xfrm rot="16200000">
            <a:off x="1052933" y="2668708"/>
            <a:ext cx="316201" cy="11003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805BEE8C-D5F6-4C47-A6DC-DE72C8846229}"/>
              </a:ext>
            </a:extLst>
          </p:cNvPr>
          <p:cNvCxnSpPr>
            <a:cxnSpLocks/>
          </p:cNvCxnSpPr>
          <p:nvPr/>
        </p:nvCxnSpPr>
        <p:spPr>
          <a:xfrm flipV="1">
            <a:off x="1260465" y="2335017"/>
            <a:ext cx="0" cy="23758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Ellipse 61">
            <a:extLst>
              <a:ext uri="{FF2B5EF4-FFF2-40B4-BE49-F238E27FC236}">
                <a16:creationId xmlns:a16="http://schemas.microsoft.com/office/drawing/2014/main" id="{CCB72C17-E728-4D51-A0C8-4C9EBF1712C6}"/>
              </a:ext>
            </a:extLst>
          </p:cNvPr>
          <p:cNvSpPr/>
          <p:nvPr/>
        </p:nvSpPr>
        <p:spPr>
          <a:xfrm rot="16200000">
            <a:off x="1114499" y="1982732"/>
            <a:ext cx="327304" cy="30218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E588A35E-F763-47C6-9629-65500958F36F}"/>
              </a:ext>
            </a:extLst>
          </p:cNvPr>
          <p:cNvSpPr txBox="1"/>
          <p:nvPr/>
        </p:nvSpPr>
        <p:spPr>
          <a:xfrm>
            <a:off x="1119473" y="2007713"/>
            <a:ext cx="3612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LP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7AD3C7D3-F7E6-4059-89B2-2465051E9FD0}"/>
              </a:ext>
            </a:extLst>
          </p:cNvPr>
          <p:cNvSpPr txBox="1"/>
          <p:nvPr/>
        </p:nvSpPr>
        <p:spPr>
          <a:xfrm>
            <a:off x="63300" y="2597978"/>
            <a:ext cx="1088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accent1"/>
                </a:solidFill>
              </a:rPr>
              <a:t>Cold </a:t>
            </a:r>
            <a:r>
              <a:rPr lang="fr-FR" sz="1100" dirty="0" err="1">
                <a:solidFill>
                  <a:schemeClr val="accent1"/>
                </a:solidFill>
              </a:rPr>
              <a:t>compressor</a:t>
            </a:r>
            <a:endParaRPr lang="fr-FR" sz="1100" dirty="0">
              <a:solidFill>
                <a:schemeClr val="accent1"/>
              </a:solidFill>
            </a:endParaRPr>
          </a:p>
        </p:txBody>
      </p: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852871CC-9D05-470A-A084-A9D17F38EF2E}"/>
              </a:ext>
            </a:extLst>
          </p:cNvPr>
          <p:cNvGrpSpPr/>
          <p:nvPr/>
        </p:nvGrpSpPr>
        <p:grpSpPr>
          <a:xfrm>
            <a:off x="3732887" y="4223162"/>
            <a:ext cx="141242" cy="202572"/>
            <a:chOff x="8261628" y="1413384"/>
            <a:chExt cx="229719" cy="337469"/>
          </a:xfrm>
        </p:grpSpPr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CE2F158D-EFF9-4F48-B1F5-CA0FD07BADF8}"/>
                </a:ext>
              </a:extLst>
            </p:cNvPr>
            <p:cNvCxnSpPr>
              <a:cxnSpLocks/>
            </p:cNvCxnSpPr>
            <p:nvPr/>
          </p:nvCxnSpPr>
          <p:spPr>
            <a:xfrm>
              <a:off x="8265922" y="1413384"/>
              <a:ext cx="22542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C366EAF0-E37A-4F5E-9C44-F1D1151CF75E}"/>
                </a:ext>
              </a:extLst>
            </p:cNvPr>
            <p:cNvCxnSpPr>
              <a:cxnSpLocks/>
            </p:cNvCxnSpPr>
            <p:nvPr/>
          </p:nvCxnSpPr>
          <p:spPr>
            <a:xfrm>
              <a:off x="8261628" y="1750853"/>
              <a:ext cx="22542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B92EEC17-2ECD-4A06-98F8-C171797418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61628" y="1413384"/>
              <a:ext cx="225425" cy="337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7C1FB247-7D83-47AB-8931-CB01ABF08AF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61628" y="1413384"/>
              <a:ext cx="225425" cy="337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70" name="Connecteur droit 69">
            <a:extLst>
              <a:ext uri="{FF2B5EF4-FFF2-40B4-BE49-F238E27FC236}">
                <a16:creationId xmlns:a16="http://schemas.microsoft.com/office/drawing/2014/main" id="{E56FA9A5-497F-476C-A4CB-E285CF0D366D}"/>
              </a:ext>
            </a:extLst>
          </p:cNvPr>
          <p:cNvCxnSpPr>
            <a:cxnSpLocks/>
          </p:cNvCxnSpPr>
          <p:nvPr/>
        </p:nvCxnSpPr>
        <p:spPr>
          <a:xfrm flipV="1">
            <a:off x="3802761" y="4040633"/>
            <a:ext cx="0" cy="1825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6E2B63D0-1BA4-40FB-BA4D-E9FE36945E77}"/>
              </a:ext>
            </a:extLst>
          </p:cNvPr>
          <p:cNvCxnSpPr>
            <a:cxnSpLocks/>
          </p:cNvCxnSpPr>
          <p:nvPr/>
        </p:nvCxnSpPr>
        <p:spPr>
          <a:xfrm flipH="1">
            <a:off x="3800963" y="2689583"/>
            <a:ext cx="39677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>
            <a:extLst>
              <a:ext uri="{FF2B5EF4-FFF2-40B4-BE49-F238E27FC236}">
                <a16:creationId xmlns:a16="http://schemas.microsoft.com/office/drawing/2014/main" id="{A427DA9A-3EB3-419A-B2CB-632796030437}"/>
              </a:ext>
            </a:extLst>
          </p:cNvPr>
          <p:cNvCxnSpPr>
            <a:cxnSpLocks/>
          </p:cNvCxnSpPr>
          <p:nvPr/>
        </p:nvCxnSpPr>
        <p:spPr>
          <a:xfrm>
            <a:off x="4017474" y="1910908"/>
            <a:ext cx="344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173BABE2-2352-489C-B762-6FB50C1A2C10}"/>
              </a:ext>
            </a:extLst>
          </p:cNvPr>
          <p:cNvCxnSpPr>
            <a:cxnSpLocks/>
          </p:cNvCxnSpPr>
          <p:nvPr/>
        </p:nvCxnSpPr>
        <p:spPr>
          <a:xfrm>
            <a:off x="4010916" y="2361875"/>
            <a:ext cx="344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93A4E882-08ED-4704-BB89-324D92278E3E}"/>
              </a:ext>
            </a:extLst>
          </p:cNvPr>
          <p:cNvCxnSpPr>
            <a:cxnSpLocks/>
          </p:cNvCxnSpPr>
          <p:nvPr/>
        </p:nvCxnSpPr>
        <p:spPr>
          <a:xfrm flipV="1">
            <a:off x="4010916" y="1910908"/>
            <a:ext cx="344287" cy="4509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74">
            <a:extLst>
              <a:ext uri="{FF2B5EF4-FFF2-40B4-BE49-F238E27FC236}">
                <a16:creationId xmlns:a16="http://schemas.microsoft.com/office/drawing/2014/main" id="{D816A607-A0E0-4F79-93DC-C67902487791}"/>
              </a:ext>
            </a:extLst>
          </p:cNvPr>
          <p:cNvCxnSpPr>
            <a:cxnSpLocks/>
          </p:cNvCxnSpPr>
          <p:nvPr/>
        </p:nvCxnSpPr>
        <p:spPr>
          <a:xfrm flipH="1" flipV="1">
            <a:off x="4010916" y="1910908"/>
            <a:ext cx="344287" cy="4509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7C8D41E0-966D-4773-8A2B-EB485C30B0C3}"/>
              </a:ext>
            </a:extLst>
          </p:cNvPr>
          <p:cNvCxnSpPr>
            <a:cxnSpLocks/>
          </p:cNvCxnSpPr>
          <p:nvPr/>
        </p:nvCxnSpPr>
        <p:spPr>
          <a:xfrm flipV="1">
            <a:off x="4197735" y="2369149"/>
            <a:ext cx="0" cy="32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DE93BD55-845A-4BE6-957B-39E7DA57AE73}"/>
              </a:ext>
            </a:extLst>
          </p:cNvPr>
          <p:cNvCxnSpPr>
            <a:cxnSpLocks/>
          </p:cNvCxnSpPr>
          <p:nvPr/>
        </p:nvCxnSpPr>
        <p:spPr>
          <a:xfrm flipV="1">
            <a:off x="4189617" y="1585346"/>
            <a:ext cx="0" cy="32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Ellipse 77">
            <a:extLst>
              <a:ext uri="{FF2B5EF4-FFF2-40B4-BE49-F238E27FC236}">
                <a16:creationId xmlns:a16="http://schemas.microsoft.com/office/drawing/2014/main" id="{A463E37B-E101-41B7-844F-A3E621A1B016}"/>
              </a:ext>
            </a:extLst>
          </p:cNvPr>
          <p:cNvSpPr/>
          <p:nvPr/>
        </p:nvSpPr>
        <p:spPr>
          <a:xfrm rot="16200000">
            <a:off x="3984064" y="1144909"/>
            <a:ext cx="425051" cy="42650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695CD15C-D4D7-4259-8029-0565606627DC}"/>
              </a:ext>
            </a:extLst>
          </p:cNvPr>
          <p:cNvSpPr txBox="1"/>
          <p:nvPr/>
        </p:nvSpPr>
        <p:spPr>
          <a:xfrm>
            <a:off x="3994904" y="1234286"/>
            <a:ext cx="426504" cy="260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HP1</a:t>
            </a:r>
            <a:endParaRPr lang="fr-FR" dirty="0"/>
          </a:p>
        </p:txBody>
      </p: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DCC6C9E4-DF9E-4F8C-85BA-DD934CDF9E1E}"/>
              </a:ext>
            </a:extLst>
          </p:cNvPr>
          <p:cNvCxnSpPr>
            <a:cxnSpLocks/>
          </p:cNvCxnSpPr>
          <p:nvPr/>
        </p:nvCxnSpPr>
        <p:spPr>
          <a:xfrm flipH="1">
            <a:off x="4799270" y="4507040"/>
            <a:ext cx="1" cy="2924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322002A6-8E85-4EEE-87FA-0CA15520C383}"/>
              </a:ext>
            </a:extLst>
          </p:cNvPr>
          <p:cNvCxnSpPr>
            <a:cxnSpLocks/>
          </p:cNvCxnSpPr>
          <p:nvPr/>
        </p:nvCxnSpPr>
        <p:spPr>
          <a:xfrm>
            <a:off x="4641509" y="4799480"/>
            <a:ext cx="344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138B5970-74F5-4E21-B636-5852E97DFA31}"/>
              </a:ext>
            </a:extLst>
          </p:cNvPr>
          <p:cNvCxnSpPr>
            <a:cxnSpLocks/>
          </p:cNvCxnSpPr>
          <p:nvPr/>
        </p:nvCxnSpPr>
        <p:spPr>
          <a:xfrm>
            <a:off x="4634951" y="5250447"/>
            <a:ext cx="344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0C1EE037-73D4-45E8-89E6-1FBA97229BA8}"/>
              </a:ext>
            </a:extLst>
          </p:cNvPr>
          <p:cNvCxnSpPr>
            <a:cxnSpLocks/>
          </p:cNvCxnSpPr>
          <p:nvPr/>
        </p:nvCxnSpPr>
        <p:spPr>
          <a:xfrm flipV="1">
            <a:off x="4634951" y="4799480"/>
            <a:ext cx="344287" cy="4509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DBF42F52-A85C-42A3-BFD9-4875806B35C8}"/>
              </a:ext>
            </a:extLst>
          </p:cNvPr>
          <p:cNvCxnSpPr>
            <a:cxnSpLocks/>
          </p:cNvCxnSpPr>
          <p:nvPr/>
        </p:nvCxnSpPr>
        <p:spPr>
          <a:xfrm flipH="1" flipV="1">
            <a:off x="4634951" y="4799480"/>
            <a:ext cx="344287" cy="4509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ZoneTexte 84">
            <a:extLst>
              <a:ext uri="{FF2B5EF4-FFF2-40B4-BE49-F238E27FC236}">
                <a16:creationId xmlns:a16="http://schemas.microsoft.com/office/drawing/2014/main" id="{3B0F68C4-7682-4D62-8F78-A664620E8F53}"/>
              </a:ext>
            </a:extLst>
          </p:cNvPr>
          <p:cNvSpPr txBox="1"/>
          <p:nvPr/>
        </p:nvSpPr>
        <p:spPr>
          <a:xfrm>
            <a:off x="5015166" y="4791619"/>
            <a:ext cx="1414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olidFill>
                  <a:srgbClr val="FF0000"/>
                </a:solidFill>
              </a:rPr>
              <a:t>Unload</a:t>
            </a:r>
            <a:r>
              <a:rPr lang="fr-FR" sz="1400" b="1" dirty="0">
                <a:solidFill>
                  <a:srgbClr val="FF0000"/>
                </a:solidFill>
              </a:rPr>
              <a:t> valve</a:t>
            </a:r>
          </a:p>
        </p:txBody>
      </p: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6F1354CD-36A9-487D-AF3C-72209728495E}"/>
              </a:ext>
            </a:extLst>
          </p:cNvPr>
          <p:cNvCxnSpPr>
            <a:cxnSpLocks/>
          </p:cNvCxnSpPr>
          <p:nvPr/>
        </p:nvCxnSpPr>
        <p:spPr>
          <a:xfrm flipH="1">
            <a:off x="3808648" y="4507040"/>
            <a:ext cx="990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B217421D-2248-4EC0-8833-B55C59AA7C24}"/>
              </a:ext>
            </a:extLst>
          </p:cNvPr>
          <p:cNvCxnSpPr>
            <a:cxnSpLocks/>
          </p:cNvCxnSpPr>
          <p:nvPr/>
        </p:nvCxnSpPr>
        <p:spPr>
          <a:xfrm flipH="1" flipV="1">
            <a:off x="4810948" y="5245610"/>
            <a:ext cx="2704" cy="4558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ZoneTexte 87">
            <a:extLst>
              <a:ext uri="{FF2B5EF4-FFF2-40B4-BE49-F238E27FC236}">
                <a16:creationId xmlns:a16="http://schemas.microsoft.com/office/drawing/2014/main" id="{C4C496A7-AA32-4EB6-949C-A9C398C16BD1}"/>
              </a:ext>
            </a:extLst>
          </p:cNvPr>
          <p:cNvSpPr txBox="1"/>
          <p:nvPr/>
        </p:nvSpPr>
        <p:spPr>
          <a:xfrm>
            <a:off x="4303960" y="1942830"/>
            <a:ext cx="1185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olidFill>
                  <a:srgbClr val="FF0000"/>
                </a:solidFill>
              </a:rPr>
              <a:t>Load</a:t>
            </a:r>
            <a:r>
              <a:rPr lang="fr-FR" sz="1400" b="1" dirty="0">
                <a:solidFill>
                  <a:srgbClr val="FF0000"/>
                </a:solidFill>
              </a:rPr>
              <a:t> valve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9022806-21F4-47D1-8104-41A6DC90512E}"/>
              </a:ext>
            </a:extLst>
          </p:cNvPr>
          <p:cNvSpPr/>
          <p:nvPr/>
        </p:nvSpPr>
        <p:spPr>
          <a:xfrm>
            <a:off x="4423696" y="6259901"/>
            <a:ext cx="1711458" cy="464149"/>
          </a:xfrm>
          <a:prstGeom prst="rect">
            <a:avLst/>
          </a:prstGeom>
          <a:solidFill>
            <a:srgbClr val="00B0F0">
              <a:alpha val="2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90" name="Rectangle : avec coins rognés en haut 89">
            <a:extLst>
              <a:ext uri="{FF2B5EF4-FFF2-40B4-BE49-F238E27FC236}">
                <a16:creationId xmlns:a16="http://schemas.microsoft.com/office/drawing/2014/main" id="{D5CBEFC7-E3D6-474E-8792-439672508679}"/>
              </a:ext>
            </a:extLst>
          </p:cNvPr>
          <p:cNvSpPr/>
          <p:nvPr/>
        </p:nvSpPr>
        <p:spPr>
          <a:xfrm>
            <a:off x="4423696" y="5711806"/>
            <a:ext cx="1711458" cy="548095"/>
          </a:xfrm>
          <a:prstGeom prst="snip2SameRect">
            <a:avLst>
              <a:gd name="adj1" fmla="val 50000"/>
              <a:gd name="adj2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C17E78D6-36D7-4078-B623-32FB65A65454}"/>
              </a:ext>
            </a:extLst>
          </p:cNvPr>
          <p:cNvSpPr/>
          <p:nvPr/>
        </p:nvSpPr>
        <p:spPr>
          <a:xfrm rot="16200000">
            <a:off x="5490673" y="1081985"/>
            <a:ext cx="363545" cy="32595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143CD176-5882-4BEB-860A-E1EB2B331FFE}"/>
              </a:ext>
            </a:extLst>
          </p:cNvPr>
          <p:cNvSpPr txBox="1"/>
          <p:nvPr/>
        </p:nvSpPr>
        <p:spPr>
          <a:xfrm>
            <a:off x="5489719" y="1115872"/>
            <a:ext cx="426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HP</a:t>
            </a:r>
          </a:p>
        </p:txBody>
      </p: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937EE194-F620-47CA-A1DD-D2456EB5FC22}"/>
              </a:ext>
            </a:extLst>
          </p:cNvPr>
          <p:cNvCxnSpPr>
            <a:cxnSpLocks/>
            <a:stCxn id="91" idx="2"/>
          </p:cNvCxnSpPr>
          <p:nvPr/>
        </p:nvCxnSpPr>
        <p:spPr>
          <a:xfrm>
            <a:off x="5672446" y="1426737"/>
            <a:ext cx="0" cy="1141981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5C691842-7C86-4DA0-9B2A-710CF6E8C0C5}"/>
              </a:ext>
            </a:extLst>
          </p:cNvPr>
          <p:cNvCxnSpPr>
            <a:cxnSpLocks/>
          </p:cNvCxnSpPr>
          <p:nvPr/>
        </p:nvCxnSpPr>
        <p:spPr>
          <a:xfrm>
            <a:off x="5583461" y="2568718"/>
            <a:ext cx="2047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9B160CC0-9724-49B9-96D8-1443D70D722D}"/>
              </a:ext>
            </a:extLst>
          </p:cNvPr>
          <p:cNvCxnSpPr>
            <a:cxnSpLocks/>
          </p:cNvCxnSpPr>
          <p:nvPr/>
        </p:nvCxnSpPr>
        <p:spPr>
          <a:xfrm>
            <a:off x="5579562" y="2875802"/>
            <a:ext cx="2047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onnecteur droit 95">
            <a:extLst>
              <a:ext uri="{FF2B5EF4-FFF2-40B4-BE49-F238E27FC236}">
                <a16:creationId xmlns:a16="http://schemas.microsoft.com/office/drawing/2014/main" id="{961675D1-D9C4-4281-B1E9-87DAD4110DCD}"/>
              </a:ext>
            </a:extLst>
          </p:cNvPr>
          <p:cNvCxnSpPr>
            <a:cxnSpLocks/>
          </p:cNvCxnSpPr>
          <p:nvPr/>
        </p:nvCxnSpPr>
        <p:spPr>
          <a:xfrm flipV="1">
            <a:off x="5579562" y="2568718"/>
            <a:ext cx="204711" cy="30708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Connecteur droit 96">
            <a:extLst>
              <a:ext uri="{FF2B5EF4-FFF2-40B4-BE49-F238E27FC236}">
                <a16:creationId xmlns:a16="http://schemas.microsoft.com/office/drawing/2014/main" id="{5A7ABF66-C7ED-42A5-9238-6AEACE0862CA}"/>
              </a:ext>
            </a:extLst>
          </p:cNvPr>
          <p:cNvCxnSpPr>
            <a:cxnSpLocks/>
          </p:cNvCxnSpPr>
          <p:nvPr/>
        </p:nvCxnSpPr>
        <p:spPr>
          <a:xfrm flipH="1" flipV="1">
            <a:off x="5579562" y="2568718"/>
            <a:ext cx="204711" cy="30708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7E2B22A3-97FB-436D-9AE2-412C062085EB}"/>
              </a:ext>
            </a:extLst>
          </p:cNvPr>
          <p:cNvCxnSpPr>
            <a:cxnSpLocks/>
          </p:cNvCxnSpPr>
          <p:nvPr/>
        </p:nvCxnSpPr>
        <p:spPr>
          <a:xfrm flipV="1">
            <a:off x="5676483" y="2873558"/>
            <a:ext cx="0" cy="22169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3B61B388-3760-41AF-AC6A-519B9FE114A6}"/>
              </a:ext>
            </a:extLst>
          </p:cNvPr>
          <p:cNvCxnSpPr>
            <a:cxnSpLocks/>
          </p:cNvCxnSpPr>
          <p:nvPr/>
        </p:nvCxnSpPr>
        <p:spPr>
          <a:xfrm flipH="1">
            <a:off x="4636682" y="3101127"/>
            <a:ext cx="1043700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EFBF8C45-E44B-43C4-AFB0-3789A6A3A98D}"/>
              </a:ext>
            </a:extLst>
          </p:cNvPr>
          <p:cNvCxnSpPr>
            <a:cxnSpLocks/>
          </p:cNvCxnSpPr>
          <p:nvPr/>
        </p:nvCxnSpPr>
        <p:spPr>
          <a:xfrm>
            <a:off x="6135154" y="6406264"/>
            <a:ext cx="30882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Connecteur droit avec flèche 100">
            <a:extLst>
              <a:ext uri="{FF2B5EF4-FFF2-40B4-BE49-F238E27FC236}">
                <a16:creationId xmlns:a16="http://schemas.microsoft.com/office/drawing/2014/main" id="{50F9ADBF-98C7-482D-9981-39D7E9456BDE}"/>
              </a:ext>
            </a:extLst>
          </p:cNvPr>
          <p:cNvCxnSpPr>
            <a:cxnSpLocks/>
          </p:cNvCxnSpPr>
          <p:nvPr/>
        </p:nvCxnSpPr>
        <p:spPr>
          <a:xfrm flipH="1">
            <a:off x="5680383" y="3028865"/>
            <a:ext cx="7635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>
            <a:extLst>
              <a:ext uri="{FF2B5EF4-FFF2-40B4-BE49-F238E27FC236}">
                <a16:creationId xmlns:a16="http://schemas.microsoft.com/office/drawing/2014/main" id="{6B27159D-186B-42F0-822D-AFD3F503E524}"/>
              </a:ext>
            </a:extLst>
          </p:cNvPr>
          <p:cNvCxnSpPr>
            <a:cxnSpLocks/>
          </p:cNvCxnSpPr>
          <p:nvPr/>
        </p:nvCxnSpPr>
        <p:spPr>
          <a:xfrm>
            <a:off x="6345524" y="5326086"/>
            <a:ext cx="2047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Connecteur droit 102">
            <a:extLst>
              <a:ext uri="{FF2B5EF4-FFF2-40B4-BE49-F238E27FC236}">
                <a16:creationId xmlns:a16="http://schemas.microsoft.com/office/drawing/2014/main" id="{E469EB78-2FC9-4E98-BDEB-57C6D29CF709}"/>
              </a:ext>
            </a:extLst>
          </p:cNvPr>
          <p:cNvCxnSpPr>
            <a:cxnSpLocks/>
          </p:cNvCxnSpPr>
          <p:nvPr/>
        </p:nvCxnSpPr>
        <p:spPr>
          <a:xfrm>
            <a:off x="6341625" y="5633170"/>
            <a:ext cx="2047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F8BBA89D-EF36-47BB-95C0-E0ED4C1D1A9D}"/>
              </a:ext>
            </a:extLst>
          </p:cNvPr>
          <p:cNvCxnSpPr>
            <a:cxnSpLocks/>
          </p:cNvCxnSpPr>
          <p:nvPr/>
        </p:nvCxnSpPr>
        <p:spPr>
          <a:xfrm flipV="1">
            <a:off x="6341625" y="5326086"/>
            <a:ext cx="204711" cy="30708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0D19F5C6-6AD5-49E8-A4D9-3F06F5FAA2CC}"/>
              </a:ext>
            </a:extLst>
          </p:cNvPr>
          <p:cNvCxnSpPr>
            <a:cxnSpLocks/>
          </p:cNvCxnSpPr>
          <p:nvPr/>
        </p:nvCxnSpPr>
        <p:spPr>
          <a:xfrm flipH="1" flipV="1">
            <a:off x="6341625" y="5326086"/>
            <a:ext cx="204711" cy="30708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Connecteur droit 105">
            <a:extLst>
              <a:ext uri="{FF2B5EF4-FFF2-40B4-BE49-F238E27FC236}">
                <a16:creationId xmlns:a16="http://schemas.microsoft.com/office/drawing/2014/main" id="{6D116B04-08E0-44EE-B516-52AF0562DB30}"/>
              </a:ext>
            </a:extLst>
          </p:cNvPr>
          <p:cNvCxnSpPr/>
          <p:nvPr/>
        </p:nvCxnSpPr>
        <p:spPr>
          <a:xfrm flipV="1">
            <a:off x="6443981" y="3028865"/>
            <a:ext cx="0" cy="2285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>
            <a:extLst>
              <a:ext uri="{FF2B5EF4-FFF2-40B4-BE49-F238E27FC236}">
                <a16:creationId xmlns:a16="http://schemas.microsoft.com/office/drawing/2014/main" id="{FB0A8A8C-462A-429C-ABD6-BD390066B7E4}"/>
              </a:ext>
            </a:extLst>
          </p:cNvPr>
          <p:cNvCxnSpPr>
            <a:cxnSpLocks/>
          </p:cNvCxnSpPr>
          <p:nvPr/>
        </p:nvCxnSpPr>
        <p:spPr>
          <a:xfrm flipV="1">
            <a:off x="6443981" y="5628538"/>
            <a:ext cx="0" cy="777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ZoneTexte 107">
            <a:extLst>
              <a:ext uri="{FF2B5EF4-FFF2-40B4-BE49-F238E27FC236}">
                <a16:creationId xmlns:a16="http://schemas.microsoft.com/office/drawing/2014/main" id="{66627EA8-5AB2-4058-A7AE-F6FDD2FBFA5B}"/>
              </a:ext>
            </a:extLst>
          </p:cNvPr>
          <p:cNvSpPr txBox="1"/>
          <p:nvPr/>
        </p:nvSpPr>
        <p:spPr>
          <a:xfrm>
            <a:off x="142529" y="701900"/>
            <a:ext cx="802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10 bars </a:t>
            </a:r>
            <a:r>
              <a:rPr lang="fr-FR" b="1" dirty="0" err="1"/>
              <a:t>ramp</a:t>
            </a:r>
            <a:r>
              <a:rPr lang="fr-FR" b="1" dirty="0"/>
              <a:t> </a:t>
            </a:r>
            <a:r>
              <a:rPr lang="fr-FR" b="1" dirty="0" err="1"/>
              <a:t>discharge</a:t>
            </a:r>
            <a:r>
              <a:rPr lang="fr-FR" b="1" dirty="0"/>
              <a:t> </a:t>
            </a:r>
            <a:r>
              <a:rPr lang="fr-FR" b="1" dirty="0" err="1"/>
              <a:t>with</a:t>
            </a:r>
            <a:r>
              <a:rPr lang="fr-FR" b="1" dirty="0"/>
              <a:t> a nominal CICC pressure of 14 bars </a:t>
            </a:r>
          </a:p>
        </p:txBody>
      </p:sp>
      <p:sp>
        <p:nvSpPr>
          <p:cNvPr id="109" name="Signe Plus 108">
            <a:extLst>
              <a:ext uri="{FF2B5EF4-FFF2-40B4-BE49-F238E27FC236}">
                <a16:creationId xmlns:a16="http://schemas.microsoft.com/office/drawing/2014/main" id="{5A6C8D54-29A2-4CA7-932C-CBF2FF8AAB7F}"/>
              </a:ext>
            </a:extLst>
          </p:cNvPr>
          <p:cNvSpPr/>
          <p:nvPr/>
        </p:nvSpPr>
        <p:spPr>
          <a:xfrm>
            <a:off x="7753015" y="2204949"/>
            <a:ext cx="624219" cy="594496"/>
          </a:xfrm>
          <a:prstGeom prst="mathPl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11" name="ZoneTexte 110">
            <a:extLst>
              <a:ext uri="{FF2B5EF4-FFF2-40B4-BE49-F238E27FC236}">
                <a16:creationId xmlns:a16="http://schemas.microsoft.com/office/drawing/2014/main" id="{D5DEC7D8-F912-4B80-93F0-6E40ACB01F4D}"/>
              </a:ext>
            </a:extLst>
          </p:cNvPr>
          <p:cNvSpPr txBox="1"/>
          <p:nvPr/>
        </p:nvSpPr>
        <p:spPr>
          <a:xfrm>
            <a:off x="8521425" y="1700678"/>
            <a:ext cx="36064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Optimal </a:t>
            </a:r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cost</a:t>
            </a:r>
            <a:r>
              <a:rPr lang="fr-FR" dirty="0"/>
              <a:t> as </a:t>
            </a:r>
            <a:r>
              <a:rPr lang="fr-FR" dirty="0" err="1"/>
              <a:t>SHe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cooled</a:t>
            </a:r>
            <a:r>
              <a:rPr lang="fr-FR" dirty="0"/>
              <a:t> down </a:t>
            </a:r>
            <a:r>
              <a:rPr lang="fr-FR" dirty="0" err="1"/>
              <a:t>only</a:t>
            </a:r>
            <a:r>
              <a:rPr lang="fr-FR" dirty="0"/>
              <a:t> the </a:t>
            </a:r>
            <a:r>
              <a:rPr lang="fr-FR" dirty="0" err="1"/>
              <a:t>necessary</a:t>
            </a:r>
            <a:r>
              <a:rPr lang="fr-FR" dirty="0"/>
              <a:t> time (about a </a:t>
            </a:r>
            <a:r>
              <a:rPr lang="fr-FR" dirty="0" err="1"/>
              <a:t>dozen</a:t>
            </a:r>
            <a:r>
              <a:rPr lang="fr-FR" dirty="0"/>
              <a:t> of seconds </a:t>
            </a:r>
            <a:r>
              <a:rPr lang="fr-FR" dirty="0" err="1"/>
              <a:t>instead</a:t>
            </a:r>
            <a:r>
              <a:rPr lang="fr-FR" dirty="0"/>
              <a:t> of </a:t>
            </a:r>
            <a:r>
              <a:rPr lang="fr-FR" dirty="0" err="1"/>
              <a:t>hundreds</a:t>
            </a:r>
            <a:r>
              <a:rPr lang="fr-FR" dirty="0"/>
              <a:t>)</a:t>
            </a:r>
          </a:p>
          <a:p>
            <a:endParaRPr lang="fr-FR" dirty="0"/>
          </a:p>
          <a:p>
            <a:r>
              <a:rPr lang="fr-FR" dirty="0"/>
              <a:t>New concept</a:t>
            </a:r>
          </a:p>
        </p:txBody>
      </p:sp>
    </p:spTree>
    <p:extLst>
      <p:ext uri="{BB962C8B-B14F-4D97-AF65-F5344CB8AC3E}">
        <p14:creationId xmlns:p14="http://schemas.microsoft.com/office/powerpoint/2010/main" val="132680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itre 2">
            <a:extLst>
              <a:ext uri="{FF2B5EF4-FFF2-40B4-BE49-F238E27FC236}">
                <a16:creationId xmlns:a16="http://schemas.microsoft.com/office/drawing/2014/main" id="{3576451C-097D-4AEA-A66A-31610CE3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097" y="225602"/>
            <a:ext cx="10728325" cy="408395"/>
          </a:xfrm>
        </p:spPr>
        <p:txBody>
          <a:bodyPr>
            <a:normAutofit/>
          </a:bodyPr>
          <a:lstStyle/>
          <a:p>
            <a:r>
              <a:rPr lang="fr-FR" sz="2000" dirty="0" err="1"/>
              <a:t>Simcryogenics</a:t>
            </a:r>
            <a:r>
              <a:rPr lang="fr-FR" sz="2000" dirty="0"/>
              <a:t> : 14 bars </a:t>
            </a:r>
            <a:r>
              <a:rPr lang="fr-FR" sz="2000" dirty="0" err="1"/>
              <a:t>ramp</a:t>
            </a:r>
            <a:r>
              <a:rPr lang="fr-FR" sz="2000" dirty="0"/>
              <a:t> </a:t>
            </a:r>
            <a:r>
              <a:rPr lang="fr-FR" sz="2000" dirty="0" err="1"/>
              <a:t>discharge</a:t>
            </a:r>
            <a:r>
              <a:rPr lang="fr-FR" sz="2000" dirty="0"/>
              <a:t> </a:t>
            </a:r>
          </a:p>
        </p:txBody>
      </p:sp>
      <p:cxnSp>
        <p:nvCxnSpPr>
          <p:cNvPr id="219" name="Connecteur droit avec flèche 218">
            <a:extLst>
              <a:ext uri="{FF2B5EF4-FFF2-40B4-BE49-F238E27FC236}">
                <a16:creationId xmlns:a16="http://schemas.microsoft.com/office/drawing/2014/main" id="{2224E059-D9DC-49F4-A2FE-0CD049E77991}"/>
              </a:ext>
            </a:extLst>
          </p:cNvPr>
          <p:cNvCxnSpPr>
            <a:cxnSpLocks/>
            <a:stCxn id="58" idx="0"/>
          </p:cNvCxnSpPr>
          <p:nvPr/>
        </p:nvCxnSpPr>
        <p:spPr>
          <a:xfrm flipH="1" flipV="1">
            <a:off x="3294835" y="2093694"/>
            <a:ext cx="717735" cy="6117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ZoneTexte 221">
            <a:extLst>
              <a:ext uri="{FF2B5EF4-FFF2-40B4-BE49-F238E27FC236}">
                <a16:creationId xmlns:a16="http://schemas.microsoft.com/office/drawing/2014/main" id="{71D6EC53-D074-44E0-BAD5-C693E0B9C96B}"/>
              </a:ext>
            </a:extLst>
          </p:cNvPr>
          <p:cNvSpPr txBox="1"/>
          <p:nvPr/>
        </p:nvSpPr>
        <p:spPr>
          <a:xfrm>
            <a:off x="480905" y="5713398"/>
            <a:ext cx="2725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0,35 to 0,4 K </a:t>
            </a:r>
            <a:r>
              <a:rPr lang="fr-FR" dirty="0" err="1"/>
              <a:t>increase</a:t>
            </a:r>
            <a:endParaRPr lang="fr-FR" dirty="0"/>
          </a:p>
        </p:txBody>
      </p:sp>
      <p:sp>
        <p:nvSpPr>
          <p:cNvPr id="223" name="ZoneTexte 222">
            <a:extLst>
              <a:ext uri="{FF2B5EF4-FFF2-40B4-BE49-F238E27FC236}">
                <a16:creationId xmlns:a16="http://schemas.microsoft.com/office/drawing/2014/main" id="{CE2641D5-98CD-4987-8A3F-FD727585E1A0}"/>
              </a:ext>
            </a:extLst>
          </p:cNvPr>
          <p:cNvSpPr txBox="1"/>
          <p:nvPr/>
        </p:nvSpPr>
        <p:spPr>
          <a:xfrm>
            <a:off x="4713334" y="3807117"/>
            <a:ext cx="1165389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>
                <a:solidFill>
                  <a:srgbClr val="FF0000"/>
                </a:solidFill>
              </a:rPr>
              <a:t>Bath 1 : 4,4K </a:t>
            </a:r>
          </a:p>
          <a:p>
            <a:r>
              <a:rPr lang="fr-FR" sz="800" b="1" dirty="0">
                <a:solidFill>
                  <a:srgbClr val="FF0000"/>
                </a:solidFill>
              </a:rPr>
              <a:t>Volume = 50,4 m3</a:t>
            </a:r>
          </a:p>
        </p:txBody>
      </p:sp>
      <p:cxnSp>
        <p:nvCxnSpPr>
          <p:cNvPr id="224" name="Connecteur droit avec flèche 223">
            <a:extLst>
              <a:ext uri="{FF2B5EF4-FFF2-40B4-BE49-F238E27FC236}">
                <a16:creationId xmlns:a16="http://schemas.microsoft.com/office/drawing/2014/main" id="{35248410-9E65-4694-957F-EBE1801874B9}"/>
              </a:ext>
            </a:extLst>
          </p:cNvPr>
          <p:cNvCxnSpPr>
            <a:cxnSpLocks/>
          </p:cNvCxnSpPr>
          <p:nvPr/>
        </p:nvCxnSpPr>
        <p:spPr>
          <a:xfrm flipH="1">
            <a:off x="3375009" y="3604585"/>
            <a:ext cx="977277" cy="5410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8" name="Image 227">
            <a:extLst>
              <a:ext uri="{FF2B5EF4-FFF2-40B4-BE49-F238E27FC236}">
                <a16:creationId xmlns:a16="http://schemas.microsoft.com/office/drawing/2014/main" id="{E57D75B7-A23A-4785-983C-87447CAE6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31" y="909908"/>
            <a:ext cx="2688275" cy="2162234"/>
          </a:xfrm>
          <a:prstGeom prst="rect">
            <a:avLst/>
          </a:prstGeom>
        </p:spPr>
      </p:pic>
      <p:pic>
        <p:nvPicPr>
          <p:cNvPr id="230" name="Image 229">
            <a:extLst>
              <a:ext uri="{FF2B5EF4-FFF2-40B4-BE49-F238E27FC236}">
                <a16:creationId xmlns:a16="http://schemas.microsoft.com/office/drawing/2014/main" id="{638FEC29-91B5-40A6-BB53-B2C2C20CA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821" y="3200741"/>
            <a:ext cx="2957930" cy="2409035"/>
          </a:xfrm>
          <a:prstGeom prst="rect">
            <a:avLst/>
          </a:prstGeom>
        </p:spPr>
      </p:pic>
      <p:pic>
        <p:nvPicPr>
          <p:cNvPr id="232" name="Image 231">
            <a:extLst>
              <a:ext uri="{FF2B5EF4-FFF2-40B4-BE49-F238E27FC236}">
                <a16:creationId xmlns:a16="http://schemas.microsoft.com/office/drawing/2014/main" id="{92EDC70F-7E57-475E-A0BC-045F6F50E2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31065" y="5055338"/>
            <a:ext cx="2017043" cy="1645346"/>
          </a:xfrm>
          <a:prstGeom prst="rect">
            <a:avLst/>
          </a:prstGeom>
        </p:spPr>
      </p:pic>
      <p:pic>
        <p:nvPicPr>
          <p:cNvPr id="234" name="Image 233">
            <a:extLst>
              <a:ext uri="{FF2B5EF4-FFF2-40B4-BE49-F238E27FC236}">
                <a16:creationId xmlns:a16="http://schemas.microsoft.com/office/drawing/2014/main" id="{17AE01B9-9B7B-47F0-A719-8077C293E1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3625" y="5042138"/>
            <a:ext cx="2017043" cy="1645345"/>
          </a:xfrm>
          <a:prstGeom prst="rect">
            <a:avLst/>
          </a:prstGeom>
        </p:spPr>
      </p:pic>
      <p:sp>
        <p:nvSpPr>
          <p:cNvPr id="235" name="ZoneTexte 234">
            <a:extLst>
              <a:ext uri="{FF2B5EF4-FFF2-40B4-BE49-F238E27FC236}">
                <a16:creationId xmlns:a16="http://schemas.microsoft.com/office/drawing/2014/main" id="{E8E14DE1-0B14-42D3-B584-7230838BDFA9}"/>
              </a:ext>
            </a:extLst>
          </p:cNvPr>
          <p:cNvSpPr txBox="1"/>
          <p:nvPr/>
        </p:nvSpPr>
        <p:spPr>
          <a:xfrm>
            <a:off x="6552348" y="6250753"/>
            <a:ext cx="1264225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b="1" dirty="0">
                <a:solidFill>
                  <a:srgbClr val="FF0000"/>
                </a:solidFill>
              </a:rPr>
              <a:t>Storage bath : 4,4 K</a:t>
            </a:r>
          </a:p>
          <a:p>
            <a:r>
              <a:rPr lang="fr-FR" sz="800" b="1" dirty="0">
                <a:solidFill>
                  <a:srgbClr val="FF0000"/>
                </a:solidFill>
              </a:rPr>
              <a:t>Volume = 12 m3</a:t>
            </a:r>
          </a:p>
        </p:txBody>
      </p:sp>
      <p:sp>
        <p:nvSpPr>
          <p:cNvPr id="4" name="Rectangle à coins arrondis 11">
            <a:extLst>
              <a:ext uri="{FF2B5EF4-FFF2-40B4-BE49-F238E27FC236}">
                <a16:creationId xmlns:a16="http://schemas.microsoft.com/office/drawing/2014/main" id="{5B8A7AEE-B088-4C82-BE6B-25FA2FBC7892}"/>
              </a:ext>
            </a:extLst>
          </p:cNvPr>
          <p:cNvSpPr/>
          <p:nvPr/>
        </p:nvSpPr>
        <p:spPr>
          <a:xfrm>
            <a:off x="4477786" y="4257893"/>
            <a:ext cx="243872" cy="391704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31F0C7B9-BC52-41F8-848B-54CCF9D51F6A}"/>
              </a:ext>
            </a:extLst>
          </p:cNvPr>
          <p:cNvCxnSpPr>
            <a:cxnSpLocks/>
          </p:cNvCxnSpPr>
          <p:nvPr/>
        </p:nvCxnSpPr>
        <p:spPr>
          <a:xfrm flipV="1">
            <a:off x="4599722" y="4646143"/>
            <a:ext cx="3389" cy="219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D604B2F-9987-4DB0-AAF6-542CA7DEFCE3}"/>
              </a:ext>
            </a:extLst>
          </p:cNvPr>
          <p:cNvCxnSpPr>
            <a:cxnSpLocks/>
          </p:cNvCxnSpPr>
          <p:nvPr/>
        </p:nvCxnSpPr>
        <p:spPr>
          <a:xfrm flipH="1" flipV="1">
            <a:off x="4578582" y="2490799"/>
            <a:ext cx="3650" cy="7123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8DE0AB61-AC0F-4008-B670-64AE3918B18B}"/>
              </a:ext>
            </a:extLst>
          </p:cNvPr>
          <p:cNvCxnSpPr>
            <a:cxnSpLocks/>
          </p:cNvCxnSpPr>
          <p:nvPr/>
        </p:nvCxnSpPr>
        <p:spPr>
          <a:xfrm>
            <a:off x="4574348" y="2487743"/>
            <a:ext cx="22208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à coins arrondis 69">
            <a:extLst>
              <a:ext uri="{FF2B5EF4-FFF2-40B4-BE49-F238E27FC236}">
                <a16:creationId xmlns:a16="http://schemas.microsoft.com/office/drawing/2014/main" id="{D831E735-094A-4F47-9A0B-53F28FC27CC7}"/>
              </a:ext>
            </a:extLst>
          </p:cNvPr>
          <p:cNvSpPr/>
          <p:nvPr/>
        </p:nvSpPr>
        <p:spPr>
          <a:xfrm rot="5400000">
            <a:off x="4821871" y="2357942"/>
            <a:ext cx="208539" cy="248444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59C037AF-1FD1-4D4A-96D3-8F42A8464E7A}"/>
              </a:ext>
            </a:extLst>
          </p:cNvPr>
          <p:cNvCxnSpPr/>
          <p:nvPr/>
        </p:nvCxnSpPr>
        <p:spPr>
          <a:xfrm flipV="1">
            <a:off x="5050363" y="2482164"/>
            <a:ext cx="12470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Ellipse 9">
            <a:extLst>
              <a:ext uri="{FF2B5EF4-FFF2-40B4-BE49-F238E27FC236}">
                <a16:creationId xmlns:a16="http://schemas.microsoft.com/office/drawing/2014/main" id="{AE734577-B60F-4F39-AAF5-34D4D14AD757}"/>
              </a:ext>
            </a:extLst>
          </p:cNvPr>
          <p:cNvSpPr/>
          <p:nvPr/>
        </p:nvSpPr>
        <p:spPr>
          <a:xfrm>
            <a:off x="5175067" y="2300032"/>
            <a:ext cx="336613" cy="36288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 dirty="0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6D8FCE9-DD0F-4EAB-AD8D-C0D750F8C9F4}"/>
              </a:ext>
            </a:extLst>
          </p:cNvPr>
          <p:cNvCxnSpPr>
            <a:cxnSpLocks/>
            <a:stCxn id="10" idx="3"/>
            <a:endCxn id="10" idx="6"/>
          </p:cNvCxnSpPr>
          <p:nvPr/>
        </p:nvCxnSpPr>
        <p:spPr>
          <a:xfrm flipV="1">
            <a:off x="5224361" y="2481476"/>
            <a:ext cx="287317" cy="1282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D7554CF-53E8-42CE-BF61-DCE6DEBB46BE}"/>
              </a:ext>
            </a:extLst>
          </p:cNvPr>
          <p:cNvCxnSpPr>
            <a:cxnSpLocks/>
            <a:stCxn id="10" idx="1"/>
            <a:endCxn id="10" idx="6"/>
          </p:cNvCxnSpPr>
          <p:nvPr/>
        </p:nvCxnSpPr>
        <p:spPr>
          <a:xfrm>
            <a:off x="5224361" y="2353175"/>
            <a:ext cx="287317" cy="1282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878EF8AD-AA8D-4433-8AA2-1DAB12143267}"/>
              </a:ext>
            </a:extLst>
          </p:cNvPr>
          <p:cNvCxnSpPr/>
          <p:nvPr/>
        </p:nvCxnSpPr>
        <p:spPr>
          <a:xfrm flipV="1">
            <a:off x="5511679" y="2481475"/>
            <a:ext cx="12470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à coins arrondis 81">
            <a:extLst>
              <a:ext uri="{FF2B5EF4-FFF2-40B4-BE49-F238E27FC236}">
                <a16:creationId xmlns:a16="http://schemas.microsoft.com/office/drawing/2014/main" id="{670D0475-B104-4064-BD2A-DC014C69EB04}"/>
              </a:ext>
            </a:extLst>
          </p:cNvPr>
          <p:cNvSpPr/>
          <p:nvPr/>
        </p:nvSpPr>
        <p:spPr>
          <a:xfrm rot="5400000">
            <a:off x="5658186" y="2357253"/>
            <a:ext cx="208539" cy="248444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/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D6AE39E6-921D-4DF2-B20A-C3DDEECBC760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5886679" y="2480538"/>
            <a:ext cx="156545" cy="9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à coins arrondis 99">
            <a:extLst>
              <a:ext uri="{FF2B5EF4-FFF2-40B4-BE49-F238E27FC236}">
                <a16:creationId xmlns:a16="http://schemas.microsoft.com/office/drawing/2014/main" id="{CEBE87B8-F831-43CF-B972-8C9FF807F6EF}"/>
              </a:ext>
            </a:extLst>
          </p:cNvPr>
          <p:cNvSpPr/>
          <p:nvPr/>
        </p:nvSpPr>
        <p:spPr>
          <a:xfrm>
            <a:off x="5927776" y="4255763"/>
            <a:ext cx="243872" cy="399282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63D2A62D-0D22-4AF9-B857-154C587FC7FE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6049711" y="3974472"/>
            <a:ext cx="0" cy="281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3A7805EF-E5FA-4D85-B000-366776AC9C72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6049711" y="4655046"/>
            <a:ext cx="0" cy="208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D08F2171-066F-45F9-BDF0-F968884CC0A0}"/>
              </a:ext>
            </a:extLst>
          </p:cNvPr>
          <p:cNvSpPr txBox="1"/>
          <p:nvPr/>
        </p:nvSpPr>
        <p:spPr>
          <a:xfrm>
            <a:off x="4721659" y="4412943"/>
            <a:ext cx="56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700" dirty="0"/>
              <a:t>Return pipes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DE88404-4F80-48D5-BBEC-8B68CFDE2823}"/>
              </a:ext>
            </a:extLst>
          </p:cNvPr>
          <p:cNvSpPr txBox="1"/>
          <p:nvPr/>
        </p:nvSpPr>
        <p:spPr>
          <a:xfrm>
            <a:off x="6184910" y="4412943"/>
            <a:ext cx="56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700" dirty="0" err="1"/>
              <a:t>Supply</a:t>
            </a:r>
            <a:r>
              <a:rPr lang="fr-FR" sz="700" dirty="0"/>
              <a:t> pipes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BB88B9B-74B0-49B3-85D9-CB265B10C7EF}"/>
              </a:ext>
            </a:extLst>
          </p:cNvPr>
          <p:cNvSpPr txBox="1"/>
          <p:nvPr/>
        </p:nvSpPr>
        <p:spPr>
          <a:xfrm>
            <a:off x="4382805" y="2030939"/>
            <a:ext cx="937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700" dirty="0"/>
              <a:t>HXPS1 to </a:t>
            </a:r>
            <a:r>
              <a:rPr lang="fr-FR" sz="700" dirty="0" err="1"/>
              <a:t>circulator</a:t>
            </a:r>
            <a:r>
              <a:rPr lang="fr-FR" sz="700" dirty="0"/>
              <a:t> pipes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AD86E02-128F-4362-B39A-79E96ACA8766}"/>
              </a:ext>
            </a:extLst>
          </p:cNvPr>
          <p:cNvSpPr txBox="1"/>
          <p:nvPr/>
        </p:nvSpPr>
        <p:spPr>
          <a:xfrm>
            <a:off x="5381413" y="1985310"/>
            <a:ext cx="745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700" dirty="0" err="1"/>
              <a:t>Circulator</a:t>
            </a:r>
            <a:r>
              <a:rPr lang="fr-FR" sz="700" dirty="0"/>
              <a:t> to HXPS2 pipes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968E603F-1BE2-4E29-A1CA-ABF2614AF23C}"/>
              </a:ext>
            </a:extLst>
          </p:cNvPr>
          <p:cNvSpPr txBox="1"/>
          <p:nvPr/>
        </p:nvSpPr>
        <p:spPr>
          <a:xfrm>
            <a:off x="4775632" y="3386027"/>
            <a:ext cx="5696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700" dirty="0"/>
              <a:t>HXPS1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AD5680C-6E87-43F2-A3C5-D608D7EA25AF}"/>
              </a:ext>
            </a:extLst>
          </p:cNvPr>
          <p:cNvSpPr txBox="1"/>
          <p:nvPr/>
        </p:nvSpPr>
        <p:spPr>
          <a:xfrm>
            <a:off x="6215511" y="3378381"/>
            <a:ext cx="5696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700" dirty="0"/>
              <a:t>HXPS2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1AE8E8A0-2D54-4E38-B962-B339A5610885}"/>
              </a:ext>
            </a:extLst>
          </p:cNvPr>
          <p:cNvCxnSpPr>
            <a:cxnSpLocks/>
          </p:cNvCxnSpPr>
          <p:nvPr/>
        </p:nvCxnSpPr>
        <p:spPr>
          <a:xfrm flipV="1">
            <a:off x="4591398" y="3695374"/>
            <a:ext cx="0" cy="560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91039A12-23AD-41DE-9D0C-E3CE8B7D98A6}"/>
              </a:ext>
            </a:extLst>
          </p:cNvPr>
          <p:cNvSpPr/>
          <p:nvPr/>
        </p:nvSpPr>
        <p:spPr>
          <a:xfrm>
            <a:off x="4436113" y="3200741"/>
            <a:ext cx="287452" cy="4949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/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3705CBF5-F4DF-4A4B-B847-4C27A1A8F65D}"/>
              </a:ext>
            </a:extLst>
          </p:cNvPr>
          <p:cNvCxnSpPr/>
          <p:nvPr/>
        </p:nvCxnSpPr>
        <p:spPr>
          <a:xfrm>
            <a:off x="4526169" y="3202419"/>
            <a:ext cx="107338" cy="498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8031E3C6-601C-49FB-8F51-795654457D26}"/>
              </a:ext>
            </a:extLst>
          </p:cNvPr>
          <p:cNvCxnSpPr>
            <a:cxnSpLocks/>
          </p:cNvCxnSpPr>
          <p:nvPr/>
        </p:nvCxnSpPr>
        <p:spPr>
          <a:xfrm flipV="1">
            <a:off x="4532677" y="3250616"/>
            <a:ext cx="101982" cy="414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71CEF031-BD26-4909-AD12-C76E40BCA55C}"/>
              </a:ext>
            </a:extLst>
          </p:cNvPr>
          <p:cNvCxnSpPr/>
          <p:nvPr/>
        </p:nvCxnSpPr>
        <p:spPr>
          <a:xfrm>
            <a:off x="4532400" y="3292004"/>
            <a:ext cx="107338" cy="498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D3CE4049-D6A7-465E-8B2E-060B5923C9AB}"/>
              </a:ext>
            </a:extLst>
          </p:cNvPr>
          <p:cNvCxnSpPr>
            <a:cxnSpLocks/>
          </p:cNvCxnSpPr>
          <p:nvPr/>
        </p:nvCxnSpPr>
        <p:spPr>
          <a:xfrm flipV="1">
            <a:off x="4536916" y="3340547"/>
            <a:ext cx="101982" cy="414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DB2C7F8C-FDA1-41D1-A965-582468B6270E}"/>
              </a:ext>
            </a:extLst>
          </p:cNvPr>
          <p:cNvCxnSpPr/>
          <p:nvPr/>
        </p:nvCxnSpPr>
        <p:spPr>
          <a:xfrm>
            <a:off x="4536894" y="3385095"/>
            <a:ext cx="107338" cy="498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B54981FC-C15A-4537-A40B-B5ABB4378310}"/>
              </a:ext>
            </a:extLst>
          </p:cNvPr>
          <p:cNvCxnSpPr/>
          <p:nvPr/>
        </p:nvCxnSpPr>
        <p:spPr>
          <a:xfrm>
            <a:off x="4536894" y="3477336"/>
            <a:ext cx="107338" cy="498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1E23BC1F-F1FD-4914-9B27-9699E71E7844}"/>
              </a:ext>
            </a:extLst>
          </p:cNvPr>
          <p:cNvCxnSpPr>
            <a:cxnSpLocks/>
          </p:cNvCxnSpPr>
          <p:nvPr/>
        </p:nvCxnSpPr>
        <p:spPr>
          <a:xfrm flipV="1">
            <a:off x="4536915" y="3433272"/>
            <a:ext cx="101982" cy="414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6BB6BCA7-CD61-49CF-A808-1916B874AB9C}"/>
              </a:ext>
            </a:extLst>
          </p:cNvPr>
          <p:cNvCxnSpPr>
            <a:cxnSpLocks/>
          </p:cNvCxnSpPr>
          <p:nvPr/>
        </p:nvCxnSpPr>
        <p:spPr>
          <a:xfrm flipV="1">
            <a:off x="4539144" y="3526470"/>
            <a:ext cx="101982" cy="414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738E7306-8A53-40AA-9E08-A54CEB664C26}"/>
              </a:ext>
            </a:extLst>
          </p:cNvPr>
          <p:cNvCxnSpPr>
            <a:cxnSpLocks/>
          </p:cNvCxnSpPr>
          <p:nvPr/>
        </p:nvCxnSpPr>
        <p:spPr>
          <a:xfrm flipV="1">
            <a:off x="4539594" y="3617375"/>
            <a:ext cx="101982" cy="414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76968710-4631-4D3B-8EA9-9FEF5790B251}"/>
              </a:ext>
            </a:extLst>
          </p:cNvPr>
          <p:cNvCxnSpPr/>
          <p:nvPr/>
        </p:nvCxnSpPr>
        <p:spPr>
          <a:xfrm>
            <a:off x="4536894" y="3569322"/>
            <a:ext cx="107338" cy="498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84EE3D8C-4814-4EFE-B4CD-FE7B0F177711}"/>
              </a:ext>
            </a:extLst>
          </p:cNvPr>
          <p:cNvCxnSpPr>
            <a:cxnSpLocks/>
          </p:cNvCxnSpPr>
          <p:nvPr/>
        </p:nvCxnSpPr>
        <p:spPr>
          <a:xfrm>
            <a:off x="4540248" y="3659778"/>
            <a:ext cx="92997" cy="348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4DE84E42-CD3A-49CA-BF68-3B753B1DC555}"/>
              </a:ext>
            </a:extLst>
          </p:cNvPr>
          <p:cNvSpPr/>
          <p:nvPr/>
        </p:nvSpPr>
        <p:spPr>
          <a:xfrm>
            <a:off x="5900854" y="3187951"/>
            <a:ext cx="287452" cy="4949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/>
          </a:p>
        </p:txBody>
      </p: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693C23BA-6A52-4DD8-8A62-CABFC455122A}"/>
              </a:ext>
            </a:extLst>
          </p:cNvPr>
          <p:cNvCxnSpPr/>
          <p:nvPr/>
        </p:nvCxnSpPr>
        <p:spPr>
          <a:xfrm>
            <a:off x="5990911" y="3189630"/>
            <a:ext cx="107338" cy="498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50F75A75-49C7-4CBC-AEB4-C169FE769AFA}"/>
              </a:ext>
            </a:extLst>
          </p:cNvPr>
          <p:cNvCxnSpPr>
            <a:cxnSpLocks/>
          </p:cNvCxnSpPr>
          <p:nvPr/>
        </p:nvCxnSpPr>
        <p:spPr>
          <a:xfrm flipV="1">
            <a:off x="5997419" y="3237826"/>
            <a:ext cx="101982" cy="414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C854DF69-DB5F-4FCE-A7C9-ED2AABBE776F}"/>
              </a:ext>
            </a:extLst>
          </p:cNvPr>
          <p:cNvCxnSpPr/>
          <p:nvPr/>
        </p:nvCxnSpPr>
        <p:spPr>
          <a:xfrm>
            <a:off x="5997142" y="3279215"/>
            <a:ext cx="107338" cy="498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3842224F-E6EB-4FDD-BFFC-7CDEC9AE45BD}"/>
              </a:ext>
            </a:extLst>
          </p:cNvPr>
          <p:cNvCxnSpPr>
            <a:cxnSpLocks/>
          </p:cNvCxnSpPr>
          <p:nvPr/>
        </p:nvCxnSpPr>
        <p:spPr>
          <a:xfrm flipV="1">
            <a:off x="6001658" y="3327758"/>
            <a:ext cx="101982" cy="414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51D5BCD8-1004-4523-A453-8916F58A88E1}"/>
              </a:ext>
            </a:extLst>
          </p:cNvPr>
          <p:cNvCxnSpPr/>
          <p:nvPr/>
        </p:nvCxnSpPr>
        <p:spPr>
          <a:xfrm>
            <a:off x="6001637" y="3372306"/>
            <a:ext cx="107338" cy="498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B0CA7F71-2242-4C97-9EAE-DEF553E2DB9B}"/>
              </a:ext>
            </a:extLst>
          </p:cNvPr>
          <p:cNvCxnSpPr/>
          <p:nvPr/>
        </p:nvCxnSpPr>
        <p:spPr>
          <a:xfrm>
            <a:off x="6001637" y="3464546"/>
            <a:ext cx="107338" cy="498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CDE78277-7CB2-4D40-83E9-96BCEF8509DF}"/>
              </a:ext>
            </a:extLst>
          </p:cNvPr>
          <p:cNvCxnSpPr>
            <a:cxnSpLocks/>
          </p:cNvCxnSpPr>
          <p:nvPr/>
        </p:nvCxnSpPr>
        <p:spPr>
          <a:xfrm flipV="1">
            <a:off x="6001657" y="3420482"/>
            <a:ext cx="101982" cy="414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1A178E7F-B1A5-446F-9157-83D8AC63D6D8}"/>
              </a:ext>
            </a:extLst>
          </p:cNvPr>
          <p:cNvCxnSpPr>
            <a:cxnSpLocks/>
          </p:cNvCxnSpPr>
          <p:nvPr/>
        </p:nvCxnSpPr>
        <p:spPr>
          <a:xfrm flipV="1">
            <a:off x="6003886" y="3513680"/>
            <a:ext cx="101982" cy="414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A55876BB-0A33-4455-A058-08874899A6E5}"/>
              </a:ext>
            </a:extLst>
          </p:cNvPr>
          <p:cNvCxnSpPr>
            <a:cxnSpLocks/>
          </p:cNvCxnSpPr>
          <p:nvPr/>
        </p:nvCxnSpPr>
        <p:spPr>
          <a:xfrm flipV="1">
            <a:off x="6004337" y="3604585"/>
            <a:ext cx="101982" cy="414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9CA9C8AC-A4C0-4DAB-AAE0-8DA9BF0C95BA}"/>
              </a:ext>
            </a:extLst>
          </p:cNvPr>
          <p:cNvCxnSpPr/>
          <p:nvPr/>
        </p:nvCxnSpPr>
        <p:spPr>
          <a:xfrm>
            <a:off x="6001637" y="3556533"/>
            <a:ext cx="107338" cy="498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1EE3E514-C01B-4724-88F4-AABC55C1CB1A}"/>
              </a:ext>
            </a:extLst>
          </p:cNvPr>
          <p:cNvCxnSpPr>
            <a:cxnSpLocks/>
          </p:cNvCxnSpPr>
          <p:nvPr/>
        </p:nvCxnSpPr>
        <p:spPr>
          <a:xfrm>
            <a:off x="6004990" y="3646988"/>
            <a:ext cx="92997" cy="348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50246742-E0EE-48F1-8493-7D1FE8D0EBCA}"/>
              </a:ext>
            </a:extLst>
          </p:cNvPr>
          <p:cNvSpPr/>
          <p:nvPr/>
        </p:nvSpPr>
        <p:spPr>
          <a:xfrm>
            <a:off x="4279757" y="3106226"/>
            <a:ext cx="2401026" cy="685530"/>
          </a:xfrm>
          <a:prstGeom prst="rect">
            <a:avLst/>
          </a:prstGeom>
          <a:solidFill>
            <a:srgbClr val="00B0F0">
              <a:alpha val="2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 dirty="0"/>
          </a:p>
        </p:txBody>
      </p:sp>
      <p:sp>
        <p:nvSpPr>
          <p:cNvPr id="52" name="Rectangle : avec coins rognés en haut 51">
            <a:extLst>
              <a:ext uri="{FF2B5EF4-FFF2-40B4-BE49-F238E27FC236}">
                <a16:creationId xmlns:a16="http://schemas.microsoft.com/office/drawing/2014/main" id="{3F0B7DF9-6E7C-40A4-9C45-F31BCC6A2AA3}"/>
              </a:ext>
            </a:extLst>
          </p:cNvPr>
          <p:cNvSpPr/>
          <p:nvPr/>
        </p:nvSpPr>
        <p:spPr>
          <a:xfrm>
            <a:off x="4279757" y="2826077"/>
            <a:ext cx="2401026" cy="280150"/>
          </a:xfrm>
          <a:prstGeom prst="snip2SameRect">
            <a:avLst>
              <a:gd name="adj1" fmla="val 50000"/>
              <a:gd name="adj2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 dirty="0"/>
          </a:p>
        </p:txBody>
      </p: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31EEFF9E-6082-4735-B358-A90FBC9ADFBF}"/>
              </a:ext>
            </a:extLst>
          </p:cNvPr>
          <p:cNvCxnSpPr>
            <a:cxnSpLocks/>
            <a:endCxn id="38" idx="0"/>
          </p:cNvCxnSpPr>
          <p:nvPr/>
        </p:nvCxnSpPr>
        <p:spPr>
          <a:xfrm flipH="1">
            <a:off x="6044580" y="2481475"/>
            <a:ext cx="4643" cy="706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Cylindre 53">
            <a:extLst>
              <a:ext uri="{FF2B5EF4-FFF2-40B4-BE49-F238E27FC236}">
                <a16:creationId xmlns:a16="http://schemas.microsoft.com/office/drawing/2014/main" id="{4C228F32-4B30-4628-A1A3-9C15907F1B53}"/>
              </a:ext>
            </a:extLst>
          </p:cNvPr>
          <p:cNvSpPr/>
          <p:nvPr/>
        </p:nvSpPr>
        <p:spPr>
          <a:xfrm rot="16200000">
            <a:off x="5081370" y="4341797"/>
            <a:ext cx="498355" cy="1582805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 dirty="0"/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FF296C83-F9CA-46C4-AAE7-2F15E7298E1B}"/>
              </a:ext>
            </a:extLst>
          </p:cNvPr>
          <p:cNvSpPr txBox="1"/>
          <p:nvPr/>
        </p:nvSpPr>
        <p:spPr>
          <a:xfrm>
            <a:off x="5100568" y="5027372"/>
            <a:ext cx="657035" cy="2308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fr-FR" sz="900" b="1" dirty="0"/>
              <a:t>Magnet</a:t>
            </a:r>
          </a:p>
        </p:txBody>
      </p: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3690C5CB-FFAB-4349-A1A0-46FEC9A6DAF3}"/>
              </a:ext>
            </a:extLst>
          </p:cNvPr>
          <p:cNvCxnSpPr>
            <a:cxnSpLocks/>
          </p:cNvCxnSpPr>
          <p:nvPr/>
        </p:nvCxnSpPr>
        <p:spPr>
          <a:xfrm flipV="1">
            <a:off x="4123212" y="3024178"/>
            <a:ext cx="156545" cy="93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C90B667F-C0FC-4B9F-83D7-A1AEC4FA69A0}"/>
              </a:ext>
            </a:extLst>
          </p:cNvPr>
          <p:cNvCxnSpPr>
            <a:cxnSpLocks/>
          </p:cNvCxnSpPr>
          <p:nvPr/>
        </p:nvCxnSpPr>
        <p:spPr>
          <a:xfrm flipV="1">
            <a:off x="4123212" y="2844314"/>
            <a:ext cx="0" cy="17986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Ellipse 57">
            <a:extLst>
              <a:ext uri="{FF2B5EF4-FFF2-40B4-BE49-F238E27FC236}">
                <a16:creationId xmlns:a16="http://schemas.microsoft.com/office/drawing/2014/main" id="{02BB091E-6400-4E7E-A2CA-8DE2A6A73C2A}"/>
              </a:ext>
            </a:extLst>
          </p:cNvPr>
          <p:cNvSpPr/>
          <p:nvPr/>
        </p:nvSpPr>
        <p:spPr>
          <a:xfrm rot="16200000">
            <a:off x="3990310" y="2587450"/>
            <a:ext cx="280458" cy="235939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 dirty="0"/>
          </a:p>
        </p:txBody>
      </p: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A507248D-4DE4-41A5-8C67-610EE8828B90}"/>
              </a:ext>
            </a:extLst>
          </p:cNvPr>
          <p:cNvCxnSpPr>
            <a:cxnSpLocks/>
            <a:stCxn id="58" idx="3"/>
            <a:endCxn id="58" idx="6"/>
          </p:cNvCxnSpPr>
          <p:nvPr/>
        </p:nvCxnSpPr>
        <p:spPr>
          <a:xfrm rot="16200000" flipV="1">
            <a:off x="4052555" y="2643175"/>
            <a:ext cx="239385" cy="8341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BE10D4B8-6178-4C8C-A114-86372A1F08A6}"/>
              </a:ext>
            </a:extLst>
          </p:cNvPr>
          <p:cNvCxnSpPr>
            <a:cxnSpLocks/>
            <a:stCxn id="58" idx="1"/>
            <a:endCxn id="58" idx="6"/>
          </p:cNvCxnSpPr>
          <p:nvPr/>
        </p:nvCxnSpPr>
        <p:spPr>
          <a:xfrm rot="16200000">
            <a:off x="3969138" y="2643175"/>
            <a:ext cx="239385" cy="8341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8E5333B0-6B11-4D2B-98F0-0DAB999CD797}"/>
              </a:ext>
            </a:extLst>
          </p:cNvPr>
          <p:cNvCxnSpPr>
            <a:cxnSpLocks/>
          </p:cNvCxnSpPr>
          <p:nvPr/>
        </p:nvCxnSpPr>
        <p:spPr>
          <a:xfrm flipV="1">
            <a:off x="4126305" y="2390606"/>
            <a:ext cx="0" cy="17986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Ellipse 61">
            <a:extLst>
              <a:ext uri="{FF2B5EF4-FFF2-40B4-BE49-F238E27FC236}">
                <a16:creationId xmlns:a16="http://schemas.microsoft.com/office/drawing/2014/main" id="{FC86E8CE-3681-4870-BAE6-B0FF5C4D5243}"/>
              </a:ext>
            </a:extLst>
          </p:cNvPr>
          <p:cNvSpPr/>
          <p:nvPr/>
        </p:nvSpPr>
        <p:spPr>
          <a:xfrm rot="16200000">
            <a:off x="4015817" y="2123745"/>
            <a:ext cx="247791" cy="22909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 dirty="0"/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EBD7641-5D38-4FA6-BB0A-A8DA0EBF6AD2}"/>
              </a:ext>
            </a:extLst>
          </p:cNvPr>
          <p:cNvSpPr txBox="1"/>
          <p:nvPr/>
        </p:nvSpPr>
        <p:spPr>
          <a:xfrm>
            <a:off x="3971329" y="2125678"/>
            <a:ext cx="3367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LP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03D7FECE-50C0-43EB-BF94-F018D32EEA9F}"/>
              </a:ext>
            </a:extLst>
          </p:cNvPr>
          <p:cNvSpPr txBox="1"/>
          <p:nvPr/>
        </p:nvSpPr>
        <p:spPr>
          <a:xfrm>
            <a:off x="3416879" y="3054860"/>
            <a:ext cx="964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accent1"/>
                </a:solidFill>
              </a:rPr>
              <a:t>Cold </a:t>
            </a:r>
            <a:r>
              <a:rPr lang="fr-FR" sz="900" dirty="0" err="1">
                <a:solidFill>
                  <a:schemeClr val="accent1"/>
                </a:solidFill>
              </a:rPr>
              <a:t>compressor</a:t>
            </a:r>
            <a:endParaRPr lang="fr-FR" sz="900" dirty="0">
              <a:solidFill>
                <a:schemeClr val="accent1"/>
              </a:solidFill>
            </a:endParaRPr>
          </a:p>
        </p:txBody>
      </p: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0EA5AA11-3FEF-42AD-ABFE-E877D9893B30}"/>
              </a:ext>
            </a:extLst>
          </p:cNvPr>
          <p:cNvGrpSpPr/>
          <p:nvPr/>
        </p:nvGrpSpPr>
        <p:grpSpPr>
          <a:xfrm>
            <a:off x="6000659" y="3820058"/>
            <a:ext cx="107076" cy="153361"/>
            <a:chOff x="8261628" y="1413384"/>
            <a:chExt cx="229719" cy="337469"/>
          </a:xfrm>
        </p:grpSpPr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5DCC080-F48D-4046-8B7B-F44E919C6350}"/>
                </a:ext>
              </a:extLst>
            </p:cNvPr>
            <p:cNvCxnSpPr>
              <a:cxnSpLocks/>
            </p:cNvCxnSpPr>
            <p:nvPr/>
          </p:nvCxnSpPr>
          <p:spPr>
            <a:xfrm>
              <a:off x="8265922" y="1413384"/>
              <a:ext cx="22542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8D1C3C05-6916-4755-ACE0-0D25E4217D1C}"/>
                </a:ext>
              </a:extLst>
            </p:cNvPr>
            <p:cNvCxnSpPr>
              <a:cxnSpLocks/>
            </p:cNvCxnSpPr>
            <p:nvPr/>
          </p:nvCxnSpPr>
          <p:spPr>
            <a:xfrm>
              <a:off x="8261628" y="1750853"/>
              <a:ext cx="22542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3963D84F-2119-4270-AC35-6F17482735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61628" y="1413384"/>
              <a:ext cx="225425" cy="337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8E305E3-A2D4-403A-A266-6C1B9D77238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61628" y="1413384"/>
              <a:ext cx="225425" cy="337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70" name="Connecteur droit 69">
            <a:extLst>
              <a:ext uri="{FF2B5EF4-FFF2-40B4-BE49-F238E27FC236}">
                <a16:creationId xmlns:a16="http://schemas.microsoft.com/office/drawing/2014/main" id="{4D66EB62-F4CA-4786-B6FA-61FBE498F754}"/>
              </a:ext>
            </a:extLst>
          </p:cNvPr>
          <p:cNvCxnSpPr>
            <a:cxnSpLocks/>
          </p:cNvCxnSpPr>
          <p:nvPr/>
        </p:nvCxnSpPr>
        <p:spPr>
          <a:xfrm flipV="1">
            <a:off x="6053631" y="3681871"/>
            <a:ext cx="0" cy="1381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62B3E639-32F5-41D2-A1E4-078EF80731DB}"/>
              </a:ext>
            </a:extLst>
          </p:cNvPr>
          <p:cNvCxnSpPr>
            <a:cxnSpLocks/>
          </p:cNvCxnSpPr>
          <p:nvPr/>
        </p:nvCxnSpPr>
        <p:spPr>
          <a:xfrm flipH="1">
            <a:off x="6052268" y="2659036"/>
            <a:ext cx="30079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>
            <a:extLst>
              <a:ext uri="{FF2B5EF4-FFF2-40B4-BE49-F238E27FC236}">
                <a16:creationId xmlns:a16="http://schemas.microsoft.com/office/drawing/2014/main" id="{55ACE452-B0C0-47AA-9ECC-C36A9EAFF6A0}"/>
              </a:ext>
            </a:extLst>
          </p:cNvPr>
          <p:cNvCxnSpPr>
            <a:cxnSpLocks/>
          </p:cNvCxnSpPr>
          <p:nvPr/>
        </p:nvCxnSpPr>
        <p:spPr>
          <a:xfrm>
            <a:off x="6216406" y="2069527"/>
            <a:ext cx="26100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46CB9DAD-F735-49A8-8CCD-BF94E240A83A}"/>
              </a:ext>
            </a:extLst>
          </p:cNvPr>
          <p:cNvCxnSpPr>
            <a:cxnSpLocks/>
          </p:cNvCxnSpPr>
          <p:nvPr/>
        </p:nvCxnSpPr>
        <p:spPr>
          <a:xfrm>
            <a:off x="6211434" y="2410939"/>
            <a:ext cx="26100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C858F363-66B2-492A-8D47-2EEF03C93417}"/>
              </a:ext>
            </a:extLst>
          </p:cNvPr>
          <p:cNvCxnSpPr>
            <a:cxnSpLocks/>
          </p:cNvCxnSpPr>
          <p:nvPr/>
        </p:nvCxnSpPr>
        <p:spPr>
          <a:xfrm flipV="1">
            <a:off x="6211434" y="2069527"/>
            <a:ext cx="261006" cy="3414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74">
            <a:extLst>
              <a:ext uri="{FF2B5EF4-FFF2-40B4-BE49-F238E27FC236}">
                <a16:creationId xmlns:a16="http://schemas.microsoft.com/office/drawing/2014/main" id="{F8B8014C-665C-46B0-86D2-502CE1BC4AD7}"/>
              </a:ext>
            </a:extLst>
          </p:cNvPr>
          <p:cNvCxnSpPr>
            <a:cxnSpLocks/>
          </p:cNvCxnSpPr>
          <p:nvPr/>
        </p:nvCxnSpPr>
        <p:spPr>
          <a:xfrm flipH="1" flipV="1">
            <a:off x="6211434" y="2069527"/>
            <a:ext cx="261006" cy="3414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13B8017E-6A1E-485A-8ADC-EEEFDD4A17FF}"/>
              </a:ext>
            </a:extLst>
          </p:cNvPr>
          <p:cNvCxnSpPr>
            <a:cxnSpLocks/>
          </p:cNvCxnSpPr>
          <p:nvPr/>
        </p:nvCxnSpPr>
        <p:spPr>
          <a:xfrm flipV="1">
            <a:off x="6353062" y="2416446"/>
            <a:ext cx="0" cy="2464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73EE9DBA-6DB6-4DA3-B8B9-857079AC23AB}"/>
              </a:ext>
            </a:extLst>
          </p:cNvPr>
          <p:cNvCxnSpPr>
            <a:cxnSpLocks/>
          </p:cNvCxnSpPr>
          <p:nvPr/>
        </p:nvCxnSpPr>
        <p:spPr>
          <a:xfrm flipV="1">
            <a:off x="6346908" y="1823054"/>
            <a:ext cx="0" cy="2464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Ellipse 77">
            <a:extLst>
              <a:ext uri="{FF2B5EF4-FFF2-40B4-BE49-F238E27FC236}">
                <a16:creationId xmlns:a16="http://schemas.microsoft.com/office/drawing/2014/main" id="{EA09EDB7-A2AE-463C-B27E-3195336BCE60}"/>
              </a:ext>
            </a:extLst>
          </p:cNvPr>
          <p:cNvSpPr/>
          <p:nvPr/>
        </p:nvSpPr>
        <p:spPr>
          <a:xfrm rot="16200000">
            <a:off x="6191298" y="1489393"/>
            <a:ext cx="321792" cy="32333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971927C0-FF31-4956-922C-E4F0C629AB56}"/>
              </a:ext>
            </a:extLst>
          </p:cNvPr>
          <p:cNvSpPr txBox="1"/>
          <p:nvPr/>
        </p:nvSpPr>
        <p:spPr>
          <a:xfrm>
            <a:off x="6171649" y="1557278"/>
            <a:ext cx="3509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HP1</a:t>
            </a:r>
            <a:endParaRPr lang="fr-FR" sz="1200" dirty="0"/>
          </a:p>
        </p:txBody>
      </p: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2AD856F1-C617-4C62-9530-3EC3B3EA35C2}"/>
              </a:ext>
            </a:extLst>
          </p:cNvPr>
          <p:cNvCxnSpPr>
            <a:cxnSpLocks/>
          </p:cNvCxnSpPr>
          <p:nvPr/>
        </p:nvCxnSpPr>
        <p:spPr>
          <a:xfrm flipH="1">
            <a:off x="6809089" y="4034973"/>
            <a:ext cx="1" cy="2213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0ACD897F-BA4E-4960-B3E6-666B3B71B578}"/>
              </a:ext>
            </a:extLst>
          </p:cNvPr>
          <p:cNvCxnSpPr>
            <a:cxnSpLocks/>
          </p:cNvCxnSpPr>
          <p:nvPr/>
        </p:nvCxnSpPr>
        <p:spPr>
          <a:xfrm>
            <a:off x="6689489" y="4256369"/>
            <a:ext cx="26100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7C40B347-12DB-46B9-BB02-A13733FD04A0}"/>
              </a:ext>
            </a:extLst>
          </p:cNvPr>
          <p:cNvCxnSpPr>
            <a:cxnSpLocks/>
          </p:cNvCxnSpPr>
          <p:nvPr/>
        </p:nvCxnSpPr>
        <p:spPr>
          <a:xfrm>
            <a:off x="6684518" y="4597782"/>
            <a:ext cx="26100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D11262CE-288B-45FB-9FED-16887FD06974}"/>
              </a:ext>
            </a:extLst>
          </p:cNvPr>
          <p:cNvCxnSpPr>
            <a:cxnSpLocks/>
          </p:cNvCxnSpPr>
          <p:nvPr/>
        </p:nvCxnSpPr>
        <p:spPr>
          <a:xfrm flipV="1">
            <a:off x="6684518" y="4256369"/>
            <a:ext cx="261006" cy="3414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5F38D02F-A273-47EB-9469-7BB727182FF7}"/>
              </a:ext>
            </a:extLst>
          </p:cNvPr>
          <p:cNvCxnSpPr>
            <a:cxnSpLocks/>
          </p:cNvCxnSpPr>
          <p:nvPr/>
        </p:nvCxnSpPr>
        <p:spPr>
          <a:xfrm flipH="1" flipV="1">
            <a:off x="6684518" y="4256369"/>
            <a:ext cx="261006" cy="3414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ZoneTexte 84">
            <a:extLst>
              <a:ext uri="{FF2B5EF4-FFF2-40B4-BE49-F238E27FC236}">
                <a16:creationId xmlns:a16="http://schemas.microsoft.com/office/drawing/2014/main" id="{4D43F354-18D8-4AAC-942D-8E9E37CA68EF}"/>
              </a:ext>
            </a:extLst>
          </p:cNvPr>
          <p:cNvSpPr txBox="1"/>
          <p:nvPr/>
        </p:nvSpPr>
        <p:spPr>
          <a:xfrm>
            <a:off x="6138687" y="4019719"/>
            <a:ext cx="7416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b="1" dirty="0" err="1">
                <a:solidFill>
                  <a:srgbClr val="FF0000"/>
                </a:solidFill>
              </a:rPr>
              <a:t>Unload</a:t>
            </a:r>
            <a:r>
              <a:rPr lang="fr-FR" sz="600" b="1" dirty="0">
                <a:solidFill>
                  <a:srgbClr val="FF0000"/>
                </a:solidFill>
              </a:rPr>
              <a:t> valve</a:t>
            </a:r>
          </a:p>
        </p:txBody>
      </p: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E3E09C00-4F54-4C15-849D-4D3CC52770D2}"/>
              </a:ext>
            </a:extLst>
          </p:cNvPr>
          <p:cNvCxnSpPr>
            <a:cxnSpLocks/>
          </p:cNvCxnSpPr>
          <p:nvPr/>
        </p:nvCxnSpPr>
        <p:spPr>
          <a:xfrm flipH="1">
            <a:off x="6058094" y="4034973"/>
            <a:ext cx="7509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7142DBAD-A2D6-446B-B45D-670DEA9542B6}"/>
              </a:ext>
            </a:extLst>
          </p:cNvPr>
          <p:cNvCxnSpPr>
            <a:cxnSpLocks/>
          </p:cNvCxnSpPr>
          <p:nvPr/>
        </p:nvCxnSpPr>
        <p:spPr>
          <a:xfrm flipV="1">
            <a:off x="6792287" y="4594120"/>
            <a:ext cx="0" cy="6593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ZoneTexte 87">
            <a:extLst>
              <a:ext uri="{FF2B5EF4-FFF2-40B4-BE49-F238E27FC236}">
                <a16:creationId xmlns:a16="http://schemas.microsoft.com/office/drawing/2014/main" id="{B21EE178-A85D-4CD8-ACE7-649A9DC3D7EF}"/>
              </a:ext>
            </a:extLst>
          </p:cNvPr>
          <p:cNvSpPr txBox="1"/>
          <p:nvPr/>
        </p:nvSpPr>
        <p:spPr>
          <a:xfrm>
            <a:off x="6433592" y="2093694"/>
            <a:ext cx="8989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 err="1">
                <a:solidFill>
                  <a:srgbClr val="FF0000"/>
                </a:solidFill>
              </a:rPr>
              <a:t>Load</a:t>
            </a:r>
            <a:r>
              <a:rPr lang="fr-FR" sz="1050" b="1" dirty="0">
                <a:solidFill>
                  <a:srgbClr val="FF0000"/>
                </a:solidFill>
              </a:rPr>
              <a:t> valve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EBF9A508-3D20-4424-9B3E-8D621819B5D0}"/>
              </a:ext>
            </a:extLst>
          </p:cNvPr>
          <p:cNvSpPr/>
          <p:nvPr/>
        </p:nvSpPr>
        <p:spPr>
          <a:xfrm>
            <a:off x="6524363" y="5682569"/>
            <a:ext cx="1297464" cy="351392"/>
          </a:xfrm>
          <a:prstGeom prst="rect">
            <a:avLst/>
          </a:prstGeom>
          <a:solidFill>
            <a:srgbClr val="00B0F0">
              <a:alpha val="2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 dirty="0"/>
          </a:p>
        </p:txBody>
      </p:sp>
      <p:sp>
        <p:nvSpPr>
          <p:cNvPr id="90" name="Rectangle : avec coins rognés en haut 89">
            <a:extLst>
              <a:ext uri="{FF2B5EF4-FFF2-40B4-BE49-F238E27FC236}">
                <a16:creationId xmlns:a16="http://schemas.microsoft.com/office/drawing/2014/main" id="{1E928538-130D-4B99-9148-DCF9CA388DBB}"/>
              </a:ext>
            </a:extLst>
          </p:cNvPr>
          <p:cNvSpPr/>
          <p:nvPr/>
        </p:nvSpPr>
        <p:spPr>
          <a:xfrm>
            <a:off x="6524363" y="5262616"/>
            <a:ext cx="1297464" cy="414945"/>
          </a:xfrm>
          <a:prstGeom prst="snip2SameRect">
            <a:avLst>
              <a:gd name="adj1" fmla="val 50000"/>
              <a:gd name="adj2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 dirty="0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FD1B9CB1-7184-4925-A304-5E4970B2A749}"/>
              </a:ext>
            </a:extLst>
          </p:cNvPr>
          <p:cNvSpPr/>
          <p:nvPr/>
        </p:nvSpPr>
        <p:spPr>
          <a:xfrm rot="16200000">
            <a:off x="7333433" y="1441807"/>
            <a:ext cx="275228" cy="24711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900" dirty="0"/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ADEE12F3-6151-47B8-9684-44EA4D06B3A3}"/>
              </a:ext>
            </a:extLst>
          </p:cNvPr>
          <p:cNvSpPr txBox="1"/>
          <p:nvPr/>
        </p:nvSpPr>
        <p:spPr>
          <a:xfrm>
            <a:off x="7304875" y="1467631"/>
            <a:ext cx="3509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HP</a:t>
            </a:r>
          </a:p>
        </p:txBody>
      </p: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B410BE23-360E-40D8-901A-ED769BF793F5}"/>
              </a:ext>
            </a:extLst>
          </p:cNvPr>
          <p:cNvCxnSpPr>
            <a:cxnSpLocks/>
            <a:stCxn id="91" idx="2"/>
          </p:cNvCxnSpPr>
          <p:nvPr/>
        </p:nvCxnSpPr>
        <p:spPr>
          <a:xfrm>
            <a:off x="7471047" y="1702977"/>
            <a:ext cx="0" cy="86455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5BE47210-3FE4-4763-936E-56B623081052}"/>
              </a:ext>
            </a:extLst>
          </p:cNvPr>
          <p:cNvCxnSpPr>
            <a:cxnSpLocks/>
          </p:cNvCxnSpPr>
          <p:nvPr/>
        </p:nvCxnSpPr>
        <p:spPr>
          <a:xfrm>
            <a:off x="7403587" y="2567533"/>
            <a:ext cx="15519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A1B3C936-AE06-4635-B28E-1A844F7B75DF}"/>
              </a:ext>
            </a:extLst>
          </p:cNvPr>
          <p:cNvCxnSpPr>
            <a:cxnSpLocks/>
          </p:cNvCxnSpPr>
          <p:nvPr/>
        </p:nvCxnSpPr>
        <p:spPr>
          <a:xfrm>
            <a:off x="7400631" y="2800016"/>
            <a:ext cx="15519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onnecteur droit 95">
            <a:extLst>
              <a:ext uri="{FF2B5EF4-FFF2-40B4-BE49-F238E27FC236}">
                <a16:creationId xmlns:a16="http://schemas.microsoft.com/office/drawing/2014/main" id="{8D29A440-73B7-4B26-A8C6-A115E6693F8C}"/>
              </a:ext>
            </a:extLst>
          </p:cNvPr>
          <p:cNvCxnSpPr>
            <a:cxnSpLocks/>
          </p:cNvCxnSpPr>
          <p:nvPr/>
        </p:nvCxnSpPr>
        <p:spPr>
          <a:xfrm flipV="1">
            <a:off x="7400631" y="2567533"/>
            <a:ext cx="155192" cy="23248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Connecteur droit 96">
            <a:extLst>
              <a:ext uri="{FF2B5EF4-FFF2-40B4-BE49-F238E27FC236}">
                <a16:creationId xmlns:a16="http://schemas.microsoft.com/office/drawing/2014/main" id="{AA5FA218-7004-4868-A740-9B3ADB4891E3}"/>
              </a:ext>
            </a:extLst>
          </p:cNvPr>
          <p:cNvCxnSpPr>
            <a:cxnSpLocks/>
          </p:cNvCxnSpPr>
          <p:nvPr/>
        </p:nvCxnSpPr>
        <p:spPr>
          <a:xfrm flipH="1" flipV="1">
            <a:off x="7400631" y="2567533"/>
            <a:ext cx="155192" cy="23248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0CE928AD-B56D-484B-A487-FE5B3A4CAE6E}"/>
              </a:ext>
            </a:extLst>
          </p:cNvPr>
          <p:cNvCxnSpPr>
            <a:cxnSpLocks/>
          </p:cNvCxnSpPr>
          <p:nvPr/>
        </p:nvCxnSpPr>
        <p:spPr>
          <a:xfrm flipV="1">
            <a:off x="7474108" y="2798317"/>
            <a:ext cx="0" cy="16783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358C231C-D00A-4A26-840E-D9557F508A24}"/>
              </a:ext>
            </a:extLst>
          </p:cNvPr>
          <p:cNvCxnSpPr>
            <a:cxnSpLocks/>
          </p:cNvCxnSpPr>
          <p:nvPr/>
        </p:nvCxnSpPr>
        <p:spPr>
          <a:xfrm flipH="1">
            <a:off x="6685830" y="2970602"/>
            <a:ext cx="791234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63932101-F8F3-4C1A-94B9-E7B3A16C7A09}"/>
              </a:ext>
            </a:extLst>
          </p:cNvPr>
          <p:cNvCxnSpPr>
            <a:cxnSpLocks/>
          </p:cNvCxnSpPr>
          <p:nvPr/>
        </p:nvCxnSpPr>
        <p:spPr>
          <a:xfrm>
            <a:off x="7821828" y="5877200"/>
            <a:ext cx="23412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Connecteur droit avec flèche 100">
            <a:extLst>
              <a:ext uri="{FF2B5EF4-FFF2-40B4-BE49-F238E27FC236}">
                <a16:creationId xmlns:a16="http://schemas.microsoft.com/office/drawing/2014/main" id="{2F9DAE1B-3444-4164-9444-544381417BCA}"/>
              </a:ext>
            </a:extLst>
          </p:cNvPr>
          <p:cNvCxnSpPr>
            <a:cxnSpLocks/>
          </p:cNvCxnSpPr>
          <p:nvPr/>
        </p:nvCxnSpPr>
        <p:spPr>
          <a:xfrm flipH="1">
            <a:off x="7477064" y="2915895"/>
            <a:ext cx="5788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>
            <a:extLst>
              <a:ext uri="{FF2B5EF4-FFF2-40B4-BE49-F238E27FC236}">
                <a16:creationId xmlns:a16="http://schemas.microsoft.com/office/drawing/2014/main" id="{B518C3A5-D043-4D19-9BA8-8644B68591D2}"/>
              </a:ext>
            </a:extLst>
          </p:cNvPr>
          <p:cNvCxnSpPr>
            <a:cxnSpLocks/>
          </p:cNvCxnSpPr>
          <p:nvPr/>
        </p:nvCxnSpPr>
        <p:spPr>
          <a:xfrm>
            <a:off x="7981311" y="4655045"/>
            <a:ext cx="15519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Connecteur droit 102">
            <a:extLst>
              <a:ext uri="{FF2B5EF4-FFF2-40B4-BE49-F238E27FC236}">
                <a16:creationId xmlns:a16="http://schemas.microsoft.com/office/drawing/2014/main" id="{D5BCAEB6-6EC0-453F-83FB-ABC7E6008083}"/>
              </a:ext>
            </a:extLst>
          </p:cNvPr>
          <p:cNvCxnSpPr>
            <a:cxnSpLocks/>
          </p:cNvCxnSpPr>
          <p:nvPr/>
        </p:nvCxnSpPr>
        <p:spPr>
          <a:xfrm>
            <a:off x="7978355" y="4887529"/>
            <a:ext cx="15519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558682CE-41E8-456B-A0D9-129CA3BA006E}"/>
              </a:ext>
            </a:extLst>
          </p:cNvPr>
          <p:cNvCxnSpPr>
            <a:cxnSpLocks/>
          </p:cNvCxnSpPr>
          <p:nvPr/>
        </p:nvCxnSpPr>
        <p:spPr>
          <a:xfrm flipV="1">
            <a:off x="7978355" y="4655045"/>
            <a:ext cx="155192" cy="23248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714BFC34-E877-40FB-8132-7D70B8D333CF}"/>
              </a:ext>
            </a:extLst>
          </p:cNvPr>
          <p:cNvCxnSpPr>
            <a:cxnSpLocks/>
          </p:cNvCxnSpPr>
          <p:nvPr/>
        </p:nvCxnSpPr>
        <p:spPr>
          <a:xfrm flipH="1" flipV="1">
            <a:off x="7978355" y="4655045"/>
            <a:ext cx="155192" cy="23248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Connecteur droit 105">
            <a:extLst>
              <a:ext uri="{FF2B5EF4-FFF2-40B4-BE49-F238E27FC236}">
                <a16:creationId xmlns:a16="http://schemas.microsoft.com/office/drawing/2014/main" id="{050F5B14-1D37-4DA6-BF26-905822485F90}"/>
              </a:ext>
            </a:extLst>
          </p:cNvPr>
          <p:cNvCxnSpPr/>
          <p:nvPr/>
        </p:nvCxnSpPr>
        <p:spPr>
          <a:xfrm flipV="1">
            <a:off x="8055951" y="2915895"/>
            <a:ext cx="0" cy="1730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>
            <a:extLst>
              <a:ext uri="{FF2B5EF4-FFF2-40B4-BE49-F238E27FC236}">
                <a16:creationId xmlns:a16="http://schemas.microsoft.com/office/drawing/2014/main" id="{36787E92-94AB-476C-A530-173FD0B0E993}"/>
              </a:ext>
            </a:extLst>
          </p:cNvPr>
          <p:cNvCxnSpPr>
            <a:cxnSpLocks/>
          </p:cNvCxnSpPr>
          <p:nvPr/>
        </p:nvCxnSpPr>
        <p:spPr>
          <a:xfrm flipV="1">
            <a:off x="8043561" y="4884024"/>
            <a:ext cx="12390" cy="9900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Groupe 113">
            <a:extLst>
              <a:ext uri="{FF2B5EF4-FFF2-40B4-BE49-F238E27FC236}">
                <a16:creationId xmlns:a16="http://schemas.microsoft.com/office/drawing/2014/main" id="{B2996C11-7834-4880-9990-AC04369E3FE5}"/>
              </a:ext>
            </a:extLst>
          </p:cNvPr>
          <p:cNvGrpSpPr/>
          <p:nvPr/>
        </p:nvGrpSpPr>
        <p:grpSpPr>
          <a:xfrm rot="16200000">
            <a:off x="5935725" y="5436161"/>
            <a:ext cx="158148" cy="232483"/>
            <a:chOff x="7336166" y="4027229"/>
            <a:chExt cx="158148" cy="232483"/>
          </a:xfrm>
        </p:grpSpPr>
        <p:cxnSp>
          <p:nvCxnSpPr>
            <p:cNvPr id="236" name="Connecteur droit 235">
              <a:extLst>
                <a:ext uri="{FF2B5EF4-FFF2-40B4-BE49-F238E27FC236}">
                  <a16:creationId xmlns:a16="http://schemas.microsoft.com/office/drawing/2014/main" id="{8628B853-323E-44C9-9FBE-A131A667351A}"/>
                </a:ext>
              </a:extLst>
            </p:cNvPr>
            <p:cNvCxnSpPr>
              <a:cxnSpLocks/>
            </p:cNvCxnSpPr>
            <p:nvPr/>
          </p:nvCxnSpPr>
          <p:spPr>
            <a:xfrm>
              <a:off x="7339122" y="4027229"/>
              <a:ext cx="15519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DE6A4B64-3466-4A8A-BA2C-3B9F4280E7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36166" y="4027230"/>
              <a:ext cx="155192" cy="23248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5E1170D8-094C-4A28-965E-AE99B8179B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36166" y="4027230"/>
              <a:ext cx="155192" cy="23248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E248760E-0B74-4D24-9C10-042A1E505419}"/>
                </a:ext>
              </a:extLst>
            </p:cNvPr>
            <p:cNvCxnSpPr>
              <a:cxnSpLocks/>
            </p:cNvCxnSpPr>
            <p:nvPr/>
          </p:nvCxnSpPr>
          <p:spPr>
            <a:xfrm>
              <a:off x="7336166" y="4256206"/>
              <a:ext cx="15519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55" name="Connecteur droit avec flèche 254">
            <a:extLst>
              <a:ext uri="{FF2B5EF4-FFF2-40B4-BE49-F238E27FC236}">
                <a16:creationId xmlns:a16="http://schemas.microsoft.com/office/drawing/2014/main" id="{82FA6714-09C4-41E5-A8E5-CDFDAA691D5B}"/>
              </a:ext>
            </a:extLst>
          </p:cNvPr>
          <p:cNvCxnSpPr>
            <a:cxnSpLocks/>
          </p:cNvCxnSpPr>
          <p:nvPr/>
        </p:nvCxnSpPr>
        <p:spPr>
          <a:xfrm flipH="1" flipV="1">
            <a:off x="4130539" y="3024180"/>
            <a:ext cx="9172" cy="2501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ZoneTexte 257">
            <a:extLst>
              <a:ext uri="{FF2B5EF4-FFF2-40B4-BE49-F238E27FC236}">
                <a16:creationId xmlns:a16="http://schemas.microsoft.com/office/drawing/2014/main" id="{41D036D0-EDD2-4791-9E5B-8E6E361FDCF3}"/>
              </a:ext>
            </a:extLst>
          </p:cNvPr>
          <p:cNvSpPr txBox="1"/>
          <p:nvPr/>
        </p:nvSpPr>
        <p:spPr>
          <a:xfrm>
            <a:off x="5112715" y="5567444"/>
            <a:ext cx="7416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b="1" dirty="0">
                <a:solidFill>
                  <a:srgbClr val="FF0000"/>
                </a:solidFill>
              </a:rPr>
              <a:t>Gaz </a:t>
            </a:r>
            <a:r>
              <a:rPr lang="fr-FR" sz="600" b="1" dirty="0" err="1">
                <a:solidFill>
                  <a:srgbClr val="FF0000"/>
                </a:solidFill>
              </a:rPr>
              <a:t>outlet</a:t>
            </a:r>
            <a:endParaRPr lang="fr-FR" sz="600" b="1" dirty="0">
              <a:solidFill>
                <a:srgbClr val="FF0000"/>
              </a:solidFill>
            </a:endParaRPr>
          </a:p>
        </p:txBody>
      </p:sp>
      <p:sp>
        <p:nvSpPr>
          <p:cNvPr id="259" name="ZoneTexte 258">
            <a:extLst>
              <a:ext uri="{FF2B5EF4-FFF2-40B4-BE49-F238E27FC236}">
                <a16:creationId xmlns:a16="http://schemas.microsoft.com/office/drawing/2014/main" id="{2E7F9945-8D62-4C6E-85CC-07C3C2563B77}"/>
              </a:ext>
            </a:extLst>
          </p:cNvPr>
          <p:cNvSpPr txBox="1"/>
          <p:nvPr/>
        </p:nvSpPr>
        <p:spPr>
          <a:xfrm>
            <a:off x="8095652" y="4694710"/>
            <a:ext cx="7416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b="1" dirty="0" err="1">
                <a:solidFill>
                  <a:srgbClr val="FF0000"/>
                </a:solidFill>
              </a:rPr>
              <a:t>Liq</a:t>
            </a:r>
            <a:r>
              <a:rPr lang="fr-FR" sz="600" b="1" dirty="0">
                <a:solidFill>
                  <a:srgbClr val="FF0000"/>
                </a:solidFill>
              </a:rPr>
              <a:t> </a:t>
            </a:r>
            <a:r>
              <a:rPr lang="fr-FR" sz="600" b="1" dirty="0" err="1">
                <a:solidFill>
                  <a:srgbClr val="FF0000"/>
                </a:solidFill>
              </a:rPr>
              <a:t>outlet</a:t>
            </a:r>
            <a:endParaRPr lang="fr-FR" sz="600" b="1" dirty="0">
              <a:solidFill>
                <a:srgbClr val="FF0000"/>
              </a:solidFill>
            </a:endParaRPr>
          </a:p>
        </p:txBody>
      </p:sp>
      <p:pic>
        <p:nvPicPr>
          <p:cNvPr id="263" name="Image 262">
            <a:extLst>
              <a:ext uri="{FF2B5EF4-FFF2-40B4-BE49-F238E27FC236}">
                <a16:creationId xmlns:a16="http://schemas.microsoft.com/office/drawing/2014/main" id="{7E09CF18-6D37-4E57-B3E8-1AAADFB495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5162" y="2534032"/>
            <a:ext cx="2853451" cy="2286373"/>
          </a:xfrm>
          <a:prstGeom prst="rect">
            <a:avLst/>
          </a:prstGeom>
        </p:spPr>
      </p:pic>
      <p:pic>
        <p:nvPicPr>
          <p:cNvPr id="265" name="Image 264">
            <a:extLst>
              <a:ext uri="{FF2B5EF4-FFF2-40B4-BE49-F238E27FC236}">
                <a16:creationId xmlns:a16="http://schemas.microsoft.com/office/drawing/2014/main" id="{1668281C-7038-45F9-AA46-CCD58A2FD9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83901" y="271104"/>
            <a:ext cx="2768035" cy="2220743"/>
          </a:xfrm>
          <a:prstGeom prst="rect">
            <a:avLst/>
          </a:prstGeom>
        </p:spPr>
      </p:pic>
      <p:cxnSp>
        <p:nvCxnSpPr>
          <p:cNvPr id="267" name="Connecteur droit avec flèche 266">
            <a:extLst>
              <a:ext uri="{FF2B5EF4-FFF2-40B4-BE49-F238E27FC236}">
                <a16:creationId xmlns:a16="http://schemas.microsoft.com/office/drawing/2014/main" id="{79C2531A-9703-42DC-A985-41301AD19495}"/>
              </a:ext>
            </a:extLst>
          </p:cNvPr>
          <p:cNvCxnSpPr/>
          <p:nvPr/>
        </p:nvCxnSpPr>
        <p:spPr>
          <a:xfrm>
            <a:off x="7594602" y="5537702"/>
            <a:ext cx="1008378" cy="3364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eur droit avec flèche 267">
            <a:extLst>
              <a:ext uri="{FF2B5EF4-FFF2-40B4-BE49-F238E27FC236}">
                <a16:creationId xmlns:a16="http://schemas.microsoft.com/office/drawing/2014/main" id="{DD87470D-A37B-4269-B5E3-D965D4906C69}"/>
              </a:ext>
            </a:extLst>
          </p:cNvPr>
          <p:cNvCxnSpPr>
            <a:cxnSpLocks/>
          </p:cNvCxnSpPr>
          <p:nvPr/>
        </p:nvCxnSpPr>
        <p:spPr>
          <a:xfrm flipV="1">
            <a:off x="7608691" y="5233249"/>
            <a:ext cx="2762129" cy="3044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Connecteur droit avec flèche 271">
            <a:extLst>
              <a:ext uri="{FF2B5EF4-FFF2-40B4-BE49-F238E27FC236}">
                <a16:creationId xmlns:a16="http://schemas.microsoft.com/office/drawing/2014/main" id="{BE54FF97-89DB-468E-9803-0D7240DD2135}"/>
              </a:ext>
            </a:extLst>
          </p:cNvPr>
          <p:cNvCxnSpPr>
            <a:cxnSpLocks/>
          </p:cNvCxnSpPr>
          <p:nvPr/>
        </p:nvCxnSpPr>
        <p:spPr>
          <a:xfrm flipV="1">
            <a:off x="8119587" y="3896739"/>
            <a:ext cx="992559" cy="7482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Connecteur droit avec flèche 274">
            <a:extLst>
              <a:ext uri="{FF2B5EF4-FFF2-40B4-BE49-F238E27FC236}">
                <a16:creationId xmlns:a16="http://schemas.microsoft.com/office/drawing/2014/main" id="{600BB926-2BC2-46D3-86E7-F113EA4F4AEC}"/>
              </a:ext>
            </a:extLst>
          </p:cNvPr>
          <p:cNvCxnSpPr>
            <a:cxnSpLocks/>
          </p:cNvCxnSpPr>
          <p:nvPr/>
        </p:nvCxnSpPr>
        <p:spPr>
          <a:xfrm flipV="1">
            <a:off x="7190195" y="1427749"/>
            <a:ext cx="1921951" cy="34462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eur droit 134">
            <a:extLst>
              <a:ext uri="{FF2B5EF4-FFF2-40B4-BE49-F238E27FC236}">
                <a16:creationId xmlns:a16="http://schemas.microsoft.com/office/drawing/2014/main" id="{A6196795-0674-4BC9-8582-892F32D47444}"/>
              </a:ext>
            </a:extLst>
          </p:cNvPr>
          <p:cNvCxnSpPr>
            <a:cxnSpLocks/>
          </p:cNvCxnSpPr>
          <p:nvPr/>
        </p:nvCxnSpPr>
        <p:spPr>
          <a:xfrm flipH="1" flipV="1">
            <a:off x="4130540" y="5537700"/>
            <a:ext cx="1770314" cy="147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138">
            <a:extLst>
              <a:ext uri="{FF2B5EF4-FFF2-40B4-BE49-F238E27FC236}">
                <a16:creationId xmlns:a16="http://schemas.microsoft.com/office/drawing/2014/main" id="{B9F68D1E-FCB6-4DEB-AD0D-574505CBEA06}"/>
              </a:ext>
            </a:extLst>
          </p:cNvPr>
          <p:cNvCxnSpPr>
            <a:cxnSpLocks/>
          </p:cNvCxnSpPr>
          <p:nvPr/>
        </p:nvCxnSpPr>
        <p:spPr>
          <a:xfrm flipH="1">
            <a:off x="6138686" y="5545051"/>
            <a:ext cx="3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eur droit avec flèche 146">
            <a:extLst>
              <a:ext uri="{FF2B5EF4-FFF2-40B4-BE49-F238E27FC236}">
                <a16:creationId xmlns:a16="http://schemas.microsoft.com/office/drawing/2014/main" id="{C7138CC0-DC0B-43D7-BC2E-5D1FD9789758}"/>
              </a:ext>
            </a:extLst>
          </p:cNvPr>
          <p:cNvCxnSpPr>
            <a:cxnSpLocks/>
          </p:cNvCxnSpPr>
          <p:nvPr/>
        </p:nvCxnSpPr>
        <p:spPr>
          <a:xfrm flipV="1">
            <a:off x="6169623" y="4893992"/>
            <a:ext cx="1036655" cy="5650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367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2">
            <a:extLst>
              <a:ext uri="{FF2B5EF4-FFF2-40B4-BE49-F238E27FC236}">
                <a16:creationId xmlns:a16="http://schemas.microsoft.com/office/drawing/2014/main" id="{474C9780-A583-4E4D-BD7A-EE9E951CF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37" y="207298"/>
            <a:ext cx="10728325" cy="408395"/>
          </a:xfrm>
        </p:spPr>
        <p:txBody>
          <a:bodyPr>
            <a:normAutofit/>
          </a:bodyPr>
          <a:lstStyle/>
          <a:p>
            <a:r>
              <a:rPr lang="fr-FR" sz="2000" dirty="0"/>
              <a:t>How to regain </a:t>
            </a:r>
            <a:r>
              <a:rPr lang="fr-FR" sz="2000" dirty="0" err="1"/>
              <a:t>margin</a:t>
            </a:r>
            <a:r>
              <a:rPr lang="fr-FR" sz="2000" dirty="0"/>
              <a:t> ? :,  thermal buffer impact on </a:t>
            </a:r>
            <a:r>
              <a:rPr lang="fr-FR" sz="2000" dirty="0" err="1"/>
              <a:t>margin</a:t>
            </a:r>
            <a:r>
              <a:rPr lang="fr-FR" sz="2000" dirty="0"/>
              <a:t> </a:t>
            </a:r>
          </a:p>
        </p:txBody>
      </p:sp>
      <p:graphicFrame>
        <p:nvGraphicFramePr>
          <p:cNvPr id="8" name="Tableau 12">
            <a:extLst>
              <a:ext uri="{FF2B5EF4-FFF2-40B4-BE49-F238E27FC236}">
                <a16:creationId xmlns:a16="http://schemas.microsoft.com/office/drawing/2014/main" id="{85943110-48B0-4BA6-9FA0-42A00636E2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034522"/>
              </p:ext>
            </p:extLst>
          </p:nvPr>
        </p:nvGraphicFramePr>
        <p:xfrm>
          <a:off x="5661846" y="1465333"/>
          <a:ext cx="6530154" cy="1328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8492">
                  <a:extLst>
                    <a:ext uri="{9D8B030D-6E8A-4147-A177-3AD203B41FA5}">
                      <a16:colId xmlns:a16="http://schemas.microsoft.com/office/drawing/2014/main" val="3264778545"/>
                    </a:ext>
                  </a:extLst>
                </a:gridCol>
                <a:gridCol w="3351662">
                  <a:extLst>
                    <a:ext uri="{9D8B030D-6E8A-4147-A177-3AD203B41FA5}">
                      <a16:colId xmlns:a16="http://schemas.microsoft.com/office/drawing/2014/main" val="2615731337"/>
                    </a:ext>
                  </a:extLst>
                </a:gridCol>
              </a:tblGrid>
              <a:tr h="34088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Minimal </a:t>
                      </a:r>
                      <a:r>
                        <a:rPr lang="fr-FR" dirty="0" err="1"/>
                        <a:t>margin</a:t>
                      </a:r>
                      <a:r>
                        <a:rPr lang="fr-FR" dirty="0"/>
                        <a:t> (K)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802886"/>
                  </a:ext>
                </a:extLst>
              </a:tr>
              <a:tr h="345615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With</a:t>
                      </a:r>
                      <a:r>
                        <a:rPr lang="fr-FR" dirty="0"/>
                        <a:t> thermal </a:t>
                      </a:r>
                      <a:r>
                        <a:rPr lang="fr-FR" dirty="0" err="1"/>
                        <a:t>buffering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1,5075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547975"/>
                  </a:ext>
                </a:extLst>
              </a:tr>
              <a:tr h="5965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Without</a:t>
                      </a:r>
                      <a:r>
                        <a:rPr lang="fr-FR" dirty="0"/>
                        <a:t> thermal </a:t>
                      </a:r>
                      <a:r>
                        <a:rPr lang="fr-FR" dirty="0" err="1"/>
                        <a:t>buffering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1,52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409338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6AB16998-6093-44F4-B4B7-CBC239E73AE8}"/>
              </a:ext>
            </a:extLst>
          </p:cNvPr>
          <p:cNvSpPr txBox="1"/>
          <p:nvPr/>
        </p:nvSpPr>
        <p:spPr>
          <a:xfrm>
            <a:off x="6010026" y="3151032"/>
            <a:ext cx="5422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12,9  </a:t>
            </a:r>
            <a:r>
              <a:rPr lang="fr-FR" dirty="0" err="1"/>
              <a:t>mK</a:t>
            </a:r>
            <a:r>
              <a:rPr lang="fr-FR" dirty="0"/>
              <a:t>  </a:t>
            </a:r>
            <a:r>
              <a:rPr lang="fr-FR" dirty="0" err="1"/>
              <a:t>margin</a:t>
            </a:r>
            <a:r>
              <a:rPr lang="fr-FR" dirty="0"/>
              <a:t> </a:t>
            </a:r>
            <a:r>
              <a:rPr lang="fr-FR" dirty="0" err="1"/>
              <a:t>lost</a:t>
            </a:r>
            <a:r>
              <a:rPr lang="fr-FR" dirty="0"/>
              <a:t> due to thermal </a:t>
            </a:r>
            <a:r>
              <a:rPr lang="fr-FR" dirty="0" err="1"/>
              <a:t>buffering</a:t>
            </a:r>
            <a:r>
              <a:rPr lang="fr-FR" dirty="0"/>
              <a:t>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B4DD6E8-2148-4897-BABF-E33A5FE3F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898" y="842211"/>
            <a:ext cx="4661671" cy="376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087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D797F41-718E-4FFE-902A-F17BA5F1D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7"/>
            <a:ext cx="10728325" cy="447964"/>
          </a:xfrm>
        </p:spPr>
        <p:txBody>
          <a:bodyPr>
            <a:normAutofit/>
          </a:bodyPr>
          <a:lstStyle/>
          <a:p>
            <a:r>
              <a:rPr lang="fr-FR" sz="1800" dirty="0" err="1"/>
              <a:t>Comparison</a:t>
            </a:r>
            <a:r>
              <a:rPr lang="fr-FR" sz="1800" dirty="0"/>
              <a:t> of </a:t>
            </a:r>
            <a:r>
              <a:rPr lang="fr-FR" sz="1800" dirty="0" err="1"/>
              <a:t>thermally</a:t>
            </a:r>
            <a:r>
              <a:rPr lang="fr-FR" sz="1800" dirty="0"/>
              <a:t> </a:t>
            </a:r>
            <a:r>
              <a:rPr lang="fr-FR" sz="1800" dirty="0" err="1"/>
              <a:t>bufferized</a:t>
            </a:r>
            <a:r>
              <a:rPr lang="fr-FR" sz="1800" dirty="0"/>
              <a:t> configurations : </a:t>
            </a:r>
            <a:r>
              <a:rPr lang="fr-FR" sz="1800" dirty="0" err="1"/>
              <a:t>Margin</a:t>
            </a:r>
            <a:endParaRPr lang="fr-FR" sz="18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02CB482-1C3D-46D8-B858-52E2B73E7E27}"/>
              </a:ext>
            </a:extLst>
          </p:cNvPr>
          <p:cNvSpPr txBox="1"/>
          <p:nvPr/>
        </p:nvSpPr>
        <p:spPr>
          <a:xfrm>
            <a:off x="491205" y="4873704"/>
            <a:ext cx="12079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 bars </a:t>
            </a:r>
            <a:r>
              <a:rPr lang="fr-FR" dirty="0" err="1"/>
              <a:t>pre</a:t>
            </a:r>
            <a:r>
              <a:rPr lang="fr-FR" dirty="0"/>
              <a:t> </a:t>
            </a:r>
            <a:r>
              <a:rPr lang="fr-FR" dirty="0" err="1"/>
              <a:t>cooling</a:t>
            </a:r>
            <a:r>
              <a:rPr lang="fr-FR" dirty="0"/>
              <a:t> by </a:t>
            </a:r>
            <a:r>
              <a:rPr lang="fr-FR" dirty="0" err="1"/>
              <a:t>ramping</a:t>
            </a:r>
            <a:r>
              <a:rPr lang="fr-FR" dirty="0"/>
              <a:t> the </a:t>
            </a:r>
            <a:r>
              <a:rPr lang="fr-FR" dirty="0" err="1"/>
              <a:t>discharge</a:t>
            </a:r>
            <a:r>
              <a:rPr lang="fr-FR" dirty="0"/>
              <a:t> </a:t>
            </a:r>
            <a:r>
              <a:rPr lang="fr-FR" dirty="0" err="1"/>
              <a:t>produce</a:t>
            </a:r>
            <a:r>
              <a:rPr lang="fr-FR" dirty="0"/>
              <a:t> </a:t>
            </a:r>
            <a:r>
              <a:rPr lang="fr-FR" dirty="0" err="1"/>
              <a:t>less</a:t>
            </a:r>
            <a:r>
              <a:rPr lang="fr-FR" dirty="0"/>
              <a:t> total </a:t>
            </a:r>
            <a:r>
              <a:rPr lang="fr-FR" dirty="0" err="1"/>
              <a:t>exergy</a:t>
            </a:r>
            <a:r>
              <a:rPr lang="fr-FR" dirty="0"/>
              <a:t> </a:t>
            </a:r>
            <a:r>
              <a:rPr lang="fr-FR" dirty="0" err="1"/>
              <a:t>compared</a:t>
            </a:r>
            <a:r>
              <a:rPr lang="fr-FR" dirty="0"/>
              <a:t> to </a:t>
            </a:r>
            <a:r>
              <a:rPr lang="fr-FR" dirty="0" err="1"/>
              <a:t>others</a:t>
            </a:r>
            <a:r>
              <a:rPr lang="fr-FR" dirty="0"/>
              <a:t> configurations.</a:t>
            </a:r>
          </a:p>
          <a:p>
            <a:r>
              <a:rPr lang="fr-FR" dirty="0"/>
              <a:t>More </a:t>
            </a:r>
            <a:r>
              <a:rPr lang="fr-FR" dirty="0" err="1"/>
              <a:t>particularly</a:t>
            </a:r>
            <a:r>
              <a:rPr lang="fr-FR" dirty="0"/>
              <a:t> : </a:t>
            </a:r>
            <a:r>
              <a:rPr lang="fr-FR" b="1" dirty="0"/>
              <a:t>28,2 % </a:t>
            </a:r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single bath configuration and </a:t>
            </a:r>
            <a:r>
              <a:rPr lang="fr-FR" b="1" dirty="0"/>
              <a:t>9,1 % </a:t>
            </a:r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2 baths configurations</a:t>
            </a:r>
          </a:p>
          <a:p>
            <a:endParaRPr lang="fr-FR" dirty="0"/>
          </a:p>
        </p:txBody>
      </p:sp>
      <p:graphicFrame>
        <p:nvGraphicFramePr>
          <p:cNvPr id="2" name="Tableau 4">
            <a:extLst>
              <a:ext uri="{FF2B5EF4-FFF2-40B4-BE49-F238E27FC236}">
                <a16:creationId xmlns:a16="http://schemas.microsoft.com/office/drawing/2014/main" id="{47497754-92D1-49CC-B290-993A3F639C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835155"/>
              </p:ext>
            </p:extLst>
          </p:nvPr>
        </p:nvGraphicFramePr>
        <p:xfrm>
          <a:off x="8680276" y="1207306"/>
          <a:ext cx="3326062" cy="2265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3031">
                  <a:extLst>
                    <a:ext uri="{9D8B030D-6E8A-4147-A177-3AD203B41FA5}">
                      <a16:colId xmlns:a16="http://schemas.microsoft.com/office/drawing/2014/main" val="2814301274"/>
                    </a:ext>
                  </a:extLst>
                </a:gridCol>
                <a:gridCol w="1663031">
                  <a:extLst>
                    <a:ext uri="{9D8B030D-6E8A-4147-A177-3AD203B41FA5}">
                      <a16:colId xmlns:a16="http://schemas.microsoft.com/office/drawing/2014/main" val="720314639"/>
                    </a:ext>
                  </a:extLst>
                </a:gridCol>
              </a:tblGrid>
              <a:tr h="492443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Total </a:t>
                      </a:r>
                      <a:r>
                        <a:rPr lang="fr-FR" dirty="0" err="1"/>
                        <a:t>exergy</a:t>
                      </a:r>
                      <a:r>
                        <a:rPr lang="fr-FR" dirty="0"/>
                        <a:t> (GJ)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712741"/>
                  </a:ext>
                </a:extLst>
              </a:tr>
              <a:tr h="492443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Single bath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5,18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501068"/>
                  </a:ext>
                </a:extLst>
              </a:tr>
              <a:tr h="492443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 baths</a:t>
                      </a:r>
                    </a:p>
                  </a:txBody>
                  <a:tcPr>
                    <a:solidFill>
                      <a:srgbClr val="FF80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4,1</a:t>
                      </a:r>
                    </a:p>
                  </a:txBody>
                  <a:tcPr>
                    <a:solidFill>
                      <a:srgbClr val="FF80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2637271"/>
                  </a:ext>
                </a:extLst>
              </a:tr>
              <a:tr h="492443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 bars </a:t>
                      </a:r>
                      <a:r>
                        <a:rPr lang="fr-FR" dirty="0" err="1"/>
                        <a:t>ramp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discharge</a:t>
                      </a:r>
                      <a:endParaRPr lang="fr-FR" dirty="0"/>
                    </a:p>
                  </a:txBody>
                  <a:tcPr>
                    <a:solidFill>
                      <a:srgbClr val="F2C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3,72</a:t>
                      </a:r>
                    </a:p>
                  </a:txBody>
                  <a:tcPr>
                    <a:solidFill>
                      <a:srgbClr val="F2C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4929440"/>
                  </a:ext>
                </a:extLst>
              </a:tr>
            </a:tbl>
          </a:graphicData>
        </a:graphic>
      </p:graphicFrame>
      <p:pic>
        <p:nvPicPr>
          <p:cNvPr id="7" name="Image 6">
            <a:extLst>
              <a:ext uri="{FF2B5EF4-FFF2-40B4-BE49-F238E27FC236}">
                <a16:creationId xmlns:a16="http://schemas.microsoft.com/office/drawing/2014/main" id="{47F1F1D4-827A-4E87-B094-C7B3BE851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74" y="936910"/>
            <a:ext cx="4010963" cy="323611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0876FA3-BE80-46AB-A1BC-C44DE2BCF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855" y="936909"/>
            <a:ext cx="3618682" cy="310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453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7BD8976-228A-4A60-8B8C-A8B12DD39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502" y="942711"/>
            <a:ext cx="11856498" cy="3345510"/>
          </a:xfrm>
        </p:spPr>
        <p:txBody>
          <a:bodyPr>
            <a:noAutofit/>
          </a:bodyPr>
          <a:lstStyle/>
          <a:p>
            <a:r>
              <a:rPr lang="fr-FR" dirty="0" err="1"/>
              <a:t>Magin</a:t>
            </a:r>
            <a:r>
              <a:rPr lang="fr-FR" dirty="0"/>
              <a:t> </a:t>
            </a:r>
            <a:r>
              <a:rPr lang="fr-FR" dirty="0" err="1"/>
              <a:t>lost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a </a:t>
            </a:r>
            <a:r>
              <a:rPr lang="fr-FR" b="1" dirty="0" err="1"/>
              <a:t>realistic</a:t>
            </a:r>
            <a:r>
              <a:rPr lang="fr-FR" b="1" dirty="0"/>
              <a:t> </a:t>
            </a:r>
            <a:r>
              <a:rPr lang="fr-FR" b="1" dirty="0" err="1"/>
              <a:t>cryogenic</a:t>
            </a:r>
            <a:r>
              <a:rPr lang="fr-FR" b="1" dirty="0"/>
              <a:t> configuration </a:t>
            </a:r>
            <a:r>
              <a:rPr lang="fr-FR" dirty="0"/>
              <a:t>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retreive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schemes</a:t>
            </a:r>
            <a:endParaRPr lang="fr-FR" dirty="0"/>
          </a:p>
          <a:p>
            <a:endParaRPr lang="fr-FR" dirty="0"/>
          </a:p>
          <a:p>
            <a:r>
              <a:rPr lang="fr-FR" dirty="0" err="1"/>
              <a:t>Among</a:t>
            </a:r>
            <a:r>
              <a:rPr lang="fr-FR" dirty="0"/>
              <a:t> the </a:t>
            </a:r>
            <a:r>
              <a:rPr lang="fr-FR" dirty="0" err="1"/>
              <a:t>presented</a:t>
            </a:r>
            <a:r>
              <a:rPr lang="fr-FR" dirty="0"/>
              <a:t> configuration, the </a:t>
            </a:r>
            <a:r>
              <a:rPr lang="fr-FR" b="1" dirty="0"/>
              <a:t>10 bars </a:t>
            </a:r>
            <a:r>
              <a:rPr lang="fr-FR" b="1" dirty="0" err="1"/>
              <a:t>ramp</a:t>
            </a:r>
            <a:r>
              <a:rPr lang="fr-FR" b="1" dirty="0"/>
              <a:t> </a:t>
            </a:r>
            <a:r>
              <a:rPr lang="fr-FR" b="1" dirty="0" err="1"/>
              <a:t>discharge</a:t>
            </a:r>
            <a:r>
              <a:rPr lang="fr-FR" b="1" dirty="0"/>
              <a:t> </a:t>
            </a:r>
            <a:r>
              <a:rPr lang="fr-FR" dirty="0" err="1"/>
              <a:t>with</a:t>
            </a:r>
            <a:r>
              <a:rPr lang="fr-FR" dirty="0"/>
              <a:t> a nominal CICC pressure of 14 bars shows the best </a:t>
            </a:r>
            <a:r>
              <a:rPr lang="fr-FR" dirty="0" err="1"/>
              <a:t>results</a:t>
            </a:r>
            <a:r>
              <a:rPr lang="fr-FR" dirty="0"/>
              <a:t> in </a:t>
            </a:r>
            <a:r>
              <a:rPr lang="fr-FR" dirty="0" err="1"/>
              <a:t>terms</a:t>
            </a:r>
            <a:r>
              <a:rPr lang="fr-FR" dirty="0"/>
              <a:t> of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consumtion</a:t>
            </a:r>
            <a:r>
              <a:rPr lang="fr-FR" dirty="0"/>
              <a:t> production (28% and 9,1 % </a:t>
            </a:r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single bath and 2 bath configurations </a:t>
            </a:r>
            <a:r>
              <a:rPr lang="fr-FR" dirty="0" err="1"/>
              <a:t>respectively</a:t>
            </a:r>
            <a:r>
              <a:rPr lang="fr-FR" dirty="0"/>
              <a:t>)</a:t>
            </a:r>
          </a:p>
          <a:p>
            <a:endParaRPr lang="fr-FR" dirty="0"/>
          </a:p>
          <a:p>
            <a:r>
              <a:rPr lang="fr-FR" dirty="0"/>
              <a:t>The </a:t>
            </a:r>
            <a:r>
              <a:rPr lang="fr-FR" dirty="0" err="1"/>
              <a:t>lost</a:t>
            </a:r>
            <a:r>
              <a:rPr lang="fr-FR" dirty="0"/>
              <a:t> </a:t>
            </a:r>
            <a:r>
              <a:rPr lang="fr-FR" dirty="0" err="1"/>
              <a:t>margin</a:t>
            </a:r>
            <a:r>
              <a:rPr lang="fr-FR" dirty="0"/>
              <a:t> has been </a:t>
            </a:r>
            <a:r>
              <a:rPr lang="fr-FR" dirty="0" err="1"/>
              <a:t>recovered</a:t>
            </a:r>
            <a:r>
              <a:rPr lang="fr-FR" dirty="0"/>
              <a:t> and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could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1,5 K </a:t>
            </a:r>
            <a:r>
              <a:rPr lang="fr-FR" dirty="0" err="1"/>
              <a:t>again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solution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776C7B0-9B83-4AC0-ADD9-3EA9B9D5F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606" y="216068"/>
            <a:ext cx="4212173" cy="519655"/>
          </a:xfrm>
        </p:spPr>
        <p:txBody>
          <a:bodyPr>
            <a:normAutofit fontScale="90000"/>
          </a:bodyPr>
          <a:lstStyle/>
          <a:p>
            <a:r>
              <a:rPr lang="fr-FR" sz="4000" dirty="0"/>
              <a:t>Conclusion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0843052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F39D002-5572-4B2C-964E-CEC7BB8526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4105" y="2423579"/>
            <a:ext cx="9648608" cy="1587501"/>
          </a:xfrm>
        </p:spPr>
        <p:txBody>
          <a:bodyPr>
            <a:normAutofit/>
          </a:bodyPr>
          <a:lstStyle/>
          <a:p>
            <a:r>
              <a:rPr lang="fr-FR" sz="2000" dirty="0"/>
              <a:t>Bonus : </a:t>
            </a:r>
            <a:br>
              <a:rPr lang="fr-FR" sz="2000" dirty="0"/>
            </a:br>
            <a:br>
              <a:rPr lang="fr-FR" sz="2000" dirty="0"/>
            </a:br>
            <a:r>
              <a:rPr lang="fr-FR" sz="2000" dirty="0"/>
              <a:t>Combination of 2 </a:t>
            </a:r>
            <a:r>
              <a:rPr lang="fr-FR" sz="2000" dirty="0" err="1"/>
              <a:t>cryogenic</a:t>
            </a:r>
            <a:r>
              <a:rPr lang="fr-FR" sz="2000" dirty="0"/>
              <a:t> </a:t>
            </a:r>
            <a:r>
              <a:rPr lang="fr-FR" sz="2000" dirty="0" err="1"/>
              <a:t>processes</a:t>
            </a:r>
            <a:r>
              <a:rPr lang="fr-FR" sz="2000" dirty="0"/>
              <a:t> : </a:t>
            </a:r>
            <a:br>
              <a:rPr lang="fr-FR" sz="2000" dirty="0"/>
            </a:br>
            <a:r>
              <a:rPr lang="fr-FR" sz="2000" dirty="0"/>
              <a:t>2 baths and 10 bars </a:t>
            </a:r>
            <a:r>
              <a:rPr lang="fr-FR" sz="2000" dirty="0" err="1"/>
              <a:t>ramp</a:t>
            </a:r>
            <a:r>
              <a:rPr lang="fr-FR" sz="2000" dirty="0"/>
              <a:t> </a:t>
            </a:r>
            <a:r>
              <a:rPr lang="fr-FR" sz="2000" dirty="0" err="1"/>
              <a:t>discharge</a:t>
            </a:r>
            <a:br>
              <a:rPr lang="fr-FR" sz="2000" dirty="0"/>
            </a:br>
            <a:endParaRPr lang="fr-FR" sz="2000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4B1F59B-490F-4EFC-8432-1304DF51E3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48577EC-2B34-423F-AA7B-53BD34F2B8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53800" y="6673850"/>
            <a:ext cx="838200" cy="139700"/>
          </a:xfrm>
        </p:spPr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ea typeface="Arial" charset="0"/>
                <a:cs typeface="Arial" charset="0"/>
              </a:rPr>
              <a:pPr algn="ctr"/>
              <a:t>18</a:t>
            </a:fld>
            <a:endParaRPr lang="fr-FR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292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5" name="Groupe 334">
            <a:extLst>
              <a:ext uri="{FF2B5EF4-FFF2-40B4-BE49-F238E27FC236}">
                <a16:creationId xmlns:a16="http://schemas.microsoft.com/office/drawing/2014/main" id="{F0312103-8F37-490C-AB1E-32D2BBED921A}"/>
              </a:ext>
            </a:extLst>
          </p:cNvPr>
          <p:cNvGrpSpPr/>
          <p:nvPr/>
        </p:nvGrpSpPr>
        <p:grpSpPr>
          <a:xfrm>
            <a:off x="0" y="604937"/>
            <a:ext cx="6459130" cy="6036994"/>
            <a:chOff x="452210" y="99863"/>
            <a:chExt cx="7077793" cy="6658538"/>
          </a:xfrm>
        </p:grpSpPr>
        <p:grpSp>
          <p:nvGrpSpPr>
            <p:cNvPr id="130" name="Groupe 129">
              <a:extLst>
                <a:ext uri="{FF2B5EF4-FFF2-40B4-BE49-F238E27FC236}">
                  <a16:creationId xmlns:a16="http://schemas.microsoft.com/office/drawing/2014/main" id="{1B6D0852-BBE7-4092-9C44-273E37654939}"/>
                </a:ext>
              </a:extLst>
            </p:cNvPr>
            <p:cNvGrpSpPr/>
            <p:nvPr/>
          </p:nvGrpSpPr>
          <p:grpSpPr>
            <a:xfrm>
              <a:off x="452210" y="431194"/>
              <a:ext cx="7077793" cy="4704695"/>
              <a:chOff x="1970956" y="916782"/>
              <a:chExt cx="7077793" cy="4704695"/>
            </a:xfrm>
          </p:grpSpPr>
          <p:grpSp>
            <p:nvGrpSpPr>
              <p:cNvPr id="131" name="Groupe 130">
                <a:extLst>
                  <a:ext uri="{FF2B5EF4-FFF2-40B4-BE49-F238E27FC236}">
                    <a16:creationId xmlns:a16="http://schemas.microsoft.com/office/drawing/2014/main" id="{BA94B79E-5601-43DC-99BA-50CD0340BB5E}"/>
                  </a:ext>
                </a:extLst>
              </p:cNvPr>
              <p:cNvGrpSpPr/>
              <p:nvPr/>
            </p:nvGrpSpPr>
            <p:grpSpPr>
              <a:xfrm>
                <a:off x="1970956" y="916782"/>
                <a:ext cx="7077793" cy="4704695"/>
                <a:chOff x="2326556" y="1391305"/>
                <a:chExt cx="7077793" cy="4704695"/>
              </a:xfrm>
            </p:grpSpPr>
            <p:grpSp>
              <p:nvGrpSpPr>
                <p:cNvPr id="133" name="Groupe 132">
                  <a:extLst>
                    <a:ext uri="{FF2B5EF4-FFF2-40B4-BE49-F238E27FC236}">
                      <a16:creationId xmlns:a16="http://schemas.microsoft.com/office/drawing/2014/main" id="{CD386519-19EC-4569-9B20-178188A5B12E}"/>
                    </a:ext>
                  </a:extLst>
                </p:cNvPr>
                <p:cNvGrpSpPr/>
                <p:nvPr/>
              </p:nvGrpSpPr>
              <p:grpSpPr>
                <a:xfrm>
                  <a:off x="2326556" y="1391305"/>
                  <a:ext cx="7077793" cy="4704695"/>
                  <a:chOff x="127302" y="927663"/>
                  <a:chExt cx="7796325" cy="5110493"/>
                </a:xfrm>
              </p:grpSpPr>
              <p:sp>
                <p:nvSpPr>
                  <p:cNvPr id="136" name="Rectangle à coins arrondis 11">
                    <a:extLst>
                      <a:ext uri="{FF2B5EF4-FFF2-40B4-BE49-F238E27FC236}">
                        <a16:creationId xmlns:a16="http://schemas.microsoft.com/office/drawing/2014/main" id="{F104B5C3-943D-4075-918F-2AB6DE9F1AFA}"/>
                      </a:ext>
                    </a:extLst>
                  </p:cNvPr>
                  <p:cNvSpPr/>
                  <p:nvPr/>
                </p:nvSpPr>
                <p:spPr>
                  <a:xfrm>
                    <a:off x="1643884" y="4552839"/>
                    <a:ext cx="321687" cy="517397"/>
                  </a:xfrm>
                  <a:prstGeom prst="roundRect">
                    <a:avLst/>
                  </a:prstGeom>
                  <a:solidFill>
                    <a:srgbClr val="33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/>
                  </a:p>
                </p:txBody>
              </p:sp>
              <p:cxnSp>
                <p:nvCxnSpPr>
                  <p:cNvPr id="137" name="Connecteur droit avec flèche 136">
                    <a:extLst>
                      <a:ext uri="{FF2B5EF4-FFF2-40B4-BE49-F238E27FC236}">
                        <a16:creationId xmlns:a16="http://schemas.microsoft.com/office/drawing/2014/main" id="{41565231-CC0C-4025-84A6-C39F4D12C1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04926" y="5077433"/>
                    <a:ext cx="0" cy="30245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Connecteur droit 137">
                    <a:extLst>
                      <a:ext uri="{FF2B5EF4-FFF2-40B4-BE49-F238E27FC236}">
                        <a16:creationId xmlns:a16="http://schemas.microsoft.com/office/drawing/2014/main" id="{1078967D-6934-47DF-89C3-AE5D239F944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776842" y="2218708"/>
                    <a:ext cx="4814" cy="940889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Connecteur droit avec flèche 138">
                    <a:extLst>
                      <a:ext uri="{FF2B5EF4-FFF2-40B4-BE49-F238E27FC236}">
                        <a16:creationId xmlns:a16="http://schemas.microsoft.com/office/drawing/2014/main" id="{F50E10E1-7AC1-4207-B899-33A0E45C6D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71257" y="2214672"/>
                    <a:ext cx="292943" cy="1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0" name="Rectangle à coins arrondis 69">
                    <a:extLst>
                      <a:ext uri="{FF2B5EF4-FFF2-40B4-BE49-F238E27FC236}">
                        <a16:creationId xmlns:a16="http://schemas.microsoft.com/office/drawing/2014/main" id="{834C4DD8-B19F-4438-8C4D-64D6A9A0630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097571" y="2043444"/>
                    <a:ext cx="275457" cy="327717"/>
                  </a:xfrm>
                  <a:prstGeom prst="roundRect">
                    <a:avLst/>
                  </a:prstGeom>
                  <a:solidFill>
                    <a:srgbClr val="33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/>
                  </a:p>
                </p:txBody>
              </p:sp>
              <p:cxnSp>
                <p:nvCxnSpPr>
                  <p:cNvPr id="141" name="Connecteur droit avec flèche 140">
                    <a:extLst>
                      <a:ext uri="{FF2B5EF4-FFF2-40B4-BE49-F238E27FC236}">
                        <a16:creationId xmlns:a16="http://schemas.microsoft.com/office/drawing/2014/main" id="{22D221AD-CFC7-44BB-9C21-F20DE8E719C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399159" y="2207302"/>
                    <a:ext cx="164494" cy="1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2" name="Ellipse 141">
                    <a:extLst>
                      <a:ext uri="{FF2B5EF4-FFF2-40B4-BE49-F238E27FC236}">
                        <a16:creationId xmlns:a16="http://schemas.microsoft.com/office/drawing/2014/main" id="{6D61ACC7-5AFF-4924-8A3C-6757E0A6D051}"/>
                      </a:ext>
                    </a:extLst>
                  </p:cNvPr>
                  <p:cNvSpPr/>
                  <p:nvPr/>
                </p:nvSpPr>
                <p:spPr>
                  <a:xfrm>
                    <a:off x="2563653" y="1966727"/>
                    <a:ext cx="444019" cy="479331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 dirty="0"/>
                  </a:p>
                </p:txBody>
              </p:sp>
              <p:cxnSp>
                <p:nvCxnSpPr>
                  <p:cNvPr id="143" name="Connecteur droit 142">
                    <a:extLst>
                      <a:ext uri="{FF2B5EF4-FFF2-40B4-BE49-F238E27FC236}">
                        <a16:creationId xmlns:a16="http://schemas.microsoft.com/office/drawing/2014/main" id="{B85DA42A-61F3-4899-9A9A-67808FC1FE41}"/>
                      </a:ext>
                    </a:extLst>
                  </p:cNvPr>
                  <p:cNvCxnSpPr>
                    <a:cxnSpLocks/>
                    <a:stCxn id="142" idx="3"/>
                    <a:endCxn id="142" idx="6"/>
                  </p:cNvCxnSpPr>
                  <p:nvPr/>
                </p:nvCxnSpPr>
                <p:spPr>
                  <a:xfrm flipV="1">
                    <a:off x="2628677" y="2206393"/>
                    <a:ext cx="378994" cy="169469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Connecteur droit 143">
                    <a:extLst>
                      <a:ext uri="{FF2B5EF4-FFF2-40B4-BE49-F238E27FC236}">
                        <a16:creationId xmlns:a16="http://schemas.microsoft.com/office/drawing/2014/main" id="{06E76173-DA53-4CA3-953F-A120013804CD}"/>
                      </a:ext>
                    </a:extLst>
                  </p:cNvPr>
                  <p:cNvCxnSpPr>
                    <a:cxnSpLocks/>
                    <a:stCxn id="142" idx="1"/>
                    <a:endCxn id="142" idx="6"/>
                  </p:cNvCxnSpPr>
                  <p:nvPr/>
                </p:nvCxnSpPr>
                <p:spPr>
                  <a:xfrm>
                    <a:off x="2628677" y="2036923"/>
                    <a:ext cx="378994" cy="169469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Connecteur droit avec flèche 144">
                    <a:extLst>
                      <a:ext uri="{FF2B5EF4-FFF2-40B4-BE49-F238E27FC236}">
                        <a16:creationId xmlns:a16="http://schemas.microsoft.com/office/drawing/2014/main" id="{03361D7B-F5B1-4EF1-A19A-26FC72E5671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007672" y="2206392"/>
                    <a:ext cx="164494" cy="1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6" name="Rectangle à coins arrondis 81">
                    <a:extLst>
                      <a:ext uri="{FF2B5EF4-FFF2-40B4-BE49-F238E27FC236}">
                        <a16:creationId xmlns:a16="http://schemas.microsoft.com/office/drawing/2014/main" id="{BEF58D98-AC58-47F0-875F-86F59223F9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200738" y="2042534"/>
                    <a:ext cx="275457" cy="327717"/>
                  </a:xfrm>
                  <a:prstGeom prst="roundRect">
                    <a:avLst/>
                  </a:prstGeom>
                  <a:solidFill>
                    <a:srgbClr val="33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/>
                  </a:p>
                </p:txBody>
              </p:sp>
              <p:cxnSp>
                <p:nvCxnSpPr>
                  <p:cNvPr id="147" name="Connecteur droit 146">
                    <a:extLst>
                      <a:ext uri="{FF2B5EF4-FFF2-40B4-BE49-F238E27FC236}">
                        <a16:creationId xmlns:a16="http://schemas.microsoft.com/office/drawing/2014/main" id="{6D6D7F62-689E-44C5-A0E1-656C8C5A1E46}"/>
                      </a:ext>
                    </a:extLst>
                  </p:cNvPr>
                  <p:cNvCxnSpPr>
                    <a:cxnSpLocks/>
                    <a:stCxn id="146" idx="0"/>
                  </p:cNvCxnSpPr>
                  <p:nvPr/>
                </p:nvCxnSpPr>
                <p:spPr>
                  <a:xfrm flipV="1">
                    <a:off x="3502326" y="2205154"/>
                    <a:ext cx="206495" cy="1239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8" name="Rectangle à coins arrondis 99">
                    <a:extLst>
                      <a:ext uri="{FF2B5EF4-FFF2-40B4-BE49-F238E27FC236}">
                        <a16:creationId xmlns:a16="http://schemas.microsoft.com/office/drawing/2014/main" id="{635384AC-2977-43ED-A613-56DB63D18D93}"/>
                      </a:ext>
                    </a:extLst>
                  </p:cNvPr>
                  <p:cNvSpPr/>
                  <p:nvPr/>
                </p:nvSpPr>
                <p:spPr>
                  <a:xfrm>
                    <a:off x="3556536" y="4550026"/>
                    <a:ext cx="321687" cy="527407"/>
                  </a:xfrm>
                  <a:prstGeom prst="roundRect">
                    <a:avLst/>
                  </a:prstGeom>
                  <a:solidFill>
                    <a:srgbClr val="3366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/>
                  </a:p>
                </p:txBody>
              </p:sp>
              <p:cxnSp>
                <p:nvCxnSpPr>
                  <p:cNvPr id="149" name="Connecteur droit avec flèche 148">
                    <a:extLst>
                      <a:ext uri="{FF2B5EF4-FFF2-40B4-BE49-F238E27FC236}">
                        <a16:creationId xmlns:a16="http://schemas.microsoft.com/office/drawing/2014/main" id="{0BDF5EE8-25CC-427C-A98F-6F988F163C0D}"/>
                      </a:ext>
                    </a:extLst>
                  </p:cNvPr>
                  <p:cNvCxnSpPr>
                    <a:cxnSpLocks/>
                    <a:endCxn id="148" idx="0"/>
                  </p:cNvCxnSpPr>
                  <p:nvPr/>
                </p:nvCxnSpPr>
                <p:spPr>
                  <a:xfrm>
                    <a:off x="3717379" y="4178472"/>
                    <a:ext cx="0" cy="371554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Connecteur droit avec flèche 149">
                    <a:extLst>
                      <a:ext uri="{FF2B5EF4-FFF2-40B4-BE49-F238E27FC236}">
                        <a16:creationId xmlns:a16="http://schemas.microsoft.com/office/drawing/2014/main" id="{670667F4-001C-4187-BE41-7ACB123E37DB}"/>
                      </a:ext>
                    </a:extLst>
                  </p:cNvPr>
                  <p:cNvCxnSpPr>
                    <a:cxnSpLocks/>
                    <a:stCxn id="148" idx="2"/>
                  </p:cNvCxnSpPr>
                  <p:nvPr/>
                </p:nvCxnSpPr>
                <p:spPr>
                  <a:xfrm>
                    <a:off x="3717379" y="5077434"/>
                    <a:ext cx="0" cy="275903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1" name="ZoneTexte 150">
                    <a:extLst>
                      <a:ext uri="{FF2B5EF4-FFF2-40B4-BE49-F238E27FC236}">
                        <a16:creationId xmlns:a16="http://schemas.microsoft.com/office/drawing/2014/main" id="{0BB61B00-8ED6-45B5-9C7B-C2EE57AB1A62}"/>
                      </a:ext>
                    </a:extLst>
                  </p:cNvPr>
                  <p:cNvSpPr txBox="1"/>
                  <p:nvPr/>
                </p:nvSpPr>
                <p:spPr>
                  <a:xfrm>
                    <a:off x="1965572" y="4757642"/>
                    <a:ext cx="751353" cy="4056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fr-FR" sz="800" dirty="0"/>
                      <a:t>Return pipes</a:t>
                    </a:r>
                  </a:p>
                </p:txBody>
              </p:sp>
              <p:sp>
                <p:nvSpPr>
                  <p:cNvPr id="152" name="ZoneTexte 151">
                    <a:extLst>
                      <a:ext uri="{FF2B5EF4-FFF2-40B4-BE49-F238E27FC236}">
                        <a16:creationId xmlns:a16="http://schemas.microsoft.com/office/drawing/2014/main" id="{FB4F59EB-48B6-4D83-A6D4-6C067731C69B}"/>
                      </a:ext>
                    </a:extLst>
                  </p:cNvPr>
                  <p:cNvSpPr txBox="1"/>
                  <p:nvPr/>
                </p:nvSpPr>
                <p:spPr>
                  <a:xfrm>
                    <a:off x="3895714" y="4757642"/>
                    <a:ext cx="751353" cy="4056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fr-FR" sz="800" dirty="0" err="1"/>
                      <a:t>Supply</a:t>
                    </a:r>
                    <a:r>
                      <a:rPr lang="fr-FR" sz="800" dirty="0"/>
                      <a:t> pipes</a:t>
                    </a:r>
                  </a:p>
                </p:txBody>
              </p:sp>
              <p:sp>
                <p:nvSpPr>
                  <p:cNvPr id="153" name="ZoneTexte 152">
                    <a:extLst>
                      <a:ext uri="{FF2B5EF4-FFF2-40B4-BE49-F238E27FC236}">
                        <a16:creationId xmlns:a16="http://schemas.microsoft.com/office/drawing/2014/main" id="{241B0BDD-C4FD-422D-9846-3649D5080FC1}"/>
                      </a:ext>
                    </a:extLst>
                  </p:cNvPr>
                  <p:cNvSpPr txBox="1"/>
                  <p:nvPr/>
                </p:nvSpPr>
                <p:spPr>
                  <a:xfrm>
                    <a:off x="1793748" y="1277653"/>
                    <a:ext cx="924886" cy="5531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fr-FR" sz="800" dirty="0"/>
                      <a:t>HXPS1 to </a:t>
                    </a:r>
                    <a:r>
                      <a:rPr lang="fr-FR" sz="800" dirty="0" err="1"/>
                      <a:t>circulator</a:t>
                    </a:r>
                    <a:r>
                      <a:rPr lang="fr-FR" sz="800" dirty="0"/>
                      <a:t> pipes</a:t>
                    </a:r>
                  </a:p>
                </p:txBody>
              </p:sp>
              <p:sp>
                <p:nvSpPr>
                  <p:cNvPr id="155" name="ZoneTexte 154">
                    <a:extLst>
                      <a:ext uri="{FF2B5EF4-FFF2-40B4-BE49-F238E27FC236}">
                        <a16:creationId xmlns:a16="http://schemas.microsoft.com/office/drawing/2014/main" id="{5646B6A3-CB9B-41B3-89A6-90D25766E07B}"/>
                      </a:ext>
                    </a:extLst>
                  </p:cNvPr>
                  <p:cNvSpPr txBox="1"/>
                  <p:nvPr/>
                </p:nvSpPr>
                <p:spPr>
                  <a:xfrm>
                    <a:off x="2036767" y="3401204"/>
                    <a:ext cx="751353" cy="2581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fr-FR" sz="800" dirty="0"/>
                      <a:t>HXPS1</a:t>
                    </a:r>
                  </a:p>
                </p:txBody>
              </p:sp>
              <p:sp>
                <p:nvSpPr>
                  <p:cNvPr id="156" name="ZoneTexte 155">
                    <a:extLst>
                      <a:ext uri="{FF2B5EF4-FFF2-40B4-BE49-F238E27FC236}">
                        <a16:creationId xmlns:a16="http://schemas.microsoft.com/office/drawing/2014/main" id="{0B73A017-FBB8-4939-ADE4-B792F97AC43B}"/>
                      </a:ext>
                    </a:extLst>
                  </p:cNvPr>
                  <p:cNvSpPr txBox="1"/>
                  <p:nvPr/>
                </p:nvSpPr>
                <p:spPr>
                  <a:xfrm>
                    <a:off x="3936082" y="3391106"/>
                    <a:ext cx="751353" cy="2581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fr-FR" sz="800" dirty="0"/>
                      <a:t>HXPS2</a:t>
                    </a:r>
                  </a:p>
                </p:txBody>
              </p:sp>
              <p:cxnSp>
                <p:nvCxnSpPr>
                  <p:cNvPr id="157" name="Connecteur droit avec flèche 156">
                    <a:extLst>
                      <a:ext uri="{FF2B5EF4-FFF2-40B4-BE49-F238E27FC236}">
                        <a16:creationId xmlns:a16="http://schemas.microsoft.com/office/drawing/2014/main" id="{7549C8D3-B786-4CF0-B837-D838AEED2F9F}"/>
                      </a:ext>
                    </a:extLst>
                  </p:cNvPr>
                  <p:cNvCxnSpPr>
                    <a:cxnSpLocks/>
                    <a:stCxn id="136" idx="0"/>
                  </p:cNvCxnSpPr>
                  <p:nvPr/>
                </p:nvCxnSpPr>
                <p:spPr>
                  <a:xfrm flipH="1" flipV="1">
                    <a:off x="1793748" y="3809817"/>
                    <a:ext cx="10980" cy="74302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8" name="Rectangle 157">
                    <a:extLst>
                      <a:ext uri="{FF2B5EF4-FFF2-40B4-BE49-F238E27FC236}">
                        <a16:creationId xmlns:a16="http://schemas.microsoft.com/office/drawing/2014/main" id="{28E7CFC9-F174-4EDF-98E6-44AB37F84040}"/>
                      </a:ext>
                    </a:extLst>
                  </p:cNvPr>
                  <p:cNvSpPr/>
                  <p:nvPr/>
                </p:nvSpPr>
                <p:spPr>
                  <a:xfrm>
                    <a:off x="1588914" y="3156461"/>
                    <a:ext cx="379172" cy="653778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/>
                  </a:p>
                </p:txBody>
              </p:sp>
              <p:cxnSp>
                <p:nvCxnSpPr>
                  <p:cNvPr id="159" name="Connecteur droit 158">
                    <a:extLst>
                      <a:ext uri="{FF2B5EF4-FFF2-40B4-BE49-F238E27FC236}">
                        <a16:creationId xmlns:a16="http://schemas.microsoft.com/office/drawing/2014/main" id="{1EA1A1B4-03D7-4B34-AE68-D4CC917E2274}"/>
                      </a:ext>
                    </a:extLst>
                  </p:cNvPr>
                  <p:cNvCxnSpPr/>
                  <p:nvPr/>
                </p:nvCxnSpPr>
                <p:spPr>
                  <a:xfrm>
                    <a:off x="1707705" y="3158678"/>
                    <a:ext cx="141588" cy="6590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Connecteur droit 159">
                    <a:extLst>
                      <a:ext uri="{FF2B5EF4-FFF2-40B4-BE49-F238E27FC236}">
                        <a16:creationId xmlns:a16="http://schemas.microsoft.com/office/drawing/2014/main" id="{1C4BE8C3-0C46-4637-9DBE-DE9392DA41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16290" y="3222341"/>
                    <a:ext cx="134522" cy="5469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" name="Connecteur droit 160">
                    <a:extLst>
                      <a:ext uri="{FF2B5EF4-FFF2-40B4-BE49-F238E27FC236}">
                        <a16:creationId xmlns:a16="http://schemas.microsoft.com/office/drawing/2014/main" id="{34195826-B310-4BC9-BA92-5B7DCAC3FABC}"/>
                      </a:ext>
                    </a:extLst>
                  </p:cNvPr>
                  <p:cNvCxnSpPr/>
                  <p:nvPr/>
                </p:nvCxnSpPr>
                <p:spPr>
                  <a:xfrm>
                    <a:off x="1715925" y="3277009"/>
                    <a:ext cx="141588" cy="6590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" name="Connecteur droit 161">
                    <a:extLst>
                      <a:ext uri="{FF2B5EF4-FFF2-40B4-BE49-F238E27FC236}">
                        <a16:creationId xmlns:a16="http://schemas.microsoft.com/office/drawing/2014/main" id="{2886B1E0-A620-44AD-BE25-82FBCC86AF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21882" y="3341129"/>
                    <a:ext cx="134522" cy="5469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Connecteur droit 162">
                    <a:extLst>
                      <a:ext uri="{FF2B5EF4-FFF2-40B4-BE49-F238E27FC236}">
                        <a16:creationId xmlns:a16="http://schemas.microsoft.com/office/drawing/2014/main" id="{3C460467-E2FA-4C09-8DC1-948665E51011}"/>
                      </a:ext>
                    </a:extLst>
                  </p:cNvPr>
                  <p:cNvCxnSpPr/>
                  <p:nvPr/>
                </p:nvCxnSpPr>
                <p:spPr>
                  <a:xfrm>
                    <a:off x="1721853" y="3399972"/>
                    <a:ext cx="141588" cy="6590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Connecteur droit 163">
                    <a:extLst>
                      <a:ext uri="{FF2B5EF4-FFF2-40B4-BE49-F238E27FC236}">
                        <a16:creationId xmlns:a16="http://schemas.microsoft.com/office/drawing/2014/main" id="{3F3DF657-1631-4B4E-B53D-2755853BA851}"/>
                      </a:ext>
                    </a:extLst>
                  </p:cNvPr>
                  <p:cNvCxnSpPr/>
                  <p:nvPr/>
                </p:nvCxnSpPr>
                <p:spPr>
                  <a:xfrm>
                    <a:off x="1721853" y="3521812"/>
                    <a:ext cx="141588" cy="6590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Connecteur droit 164">
                    <a:extLst>
                      <a:ext uri="{FF2B5EF4-FFF2-40B4-BE49-F238E27FC236}">
                        <a16:creationId xmlns:a16="http://schemas.microsoft.com/office/drawing/2014/main" id="{7A8686F7-13BA-4B60-AB07-0F2306CFF7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21881" y="3463608"/>
                    <a:ext cx="134522" cy="5469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Connecteur droit 165">
                    <a:extLst>
                      <a:ext uri="{FF2B5EF4-FFF2-40B4-BE49-F238E27FC236}">
                        <a16:creationId xmlns:a16="http://schemas.microsoft.com/office/drawing/2014/main" id="{001D6DBA-5EF8-4EF1-8E27-EAFB01403C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24821" y="3586712"/>
                    <a:ext cx="134522" cy="5469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Connecteur droit 166">
                    <a:extLst>
                      <a:ext uri="{FF2B5EF4-FFF2-40B4-BE49-F238E27FC236}">
                        <a16:creationId xmlns:a16="http://schemas.microsoft.com/office/drawing/2014/main" id="{AB50CF96-C9F1-461E-929A-69893C0A30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25414" y="3706787"/>
                    <a:ext cx="134522" cy="5469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Connecteur droit 167">
                    <a:extLst>
                      <a:ext uri="{FF2B5EF4-FFF2-40B4-BE49-F238E27FC236}">
                        <a16:creationId xmlns:a16="http://schemas.microsoft.com/office/drawing/2014/main" id="{E289CCF0-CA6A-425B-8DEF-BC5B13D28152}"/>
                      </a:ext>
                    </a:extLst>
                  </p:cNvPr>
                  <p:cNvCxnSpPr/>
                  <p:nvPr/>
                </p:nvCxnSpPr>
                <p:spPr>
                  <a:xfrm>
                    <a:off x="1721853" y="3643315"/>
                    <a:ext cx="141588" cy="6590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Connecteur droit 168">
                    <a:extLst>
                      <a:ext uri="{FF2B5EF4-FFF2-40B4-BE49-F238E27FC236}">
                        <a16:creationId xmlns:a16="http://schemas.microsoft.com/office/drawing/2014/main" id="{CC39E940-7FC3-4632-BA34-2D6645933D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26277" y="3762797"/>
                    <a:ext cx="122671" cy="4607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0" name="Rectangle 169">
                    <a:extLst>
                      <a:ext uri="{FF2B5EF4-FFF2-40B4-BE49-F238E27FC236}">
                        <a16:creationId xmlns:a16="http://schemas.microsoft.com/office/drawing/2014/main" id="{D8977A52-CE57-4B91-BD2F-AAEB35C163D0}"/>
                      </a:ext>
                    </a:extLst>
                  </p:cNvPr>
                  <p:cNvSpPr/>
                  <p:nvPr/>
                </p:nvSpPr>
                <p:spPr>
                  <a:xfrm>
                    <a:off x="3521025" y="3139567"/>
                    <a:ext cx="379172" cy="653778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/>
                  </a:p>
                </p:txBody>
              </p:sp>
              <p:cxnSp>
                <p:nvCxnSpPr>
                  <p:cNvPr id="171" name="Connecteur droit 170">
                    <a:extLst>
                      <a:ext uri="{FF2B5EF4-FFF2-40B4-BE49-F238E27FC236}">
                        <a16:creationId xmlns:a16="http://schemas.microsoft.com/office/drawing/2014/main" id="{E0B4ACDA-6849-4D48-A656-121AF27B8A8F}"/>
                      </a:ext>
                    </a:extLst>
                  </p:cNvPr>
                  <p:cNvCxnSpPr/>
                  <p:nvPr/>
                </p:nvCxnSpPr>
                <p:spPr>
                  <a:xfrm>
                    <a:off x="3639817" y="3141785"/>
                    <a:ext cx="141588" cy="6590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Connecteur droit 171">
                    <a:extLst>
                      <a:ext uri="{FF2B5EF4-FFF2-40B4-BE49-F238E27FC236}">
                        <a16:creationId xmlns:a16="http://schemas.microsoft.com/office/drawing/2014/main" id="{EC224FB7-CA84-40BF-A62A-CAC79107875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48401" y="3205447"/>
                    <a:ext cx="134522" cy="5469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Connecteur droit 172">
                    <a:extLst>
                      <a:ext uri="{FF2B5EF4-FFF2-40B4-BE49-F238E27FC236}">
                        <a16:creationId xmlns:a16="http://schemas.microsoft.com/office/drawing/2014/main" id="{830163ED-CA7B-4735-A4F9-624906D4EE56}"/>
                      </a:ext>
                    </a:extLst>
                  </p:cNvPr>
                  <p:cNvCxnSpPr/>
                  <p:nvPr/>
                </p:nvCxnSpPr>
                <p:spPr>
                  <a:xfrm>
                    <a:off x="3648036" y="3260116"/>
                    <a:ext cx="141588" cy="6590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Connecteur droit 173">
                    <a:extLst>
                      <a:ext uri="{FF2B5EF4-FFF2-40B4-BE49-F238E27FC236}">
                        <a16:creationId xmlns:a16="http://schemas.microsoft.com/office/drawing/2014/main" id="{029144C9-3547-4E0B-972E-9802171DBA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53993" y="3324236"/>
                    <a:ext cx="134522" cy="5469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Connecteur droit 174">
                    <a:extLst>
                      <a:ext uri="{FF2B5EF4-FFF2-40B4-BE49-F238E27FC236}">
                        <a16:creationId xmlns:a16="http://schemas.microsoft.com/office/drawing/2014/main" id="{3D17E0D6-4612-411B-B53C-C013FA5C21C0}"/>
                      </a:ext>
                    </a:extLst>
                  </p:cNvPr>
                  <p:cNvCxnSpPr/>
                  <p:nvPr/>
                </p:nvCxnSpPr>
                <p:spPr>
                  <a:xfrm>
                    <a:off x="3653965" y="3383079"/>
                    <a:ext cx="141588" cy="6590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Connecteur droit 175">
                    <a:extLst>
                      <a:ext uri="{FF2B5EF4-FFF2-40B4-BE49-F238E27FC236}">
                        <a16:creationId xmlns:a16="http://schemas.microsoft.com/office/drawing/2014/main" id="{F9C4AD41-BE04-4F67-B68C-CB3C331010AB}"/>
                      </a:ext>
                    </a:extLst>
                  </p:cNvPr>
                  <p:cNvCxnSpPr/>
                  <p:nvPr/>
                </p:nvCxnSpPr>
                <p:spPr>
                  <a:xfrm>
                    <a:off x="3653965" y="3504918"/>
                    <a:ext cx="141588" cy="6590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Connecteur droit 176">
                    <a:extLst>
                      <a:ext uri="{FF2B5EF4-FFF2-40B4-BE49-F238E27FC236}">
                        <a16:creationId xmlns:a16="http://schemas.microsoft.com/office/drawing/2014/main" id="{8D778B2E-C885-4B36-842A-B3F60982AF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53992" y="3446714"/>
                    <a:ext cx="134522" cy="5469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Connecteur droit 177">
                    <a:extLst>
                      <a:ext uri="{FF2B5EF4-FFF2-40B4-BE49-F238E27FC236}">
                        <a16:creationId xmlns:a16="http://schemas.microsoft.com/office/drawing/2014/main" id="{8F9F9C64-872E-4B44-8E5C-FDB95A4AEFF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56932" y="3569818"/>
                    <a:ext cx="134522" cy="5469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Connecteur droit 178">
                    <a:extLst>
                      <a:ext uri="{FF2B5EF4-FFF2-40B4-BE49-F238E27FC236}">
                        <a16:creationId xmlns:a16="http://schemas.microsoft.com/office/drawing/2014/main" id="{5EDE4171-BF0B-4EFD-A314-0A8B9D9FE98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57526" y="3689894"/>
                    <a:ext cx="134522" cy="5469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Connecteur droit 179">
                    <a:extLst>
                      <a:ext uri="{FF2B5EF4-FFF2-40B4-BE49-F238E27FC236}">
                        <a16:creationId xmlns:a16="http://schemas.microsoft.com/office/drawing/2014/main" id="{6D1BD19B-AF96-40F9-850D-04EF793CD225}"/>
                      </a:ext>
                    </a:extLst>
                  </p:cNvPr>
                  <p:cNvCxnSpPr/>
                  <p:nvPr/>
                </p:nvCxnSpPr>
                <p:spPr>
                  <a:xfrm>
                    <a:off x="3653965" y="3626422"/>
                    <a:ext cx="141588" cy="65907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Connecteur droit 180">
                    <a:extLst>
                      <a:ext uri="{FF2B5EF4-FFF2-40B4-BE49-F238E27FC236}">
                        <a16:creationId xmlns:a16="http://schemas.microsoft.com/office/drawing/2014/main" id="{7CAF7BA1-468C-4E0F-9F51-D02017BAD1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658388" y="3745903"/>
                    <a:ext cx="122671" cy="4607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2" name="Rectangle 181">
                    <a:extLst>
                      <a:ext uri="{FF2B5EF4-FFF2-40B4-BE49-F238E27FC236}">
                        <a16:creationId xmlns:a16="http://schemas.microsoft.com/office/drawing/2014/main" id="{46BCCC5D-5DDF-42E1-8E39-DD32B237583E}"/>
                      </a:ext>
                    </a:extLst>
                  </p:cNvPr>
                  <p:cNvSpPr/>
                  <p:nvPr/>
                </p:nvSpPr>
                <p:spPr>
                  <a:xfrm>
                    <a:off x="1387356" y="3030107"/>
                    <a:ext cx="3167144" cy="905508"/>
                  </a:xfrm>
                  <a:prstGeom prst="rect">
                    <a:avLst/>
                  </a:prstGeom>
                  <a:solidFill>
                    <a:srgbClr val="00B0F0">
                      <a:alpha val="26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 dirty="0"/>
                  </a:p>
                </p:txBody>
              </p:sp>
              <p:sp>
                <p:nvSpPr>
                  <p:cNvPr id="183" name="Rectangle : avec coins rognés en haut 182">
                    <a:extLst>
                      <a:ext uri="{FF2B5EF4-FFF2-40B4-BE49-F238E27FC236}">
                        <a16:creationId xmlns:a16="http://schemas.microsoft.com/office/drawing/2014/main" id="{A04B7CCF-BFEE-4DDA-B24F-FE56D85706E3}"/>
                      </a:ext>
                    </a:extLst>
                  </p:cNvPr>
                  <p:cNvSpPr/>
                  <p:nvPr/>
                </p:nvSpPr>
                <p:spPr>
                  <a:xfrm>
                    <a:off x="1387354" y="2661666"/>
                    <a:ext cx="3163302" cy="370046"/>
                  </a:xfrm>
                  <a:prstGeom prst="snip2SameRect">
                    <a:avLst>
                      <a:gd name="adj1" fmla="val 50000"/>
                      <a:gd name="adj2" fmla="val 0"/>
                    </a:avLst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 dirty="0"/>
                  </a:p>
                </p:txBody>
              </p:sp>
              <p:cxnSp>
                <p:nvCxnSpPr>
                  <p:cNvPr id="184" name="Connecteur droit avec flèche 183">
                    <a:extLst>
                      <a:ext uri="{FF2B5EF4-FFF2-40B4-BE49-F238E27FC236}">
                        <a16:creationId xmlns:a16="http://schemas.microsoft.com/office/drawing/2014/main" id="{E19278CF-1C15-4B39-869F-0E3B848E7582}"/>
                      </a:ext>
                    </a:extLst>
                  </p:cNvPr>
                  <p:cNvCxnSpPr>
                    <a:cxnSpLocks/>
                    <a:endCxn id="170" idx="0"/>
                  </p:cNvCxnSpPr>
                  <p:nvPr/>
                </p:nvCxnSpPr>
                <p:spPr>
                  <a:xfrm flipH="1">
                    <a:off x="3710611" y="2206392"/>
                    <a:ext cx="6125" cy="93317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5" name="Cylindre 184">
                    <a:extLst>
                      <a:ext uri="{FF2B5EF4-FFF2-40B4-BE49-F238E27FC236}">
                        <a16:creationId xmlns:a16="http://schemas.microsoft.com/office/drawing/2014/main" id="{FEA4E8A3-FBA9-4AE3-A468-61BF54B7C23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39609" y="4665098"/>
                    <a:ext cx="658271" cy="2087846"/>
                  </a:xfrm>
                  <a:prstGeom prst="can">
                    <a:avLst/>
                  </a:prstGeom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 dirty="0"/>
                  </a:p>
                </p:txBody>
              </p:sp>
              <p:cxnSp>
                <p:nvCxnSpPr>
                  <p:cNvPr id="186" name="Connecteur droit 185">
                    <a:extLst>
                      <a:ext uri="{FF2B5EF4-FFF2-40B4-BE49-F238E27FC236}">
                        <a16:creationId xmlns:a16="http://schemas.microsoft.com/office/drawing/2014/main" id="{BA3704F4-5DC0-4930-B851-FD467D8C32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76173" y="2923242"/>
                    <a:ext cx="206495" cy="1239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Connecteur droit avec flèche 186">
                    <a:extLst>
                      <a:ext uri="{FF2B5EF4-FFF2-40B4-BE49-F238E27FC236}">
                        <a16:creationId xmlns:a16="http://schemas.microsoft.com/office/drawing/2014/main" id="{57C6021C-8BF0-4235-ABE4-FDD26B7EB8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76173" y="2685661"/>
                    <a:ext cx="0" cy="237580"/>
                  </a:xfrm>
                  <a:prstGeom prst="straightConnector1">
                    <a:avLst/>
                  </a:prstGeom>
                  <a:ln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8" name="Ellipse 187">
                    <a:extLst>
                      <a:ext uri="{FF2B5EF4-FFF2-40B4-BE49-F238E27FC236}">
                        <a16:creationId xmlns:a16="http://schemas.microsoft.com/office/drawing/2014/main" id="{33B2987B-344D-4B8A-AB78-C62B5B9DC46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00612" y="2346587"/>
                    <a:ext cx="370453" cy="311222"/>
                  </a:xfrm>
                  <a:prstGeom prst="ellipse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 dirty="0"/>
                  </a:p>
                </p:txBody>
              </p:sp>
              <p:cxnSp>
                <p:nvCxnSpPr>
                  <p:cNvPr id="189" name="Connecteur droit 188">
                    <a:extLst>
                      <a:ext uri="{FF2B5EF4-FFF2-40B4-BE49-F238E27FC236}">
                        <a16:creationId xmlns:a16="http://schemas.microsoft.com/office/drawing/2014/main" id="{188308DD-6E1E-414C-837B-D46EFDBB124B}"/>
                      </a:ext>
                    </a:extLst>
                  </p:cNvPr>
                  <p:cNvCxnSpPr>
                    <a:cxnSpLocks/>
                    <a:stCxn id="188" idx="3"/>
                    <a:endCxn id="188" idx="6"/>
                  </p:cNvCxnSpPr>
                  <p:nvPr/>
                </p:nvCxnSpPr>
                <p:spPr>
                  <a:xfrm rot="16200000" flipV="1">
                    <a:off x="1082755" y="2420055"/>
                    <a:ext cx="316201" cy="110033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Connecteur droit 189">
                    <a:extLst>
                      <a:ext uri="{FF2B5EF4-FFF2-40B4-BE49-F238E27FC236}">
                        <a16:creationId xmlns:a16="http://schemas.microsoft.com/office/drawing/2014/main" id="{CFE99907-C16D-492A-8BA1-EC3DA798FA2A}"/>
                      </a:ext>
                    </a:extLst>
                  </p:cNvPr>
                  <p:cNvCxnSpPr>
                    <a:cxnSpLocks/>
                    <a:stCxn id="188" idx="1"/>
                    <a:endCxn id="188" idx="6"/>
                  </p:cNvCxnSpPr>
                  <p:nvPr/>
                </p:nvCxnSpPr>
                <p:spPr>
                  <a:xfrm rot="16200000">
                    <a:off x="972721" y="2420055"/>
                    <a:ext cx="316201" cy="110034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Connecteur droit avec flèche 190">
                    <a:extLst>
                      <a:ext uri="{FF2B5EF4-FFF2-40B4-BE49-F238E27FC236}">
                        <a16:creationId xmlns:a16="http://schemas.microsoft.com/office/drawing/2014/main" id="{2BB7819A-BD1D-4276-A8EC-9D47E5B2D3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80253" y="2086364"/>
                    <a:ext cx="0" cy="237580"/>
                  </a:xfrm>
                  <a:prstGeom prst="straightConnector1">
                    <a:avLst/>
                  </a:prstGeom>
                  <a:ln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2" name="Ellipse 191">
                    <a:extLst>
                      <a:ext uri="{FF2B5EF4-FFF2-40B4-BE49-F238E27FC236}">
                        <a16:creationId xmlns:a16="http://schemas.microsoft.com/office/drawing/2014/main" id="{365B7624-B58A-4891-A3C6-83065D3F61F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021909" y="1766822"/>
                    <a:ext cx="327860" cy="311221"/>
                  </a:xfrm>
                  <a:prstGeom prst="ellipse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 dirty="0"/>
                  </a:p>
                </p:txBody>
              </p:sp>
              <p:sp>
                <p:nvSpPr>
                  <p:cNvPr id="193" name="ZoneTexte 192">
                    <a:extLst>
                      <a:ext uri="{FF2B5EF4-FFF2-40B4-BE49-F238E27FC236}">
                        <a16:creationId xmlns:a16="http://schemas.microsoft.com/office/drawing/2014/main" id="{08F313DC-8423-4D9F-A8B7-F07B6BECE1DE}"/>
                      </a:ext>
                    </a:extLst>
                  </p:cNvPr>
                  <p:cNvSpPr txBox="1"/>
                  <p:nvPr/>
                </p:nvSpPr>
                <p:spPr>
                  <a:xfrm>
                    <a:off x="1005573" y="1772416"/>
                    <a:ext cx="406639" cy="27655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900" dirty="0"/>
                      <a:t>LP</a:t>
                    </a:r>
                  </a:p>
                </p:txBody>
              </p:sp>
              <p:sp>
                <p:nvSpPr>
                  <p:cNvPr id="194" name="Ellipse 193">
                    <a:extLst>
                      <a:ext uri="{FF2B5EF4-FFF2-40B4-BE49-F238E27FC236}">
                        <a16:creationId xmlns:a16="http://schemas.microsoft.com/office/drawing/2014/main" id="{1FC93599-031C-4748-A106-F5D56BA3D6E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566486" y="972477"/>
                    <a:ext cx="351022" cy="325959"/>
                  </a:xfrm>
                  <a:prstGeom prst="ellipse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 dirty="0"/>
                  </a:p>
                </p:txBody>
              </p:sp>
              <p:sp>
                <p:nvSpPr>
                  <p:cNvPr id="195" name="ZoneTexte 194">
                    <a:extLst>
                      <a:ext uri="{FF2B5EF4-FFF2-40B4-BE49-F238E27FC236}">
                        <a16:creationId xmlns:a16="http://schemas.microsoft.com/office/drawing/2014/main" id="{F7694A9D-A081-4875-8298-5B9F15CBB40B}"/>
                      </a:ext>
                    </a:extLst>
                  </p:cNvPr>
                  <p:cNvSpPr txBox="1"/>
                  <p:nvPr/>
                </p:nvSpPr>
                <p:spPr>
                  <a:xfrm>
                    <a:off x="4541357" y="978541"/>
                    <a:ext cx="429552" cy="3042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000" dirty="0"/>
                      <a:t>HP</a:t>
                    </a:r>
                  </a:p>
                </p:txBody>
              </p:sp>
              <p:cxnSp>
                <p:nvCxnSpPr>
                  <p:cNvPr id="196" name="Connecteur droit avec flèche 195">
                    <a:extLst>
                      <a:ext uri="{FF2B5EF4-FFF2-40B4-BE49-F238E27FC236}">
                        <a16:creationId xmlns:a16="http://schemas.microsoft.com/office/drawing/2014/main" id="{C41C09A7-70C1-4DD4-AD0B-4E5714CFDEA0}"/>
                      </a:ext>
                    </a:extLst>
                  </p:cNvPr>
                  <p:cNvCxnSpPr>
                    <a:cxnSpLocks/>
                    <a:stCxn id="194" idx="2"/>
                  </p:cNvCxnSpPr>
                  <p:nvPr/>
                </p:nvCxnSpPr>
                <p:spPr>
                  <a:xfrm>
                    <a:off x="4741998" y="1310968"/>
                    <a:ext cx="0" cy="1141981"/>
                  </a:xfrm>
                  <a:prstGeom prst="straightConnector1">
                    <a:avLst/>
                  </a:prstGeom>
                  <a:ln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Connecteur droit 196">
                    <a:extLst>
                      <a:ext uri="{FF2B5EF4-FFF2-40B4-BE49-F238E27FC236}">
                        <a16:creationId xmlns:a16="http://schemas.microsoft.com/office/drawing/2014/main" id="{98EBED7F-8DB3-446C-9603-B031EE9A21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653012" y="2452949"/>
                    <a:ext cx="204711" cy="0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Connecteur droit 197">
                    <a:extLst>
                      <a:ext uri="{FF2B5EF4-FFF2-40B4-BE49-F238E27FC236}">
                        <a16:creationId xmlns:a16="http://schemas.microsoft.com/office/drawing/2014/main" id="{8DEA923F-033B-498B-BBEF-43862324E1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649113" y="2760033"/>
                    <a:ext cx="204711" cy="0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Connecteur droit 198">
                    <a:extLst>
                      <a:ext uri="{FF2B5EF4-FFF2-40B4-BE49-F238E27FC236}">
                        <a16:creationId xmlns:a16="http://schemas.microsoft.com/office/drawing/2014/main" id="{E03A513D-DD55-49E2-B097-09D5E534D0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649113" y="2452949"/>
                    <a:ext cx="204711" cy="307084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Connecteur droit 199">
                    <a:extLst>
                      <a:ext uri="{FF2B5EF4-FFF2-40B4-BE49-F238E27FC236}">
                        <a16:creationId xmlns:a16="http://schemas.microsoft.com/office/drawing/2014/main" id="{DD408D27-41EF-4222-9C46-1E5E14EA601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649113" y="2452949"/>
                    <a:ext cx="204711" cy="307084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Connecteur droit 200">
                    <a:extLst>
                      <a:ext uri="{FF2B5EF4-FFF2-40B4-BE49-F238E27FC236}">
                        <a16:creationId xmlns:a16="http://schemas.microsoft.com/office/drawing/2014/main" id="{2D581296-DE46-4270-B4BE-2B609F83D1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55367" y="2759414"/>
                    <a:ext cx="0" cy="221690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Connecteur droit avec flèche 201">
                    <a:extLst>
                      <a:ext uri="{FF2B5EF4-FFF2-40B4-BE49-F238E27FC236}">
                        <a16:creationId xmlns:a16="http://schemas.microsoft.com/office/drawing/2014/main" id="{C97798FB-C948-4266-9D5C-EF03376D95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545607" y="2981104"/>
                    <a:ext cx="205862" cy="1"/>
                  </a:xfrm>
                  <a:prstGeom prst="straightConnector1">
                    <a:avLst/>
                  </a:prstGeom>
                  <a:ln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3" name="ZoneTexte 202">
                    <a:extLst>
                      <a:ext uri="{FF2B5EF4-FFF2-40B4-BE49-F238E27FC236}">
                        <a16:creationId xmlns:a16="http://schemas.microsoft.com/office/drawing/2014/main" id="{19AABE7A-EF57-49DA-9BFC-24BD98265062}"/>
                      </a:ext>
                    </a:extLst>
                  </p:cNvPr>
                  <p:cNvSpPr txBox="1"/>
                  <p:nvPr/>
                </p:nvSpPr>
                <p:spPr>
                  <a:xfrm>
                    <a:off x="127302" y="2775141"/>
                    <a:ext cx="1168554" cy="47936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000" dirty="0">
                        <a:solidFill>
                          <a:schemeClr val="accent1"/>
                        </a:solidFill>
                      </a:rPr>
                      <a:t>Cold </a:t>
                    </a:r>
                    <a:r>
                      <a:rPr lang="fr-FR" sz="1000" dirty="0" err="1">
                        <a:solidFill>
                          <a:schemeClr val="accent1"/>
                        </a:solidFill>
                      </a:rPr>
                      <a:t>compressor</a:t>
                    </a:r>
                    <a:endParaRPr lang="fr-FR" sz="1000" dirty="0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204" name="ZoneTexte 203">
                    <a:extLst>
                      <a:ext uri="{FF2B5EF4-FFF2-40B4-BE49-F238E27FC236}">
                        <a16:creationId xmlns:a16="http://schemas.microsoft.com/office/drawing/2014/main" id="{0D85C1C1-B794-411B-91AC-7E81EE509B99}"/>
                      </a:ext>
                    </a:extLst>
                  </p:cNvPr>
                  <p:cNvSpPr txBox="1"/>
                  <p:nvPr/>
                </p:nvSpPr>
                <p:spPr>
                  <a:xfrm>
                    <a:off x="3963541" y="2156556"/>
                    <a:ext cx="1140332" cy="3687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700" dirty="0">
                        <a:solidFill>
                          <a:schemeClr val="accent1"/>
                        </a:solidFill>
                      </a:rPr>
                      <a:t>Joule Thomson valve</a:t>
                    </a:r>
                  </a:p>
                </p:txBody>
              </p:sp>
              <p:sp>
                <p:nvSpPr>
                  <p:cNvPr id="205" name="Rectangle 204">
                    <a:extLst>
                      <a:ext uri="{FF2B5EF4-FFF2-40B4-BE49-F238E27FC236}">
                        <a16:creationId xmlns:a16="http://schemas.microsoft.com/office/drawing/2014/main" id="{28C117A2-F67B-4C43-A25A-340786DD04D9}"/>
                      </a:ext>
                    </a:extLst>
                  </p:cNvPr>
                  <p:cNvSpPr/>
                  <p:nvPr/>
                </p:nvSpPr>
                <p:spPr>
                  <a:xfrm>
                    <a:off x="5362063" y="3030596"/>
                    <a:ext cx="1711458" cy="905508"/>
                  </a:xfrm>
                  <a:prstGeom prst="rect">
                    <a:avLst/>
                  </a:prstGeom>
                  <a:solidFill>
                    <a:srgbClr val="00B0F0">
                      <a:alpha val="26000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 dirty="0"/>
                  </a:p>
                </p:txBody>
              </p:sp>
              <p:sp>
                <p:nvSpPr>
                  <p:cNvPr id="206" name="Rectangle : avec coins rognés en haut 205">
                    <a:extLst>
                      <a:ext uri="{FF2B5EF4-FFF2-40B4-BE49-F238E27FC236}">
                        <a16:creationId xmlns:a16="http://schemas.microsoft.com/office/drawing/2014/main" id="{F34894AB-7B97-4961-BF8E-3D7E95BE6A9D}"/>
                      </a:ext>
                    </a:extLst>
                  </p:cNvPr>
                  <p:cNvSpPr/>
                  <p:nvPr/>
                </p:nvSpPr>
                <p:spPr>
                  <a:xfrm>
                    <a:off x="5362064" y="2661581"/>
                    <a:ext cx="1711458" cy="370047"/>
                  </a:xfrm>
                  <a:prstGeom prst="snip2SameRect">
                    <a:avLst>
                      <a:gd name="adj1" fmla="val 50000"/>
                      <a:gd name="adj2" fmla="val 0"/>
                    </a:avLst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 dirty="0"/>
                  </a:p>
                </p:txBody>
              </p:sp>
              <p:grpSp>
                <p:nvGrpSpPr>
                  <p:cNvPr id="207" name="Groupe 206">
                    <a:extLst>
                      <a:ext uri="{FF2B5EF4-FFF2-40B4-BE49-F238E27FC236}">
                        <a16:creationId xmlns:a16="http://schemas.microsoft.com/office/drawing/2014/main" id="{41B7541F-3B0A-46D5-8838-7BD6362A6E96}"/>
                      </a:ext>
                    </a:extLst>
                  </p:cNvPr>
                  <p:cNvGrpSpPr/>
                  <p:nvPr/>
                </p:nvGrpSpPr>
                <p:grpSpPr>
                  <a:xfrm>
                    <a:off x="5815040" y="3116256"/>
                    <a:ext cx="420508" cy="692618"/>
                    <a:chOff x="4949410" y="2348756"/>
                    <a:chExt cx="637699" cy="960104"/>
                  </a:xfrm>
                </p:grpSpPr>
                <p:sp>
                  <p:nvSpPr>
                    <p:cNvPr id="243" name="Rectangle 242">
                      <a:extLst>
                        <a:ext uri="{FF2B5EF4-FFF2-40B4-BE49-F238E27FC236}">
                          <a16:creationId xmlns:a16="http://schemas.microsoft.com/office/drawing/2014/main" id="{DC3D4B9E-B1A8-42EB-9CBE-AD5347046E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49410" y="2348756"/>
                      <a:ext cx="637699" cy="960104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 sz="1400"/>
                    </a:p>
                  </p:txBody>
                </p:sp>
                <p:cxnSp>
                  <p:nvCxnSpPr>
                    <p:cNvPr id="244" name="Connecteur droit 243">
                      <a:extLst>
                        <a:ext uri="{FF2B5EF4-FFF2-40B4-BE49-F238E27FC236}">
                          <a16:creationId xmlns:a16="http://schemas.microsoft.com/office/drawing/2014/main" id="{BB35B84D-D1F1-4EDC-A4BF-81A2CAA8F84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149196" y="2352012"/>
                      <a:ext cx="238125" cy="9678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" name="Connecteur droit 244">
                      <a:extLst>
                        <a:ext uri="{FF2B5EF4-FFF2-40B4-BE49-F238E27FC236}">
                          <a16:creationId xmlns:a16="http://schemas.microsoft.com/office/drawing/2014/main" id="{D90CA5B9-B27B-40AF-8558-CE1F09FFFB0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163634" y="2445504"/>
                      <a:ext cx="226242" cy="80323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" name="Connecteur droit 245">
                      <a:extLst>
                        <a:ext uri="{FF2B5EF4-FFF2-40B4-BE49-F238E27FC236}">
                          <a16:creationId xmlns:a16="http://schemas.microsoft.com/office/drawing/2014/main" id="{7A4A3B34-DFB6-4A47-A41A-57111F76258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163020" y="2525787"/>
                      <a:ext cx="238125" cy="9678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7" name="Connecteur droit 246">
                      <a:extLst>
                        <a:ext uri="{FF2B5EF4-FFF2-40B4-BE49-F238E27FC236}">
                          <a16:creationId xmlns:a16="http://schemas.microsoft.com/office/drawing/2014/main" id="{C4F4E5B4-592D-409A-93D3-14EEE7FD769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173038" y="2619950"/>
                      <a:ext cx="226242" cy="80323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8" name="Connecteur droit 247">
                      <a:extLst>
                        <a:ext uri="{FF2B5EF4-FFF2-40B4-BE49-F238E27FC236}">
                          <a16:creationId xmlns:a16="http://schemas.microsoft.com/office/drawing/2014/main" id="{8C5F0103-A06E-43DA-AE8A-71103BB748B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172990" y="2706364"/>
                      <a:ext cx="238125" cy="9678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" name="Connecteur droit 248">
                      <a:extLst>
                        <a:ext uri="{FF2B5EF4-FFF2-40B4-BE49-F238E27FC236}">
                          <a16:creationId xmlns:a16="http://schemas.microsoft.com/office/drawing/2014/main" id="{67DD3455-F010-4781-B041-514FF65721F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172990" y="2885291"/>
                      <a:ext cx="238125" cy="9678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" name="Connecteur droit 249">
                      <a:extLst>
                        <a:ext uri="{FF2B5EF4-FFF2-40B4-BE49-F238E27FC236}">
                          <a16:creationId xmlns:a16="http://schemas.microsoft.com/office/drawing/2014/main" id="{97E67E17-A52A-4089-8067-76FF310D9A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173037" y="2799816"/>
                      <a:ext cx="226242" cy="80323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" name="Connecteur droit 250">
                      <a:extLst>
                        <a:ext uri="{FF2B5EF4-FFF2-40B4-BE49-F238E27FC236}">
                          <a16:creationId xmlns:a16="http://schemas.microsoft.com/office/drawing/2014/main" id="{549EB564-D215-4771-9CB4-C2B79A041D4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177981" y="2980600"/>
                      <a:ext cx="226242" cy="80323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2" name="Connecteur droit 251">
                      <a:extLst>
                        <a:ext uri="{FF2B5EF4-FFF2-40B4-BE49-F238E27FC236}">
                          <a16:creationId xmlns:a16="http://schemas.microsoft.com/office/drawing/2014/main" id="{C8C05740-1C6A-4CAB-B3C2-FF931575E59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178979" y="3156937"/>
                      <a:ext cx="226242" cy="80323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" name="Connecteur droit 252">
                      <a:extLst>
                        <a:ext uri="{FF2B5EF4-FFF2-40B4-BE49-F238E27FC236}">
                          <a16:creationId xmlns:a16="http://schemas.microsoft.com/office/drawing/2014/main" id="{5FD8E35E-EB06-45B6-B3AB-EA41F4F520F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172990" y="3063725"/>
                      <a:ext cx="238125" cy="9678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" name="Connecteur droit 253">
                      <a:extLst>
                        <a:ext uri="{FF2B5EF4-FFF2-40B4-BE49-F238E27FC236}">
                          <a16:creationId xmlns:a16="http://schemas.microsoft.com/office/drawing/2014/main" id="{F64638B9-BFD4-4B7E-824F-D0985FE960D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180430" y="3239189"/>
                      <a:ext cx="206311" cy="67665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08" name="Connecteur droit avec flèche 207">
                    <a:extLst>
                      <a:ext uri="{FF2B5EF4-FFF2-40B4-BE49-F238E27FC236}">
                        <a16:creationId xmlns:a16="http://schemas.microsoft.com/office/drawing/2014/main" id="{CE53B3E2-D3A0-456E-BFE8-6DDA9526CB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24650" y="2199506"/>
                    <a:ext cx="0" cy="90919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Connecteur droit 208">
                    <a:extLst>
                      <a:ext uri="{FF2B5EF4-FFF2-40B4-BE49-F238E27FC236}">
                        <a16:creationId xmlns:a16="http://schemas.microsoft.com/office/drawing/2014/main" id="{BB6FBFF7-8628-4BAD-9E8D-3D3FD0BB0B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00263" y="2195471"/>
                    <a:ext cx="2324387" cy="9486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10" name="Groupe 209">
                    <a:extLst>
                      <a:ext uri="{FF2B5EF4-FFF2-40B4-BE49-F238E27FC236}">
                        <a16:creationId xmlns:a16="http://schemas.microsoft.com/office/drawing/2014/main" id="{191CF3F2-F648-46BD-B3CF-B6B6FA51760F}"/>
                      </a:ext>
                    </a:extLst>
                  </p:cNvPr>
                  <p:cNvGrpSpPr/>
                  <p:nvPr/>
                </p:nvGrpSpPr>
                <p:grpSpPr>
                  <a:xfrm>
                    <a:off x="3716736" y="4201010"/>
                    <a:ext cx="2323276" cy="182768"/>
                    <a:chOff x="4010487" y="3807092"/>
                    <a:chExt cx="2518578" cy="182768"/>
                  </a:xfrm>
                </p:grpSpPr>
                <p:cxnSp>
                  <p:nvCxnSpPr>
                    <p:cNvPr id="241" name="Connecteur droit 240">
                      <a:extLst>
                        <a:ext uri="{FF2B5EF4-FFF2-40B4-BE49-F238E27FC236}">
                          <a16:creationId xmlns:a16="http://schemas.microsoft.com/office/drawing/2014/main" id="{12A1C3A9-F01F-4F81-AE1E-24790E6CB10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528780" y="3807092"/>
                      <a:ext cx="0" cy="18276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" name="Connecteur droit avec flèche 241">
                      <a:extLst>
                        <a:ext uri="{FF2B5EF4-FFF2-40B4-BE49-F238E27FC236}">
                          <a16:creationId xmlns:a16="http://schemas.microsoft.com/office/drawing/2014/main" id="{DDDE41CC-0FFA-4FFD-804D-284EAF7EA29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4010487" y="3989860"/>
                      <a:ext cx="2518578" cy="0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11" name="Ellipse 210">
                    <a:extLst>
                      <a:ext uri="{FF2B5EF4-FFF2-40B4-BE49-F238E27FC236}">
                        <a16:creationId xmlns:a16="http://schemas.microsoft.com/office/drawing/2014/main" id="{FE0A2A2F-936B-4A24-BC6D-81A2855F0E4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093915" y="977981"/>
                    <a:ext cx="317843" cy="318962"/>
                  </a:xfrm>
                  <a:prstGeom prst="ellipse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 dirty="0"/>
                  </a:p>
                </p:txBody>
              </p:sp>
              <p:sp>
                <p:nvSpPr>
                  <p:cNvPr id="212" name="ZoneTexte 211">
                    <a:extLst>
                      <a:ext uri="{FF2B5EF4-FFF2-40B4-BE49-F238E27FC236}">
                        <a16:creationId xmlns:a16="http://schemas.microsoft.com/office/drawing/2014/main" id="{3E64CCA6-9FFE-40ED-8FC1-508F9357C4A0}"/>
                      </a:ext>
                    </a:extLst>
                  </p:cNvPr>
                  <p:cNvSpPr txBox="1"/>
                  <p:nvPr/>
                </p:nvSpPr>
                <p:spPr>
                  <a:xfrm>
                    <a:off x="7034126" y="989301"/>
                    <a:ext cx="479265" cy="3042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000" dirty="0"/>
                      <a:t>HP1</a:t>
                    </a:r>
                  </a:p>
                </p:txBody>
              </p:sp>
              <p:cxnSp>
                <p:nvCxnSpPr>
                  <p:cNvPr id="213" name="Connecteur droit avec flèche 212">
                    <a:extLst>
                      <a:ext uri="{FF2B5EF4-FFF2-40B4-BE49-F238E27FC236}">
                        <a16:creationId xmlns:a16="http://schemas.microsoft.com/office/drawing/2014/main" id="{91BFEAA6-E654-445D-B6FE-E557433012D9}"/>
                      </a:ext>
                    </a:extLst>
                  </p:cNvPr>
                  <p:cNvCxnSpPr>
                    <a:cxnSpLocks/>
                    <a:stCxn id="211" idx="2"/>
                  </p:cNvCxnSpPr>
                  <p:nvPr/>
                </p:nvCxnSpPr>
                <p:spPr>
                  <a:xfrm>
                    <a:off x="7252837" y="1296384"/>
                    <a:ext cx="11449" cy="1126873"/>
                  </a:xfrm>
                  <a:prstGeom prst="straightConnector1">
                    <a:avLst/>
                  </a:prstGeom>
                  <a:ln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Connecteur droit 213">
                    <a:extLst>
                      <a:ext uri="{FF2B5EF4-FFF2-40B4-BE49-F238E27FC236}">
                        <a16:creationId xmlns:a16="http://schemas.microsoft.com/office/drawing/2014/main" id="{1D1E7DB8-9036-4EC2-A371-AE6C4BC5F8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75303" y="2423257"/>
                    <a:ext cx="204711" cy="0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Connecteur droit 214">
                    <a:extLst>
                      <a:ext uri="{FF2B5EF4-FFF2-40B4-BE49-F238E27FC236}">
                        <a16:creationId xmlns:a16="http://schemas.microsoft.com/office/drawing/2014/main" id="{151583C2-3C8D-444E-8620-3E3368B50D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71404" y="2730341"/>
                    <a:ext cx="204711" cy="0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Connecteur droit 215">
                    <a:extLst>
                      <a:ext uri="{FF2B5EF4-FFF2-40B4-BE49-F238E27FC236}">
                        <a16:creationId xmlns:a16="http://schemas.microsoft.com/office/drawing/2014/main" id="{030E73F5-025B-4DCD-B1C6-7EBC955F2A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171404" y="2423257"/>
                    <a:ext cx="204711" cy="307084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Connecteur droit 216">
                    <a:extLst>
                      <a:ext uri="{FF2B5EF4-FFF2-40B4-BE49-F238E27FC236}">
                        <a16:creationId xmlns:a16="http://schemas.microsoft.com/office/drawing/2014/main" id="{9E677B30-C788-4C4D-BBE7-634D88A24C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7171404" y="2423257"/>
                    <a:ext cx="204711" cy="307084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Connecteur droit 217">
                    <a:extLst>
                      <a:ext uri="{FF2B5EF4-FFF2-40B4-BE49-F238E27FC236}">
                        <a16:creationId xmlns:a16="http://schemas.microsoft.com/office/drawing/2014/main" id="{BB55FD1B-EE93-40B2-8075-1CAFBCC7DA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277658" y="2729722"/>
                    <a:ext cx="0" cy="221690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Connecteur droit avec flèche 218">
                    <a:extLst>
                      <a:ext uri="{FF2B5EF4-FFF2-40B4-BE49-F238E27FC236}">
                        <a16:creationId xmlns:a16="http://schemas.microsoft.com/office/drawing/2014/main" id="{E6F55639-E45E-4771-952E-85D2D4C3D2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7067898" y="2951412"/>
                    <a:ext cx="205862" cy="1"/>
                  </a:xfrm>
                  <a:prstGeom prst="straightConnector1">
                    <a:avLst/>
                  </a:prstGeom>
                  <a:ln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Connecteur droit 219">
                    <a:extLst>
                      <a:ext uri="{FF2B5EF4-FFF2-40B4-BE49-F238E27FC236}">
                        <a16:creationId xmlns:a16="http://schemas.microsoft.com/office/drawing/2014/main" id="{E3E530D0-5A6B-4104-A161-58EE98C9342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175050" y="2923241"/>
                    <a:ext cx="206495" cy="1239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Connecteur droit avec flèche 220">
                    <a:extLst>
                      <a:ext uri="{FF2B5EF4-FFF2-40B4-BE49-F238E27FC236}">
                        <a16:creationId xmlns:a16="http://schemas.microsoft.com/office/drawing/2014/main" id="{4250B4AB-7DD1-4925-8673-E299FF0C86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175050" y="2685660"/>
                    <a:ext cx="0" cy="237580"/>
                  </a:xfrm>
                  <a:prstGeom prst="straightConnector1">
                    <a:avLst/>
                  </a:prstGeom>
                  <a:ln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2" name="Ellipse 221">
                    <a:extLst>
                      <a:ext uri="{FF2B5EF4-FFF2-40B4-BE49-F238E27FC236}">
                        <a16:creationId xmlns:a16="http://schemas.microsoft.com/office/drawing/2014/main" id="{C0B1C9D2-195B-47BE-9F7B-76F8C6F8E17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99489" y="2346586"/>
                    <a:ext cx="370453" cy="311222"/>
                  </a:xfrm>
                  <a:prstGeom prst="ellipse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 dirty="0"/>
                  </a:p>
                </p:txBody>
              </p:sp>
              <p:cxnSp>
                <p:nvCxnSpPr>
                  <p:cNvPr id="223" name="Connecteur droit 222">
                    <a:extLst>
                      <a:ext uri="{FF2B5EF4-FFF2-40B4-BE49-F238E27FC236}">
                        <a16:creationId xmlns:a16="http://schemas.microsoft.com/office/drawing/2014/main" id="{16FEA20E-F03A-40B7-A5E9-4E83DCF80F09}"/>
                      </a:ext>
                    </a:extLst>
                  </p:cNvPr>
                  <p:cNvCxnSpPr>
                    <a:cxnSpLocks/>
                    <a:stCxn id="222" idx="3"/>
                    <a:endCxn id="222" idx="6"/>
                  </p:cNvCxnSpPr>
                  <p:nvPr/>
                </p:nvCxnSpPr>
                <p:spPr>
                  <a:xfrm rot="16200000" flipV="1">
                    <a:off x="5081632" y="2420054"/>
                    <a:ext cx="316201" cy="110033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Connecteur droit 223">
                    <a:extLst>
                      <a:ext uri="{FF2B5EF4-FFF2-40B4-BE49-F238E27FC236}">
                        <a16:creationId xmlns:a16="http://schemas.microsoft.com/office/drawing/2014/main" id="{D1BF09EF-C2B3-4C79-BB38-8A43D498C349}"/>
                      </a:ext>
                    </a:extLst>
                  </p:cNvPr>
                  <p:cNvCxnSpPr>
                    <a:cxnSpLocks/>
                    <a:stCxn id="222" idx="1"/>
                    <a:endCxn id="222" idx="6"/>
                  </p:cNvCxnSpPr>
                  <p:nvPr/>
                </p:nvCxnSpPr>
                <p:spPr>
                  <a:xfrm rot="16200000">
                    <a:off x="4971598" y="2420054"/>
                    <a:ext cx="316201" cy="110034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Connecteur droit avec flèche 224">
                    <a:extLst>
                      <a:ext uri="{FF2B5EF4-FFF2-40B4-BE49-F238E27FC236}">
                        <a16:creationId xmlns:a16="http://schemas.microsoft.com/office/drawing/2014/main" id="{252800C3-097D-4EC1-B58E-07716754981D}"/>
                      </a:ext>
                    </a:extLst>
                  </p:cNvPr>
                  <p:cNvCxnSpPr>
                    <a:cxnSpLocks/>
                    <a:endCxn id="226" idx="2"/>
                  </p:cNvCxnSpPr>
                  <p:nvPr/>
                </p:nvCxnSpPr>
                <p:spPr>
                  <a:xfrm flipH="1" flipV="1">
                    <a:off x="5178757" y="1283861"/>
                    <a:ext cx="375" cy="1040083"/>
                  </a:xfrm>
                  <a:prstGeom prst="straightConnector1">
                    <a:avLst/>
                  </a:prstGeom>
                  <a:ln>
                    <a:solidFill>
                      <a:schemeClr val="accent1"/>
                    </a:solidFill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6" name="Ellipse 225">
                    <a:extLst>
                      <a:ext uri="{FF2B5EF4-FFF2-40B4-BE49-F238E27FC236}">
                        <a16:creationId xmlns:a16="http://schemas.microsoft.com/office/drawing/2014/main" id="{5358046E-EA30-4583-B63D-6ACBCB2243B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000658" y="939116"/>
                    <a:ext cx="356197" cy="333291"/>
                  </a:xfrm>
                  <a:prstGeom prst="ellipse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000" dirty="0"/>
                  </a:p>
                </p:txBody>
              </p:sp>
              <p:sp>
                <p:nvSpPr>
                  <p:cNvPr id="227" name="ZoneTexte 226">
                    <a:extLst>
                      <a:ext uri="{FF2B5EF4-FFF2-40B4-BE49-F238E27FC236}">
                        <a16:creationId xmlns:a16="http://schemas.microsoft.com/office/drawing/2014/main" id="{56BDDA4D-BE65-4F18-B6D2-B18B40BD14DB}"/>
                      </a:ext>
                    </a:extLst>
                  </p:cNvPr>
                  <p:cNvSpPr txBox="1"/>
                  <p:nvPr/>
                </p:nvSpPr>
                <p:spPr>
                  <a:xfrm>
                    <a:off x="4969308" y="965781"/>
                    <a:ext cx="490714" cy="27655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900" dirty="0"/>
                      <a:t>LP1</a:t>
                    </a:r>
                  </a:p>
                </p:txBody>
              </p:sp>
              <p:sp>
                <p:nvSpPr>
                  <p:cNvPr id="228" name="ZoneTexte 227">
                    <a:extLst>
                      <a:ext uri="{FF2B5EF4-FFF2-40B4-BE49-F238E27FC236}">
                        <a16:creationId xmlns:a16="http://schemas.microsoft.com/office/drawing/2014/main" id="{160329C0-8429-4F54-BB15-3322D9824C8A}"/>
                      </a:ext>
                    </a:extLst>
                  </p:cNvPr>
                  <p:cNvSpPr txBox="1"/>
                  <p:nvPr/>
                </p:nvSpPr>
                <p:spPr>
                  <a:xfrm>
                    <a:off x="6212170" y="3986794"/>
                    <a:ext cx="1711457" cy="497804"/>
                  </a:xfrm>
                  <a:prstGeom prst="rect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000" b="1" dirty="0">
                        <a:solidFill>
                          <a:srgbClr val="FF0000"/>
                        </a:solidFill>
                      </a:rPr>
                      <a:t>Bath 2 : 3,02 K</a:t>
                    </a:r>
                  </a:p>
                  <a:p>
                    <a:r>
                      <a:rPr lang="fr-FR" sz="1000" b="1" dirty="0">
                        <a:solidFill>
                          <a:srgbClr val="FF0000"/>
                        </a:solidFill>
                      </a:rPr>
                      <a:t>Volume = 37,6 m3</a:t>
                    </a:r>
                  </a:p>
                </p:txBody>
              </p:sp>
              <p:grpSp>
                <p:nvGrpSpPr>
                  <p:cNvPr id="229" name="Groupe 228">
                    <a:extLst>
                      <a:ext uri="{FF2B5EF4-FFF2-40B4-BE49-F238E27FC236}">
                        <a16:creationId xmlns:a16="http://schemas.microsoft.com/office/drawing/2014/main" id="{363FA28A-3AB6-4F07-9BC8-BCAD6F198CFD}"/>
                      </a:ext>
                    </a:extLst>
                  </p:cNvPr>
                  <p:cNvGrpSpPr/>
                  <p:nvPr/>
                </p:nvGrpSpPr>
                <p:grpSpPr>
                  <a:xfrm>
                    <a:off x="3652675" y="3974509"/>
                    <a:ext cx="141242" cy="202572"/>
                    <a:chOff x="8261628" y="1413384"/>
                    <a:chExt cx="229719" cy="337469"/>
                  </a:xfrm>
                </p:grpSpPr>
                <p:cxnSp>
                  <p:nvCxnSpPr>
                    <p:cNvPr id="237" name="Connecteur droit 236">
                      <a:extLst>
                        <a:ext uri="{FF2B5EF4-FFF2-40B4-BE49-F238E27FC236}">
                          <a16:creationId xmlns:a16="http://schemas.microsoft.com/office/drawing/2014/main" id="{0A2743DD-EF46-4DE0-9AA8-115B23B32F6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265922" y="1413384"/>
                      <a:ext cx="225425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" name="Connecteur droit 237">
                      <a:extLst>
                        <a:ext uri="{FF2B5EF4-FFF2-40B4-BE49-F238E27FC236}">
                          <a16:creationId xmlns:a16="http://schemas.microsoft.com/office/drawing/2014/main" id="{347002FB-04E3-4618-8747-6D1FED2C8E1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261628" y="1750853"/>
                      <a:ext cx="225425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" name="Connecteur droit 238">
                      <a:extLst>
                        <a:ext uri="{FF2B5EF4-FFF2-40B4-BE49-F238E27FC236}">
                          <a16:creationId xmlns:a16="http://schemas.microsoft.com/office/drawing/2014/main" id="{0A57E8CE-9B62-479F-AE1C-84DD7E18FC2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261628" y="1413384"/>
                      <a:ext cx="225425" cy="33746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" name="Connecteur droit 239">
                      <a:extLst>
                        <a:ext uri="{FF2B5EF4-FFF2-40B4-BE49-F238E27FC236}">
                          <a16:creationId xmlns:a16="http://schemas.microsoft.com/office/drawing/2014/main" id="{C2F62657-A907-4F38-B410-AB5EA09057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8261628" y="1413384"/>
                      <a:ext cx="225425" cy="33746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0" name="Groupe 229">
                    <a:extLst>
                      <a:ext uri="{FF2B5EF4-FFF2-40B4-BE49-F238E27FC236}">
                        <a16:creationId xmlns:a16="http://schemas.microsoft.com/office/drawing/2014/main" id="{EC28FBDD-6D51-47A7-9436-EF0061C7BFEF}"/>
                      </a:ext>
                    </a:extLst>
                  </p:cNvPr>
                  <p:cNvGrpSpPr/>
                  <p:nvPr/>
                </p:nvGrpSpPr>
                <p:grpSpPr>
                  <a:xfrm>
                    <a:off x="5970448" y="3998438"/>
                    <a:ext cx="141242" cy="202572"/>
                    <a:chOff x="8261628" y="1413384"/>
                    <a:chExt cx="229719" cy="337469"/>
                  </a:xfrm>
                </p:grpSpPr>
                <p:cxnSp>
                  <p:nvCxnSpPr>
                    <p:cNvPr id="233" name="Connecteur droit 232">
                      <a:extLst>
                        <a:ext uri="{FF2B5EF4-FFF2-40B4-BE49-F238E27FC236}">
                          <a16:creationId xmlns:a16="http://schemas.microsoft.com/office/drawing/2014/main" id="{DD536FBD-A770-47C9-BE39-2ECF01908E5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265922" y="1413384"/>
                      <a:ext cx="225425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4" name="Connecteur droit 233">
                      <a:extLst>
                        <a:ext uri="{FF2B5EF4-FFF2-40B4-BE49-F238E27FC236}">
                          <a16:creationId xmlns:a16="http://schemas.microsoft.com/office/drawing/2014/main" id="{DE32EE2B-35FC-40A9-80E5-514419DA3F4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261628" y="1750853"/>
                      <a:ext cx="225425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5" name="Connecteur droit 234">
                      <a:extLst>
                        <a:ext uri="{FF2B5EF4-FFF2-40B4-BE49-F238E27FC236}">
                          <a16:creationId xmlns:a16="http://schemas.microsoft.com/office/drawing/2014/main" id="{B7158DF9-F6A3-4893-AAFB-20624B90229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261628" y="1413384"/>
                      <a:ext cx="225425" cy="33746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6" name="Connecteur droit 235">
                      <a:extLst>
                        <a:ext uri="{FF2B5EF4-FFF2-40B4-BE49-F238E27FC236}">
                          <a16:creationId xmlns:a16="http://schemas.microsoft.com/office/drawing/2014/main" id="{64B440AB-2761-47AA-A680-F4F6D37FFEE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8261628" y="1413384"/>
                      <a:ext cx="225425" cy="337469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31" name="Connecteur droit 230">
                    <a:extLst>
                      <a:ext uri="{FF2B5EF4-FFF2-40B4-BE49-F238E27FC236}">
                        <a16:creationId xmlns:a16="http://schemas.microsoft.com/office/drawing/2014/main" id="{A01ADB50-B5A2-4D59-9E79-2587B0094DC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22549" y="3791980"/>
                    <a:ext cx="0" cy="182529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Connecteur droit 231">
                    <a:extLst>
                      <a:ext uri="{FF2B5EF4-FFF2-40B4-BE49-F238E27FC236}">
                        <a16:creationId xmlns:a16="http://schemas.microsoft.com/office/drawing/2014/main" id="{6CD7F81D-46DE-4E6D-9893-F03EEA133F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039749" y="3816434"/>
                    <a:ext cx="0" cy="182003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4" name="ZoneTexte 133">
                  <a:extLst>
                    <a:ext uri="{FF2B5EF4-FFF2-40B4-BE49-F238E27FC236}">
                      <a16:creationId xmlns:a16="http://schemas.microsoft.com/office/drawing/2014/main" id="{13282EEA-E096-4A6B-8ACA-63DD9D7F02C5}"/>
                    </a:ext>
                  </a:extLst>
                </p:cNvPr>
                <p:cNvSpPr txBox="1"/>
                <p:nvPr/>
              </p:nvSpPr>
              <p:spPr>
                <a:xfrm>
                  <a:off x="3948824" y="5527722"/>
                  <a:ext cx="1602439" cy="50919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800" b="1" dirty="0"/>
                    <a:t>Magnet</a:t>
                  </a:r>
                </a:p>
                <a:p>
                  <a:pPr algn="ctr"/>
                  <a:r>
                    <a:rPr lang="fr-FR" sz="800" b="1" dirty="0">
                      <a:solidFill>
                        <a:schemeClr val="bg1"/>
                      </a:solidFill>
                    </a:rPr>
                    <a:t>Nominal pressure = 14 bars</a:t>
                  </a:r>
                </a:p>
              </p:txBody>
            </p:sp>
            <p:sp>
              <p:nvSpPr>
                <p:cNvPr id="135" name="ZoneTexte 134">
                  <a:extLst>
                    <a:ext uri="{FF2B5EF4-FFF2-40B4-BE49-F238E27FC236}">
                      <a16:creationId xmlns:a16="http://schemas.microsoft.com/office/drawing/2014/main" id="{A32AE01B-2023-4D07-8517-B10B32ED3E51}"/>
                    </a:ext>
                  </a:extLst>
                </p:cNvPr>
                <p:cNvSpPr txBox="1"/>
                <p:nvPr/>
              </p:nvSpPr>
              <p:spPr>
                <a:xfrm>
                  <a:off x="3961670" y="4188955"/>
                  <a:ext cx="1510743" cy="441304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000" b="1" dirty="0">
                      <a:solidFill>
                        <a:srgbClr val="FF0000"/>
                      </a:solidFill>
                    </a:rPr>
                    <a:t>Bath 1 : 4,4 K </a:t>
                  </a:r>
                </a:p>
                <a:p>
                  <a:r>
                    <a:rPr lang="fr-FR" sz="1000" b="1" dirty="0">
                      <a:solidFill>
                        <a:srgbClr val="FF0000"/>
                      </a:solidFill>
                    </a:rPr>
                    <a:t>Volume = 50,4 m3</a:t>
                  </a:r>
                </a:p>
              </p:txBody>
            </p:sp>
          </p:grpSp>
          <p:sp>
            <p:nvSpPr>
              <p:cNvPr id="132" name="ZoneTexte 131">
                <a:extLst>
                  <a:ext uri="{FF2B5EF4-FFF2-40B4-BE49-F238E27FC236}">
                    <a16:creationId xmlns:a16="http://schemas.microsoft.com/office/drawing/2014/main" id="{359D873F-6075-4064-8C56-F0F20D3D4652}"/>
                  </a:ext>
                </a:extLst>
              </p:cNvPr>
              <p:cNvSpPr txBox="1"/>
              <p:nvPr/>
            </p:nvSpPr>
            <p:spPr>
              <a:xfrm>
                <a:off x="7612890" y="3125176"/>
                <a:ext cx="682106" cy="2376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fr-FR" sz="800" dirty="0"/>
                  <a:t>HXPS3</a:t>
                </a:r>
              </a:p>
            </p:txBody>
          </p:sp>
        </p:grpSp>
        <p:sp>
          <p:nvSpPr>
            <p:cNvPr id="255" name="ZoneTexte 254">
              <a:extLst>
                <a:ext uri="{FF2B5EF4-FFF2-40B4-BE49-F238E27FC236}">
                  <a16:creationId xmlns:a16="http://schemas.microsoft.com/office/drawing/2014/main" id="{BCFF30AB-C075-4155-8787-04BB7CA686EA}"/>
                </a:ext>
              </a:extLst>
            </p:cNvPr>
            <p:cNvSpPr txBox="1"/>
            <p:nvPr/>
          </p:nvSpPr>
          <p:spPr>
            <a:xfrm>
              <a:off x="5951898" y="6384991"/>
              <a:ext cx="1477976" cy="3734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b="1" dirty="0">
                  <a:solidFill>
                    <a:srgbClr val="FF0000"/>
                  </a:solidFill>
                </a:rPr>
                <a:t>Storage bath : 4,4 K</a:t>
              </a:r>
            </a:p>
            <a:p>
              <a:r>
                <a:rPr lang="fr-FR" sz="800" b="1" dirty="0">
                  <a:solidFill>
                    <a:srgbClr val="FF0000"/>
                  </a:solidFill>
                </a:rPr>
                <a:t>Volume = 12 m3</a:t>
              </a:r>
            </a:p>
          </p:txBody>
        </p:sp>
        <p:cxnSp>
          <p:nvCxnSpPr>
            <p:cNvPr id="259" name="Connecteur droit avec flèche 258">
              <a:extLst>
                <a:ext uri="{FF2B5EF4-FFF2-40B4-BE49-F238E27FC236}">
                  <a16:creationId xmlns:a16="http://schemas.microsoft.com/office/drawing/2014/main" id="{9D204904-A421-42EB-9C10-3158512B84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53382" y="4375474"/>
              <a:ext cx="1" cy="26744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1499A5DD-99A5-436E-A7BC-5ED3BEE36AA7}"/>
                </a:ext>
              </a:extLst>
            </p:cNvPr>
            <p:cNvCxnSpPr>
              <a:cxnSpLocks/>
            </p:cNvCxnSpPr>
            <p:nvPr/>
          </p:nvCxnSpPr>
          <p:spPr>
            <a:xfrm>
              <a:off x="6010282" y="4641513"/>
              <a:ext cx="32439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C789831C-EA3C-469C-BE7D-0E5BB28A013D}"/>
                </a:ext>
              </a:extLst>
            </p:cNvPr>
            <p:cNvCxnSpPr>
              <a:cxnSpLocks/>
            </p:cNvCxnSpPr>
            <p:nvPr/>
          </p:nvCxnSpPr>
          <p:spPr>
            <a:xfrm>
              <a:off x="6004104" y="5053937"/>
              <a:ext cx="32439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28FC8499-33CF-4404-AD79-8970E7DA17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04104" y="4641513"/>
              <a:ext cx="324395" cy="41242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C2192893-682D-48D6-BED5-9852A594C7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04104" y="4641513"/>
              <a:ext cx="324395" cy="41242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4" name="ZoneTexte 263">
              <a:extLst>
                <a:ext uri="{FF2B5EF4-FFF2-40B4-BE49-F238E27FC236}">
                  <a16:creationId xmlns:a16="http://schemas.microsoft.com/office/drawing/2014/main" id="{9F03B8CF-C064-4A76-BC6C-2AF3959A7CFA}"/>
                </a:ext>
              </a:extLst>
            </p:cNvPr>
            <p:cNvSpPr txBox="1"/>
            <p:nvPr/>
          </p:nvSpPr>
          <p:spPr>
            <a:xfrm>
              <a:off x="6204525" y="4702084"/>
              <a:ext cx="1143449" cy="271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err="1">
                  <a:solidFill>
                    <a:srgbClr val="FF0000"/>
                  </a:solidFill>
                </a:rPr>
                <a:t>Unload</a:t>
              </a:r>
              <a:r>
                <a:rPr lang="fr-FR" sz="1000" b="1" dirty="0">
                  <a:solidFill>
                    <a:srgbClr val="FF0000"/>
                  </a:solidFill>
                </a:rPr>
                <a:t> valve</a:t>
              </a:r>
            </a:p>
          </p:txBody>
        </p: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9CA59692-7879-4FE1-A96D-1B59E3E384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15155" y="4375474"/>
              <a:ext cx="2438228" cy="1027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6" name="Connecteur droit 265">
              <a:extLst>
                <a:ext uri="{FF2B5EF4-FFF2-40B4-BE49-F238E27FC236}">
                  <a16:creationId xmlns:a16="http://schemas.microsoft.com/office/drawing/2014/main" id="{595DC07C-293C-46C3-9752-95DA38E03B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53382" y="5059856"/>
              <a:ext cx="0" cy="36030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60F26D55-9A92-49B5-A56D-9A56361F31E9}"/>
                </a:ext>
              </a:extLst>
            </p:cNvPr>
            <p:cNvSpPr/>
            <p:nvPr/>
          </p:nvSpPr>
          <p:spPr>
            <a:xfrm>
              <a:off x="5817302" y="5921416"/>
              <a:ext cx="1612573" cy="424478"/>
            </a:xfrm>
            <a:prstGeom prst="rect">
              <a:avLst/>
            </a:prstGeom>
            <a:solidFill>
              <a:srgbClr val="00B0F0">
                <a:alpha val="2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268" name="Rectangle : avec coins rognés en haut 267">
              <a:extLst>
                <a:ext uri="{FF2B5EF4-FFF2-40B4-BE49-F238E27FC236}">
                  <a16:creationId xmlns:a16="http://schemas.microsoft.com/office/drawing/2014/main" id="{76835307-1571-43B4-8724-D832207C7615}"/>
                </a:ext>
              </a:extLst>
            </p:cNvPr>
            <p:cNvSpPr/>
            <p:nvPr/>
          </p:nvSpPr>
          <p:spPr>
            <a:xfrm>
              <a:off x="5817302" y="5420165"/>
              <a:ext cx="1612573" cy="501250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275" name="ZoneTexte 274">
              <a:extLst>
                <a:ext uri="{FF2B5EF4-FFF2-40B4-BE49-F238E27FC236}">
                  <a16:creationId xmlns:a16="http://schemas.microsoft.com/office/drawing/2014/main" id="{B49675C6-871A-45BD-969A-C0D6C88685D0}"/>
                </a:ext>
              </a:extLst>
            </p:cNvPr>
            <p:cNvSpPr txBox="1"/>
            <p:nvPr/>
          </p:nvSpPr>
          <p:spPr>
            <a:xfrm>
              <a:off x="4813554" y="6258879"/>
              <a:ext cx="921796" cy="203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b="1" dirty="0" err="1">
                  <a:solidFill>
                    <a:srgbClr val="FF0000"/>
                  </a:solidFill>
                </a:rPr>
                <a:t>Liq</a:t>
              </a:r>
              <a:r>
                <a:rPr lang="fr-FR" sz="600" b="1" dirty="0">
                  <a:solidFill>
                    <a:srgbClr val="FF0000"/>
                  </a:solidFill>
                </a:rPr>
                <a:t> </a:t>
              </a:r>
              <a:r>
                <a:rPr lang="fr-FR" sz="600" b="1" dirty="0" err="1">
                  <a:solidFill>
                    <a:srgbClr val="FF0000"/>
                  </a:solidFill>
                </a:rPr>
                <a:t>outlet</a:t>
              </a:r>
              <a:endParaRPr lang="fr-FR" sz="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D6D9DB4C-A720-439E-9565-790BAB0C0A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72268" y="5790553"/>
              <a:ext cx="4474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6" name="Groupe 285">
              <a:extLst>
                <a:ext uri="{FF2B5EF4-FFF2-40B4-BE49-F238E27FC236}">
                  <a16:creationId xmlns:a16="http://schemas.microsoft.com/office/drawing/2014/main" id="{DFB11C05-E317-4021-87AD-D417ADC1655E}"/>
                </a:ext>
              </a:extLst>
            </p:cNvPr>
            <p:cNvGrpSpPr/>
            <p:nvPr/>
          </p:nvGrpSpPr>
          <p:grpSpPr>
            <a:xfrm rot="16200000">
              <a:off x="5137197" y="5635803"/>
              <a:ext cx="191041" cy="288945"/>
              <a:chOff x="7336166" y="4027229"/>
              <a:chExt cx="158148" cy="232483"/>
            </a:xfrm>
          </p:grpSpPr>
          <p:cxnSp>
            <p:nvCxnSpPr>
              <p:cNvPr id="287" name="Connecteur droit 286">
                <a:extLst>
                  <a:ext uri="{FF2B5EF4-FFF2-40B4-BE49-F238E27FC236}">
                    <a16:creationId xmlns:a16="http://schemas.microsoft.com/office/drawing/2014/main" id="{B36CDD59-2DA2-4F86-A3EB-F39F9EB7AB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9122" y="4027229"/>
                <a:ext cx="155192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8" name="Connecteur droit 287">
                <a:extLst>
                  <a:ext uri="{FF2B5EF4-FFF2-40B4-BE49-F238E27FC236}">
                    <a16:creationId xmlns:a16="http://schemas.microsoft.com/office/drawing/2014/main" id="{4CD0FCBF-C067-4475-9D1B-AC296C2B0D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36166" y="4027230"/>
                <a:ext cx="155192" cy="232482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9" name="Connecteur droit 288">
                <a:extLst>
                  <a:ext uri="{FF2B5EF4-FFF2-40B4-BE49-F238E27FC236}">
                    <a16:creationId xmlns:a16="http://schemas.microsoft.com/office/drawing/2014/main" id="{7EE27E36-2A91-4D17-AB94-729E0F5898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336166" y="4027230"/>
                <a:ext cx="155192" cy="232482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0" name="Connecteur droit 289">
                <a:extLst>
                  <a:ext uri="{FF2B5EF4-FFF2-40B4-BE49-F238E27FC236}">
                    <a16:creationId xmlns:a16="http://schemas.microsoft.com/office/drawing/2014/main" id="{192B0517-A5E6-454D-AB59-0872428E1E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6166" y="4256206"/>
                <a:ext cx="155192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91" name="Connecteur droit 290">
              <a:extLst>
                <a:ext uri="{FF2B5EF4-FFF2-40B4-BE49-F238E27FC236}">
                  <a16:creationId xmlns:a16="http://schemas.microsoft.com/office/drawing/2014/main" id="{008242B1-9D76-4415-88DE-8D16327E621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83669" y="5778489"/>
              <a:ext cx="507430" cy="17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Connecteur droit avec flèche 293">
              <a:extLst>
                <a:ext uri="{FF2B5EF4-FFF2-40B4-BE49-F238E27FC236}">
                  <a16:creationId xmlns:a16="http://schemas.microsoft.com/office/drawing/2014/main" id="{9B0179E5-6E89-450D-96B2-A2BE2DEB95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83669" y="2321582"/>
              <a:ext cx="8766" cy="3456907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573BDE56-9F27-4C60-B226-C8DDEA87B3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61757" y="6170065"/>
              <a:ext cx="4474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7" name="Groupe 306">
              <a:extLst>
                <a:ext uri="{FF2B5EF4-FFF2-40B4-BE49-F238E27FC236}">
                  <a16:creationId xmlns:a16="http://schemas.microsoft.com/office/drawing/2014/main" id="{7556DB5D-DA78-44DA-AE54-E67BDD62E8BB}"/>
                </a:ext>
              </a:extLst>
            </p:cNvPr>
            <p:cNvGrpSpPr/>
            <p:nvPr/>
          </p:nvGrpSpPr>
          <p:grpSpPr>
            <a:xfrm rot="16200000">
              <a:off x="5126686" y="6015315"/>
              <a:ext cx="191041" cy="288945"/>
              <a:chOff x="7336166" y="4027229"/>
              <a:chExt cx="158148" cy="232483"/>
            </a:xfrm>
          </p:grpSpPr>
          <p:cxnSp>
            <p:nvCxnSpPr>
              <p:cNvPr id="308" name="Connecteur droit 307">
                <a:extLst>
                  <a:ext uri="{FF2B5EF4-FFF2-40B4-BE49-F238E27FC236}">
                    <a16:creationId xmlns:a16="http://schemas.microsoft.com/office/drawing/2014/main" id="{FB305FD0-77AD-40ED-A5DE-04F020A3DA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9122" y="4027229"/>
                <a:ext cx="155192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9" name="Connecteur droit 308">
                <a:extLst>
                  <a:ext uri="{FF2B5EF4-FFF2-40B4-BE49-F238E27FC236}">
                    <a16:creationId xmlns:a16="http://schemas.microsoft.com/office/drawing/2014/main" id="{33CA0FBA-0EC6-4624-BCF7-08363D05FF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36166" y="4027230"/>
                <a:ext cx="155192" cy="232482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0" name="Connecteur droit 309">
                <a:extLst>
                  <a:ext uri="{FF2B5EF4-FFF2-40B4-BE49-F238E27FC236}">
                    <a16:creationId xmlns:a16="http://schemas.microsoft.com/office/drawing/2014/main" id="{305B4DCF-789C-4E6B-8ABA-AC7C8D01A0A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336166" y="4027230"/>
                <a:ext cx="155192" cy="232482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1" name="Connecteur droit 310">
                <a:extLst>
                  <a:ext uri="{FF2B5EF4-FFF2-40B4-BE49-F238E27FC236}">
                    <a16:creationId xmlns:a16="http://schemas.microsoft.com/office/drawing/2014/main" id="{F41F502E-D0CE-46AB-8380-575B3F516F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6166" y="4256206"/>
                <a:ext cx="155192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0ADF08C4-B3CD-43D2-9C50-CCBE966748F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58245" y="6158001"/>
              <a:ext cx="422345" cy="1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avec flèche 313">
              <a:extLst>
                <a:ext uri="{FF2B5EF4-FFF2-40B4-BE49-F238E27FC236}">
                  <a16:creationId xmlns:a16="http://schemas.microsoft.com/office/drawing/2014/main" id="{1422181D-47DF-4064-AA6B-57B355841B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62602" y="2321583"/>
              <a:ext cx="529" cy="383641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9" name="ZoneTexte 318">
              <a:extLst>
                <a:ext uri="{FF2B5EF4-FFF2-40B4-BE49-F238E27FC236}">
                  <a16:creationId xmlns:a16="http://schemas.microsoft.com/office/drawing/2014/main" id="{8725838D-8260-4C5A-BFE2-43C619041FD3}"/>
                </a:ext>
              </a:extLst>
            </p:cNvPr>
            <p:cNvSpPr txBox="1"/>
            <p:nvPr/>
          </p:nvSpPr>
          <p:spPr>
            <a:xfrm>
              <a:off x="4903089" y="5444246"/>
              <a:ext cx="921796" cy="203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b="1" dirty="0">
                  <a:solidFill>
                    <a:srgbClr val="FF0000"/>
                  </a:solidFill>
                </a:rPr>
                <a:t>Gas </a:t>
              </a:r>
              <a:r>
                <a:rPr lang="fr-FR" sz="600" b="1" dirty="0" err="1">
                  <a:solidFill>
                    <a:srgbClr val="FF0000"/>
                  </a:solidFill>
                </a:rPr>
                <a:t>outlet</a:t>
              </a:r>
              <a:endParaRPr lang="fr-FR" sz="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0B6DFB8E-4BFE-40BF-9D93-CF228F76F5F9}"/>
                </a:ext>
              </a:extLst>
            </p:cNvPr>
            <p:cNvCxnSpPr>
              <a:cxnSpLocks/>
            </p:cNvCxnSpPr>
            <p:nvPr/>
          </p:nvCxnSpPr>
          <p:spPr>
            <a:xfrm>
              <a:off x="3463816" y="799728"/>
              <a:ext cx="32439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1B7EEB31-31C0-4385-A36D-ED477BD55877}"/>
                </a:ext>
              </a:extLst>
            </p:cNvPr>
            <p:cNvCxnSpPr>
              <a:cxnSpLocks/>
            </p:cNvCxnSpPr>
            <p:nvPr/>
          </p:nvCxnSpPr>
          <p:spPr>
            <a:xfrm>
              <a:off x="3457636" y="1212150"/>
              <a:ext cx="32439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71A3EC78-F115-42D2-8D55-DE2B25497C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7636" y="799728"/>
              <a:ext cx="324395" cy="41242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D37FACBA-F904-40FA-93EF-C1B0800A602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7636" y="799728"/>
              <a:ext cx="324395" cy="41242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FF8EC83C-E4BE-4301-A148-F8FC6CE7BB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26012" y="501990"/>
              <a:ext cx="0" cy="29773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D7BC2390-95CF-4A80-A9FD-10182D3DB2D5}"/>
                </a:ext>
              </a:extLst>
            </p:cNvPr>
            <p:cNvSpPr/>
            <p:nvPr/>
          </p:nvSpPr>
          <p:spPr>
            <a:xfrm rot="16200000">
              <a:off x="3438221" y="93293"/>
              <a:ext cx="388722" cy="40186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329" name="ZoneTexte 328">
              <a:extLst>
                <a:ext uri="{FF2B5EF4-FFF2-40B4-BE49-F238E27FC236}">
                  <a16:creationId xmlns:a16="http://schemas.microsoft.com/office/drawing/2014/main" id="{7353D08E-5CD7-4044-8819-AA2BDA925FF6}"/>
                </a:ext>
              </a:extLst>
            </p:cNvPr>
            <p:cNvSpPr txBox="1"/>
            <p:nvPr/>
          </p:nvSpPr>
          <p:spPr>
            <a:xfrm>
              <a:off x="3423267" y="171551"/>
              <a:ext cx="485156" cy="254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/>
                <a:t>HP2</a:t>
              </a:r>
              <a:endParaRPr lang="fr-FR" sz="1400" dirty="0"/>
            </a:p>
          </p:txBody>
        </p:sp>
        <p:cxnSp>
          <p:nvCxnSpPr>
            <p:cNvPr id="332" name="Connecteur droit avec flèche 331">
              <a:extLst>
                <a:ext uri="{FF2B5EF4-FFF2-40B4-BE49-F238E27FC236}">
                  <a16:creationId xmlns:a16="http://schemas.microsoft.com/office/drawing/2014/main" id="{4DAD4C41-71C8-4B9C-8A9C-FA4B0C6903E4}"/>
                </a:ext>
              </a:extLst>
            </p:cNvPr>
            <p:cNvCxnSpPr/>
            <p:nvPr/>
          </p:nvCxnSpPr>
          <p:spPr>
            <a:xfrm>
              <a:off x="3611946" y="1208870"/>
              <a:ext cx="0" cy="40713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ZoneTexte 332">
              <a:extLst>
                <a:ext uri="{FF2B5EF4-FFF2-40B4-BE49-F238E27FC236}">
                  <a16:creationId xmlns:a16="http://schemas.microsoft.com/office/drawing/2014/main" id="{A533CFA4-8432-48AB-BCA4-A33A7A6B9B7A}"/>
                </a:ext>
              </a:extLst>
            </p:cNvPr>
            <p:cNvSpPr txBox="1"/>
            <p:nvPr/>
          </p:nvSpPr>
          <p:spPr>
            <a:xfrm>
              <a:off x="3693113" y="918078"/>
              <a:ext cx="1113900" cy="280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err="1">
                  <a:solidFill>
                    <a:srgbClr val="FF0000"/>
                  </a:solidFill>
                </a:rPr>
                <a:t>Load</a:t>
              </a:r>
              <a:r>
                <a:rPr lang="fr-FR" sz="1000" b="1" dirty="0">
                  <a:solidFill>
                    <a:srgbClr val="FF0000"/>
                  </a:solidFill>
                </a:rPr>
                <a:t> valve</a:t>
              </a:r>
            </a:p>
          </p:txBody>
        </p:sp>
      </p:grpSp>
      <p:sp>
        <p:nvSpPr>
          <p:cNvPr id="336" name="Titre 2">
            <a:extLst>
              <a:ext uri="{FF2B5EF4-FFF2-40B4-BE49-F238E27FC236}">
                <a16:creationId xmlns:a16="http://schemas.microsoft.com/office/drawing/2014/main" id="{5DA948A4-2ED1-42BE-A0E8-9CC0BB1EC573}"/>
              </a:ext>
            </a:extLst>
          </p:cNvPr>
          <p:cNvSpPr txBox="1">
            <a:spLocks/>
          </p:cNvSpPr>
          <p:nvPr/>
        </p:nvSpPr>
        <p:spPr>
          <a:xfrm>
            <a:off x="228310" y="216069"/>
            <a:ext cx="11506490" cy="393532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dirty="0"/>
              <a:t>Combination of 2 </a:t>
            </a:r>
            <a:r>
              <a:rPr lang="fr-FR" sz="1400" dirty="0" err="1"/>
              <a:t>cryogenic</a:t>
            </a:r>
            <a:r>
              <a:rPr lang="fr-FR" sz="1400" dirty="0"/>
              <a:t> </a:t>
            </a:r>
            <a:r>
              <a:rPr lang="fr-FR" sz="1400" dirty="0" err="1"/>
              <a:t>processes</a:t>
            </a:r>
            <a:r>
              <a:rPr lang="fr-FR" sz="1400" dirty="0"/>
              <a:t> : 2 baths and 10 bars </a:t>
            </a:r>
            <a:r>
              <a:rPr lang="fr-FR" sz="1400" dirty="0" err="1"/>
              <a:t>ramp</a:t>
            </a:r>
            <a:r>
              <a:rPr lang="fr-FR" sz="1400" dirty="0"/>
              <a:t> </a:t>
            </a:r>
            <a:r>
              <a:rPr lang="fr-FR" sz="1400" dirty="0" err="1"/>
              <a:t>discharge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a nominal CICC pressure of 14 bars</a:t>
            </a:r>
          </a:p>
        </p:txBody>
      </p:sp>
      <p:grpSp>
        <p:nvGrpSpPr>
          <p:cNvPr id="256" name="Groupe 255">
            <a:extLst>
              <a:ext uri="{FF2B5EF4-FFF2-40B4-BE49-F238E27FC236}">
                <a16:creationId xmlns:a16="http://schemas.microsoft.com/office/drawing/2014/main" id="{4EFCB5AF-A974-4128-8FFF-AD49B518C22A}"/>
              </a:ext>
            </a:extLst>
          </p:cNvPr>
          <p:cNvGrpSpPr/>
          <p:nvPr/>
        </p:nvGrpSpPr>
        <p:grpSpPr>
          <a:xfrm>
            <a:off x="6540418" y="1748046"/>
            <a:ext cx="5190136" cy="4259580"/>
            <a:chOff x="228310" y="865137"/>
            <a:chExt cx="5190136" cy="4259580"/>
          </a:xfrm>
        </p:grpSpPr>
        <p:pic>
          <p:nvPicPr>
            <p:cNvPr id="257" name="Image 256">
              <a:extLst>
                <a:ext uri="{FF2B5EF4-FFF2-40B4-BE49-F238E27FC236}">
                  <a16:creationId xmlns:a16="http://schemas.microsoft.com/office/drawing/2014/main" id="{A2AA7440-6A93-4A75-B8F9-582DDF17DA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310" y="865137"/>
              <a:ext cx="5190136" cy="4259580"/>
            </a:xfrm>
            <a:prstGeom prst="rect">
              <a:avLst/>
            </a:prstGeom>
          </p:spPr>
        </p:pic>
        <p:grpSp>
          <p:nvGrpSpPr>
            <p:cNvPr id="258" name="Groupe 257">
              <a:extLst>
                <a:ext uri="{FF2B5EF4-FFF2-40B4-BE49-F238E27FC236}">
                  <a16:creationId xmlns:a16="http://schemas.microsoft.com/office/drawing/2014/main" id="{F4ACAE45-D483-4533-9464-536B649B0DE2}"/>
                </a:ext>
              </a:extLst>
            </p:cNvPr>
            <p:cNvGrpSpPr/>
            <p:nvPr/>
          </p:nvGrpSpPr>
          <p:grpSpPr>
            <a:xfrm>
              <a:off x="859166" y="2240280"/>
              <a:ext cx="4419600" cy="1732638"/>
              <a:chOff x="1310640" y="2496462"/>
              <a:chExt cx="4419600" cy="1732638"/>
            </a:xfrm>
          </p:grpSpPr>
          <p:grpSp>
            <p:nvGrpSpPr>
              <p:cNvPr id="269" name="Groupe 268">
                <a:extLst>
                  <a:ext uri="{FF2B5EF4-FFF2-40B4-BE49-F238E27FC236}">
                    <a16:creationId xmlns:a16="http://schemas.microsoft.com/office/drawing/2014/main" id="{C5FB3B05-867B-46D8-B75D-2B0A8893ED56}"/>
                  </a:ext>
                </a:extLst>
              </p:cNvPr>
              <p:cNvGrpSpPr/>
              <p:nvPr/>
            </p:nvGrpSpPr>
            <p:grpSpPr>
              <a:xfrm>
                <a:off x="1310640" y="3782657"/>
                <a:ext cx="4419600" cy="446443"/>
                <a:chOff x="3558540" y="4948517"/>
                <a:chExt cx="4419600" cy="446443"/>
              </a:xfrm>
            </p:grpSpPr>
            <p:cxnSp>
              <p:nvCxnSpPr>
                <p:cNvPr id="271" name="Connecteur droit 270">
                  <a:extLst>
                    <a:ext uri="{FF2B5EF4-FFF2-40B4-BE49-F238E27FC236}">
                      <a16:creationId xmlns:a16="http://schemas.microsoft.com/office/drawing/2014/main" id="{DE5CD2C8-8CC8-4C6D-983B-A1FA5F7B827F}"/>
                    </a:ext>
                  </a:extLst>
                </p:cNvPr>
                <p:cNvCxnSpPr/>
                <p:nvPr/>
              </p:nvCxnSpPr>
              <p:spPr>
                <a:xfrm>
                  <a:off x="3558540" y="5394960"/>
                  <a:ext cx="4419600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2" name="ZoneTexte 271">
                  <a:extLst>
                    <a:ext uri="{FF2B5EF4-FFF2-40B4-BE49-F238E27FC236}">
                      <a16:creationId xmlns:a16="http://schemas.microsoft.com/office/drawing/2014/main" id="{18BB8CE7-D1CC-485D-9634-3E18AC738E6F}"/>
                    </a:ext>
                  </a:extLst>
                </p:cNvPr>
                <p:cNvSpPr txBox="1"/>
                <p:nvPr/>
              </p:nvSpPr>
              <p:spPr>
                <a:xfrm>
                  <a:off x="4450080" y="4948517"/>
                  <a:ext cx="32613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solidFill>
                        <a:srgbClr val="FF0000"/>
                      </a:solidFill>
                    </a:rPr>
                    <a:t>1,5 K </a:t>
                  </a:r>
                  <a:r>
                    <a:rPr lang="fr-FR" dirty="0" err="1">
                      <a:solidFill>
                        <a:srgbClr val="FF0000"/>
                      </a:solidFill>
                    </a:rPr>
                    <a:t>threshold</a:t>
                  </a:r>
                  <a:endParaRPr lang="fr-FR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70" name="ZoneTexte 269">
                <a:extLst>
                  <a:ext uri="{FF2B5EF4-FFF2-40B4-BE49-F238E27FC236}">
                    <a16:creationId xmlns:a16="http://schemas.microsoft.com/office/drawing/2014/main" id="{E797B473-7596-443D-8A71-FDEE206E08A1}"/>
                  </a:ext>
                </a:extLst>
              </p:cNvPr>
              <p:cNvSpPr txBox="1"/>
              <p:nvPr/>
            </p:nvSpPr>
            <p:spPr>
              <a:xfrm>
                <a:off x="4756740" y="2496462"/>
                <a:ext cx="9735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FF0000"/>
                    </a:solidFill>
                  </a:rPr>
                  <a:t>2,09 K</a:t>
                </a:r>
              </a:p>
            </p:txBody>
          </p:sp>
        </p:grpSp>
      </p:grpSp>
      <p:sp>
        <p:nvSpPr>
          <p:cNvPr id="273" name="ZoneTexte 272">
            <a:extLst>
              <a:ext uri="{FF2B5EF4-FFF2-40B4-BE49-F238E27FC236}">
                <a16:creationId xmlns:a16="http://schemas.microsoft.com/office/drawing/2014/main" id="{9558A0F7-EF8C-417A-B8F9-AE08B6DC358C}"/>
              </a:ext>
            </a:extLst>
          </p:cNvPr>
          <p:cNvSpPr txBox="1"/>
          <p:nvPr/>
        </p:nvSpPr>
        <p:spPr>
          <a:xfrm>
            <a:off x="6396641" y="737309"/>
            <a:ext cx="5968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The combination of the 2 </a:t>
            </a:r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processes</a:t>
            </a:r>
            <a:r>
              <a:rPr lang="fr-FR" dirty="0"/>
              <a:t> </a:t>
            </a:r>
            <a:r>
              <a:rPr lang="fr-FR" dirty="0" err="1"/>
              <a:t>allows</a:t>
            </a:r>
            <a:r>
              <a:rPr lang="fr-FR" dirty="0"/>
              <a:t> to gain 590 </a:t>
            </a:r>
            <a:r>
              <a:rPr lang="fr-FR" dirty="0" err="1"/>
              <a:t>mK</a:t>
            </a:r>
            <a:r>
              <a:rPr lang="fr-FR" dirty="0"/>
              <a:t> of </a:t>
            </a:r>
            <a:r>
              <a:rPr lang="fr-FR" dirty="0" err="1"/>
              <a:t>margin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8271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84152" y="121508"/>
            <a:ext cx="10364400" cy="548854"/>
          </a:xfrm>
        </p:spPr>
        <p:txBody>
          <a:bodyPr/>
          <a:lstStyle/>
          <a:p>
            <a:r>
              <a:rPr lang="fr-FR" dirty="0"/>
              <a:t>Thermal-</a:t>
            </a:r>
            <a:r>
              <a:rPr lang="fr-FR" dirty="0" err="1"/>
              <a:t>Hydraulic</a:t>
            </a:r>
            <a:r>
              <a:rPr lang="fr-FR" dirty="0"/>
              <a:t> </a:t>
            </a:r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studies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95953" y="1082164"/>
            <a:ext cx="1144920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800" dirty="0"/>
              <a:t>Case </a:t>
            </a:r>
            <a:r>
              <a:rPr lang="en-AE" sz="2800" dirty="0"/>
              <a:t>studied</a:t>
            </a:r>
            <a:r>
              <a:rPr lang="fr-FR" sz="2800" dirty="0"/>
              <a:t> </a:t>
            </a:r>
            <a:r>
              <a:rPr lang="en-PH" sz="2800" dirty="0"/>
              <a:t>: how to increase the margin (or reduce the superconducting amount) of the a </a:t>
            </a:r>
            <a:r>
              <a:rPr lang="en-PH" sz="2800" b="1" dirty="0"/>
              <a:t>CS</a:t>
            </a:r>
            <a:r>
              <a:rPr lang="en-PH" sz="2800" dirty="0"/>
              <a:t> at reasonable cryogenic cost? </a:t>
            </a:r>
          </a:p>
          <a:p>
            <a:pPr algn="l"/>
            <a:endParaRPr lang="en-PH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2000" dirty="0"/>
              <a:t>Lower the inlet temperature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PH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2000" dirty="0"/>
              <a:t>Lower the Inlet Temperature when needed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PH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2000" dirty="0"/>
              <a:t>Depressurize the loop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PH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PH" sz="2000" dirty="0"/>
          </a:p>
          <a:p>
            <a:pPr algn="l"/>
            <a:r>
              <a:rPr lang="en-PH" sz="2000" b="1" dirty="0"/>
              <a:t>We will take advantage of the CS margin being low for a very short amount of time</a:t>
            </a:r>
          </a:p>
          <a:p>
            <a:pPr algn="l"/>
            <a:endParaRPr lang="en-PH" sz="2000" dirty="0"/>
          </a:p>
        </p:txBody>
      </p:sp>
    </p:spTree>
    <p:extLst>
      <p:ext uri="{BB962C8B-B14F-4D97-AF65-F5344CB8AC3E}">
        <p14:creationId xmlns:p14="http://schemas.microsoft.com/office/powerpoint/2010/main" val="28411419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F39D002-5572-4B2C-964E-CEC7BB8526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4105" y="2423579"/>
            <a:ext cx="9648608" cy="1587501"/>
          </a:xfrm>
        </p:spPr>
        <p:txBody>
          <a:bodyPr>
            <a:normAutofit/>
          </a:bodyPr>
          <a:lstStyle/>
          <a:p>
            <a:r>
              <a:rPr lang="fr-FR" sz="2000" dirty="0"/>
              <a:t>Preliminary </a:t>
            </a:r>
            <a:r>
              <a:rPr lang="fr-FR" sz="2000" dirty="0" err="1"/>
              <a:t>Costs</a:t>
            </a:r>
            <a:r>
              <a:rPr lang="fr-FR" sz="2000" dirty="0"/>
              <a:t> exploration :</a:t>
            </a:r>
            <a:br>
              <a:rPr lang="fr-FR" sz="2000" dirty="0"/>
            </a:br>
            <a:r>
              <a:rPr lang="fr-FR" sz="2000" dirty="0"/>
              <a:t> Reduction of the CS </a:t>
            </a:r>
            <a:r>
              <a:rPr lang="fr-FR" sz="2000" dirty="0" err="1"/>
              <a:t>superconducting</a:t>
            </a:r>
            <a:r>
              <a:rPr lang="fr-FR" sz="2000" dirty="0"/>
              <a:t> amont</a:t>
            </a:r>
            <a:br>
              <a:rPr lang="fr-FR" sz="2000" dirty="0"/>
            </a:br>
            <a:r>
              <a:rPr lang="fr-FR" sz="2000" dirty="0"/>
              <a:t>(</a:t>
            </a:r>
            <a:r>
              <a:rPr lang="fr-FR" sz="2000" dirty="0" err="1"/>
              <a:t>simply</a:t>
            </a:r>
            <a:r>
              <a:rPr lang="fr-FR" sz="2000" dirty="0"/>
              <a:t> </a:t>
            </a:r>
            <a:r>
              <a:rPr lang="fr-FR" sz="2000" dirty="0" err="1"/>
              <a:t>proportionally</a:t>
            </a:r>
            <a:r>
              <a:rPr lang="fr-FR" sz="2000" dirty="0"/>
              <a:t>, </a:t>
            </a:r>
            <a:r>
              <a:rPr lang="fr-FR" sz="2000" dirty="0" err="1"/>
              <a:t>needs</a:t>
            </a:r>
            <a:r>
              <a:rPr lang="fr-FR" sz="2000" dirty="0"/>
              <a:t> to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refine</a:t>
            </a:r>
            <a:r>
              <a:rPr lang="fr-FR" sz="2000" dirty="0"/>
              <a:t>)</a:t>
            </a:r>
            <a:br>
              <a:rPr lang="fr-FR" sz="2000" dirty="0"/>
            </a:br>
            <a:endParaRPr lang="fr-FR" sz="2000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4B1F59B-490F-4EFC-8432-1304DF51E3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48577EC-2B34-423F-AA7B-53BD34F2B8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53800" y="6673850"/>
            <a:ext cx="838200" cy="139700"/>
          </a:xfrm>
        </p:spPr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ea typeface="Arial" charset="0"/>
                <a:cs typeface="Arial" charset="0"/>
              </a:rPr>
              <a:pPr algn="ctr"/>
              <a:t>20</a:t>
            </a:fld>
            <a:endParaRPr lang="fr-FR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593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FE11493-B32D-440F-98F5-83131473E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949" y="139579"/>
            <a:ext cx="10728325" cy="549498"/>
          </a:xfrm>
        </p:spPr>
        <p:txBody>
          <a:bodyPr>
            <a:normAutofit/>
          </a:bodyPr>
          <a:lstStyle/>
          <a:p>
            <a:r>
              <a:rPr lang="fr-FR" sz="2800" dirty="0" err="1"/>
              <a:t>Cryogenic</a:t>
            </a:r>
            <a:r>
              <a:rPr lang="fr-FR" sz="2800" dirty="0"/>
              <a:t> </a:t>
            </a:r>
            <a:r>
              <a:rPr lang="fr-FR" sz="2800" dirty="0" err="1"/>
              <a:t>costs</a:t>
            </a:r>
            <a:r>
              <a:rPr lang="fr-FR" sz="2800" dirty="0"/>
              <a:t> and </a:t>
            </a:r>
            <a:r>
              <a:rPr lang="fr-FR" sz="2800" dirty="0" err="1"/>
              <a:t>supraconductor</a:t>
            </a:r>
            <a:r>
              <a:rPr lang="fr-FR" sz="2800" dirty="0"/>
              <a:t> </a:t>
            </a:r>
            <a:r>
              <a:rPr lang="fr-FR" sz="2800" dirty="0" err="1"/>
              <a:t>cost</a:t>
            </a:r>
            <a:r>
              <a:rPr lang="fr-FR" sz="2800" dirty="0"/>
              <a:t>  (M€)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62E0815-F570-4BB8-958B-500E91DF7886}"/>
                  </a:ext>
                </a:extLst>
              </p:cNvPr>
              <p:cNvSpPr txBox="1"/>
              <p:nvPr/>
            </p:nvSpPr>
            <p:spPr>
              <a:xfrm>
                <a:off x="1209038" y="4604093"/>
                <a:ext cx="3468257" cy="4883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4,5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𝐸𝑥𝑒𝑟𝑔</m:t>
                              </m:r>
                              <m:sSub>
                                <m:sSub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300</m:t>
                                  </m:r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</m:d>
                            </m:num>
                            <m:den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𝑡𝑖𝑚</m:t>
                              </m:r>
                              <m:sSub>
                                <m:sSub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𝑐𝑦𝑐𝑙𝑒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fr-F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4,5</m:t>
                              </m:r>
                            </m:num>
                            <m:den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(300−4,5)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sz="1400" dirty="0"/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62E0815-F570-4BB8-958B-500E91DF78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9038" y="4604093"/>
                <a:ext cx="3468257" cy="488339"/>
              </a:xfrm>
              <a:prstGeom prst="rect">
                <a:avLst/>
              </a:prstGeom>
              <a:blipFill>
                <a:blip r:embed="rId2"/>
                <a:stretch>
                  <a:fillRect l="-527" b="-112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FB96AB35-95CA-4BDB-934C-C5218FA36F42}"/>
                  </a:ext>
                </a:extLst>
              </p:cNvPr>
              <p:cNvSpPr txBox="1"/>
              <p:nvPr/>
            </p:nvSpPr>
            <p:spPr>
              <a:xfrm>
                <a:off x="852101" y="5204535"/>
                <a:ext cx="4370749" cy="4461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𝐶𝐴𝑃𝐸𝑋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€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=2,9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4,5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sub>
                          </m:sSub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0,63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𝑘𝑊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]×3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FB96AB35-95CA-4BDB-934C-C5218FA36F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101" y="5204535"/>
                <a:ext cx="4370749" cy="446148"/>
              </a:xfrm>
              <a:prstGeom prst="rect">
                <a:avLst/>
              </a:prstGeom>
              <a:blipFill>
                <a:blip r:embed="rId3"/>
                <a:stretch>
                  <a:fillRect b="-41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38481536-BC0E-4EED-8BF5-92B0DBEC9805}"/>
                  </a:ext>
                </a:extLst>
              </p:cNvPr>
              <p:cNvSpPr txBox="1"/>
              <p:nvPr/>
            </p:nvSpPr>
            <p:spPr>
              <a:xfrm>
                <a:off x="942681" y="5650683"/>
                <a:ext cx="5385192" cy="4061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𝐸𝑙𝑒</m:t>
                    </m:r>
                    <m:sSub>
                      <m:sSubPr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𝑐𝑜𝑠𝑡</m:t>
                        </m:r>
                      </m:sub>
                    </m:sSub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€)=250 </m:t>
                    </m:r>
                    <m:d>
                      <m:dPr>
                        <m:begChr m:val="["/>
                        <m:endChr m:val="]"/>
                        <m:ctrlPr>
                          <a:rPr lang="fr-FR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𝑒𝑙𝑒𝑐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4,5</m:t>
                                </m:r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fr-F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1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𝑒𝑞</m:t>
                            </m:r>
                          </m:sub>
                        </m:sSub>
                      </m:e>
                      <m:sub>
                        <m:r>
                          <a:rPr lang="fr-F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45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fr-FR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r>
                      <a:rPr lang="fr-F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  <m:r>
                      <a:rPr lang="fr-FR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  <m:r>
                      <a:rPr lang="fr-FR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]×24×365×20×</m:t>
                    </m:r>
                    <m:f>
                      <m:fPr>
                        <m:ctrlPr>
                          <a:rPr lang="fr-F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50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€</m:t>
                                </m:r>
                              </m:num>
                              <m:den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𝑀𝑊h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fr-F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1000000 </m:t>
                        </m:r>
                      </m:den>
                    </m:f>
                  </m:oMath>
                </a14:m>
                <a:endParaRPr lang="fr-FR" sz="1400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38481536-BC0E-4EED-8BF5-92B0DBEC98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681" y="5650683"/>
                <a:ext cx="5385192" cy="406137"/>
              </a:xfrm>
              <a:prstGeom prst="rect">
                <a:avLst/>
              </a:prstGeom>
              <a:blipFill>
                <a:blip r:embed="rId6"/>
                <a:stretch>
                  <a:fillRect l="-1246" t="-1493" b="-74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FEAA1CB-610E-416B-A91E-FA219921BFF2}"/>
                  </a:ext>
                </a:extLst>
              </p:cNvPr>
              <p:cNvSpPr txBox="1"/>
              <p:nvPr/>
            </p:nvSpPr>
            <p:spPr>
              <a:xfrm>
                <a:off x="1479049" y="6168923"/>
                <a:ext cx="37125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𝐶𝑟𝑦𝑜𝑔𝑒𝑛𝑖𝑐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𝑐𝑜𝑠𝑡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𝐶𝐴𝑃𝐸𝑋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𝐸𝑙𝑒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𝑐𝑜𝑠𝑡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4FEAA1CB-610E-416B-A91E-FA219921B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9049" y="6168923"/>
                <a:ext cx="3712555" cy="276999"/>
              </a:xfrm>
              <a:prstGeom prst="rect">
                <a:avLst/>
              </a:prstGeom>
              <a:blipFill>
                <a:blip r:embed="rId7"/>
                <a:stretch>
                  <a:fillRect l="-1642" t="-2222" b="-3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D43D841-5C68-4CF1-8BA0-5B0AEAB5DDD3}"/>
                  </a:ext>
                </a:extLst>
              </p:cNvPr>
              <p:cNvSpPr txBox="1"/>
              <p:nvPr/>
            </p:nvSpPr>
            <p:spPr>
              <a:xfrm>
                <a:off x="7067595" y="4284545"/>
                <a:ext cx="4303550" cy="6894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𝐶𝑜𝑠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𝑠𝑢𝑝𝑟𝑎𝑐𝑜𝑛𝑑𝑢𝑐𝑡𝑜𝑟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168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𝐶𝐼𝐶𝐶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×8</m:t>
                    </m:r>
                    <m:d>
                      <m:dPr>
                        <m:begChr m:val="["/>
                        <m:endChr m:val="]"/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€</m:t>
                            </m:r>
                          </m:num>
                          <m:den>
                            <m:sSup>
                              <m:sSup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fr-FR" b="0" dirty="0"/>
                  <a:t> </a:t>
                </a: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D43D841-5C68-4CF1-8BA0-5B0AEAB5DD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7595" y="4284545"/>
                <a:ext cx="4303550" cy="689484"/>
              </a:xfrm>
              <a:prstGeom prst="rect">
                <a:avLst/>
              </a:prstGeom>
              <a:blipFill>
                <a:blip r:embed="rId8"/>
                <a:stretch>
                  <a:fillRect l="-18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 8">
            <a:extLst>
              <a:ext uri="{FF2B5EF4-FFF2-40B4-BE49-F238E27FC236}">
                <a16:creationId xmlns:a16="http://schemas.microsoft.com/office/drawing/2014/main" id="{1756A813-B81D-4611-8733-7D4887A594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3619" y="689077"/>
            <a:ext cx="4379268" cy="353039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0494A27-7BF5-4747-967A-AAE0AA6036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2624" y="689077"/>
            <a:ext cx="4110226" cy="3530398"/>
          </a:xfrm>
          <a:prstGeom prst="rect">
            <a:avLst/>
          </a:prstGeom>
        </p:spPr>
      </p:pic>
      <p:sp>
        <p:nvSpPr>
          <p:cNvPr id="10" name="Titre 5">
            <a:extLst>
              <a:ext uri="{FF2B5EF4-FFF2-40B4-BE49-F238E27FC236}">
                <a16:creationId xmlns:a16="http://schemas.microsoft.com/office/drawing/2014/main" id="{CFE5866E-C836-432B-B69B-278FB3239052}"/>
              </a:ext>
            </a:extLst>
          </p:cNvPr>
          <p:cNvSpPr txBox="1">
            <a:spLocks/>
          </p:cNvSpPr>
          <p:nvPr/>
        </p:nvSpPr>
        <p:spPr>
          <a:xfrm>
            <a:off x="6927719" y="5014403"/>
            <a:ext cx="4583302" cy="1587501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dirty="0"/>
              <a:t>Calculation has been </a:t>
            </a:r>
            <a:r>
              <a:rPr lang="fr-FR" sz="2000" dirty="0" err="1"/>
              <a:t>performed</a:t>
            </a:r>
            <a:r>
              <a:rPr lang="fr-FR" sz="2000" dirty="0"/>
              <a:t> </a:t>
            </a:r>
            <a:r>
              <a:rPr lang="fr-FR" sz="2000" dirty="0" err="1"/>
              <a:t>with</a:t>
            </a:r>
            <a:r>
              <a:rPr lang="fr-FR" sz="2000" dirty="0"/>
              <a:t> the </a:t>
            </a:r>
            <a:r>
              <a:rPr lang="fr-FR" sz="2000" dirty="0" err="1"/>
              <a:t>same</a:t>
            </a:r>
            <a:r>
              <a:rPr lang="fr-FR" sz="2000" dirty="0"/>
              <a:t> </a:t>
            </a:r>
            <a:r>
              <a:rPr lang="fr-FR" sz="2000" dirty="0" err="1"/>
              <a:t>current</a:t>
            </a:r>
            <a:r>
              <a:rPr lang="fr-FR" sz="2000" dirty="0"/>
              <a:t> scenario, </a:t>
            </a:r>
            <a:r>
              <a:rPr lang="fr-FR" sz="2000" dirty="0" err="1"/>
              <a:t>with</a:t>
            </a:r>
            <a:r>
              <a:rPr lang="fr-FR" sz="2000" dirty="0"/>
              <a:t> a 1,5 K </a:t>
            </a:r>
            <a:r>
              <a:rPr lang="fr-FR" sz="2000" dirty="0" err="1"/>
              <a:t>margin</a:t>
            </a:r>
            <a:br>
              <a:rPr lang="fr-FR" sz="2000" dirty="0"/>
            </a:b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1843727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FE11493-B32D-440F-98F5-83131473E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400" dirty="0"/>
              <a:t>Total </a:t>
            </a:r>
            <a:r>
              <a:rPr lang="fr-FR" sz="2400" dirty="0" err="1"/>
              <a:t>cost</a:t>
            </a:r>
            <a:r>
              <a:rPr lang="fr-FR" sz="2400" dirty="0"/>
              <a:t> (M€)  : </a:t>
            </a:r>
            <a:r>
              <a:rPr lang="fr-FR" sz="2400" dirty="0" err="1"/>
              <a:t>Cryogenic</a:t>
            </a:r>
            <a:r>
              <a:rPr lang="fr-FR" sz="2400" dirty="0"/>
              <a:t> </a:t>
            </a:r>
            <a:r>
              <a:rPr lang="fr-FR" sz="2400" dirty="0" err="1"/>
              <a:t>cost</a:t>
            </a:r>
            <a:r>
              <a:rPr lang="fr-FR" sz="2400" dirty="0"/>
              <a:t> + </a:t>
            </a:r>
            <a:r>
              <a:rPr lang="fr-FR" sz="2400" dirty="0" err="1"/>
              <a:t>Supraconductor</a:t>
            </a:r>
            <a:r>
              <a:rPr lang="fr-FR" sz="2400" dirty="0"/>
              <a:t> </a:t>
            </a:r>
            <a:r>
              <a:rPr lang="fr-FR" sz="2400" dirty="0" err="1"/>
              <a:t>cost</a:t>
            </a:r>
            <a:endParaRPr lang="fr-FR" sz="24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D3ED3FB-C11A-4D20-882A-DCA5B1D09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17" y="777079"/>
            <a:ext cx="5753363" cy="4772526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22CC6DBB-23D3-4BC4-9BAE-9302A2A1FA76}"/>
              </a:ext>
            </a:extLst>
          </p:cNvPr>
          <p:cNvCxnSpPr/>
          <p:nvPr/>
        </p:nvCxnSpPr>
        <p:spPr>
          <a:xfrm flipH="1">
            <a:off x="4235474" y="3136231"/>
            <a:ext cx="3433011" cy="585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7D9244EB-6DA7-480C-B4FF-D7D5933C4BED}"/>
              </a:ext>
            </a:extLst>
          </p:cNvPr>
          <p:cNvCxnSpPr>
            <a:cxnSpLocks/>
          </p:cNvCxnSpPr>
          <p:nvPr/>
        </p:nvCxnSpPr>
        <p:spPr>
          <a:xfrm flipH="1">
            <a:off x="5530697" y="3136231"/>
            <a:ext cx="2122134" cy="1488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025E72FB-7361-4A9D-AB72-F93136086AD8}"/>
              </a:ext>
            </a:extLst>
          </p:cNvPr>
          <p:cNvSpPr txBox="1"/>
          <p:nvPr/>
        </p:nvSpPr>
        <p:spPr>
          <a:xfrm>
            <a:off x="7788442" y="2645530"/>
            <a:ext cx="36717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Points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cost</a:t>
            </a:r>
            <a:r>
              <a:rPr lang="fr-FR" dirty="0"/>
              <a:t> starts </a:t>
            </a:r>
            <a:r>
              <a:rPr lang="fr-FR" dirty="0" err="1"/>
              <a:t>increse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higher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supraconductor</a:t>
            </a:r>
            <a:r>
              <a:rPr lang="fr-FR" dirty="0"/>
              <a:t> </a:t>
            </a:r>
            <a:r>
              <a:rPr lang="fr-FR" dirty="0" err="1"/>
              <a:t>costs</a:t>
            </a:r>
            <a:r>
              <a:rPr lang="fr-FR" dirty="0"/>
              <a:t> diminution.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72839C8-5790-4DF4-97D9-EE2B57E308FB}"/>
              </a:ext>
            </a:extLst>
          </p:cNvPr>
          <p:cNvSpPr txBox="1"/>
          <p:nvPr/>
        </p:nvSpPr>
        <p:spPr>
          <a:xfrm>
            <a:off x="364003" y="5643100"/>
            <a:ext cx="11463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 bars </a:t>
            </a:r>
            <a:r>
              <a:rPr lang="fr-FR" dirty="0" err="1"/>
              <a:t>ramp</a:t>
            </a:r>
            <a:r>
              <a:rPr lang="fr-FR" dirty="0"/>
              <a:t> </a:t>
            </a:r>
            <a:r>
              <a:rPr lang="fr-FR" dirty="0" err="1"/>
              <a:t>discharge</a:t>
            </a:r>
            <a:r>
              <a:rPr lang="fr-FR" dirty="0"/>
              <a:t> configuration </a:t>
            </a:r>
            <a:r>
              <a:rPr lang="fr-FR" dirty="0" err="1"/>
              <a:t>allows</a:t>
            </a:r>
            <a:r>
              <a:rPr lang="fr-FR" dirty="0"/>
              <a:t> to </a:t>
            </a:r>
            <a:r>
              <a:rPr lang="fr-FR" dirty="0" err="1"/>
              <a:t>save</a:t>
            </a:r>
            <a:r>
              <a:rPr lang="fr-FR" dirty="0"/>
              <a:t> more </a:t>
            </a:r>
            <a:r>
              <a:rPr lang="fr-FR" dirty="0" err="1"/>
              <a:t>than</a:t>
            </a:r>
            <a:r>
              <a:rPr lang="fr-FR" dirty="0"/>
              <a:t> 120 M€ by </a:t>
            </a:r>
            <a:r>
              <a:rPr lang="fr-FR" dirty="0" err="1"/>
              <a:t>reducing</a:t>
            </a:r>
            <a:r>
              <a:rPr lang="fr-FR" dirty="0"/>
              <a:t> size of the </a:t>
            </a:r>
            <a:r>
              <a:rPr lang="fr-FR" dirty="0" err="1"/>
              <a:t>supraconductor</a:t>
            </a:r>
            <a:r>
              <a:rPr lang="fr-FR" dirty="0"/>
              <a:t>.</a:t>
            </a:r>
          </a:p>
        </p:txBody>
      </p:sp>
      <p:sp>
        <p:nvSpPr>
          <p:cNvPr id="10" name="Titre 5">
            <a:extLst>
              <a:ext uri="{FF2B5EF4-FFF2-40B4-BE49-F238E27FC236}">
                <a16:creationId xmlns:a16="http://schemas.microsoft.com/office/drawing/2014/main" id="{50AD4C7B-BE3F-4A95-B584-998A7AD45BAC}"/>
              </a:ext>
            </a:extLst>
          </p:cNvPr>
          <p:cNvSpPr txBox="1">
            <a:spLocks/>
          </p:cNvSpPr>
          <p:nvPr/>
        </p:nvSpPr>
        <p:spPr>
          <a:xfrm>
            <a:off x="7161159" y="1342787"/>
            <a:ext cx="4583302" cy="1587501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dirty="0"/>
              <a:t>Calculation has been </a:t>
            </a:r>
            <a:r>
              <a:rPr lang="fr-FR" sz="2000" dirty="0" err="1"/>
              <a:t>performed</a:t>
            </a:r>
            <a:r>
              <a:rPr lang="fr-FR" sz="2000" dirty="0"/>
              <a:t> </a:t>
            </a:r>
            <a:r>
              <a:rPr lang="fr-FR" sz="2000" dirty="0" err="1"/>
              <a:t>with</a:t>
            </a:r>
            <a:r>
              <a:rPr lang="fr-FR" sz="2000" dirty="0"/>
              <a:t> the </a:t>
            </a:r>
            <a:r>
              <a:rPr lang="fr-FR" sz="2000" dirty="0" err="1"/>
              <a:t>same</a:t>
            </a:r>
            <a:r>
              <a:rPr lang="fr-FR" sz="2000" dirty="0"/>
              <a:t> </a:t>
            </a:r>
            <a:r>
              <a:rPr lang="fr-FR" sz="2000" dirty="0" err="1"/>
              <a:t>current</a:t>
            </a:r>
            <a:r>
              <a:rPr lang="fr-FR" sz="2000" dirty="0"/>
              <a:t> scenario, </a:t>
            </a:r>
            <a:r>
              <a:rPr lang="fr-FR" sz="2000" dirty="0" err="1"/>
              <a:t>with</a:t>
            </a:r>
            <a:r>
              <a:rPr lang="fr-FR" sz="2000" dirty="0"/>
              <a:t> a 1,5 K </a:t>
            </a:r>
            <a:r>
              <a:rPr lang="fr-FR" sz="2000" dirty="0" err="1"/>
              <a:t>margin</a:t>
            </a:r>
            <a:br>
              <a:rPr lang="fr-FR" sz="2000" dirty="0"/>
            </a:b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2391289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7BD8976-228A-4A60-8B8C-A8B12DD39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502" y="942711"/>
            <a:ext cx="11856498" cy="3345510"/>
          </a:xfrm>
        </p:spPr>
        <p:txBody>
          <a:bodyPr>
            <a:noAutofit/>
          </a:bodyPr>
          <a:lstStyle/>
          <a:p>
            <a:r>
              <a:rPr lang="en-IE" dirty="0"/>
              <a:t>The cryogenic process can have a </a:t>
            </a:r>
            <a:r>
              <a:rPr lang="en-IE" b="1" dirty="0"/>
              <a:t>large impact </a:t>
            </a:r>
            <a:r>
              <a:rPr lang="en-IE" dirty="0"/>
              <a:t>on the </a:t>
            </a:r>
            <a:r>
              <a:rPr lang="en-IE" b="1" dirty="0"/>
              <a:t>CS</a:t>
            </a:r>
            <a:r>
              <a:rPr lang="en-IE" dirty="0"/>
              <a:t> operation and specifically its </a:t>
            </a:r>
            <a:r>
              <a:rPr lang="en-IE" b="1" dirty="0"/>
              <a:t>margin</a:t>
            </a:r>
          </a:p>
          <a:p>
            <a:endParaRPr lang="en-IE" b="1" dirty="0"/>
          </a:p>
          <a:p>
            <a:r>
              <a:rPr lang="en-IE" b="1" dirty="0"/>
              <a:t>Using appropriate process can lead to </a:t>
            </a:r>
          </a:p>
          <a:p>
            <a:pPr marL="285750" indent="-285750">
              <a:buFontTx/>
              <a:buChar char="-"/>
            </a:pPr>
            <a:r>
              <a:rPr lang="en-IE" b="1" dirty="0"/>
              <a:t>an increased margin </a:t>
            </a:r>
          </a:p>
          <a:p>
            <a:pPr marL="285750" indent="-285750">
              <a:buFontTx/>
              <a:buChar char="-"/>
            </a:pPr>
            <a:r>
              <a:rPr lang="en-IE" dirty="0"/>
              <a:t>and / or </a:t>
            </a:r>
          </a:p>
          <a:p>
            <a:pPr marL="285750" indent="-285750">
              <a:buFontTx/>
              <a:buChar char="-"/>
            </a:pPr>
            <a:r>
              <a:rPr lang="en-IE" b="1" dirty="0"/>
              <a:t>a CS superconducting amount reduction </a:t>
            </a:r>
            <a:r>
              <a:rPr lang="en-IE" dirty="0"/>
              <a:t> </a:t>
            </a:r>
          </a:p>
          <a:p>
            <a:pPr marL="285750" indent="-285750">
              <a:buFontTx/>
              <a:buChar char="-"/>
            </a:pPr>
            <a:endParaRPr lang="en-IE" dirty="0"/>
          </a:p>
          <a:p>
            <a:r>
              <a:rPr lang="en-IE" dirty="0"/>
              <a:t>And needs to be investigate more into details</a:t>
            </a:r>
          </a:p>
          <a:p>
            <a:endParaRPr lang="en-IE" b="1" dirty="0"/>
          </a:p>
          <a:p>
            <a:endParaRPr lang="en-IE" b="1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776C7B0-9B83-4AC0-ADD9-3EA9B9D5F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606" y="216068"/>
            <a:ext cx="4212173" cy="519655"/>
          </a:xfrm>
        </p:spPr>
        <p:txBody>
          <a:bodyPr>
            <a:normAutofit fontScale="90000"/>
          </a:bodyPr>
          <a:lstStyle/>
          <a:p>
            <a:r>
              <a:rPr lang="fr-FR" sz="4000" dirty="0"/>
              <a:t>Conclusion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034774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84152" y="121508"/>
            <a:ext cx="10364400" cy="548854"/>
          </a:xfrm>
        </p:spPr>
        <p:txBody>
          <a:bodyPr/>
          <a:lstStyle/>
          <a:p>
            <a:r>
              <a:rPr lang="fr-FR" dirty="0" err="1"/>
              <a:t>SHe</a:t>
            </a:r>
            <a:r>
              <a:rPr lang="fr-FR" dirty="0"/>
              <a:t> </a:t>
            </a:r>
            <a:r>
              <a:rPr lang="fr-FR" dirty="0" err="1"/>
              <a:t>helium</a:t>
            </a:r>
            <a:r>
              <a:rPr lang="fr-FR" dirty="0"/>
              <a:t> </a:t>
            </a:r>
            <a:r>
              <a:rPr lang="fr-FR" dirty="0" err="1"/>
              <a:t>loop</a:t>
            </a:r>
            <a:endParaRPr lang="fr-FR" dirty="0"/>
          </a:p>
        </p:txBody>
      </p:sp>
      <p:pic>
        <p:nvPicPr>
          <p:cNvPr id="44" name="Imag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70" y="1475690"/>
            <a:ext cx="5548522" cy="447647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" name="Connecteur droit avec flèche 4"/>
          <p:cNvCxnSpPr/>
          <p:nvPr/>
        </p:nvCxnSpPr>
        <p:spPr>
          <a:xfrm flipV="1">
            <a:off x="2156932" y="5516754"/>
            <a:ext cx="396240" cy="440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 flipH="1" flipV="1">
            <a:off x="3611051" y="5564983"/>
            <a:ext cx="439608" cy="440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501786"/>
              </p:ext>
            </p:extLst>
          </p:nvPr>
        </p:nvGraphicFramePr>
        <p:xfrm>
          <a:off x="6317710" y="2315530"/>
          <a:ext cx="5736880" cy="238708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204857">
                  <a:extLst>
                    <a:ext uri="{9D8B030D-6E8A-4147-A177-3AD203B41FA5}">
                      <a16:colId xmlns:a16="http://schemas.microsoft.com/office/drawing/2014/main" val="329832573"/>
                    </a:ext>
                  </a:extLst>
                </a:gridCol>
                <a:gridCol w="1785466">
                  <a:extLst>
                    <a:ext uri="{9D8B030D-6E8A-4147-A177-3AD203B41FA5}">
                      <a16:colId xmlns:a16="http://schemas.microsoft.com/office/drawing/2014/main" val="221216165"/>
                    </a:ext>
                  </a:extLst>
                </a:gridCol>
                <a:gridCol w="1312337">
                  <a:extLst>
                    <a:ext uri="{9D8B030D-6E8A-4147-A177-3AD203B41FA5}">
                      <a16:colId xmlns:a16="http://schemas.microsoft.com/office/drawing/2014/main" val="1636215404"/>
                    </a:ext>
                  </a:extLst>
                </a:gridCol>
                <a:gridCol w="1434220">
                  <a:extLst>
                    <a:ext uri="{9D8B030D-6E8A-4147-A177-3AD203B41FA5}">
                      <a16:colId xmlns:a16="http://schemas.microsoft.com/office/drawing/2014/main" val="2731214296"/>
                    </a:ext>
                  </a:extLst>
                </a:gridCol>
              </a:tblGrid>
              <a:tr h="459680">
                <a:tc>
                  <a:txBody>
                    <a:bodyPr/>
                    <a:lstStyle/>
                    <a:p>
                      <a:pPr algn="ctr"/>
                      <a:br>
                        <a:rPr lang="en-US" sz="1400" b="1" dirty="0">
                          <a:effectLst/>
                        </a:rPr>
                      </a:br>
                      <a:r>
                        <a:rPr lang="en-US" sz="1400" b="1" dirty="0">
                          <a:effectLst/>
                        </a:rPr>
                        <a:t>Pipe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</a:rPr>
                        <a:t>Section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</a:rPr>
                        <a:t>Diameter (mm)</a:t>
                      </a:r>
                      <a:endParaRPr lang="fr-FR" sz="14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</a:rPr>
                        <a:t>Length (m)</a:t>
                      </a:r>
                      <a:endParaRPr lang="fr-FR" sz="14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2294380"/>
                  </a:ext>
                </a:extLst>
              </a:tr>
              <a:tr h="424392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</a:rPr>
                        <a:t>Upstream and downstream the conductor</a:t>
                      </a:r>
                      <a:endParaRPr lang="fr-FR" sz="14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</a:rPr>
                        <a:t>Close to the bath</a:t>
                      </a:r>
                      <a:endParaRPr lang="fr-FR" sz="14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</a:rPr>
                        <a:t>125</a:t>
                      </a:r>
                      <a:endParaRPr lang="fr-FR" sz="14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</a:rPr>
                        <a:t>33.5</a:t>
                      </a:r>
                      <a:endParaRPr lang="fr-FR" sz="14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2190545"/>
                  </a:ext>
                </a:extLst>
              </a:tr>
              <a:tr h="229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</a:rPr>
                        <a:t>Middle</a:t>
                      </a:r>
                      <a:endParaRPr lang="fr-FR" sz="14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</a:rPr>
                        <a:t>100</a:t>
                      </a:r>
                      <a:endParaRPr lang="fr-FR" sz="14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</a:rPr>
                        <a:t>35.2</a:t>
                      </a:r>
                      <a:endParaRPr lang="fr-FR" sz="14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5513336"/>
                  </a:ext>
                </a:extLst>
              </a:tr>
              <a:tr h="63658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</a:rPr>
                        <a:t>Close to the conductor</a:t>
                      </a:r>
                      <a:endParaRPr lang="fr-FR" sz="14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effectLst/>
                        </a:rPr>
                        <a:t>50</a:t>
                      </a:r>
                      <a:endParaRPr lang="fr-FR" sz="14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</a:rPr>
                        <a:t>1.6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8068263"/>
                  </a:ext>
                </a:extLst>
              </a:tr>
              <a:tr h="636587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</a:rPr>
                        <a:t>Upstream and downstream the circulator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</a:rPr>
                        <a:t>125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</a:rPr>
                        <a:t>2.0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656342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6317710" y="1873307"/>
            <a:ext cx="5741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800" i="1" u="sng" dirty="0"/>
              <a:t>Pipe </a:t>
            </a:r>
            <a:r>
              <a:rPr lang="fr-FR" sz="1800" i="1" u="sng" dirty="0" err="1"/>
              <a:t>length</a:t>
            </a:r>
            <a:r>
              <a:rPr lang="fr-FR" sz="1800" i="1" u="sng" dirty="0"/>
              <a:t> and </a:t>
            </a:r>
            <a:r>
              <a:rPr lang="fr-FR" sz="1800" i="1" u="sng" dirty="0" err="1"/>
              <a:t>diameter</a:t>
            </a:r>
            <a:r>
              <a:rPr lang="fr-FR" sz="1800" i="1" u="sng" dirty="0"/>
              <a:t> (</a:t>
            </a:r>
            <a:r>
              <a:rPr lang="fr-FR" sz="1800" i="1" u="sng" dirty="0" err="1"/>
              <a:t>inspired</a:t>
            </a:r>
            <a:r>
              <a:rPr lang="fr-FR" sz="1800" i="1" u="sng" dirty="0"/>
              <a:t> by WPDES)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21054" y="730149"/>
            <a:ext cx="11396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400" dirty="0"/>
              <a:t>Simcryogenics to model the CS </a:t>
            </a:r>
            <a:r>
              <a:rPr lang="fr-FR" sz="1400" dirty="0" err="1"/>
              <a:t>with</a:t>
            </a:r>
            <a:r>
              <a:rPr lang="fr-FR" sz="1400" dirty="0"/>
              <a:t> a </a:t>
            </a:r>
            <a:r>
              <a:rPr lang="fr-FR" sz="1400" dirty="0" err="1"/>
              <a:t>Supercritical</a:t>
            </a:r>
            <a:r>
              <a:rPr lang="fr-FR" sz="1400" dirty="0"/>
              <a:t> </a:t>
            </a:r>
            <a:r>
              <a:rPr lang="fr-FR" sz="1400" dirty="0" err="1"/>
              <a:t>helium</a:t>
            </a:r>
            <a:r>
              <a:rPr lang="fr-FR" sz="1400" dirty="0"/>
              <a:t> </a:t>
            </a:r>
            <a:r>
              <a:rPr lang="fr-FR" sz="1400" dirty="0" err="1"/>
              <a:t>loop</a:t>
            </a:r>
            <a:r>
              <a:rPr lang="fr-FR" sz="1400" dirty="0"/>
              <a:t> </a:t>
            </a:r>
            <a:r>
              <a:rPr lang="fr-FR" sz="1400" dirty="0">
                <a:sym typeface="Wingdings" panose="05000000000000000000" pitchFamily="2" charset="2"/>
              </a:rPr>
              <a:t> Relevant </a:t>
            </a:r>
            <a:r>
              <a:rPr lang="fr-FR" sz="1400" dirty="0" err="1">
                <a:sym typeface="Wingdings" panose="05000000000000000000" pitchFamily="2" charset="2"/>
              </a:rPr>
              <a:t>behavior</a:t>
            </a:r>
            <a:r>
              <a:rPr lang="fr-FR" sz="1400" dirty="0">
                <a:sym typeface="Wingdings" panose="05000000000000000000" pitchFamily="2" charset="2"/>
              </a:rPr>
              <a:t> of a CICC </a:t>
            </a:r>
            <a:r>
              <a:rPr lang="fr-FR" sz="1400" dirty="0" err="1">
                <a:sym typeface="Wingdings" panose="05000000000000000000" pitchFamily="2" charset="2"/>
              </a:rPr>
              <a:t>including</a:t>
            </a:r>
            <a:r>
              <a:rPr lang="fr-FR" sz="1400" dirty="0">
                <a:sym typeface="Wingdings" panose="05000000000000000000" pitchFamily="2" charset="2"/>
              </a:rPr>
              <a:t> </a:t>
            </a:r>
            <a:r>
              <a:rPr lang="fr-FR" sz="1400" dirty="0" err="1">
                <a:sym typeface="Wingdings" panose="05000000000000000000" pitchFamily="2" charset="2"/>
              </a:rPr>
              <a:t>its</a:t>
            </a:r>
            <a:r>
              <a:rPr lang="fr-FR" sz="1400" dirty="0">
                <a:sym typeface="Wingdings" panose="05000000000000000000" pitchFamily="2" charset="2"/>
              </a:rPr>
              <a:t> </a:t>
            </a:r>
            <a:r>
              <a:rPr lang="fr-FR" sz="1400" dirty="0" err="1">
                <a:sym typeface="Wingdings" panose="05000000000000000000" pitchFamily="2" charset="2"/>
              </a:rPr>
              <a:t>cooling</a:t>
            </a:r>
            <a:r>
              <a:rPr lang="fr-FR" sz="1400" dirty="0">
                <a:sym typeface="Wingdings" panose="05000000000000000000" pitchFamily="2" charset="2"/>
              </a:rPr>
              <a:t> </a:t>
            </a:r>
            <a:r>
              <a:rPr lang="fr-FR" sz="1400" dirty="0" err="1">
                <a:sym typeface="Wingdings" panose="05000000000000000000" pitchFamily="2" charset="2"/>
              </a:rPr>
              <a:t>process</a:t>
            </a:r>
            <a:r>
              <a:rPr lang="fr-FR" sz="1400" dirty="0">
                <a:sym typeface="Wingdings" panose="05000000000000000000" pitchFamily="2" charset="2"/>
              </a:rPr>
              <a:t> circuit</a:t>
            </a:r>
            <a:r>
              <a:rPr lang="fr-FR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5086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F85B0A2-D8D2-4B99-8665-CB01411598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ea typeface="Arial" charset="0"/>
                <a:cs typeface="Arial" charset="0"/>
              </a:rPr>
              <a:pPr algn="ctr"/>
              <a:t>4</a:t>
            </a:fld>
            <a:endParaRPr lang="fr-FR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5A8F57C-F791-4C53-B9D0-1D67164865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09982" y="5526711"/>
            <a:ext cx="10565835" cy="350570"/>
          </a:xfrm>
        </p:spPr>
        <p:txBody>
          <a:bodyPr/>
          <a:lstStyle/>
          <a:p>
            <a:r>
              <a:rPr lang="fr-FR" dirty="0"/>
              <a:t>(time not </a:t>
            </a:r>
            <a:r>
              <a:rPr lang="fr-FR" dirty="0" err="1"/>
              <a:t>linear</a:t>
            </a:r>
            <a:r>
              <a:rPr lang="fr-FR" dirty="0"/>
              <a:t>)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6EEF45E9-0DD8-4068-9759-5AAF0AD43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152" y="121508"/>
            <a:ext cx="10364400" cy="548854"/>
          </a:xfrm>
        </p:spPr>
        <p:txBody>
          <a:bodyPr/>
          <a:lstStyle/>
          <a:p>
            <a:r>
              <a:rPr lang="fr-FR" dirty="0" err="1"/>
              <a:t>Current</a:t>
            </a:r>
            <a:r>
              <a:rPr lang="fr-FR" dirty="0"/>
              <a:t> scenario and AC </a:t>
            </a:r>
            <a:r>
              <a:rPr lang="fr-FR" dirty="0" err="1"/>
              <a:t>losses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E6D710E-4A88-4CD7-947E-AC771BC3E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6697" y="2903303"/>
            <a:ext cx="5235496" cy="27487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DF3C8D9-AA40-4D77-89C0-F9E4129E434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65" y="2828040"/>
            <a:ext cx="5593972" cy="277393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732DA580-7E7D-4778-BD98-19BCC1EDC3CD}"/>
              </a:ext>
            </a:extLst>
          </p:cNvPr>
          <p:cNvSpPr txBox="1">
            <a:spLocks/>
          </p:cNvSpPr>
          <p:nvPr/>
        </p:nvSpPr>
        <p:spPr>
          <a:xfrm>
            <a:off x="694671" y="1317920"/>
            <a:ext cx="10565835" cy="584775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The </a:t>
            </a:r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current</a:t>
            </a:r>
            <a:r>
              <a:rPr lang="fr-FR" dirty="0"/>
              <a:t> scenario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applied</a:t>
            </a:r>
            <a:r>
              <a:rPr lang="fr-FR" dirty="0"/>
              <a:t> </a:t>
            </a:r>
            <a:r>
              <a:rPr lang="fr-FR" dirty="0" err="1"/>
              <a:t>since</a:t>
            </a:r>
            <a:r>
              <a:rPr lang="fr-FR" dirty="0"/>
              <a:t> 2022 to help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comparisons</a:t>
            </a:r>
            <a:r>
              <a:rPr lang="fr-FR" dirty="0"/>
              <a:t>. The CS design has not </a:t>
            </a:r>
            <a:r>
              <a:rPr lang="fr-FR" dirty="0" err="1"/>
              <a:t>changed</a:t>
            </a:r>
            <a:r>
              <a:rPr lang="fr-FR" dirty="0"/>
              <a:t> for the </a:t>
            </a:r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reason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1116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A2C2F35E-91B0-4F2B-BD2B-C0BA1731A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02" y="112229"/>
            <a:ext cx="10364400" cy="492941"/>
          </a:xfrm>
        </p:spPr>
        <p:txBody>
          <a:bodyPr/>
          <a:lstStyle/>
          <a:p>
            <a:r>
              <a:rPr lang="fr-FR" sz="2800" dirty="0" err="1"/>
              <a:t>Context</a:t>
            </a:r>
            <a:r>
              <a:rPr lang="fr-FR" sz="2800" dirty="0"/>
              <a:t> :  </a:t>
            </a:r>
            <a:r>
              <a:rPr lang="fr-FR" sz="2800" dirty="0" err="1"/>
              <a:t>Margin</a:t>
            </a:r>
            <a:r>
              <a:rPr lang="fr-FR" sz="2800" dirty="0"/>
              <a:t> </a:t>
            </a:r>
            <a:r>
              <a:rPr lang="fr-FR" sz="2800" dirty="0" err="1"/>
              <a:t>loss</a:t>
            </a:r>
            <a:r>
              <a:rPr lang="fr-FR" sz="2800" dirty="0"/>
              <a:t> 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D141FD2E-CE69-4B46-922C-BE54FE842479}"/>
              </a:ext>
            </a:extLst>
          </p:cNvPr>
          <p:cNvGrpSpPr/>
          <p:nvPr/>
        </p:nvGrpSpPr>
        <p:grpSpPr>
          <a:xfrm>
            <a:off x="8242726" y="2180398"/>
            <a:ext cx="3645301" cy="2948077"/>
            <a:chOff x="761933" y="92752"/>
            <a:chExt cx="10056013" cy="6468180"/>
          </a:xfrm>
        </p:grpSpPr>
        <p:sp>
          <p:nvSpPr>
            <p:cNvPr id="15" name="Rectangle à coins arrondis 11">
              <a:extLst>
                <a:ext uri="{FF2B5EF4-FFF2-40B4-BE49-F238E27FC236}">
                  <a16:creationId xmlns:a16="http://schemas.microsoft.com/office/drawing/2014/main" id="{554875C8-D18D-403E-AAB5-7A96EF335B7D}"/>
                </a:ext>
              </a:extLst>
            </p:cNvPr>
            <p:cNvSpPr/>
            <p:nvPr/>
          </p:nvSpPr>
          <p:spPr>
            <a:xfrm>
              <a:off x="3526307" y="4005234"/>
              <a:ext cx="541020" cy="759823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/>
            </a:p>
          </p:txBody>
        </p: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73069F4F-4AD2-4801-8518-90BB40AE1E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96817" y="4758357"/>
              <a:ext cx="7517" cy="4258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9BF08E7-D249-48CE-A44A-35A35E49C18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78704" y="1135051"/>
              <a:ext cx="8096" cy="13817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E5032F3F-F8CD-4B5A-97CB-64724C731563}"/>
                </a:ext>
              </a:extLst>
            </p:cNvPr>
            <p:cNvCxnSpPr>
              <a:cxnSpLocks/>
            </p:cNvCxnSpPr>
            <p:nvPr/>
          </p:nvCxnSpPr>
          <p:spPr>
            <a:xfrm>
              <a:off x="3769310" y="1129125"/>
              <a:ext cx="492677" cy="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Rectangle à coins arrondis 69">
              <a:extLst>
                <a:ext uri="{FF2B5EF4-FFF2-40B4-BE49-F238E27FC236}">
                  <a16:creationId xmlns:a16="http://schemas.microsoft.com/office/drawing/2014/main" id="{5480B8A4-3267-4227-9D03-30B5EC5A8FD7}"/>
                </a:ext>
              </a:extLst>
            </p:cNvPr>
            <p:cNvSpPr/>
            <p:nvPr/>
          </p:nvSpPr>
          <p:spPr>
            <a:xfrm rot="5400000">
              <a:off x="4347486" y="842722"/>
              <a:ext cx="404522" cy="551161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/>
            </a:p>
          </p:txBody>
        </p:sp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B27EC543-853D-4872-9B3C-F4DFB94C3E0C}"/>
                </a:ext>
              </a:extLst>
            </p:cNvPr>
            <p:cNvCxnSpPr/>
            <p:nvPr/>
          </p:nvCxnSpPr>
          <p:spPr>
            <a:xfrm flipV="1">
              <a:off x="4825328" y="1118301"/>
              <a:ext cx="27664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46AB4D6A-6A1B-416F-B740-5473EDDB47A8}"/>
                </a:ext>
              </a:extLst>
            </p:cNvPr>
            <p:cNvSpPr/>
            <p:nvPr/>
          </p:nvSpPr>
          <p:spPr>
            <a:xfrm>
              <a:off x="5101977" y="765005"/>
              <a:ext cx="746760" cy="70392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 dirty="0"/>
            </a:p>
          </p:txBody>
        </p: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7F2C8532-2D0C-4872-90CD-7F4730DB42D4}"/>
                </a:ext>
              </a:extLst>
            </p:cNvPr>
            <p:cNvCxnSpPr>
              <a:cxnSpLocks/>
              <a:stCxn id="21" idx="3"/>
              <a:endCxn id="21" idx="6"/>
            </p:cNvCxnSpPr>
            <p:nvPr/>
          </p:nvCxnSpPr>
          <p:spPr>
            <a:xfrm flipV="1">
              <a:off x="5211337" y="1116966"/>
              <a:ext cx="637400" cy="2488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0C35EBEB-DB54-478F-9B40-704480F99087}"/>
                </a:ext>
              </a:extLst>
            </p:cNvPr>
            <p:cNvCxnSpPr>
              <a:cxnSpLocks/>
              <a:stCxn id="21" idx="1"/>
              <a:endCxn id="21" idx="6"/>
            </p:cNvCxnSpPr>
            <p:nvPr/>
          </p:nvCxnSpPr>
          <p:spPr>
            <a:xfrm>
              <a:off x="5211337" y="868092"/>
              <a:ext cx="637400" cy="2488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8D910789-2F63-4A38-8F3C-360D69E673C2}"/>
                </a:ext>
              </a:extLst>
            </p:cNvPr>
            <p:cNvCxnSpPr/>
            <p:nvPr/>
          </p:nvCxnSpPr>
          <p:spPr>
            <a:xfrm flipV="1">
              <a:off x="5848737" y="1116965"/>
              <a:ext cx="27664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Rectangle à coins arrondis 81">
              <a:extLst>
                <a:ext uri="{FF2B5EF4-FFF2-40B4-BE49-F238E27FC236}">
                  <a16:creationId xmlns:a16="http://schemas.microsoft.com/office/drawing/2014/main" id="{EC37CF62-4DF3-4004-8BCA-274D117A87CF}"/>
                </a:ext>
              </a:extLst>
            </p:cNvPr>
            <p:cNvSpPr/>
            <p:nvPr/>
          </p:nvSpPr>
          <p:spPr>
            <a:xfrm rot="5400000">
              <a:off x="6202814" y="841385"/>
              <a:ext cx="404522" cy="551161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/>
            </a:p>
          </p:txBody>
        </p: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A3FF8BB3-0FBD-446B-A98E-85FA41CFC3F0}"/>
                </a:ext>
              </a:extLst>
            </p:cNvPr>
            <p:cNvCxnSpPr>
              <a:cxnSpLocks/>
              <a:stCxn id="25" idx="0"/>
            </p:cNvCxnSpPr>
            <p:nvPr/>
          </p:nvCxnSpPr>
          <p:spPr>
            <a:xfrm flipV="1">
              <a:off x="6680656" y="1115147"/>
              <a:ext cx="347288" cy="18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Rectangle à coins arrondis 99">
              <a:extLst>
                <a:ext uri="{FF2B5EF4-FFF2-40B4-BE49-F238E27FC236}">
                  <a16:creationId xmlns:a16="http://schemas.microsoft.com/office/drawing/2014/main" id="{52942035-A799-4C52-B6FA-F643D8016A36}"/>
                </a:ext>
              </a:extLst>
            </p:cNvPr>
            <p:cNvSpPr/>
            <p:nvPr/>
          </p:nvSpPr>
          <p:spPr>
            <a:xfrm>
              <a:off x="6743041" y="4001103"/>
              <a:ext cx="541020" cy="774523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/>
            </a:p>
          </p:txBody>
        </p:sp>
        <p:cxnSp>
          <p:nvCxnSpPr>
            <p:cNvPr id="28" name="Connecteur droit avec flèche 27">
              <a:extLst>
                <a:ext uri="{FF2B5EF4-FFF2-40B4-BE49-F238E27FC236}">
                  <a16:creationId xmlns:a16="http://schemas.microsoft.com/office/drawing/2014/main" id="{9339769D-DC98-4D79-AF9F-F40F1DD5E9BB}"/>
                </a:ext>
              </a:extLst>
            </p:cNvPr>
            <p:cNvCxnSpPr>
              <a:cxnSpLocks/>
              <a:endCxn id="27" idx="0"/>
            </p:cNvCxnSpPr>
            <p:nvPr/>
          </p:nvCxnSpPr>
          <p:spPr>
            <a:xfrm>
              <a:off x="7013551" y="3455458"/>
              <a:ext cx="0" cy="545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CE6F3DA7-6FA9-4F1C-AF2D-1EFAEED9D935}"/>
                </a:ext>
              </a:extLst>
            </p:cNvPr>
            <p:cNvCxnSpPr>
              <a:cxnSpLocks/>
              <a:stCxn id="27" idx="2"/>
            </p:cNvCxnSpPr>
            <p:nvPr/>
          </p:nvCxnSpPr>
          <p:spPr>
            <a:xfrm>
              <a:off x="7013551" y="4775626"/>
              <a:ext cx="0" cy="4051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E73DD8EC-B282-4F37-9FE8-C8BC566BB03A}"/>
                </a:ext>
              </a:extLst>
            </p:cNvPr>
            <p:cNvSpPr txBox="1"/>
            <p:nvPr/>
          </p:nvSpPr>
          <p:spPr>
            <a:xfrm>
              <a:off x="4067327" y="4305999"/>
              <a:ext cx="1263640" cy="303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300" dirty="0"/>
                <a:t>Return pipes</a:t>
              </a: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BBF0FA83-C954-4659-B600-8AA0ADB48EB1}"/>
                </a:ext>
              </a:extLst>
            </p:cNvPr>
            <p:cNvSpPr txBox="1"/>
            <p:nvPr/>
          </p:nvSpPr>
          <p:spPr>
            <a:xfrm>
              <a:off x="5572332" y="4305999"/>
              <a:ext cx="1263640" cy="303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300" dirty="0" err="1"/>
                <a:t>Supply</a:t>
              </a:r>
              <a:r>
                <a:rPr lang="fr-FR" sz="300" dirty="0"/>
                <a:t> pipes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4F848919-F37E-4A0A-B300-A389F539ED52}"/>
                </a:ext>
              </a:extLst>
            </p:cNvPr>
            <p:cNvSpPr txBox="1"/>
            <p:nvPr/>
          </p:nvSpPr>
          <p:spPr>
            <a:xfrm>
              <a:off x="3773947" y="185114"/>
              <a:ext cx="1254054" cy="506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300" dirty="0"/>
                <a:t>HXPS1 to </a:t>
              </a:r>
              <a:r>
                <a:rPr lang="fr-FR" sz="300" dirty="0" err="1"/>
                <a:t>circulator</a:t>
              </a:r>
              <a:r>
                <a:rPr lang="fr-FR" sz="300" dirty="0"/>
                <a:t> pipes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5851D33D-62CE-4207-8F97-D5F11A1EFACC}"/>
                </a:ext>
              </a:extLst>
            </p:cNvPr>
            <p:cNvSpPr txBox="1"/>
            <p:nvPr/>
          </p:nvSpPr>
          <p:spPr>
            <a:xfrm>
              <a:off x="6059053" y="156377"/>
              <a:ext cx="1144437" cy="506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300" dirty="0" err="1"/>
                <a:t>Circulator</a:t>
              </a:r>
              <a:r>
                <a:rPr lang="fr-FR" sz="300" dirty="0"/>
                <a:t> to HXPS2 pipes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2BF1C415-082D-40FA-AAC0-07092E667C38}"/>
                </a:ext>
              </a:extLst>
            </p:cNvPr>
            <p:cNvSpPr txBox="1"/>
            <p:nvPr/>
          </p:nvSpPr>
          <p:spPr>
            <a:xfrm>
              <a:off x="4215851" y="2871603"/>
              <a:ext cx="1263640" cy="303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300" dirty="0"/>
                <a:t>HXPS1</a:t>
              </a:r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4965CF8C-C8D1-41A2-A735-3AAC0AD0036B}"/>
                </a:ext>
              </a:extLst>
            </p:cNvPr>
            <p:cNvSpPr txBox="1"/>
            <p:nvPr/>
          </p:nvSpPr>
          <p:spPr>
            <a:xfrm>
              <a:off x="7410155" y="2856771"/>
              <a:ext cx="1263640" cy="303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300" dirty="0"/>
                <a:t>HXPS2</a:t>
              </a:r>
            </a:p>
          </p:txBody>
        </p: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024A8261-37DD-4EBD-BE78-EAB05AF699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04334" y="3471666"/>
              <a:ext cx="2802" cy="5294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66D26DB-0DFA-4225-BA5A-EA959319C06A}"/>
                </a:ext>
              </a:extLst>
            </p:cNvPr>
            <p:cNvSpPr/>
            <p:nvPr/>
          </p:nvSpPr>
          <p:spPr>
            <a:xfrm>
              <a:off x="3462642" y="2512187"/>
              <a:ext cx="637699" cy="96010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/>
            </a:p>
          </p:txBody>
        </p: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A77DED11-366B-429A-B2B5-9DCE5545E4F3}"/>
                </a:ext>
              </a:extLst>
            </p:cNvPr>
            <p:cNvCxnSpPr/>
            <p:nvPr/>
          </p:nvCxnSpPr>
          <p:spPr>
            <a:xfrm>
              <a:off x="3662428" y="2515443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B6BCBA4B-2A3F-4639-9817-01C3F8722F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76866" y="2608935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484E549F-5D24-440F-810C-8235B804C2C5}"/>
                </a:ext>
              </a:extLst>
            </p:cNvPr>
            <p:cNvCxnSpPr/>
            <p:nvPr/>
          </p:nvCxnSpPr>
          <p:spPr>
            <a:xfrm>
              <a:off x="3676252" y="2689218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BA38BAF7-2EFC-4EBD-907F-FFEBBAC2E8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6270" y="2783381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2A51B520-237A-498D-900E-554314219E00}"/>
                </a:ext>
              </a:extLst>
            </p:cNvPr>
            <p:cNvCxnSpPr/>
            <p:nvPr/>
          </p:nvCxnSpPr>
          <p:spPr>
            <a:xfrm>
              <a:off x="3686222" y="2869795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90E817E9-184C-4FA9-BD15-BFACCF8E9DD0}"/>
                </a:ext>
              </a:extLst>
            </p:cNvPr>
            <p:cNvCxnSpPr/>
            <p:nvPr/>
          </p:nvCxnSpPr>
          <p:spPr>
            <a:xfrm>
              <a:off x="3686222" y="3048722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4D464149-3AB9-43C9-A81E-EE0E2C9268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6269" y="2963247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E13DAEC8-FA3A-4D7D-A718-13702A905B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1213" y="3144031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506A98C-CA47-49D7-BA83-48EBF3F8DF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2211" y="3320368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80740E0-5694-494C-946D-BFE135F61533}"/>
                </a:ext>
              </a:extLst>
            </p:cNvPr>
            <p:cNvCxnSpPr/>
            <p:nvPr/>
          </p:nvCxnSpPr>
          <p:spPr>
            <a:xfrm>
              <a:off x="3686222" y="3227156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9975E19C-2F2C-455A-B61E-2A432C382993}"/>
                </a:ext>
              </a:extLst>
            </p:cNvPr>
            <p:cNvCxnSpPr>
              <a:cxnSpLocks/>
            </p:cNvCxnSpPr>
            <p:nvPr/>
          </p:nvCxnSpPr>
          <p:spPr>
            <a:xfrm>
              <a:off x="3693662" y="3402620"/>
              <a:ext cx="206311" cy="676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C737ED3-80DA-4BB0-B19B-4296615475E8}"/>
                </a:ext>
              </a:extLst>
            </p:cNvPr>
            <p:cNvSpPr/>
            <p:nvPr/>
          </p:nvSpPr>
          <p:spPr>
            <a:xfrm>
              <a:off x="6712105" y="2487378"/>
              <a:ext cx="637699" cy="96010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/>
            </a:p>
          </p:txBody>
        </p: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4047839E-FDB5-45DA-9E53-F7D055597150}"/>
                </a:ext>
              </a:extLst>
            </p:cNvPr>
            <p:cNvCxnSpPr/>
            <p:nvPr/>
          </p:nvCxnSpPr>
          <p:spPr>
            <a:xfrm>
              <a:off x="6911891" y="2490634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7EA3376C-2AD9-41C4-91EC-946C7FD421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6329" y="2584126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CBAF9E38-62D9-4537-AD88-AFD889B246E7}"/>
                </a:ext>
              </a:extLst>
            </p:cNvPr>
            <p:cNvCxnSpPr/>
            <p:nvPr/>
          </p:nvCxnSpPr>
          <p:spPr>
            <a:xfrm>
              <a:off x="6925715" y="2664409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A14BE11F-7379-4F81-BD32-8AFD44611D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5733" y="2758572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CBF93C99-0295-4D80-A224-EC751AFAFA40}"/>
                </a:ext>
              </a:extLst>
            </p:cNvPr>
            <p:cNvCxnSpPr/>
            <p:nvPr/>
          </p:nvCxnSpPr>
          <p:spPr>
            <a:xfrm>
              <a:off x="6935685" y="2844986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AAD5A836-4B35-4FEF-A053-5A9A164DBCCA}"/>
                </a:ext>
              </a:extLst>
            </p:cNvPr>
            <p:cNvCxnSpPr/>
            <p:nvPr/>
          </p:nvCxnSpPr>
          <p:spPr>
            <a:xfrm>
              <a:off x="6935685" y="3023913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B5E092B3-3C1B-4B8D-84B7-053C486C50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5732" y="2938438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40866B8F-361A-47FE-9DD4-284DB1F127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40676" y="3119222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DDA43600-2E36-488B-853A-BB98A7BA61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41674" y="3295559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397160DF-B5C0-447E-9E4A-3508AD89E9EB}"/>
                </a:ext>
              </a:extLst>
            </p:cNvPr>
            <p:cNvCxnSpPr/>
            <p:nvPr/>
          </p:nvCxnSpPr>
          <p:spPr>
            <a:xfrm>
              <a:off x="6935685" y="3202347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3CC54E4-EA5B-4FD9-BFB1-B2DA5566E26B}"/>
                </a:ext>
              </a:extLst>
            </p:cNvPr>
            <p:cNvCxnSpPr>
              <a:cxnSpLocks/>
            </p:cNvCxnSpPr>
            <p:nvPr/>
          </p:nvCxnSpPr>
          <p:spPr>
            <a:xfrm>
              <a:off x="6943125" y="3377811"/>
              <a:ext cx="206311" cy="676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168AAB4B-3A82-44D5-B139-E6830CF54D08}"/>
                </a:ext>
              </a:extLst>
            </p:cNvPr>
            <p:cNvSpPr txBox="1"/>
            <p:nvPr/>
          </p:nvSpPr>
          <p:spPr>
            <a:xfrm>
              <a:off x="4825327" y="3728020"/>
              <a:ext cx="1671519" cy="3713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500" b="1" dirty="0">
                  <a:solidFill>
                    <a:srgbClr val="FF0000"/>
                  </a:solidFill>
                </a:rPr>
                <a:t>Bath 1 : 4,4K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705BD19-B1BB-4162-A904-89935E4ECE55}"/>
                </a:ext>
              </a:extLst>
            </p:cNvPr>
            <p:cNvSpPr/>
            <p:nvPr/>
          </p:nvSpPr>
          <p:spPr>
            <a:xfrm>
              <a:off x="3115774" y="2328849"/>
              <a:ext cx="5326565" cy="1329782"/>
            </a:xfrm>
            <a:prstGeom prst="rect">
              <a:avLst/>
            </a:prstGeom>
            <a:solidFill>
              <a:srgbClr val="00B0F0">
                <a:alpha val="2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 dirty="0"/>
            </a:p>
          </p:txBody>
        </p:sp>
        <p:sp>
          <p:nvSpPr>
            <p:cNvPr id="64" name="Rectangle : avec coins rognés en haut 63">
              <a:extLst>
                <a:ext uri="{FF2B5EF4-FFF2-40B4-BE49-F238E27FC236}">
                  <a16:creationId xmlns:a16="http://schemas.microsoft.com/office/drawing/2014/main" id="{8A0F5EAE-C76C-410B-9281-DEE1D1BD4D70}"/>
                </a:ext>
              </a:extLst>
            </p:cNvPr>
            <p:cNvSpPr/>
            <p:nvPr/>
          </p:nvSpPr>
          <p:spPr>
            <a:xfrm>
              <a:off x="3115774" y="1785419"/>
              <a:ext cx="5326565" cy="543432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 dirty="0"/>
            </a:p>
          </p:txBody>
        </p:sp>
        <p:cxnSp>
          <p:nvCxnSpPr>
            <p:cNvPr id="65" name="Connecteur droit avec flèche 64">
              <a:extLst>
                <a:ext uri="{FF2B5EF4-FFF2-40B4-BE49-F238E27FC236}">
                  <a16:creationId xmlns:a16="http://schemas.microsoft.com/office/drawing/2014/main" id="{8FF8B51B-B679-4573-AC81-A787DB1D3465}"/>
                </a:ext>
              </a:extLst>
            </p:cNvPr>
            <p:cNvCxnSpPr>
              <a:cxnSpLocks/>
              <a:endCxn id="50" idx="0"/>
            </p:cNvCxnSpPr>
            <p:nvPr/>
          </p:nvCxnSpPr>
          <p:spPr>
            <a:xfrm>
              <a:off x="7027944" y="1107171"/>
              <a:ext cx="3011" cy="13802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Cylindre 65">
              <a:extLst>
                <a:ext uri="{FF2B5EF4-FFF2-40B4-BE49-F238E27FC236}">
                  <a16:creationId xmlns:a16="http://schemas.microsoft.com/office/drawing/2014/main" id="{A633EA1A-FBC4-4245-B63F-2043808C47BA}"/>
                </a:ext>
              </a:extLst>
            </p:cNvPr>
            <p:cNvSpPr/>
            <p:nvPr/>
          </p:nvSpPr>
          <p:spPr>
            <a:xfrm rot="16200000">
              <a:off x="4934768" y="3947452"/>
              <a:ext cx="966703" cy="3511380"/>
            </a:xfrm>
            <a:prstGeom prst="ca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 dirty="0"/>
            </a:p>
          </p:txBody>
        </p:sp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49A9D15A-E4D5-4F9A-A75F-92797C4FFF24}"/>
                </a:ext>
              </a:extLst>
            </p:cNvPr>
            <p:cNvSpPr txBox="1"/>
            <p:nvPr/>
          </p:nvSpPr>
          <p:spPr>
            <a:xfrm>
              <a:off x="4907921" y="5497859"/>
              <a:ext cx="1361770" cy="3713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500" b="1" dirty="0"/>
                <a:t>Magnet</a:t>
              </a:r>
            </a:p>
          </p:txBody>
        </p: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B5023897-6AF8-4F24-BDED-934ADD9AE5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8486" y="2169693"/>
              <a:ext cx="347288" cy="181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Connecteur droit avec flèche 68">
              <a:extLst>
                <a:ext uri="{FF2B5EF4-FFF2-40B4-BE49-F238E27FC236}">
                  <a16:creationId xmlns:a16="http://schemas.microsoft.com/office/drawing/2014/main" id="{948A760E-1541-41E5-A9EA-7AA9E8F30B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8486" y="1820795"/>
              <a:ext cx="0" cy="34889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FA7C57CA-35BB-4924-8E85-7AD0EC4AD85C}"/>
                </a:ext>
              </a:extLst>
            </p:cNvPr>
            <p:cNvSpPr/>
            <p:nvPr/>
          </p:nvSpPr>
          <p:spPr>
            <a:xfrm rot="16200000">
              <a:off x="2512729" y="1289660"/>
              <a:ext cx="544028" cy="52342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 dirty="0"/>
            </a:p>
          </p:txBody>
        </p: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47E96107-E9D0-4E1F-B2D4-8E70E580A970}"/>
                </a:ext>
              </a:extLst>
            </p:cNvPr>
            <p:cNvCxnSpPr>
              <a:cxnSpLocks/>
              <a:stCxn id="70" idx="3"/>
              <a:endCxn id="70" idx="6"/>
            </p:cNvCxnSpPr>
            <p:nvPr/>
          </p:nvCxnSpPr>
          <p:spPr>
            <a:xfrm rot="16200000" flipV="1">
              <a:off x="2645093" y="1419006"/>
              <a:ext cx="464357" cy="18505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92ECB4CC-BBD2-4A51-88ED-597A3F846A5C}"/>
                </a:ext>
              </a:extLst>
            </p:cNvPr>
            <p:cNvCxnSpPr>
              <a:cxnSpLocks/>
              <a:stCxn id="70" idx="1"/>
              <a:endCxn id="70" idx="6"/>
            </p:cNvCxnSpPr>
            <p:nvPr/>
          </p:nvCxnSpPr>
          <p:spPr>
            <a:xfrm rot="16200000">
              <a:off x="2460036" y="1419006"/>
              <a:ext cx="464357" cy="18505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4B2C190A-4154-4DB8-91EB-2AF4C228E6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75348" y="940698"/>
              <a:ext cx="0" cy="34889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4C085A58-F96E-4010-AF33-9D3E4D8C1B6F}"/>
                </a:ext>
              </a:extLst>
            </p:cNvPr>
            <p:cNvSpPr/>
            <p:nvPr/>
          </p:nvSpPr>
          <p:spPr>
            <a:xfrm rot="16200000">
              <a:off x="2512729" y="406974"/>
              <a:ext cx="544028" cy="52342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 dirty="0"/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28A3C623-36A7-4821-BE36-C67DFA592BB7}"/>
                </a:ext>
              </a:extLst>
            </p:cNvPr>
            <p:cNvSpPr txBox="1"/>
            <p:nvPr/>
          </p:nvSpPr>
          <p:spPr>
            <a:xfrm>
              <a:off x="2587110" y="487584"/>
              <a:ext cx="435962" cy="472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" dirty="0"/>
                <a:t>LP</a:t>
              </a:r>
            </a:p>
          </p:txBody>
        </p: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0D0A6889-9E3B-4A16-846A-8EE67BFE72AF}"/>
                </a:ext>
              </a:extLst>
            </p:cNvPr>
            <p:cNvSpPr/>
            <p:nvPr/>
          </p:nvSpPr>
          <p:spPr>
            <a:xfrm rot="16200000">
              <a:off x="8521104" y="142037"/>
              <a:ext cx="533884" cy="54820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 dirty="0"/>
            </a:p>
          </p:txBody>
        </p:sp>
        <p:sp>
          <p:nvSpPr>
            <p:cNvPr id="80" name="ZoneTexte 79">
              <a:extLst>
                <a:ext uri="{FF2B5EF4-FFF2-40B4-BE49-F238E27FC236}">
                  <a16:creationId xmlns:a16="http://schemas.microsoft.com/office/drawing/2014/main" id="{83F3D185-F5AA-40AB-AD99-69797A640896}"/>
                </a:ext>
              </a:extLst>
            </p:cNvPr>
            <p:cNvSpPr txBox="1"/>
            <p:nvPr/>
          </p:nvSpPr>
          <p:spPr>
            <a:xfrm>
              <a:off x="8579406" y="231472"/>
              <a:ext cx="548202" cy="540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500" dirty="0"/>
                <a:t>HP</a:t>
              </a:r>
            </a:p>
          </p:txBody>
        </p:sp>
        <p:cxnSp>
          <p:nvCxnSpPr>
            <p:cNvPr id="81" name="Connecteur droit avec flèche 80">
              <a:extLst>
                <a:ext uri="{FF2B5EF4-FFF2-40B4-BE49-F238E27FC236}">
                  <a16:creationId xmlns:a16="http://schemas.microsoft.com/office/drawing/2014/main" id="{A2DA4B2F-5D02-4154-A2EB-FA0A97B6A2EE}"/>
                </a:ext>
              </a:extLst>
            </p:cNvPr>
            <p:cNvCxnSpPr>
              <a:cxnSpLocks/>
              <a:stCxn id="79" idx="2"/>
            </p:cNvCxnSpPr>
            <p:nvPr/>
          </p:nvCxnSpPr>
          <p:spPr>
            <a:xfrm flipH="1">
              <a:off x="8785762" y="683080"/>
              <a:ext cx="2284" cy="795966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EFE8397C-B690-4FB9-B123-59EFE020A8A0}"/>
                </a:ext>
              </a:extLst>
            </p:cNvPr>
            <p:cNvCxnSpPr>
              <a:cxnSpLocks/>
            </p:cNvCxnSpPr>
            <p:nvPr/>
          </p:nvCxnSpPr>
          <p:spPr>
            <a:xfrm>
              <a:off x="8615903" y="1479046"/>
              <a:ext cx="344287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76336DE8-AAFD-4095-ACDE-42A4C8F4237B}"/>
                </a:ext>
              </a:extLst>
            </p:cNvPr>
            <p:cNvCxnSpPr>
              <a:cxnSpLocks/>
            </p:cNvCxnSpPr>
            <p:nvPr/>
          </p:nvCxnSpPr>
          <p:spPr>
            <a:xfrm>
              <a:off x="8609345" y="1930013"/>
              <a:ext cx="344287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DF6678FD-7B45-45A6-B72B-C6490AEF4F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09345" y="1479046"/>
              <a:ext cx="344287" cy="45096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D9C93F4-172A-4BF0-87C6-40D8CFE0EC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09345" y="1479046"/>
              <a:ext cx="344287" cy="45096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17DB1288-8AD7-417D-863A-53587898D8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88046" y="1929105"/>
              <a:ext cx="0" cy="32556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Connecteur droit avec flèche 86">
              <a:extLst>
                <a:ext uri="{FF2B5EF4-FFF2-40B4-BE49-F238E27FC236}">
                  <a16:creationId xmlns:a16="http://schemas.microsoft.com/office/drawing/2014/main" id="{85CA3776-AA3D-401B-9474-D496DCE6C1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35267" y="2254667"/>
              <a:ext cx="346222" cy="1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8" name="ZoneTexte 87">
              <a:extLst>
                <a:ext uri="{FF2B5EF4-FFF2-40B4-BE49-F238E27FC236}">
                  <a16:creationId xmlns:a16="http://schemas.microsoft.com/office/drawing/2014/main" id="{D34DA381-87F8-4C34-8755-4819445EA3C1}"/>
                </a:ext>
              </a:extLst>
            </p:cNvPr>
            <p:cNvSpPr txBox="1"/>
            <p:nvPr/>
          </p:nvSpPr>
          <p:spPr>
            <a:xfrm>
              <a:off x="761933" y="1326867"/>
              <a:ext cx="1831196" cy="540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500" dirty="0">
                  <a:solidFill>
                    <a:schemeClr val="accent1"/>
                  </a:solidFill>
                </a:rPr>
                <a:t>Cold </a:t>
              </a:r>
              <a:r>
                <a:rPr lang="fr-FR" sz="500" dirty="0" err="1">
                  <a:solidFill>
                    <a:schemeClr val="accent1"/>
                  </a:solidFill>
                </a:rPr>
                <a:t>compressor</a:t>
              </a:r>
              <a:endParaRPr lang="fr-FR" sz="500" dirty="0">
                <a:solidFill>
                  <a:schemeClr val="accent1"/>
                </a:solidFill>
              </a:endParaRPr>
            </a:p>
          </p:txBody>
        </p:sp>
        <p:sp>
          <p:nvSpPr>
            <p:cNvPr id="89" name="ZoneTexte 88">
              <a:extLst>
                <a:ext uri="{FF2B5EF4-FFF2-40B4-BE49-F238E27FC236}">
                  <a16:creationId xmlns:a16="http://schemas.microsoft.com/office/drawing/2014/main" id="{59768F1E-B883-4DE9-A57F-D83ED3143212}"/>
                </a:ext>
              </a:extLst>
            </p:cNvPr>
            <p:cNvSpPr txBox="1"/>
            <p:nvPr/>
          </p:nvSpPr>
          <p:spPr>
            <a:xfrm>
              <a:off x="8986750" y="1444801"/>
              <a:ext cx="1831196" cy="7090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500" dirty="0">
                  <a:solidFill>
                    <a:schemeClr val="accent1"/>
                  </a:solidFill>
                </a:rPr>
                <a:t>Joule Thomson valve</a:t>
              </a:r>
            </a:p>
          </p:txBody>
        </p:sp>
        <p:cxnSp>
          <p:nvCxnSpPr>
            <p:cNvPr id="90" name="Connecteur droit avec flèche 89">
              <a:extLst>
                <a:ext uri="{FF2B5EF4-FFF2-40B4-BE49-F238E27FC236}">
                  <a16:creationId xmlns:a16="http://schemas.microsoft.com/office/drawing/2014/main" id="{752C7264-0A32-4DC7-A9F6-34AFC5F647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4467" y="1636699"/>
              <a:ext cx="396772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73E2603-7A2F-4B07-96BD-28CD9CD330B6}"/>
                </a:ext>
              </a:extLst>
            </p:cNvPr>
            <p:cNvCxnSpPr>
              <a:cxnSpLocks/>
            </p:cNvCxnSpPr>
            <p:nvPr/>
          </p:nvCxnSpPr>
          <p:spPr>
            <a:xfrm>
              <a:off x="7250978" y="858024"/>
              <a:ext cx="34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29678985-A19A-46E5-A605-53B31D39A10C}"/>
                </a:ext>
              </a:extLst>
            </p:cNvPr>
            <p:cNvCxnSpPr>
              <a:cxnSpLocks/>
            </p:cNvCxnSpPr>
            <p:nvPr/>
          </p:nvCxnSpPr>
          <p:spPr>
            <a:xfrm>
              <a:off x="7244420" y="1308991"/>
              <a:ext cx="34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D93D299-EAD8-48FA-BE26-2AA2C9FBAD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44420" y="858024"/>
              <a:ext cx="344287" cy="450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AF32DC38-BAAD-469A-B6F9-60B65FECA0E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44420" y="858024"/>
              <a:ext cx="344287" cy="450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104655-42EC-428E-89B7-59ED4658BC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31239" y="1316265"/>
              <a:ext cx="0" cy="3255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CC969B41-DB3D-47A9-AEF1-B43C3B7CC0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23121" y="532462"/>
              <a:ext cx="0" cy="3255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7" name="Ellipse 96">
              <a:extLst>
                <a:ext uri="{FF2B5EF4-FFF2-40B4-BE49-F238E27FC236}">
                  <a16:creationId xmlns:a16="http://schemas.microsoft.com/office/drawing/2014/main" id="{0D1FFDD9-5738-4222-9DCB-1D654548C1D0}"/>
                </a:ext>
              </a:extLst>
            </p:cNvPr>
            <p:cNvSpPr/>
            <p:nvPr/>
          </p:nvSpPr>
          <p:spPr>
            <a:xfrm rot="16200000">
              <a:off x="7217568" y="92025"/>
              <a:ext cx="425051" cy="42650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 dirty="0"/>
            </a:p>
          </p:txBody>
        </p:sp>
        <p:sp>
          <p:nvSpPr>
            <p:cNvPr id="98" name="ZoneTexte 97">
              <a:extLst>
                <a:ext uri="{FF2B5EF4-FFF2-40B4-BE49-F238E27FC236}">
                  <a16:creationId xmlns:a16="http://schemas.microsoft.com/office/drawing/2014/main" id="{D8F3C551-7B01-435A-8B6B-A8CB26D3CD16}"/>
                </a:ext>
              </a:extLst>
            </p:cNvPr>
            <p:cNvSpPr txBox="1"/>
            <p:nvPr/>
          </p:nvSpPr>
          <p:spPr>
            <a:xfrm>
              <a:off x="7228406" y="181402"/>
              <a:ext cx="507523" cy="303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" dirty="0"/>
                <a:t>HP1</a:t>
              </a:r>
              <a:endParaRPr lang="fr-FR" sz="500" dirty="0"/>
            </a:p>
          </p:txBody>
        </p:sp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id="{4F118AA9-8DDF-4449-B288-D3DFCD8E3815}"/>
                </a:ext>
              </a:extLst>
            </p:cNvPr>
            <p:cNvSpPr txBox="1"/>
            <p:nvPr/>
          </p:nvSpPr>
          <p:spPr>
            <a:xfrm>
              <a:off x="7500944" y="906236"/>
              <a:ext cx="1831196" cy="371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500" dirty="0" err="1">
                  <a:solidFill>
                    <a:srgbClr val="FF0000"/>
                  </a:solidFill>
                </a:rPr>
                <a:t>Load</a:t>
              </a:r>
              <a:r>
                <a:rPr lang="fr-FR" sz="500" dirty="0">
                  <a:solidFill>
                    <a:srgbClr val="FF0000"/>
                  </a:solidFill>
                </a:rPr>
                <a:t> valve</a:t>
              </a:r>
            </a:p>
          </p:txBody>
        </p:sp>
        <p:cxnSp>
          <p:nvCxnSpPr>
            <p:cNvPr id="100" name="Connecteur droit avec flèche 99">
              <a:extLst>
                <a:ext uri="{FF2B5EF4-FFF2-40B4-BE49-F238E27FC236}">
                  <a16:creationId xmlns:a16="http://schemas.microsoft.com/office/drawing/2014/main" id="{5FB646AC-5878-4DF5-8604-4C3297FFC9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04174" y="4943955"/>
              <a:ext cx="1" cy="29244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4FF94E3-1A8E-43D0-B3C4-B59ECD3ABFA0}"/>
                </a:ext>
              </a:extLst>
            </p:cNvPr>
            <p:cNvCxnSpPr>
              <a:cxnSpLocks/>
            </p:cNvCxnSpPr>
            <p:nvPr/>
          </p:nvCxnSpPr>
          <p:spPr>
            <a:xfrm>
              <a:off x="7846413" y="5236395"/>
              <a:ext cx="34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87CF8665-6DDA-439B-82AB-AB5F9A6EC120}"/>
                </a:ext>
              </a:extLst>
            </p:cNvPr>
            <p:cNvCxnSpPr>
              <a:cxnSpLocks/>
            </p:cNvCxnSpPr>
            <p:nvPr/>
          </p:nvCxnSpPr>
          <p:spPr>
            <a:xfrm>
              <a:off x="7839855" y="5687362"/>
              <a:ext cx="34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96F2DC59-4A95-4803-917C-13404840DC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39855" y="5236395"/>
              <a:ext cx="344287" cy="450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43E46995-39DA-4F8F-8183-FF8C123EC35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39855" y="5236395"/>
              <a:ext cx="344287" cy="450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ZoneTexte 104">
              <a:extLst>
                <a:ext uri="{FF2B5EF4-FFF2-40B4-BE49-F238E27FC236}">
                  <a16:creationId xmlns:a16="http://schemas.microsoft.com/office/drawing/2014/main" id="{D512098D-85B2-40F9-BD77-2800867E0756}"/>
                </a:ext>
              </a:extLst>
            </p:cNvPr>
            <p:cNvSpPr txBox="1"/>
            <p:nvPr/>
          </p:nvSpPr>
          <p:spPr>
            <a:xfrm>
              <a:off x="8220067" y="5228535"/>
              <a:ext cx="1831196" cy="371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500" dirty="0" err="1">
                  <a:solidFill>
                    <a:srgbClr val="FF0000"/>
                  </a:solidFill>
                </a:rPr>
                <a:t>Unload</a:t>
              </a:r>
              <a:r>
                <a:rPr lang="fr-FR" sz="500" dirty="0">
                  <a:solidFill>
                    <a:srgbClr val="FF0000"/>
                  </a:solidFill>
                </a:rPr>
                <a:t> valve</a:t>
              </a:r>
            </a:p>
          </p:txBody>
        </p:sp>
        <p:cxnSp>
          <p:nvCxnSpPr>
            <p:cNvPr id="106" name="Connecteur droit 105">
              <a:extLst>
                <a:ext uri="{FF2B5EF4-FFF2-40B4-BE49-F238E27FC236}">
                  <a16:creationId xmlns:a16="http://schemas.microsoft.com/office/drawing/2014/main" id="{533CE31C-FA6B-4F74-80A7-57517F29E2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13552" y="4943955"/>
              <a:ext cx="990623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1F942508-821B-4924-BCA7-D5463D9B96FA}"/>
                </a:ext>
              </a:extLst>
            </p:cNvPr>
            <p:cNvSpPr/>
            <p:nvPr/>
          </p:nvSpPr>
          <p:spPr>
            <a:xfrm rot="16200000">
              <a:off x="7800247" y="6135154"/>
              <a:ext cx="425051" cy="42650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500" dirty="0"/>
            </a:p>
          </p:txBody>
        </p:sp>
        <p:sp>
          <p:nvSpPr>
            <p:cNvPr id="108" name="ZoneTexte 107">
              <a:extLst>
                <a:ext uri="{FF2B5EF4-FFF2-40B4-BE49-F238E27FC236}">
                  <a16:creationId xmlns:a16="http://schemas.microsoft.com/office/drawing/2014/main" id="{C70DA120-F523-4292-BECF-1C68BAD5B252}"/>
                </a:ext>
              </a:extLst>
            </p:cNvPr>
            <p:cNvSpPr txBox="1"/>
            <p:nvPr/>
          </p:nvSpPr>
          <p:spPr>
            <a:xfrm>
              <a:off x="7811088" y="6186496"/>
              <a:ext cx="621476" cy="236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" dirty="0"/>
                <a:t>LP1</a:t>
              </a:r>
              <a:endParaRPr lang="fr-FR" sz="500" dirty="0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65F06205-0D63-4BAE-B673-263DE2F2CE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015852" y="5682525"/>
              <a:ext cx="2704" cy="45580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0" name="Cylindre 109">
            <a:extLst>
              <a:ext uri="{FF2B5EF4-FFF2-40B4-BE49-F238E27FC236}">
                <a16:creationId xmlns:a16="http://schemas.microsoft.com/office/drawing/2014/main" id="{AA4FDED5-AAD5-4A7D-8CE5-A099E7B5877C}"/>
              </a:ext>
            </a:extLst>
          </p:cNvPr>
          <p:cNvSpPr/>
          <p:nvPr/>
        </p:nvSpPr>
        <p:spPr>
          <a:xfrm rot="16200000">
            <a:off x="2580640" y="1339354"/>
            <a:ext cx="658271" cy="2087846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/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2E413496-99F7-494C-A7F5-0F130A5B8FD9}"/>
              </a:ext>
            </a:extLst>
          </p:cNvPr>
          <p:cNvSpPr txBox="1"/>
          <p:nvPr/>
        </p:nvSpPr>
        <p:spPr>
          <a:xfrm>
            <a:off x="2554160" y="2239146"/>
            <a:ext cx="783141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fr-FR" sz="1100" b="1" dirty="0"/>
              <a:t>Magnet</a:t>
            </a:r>
          </a:p>
        </p:txBody>
      </p:sp>
      <p:sp>
        <p:nvSpPr>
          <p:cNvPr id="113" name="ZoneTexte 112">
            <a:extLst>
              <a:ext uri="{FF2B5EF4-FFF2-40B4-BE49-F238E27FC236}">
                <a16:creationId xmlns:a16="http://schemas.microsoft.com/office/drawing/2014/main" id="{C5A2DB52-8D91-4660-9F2E-A50A99528423}"/>
              </a:ext>
            </a:extLst>
          </p:cNvPr>
          <p:cNvSpPr txBox="1"/>
          <p:nvPr/>
        </p:nvSpPr>
        <p:spPr>
          <a:xfrm>
            <a:off x="4120910" y="2203780"/>
            <a:ext cx="96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 bars</a:t>
            </a:r>
          </a:p>
          <a:p>
            <a:r>
              <a:rPr lang="fr-FR" dirty="0"/>
              <a:t>4,5 K</a:t>
            </a:r>
          </a:p>
        </p:txBody>
      </p:sp>
      <p:sp>
        <p:nvSpPr>
          <p:cNvPr id="114" name="ZoneTexte 113">
            <a:extLst>
              <a:ext uri="{FF2B5EF4-FFF2-40B4-BE49-F238E27FC236}">
                <a16:creationId xmlns:a16="http://schemas.microsoft.com/office/drawing/2014/main" id="{EA571C02-BE83-460D-AE88-CD79FBD06EF8}"/>
              </a:ext>
            </a:extLst>
          </p:cNvPr>
          <p:cNvSpPr txBox="1"/>
          <p:nvPr/>
        </p:nvSpPr>
        <p:spPr>
          <a:xfrm>
            <a:off x="733441" y="2198611"/>
            <a:ext cx="96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 bars</a:t>
            </a:r>
          </a:p>
          <a:p>
            <a:r>
              <a:rPr lang="fr-FR" dirty="0"/>
              <a:t>4,6K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0456C4-B39A-4A38-B330-40DAC8410ECB}"/>
              </a:ext>
            </a:extLst>
          </p:cNvPr>
          <p:cNvSpPr txBox="1"/>
          <p:nvPr/>
        </p:nvSpPr>
        <p:spPr>
          <a:xfrm>
            <a:off x="123997" y="602440"/>
            <a:ext cx="118864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Initially</a:t>
            </a:r>
            <a:r>
              <a:rPr lang="fr-FR" dirty="0"/>
              <a:t>, the model </a:t>
            </a:r>
            <a:r>
              <a:rPr lang="fr-FR" dirty="0" err="1"/>
              <a:t>used</a:t>
            </a:r>
            <a:r>
              <a:rPr lang="fr-FR" dirty="0"/>
              <a:t> pressure </a:t>
            </a:r>
            <a:r>
              <a:rPr lang="fr-FR" dirty="0" err="1"/>
              <a:t>boundaries</a:t>
            </a:r>
            <a:r>
              <a:rPr lang="fr-FR" dirty="0"/>
              <a:t> to </a:t>
            </a:r>
            <a:r>
              <a:rPr lang="fr-FR" dirty="0" err="1"/>
              <a:t>compute</a:t>
            </a:r>
            <a:r>
              <a:rPr lang="fr-FR" dirty="0"/>
              <a:t> </a:t>
            </a:r>
            <a:r>
              <a:rPr lang="fr-FR" dirty="0" err="1"/>
              <a:t>margin</a:t>
            </a:r>
            <a:r>
              <a:rPr lang="fr-FR" dirty="0"/>
              <a:t>.</a:t>
            </a:r>
          </a:p>
          <a:p>
            <a:r>
              <a:rPr lang="fr-FR" dirty="0" err="1"/>
              <a:t>Then</a:t>
            </a:r>
            <a:r>
              <a:rPr lang="fr-FR" dirty="0"/>
              <a:t>, </a:t>
            </a:r>
            <a:r>
              <a:rPr lang="fr-FR" dirty="0" err="1"/>
              <a:t>implementation</a:t>
            </a:r>
            <a:r>
              <a:rPr lang="fr-FR" dirty="0"/>
              <a:t> of </a:t>
            </a:r>
            <a:r>
              <a:rPr lang="fr-FR" dirty="0" err="1"/>
              <a:t>SHe</a:t>
            </a:r>
            <a:r>
              <a:rPr lang="fr-FR" dirty="0"/>
              <a:t> </a:t>
            </a:r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loop</a:t>
            </a:r>
            <a:r>
              <a:rPr lang="fr-FR" dirty="0"/>
              <a:t> and thermal </a:t>
            </a:r>
            <a:r>
              <a:rPr lang="fr-FR" dirty="0" err="1"/>
              <a:t>buffering</a:t>
            </a:r>
            <a:r>
              <a:rPr lang="fr-FR" dirty="0"/>
              <a:t> in the model has been </a:t>
            </a:r>
            <a:r>
              <a:rPr lang="fr-FR" dirty="0" err="1"/>
              <a:t>done</a:t>
            </a:r>
            <a:r>
              <a:rPr lang="fr-FR" dirty="0"/>
              <a:t>.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ones</a:t>
            </a:r>
            <a:r>
              <a:rPr lang="fr-FR" dirty="0"/>
              <a:t> </a:t>
            </a:r>
            <a:r>
              <a:rPr lang="fr-FR" dirty="0" err="1"/>
              <a:t>contributing</a:t>
            </a:r>
            <a:r>
              <a:rPr lang="fr-FR" dirty="0"/>
              <a:t> of a more relevant </a:t>
            </a:r>
            <a:r>
              <a:rPr lang="fr-FR" dirty="0" err="1"/>
              <a:t>behavior</a:t>
            </a:r>
            <a:r>
              <a:rPr lang="fr-FR" dirty="0"/>
              <a:t> of the system but </a:t>
            </a:r>
            <a:r>
              <a:rPr lang="fr-FR" dirty="0" err="1"/>
              <a:t>causing</a:t>
            </a:r>
            <a:r>
              <a:rPr lang="fr-FR" dirty="0"/>
              <a:t> </a:t>
            </a:r>
            <a:r>
              <a:rPr lang="fr-FR" dirty="0" err="1"/>
              <a:t>margin</a:t>
            </a:r>
            <a:r>
              <a:rPr lang="fr-FR" dirty="0"/>
              <a:t> </a:t>
            </a:r>
            <a:r>
              <a:rPr lang="fr-FR" dirty="0" err="1"/>
              <a:t>loss</a:t>
            </a:r>
            <a:r>
              <a:rPr lang="fr-FR" dirty="0"/>
              <a:t>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0C3AD3C-64DC-472E-9831-830FB176AB0A}"/>
              </a:ext>
            </a:extLst>
          </p:cNvPr>
          <p:cNvSpPr txBox="1"/>
          <p:nvPr/>
        </p:nvSpPr>
        <p:spPr>
          <a:xfrm>
            <a:off x="1216041" y="1592307"/>
            <a:ext cx="4307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Pressure </a:t>
            </a:r>
            <a:r>
              <a:rPr lang="fr-FR" dirty="0" err="1"/>
              <a:t>boundaries</a:t>
            </a:r>
            <a:endParaRPr lang="fr-FR" dirty="0"/>
          </a:p>
        </p:txBody>
      </p:sp>
      <p:pic>
        <p:nvPicPr>
          <p:cNvPr id="115" name="Image 114">
            <a:extLst>
              <a:ext uri="{FF2B5EF4-FFF2-40B4-BE49-F238E27FC236}">
                <a16:creationId xmlns:a16="http://schemas.microsoft.com/office/drawing/2014/main" id="{E725A351-6995-4D19-899B-3D86C1515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806" y="3147540"/>
            <a:ext cx="4045186" cy="3358569"/>
          </a:xfrm>
          <a:prstGeom prst="rect">
            <a:avLst/>
          </a:prstGeom>
        </p:spPr>
      </p:pic>
      <p:sp>
        <p:nvSpPr>
          <p:cNvPr id="116" name="ZoneTexte 115">
            <a:extLst>
              <a:ext uri="{FF2B5EF4-FFF2-40B4-BE49-F238E27FC236}">
                <a16:creationId xmlns:a16="http://schemas.microsoft.com/office/drawing/2014/main" id="{436BEC5A-0DFB-4114-9E3F-26EE4E8F58DC}"/>
              </a:ext>
            </a:extLst>
          </p:cNvPr>
          <p:cNvSpPr txBox="1"/>
          <p:nvPr/>
        </p:nvSpPr>
        <p:spPr>
          <a:xfrm>
            <a:off x="7005811" y="1594170"/>
            <a:ext cx="4977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SHe</a:t>
            </a:r>
            <a:r>
              <a:rPr lang="fr-FR" sz="1600" dirty="0"/>
              <a:t> </a:t>
            </a:r>
            <a:r>
              <a:rPr lang="fr-FR" sz="1600" dirty="0" err="1"/>
              <a:t>cryogenic</a:t>
            </a:r>
            <a:r>
              <a:rPr lang="fr-FR" sz="1600" dirty="0"/>
              <a:t> </a:t>
            </a:r>
            <a:r>
              <a:rPr lang="fr-FR" sz="1600" dirty="0" err="1"/>
              <a:t>loop</a:t>
            </a:r>
            <a:endParaRPr lang="fr-FR" sz="1600" dirty="0"/>
          </a:p>
          <a:p>
            <a:r>
              <a:rPr lang="fr-FR" sz="1600" dirty="0" err="1"/>
              <a:t>With</a:t>
            </a:r>
            <a:r>
              <a:rPr lang="fr-FR" sz="1600" dirty="0"/>
              <a:t> thermal buffer : +0,4K </a:t>
            </a:r>
            <a:r>
              <a:rPr lang="fr-FR" sz="1600" dirty="0" err="1"/>
              <a:t>allowed</a:t>
            </a:r>
            <a:r>
              <a:rPr lang="fr-FR" sz="1600" dirty="0"/>
              <a:t> </a:t>
            </a:r>
            <a:r>
              <a:rPr lang="fr-FR" sz="1600" dirty="0" err="1"/>
              <a:t>inside</a:t>
            </a:r>
            <a:r>
              <a:rPr lang="fr-FR" sz="1600" dirty="0"/>
              <a:t> the bath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2F207A18-8D68-423F-B795-F90D804B74DD}"/>
              </a:ext>
            </a:extLst>
          </p:cNvPr>
          <p:cNvCxnSpPr/>
          <p:nvPr/>
        </p:nvCxnSpPr>
        <p:spPr>
          <a:xfrm>
            <a:off x="2485399" y="2782031"/>
            <a:ext cx="0" cy="1243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avec flèche 116">
            <a:extLst>
              <a:ext uri="{FF2B5EF4-FFF2-40B4-BE49-F238E27FC236}">
                <a16:creationId xmlns:a16="http://schemas.microsoft.com/office/drawing/2014/main" id="{A6574988-9F24-412D-8B52-72C41015089E}"/>
              </a:ext>
            </a:extLst>
          </p:cNvPr>
          <p:cNvCxnSpPr>
            <a:cxnSpLocks/>
          </p:cNvCxnSpPr>
          <p:nvPr/>
        </p:nvCxnSpPr>
        <p:spPr>
          <a:xfrm flipH="1">
            <a:off x="3728977" y="3538424"/>
            <a:ext cx="4953114" cy="2258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146B4FCC-2F31-496E-BF11-7D73602B67BA}"/>
              </a:ext>
            </a:extLst>
          </p:cNvPr>
          <p:cNvSpPr txBox="1"/>
          <p:nvPr/>
        </p:nvSpPr>
        <p:spPr>
          <a:xfrm>
            <a:off x="4729362" y="5263830"/>
            <a:ext cx="63576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0,75 K </a:t>
            </a:r>
            <a:r>
              <a:rPr lang="fr-FR" sz="1600" dirty="0" err="1"/>
              <a:t>lost</a:t>
            </a:r>
            <a:r>
              <a:rPr lang="fr-FR" sz="1600" dirty="0"/>
              <a:t> due to </a:t>
            </a:r>
            <a:r>
              <a:rPr lang="fr-FR" sz="1600" dirty="0" err="1"/>
              <a:t>implementation</a:t>
            </a:r>
            <a:r>
              <a:rPr lang="fr-FR" sz="1600" dirty="0"/>
              <a:t> of </a:t>
            </a:r>
            <a:r>
              <a:rPr lang="fr-FR" sz="1600" dirty="0" err="1"/>
              <a:t>cryogenic</a:t>
            </a:r>
            <a:r>
              <a:rPr lang="fr-FR" sz="1600" dirty="0"/>
              <a:t> </a:t>
            </a:r>
            <a:r>
              <a:rPr lang="fr-FR" sz="1600" dirty="0" err="1"/>
              <a:t>loop</a:t>
            </a:r>
            <a:r>
              <a:rPr lang="fr-FR" sz="1600" dirty="0"/>
              <a:t> and </a:t>
            </a:r>
            <a:r>
              <a:rPr lang="fr-FR" sz="1600" dirty="0" err="1"/>
              <a:t>around</a:t>
            </a:r>
            <a:r>
              <a:rPr lang="fr-FR" sz="1600" dirty="0"/>
              <a:t> 50 </a:t>
            </a:r>
            <a:r>
              <a:rPr lang="fr-FR" sz="1600" dirty="0" err="1"/>
              <a:t>mK</a:t>
            </a:r>
            <a:r>
              <a:rPr lang="fr-FR" sz="1600" dirty="0"/>
              <a:t> </a:t>
            </a:r>
            <a:r>
              <a:rPr lang="fr-FR" sz="1600" dirty="0" err="1"/>
              <a:t>lost</a:t>
            </a:r>
            <a:r>
              <a:rPr lang="fr-FR" sz="1600" dirty="0"/>
              <a:t> due to thermal </a:t>
            </a:r>
            <a:r>
              <a:rPr lang="fr-FR" sz="1600" dirty="0" err="1"/>
              <a:t>buffering</a:t>
            </a:r>
            <a:r>
              <a:rPr lang="fr-FR" sz="1600" dirty="0"/>
              <a:t> (0,4K maximal </a:t>
            </a:r>
            <a:r>
              <a:rPr lang="fr-FR" sz="1600" dirty="0" err="1"/>
              <a:t>temperature</a:t>
            </a:r>
            <a:r>
              <a:rPr lang="fr-FR" sz="1600" dirty="0"/>
              <a:t> </a:t>
            </a:r>
            <a:r>
              <a:rPr lang="fr-FR" sz="1600" dirty="0" err="1"/>
              <a:t>increase</a:t>
            </a:r>
            <a:r>
              <a:rPr lang="fr-FR" sz="1600" dirty="0"/>
              <a:t> </a:t>
            </a:r>
            <a:r>
              <a:rPr lang="fr-FR" sz="1600" dirty="0" err="1"/>
              <a:t>allowed</a:t>
            </a:r>
            <a:r>
              <a:rPr lang="fr-FR" sz="1600" dirty="0"/>
              <a:t> </a:t>
            </a:r>
            <a:r>
              <a:rPr lang="fr-FR" sz="1600" dirty="0" err="1"/>
              <a:t>inside</a:t>
            </a:r>
            <a:r>
              <a:rPr lang="fr-FR" sz="1600" dirty="0"/>
              <a:t> the bath).</a:t>
            </a:r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957872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F39D002-5572-4B2C-964E-CEC7BB8526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11116" y="2150863"/>
            <a:ext cx="8782334" cy="1587501"/>
          </a:xfrm>
        </p:spPr>
        <p:txBody>
          <a:bodyPr/>
          <a:lstStyle/>
          <a:p>
            <a:r>
              <a:rPr lang="fr-FR" dirty="0"/>
              <a:t>How to regain </a:t>
            </a:r>
            <a:r>
              <a:rPr lang="fr-FR" dirty="0" err="1"/>
              <a:t>margin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different</a:t>
            </a:r>
            <a:r>
              <a:rPr lang="fr-FR" dirty="0"/>
              <a:t> configurations  ? </a:t>
            </a:r>
            <a:br>
              <a:rPr lang="fr-FR" dirty="0"/>
            </a:br>
            <a:endParaRPr lang="fr-FR" dirty="0"/>
          </a:p>
        </p:txBody>
      </p:sp>
      <p:sp>
        <p:nvSpPr>
          <p:cNvPr id="7" name="Sous-titre 6">
            <a:extLst>
              <a:ext uri="{FF2B5EF4-FFF2-40B4-BE49-F238E27FC236}">
                <a16:creationId xmlns:a16="http://schemas.microsoft.com/office/drawing/2014/main" id="{64E68172-52FF-4475-90DC-273B66C7DC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606" y="3872517"/>
            <a:ext cx="6692844" cy="1655762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2000" dirty="0"/>
              <a:t>Lower the inlet temperature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2000" dirty="0"/>
              <a:t>Lower the Inlet Temperature when needed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2000" dirty="0"/>
              <a:t>Depressurize the loop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4B1F59B-490F-4EFC-8432-1304DF51E3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48577EC-2B34-423F-AA7B-53BD34F2B8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53800" y="6673850"/>
            <a:ext cx="838200" cy="139700"/>
          </a:xfrm>
        </p:spPr>
        <p:txBody>
          <a:bodyPr/>
          <a:lstStyle/>
          <a:p>
            <a:pPr algn="ctr"/>
            <a:fld id="{854A34C9-9A4B-6445-85E1-F779B5E87362}" type="slidenum">
              <a:rPr lang="fr-FR" smtClean="0">
                <a:solidFill>
                  <a:schemeClr val="bg1"/>
                </a:solidFill>
                <a:ea typeface="Arial" charset="0"/>
                <a:cs typeface="Arial" charset="0"/>
              </a:rPr>
              <a:pPr algn="ctr"/>
              <a:t>6</a:t>
            </a:fld>
            <a:endParaRPr lang="fr-FR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139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CC13E80-0D58-4574-B4BD-DEA5B39CB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097" y="225602"/>
            <a:ext cx="10728325" cy="408395"/>
          </a:xfrm>
        </p:spPr>
        <p:txBody>
          <a:bodyPr>
            <a:normAutofit/>
          </a:bodyPr>
          <a:lstStyle/>
          <a:p>
            <a:r>
              <a:rPr lang="fr-FR" sz="2000" dirty="0"/>
              <a:t>How to regain </a:t>
            </a:r>
            <a:r>
              <a:rPr lang="fr-FR" sz="2000" dirty="0" err="1"/>
              <a:t>margin</a:t>
            </a:r>
            <a:r>
              <a:rPr lang="fr-FR" sz="2000" dirty="0"/>
              <a:t> ?  Single bath configuration </a:t>
            </a:r>
            <a:r>
              <a:rPr lang="fr-FR" sz="2000" dirty="0" err="1"/>
              <a:t>thermally</a:t>
            </a:r>
            <a:r>
              <a:rPr lang="fr-FR" sz="2000" dirty="0"/>
              <a:t> </a:t>
            </a:r>
            <a:r>
              <a:rPr lang="fr-FR" sz="2000" dirty="0" err="1"/>
              <a:t>bufferized</a:t>
            </a:r>
            <a:endParaRPr lang="fr-FR" sz="2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F14A3DB3-8B7A-427D-8E1F-7EBBB6A11E77}"/>
              </a:ext>
            </a:extLst>
          </p:cNvPr>
          <p:cNvGrpSpPr/>
          <p:nvPr/>
        </p:nvGrpSpPr>
        <p:grpSpPr>
          <a:xfrm>
            <a:off x="382423" y="1526035"/>
            <a:ext cx="6336632" cy="5011803"/>
            <a:chOff x="761933" y="31441"/>
            <a:chExt cx="10056013" cy="6529491"/>
          </a:xfrm>
        </p:grpSpPr>
        <p:sp>
          <p:nvSpPr>
            <p:cNvPr id="5" name="Rectangle à coins arrondis 11">
              <a:extLst>
                <a:ext uri="{FF2B5EF4-FFF2-40B4-BE49-F238E27FC236}">
                  <a16:creationId xmlns:a16="http://schemas.microsoft.com/office/drawing/2014/main" id="{AEC72AF5-E96F-4F55-A2C8-57A2BDE20A57}"/>
                </a:ext>
              </a:extLst>
            </p:cNvPr>
            <p:cNvSpPr/>
            <p:nvPr/>
          </p:nvSpPr>
          <p:spPr>
            <a:xfrm>
              <a:off x="3526307" y="4005234"/>
              <a:ext cx="541020" cy="759823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DFF6161A-5F3E-49A7-9AD7-708C1406C1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96817" y="4758357"/>
              <a:ext cx="7517" cy="4258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4610AA56-5476-43C9-9E3A-F8D9FB999F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78704" y="1135051"/>
              <a:ext cx="8096" cy="13817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DFA1D8DA-1112-4EFB-8F34-3872E7CAC032}"/>
                </a:ext>
              </a:extLst>
            </p:cNvPr>
            <p:cNvCxnSpPr>
              <a:cxnSpLocks/>
            </p:cNvCxnSpPr>
            <p:nvPr/>
          </p:nvCxnSpPr>
          <p:spPr>
            <a:xfrm>
              <a:off x="3769310" y="1129125"/>
              <a:ext cx="492677" cy="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Rectangle à coins arrondis 69">
              <a:extLst>
                <a:ext uri="{FF2B5EF4-FFF2-40B4-BE49-F238E27FC236}">
                  <a16:creationId xmlns:a16="http://schemas.microsoft.com/office/drawing/2014/main" id="{00F5262B-F18B-4C72-80A5-3A12F6379D3C}"/>
                </a:ext>
              </a:extLst>
            </p:cNvPr>
            <p:cNvSpPr/>
            <p:nvPr/>
          </p:nvSpPr>
          <p:spPr>
            <a:xfrm rot="5400000">
              <a:off x="4347486" y="842722"/>
              <a:ext cx="404522" cy="551161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5B18FC91-E55C-4059-9526-3D2C93FDB0A4}"/>
                </a:ext>
              </a:extLst>
            </p:cNvPr>
            <p:cNvCxnSpPr/>
            <p:nvPr/>
          </p:nvCxnSpPr>
          <p:spPr>
            <a:xfrm flipV="1">
              <a:off x="4825328" y="1118301"/>
              <a:ext cx="27664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4B1CCA0E-E3C9-4007-9959-078B58BCD4E7}"/>
                </a:ext>
              </a:extLst>
            </p:cNvPr>
            <p:cNvSpPr/>
            <p:nvPr/>
          </p:nvSpPr>
          <p:spPr>
            <a:xfrm>
              <a:off x="5101977" y="765005"/>
              <a:ext cx="746760" cy="70392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7F2CF6A-180F-472A-8696-D4DAF2DAAC92}"/>
                </a:ext>
              </a:extLst>
            </p:cNvPr>
            <p:cNvCxnSpPr>
              <a:cxnSpLocks/>
              <a:stCxn id="11" idx="3"/>
              <a:endCxn id="11" idx="6"/>
            </p:cNvCxnSpPr>
            <p:nvPr/>
          </p:nvCxnSpPr>
          <p:spPr>
            <a:xfrm flipV="1">
              <a:off x="5211337" y="1116966"/>
              <a:ext cx="637400" cy="2488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4F4FDFC6-D74D-4122-AD57-116A921784D7}"/>
                </a:ext>
              </a:extLst>
            </p:cNvPr>
            <p:cNvCxnSpPr>
              <a:cxnSpLocks/>
              <a:stCxn id="11" idx="1"/>
              <a:endCxn id="11" idx="6"/>
            </p:cNvCxnSpPr>
            <p:nvPr/>
          </p:nvCxnSpPr>
          <p:spPr>
            <a:xfrm>
              <a:off x="5211337" y="868092"/>
              <a:ext cx="637400" cy="2488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0B5FF24A-7CD3-4B98-B44C-2AE676552C1B}"/>
                </a:ext>
              </a:extLst>
            </p:cNvPr>
            <p:cNvCxnSpPr/>
            <p:nvPr/>
          </p:nvCxnSpPr>
          <p:spPr>
            <a:xfrm flipV="1">
              <a:off x="5848737" y="1116965"/>
              <a:ext cx="27664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Rectangle à coins arrondis 81">
              <a:extLst>
                <a:ext uri="{FF2B5EF4-FFF2-40B4-BE49-F238E27FC236}">
                  <a16:creationId xmlns:a16="http://schemas.microsoft.com/office/drawing/2014/main" id="{413B2A4A-14FE-4052-B802-A188621094E1}"/>
                </a:ext>
              </a:extLst>
            </p:cNvPr>
            <p:cNvSpPr/>
            <p:nvPr/>
          </p:nvSpPr>
          <p:spPr>
            <a:xfrm rot="5400000">
              <a:off x="6202814" y="841385"/>
              <a:ext cx="404522" cy="551161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9CEAF28-70DE-4D36-BDE7-05B8D4A2A7B3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flipV="1">
              <a:off x="6680656" y="1115147"/>
              <a:ext cx="347288" cy="18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à coins arrondis 99">
              <a:extLst>
                <a:ext uri="{FF2B5EF4-FFF2-40B4-BE49-F238E27FC236}">
                  <a16:creationId xmlns:a16="http://schemas.microsoft.com/office/drawing/2014/main" id="{0669CEDC-07AC-4658-95F2-8D953DC65014}"/>
                </a:ext>
              </a:extLst>
            </p:cNvPr>
            <p:cNvSpPr/>
            <p:nvPr/>
          </p:nvSpPr>
          <p:spPr>
            <a:xfrm>
              <a:off x="6743041" y="4001103"/>
              <a:ext cx="541020" cy="774523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DD2D2A43-990B-44CB-93B8-7F9AFBAB93DC}"/>
                </a:ext>
              </a:extLst>
            </p:cNvPr>
            <p:cNvCxnSpPr>
              <a:cxnSpLocks/>
              <a:endCxn id="17" idx="0"/>
            </p:cNvCxnSpPr>
            <p:nvPr/>
          </p:nvCxnSpPr>
          <p:spPr>
            <a:xfrm>
              <a:off x="7013551" y="3455458"/>
              <a:ext cx="0" cy="545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DA258BA1-FC08-40F2-B7C7-530990798564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>
              <a:off x="7013551" y="4775626"/>
              <a:ext cx="0" cy="4051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B1B7B4A0-AF49-4644-A34B-CA2127AF7B3B}"/>
                </a:ext>
              </a:extLst>
            </p:cNvPr>
            <p:cNvSpPr txBox="1"/>
            <p:nvPr/>
          </p:nvSpPr>
          <p:spPr>
            <a:xfrm>
              <a:off x="4067327" y="4305999"/>
              <a:ext cx="1263641" cy="260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700" dirty="0"/>
                <a:t>Return pipes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9355E30F-B13D-4EE1-8A88-5450E33AE893}"/>
                </a:ext>
              </a:extLst>
            </p:cNvPr>
            <p:cNvSpPr txBox="1"/>
            <p:nvPr/>
          </p:nvSpPr>
          <p:spPr>
            <a:xfrm>
              <a:off x="5572333" y="4305999"/>
              <a:ext cx="1263641" cy="260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700" dirty="0" err="1"/>
                <a:t>Supply</a:t>
              </a:r>
              <a:r>
                <a:rPr lang="fr-FR" sz="700" dirty="0"/>
                <a:t> pipes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12C1781E-D80E-45A9-BC3A-DFFF9331EC52}"/>
                </a:ext>
              </a:extLst>
            </p:cNvPr>
            <p:cNvSpPr txBox="1"/>
            <p:nvPr/>
          </p:nvSpPr>
          <p:spPr>
            <a:xfrm>
              <a:off x="3774069" y="31441"/>
              <a:ext cx="1254055" cy="541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700" dirty="0"/>
                <a:t>HXPS1 to </a:t>
              </a:r>
              <a:r>
                <a:rPr lang="fr-FR" sz="700" dirty="0" err="1"/>
                <a:t>circulator</a:t>
              </a:r>
              <a:r>
                <a:rPr lang="fr-FR" sz="700" dirty="0"/>
                <a:t> pipes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D8AB5701-246C-4A92-832C-CC714B3CCACF}"/>
                </a:ext>
              </a:extLst>
            </p:cNvPr>
            <p:cNvSpPr txBox="1"/>
            <p:nvPr/>
          </p:nvSpPr>
          <p:spPr>
            <a:xfrm>
              <a:off x="6057837" y="51890"/>
              <a:ext cx="1144437" cy="541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700" dirty="0" err="1"/>
                <a:t>Circulator</a:t>
              </a:r>
              <a:r>
                <a:rPr lang="fr-FR" sz="700" dirty="0"/>
                <a:t> to HXPS2 pipes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D681BBD6-62CD-4C8A-B253-E38A5F4BB81D}"/>
                </a:ext>
              </a:extLst>
            </p:cNvPr>
            <p:cNvSpPr txBox="1"/>
            <p:nvPr/>
          </p:nvSpPr>
          <p:spPr>
            <a:xfrm>
              <a:off x="4215851" y="2871602"/>
              <a:ext cx="1263641" cy="260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700" dirty="0"/>
                <a:t>HXPS1</a:t>
              </a:r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F1F78039-96C9-4828-B115-E335A7E2BD7B}"/>
                </a:ext>
              </a:extLst>
            </p:cNvPr>
            <p:cNvSpPr txBox="1"/>
            <p:nvPr/>
          </p:nvSpPr>
          <p:spPr>
            <a:xfrm>
              <a:off x="7410155" y="2856771"/>
              <a:ext cx="1263641" cy="260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700" dirty="0"/>
                <a:t>HXPS2</a:t>
              </a:r>
            </a:p>
          </p:txBody>
        </p:sp>
        <p:cxnSp>
          <p:nvCxnSpPr>
            <p:cNvPr id="26" name="Connecteur droit avec flèche 25">
              <a:extLst>
                <a:ext uri="{FF2B5EF4-FFF2-40B4-BE49-F238E27FC236}">
                  <a16:creationId xmlns:a16="http://schemas.microsoft.com/office/drawing/2014/main" id="{10119136-A40A-4B9C-8DF8-0AE5043C61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04334" y="3471666"/>
              <a:ext cx="2802" cy="5294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DB8BC26-6F56-4D2D-9F90-C8FE538B31EF}"/>
                </a:ext>
              </a:extLst>
            </p:cNvPr>
            <p:cNvSpPr/>
            <p:nvPr/>
          </p:nvSpPr>
          <p:spPr>
            <a:xfrm>
              <a:off x="3462642" y="2512187"/>
              <a:ext cx="637699" cy="96010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A824CC46-F5C3-44F6-A0F4-96453DB669A1}"/>
                </a:ext>
              </a:extLst>
            </p:cNvPr>
            <p:cNvCxnSpPr/>
            <p:nvPr/>
          </p:nvCxnSpPr>
          <p:spPr>
            <a:xfrm>
              <a:off x="3662428" y="2515443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C527D43-449D-4989-BF95-8A575DB9C2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76866" y="2608935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76204576-506C-4F08-ACAA-6401612EB3FF}"/>
                </a:ext>
              </a:extLst>
            </p:cNvPr>
            <p:cNvCxnSpPr/>
            <p:nvPr/>
          </p:nvCxnSpPr>
          <p:spPr>
            <a:xfrm>
              <a:off x="3676252" y="2689218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D1A89E5-5AC2-4F9D-B9B7-4BF79B16F1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6270" y="2783381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163008BE-E37E-43C2-AD8B-076D34F73F74}"/>
                </a:ext>
              </a:extLst>
            </p:cNvPr>
            <p:cNvCxnSpPr/>
            <p:nvPr/>
          </p:nvCxnSpPr>
          <p:spPr>
            <a:xfrm>
              <a:off x="3686222" y="2869795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3920B750-4923-466E-B719-148C7E1D9E9E}"/>
                </a:ext>
              </a:extLst>
            </p:cNvPr>
            <p:cNvCxnSpPr/>
            <p:nvPr/>
          </p:nvCxnSpPr>
          <p:spPr>
            <a:xfrm>
              <a:off x="3686222" y="3048722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92B6C06F-4792-4A60-8405-D9B6F2B385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6269" y="2963247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FE6062F-1F1D-4D55-A57A-F564906C8A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1213" y="3144031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8CE3C1BF-1EC4-400F-9088-ED9D3958F6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2211" y="3320368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7600C17-319B-414B-949F-0517E31B95B1}"/>
                </a:ext>
              </a:extLst>
            </p:cNvPr>
            <p:cNvCxnSpPr/>
            <p:nvPr/>
          </p:nvCxnSpPr>
          <p:spPr>
            <a:xfrm>
              <a:off x="3686222" y="3227156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17BF54A4-05BE-4E9C-8FB8-7342ACF83578}"/>
                </a:ext>
              </a:extLst>
            </p:cNvPr>
            <p:cNvCxnSpPr>
              <a:cxnSpLocks/>
            </p:cNvCxnSpPr>
            <p:nvPr/>
          </p:nvCxnSpPr>
          <p:spPr>
            <a:xfrm>
              <a:off x="3693662" y="3402620"/>
              <a:ext cx="206311" cy="676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0357051-2FB2-4651-BB51-0A3AE9A5A5E4}"/>
                </a:ext>
              </a:extLst>
            </p:cNvPr>
            <p:cNvSpPr/>
            <p:nvPr/>
          </p:nvSpPr>
          <p:spPr>
            <a:xfrm>
              <a:off x="6712105" y="2487378"/>
              <a:ext cx="637699" cy="96010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E707C046-25A2-498C-B1E3-2B4FD9ED8E47}"/>
                </a:ext>
              </a:extLst>
            </p:cNvPr>
            <p:cNvCxnSpPr/>
            <p:nvPr/>
          </p:nvCxnSpPr>
          <p:spPr>
            <a:xfrm>
              <a:off x="6911891" y="2490634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447D25B0-A280-401F-8D5C-131829D075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6329" y="2584126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81F2298E-5E80-4947-8CEE-E769E4810260}"/>
                </a:ext>
              </a:extLst>
            </p:cNvPr>
            <p:cNvCxnSpPr/>
            <p:nvPr/>
          </p:nvCxnSpPr>
          <p:spPr>
            <a:xfrm>
              <a:off x="6925715" y="2664409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18B6EF44-8F97-401D-98E5-7DA00E0D9A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5733" y="2758572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D6AB2993-0B7F-4A32-AD55-02BB9BCBDC26}"/>
                </a:ext>
              </a:extLst>
            </p:cNvPr>
            <p:cNvCxnSpPr/>
            <p:nvPr/>
          </p:nvCxnSpPr>
          <p:spPr>
            <a:xfrm>
              <a:off x="6935685" y="2844986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73CA1BD3-837D-4969-B9E6-B2C3D8E9CAFA}"/>
                </a:ext>
              </a:extLst>
            </p:cNvPr>
            <p:cNvCxnSpPr/>
            <p:nvPr/>
          </p:nvCxnSpPr>
          <p:spPr>
            <a:xfrm>
              <a:off x="6935685" y="3023913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78481765-E238-4806-9ACD-BEC12095D6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5732" y="2938438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E2D3232A-16D6-485E-9D9E-2B1567B4F8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40676" y="3119222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93961121-913E-4033-885D-7772A97B6B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41674" y="3295559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860F5A79-E4FE-4E7C-B568-AD548F8A2964}"/>
                </a:ext>
              </a:extLst>
            </p:cNvPr>
            <p:cNvCxnSpPr/>
            <p:nvPr/>
          </p:nvCxnSpPr>
          <p:spPr>
            <a:xfrm>
              <a:off x="6935685" y="3202347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84D6A87E-9788-457B-BF92-1C39067A676A}"/>
                </a:ext>
              </a:extLst>
            </p:cNvPr>
            <p:cNvCxnSpPr>
              <a:cxnSpLocks/>
            </p:cNvCxnSpPr>
            <p:nvPr/>
          </p:nvCxnSpPr>
          <p:spPr>
            <a:xfrm>
              <a:off x="6943125" y="3377811"/>
              <a:ext cx="206311" cy="676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9EA582CB-293F-449C-867A-AF555D9A3459}"/>
                </a:ext>
              </a:extLst>
            </p:cNvPr>
            <p:cNvSpPr txBox="1"/>
            <p:nvPr/>
          </p:nvSpPr>
          <p:spPr>
            <a:xfrm>
              <a:off x="4922314" y="3728021"/>
              <a:ext cx="1574531" cy="30073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900" b="1" dirty="0">
                  <a:solidFill>
                    <a:srgbClr val="FF0000"/>
                  </a:solidFill>
                </a:rPr>
                <a:t>Bath 1 : 4,4K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6CA4C11-B235-41A2-8651-E1A0A488E591}"/>
                </a:ext>
              </a:extLst>
            </p:cNvPr>
            <p:cNvSpPr/>
            <p:nvPr/>
          </p:nvSpPr>
          <p:spPr>
            <a:xfrm>
              <a:off x="3115774" y="2328849"/>
              <a:ext cx="5326565" cy="1329782"/>
            </a:xfrm>
            <a:prstGeom prst="rect">
              <a:avLst/>
            </a:prstGeom>
            <a:solidFill>
              <a:srgbClr val="00B0F0">
                <a:alpha val="2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53" name="Rectangle : avec coins rognés en haut 52">
              <a:extLst>
                <a:ext uri="{FF2B5EF4-FFF2-40B4-BE49-F238E27FC236}">
                  <a16:creationId xmlns:a16="http://schemas.microsoft.com/office/drawing/2014/main" id="{83D97DB0-0D46-42C3-9E1B-2C6C61F43041}"/>
                </a:ext>
              </a:extLst>
            </p:cNvPr>
            <p:cNvSpPr/>
            <p:nvPr/>
          </p:nvSpPr>
          <p:spPr>
            <a:xfrm>
              <a:off x="3115774" y="1785419"/>
              <a:ext cx="5326565" cy="543432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cxnSp>
          <p:nvCxnSpPr>
            <p:cNvPr id="54" name="Connecteur droit avec flèche 53">
              <a:extLst>
                <a:ext uri="{FF2B5EF4-FFF2-40B4-BE49-F238E27FC236}">
                  <a16:creationId xmlns:a16="http://schemas.microsoft.com/office/drawing/2014/main" id="{F4C1ED69-D151-4D7A-AE66-0D10B80A67BF}"/>
                </a:ext>
              </a:extLst>
            </p:cNvPr>
            <p:cNvCxnSpPr>
              <a:endCxn id="39" idx="0"/>
            </p:cNvCxnSpPr>
            <p:nvPr/>
          </p:nvCxnSpPr>
          <p:spPr>
            <a:xfrm>
              <a:off x="7027944" y="1107171"/>
              <a:ext cx="3011" cy="13802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Cylindre 54">
              <a:extLst>
                <a:ext uri="{FF2B5EF4-FFF2-40B4-BE49-F238E27FC236}">
                  <a16:creationId xmlns:a16="http://schemas.microsoft.com/office/drawing/2014/main" id="{A5C838E8-7E28-4AA6-AA4F-5422778690E2}"/>
                </a:ext>
              </a:extLst>
            </p:cNvPr>
            <p:cNvSpPr/>
            <p:nvPr/>
          </p:nvSpPr>
          <p:spPr>
            <a:xfrm rot="16200000">
              <a:off x="4934768" y="3947452"/>
              <a:ext cx="966703" cy="3511380"/>
            </a:xfrm>
            <a:prstGeom prst="ca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CF3668BA-F8F4-4BF8-9992-47B8E486B6A4}"/>
                </a:ext>
              </a:extLst>
            </p:cNvPr>
            <p:cNvSpPr txBox="1"/>
            <p:nvPr/>
          </p:nvSpPr>
          <p:spPr>
            <a:xfrm>
              <a:off x="4907922" y="5497859"/>
              <a:ext cx="1056601" cy="30073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900" b="1" dirty="0"/>
                <a:t>Magnet</a:t>
              </a:r>
            </a:p>
          </p:txBody>
        </p: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5CB001EF-1243-49C8-A411-332BC12310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8486" y="2169693"/>
              <a:ext cx="347288" cy="181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>
              <a:extLst>
                <a:ext uri="{FF2B5EF4-FFF2-40B4-BE49-F238E27FC236}">
                  <a16:creationId xmlns:a16="http://schemas.microsoft.com/office/drawing/2014/main" id="{A0ACBA4D-AE17-42DE-862E-BDF7045865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8486" y="1820795"/>
              <a:ext cx="0" cy="34889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5D88D804-1F60-4697-BC4A-D8355E02BA57}"/>
                </a:ext>
              </a:extLst>
            </p:cNvPr>
            <p:cNvSpPr/>
            <p:nvPr/>
          </p:nvSpPr>
          <p:spPr>
            <a:xfrm rot="16200000">
              <a:off x="2512729" y="1289660"/>
              <a:ext cx="544028" cy="52342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C0901B8D-A4AE-47E7-A7D8-7E75483BC683}"/>
                </a:ext>
              </a:extLst>
            </p:cNvPr>
            <p:cNvCxnSpPr>
              <a:cxnSpLocks/>
              <a:stCxn id="59" idx="3"/>
              <a:endCxn id="59" idx="6"/>
            </p:cNvCxnSpPr>
            <p:nvPr/>
          </p:nvCxnSpPr>
          <p:spPr>
            <a:xfrm rot="16200000" flipV="1">
              <a:off x="2645093" y="1419006"/>
              <a:ext cx="464357" cy="18505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C4DD379E-1BBF-447C-A5BB-100A723F7F94}"/>
                </a:ext>
              </a:extLst>
            </p:cNvPr>
            <p:cNvCxnSpPr>
              <a:cxnSpLocks/>
              <a:stCxn id="59" idx="1"/>
              <a:endCxn id="59" idx="6"/>
            </p:cNvCxnSpPr>
            <p:nvPr/>
          </p:nvCxnSpPr>
          <p:spPr>
            <a:xfrm rot="16200000">
              <a:off x="2460036" y="1419006"/>
              <a:ext cx="464357" cy="18505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>
              <a:extLst>
                <a:ext uri="{FF2B5EF4-FFF2-40B4-BE49-F238E27FC236}">
                  <a16:creationId xmlns:a16="http://schemas.microsoft.com/office/drawing/2014/main" id="{89DBFE8E-B597-4EEE-A21E-187778F149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75348" y="940698"/>
              <a:ext cx="0" cy="34889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Ellipse 62">
              <a:extLst>
                <a:ext uri="{FF2B5EF4-FFF2-40B4-BE49-F238E27FC236}">
                  <a16:creationId xmlns:a16="http://schemas.microsoft.com/office/drawing/2014/main" id="{28E53F45-CA9C-48E6-9607-592C3C1042AC}"/>
                </a:ext>
              </a:extLst>
            </p:cNvPr>
            <p:cNvSpPr/>
            <p:nvPr/>
          </p:nvSpPr>
          <p:spPr>
            <a:xfrm rot="16200000">
              <a:off x="2512729" y="406974"/>
              <a:ext cx="544028" cy="52342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1517E4A6-F1CF-4122-8D8A-DC38B796D6B6}"/>
                </a:ext>
              </a:extLst>
            </p:cNvPr>
            <p:cNvSpPr txBox="1"/>
            <p:nvPr/>
          </p:nvSpPr>
          <p:spPr>
            <a:xfrm>
              <a:off x="2587111" y="487584"/>
              <a:ext cx="435961" cy="441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/>
                <a:t>LP</a:t>
              </a:r>
            </a:p>
          </p:txBody>
        </p: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79985F9B-ACE8-4195-A560-8FCCD60B98E4}"/>
                </a:ext>
              </a:extLst>
            </p:cNvPr>
            <p:cNvSpPr/>
            <p:nvPr/>
          </p:nvSpPr>
          <p:spPr>
            <a:xfrm rot="16200000">
              <a:off x="8521104" y="142037"/>
              <a:ext cx="533884" cy="54820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7FD7943D-23F6-4C4D-B10A-B45031E05F19}"/>
                </a:ext>
              </a:extLst>
            </p:cNvPr>
            <p:cNvSpPr txBox="1"/>
            <p:nvPr/>
          </p:nvSpPr>
          <p:spPr>
            <a:xfrm>
              <a:off x="8579407" y="231471"/>
              <a:ext cx="548203" cy="300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/>
                <a:t>HP</a:t>
              </a:r>
            </a:p>
          </p:txBody>
        </p:sp>
        <p:cxnSp>
          <p:nvCxnSpPr>
            <p:cNvPr id="67" name="Connecteur droit avec flèche 66">
              <a:extLst>
                <a:ext uri="{FF2B5EF4-FFF2-40B4-BE49-F238E27FC236}">
                  <a16:creationId xmlns:a16="http://schemas.microsoft.com/office/drawing/2014/main" id="{742A58CA-F60F-4CED-9A88-3C5DD3181A0B}"/>
                </a:ext>
              </a:extLst>
            </p:cNvPr>
            <p:cNvCxnSpPr>
              <a:cxnSpLocks/>
              <a:stCxn id="65" idx="2"/>
            </p:cNvCxnSpPr>
            <p:nvPr/>
          </p:nvCxnSpPr>
          <p:spPr>
            <a:xfrm flipH="1">
              <a:off x="8785762" y="683080"/>
              <a:ext cx="2284" cy="795966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2B3FB105-2E6E-40A2-B2D9-7467EEA2062A}"/>
                </a:ext>
              </a:extLst>
            </p:cNvPr>
            <p:cNvCxnSpPr>
              <a:cxnSpLocks/>
            </p:cNvCxnSpPr>
            <p:nvPr/>
          </p:nvCxnSpPr>
          <p:spPr>
            <a:xfrm>
              <a:off x="8615903" y="1479046"/>
              <a:ext cx="344287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CA4E23FC-2627-455A-A77A-2B0ABFE51EE3}"/>
                </a:ext>
              </a:extLst>
            </p:cNvPr>
            <p:cNvCxnSpPr>
              <a:cxnSpLocks/>
            </p:cNvCxnSpPr>
            <p:nvPr/>
          </p:nvCxnSpPr>
          <p:spPr>
            <a:xfrm>
              <a:off x="8609345" y="1930013"/>
              <a:ext cx="344287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4E3A37A7-6ED2-4795-BDE0-D3D785F00C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09345" y="1479046"/>
              <a:ext cx="344287" cy="45096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19AB0475-F71B-4EEB-A594-DCF89895D3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09345" y="1479046"/>
              <a:ext cx="344287" cy="45096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6615635-B29D-4233-A17E-6E2B9FDCE2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88046" y="1929105"/>
              <a:ext cx="0" cy="32556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Connecteur droit avec flèche 72">
              <a:extLst>
                <a:ext uri="{FF2B5EF4-FFF2-40B4-BE49-F238E27FC236}">
                  <a16:creationId xmlns:a16="http://schemas.microsoft.com/office/drawing/2014/main" id="{DEAD0ACC-F4DB-42E5-BD00-3B41D4695E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35267" y="2254667"/>
              <a:ext cx="346222" cy="1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D57BEFAF-2EFD-40E0-A58E-9B930B683B52}"/>
                </a:ext>
              </a:extLst>
            </p:cNvPr>
            <p:cNvSpPr txBox="1"/>
            <p:nvPr/>
          </p:nvSpPr>
          <p:spPr>
            <a:xfrm>
              <a:off x="761933" y="1326868"/>
              <a:ext cx="1831196" cy="481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>
                  <a:solidFill>
                    <a:schemeClr val="accent1"/>
                  </a:solidFill>
                </a:rPr>
                <a:t>Cold </a:t>
              </a:r>
              <a:r>
                <a:rPr lang="fr-FR" sz="900" dirty="0" err="1">
                  <a:solidFill>
                    <a:schemeClr val="accent1"/>
                  </a:solidFill>
                </a:rPr>
                <a:t>compressor</a:t>
              </a:r>
              <a:endParaRPr lang="fr-FR" sz="900" dirty="0">
                <a:solidFill>
                  <a:schemeClr val="accent1"/>
                </a:solidFill>
              </a:endParaRPr>
            </a:p>
          </p:txBody>
        </p:sp>
        <p:sp>
          <p:nvSpPr>
            <p:cNvPr id="75" name="ZoneTexte 74">
              <a:extLst>
                <a:ext uri="{FF2B5EF4-FFF2-40B4-BE49-F238E27FC236}">
                  <a16:creationId xmlns:a16="http://schemas.microsoft.com/office/drawing/2014/main" id="{9B37B6DC-3A35-4024-BA5E-807DF90637B3}"/>
                </a:ext>
              </a:extLst>
            </p:cNvPr>
            <p:cNvSpPr txBox="1"/>
            <p:nvPr/>
          </p:nvSpPr>
          <p:spPr>
            <a:xfrm>
              <a:off x="8986750" y="1444800"/>
              <a:ext cx="1831196" cy="481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>
                  <a:solidFill>
                    <a:schemeClr val="accent1"/>
                  </a:solidFill>
                </a:rPr>
                <a:t>Joule Thomson valve</a:t>
              </a:r>
            </a:p>
          </p:txBody>
        </p:sp>
        <p:cxnSp>
          <p:nvCxnSpPr>
            <p:cNvPr id="76" name="Connecteur droit avec flèche 75">
              <a:extLst>
                <a:ext uri="{FF2B5EF4-FFF2-40B4-BE49-F238E27FC236}">
                  <a16:creationId xmlns:a16="http://schemas.microsoft.com/office/drawing/2014/main" id="{6E9F8CAE-1A84-4E5C-961C-A5A582045C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4467" y="1636699"/>
              <a:ext cx="396772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D67B852C-7445-443C-A029-6DA644EB4B31}"/>
                </a:ext>
              </a:extLst>
            </p:cNvPr>
            <p:cNvCxnSpPr>
              <a:cxnSpLocks/>
            </p:cNvCxnSpPr>
            <p:nvPr/>
          </p:nvCxnSpPr>
          <p:spPr>
            <a:xfrm>
              <a:off x="7250978" y="858024"/>
              <a:ext cx="34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8F5B4B1D-0391-4DBA-A22D-843CFB9582FB}"/>
                </a:ext>
              </a:extLst>
            </p:cNvPr>
            <p:cNvCxnSpPr>
              <a:cxnSpLocks/>
            </p:cNvCxnSpPr>
            <p:nvPr/>
          </p:nvCxnSpPr>
          <p:spPr>
            <a:xfrm>
              <a:off x="7244420" y="1308991"/>
              <a:ext cx="34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C69683C2-A4FB-49E9-8258-1134CB3A2D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44420" y="858024"/>
              <a:ext cx="344287" cy="450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F2499511-919B-4B5C-AB9F-7351F3FAFCF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44420" y="858024"/>
              <a:ext cx="344287" cy="450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58B345E8-28EC-418A-A3F2-F9A0B29DEA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31239" y="1316265"/>
              <a:ext cx="0" cy="3255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55A00B83-010D-4F5E-82A3-2BA79D63F4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23121" y="532462"/>
              <a:ext cx="0" cy="3255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3" name="Ellipse 82">
              <a:extLst>
                <a:ext uri="{FF2B5EF4-FFF2-40B4-BE49-F238E27FC236}">
                  <a16:creationId xmlns:a16="http://schemas.microsoft.com/office/drawing/2014/main" id="{E7F11346-D4A3-4ED6-984F-262E8AF02B8E}"/>
                </a:ext>
              </a:extLst>
            </p:cNvPr>
            <p:cNvSpPr/>
            <p:nvPr/>
          </p:nvSpPr>
          <p:spPr>
            <a:xfrm rot="16200000">
              <a:off x="7217568" y="92025"/>
              <a:ext cx="425051" cy="42650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84" name="ZoneTexte 83">
              <a:extLst>
                <a:ext uri="{FF2B5EF4-FFF2-40B4-BE49-F238E27FC236}">
                  <a16:creationId xmlns:a16="http://schemas.microsoft.com/office/drawing/2014/main" id="{EB05F723-21BB-4F49-929F-DEB3524D4551}"/>
                </a:ext>
              </a:extLst>
            </p:cNvPr>
            <p:cNvSpPr txBox="1"/>
            <p:nvPr/>
          </p:nvSpPr>
          <p:spPr>
            <a:xfrm>
              <a:off x="7228407" y="181402"/>
              <a:ext cx="507523" cy="200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" dirty="0"/>
                <a:t>HP1</a:t>
              </a:r>
              <a:endParaRPr lang="fr-FR" sz="900" dirty="0"/>
            </a:p>
          </p:txBody>
        </p:sp>
        <p:sp>
          <p:nvSpPr>
            <p:cNvPr id="85" name="ZoneTexte 84">
              <a:extLst>
                <a:ext uri="{FF2B5EF4-FFF2-40B4-BE49-F238E27FC236}">
                  <a16:creationId xmlns:a16="http://schemas.microsoft.com/office/drawing/2014/main" id="{A096890A-4759-43FF-B72E-C834BE5989D4}"/>
                </a:ext>
              </a:extLst>
            </p:cNvPr>
            <p:cNvSpPr txBox="1"/>
            <p:nvPr/>
          </p:nvSpPr>
          <p:spPr>
            <a:xfrm>
              <a:off x="7500943" y="906237"/>
              <a:ext cx="1831196" cy="300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err="1">
                  <a:solidFill>
                    <a:srgbClr val="FF0000"/>
                  </a:solidFill>
                </a:rPr>
                <a:t>Load</a:t>
              </a:r>
              <a:r>
                <a:rPr lang="fr-FR" sz="900" dirty="0">
                  <a:solidFill>
                    <a:srgbClr val="FF0000"/>
                  </a:solidFill>
                </a:rPr>
                <a:t> valve</a:t>
              </a:r>
            </a:p>
          </p:txBody>
        </p:sp>
        <p:cxnSp>
          <p:nvCxnSpPr>
            <p:cNvPr id="86" name="Connecteur droit avec flèche 85">
              <a:extLst>
                <a:ext uri="{FF2B5EF4-FFF2-40B4-BE49-F238E27FC236}">
                  <a16:creationId xmlns:a16="http://schemas.microsoft.com/office/drawing/2014/main" id="{71855975-916C-42F1-AC1D-9D50D271B4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04174" y="4943955"/>
              <a:ext cx="1" cy="29244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F5CD529E-FFFD-4363-A7C9-60FED45D74A6}"/>
                </a:ext>
              </a:extLst>
            </p:cNvPr>
            <p:cNvCxnSpPr>
              <a:cxnSpLocks/>
            </p:cNvCxnSpPr>
            <p:nvPr/>
          </p:nvCxnSpPr>
          <p:spPr>
            <a:xfrm>
              <a:off x="7846413" y="5236395"/>
              <a:ext cx="34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01E68C2A-9805-4FD9-A101-166E9FE89503}"/>
                </a:ext>
              </a:extLst>
            </p:cNvPr>
            <p:cNvCxnSpPr>
              <a:cxnSpLocks/>
            </p:cNvCxnSpPr>
            <p:nvPr/>
          </p:nvCxnSpPr>
          <p:spPr>
            <a:xfrm>
              <a:off x="7839855" y="5687362"/>
              <a:ext cx="34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937AA30-97C2-4BB3-B209-B13B978084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39855" y="5236395"/>
              <a:ext cx="344287" cy="450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F129020E-32FD-4F89-967C-398C212476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39855" y="5236395"/>
              <a:ext cx="344287" cy="450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ZoneTexte 90">
              <a:extLst>
                <a:ext uri="{FF2B5EF4-FFF2-40B4-BE49-F238E27FC236}">
                  <a16:creationId xmlns:a16="http://schemas.microsoft.com/office/drawing/2014/main" id="{93A0158B-7257-4D39-84EA-720554EBF104}"/>
                </a:ext>
              </a:extLst>
            </p:cNvPr>
            <p:cNvSpPr txBox="1"/>
            <p:nvPr/>
          </p:nvSpPr>
          <p:spPr>
            <a:xfrm>
              <a:off x="8220068" y="5228534"/>
              <a:ext cx="1831196" cy="300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err="1">
                  <a:solidFill>
                    <a:srgbClr val="FF0000"/>
                  </a:solidFill>
                </a:rPr>
                <a:t>Unload</a:t>
              </a:r>
              <a:r>
                <a:rPr lang="fr-FR" sz="900" dirty="0">
                  <a:solidFill>
                    <a:srgbClr val="FF0000"/>
                  </a:solidFill>
                </a:rPr>
                <a:t> valve</a:t>
              </a:r>
            </a:p>
          </p:txBody>
        </p: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23D422C5-01D4-45F8-A5B2-DA5CA8C74D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13552" y="4943955"/>
              <a:ext cx="990623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3" name="Ellipse 92">
              <a:extLst>
                <a:ext uri="{FF2B5EF4-FFF2-40B4-BE49-F238E27FC236}">
                  <a16:creationId xmlns:a16="http://schemas.microsoft.com/office/drawing/2014/main" id="{E61F9440-4AD7-47FF-BF0A-CD1DB2D3D843}"/>
                </a:ext>
              </a:extLst>
            </p:cNvPr>
            <p:cNvSpPr/>
            <p:nvPr/>
          </p:nvSpPr>
          <p:spPr>
            <a:xfrm rot="16200000">
              <a:off x="7800247" y="6135154"/>
              <a:ext cx="425051" cy="42650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/>
            </a:p>
          </p:txBody>
        </p:sp>
        <p:sp>
          <p:nvSpPr>
            <p:cNvPr id="94" name="ZoneTexte 93">
              <a:extLst>
                <a:ext uri="{FF2B5EF4-FFF2-40B4-BE49-F238E27FC236}">
                  <a16:creationId xmlns:a16="http://schemas.microsoft.com/office/drawing/2014/main" id="{E7E62C12-A4C4-45A6-8AF7-EC1F55332CA8}"/>
                </a:ext>
              </a:extLst>
            </p:cNvPr>
            <p:cNvSpPr txBox="1"/>
            <p:nvPr/>
          </p:nvSpPr>
          <p:spPr>
            <a:xfrm>
              <a:off x="7811087" y="6224531"/>
              <a:ext cx="426505" cy="200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" dirty="0"/>
                <a:t>LP1</a:t>
              </a:r>
              <a:endParaRPr lang="fr-FR" sz="900" dirty="0"/>
            </a:p>
          </p:txBody>
        </p: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0392D511-75FF-497D-A327-5EBDF60E21B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015852" y="5682525"/>
              <a:ext cx="2704" cy="45580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00" name="Connecteur droit avec flèche 99">
            <a:extLst>
              <a:ext uri="{FF2B5EF4-FFF2-40B4-BE49-F238E27FC236}">
                <a16:creationId xmlns:a16="http://schemas.microsoft.com/office/drawing/2014/main" id="{9D10D4F6-CB88-4641-8859-2076D34F71C9}"/>
              </a:ext>
            </a:extLst>
          </p:cNvPr>
          <p:cNvCxnSpPr>
            <a:cxnSpLocks/>
          </p:cNvCxnSpPr>
          <p:nvPr/>
        </p:nvCxnSpPr>
        <p:spPr>
          <a:xfrm flipV="1">
            <a:off x="4856418" y="2763991"/>
            <a:ext cx="3303079" cy="9691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1" name="Groupe 110">
            <a:extLst>
              <a:ext uri="{FF2B5EF4-FFF2-40B4-BE49-F238E27FC236}">
                <a16:creationId xmlns:a16="http://schemas.microsoft.com/office/drawing/2014/main" id="{572ECDC0-E2D2-4157-888C-91D1CB1AE1B6}"/>
              </a:ext>
            </a:extLst>
          </p:cNvPr>
          <p:cNvGrpSpPr/>
          <p:nvPr/>
        </p:nvGrpSpPr>
        <p:grpSpPr>
          <a:xfrm>
            <a:off x="7935878" y="2028098"/>
            <a:ext cx="3799069" cy="2195056"/>
            <a:chOff x="7935878" y="2028098"/>
            <a:chExt cx="3799069" cy="2195056"/>
          </a:xfrm>
        </p:grpSpPr>
        <p:grpSp>
          <p:nvGrpSpPr>
            <p:cNvPr id="102" name="Groupe 101">
              <a:extLst>
                <a:ext uri="{FF2B5EF4-FFF2-40B4-BE49-F238E27FC236}">
                  <a16:creationId xmlns:a16="http://schemas.microsoft.com/office/drawing/2014/main" id="{4939FEB1-E832-4643-AFA0-0D3F8BD2ADEB}"/>
                </a:ext>
              </a:extLst>
            </p:cNvPr>
            <p:cNvGrpSpPr/>
            <p:nvPr/>
          </p:nvGrpSpPr>
          <p:grpSpPr>
            <a:xfrm>
              <a:off x="8159496" y="2028098"/>
              <a:ext cx="3360582" cy="1319746"/>
              <a:chOff x="8103348" y="2882369"/>
              <a:chExt cx="3360582" cy="1319746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0A4C80F4-CF8A-4D6A-BD8B-8313D8A7B62F}"/>
                  </a:ext>
                </a:extLst>
              </p:cNvPr>
              <p:cNvSpPr/>
              <p:nvPr/>
            </p:nvSpPr>
            <p:spPr>
              <a:xfrm>
                <a:off x="8103349" y="3265236"/>
                <a:ext cx="3356448" cy="936879"/>
              </a:xfrm>
              <a:prstGeom prst="rect">
                <a:avLst/>
              </a:prstGeom>
              <a:solidFill>
                <a:srgbClr val="00B0F0">
                  <a:alpha val="26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99" name="Rectangle : avec coins rognés en haut 98">
                <a:extLst>
                  <a:ext uri="{FF2B5EF4-FFF2-40B4-BE49-F238E27FC236}">
                    <a16:creationId xmlns:a16="http://schemas.microsoft.com/office/drawing/2014/main" id="{7F569883-EACD-4AA0-B3E1-7CF8F10C70AB}"/>
                  </a:ext>
                </a:extLst>
              </p:cNvPr>
              <p:cNvSpPr/>
              <p:nvPr/>
            </p:nvSpPr>
            <p:spPr>
              <a:xfrm>
                <a:off x="8103348" y="2882369"/>
                <a:ext cx="3360582" cy="382867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104" name="ZoneTexte 103">
              <a:extLst>
                <a:ext uri="{FF2B5EF4-FFF2-40B4-BE49-F238E27FC236}">
                  <a16:creationId xmlns:a16="http://schemas.microsoft.com/office/drawing/2014/main" id="{8FD47D0C-A0D5-4AAB-97EE-624104869EFC}"/>
                </a:ext>
              </a:extLst>
            </p:cNvPr>
            <p:cNvSpPr txBox="1"/>
            <p:nvPr/>
          </p:nvSpPr>
          <p:spPr>
            <a:xfrm>
              <a:off x="7935878" y="3392157"/>
              <a:ext cx="379906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err="1">
                  <a:solidFill>
                    <a:srgbClr val="FF0000"/>
                  </a:solidFill>
                </a:rPr>
                <a:t>Decrease</a:t>
              </a:r>
              <a:r>
                <a:rPr lang="fr-FR" sz="1600" dirty="0">
                  <a:solidFill>
                    <a:srgbClr val="FF0000"/>
                  </a:solidFill>
                </a:rPr>
                <a:t> bath </a:t>
              </a:r>
              <a:r>
                <a:rPr lang="fr-FR" sz="1600" dirty="0" err="1">
                  <a:solidFill>
                    <a:srgbClr val="FF0000"/>
                  </a:solidFill>
                </a:rPr>
                <a:t>temperature</a:t>
              </a:r>
              <a:r>
                <a:rPr lang="fr-FR" sz="1600" dirty="0">
                  <a:solidFill>
                    <a:srgbClr val="FF0000"/>
                  </a:solidFill>
                </a:rPr>
                <a:t> </a:t>
              </a:r>
              <a:r>
                <a:rPr lang="fr-FR" sz="1600" dirty="0" err="1">
                  <a:solidFill>
                    <a:srgbClr val="FF0000"/>
                  </a:solidFill>
                </a:rPr>
                <a:t>until</a:t>
              </a:r>
              <a:r>
                <a:rPr lang="fr-FR" sz="1600" dirty="0">
                  <a:solidFill>
                    <a:srgbClr val="FF0000"/>
                  </a:solidFill>
                </a:rPr>
                <a:t> the magnet </a:t>
              </a:r>
              <a:r>
                <a:rPr lang="fr-FR" sz="1600" dirty="0" err="1">
                  <a:solidFill>
                    <a:srgbClr val="FF0000"/>
                  </a:solidFill>
                </a:rPr>
                <a:t>reaches</a:t>
              </a:r>
              <a:r>
                <a:rPr lang="fr-FR" sz="1600" dirty="0">
                  <a:solidFill>
                    <a:srgbClr val="FF0000"/>
                  </a:solidFill>
                </a:rPr>
                <a:t> </a:t>
              </a:r>
              <a:r>
                <a:rPr lang="fr-FR" sz="1600" dirty="0" err="1">
                  <a:solidFill>
                    <a:srgbClr val="FF0000"/>
                  </a:solidFill>
                </a:rPr>
                <a:t>suitable</a:t>
              </a:r>
              <a:r>
                <a:rPr lang="fr-FR" sz="1600" dirty="0">
                  <a:solidFill>
                    <a:srgbClr val="FF0000"/>
                  </a:solidFill>
                </a:rPr>
                <a:t> </a:t>
              </a:r>
              <a:r>
                <a:rPr lang="fr-FR" sz="1600" dirty="0" err="1">
                  <a:solidFill>
                    <a:srgbClr val="FF0000"/>
                  </a:solidFill>
                </a:rPr>
                <a:t>temperature</a:t>
              </a:r>
              <a:r>
                <a:rPr lang="fr-FR" sz="1600" dirty="0">
                  <a:solidFill>
                    <a:srgbClr val="FF0000"/>
                  </a:solidFill>
                </a:rPr>
                <a:t> </a:t>
              </a:r>
              <a:r>
                <a:rPr lang="fr-FR" sz="1600" dirty="0" err="1">
                  <a:solidFill>
                    <a:srgbClr val="FF0000"/>
                  </a:solidFill>
                </a:rPr>
                <a:t>margin</a:t>
              </a:r>
              <a:r>
                <a:rPr lang="fr-FR" sz="1600" dirty="0">
                  <a:solidFill>
                    <a:srgbClr val="FF0000"/>
                  </a:solidFill>
                </a:rPr>
                <a:t> </a:t>
              </a:r>
            </a:p>
          </p:txBody>
        </p:sp>
        <p:sp>
          <p:nvSpPr>
            <p:cNvPr id="105" name="ZoneTexte 104">
              <a:extLst>
                <a:ext uri="{FF2B5EF4-FFF2-40B4-BE49-F238E27FC236}">
                  <a16:creationId xmlns:a16="http://schemas.microsoft.com/office/drawing/2014/main" id="{C0159B3A-47AC-43BD-89FD-8BDD297E4174}"/>
                </a:ext>
              </a:extLst>
            </p:cNvPr>
            <p:cNvSpPr txBox="1"/>
            <p:nvPr/>
          </p:nvSpPr>
          <p:spPr>
            <a:xfrm>
              <a:off x="9214400" y="2750067"/>
              <a:ext cx="1494366" cy="26161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100" b="1" dirty="0">
                  <a:solidFill>
                    <a:srgbClr val="FF0000"/>
                  </a:solidFill>
                </a:rPr>
                <a:t>Bath 1 : T &lt;  4,4K</a:t>
              </a:r>
            </a:p>
          </p:txBody>
        </p:sp>
      </p:grpSp>
      <p:sp>
        <p:nvSpPr>
          <p:cNvPr id="106" name="Signe Plus 105">
            <a:extLst>
              <a:ext uri="{FF2B5EF4-FFF2-40B4-BE49-F238E27FC236}">
                <a16:creationId xmlns:a16="http://schemas.microsoft.com/office/drawing/2014/main" id="{3CB0C53A-56C4-4870-8127-36B5C6120B03}"/>
              </a:ext>
            </a:extLst>
          </p:cNvPr>
          <p:cNvSpPr/>
          <p:nvPr/>
        </p:nvSpPr>
        <p:spPr>
          <a:xfrm>
            <a:off x="7475427" y="4233173"/>
            <a:ext cx="624219" cy="594496"/>
          </a:xfrm>
          <a:prstGeom prst="mathPl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07" name="Signe Moins 106">
            <a:extLst>
              <a:ext uri="{FF2B5EF4-FFF2-40B4-BE49-F238E27FC236}">
                <a16:creationId xmlns:a16="http://schemas.microsoft.com/office/drawing/2014/main" id="{D528206B-55D2-439F-8D09-98281049C7B6}"/>
              </a:ext>
            </a:extLst>
          </p:cNvPr>
          <p:cNvSpPr/>
          <p:nvPr/>
        </p:nvSpPr>
        <p:spPr>
          <a:xfrm>
            <a:off x="7380147" y="5298445"/>
            <a:ext cx="808072" cy="703912"/>
          </a:xfrm>
          <a:prstGeom prst="mathMinu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08" name="ZoneTexte 107">
            <a:extLst>
              <a:ext uri="{FF2B5EF4-FFF2-40B4-BE49-F238E27FC236}">
                <a16:creationId xmlns:a16="http://schemas.microsoft.com/office/drawing/2014/main" id="{AB24BCDB-7A0A-4BA5-97E3-AA45A1A6047D}"/>
              </a:ext>
            </a:extLst>
          </p:cNvPr>
          <p:cNvSpPr txBox="1"/>
          <p:nvPr/>
        </p:nvSpPr>
        <p:spPr>
          <a:xfrm>
            <a:off x="8378592" y="4350118"/>
            <a:ext cx="3209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Easiest</a:t>
            </a:r>
            <a:r>
              <a:rPr lang="fr-FR" dirty="0"/>
              <a:t> </a:t>
            </a:r>
            <a:r>
              <a:rPr lang="fr-FR" dirty="0" err="1"/>
              <a:t>way</a:t>
            </a:r>
            <a:r>
              <a:rPr lang="fr-FR" dirty="0"/>
              <a:t> to regain </a:t>
            </a:r>
            <a:r>
              <a:rPr lang="fr-FR" dirty="0" err="1"/>
              <a:t>margin</a:t>
            </a:r>
            <a:endParaRPr lang="fr-FR" dirty="0"/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E807837C-CAEE-497E-A2F3-A2F79DEEA761}"/>
              </a:ext>
            </a:extLst>
          </p:cNvPr>
          <p:cNvSpPr txBox="1"/>
          <p:nvPr/>
        </p:nvSpPr>
        <p:spPr>
          <a:xfrm>
            <a:off x="8525022" y="5139380"/>
            <a:ext cx="3209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High « </a:t>
            </a:r>
            <a:r>
              <a:rPr lang="fr-FR" dirty="0" err="1"/>
              <a:t>cryogenic</a:t>
            </a:r>
            <a:r>
              <a:rPr lang="fr-FR" dirty="0"/>
              <a:t> » </a:t>
            </a:r>
            <a:r>
              <a:rPr lang="fr-FR" dirty="0" err="1"/>
              <a:t>cost</a:t>
            </a:r>
            <a:r>
              <a:rPr lang="fr-FR" dirty="0"/>
              <a:t> as </a:t>
            </a:r>
            <a:r>
              <a:rPr lang="fr-FR" dirty="0" err="1"/>
              <a:t>cooler</a:t>
            </a:r>
            <a:r>
              <a:rPr lang="fr-FR" dirty="0"/>
              <a:t> </a:t>
            </a:r>
            <a:r>
              <a:rPr lang="fr-FR" dirty="0" err="1"/>
              <a:t>SHe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all the cycle</a:t>
            </a:r>
          </a:p>
        </p:txBody>
      </p:sp>
      <p:sp>
        <p:nvSpPr>
          <p:cNvPr id="110" name="ZoneTexte 109">
            <a:extLst>
              <a:ext uri="{FF2B5EF4-FFF2-40B4-BE49-F238E27FC236}">
                <a16:creationId xmlns:a16="http://schemas.microsoft.com/office/drawing/2014/main" id="{040694C9-CB52-4176-BEE3-01CA9349DD26}"/>
              </a:ext>
            </a:extLst>
          </p:cNvPr>
          <p:cNvSpPr txBox="1"/>
          <p:nvPr/>
        </p:nvSpPr>
        <p:spPr>
          <a:xfrm>
            <a:off x="259390" y="760285"/>
            <a:ext cx="8014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1 bath configuration </a:t>
            </a:r>
            <a:r>
              <a:rPr lang="fr-FR" b="1" dirty="0" err="1"/>
              <a:t>with</a:t>
            </a:r>
            <a:r>
              <a:rPr lang="fr-FR" b="1" dirty="0"/>
              <a:t> a nominal CICC pressure of 6 bars</a:t>
            </a:r>
          </a:p>
        </p:txBody>
      </p:sp>
    </p:spTree>
    <p:extLst>
      <p:ext uri="{BB962C8B-B14F-4D97-AF65-F5344CB8AC3E}">
        <p14:creationId xmlns:p14="http://schemas.microsoft.com/office/powerpoint/2010/main" val="269471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7" grpId="0" animBg="1"/>
      <p:bldP spid="108" grpId="0"/>
      <p:bldP spid="1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>
            <a:extLst>
              <a:ext uri="{FF2B5EF4-FFF2-40B4-BE49-F238E27FC236}">
                <a16:creationId xmlns:a16="http://schemas.microsoft.com/office/drawing/2014/main" id="{CB38FF62-30A4-439B-B431-460470AA6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097" y="225602"/>
            <a:ext cx="10728325" cy="408395"/>
          </a:xfrm>
        </p:spPr>
        <p:txBody>
          <a:bodyPr>
            <a:normAutofit fontScale="90000"/>
          </a:bodyPr>
          <a:lstStyle/>
          <a:p>
            <a:r>
              <a:rPr lang="fr-FR" sz="2000" dirty="0"/>
              <a:t>How to regain </a:t>
            </a:r>
            <a:r>
              <a:rPr lang="fr-FR" sz="2000" dirty="0" err="1"/>
              <a:t>margin</a:t>
            </a:r>
            <a:r>
              <a:rPr lang="fr-FR" sz="2000" dirty="0"/>
              <a:t> ? : Single bath configuration,  thermal buffer impact on </a:t>
            </a:r>
            <a:r>
              <a:rPr lang="fr-FR" sz="2000" dirty="0" err="1"/>
              <a:t>margin</a:t>
            </a:r>
            <a:r>
              <a:rPr lang="fr-FR" sz="2000" dirty="0"/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5EEE22-BD31-461A-B2F5-717846802CF0}"/>
              </a:ext>
            </a:extLst>
          </p:cNvPr>
          <p:cNvSpPr txBox="1"/>
          <p:nvPr/>
        </p:nvSpPr>
        <p:spPr>
          <a:xfrm>
            <a:off x="244097" y="633997"/>
            <a:ext cx="9437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Bath </a:t>
            </a:r>
            <a:r>
              <a:rPr lang="fr-FR" dirty="0" err="1"/>
              <a:t>temperature</a:t>
            </a:r>
            <a:r>
              <a:rPr lang="fr-FR" dirty="0"/>
              <a:t> set </a:t>
            </a:r>
            <a:r>
              <a:rPr lang="fr-FR" b="1" dirty="0"/>
              <a:t>to 3,43 K  </a:t>
            </a:r>
            <a:r>
              <a:rPr lang="fr-FR" dirty="0"/>
              <a:t>to </a:t>
            </a:r>
            <a:r>
              <a:rPr lang="fr-FR" dirty="0" err="1"/>
              <a:t>obtain</a:t>
            </a:r>
            <a:r>
              <a:rPr lang="fr-FR" dirty="0"/>
              <a:t> </a:t>
            </a:r>
            <a:r>
              <a:rPr lang="fr-FR" b="1" dirty="0"/>
              <a:t>1,5 K</a:t>
            </a:r>
            <a:r>
              <a:rPr lang="fr-FR" dirty="0"/>
              <a:t> </a:t>
            </a:r>
            <a:r>
              <a:rPr lang="fr-FR" dirty="0" err="1"/>
              <a:t>margin</a:t>
            </a:r>
            <a:endParaRPr lang="fr-FR" dirty="0"/>
          </a:p>
        </p:txBody>
      </p:sp>
      <p:graphicFrame>
        <p:nvGraphicFramePr>
          <p:cNvPr id="12" name="Tableau 12">
            <a:extLst>
              <a:ext uri="{FF2B5EF4-FFF2-40B4-BE49-F238E27FC236}">
                <a16:creationId xmlns:a16="http://schemas.microsoft.com/office/drawing/2014/main" id="{E2376FA2-EDEB-41EB-8738-BE5E1B50AF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933435"/>
              </p:ext>
            </p:extLst>
          </p:nvPr>
        </p:nvGraphicFramePr>
        <p:xfrm>
          <a:off x="5374104" y="1686048"/>
          <a:ext cx="6530154" cy="1328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8492">
                  <a:extLst>
                    <a:ext uri="{9D8B030D-6E8A-4147-A177-3AD203B41FA5}">
                      <a16:colId xmlns:a16="http://schemas.microsoft.com/office/drawing/2014/main" val="3264778545"/>
                    </a:ext>
                  </a:extLst>
                </a:gridCol>
                <a:gridCol w="3351662">
                  <a:extLst>
                    <a:ext uri="{9D8B030D-6E8A-4147-A177-3AD203B41FA5}">
                      <a16:colId xmlns:a16="http://schemas.microsoft.com/office/drawing/2014/main" val="2615731337"/>
                    </a:ext>
                  </a:extLst>
                </a:gridCol>
              </a:tblGrid>
              <a:tr h="34088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Minimal </a:t>
                      </a:r>
                      <a:r>
                        <a:rPr lang="fr-FR" dirty="0" err="1"/>
                        <a:t>margin</a:t>
                      </a:r>
                      <a:r>
                        <a:rPr lang="fr-FR" dirty="0"/>
                        <a:t> (K)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802886"/>
                  </a:ext>
                </a:extLst>
              </a:tr>
              <a:tr h="345615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With</a:t>
                      </a:r>
                      <a:r>
                        <a:rPr lang="fr-FR" dirty="0"/>
                        <a:t> thermal </a:t>
                      </a:r>
                      <a:r>
                        <a:rPr lang="fr-FR" dirty="0" err="1"/>
                        <a:t>buffering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1,5046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547975"/>
                  </a:ext>
                </a:extLst>
              </a:tr>
              <a:tr h="5965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Without</a:t>
                      </a:r>
                      <a:r>
                        <a:rPr lang="fr-FR" dirty="0"/>
                        <a:t> thermal </a:t>
                      </a:r>
                      <a:r>
                        <a:rPr lang="fr-FR" dirty="0" err="1"/>
                        <a:t>buffering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1,5379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409338"/>
                  </a:ext>
                </a:extLst>
              </a:tr>
            </a:tbl>
          </a:graphicData>
        </a:graphic>
      </p:graphicFrame>
      <p:sp>
        <p:nvSpPr>
          <p:cNvPr id="13" name="ZoneTexte 12">
            <a:extLst>
              <a:ext uri="{FF2B5EF4-FFF2-40B4-BE49-F238E27FC236}">
                <a16:creationId xmlns:a16="http://schemas.microsoft.com/office/drawing/2014/main" id="{7E02C715-8FA5-487D-B51F-1DC247BF741A}"/>
              </a:ext>
            </a:extLst>
          </p:cNvPr>
          <p:cNvSpPr txBox="1"/>
          <p:nvPr/>
        </p:nvSpPr>
        <p:spPr>
          <a:xfrm>
            <a:off x="5937836" y="3327495"/>
            <a:ext cx="5422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33 </a:t>
            </a:r>
            <a:r>
              <a:rPr lang="fr-FR" dirty="0" err="1"/>
              <a:t>mK</a:t>
            </a:r>
            <a:r>
              <a:rPr lang="fr-FR" dirty="0"/>
              <a:t>  </a:t>
            </a:r>
            <a:r>
              <a:rPr lang="fr-FR" dirty="0" err="1"/>
              <a:t>margin</a:t>
            </a:r>
            <a:r>
              <a:rPr lang="fr-FR" dirty="0"/>
              <a:t> </a:t>
            </a:r>
            <a:r>
              <a:rPr lang="fr-FR" dirty="0" err="1"/>
              <a:t>lost</a:t>
            </a:r>
            <a:r>
              <a:rPr lang="fr-FR" dirty="0"/>
              <a:t> due to thermal </a:t>
            </a:r>
            <a:r>
              <a:rPr lang="fr-FR" dirty="0" err="1"/>
              <a:t>buffering</a:t>
            </a:r>
            <a:r>
              <a:rPr lang="fr-FR" dirty="0"/>
              <a:t>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1027658-DF16-4FA5-B3B6-F309AACE0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59" y="1488281"/>
            <a:ext cx="4810795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8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>
            <a:extLst>
              <a:ext uri="{FF2B5EF4-FFF2-40B4-BE49-F238E27FC236}">
                <a16:creationId xmlns:a16="http://schemas.microsoft.com/office/drawing/2014/main" id="{CB38FF62-30A4-439B-B431-460470AA6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097" y="225602"/>
            <a:ext cx="10728325" cy="408395"/>
          </a:xfrm>
        </p:spPr>
        <p:txBody>
          <a:bodyPr>
            <a:normAutofit/>
          </a:bodyPr>
          <a:lstStyle/>
          <a:p>
            <a:r>
              <a:rPr lang="fr-FR" sz="2000" dirty="0"/>
              <a:t>How to regain </a:t>
            </a:r>
            <a:r>
              <a:rPr lang="fr-FR" sz="2000" dirty="0" err="1"/>
              <a:t>margin</a:t>
            </a:r>
            <a:r>
              <a:rPr lang="fr-FR" sz="2000" dirty="0"/>
              <a:t> ? : Single bath configuration </a:t>
            </a:r>
            <a:r>
              <a:rPr lang="fr-FR" sz="2000" dirty="0" err="1"/>
              <a:t>thermally</a:t>
            </a:r>
            <a:r>
              <a:rPr lang="fr-FR" sz="2000" dirty="0"/>
              <a:t> </a:t>
            </a:r>
            <a:r>
              <a:rPr lang="fr-FR" sz="2000" dirty="0" err="1"/>
              <a:t>bufferized</a:t>
            </a:r>
            <a:endParaRPr lang="fr-FR" sz="20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38AB9E0-1C5A-47E9-83F0-591135F339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84" y="1285501"/>
            <a:ext cx="2856837" cy="229781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E527ED5-638E-44F8-BAF1-99E92051B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1611" y="1172108"/>
            <a:ext cx="2600054" cy="212030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6342AD1-A07F-4FED-BFE8-66836CE274CF}"/>
              </a:ext>
            </a:extLst>
          </p:cNvPr>
          <p:cNvSpPr txBox="1"/>
          <p:nvPr/>
        </p:nvSpPr>
        <p:spPr>
          <a:xfrm>
            <a:off x="9457400" y="3307505"/>
            <a:ext cx="1812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0,5 K </a:t>
            </a:r>
            <a:r>
              <a:rPr lang="fr-FR" dirty="0" err="1"/>
              <a:t>increase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5EEE22-BD31-461A-B2F5-717846802CF0}"/>
              </a:ext>
            </a:extLst>
          </p:cNvPr>
          <p:cNvSpPr txBox="1"/>
          <p:nvPr/>
        </p:nvSpPr>
        <p:spPr>
          <a:xfrm>
            <a:off x="244097" y="633997"/>
            <a:ext cx="9437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Bath </a:t>
            </a:r>
            <a:r>
              <a:rPr lang="fr-FR" dirty="0" err="1"/>
              <a:t>temperature</a:t>
            </a:r>
            <a:r>
              <a:rPr lang="fr-FR" dirty="0"/>
              <a:t> set to 3,43K  to </a:t>
            </a:r>
            <a:r>
              <a:rPr lang="fr-FR" dirty="0" err="1"/>
              <a:t>obtain</a:t>
            </a:r>
            <a:r>
              <a:rPr lang="fr-FR" dirty="0"/>
              <a:t> </a:t>
            </a:r>
            <a:r>
              <a:rPr lang="fr-FR" b="1" dirty="0"/>
              <a:t>1,5 K</a:t>
            </a:r>
            <a:r>
              <a:rPr lang="fr-FR" dirty="0"/>
              <a:t> </a:t>
            </a:r>
            <a:r>
              <a:rPr lang="fr-FR" dirty="0" err="1"/>
              <a:t>margin</a:t>
            </a:r>
            <a:endParaRPr lang="fr-FR" dirty="0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60DEF817-D81F-4DA2-8B67-BB54EF2793B4}"/>
              </a:ext>
            </a:extLst>
          </p:cNvPr>
          <p:cNvGrpSpPr/>
          <p:nvPr/>
        </p:nvGrpSpPr>
        <p:grpSpPr>
          <a:xfrm>
            <a:off x="3247584" y="2006783"/>
            <a:ext cx="5322082" cy="3740612"/>
            <a:chOff x="761933" y="31441"/>
            <a:chExt cx="10056013" cy="6529491"/>
          </a:xfrm>
        </p:grpSpPr>
        <p:sp>
          <p:nvSpPr>
            <p:cNvPr id="18" name="Rectangle à coins arrondis 11">
              <a:extLst>
                <a:ext uri="{FF2B5EF4-FFF2-40B4-BE49-F238E27FC236}">
                  <a16:creationId xmlns:a16="http://schemas.microsoft.com/office/drawing/2014/main" id="{BEDA194E-15F3-4356-AFF3-14B99F03D2E4}"/>
                </a:ext>
              </a:extLst>
            </p:cNvPr>
            <p:cNvSpPr/>
            <p:nvPr/>
          </p:nvSpPr>
          <p:spPr>
            <a:xfrm>
              <a:off x="3526307" y="4005234"/>
              <a:ext cx="541020" cy="759823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/>
            </a:p>
          </p:txBody>
        </p: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DD967CCA-7197-4AA7-B964-4B982CBADD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96817" y="4758357"/>
              <a:ext cx="7517" cy="4258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C8797D39-E67F-47BC-88E6-8965C14D22A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78704" y="1135051"/>
              <a:ext cx="8096" cy="13817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57067D12-DA7F-4899-AAB6-653672FA12E4}"/>
                </a:ext>
              </a:extLst>
            </p:cNvPr>
            <p:cNvCxnSpPr>
              <a:cxnSpLocks/>
            </p:cNvCxnSpPr>
            <p:nvPr/>
          </p:nvCxnSpPr>
          <p:spPr>
            <a:xfrm>
              <a:off x="3769310" y="1129125"/>
              <a:ext cx="492677" cy="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Rectangle à coins arrondis 69">
              <a:extLst>
                <a:ext uri="{FF2B5EF4-FFF2-40B4-BE49-F238E27FC236}">
                  <a16:creationId xmlns:a16="http://schemas.microsoft.com/office/drawing/2014/main" id="{49E5D222-0B0C-4A8D-8BCB-731FD912F6AA}"/>
                </a:ext>
              </a:extLst>
            </p:cNvPr>
            <p:cNvSpPr/>
            <p:nvPr/>
          </p:nvSpPr>
          <p:spPr>
            <a:xfrm rot="5400000">
              <a:off x="4347486" y="842722"/>
              <a:ext cx="404522" cy="551161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/>
            </a:p>
          </p:txBody>
        </p:sp>
        <p:cxnSp>
          <p:nvCxnSpPr>
            <p:cNvPr id="23" name="Connecteur droit avec flèche 22">
              <a:extLst>
                <a:ext uri="{FF2B5EF4-FFF2-40B4-BE49-F238E27FC236}">
                  <a16:creationId xmlns:a16="http://schemas.microsoft.com/office/drawing/2014/main" id="{56CAF0CA-7A66-4E7A-8EDD-63D505343904}"/>
                </a:ext>
              </a:extLst>
            </p:cNvPr>
            <p:cNvCxnSpPr/>
            <p:nvPr/>
          </p:nvCxnSpPr>
          <p:spPr>
            <a:xfrm flipV="1">
              <a:off x="4825328" y="1118301"/>
              <a:ext cx="27664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8931E619-617B-4CE9-BE6D-971735A6C45F}"/>
                </a:ext>
              </a:extLst>
            </p:cNvPr>
            <p:cNvSpPr/>
            <p:nvPr/>
          </p:nvSpPr>
          <p:spPr>
            <a:xfrm>
              <a:off x="5101977" y="765005"/>
              <a:ext cx="746760" cy="70392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 dirty="0"/>
            </a:p>
          </p:txBody>
        </p: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18B7305F-4B8F-4F45-8C49-A64B60E316CA}"/>
                </a:ext>
              </a:extLst>
            </p:cNvPr>
            <p:cNvCxnSpPr>
              <a:cxnSpLocks/>
              <a:stCxn id="24" idx="3"/>
              <a:endCxn id="24" idx="6"/>
            </p:cNvCxnSpPr>
            <p:nvPr/>
          </p:nvCxnSpPr>
          <p:spPr>
            <a:xfrm flipV="1">
              <a:off x="5211337" y="1116966"/>
              <a:ext cx="637400" cy="2488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A6340BD3-4AF9-41A9-802D-FF4450E7B9AD}"/>
                </a:ext>
              </a:extLst>
            </p:cNvPr>
            <p:cNvCxnSpPr>
              <a:cxnSpLocks/>
              <a:stCxn id="24" idx="1"/>
              <a:endCxn id="24" idx="6"/>
            </p:cNvCxnSpPr>
            <p:nvPr/>
          </p:nvCxnSpPr>
          <p:spPr>
            <a:xfrm>
              <a:off x="5211337" y="868092"/>
              <a:ext cx="637400" cy="24887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6632B243-3E0F-46F7-A46D-0C03997DA216}"/>
                </a:ext>
              </a:extLst>
            </p:cNvPr>
            <p:cNvCxnSpPr/>
            <p:nvPr/>
          </p:nvCxnSpPr>
          <p:spPr>
            <a:xfrm flipV="1">
              <a:off x="5848737" y="1116965"/>
              <a:ext cx="27664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à coins arrondis 81">
              <a:extLst>
                <a:ext uri="{FF2B5EF4-FFF2-40B4-BE49-F238E27FC236}">
                  <a16:creationId xmlns:a16="http://schemas.microsoft.com/office/drawing/2014/main" id="{10406EC4-ABF7-4579-9CB6-2F70449BA937}"/>
                </a:ext>
              </a:extLst>
            </p:cNvPr>
            <p:cNvSpPr/>
            <p:nvPr/>
          </p:nvSpPr>
          <p:spPr>
            <a:xfrm rot="5400000">
              <a:off x="6202814" y="841385"/>
              <a:ext cx="404522" cy="551161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/>
            </a:p>
          </p:txBody>
        </p: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50D663A-80E7-4F67-8FA4-F02465AB8FFB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 flipV="1">
              <a:off x="6680656" y="1115147"/>
              <a:ext cx="347288" cy="18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Rectangle à coins arrondis 99">
              <a:extLst>
                <a:ext uri="{FF2B5EF4-FFF2-40B4-BE49-F238E27FC236}">
                  <a16:creationId xmlns:a16="http://schemas.microsoft.com/office/drawing/2014/main" id="{CC7462A9-E0DD-4F16-BCF9-829FC6C1BC62}"/>
                </a:ext>
              </a:extLst>
            </p:cNvPr>
            <p:cNvSpPr/>
            <p:nvPr/>
          </p:nvSpPr>
          <p:spPr>
            <a:xfrm>
              <a:off x="6743041" y="4001103"/>
              <a:ext cx="541020" cy="774523"/>
            </a:xfrm>
            <a:prstGeom prst="roundRect">
              <a:avLst/>
            </a:prstGeom>
            <a:solidFill>
              <a:srgbClr val="33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/>
            </a:p>
          </p:txBody>
        </p:sp>
        <p:cxnSp>
          <p:nvCxnSpPr>
            <p:cNvPr id="31" name="Connecteur droit avec flèche 30">
              <a:extLst>
                <a:ext uri="{FF2B5EF4-FFF2-40B4-BE49-F238E27FC236}">
                  <a16:creationId xmlns:a16="http://schemas.microsoft.com/office/drawing/2014/main" id="{AE3D6AC0-3F27-4855-AB83-22BBDF507662}"/>
                </a:ext>
              </a:extLst>
            </p:cNvPr>
            <p:cNvCxnSpPr>
              <a:cxnSpLocks/>
              <a:endCxn id="30" idx="0"/>
            </p:cNvCxnSpPr>
            <p:nvPr/>
          </p:nvCxnSpPr>
          <p:spPr>
            <a:xfrm>
              <a:off x="7013551" y="3455458"/>
              <a:ext cx="0" cy="545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690B314B-105B-4EC6-835E-2A543D71AC26}"/>
                </a:ext>
              </a:extLst>
            </p:cNvPr>
            <p:cNvCxnSpPr>
              <a:cxnSpLocks/>
              <a:stCxn id="30" idx="2"/>
            </p:cNvCxnSpPr>
            <p:nvPr/>
          </p:nvCxnSpPr>
          <p:spPr>
            <a:xfrm>
              <a:off x="7013551" y="4775626"/>
              <a:ext cx="0" cy="4051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D8F11935-1C04-4F10-9850-F2984191BF53}"/>
                </a:ext>
              </a:extLst>
            </p:cNvPr>
            <p:cNvSpPr txBox="1"/>
            <p:nvPr/>
          </p:nvSpPr>
          <p:spPr>
            <a:xfrm>
              <a:off x="4100340" y="4361861"/>
              <a:ext cx="1263642" cy="481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500" dirty="0"/>
                <a:t>Return pipes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B1C839FA-973B-474D-B073-2A8BB4A6DA10}"/>
                </a:ext>
              </a:extLst>
            </p:cNvPr>
            <p:cNvSpPr txBox="1"/>
            <p:nvPr/>
          </p:nvSpPr>
          <p:spPr>
            <a:xfrm>
              <a:off x="5572334" y="4305998"/>
              <a:ext cx="1263641" cy="481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500" dirty="0" err="1"/>
                <a:t>Supply</a:t>
              </a:r>
              <a:r>
                <a:rPr lang="fr-FR" sz="500" dirty="0"/>
                <a:t> pipes</a:t>
              </a:r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E0D78AA9-E85A-483D-97E4-876A88B54B2F}"/>
                </a:ext>
              </a:extLst>
            </p:cNvPr>
            <p:cNvSpPr txBox="1"/>
            <p:nvPr/>
          </p:nvSpPr>
          <p:spPr>
            <a:xfrm>
              <a:off x="3774068" y="31441"/>
              <a:ext cx="1254055" cy="632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500" dirty="0"/>
                <a:t>HXPS1 to </a:t>
              </a:r>
              <a:r>
                <a:rPr lang="fr-FR" sz="500" dirty="0" err="1"/>
                <a:t>circulator</a:t>
              </a:r>
              <a:r>
                <a:rPr lang="fr-FR" sz="500" dirty="0"/>
                <a:t> pipes</a:t>
              </a:r>
            </a:p>
          </p:txBody>
        </p: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299F6BEB-43DD-4EBD-97F7-5EA7A033824B}"/>
                </a:ext>
              </a:extLst>
            </p:cNvPr>
            <p:cNvSpPr txBox="1"/>
            <p:nvPr/>
          </p:nvSpPr>
          <p:spPr>
            <a:xfrm>
              <a:off x="6057838" y="51890"/>
              <a:ext cx="1144436" cy="782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500" dirty="0" err="1"/>
                <a:t>Circulator</a:t>
              </a:r>
              <a:r>
                <a:rPr lang="fr-FR" sz="500" dirty="0"/>
                <a:t> to HXPS2 pipes</a:t>
              </a:r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F2F1801F-D1B6-4B8C-8861-9270D7A77D23}"/>
                </a:ext>
              </a:extLst>
            </p:cNvPr>
            <p:cNvSpPr txBox="1"/>
            <p:nvPr/>
          </p:nvSpPr>
          <p:spPr>
            <a:xfrm>
              <a:off x="4215852" y="2871602"/>
              <a:ext cx="1263641" cy="331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500" dirty="0"/>
                <a:t>HXPS1</a:t>
              </a:r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3138C6A0-37ED-461C-AEB6-357E86B56E6C}"/>
                </a:ext>
              </a:extLst>
            </p:cNvPr>
            <p:cNvSpPr txBox="1"/>
            <p:nvPr/>
          </p:nvSpPr>
          <p:spPr>
            <a:xfrm>
              <a:off x="7410156" y="2856771"/>
              <a:ext cx="1263641" cy="331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500" dirty="0"/>
                <a:t>HXPS2</a:t>
              </a:r>
            </a:p>
          </p:txBody>
        </p:sp>
        <p:cxnSp>
          <p:nvCxnSpPr>
            <p:cNvPr id="39" name="Connecteur droit avec flèche 38">
              <a:extLst>
                <a:ext uri="{FF2B5EF4-FFF2-40B4-BE49-F238E27FC236}">
                  <a16:creationId xmlns:a16="http://schemas.microsoft.com/office/drawing/2014/main" id="{0BDB4326-7FE2-4D8C-9B22-0960B8A377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04334" y="3471666"/>
              <a:ext cx="2802" cy="5294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5D41D9E-317E-4688-AB9A-761B5F3A2C0E}"/>
                </a:ext>
              </a:extLst>
            </p:cNvPr>
            <p:cNvSpPr/>
            <p:nvPr/>
          </p:nvSpPr>
          <p:spPr>
            <a:xfrm>
              <a:off x="3462642" y="2512187"/>
              <a:ext cx="637699" cy="96010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/>
            </a:p>
          </p:txBody>
        </p: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8ECC3E2C-91AC-4F7A-8210-3DA5CC3638E4}"/>
                </a:ext>
              </a:extLst>
            </p:cNvPr>
            <p:cNvCxnSpPr/>
            <p:nvPr/>
          </p:nvCxnSpPr>
          <p:spPr>
            <a:xfrm>
              <a:off x="3662428" y="2515443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77F31F55-3FED-4118-916B-7936140290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76866" y="2608935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A4E8CB2B-1D36-4D68-8590-0DC5FB0AD277}"/>
                </a:ext>
              </a:extLst>
            </p:cNvPr>
            <p:cNvCxnSpPr/>
            <p:nvPr/>
          </p:nvCxnSpPr>
          <p:spPr>
            <a:xfrm>
              <a:off x="3676252" y="2689218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A29008CF-8E01-4CEA-AADC-60CE0D880B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6270" y="2783381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78CD6F82-A2BF-44CA-AC42-5C8209A4A4DE}"/>
                </a:ext>
              </a:extLst>
            </p:cNvPr>
            <p:cNvCxnSpPr/>
            <p:nvPr/>
          </p:nvCxnSpPr>
          <p:spPr>
            <a:xfrm>
              <a:off x="3686222" y="2869795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5DAE3C8D-C088-44C5-8516-B2F9DDC191E9}"/>
                </a:ext>
              </a:extLst>
            </p:cNvPr>
            <p:cNvCxnSpPr/>
            <p:nvPr/>
          </p:nvCxnSpPr>
          <p:spPr>
            <a:xfrm>
              <a:off x="3686222" y="3048722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2C6E0B4C-8F53-4EC5-AD13-C88C729A5E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6269" y="2963247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758514E3-0EC5-4FCE-BE57-A0B81B4EAB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1213" y="3144031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22872953-D4A4-4A4E-AEB7-D940DCE668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2211" y="3320368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960D2D20-1408-41FE-A7CE-2D5788122BBD}"/>
                </a:ext>
              </a:extLst>
            </p:cNvPr>
            <p:cNvCxnSpPr/>
            <p:nvPr/>
          </p:nvCxnSpPr>
          <p:spPr>
            <a:xfrm>
              <a:off x="3686222" y="3227156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81147B4F-AF68-42C4-B901-543B83EE683E}"/>
                </a:ext>
              </a:extLst>
            </p:cNvPr>
            <p:cNvCxnSpPr>
              <a:cxnSpLocks/>
            </p:cNvCxnSpPr>
            <p:nvPr/>
          </p:nvCxnSpPr>
          <p:spPr>
            <a:xfrm>
              <a:off x="3693662" y="3402620"/>
              <a:ext cx="206311" cy="676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5B2A624-D212-4794-8E15-EF009EF377F9}"/>
                </a:ext>
              </a:extLst>
            </p:cNvPr>
            <p:cNvSpPr/>
            <p:nvPr/>
          </p:nvSpPr>
          <p:spPr>
            <a:xfrm>
              <a:off x="6712105" y="2487378"/>
              <a:ext cx="637699" cy="96010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/>
            </a:p>
          </p:txBody>
        </p: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A3A5BF-962D-4588-9358-F80FB895F33C}"/>
                </a:ext>
              </a:extLst>
            </p:cNvPr>
            <p:cNvCxnSpPr/>
            <p:nvPr/>
          </p:nvCxnSpPr>
          <p:spPr>
            <a:xfrm>
              <a:off x="6911891" y="2490634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F3998F9-F998-4D5B-861D-F7CB5C9837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6329" y="2584126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470E2A2F-933E-49EC-B003-AD545194EFB5}"/>
                </a:ext>
              </a:extLst>
            </p:cNvPr>
            <p:cNvCxnSpPr/>
            <p:nvPr/>
          </p:nvCxnSpPr>
          <p:spPr>
            <a:xfrm>
              <a:off x="6925715" y="2664409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4D1A20C5-B3AD-4AEC-B26C-B4A37302B2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5733" y="2758572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034559F6-903C-4726-B6D5-29FB5C86A0CF}"/>
                </a:ext>
              </a:extLst>
            </p:cNvPr>
            <p:cNvCxnSpPr/>
            <p:nvPr/>
          </p:nvCxnSpPr>
          <p:spPr>
            <a:xfrm>
              <a:off x="6935685" y="2844986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A373DFE5-D0DC-47EA-BBDE-114D74412281}"/>
                </a:ext>
              </a:extLst>
            </p:cNvPr>
            <p:cNvCxnSpPr/>
            <p:nvPr/>
          </p:nvCxnSpPr>
          <p:spPr>
            <a:xfrm>
              <a:off x="6935685" y="3023913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1534F07-F84C-4C11-8897-A0F65D8DF5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5732" y="2938438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DE147FCD-1CC4-48B8-AD1A-E0D4A287B1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40676" y="3119222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A537F9D6-5E50-4711-AE72-FC7C7CBC35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41674" y="3295559"/>
              <a:ext cx="226242" cy="80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2E7D2488-834D-4888-A47C-C862084CE72A}"/>
                </a:ext>
              </a:extLst>
            </p:cNvPr>
            <p:cNvCxnSpPr/>
            <p:nvPr/>
          </p:nvCxnSpPr>
          <p:spPr>
            <a:xfrm>
              <a:off x="6935685" y="3202347"/>
              <a:ext cx="238125" cy="967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5D948ABD-7F61-4392-A442-A30982AA79A3}"/>
                </a:ext>
              </a:extLst>
            </p:cNvPr>
            <p:cNvCxnSpPr>
              <a:cxnSpLocks/>
            </p:cNvCxnSpPr>
            <p:nvPr/>
          </p:nvCxnSpPr>
          <p:spPr>
            <a:xfrm>
              <a:off x="6943125" y="3377811"/>
              <a:ext cx="206311" cy="676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A4A069B-D1E8-4413-9D83-B5B9DDDB0244}"/>
                </a:ext>
              </a:extLst>
            </p:cNvPr>
            <p:cNvSpPr/>
            <p:nvPr/>
          </p:nvSpPr>
          <p:spPr>
            <a:xfrm>
              <a:off x="3115775" y="2328849"/>
              <a:ext cx="5326565" cy="1329782"/>
            </a:xfrm>
            <a:prstGeom prst="rect">
              <a:avLst/>
            </a:prstGeom>
            <a:solidFill>
              <a:srgbClr val="00B0F0">
                <a:alpha val="26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 dirty="0"/>
            </a:p>
          </p:txBody>
        </p:sp>
        <p:sp>
          <p:nvSpPr>
            <p:cNvPr id="66" name="Rectangle : avec coins rognés en haut 65">
              <a:extLst>
                <a:ext uri="{FF2B5EF4-FFF2-40B4-BE49-F238E27FC236}">
                  <a16:creationId xmlns:a16="http://schemas.microsoft.com/office/drawing/2014/main" id="{D3489191-1338-4735-A38A-076DEB3A09E3}"/>
                </a:ext>
              </a:extLst>
            </p:cNvPr>
            <p:cNvSpPr/>
            <p:nvPr/>
          </p:nvSpPr>
          <p:spPr>
            <a:xfrm>
              <a:off x="3115774" y="1785419"/>
              <a:ext cx="5326565" cy="543432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 dirty="0"/>
            </a:p>
          </p:txBody>
        </p:sp>
        <p:cxnSp>
          <p:nvCxnSpPr>
            <p:cNvPr id="67" name="Connecteur droit avec flèche 66">
              <a:extLst>
                <a:ext uri="{FF2B5EF4-FFF2-40B4-BE49-F238E27FC236}">
                  <a16:creationId xmlns:a16="http://schemas.microsoft.com/office/drawing/2014/main" id="{3E21DA32-FBE4-4A89-A41A-96668A8C0505}"/>
                </a:ext>
              </a:extLst>
            </p:cNvPr>
            <p:cNvCxnSpPr>
              <a:endCxn id="52" idx="0"/>
            </p:cNvCxnSpPr>
            <p:nvPr/>
          </p:nvCxnSpPr>
          <p:spPr>
            <a:xfrm>
              <a:off x="7027944" y="1107171"/>
              <a:ext cx="3011" cy="13802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Cylindre 67">
              <a:extLst>
                <a:ext uri="{FF2B5EF4-FFF2-40B4-BE49-F238E27FC236}">
                  <a16:creationId xmlns:a16="http://schemas.microsoft.com/office/drawing/2014/main" id="{9B5B65DB-5B9D-4D2B-8233-2E20CC6820DA}"/>
                </a:ext>
              </a:extLst>
            </p:cNvPr>
            <p:cNvSpPr/>
            <p:nvPr/>
          </p:nvSpPr>
          <p:spPr>
            <a:xfrm rot="16200000">
              <a:off x="4934768" y="3947452"/>
              <a:ext cx="966703" cy="3511380"/>
            </a:xfrm>
            <a:prstGeom prst="ca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 dirty="0"/>
            </a:p>
          </p:txBody>
        </p:sp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511D50CE-683E-442A-93B2-95043560E9FC}"/>
                </a:ext>
              </a:extLst>
            </p:cNvPr>
            <p:cNvSpPr txBox="1"/>
            <p:nvPr/>
          </p:nvSpPr>
          <p:spPr>
            <a:xfrm>
              <a:off x="4907921" y="5497857"/>
              <a:ext cx="1149918" cy="3492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700" b="1" dirty="0"/>
                <a:t>Magnet</a:t>
              </a:r>
            </a:p>
          </p:txBody>
        </p: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892253D9-49A2-46A5-8239-56E86EA9A7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8486" y="2169693"/>
              <a:ext cx="347288" cy="181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Connecteur droit avec flèche 70">
              <a:extLst>
                <a:ext uri="{FF2B5EF4-FFF2-40B4-BE49-F238E27FC236}">
                  <a16:creationId xmlns:a16="http://schemas.microsoft.com/office/drawing/2014/main" id="{953CF967-EBDA-42D3-9E93-A2BFCF9C0C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68486" y="1820795"/>
              <a:ext cx="0" cy="34889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427B8FAB-DF2C-4B16-BDC6-4F4458BD3FA6}"/>
                </a:ext>
              </a:extLst>
            </p:cNvPr>
            <p:cNvSpPr/>
            <p:nvPr/>
          </p:nvSpPr>
          <p:spPr>
            <a:xfrm rot="16200000">
              <a:off x="2512729" y="1289660"/>
              <a:ext cx="544028" cy="52342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 dirty="0"/>
            </a:p>
          </p:txBody>
        </p: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8E36D81D-22BB-4763-901B-B14F47F5BD7C}"/>
                </a:ext>
              </a:extLst>
            </p:cNvPr>
            <p:cNvCxnSpPr>
              <a:cxnSpLocks/>
              <a:stCxn id="72" idx="3"/>
              <a:endCxn id="72" idx="6"/>
            </p:cNvCxnSpPr>
            <p:nvPr/>
          </p:nvCxnSpPr>
          <p:spPr>
            <a:xfrm rot="16200000" flipV="1">
              <a:off x="2645093" y="1419006"/>
              <a:ext cx="464357" cy="18505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4B659A33-E2AB-4871-A1BE-420564FB7459}"/>
                </a:ext>
              </a:extLst>
            </p:cNvPr>
            <p:cNvCxnSpPr>
              <a:cxnSpLocks/>
              <a:stCxn id="72" idx="1"/>
              <a:endCxn id="72" idx="6"/>
            </p:cNvCxnSpPr>
            <p:nvPr/>
          </p:nvCxnSpPr>
          <p:spPr>
            <a:xfrm rot="16200000">
              <a:off x="2460036" y="1419006"/>
              <a:ext cx="464357" cy="18505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Connecteur droit avec flèche 74">
              <a:extLst>
                <a:ext uri="{FF2B5EF4-FFF2-40B4-BE49-F238E27FC236}">
                  <a16:creationId xmlns:a16="http://schemas.microsoft.com/office/drawing/2014/main" id="{14CCB966-DEE0-498E-9A74-46D2C1D529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75348" y="940698"/>
              <a:ext cx="0" cy="34889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412EC1D4-33E3-4E95-BEB0-42868A693CFF}"/>
                </a:ext>
              </a:extLst>
            </p:cNvPr>
            <p:cNvSpPr/>
            <p:nvPr/>
          </p:nvSpPr>
          <p:spPr>
            <a:xfrm rot="16200000">
              <a:off x="2512729" y="406974"/>
              <a:ext cx="544028" cy="52342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 dirty="0"/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3669AD11-9EC2-41C6-994C-B2F1A82DF2C0}"/>
                </a:ext>
              </a:extLst>
            </p:cNvPr>
            <p:cNvSpPr txBox="1"/>
            <p:nvPr/>
          </p:nvSpPr>
          <p:spPr>
            <a:xfrm>
              <a:off x="2454708" y="476147"/>
              <a:ext cx="638042" cy="420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dirty="0"/>
                <a:t>LP</a:t>
              </a:r>
            </a:p>
          </p:txBody>
        </p:sp>
        <p:sp>
          <p:nvSpPr>
            <p:cNvPr id="78" name="Ellipse 77">
              <a:extLst>
                <a:ext uri="{FF2B5EF4-FFF2-40B4-BE49-F238E27FC236}">
                  <a16:creationId xmlns:a16="http://schemas.microsoft.com/office/drawing/2014/main" id="{BCC10B7F-DA32-4833-A583-4FFFA0D5D9E4}"/>
                </a:ext>
              </a:extLst>
            </p:cNvPr>
            <p:cNvSpPr/>
            <p:nvPr/>
          </p:nvSpPr>
          <p:spPr>
            <a:xfrm rot="16200000">
              <a:off x="8521104" y="142037"/>
              <a:ext cx="533884" cy="54820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 dirty="0"/>
            </a:p>
          </p:txBody>
        </p:sp>
        <p:sp>
          <p:nvSpPr>
            <p:cNvPr id="79" name="ZoneTexte 78">
              <a:extLst>
                <a:ext uri="{FF2B5EF4-FFF2-40B4-BE49-F238E27FC236}">
                  <a16:creationId xmlns:a16="http://schemas.microsoft.com/office/drawing/2014/main" id="{7A810368-730D-4119-AC83-6DFA6218C729}"/>
                </a:ext>
              </a:extLst>
            </p:cNvPr>
            <p:cNvSpPr txBox="1"/>
            <p:nvPr/>
          </p:nvSpPr>
          <p:spPr>
            <a:xfrm>
              <a:off x="8415028" y="231471"/>
              <a:ext cx="712585" cy="455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/>
                <a:t>HP</a:t>
              </a:r>
            </a:p>
          </p:txBody>
        </p:sp>
        <p:cxnSp>
          <p:nvCxnSpPr>
            <p:cNvPr id="80" name="Connecteur droit avec flèche 79">
              <a:extLst>
                <a:ext uri="{FF2B5EF4-FFF2-40B4-BE49-F238E27FC236}">
                  <a16:creationId xmlns:a16="http://schemas.microsoft.com/office/drawing/2014/main" id="{6CD6624E-3B88-4BE0-8C4F-BC56DD5F845C}"/>
                </a:ext>
              </a:extLst>
            </p:cNvPr>
            <p:cNvCxnSpPr>
              <a:cxnSpLocks/>
              <a:stCxn id="78" idx="2"/>
            </p:cNvCxnSpPr>
            <p:nvPr/>
          </p:nvCxnSpPr>
          <p:spPr>
            <a:xfrm flipH="1">
              <a:off x="8785762" y="683080"/>
              <a:ext cx="2284" cy="795966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B25AEFCA-7957-45BF-A5B6-1A9AECBB0A3E}"/>
                </a:ext>
              </a:extLst>
            </p:cNvPr>
            <p:cNvCxnSpPr>
              <a:cxnSpLocks/>
            </p:cNvCxnSpPr>
            <p:nvPr/>
          </p:nvCxnSpPr>
          <p:spPr>
            <a:xfrm>
              <a:off x="8615903" y="1479046"/>
              <a:ext cx="344287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50DBCEA3-25C7-45B3-A0E4-D4A85D620AE8}"/>
                </a:ext>
              </a:extLst>
            </p:cNvPr>
            <p:cNvCxnSpPr>
              <a:cxnSpLocks/>
            </p:cNvCxnSpPr>
            <p:nvPr/>
          </p:nvCxnSpPr>
          <p:spPr>
            <a:xfrm>
              <a:off x="8609345" y="1930013"/>
              <a:ext cx="344287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E9A4FE1-442C-4599-AAFC-FBB00250B6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09345" y="1479046"/>
              <a:ext cx="344287" cy="45096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87EDE52-67E8-42FC-AD27-DFA5B5C1A88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09345" y="1479046"/>
              <a:ext cx="344287" cy="45096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4616F306-36D8-4BA2-962F-64B4360F2A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88046" y="1929105"/>
              <a:ext cx="0" cy="32556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Connecteur droit avec flèche 85">
              <a:extLst>
                <a:ext uri="{FF2B5EF4-FFF2-40B4-BE49-F238E27FC236}">
                  <a16:creationId xmlns:a16="http://schemas.microsoft.com/office/drawing/2014/main" id="{B7A9417E-9642-4BAF-BDAF-B26C849598C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35267" y="2254667"/>
              <a:ext cx="346222" cy="1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ZoneTexte 86">
              <a:extLst>
                <a:ext uri="{FF2B5EF4-FFF2-40B4-BE49-F238E27FC236}">
                  <a16:creationId xmlns:a16="http://schemas.microsoft.com/office/drawing/2014/main" id="{321C2E11-7007-40F6-9391-889A2717324D}"/>
                </a:ext>
              </a:extLst>
            </p:cNvPr>
            <p:cNvSpPr txBox="1"/>
            <p:nvPr/>
          </p:nvSpPr>
          <p:spPr>
            <a:xfrm>
              <a:off x="761933" y="1326867"/>
              <a:ext cx="1831197" cy="6021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>
                  <a:solidFill>
                    <a:schemeClr val="accent1"/>
                  </a:solidFill>
                </a:rPr>
                <a:t>Cold </a:t>
              </a:r>
              <a:r>
                <a:rPr lang="fr-FR" sz="700" dirty="0" err="1">
                  <a:solidFill>
                    <a:schemeClr val="accent1"/>
                  </a:solidFill>
                </a:rPr>
                <a:t>compressor</a:t>
              </a:r>
              <a:endParaRPr lang="fr-FR" sz="700" dirty="0">
                <a:solidFill>
                  <a:schemeClr val="accent1"/>
                </a:solidFill>
              </a:endParaRPr>
            </a:p>
          </p:txBody>
        </p:sp>
        <p:sp>
          <p:nvSpPr>
            <p:cNvPr id="88" name="ZoneTexte 87">
              <a:extLst>
                <a:ext uri="{FF2B5EF4-FFF2-40B4-BE49-F238E27FC236}">
                  <a16:creationId xmlns:a16="http://schemas.microsoft.com/office/drawing/2014/main" id="{3627BBBD-C2B8-4C03-BF1D-DF9CB9558051}"/>
                </a:ext>
              </a:extLst>
            </p:cNvPr>
            <p:cNvSpPr txBox="1"/>
            <p:nvPr/>
          </p:nvSpPr>
          <p:spPr>
            <a:xfrm>
              <a:off x="8986749" y="1444799"/>
              <a:ext cx="1831197" cy="812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>
                  <a:solidFill>
                    <a:schemeClr val="accent1"/>
                  </a:solidFill>
                </a:rPr>
                <a:t>Joule Thomson valve</a:t>
              </a:r>
            </a:p>
          </p:txBody>
        </p:sp>
        <p:cxnSp>
          <p:nvCxnSpPr>
            <p:cNvPr id="89" name="Connecteur droit avec flèche 88">
              <a:extLst>
                <a:ext uri="{FF2B5EF4-FFF2-40B4-BE49-F238E27FC236}">
                  <a16:creationId xmlns:a16="http://schemas.microsoft.com/office/drawing/2014/main" id="{10955B20-AEDA-4014-B367-255683ACBB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4467" y="1636699"/>
              <a:ext cx="396772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F186DB6E-BE07-4EE6-B0E3-2414E5D97E4E}"/>
                </a:ext>
              </a:extLst>
            </p:cNvPr>
            <p:cNvCxnSpPr>
              <a:cxnSpLocks/>
            </p:cNvCxnSpPr>
            <p:nvPr/>
          </p:nvCxnSpPr>
          <p:spPr>
            <a:xfrm>
              <a:off x="7250978" y="858024"/>
              <a:ext cx="34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CBB5914-52C9-4FF2-8CAE-532381013BCF}"/>
                </a:ext>
              </a:extLst>
            </p:cNvPr>
            <p:cNvCxnSpPr>
              <a:cxnSpLocks/>
            </p:cNvCxnSpPr>
            <p:nvPr/>
          </p:nvCxnSpPr>
          <p:spPr>
            <a:xfrm>
              <a:off x="7244420" y="1308991"/>
              <a:ext cx="34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3EC500D-DA61-482C-BBDA-2E0A1F34BF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44420" y="858024"/>
              <a:ext cx="344287" cy="450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9E3BA8FD-B4A2-4F11-8EE0-5561BA760E4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44420" y="858024"/>
              <a:ext cx="344287" cy="450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89F318BE-D01B-497B-82DE-904640EB2E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31239" y="1316265"/>
              <a:ext cx="0" cy="3255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3E0B50F4-3B99-45C8-B357-FFA8465DF4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23121" y="532462"/>
              <a:ext cx="0" cy="3255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6" name="Ellipse 95">
              <a:extLst>
                <a:ext uri="{FF2B5EF4-FFF2-40B4-BE49-F238E27FC236}">
                  <a16:creationId xmlns:a16="http://schemas.microsoft.com/office/drawing/2014/main" id="{3DE4B56E-5A8E-4B80-BEA0-54B71702A813}"/>
                </a:ext>
              </a:extLst>
            </p:cNvPr>
            <p:cNvSpPr/>
            <p:nvPr/>
          </p:nvSpPr>
          <p:spPr>
            <a:xfrm rot="16200000">
              <a:off x="7217568" y="92025"/>
              <a:ext cx="425051" cy="42650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 dirty="0"/>
            </a:p>
          </p:txBody>
        </p:sp>
        <p:sp>
          <p:nvSpPr>
            <p:cNvPr id="97" name="ZoneTexte 96">
              <a:extLst>
                <a:ext uri="{FF2B5EF4-FFF2-40B4-BE49-F238E27FC236}">
                  <a16:creationId xmlns:a16="http://schemas.microsoft.com/office/drawing/2014/main" id="{E233741F-46F4-4D09-8EDE-DB327ECFA5EA}"/>
                </a:ext>
              </a:extLst>
            </p:cNvPr>
            <p:cNvSpPr txBox="1"/>
            <p:nvPr/>
          </p:nvSpPr>
          <p:spPr>
            <a:xfrm>
              <a:off x="7089053" y="127287"/>
              <a:ext cx="737068" cy="385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500" dirty="0"/>
                <a:t>HP1</a:t>
              </a:r>
              <a:endParaRPr lang="fr-FR" sz="1000" dirty="0"/>
            </a:p>
          </p:txBody>
        </p:sp>
        <p:sp>
          <p:nvSpPr>
            <p:cNvPr id="98" name="ZoneTexte 97">
              <a:extLst>
                <a:ext uri="{FF2B5EF4-FFF2-40B4-BE49-F238E27FC236}">
                  <a16:creationId xmlns:a16="http://schemas.microsoft.com/office/drawing/2014/main" id="{76298D99-A341-4B65-AF13-F991515AE77F}"/>
                </a:ext>
              </a:extLst>
            </p:cNvPr>
            <p:cNvSpPr txBox="1"/>
            <p:nvPr/>
          </p:nvSpPr>
          <p:spPr>
            <a:xfrm>
              <a:off x="7500943" y="906237"/>
              <a:ext cx="1831197" cy="391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 err="1">
                  <a:solidFill>
                    <a:srgbClr val="FF0000"/>
                  </a:solidFill>
                </a:rPr>
                <a:t>Load</a:t>
              </a:r>
              <a:r>
                <a:rPr lang="fr-FR" sz="700" dirty="0">
                  <a:solidFill>
                    <a:srgbClr val="FF0000"/>
                  </a:solidFill>
                </a:rPr>
                <a:t> valve</a:t>
              </a:r>
            </a:p>
          </p:txBody>
        </p:sp>
        <p:cxnSp>
          <p:nvCxnSpPr>
            <p:cNvPr id="99" name="Connecteur droit avec flèche 98">
              <a:extLst>
                <a:ext uri="{FF2B5EF4-FFF2-40B4-BE49-F238E27FC236}">
                  <a16:creationId xmlns:a16="http://schemas.microsoft.com/office/drawing/2014/main" id="{C3B14F5E-30BE-4EE5-BDF8-7D67F5B65E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04174" y="4943955"/>
              <a:ext cx="1" cy="29244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2D70BDB9-A55D-41BC-9DDA-6A0422E203F0}"/>
                </a:ext>
              </a:extLst>
            </p:cNvPr>
            <p:cNvCxnSpPr>
              <a:cxnSpLocks/>
            </p:cNvCxnSpPr>
            <p:nvPr/>
          </p:nvCxnSpPr>
          <p:spPr>
            <a:xfrm>
              <a:off x="7846413" y="5236395"/>
              <a:ext cx="34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663877F7-77A7-4258-8862-4A1CC3357C73}"/>
                </a:ext>
              </a:extLst>
            </p:cNvPr>
            <p:cNvCxnSpPr>
              <a:cxnSpLocks/>
            </p:cNvCxnSpPr>
            <p:nvPr/>
          </p:nvCxnSpPr>
          <p:spPr>
            <a:xfrm>
              <a:off x="7839855" y="5687362"/>
              <a:ext cx="34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1BCC703D-1061-448A-9951-710DC0BE05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39855" y="5236395"/>
              <a:ext cx="344287" cy="450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BA9D0FDD-D015-49D4-8032-A146F016590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39855" y="5236395"/>
              <a:ext cx="344287" cy="4509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4" name="ZoneTexte 103">
              <a:extLst>
                <a:ext uri="{FF2B5EF4-FFF2-40B4-BE49-F238E27FC236}">
                  <a16:creationId xmlns:a16="http://schemas.microsoft.com/office/drawing/2014/main" id="{BD60015C-9A2C-4241-B633-C90C7B7F8234}"/>
                </a:ext>
              </a:extLst>
            </p:cNvPr>
            <p:cNvSpPr txBox="1"/>
            <p:nvPr/>
          </p:nvSpPr>
          <p:spPr>
            <a:xfrm>
              <a:off x="8220067" y="5228533"/>
              <a:ext cx="1831197" cy="391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 err="1">
                  <a:solidFill>
                    <a:srgbClr val="FF0000"/>
                  </a:solidFill>
                </a:rPr>
                <a:t>Unload</a:t>
              </a:r>
              <a:r>
                <a:rPr lang="fr-FR" sz="700" dirty="0">
                  <a:solidFill>
                    <a:srgbClr val="FF0000"/>
                  </a:solidFill>
                </a:rPr>
                <a:t> valve</a:t>
              </a:r>
            </a:p>
          </p:txBody>
        </p:sp>
        <p:cxnSp>
          <p:nvCxnSpPr>
            <p:cNvPr id="105" name="Connecteur droit 104">
              <a:extLst>
                <a:ext uri="{FF2B5EF4-FFF2-40B4-BE49-F238E27FC236}">
                  <a16:creationId xmlns:a16="http://schemas.microsoft.com/office/drawing/2014/main" id="{2D91411A-D784-4EB7-97EA-CBD302CF40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13552" y="4943955"/>
              <a:ext cx="990623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D6BD365D-834E-4780-ACEC-C9E0B48D052C}"/>
                </a:ext>
              </a:extLst>
            </p:cNvPr>
            <p:cNvSpPr/>
            <p:nvPr/>
          </p:nvSpPr>
          <p:spPr>
            <a:xfrm rot="16200000">
              <a:off x="7800247" y="6135154"/>
              <a:ext cx="425051" cy="42650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700" dirty="0"/>
            </a:p>
          </p:txBody>
        </p:sp>
        <p:sp>
          <p:nvSpPr>
            <p:cNvPr id="107" name="ZoneTexte 106">
              <a:extLst>
                <a:ext uri="{FF2B5EF4-FFF2-40B4-BE49-F238E27FC236}">
                  <a16:creationId xmlns:a16="http://schemas.microsoft.com/office/drawing/2014/main" id="{02CAE9DA-B7DC-445D-B56E-B341A206CDA2}"/>
                </a:ext>
              </a:extLst>
            </p:cNvPr>
            <p:cNvSpPr txBox="1"/>
            <p:nvPr/>
          </p:nvSpPr>
          <p:spPr>
            <a:xfrm>
              <a:off x="7760413" y="6195556"/>
              <a:ext cx="702858" cy="349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/>
                <a:t>LP1</a:t>
              </a:r>
            </a:p>
          </p:txBody>
        </p:sp>
        <p:cxnSp>
          <p:nvCxnSpPr>
            <p:cNvPr id="108" name="Connecteur droit 107">
              <a:extLst>
                <a:ext uri="{FF2B5EF4-FFF2-40B4-BE49-F238E27FC236}">
                  <a16:creationId xmlns:a16="http://schemas.microsoft.com/office/drawing/2014/main" id="{EE77AF65-1E8E-4FC1-A926-758C76D8A30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015852" y="5682525"/>
              <a:ext cx="2704" cy="45580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E67FDB5B-6FD3-4F0D-A0D3-A954E74B9D00}"/>
                </a:ext>
              </a:extLst>
            </p:cNvPr>
            <p:cNvSpPr txBox="1"/>
            <p:nvPr/>
          </p:nvSpPr>
          <p:spPr>
            <a:xfrm>
              <a:off x="4476274" y="3102476"/>
              <a:ext cx="2237459" cy="59096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800" b="1" dirty="0">
                  <a:solidFill>
                    <a:srgbClr val="FF0000"/>
                  </a:solidFill>
                </a:rPr>
                <a:t>Bath 1 : 3,43K </a:t>
              </a:r>
            </a:p>
            <a:p>
              <a:r>
                <a:rPr lang="fr-FR" sz="800" b="1" dirty="0">
                  <a:solidFill>
                    <a:srgbClr val="FF0000"/>
                  </a:solidFill>
                </a:rPr>
                <a:t>Volume = 50,4 m3</a:t>
              </a:r>
            </a:p>
          </p:txBody>
        </p:sp>
      </p:grpSp>
      <p:cxnSp>
        <p:nvCxnSpPr>
          <p:cNvPr id="110" name="Connecteur droit avec flèche 109">
            <a:extLst>
              <a:ext uri="{FF2B5EF4-FFF2-40B4-BE49-F238E27FC236}">
                <a16:creationId xmlns:a16="http://schemas.microsoft.com/office/drawing/2014/main" id="{86B13CDA-29AC-41C2-9940-01890C6D50FC}"/>
              </a:ext>
            </a:extLst>
          </p:cNvPr>
          <p:cNvCxnSpPr>
            <a:stCxn id="72" idx="6"/>
          </p:cNvCxnSpPr>
          <p:nvPr/>
        </p:nvCxnSpPr>
        <p:spPr>
          <a:xfrm flipH="1" flipV="1">
            <a:off x="3247584" y="2261546"/>
            <a:ext cx="1070560" cy="4601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avec flèche 112">
            <a:extLst>
              <a:ext uri="{FF2B5EF4-FFF2-40B4-BE49-F238E27FC236}">
                <a16:creationId xmlns:a16="http://schemas.microsoft.com/office/drawing/2014/main" id="{2887ED4D-92A6-403D-B6A3-EAE538195A2B}"/>
              </a:ext>
            </a:extLst>
          </p:cNvPr>
          <p:cNvCxnSpPr>
            <a:cxnSpLocks/>
          </p:cNvCxnSpPr>
          <p:nvPr/>
        </p:nvCxnSpPr>
        <p:spPr>
          <a:xfrm flipV="1">
            <a:off x="6377217" y="3011602"/>
            <a:ext cx="2429899" cy="5209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3998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 POPINS">
      <a:majorFont>
        <a:latin typeface="Poppins Black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ésentation1" id="{94C9F140-558E-46CB-A3F8-C061CD994596}" vid="{F904C894-27D9-4EA4-8C87-7F8657A94FD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65FF74037B8B4DA15FD243398B0138" ma:contentTypeVersion="0" ma:contentTypeDescription="Crée un document." ma:contentTypeScope="" ma:versionID="4ca12ac3daf5c56d17888c38354b7b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0CE95C-F78F-485E-AA62-8FD5FE680C59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D5B8D3E-8B1B-466B-9F0F-0225AA1B9F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3DE924A-235B-4887-8F5E-1C2F82EBB8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ModelePresentationV3</Template>
  <TotalTime>21897</TotalTime>
  <Words>1313</Words>
  <Application>Microsoft Office PowerPoint</Application>
  <PresentationFormat>Grand écran</PresentationFormat>
  <Paragraphs>282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9" baseType="lpstr">
      <vt:lpstr>Poppins Black</vt:lpstr>
      <vt:lpstr>Calibri</vt:lpstr>
      <vt:lpstr>Poppins</vt:lpstr>
      <vt:lpstr>Cambria Math</vt:lpstr>
      <vt:lpstr>Arial</vt:lpstr>
      <vt:lpstr>Thème Office</vt:lpstr>
      <vt:lpstr>Thermal-Hydraulic cryogenic studies : CS margin exploration  WPMAG Final meeting 15/01/2026   François Bonne</vt:lpstr>
      <vt:lpstr>Thermal-Hydraulic cryogenic studies</vt:lpstr>
      <vt:lpstr>SHe helium loop</vt:lpstr>
      <vt:lpstr>Current scenario and AC losses</vt:lpstr>
      <vt:lpstr>Context :  Margin loss </vt:lpstr>
      <vt:lpstr>How to regain margin using different configurations  ?  </vt:lpstr>
      <vt:lpstr>How to regain margin ?  Single bath configuration thermally bufferized</vt:lpstr>
      <vt:lpstr>How to regain margin ? : Single bath configuration,  thermal buffer impact on margin </vt:lpstr>
      <vt:lpstr>How to regain margin ? : Single bath configuration thermally bufferized</vt:lpstr>
      <vt:lpstr>Présentation PowerPoint</vt:lpstr>
      <vt:lpstr>Présentation PowerPoint</vt:lpstr>
      <vt:lpstr>How to regain margin ? : 2 bath configuration,  thermal buffer impact on margin </vt:lpstr>
      <vt:lpstr>Simcryogenics : 10 bars ramp discharge  at a nominal CICC pressure of 14 bars</vt:lpstr>
      <vt:lpstr>Simcryogenics : 14 bars ramp discharge </vt:lpstr>
      <vt:lpstr>How to regain margin ? :,  thermal buffer impact on margin </vt:lpstr>
      <vt:lpstr>Comparison of thermally bufferized configurations : Margin</vt:lpstr>
      <vt:lpstr>Conclusion</vt:lpstr>
      <vt:lpstr>Bonus :   Combination of 2 cryogenic processes :  2 baths and 10 bars ramp discharge </vt:lpstr>
      <vt:lpstr>Présentation PowerPoint</vt:lpstr>
      <vt:lpstr>Preliminary Costs exploration :  Reduction of the CS superconducting amont (simply proportionally, needs to be refine) </vt:lpstr>
      <vt:lpstr>Cryogenic costs and supraconductor cost  (M€)</vt:lpstr>
      <vt:lpstr>Total cost (M€)  : Cryogenic cost + Supraconductor cost</vt:lpstr>
      <vt:lpstr>Conclusion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Pseudo-isobaric configuration</dc:title>
  <dc:creator>PAUL Guillaume</dc:creator>
  <cp:lastModifiedBy>BONNE François</cp:lastModifiedBy>
  <cp:revision>398</cp:revision>
  <dcterms:created xsi:type="dcterms:W3CDTF">2025-04-07T07:56:31Z</dcterms:created>
  <dcterms:modified xsi:type="dcterms:W3CDTF">2026-01-15T14:09:12Z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0x0101004665FF74037B8B4DA15FD243398B0138</vt:lpwstr>
  </property>
  <property fmtid="{D5CDD505-2E9C-101B-9397-08002B2CF9AE}" pid="3" name="CollabXmlContent">
    <vt:lpwstr>&lt;CollabItems&gt;_x000d_
  &lt;CollabItem&gt;_x000d_
    &lt;FileLeafRef&gt;Modele-PPT-CEA-POPPINS-VF.pptx&lt;/FileLeafRef&gt;_x000d_
    &lt;Title&gt;PowerPoint-Poppins-CEA-2023&lt;/Title&gt;_x000d_
    &lt;CollabTypeDocument&gt;Procédure&lt;/CollabTypeDocument&gt;_x000d_
    &lt;CollabObjetResume /&gt;_x000d_
    &lt;CollabExternalReferences&gt;</vt:lpwstr>
  </property>
  <property fmtid="{D5CDD505-2E9C-101B-9397-08002B2CF9AE}" pid="4" name="IsCollabDocument">
    <vt:bool>true</vt:bool>
  </property>
  <property fmtid="{D5CDD505-2E9C-101B-9397-08002B2CF9AE}" pid="5" name="CollabEmetteur">
    <vt:lpwstr>16;#dcom|5d454b4e-7aaa-470d-be17-032317e26456</vt:lpwstr>
  </property>
  <property fmtid="{D5CDD505-2E9C-101B-9397-08002B2CF9AE}" pid="6" name="I2ICODE">
    <vt:lpwstr>WEB</vt:lpwstr>
  </property>
  <property fmtid="{D5CDD505-2E9C-101B-9397-08002B2CF9AE}" pid="7" name="WebApplicationID">
    <vt:lpwstr>3f72b11a-dedf-47a1-b48a-dfd7b45017bd</vt:lpwstr>
  </property>
  <property fmtid="{D5CDD505-2E9C-101B-9397-08002B2CF9AE}" pid="8" name="I2ISITECODE">
    <vt:lpwstr/>
  </property>
</Properties>
</file>