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2"/>
  </p:notesMasterIdLst>
  <p:handoutMasterIdLst>
    <p:handoutMasterId r:id="rId13"/>
  </p:handoutMasterIdLst>
  <p:sldIdLst>
    <p:sldId id="2679" r:id="rId5"/>
    <p:sldId id="2864" r:id="rId6"/>
    <p:sldId id="2865" r:id="rId7"/>
    <p:sldId id="2859" r:id="rId8"/>
    <p:sldId id="2860" r:id="rId9"/>
    <p:sldId id="2863" r:id="rId10"/>
    <p:sldId id="2862" r:id="rId11"/>
  </p:sldIdLst>
  <p:sldSz cx="12192000" cy="6858000"/>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0ED7873-9D5B-C011-85B7-BDE24A9AB73D}" name="John Holden" initials="JH" userId="S::John.Holden@euro-fusion.org::8d7d12a5-fe3b-43e3-8859-52b29c2298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24B0"/>
    <a:srgbClr val="BBB600"/>
    <a:srgbClr val="000000"/>
    <a:srgbClr val="9F00A4"/>
    <a:srgbClr val="1E2CC2"/>
    <a:srgbClr val="69AC60"/>
    <a:srgbClr val="FFFFF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7C7DD8-30F1-6340-8CC1-C8CE158D90B6}" v="11" dt="2026-01-15T11:58:07.5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47" autoAdjust="0"/>
    <p:restoredTop sz="94660"/>
  </p:normalViewPr>
  <p:slideViewPr>
    <p:cSldViewPr snapToGrid="0">
      <p:cViewPr varScale="1">
        <p:scale>
          <a:sx n="95" d="100"/>
          <a:sy n="95" d="100"/>
        </p:scale>
        <p:origin x="184" y="752"/>
      </p:cViewPr>
      <p:guideLst/>
    </p:cSldViewPr>
  </p:slideViewPr>
  <p:notesTextViewPr>
    <p:cViewPr>
      <p:scale>
        <a:sx n="1" d="1"/>
        <a:sy n="1" d="1"/>
      </p:scale>
      <p:origin x="0" y="0"/>
    </p:cViewPr>
  </p:notesTextViewPr>
  <p:sorterViewPr>
    <p:cViewPr>
      <p:scale>
        <a:sx n="36" d="100"/>
        <a:sy n="36" d="100"/>
      </p:scale>
      <p:origin x="0" y="0"/>
    </p:cViewPr>
  </p:sorterViewPr>
  <p:notesViewPr>
    <p:cSldViewPr snapToGrid="0">
      <p:cViewPr varScale="1">
        <p:scale>
          <a:sx n="68" d="100"/>
          <a:sy n="68" d="100"/>
        </p:scale>
        <p:origin x="330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961B151-0E4C-5E17-5C53-6A7B4D3A274F}"/>
              </a:ext>
            </a:extLst>
          </p:cNvPr>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D851498-D0FD-7D9C-B82F-8B1E49843403}"/>
              </a:ext>
            </a:extLst>
          </p:cNvPr>
          <p:cNvSpPr>
            <a:spLocks noGrp="1"/>
          </p:cNvSpPr>
          <p:nvPr>
            <p:ph type="dt" sz="quarter" idx="1"/>
          </p:nvPr>
        </p:nvSpPr>
        <p:spPr>
          <a:xfrm>
            <a:off x="3884613" y="0"/>
            <a:ext cx="2971800" cy="498056"/>
          </a:xfrm>
          <a:prstGeom prst="rect">
            <a:avLst/>
          </a:prstGeom>
        </p:spPr>
        <p:txBody>
          <a:bodyPr vert="horz" lIns="91440" tIns="45720" rIns="91440" bIns="45720" rtlCol="0"/>
          <a:lstStyle>
            <a:lvl1pPr algn="r">
              <a:defRPr sz="1200"/>
            </a:lvl1pPr>
          </a:lstStyle>
          <a:p>
            <a:fld id="{E435AF7B-BEC1-4AE5-8910-AB61E284D80A}" type="datetimeFigureOut">
              <a:rPr lang="en-GB" smtClean="0"/>
              <a:t>14/01/2026</a:t>
            </a:fld>
            <a:endParaRPr lang="en-GB"/>
          </a:p>
        </p:txBody>
      </p:sp>
      <p:sp>
        <p:nvSpPr>
          <p:cNvPr id="4" name="Footer Placeholder 3">
            <a:extLst>
              <a:ext uri="{FF2B5EF4-FFF2-40B4-BE49-F238E27FC236}">
                <a16:creationId xmlns:a16="http://schemas.microsoft.com/office/drawing/2014/main" id="{6AB3FE11-56B5-23B7-F33A-36920A48C337}"/>
              </a:ext>
            </a:extLst>
          </p:cNvPr>
          <p:cNvSpPr>
            <a:spLocks noGrp="1"/>
          </p:cNvSpPr>
          <p:nvPr>
            <p:ph type="ftr" sz="quarter" idx="2"/>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1392D19-6438-EF2D-4E68-ADE9DF1CB720}"/>
              </a:ext>
            </a:extLst>
          </p:cNvPr>
          <p:cNvSpPr>
            <a:spLocks noGrp="1"/>
          </p:cNvSpPr>
          <p:nvPr>
            <p:ph type="sldNum" sz="quarter" idx="3"/>
          </p:nvPr>
        </p:nvSpPr>
        <p:spPr>
          <a:xfrm>
            <a:off x="3884613" y="9428584"/>
            <a:ext cx="2971800" cy="498055"/>
          </a:xfrm>
          <a:prstGeom prst="rect">
            <a:avLst/>
          </a:prstGeom>
        </p:spPr>
        <p:txBody>
          <a:bodyPr vert="horz" lIns="91440" tIns="45720" rIns="91440" bIns="45720" rtlCol="0" anchor="b"/>
          <a:lstStyle>
            <a:lvl1pPr algn="r">
              <a:defRPr sz="1200"/>
            </a:lvl1pPr>
          </a:lstStyle>
          <a:p>
            <a:fld id="{91E04432-CE20-4244-BF93-DECF999471DB}" type="slidenum">
              <a:rPr lang="en-GB" smtClean="0"/>
              <a:t>‹Nr.›</a:t>
            </a:fld>
            <a:endParaRPr lang="en-GB"/>
          </a:p>
        </p:txBody>
      </p:sp>
    </p:spTree>
    <p:extLst>
      <p:ext uri="{BB962C8B-B14F-4D97-AF65-F5344CB8AC3E}">
        <p14:creationId xmlns:p14="http://schemas.microsoft.com/office/powerpoint/2010/main" val="2698174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966CA8D8-7667-4C5D-BA60-8F464E341D46}" type="datetimeFigureOut">
              <a:rPr lang="en-GB" smtClean="0"/>
              <a:t>14/01/2026</a:t>
            </a:fld>
            <a:endParaRPr lang="en-GB"/>
          </a:p>
        </p:txBody>
      </p:sp>
      <p:sp>
        <p:nvSpPr>
          <p:cNvPr id="4" name="Slide Image Placeholder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05015185-7534-44B8-BEFC-C53FE730A4B7}" type="slidenum">
              <a:rPr lang="en-GB" smtClean="0"/>
              <a:t>‹Nr.›</a:t>
            </a:fld>
            <a:endParaRPr lang="en-GB"/>
          </a:p>
        </p:txBody>
      </p:sp>
    </p:spTree>
    <p:extLst>
      <p:ext uri="{BB962C8B-B14F-4D97-AF65-F5344CB8AC3E}">
        <p14:creationId xmlns:p14="http://schemas.microsoft.com/office/powerpoint/2010/main" val="1430976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dirty="0"/>
              <a:t>Click to edit Master title style</a:t>
            </a:r>
            <a:endParaRPr lang="en-DE" dirty="0"/>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dirty="0"/>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dirty="0"/>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dirty="0"/>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3" y="6555770"/>
            <a:ext cx="6815398" cy="329614"/>
          </a:xfrm>
          <a:prstGeom prst="rect">
            <a:avLst/>
          </a:prstGeom>
        </p:spPr>
        <p:txBody>
          <a:bodyPr anchor="t"/>
          <a:lstStyle>
            <a:lvl1pPr>
              <a:defRPr sz="1200">
                <a:solidFill>
                  <a:schemeClr val="bg1"/>
                </a:solidFill>
              </a:defRPr>
            </a:lvl1pPr>
          </a:lstStyle>
          <a:p>
            <a:r>
              <a:rPr lang="en-US" dirty="0">
                <a:solidFill>
                  <a:prstClr val="white"/>
                </a:solidFill>
              </a:rPr>
              <a:t>G. </a:t>
            </a:r>
            <a:r>
              <a:rPr lang="en-GB" sz="1200" dirty="0">
                <a:solidFill>
                  <a:prstClr val="white"/>
                </a:solidFill>
              </a:rPr>
              <a:t> Federici and H. Zohm | ITER Meeting - Importance of  ITER for DEMOs  | 26</a:t>
            </a:r>
            <a:r>
              <a:rPr lang="en-GB" sz="1200" baseline="30000" dirty="0">
                <a:solidFill>
                  <a:prstClr val="white"/>
                </a:solidFill>
              </a:rPr>
              <a:t>th</a:t>
            </a:r>
            <a:r>
              <a:rPr lang="en-GB" sz="1200" dirty="0">
                <a:solidFill>
                  <a:prstClr val="white"/>
                </a:solidFill>
              </a:rPr>
              <a:t> January 2024</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TextBox 4">
            <a:extLst>
              <a:ext uri="{FF2B5EF4-FFF2-40B4-BE49-F238E27FC236}">
                <a16:creationId xmlns:a16="http://schemas.microsoft.com/office/drawing/2014/main" id="{0C11A48C-7624-D859-6E0D-46B73D3C3B08}"/>
              </a:ext>
            </a:extLst>
          </p:cNvPr>
          <p:cNvSpPr txBox="1"/>
          <p:nvPr userDrawn="1"/>
        </p:nvSpPr>
        <p:spPr>
          <a:xfrm>
            <a:off x="1" y="-19696"/>
            <a:ext cx="12192000" cy="603995"/>
          </a:xfrm>
          <a:prstGeom prst="rect">
            <a:avLst/>
          </a:prstGeom>
          <a:solidFill>
            <a:schemeClr val="tx2"/>
          </a:solidFill>
        </p:spPr>
        <p:txBody>
          <a:bodyPr wrap="square">
            <a:spAutoFit/>
          </a:bodyPr>
          <a:lstStyle/>
          <a:p>
            <a:pPr>
              <a:spcAft>
                <a:spcPts val="1200"/>
              </a:spcAft>
            </a:pPr>
            <a:endParaRPr lang="en-GB" sz="2800" b="1" dirty="0">
              <a:solidFill>
                <a:schemeClr val="bg1"/>
              </a:solidFill>
              <a:latin typeface="Calibri" panose="020F0502020204030204" pitchFamily="34" charset="0"/>
              <a:cs typeface="Calibri" panose="020F0502020204030204" pitchFamily="34" charset="0"/>
            </a:endParaRPr>
          </a:p>
        </p:txBody>
      </p:sp>
      <p:sp>
        <p:nvSpPr>
          <p:cNvPr id="7" name="Title 1"/>
          <p:cNvSpPr>
            <a:spLocks noGrp="1"/>
          </p:cNvSpPr>
          <p:nvPr>
            <p:ph type="title"/>
          </p:nvPr>
        </p:nvSpPr>
        <p:spPr>
          <a:xfrm>
            <a:off x="825623" y="64827"/>
            <a:ext cx="9451776" cy="457200"/>
          </a:xfrm>
        </p:spPr>
        <p:txBody>
          <a:bodyPr>
            <a:noAutofit/>
          </a:bodyPr>
          <a:lstStyle>
            <a:lvl1pPr algn="l">
              <a:lnSpc>
                <a:spcPts val="2400"/>
              </a:lnSpc>
              <a:defRPr sz="2800" b="1">
                <a:solidFill>
                  <a:schemeClr val="bg1"/>
                </a:solidFill>
                <a:latin typeface="+mn-lt"/>
                <a:cs typeface="Arial" panose="020B0604020202020204" pitchFamily="34" charset="0"/>
              </a:defRPr>
            </a:lvl1pPr>
          </a:lstStyle>
          <a:p>
            <a:r>
              <a:rPr lang="en-US" dirty="0"/>
              <a:t>Click to edit Master title style</a:t>
            </a:r>
            <a:endParaRPr lang="en-GB" dirty="0"/>
          </a:p>
        </p:txBody>
      </p:sp>
      <p:pic>
        <p:nvPicPr>
          <p:cNvPr id="10"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94801" y="-35711"/>
            <a:ext cx="636023" cy="636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8" name="Footer Placeholder 7"/>
          <p:cNvSpPr>
            <a:spLocks noGrp="1"/>
          </p:cNvSpPr>
          <p:nvPr>
            <p:ph type="ftr" sz="quarter" idx="11"/>
          </p:nvPr>
        </p:nvSpPr>
        <p:spPr>
          <a:xfrm>
            <a:off x="825624" y="6555770"/>
            <a:ext cx="7593162" cy="329614"/>
          </a:xfrm>
          <a:prstGeom prst="rect">
            <a:avLst/>
          </a:prstGeom>
        </p:spPr>
        <p:txBody>
          <a:bodyPr anchor="t"/>
          <a:lstStyle>
            <a:lvl1pPr>
              <a:defRPr sz="1200">
                <a:solidFill>
                  <a:schemeClr val="bg1"/>
                </a:solidFill>
              </a:defRPr>
            </a:lvl1pPr>
          </a:lstStyle>
          <a:p>
            <a:r>
              <a:rPr lang="en-GB">
                <a:solidFill>
                  <a:prstClr val="white"/>
                </a:solidFill>
              </a:rPr>
              <a:t>G.  Federici and H. Zohm | ITER Meeting - Importance of  ITER for DEMOs  | 26th January 2024</a:t>
            </a:r>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EUROfusion Values</a:t>
            </a:r>
            <a:endParaRPr lang="en-GB" dirty="0"/>
          </a:p>
        </p:txBody>
      </p:sp>
      <p:sp>
        <p:nvSpPr>
          <p:cNvPr id="8" name="Footer Placeholder 7"/>
          <p:cNvSpPr>
            <a:spLocks noGrp="1"/>
          </p:cNvSpPr>
          <p:nvPr>
            <p:ph type="ftr" sz="quarter" idx="11"/>
          </p:nvPr>
        </p:nvSpPr>
        <p:spPr>
          <a:xfrm>
            <a:off x="825623" y="6555770"/>
            <a:ext cx="6878459" cy="329614"/>
          </a:xfrm>
          <a:prstGeom prst="rect">
            <a:avLst/>
          </a:prstGeom>
        </p:spPr>
        <p:txBody>
          <a:bodyPr anchor="t"/>
          <a:lstStyle>
            <a:lvl1pPr>
              <a:defRPr sz="1200">
                <a:solidFill>
                  <a:schemeClr val="bg1"/>
                </a:solidFill>
              </a:defRPr>
            </a:lvl1pPr>
          </a:lstStyle>
          <a:p>
            <a:r>
              <a:rPr lang="en-GB">
                <a:solidFill>
                  <a:prstClr val="white"/>
                </a:solidFill>
              </a:rPr>
              <a:t>G.  Federici and H. Zohm | ITER Meeting - Importance of  ITER for DEMOs  | 26th January 2024</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Tree>
    <p:extLst>
      <p:ext uri="{BB962C8B-B14F-4D97-AF65-F5344CB8AC3E}">
        <p14:creationId xmlns:p14="http://schemas.microsoft.com/office/powerpoint/2010/main" val="1308084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GB" sz="10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Slide Number Placeholder 8">
            <a:extLst>
              <a:ext uri="{FF2B5EF4-FFF2-40B4-BE49-F238E27FC236}">
                <a16:creationId xmlns:a16="http://schemas.microsoft.com/office/drawing/2014/main" id="{6209D2FF-3E88-6D08-3A72-2146ED284385}"/>
              </a:ext>
            </a:extLst>
          </p:cNvPr>
          <p:cNvSpPr txBox="1">
            <a:spLocks/>
          </p:cNvSpPr>
          <p:nvPr userDrawn="1"/>
        </p:nvSpPr>
        <p:spPr>
          <a:xfrm>
            <a:off x="0" y="6590037"/>
            <a:ext cx="720080" cy="199174"/>
          </a:xfrm>
          <a:prstGeom prst="rect">
            <a:avLst/>
          </a:prstGeom>
        </p:spPr>
        <p:txBody>
          <a:bodyPr anchor="ctr"/>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6D9FA1-99C7-4910-8E32-B85D378B0060}" type="slidenum">
              <a:rPr lang="en-GB" smtClean="0">
                <a:solidFill>
                  <a:prstClr val="white"/>
                </a:solidFill>
              </a:rPr>
              <a:pPr/>
              <a:t>‹Nr.›</a:t>
            </a:fld>
            <a:endParaRPr lang="en-GB" dirty="0">
              <a:solidFill>
                <a:prstClr val="white"/>
              </a:solidFill>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svg"/><Relationship Id="rId11" Type="http://schemas.openxmlformats.org/officeDocument/2006/relationships/hyperlink" Target="https://euro-fusion.org/wp-content/uploads/2025/11/BEST-Research-Plan-v1.1.pdf" TargetMode="External"/><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svg"/></Relationships>
</file>

<file path=ppt/slides/_rels/slide7.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28F97-5A05-EE6E-B0E5-3F99B6CFF760}"/>
              </a:ext>
            </a:extLst>
          </p:cNvPr>
          <p:cNvSpPr>
            <a:spLocks noGrp="1"/>
          </p:cNvSpPr>
          <p:nvPr>
            <p:ph type="title"/>
          </p:nvPr>
        </p:nvSpPr>
        <p:spPr>
          <a:xfrm>
            <a:off x="527381" y="2413266"/>
            <a:ext cx="10681185" cy="748796"/>
          </a:xfrm>
        </p:spPr>
        <p:txBody>
          <a:bodyPr>
            <a:normAutofit/>
          </a:bodyPr>
          <a:lstStyle/>
          <a:p>
            <a:r>
              <a:rPr lang="en-US" sz="3200" dirty="0"/>
              <a:t>Update on EU-CN Collaboration</a:t>
            </a:r>
            <a:endParaRPr lang="en-US" sz="3200" i="1" dirty="0"/>
          </a:p>
        </p:txBody>
      </p:sp>
      <p:sp>
        <p:nvSpPr>
          <p:cNvPr id="3" name="TextBox 2">
            <a:extLst>
              <a:ext uri="{FF2B5EF4-FFF2-40B4-BE49-F238E27FC236}">
                <a16:creationId xmlns:a16="http://schemas.microsoft.com/office/drawing/2014/main" id="{3F21AD20-AA59-8A21-0B4C-82FBC8923F1D}"/>
              </a:ext>
            </a:extLst>
          </p:cNvPr>
          <p:cNvSpPr txBox="1"/>
          <p:nvPr/>
        </p:nvSpPr>
        <p:spPr>
          <a:xfrm>
            <a:off x="527381" y="1002481"/>
            <a:ext cx="11479224" cy="1077026"/>
          </a:xfrm>
          <a:prstGeom prst="rect">
            <a:avLst/>
          </a:prstGeom>
          <a:noFill/>
        </p:spPr>
        <p:txBody>
          <a:bodyPr wrap="square">
            <a:spAutoFit/>
          </a:bodyPr>
          <a:lstStyle/>
          <a:p>
            <a:r>
              <a:rPr lang="en-GB" sz="2133" dirty="0">
                <a:solidFill>
                  <a:srgbClr val="0070C0"/>
                </a:solidFill>
              </a:rPr>
              <a:t>WPMAG Final Meeting</a:t>
            </a:r>
          </a:p>
          <a:p>
            <a:r>
              <a:rPr lang="en-GB" sz="2133" dirty="0">
                <a:solidFill>
                  <a:srgbClr val="0070C0"/>
                </a:solidFill>
              </a:rPr>
              <a:t>14-16 January 2026</a:t>
            </a:r>
          </a:p>
          <a:p>
            <a:r>
              <a:rPr lang="en-GB" sz="2133" dirty="0">
                <a:solidFill>
                  <a:srgbClr val="0070C0"/>
                </a:solidFill>
              </a:rPr>
              <a:t>PSI, </a:t>
            </a:r>
            <a:r>
              <a:rPr lang="en-GB" sz="2133" dirty="0" err="1">
                <a:solidFill>
                  <a:srgbClr val="0070C0"/>
                </a:solidFill>
              </a:rPr>
              <a:t>Villigen</a:t>
            </a:r>
            <a:endParaRPr lang="en-GB" sz="2133" dirty="0">
              <a:solidFill>
                <a:srgbClr val="0070C0"/>
              </a:solidFill>
            </a:endParaRPr>
          </a:p>
        </p:txBody>
      </p:sp>
      <p:sp>
        <p:nvSpPr>
          <p:cNvPr id="4" name="TextBox 3">
            <a:extLst>
              <a:ext uri="{FF2B5EF4-FFF2-40B4-BE49-F238E27FC236}">
                <a16:creationId xmlns:a16="http://schemas.microsoft.com/office/drawing/2014/main" id="{0432A3A9-B988-9086-1076-E969F1AD06D5}"/>
              </a:ext>
            </a:extLst>
          </p:cNvPr>
          <p:cNvSpPr txBox="1"/>
          <p:nvPr/>
        </p:nvSpPr>
        <p:spPr>
          <a:xfrm>
            <a:off x="527381" y="3914089"/>
            <a:ext cx="2073260" cy="707886"/>
          </a:xfrm>
          <a:prstGeom prst="rect">
            <a:avLst/>
          </a:prstGeom>
          <a:noFill/>
        </p:spPr>
        <p:txBody>
          <a:bodyPr wrap="none" rtlCol="0">
            <a:spAutoFit/>
          </a:bodyPr>
          <a:lstStyle/>
          <a:p>
            <a:pPr algn="l"/>
            <a:r>
              <a:rPr lang="en-US" sz="2000" dirty="0"/>
              <a:t>Richard Kamendje</a:t>
            </a:r>
          </a:p>
          <a:p>
            <a:pPr algn="l"/>
            <a:r>
              <a:rPr lang="en-US" sz="2000" b="1" dirty="0" err="1">
                <a:solidFill>
                  <a:schemeClr val="tx2"/>
                </a:solidFill>
              </a:rPr>
              <a:t>EUROfusion</a:t>
            </a:r>
            <a:endParaRPr lang="en-GB" sz="2000" b="1" dirty="0">
              <a:solidFill>
                <a:schemeClr val="tx2"/>
              </a:solidFill>
            </a:endParaRPr>
          </a:p>
        </p:txBody>
      </p:sp>
    </p:spTree>
    <p:extLst>
      <p:ext uri="{BB962C8B-B14F-4D97-AF65-F5344CB8AC3E}">
        <p14:creationId xmlns:p14="http://schemas.microsoft.com/office/powerpoint/2010/main" val="1658521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D849C0-C1D4-4712-BBE6-431D27313437}"/>
              </a:ext>
            </a:extLst>
          </p:cNvPr>
          <p:cNvSpPr>
            <a:spLocks noGrp="1"/>
          </p:cNvSpPr>
          <p:nvPr>
            <p:ph idx="1"/>
          </p:nvPr>
        </p:nvSpPr>
        <p:spPr>
          <a:xfrm>
            <a:off x="609600" y="836712"/>
            <a:ext cx="4796118" cy="5688632"/>
          </a:xfrm>
        </p:spPr>
        <p:txBody>
          <a:bodyPr>
            <a:normAutofit/>
          </a:bodyPr>
          <a:lstStyle/>
          <a:p>
            <a:r>
              <a:rPr lang="de-DE" sz="2800" dirty="0" err="1"/>
              <a:t>Formally</a:t>
            </a:r>
            <a:r>
              <a:rPr lang="de-DE" sz="2800" dirty="0"/>
              <a:t> valid </a:t>
            </a:r>
            <a:r>
              <a:rPr lang="de-DE" sz="2800" dirty="0" err="1"/>
              <a:t>until</a:t>
            </a:r>
            <a:r>
              <a:rPr lang="de-DE" sz="2800" dirty="0"/>
              <a:t> 31 </a:t>
            </a:r>
            <a:r>
              <a:rPr lang="de-DE" sz="2800" dirty="0" err="1"/>
              <a:t>December</a:t>
            </a:r>
            <a:r>
              <a:rPr lang="de-DE" sz="2800" dirty="0"/>
              <a:t> 2025</a:t>
            </a:r>
          </a:p>
          <a:p>
            <a:r>
              <a:rPr lang="de-DE" sz="2800" dirty="0" err="1"/>
              <a:t>To</a:t>
            </a:r>
            <a:r>
              <a:rPr lang="de-DE" sz="2800" dirty="0"/>
              <a:t> </a:t>
            </a:r>
            <a:r>
              <a:rPr lang="de-DE" sz="2800" dirty="0" err="1"/>
              <a:t>be</a:t>
            </a:r>
            <a:r>
              <a:rPr lang="de-DE" sz="2800" dirty="0"/>
              <a:t> </a:t>
            </a:r>
            <a:r>
              <a:rPr lang="de-DE" sz="2800" dirty="0" err="1"/>
              <a:t>extended</a:t>
            </a:r>
            <a:r>
              <a:rPr lang="de-DE" sz="2800" dirty="0"/>
              <a:t> </a:t>
            </a:r>
            <a:r>
              <a:rPr lang="de-DE" sz="2800" dirty="0" err="1"/>
              <a:t>to</a:t>
            </a:r>
            <a:r>
              <a:rPr lang="de-DE" sz="2800" dirty="0"/>
              <a:t> 2027 </a:t>
            </a:r>
            <a:r>
              <a:rPr lang="de-DE" sz="2800" dirty="0" err="1"/>
              <a:t>based</a:t>
            </a:r>
            <a:r>
              <a:rPr lang="de-DE" sz="2800" dirty="0"/>
              <a:t> on mutual </a:t>
            </a:r>
            <a:r>
              <a:rPr lang="de-DE" sz="2800" dirty="0" err="1"/>
              <a:t>consent</a:t>
            </a:r>
            <a:r>
              <a:rPr lang="de-DE" sz="2800" dirty="0"/>
              <a:t>?</a:t>
            </a:r>
          </a:p>
          <a:p>
            <a:r>
              <a:rPr lang="de-DE" sz="2800" dirty="0" err="1"/>
              <a:t>Activities</a:t>
            </a:r>
            <a:r>
              <a:rPr lang="de-DE" sz="2800" dirty="0"/>
              <a:t> </a:t>
            </a:r>
            <a:r>
              <a:rPr lang="de-DE" sz="2800" dirty="0" err="1"/>
              <a:t>for</a:t>
            </a:r>
            <a:r>
              <a:rPr lang="de-DE" sz="2800" dirty="0"/>
              <a:t> 2026-2027?</a:t>
            </a:r>
          </a:p>
          <a:p>
            <a:r>
              <a:rPr lang="de-DE" sz="2800" dirty="0"/>
              <a:t>Status </a:t>
            </a:r>
            <a:r>
              <a:rPr lang="de-DE" sz="2800" dirty="0" err="1"/>
              <a:t>of</a:t>
            </a:r>
            <a:r>
              <a:rPr lang="de-DE" sz="2800" dirty="0"/>
              <a:t> </a:t>
            </a:r>
            <a:r>
              <a:rPr lang="de-DE" sz="2800" dirty="0" err="1"/>
              <a:t>Deliverables</a:t>
            </a:r>
            <a:r>
              <a:rPr lang="de-DE" sz="2800" dirty="0"/>
              <a:t>?</a:t>
            </a:r>
          </a:p>
          <a:p>
            <a:r>
              <a:rPr lang="de-DE" sz="2800" dirty="0"/>
              <a:t>Report </a:t>
            </a:r>
            <a:r>
              <a:rPr lang="de-DE" sz="2800" dirty="0" err="1"/>
              <a:t>for</a:t>
            </a:r>
            <a:r>
              <a:rPr lang="de-DE" sz="2800" dirty="0"/>
              <a:t> 2021-2025?</a:t>
            </a:r>
          </a:p>
          <a:p>
            <a:pPr marL="0" indent="0">
              <a:buNone/>
            </a:pPr>
            <a:endParaRPr lang="de-DE" sz="2800" dirty="0"/>
          </a:p>
        </p:txBody>
      </p:sp>
      <p:sp>
        <p:nvSpPr>
          <p:cNvPr id="3" name="Fußzeilenplatzhalter 2">
            <a:extLst>
              <a:ext uri="{FF2B5EF4-FFF2-40B4-BE49-F238E27FC236}">
                <a16:creationId xmlns:a16="http://schemas.microsoft.com/office/drawing/2014/main" id="{E88A06FA-093E-B0EF-66F6-70753AAB195B}"/>
              </a:ext>
            </a:extLst>
          </p:cNvPr>
          <p:cNvSpPr>
            <a:spLocks noGrp="1"/>
          </p:cNvSpPr>
          <p:nvPr>
            <p:ph type="ftr" sz="quarter" idx="11"/>
          </p:nvPr>
        </p:nvSpPr>
        <p:spPr/>
        <p:txBody>
          <a:bodyPr/>
          <a:lstStyle/>
          <a:p>
            <a:r>
              <a:rPr lang="en-US" dirty="0">
                <a:solidFill>
                  <a:prstClr val="white"/>
                </a:solidFill>
              </a:rPr>
              <a:t>R. Kamendje</a:t>
            </a:r>
            <a:r>
              <a:rPr lang="en-GB" dirty="0">
                <a:solidFill>
                  <a:prstClr val="white"/>
                </a:solidFill>
              </a:rPr>
              <a:t> | WPMAG Final Meeting  | 14-16 January 2026</a:t>
            </a:r>
          </a:p>
        </p:txBody>
      </p:sp>
      <p:sp>
        <p:nvSpPr>
          <p:cNvPr id="4" name="Foliennummernplatzhalter 3">
            <a:extLst>
              <a:ext uri="{FF2B5EF4-FFF2-40B4-BE49-F238E27FC236}">
                <a16:creationId xmlns:a16="http://schemas.microsoft.com/office/drawing/2014/main" id="{BAA3DC88-9D66-8098-366A-42423EAE69B2}"/>
              </a:ext>
            </a:extLst>
          </p:cNvPr>
          <p:cNvSpPr>
            <a:spLocks noGrp="1"/>
          </p:cNvSpPr>
          <p:nvPr>
            <p:ph type="sldNum" sz="quarter" idx="12"/>
          </p:nvPr>
        </p:nvSpPr>
        <p:spPr/>
        <p:txBody>
          <a:bodyPr/>
          <a:lstStyle/>
          <a:p>
            <a:fld id="{6A6D9FA1-99C7-4910-8E32-B85D378B0060}" type="slidenum">
              <a:rPr lang="en-GB" smtClean="0">
                <a:solidFill>
                  <a:prstClr val="white"/>
                </a:solidFill>
              </a:rPr>
              <a:pPr/>
              <a:t>2</a:t>
            </a:fld>
            <a:endParaRPr lang="en-GB" dirty="0">
              <a:solidFill>
                <a:prstClr val="white"/>
              </a:solidFill>
            </a:endParaRPr>
          </a:p>
        </p:txBody>
      </p:sp>
      <p:sp>
        <p:nvSpPr>
          <p:cNvPr id="5" name="Titel 4">
            <a:extLst>
              <a:ext uri="{FF2B5EF4-FFF2-40B4-BE49-F238E27FC236}">
                <a16:creationId xmlns:a16="http://schemas.microsoft.com/office/drawing/2014/main" id="{95AE868C-5525-B3BC-7BC5-F04884ED0AE9}"/>
              </a:ext>
            </a:extLst>
          </p:cNvPr>
          <p:cNvSpPr>
            <a:spLocks noGrp="1"/>
          </p:cNvSpPr>
          <p:nvPr>
            <p:ph type="title"/>
          </p:nvPr>
        </p:nvSpPr>
        <p:spPr/>
        <p:txBody>
          <a:bodyPr/>
          <a:lstStyle/>
          <a:p>
            <a:r>
              <a:rPr lang="de-DE" dirty="0" err="1"/>
              <a:t>Specific</a:t>
            </a:r>
            <a:r>
              <a:rPr lang="de-DE" dirty="0"/>
              <a:t> Agreement on Magnets</a:t>
            </a:r>
          </a:p>
        </p:txBody>
      </p:sp>
      <p:pic>
        <p:nvPicPr>
          <p:cNvPr id="6" name="Grafik 5">
            <a:extLst>
              <a:ext uri="{FF2B5EF4-FFF2-40B4-BE49-F238E27FC236}">
                <a16:creationId xmlns:a16="http://schemas.microsoft.com/office/drawing/2014/main" id="{4D4450B0-5D16-98AC-C89C-546BDB102E1D}"/>
              </a:ext>
            </a:extLst>
          </p:cNvPr>
          <p:cNvPicPr>
            <a:picLocks noChangeAspect="1"/>
          </p:cNvPicPr>
          <p:nvPr/>
        </p:nvPicPr>
        <p:blipFill>
          <a:blip r:embed="rId2"/>
          <a:stretch>
            <a:fillRect/>
          </a:stretch>
        </p:blipFill>
        <p:spPr>
          <a:xfrm>
            <a:off x="5340501" y="1871583"/>
            <a:ext cx="6815399" cy="4675582"/>
          </a:xfrm>
          <a:prstGeom prst="rect">
            <a:avLst/>
          </a:prstGeom>
        </p:spPr>
      </p:pic>
    </p:spTree>
    <p:extLst>
      <p:ext uri="{BB962C8B-B14F-4D97-AF65-F5344CB8AC3E}">
        <p14:creationId xmlns:p14="http://schemas.microsoft.com/office/powerpoint/2010/main" val="4060682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DA10361-AF5A-BB7D-AC58-354BFA81C180}"/>
              </a:ext>
            </a:extLst>
          </p:cNvPr>
          <p:cNvSpPr>
            <a:spLocks noGrp="1"/>
          </p:cNvSpPr>
          <p:nvPr>
            <p:ph idx="1"/>
          </p:nvPr>
        </p:nvSpPr>
        <p:spPr/>
        <p:txBody>
          <a:bodyPr/>
          <a:lstStyle/>
          <a:p>
            <a:pPr marL="0" indent="0">
              <a:buNone/>
            </a:pPr>
            <a:r>
              <a:rPr lang="en-GB" b="1" dirty="0"/>
              <a:t>Report on assessment of INCO contribution to tackling Roadmap-related  R&amp;D issues</a:t>
            </a:r>
            <a:r>
              <a:rPr lang="de-AT" b="1" dirty="0"/>
              <a:t> </a:t>
            </a:r>
          </a:p>
          <a:p>
            <a:pPr lvl="1"/>
            <a:r>
              <a:rPr lang="de-AT" sz="3200" dirty="0"/>
              <a:t>Technology/Engineering</a:t>
            </a:r>
          </a:p>
          <a:p>
            <a:pPr lvl="2"/>
            <a:r>
              <a:rPr lang="de-AT" sz="2800" dirty="0"/>
              <a:t>Magnets</a:t>
            </a:r>
          </a:p>
          <a:p>
            <a:pPr lvl="2"/>
            <a:r>
              <a:rPr lang="de-AT" sz="2800" dirty="0"/>
              <a:t>Remote Maintenance</a:t>
            </a:r>
          </a:p>
          <a:p>
            <a:pPr lvl="2"/>
            <a:r>
              <a:rPr lang="de-AT" sz="2800" dirty="0" err="1"/>
              <a:t>Breeding</a:t>
            </a:r>
            <a:r>
              <a:rPr lang="de-AT" sz="2800" dirty="0"/>
              <a:t> Blankets</a:t>
            </a:r>
            <a:endParaRPr lang="de-AT" sz="4000" dirty="0"/>
          </a:p>
          <a:p>
            <a:pPr lvl="1"/>
            <a:r>
              <a:rPr lang="de-AT" sz="3200" dirty="0"/>
              <a:t>Physics</a:t>
            </a:r>
          </a:p>
          <a:p>
            <a:pPr lvl="2"/>
            <a:r>
              <a:rPr lang="de-AT" sz="3000" dirty="0"/>
              <a:t>Plasma </a:t>
            </a:r>
            <a:r>
              <a:rPr lang="de-AT" sz="3000" dirty="0" err="1"/>
              <a:t>scenarios</a:t>
            </a:r>
            <a:endParaRPr lang="de-AT" sz="3000" dirty="0"/>
          </a:p>
          <a:p>
            <a:pPr lvl="2"/>
            <a:r>
              <a:rPr lang="de-AT" sz="3000" dirty="0"/>
              <a:t>Long pulse </a:t>
            </a:r>
            <a:r>
              <a:rPr lang="de-AT" sz="3000" dirty="0" err="1"/>
              <a:t>operation</a:t>
            </a:r>
            <a:endParaRPr lang="de-AT" sz="3000" dirty="0"/>
          </a:p>
          <a:p>
            <a:pPr lvl="2"/>
            <a:r>
              <a:rPr lang="de-AT" sz="3000" dirty="0"/>
              <a:t>Plasma </a:t>
            </a:r>
            <a:r>
              <a:rPr lang="de-AT" sz="3000" dirty="0" err="1"/>
              <a:t>exhaust</a:t>
            </a:r>
            <a:r>
              <a:rPr lang="de-AT" sz="3000" dirty="0"/>
              <a:t> </a:t>
            </a:r>
          </a:p>
          <a:p>
            <a:pPr lvl="2"/>
            <a:endParaRPr lang="de-DE" sz="3000" dirty="0"/>
          </a:p>
        </p:txBody>
      </p:sp>
      <p:sp>
        <p:nvSpPr>
          <p:cNvPr id="3" name="Fußzeilenplatzhalter 2">
            <a:extLst>
              <a:ext uri="{FF2B5EF4-FFF2-40B4-BE49-F238E27FC236}">
                <a16:creationId xmlns:a16="http://schemas.microsoft.com/office/drawing/2014/main" id="{2B4B283B-0758-0804-7D9B-A41B0901D0DB}"/>
              </a:ext>
            </a:extLst>
          </p:cNvPr>
          <p:cNvSpPr>
            <a:spLocks noGrp="1"/>
          </p:cNvSpPr>
          <p:nvPr>
            <p:ph type="ftr" sz="quarter" idx="11"/>
          </p:nvPr>
        </p:nvSpPr>
        <p:spPr/>
        <p:txBody>
          <a:bodyPr/>
          <a:lstStyle/>
          <a:p>
            <a:r>
              <a:rPr lang="en-US" dirty="0">
                <a:solidFill>
                  <a:prstClr val="white"/>
                </a:solidFill>
              </a:rPr>
              <a:t>R. Kamendje</a:t>
            </a:r>
            <a:r>
              <a:rPr lang="en-GB" dirty="0">
                <a:solidFill>
                  <a:prstClr val="white"/>
                </a:solidFill>
              </a:rPr>
              <a:t> | WPMAG Final Meeting  | 14-16 January 2026</a:t>
            </a:r>
          </a:p>
        </p:txBody>
      </p:sp>
      <p:sp>
        <p:nvSpPr>
          <p:cNvPr id="4" name="Foliennummernplatzhalter 3">
            <a:extLst>
              <a:ext uri="{FF2B5EF4-FFF2-40B4-BE49-F238E27FC236}">
                <a16:creationId xmlns:a16="http://schemas.microsoft.com/office/drawing/2014/main" id="{985D70B2-15BF-8FD7-587B-94DCEB10BC66}"/>
              </a:ext>
            </a:extLst>
          </p:cNvPr>
          <p:cNvSpPr>
            <a:spLocks noGrp="1"/>
          </p:cNvSpPr>
          <p:nvPr>
            <p:ph type="sldNum" sz="quarter" idx="12"/>
          </p:nvPr>
        </p:nvSpPr>
        <p:spPr/>
        <p:txBody>
          <a:bodyPr/>
          <a:lstStyle/>
          <a:p>
            <a:fld id="{6A6D9FA1-99C7-4910-8E32-B85D378B0060}" type="slidenum">
              <a:rPr lang="en-GB" smtClean="0">
                <a:solidFill>
                  <a:prstClr val="white"/>
                </a:solidFill>
              </a:rPr>
              <a:pPr/>
              <a:t>3</a:t>
            </a:fld>
            <a:endParaRPr lang="en-GB" dirty="0">
              <a:solidFill>
                <a:prstClr val="white"/>
              </a:solidFill>
            </a:endParaRPr>
          </a:p>
        </p:txBody>
      </p:sp>
      <p:sp>
        <p:nvSpPr>
          <p:cNvPr id="5" name="Titel 4">
            <a:extLst>
              <a:ext uri="{FF2B5EF4-FFF2-40B4-BE49-F238E27FC236}">
                <a16:creationId xmlns:a16="http://schemas.microsoft.com/office/drawing/2014/main" id="{F70E8F74-48C7-CB2D-49E9-35A330576EAB}"/>
              </a:ext>
            </a:extLst>
          </p:cNvPr>
          <p:cNvSpPr>
            <a:spLocks noGrp="1"/>
          </p:cNvSpPr>
          <p:nvPr>
            <p:ph type="title"/>
          </p:nvPr>
        </p:nvSpPr>
        <p:spPr/>
        <p:txBody>
          <a:bodyPr/>
          <a:lstStyle/>
          <a:p>
            <a:r>
              <a:rPr lang="de-DE" dirty="0"/>
              <a:t>Grand </a:t>
            </a:r>
            <a:r>
              <a:rPr lang="de-DE" dirty="0" err="1"/>
              <a:t>Deliverable</a:t>
            </a:r>
            <a:r>
              <a:rPr lang="de-DE"/>
              <a:t> Report</a:t>
            </a:r>
            <a:endParaRPr lang="de-DE" dirty="0"/>
          </a:p>
        </p:txBody>
      </p:sp>
      <p:pic>
        <p:nvPicPr>
          <p:cNvPr id="6" name="Grafik 5">
            <a:extLst>
              <a:ext uri="{FF2B5EF4-FFF2-40B4-BE49-F238E27FC236}">
                <a16:creationId xmlns:a16="http://schemas.microsoft.com/office/drawing/2014/main" id="{4B57266A-43D6-EE26-12F0-6B6B0978F0AD}"/>
              </a:ext>
            </a:extLst>
          </p:cNvPr>
          <p:cNvPicPr>
            <a:picLocks noChangeAspect="1"/>
          </p:cNvPicPr>
          <p:nvPr/>
        </p:nvPicPr>
        <p:blipFill>
          <a:blip r:embed="rId2"/>
          <a:stretch>
            <a:fillRect/>
          </a:stretch>
        </p:blipFill>
        <p:spPr>
          <a:xfrm>
            <a:off x="5070908" y="3429000"/>
            <a:ext cx="6641716" cy="2843894"/>
          </a:xfrm>
          <a:prstGeom prst="rect">
            <a:avLst/>
          </a:prstGeom>
        </p:spPr>
      </p:pic>
    </p:spTree>
    <p:extLst>
      <p:ext uri="{BB962C8B-B14F-4D97-AF65-F5344CB8AC3E}">
        <p14:creationId xmlns:p14="http://schemas.microsoft.com/office/powerpoint/2010/main" val="387280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696141-716F-9DD6-7E2C-D842EDCCFAC9}"/>
              </a:ext>
            </a:extLst>
          </p:cNvPr>
          <p:cNvSpPr>
            <a:spLocks noGrp="1"/>
          </p:cNvSpPr>
          <p:nvPr>
            <p:ph type="ftr" sz="quarter" idx="11"/>
          </p:nvPr>
        </p:nvSpPr>
        <p:spPr/>
        <p:txBody>
          <a:bodyPr/>
          <a:lstStyle/>
          <a:p>
            <a:r>
              <a:rPr lang="en-US" sz="1200" dirty="0">
                <a:solidFill>
                  <a:prstClr val="white"/>
                </a:solidFill>
              </a:rPr>
              <a:t>R. Kamendje</a:t>
            </a:r>
            <a:r>
              <a:rPr lang="en-GB" sz="1200" dirty="0">
                <a:solidFill>
                  <a:prstClr val="white"/>
                </a:solidFill>
              </a:rPr>
              <a:t> | </a:t>
            </a:r>
            <a:r>
              <a:rPr lang="en-GB" dirty="0">
                <a:solidFill>
                  <a:prstClr val="white"/>
                </a:solidFill>
              </a:rPr>
              <a:t>WPMAG Final Meeting</a:t>
            </a:r>
            <a:r>
              <a:rPr lang="en-GB" sz="1200" dirty="0">
                <a:solidFill>
                  <a:prstClr val="white"/>
                </a:solidFill>
              </a:rPr>
              <a:t>  | </a:t>
            </a:r>
            <a:r>
              <a:rPr lang="en-GB" dirty="0">
                <a:solidFill>
                  <a:prstClr val="white"/>
                </a:solidFill>
              </a:rPr>
              <a:t>14-16 </a:t>
            </a:r>
            <a:r>
              <a:rPr lang="en-GB" sz="1200" dirty="0">
                <a:solidFill>
                  <a:prstClr val="white"/>
                </a:solidFill>
              </a:rPr>
              <a:t>January 2026</a:t>
            </a:r>
            <a:endParaRPr lang="en-GB" dirty="0">
              <a:solidFill>
                <a:prstClr val="white"/>
              </a:solidFill>
            </a:endParaRPr>
          </a:p>
        </p:txBody>
      </p:sp>
      <p:sp>
        <p:nvSpPr>
          <p:cNvPr id="4" name="Slide Number Placeholder 3">
            <a:extLst>
              <a:ext uri="{FF2B5EF4-FFF2-40B4-BE49-F238E27FC236}">
                <a16:creationId xmlns:a16="http://schemas.microsoft.com/office/drawing/2014/main" id="{8766B2DD-69FD-8B34-B2FE-A1EB5377FC9D}"/>
              </a:ext>
            </a:extLst>
          </p:cNvPr>
          <p:cNvSpPr>
            <a:spLocks noGrp="1"/>
          </p:cNvSpPr>
          <p:nvPr>
            <p:ph type="sldNum" sz="quarter" idx="12"/>
          </p:nvPr>
        </p:nvSpPr>
        <p:spPr/>
        <p:txBody>
          <a:bodyPr/>
          <a:lstStyle/>
          <a:p>
            <a:fld id="{6A6D9FA1-99C7-4910-8E32-B85D378B0060}" type="slidenum">
              <a:rPr lang="en-GB" smtClean="0">
                <a:solidFill>
                  <a:prstClr val="white"/>
                </a:solidFill>
              </a:rPr>
              <a:pPr/>
              <a:t>4</a:t>
            </a:fld>
            <a:endParaRPr lang="en-GB" dirty="0">
              <a:solidFill>
                <a:prstClr val="white"/>
              </a:solidFill>
            </a:endParaRPr>
          </a:p>
        </p:txBody>
      </p:sp>
      <p:sp>
        <p:nvSpPr>
          <p:cNvPr id="5" name="Title 4">
            <a:extLst>
              <a:ext uri="{FF2B5EF4-FFF2-40B4-BE49-F238E27FC236}">
                <a16:creationId xmlns:a16="http://schemas.microsoft.com/office/drawing/2014/main" id="{5E930370-A0C3-3EAB-5053-01A82433026F}"/>
              </a:ext>
            </a:extLst>
          </p:cNvPr>
          <p:cNvSpPr>
            <a:spLocks noGrp="1"/>
          </p:cNvSpPr>
          <p:nvPr>
            <p:ph type="title"/>
          </p:nvPr>
        </p:nvSpPr>
        <p:spPr/>
        <p:txBody>
          <a:bodyPr/>
          <a:lstStyle/>
          <a:p>
            <a:r>
              <a:rPr lang="en-US" dirty="0"/>
              <a:t>BEST is coming…..!</a:t>
            </a:r>
            <a:endParaRPr lang="en-GB" dirty="0"/>
          </a:p>
        </p:txBody>
      </p:sp>
      <p:pic>
        <p:nvPicPr>
          <p:cNvPr id="7" name="Picture 6">
            <a:extLst>
              <a:ext uri="{FF2B5EF4-FFF2-40B4-BE49-F238E27FC236}">
                <a16:creationId xmlns:a16="http://schemas.microsoft.com/office/drawing/2014/main" id="{F6D79BD6-03D3-4E44-954A-2647EECA8E3D}"/>
              </a:ext>
            </a:extLst>
          </p:cNvPr>
          <p:cNvPicPr>
            <a:picLocks noChangeAspect="1"/>
          </p:cNvPicPr>
          <p:nvPr/>
        </p:nvPicPr>
        <p:blipFill>
          <a:blip r:embed="rId2"/>
          <a:stretch>
            <a:fillRect/>
          </a:stretch>
        </p:blipFill>
        <p:spPr>
          <a:xfrm>
            <a:off x="3433849" y="3945484"/>
            <a:ext cx="4031561" cy="2275621"/>
          </a:xfrm>
          <a:prstGeom prst="rect">
            <a:avLst/>
          </a:prstGeom>
        </p:spPr>
      </p:pic>
      <p:pic>
        <p:nvPicPr>
          <p:cNvPr id="10" name="Picture 9" descr="A high angle view of a city&#10;&#10;AI-generated content may be incorrect.">
            <a:extLst>
              <a:ext uri="{FF2B5EF4-FFF2-40B4-BE49-F238E27FC236}">
                <a16:creationId xmlns:a16="http://schemas.microsoft.com/office/drawing/2014/main" id="{E23BC4AC-279C-3CA2-D5B5-D0BE0D6E2DFD}"/>
              </a:ext>
            </a:extLst>
          </p:cNvPr>
          <p:cNvPicPr>
            <a:picLocks noChangeAspect="1"/>
          </p:cNvPicPr>
          <p:nvPr/>
        </p:nvPicPr>
        <p:blipFill>
          <a:blip r:embed="rId3">
            <a:extLst>
              <a:ext uri="{28A0092B-C50C-407E-A947-70E740481C1C}">
                <a14:useLocalDpi xmlns:a14="http://schemas.microsoft.com/office/drawing/2010/main" val="0"/>
              </a:ext>
            </a:extLst>
          </a:blip>
          <a:srcRect l="9616" r="13205"/>
          <a:stretch>
            <a:fillRect/>
          </a:stretch>
        </p:blipFill>
        <p:spPr>
          <a:xfrm>
            <a:off x="155840" y="3945485"/>
            <a:ext cx="3105521" cy="2275621"/>
          </a:xfrm>
          <a:prstGeom prst="rect">
            <a:avLst/>
          </a:prstGeom>
        </p:spPr>
      </p:pic>
      <p:pic>
        <p:nvPicPr>
          <p:cNvPr id="11" name="图片 3" descr="火车开在铁轨上行驶&#10;&#10;描述已自动生成">
            <a:extLst>
              <a:ext uri="{FF2B5EF4-FFF2-40B4-BE49-F238E27FC236}">
                <a16:creationId xmlns:a16="http://schemas.microsoft.com/office/drawing/2014/main" id="{178DA801-A8FF-ECEE-45AC-FB6D3189A7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8129" y="844682"/>
            <a:ext cx="4077281" cy="2293471"/>
          </a:xfrm>
          <a:prstGeom prst="rect">
            <a:avLst/>
          </a:prstGeom>
        </p:spPr>
      </p:pic>
      <p:pic>
        <p:nvPicPr>
          <p:cNvPr id="13" name="Picture 12" descr="A construction site with dirt and dirt&#10;&#10;AI-generated content may be incorrect.">
            <a:extLst>
              <a:ext uri="{FF2B5EF4-FFF2-40B4-BE49-F238E27FC236}">
                <a16:creationId xmlns:a16="http://schemas.microsoft.com/office/drawing/2014/main" id="{652BB600-AC38-17CC-A7BF-9107F41DFB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561" y="784227"/>
            <a:ext cx="3138568" cy="2353926"/>
          </a:xfrm>
          <a:prstGeom prst="rect">
            <a:avLst/>
          </a:prstGeom>
        </p:spPr>
      </p:pic>
      <p:pic>
        <p:nvPicPr>
          <p:cNvPr id="15" name="Picture 14" descr="A large circular building with a staircase and a railing&#10;&#10;AI-generated content may be incorrect.">
            <a:extLst>
              <a:ext uri="{FF2B5EF4-FFF2-40B4-BE49-F238E27FC236}">
                <a16:creationId xmlns:a16="http://schemas.microsoft.com/office/drawing/2014/main" id="{1C531146-B2A2-AE3B-D3C8-79BDB42F9F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37898" y="804509"/>
            <a:ext cx="4031561" cy="5375414"/>
          </a:xfrm>
          <a:prstGeom prst="rect">
            <a:avLst/>
          </a:prstGeom>
        </p:spPr>
      </p:pic>
      <p:sp>
        <p:nvSpPr>
          <p:cNvPr id="16" name="TextBox 15">
            <a:extLst>
              <a:ext uri="{FF2B5EF4-FFF2-40B4-BE49-F238E27FC236}">
                <a16:creationId xmlns:a16="http://schemas.microsoft.com/office/drawing/2014/main" id="{162A345B-5595-7F1B-8573-C1831F22B719}"/>
              </a:ext>
            </a:extLst>
          </p:cNvPr>
          <p:cNvSpPr txBox="1"/>
          <p:nvPr/>
        </p:nvSpPr>
        <p:spPr>
          <a:xfrm>
            <a:off x="1159411" y="3137953"/>
            <a:ext cx="1098378" cy="369332"/>
          </a:xfrm>
          <a:prstGeom prst="rect">
            <a:avLst/>
          </a:prstGeom>
          <a:noFill/>
        </p:spPr>
        <p:txBody>
          <a:bodyPr wrap="none" rtlCol="0">
            <a:spAutoFit/>
          </a:bodyPr>
          <a:lstStyle/>
          <a:p>
            <a:pPr algn="l"/>
            <a:r>
              <a:rPr lang="en-US" b="1" dirty="0"/>
              <a:t>Oct. 2023</a:t>
            </a:r>
            <a:endParaRPr lang="en-GB" b="1" dirty="0"/>
          </a:p>
        </p:txBody>
      </p:sp>
      <p:sp>
        <p:nvSpPr>
          <p:cNvPr id="17" name="TextBox 16">
            <a:extLst>
              <a:ext uri="{FF2B5EF4-FFF2-40B4-BE49-F238E27FC236}">
                <a16:creationId xmlns:a16="http://schemas.microsoft.com/office/drawing/2014/main" id="{A1583F76-8891-8B91-4F4B-7AA87C8F3C48}"/>
              </a:ext>
            </a:extLst>
          </p:cNvPr>
          <p:cNvSpPr txBox="1"/>
          <p:nvPr/>
        </p:nvSpPr>
        <p:spPr>
          <a:xfrm>
            <a:off x="4900441" y="3169566"/>
            <a:ext cx="1126270" cy="369332"/>
          </a:xfrm>
          <a:prstGeom prst="rect">
            <a:avLst/>
          </a:prstGeom>
          <a:noFill/>
        </p:spPr>
        <p:txBody>
          <a:bodyPr wrap="none" rtlCol="0">
            <a:spAutoFit/>
          </a:bodyPr>
          <a:lstStyle/>
          <a:p>
            <a:pPr algn="l"/>
            <a:r>
              <a:rPr lang="en-US" b="1" dirty="0"/>
              <a:t>May 2024</a:t>
            </a:r>
            <a:endParaRPr lang="en-GB" b="1" dirty="0"/>
          </a:p>
        </p:txBody>
      </p:sp>
      <p:sp>
        <p:nvSpPr>
          <p:cNvPr id="18" name="TextBox 17">
            <a:extLst>
              <a:ext uri="{FF2B5EF4-FFF2-40B4-BE49-F238E27FC236}">
                <a16:creationId xmlns:a16="http://schemas.microsoft.com/office/drawing/2014/main" id="{5027496F-B121-ED56-6B21-72FE30718442}"/>
              </a:ext>
            </a:extLst>
          </p:cNvPr>
          <p:cNvSpPr txBox="1"/>
          <p:nvPr/>
        </p:nvSpPr>
        <p:spPr>
          <a:xfrm>
            <a:off x="1145465" y="6179923"/>
            <a:ext cx="1098378" cy="369332"/>
          </a:xfrm>
          <a:prstGeom prst="rect">
            <a:avLst/>
          </a:prstGeom>
          <a:noFill/>
        </p:spPr>
        <p:txBody>
          <a:bodyPr wrap="none" rtlCol="0">
            <a:spAutoFit/>
          </a:bodyPr>
          <a:lstStyle/>
          <a:p>
            <a:pPr algn="l"/>
            <a:r>
              <a:rPr lang="en-US" b="1" dirty="0"/>
              <a:t>Oct. 2024</a:t>
            </a:r>
            <a:endParaRPr lang="en-GB" b="1" dirty="0"/>
          </a:p>
        </p:txBody>
      </p:sp>
      <p:sp>
        <p:nvSpPr>
          <p:cNvPr id="19" name="TextBox 18">
            <a:extLst>
              <a:ext uri="{FF2B5EF4-FFF2-40B4-BE49-F238E27FC236}">
                <a16:creationId xmlns:a16="http://schemas.microsoft.com/office/drawing/2014/main" id="{BC869052-0645-B098-153E-C76A10E72279}"/>
              </a:ext>
            </a:extLst>
          </p:cNvPr>
          <p:cNvSpPr txBox="1"/>
          <p:nvPr/>
        </p:nvSpPr>
        <p:spPr>
          <a:xfrm>
            <a:off x="4626121" y="6186437"/>
            <a:ext cx="1098378" cy="369332"/>
          </a:xfrm>
          <a:prstGeom prst="rect">
            <a:avLst/>
          </a:prstGeom>
          <a:noFill/>
        </p:spPr>
        <p:txBody>
          <a:bodyPr wrap="none" rtlCol="0">
            <a:spAutoFit/>
          </a:bodyPr>
          <a:lstStyle/>
          <a:p>
            <a:pPr algn="l"/>
            <a:r>
              <a:rPr lang="en-US" b="1" dirty="0"/>
              <a:t>Oct. 2025</a:t>
            </a:r>
            <a:endParaRPr lang="en-GB" b="1" dirty="0"/>
          </a:p>
        </p:txBody>
      </p:sp>
      <p:sp>
        <p:nvSpPr>
          <p:cNvPr id="20" name="TextBox 19">
            <a:extLst>
              <a:ext uri="{FF2B5EF4-FFF2-40B4-BE49-F238E27FC236}">
                <a16:creationId xmlns:a16="http://schemas.microsoft.com/office/drawing/2014/main" id="{7059A05F-3153-8E43-74F9-6B5B04023CD2}"/>
              </a:ext>
            </a:extLst>
          </p:cNvPr>
          <p:cNvSpPr txBox="1"/>
          <p:nvPr/>
        </p:nvSpPr>
        <p:spPr>
          <a:xfrm>
            <a:off x="9298499" y="6179923"/>
            <a:ext cx="1480598" cy="369332"/>
          </a:xfrm>
          <a:prstGeom prst="rect">
            <a:avLst/>
          </a:prstGeom>
          <a:noFill/>
        </p:spPr>
        <p:txBody>
          <a:bodyPr wrap="none" rtlCol="0">
            <a:spAutoFit/>
          </a:bodyPr>
          <a:lstStyle/>
          <a:p>
            <a:pPr algn="l"/>
            <a:r>
              <a:rPr lang="en-US" b="1" dirty="0"/>
              <a:t>30 Sept. 2025</a:t>
            </a:r>
            <a:endParaRPr lang="en-GB" b="1" dirty="0"/>
          </a:p>
        </p:txBody>
      </p:sp>
    </p:spTree>
    <p:extLst>
      <p:ext uri="{BB962C8B-B14F-4D97-AF65-F5344CB8AC3E}">
        <p14:creationId xmlns:p14="http://schemas.microsoft.com/office/powerpoint/2010/main" val="1087340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n aerial view of a large city&#10;&#10;AI-generated content may be incorrect.">
            <a:extLst>
              <a:ext uri="{FF2B5EF4-FFF2-40B4-BE49-F238E27FC236}">
                <a16:creationId xmlns:a16="http://schemas.microsoft.com/office/drawing/2014/main" id="{19C76582-8F71-343B-4D48-5EAA6DDF572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27997" r="1092" b="-1553"/>
          <a:stretch>
            <a:fillRect/>
          </a:stretch>
        </p:blipFill>
        <p:spPr>
          <a:xfrm>
            <a:off x="1" y="517144"/>
            <a:ext cx="12192000" cy="6112044"/>
          </a:xfrm>
        </p:spPr>
      </p:pic>
      <p:sp>
        <p:nvSpPr>
          <p:cNvPr id="3" name="Footer Placeholder 2">
            <a:extLst>
              <a:ext uri="{FF2B5EF4-FFF2-40B4-BE49-F238E27FC236}">
                <a16:creationId xmlns:a16="http://schemas.microsoft.com/office/drawing/2014/main" id="{6B940475-7418-405F-05B2-77E1B70704C7}"/>
              </a:ext>
            </a:extLst>
          </p:cNvPr>
          <p:cNvSpPr>
            <a:spLocks noGrp="1"/>
          </p:cNvSpPr>
          <p:nvPr>
            <p:ph type="ftr" sz="quarter" idx="11"/>
          </p:nvPr>
        </p:nvSpPr>
        <p:spPr/>
        <p:txBody>
          <a:bodyPr/>
          <a:lstStyle/>
          <a:p>
            <a:r>
              <a:rPr lang="en-US" dirty="0">
                <a:solidFill>
                  <a:prstClr val="white"/>
                </a:solidFill>
              </a:rPr>
              <a:t>R. Kamendje</a:t>
            </a:r>
            <a:r>
              <a:rPr lang="en-GB" dirty="0">
                <a:solidFill>
                  <a:prstClr val="white"/>
                </a:solidFill>
              </a:rPr>
              <a:t> | WPMAG Final Meeting  | 14-16 January 2026</a:t>
            </a:r>
          </a:p>
        </p:txBody>
      </p:sp>
      <p:sp>
        <p:nvSpPr>
          <p:cNvPr id="4" name="Slide Number Placeholder 3">
            <a:extLst>
              <a:ext uri="{FF2B5EF4-FFF2-40B4-BE49-F238E27FC236}">
                <a16:creationId xmlns:a16="http://schemas.microsoft.com/office/drawing/2014/main" id="{C7CF7247-FC80-49C5-3862-AD4CF32759D8}"/>
              </a:ext>
            </a:extLst>
          </p:cNvPr>
          <p:cNvSpPr>
            <a:spLocks noGrp="1"/>
          </p:cNvSpPr>
          <p:nvPr>
            <p:ph type="sldNum" sz="quarter" idx="12"/>
          </p:nvPr>
        </p:nvSpPr>
        <p:spPr/>
        <p:txBody>
          <a:bodyPr/>
          <a:lstStyle/>
          <a:p>
            <a:fld id="{6A6D9FA1-99C7-4910-8E32-B85D378B0060}" type="slidenum">
              <a:rPr lang="en-GB" smtClean="0">
                <a:solidFill>
                  <a:prstClr val="white"/>
                </a:solidFill>
              </a:rPr>
              <a:pPr/>
              <a:t>5</a:t>
            </a:fld>
            <a:endParaRPr lang="en-GB" dirty="0">
              <a:solidFill>
                <a:prstClr val="white"/>
              </a:solidFill>
            </a:endParaRPr>
          </a:p>
        </p:txBody>
      </p:sp>
      <p:sp>
        <p:nvSpPr>
          <p:cNvPr id="5" name="Title 4">
            <a:extLst>
              <a:ext uri="{FF2B5EF4-FFF2-40B4-BE49-F238E27FC236}">
                <a16:creationId xmlns:a16="http://schemas.microsoft.com/office/drawing/2014/main" id="{03908480-C334-51FD-0A16-E9BBE7CF783B}"/>
              </a:ext>
            </a:extLst>
          </p:cNvPr>
          <p:cNvSpPr>
            <a:spLocks noGrp="1"/>
          </p:cNvSpPr>
          <p:nvPr>
            <p:ph type="title"/>
          </p:nvPr>
        </p:nvSpPr>
        <p:spPr/>
        <p:txBody>
          <a:bodyPr/>
          <a:lstStyle/>
          <a:p>
            <a:r>
              <a:rPr lang="en-US" dirty="0"/>
              <a:t>Nov. 2025</a:t>
            </a:r>
            <a:endParaRPr lang="en-GB" dirty="0"/>
          </a:p>
        </p:txBody>
      </p:sp>
    </p:spTree>
    <p:extLst>
      <p:ext uri="{BB962C8B-B14F-4D97-AF65-F5344CB8AC3E}">
        <p14:creationId xmlns:p14="http://schemas.microsoft.com/office/powerpoint/2010/main" val="1777509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2DF15-5363-E2E3-5983-71AEB668E3E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3D4561-43A8-9613-521A-12EB39C92DC7}"/>
              </a:ext>
            </a:extLst>
          </p:cNvPr>
          <p:cNvSpPr>
            <a:spLocks noGrp="1"/>
          </p:cNvSpPr>
          <p:nvPr>
            <p:ph idx="1"/>
          </p:nvPr>
        </p:nvSpPr>
        <p:spPr>
          <a:xfrm>
            <a:off x="609599" y="836711"/>
            <a:ext cx="5444077" cy="5458071"/>
          </a:xfrm>
        </p:spPr>
        <p:txBody>
          <a:bodyPr>
            <a:normAutofit/>
          </a:bodyPr>
          <a:lstStyle/>
          <a:p>
            <a:r>
              <a:rPr lang="en-GB" sz="2800" dirty="0"/>
              <a:t>A </a:t>
            </a:r>
            <a:r>
              <a:rPr lang="en-GB" sz="2800" b="1" dirty="0"/>
              <a:t>big thank </a:t>
            </a:r>
            <a:r>
              <a:rPr lang="en-GB" sz="2800" dirty="0"/>
              <a:t>to all contributors from </a:t>
            </a:r>
            <a:r>
              <a:rPr lang="en-GB" sz="2800" dirty="0" err="1"/>
              <a:t>EUROfusion</a:t>
            </a:r>
            <a:r>
              <a:rPr lang="en-GB" sz="2800" dirty="0"/>
              <a:t> for the sizable amount of work done within a one-year time span </a:t>
            </a:r>
          </a:p>
          <a:p>
            <a:endParaRPr lang="en-GB" sz="2800" dirty="0"/>
          </a:p>
          <a:p>
            <a:endParaRPr lang="en-GB" sz="2800" dirty="0"/>
          </a:p>
          <a:p>
            <a:r>
              <a:rPr lang="en-GB" sz="2800" dirty="0"/>
              <a:t>Above all, </a:t>
            </a:r>
            <a:r>
              <a:rPr lang="en-GB" sz="2800" b="1" dirty="0"/>
              <a:t>Yevgen Kazakov </a:t>
            </a:r>
            <a:r>
              <a:rPr lang="en-GB" sz="2800" dirty="0"/>
              <a:t>should be commended for his strong leadership and dedication that have made this possible </a:t>
            </a:r>
          </a:p>
          <a:p>
            <a:endParaRPr lang="en-GB" sz="2800" dirty="0"/>
          </a:p>
        </p:txBody>
      </p:sp>
      <p:sp>
        <p:nvSpPr>
          <p:cNvPr id="3" name="Footer Placeholder 2">
            <a:extLst>
              <a:ext uri="{FF2B5EF4-FFF2-40B4-BE49-F238E27FC236}">
                <a16:creationId xmlns:a16="http://schemas.microsoft.com/office/drawing/2014/main" id="{F72F8E82-BCDC-C9F4-E593-7958C03EB115}"/>
              </a:ext>
            </a:extLst>
          </p:cNvPr>
          <p:cNvSpPr>
            <a:spLocks noGrp="1"/>
          </p:cNvSpPr>
          <p:nvPr>
            <p:ph type="ftr" sz="quarter" idx="11"/>
          </p:nvPr>
        </p:nvSpPr>
        <p:spPr/>
        <p:txBody>
          <a:bodyPr/>
          <a:lstStyle/>
          <a:p>
            <a:r>
              <a:rPr lang="en-US" dirty="0">
                <a:solidFill>
                  <a:prstClr val="white"/>
                </a:solidFill>
              </a:rPr>
              <a:t>R. Kamendje</a:t>
            </a:r>
            <a:r>
              <a:rPr lang="en-GB" dirty="0">
                <a:solidFill>
                  <a:prstClr val="white"/>
                </a:solidFill>
              </a:rPr>
              <a:t> | WPMAG Final Meeting  | 14-16 January 2026</a:t>
            </a:r>
          </a:p>
        </p:txBody>
      </p:sp>
      <p:sp>
        <p:nvSpPr>
          <p:cNvPr id="4" name="Slide Number Placeholder 3">
            <a:extLst>
              <a:ext uri="{FF2B5EF4-FFF2-40B4-BE49-F238E27FC236}">
                <a16:creationId xmlns:a16="http://schemas.microsoft.com/office/drawing/2014/main" id="{88589313-D5EC-641C-7F02-004B857C97DD}"/>
              </a:ext>
            </a:extLst>
          </p:cNvPr>
          <p:cNvSpPr>
            <a:spLocks noGrp="1"/>
          </p:cNvSpPr>
          <p:nvPr>
            <p:ph type="sldNum" sz="quarter" idx="12"/>
          </p:nvPr>
        </p:nvSpPr>
        <p:spPr/>
        <p:txBody>
          <a:bodyPr/>
          <a:lstStyle/>
          <a:p>
            <a:fld id="{6A6D9FA1-99C7-4910-8E32-B85D378B0060}" type="slidenum">
              <a:rPr lang="en-GB" smtClean="0">
                <a:solidFill>
                  <a:prstClr val="white"/>
                </a:solidFill>
              </a:rPr>
              <a:pPr/>
              <a:t>6</a:t>
            </a:fld>
            <a:endParaRPr lang="en-GB" dirty="0">
              <a:solidFill>
                <a:prstClr val="white"/>
              </a:solidFill>
            </a:endParaRPr>
          </a:p>
        </p:txBody>
      </p:sp>
      <p:sp>
        <p:nvSpPr>
          <p:cNvPr id="5" name="Title 4">
            <a:extLst>
              <a:ext uri="{FF2B5EF4-FFF2-40B4-BE49-F238E27FC236}">
                <a16:creationId xmlns:a16="http://schemas.microsoft.com/office/drawing/2014/main" id="{A603F3C8-1581-DD56-56C8-CAE90445D77E}"/>
              </a:ext>
            </a:extLst>
          </p:cNvPr>
          <p:cNvSpPr>
            <a:spLocks noGrp="1"/>
          </p:cNvSpPr>
          <p:nvPr>
            <p:ph type="title"/>
          </p:nvPr>
        </p:nvSpPr>
        <p:spPr>
          <a:xfrm>
            <a:off x="825623" y="64827"/>
            <a:ext cx="10477590" cy="457200"/>
          </a:xfrm>
        </p:spPr>
        <p:txBody>
          <a:bodyPr/>
          <a:lstStyle/>
          <a:p>
            <a:r>
              <a:rPr lang="en-US" dirty="0"/>
              <a:t>Release of the BEST Research Plan</a:t>
            </a:r>
            <a:endParaRPr lang="en-GB" dirty="0"/>
          </a:p>
        </p:txBody>
      </p:sp>
      <p:pic>
        <p:nvPicPr>
          <p:cNvPr id="7" name="Grafik 6" descr="Ein Bild, das Text, Kleidung, Mann, Person enthält.&#10;&#10;KI-generierte Inhalte können fehlerhaft sein.">
            <a:extLst>
              <a:ext uri="{FF2B5EF4-FFF2-40B4-BE49-F238E27FC236}">
                <a16:creationId xmlns:a16="http://schemas.microsoft.com/office/drawing/2014/main" id="{66CD5DCE-1101-57DF-C99C-0F53A014C272}"/>
              </a:ext>
            </a:extLst>
          </p:cNvPr>
          <p:cNvPicPr>
            <a:picLocks noChangeAspect="1"/>
          </p:cNvPicPr>
          <p:nvPr/>
        </p:nvPicPr>
        <p:blipFill>
          <a:blip r:embed="rId2">
            <a:extLst>
              <a:ext uri="{28A0092B-C50C-407E-A947-70E740481C1C}">
                <a14:useLocalDpi xmlns:a14="http://schemas.microsoft.com/office/drawing/2010/main" val="0"/>
              </a:ext>
            </a:extLst>
          </a:blip>
          <a:srcRect r="29956"/>
          <a:stretch>
            <a:fillRect/>
          </a:stretch>
        </p:blipFill>
        <p:spPr>
          <a:xfrm>
            <a:off x="6096000" y="1553233"/>
            <a:ext cx="6009339" cy="3971330"/>
          </a:xfrm>
          <a:prstGeom prst="rect">
            <a:avLst/>
          </a:prstGeom>
        </p:spPr>
      </p:pic>
      <p:pic>
        <p:nvPicPr>
          <p:cNvPr id="9" name="Grafik 8" descr="Clapping Hands">
            <a:extLst>
              <a:ext uri="{FF2B5EF4-FFF2-40B4-BE49-F238E27FC236}">
                <a16:creationId xmlns:a16="http://schemas.microsoft.com/office/drawing/2014/main" id="{3E509BBB-0A6A-33B5-202D-C711BC2E4D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17237" y="5403572"/>
            <a:ext cx="914400" cy="997226"/>
          </a:xfrm>
          <a:prstGeom prst="rect">
            <a:avLst/>
          </a:prstGeom>
        </p:spPr>
      </p:pic>
      <p:pic>
        <p:nvPicPr>
          <p:cNvPr id="10" name="Grafik 9" descr="Cheers">
            <a:extLst>
              <a:ext uri="{FF2B5EF4-FFF2-40B4-BE49-F238E27FC236}">
                <a16:creationId xmlns:a16="http://schemas.microsoft.com/office/drawing/2014/main" id="{1D42C64C-CF85-5635-3DC7-06FE81F13FA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07061" y="2541672"/>
            <a:ext cx="914400" cy="997226"/>
          </a:xfrm>
          <a:prstGeom prst="rect">
            <a:avLst/>
          </a:prstGeom>
        </p:spPr>
      </p:pic>
      <p:pic>
        <p:nvPicPr>
          <p:cNvPr id="11" name="Gráfico 57" descr="Group Success">
            <a:extLst>
              <a:ext uri="{FF2B5EF4-FFF2-40B4-BE49-F238E27FC236}">
                <a16:creationId xmlns:a16="http://schemas.microsoft.com/office/drawing/2014/main" id="{03824A7F-CE29-D1B3-93D5-0D0AD14FB4D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318922" y="2541672"/>
            <a:ext cx="914400" cy="997226"/>
          </a:xfrm>
          <a:prstGeom prst="rect">
            <a:avLst/>
          </a:prstGeom>
        </p:spPr>
      </p:pic>
      <p:pic>
        <p:nvPicPr>
          <p:cNvPr id="12" name="Grafik 11" descr="Clapping Hands">
            <a:extLst>
              <a:ext uri="{FF2B5EF4-FFF2-40B4-BE49-F238E27FC236}">
                <a16:creationId xmlns:a16="http://schemas.microsoft.com/office/drawing/2014/main" id="{F705AFB9-C376-9AC4-04ED-511574E71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32417" y="5349875"/>
            <a:ext cx="914400" cy="997226"/>
          </a:xfrm>
          <a:prstGeom prst="rect">
            <a:avLst/>
          </a:prstGeom>
        </p:spPr>
      </p:pic>
      <p:pic>
        <p:nvPicPr>
          <p:cNvPr id="13" name="Grafik 12" descr="Clapping Hands">
            <a:extLst>
              <a:ext uri="{FF2B5EF4-FFF2-40B4-BE49-F238E27FC236}">
                <a16:creationId xmlns:a16="http://schemas.microsoft.com/office/drawing/2014/main" id="{60018AE4-4D25-7F5E-1286-3BC0AF8658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794074" y="5381348"/>
            <a:ext cx="914400" cy="997226"/>
          </a:xfrm>
          <a:prstGeom prst="rect">
            <a:avLst/>
          </a:prstGeom>
        </p:spPr>
      </p:pic>
      <p:sp>
        <p:nvSpPr>
          <p:cNvPr id="6" name="Textfeld 5">
            <a:extLst>
              <a:ext uri="{FF2B5EF4-FFF2-40B4-BE49-F238E27FC236}">
                <a16:creationId xmlns:a16="http://schemas.microsoft.com/office/drawing/2014/main" id="{47AAF7ED-1A67-289F-041D-347204294EDB}"/>
              </a:ext>
            </a:extLst>
          </p:cNvPr>
          <p:cNvSpPr txBox="1"/>
          <p:nvPr/>
        </p:nvSpPr>
        <p:spPr>
          <a:xfrm>
            <a:off x="6400801" y="5591507"/>
            <a:ext cx="5539786" cy="707886"/>
          </a:xfrm>
          <a:prstGeom prst="rect">
            <a:avLst/>
          </a:prstGeom>
          <a:noFill/>
        </p:spPr>
        <p:txBody>
          <a:bodyPr wrap="none" rtlCol="0">
            <a:spAutoFit/>
          </a:bodyPr>
          <a:lstStyle/>
          <a:p>
            <a:pPr algn="l"/>
            <a:r>
              <a:rPr lang="de-DE" sz="2800" b="1" dirty="0"/>
              <a:t>Research Plan </a:t>
            </a:r>
            <a:r>
              <a:rPr lang="de-DE" sz="2800" b="1" dirty="0" err="1"/>
              <a:t>Available</a:t>
            </a:r>
            <a:r>
              <a:rPr lang="de-DE" sz="2800" b="1" dirty="0"/>
              <a:t> </a:t>
            </a:r>
            <a:r>
              <a:rPr lang="de-DE" sz="2800" b="1" dirty="0" err="1"/>
              <a:t>under</a:t>
            </a:r>
            <a:r>
              <a:rPr lang="de-DE" sz="2800" b="1" dirty="0"/>
              <a:t>: </a:t>
            </a:r>
          </a:p>
          <a:p>
            <a:r>
              <a:rPr lang="de-DE" sz="1200" b="1" dirty="0">
                <a:hlinkClick r:id="rId11"/>
              </a:rPr>
              <a:t>https://euro-fusion.org/wp-content/uploads/2025/11/BEST-Research-Plan-v1.1.pdf</a:t>
            </a:r>
            <a:r>
              <a:rPr lang="de-DE" sz="1200" b="1" dirty="0"/>
              <a:t> </a:t>
            </a:r>
          </a:p>
        </p:txBody>
      </p:sp>
    </p:spTree>
    <p:extLst>
      <p:ext uri="{BB962C8B-B14F-4D97-AF65-F5344CB8AC3E}">
        <p14:creationId xmlns:p14="http://schemas.microsoft.com/office/powerpoint/2010/main" val="773885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558E14-0F3A-F7A2-3118-109DF8BD94D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7D7EC9-3849-0D9D-8492-29FDB56A715C}"/>
              </a:ext>
            </a:extLst>
          </p:cNvPr>
          <p:cNvSpPr>
            <a:spLocks noGrp="1"/>
          </p:cNvSpPr>
          <p:nvPr>
            <p:ph idx="1"/>
          </p:nvPr>
        </p:nvSpPr>
        <p:spPr>
          <a:xfrm>
            <a:off x="609600" y="836712"/>
            <a:ext cx="11103024" cy="4583427"/>
          </a:xfrm>
        </p:spPr>
        <p:txBody>
          <a:bodyPr>
            <a:normAutofit/>
          </a:bodyPr>
          <a:lstStyle/>
          <a:p>
            <a:pPr marL="0" indent="0">
              <a:buNone/>
            </a:pPr>
            <a:r>
              <a:rPr lang="en-GB" sz="3600" dirty="0"/>
              <a:t>Focus in 2026 will be on </a:t>
            </a:r>
          </a:p>
          <a:p>
            <a:pPr lvl="1"/>
            <a:r>
              <a:rPr lang="en-GB" sz="2800" dirty="0"/>
              <a:t>Jointly elaborating an Integrated Commissioning Plan for BEST</a:t>
            </a:r>
          </a:p>
          <a:p>
            <a:pPr lvl="1"/>
            <a:r>
              <a:rPr lang="en-GB" sz="2800" dirty="0"/>
              <a:t>Establishing the various </a:t>
            </a:r>
            <a:r>
              <a:rPr lang="en-GB" sz="2800" dirty="0" err="1"/>
              <a:t>EUROfusion</a:t>
            </a:r>
            <a:r>
              <a:rPr lang="en-GB" sz="2800" dirty="0"/>
              <a:t> teams to be involved in commissioning, operation and experiments </a:t>
            </a:r>
            <a:r>
              <a:rPr lang="en-GB" sz="2800" dirty="0">
                <a:sym typeface="Wingdings" pitchFamily="2" charset="2"/>
              </a:rPr>
              <a:t> achieve integration with CN teams</a:t>
            </a:r>
          </a:p>
          <a:p>
            <a:pPr lvl="1"/>
            <a:r>
              <a:rPr lang="en-GB" sz="2800" dirty="0">
                <a:sym typeface="Wingdings" pitchFamily="2" charset="2"/>
              </a:rPr>
              <a:t>Finalising and signing a dedicated Technology Management Plan for BEST with the help of the EC </a:t>
            </a:r>
            <a:r>
              <a:rPr lang="en-GB" sz="2800" dirty="0"/>
              <a:t>    </a:t>
            </a:r>
          </a:p>
        </p:txBody>
      </p:sp>
      <p:sp>
        <p:nvSpPr>
          <p:cNvPr id="3" name="Footer Placeholder 2">
            <a:extLst>
              <a:ext uri="{FF2B5EF4-FFF2-40B4-BE49-F238E27FC236}">
                <a16:creationId xmlns:a16="http://schemas.microsoft.com/office/drawing/2014/main" id="{663D1C30-28AC-D3E4-3A3F-59193C821096}"/>
              </a:ext>
            </a:extLst>
          </p:cNvPr>
          <p:cNvSpPr>
            <a:spLocks noGrp="1"/>
          </p:cNvSpPr>
          <p:nvPr>
            <p:ph type="ftr" sz="quarter" idx="11"/>
          </p:nvPr>
        </p:nvSpPr>
        <p:spPr/>
        <p:txBody>
          <a:bodyPr/>
          <a:lstStyle/>
          <a:p>
            <a:r>
              <a:rPr lang="en-US" dirty="0">
                <a:solidFill>
                  <a:prstClr val="white"/>
                </a:solidFill>
              </a:rPr>
              <a:t>R. Kamendje</a:t>
            </a:r>
            <a:r>
              <a:rPr lang="en-GB" dirty="0">
                <a:solidFill>
                  <a:prstClr val="white"/>
                </a:solidFill>
              </a:rPr>
              <a:t> | WPMAG Final Meeting  | 14-16 January 2026</a:t>
            </a:r>
          </a:p>
        </p:txBody>
      </p:sp>
      <p:sp>
        <p:nvSpPr>
          <p:cNvPr id="4" name="Slide Number Placeholder 3">
            <a:extLst>
              <a:ext uri="{FF2B5EF4-FFF2-40B4-BE49-F238E27FC236}">
                <a16:creationId xmlns:a16="http://schemas.microsoft.com/office/drawing/2014/main" id="{AC5D0AE1-C8B0-F424-37FC-0E69CAB78224}"/>
              </a:ext>
            </a:extLst>
          </p:cNvPr>
          <p:cNvSpPr>
            <a:spLocks noGrp="1"/>
          </p:cNvSpPr>
          <p:nvPr>
            <p:ph type="sldNum" sz="quarter" idx="12"/>
          </p:nvPr>
        </p:nvSpPr>
        <p:spPr/>
        <p:txBody>
          <a:bodyPr/>
          <a:lstStyle/>
          <a:p>
            <a:fld id="{6A6D9FA1-99C7-4910-8E32-B85D378B0060}" type="slidenum">
              <a:rPr lang="en-GB" smtClean="0">
                <a:solidFill>
                  <a:prstClr val="white"/>
                </a:solidFill>
              </a:rPr>
              <a:pPr/>
              <a:t>7</a:t>
            </a:fld>
            <a:endParaRPr lang="en-GB" dirty="0">
              <a:solidFill>
                <a:prstClr val="white"/>
              </a:solidFill>
            </a:endParaRPr>
          </a:p>
        </p:txBody>
      </p:sp>
      <p:sp>
        <p:nvSpPr>
          <p:cNvPr id="5" name="Title 4">
            <a:extLst>
              <a:ext uri="{FF2B5EF4-FFF2-40B4-BE49-F238E27FC236}">
                <a16:creationId xmlns:a16="http://schemas.microsoft.com/office/drawing/2014/main" id="{C7FF4C84-E76A-2CA5-A2B5-DE77DB4BF85F}"/>
              </a:ext>
            </a:extLst>
          </p:cNvPr>
          <p:cNvSpPr>
            <a:spLocks noGrp="1"/>
          </p:cNvSpPr>
          <p:nvPr>
            <p:ph type="title"/>
          </p:nvPr>
        </p:nvSpPr>
        <p:spPr>
          <a:xfrm>
            <a:off x="825623" y="64827"/>
            <a:ext cx="10477590" cy="457200"/>
          </a:xfrm>
        </p:spPr>
        <p:txBody>
          <a:bodyPr/>
          <a:lstStyle/>
          <a:p>
            <a:r>
              <a:rPr lang="en-US" dirty="0"/>
              <a:t>Next Steps Following the Release of the BEST Research Plan</a:t>
            </a:r>
            <a:endParaRPr lang="en-GB" dirty="0"/>
          </a:p>
        </p:txBody>
      </p:sp>
      <p:pic>
        <p:nvPicPr>
          <p:cNvPr id="7" name="Grafik 6" descr="Sitzungssaal mit einfarbiger Füllung">
            <a:extLst>
              <a:ext uri="{FF2B5EF4-FFF2-40B4-BE49-F238E27FC236}">
                <a16:creationId xmlns:a16="http://schemas.microsoft.com/office/drawing/2014/main" id="{2B526EF8-CC5A-54EC-2CDD-7643DB761A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3114" y="3926741"/>
            <a:ext cx="2862469" cy="2862469"/>
          </a:xfrm>
          <a:prstGeom prst="rect">
            <a:avLst/>
          </a:prstGeom>
        </p:spPr>
      </p:pic>
      <p:pic>
        <p:nvPicPr>
          <p:cNvPr id="8" name="Grafik 7" descr="Sitzungssaal mit einfarbiger Füllung">
            <a:extLst>
              <a:ext uri="{FF2B5EF4-FFF2-40B4-BE49-F238E27FC236}">
                <a16:creationId xmlns:a16="http://schemas.microsoft.com/office/drawing/2014/main" id="{241B8456-5414-390F-CD51-15C5694C7E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30952" y="3979555"/>
            <a:ext cx="2862469" cy="2862469"/>
          </a:xfrm>
          <a:prstGeom prst="rect">
            <a:avLst/>
          </a:prstGeom>
        </p:spPr>
      </p:pic>
      <p:pic>
        <p:nvPicPr>
          <p:cNvPr id="9" name="Grafik 8" descr="Sitzungssaal mit einfarbiger Füllung">
            <a:extLst>
              <a:ext uri="{FF2B5EF4-FFF2-40B4-BE49-F238E27FC236}">
                <a16:creationId xmlns:a16="http://schemas.microsoft.com/office/drawing/2014/main" id="{BCB1E1FE-5744-1ED9-3B95-458024BA538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7716" y="3926742"/>
            <a:ext cx="2862469" cy="2862469"/>
          </a:xfrm>
          <a:prstGeom prst="rect">
            <a:avLst/>
          </a:prstGeom>
        </p:spPr>
      </p:pic>
    </p:spTree>
    <p:extLst>
      <p:ext uri="{BB962C8B-B14F-4D97-AF65-F5344CB8AC3E}">
        <p14:creationId xmlns:p14="http://schemas.microsoft.com/office/powerpoint/2010/main" val="2450122657"/>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C5E97A0C0FEBC408E67B127B9678D93" ma:contentTypeVersion="16" ma:contentTypeDescription="Create a new document." ma:contentTypeScope="" ma:versionID="1d2a0d8c6deb6b6d65149e488cbe144b">
  <xsd:schema xmlns:xsd="http://www.w3.org/2001/XMLSchema" xmlns:xs="http://www.w3.org/2001/XMLSchema" xmlns:p="http://schemas.microsoft.com/office/2006/metadata/properties" xmlns:ns2="cbbfa1f3-60c2-42de-b5b6-3ee8cb87d964" xmlns:ns3="e5ba6352-0726-4226-96e7-82f7f1c59ac0" targetNamespace="http://schemas.microsoft.com/office/2006/metadata/properties" ma:root="true" ma:fieldsID="0760925279f4376d2d8626e0085fb012" ns2:_="" ns3:_="">
    <xsd:import namespace="cbbfa1f3-60c2-42de-b5b6-3ee8cb87d964"/>
    <xsd:import namespace="e5ba6352-0726-4226-96e7-82f7f1c59ac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Dateofreleas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DateTake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bfa1f3-60c2-42de-b5b6-3ee8cb87d9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Dateofrelease" ma:index="14" nillable="true" ma:displayName="Date of release" ma:format="Dropdown" ma:internalName="Dateofrelease">
      <xsd:simpleType>
        <xsd:restriction base="dms:Text">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51e10cb2-14f7-4eda-9ec0-27c7232f3f48"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ba6352-0726-4226-96e7-82f7f1c59ac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5fc3690-ba4d-4b93-9ca3-ace776e65a5b}" ma:internalName="TaxCatchAll" ma:showField="CatchAllData" ma:web="e5ba6352-0726-4226-96e7-82f7f1c59a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5ba6352-0726-4226-96e7-82f7f1c59ac0" xsi:nil="true"/>
    <Dateofrelease xmlns="cbbfa1f3-60c2-42de-b5b6-3ee8cb87d964" xsi:nil="true"/>
    <lcf76f155ced4ddcb4097134ff3c332f xmlns="cbbfa1f3-60c2-42de-b5b6-3ee8cb87d96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29BB5A6-9C9C-4509-BBBE-0C2B5904D093}">
  <ds:schemaRefs>
    <ds:schemaRef ds:uri="http://schemas.microsoft.com/sharepoint/v3/contenttype/forms"/>
  </ds:schemaRefs>
</ds:datastoreItem>
</file>

<file path=customXml/itemProps2.xml><?xml version="1.0" encoding="utf-8"?>
<ds:datastoreItem xmlns:ds="http://schemas.openxmlformats.org/officeDocument/2006/customXml" ds:itemID="{8620B528-A52D-4A7D-BA72-76895AB575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bfa1f3-60c2-42de-b5b6-3ee8cb87d964"/>
    <ds:schemaRef ds:uri="e5ba6352-0726-4226-96e7-82f7f1c59a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1581EFF-75CA-400B-8B14-07B3BB5FE4A6}">
  <ds:schemaRefs>
    <ds:schemaRef ds:uri="cbbfa1f3-60c2-42de-b5b6-3ee8cb87d964"/>
    <ds:schemaRef ds:uri="http://schemas.microsoft.com/office/2006/metadata/properties"/>
    <ds:schemaRef ds:uri="http://www.w3.org/XML/1998/namespace"/>
    <ds:schemaRef ds:uri="http://schemas.microsoft.com/office/infopath/2007/PartnerControls"/>
    <ds:schemaRef ds:uri="http://purl.org/dc/dcmitype/"/>
    <ds:schemaRef ds:uri="http://purl.org/dc/elements/1.1/"/>
    <ds:schemaRef ds:uri="http://schemas.microsoft.com/office/2006/documentManagement/types"/>
    <ds:schemaRef ds:uri="http://purl.org/dc/terms/"/>
    <ds:schemaRef ds:uri="http://schemas.openxmlformats.org/package/2006/metadata/core-properties"/>
    <ds:schemaRef ds:uri="e5ba6352-0726-4226-96e7-82f7f1c59ac0"/>
  </ds:schemaRefs>
</ds:datastoreItem>
</file>

<file path=docProps/app.xml><?xml version="1.0" encoding="utf-8"?>
<Properties xmlns="http://schemas.openxmlformats.org/officeDocument/2006/extended-properties" xmlns:vt="http://schemas.openxmlformats.org/officeDocument/2006/docPropsVTypes">
  <Template/>
  <TotalTime>0</TotalTime>
  <Words>299</Words>
  <Application>Microsoft Macintosh PowerPoint</Application>
  <PresentationFormat>Breitbild</PresentationFormat>
  <Paragraphs>53</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Arial</vt:lpstr>
      <vt:lpstr>Calibri</vt:lpstr>
      <vt:lpstr>Wingdings</vt:lpstr>
      <vt:lpstr>EUROfusion.1line_5_3_2019</vt:lpstr>
      <vt:lpstr>Update on EU-CN Collaboration</vt:lpstr>
      <vt:lpstr>Specific Agreement on Magnets</vt:lpstr>
      <vt:lpstr>Grand Deliverable Report</vt:lpstr>
      <vt:lpstr>BEST is coming…..!</vt:lpstr>
      <vt:lpstr>Nov. 2025</vt:lpstr>
      <vt:lpstr>Release of the BEST Research Plan</vt:lpstr>
      <vt:lpstr>Next Steps Following the Release of the BEST Research Plan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Fabio Vinagre</dc:creator>
  <cp:lastModifiedBy>Richard Kamendje</cp:lastModifiedBy>
  <cp:revision>469</cp:revision>
  <cp:lastPrinted>2025-06-03T07:47:59Z</cp:lastPrinted>
  <dcterms:created xsi:type="dcterms:W3CDTF">2023-11-15T09:40:03Z</dcterms:created>
  <dcterms:modified xsi:type="dcterms:W3CDTF">2026-01-15T11:58:37Z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0x0101006C5E97A0C0FEBC408E67B127B9678D93</vt:lpwstr>
  </property>
</Properties>
</file>