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9" r:id="rId5"/>
  </p:sldMasterIdLst>
  <p:notesMasterIdLst>
    <p:notesMasterId r:id="rId25"/>
  </p:notesMasterIdLst>
  <p:handoutMasterIdLst>
    <p:handoutMasterId r:id="rId26"/>
  </p:handoutMasterIdLst>
  <p:sldIdLst>
    <p:sldId id="256" r:id="rId6"/>
    <p:sldId id="520" r:id="rId7"/>
    <p:sldId id="446" r:id="rId8"/>
    <p:sldId id="705" r:id="rId9"/>
    <p:sldId id="736" r:id="rId10"/>
    <p:sldId id="692" r:id="rId11"/>
    <p:sldId id="778" r:id="rId12"/>
    <p:sldId id="737" r:id="rId13"/>
    <p:sldId id="730" r:id="rId14"/>
    <p:sldId id="711" r:id="rId15"/>
    <p:sldId id="742" r:id="rId16"/>
    <p:sldId id="743" r:id="rId17"/>
    <p:sldId id="744" r:id="rId18"/>
    <p:sldId id="732" r:id="rId19"/>
    <p:sldId id="746" r:id="rId20"/>
    <p:sldId id="733" r:id="rId21"/>
    <p:sldId id="741" r:id="rId22"/>
    <p:sldId id="777" r:id="rId23"/>
    <p:sldId id="700" r:id="rId24"/>
  </p:sldIdLst>
  <p:sldSz cx="12193588" cy="6858000"/>
  <p:notesSz cx="6858000" cy="9144000"/>
  <p:defaultTextStyle>
    <a:defPPr>
      <a:defRPr lang="it-IT"/>
    </a:defPPr>
    <a:lvl1pPr marL="0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1pPr>
    <a:lvl2pPr marL="614797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2pPr>
    <a:lvl3pPr marL="1229594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3pPr>
    <a:lvl4pPr marL="1844391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4pPr>
    <a:lvl5pPr marL="2459187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5pPr>
    <a:lvl6pPr marL="3073984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6pPr>
    <a:lvl7pPr marL="3688781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7pPr>
    <a:lvl8pPr marL="4303578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8pPr>
    <a:lvl9pPr marL="4918375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65" userDrawn="1">
          <p15:clr>
            <a:srgbClr val="A4A3A4"/>
          </p15:clr>
        </p15:guide>
        <p15:guide id="2" pos="40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412EB"/>
    <a:srgbClr val="00FF00"/>
    <a:srgbClr val="1C3361"/>
    <a:srgbClr val="AA5B01"/>
    <a:srgbClr val="325BF5"/>
    <a:srgbClr val="F84CE1"/>
    <a:srgbClr val="DF0000"/>
    <a:srgbClr val="003A69"/>
    <a:srgbClr val="FAD13E"/>
    <a:srgbClr val="8E8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 autoAdjust="0"/>
    <p:restoredTop sz="93857" autoAdjust="0"/>
  </p:normalViewPr>
  <p:slideViewPr>
    <p:cSldViewPr snapToGrid="0" snapToObjects="1" showGuides="1">
      <p:cViewPr varScale="1">
        <p:scale>
          <a:sx n="93" d="100"/>
          <a:sy n="93" d="100"/>
        </p:scale>
        <p:origin x="216" y="432"/>
      </p:cViewPr>
      <p:guideLst>
        <p:guide orient="horz" pos="3965"/>
        <p:guide pos="40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10" d="100"/>
        <a:sy n="210" d="100"/>
      </p:scale>
      <p:origin x="0" y="78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328BB-3E7D-1545-8629-739FE7FE78CD}" type="datetimeFigureOut">
              <a:rPr lang="it-IT" smtClean="0"/>
              <a:pPr/>
              <a:t>15/01/26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8625A-8487-0243-9438-3D7ABEA720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6677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52F6F-5890-184D-BFAC-2DB3B24676C1}" type="datetimeFigureOut">
              <a:rPr lang="it-IT" smtClean="0"/>
              <a:pPr/>
              <a:t>15/01/26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67DBE-D3BB-F74E-84C1-4CEDFE4037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6745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1pPr>
    <a:lvl2pPr marL="614797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2pPr>
    <a:lvl3pPr marL="1229594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3pPr>
    <a:lvl4pPr marL="1844391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4pPr>
    <a:lvl5pPr marL="2459187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5pPr>
    <a:lvl6pPr marL="3073984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6pPr>
    <a:lvl7pPr marL="3688781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7pPr>
    <a:lvl8pPr marL="4303578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8pPr>
    <a:lvl9pPr marL="4918375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0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A67DBE-D3BB-F74E-84C1-4CEDFE4037FA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0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68703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5295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45099C-F5F3-2B70-AF25-1ECBCB6FA6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2214E34-D17B-01A5-8567-127AC2083E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2CD806C-3F69-94FD-2031-9575AD0699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568C3F1-843C-B736-28DD-DEFEB7E7FA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8184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F41FC-2388-2DB0-9307-6802681B8E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B812C34-341F-08BC-0EDD-645BA126D2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BDDA101-B6A5-9C80-355A-84F877F28B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F6192FF-F921-CB1A-BAE0-ABDE558397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138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BD10C-A8CB-21A4-6BC8-155FDCBEE8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AD74CC1-6963-4350-3FD4-8517035A83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0225EDA-2B25-2E9B-E8E9-B55E496157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7C6B874-4F3B-880C-EFA1-936249EED1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8463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CD9EF4-BA89-736B-1297-BFDC1C216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B02F299-1F69-6FC2-98A0-44800F786C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65AC2D9-549E-B98D-BA5A-E1F8B0DB67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25539D8-95A2-9770-6505-ABF8F182FA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3947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FDDC5B-05A2-9384-8E0A-BAFE4CE86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A113916-2085-160E-4622-F6A677CEB1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CE2E61F-16EE-51A1-7072-4291F77EF9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9F6CA88-7EFD-9C3D-E38D-CE4F84C7A9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97884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FDDC5B-05A2-9384-8E0A-BAFE4CE86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A113916-2085-160E-4622-F6A677CEB1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CE2E61F-16EE-51A1-7072-4291F77EF9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9F6CA88-7EFD-9C3D-E38D-CE4F84C7A9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07560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FDDC5B-05A2-9384-8E0A-BAFE4CE86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A113916-2085-160E-4622-F6A677CEB1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CE2E61F-16EE-51A1-7072-4291F77EF9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9F6CA88-7EFD-9C3D-E38D-CE4F84C7A9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7661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FDDC5B-05A2-9384-8E0A-BAFE4CE86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A113916-2085-160E-4622-F6A677CEB1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CE2E61F-16EE-51A1-7072-4291F77EF9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9F6CA88-7EFD-9C3D-E38D-CE4F84C7A9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9558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inizi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 userDrawn="1"/>
        </p:nvSpPr>
        <p:spPr>
          <a:xfrm>
            <a:off x="1163" y="1730109"/>
            <a:ext cx="12222786" cy="3745555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14" name="Rettangolo 13"/>
          <p:cNvSpPr/>
          <p:nvPr userDrawn="1"/>
        </p:nvSpPr>
        <p:spPr>
          <a:xfrm>
            <a:off x="1" y="6572393"/>
            <a:ext cx="12222786" cy="305011"/>
          </a:xfrm>
          <a:prstGeom prst="rect">
            <a:avLst/>
          </a:prstGeom>
          <a:solidFill>
            <a:srgbClr val="2D79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21" name="Rettangolo 20"/>
          <p:cNvSpPr/>
          <p:nvPr userDrawn="1"/>
        </p:nvSpPr>
        <p:spPr>
          <a:xfrm>
            <a:off x="1163" y="5054750"/>
            <a:ext cx="12222786" cy="729223"/>
          </a:xfrm>
          <a:prstGeom prst="rect">
            <a:avLst/>
          </a:prstGeom>
          <a:solidFill>
            <a:srgbClr val="0048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7" name="Rettangolo 6"/>
          <p:cNvSpPr/>
          <p:nvPr userDrawn="1"/>
        </p:nvSpPr>
        <p:spPr>
          <a:xfrm>
            <a:off x="0" y="0"/>
            <a:ext cx="12193588" cy="17408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3" name="Sottotitolo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85874" y="3152006"/>
            <a:ext cx="11255891" cy="413101"/>
          </a:xfrm>
        </p:spPr>
        <p:txBody>
          <a:bodyPr wrap="square" lIns="0" tIns="0" bIns="0">
            <a:spAutoFit/>
          </a:bodyPr>
          <a:lstStyle>
            <a:lvl1pPr marL="0" indent="0" algn="l">
              <a:buNone/>
              <a:defRPr sz="2684" b="0" i="0" baseline="0">
                <a:ln>
                  <a:noFill/>
                </a:ln>
                <a:solidFill>
                  <a:schemeClr val="bg1"/>
                </a:solidFill>
              </a:defRPr>
            </a:lvl1pPr>
            <a:lvl2pPr marL="438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66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4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3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91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9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8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65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Sottotitolo della presentazione – </a:t>
            </a:r>
            <a:r>
              <a:rPr lang="it-IT" dirty="0" err="1"/>
              <a:t>Arial</a:t>
            </a:r>
            <a:r>
              <a:rPr lang="it-IT" dirty="0"/>
              <a:t> 30pt</a:t>
            </a:r>
          </a:p>
        </p:txBody>
      </p:sp>
      <p:sp>
        <p:nvSpPr>
          <p:cNvPr id="5" name="Segnaposto testo 4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85868" y="5149831"/>
            <a:ext cx="11255890" cy="357918"/>
          </a:xfrm>
        </p:spPr>
        <p:txBody>
          <a:bodyPr wrap="square" lIns="0">
            <a:spAutoFit/>
          </a:bodyPr>
          <a:lstStyle>
            <a:lvl1pPr marL="0" indent="0" algn="l">
              <a:spcBef>
                <a:spcPts val="0"/>
              </a:spcBef>
              <a:buNone/>
              <a:defRPr sz="1726" b="1" i="0" baseline="0">
                <a:solidFill>
                  <a:schemeClr val="bg1"/>
                </a:solidFill>
                <a:latin typeface="+mj-lt"/>
              </a:defRPr>
            </a:lvl1pPr>
            <a:lvl2pPr algn="l">
              <a:spcBef>
                <a:spcPts val="0"/>
              </a:spcBef>
              <a:defRPr sz="1726" b="1" i="0" baseline="0">
                <a:solidFill>
                  <a:schemeClr val="bg1"/>
                </a:solidFill>
                <a:latin typeface="+mj-lt"/>
              </a:defRPr>
            </a:lvl2pPr>
            <a:lvl3pPr algn="l">
              <a:spcBef>
                <a:spcPts val="0"/>
              </a:spcBef>
              <a:defRPr sz="1726" b="1" i="0" baseline="0">
                <a:solidFill>
                  <a:schemeClr val="bg1"/>
                </a:solidFill>
                <a:latin typeface="+mj-lt"/>
              </a:defRPr>
            </a:lvl3pPr>
            <a:lvl4pPr algn="l">
              <a:spcBef>
                <a:spcPts val="0"/>
              </a:spcBef>
              <a:defRPr sz="1726" b="1" i="0" baseline="0">
                <a:solidFill>
                  <a:schemeClr val="bg1"/>
                </a:solidFill>
                <a:latin typeface="+mj-lt"/>
              </a:defRPr>
            </a:lvl4pPr>
            <a:lvl5pPr algn="l">
              <a:spcBef>
                <a:spcPts val="0"/>
              </a:spcBef>
              <a:defRPr sz="1726" b="1" i="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it-IT" dirty="0"/>
              <a:t>Autore Dipartimento/Unità – </a:t>
            </a:r>
            <a:r>
              <a:rPr lang="it-IT" dirty="0" err="1"/>
              <a:t>Arial</a:t>
            </a:r>
            <a:r>
              <a:rPr lang="it-IT" dirty="0"/>
              <a:t> 18 </a:t>
            </a:r>
            <a:r>
              <a:rPr lang="it-IT" dirty="0" err="1"/>
              <a:t>pt</a:t>
            </a:r>
            <a:endParaRPr lang="it-IT" dirty="0"/>
          </a:p>
        </p:txBody>
      </p:sp>
      <p:sp>
        <p:nvSpPr>
          <p:cNvPr id="9" name="Titolo 8"/>
          <p:cNvSpPr>
            <a:spLocks noGrp="1"/>
          </p:cNvSpPr>
          <p:nvPr userDrawn="1">
            <p:ph type="title" hasCustomPrompt="1"/>
          </p:nvPr>
        </p:nvSpPr>
        <p:spPr>
          <a:xfrm>
            <a:off x="685874" y="2238577"/>
            <a:ext cx="11255891" cy="472116"/>
          </a:xfrm>
        </p:spPr>
        <p:txBody>
          <a:bodyPr lIns="0"/>
          <a:lstStyle>
            <a:lvl1pPr>
              <a:defRPr sz="3068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Titolo della presentazione – </a:t>
            </a:r>
            <a:r>
              <a:rPr lang="it-IT" dirty="0" err="1"/>
              <a:t>Arial</a:t>
            </a:r>
            <a:r>
              <a:rPr lang="it-IT" dirty="0"/>
              <a:t> 30pt</a:t>
            </a:r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200" y="196112"/>
            <a:ext cx="3763002" cy="1232223"/>
          </a:xfrm>
          <a:prstGeom prst="rect">
            <a:avLst/>
          </a:prstGeom>
        </p:spPr>
      </p:pic>
      <p:pic>
        <p:nvPicPr>
          <p:cNvPr id="2" name="Immagine 1" descr="BANNE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05958"/>
            <a:ext cx="12193588" cy="772160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1" hasCustomPrompt="1"/>
          </p:nvPr>
        </p:nvSpPr>
        <p:spPr>
          <a:xfrm>
            <a:off x="685889" y="4214798"/>
            <a:ext cx="11255783" cy="387350"/>
          </a:xfrm>
        </p:spPr>
        <p:txBody>
          <a:bodyPr lIns="0" anchor="t" anchorCtr="0">
            <a:spAutoFit/>
          </a:bodyPr>
          <a:lstStyle>
            <a:lvl1pPr marL="0" indent="0">
              <a:buNone/>
              <a:defRPr sz="1917" i="1" baseline="0">
                <a:solidFill>
                  <a:schemeClr val="bg1"/>
                </a:solidFill>
              </a:defRPr>
            </a:lvl1pPr>
            <a:lvl2pPr>
              <a:defRPr sz="1726" i="1">
                <a:solidFill>
                  <a:schemeClr val="bg1"/>
                </a:solidFill>
              </a:defRPr>
            </a:lvl2pPr>
            <a:lvl3pPr>
              <a:defRPr sz="1726" i="1">
                <a:solidFill>
                  <a:schemeClr val="bg1"/>
                </a:solidFill>
              </a:defRPr>
            </a:lvl3pPr>
            <a:lvl4pPr>
              <a:defRPr sz="1726" i="1">
                <a:solidFill>
                  <a:schemeClr val="bg1"/>
                </a:solidFill>
              </a:defRPr>
            </a:lvl4pPr>
            <a:lvl5pPr>
              <a:defRPr sz="1726" i="1"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Luogo e data – </a:t>
            </a:r>
            <a:r>
              <a:rPr lang="it-IT" dirty="0" err="1"/>
              <a:t>Arial</a:t>
            </a:r>
            <a:r>
              <a:rPr lang="it-IT" dirty="0"/>
              <a:t> 20pt </a:t>
            </a:r>
          </a:p>
        </p:txBody>
      </p:sp>
    </p:spTree>
    <p:extLst>
      <p:ext uri="{BB962C8B-B14F-4D97-AF65-F5344CB8AC3E}">
        <p14:creationId xmlns:p14="http://schemas.microsoft.com/office/powerpoint/2010/main" val="994971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1" hasCustomPrompt="1"/>
          </p:nvPr>
        </p:nvSpPr>
        <p:spPr>
          <a:xfrm>
            <a:off x="551291" y="1071250"/>
            <a:ext cx="10973293" cy="1799940"/>
          </a:xfrm>
        </p:spPr>
        <p:txBody>
          <a:bodyPr/>
          <a:lstStyle/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r>
              <a:rPr lang="it-IT" dirty="0"/>
              <a:t> </a:t>
            </a:r>
            <a:r>
              <a:rPr lang="it-IT" dirty="0" err="1"/>
              <a:t>dolor</a:t>
            </a:r>
            <a:r>
              <a:rPr lang="it-IT" dirty="0"/>
              <a:t> sic </a:t>
            </a:r>
            <a:r>
              <a:rPr lang="it-IT" dirty="0" err="1"/>
              <a:t>amet</a:t>
            </a:r>
            <a:endParaRPr lang="it-IT" dirty="0"/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Titolo 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 dirty="0"/>
              <a:t>Titolo</a:t>
            </a:r>
          </a:p>
        </p:txBody>
      </p:sp>
    </p:spTree>
    <p:extLst>
      <p:ext uri="{BB962C8B-B14F-4D97-AF65-F5344CB8AC3E}">
        <p14:creationId xmlns:p14="http://schemas.microsoft.com/office/powerpoint/2010/main" val="4130617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inizi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 userDrawn="1"/>
        </p:nvSpPr>
        <p:spPr>
          <a:xfrm>
            <a:off x="1163" y="1730109"/>
            <a:ext cx="12222786" cy="3745555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79" tIns="60939" rIns="121879" bIns="60939" rtlCol="0" anchor="ctr"/>
          <a:lstStyle/>
          <a:p>
            <a:pPr algn="ctr"/>
            <a:endParaRPr lang="it-IT" sz="3227"/>
          </a:p>
        </p:txBody>
      </p:sp>
      <p:sp>
        <p:nvSpPr>
          <p:cNvPr id="14" name="Rettangolo 13"/>
          <p:cNvSpPr/>
          <p:nvPr userDrawn="1"/>
        </p:nvSpPr>
        <p:spPr>
          <a:xfrm>
            <a:off x="0" y="6572393"/>
            <a:ext cx="12222786" cy="305011"/>
          </a:xfrm>
          <a:prstGeom prst="rect">
            <a:avLst/>
          </a:prstGeom>
          <a:solidFill>
            <a:srgbClr val="2D79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79" tIns="60939" rIns="121879" bIns="60939" rtlCol="0" anchor="ctr"/>
          <a:lstStyle/>
          <a:p>
            <a:pPr algn="ctr"/>
            <a:endParaRPr lang="it-IT" sz="3227"/>
          </a:p>
        </p:txBody>
      </p:sp>
      <p:sp>
        <p:nvSpPr>
          <p:cNvPr id="21" name="Rettangolo 20"/>
          <p:cNvSpPr/>
          <p:nvPr userDrawn="1"/>
        </p:nvSpPr>
        <p:spPr>
          <a:xfrm>
            <a:off x="1163" y="5054757"/>
            <a:ext cx="12222786" cy="729223"/>
          </a:xfrm>
          <a:prstGeom prst="rect">
            <a:avLst/>
          </a:prstGeom>
          <a:solidFill>
            <a:srgbClr val="0048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79" tIns="60939" rIns="121879" bIns="60939" rtlCol="0" anchor="ctr"/>
          <a:lstStyle/>
          <a:p>
            <a:pPr algn="ctr"/>
            <a:endParaRPr lang="it-IT" sz="3227"/>
          </a:p>
        </p:txBody>
      </p:sp>
      <p:sp>
        <p:nvSpPr>
          <p:cNvPr id="7" name="Rettangolo 6"/>
          <p:cNvSpPr/>
          <p:nvPr userDrawn="1"/>
        </p:nvSpPr>
        <p:spPr>
          <a:xfrm>
            <a:off x="0" y="0"/>
            <a:ext cx="12193588" cy="17408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79" tIns="60939" rIns="121879" bIns="60939" rtlCol="0" anchor="ctr"/>
          <a:lstStyle/>
          <a:p>
            <a:pPr algn="ctr"/>
            <a:endParaRPr lang="it-IT" sz="3227"/>
          </a:p>
        </p:txBody>
      </p:sp>
      <p:sp>
        <p:nvSpPr>
          <p:cNvPr id="3" name="Sottotitolo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85882" y="3152007"/>
            <a:ext cx="11255891" cy="574516"/>
          </a:xfrm>
        </p:spPr>
        <p:txBody>
          <a:bodyPr wrap="square" lIns="0" tIns="0" bIns="0">
            <a:spAutoFit/>
          </a:bodyPr>
          <a:lstStyle>
            <a:lvl1pPr marL="0" indent="0" algn="l">
              <a:buNone/>
              <a:defRPr sz="3733" b="0" i="0" baseline="0">
                <a:ln>
                  <a:noFill/>
                </a:ln>
                <a:solidFill>
                  <a:schemeClr val="bg1"/>
                </a:solidFill>
              </a:defRPr>
            </a:lvl1pPr>
            <a:lvl2pPr marL="609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Sottotitolo della presentazione – </a:t>
            </a:r>
            <a:r>
              <a:rPr lang="it-IT" dirty="0" err="1"/>
              <a:t>Arial</a:t>
            </a:r>
            <a:r>
              <a:rPr lang="it-IT" dirty="0"/>
              <a:t> 30pt</a:t>
            </a:r>
          </a:p>
        </p:txBody>
      </p:sp>
      <p:sp>
        <p:nvSpPr>
          <p:cNvPr id="5" name="Segnaposto testo 4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85868" y="5149833"/>
            <a:ext cx="11255890" cy="461633"/>
          </a:xfrm>
        </p:spPr>
        <p:txBody>
          <a:bodyPr wrap="square" lIns="0">
            <a:spAutoFit/>
          </a:bodyPr>
          <a:lstStyle>
            <a:lvl1pPr marL="0" indent="0" algn="l"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latin typeface="+mj-lt"/>
              </a:defRPr>
            </a:lvl1pPr>
            <a:lvl2pPr algn="l">
              <a:spcBef>
                <a:spcPts val="0"/>
              </a:spcBef>
              <a:defRPr sz="2400" b="1" i="0" baseline="0">
                <a:solidFill>
                  <a:schemeClr val="bg1"/>
                </a:solidFill>
                <a:latin typeface="+mj-lt"/>
              </a:defRPr>
            </a:lvl2pPr>
            <a:lvl3pPr algn="l">
              <a:spcBef>
                <a:spcPts val="0"/>
              </a:spcBef>
              <a:defRPr sz="2400" b="1" i="0" baseline="0">
                <a:solidFill>
                  <a:schemeClr val="bg1"/>
                </a:solidFill>
                <a:latin typeface="+mj-lt"/>
              </a:defRPr>
            </a:lvl3pPr>
            <a:lvl4pPr algn="l">
              <a:spcBef>
                <a:spcPts val="0"/>
              </a:spcBef>
              <a:defRPr sz="2400" b="1" i="0" baseline="0">
                <a:solidFill>
                  <a:schemeClr val="bg1"/>
                </a:solidFill>
                <a:latin typeface="+mj-lt"/>
              </a:defRPr>
            </a:lvl4pPr>
            <a:lvl5pPr algn="l">
              <a:spcBef>
                <a:spcPts val="0"/>
              </a:spcBef>
              <a:defRPr sz="2400" b="1" i="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it-IT" dirty="0"/>
              <a:t>Autore Dipartimento/Unità – </a:t>
            </a:r>
            <a:r>
              <a:rPr lang="it-IT" dirty="0" err="1"/>
              <a:t>Arial</a:t>
            </a:r>
            <a:r>
              <a:rPr lang="it-IT" dirty="0"/>
              <a:t> 18 </a:t>
            </a:r>
            <a:r>
              <a:rPr lang="it-IT" dirty="0" err="1"/>
              <a:t>pt</a:t>
            </a:r>
            <a:endParaRPr lang="it-IT" dirty="0"/>
          </a:p>
        </p:txBody>
      </p:sp>
      <p:sp>
        <p:nvSpPr>
          <p:cNvPr id="9" name="Titolo 8"/>
          <p:cNvSpPr>
            <a:spLocks noGrp="1"/>
          </p:cNvSpPr>
          <p:nvPr userDrawn="1">
            <p:ph type="title" hasCustomPrompt="1"/>
          </p:nvPr>
        </p:nvSpPr>
        <p:spPr>
          <a:xfrm>
            <a:off x="685882" y="2146346"/>
            <a:ext cx="11255891" cy="656591"/>
          </a:xfrm>
        </p:spPr>
        <p:txBody>
          <a:bodyPr lIns="0"/>
          <a:lstStyle>
            <a:lvl1pPr>
              <a:defRPr sz="4267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Titolo della presentazione – </a:t>
            </a:r>
            <a:r>
              <a:rPr lang="it-IT" dirty="0" err="1"/>
              <a:t>Arial</a:t>
            </a:r>
            <a:r>
              <a:rPr lang="it-IT" dirty="0"/>
              <a:t> 30pt</a:t>
            </a:r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200" y="196118"/>
            <a:ext cx="3763002" cy="1232223"/>
          </a:xfrm>
          <a:prstGeom prst="rect">
            <a:avLst/>
          </a:prstGeom>
        </p:spPr>
      </p:pic>
      <p:pic>
        <p:nvPicPr>
          <p:cNvPr id="2" name="Immagine 1" descr="BANNE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05959"/>
            <a:ext cx="12193588" cy="772160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1" hasCustomPrompt="1"/>
          </p:nvPr>
        </p:nvSpPr>
        <p:spPr>
          <a:xfrm>
            <a:off x="685889" y="4214797"/>
            <a:ext cx="11255783" cy="502734"/>
          </a:xfrm>
        </p:spPr>
        <p:txBody>
          <a:bodyPr lIns="0" anchor="t" anchorCtr="0">
            <a:spAutoFit/>
          </a:bodyPr>
          <a:lstStyle>
            <a:lvl1pPr marL="0" indent="0">
              <a:buNone/>
              <a:defRPr sz="2667" i="1" baseline="0">
                <a:solidFill>
                  <a:schemeClr val="bg1"/>
                </a:solidFill>
              </a:defRPr>
            </a:lvl1pPr>
            <a:lvl2pPr>
              <a:defRPr sz="2400" i="1">
                <a:solidFill>
                  <a:schemeClr val="bg1"/>
                </a:solidFill>
              </a:defRPr>
            </a:lvl2pPr>
            <a:lvl3pPr>
              <a:defRPr sz="2400" i="1">
                <a:solidFill>
                  <a:schemeClr val="bg1"/>
                </a:solidFill>
              </a:defRPr>
            </a:lvl3pPr>
            <a:lvl4pPr>
              <a:defRPr sz="2400" i="1">
                <a:solidFill>
                  <a:schemeClr val="bg1"/>
                </a:solidFill>
              </a:defRPr>
            </a:lvl4pPr>
            <a:lvl5pPr>
              <a:defRPr sz="24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Luogo e data – </a:t>
            </a:r>
            <a:r>
              <a:rPr lang="it-IT" dirty="0" err="1"/>
              <a:t>Arial</a:t>
            </a:r>
            <a:r>
              <a:rPr lang="it-IT" dirty="0"/>
              <a:t> 20pt </a:t>
            </a:r>
          </a:p>
        </p:txBody>
      </p:sp>
    </p:spTree>
    <p:extLst>
      <p:ext uri="{BB962C8B-B14F-4D97-AF65-F5344CB8AC3E}">
        <p14:creationId xmlns:p14="http://schemas.microsoft.com/office/powerpoint/2010/main" val="1932031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1"/>
            <a:ext cx="12193588" cy="1051075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79" tIns="60939" rIns="121879" bIns="60939" rtlCol="0" anchor="ctr"/>
          <a:lstStyle/>
          <a:p>
            <a:pPr algn="ctr"/>
            <a:endParaRPr lang="it-IT" sz="3227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51292" y="237117"/>
            <a:ext cx="10974229" cy="533480"/>
          </a:xfrm>
        </p:spPr>
        <p:txBody>
          <a:bodyPr/>
          <a:lstStyle>
            <a:lvl1pPr>
              <a:defRPr sz="3467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 – </a:t>
            </a:r>
            <a:r>
              <a:rPr lang="it-IT" dirty="0" err="1"/>
              <a:t>Arial</a:t>
            </a:r>
            <a:r>
              <a:rPr lang="it-IT" dirty="0"/>
              <a:t> 26pt </a:t>
            </a:r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3" hasCustomPrompt="1"/>
          </p:nvPr>
        </p:nvSpPr>
        <p:spPr>
          <a:xfrm>
            <a:off x="551292" y="1253067"/>
            <a:ext cx="10974229" cy="502734"/>
          </a:xfrm>
        </p:spPr>
        <p:txBody>
          <a:bodyPr>
            <a:spAutoFit/>
          </a:bodyPr>
          <a:lstStyle>
            <a:lvl1pPr marL="0" indent="0">
              <a:buNone/>
              <a:defRPr sz="2667" b="1" baseline="0">
                <a:solidFill>
                  <a:srgbClr val="7F7F7F"/>
                </a:solidFill>
              </a:defRPr>
            </a:lvl1pPr>
            <a:lvl2pPr>
              <a:defRPr sz="2667" b="1">
                <a:solidFill>
                  <a:srgbClr val="7F7F7F"/>
                </a:solidFill>
              </a:defRPr>
            </a:lvl2pPr>
            <a:lvl3pPr>
              <a:defRPr sz="2667" b="1">
                <a:solidFill>
                  <a:srgbClr val="7F7F7F"/>
                </a:solidFill>
              </a:defRPr>
            </a:lvl3pPr>
            <a:lvl4pPr>
              <a:defRPr sz="2667" b="1">
                <a:solidFill>
                  <a:srgbClr val="7F7F7F"/>
                </a:solidFill>
              </a:defRPr>
            </a:lvl4pPr>
            <a:lvl5pPr>
              <a:defRPr sz="2667" b="1">
                <a:solidFill>
                  <a:srgbClr val="7F7F7F"/>
                </a:solidFill>
              </a:defRPr>
            </a:lvl5pPr>
          </a:lstStyle>
          <a:p>
            <a:pPr lvl="0"/>
            <a:r>
              <a:rPr lang="it-IT" dirty="0"/>
              <a:t>Titolo di secondo livello 20pt </a:t>
            </a:r>
            <a:r>
              <a:rPr lang="it-IT" dirty="0" err="1"/>
              <a:t>Arial</a:t>
            </a:r>
            <a:r>
              <a:rPr lang="it-IT" dirty="0"/>
              <a:t> </a:t>
            </a:r>
            <a:r>
              <a:rPr lang="it-IT" dirty="0" err="1"/>
              <a:t>bold</a:t>
            </a:r>
            <a:endParaRPr lang="it-IT" dirty="0"/>
          </a:p>
        </p:txBody>
      </p:sp>
      <p:sp>
        <p:nvSpPr>
          <p:cNvPr id="17" name="Segnaposto testo 16"/>
          <p:cNvSpPr>
            <a:spLocks noGrp="1"/>
          </p:cNvSpPr>
          <p:nvPr>
            <p:ph type="body" sz="quarter" idx="14" hasCustomPrompt="1"/>
          </p:nvPr>
        </p:nvSpPr>
        <p:spPr>
          <a:xfrm>
            <a:off x="551299" y="2017404"/>
            <a:ext cx="10974228" cy="995240"/>
          </a:xfrm>
        </p:spPr>
        <p:txBody>
          <a:bodyPr wrap="square">
            <a:spAutoFit/>
          </a:bodyPr>
          <a:lstStyle>
            <a:lvl1pPr marL="609382" indent="-609382">
              <a:buFont typeface="+mj-lt"/>
              <a:buAutoNum type="arabicPeriod"/>
              <a:defRPr sz="2667" baseline="0"/>
            </a:lvl1pPr>
            <a:lvl2pPr marL="609382" indent="0">
              <a:buNone/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</a:lstStyle>
          <a:p>
            <a:pPr lvl="0"/>
            <a:r>
              <a:rPr lang="it-IT" dirty="0"/>
              <a:t>Corpo del testo 20pt </a:t>
            </a:r>
            <a:r>
              <a:rPr lang="it-IT" dirty="0" err="1"/>
              <a:t>Arial</a:t>
            </a:r>
            <a:r>
              <a:rPr lang="it-IT" dirty="0"/>
              <a:t> regular</a:t>
            </a:r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r>
              <a:rPr lang="it-IT" dirty="0"/>
              <a:t> </a:t>
            </a:r>
            <a:r>
              <a:rPr lang="it-IT" dirty="0" err="1"/>
              <a:t>dolor</a:t>
            </a:r>
            <a:r>
              <a:rPr lang="it-IT" dirty="0"/>
              <a:t> sic </a:t>
            </a:r>
            <a:r>
              <a:rPr lang="it-IT" dirty="0" err="1"/>
              <a:t>amet</a:t>
            </a:r>
            <a:endParaRPr lang="it-IT" dirty="0"/>
          </a:p>
        </p:txBody>
      </p:sp>
      <p:sp>
        <p:nvSpPr>
          <p:cNvPr id="19" name="Segnaposto testo 18"/>
          <p:cNvSpPr>
            <a:spLocks noGrp="1"/>
          </p:cNvSpPr>
          <p:nvPr>
            <p:ph type="body" sz="quarter" idx="15" hasCustomPrompt="1"/>
          </p:nvPr>
        </p:nvSpPr>
        <p:spPr>
          <a:xfrm>
            <a:off x="551299" y="3409097"/>
            <a:ext cx="10974228" cy="1239313"/>
          </a:xfrm>
        </p:spPr>
        <p:txBody>
          <a:bodyPr wrap="square">
            <a:spAutoFit/>
          </a:bodyPr>
          <a:lstStyle>
            <a:lvl1pPr>
              <a:defRPr sz="2133" baseline="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t-IT" dirty="0"/>
              <a:t>Lista 16pt </a:t>
            </a:r>
            <a:r>
              <a:rPr lang="it-IT" dirty="0" err="1"/>
              <a:t>Arial</a:t>
            </a:r>
            <a:r>
              <a:rPr lang="it-IT" dirty="0"/>
              <a:t> regular</a:t>
            </a:r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endParaRPr lang="it-IT" dirty="0"/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ipusm</a:t>
            </a:r>
            <a:endParaRPr lang="it-IT" dirty="0"/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6" cy="365125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33" y="6356361"/>
            <a:ext cx="8802081" cy="366183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2503550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1"/>
            <a:ext cx="12193588" cy="1051075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79" tIns="60939" rIns="121879" bIns="60939" rtlCol="0" anchor="ctr"/>
          <a:lstStyle/>
          <a:p>
            <a:pPr algn="ctr"/>
            <a:endParaRPr lang="it-IT" sz="3227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51292" y="237117"/>
            <a:ext cx="10974229" cy="53348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609681" y="1600201"/>
            <a:ext cx="10974229" cy="502734"/>
          </a:xfrm>
        </p:spPr>
        <p:txBody>
          <a:bodyPr>
            <a:spAutoFit/>
          </a:bodyPr>
          <a:lstStyle>
            <a:lvl1pPr marL="0" indent="0">
              <a:buNone/>
              <a:defRPr sz="2667" baseline="0"/>
            </a:lvl1pPr>
          </a:lstStyle>
          <a:p>
            <a:pPr lvl="0"/>
            <a:r>
              <a:rPr lang="it-IT" dirty="0"/>
              <a:t>Testo</a:t>
            </a:r>
          </a:p>
        </p:txBody>
      </p:sp>
      <p:sp>
        <p:nvSpPr>
          <p:cNvPr id="5" name="Segnaposto tabella 4"/>
          <p:cNvSpPr>
            <a:spLocks noGrp="1"/>
          </p:cNvSpPr>
          <p:nvPr>
            <p:ph type="tbl" sz="quarter" idx="13" hasCustomPrompt="1"/>
          </p:nvPr>
        </p:nvSpPr>
        <p:spPr>
          <a:xfrm>
            <a:off x="609679" y="2495561"/>
            <a:ext cx="10914955" cy="3255433"/>
          </a:xfrm>
        </p:spPr>
        <p:txBody>
          <a:bodyPr>
            <a:normAutofit/>
          </a:bodyPr>
          <a:lstStyle>
            <a:lvl1pPr marL="0" indent="0">
              <a:buNone/>
              <a:defRPr sz="2400" baseline="0"/>
            </a:lvl1pPr>
          </a:lstStyle>
          <a:p>
            <a:r>
              <a:rPr lang="it-IT" dirty="0"/>
              <a:t>Cliccare sull’icona per inserire la tabella</a:t>
            </a:r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6" cy="365125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33" y="6356361"/>
            <a:ext cx="8802081" cy="366183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4280838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 userDrawn="1"/>
        </p:nvSpPr>
        <p:spPr>
          <a:xfrm>
            <a:off x="0" y="1"/>
            <a:ext cx="12193588" cy="1051075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79" tIns="60939" rIns="121879" bIns="60939" rtlCol="0" anchor="ctr"/>
          <a:lstStyle/>
          <a:p>
            <a:pPr algn="ctr"/>
            <a:endParaRPr lang="it-IT" sz="3227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51292" y="179401"/>
            <a:ext cx="10974229" cy="53348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609679" y="1535113"/>
            <a:ext cx="5387619" cy="639763"/>
          </a:xfrm>
          <a:solidFill>
            <a:srgbClr val="004884"/>
          </a:solidFill>
        </p:spPr>
        <p:txBody>
          <a:bodyPr anchor="b">
            <a:normAutofit/>
          </a:bodyPr>
          <a:lstStyle>
            <a:lvl1pPr marL="0" indent="0">
              <a:buNone/>
              <a:defRPr sz="2667" b="1">
                <a:solidFill>
                  <a:schemeClr val="bg1"/>
                </a:solidFill>
              </a:defRPr>
            </a:lvl1pPr>
            <a:lvl2pPr marL="609382" indent="0">
              <a:buNone/>
              <a:defRPr sz="2667" b="1"/>
            </a:lvl2pPr>
            <a:lvl3pPr marL="1218764" indent="0">
              <a:buNone/>
              <a:defRPr sz="2400" b="1"/>
            </a:lvl3pPr>
            <a:lvl4pPr marL="1828145" indent="0">
              <a:buNone/>
              <a:defRPr sz="2133" b="1"/>
            </a:lvl4pPr>
            <a:lvl5pPr marL="2437524" indent="0">
              <a:buNone/>
              <a:defRPr sz="2133" b="1"/>
            </a:lvl5pPr>
            <a:lvl6pPr marL="3046908" indent="0">
              <a:buNone/>
              <a:defRPr sz="2133" b="1"/>
            </a:lvl6pPr>
            <a:lvl7pPr marL="3656291" indent="0">
              <a:buNone/>
              <a:defRPr sz="2133" b="1"/>
            </a:lvl7pPr>
            <a:lvl8pPr marL="4265669" indent="0">
              <a:buNone/>
              <a:defRPr sz="2133" b="1"/>
            </a:lvl8pPr>
            <a:lvl9pPr marL="4875051" indent="0">
              <a:buNone/>
              <a:defRPr sz="2133" b="1"/>
            </a:lvl9pPr>
          </a:lstStyle>
          <a:p>
            <a:pPr lvl="0"/>
            <a:r>
              <a:rPr lang="it-IT" dirty="0"/>
              <a:t>Titolo box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79" y="2174875"/>
            <a:ext cx="5387619" cy="3951288"/>
          </a:xfrm>
          <a:ln>
            <a:solidFill>
              <a:srgbClr val="E4E4E4"/>
            </a:solidFill>
          </a:ln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190" y="1535113"/>
            <a:ext cx="5389735" cy="639763"/>
          </a:xfrm>
          <a:solidFill>
            <a:srgbClr val="004884"/>
          </a:solidFill>
        </p:spPr>
        <p:txBody>
          <a:bodyPr anchor="b">
            <a:normAutofit/>
          </a:bodyPr>
          <a:lstStyle>
            <a:lvl1pPr marL="0" indent="0">
              <a:buNone/>
              <a:defRPr sz="2667" b="1">
                <a:solidFill>
                  <a:srgbClr val="FFFFFF"/>
                </a:solidFill>
              </a:defRPr>
            </a:lvl1pPr>
            <a:lvl2pPr marL="609382" indent="0">
              <a:buNone/>
              <a:defRPr sz="2667" b="1"/>
            </a:lvl2pPr>
            <a:lvl3pPr marL="1218764" indent="0">
              <a:buNone/>
              <a:defRPr sz="2400" b="1"/>
            </a:lvl3pPr>
            <a:lvl4pPr marL="1828145" indent="0">
              <a:buNone/>
              <a:defRPr sz="2133" b="1"/>
            </a:lvl4pPr>
            <a:lvl5pPr marL="2437524" indent="0">
              <a:buNone/>
              <a:defRPr sz="2133" b="1"/>
            </a:lvl5pPr>
            <a:lvl6pPr marL="3046908" indent="0">
              <a:buNone/>
              <a:defRPr sz="2133" b="1"/>
            </a:lvl6pPr>
            <a:lvl7pPr marL="3656291" indent="0">
              <a:buNone/>
              <a:defRPr sz="2133" b="1"/>
            </a:lvl7pPr>
            <a:lvl8pPr marL="4265669" indent="0">
              <a:buNone/>
              <a:defRPr sz="2133" b="1"/>
            </a:lvl8pPr>
            <a:lvl9pPr marL="4875051" indent="0">
              <a:buNone/>
              <a:defRPr sz="2133" b="1"/>
            </a:lvl9pPr>
          </a:lstStyle>
          <a:p>
            <a:pPr lvl="0"/>
            <a:r>
              <a:rPr lang="it-IT" dirty="0"/>
              <a:t>Titolo box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4190" y="2174875"/>
            <a:ext cx="5389735" cy="3951288"/>
          </a:xfrm>
          <a:ln>
            <a:solidFill>
              <a:srgbClr val="E4E4E4"/>
            </a:solidFill>
          </a:ln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10921953" y="6356352"/>
            <a:ext cx="661956" cy="365125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981633" y="6356361"/>
            <a:ext cx="8802081" cy="366183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3741032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itolo a sinistra testo a d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609692" y="273051"/>
            <a:ext cx="4011606" cy="5853112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79" tIns="60939" rIns="121879" bIns="60939" rtlCol="0" anchor="ctr"/>
          <a:lstStyle/>
          <a:p>
            <a:pPr algn="ctr"/>
            <a:endParaRPr lang="it-IT" sz="3227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09692" y="1019609"/>
            <a:ext cx="4011606" cy="415499"/>
          </a:xfrm>
        </p:spPr>
        <p:txBody>
          <a:bodyPr anchor="b"/>
          <a:lstStyle>
            <a:lvl1pPr algn="l">
              <a:defRPr sz="2667" b="1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767354" y="273062"/>
            <a:ext cx="6816554" cy="5853113"/>
          </a:xfrm>
        </p:spPr>
        <p:txBody>
          <a:bodyPr>
            <a:normAutofit/>
          </a:bodyPr>
          <a:lstStyle>
            <a:lvl1pPr>
              <a:defRPr sz="2667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it-IT" dirty="0"/>
              <a:t>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609692" y="1435104"/>
            <a:ext cx="4011606" cy="420532"/>
          </a:xfrm>
        </p:spPr>
        <p:txBody>
          <a:bodyPr/>
          <a:lstStyle>
            <a:lvl1pPr marL="0" indent="0">
              <a:buNone/>
              <a:defRPr sz="2133">
                <a:solidFill>
                  <a:srgbClr val="FFFFFF"/>
                </a:solidFill>
              </a:defRPr>
            </a:lvl1pPr>
            <a:lvl2pPr marL="609382" indent="0">
              <a:buNone/>
              <a:defRPr sz="1600"/>
            </a:lvl2pPr>
            <a:lvl3pPr marL="1218764" indent="0">
              <a:buNone/>
              <a:defRPr sz="1333"/>
            </a:lvl3pPr>
            <a:lvl4pPr marL="1828145" indent="0">
              <a:buNone/>
              <a:defRPr sz="1200"/>
            </a:lvl4pPr>
            <a:lvl5pPr marL="2437524" indent="0">
              <a:buNone/>
              <a:defRPr sz="1200"/>
            </a:lvl5pPr>
            <a:lvl6pPr marL="3046908" indent="0">
              <a:buNone/>
              <a:defRPr sz="1200"/>
            </a:lvl6pPr>
            <a:lvl7pPr marL="3656291" indent="0">
              <a:buNone/>
              <a:defRPr sz="1200"/>
            </a:lvl7pPr>
            <a:lvl8pPr marL="4265669" indent="0">
              <a:buNone/>
              <a:defRPr sz="1200"/>
            </a:lvl8pPr>
            <a:lvl9pPr marL="4875051" indent="0">
              <a:buNone/>
              <a:defRPr sz="1200"/>
            </a:lvl9pPr>
          </a:lstStyle>
          <a:p>
            <a:pPr lvl="0"/>
            <a:r>
              <a:rPr lang="it-IT" dirty="0"/>
              <a:t>Testo descrittivo</a:t>
            </a: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6" cy="365125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33" y="6356361"/>
            <a:ext cx="8802081" cy="366183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1784069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a sini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7"/>
          <p:cNvSpPr/>
          <p:nvPr userDrawn="1"/>
        </p:nvSpPr>
        <p:spPr>
          <a:xfrm>
            <a:off x="0" y="3"/>
            <a:ext cx="12193588" cy="6273612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79" tIns="60939" rIns="121879" bIns="60939" rtlCol="0" anchor="ctr"/>
          <a:lstStyle/>
          <a:p>
            <a:pPr algn="ctr"/>
            <a:endParaRPr lang="it-IT" sz="3227"/>
          </a:p>
        </p:txBody>
      </p:sp>
      <p:sp>
        <p:nvSpPr>
          <p:cNvPr id="6" name="Segnaposto immagine 5"/>
          <p:cNvSpPr>
            <a:spLocks noGrp="1"/>
          </p:cNvSpPr>
          <p:nvPr>
            <p:ph type="pic" sz="quarter" idx="13" hasCustomPrompt="1"/>
          </p:nvPr>
        </p:nvSpPr>
        <p:spPr>
          <a:xfrm>
            <a:off x="609692" y="226986"/>
            <a:ext cx="4011606" cy="5853113"/>
          </a:xfrm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67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8,57 cm (540px) per 14,29cm (900px)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767354" y="1072986"/>
            <a:ext cx="6816554" cy="2533007"/>
          </a:xfrm>
        </p:spPr>
        <p:txBody>
          <a:bodyPr>
            <a:spAutoFit/>
          </a:bodyPr>
          <a:lstStyle>
            <a:lvl1pPr>
              <a:defRPr sz="2667">
                <a:solidFill>
                  <a:schemeClr val="bg1"/>
                </a:solidFill>
              </a:defRPr>
            </a:lvl1pPr>
            <a:lvl2pPr>
              <a:defRPr sz="2667">
                <a:solidFill>
                  <a:schemeClr val="bg1"/>
                </a:solidFill>
              </a:defRPr>
            </a:lvl2pPr>
            <a:lvl3pPr>
              <a:defRPr sz="2667">
                <a:solidFill>
                  <a:schemeClr val="bg1"/>
                </a:solidFill>
              </a:defRPr>
            </a:lvl3pPr>
            <a:lvl4pPr>
              <a:defRPr sz="2667">
                <a:solidFill>
                  <a:schemeClr val="bg1"/>
                </a:solidFill>
              </a:defRPr>
            </a:lvl4pPr>
            <a:lvl5pPr>
              <a:defRPr sz="2667">
                <a:solidFill>
                  <a:schemeClr val="bg1"/>
                </a:solidFill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it-IT" dirty="0"/>
              <a:t>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11" name="Titolo 10"/>
          <p:cNvSpPr>
            <a:spLocks noGrp="1"/>
          </p:cNvSpPr>
          <p:nvPr>
            <p:ph type="title" hasCustomPrompt="1"/>
          </p:nvPr>
        </p:nvSpPr>
        <p:spPr>
          <a:xfrm>
            <a:off x="4767354" y="215221"/>
            <a:ext cx="6758165" cy="5334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6" cy="365125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33" y="6356361"/>
            <a:ext cx="8802081" cy="366183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17219948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0" y="3"/>
            <a:ext cx="12193588" cy="6273612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79" tIns="60939" rIns="121879" bIns="60939" rtlCol="0" anchor="ctr"/>
          <a:lstStyle/>
          <a:p>
            <a:pPr algn="ctr"/>
            <a:endParaRPr lang="it-IT" sz="3227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2390028" y="4951849"/>
            <a:ext cx="7316153" cy="415499"/>
          </a:xfrm>
        </p:spPr>
        <p:txBody>
          <a:bodyPr anchor="b"/>
          <a:lstStyle>
            <a:lvl1pPr algn="l">
              <a:defRPr sz="2667" b="1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 hasCustomPrompt="1"/>
          </p:nvPr>
        </p:nvSpPr>
        <p:spPr>
          <a:xfrm>
            <a:off x="2390028" y="612777"/>
            <a:ext cx="7316153" cy="1969771"/>
          </a:xfrm>
          <a:ln w="254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2400" baseline="0">
                <a:solidFill>
                  <a:schemeClr val="bg1"/>
                </a:solidFill>
              </a:defRPr>
            </a:lvl1pPr>
            <a:lvl2pPr marL="609382" indent="0">
              <a:buNone/>
              <a:defRPr sz="3733"/>
            </a:lvl2pPr>
            <a:lvl3pPr marL="1218764" indent="0">
              <a:buNone/>
              <a:defRPr sz="3200"/>
            </a:lvl3pPr>
            <a:lvl4pPr marL="1828145" indent="0">
              <a:buNone/>
              <a:defRPr sz="2667"/>
            </a:lvl4pPr>
            <a:lvl5pPr marL="2437524" indent="0">
              <a:buNone/>
              <a:defRPr sz="2667"/>
            </a:lvl5pPr>
            <a:lvl6pPr marL="3046908" indent="0">
              <a:buNone/>
              <a:defRPr sz="2667"/>
            </a:lvl6pPr>
            <a:lvl7pPr marL="3656291" indent="0">
              <a:buNone/>
              <a:defRPr sz="2667"/>
            </a:lvl7pPr>
            <a:lvl8pPr marL="4265669" indent="0">
              <a:buNone/>
              <a:defRPr sz="2667"/>
            </a:lvl8pPr>
            <a:lvl9pPr marL="4875051" indent="0">
              <a:buNone/>
              <a:defRPr sz="2667"/>
            </a:lvl9pPr>
          </a:lstStyle>
          <a:p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25,4 cm (1600px) per 14,29cm (900px)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2390028" y="5367344"/>
            <a:ext cx="7316153" cy="379623"/>
          </a:xfrm>
        </p:spPr>
        <p:txBody>
          <a:bodyPr>
            <a:spAutoFit/>
          </a:bodyPr>
          <a:lstStyle>
            <a:lvl1pPr marL="0" indent="0">
              <a:buNone/>
              <a:defRPr sz="1867">
                <a:solidFill>
                  <a:srgbClr val="FFFFFF"/>
                </a:solidFill>
              </a:defRPr>
            </a:lvl1pPr>
            <a:lvl2pPr marL="609382" indent="0">
              <a:buNone/>
              <a:defRPr sz="1600"/>
            </a:lvl2pPr>
            <a:lvl3pPr marL="1218764" indent="0">
              <a:buNone/>
              <a:defRPr sz="1333"/>
            </a:lvl3pPr>
            <a:lvl4pPr marL="1828145" indent="0">
              <a:buNone/>
              <a:defRPr sz="1200"/>
            </a:lvl4pPr>
            <a:lvl5pPr marL="2437524" indent="0">
              <a:buNone/>
              <a:defRPr sz="1200"/>
            </a:lvl5pPr>
            <a:lvl6pPr marL="3046908" indent="0">
              <a:buNone/>
              <a:defRPr sz="1200"/>
            </a:lvl6pPr>
            <a:lvl7pPr marL="3656291" indent="0">
              <a:buNone/>
              <a:defRPr sz="1200"/>
            </a:lvl7pPr>
            <a:lvl8pPr marL="4265669" indent="0">
              <a:buNone/>
              <a:defRPr sz="1200"/>
            </a:lvl8pPr>
            <a:lvl9pPr marL="4875051" indent="0">
              <a:buNone/>
              <a:defRPr sz="1200"/>
            </a:lvl9pPr>
          </a:lstStyle>
          <a:p>
            <a:pPr lvl="0"/>
            <a:r>
              <a:rPr lang="it-IT" dirty="0"/>
              <a:t>Testo descrittivo</a:t>
            </a: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6" cy="365125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33" y="6356361"/>
            <a:ext cx="8802081" cy="366183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684974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testo sfondo scu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3588" cy="2412968"/>
          </a:xfrm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lang="it-IT" dirty="0"/>
              <a:t>Immagine a tutto schermo con box per testo bianco su sfondo scuro</a:t>
            </a:r>
            <a:br>
              <a:rPr lang="it-IT" dirty="0"/>
            </a:br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25,4 cm (1600px) per 14,29cm (900px)</a:t>
            </a:r>
          </a:p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1422585" y="4360067"/>
            <a:ext cx="9657850" cy="804863"/>
          </a:xfrm>
          <a:solidFill>
            <a:srgbClr val="003A69">
              <a:alpha val="86000"/>
            </a:srgbClr>
          </a:solidFill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FFFFFF"/>
                </a:solidFill>
              </a:defRPr>
            </a:lvl1pPr>
            <a:lvl2pPr marL="609382" indent="0">
              <a:buNone/>
              <a:defRPr sz="1600"/>
            </a:lvl2pPr>
            <a:lvl3pPr marL="1218764" indent="0">
              <a:buNone/>
              <a:defRPr sz="1333"/>
            </a:lvl3pPr>
            <a:lvl4pPr marL="1828145" indent="0">
              <a:buNone/>
              <a:defRPr sz="1200"/>
            </a:lvl4pPr>
            <a:lvl5pPr marL="2437524" indent="0">
              <a:buNone/>
              <a:defRPr sz="1200"/>
            </a:lvl5pPr>
            <a:lvl6pPr marL="3046908" indent="0">
              <a:buNone/>
              <a:defRPr sz="1200"/>
            </a:lvl6pPr>
            <a:lvl7pPr marL="3656291" indent="0">
              <a:buNone/>
              <a:defRPr sz="1200"/>
            </a:lvl7pPr>
            <a:lvl8pPr marL="4265669" indent="0">
              <a:buNone/>
              <a:defRPr sz="1200"/>
            </a:lvl8pPr>
            <a:lvl9pPr marL="4875051" indent="0">
              <a:buNone/>
              <a:defRPr sz="1200"/>
            </a:lvl9pPr>
          </a:lstStyle>
          <a:p>
            <a:pPr lvl="0"/>
            <a:r>
              <a:rPr lang="it-IT" dirty="0"/>
              <a:t>Testo descrittivo su sfondo scuro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6" cy="365125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33" y="6356361"/>
            <a:ext cx="8802081" cy="366183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32565944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i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e 1"/>
          <p:cNvSpPr/>
          <p:nvPr userDrawn="1"/>
        </p:nvSpPr>
        <p:spPr>
          <a:xfrm>
            <a:off x="4117172" y="755564"/>
            <a:ext cx="4320563" cy="4320000"/>
          </a:xfrm>
          <a:prstGeom prst="ellipse">
            <a:avLst/>
          </a:prstGeom>
          <a:solidFill>
            <a:srgbClr val="00488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79" tIns="60939" rIns="121879" bIns="60939" rtlCol="0" anchor="ctr"/>
          <a:lstStyle/>
          <a:p>
            <a:pPr algn="ctr"/>
            <a:endParaRPr lang="it-IT" sz="3227"/>
          </a:p>
        </p:txBody>
      </p:sp>
      <p:sp>
        <p:nvSpPr>
          <p:cNvPr id="8" name="Rettangolo 7"/>
          <p:cNvSpPr/>
          <p:nvPr userDrawn="1"/>
        </p:nvSpPr>
        <p:spPr>
          <a:xfrm>
            <a:off x="0" y="3295533"/>
            <a:ext cx="12193588" cy="909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79" tIns="60939" rIns="121879" bIns="60939" rtlCol="0" anchor="ctr"/>
          <a:lstStyle/>
          <a:p>
            <a:pPr algn="ctr"/>
            <a:endParaRPr lang="it-IT" sz="3227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3810268" y="2289304"/>
            <a:ext cx="4934371" cy="995240"/>
          </a:xfrm>
          <a:ln>
            <a:noFill/>
          </a:ln>
        </p:spPr>
        <p:txBody>
          <a:bodyPr anchor="b" anchorCtr="1"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Autore e </a:t>
            </a:r>
          </a:p>
          <a:p>
            <a:pPr lvl="0"/>
            <a:r>
              <a:rPr lang="it-IT"/>
              <a:t>contatti</a:t>
            </a:r>
            <a:endParaRPr lang="it-IT" dirty="0"/>
          </a:p>
        </p:txBody>
      </p:sp>
      <p:pic>
        <p:nvPicPr>
          <p:cNvPr id="3" name="Immagine 2" descr="BANN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1901"/>
            <a:ext cx="12193588" cy="772160"/>
          </a:xfrm>
          <a:prstGeom prst="rect">
            <a:avLst/>
          </a:prstGeom>
        </p:spPr>
      </p:pic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33" y="6356361"/>
            <a:ext cx="8802081" cy="366183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285213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"/>
            <a:ext cx="12193588" cy="1051074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51291" y="312060"/>
            <a:ext cx="10974229" cy="383594"/>
          </a:xfrm>
        </p:spPr>
        <p:txBody>
          <a:bodyPr/>
          <a:lstStyle>
            <a:lvl1pPr>
              <a:defRPr sz="2493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 – </a:t>
            </a:r>
            <a:r>
              <a:rPr lang="it-IT" dirty="0" err="1"/>
              <a:t>Arial</a:t>
            </a:r>
            <a:r>
              <a:rPr lang="it-IT" dirty="0"/>
              <a:t> 26pt </a:t>
            </a:r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3" hasCustomPrompt="1"/>
          </p:nvPr>
        </p:nvSpPr>
        <p:spPr>
          <a:xfrm>
            <a:off x="551291" y="1253067"/>
            <a:ext cx="10974229" cy="387350"/>
          </a:xfrm>
        </p:spPr>
        <p:txBody>
          <a:bodyPr>
            <a:spAutoFit/>
          </a:bodyPr>
          <a:lstStyle>
            <a:lvl1pPr marL="0" indent="0">
              <a:buNone/>
              <a:defRPr sz="1917" b="1" baseline="0">
                <a:solidFill>
                  <a:srgbClr val="7F7F7F"/>
                </a:solidFill>
              </a:defRPr>
            </a:lvl1pPr>
            <a:lvl2pPr>
              <a:defRPr sz="1917" b="1">
                <a:solidFill>
                  <a:srgbClr val="7F7F7F"/>
                </a:solidFill>
              </a:defRPr>
            </a:lvl2pPr>
            <a:lvl3pPr>
              <a:defRPr sz="1917" b="1">
                <a:solidFill>
                  <a:srgbClr val="7F7F7F"/>
                </a:solidFill>
              </a:defRPr>
            </a:lvl3pPr>
            <a:lvl4pPr>
              <a:defRPr sz="1917" b="1">
                <a:solidFill>
                  <a:srgbClr val="7F7F7F"/>
                </a:solidFill>
              </a:defRPr>
            </a:lvl4pPr>
            <a:lvl5pPr>
              <a:defRPr sz="1917" b="1">
                <a:solidFill>
                  <a:srgbClr val="7F7F7F"/>
                </a:solidFill>
              </a:defRPr>
            </a:lvl5pPr>
          </a:lstStyle>
          <a:p>
            <a:pPr lvl="0"/>
            <a:r>
              <a:rPr lang="it-IT" dirty="0"/>
              <a:t>Titolo di secondo livello 20pt </a:t>
            </a:r>
            <a:r>
              <a:rPr lang="it-IT" dirty="0" err="1"/>
              <a:t>Arial</a:t>
            </a:r>
            <a:r>
              <a:rPr lang="it-IT" dirty="0"/>
              <a:t> </a:t>
            </a:r>
            <a:r>
              <a:rPr lang="it-IT" dirty="0" err="1"/>
              <a:t>bold</a:t>
            </a:r>
            <a:endParaRPr lang="it-IT" dirty="0"/>
          </a:p>
        </p:txBody>
      </p:sp>
      <p:sp>
        <p:nvSpPr>
          <p:cNvPr id="17" name="Segnaposto testo 16"/>
          <p:cNvSpPr>
            <a:spLocks noGrp="1"/>
          </p:cNvSpPr>
          <p:nvPr>
            <p:ph type="body" sz="quarter" idx="14" hasCustomPrompt="1"/>
          </p:nvPr>
        </p:nvSpPr>
        <p:spPr>
          <a:xfrm>
            <a:off x="551296" y="2017400"/>
            <a:ext cx="10974228" cy="737680"/>
          </a:xfrm>
        </p:spPr>
        <p:txBody>
          <a:bodyPr wrap="square">
            <a:spAutoFit/>
          </a:bodyPr>
          <a:lstStyle>
            <a:lvl1pPr marL="438318" indent="-438318">
              <a:buFont typeface="+mj-lt"/>
              <a:buAutoNum type="arabicPeriod"/>
              <a:defRPr sz="1917" baseline="0"/>
            </a:lvl1pPr>
            <a:lvl2pPr marL="438318" indent="0">
              <a:buNone/>
              <a:defRPr sz="1917"/>
            </a:lvl2pPr>
            <a:lvl3pPr>
              <a:defRPr sz="1917"/>
            </a:lvl3pPr>
            <a:lvl4pPr>
              <a:defRPr sz="1917"/>
            </a:lvl4pPr>
            <a:lvl5pPr>
              <a:defRPr sz="1917"/>
            </a:lvl5pPr>
          </a:lstStyle>
          <a:p>
            <a:pPr lvl="0"/>
            <a:r>
              <a:rPr lang="it-IT" dirty="0"/>
              <a:t>Corpo del testo 20pt </a:t>
            </a:r>
            <a:r>
              <a:rPr lang="it-IT" dirty="0" err="1"/>
              <a:t>Arial</a:t>
            </a:r>
            <a:r>
              <a:rPr lang="it-IT" dirty="0"/>
              <a:t> regular</a:t>
            </a:r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r>
              <a:rPr lang="it-IT" dirty="0"/>
              <a:t> </a:t>
            </a:r>
            <a:r>
              <a:rPr lang="it-IT" dirty="0" err="1"/>
              <a:t>dolor</a:t>
            </a:r>
            <a:r>
              <a:rPr lang="it-IT" dirty="0"/>
              <a:t> sic </a:t>
            </a:r>
            <a:r>
              <a:rPr lang="it-IT" dirty="0" err="1"/>
              <a:t>amet</a:t>
            </a:r>
            <a:endParaRPr lang="it-IT" dirty="0"/>
          </a:p>
        </p:txBody>
      </p:sp>
      <p:sp>
        <p:nvSpPr>
          <p:cNvPr id="19" name="Segnaposto testo 18"/>
          <p:cNvSpPr>
            <a:spLocks noGrp="1"/>
          </p:cNvSpPr>
          <p:nvPr>
            <p:ph type="body" sz="quarter" idx="15" hasCustomPrompt="1"/>
          </p:nvPr>
        </p:nvSpPr>
        <p:spPr>
          <a:xfrm>
            <a:off x="551296" y="3409090"/>
            <a:ext cx="10974228" cy="891117"/>
          </a:xfrm>
        </p:spPr>
        <p:txBody>
          <a:bodyPr wrap="square">
            <a:spAutoFit/>
          </a:bodyPr>
          <a:lstStyle>
            <a:lvl1pPr>
              <a:defRPr sz="1534" baseline="0"/>
            </a:lvl1pPr>
            <a:lvl2pPr>
              <a:defRPr sz="1726"/>
            </a:lvl2pPr>
            <a:lvl3pPr>
              <a:defRPr sz="1726"/>
            </a:lvl3pPr>
            <a:lvl4pPr>
              <a:defRPr sz="1726"/>
            </a:lvl4pPr>
            <a:lvl5pPr>
              <a:defRPr sz="1726"/>
            </a:lvl5pPr>
          </a:lstStyle>
          <a:p>
            <a:pPr lvl="0"/>
            <a:r>
              <a:rPr lang="it-IT" dirty="0"/>
              <a:t>Lista 16pt </a:t>
            </a:r>
            <a:r>
              <a:rPr lang="it-IT" dirty="0" err="1"/>
              <a:t>Arial</a:t>
            </a:r>
            <a:r>
              <a:rPr lang="it-IT" dirty="0"/>
              <a:t> regular</a:t>
            </a:r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endParaRPr lang="it-IT" dirty="0"/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ipusm</a:t>
            </a:r>
            <a:endParaRPr lang="it-IT" dirty="0"/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14095602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1" hasCustomPrompt="1"/>
          </p:nvPr>
        </p:nvSpPr>
        <p:spPr>
          <a:xfrm>
            <a:off x="551292" y="1071257"/>
            <a:ext cx="10973293" cy="2533007"/>
          </a:xfrm>
        </p:spPr>
        <p:txBody>
          <a:bodyPr/>
          <a:lstStyle/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r>
              <a:rPr lang="it-IT" dirty="0"/>
              <a:t> </a:t>
            </a:r>
            <a:r>
              <a:rPr lang="it-IT" dirty="0" err="1"/>
              <a:t>dolor</a:t>
            </a:r>
            <a:r>
              <a:rPr lang="it-IT" dirty="0"/>
              <a:t> sic </a:t>
            </a:r>
            <a:r>
              <a:rPr lang="it-IT" dirty="0" err="1"/>
              <a:t>amet</a:t>
            </a:r>
            <a:endParaRPr lang="it-IT" dirty="0"/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Titolo 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 dirty="0"/>
              <a:t>Titolo</a:t>
            </a:r>
          </a:p>
        </p:txBody>
      </p:sp>
    </p:spTree>
    <p:extLst>
      <p:ext uri="{BB962C8B-B14F-4D97-AF65-F5344CB8AC3E}">
        <p14:creationId xmlns:p14="http://schemas.microsoft.com/office/powerpoint/2010/main" val="3358732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"/>
            <a:ext cx="12193588" cy="1051074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51291" y="312060"/>
            <a:ext cx="10974229" cy="3835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609680" y="1600202"/>
            <a:ext cx="10974229" cy="387350"/>
          </a:xfrm>
        </p:spPr>
        <p:txBody>
          <a:bodyPr>
            <a:spAutoFit/>
          </a:bodyPr>
          <a:lstStyle>
            <a:lvl1pPr marL="0" indent="0">
              <a:buNone/>
              <a:defRPr sz="1917" baseline="0"/>
            </a:lvl1pPr>
          </a:lstStyle>
          <a:p>
            <a:pPr lvl="0"/>
            <a:r>
              <a:rPr lang="it-IT" dirty="0"/>
              <a:t>Testo</a:t>
            </a:r>
          </a:p>
        </p:txBody>
      </p:sp>
      <p:sp>
        <p:nvSpPr>
          <p:cNvPr id="5" name="Segnaposto tabella 4"/>
          <p:cNvSpPr>
            <a:spLocks noGrp="1"/>
          </p:cNvSpPr>
          <p:nvPr>
            <p:ph type="tbl" sz="quarter" idx="13" hasCustomPrompt="1"/>
          </p:nvPr>
        </p:nvSpPr>
        <p:spPr>
          <a:xfrm>
            <a:off x="609679" y="2495553"/>
            <a:ext cx="10914955" cy="3255434"/>
          </a:xfrm>
        </p:spPr>
        <p:txBody>
          <a:bodyPr>
            <a:normAutofit/>
          </a:bodyPr>
          <a:lstStyle>
            <a:lvl1pPr marL="0" indent="0">
              <a:buNone/>
              <a:defRPr sz="1726" baseline="0"/>
            </a:lvl1pPr>
          </a:lstStyle>
          <a:p>
            <a:r>
              <a:rPr lang="it-IT" dirty="0"/>
              <a:t>Cliccare sull’icona per inserire la tabella</a:t>
            </a:r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2848743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 userDrawn="1"/>
        </p:nvSpPr>
        <p:spPr>
          <a:xfrm>
            <a:off x="0" y="3"/>
            <a:ext cx="12193588" cy="1051074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51291" y="254344"/>
            <a:ext cx="10974229" cy="3835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609680" y="1535113"/>
            <a:ext cx="5387619" cy="639763"/>
          </a:xfrm>
          <a:solidFill>
            <a:srgbClr val="004884"/>
          </a:solidFill>
        </p:spPr>
        <p:txBody>
          <a:bodyPr anchor="b">
            <a:normAutofit/>
          </a:bodyPr>
          <a:lstStyle>
            <a:lvl1pPr marL="0" indent="0">
              <a:buNone/>
              <a:defRPr sz="1917" b="1">
                <a:solidFill>
                  <a:schemeClr val="bg1"/>
                </a:solidFill>
              </a:defRPr>
            </a:lvl1pPr>
            <a:lvl2pPr marL="438318" indent="0">
              <a:buNone/>
              <a:defRPr sz="1917" b="1"/>
            </a:lvl2pPr>
            <a:lvl3pPr marL="876635" indent="0">
              <a:buNone/>
              <a:defRPr sz="1726" b="1"/>
            </a:lvl3pPr>
            <a:lvl4pPr marL="1314953" indent="0">
              <a:buNone/>
              <a:defRPr sz="1534" b="1"/>
            </a:lvl4pPr>
            <a:lvl5pPr marL="1753271" indent="0">
              <a:buNone/>
              <a:defRPr sz="1534" b="1"/>
            </a:lvl5pPr>
            <a:lvl6pPr marL="2191588" indent="0">
              <a:buNone/>
              <a:defRPr sz="1534" b="1"/>
            </a:lvl6pPr>
            <a:lvl7pPr marL="2629906" indent="0">
              <a:buNone/>
              <a:defRPr sz="1534" b="1"/>
            </a:lvl7pPr>
            <a:lvl8pPr marL="3068223" indent="0">
              <a:buNone/>
              <a:defRPr sz="1534" b="1"/>
            </a:lvl8pPr>
            <a:lvl9pPr marL="3506541" indent="0">
              <a:buNone/>
              <a:defRPr sz="1534" b="1"/>
            </a:lvl9pPr>
          </a:lstStyle>
          <a:p>
            <a:pPr lvl="0"/>
            <a:r>
              <a:rPr lang="it-IT" dirty="0"/>
              <a:t>Titolo box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80" y="2174875"/>
            <a:ext cx="5387619" cy="3951288"/>
          </a:xfrm>
          <a:ln>
            <a:solidFill>
              <a:srgbClr val="E4E4E4"/>
            </a:solidFill>
          </a:ln>
        </p:spPr>
        <p:txBody>
          <a:bodyPr>
            <a:normAutofit/>
          </a:bodyPr>
          <a:lstStyle>
            <a:lvl1pPr>
              <a:defRPr sz="1726"/>
            </a:lvl1pPr>
            <a:lvl2pPr>
              <a:defRPr sz="1726"/>
            </a:lvl2pPr>
            <a:lvl3pPr>
              <a:defRPr sz="1726"/>
            </a:lvl3pPr>
            <a:lvl4pPr>
              <a:defRPr sz="1726"/>
            </a:lvl4pPr>
            <a:lvl5pPr>
              <a:defRPr sz="1726"/>
            </a:lvl5pPr>
            <a:lvl6pPr>
              <a:defRPr sz="1534"/>
            </a:lvl6pPr>
            <a:lvl7pPr>
              <a:defRPr sz="1534"/>
            </a:lvl7pPr>
            <a:lvl8pPr>
              <a:defRPr sz="1534"/>
            </a:lvl8pPr>
            <a:lvl9pPr>
              <a:defRPr sz="1534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183" y="1535113"/>
            <a:ext cx="5389736" cy="639763"/>
          </a:xfrm>
          <a:solidFill>
            <a:srgbClr val="004884"/>
          </a:solidFill>
        </p:spPr>
        <p:txBody>
          <a:bodyPr anchor="b">
            <a:normAutofit/>
          </a:bodyPr>
          <a:lstStyle>
            <a:lvl1pPr marL="0" indent="0">
              <a:buNone/>
              <a:defRPr sz="1917" b="1">
                <a:solidFill>
                  <a:srgbClr val="FFFFFF"/>
                </a:solidFill>
              </a:defRPr>
            </a:lvl1pPr>
            <a:lvl2pPr marL="438318" indent="0">
              <a:buNone/>
              <a:defRPr sz="1917" b="1"/>
            </a:lvl2pPr>
            <a:lvl3pPr marL="876635" indent="0">
              <a:buNone/>
              <a:defRPr sz="1726" b="1"/>
            </a:lvl3pPr>
            <a:lvl4pPr marL="1314953" indent="0">
              <a:buNone/>
              <a:defRPr sz="1534" b="1"/>
            </a:lvl4pPr>
            <a:lvl5pPr marL="1753271" indent="0">
              <a:buNone/>
              <a:defRPr sz="1534" b="1"/>
            </a:lvl5pPr>
            <a:lvl6pPr marL="2191588" indent="0">
              <a:buNone/>
              <a:defRPr sz="1534" b="1"/>
            </a:lvl6pPr>
            <a:lvl7pPr marL="2629906" indent="0">
              <a:buNone/>
              <a:defRPr sz="1534" b="1"/>
            </a:lvl7pPr>
            <a:lvl8pPr marL="3068223" indent="0">
              <a:buNone/>
              <a:defRPr sz="1534" b="1"/>
            </a:lvl8pPr>
            <a:lvl9pPr marL="3506541" indent="0">
              <a:buNone/>
              <a:defRPr sz="1534" b="1"/>
            </a:lvl9pPr>
          </a:lstStyle>
          <a:p>
            <a:pPr lvl="0"/>
            <a:r>
              <a:rPr lang="it-IT" dirty="0"/>
              <a:t>Titolo box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4183" y="2174875"/>
            <a:ext cx="5389736" cy="3951288"/>
          </a:xfrm>
          <a:ln>
            <a:solidFill>
              <a:srgbClr val="E4E4E4"/>
            </a:solidFill>
          </a:ln>
        </p:spPr>
        <p:txBody>
          <a:bodyPr>
            <a:normAutofit/>
          </a:bodyPr>
          <a:lstStyle>
            <a:lvl1pPr>
              <a:defRPr sz="1726"/>
            </a:lvl1pPr>
            <a:lvl2pPr>
              <a:defRPr sz="1726"/>
            </a:lvl2pPr>
            <a:lvl3pPr>
              <a:defRPr sz="1726"/>
            </a:lvl3pPr>
            <a:lvl4pPr>
              <a:defRPr sz="1726"/>
            </a:lvl4pPr>
            <a:lvl5pPr>
              <a:defRPr sz="1726"/>
            </a:lvl5pPr>
            <a:lvl6pPr>
              <a:defRPr sz="1534"/>
            </a:lvl6pPr>
            <a:lvl7pPr>
              <a:defRPr sz="1534"/>
            </a:lvl7pPr>
            <a:lvl8pPr>
              <a:defRPr sz="1534"/>
            </a:lvl8pPr>
            <a:lvl9pPr>
              <a:defRPr sz="1534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10921953" y="6356352"/>
            <a:ext cx="66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3683655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itolo a sinistra testo a d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609690" y="273051"/>
            <a:ext cx="4011606" cy="5853112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09690" y="1140033"/>
            <a:ext cx="4011606" cy="295072"/>
          </a:xfrm>
        </p:spPr>
        <p:txBody>
          <a:bodyPr anchor="b"/>
          <a:lstStyle>
            <a:lvl1pPr algn="l">
              <a:defRPr sz="1917" b="1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767354" y="273055"/>
            <a:ext cx="6816554" cy="5853113"/>
          </a:xfrm>
        </p:spPr>
        <p:txBody>
          <a:bodyPr>
            <a:normAutofit/>
          </a:bodyPr>
          <a:lstStyle>
            <a:lvl1pPr>
              <a:defRPr sz="1917"/>
            </a:lvl1pPr>
            <a:lvl2pPr>
              <a:defRPr sz="1917"/>
            </a:lvl2pPr>
            <a:lvl3pPr>
              <a:defRPr sz="1917"/>
            </a:lvl3pPr>
            <a:lvl4pPr>
              <a:defRPr sz="1917"/>
            </a:lvl4pPr>
            <a:lvl5pPr>
              <a:defRPr sz="1917"/>
            </a:lvl5pPr>
            <a:lvl6pPr>
              <a:defRPr sz="1917"/>
            </a:lvl6pPr>
            <a:lvl7pPr>
              <a:defRPr sz="1917"/>
            </a:lvl7pPr>
            <a:lvl8pPr>
              <a:defRPr sz="1917"/>
            </a:lvl8pPr>
            <a:lvl9pPr>
              <a:defRPr sz="1917"/>
            </a:lvl9pPr>
          </a:lstStyle>
          <a:p>
            <a:pPr lvl="0"/>
            <a:r>
              <a:rPr lang="it-IT" dirty="0"/>
              <a:t>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609690" y="1435103"/>
            <a:ext cx="4011606" cy="328423"/>
          </a:xfrm>
        </p:spPr>
        <p:txBody>
          <a:bodyPr/>
          <a:lstStyle>
            <a:lvl1pPr marL="0" indent="0">
              <a:buNone/>
              <a:defRPr sz="1534">
                <a:solidFill>
                  <a:srgbClr val="FFFFFF"/>
                </a:solidFill>
              </a:defRPr>
            </a:lvl1pPr>
            <a:lvl2pPr marL="438318" indent="0">
              <a:buNone/>
              <a:defRPr sz="1150"/>
            </a:lvl2pPr>
            <a:lvl3pPr marL="876635" indent="0">
              <a:buNone/>
              <a:defRPr sz="959"/>
            </a:lvl3pPr>
            <a:lvl4pPr marL="1314953" indent="0">
              <a:buNone/>
              <a:defRPr sz="863"/>
            </a:lvl4pPr>
            <a:lvl5pPr marL="1753271" indent="0">
              <a:buNone/>
              <a:defRPr sz="863"/>
            </a:lvl5pPr>
            <a:lvl6pPr marL="2191588" indent="0">
              <a:buNone/>
              <a:defRPr sz="863"/>
            </a:lvl6pPr>
            <a:lvl7pPr marL="2629906" indent="0">
              <a:buNone/>
              <a:defRPr sz="863"/>
            </a:lvl7pPr>
            <a:lvl8pPr marL="3068223" indent="0">
              <a:buNone/>
              <a:defRPr sz="863"/>
            </a:lvl8pPr>
            <a:lvl9pPr marL="3506541" indent="0">
              <a:buNone/>
              <a:defRPr sz="863"/>
            </a:lvl9pPr>
          </a:lstStyle>
          <a:p>
            <a:pPr lvl="0"/>
            <a:r>
              <a:rPr lang="it-IT" dirty="0"/>
              <a:t>Testo descrittivo</a:t>
            </a: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3048565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a sini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7"/>
          <p:cNvSpPr/>
          <p:nvPr userDrawn="1"/>
        </p:nvSpPr>
        <p:spPr>
          <a:xfrm>
            <a:off x="0" y="3"/>
            <a:ext cx="12193588" cy="6273612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6" name="Segnaposto immagine 5"/>
          <p:cNvSpPr>
            <a:spLocks noGrp="1"/>
          </p:cNvSpPr>
          <p:nvPr>
            <p:ph type="pic" sz="quarter" idx="13" hasCustomPrompt="1"/>
          </p:nvPr>
        </p:nvSpPr>
        <p:spPr>
          <a:xfrm>
            <a:off x="609687" y="226979"/>
            <a:ext cx="4011606" cy="5853113"/>
          </a:xfrm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342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8,57 cm (540px) per 14,29cm (900px)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767354" y="1072979"/>
            <a:ext cx="6816554" cy="1799940"/>
          </a:xfrm>
        </p:spPr>
        <p:txBody>
          <a:bodyPr>
            <a:spAutoFit/>
          </a:bodyPr>
          <a:lstStyle>
            <a:lvl1pPr>
              <a:defRPr sz="1917">
                <a:solidFill>
                  <a:schemeClr val="bg1"/>
                </a:solidFill>
              </a:defRPr>
            </a:lvl1pPr>
            <a:lvl2pPr>
              <a:defRPr sz="1917">
                <a:solidFill>
                  <a:schemeClr val="bg1"/>
                </a:solidFill>
              </a:defRPr>
            </a:lvl2pPr>
            <a:lvl3pPr>
              <a:defRPr sz="1917">
                <a:solidFill>
                  <a:schemeClr val="bg1"/>
                </a:solidFill>
              </a:defRPr>
            </a:lvl3pPr>
            <a:lvl4pPr>
              <a:defRPr sz="1917">
                <a:solidFill>
                  <a:schemeClr val="bg1"/>
                </a:solidFill>
              </a:defRPr>
            </a:lvl4pPr>
            <a:lvl5pPr>
              <a:defRPr sz="1917">
                <a:solidFill>
                  <a:schemeClr val="bg1"/>
                </a:solidFill>
              </a:defRPr>
            </a:lvl5pPr>
            <a:lvl6pPr>
              <a:defRPr sz="1917"/>
            </a:lvl6pPr>
            <a:lvl7pPr>
              <a:defRPr sz="1917"/>
            </a:lvl7pPr>
            <a:lvl8pPr>
              <a:defRPr sz="1917"/>
            </a:lvl8pPr>
            <a:lvl9pPr>
              <a:defRPr sz="1917"/>
            </a:lvl9pPr>
          </a:lstStyle>
          <a:p>
            <a:pPr lvl="0"/>
            <a:r>
              <a:rPr lang="it-IT" dirty="0"/>
              <a:t>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11" name="Titolo 10"/>
          <p:cNvSpPr>
            <a:spLocks noGrp="1"/>
          </p:cNvSpPr>
          <p:nvPr>
            <p:ph type="title" hasCustomPrompt="1"/>
          </p:nvPr>
        </p:nvSpPr>
        <p:spPr>
          <a:xfrm>
            <a:off x="4767354" y="290164"/>
            <a:ext cx="6758166" cy="3835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2515791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0" y="3"/>
            <a:ext cx="12193588" cy="6273612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2390029" y="5072271"/>
            <a:ext cx="7316153" cy="295072"/>
          </a:xfrm>
        </p:spPr>
        <p:txBody>
          <a:bodyPr anchor="b"/>
          <a:lstStyle>
            <a:lvl1pPr algn="l">
              <a:defRPr sz="1917" b="1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 hasCustomPrompt="1"/>
          </p:nvPr>
        </p:nvSpPr>
        <p:spPr>
          <a:xfrm>
            <a:off x="2390029" y="612775"/>
            <a:ext cx="7316153" cy="1154675"/>
          </a:xfrm>
          <a:ln w="254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726" baseline="0">
                <a:solidFill>
                  <a:schemeClr val="bg1"/>
                </a:solidFill>
              </a:defRPr>
            </a:lvl1pPr>
            <a:lvl2pPr marL="438318" indent="0">
              <a:buNone/>
              <a:defRPr sz="2684"/>
            </a:lvl2pPr>
            <a:lvl3pPr marL="876635" indent="0">
              <a:buNone/>
              <a:defRPr sz="2301"/>
            </a:lvl3pPr>
            <a:lvl4pPr marL="1314953" indent="0">
              <a:buNone/>
              <a:defRPr sz="1917"/>
            </a:lvl4pPr>
            <a:lvl5pPr marL="1753271" indent="0">
              <a:buNone/>
              <a:defRPr sz="1917"/>
            </a:lvl5pPr>
            <a:lvl6pPr marL="2191588" indent="0">
              <a:buNone/>
              <a:defRPr sz="1917"/>
            </a:lvl6pPr>
            <a:lvl7pPr marL="2629906" indent="0">
              <a:buNone/>
              <a:defRPr sz="1917"/>
            </a:lvl7pPr>
            <a:lvl8pPr marL="3068223" indent="0">
              <a:buNone/>
              <a:defRPr sz="1917"/>
            </a:lvl8pPr>
            <a:lvl9pPr marL="3506541" indent="0">
              <a:buNone/>
              <a:defRPr sz="1917"/>
            </a:lvl9pPr>
          </a:lstStyle>
          <a:p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25,4 cm (1600px) per 14,29cm (900px)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2390029" y="5367343"/>
            <a:ext cx="7316153" cy="298864"/>
          </a:xfrm>
        </p:spPr>
        <p:txBody>
          <a:bodyPr>
            <a:spAutoFit/>
          </a:bodyPr>
          <a:lstStyle>
            <a:lvl1pPr marL="0" indent="0">
              <a:buNone/>
              <a:defRPr sz="1342">
                <a:solidFill>
                  <a:srgbClr val="FFFFFF"/>
                </a:solidFill>
              </a:defRPr>
            </a:lvl1pPr>
            <a:lvl2pPr marL="438318" indent="0">
              <a:buNone/>
              <a:defRPr sz="1150"/>
            </a:lvl2pPr>
            <a:lvl3pPr marL="876635" indent="0">
              <a:buNone/>
              <a:defRPr sz="959"/>
            </a:lvl3pPr>
            <a:lvl4pPr marL="1314953" indent="0">
              <a:buNone/>
              <a:defRPr sz="863"/>
            </a:lvl4pPr>
            <a:lvl5pPr marL="1753271" indent="0">
              <a:buNone/>
              <a:defRPr sz="863"/>
            </a:lvl5pPr>
            <a:lvl6pPr marL="2191588" indent="0">
              <a:buNone/>
              <a:defRPr sz="863"/>
            </a:lvl6pPr>
            <a:lvl7pPr marL="2629906" indent="0">
              <a:buNone/>
              <a:defRPr sz="863"/>
            </a:lvl7pPr>
            <a:lvl8pPr marL="3068223" indent="0">
              <a:buNone/>
              <a:defRPr sz="863"/>
            </a:lvl8pPr>
            <a:lvl9pPr marL="3506541" indent="0">
              <a:buNone/>
              <a:defRPr sz="863"/>
            </a:lvl9pPr>
          </a:lstStyle>
          <a:p>
            <a:pPr lvl="0"/>
            <a:r>
              <a:rPr lang="it-IT" dirty="0"/>
              <a:t>Testo descrittivo</a:t>
            </a: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194454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testo sfondo scu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3588" cy="1735024"/>
          </a:xfrm>
        </p:spPr>
        <p:txBody>
          <a:bodyPr/>
          <a:lstStyle>
            <a:lvl1pPr marL="0" indent="0">
              <a:buNone/>
              <a:defRPr sz="1726"/>
            </a:lvl1pPr>
          </a:lstStyle>
          <a:p>
            <a:r>
              <a:rPr lang="it-IT" dirty="0"/>
              <a:t>Immagine a tutto schermo con box per testo bianco su sfondo scuro</a:t>
            </a:r>
            <a:br>
              <a:rPr lang="it-IT" dirty="0"/>
            </a:br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25,4 cm (1600px) per 14,29cm (900px)</a:t>
            </a:r>
          </a:p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1422586" y="4360061"/>
            <a:ext cx="9657850" cy="804862"/>
          </a:xfrm>
          <a:solidFill>
            <a:srgbClr val="003A69">
              <a:alpha val="86000"/>
            </a:srgbClr>
          </a:solidFill>
        </p:spPr>
        <p:txBody>
          <a:bodyPr>
            <a:normAutofit/>
          </a:bodyPr>
          <a:lstStyle>
            <a:lvl1pPr marL="0" indent="0">
              <a:buNone/>
              <a:defRPr sz="1726">
                <a:solidFill>
                  <a:srgbClr val="FFFFFF"/>
                </a:solidFill>
              </a:defRPr>
            </a:lvl1pPr>
            <a:lvl2pPr marL="438318" indent="0">
              <a:buNone/>
              <a:defRPr sz="1150"/>
            </a:lvl2pPr>
            <a:lvl3pPr marL="876635" indent="0">
              <a:buNone/>
              <a:defRPr sz="959"/>
            </a:lvl3pPr>
            <a:lvl4pPr marL="1314953" indent="0">
              <a:buNone/>
              <a:defRPr sz="863"/>
            </a:lvl4pPr>
            <a:lvl5pPr marL="1753271" indent="0">
              <a:buNone/>
              <a:defRPr sz="863"/>
            </a:lvl5pPr>
            <a:lvl6pPr marL="2191588" indent="0">
              <a:buNone/>
              <a:defRPr sz="863"/>
            </a:lvl6pPr>
            <a:lvl7pPr marL="2629906" indent="0">
              <a:buNone/>
              <a:defRPr sz="863"/>
            </a:lvl7pPr>
            <a:lvl8pPr marL="3068223" indent="0">
              <a:buNone/>
              <a:defRPr sz="863"/>
            </a:lvl8pPr>
            <a:lvl9pPr marL="3506541" indent="0">
              <a:buNone/>
              <a:defRPr sz="863"/>
            </a:lvl9pPr>
          </a:lstStyle>
          <a:p>
            <a:pPr lvl="0"/>
            <a:r>
              <a:rPr lang="it-IT" dirty="0"/>
              <a:t>Testo descrittivo su sfondo scuro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150530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i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e 1"/>
          <p:cNvSpPr/>
          <p:nvPr userDrawn="1"/>
        </p:nvSpPr>
        <p:spPr>
          <a:xfrm>
            <a:off x="4117171" y="755564"/>
            <a:ext cx="4320563" cy="4320000"/>
          </a:xfrm>
          <a:prstGeom prst="ellipse">
            <a:avLst/>
          </a:prstGeom>
          <a:solidFill>
            <a:srgbClr val="00488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8" name="Rettangolo 7"/>
          <p:cNvSpPr/>
          <p:nvPr userDrawn="1"/>
        </p:nvSpPr>
        <p:spPr>
          <a:xfrm>
            <a:off x="0" y="3295533"/>
            <a:ext cx="12193588" cy="909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3810267" y="2546863"/>
            <a:ext cx="4934371" cy="737680"/>
          </a:xfrm>
          <a:ln>
            <a:noFill/>
          </a:ln>
        </p:spPr>
        <p:txBody>
          <a:bodyPr anchor="b" anchorCtr="1"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Autore e </a:t>
            </a:r>
          </a:p>
          <a:p>
            <a:pPr lvl="0"/>
            <a:r>
              <a:rPr lang="it-IT"/>
              <a:t>contatti</a:t>
            </a:r>
            <a:endParaRPr lang="it-IT" dirty="0"/>
          </a:p>
        </p:txBody>
      </p:sp>
      <p:pic>
        <p:nvPicPr>
          <p:cNvPr id="3" name="Immagine 2" descr="BANN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1901"/>
            <a:ext cx="12193588" cy="772160"/>
          </a:xfrm>
          <a:prstGeom prst="rect">
            <a:avLst/>
          </a:prstGeom>
        </p:spPr>
      </p:pic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731105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551291" y="454396"/>
            <a:ext cx="10974229" cy="383594"/>
          </a:xfrm>
          <a:prstGeom prst="rect">
            <a:avLst/>
          </a:prstGeom>
        </p:spPr>
        <p:txBody>
          <a:bodyPr vert="horz" lIns="91440" tIns="0" rIns="91440" bIns="0" rtlCol="0" anchor="ctr" anchorCtr="0">
            <a:spAutoFit/>
          </a:bodyPr>
          <a:lstStyle/>
          <a:p>
            <a:r>
              <a:rPr lang="it-IT" dirty="0"/>
              <a:t>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51291" y="1058821"/>
            <a:ext cx="10974229" cy="1799940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4" name="Immagine 3" descr="LogoENEA.pn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80" y="6345965"/>
            <a:ext cx="1248914" cy="375515"/>
          </a:xfrm>
          <a:prstGeom prst="rect">
            <a:avLst/>
          </a:prstGeom>
        </p:spPr>
      </p:pic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36488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dt="0"/>
  <p:txStyles>
    <p:titleStyle>
      <a:lvl1pPr algn="l" defTabSz="438318" rtl="0" eaLnBrk="1" latinLnBrk="0" hangingPunct="1">
        <a:spcBef>
          <a:spcPct val="0"/>
        </a:spcBef>
        <a:buNone/>
        <a:defRPr sz="249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738" indent="-328738" algn="l" defTabSz="438318" rtl="0" eaLnBrk="1" latinLnBrk="0" hangingPunct="1">
        <a:spcBef>
          <a:spcPct val="20000"/>
        </a:spcBef>
        <a:buFont typeface="Arial"/>
        <a:buChar char="•"/>
        <a:defRPr sz="1917" kern="1200">
          <a:solidFill>
            <a:schemeClr val="tx1"/>
          </a:solidFill>
          <a:latin typeface="+mn-lt"/>
          <a:ea typeface="+mn-ea"/>
          <a:cs typeface="+mn-cs"/>
        </a:defRPr>
      </a:lvl1pPr>
      <a:lvl2pPr marL="712266" indent="-273949" algn="l" defTabSz="438318" rtl="0" eaLnBrk="1" latinLnBrk="0" hangingPunct="1">
        <a:spcBef>
          <a:spcPct val="20000"/>
        </a:spcBef>
        <a:buFont typeface="Arial"/>
        <a:buChar char="–"/>
        <a:defRPr sz="1917" kern="1200">
          <a:solidFill>
            <a:schemeClr val="tx1"/>
          </a:solidFill>
          <a:latin typeface="+mn-lt"/>
          <a:ea typeface="+mn-ea"/>
          <a:cs typeface="+mn-cs"/>
        </a:defRPr>
      </a:lvl2pPr>
      <a:lvl3pPr marL="1095794" indent="-219159" algn="l" defTabSz="438318" rtl="0" eaLnBrk="1" latinLnBrk="0" hangingPunct="1">
        <a:spcBef>
          <a:spcPct val="20000"/>
        </a:spcBef>
        <a:buFont typeface="Arial"/>
        <a:buChar char="•"/>
        <a:defRPr sz="1917" kern="1200">
          <a:solidFill>
            <a:schemeClr val="tx1"/>
          </a:solidFill>
          <a:latin typeface="+mn-lt"/>
          <a:ea typeface="+mn-ea"/>
          <a:cs typeface="+mn-cs"/>
        </a:defRPr>
      </a:lvl3pPr>
      <a:lvl4pPr marL="1534112" indent="-219159" algn="l" defTabSz="438318" rtl="0" eaLnBrk="1" latinLnBrk="0" hangingPunct="1">
        <a:spcBef>
          <a:spcPct val="20000"/>
        </a:spcBef>
        <a:buFont typeface="Arial"/>
        <a:buChar char="–"/>
        <a:defRPr sz="1917" kern="1200">
          <a:solidFill>
            <a:schemeClr val="tx1"/>
          </a:solidFill>
          <a:latin typeface="+mn-lt"/>
          <a:ea typeface="+mn-ea"/>
          <a:cs typeface="+mn-cs"/>
        </a:defRPr>
      </a:lvl4pPr>
      <a:lvl5pPr marL="1972429" indent="-219159" algn="l" defTabSz="438318" rtl="0" eaLnBrk="1" latinLnBrk="0" hangingPunct="1">
        <a:spcBef>
          <a:spcPct val="20000"/>
        </a:spcBef>
        <a:buFont typeface="Arial"/>
        <a:buChar char="»"/>
        <a:defRPr sz="1917" kern="1200">
          <a:solidFill>
            <a:schemeClr val="tx1"/>
          </a:solidFill>
          <a:latin typeface="+mn-lt"/>
          <a:ea typeface="+mn-ea"/>
          <a:cs typeface="+mn-cs"/>
        </a:defRPr>
      </a:lvl5pPr>
      <a:lvl6pPr marL="2410747" indent="-219159" algn="l" defTabSz="438318" rtl="0" eaLnBrk="1" latinLnBrk="0" hangingPunct="1">
        <a:spcBef>
          <a:spcPct val="20000"/>
        </a:spcBef>
        <a:buFont typeface="Arial"/>
        <a:buChar char="•"/>
        <a:defRPr sz="1917" kern="1200">
          <a:solidFill>
            <a:schemeClr val="tx1"/>
          </a:solidFill>
          <a:latin typeface="+mn-lt"/>
          <a:ea typeface="+mn-ea"/>
          <a:cs typeface="+mn-cs"/>
        </a:defRPr>
      </a:lvl6pPr>
      <a:lvl7pPr marL="2849065" indent="-219159" algn="l" defTabSz="438318" rtl="0" eaLnBrk="1" latinLnBrk="0" hangingPunct="1">
        <a:spcBef>
          <a:spcPct val="20000"/>
        </a:spcBef>
        <a:buFont typeface="Arial"/>
        <a:buChar char="•"/>
        <a:defRPr sz="1917" kern="1200">
          <a:solidFill>
            <a:schemeClr val="tx1"/>
          </a:solidFill>
          <a:latin typeface="+mn-lt"/>
          <a:ea typeface="+mn-ea"/>
          <a:cs typeface="+mn-cs"/>
        </a:defRPr>
      </a:lvl7pPr>
      <a:lvl8pPr marL="3287382" indent="-219159" algn="l" defTabSz="438318" rtl="0" eaLnBrk="1" latinLnBrk="0" hangingPunct="1">
        <a:spcBef>
          <a:spcPct val="20000"/>
        </a:spcBef>
        <a:buFont typeface="Arial"/>
        <a:buChar char="•"/>
        <a:defRPr sz="1917" kern="1200">
          <a:solidFill>
            <a:schemeClr val="tx1"/>
          </a:solidFill>
          <a:latin typeface="+mn-lt"/>
          <a:ea typeface="+mn-ea"/>
          <a:cs typeface="+mn-cs"/>
        </a:defRPr>
      </a:lvl8pPr>
      <a:lvl9pPr marL="3725700" indent="-219159" algn="l" defTabSz="438318" rtl="0" eaLnBrk="1" latinLnBrk="0" hangingPunct="1">
        <a:spcBef>
          <a:spcPct val="20000"/>
        </a:spcBef>
        <a:buFont typeface="Arial"/>
        <a:buChar char="•"/>
        <a:defRPr sz="19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1pPr>
      <a:lvl2pPr marL="438318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2pPr>
      <a:lvl3pPr marL="876635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3pPr>
      <a:lvl4pPr marL="1314953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4pPr>
      <a:lvl5pPr marL="1753271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5pPr>
      <a:lvl6pPr marL="2191588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6pPr>
      <a:lvl7pPr marL="2629906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7pPr>
      <a:lvl8pPr marL="3068223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8pPr>
      <a:lvl9pPr marL="3506541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551292" y="379453"/>
            <a:ext cx="10974229" cy="533480"/>
          </a:xfrm>
          <a:prstGeom prst="rect">
            <a:avLst/>
          </a:prstGeom>
        </p:spPr>
        <p:txBody>
          <a:bodyPr vert="horz" lIns="91409" tIns="0" rIns="91409" bIns="0" rtlCol="0" anchor="ctr" anchorCtr="0">
            <a:spAutoFit/>
          </a:bodyPr>
          <a:lstStyle/>
          <a:p>
            <a:r>
              <a:rPr lang="it-IT" dirty="0"/>
              <a:t>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51292" y="1058827"/>
            <a:ext cx="10974229" cy="2533007"/>
          </a:xfrm>
          <a:prstGeom prst="rect">
            <a:avLst/>
          </a:prstGeom>
        </p:spPr>
        <p:txBody>
          <a:bodyPr vert="horz" lIns="91409" tIns="45704" rIns="91409" bIns="45704" rtlCol="0">
            <a:sp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6" cy="365125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4" name="Immagine 3" descr="LogoENEA.pn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79" y="6345965"/>
            <a:ext cx="1248915" cy="375515"/>
          </a:xfrm>
          <a:prstGeom prst="rect">
            <a:avLst/>
          </a:prstGeom>
        </p:spPr>
      </p:pic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33" y="6356361"/>
            <a:ext cx="8802081" cy="366183"/>
          </a:xfrm>
          <a:prstGeom prst="rect">
            <a:avLst/>
          </a:prstGeom>
        </p:spPr>
        <p:txBody>
          <a:bodyPr vert="horz" lIns="91409" tIns="45704" rIns="91409" bIns="4570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1400825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hdr="0" dt="0"/>
  <p:txStyles>
    <p:titleStyle>
      <a:lvl1pPr algn="l" defTabSz="609382" rtl="0" eaLnBrk="1" latinLnBrk="0" hangingPunct="1">
        <a:spcBef>
          <a:spcPct val="0"/>
        </a:spcBef>
        <a:buNone/>
        <a:defRPr sz="34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038" indent="-457038" algn="l" defTabSz="609382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990245" indent="-380862" algn="l" defTabSz="609382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2pPr>
      <a:lvl3pPr marL="1523455" indent="-304691" algn="l" defTabSz="609382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2835" indent="-304691" algn="l" defTabSz="609382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218" indent="-304691" algn="l" defTabSz="609382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1599" indent="-304691" algn="l" defTabSz="609382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0980" indent="-304691" algn="l" defTabSz="609382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0366" indent="-304691" algn="l" defTabSz="609382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79743" indent="-304691" algn="l" defTabSz="609382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0938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382" algn="l" defTabSz="60938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764" algn="l" defTabSz="60938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45" algn="l" defTabSz="60938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524" algn="l" defTabSz="60938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6908" algn="l" defTabSz="60938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291" algn="l" defTabSz="60938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5669" algn="l" defTabSz="60938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051" algn="l" defTabSz="60938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t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0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1.tif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12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11" Type="http://schemas.openxmlformats.org/officeDocument/2006/relationships/image" Target="../media/image55.jpeg"/><Relationship Id="rId5" Type="http://schemas.openxmlformats.org/officeDocument/2006/relationships/image" Target="../media/image49.jpeg"/><Relationship Id="rId10" Type="http://schemas.openxmlformats.org/officeDocument/2006/relationships/image" Target="../media/image54.jpeg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47.jpe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9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jpeg"/><Relationship Id="rId7" Type="http://schemas.openxmlformats.org/officeDocument/2006/relationships/image" Target="../media/image1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3.png"/><Relationship Id="rId4" Type="http://schemas.openxmlformats.org/officeDocument/2006/relationships/image" Target="../media/image16.png"/><Relationship Id="rId9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0.png"/><Relationship Id="rId7" Type="http://schemas.openxmlformats.org/officeDocument/2006/relationships/image" Target="../media/image39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>
          <a:xfrm>
            <a:off x="1069338" y="5125900"/>
            <a:ext cx="10260649" cy="553998"/>
          </a:xfrm>
        </p:spPr>
        <p:txBody>
          <a:bodyPr/>
          <a:lstStyle/>
          <a:p>
            <a:pPr algn="ctr"/>
            <a:r>
              <a:rPr lang="it-IT" sz="1500" b="0" dirty="0"/>
              <a:t>M. Bombardieri, G. Celentano, S. Chiarelli, V. Corato, G. De Marzi, </a:t>
            </a:r>
            <a:r>
              <a:rPr lang="it-IT" sz="1500" b="0" dirty="0" err="1"/>
              <a:t>R</a:t>
            </a:r>
            <a:r>
              <a:rPr lang="it-IT" sz="1500" b="0" dirty="0"/>
              <a:t>. Freda, </a:t>
            </a:r>
            <a:r>
              <a:rPr lang="it-IT" sz="1500" b="0" dirty="0" err="1"/>
              <a:t>F</a:t>
            </a:r>
            <a:r>
              <a:rPr lang="it-IT" sz="1500" b="0" dirty="0"/>
              <a:t>. </a:t>
            </a:r>
            <a:r>
              <a:rPr lang="it-IT" sz="1500" b="0" dirty="0" err="1"/>
              <a:t>Maierna</a:t>
            </a:r>
            <a:r>
              <a:rPr lang="it-IT" sz="1500" b="0" dirty="0"/>
              <a:t>, M. Marchetti, A. Masi, L. Merli, M. Seri, A. della Corte, A. Formichetti, </a:t>
            </a:r>
            <a:r>
              <a:rPr lang="it-IT" sz="1500" b="0" dirty="0" err="1"/>
              <a:t>R</a:t>
            </a:r>
            <a:r>
              <a:rPr lang="it-IT" sz="1500" b="0" dirty="0"/>
              <a:t>. Righetti, M. Breschi, G. Colombo, M. A. Caponero, A. </a:t>
            </a:r>
            <a:r>
              <a:rPr lang="it-IT" sz="1500" b="0" dirty="0" err="1"/>
              <a:t>Polimadei</a:t>
            </a:r>
            <a:r>
              <a:rPr lang="it-IT" sz="1500" b="0" dirty="0"/>
              <a:t>, </a:t>
            </a:r>
            <a:r>
              <a:rPr lang="it-IT" sz="1500" b="0" dirty="0" err="1"/>
              <a:t>W</a:t>
            </a:r>
            <a:r>
              <a:rPr lang="it-IT" sz="1500" b="0" dirty="0"/>
              <a:t>. Hong</a:t>
            </a: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424433" y="2130103"/>
            <a:ext cx="9344722" cy="1231106"/>
          </a:xfrm>
        </p:spPr>
        <p:txBody>
          <a:bodyPr/>
          <a:lstStyle/>
          <a:p>
            <a:pPr algn="ctr"/>
            <a:r>
              <a:rPr lang="it-IT" sz="4000" b="0" dirty="0"/>
              <a:t>Manufacturing of HTS SECAS samples and </a:t>
            </a:r>
            <a:r>
              <a:rPr lang="it-IT" sz="4000" b="0" dirty="0" err="1"/>
              <a:t>preliminary</a:t>
            </a:r>
            <a:r>
              <a:rPr lang="it-IT" sz="4000" b="0" dirty="0"/>
              <a:t> </a:t>
            </a:r>
            <a:r>
              <a:rPr lang="it-IT" sz="4000" b="0" dirty="0" err="1"/>
              <a:t>tests</a:t>
            </a:r>
            <a:r>
              <a:rPr lang="it-IT" sz="4000" b="0" dirty="0"/>
              <a:t> in LN</a:t>
            </a:r>
            <a:r>
              <a:rPr lang="it-IT" sz="4000" b="0" baseline="-25000" dirty="0"/>
              <a:t>2</a:t>
            </a:r>
            <a:endParaRPr lang="it-IT" sz="4000" b="0" dirty="0"/>
          </a:p>
        </p:txBody>
      </p:sp>
      <p:sp>
        <p:nvSpPr>
          <p:cNvPr id="7" name="Segnaposto testo 4">
            <a:extLst>
              <a:ext uri="{FF2B5EF4-FFF2-40B4-BE49-F238E27FC236}">
                <a16:creationId xmlns:a16="http://schemas.microsoft.com/office/drawing/2014/main" id="{3952ED23-11D3-314A-A3BD-3DAE2A443A62}"/>
              </a:ext>
            </a:extLst>
          </p:cNvPr>
          <p:cNvSpPr txBox="1">
            <a:spLocks/>
          </p:cNvSpPr>
          <p:nvPr/>
        </p:nvSpPr>
        <p:spPr>
          <a:xfrm>
            <a:off x="2401310" y="3489587"/>
            <a:ext cx="7872244" cy="1378839"/>
          </a:xfrm>
          <a:prstGeom prst="rect">
            <a:avLst/>
          </a:prstGeom>
        </p:spPr>
        <p:txBody>
          <a:bodyPr vert="horz" wrap="square" lIns="0" tIns="60960" rIns="121920" bIns="60960" rtlCol="0" anchor="t" anchorCtr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i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i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i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i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400" i="0" dirty="0"/>
              <a:t>WPMAG 2025 </a:t>
            </a:r>
            <a:r>
              <a:rPr lang="it-IT" sz="2400" i="0" dirty="0" err="1"/>
              <a:t>Final</a:t>
            </a:r>
            <a:r>
              <a:rPr lang="it-IT" sz="2400" i="0" dirty="0"/>
              <a:t> Meeting</a:t>
            </a:r>
          </a:p>
          <a:p>
            <a:pPr algn="ctr"/>
            <a:r>
              <a:rPr lang="it-IT" sz="2400" i="0" dirty="0" err="1"/>
              <a:t>Villigen</a:t>
            </a:r>
            <a:r>
              <a:rPr lang="it-IT" sz="2400" i="0" dirty="0"/>
              <a:t> PSI; </a:t>
            </a:r>
            <a:r>
              <a:rPr lang="it-IT" sz="2400" i="0" dirty="0" err="1"/>
              <a:t>January</a:t>
            </a:r>
            <a:r>
              <a:rPr lang="it-IT" sz="2400" i="0" dirty="0"/>
              <a:t> 14</a:t>
            </a:r>
            <a:r>
              <a:rPr lang="it-IT" sz="2400" i="0" baseline="30000" dirty="0"/>
              <a:t>th</a:t>
            </a:r>
            <a:r>
              <a:rPr lang="it-IT" sz="2400" i="0" dirty="0"/>
              <a:t> - 16</a:t>
            </a:r>
            <a:r>
              <a:rPr lang="it-IT" sz="2400" i="0" baseline="30000" dirty="0"/>
              <a:t>th</a:t>
            </a:r>
            <a:r>
              <a:rPr lang="it-IT" sz="2400" i="0" dirty="0"/>
              <a:t>, 2026</a:t>
            </a:r>
          </a:p>
          <a:p>
            <a:pPr algn="ctr"/>
            <a:r>
              <a:rPr lang="it-IT" sz="2400" b="1" i="0" dirty="0"/>
              <a:t>L. Muzzi (on </a:t>
            </a:r>
            <a:r>
              <a:rPr lang="it-IT" sz="2400" b="1" i="0" dirty="0" err="1"/>
              <a:t>behalf</a:t>
            </a:r>
            <a:r>
              <a:rPr lang="it-IT" sz="2400" b="1" i="0" dirty="0"/>
              <a:t> of the ENEA team)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AFD22E96-C30E-C44B-AD22-D9E053B338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2604" y="485629"/>
            <a:ext cx="2473101" cy="62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33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5F94FB-09F4-F834-C60E-DC262F28CA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5D2319-FFF2-114A-DD23-5B328E5F9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617" y="278718"/>
            <a:ext cx="10974229" cy="492443"/>
          </a:xfrm>
        </p:spPr>
        <p:txBody>
          <a:bodyPr/>
          <a:lstStyle/>
          <a:p>
            <a:r>
              <a:rPr lang="it-IT" sz="3200" dirty="0"/>
              <a:t>SULTAN sample </a:t>
            </a:r>
            <a:r>
              <a:rPr lang="it-IT" sz="3200" dirty="0" err="1"/>
              <a:t>preparation</a:t>
            </a:r>
            <a:r>
              <a:rPr lang="it-IT" sz="3200" dirty="0"/>
              <a:t>: some key steps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668108-B670-07F2-071C-D02C9AB81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10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91436308-A67A-221A-5B91-F827319B4F75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D6DBD7B7-4375-ACB2-D24A-DEA4658773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L. Muzzi - A. </a:t>
            </a:r>
            <a:r>
              <a:rPr lang="it-IT" sz="1200" dirty="0" err="1"/>
              <a:t>Masi_WPMAG</a:t>
            </a:r>
            <a:r>
              <a:rPr lang="it-IT" sz="1200" dirty="0"/>
              <a:t> 2025 </a:t>
            </a:r>
            <a:r>
              <a:rPr lang="it-IT" sz="1200" dirty="0" err="1"/>
              <a:t>Final</a:t>
            </a:r>
            <a:r>
              <a:rPr lang="it-IT" sz="1200" dirty="0"/>
              <a:t> Meeting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37B6CEE-69B1-7844-EC85-CB5E8F5B5465}"/>
              </a:ext>
            </a:extLst>
          </p:cNvPr>
          <p:cNvSpPr txBox="1"/>
          <p:nvPr/>
        </p:nvSpPr>
        <p:spPr>
          <a:xfrm>
            <a:off x="0" y="1361402"/>
            <a:ext cx="3114658" cy="30777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2000" dirty="0"/>
              <a:t>BRAST </a:t>
            </a:r>
            <a:r>
              <a:rPr lang="it-IT" sz="2000" dirty="0" err="1"/>
              <a:t>manufacture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:</a:t>
            </a:r>
          </a:p>
        </p:txBody>
      </p:sp>
      <p:pic>
        <p:nvPicPr>
          <p:cNvPr id="14" name="Immagine 13" descr="Immagine che contiene ingegneria, macchina, industria, acciaio&#10;&#10;Il contenuto generato dall'IA potrebbe non essere corretto.">
            <a:extLst>
              <a:ext uri="{FF2B5EF4-FFF2-40B4-BE49-F238E27FC236}">
                <a16:creationId xmlns:a16="http://schemas.microsoft.com/office/drawing/2014/main" id="{DBEC6D97-9C5E-85EB-FB3A-B2740296BC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416" y="2057484"/>
            <a:ext cx="2953271" cy="3937695"/>
          </a:xfrm>
          <a:prstGeom prst="rect">
            <a:avLst/>
          </a:prstGeom>
          <a:noFill/>
          <a:effectLst/>
        </p:spPr>
      </p:pic>
      <p:sp>
        <p:nvSpPr>
          <p:cNvPr id="21" name="Rettangolo 20">
            <a:extLst>
              <a:ext uri="{FF2B5EF4-FFF2-40B4-BE49-F238E27FC236}">
                <a16:creationId xmlns:a16="http://schemas.microsoft.com/office/drawing/2014/main" id="{D90F9B07-C731-3ECA-E4CC-1C914F61C14C}"/>
              </a:ext>
            </a:extLst>
          </p:cNvPr>
          <p:cNvSpPr/>
          <p:nvPr/>
        </p:nvSpPr>
        <p:spPr>
          <a:xfrm>
            <a:off x="638629" y="1641067"/>
            <a:ext cx="3281372" cy="43470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16ECA65A-CD25-D593-847F-BBC761B023D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94" y="1288545"/>
            <a:ext cx="2832764" cy="518676"/>
          </a:xfrm>
          <a:prstGeom prst="rect">
            <a:avLst/>
          </a:prstGeom>
        </p:spPr>
      </p:pic>
      <p:grpSp>
        <p:nvGrpSpPr>
          <p:cNvPr id="24" name="Gruppo 23">
            <a:extLst>
              <a:ext uri="{FF2B5EF4-FFF2-40B4-BE49-F238E27FC236}">
                <a16:creationId xmlns:a16="http://schemas.microsoft.com/office/drawing/2014/main" id="{7CDC8CB5-B1FE-5046-A33E-A57FB6A34E5F}"/>
              </a:ext>
            </a:extLst>
          </p:cNvPr>
          <p:cNvGrpSpPr/>
          <p:nvPr/>
        </p:nvGrpSpPr>
        <p:grpSpPr>
          <a:xfrm>
            <a:off x="3211094" y="1949304"/>
            <a:ext cx="3138194" cy="3056562"/>
            <a:chOff x="3211094" y="1949304"/>
            <a:chExt cx="3138194" cy="3056562"/>
          </a:xfrm>
        </p:grpSpPr>
        <p:sp>
          <p:nvSpPr>
            <p:cNvPr id="31" name="CasellaDiTesto 30">
              <a:extLst>
                <a:ext uri="{FF2B5EF4-FFF2-40B4-BE49-F238E27FC236}">
                  <a16:creationId xmlns:a16="http://schemas.microsoft.com/office/drawing/2014/main" id="{F7CECBCD-A867-AE45-9F99-51883597510A}"/>
                </a:ext>
              </a:extLst>
            </p:cNvPr>
            <p:cNvSpPr txBox="1"/>
            <p:nvPr/>
          </p:nvSpPr>
          <p:spPr>
            <a:xfrm>
              <a:off x="3309465" y="1949304"/>
              <a:ext cx="2734393" cy="492443"/>
            </a:xfrm>
            <a:prstGeom prst="rect">
              <a:avLst/>
            </a:prstGeom>
            <a:noFill/>
            <a:ln w="69850" cmpd="thinThick">
              <a:noFill/>
            </a:ln>
            <a:effectLst/>
          </p:spPr>
          <p:txBody>
            <a:bodyPr vert="horz" wrap="square" lIns="91440" tIns="0" rIns="91440" bIns="0" rtlCol="0" anchor="b">
              <a:spAutoFit/>
            </a:bodyPr>
            <a:lstStyle/>
            <a:p>
              <a:r>
                <a:rPr lang="en-GB" sz="1600" dirty="0">
                  <a:solidFill>
                    <a:schemeClr val="tx2"/>
                  </a:solidFill>
                </a:rPr>
                <a:t>Using the existing </a:t>
              </a:r>
              <a:r>
                <a:rPr lang="en-GB" sz="1600" b="1" i="1" dirty="0">
                  <a:solidFill>
                    <a:schemeClr val="tx2"/>
                  </a:solidFill>
                </a:rPr>
                <a:t>in-line braid machine</a:t>
              </a:r>
            </a:p>
          </p:txBody>
        </p:sp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E568671C-FD92-3E47-8F72-3A9A874EE1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11094" y="2677127"/>
              <a:ext cx="3138194" cy="23287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182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F94FB-09F4-F834-C60E-DC262F28CA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5D2319-FFF2-114A-DD23-5B328E5F9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617" y="278718"/>
            <a:ext cx="10974229" cy="492443"/>
          </a:xfrm>
        </p:spPr>
        <p:txBody>
          <a:bodyPr/>
          <a:lstStyle/>
          <a:p>
            <a:r>
              <a:rPr lang="it-IT" sz="3200" dirty="0"/>
              <a:t>SULTAN sample </a:t>
            </a:r>
            <a:r>
              <a:rPr lang="it-IT" sz="3200" dirty="0" err="1"/>
              <a:t>preparation</a:t>
            </a:r>
            <a:r>
              <a:rPr lang="it-IT" sz="3200" dirty="0"/>
              <a:t>: some key steps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668108-B670-07F2-071C-D02C9AB81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11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91436308-A67A-221A-5B91-F827319B4F75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D6DBD7B7-4375-ACB2-D24A-DEA4658773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L. Muzzi - A. </a:t>
            </a:r>
            <a:r>
              <a:rPr lang="it-IT" sz="1200" dirty="0" err="1"/>
              <a:t>Masi_WPMAG</a:t>
            </a:r>
            <a:r>
              <a:rPr lang="it-IT" sz="1200" dirty="0"/>
              <a:t> 2025 </a:t>
            </a:r>
            <a:r>
              <a:rPr lang="it-IT" sz="1200" dirty="0" err="1"/>
              <a:t>Final</a:t>
            </a:r>
            <a:r>
              <a:rPr lang="it-IT" sz="1200" dirty="0"/>
              <a:t> Meeting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37B6CEE-69B1-7844-EC85-CB5E8F5B5465}"/>
              </a:ext>
            </a:extLst>
          </p:cNvPr>
          <p:cNvSpPr txBox="1"/>
          <p:nvPr/>
        </p:nvSpPr>
        <p:spPr>
          <a:xfrm>
            <a:off x="0" y="1361402"/>
            <a:ext cx="3114658" cy="30777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2000" dirty="0"/>
              <a:t>BRAST </a:t>
            </a:r>
            <a:r>
              <a:rPr lang="it-IT" sz="2000" dirty="0" err="1"/>
              <a:t>manufacture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:</a:t>
            </a:r>
          </a:p>
        </p:txBody>
      </p:sp>
      <p:pic>
        <p:nvPicPr>
          <p:cNvPr id="14" name="Immagine 13" descr="Immagine che contiene ingegneria, macchina, industria, acciaio&#10;&#10;Il contenuto generato dall'IA potrebbe non essere corretto.">
            <a:extLst>
              <a:ext uri="{FF2B5EF4-FFF2-40B4-BE49-F238E27FC236}">
                <a16:creationId xmlns:a16="http://schemas.microsoft.com/office/drawing/2014/main" id="{DBEC6D97-9C5E-85EB-FB3A-B2740296BC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416" y="2057484"/>
            <a:ext cx="2953271" cy="3937695"/>
          </a:xfrm>
          <a:prstGeom prst="rect">
            <a:avLst/>
          </a:prstGeom>
          <a:noFill/>
          <a:effectLst/>
        </p:spPr>
      </p:pic>
      <p:pic>
        <p:nvPicPr>
          <p:cNvPr id="18" name="Immagine 17" descr="Immagine che contiene acciaio, ingegneria, metallo&#10;&#10;Il contenuto generato dall'IA potrebbe non essere corretto.">
            <a:extLst>
              <a:ext uri="{FF2B5EF4-FFF2-40B4-BE49-F238E27FC236}">
                <a16:creationId xmlns:a16="http://schemas.microsoft.com/office/drawing/2014/main" id="{1DA5CF52-57CB-726F-8397-D9AA1FF1D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93457" y="2063061"/>
            <a:ext cx="2758659" cy="3936696"/>
          </a:xfrm>
          <a:prstGeom prst="rect">
            <a:avLst/>
          </a:prstGeom>
        </p:spPr>
      </p:pic>
      <p:sp>
        <p:nvSpPr>
          <p:cNvPr id="21" name="Rettangolo 20">
            <a:extLst>
              <a:ext uri="{FF2B5EF4-FFF2-40B4-BE49-F238E27FC236}">
                <a16:creationId xmlns:a16="http://schemas.microsoft.com/office/drawing/2014/main" id="{D90F9B07-C731-3ECA-E4CC-1C914F61C14C}"/>
              </a:ext>
            </a:extLst>
          </p:cNvPr>
          <p:cNvSpPr/>
          <p:nvPr/>
        </p:nvSpPr>
        <p:spPr>
          <a:xfrm>
            <a:off x="638629" y="1641067"/>
            <a:ext cx="3281372" cy="43470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16ECA65A-CD25-D593-847F-BBC761B023D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94" y="1288545"/>
            <a:ext cx="2832764" cy="518676"/>
          </a:xfrm>
          <a:prstGeom prst="rect">
            <a:avLst/>
          </a:prstGeom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DC25F1AD-8190-774B-B4EC-0F3BA7D0DED3}"/>
              </a:ext>
            </a:extLst>
          </p:cNvPr>
          <p:cNvGrpSpPr/>
          <p:nvPr/>
        </p:nvGrpSpPr>
        <p:grpSpPr>
          <a:xfrm>
            <a:off x="3671097" y="1725162"/>
            <a:ext cx="1951257" cy="4351705"/>
            <a:chOff x="3671097" y="1725162"/>
            <a:chExt cx="1951257" cy="4351705"/>
          </a:xfrm>
        </p:grpSpPr>
        <p:sp>
          <p:nvSpPr>
            <p:cNvPr id="5" name="Rettangolo arrotondato 4">
              <a:extLst>
                <a:ext uri="{FF2B5EF4-FFF2-40B4-BE49-F238E27FC236}">
                  <a16:creationId xmlns:a16="http://schemas.microsoft.com/office/drawing/2014/main" id="{2384132B-3008-5146-8F04-FA20A8DC077D}"/>
                </a:ext>
              </a:extLst>
            </p:cNvPr>
            <p:cNvSpPr/>
            <p:nvPr/>
          </p:nvSpPr>
          <p:spPr>
            <a:xfrm>
              <a:off x="3671097" y="1725162"/>
              <a:ext cx="1871099" cy="4351705"/>
            </a:xfrm>
            <a:prstGeom prst="roundRect">
              <a:avLst>
                <a:gd name="adj" fmla="val 7691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4" name="Gruppo 3">
              <a:extLst>
                <a:ext uri="{FF2B5EF4-FFF2-40B4-BE49-F238E27FC236}">
                  <a16:creationId xmlns:a16="http://schemas.microsoft.com/office/drawing/2014/main" id="{11A4E65B-6215-8B48-96CA-5420ACECF333}"/>
                </a:ext>
              </a:extLst>
            </p:cNvPr>
            <p:cNvGrpSpPr/>
            <p:nvPr/>
          </p:nvGrpSpPr>
          <p:grpSpPr>
            <a:xfrm>
              <a:off x="3764591" y="1856246"/>
              <a:ext cx="1857763" cy="4125955"/>
              <a:chOff x="3764591" y="1856246"/>
              <a:chExt cx="1857763" cy="4125955"/>
            </a:xfrm>
          </p:grpSpPr>
          <p:pic>
            <p:nvPicPr>
              <p:cNvPr id="17" name="Immagine 16">
                <a:extLst>
                  <a:ext uri="{FF2B5EF4-FFF2-40B4-BE49-F238E27FC236}">
                    <a16:creationId xmlns:a16="http://schemas.microsoft.com/office/drawing/2014/main" id="{805F7BF0-7E64-B04C-9924-B4882DD22F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64591" y="1856246"/>
                <a:ext cx="1704760" cy="2273013"/>
              </a:xfrm>
              <a:prstGeom prst="rect">
                <a:avLst/>
              </a:prstGeom>
              <a:noFill/>
            </p:spPr>
          </p:pic>
          <p:pic>
            <p:nvPicPr>
              <p:cNvPr id="20" name="Immagine 19">
                <a:extLst>
                  <a:ext uri="{FF2B5EF4-FFF2-40B4-BE49-F238E27FC236}">
                    <a16:creationId xmlns:a16="http://schemas.microsoft.com/office/drawing/2014/main" id="{10FD1792-44B8-6842-9947-3904CB77D7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43822" y="4173680"/>
                <a:ext cx="1356391" cy="1808521"/>
              </a:xfrm>
              <a:prstGeom prst="rect">
                <a:avLst/>
              </a:prstGeom>
              <a:noFill/>
            </p:spPr>
          </p:pic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17681A84-C665-C144-A650-E06A5D30F9F1}"/>
                  </a:ext>
                </a:extLst>
              </p:cNvPr>
              <p:cNvSpPr txBox="1"/>
              <p:nvPr/>
            </p:nvSpPr>
            <p:spPr>
              <a:xfrm>
                <a:off x="4324585" y="5159001"/>
                <a:ext cx="1241432" cy="369332"/>
              </a:xfrm>
              <a:prstGeom prst="rect">
                <a:avLst/>
              </a:prstGeom>
              <a:noFill/>
            </p:spPr>
            <p:txBody>
              <a:bodyPr vert="horz" wrap="square" lIns="91440" tIns="0" rIns="91440" bIns="0" rtlCol="0">
                <a:spAutoFit/>
              </a:bodyPr>
              <a:lstStyle/>
              <a:p>
                <a:r>
                  <a:rPr lang="it-IT" sz="1200" b="1" dirty="0">
                    <a:solidFill>
                      <a:schemeClr val="bg1"/>
                    </a:solidFill>
                  </a:rPr>
                  <a:t>BRAST 12 mm </a:t>
                </a:r>
                <a:r>
                  <a:rPr lang="it-IT" sz="1200" b="1" dirty="0" err="1">
                    <a:solidFill>
                      <a:schemeClr val="bg1"/>
                    </a:solidFill>
                  </a:rPr>
                  <a:t>tapes</a:t>
                </a:r>
                <a:r>
                  <a:rPr lang="it-IT" sz="1200" b="1" dirty="0">
                    <a:solidFill>
                      <a:schemeClr val="bg1"/>
                    </a:solidFill>
                  </a:rPr>
                  <a:t> </a:t>
                </a:r>
                <a:r>
                  <a:rPr lang="it-IT" sz="1200" b="1" dirty="0">
                    <a:solidFill>
                      <a:schemeClr val="bg1"/>
                    </a:solidFill>
                    <a:sym typeface="Wingdings" pitchFamily="2" charset="2"/>
                  </a:rPr>
                  <a:t> </a:t>
                </a:r>
                <a:r>
                  <a:rPr lang="it-IT" sz="1200" b="1" dirty="0">
                    <a:solidFill>
                      <a:schemeClr val="bg1"/>
                    </a:solidFill>
                  </a:rPr>
                  <a:t>60 m </a:t>
                </a:r>
              </a:p>
            </p:txBody>
          </p:sp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6B460C4A-E926-9D40-896D-066A361AE047}"/>
                  </a:ext>
                </a:extLst>
              </p:cNvPr>
              <p:cNvSpPr txBox="1"/>
              <p:nvPr/>
            </p:nvSpPr>
            <p:spPr>
              <a:xfrm>
                <a:off x="4426502" y="3306059"/>
                <a:ext cx="1195852" cy="369332"/>
              </a:xfrm>
              <a:prstGeom prst="rect">
                <a:avLst/>
              </a:prstGeom>
              <a:noFill/>
            </p:spPr>
            <p:txBody>
              <a:bodyPr vert="horz" wrap="square" lIns="91440" tIns="0" rIns="91440" bIns="0" rtlCol="0">
                <a:spAutoFit/>
              </a:bodyPr>
              <a:lstStyle/>
              <a:p>
                <a:r>
                  <a:rPr lang="it-IT" sz="1200" b="1" dirty="0">
                    <a:solidFill>
                      <a:schemeClr val="bg1"/>
                    </a:solidFill>
                  </a:rPr>
                  <a:t>BRAST 4 mm </a:t>
                </a:r>
                <a:r>
                  <a:rPr lang="it-IT" sz="1200" b="1" dirty="0" err="1">
                    <a:solidFill>
                      <a:schemeClr val="bg1"/>
                    </a:solidFill>
                  </a:rPr>
                  <a:t>tapes</a:t>
                </a:r>
                <a:r>
                  <a:rPr lang="it-IT" sz="1200" b="1" dirty="0">
                    <a:solidFill>
                      <a:schemeClr val="bg1"/>
                    </a:solidFill>
                  </a:rPr>
                  <a:t> </a:t>
                </a:r>
                <a:r>
                  <a:rPr lang="it-IT" sz="1200" b="1" dirty="0">
                    <a:solidFill>
                      <a:schemeClr val="bg1"/>
                    </a:solidFill>
                    <a:sym typeface="Wingdings" pitchFamily="2" charset="2"/>
                  </a:rPr>
                  <a:t> </a:t>
                </a:r>
                <a:r>
                  <a:rPr lang="it-IT" sz="1200" b="1" dirty="0">
                    <a:solidFill>
                      <a:schemeClr val="bg1"/>
                    </a:solidFill>
                  </a:rPr>
                  <a:t>60 m </a:t>
                </a:r>
              </a:p>
            </p:txBody>
          </p:sp>
        </p:grpSp>
      </p:grpSp>
      <p:pic>
        <p:nvPicPr>
          <p:cNvPr id="11" name="Immagine 10" descr="Immagine che contiene testo, schermat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0998D9CF-F962-C371-F10C-A8C93F7463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00202" y="771161"/>
            <a:ext cx="5899562" cy="5821091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734B9F14-2922-AE8D-A024-28C29E351C7F}"/>
              </a:ext>
            </a:extLst>
          </p:cNvPr>
          <p:cNvSpPr/>
          <p:nvPr/>
        </p:nvSpPr>
        <p:spPr>
          <a:xfrm>
            <a:off x="11210845" y="6355293"/>
            <a:ext cx="661955" cy="3661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8578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F94FB-09F4-F834-C60E-DC262F28CA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5D2319-FFF2-114A-DD23-5B328E5F9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617" y="278718"/>
            <a:ext cx="10974229" cy="492443"/>
          </a:xfrm>
        </p:spPr>
        <p:txBody>
          <a:bodyPr/>
          <a:lstStyle/>
          <a:p>
            <a:r>
              <a:rPr lang="it-IT" sz="3200" dirty="0"/>
              <a:t>SULTAN sample </a:t>
            </a:r>
            <a:r>
              <a:rPr lang="it-IT" sz="3200" dirty="0" err="1"/>
              <a:t>preparation</a:t>
            </a:r>
            <a:r>
              <a:rPr lang="it-IT" sz="3200" dirty="0"/>
              <a:t>: some key steps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668108-B670-07F2-071C-D02C9AB81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12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91436308-A67A-221A-5B91-F827319B4F75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D6DBD7B7-4375-ACB2-D24A-DEA4658773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L. Muzzi - A. </a:t>
            </a:r>
            <a:r>
              <a:rPr lang="it-IT" sz="1200" dirty="0" err="1"/>
              <a:t>Masi_WPMAG</a:t>
            </a:r>
            <a:r>
              <a:rPr lang="it-IT" sz="1200" dirty="0"/>
              <a:t> 2025 </a:t>
            </a:r>
            <a:r>
              <a:rPr lang="it-IT" sz="1200" dirty="0" err="1"/>
              <a:t>Final</a:t>
            </a:r>
            <a:r>
              <a:rPr lang="it-IT" sz="1200" dirty="0"/>
              <a:t> Meeting</a:t>
            </a: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D90F9B07-C731-3ECA-E4CC-1C914F61C14C}"/>
              </a:ext>
            </a:extLst>
          </p:cNvPr>
          <p:cNvSpPr/>
          <p:nvPr/>
        </p:nvSpPr>
        <p:spPr>
          <a:xfrm>
            <a:off x="79985" y="1551322"/>
            <a:ext cx="3281372" cy="43470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4DEE5C-613B-5385-4379-EBCABF7F52B3}"/>
              </a:ext>
            </a:extLst>
          </p:cNvPr>
          <p:cNvSpPr txBox="1"/>
          <p:nvPr/>
        </p:nvSpPr>
        <p:spPr>
          <a:xfrm>
            <a:off x="7216831" y="1135969"/>
            <a:ext cx="2760827" cy="30777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2000" dirty="0"/>
              <a:t>Cable assembly trials:</a:t>
            </a:r>
          </a:p>
        </p:txBody>
      </p:sp>
      <p:pic>
        <p:nvPicPr>
          <p:cNvPr id="8" name="Immagine 7" descr="Immagine che contiene strumento di scrittura, matita&#10;&#10;Il contenuto generato dall'IA potrebbe non essere corretto.">
            <a:extLst>
              <a:ext uri="{FF2B5EF4-FFF2-40B4-BE49-F238E27FC236}">
                <a16:creationId xmlns:a16="http://schemas.microsoft.com/office/drawing/2014/main" id="{77C337EF-F951-AEA3-7AEF-23F3D1C5DE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9108" y="1658114"/>
            <a:ext cx="2116072" cy="2821429"/>
          </a:xfrm>
          <a:prstGeom prst="rect">
            <a:avLst/>
          </a:prstGeom>
        </p:spPr>
      </p:pic>
      <p:pic>
        <p:nvPicPr>
          <p:cNvPr id="11" name="Immagine 10" descr="Immagine che contiene statico&#10;&#10;Il contenuto generato dall'IA potrebbe non essere corretto.">
            <a:extLst>
              <a:ext uri="{FF2B5EF4-FFF2-40B4-BE49-F238E27FC236}">
                <a16:creationId xmlns:a16="http://schemas.microsoft.com/office/drawing/2014/main" id="{61D840C1-E83A-9708-3033-23AAA46AF1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7109" y="1700495"/>
            <a:ext cx="1780549" cy="3221945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FB87CB6-60A7-C5E0-9FEE-B2FD5778BA7D}"/>
              </a:ext>
            </a:extLst>
          </p:cNvPr>
          <p:cNvSpPr txBox="1"/>
          <p:nvPr/>
        </p:nvSpPr>
        <p:spPr>
          <a:xfrm>
            <a:off x="6112489" y="1767561"/>
            <a:ext cx="2599103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1800" dirty="0" err="1">
                <a:solidFill>
                  <a:srgbClr val="2412EB"/>
                </a:solidFill>
              </a:rPr>
              <a:t>Twisting</a:t>
            </a:r>
            <a:r>
              <a:rPr lang="it-IT" sz="1800" dirty="0">
                <a:solidFill>
                  <a:srgbClr val="2412EB"/>
                </a:solidFill>
              </a:rPr>
              <a:t> of Cu </a:t>
            </a:r>
            <a:r>
              <a:rPr lang="it-IT" sz="1800" dirty="0" err="1">
                <a:solidFill>
                  <a:srgbClr val="2412EB"/>
                </a:solidFill>
              </a:rPr>
              <a:t>sectors</a:t>
            </a:r>
            <a:endParaRPr lang="it-IT" sz="1800" dirty="0">
              <a:solidFill>
                <a:srgbClr val="2412EB"/>
              </a:solidFill>
            </a:endParaRPr>
          </a:p>
        </p:txBody>
      </p:sp>
      <p:pic>
        <p:nvPicPr>
          <p:cNvPr id="22" name="Immagine 21" descr="Immagine che contiene cerchio, ruota&#10;&#10;Il contenuto generato dall'IA potrebbe non essere corretto.">
            <a:extLst>
              <a:ext uri="{FF2B5EF4-FFF2-40B4-BE49-F238E27FC236}">
                <a16:creationId xmlns:a16="http://schemas.microsoft.com/office/drawing/2014/main" id="{2E37718E-C140-3BDD-4FF1-701668CE19E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9685" y="4570692"/>
            <a:ext cx="1815552" cy="1686561"/>
          </a:xfrm>
          <a:prstGeom prst="rect">
            <a:avLst/>
          </a:prstGeom>
        </p:spPr>
      </p:pic>
      <p:pic>
        <p:nvPicPr>
          <p:cNvPr id="24" name="Immagine 23" descr="Immagine che contiene legno, asta&#10;&#10;Il contenuto generato dall'IA potrebbe non essere corretto.">
            <a:extLst>
              <a:ext uri="{FF2B5EF4-FFF2-40B4-BE49-F238E27FC236}">
                <a16:creationId xmlns:a16="http://schemas.microsoft.com/office/drawing/2014/main" id="{1E632F84-40D0-EEAF-EAE2-9BD944731E5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41078" y="1722381"/>
            <a:ext cx="1542830" cy="3198705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EEAF9A25-A801-1456-E80F-95681D500B80}"/>
              </a:ext>
            </a:extLst>
          </p:cNvPr>
          <p:cNvSpPr txBox="1"/>
          <p:nvPr/>
        </p:nvSpPr>
        <p:spPr>
          <a:xfrm>
            <a:off x="8491374" y="5344353"/>
            <a:ext cx="2627171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1800" dirty="0">
                <a:solidFill>
                  <a:srgbClr val="2412EB"/>
                </a:solidFill>
              </a:rPr>
              <a:t>Short </a:t>
            </a:r>
            <a:r>
              <a:rPr lang="it-IT" sz="1800" dirty="0" err="1">
                <a:solidFill>
                  <a:srgbClr val="2412EB"/>
                </a:solidFill>
              </a:rPr>
              <a:t>piece</a:t>
            </a:r>
            <a:r>
              <a:rPr lang="it-IT" sz="1800" dirty="0">
                <a:solidFill>
                  <a:srgbClr val="2412EB"/>
                </a:solidFill>
              </a:rPr>
              <a:t> of </a:t>
            </a:r>
            <a:r>
              <a:rPr lang="it-IT" sz="1800" dirty="0" err="1">
                <a:solidFill>
                  <a:srgbClr val="2412EB"/>
                </a:solidFill>
              </a:rPr>
              <a:t>assembled</a:t>
            </a:r>
            <a:r>
              <a:rPr lang="it-IT" sz="1800" dirty="0">
                <a:solidFill>
                  <a:srgbClr val="2412EB"/>
                </a:solidFill>
              </a:rPr>
              <a:t> SECAS</a:t>
            </a: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7AC94C0E-D0C0-6A4E-9A28-EF510F496ABF}"/>
              </a:ext>
            </a:extLst>
          </p:cNvPr>
          <p:cNvGrpSpPr/>
          <p:nvPr/>
        </p:nvGrpSpPr>
        <p:grpSpPr>
          <a:xfrm>
            <a:off x="433135" y="1346204"/>
            <a:ext cx="4872308" cy="4646800"/>
            <a:chOff x="4769953" y="840187"/>
            <a:chExt cx="4181809" cy="3957384"/>
          </a:xfrm>
        </p:grpSpPr>
        <p:pic>
          <p:nvPicPr>
            <p:cNvPr id="25" name="Immagine 24" descr="Immagine che contiene legno, muro, interno, strumento&#10;&#10;Descrizione generata automaticamente">
              <a:extLst>
                <a:ext uri="{FF2B5EF4-FFF2-40B4-BE49-F238E27FC236}">
                  <a16:creationId xmlns:a16="http://schemas.microsoft.com/office/drawing/2014/main" id="{B2B568A4-09BE-114F-97DE-A8D079874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779176" y="2875683"/>
              <a:ext cx="2196442" cy="1647333"/>
            </a:xfrm>
            <a:prstGeom prst="rect">
              <a:avLst/>
            </a:prstGeom>
          </p:spPr>
        </p:pic>
        <p:pic>
          <p:nvPicPr>
            <p:cNvPr id="26" name="Immagine 25" descr="Immagine che contiene tubo, metallo, cilindro, acciaio&#10;&#10;Descrizione generata automaticamente">
              <a:extLst>
                <a:ext uri="{FF2B5EF4-FFF2-40B4-BE49-F238E27FC236}">
                  <a16:creationId xmlns:a16="http://schemas.microsoft.com/office/drawing/2014/main" id="{A520BCB1-782D-0446-9ED2-73D385A1663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2468" y="3341093"/>
              <a:ext cx="1931359" cy="1448519"/>
            </a:xfrm>
            <a:prstGeom prst="rect">
              <a:avLst/>
            </a:prstGeom>
          </p:spPr>
        </p:pic>
        <p:pic>
          <p:nvPicPr>
            <p:cNvPr id="27" name="Immagine 26" descr="Immagine che contiene persona, piscina, interno, nuotare&#10;&#10;Descrizione generata automaticamente">
              <a:extLst>
                <a:ext uri="{FF2B5EF4-FFF2-40B4-BE49-F238E27FC236}">
                  <a16:creationId xmlns:a16="http://schemas.microsoft.com/office/drawing/2014/main" id="{265C8CE3-CB5B-B34D-99A4-48E738A95A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37049" y="1704137"/>
              <a:ext cx="1669875" cy="1576798"/>
            </a:xfrm>
            <a:prstGeom prst="rect">
              <a:avLst/>
            </a:prstGeom>
          </p:spPr>
        </p:pic>
        <p:pic>
          <p:nvPicPr>
            <p:cNvPr id="28" name="Immagine 27" descr="Immagine che contiene muro, legno, interno, design&#10;&#10;Descrizione generata automaticamente">
              <a:extLst>
                <a:ext uri="{FF2B5EF4-FFF2-40B4-BE49-F238E27FC236}">
                  <a16:creationId xmlns:a16="http://schemas.microsoft.com/office/drawing/2014/main" id="{DCC38FA2-FF05-A54B-B059-49E07C8DF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571954" y="1505665"/>
              <a:ext cx="1584000" cy="1188001"/>
            </a:xfrm>
            <a:prstGeom prst="rect">
              <a:avLst/>
            </a:prstGeom>
          </p:spPr>
        </p:pic>
        <p:pic>
          <p:nvPicPr>
            <p:cNvPr id="29" name="Immagine 28" descr="Immagine che contiene muro, legno, interno, design&#10;&#10;Descrizione generata automaticamente">
              <a:extLst>
                <a:ext uri="{FF2B5EF4-FFF2-40B4-BE49-F238E27FC236}">
                  <a16:creationId xmlns:a16="http://schemas.microsoft.com/office/drawing/2014/main" id="{C8FA22B3-664B-B347-BCC9-BD8A8B74C7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679398" y="1502871"/>
              <a:ext cx="1584000" cy="1188000"/>
            </a:xfrm>
            <a:prstGeom prst="rect">
              <a:avLst/>
            </a:prstGeom>
          </p:spPr>
        </p:pic>
        <p:pic>
          <p:nvPicPr>
            <p:cNvPr id="30" name="Immagine 29" descr="Immagine che contiene testo, logo, Carattere, rosso&#10;&#10;Descrizione generata automaticamente">
              <a:extLst>
                <a:ext uri="{FF2B5EF4-FFF2-40B4-BE49-F238E27FC236}">
                  <a16:creationId xmlns:a16="http://schemas.microsoft.com/office/drawing/2014/main" id="{625E5376-8909-5B43-A054-9CA8A2B72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3728" y="2964193"/>
              <a:ext cx="1433672" cy="316742"/>
            </a:xfrm>
            <a:prstGeom prst="rect">
              <a:avLst/>
            </a:prstGeom>
          </p:spPr>
        </p:pic>
        <p:sp>
          <p:nvSpPr>
            <p:cNvPr id="31" name="Rettangolo 30">
              <a:extLst>
                <a:ext uri="{FF2B5EF4-FFF2-40B4-BE49-F238E27FC236}">
                  <a16:creationId xmlns:a16="http://schemas.microsoft.com/office/drawing/2014/main" id="{A2FCC39C-F071-2141-B2D9-00945EA19094}"/>
                </a:ext>
              </a:extLst>
            </p:cNvPr>
            <p:cNvSpPr/>
            <p:nvPr/>
          </p:nvSpPr>
          <p:spPr>
            <a:xfrm>
              <a:off x="5655363" y="840187"/>
              <a:ext cx="2118777" cy="33854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4884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91433" tIns="45716" rIns="91433" bIns="45716">
              <a:spAutoFit/>
            </a:bodyPr>
            <a:lstStyle/>
            <a:p>
              <a:pPr algn="ctr"/>
              <a:r>
                <a:rPr lang="en-GB" sz="1600" b="1" dirty="0"/>
                <a:t>Extruded Cu sector</a:t>
              </a:r>
            </a:p>
          </p:txBody>
        </p:sp>
        <p:sp>
          <p:nvSpPr>
            <p:cNvPr id="32" name="CasellaDiTesto 31">
              <a:extLst>
                <a:ext uri="{FF2B5EF4-FFF2-40B4-BE49-F238E27FC236}">
                  <a16:creationId xmlns:a16="http://schemas.microsoft.com/office/drawing/2014/main" id="{7904A010-85CC-2045-B42A-92F18CA19592}"/>
                </a:ext>
              </a:extLst>
            </p:cNvPr>
            <p:cNvSpPr txBox="1"/>
            <p:nvPr/>
          </p:nvSpPr>
          <p:spPr>
            <a:xfrm>
              <a:off x="7103397" y="1196202"/>
              <a:ext cx="1848365" cy="507831"/>
            </a:xfrm>
            <a:prstGeom prst="rect">
              <a:avLst/>
            </a:prstGeom>
            <a:noFill/>
            <a:ln w="69850" cmpd="thinThick">
              <a:noFill/>
            </a:ln>
            <a:effectLst/>
          </p:spPr>
          <p:txBody>
            <a:bodyPr vert="horz" wrap="square" lIns="91440" tIns="0" rIns="91440" bIns="0" rtlCol="0" anchor="b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GB" sz="1100" b="1" dirty="0">
                  <a:solidFill>
                    <a:srgbClr val="C00000"/>
                  </a:solidFill>
                  <a:sym typeface="Wingdings"/>
                </a:rPr>
                <a:t>Extruded by KME (D)</a:t>
              </a:r>
              <a:endParaRPr lang="en-GB" sz="1100" dirty="0">
                <a:solidFill>
                  <a:srgbClr val="C00000"/>
                </a:solidFill>
              </a:endParaRPr>
            </a:p>
            <a:p>
              <a:r>
                <a:rPr lang="en-GB" sz="1100" dirty="0">
                  <a:solidFill>
                    <a:schemeClr val="tx2"/>
                  </a:solidFill>
                </a:rPr>
                <a:t>Unit </a:t>
              </a:r>
              <a:r>
                <a:rPr lang="en-GB" sz="1100" dirty="0" err="1">
                  <a:solidFill>
                    <a:schemeClr val="tx2"/>
                  </a:solidFill>
                </a:rPr>
                <a:t>lenth</a:t>
              </a:r>
              <a:r>
                <a:rPr lang="en-GB" sz="1100" dirty="0">
                  <a:solidFill>
                    <a:schemeClr val="tx2"/>
                  </a:solidFill>
                </a:rPr>
                <a:t> 5 m</a:t>
              </a:r>
            </a:p>
            <a:p>
              <a:r>
                <a:rPr lang="en-GB" sz="1100" b="1" i="1" dirty="0">
                  <a:solidFill>
                    <a:schemeClr val="tx2"/>
                  </a:solidFill>
                </a:rPr>
                <a:t>Hundreds of m produced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81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F94FB-09F4-F834-C60E-DC262F28CA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5D2319-FFF2-114A-DD23-5B328E5F9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617" y="278718"/>
            <a:ext cx="10974229" cy="492443"/>
          </a:xfrm>
        </p:spPr>
        <p:txBody>
          <a:bodyPr/>
          <a:lstStyle/>
          <a:p>
            <a:r>
              <a:rPr lang="it-IT" sz="3200" dirty="0"/>
              <a:t>SULTAN sample </a:t>
            </a:r>
            <a:r>
              <a:rPr lang="it-IT" sz="3200" dirty="0" err="1"/>
              <a:t>preparation</a:t>
            </a:r>
            <a:r>
              <a:rPr lang="it-IT" sz="3200" dirty="0"/>
              <a:t>: some key steps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668108-B670-07F2-071C-D02C9AB81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13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91436308-A67A-221A-5B91-F827319B4F75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D6DBD7B7-4375-ACB2-D24A-DEA4658773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L. Muzzi - A. </a:t>
            </a:r>
            <a:r>
              <a:rPr lang="it-IT" sz="1200" dirty="0" err="1"/>
              <a:t>Masi_WPMAG</a:t>
            </a:r>
            <a:r>
              <a:rPr lang="it-IT" sz="1200" dirty="0"/>
              <a:t> 2025 </a:t>
            </a:r>
            <a:r>
              <a:rPr lang="it-IT" sz="1200" dirty="0" err="1"/>
              <a:t>Final</a:t>
            </a:r>
            <a:r>
              <a:rPr lang="it-IT" sz="1200" dirty="0"/>
              <a:t> Meeting</a:t>
            </a: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D90F9B07-C731-3ECA-E4CC-1C914F61C14C}"/>
              </a:ext>
            </a:extLst>
          </p:cNvPr>
          <p:cNvSpPr/>
          <p:nvPr/>
        </p:nvSpPr>
        <p:spPr>
          <a:xfrm>
            <a:off x="638629" y="1641067"/>
            <a:ext cx="3281372" cy="43470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4DEE5C-613B-5385-4379-EBCABF7F52B3}"/>
              </a:ext>
            </a:extLst>
          </p:cNvPr>
          <p:cNvSpPr txBox="1"/>
          <p:nvPr/>
        </p:nvSpPr>
        <p:spPr>
          <a:xfrm>
            <a:off x="7775475" y="1225714"/>
            <a:ext cx="2760827" cy="30777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2000" dirty="0"/>
              <a:t>Cable assembly trials:</a:t>
            </a:r>
          </a:p>
        </p:txBody>
      </p:sp>
      <p:pic>
        <p:nvPicPr>
          <p:cNvPr id="8" name="Immagine 7" descr="Immagine che contiene strumento di scrittura, matita&#10;&#10;Il contenuto generato dall'IA potrebbe non essere corretto.">
            <a:extLst>
              <a:ext uri="{FF2B5EF4-FFF2-40B4-BE49-F238E27FC236}">
                <a16:creationId xmlns:a16="http://schemas.microsoft.com/office/drawing/2014/main" id="{77C337EF-F951-AEA3-7AEF-23F3D1C5DE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7752" y="1747859"/>
            <a:ext cx="2116072" cy="2821429"/>
          </a:xfrm>
          <a:prstGeom prst="rect">
            <a:avLst/>
          </a:prstGeom>
        </p:spPr>
      </p:pic>
      <p:pic>
        <p:nvPicPr>
          <p:cNvPr id="11" name="Immagine 10" descr="Immagine che contiene statico&#10;&#10;Il contenuto generato dall'IA potrebbe non essere corretto.">
            <a:extLst>
              <a:ext uri="{FF2B5EF4-FFF2-40B4-BE49-F238E27FC236}">
                <a16:creationId xmlns:a16="http://schemas.microsoft.com/office/drawing/2014/main" id="{61D840C1-E83A-9708-3033-23AAA46AF1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5753" y="1790240"/>
            <a:ext cx="1780549" cy="3221945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FB87CB6-60A7-C5E0-9FEE-B2FD5778BA7D}"/>
              </a:ext>
            </a:extLst>
          </p:cNvPr>
          <p:cNvSpPr txBox="1"/>
          <p:nvPr/>
        </p:nvSpPr>
        <p:spPr>
          <a:xfrm>
            <a:off x="6671133" y="1857306"/>
            <a:ext cx="2599103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1800" dirty="0" err="1">
                <a:solidFill>
                  <a:srgbClr val="2412EB"/>
                </a:solidFill>
              </a:rPr>
              <a:t>Twisting</a:t>
            </a:r>
            <a:r>
              <a:rPr lang="it-IT" sz="1800" dirty="0">
                <a:solidFill>
                  <a:srgbClr val="2412EB"/>
                </a:solidFill>
              </a:rPr>
              <a:t> of Cu </a:t>
            </a:r>
            <a:r>
              <a:rPr lang="it-IT" sz="1800" dirty="0" err="1">
                <a:solidFill>
                  <a:srgbClr val="2412EB"/>
                </a:solidFill>
              </a:rPr>
              <a:t>sectors</a:t>
            </a:r>
            <a:endParaRPr lang="it-IT" sz="1800" dirty="0">
              <a:solidFill>
                <a:srgbClr val="2412EB"/>
              </a:solidFill>
            </a:endParaRPr>
          </a:p>
        </p:txBody>
      </p:sp>
      <p:pic>
        <p:nvPicPr>
          <p:cNvPr id="22" name="Immagine 21" descr="Immagine che contiene cerchio, ruota&#10;&#10;Il contenuto generato dall'IA potrebbe non essere corretto.">
            <a:extLst>
              <a:ext uri="{FF2B5EF4-FFF2-40B4-BE49-F238E27FC236}">
                <a16:creationId xmlns:a16="http://schemas.microsoft.com/office/drawing/2014/main" id="{2E37718E-C140-3BDD-4FF1-701668CE19E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8329" y="4660437"/>
            <a:ext cx="1815552" cy="1686561"/>
          </a:xfrm>
          <a:prstGeom prst="rect">
            <a:avLst/>
          </a:prstGeom>
        </p:spPr>
      </p:pic>
      <p:pic>
        <p:nvPicPr>
          <p:cNvPr id="24" name="Immagine 23" descr="Immagine che contiene legno, asta&#10;&#10;Il contenuto generato dall'IA potrebbe non essere corretto.">
            <a:extLst>
              <a:ext uri="{FF2B5EF4-FFF2-40B4-BE49-F238E27FC236}">
                <a16:creationId xmlns:a16="http://schemas.microsoft.com/office/drawing/2014/main" id="{1E632F84-40D0-EEAF-EAE2-9BD944731E5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599722" y="1812126"/>
            <a:ext cx="1542830" cy="3198705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EEAF9A25-A801-1456-E80F-95681D500B80}"/>
              </a:ext>
            </a:extLst>
          </p:cNvPr>
          <p:cNvSpPr txBox="1"/>
          <p:nvPr/>
        </p:nvSpPr>
        <p:spPr>
          <a:xfrm>
            <a:off x="9050018" y="5434098"/>
            <a:ext cx="2627171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1800" dirty="0">
                <a:solidFill>
                  <a:srgbClr val="2412EB"/>
                </a:solidFill>
              </a:rPr>
              <a:t>Short </a:t>
            </a:r>
            <a:r>
              <a:rPr lang="it-IT" sz="1800" dirty="0" err="1">
                <a:solidFill>
                  <a:srgbClr val="2412EB"/>
                </a:solidFill>
              </a:rPr>
              <a:t>piece</a:t>
            </a:r>
            <a:r>
              <a:rPr lang="it-IT" sz="1800" dirty="0">
                <a:solidFill>
                  <a:srgbClr val="2412EB"/>
                </a:solidFill>
              </a:rPr>
              <a:t> of </a:t>
            </a:r>
            <a:r>
              <a:rPr lang="it-IT" sz="1800" dirty="0" err="1">
                <a:solidFill>
                  <a:srgbClr val="2412EB"/>
                </a:solidFill>
              </a:rPr>
              <a:t>assembled</a:t>
            </a:r>
            <a:r>
              <a:rPr lang="it-IT" sz="1800" dirty="0">
                <a:solidFill>
                  <a:srgbClr val="2412EB"/>
                </a:solidFill>
              </a:rPr>
              <a:t> SECAS</a:t>
            </a:r>
          </a:p>
        </p:txBody>
      </p:sp>
      <p:pic>
        <p:nvPicPr>
          <p:cNvPr id="33" name="Picture 22" descr="Close-up of a row of copper pipes&#10;&#10;AI-generated content may be incorrect.">
            <a:extLst>
              <a:ext uri="{FF2B5EF4-FFF2-40B4-BE49-F238E27FC236}">
                <a16:creationId xmlns:a16="http://schemas.microsoft.com/office/drawing/2014/main" id="{F53C7565-A009-1444-8ABF-4A176F38F45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55" b="-1"/>
          <a:stretch>
            <a:fillRect/>
          </a:stretch>
        </p:blipFill>
        <p:spPr>
          <a:xfrm>
            <a:off x="424613" y="1708031"/>
            <a:ext cx="2684126" cy="2433349"/>
          </a:xfrm>
          <a:prstGeom prst="rect">
            <a:avLst/>
          </a:prstGeom>
        </p:spPr>
      </p:pic>
      <p:pic>
        <p:nvPicPr>
          <p:cNvPr id="34" name="Picture 33" descr="A close up of a metal rod&#10;&#10;AI-generated content may be incorrect.">
            <a:extLst>
              <a:ext uri="{FF2B5EF4-FFF2-40B4-BE49-F238E27FC236}">
                <a16:creationId xmlns:a16="http://schemas.microsoft.com/office/drawing/2014/main" id="{A7C8DBA8-172D-A34E-9A9B-118A070FB80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53267" y="1708031"/>
            <a:ext cx="2571998" cy="2433349"/>
          </a:xfrm>
          <a:prstGeom prst="rect">
            <a:avLst/>
          </a:prstGeom>
        </p:spPr>
      </p:pic>
      <p:sp>
        <p:nvSpPr>
          <p:cNvPr id="35" name="CasellaDiTesto 42">
            <a:extLst>
              <a:ext uri="{FF2B5EF4-FFF2-40B4-BE49-F238E27FC236}">
                <a16:creationId xmlns:a16="http://schemas.microsoft.com/office/drawing/2014/main" id="{D94B1597-E2FE-CD4F-AA59-024EF88B076F}"/>
              </a:ext>
            </a:extLst>
          </p:cNvPr>
          <p:cNvSpPr txBox="1"/>
          <p:nvPr/>
        </p:nvSpPr>
        <p:spPr>
          <a:xfrm>
            <a:off x="424613" y="4147048"/>
            <a:ext cx="2684126" cy="6463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914400"/>
            <a:r>
              <a:rPr lang="en-GB" sz="1800" dirty="0">
                <a:solidFill>
                  <a:prstClr val="black"/>
                </a:solidFill>
                <a:latin typeface="Garamond"/>
              </a:rPr>
              <a:t>Sectors assembled,  and wrapped in SS tape </a:t>
            </a:r>
          </a:p>
        </p:txBody>
      </p:sp>
      <p:sp>
        <p:nvSpPr>
          <p:cNvPr id="36" name="CasellaDiTesto 42">
            <a:extLst>
              <a:ext uri="{FF2B5EF4-FFF2-40B4-BE49-F238E27FC236}">
                <a16:creationId xmlns:a16="http://schemas.microsoft.com/office/drawing/2014/main" id="{50D703BE-EF5B-5949-8F5F-4B093E619E96}"/>
              </a:ext>
            </a:extLst>
          </p:cNvPr>
          <p:cNvSpPr txBox="1"/>
          <p:nvPr/>
        </p:nvSpPr>
        <p:spPr>
          <a:xfrm>
            <a:off x="3353267" y="4147048"/>
            <a:ext cx="2571998" cy="6463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914400"/>
            <a:r>
              <a:rPr lang="en-GB" sz="1800" dirty="0">
                <a:solidFill>
                  <a:prstClr val="black"/>
                </a:solidFill>
                <a:latin typeface="Garamond"/>
              </a:rPr>
              <a:t>Nominal twist pitch</a:t>
            </a:r>
          </a:p>
          <a:p>
            <a:pPr algn="ctr" defTabSz="914400"/>
            <a:r>
              <a:rPr lang="en-GB" sz="1800" dirty="0">
                <a:solidFill>
                  <a:prstClr val="black"/>
                </a:solidFill>
                <a:latin typeface="Garamond"/>
              </a:rPr>
              <a:t>of 1200 mm  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6260F84F-FC56-8C4F-BDB4-A3878E456C9F}"/>
              </a:ext>
            </a:extLst>
          </p:cNvPr>
          <p:cNvSpPr txBox="1"/>
          <p:nvPr/>
        </p:nvSpPr>
        <p:spPr>
          <a:xfrm>
            <a:off x="1302741" y="1243532"/>
            <a:ext cx="4101051" cy="30777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2000" dirty="0"/>
              <a:t>SULTAN sample manufacturing: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C4F5379C-391A-1948-8511-053E9E5A9296}"/>
              </a:ext>
            </a:extLst>
          </p:cNvPr>
          <p:cNvSpPr txBox="1"/>
          <p:nvPr/>
        </p:nvSpPr>
        <p:spPr>
          <a:xfrm>
            <a:off x="982797" y="5168990"/>
            <a:ext cx="3924931" cy="70788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914400"/>
            <a:r>
              <a:rPr lang="en-GB" sz="2000" dirty="0">
                <a:solidFill>
                  <a:prstClr val="black"/>
                </a:solidFill>
                <a:latin typeface="Garamond"/>
              </a:rPr>
              <a:t>Post-twist check at 77 K, self-field</a:t>
            </a:r>
          </a:p>
          <a:p>
            <a:pPr algn="ctr" defTabSz="914400"/>
            <a:r>
              <a:rPr lang="en-GB" sz="2000" dirty="0">
                <a:solidFill>
                  <a:prstClr val="black"/>
                </a:solidFill>
                <a:latin typeface="Garamond"/>
                <a:sym typeface="Wingdings" panose="05000000000000000000" pitchFamily="2" charset="2"/>
              </a:rPr>
              <a:t>shows no evident sign of degradation</a:t>
            </a:r>
            <a:endParaRPr lang="en-GB" sz="2000" dirty="0">
              <a:solidFill>
                <a:prstClr val="black"/>
              </a:solidFill>
              <a:latin typeface="Garamond"/>
            </a:endParaRPr>
          </a:p>
        </p:txBody>
      </p:sp>
      <p:grpSp>
        <p:nvGrpSpPr>
          <p:cNvPr id="39" name="Group 46">
            <a:extLst>
              <a:ext uri="{FF2B5EF4-FFF2-40B4-BE49-F238E27FC236}">
                <a16:creationId xmlns:a16="http://schemas.microsoft.com/office/drawing/2014/main" id="{6CA9290F-97D9-3148-BB1A-EC53961CC931}"/>
              </a:ext>
            </a:extLst>
          </p:cNvPr>
          <p:cNvGrpSpPr/>
          <p:nvPr/>
        </p:nvGrpSpPr>
        <p:grpSpPr>
          <a:xfrm>
            <a:off x="5723731" y="2809923"/>
            <a:ext cx="6300325" cy="3387190"/>
            <a:chOff x="262467" y="2704592"/>
            <a:chExt cx="5968359" cy="3174637"/>
          </a:xfrm>
        </p:grpSpPr>
        <p:pic>
          <p:nvPicPr>
            <p:cNvPr id="40" name="Picture 41">
              <a:extLst>
                <a:ext uri="{FF2B5EF4-FFF2-40B4-BE49-F238E27FC236}">
                  <a16:creationId xmlns:a16="http://schemas.microsoft.com/office/drawing/2014/main" id="{6013ED5D-F3E7-AC40-AB21-6BB87C3F6FE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2467" y="2704592"/>
              <a:ext cx="5968359" cy="3174637"/>
            </a:xfrm>
            <a:prstGeom prst="rect">
              <a:avLst/>
            </a:prstGeom>
          </p:spPr>
        </p:pic>
        <p:sp>
          <p:nvSpPr>
            <p:cNvPr id="41" name="TextBox 44">
              <a:extLst>
                <a:ext uri="{FF2B5EF4-FFF2-40B4-BE49-F238E27FC236}">
                  <a16:creationId xmlns:a16="http://schemas.microsoft.com/office/drawing/2014/main" id="{B39E156E-C04A-8341-9411-9BBC926D6A6D}"/>
                </a:ext>
              </a:extLst>
            </p:cNvPr>
            <p:cNvSpPr txBox="1"/>
            <p:nvPr/>
          </p:nvSpPr>
          <p:spPr>
            <a:xfrm rot="17133972">
              <a:off x="3237258" y="3452668"/>
              <a:ext cx="1744176" cy="349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it-IT" sz="1800" b="1" dirty="0">
                  <a:solidFill>
                    <a:srgbClr val="4472C4">
                      <a:lumMod val="50000"/>
                    </a:srgbClr>
                  </a:solidFill>
                  <a:latin typeface="Garamond"/>
                </a:rPr>
                <a:t>8-tapes dummy </a:t>
              </a:r>
              <a:endParaRPr lang="en-GB" sz="1800" b="1" dirty="0">
                <a:solidFill>
                  <a:srgbClr val="4472C4">
                    <a:lumMod val="50000"/>
                  </a:srgbClr>
                </a:solidFill>
                <a:latin typeface="Garamond"/>
              </a:endParaRPr>
            </a:p>
          </p:txBody>
        </p:sp>
        <p:sp>
          <p:nvSpPr>
            <p:cNvPr id="42" name="TextBox 45">
              <a:extLst>
                <a:ext uri="{FF2B5EF4-FFF2-40B4-BE49-F238E27FC236}">
                  <a16:creationId xmlns:a16="http://schemas.microsoft.com/office/drawing/2014/main" id="{E7613A99-4EC9-B14B-8DAB-305A494FD6A6}"/>
                </a:ext>
              </a:extLst>
            </p:cNvPr>
            <p:cNvSpPr txBox="1"/>
            <p:nvPr/>
          </p:nvSpPr>
          <p:spPr>
            <a:xfrm rot="17133972">
              <a:off x="4108120" y="3740292"/>
              <a:ext cx="1927396" cy="349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it-IT" sz="1800" b="1" dirty="0">
                  <a:solidFill>
                    <a:srgbClr val="FF0000"/>
                  </a:solidFill>
                  <a:latin typeface="Garamond"/>
                </a:rPr>
                <a:t>9-tapes </a:t>
              </a:r>
              <a:r>
                <a:rPr lang="it-IT" sz="1800" b="1" dirty="0" err="1">
                  <a:solidFill>
                    <a:srgbClr val="FF0000"/>
                  </a:solidFill>
                  <a:latin typeface="Garamond"/>
                </a:rPr>
                <a:t>extracted</a:t>
              </a:r>
              <a:r>
                <a:rPr lang="it-IT" sz="1800" b="1" dirty="0">
                  <a:solidFill>
                    <a:srgbClr val="FF0000"/>
                  </a:solidFill>
                  <a:latin typeface="Garamond"/>
                </a:rPr>
                <a:t> </a:t>
              </a:r>
              <a:endParaRPr lang="en-GB" sz="1800" b="1" dirty="0">
                <a:solidFill>
                  <a:srgbClr val="FF0000"/>
                </a:solidFill>
                <a:latin typeface="Garamond"/>
              </a:endParaRPr>
            </a:p>
          </p:txBody>
        </p:sp>
      </p:grpSp>
      <p:cxnSp>
        <p:nvCxnSpPr>
          <p:cNvPr id="43" name="Straight Arrow Connector 48">
            <a:extLst>
              <a:ext uri="{FF2B5EF4-FFF2-40B4-BE49-F238E27FC236}">
                <a16:creationId xmlns:a16="http://schemas.microsoft.com/office/drawing/2014/main" id="{9DD00C8B-67C4-F542-B24D-F5A6A4025193}"/>
              </a:ext>
            </a:extLst>
          </p:cNvPr>
          <p:cNvCxnSpPr>
            <a:cxnSpLocks/>
            <a:stCxn id="38" idx="3"/>
          </p:cNvCxnSpPr>
          <p:nvPr/>
        </p:nvCxnSpPr>
        <p:spPr>
          <a:xfrm flipV="1">
            <a:off x="4907728" y="5010831"/>
            <a:ext cx="2251517" cy="51210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91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/>
      <p:bldP spid="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8F93AC-8EAB-7244-AA7F-3E3BD1306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291" y="257636"/>
            <a:ext cx="10974229" cy="492443"/>
          </a:xfrm>
        </p:spPr>
        <p:txBody>
          <a:bodyPr/>
          <a:lstStyle/>
          <a:p>
            <a:r>
              <a:rPr lang="it-IT" sz="3200" dirty="0"/>
              <a:t>SECAS - SULTAN sample </a:t>
            </a:r>
            <a:r>
              <a:rPr lang="it-IT" sz="3200" dirty="0" err="1"/>
              <a:t>compaction</a:t>
            </a:r>
            <a:endParaRPr lang="it-IT" sz="320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C7E1C28-EA6D-5641-9C27-E73ABAF70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A2C7DFBC-837D-1840-9EF9-C157CE7CF6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3B07A48-50CD-4D42-8734-3A74B7C5D2DD}"/>
              </a:ext>
            </a:extLst>
          </p:cNvPr>
          <p:cNvSpPr txBox="1"/>
          <p:nvPr/>
        </p:nvSpPr>
        <p:spPr>
          <a:xfrm>
            <a:off x="63503" y="1047363"/>
            <a:ext cx="2488019" cy="615553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 defTabSz="914400"/>
            <a:r>
              <a:rPr lang="it-IT" sz="2000" dirty="0" err="1">
                <a:solidFill>
                  <a:prstClr val="black"/>
                </a:solidFill>
                <a:latin typeface="Garamond"/>
              </a:rPr>
              <a:t>Jacketing</a:t>
            </a:r>
            <a:r>
              <a:rPr lang="it-IT" sz="2000" dirty="0">
                <a:solidFill>
                  <a:prstClr val="black"/>
                </a:solidFill>
                <a:latin typeface="Garamond"/>
              </a:rPr>
              <a:t> and </a:t>
            </a:r>
            <a:r>
              <a:rPr lang="it-IT" sz="2000" dirty="0" err="1">
                <a:solidFill>
                  <a:prstClr val="black"/>
                </a:solidFill>
                <a:latin typeface="Garamond"/>
              </a:rPr>
              <a:t>compaction</a:t>
            </a:r>
            <a:r>
              <a:rPr lang="it-IT" sz="2000" dirty="0">
                <a:solidFill>
                  <a:prstClr val="black"/>
                </a:solidFill>
                <a:latin typeface="Garamond"/>
              </a:rPr>
              <a:t>: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FC597458-62E7-A740-8935-7384435D45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8835" y="1025610"/>
            <a:ext cx="1994021" cy="518676"/>
          </a:xfrm>
          <a:prstGeom prst="rect">
            <a:avLst/>
          </a:prstGeom>
        </p:spPr>
      </p:pic>
      <p:pic>
        <p:nvPicPr>
          <p:cNvPr id="10" name="Content Placeholder 7" descr="A person holding a circular object&#10;&#10;AI-generated content may be incorrect.">
            <a:extLst>
              <a:ext uri="{FF2B5EF4-FFF2-40B4-BE49-F238E27FC236}">
                <a16:creationId xmlns:a16="http://schemas.microsoft.com/office/drawing/2014/main" id="{9FABBC16-4A9A-FF45-9F02-F29A54B6165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30770" y="4109892"/>
            <a:ext cx="1620829" cy="1608167"/>
          </a:xfrm>
          <a:prstGeom prst="ellipse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1" name="Picture 10" descr="A hand holding a piece of metal&#10;&#10;AI-generated content may be incorrect.">
            <a:extLst>
              <a:ext uri="{FF2B5EF4-FFF2-40B4-BE49-F238E27FC236}">
                <a16:creationId xmlns:a16="http://schemas.microsoft.com/office/drawing/2014/main" id="{BF277FC0-5723-B24C-8F59-F471C1523F8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37228" y="4109892"/>
            <a:ext cx="1682118" cy="1608167"/>
          </a:xfrm>
          <a:prstGeom prst="ellipse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2" name="TextBox 12">
            <a:extLst>
              <a:ext uri="{FF2B5EF4-FFF2-40B4-BE49-F238E27FC236}">
                <a16:creationId xmlns:a16="http://schemas.microsoft.com/office/drawing/2014/main" id="{84F95820-EBBE-E246-B546-B1673859D364}"/>
              </a:ext>
            </a:extLst>
          </p:cNvPr>
          <p:cNvSpPr txBox="1"/>
          <p:nvPr/>
        </p:nvSpPr>
        <p:spPr>
          <a:xfrm>
            <a:off x="7577866" y="5781856"/>
            <a:ext cx="1800845" cy="36933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it-IT" sz="1800" dirty="0">
                <a:solidFill>
                  <a:prstClr val="black"/>
                </a:solidFill>
                <a:latin typeface="Garamond"/>
              </a:rPr>
              <a:t>4-mm-wide tapes</a:t>
            </a:r>
            <a:endParaRPr lang="en-GB" sz="1800" dirty="0">
              <a:solidFill>
                <a:prstClr val="black"/>
              </a:solidFill>
              <a:latin typeface="Garamond"/>
            </a:endParaRP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90C5A9DF-A560-E445-A73F-15375D7DBADA}"/>
              </a:ext>
            </a:extLst>
          </p:cNvPr>
          <p:cNvSpPr txBox="1"/>
          <p:nvPr/>
        </p:nvSpPr>
        <p:spPr>
          <a:xfrm>
            <a:off x="9953886" y="5752550"/>
            <a:ext cx="1887721" cy="36933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it-IT" sz="1800" dirty="0">
                <a:solidFill>
                  <a:prstClr val="black"/>
                </a:solidFill>
                <a:latin typeface="Garamond"/>
              </a:rPr>
              <a:t>12-mm-wide tapes</a:t>
            </a:r>
            <a:endParaRPr lang="en-GB" sz="1800" dirty="0">
              <a:solidFill>
                <a:prstClr val="black"/>
              </a:solidFill>
              <a:latin typeface="Garamond"/>
            </a:endParaRPr>
          </a:p>
        </p:txBody>
      </p:sp>
      <p:pic>
        <p:nvPicPr>
          <p:cNvPr id="14" name="Picture 16" descr="A group of people working on a machine&#10;&#10;AI-generated content may be incorrect.">
            <a:extLst>
              <a:ext uri="{FF2B5EF4-FFF2-40B4-BE49-F238E27FC236}">
                <a16:creationId xmlns:a16="http://schemas.microsoft.com/office/drawing/2014/main" id="{4B6D0A00-F7AF-6746-95CA-6025E0A87BC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60937" y="1155423"/>
            <a:ext cx="2276548" cy="4811100"/>
          </a:xfrm>
          <a:prstGeom prst="rect">
            <a:avLst/>
          </a:prstGeom>
        </p:spPr>
      </p:pic>
      <p:grpSp>
        <p:nvGrpSpPr>
          <p:cNvPr id="15" name="Group 30">
            <a:extLst>
              <a:ext uri="{FF2B5EF4-FFF2-40B4-BE49-F238E27FC236}">
                <a16:creationId xmlns:a16="http://schemas.microsoft.com/office/drawing/2014/main" id="{E6D3921A-CB07-164F-A135-7D35D44DD74B}"/>
              </a:ext>
            </a:extLst>
          </p:cNvPr>
          <p:cNvGrpSpPr/>
          <p:nvPr/>
        </p:nvGrpSpPr>
        <p:grpSpPr>
          <a:xfrm>
            <a:off x="5274544" y="4039796"/>
            <a:ext cx="6657707" cy="2169619"/>
            <a:chOff x="5273749" y="4039795"/>
            <a:chExt cx="6657707" cy="2169619"/>
          </a:xfrm>
        </p:grpSpPr>
        <p:sp>
          <p:nvSpPr>
            <p:cNvPr id="16" name="Rectangle 17">
              <a:extLst>
                <a:ext uri="{FF2B5EF4-FFF2-40B4-BE49-F238E27FC236}">
                  <a16:creationId xmlns:a16="http://schemas.microsoft.com/office/drawing/2014/main" id="{6AD19EDB-4280-4049-8882-5881E7EDEC82}"/>
                </a:ext>
              </a:extLst>
            </p:cNvPr>
            <p:cNvSpPr/>
            <p:nvPr/>
          </p:nvSpPr>
          <p:spPr>
            <a:xfrm>
              <a:off x="5273749" y="4837814"/>
              <a:ext cx="1997723" cy="103135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 sz="1800">
                <a:solidFill>
                  <a:prstClr val="white"/>
                </a:solidFill>
                <a:latin typeface="Garamond"/>
              </a:endParaRPr>
            </a:p>
          </p:txBody>
        </p:sp>
        <p:sp>
          <p:nvSpPr>
            <p:cNvPr id="17" name="Rectangle 18">
              <a:extLst>
                <a:ext uri="{FF2B5EF4-FFF2-40B4-BE49-F238E27FC236}">
                  <a16:creationId xmlns:a16="http://schemas.microsoft.com/office/drawing/2014/main" id="{D60F84DE-FCE9-4049-80F1-0CF351120607}"/>
                </a:ext>
              </a:extLst>
            </p:cNvPr>
            <p:cNvSpPr/>
            <p:nvPr/>
          </p:nvSpPr>
          <p:spPr>
            <a:xfrm>
              <a:off x="7550297" y="4039795"/>
              <a:ext cx="4381159" cy="216961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 sz="1800">
                <a:solidFill>
                  <a:prstClr val="white"/>
                </a:solidFill>
                <a:latin typeface="Garamond"/>
              </a:endParaRPr>
            </a:p>
          </p:txBody>
        </p:sp>
        <p:cxnSp>
          <p:nvCxnSpPr>
            <p:cNvPr id="18" name="Straight Connector 20">
              <a:extLst>
                <a:ext uri="{FF2B5EF4-FFF2-40B4-BE49-F238E27FC236}">
                  <a16:creationId xmlns:a16="http://schemas.microsoft.com/office/drawing/2014/main" id="{830575FD-AA29-3047-816E-BD67897C7F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30140" y="4039795"/>
              <a:ext cx="320157" cy="798019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21">
              <a:extLst>
                <a:ext uri="{FF2B5EF4-FFF2-40B4-BE49-F238E27FC236}">
                  <a16:creationId xmlns:a16="http://schemas.microsoft.com/office/drawing/2014/main" id="{51B88A75-9A18-EB4C-BC2E-47C7531F4739}"/>
                </a:ext>
              </a:extLst>
            </p:cNvPr>
            <p:cNvCxnSpPr>
              <a:cxnSpLocks/>
            </p:cNvCxnSpPr>
            <p:nvPr/>
          </p:nvCxnSpPr>
          <p:spPr>
            <a:xfrm>
              <a:off x="7230140" y="5869172"/>
              <a:ext cx="316286" cy="340242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Group 44">
            <a:extLst>
              <a:ext uri="{FF2B5EF4-FFF2-40B4-BE49-F238E27FC236}">
                <a16:creationId xmlns:a16="http://schemas.microsoft.com/office/drawing/2014/main" id="{76FAA45A-9996-134A-9000-46C9FF7EBA2F}"/>
              </a:ext>
            </a:extLst>
          </p:cNvPr>
          <p:cNvGrpSpPr/>
          <p:nvPr/>
        </p:nvGrpSpPr>
        <p:grpSpPr>
          <a:xfrm>
            <a:off x="6017931" y="1047363"/>
            <a:ext cx="5086554" cy="2781823"/>
            <a:chOff x="6017137" y="1047362"/>
            <a:chExt cx="5086554" cy="2781823"/>
          </a:xfrm>
        </p:grpSpPr>
        <p:pic>
          <p:nvPicPr>
            <p:cNvPr id="21" name="Picture 11">
              <a:extLst>
                <a:ext uri="{FF2B5EF4-FFF2-40B4-BE49-F238E27FC236}">
                  <a16:creationId xmlns:a16="http://schemas.microsoft.com/office/drawing/2014/main" id="{020F76A3-B238-CE45-91DE-EF91DE1BF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287416" y="1047362"/>
              <a:ext cx="2816275" cy="2781823"/>
            </a:xfrm>
            <a:prstGeom prst="rect">
              <a:avLst/>
            </a:prstGeom>
          </p:spPr>
        </p:pic>
        <p:grpSp>
          <p:nvGrpSpPr>
            <p:cNvPr id="22" name="Group 31">
              <a:extLst>
                <a:ext uri="{FF2B5EF4-FFF2-40B4-BE49-F238E27FC236}">
                  <a16:creationId xmlns:a16="http://schemas.microsoft.com/office/drawing/2014/main" id="{4361F5EB-0F51-8449-992A-01156E392E9B}"/>
                </a:ext>
              </a:extLst>
            </p:cNvPr>
            <p:cNvGrpSpPr/>
            <p:nvPr/>
          </p:nvGrpSpPr>
          <p:grpSpPr>
            <a:xfrm>
              <a:off x="6017137" y="1123142"/>
              <a:ext cx="2270279" cy="2673762"/>
              <a:chOff x="6107781" y="3716025"/>
              <a:chExt cx="2270279" cy="2673762"/>
            </a:xfrm>
          </p:grpSpPr>
          <p:sp>
            <p:nvSpPr>
              <p:cNvPr id="23" name="Rectangle 32">
                <a:extLst>
                  <a:ext uri="{FF2B5EF4-FFF2-40B4-BE49-F238E27FC236}">
                    <a16:creationId xmlns:a16="http://schemas.microsoft.com/office/drawing/2014/main" id="{6857F82B-C477-7046-A3B5-BFCB1123AB39}"/>
                  </a:ext>
                </a:extLst>
              </p:cNvPr>
              <p:cNvSpPr/>
              <p:nvPr/>
            </p:nvSpPr>
            <p:spPr>
              <a:xfrm>
                <a:off x="6107781" y="5137856"/>
                <a:ext cx="383664" cy="45719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GB" sz="1800">
                  <a:solidFill>
                    <a:prstClr val="white"/>
                  </a:solidFill>
                  <a:latin typeface="Garamond"/>
                </a:endParaRPr>
              </a:p>
            </p:txBody>
          </p:sp>
          <p:cxnSp>
            <p:nvCxnSpPr>
              <p:cNvPr id="24" name="Straight Connector 34">
                <a:extLst>
                  <a:ext uri="{FF2B5EF4-FFF2-40B4-BE49-F238E27FC236}">
                    <a16:creationId xmlns:a16="http://schemas.microsoft.com/office/drawing/2014/main" id="{F092CF87-85D4-2B43-B90E-C1425CF2423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91445" y="3716025"/>
                <a:ext cx="1886615" cy="1431754"/>
              </a:xfrm>
              <a:prstGeom prst="line">
                <a:avLst/>
              </a:prstGeom>
              <a:ln w="19050">
                <a:prstDash val="sys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35">
                <a:extLst>
                  <a:ext uri="{FF2B5EF4-FFF2-40B4-BE49-F238E27FC236}">
                    <a16:creationId xmlns:a16="http://schemas.microsoft.com/office/drawing/2014/main" id="{C05AFE76-CE5D-4740-9318-67919D8CFE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87574" y="5178056"/>
                <a:ext cx="1890486" cy="1211731"/>
              </a:xfrm>
              <a:prstGeom prst="line">
                <a:avLst/>
              </a:prstGeom>
              <a:ln w="19050">
                <a:prstDash val="sys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26" name="Picture 42">
            <a:extLst>
              <a:ext uri="{FF2B5EF4-FFF2-40B4-BE49-F238E27FC236}">
                <a16:creationId xmlns:a16="http://schemas.microsoft.com/office/drawing/2014/main" id="{E77513D6-0E74-C943-92BD-3A331AF0C3E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530" y="1761714"/>
            <a:ext cx="3595985" cy="4204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88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285B18-9535-2747-8DBF-52C0975B1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291" y="257636"/>
            <a:ext cx="10974229" cy="492443"/>
          </a:xfrm>
        </p:spPr>
        <p:txBody>
          <a:bodyPr/>
          <a:lstStyle/>
          <a:p>
            <a:r>
              <a:rPr lang="it-IT" sz="3200" dirty="0"/>
              <a:t>SECAS – SULTAN sample DFOS QD 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DA7EA60-E28A-8841-944F-6F937AD9A8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D1711B0E-858B-E943-BD79-64E92B79DB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  <p:grpSp>
        <p:nvGrpSpPr>
          <p:cNvPr id="8" name="Group 51">
            <a:extLst>
              <a:ext uri="{FF2B5EF4-FFF2-40B4-BE49-F238E27FC236}">
                <a16:creationId xmlns:a16="http://schemas.microsoft.com/office/drawing/2014/main" id="{AAD091FB-3572-7343-A95E-CC76D1A3A305}"/>
              </a:ext>
            </a:extLst>
          </p:cNvPr>
          <p:cNvGrpSpPr/>
          <p:nvPr/>
        </p:nvGrpSpPr>
        <p:grpSpPr>
          <a:xfrm>
            <a:off x="486768" y="1314487"/>
            <a:ext cx="2451998" cy="4993233"/>
            <a:chOff x="485974" y="1314486"/>
            <a:chExt cx="2451998" cy="4993233"/>
          </a:xfrm>
        </p:grpSpPr>
        <p:pic>
          <p:nvPicPr>
            <p:cNvPr id="9" name="Picture 9">
              <a:extLst>
                <a:ext uri="{FF2B5EF4-FFF2-40B4-BE49-F238E27FC236}">
                  <a16:creationId xmlns:a16="http://schemas.microsoft.com/office/drawing/2014/main" id="{627CD3A6-0304-7947-87A1-EC6A20A3B9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85974" y="1314486"/>
              <a:ext cx="2451998" cy="4162236"/>
            </a:xfrm>
            <a:prstGeom prst="rect">
              <a:avLst/>
            </a:prstGeom>
          </p:spPr>
        </p:pic>
        <p:sp>
          <p:nvSpPr>
            <p:cNvPr id="10" name="CasellaDiTesto 28">
              <a:extLst>
                <a:ext uri="{FF2B5EF4-FFF2-40B4-BE49-F238E27FC236}">
                  <a16:creationId xmlns:a16="http://schemas.microsoft.com/office/drawing/2014/main" id="{15C52BC2-8BC5-B943-8846-B5930BE3B5B5}"/>
                </a:ext>
              </a:extLst>
            </p:cNvPr>
            <p:cNvSpPr txBox="1"/>
            <p:nvPr/>
          </p:nvSpPr>
          <p:spPr>
            <a:xfrm>
              <a:off x="485974" y="5753721"/>
              <a:ext cx="2429219" cy="5539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0" rIns="91440" bIns="0" rtlCol="0">
              <a:spAutoFit/>
            </a:bodyPr>
            <a:lstStyle/>
            <a:p>
              <a:pPr algn="ctr"/>
              <a:r>
                <a:rPr lang="it-IT" sz="1800" dirty="0"/>
                <a:t>SS </a:t>
              </a:r>
              <a:r>
                <a:rPr lang="it-IT" sz="1800" dirty="0" err="1"/>
                <a:t>capillaries</a:t>
              </a:r>
              <a:r>
                <a:rPr lang="it-IT" sz="1800" dirty="0"/>
                <a:t> for DFOS</a:t>
              </a:r>
            </a:p>
          </p:txBody>
        </p:sp>
        <p:cxnSp>
          <p:nvCxnSpPr>
            <p:cNvPr id="11" name="Connettore 2 21">
              <a:extLst>
                <a:ext uri="{FF2B5EF4-FFF2-40B4-BE49-F238E27FC236}">
                  <a16:creationId xmlns:a16="http://schemas.microsoft.com/office/drawing/2014/main" id="{7E0A6D83-FEFF-9D4F-B883-DC963E19C0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79876" y="5396625"/>
              <a:ext cx="341906" cy="3570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ttore 2 21">
              <a:extLst>
                <a:ext uri="{FF2B5EF4-FFF2-40B4-BE49-F238E27FC236}">
                  <a16:creationId xmlns:a16="http://schemas.microsoft.com/office/drawing/2014/main" id="{3804570C-A40F-D64B-B59B-9584BA3C11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79876" y="5270419"/>
              <a:ext cx="1016149" cy="48330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Group 52">
            <a:extLst>
              <a:ext uri="{FF2B5EF4-FFF2-40B4-BE49-F238E27FC236}">
                <a16:creationId xmlns:a16="http://schemas.microsoft.com/office/drawing/2014/main" id="{D9ECBA7A-C892-3348-9312-1CD52C704468}"/>
              </a:ext>
            </a:extLst>
          </p:cNvPr>
          <p:cNvGrpSpPr/>
          <p:nvPr/>
        </p:nvGrpSpPr>
        <p:grpSpPr>
          <a:xfrm>
            <a:off x="3350994" y="1194428"/>
            <a:ext cx="5244748" cy="1946613"/>
            <a:chOff x="3381737" y="1168115"/>
            <a:chExt cx="5244748" cy="1946613"/>
          </a:xfrm>
        </p:grpSpPr>
        <p:sp>
          <p:nvSpPr>
            <p:cNvPr id="14" name="CasellaDiTesto 28">
              <a:extLst>
                <a:ext uri="{FF2B5EF4-FFF2-40B4-BE49-F238E27FC236}">
                  <a16:creationId xmlns:a16="http://schemas.microsoft.com/office/drawing/2014/main" id="{BB9EF234-943A-AE4A-935F-E0F4127D1946}"/>
                </a:ext>
              </a:extLst>
            </p:cNvPr>
            <p:cNvSpPr txBox="1"/>
            <p:nvPr/>
          </p:nvSpPr>
          <p:spPr>
            <a:xfrm>
              <a:off x="3381737" y="1168115"/>
              <a:ext cx="5244748" cy="83099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rgbClr val="FFFFFF"/>
              </a:solidFill>
            </a:ln>
          </p:spPr>
          <p:txBody>
            <a:bodyPr vert="horz" wrap="square" lIns="91440" tIns="0" rIns="91440" bIns="0" rtlCol="0">
              <a:spAutoFit/>
            </a:bodyPr>
            <a:lstStyle/>
            <a:p>
              <a:pPr algn="ctr"/>
              <a:r>
                <a:rPr lang="it-IT" sz="1800" dirty="0"/>
                <a:t>One </a:t>
              </a:r>
              <a:r>
                <a:rPr lang="it-IT" sz="1800" dirty="0" err="1"/>
                <a:t>leg</a:t>
              </a:r>
              <a:r>
                <a:rPr lang="it-IT" sz="1800" dirty="0"/>
                <a:t> </a:t>
              </a:r>
              <a:r>
                <a:rPr lang="it-IT" sz="1800" dirty="0" err="1"/>
                <a:t>has</a:t>
              </a:r>
              <a:r>
                <a:rPr lang="it-IT" sz="1800" dirty="0"/>
                <a:t> </a:t>
              </a:r>
              <a:r>
                <a:rPr lang="it-IT" sz="1800" dirty="0" err="1"/>
                <a:t>been</a:t>
              </a:r>
              <a:r>
                <a:rPr lang="it-IT" sz="1800" dirty="0"/>
                <a:t> </a:t>
              </a:r>
              <a:r>
                <a:rPr lang="it-IT" sz="1800" dirty="0" err="1"/>
                <a:t>equipped</a:t>
              </a:r>
              <a:r>
                <a:rPr lang="it-IT" sz="1800" dirty="0"/>
                <a:t> with 4 SS </a:t>
              </a:r>
              <a:r>
                <a:rPr lang="it-IT" sz="1800" dirty="0" err="1"/>
                <a:t>capillary</a:t>
              </a:r>
              <a:r>
                <a:rPr lang="it-IT" sz="1800" dirty="0"/>
                <a:t> </a:t>
              </a:r>
              <a:r>
                <a:rPr lang="it-IT" sz="1800" dirty="0" err="1"/>
                <a:t>tubes</a:t>
              </a:r>
              <a:r>
                <a:rPr lang="it-IT" sz="1800" dirty="0"/>
                <a:t> for </a:t>
              </a:r>
              <a:r>
                <a:rPr lang="it-IT" sz="1800" dirty="0" err="1"/>
                <a:t>distributed</a:t>
              </a:r>
              <a:r>
                <a:rPr lang="it-IT" sz="1800" dirty="0"/>
                <a:t> or quasi-</a:t>
              </a:r>
              <a:r>
                <a:rPr lang="it-IT" sz="1800" dirty="0" err="1"/>
                <a:t>distributed</a:t>
              </a:r>
              <a:r>
                <a:rPr lang="it-IT" sz="1800" dirty="0"/>
                <a:t> temperature monitoring:</a:t>
              </a:r>
            </a:p>
          </p:txBody>
        </p:sp>
        <p:grpSp>
          <p:nvGrpSpPr>
            <p:cNvPr id="15" name="Group 37">
              <a:extLst>
                <a:ext uri="{FF2B5EF4-FFF2-40B4-BE49-F238E27FC236}">
                  <a16:creationId xmlns:a16="http://schemas.microsoft.com/office/drawing/2014/main" id="{5D2AEDD1-18B5-3544-AF42-AEBB623DBED9}"/>
                </a:ext>
              </a:extLst>
            </p:cNvPr>
            <p:cNvGrpSpPr/>
            <p:nvPr/>
          </p:nvGrpSpPr>
          <p:grpSpPr>
            <a:xfrm>
              <a:off x="3552970" y="1957923"/>
              <a:ext cx="4849275" cy="1156805"/>
              <a:chOff x="3552970" y="1864147"/>
              <a:chExt cx="4849275" cy="1156805"/>
            </a:xfrm>
          </p:grpSpPr>
          <p:pic>
            <p:nvPicPr>
              <p:cNvPr id="16" name="Picture 25">
                <a:extLst>
                  <a:ext uri="{FF2B5EF4-FFF2-40B4-BE49-F238E27FC236}">
                    <a16:creationId xmlns:a16="http://schemas.microsoft.com/office/drawing/2014/main" id="{F2D4E9CA-2B46-1946-811A-D73BC727B6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t="-6270" b="-4171"/>
              <a:stretch>
                <a:fillRect/>
              </a:stretch>
            </p:blipFill>
            <p:spPr>
              <a:xfrm flipH="1">
                <a:off x="3552970" y="1915066"/>
                <a:ext cx="4849275" cy="1105886"/>
              </a:xfrm>
              <a:prstGeom prst="rect">
                <a:avLst/>
              </a:prstGeom>
            </p:spPr>
          </p:pic>
          <p:sp>
            <p:nvSpPr>
              <p:cNvPr id="17" name="CasellaDiTesto 28">
                <a:extLst>
                  <a:ext uri="{FF2B5EF4-FFF2-40B4-BE49-F238E27FC236}">
                    <a16:creationId xmlns:a16="http://schemas.microsoft.com/office/drawing/2014/main" id="{7FF7BC87-80DA-2B45-92DC-31A27599CD70}"/>
                  </a:ext>
                </a:extLst>
              </p:cNvPr>
              <p:cNvSpPr txBox="1"/>
              <p:nvPr/>
            </p:nvSpPr>
            <p:spPr>
              <a:xfrm>
                <a:off x="3552970" y="1864147"/>
                <a:ext cx="1421902" cy="307777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</p:spPr>
            <p:txBody>
              <a:bodyPr vert="horz" wrap="square" lIns="91440" tIns="0" rIns="91440" bIns="0" rtlCol="0">
                <a:spAutoFit/>
              </a:bodyPr>
              <a:lstStyle/>
              <a:p>
                <a:pPr algn="ctr"/>
                <a:r>
                  <a:rPr lang="it-IT" sz="2000" dirty="0"/>
                  <a:t>3 DOFS </a:t>
                </a:r>
              </a:p>
            </p:txBody>
          </p:sp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6858DDDD-1A26-7046-9E45-D6026D875685}"/>
                  </a:ext>
                </a:extLst>
              </p:cNvPr>
              <p:cNvSpPr txBox="1"/>
              <p:nvPr/>
            </p:nvSpPr>
            <p:spPr>
              <a:xfrm>
                <a:off x="3552970" y="2358352"/>
                <a:ext cx="1421902" cy="615553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</p:spPr>
            <p:txBody>
              <a:bodyPr vert="horz" wrap="square" lIns="91440" tIns="0" rIns="91440" bIns="0" rtlCol="0">
                <a:spAutoFit/>
              </a:bodyPr>
              <a:lstStyle/>
              <a:p>
                <a:pPr algn="ctr"/>
                <a:r>
                  <a:rPr lang="it-IT" sz="2000" dirty="0"/>
                  <a:t>1 FBG array</a:t>
                </a:r>
              </a:p>
            </p:txBody>
          </p:sp>
        </p:grpSp>
      </p:grpSp>
      <p:pic>
        <p:nvPicPr>
          <p:cNvPr id="19" name="Picture 38">
            <a:extLst>
              <a:ext uri="{FF2B5EF4-FFF2-40B4-BE49-F238E27FC236}">
                <a16:creationId xmlns:a16="http://schemas.microsoft.com/office/drawing/2014/main" id="{6628F372-17BA-3A41-99AB-473D61A3FA7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86392" y="1092410"/>
            <a:ext cx="2451998" cy="4906961"/>
          </a:xfrm>
          <a:prstGeom prst="rect">
            <a:avLst/>
          </a:prstGeom>
        </p:spPr>
      </p:pic>
      <p:grpSp>
        <p:nvGrpSpPr>
          <p:cNvPr id="20" name="Group 6">
            <a:extLst>
              <a:ext uri="{FF2B5EF4-FFF2-40B4-BE49-F238E27FC236}">
                <a16:creationId xmlns:a16="http://schemas.microsoft.com/office/drawing/2014/main" id="{5F603969-84E6-664E-A2EA-B9EB951A9771}"/>
              </a:ext>
            </a:extLst>
          </p:cNvPr>
          <p:cNvGrpSpPr/>
          <p:nvPr/>
        </p:nvGrpSpPr>
        <p:grpSpPr>
          <a:xfrm>
            <a:off x="3324490" y="3223260"/>
            <a:ext cx="5213857" cy="2807461"/>
            <a:chOff x="3323695" y="3223260"/>
            <a:chExt cx="5213857" cy="2807461"/>
          </a:xfrm>
        </p:grpSpPr>
        <p:grpSp>
          <p:nvGrpSpPr>
            <p:cNvPr id="21" name="Group 53">
              <a:extLst>
                <a:ext uri="{FF2B5EF4-FFF2-40B4-BE49-F238E27FC236}">
                  <a16:creationId xmlns:a16="http://schemas.microsoft.com/office/drawing/2014/main" id="{B1890B2A-06B3-2D44-A7CC-0EC2F87D1D4E}"/>
                </a:ext>
              </a:extLst>
            </p:cNvPr>
            <p:cNvGrpSpPr/>
            <p:nvPr/>
          </p:nvGrpSpPr>
          <p:grpSpPr>
            <a:xfrm>
              <a:off x="3323695" y="3223260"/>
              <a:ext cx="5213857" cy="2807461"/>
              <a:chOff x="3323695" y="3223260"/>
              <a:chExt cx="5213857" cy="2807461"/>
            </a:xfrm>
          </p:grpSpPr>
          <p:pic>
            <p:nvPicPr>
              <p:cNvPr id="23" name="Picture 7" descr="A close-up of a machine&#10;&#10;AI-generated content may be incorrect.">
                <a:extLst>
                  <a:ext uri="{FF2B5EF4-FFF2-40B4-BE49-F238E27FC236}">
                    <a16:creationId xmlns:a16="http://schemas.microsoft.com/office/drawing/2014/main" id="{E79732EA-B00C-224B-98C1-8549E84DF3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323695" y="3223260"/>
                <a:ext cx="5213857" cy="2807461"/>
              </a:xfrm>
              <a:prstGeom prst="rect">
                <a:avLst/>
              </a:prstGeom>
            </p:spPr>
          </p:pic>
          <p:sp>
            <p:nvSpPr>
              <p:cNvPr id="24" name="CasellaDiTesto 28">
                <a:extLst>
                  <a:ext uri="{FF2B5EF4-FFF2-40B4-BE49-F238E27FC236}">
                    <a16:creationId xmlns:a16="http://schemas.microsoft.com/office/drawing/2014/main" id="{080D5BBB-2BE5-0F44-85AD-29A7B8C2902C}"/>
                  </a:ext>
                </a:extLst>
              </p:cNvPr>
              <p:cNvSpPr txBox="1"/>
              <p:nvPr/>
            </p:nvSpPr>
            <p:spPr>
              <a:xfrm>
                <a:off x="3323695" y="5753722"/>
                <a:ext cx="2082695" cy="246221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txBody>
              <a:bodyPr vert="horz" wrap="square" lIns="91440" tIns="0" rIns="91440" bIns="0" rtlCol="0">
                <a:spAutoFit/>
              </a:bodyPr>
              <a:lstStyle/>
              <a:p>
                <a:pPr algn="ctr"/>
                <a:r>
                  <a:rPr lang="it-IT" sz="1600" dirty="0"/>
                  <a:t>Bottom </a:t>
                </a:r>
                <a:r>
                  <a:rPr lang="it-IT" sz="1600" dirty="0" err="1"/>
                  <a:t>termination</a:t>
                </a:r>
                <a:endParaRPr lang="it-IT" sz="1600" dirty="0"/>
              </a:p>
            </p:txBody>
          </p:sp>
          <p:sp>
            <p:nvSpPr>
              <p:cNvPr id="25" name="CasellaDiTesto 28">
                <a:extLst>
                  <a:ext uri="{FF2B5EF4-FFF2-40B4-BE49-F238E27FC236}">
                    <a16:creationId xmlns:a16="http://schemas.microsoft.com/office/drawing/2014/main" id="{B22D6238-E8DD-5849-872E-A3D83F0B142F}"/>
                  </a:ext>
                </a:extLst>
              </p:cNvPr>
              <p:cNvSpPr txBox="1"/>
              <p:nvPr/>
            </p:nvSpPr>
            <p:spPr>
              <a:xfrm>
                <a:off x="6361310" y="3223260"/>
                <a:ext cx="2176241" cy="615553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txBody>
              <a:bodyPr vert="horz" wrap="square" lIns="91440" tIns="0" rIns="91440" bIns="0" rtlCol="0">
                <a:spAutoFit/>
              </a:bodyPr>
              <a:lstStyle/>
              <a:p>
                <a:pPr algn="ctr"/>
                <a:r>
                  <a:rPr lang="it-IT" sz="2000" dirty="0"/>
                  <a:t>Fiber </a:t>
                </a:r>
                <a:r>
                  <a:rPr lang="it-IT" sz="2000" dirty="0" err="1"/>
                  <a:t>feedthroughs</a:t>
                </a:r>
                <a:endParaRPr lang="it-IT" sz="2000" dirty="0"/>
              </a:p>
            </p:txBody>
          </p:sp>
          <p:sp>
            <p:nvSpPr>
              <p:cNvPr id="26" name="CasellaDiTesto 28">
                <a:extLst>
                  <a:ext uri="{FF2B5EF4-FFF2-40B4-BE49-F238E27FC236}">
                    <a16:creationId xmlns:a16="http://schemas.microsoft.com/office/drawing/2014/main" id="{29359322-FFD3-2148-B0E6-72EBFD00B6C4}"/>
                  </a:ext>
                </a:extLst>
              </p:cNvPr>
              <p:cNvSpPr txBox="1"/>
              <p:nvPr/>
            </p:nvSpPr>
            <p:spPr>
              <a:xfrm>
                <a:off x="7478340" y="5753721"/>
                <a:ext cx="1059211" cy="276999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txBody>
              <a:bodyPr vert="horz" wrap="square" lIns="91440" tIns="0" rIns="91440" bIns="0" rtlCol="0">
                <a:spAutoFit/>
              </a:bodyPr>
              <a:lstStyle/>
              <a:p>
                <a:pPr algn="ctr"/>
                <a:r>
                  <a:rPr lang="it-IT" sz="1800" dirty="0"/>
                  <a:t>He </a:t>
                </a:r>
                <a:r>
                  <a:rPr lang="it-IT" sz="1800" dirty="0" err="1"/>
                  <a:t>inlet</a:t>
                </a:r>
                <a:endParaRPr lang="it-IT" sz="1800" dirty="0"/>
              </a:p>
            </p:txBody>
          </p:sp>
          <p:cxnSp>
            <p:nvCxnSpPr>
              <p:cNvPr id="27" name="Straight Arrow Connector 33">
                <a:extLst>
                  <a:ext uri="{FF2B5EF4-FFF2-40B4-BE49-F238E27FC236}">
                    <a16:creationId xmlns:a16="http://schemas.microsoft.com/office/drawing/2014/main" id="{CEC83016-9A67-CE48-A379-EFE531FF50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17620" y="5131919"/>
                <a:ext cx="675309" cy="62180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34">
                <a:extLst>
                  <a:ext uri="{FF2B5EF4-FFF2-40B4-BE49-F238E27FC236}">
                    <a16:creationId xmlns:a16="http://schemas.microsoft.com/office/drawing/2014/main" id="{838D218F-6BDC-524A-B5C4-13EFE4558A8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197702" y="4869180"/>
                <a:ext cx="204543" cy="89681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Arrow Connector 1">
              <a:extLst>
                <a:ext uri="{FF2B5EF4-FFF2-40B4-BE49-F238E27FC236}">
                  <a16:creationId xmlns:a16="http://schemas.microsoft.com/office/drawing/2014/main" id="{9123931C-E69E-5B49-BAAA-588A500DAD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1061" y="3500259"/>
              <a:ext cx="270344" cy="7059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1D81766F-F28F-CF40-B84F-C89CF16AE3E1}"/>
              </a:ext>
            </a:extLst>
          </p:cNvPr>
          <p:cNvSpPr txBox="1"/>
          <p:nvPr/>
        </p:nvSpPr>
        <p:spPr>
          <a:xfrm>
            <a:off x="6318171" y="5236607"/>
            <a:ext cx="5593207" cy="1231106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solidFill>
              <a:srgbClr val="FFFFFF"/>
            </a:solidFill>
          </a:ln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2000" b="1" dirty="0" err="1">
                <a:solidFill>
                  <a:srgbClr val="C00000"/>
                </a:solidFill>
              </a:rPr>
              <a:t>Leaking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problems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at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fibers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feedthroughs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endParaRPr lang="it-IT" sz="2000" b="1" dirty="0">
              <a:solidFill>
                <a:srgbClr val="C00000"/>
              </a:solidFill>
            </a:endParaRPr>
          </a:p>
          <a:p>
            <a:pPr algn="ctr"/>
            <a:r>
              <a:rPr lang="it-IT" sz="2000" b="1" dirty="0"/>
              <a:t>DFOS no more </a:t>
            </a:r>
            <a:r>
              <a:rPr lang="it-IT" sz="2000" b="1" dirty="0" err="1"/>
              <a:t>adopted</a:t>
            </a:r>
            <a:r>
              <a:rPr lang="it-IT" sz="2000" b="1" dirty="0"/>
              <a:t> </a:t>
            </a:r>
            <a:r>
              <a:rPr lang="it-IT" sz="2000" dirty="0"/>
              <a:t>in </a:t>
            </a:r>
            <a:r>
              <a:rPr lang="it-IT" sz="2000" dirty="0" err="1"/>
              <a:t>this</a:t>
            </a:r>
            <a:r>
              <a:rPr lang="it-IT" sz="2000" dirty="0"/>
              <a:t> cable</a:t>
            </a:r>
          </a:p>
          <a:p>
            <a:pPr algn="ctr"/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will</a:t>
            </a:r>
            <a:r>
              <a:rPr lang="it-IT" sz="2000" dirty="0"/>
              <a:t> be </a:t>
            </a:r>
            <a:r>
              <a:rPr lang="it-IT" sz="2000" dirty="0" err="1"/>
              <a:t>implemented</a:t>
            </a:r>
            <a:r>
              <a:rPr lang="it-IT" sz="2000" dirty="0"/>
              <a:t> for the </a:t>
            </a:r>
            <a:r>
              <a:rPr lang="it-IT" sz="2000" b="1" dirty="0" err="1"/>
              <a:t>third</a:t>
            </a:r>
            <a:r>
              <a:rPr lang="it-IT" sz="2000" b="1" dirty="0"/>
              <a:t> SULTAN </a:t>
            </a:r>
            <a:r>
              <a:rPr lang="it-IT" sz="2000" b="1" dirty="0" err="1"/>
              <a:t>leg</a:t>
            </a:r>
            <a:r>
              <a:rPr lang="it-IT" sz="2000" b="1" dirty="0"/>
              <a:t> </a:t>
            </a:r>
            <a:r>
              <a:rPr lang="it-IT" sz="2000" dirty="0"/>
              <a:t>(</a:t>
            </a:r>
            <a:r>
              <a:rPr lang="it-IT" sz="2000" dirty="0" err="1"/>
              <a:t>currently</a:t>
            </a:r>
            <a:r>
              <a:rPr lang="it-IT" sz="2000" dirty="0"/>
              <a:t> in </a:t>
            </a:r>
            <a:r>
              <a:rPr lang="it-IT" sz="2000" dirty="0" err="1"/>
              <a:t>preparation</a:t>
            </a:r>
            <a:r>
              <a:rPr lang="it-IT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27874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6F74A4-3B63-794B-B169-D2006978D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291" y="257636"/>
            <a:ext cx="10974229" cy="492443"/>
          </a:xfrm>
        </p:spPr>
        <p:txBody>
          <a:bodyPr/>
          <a:lstStyle/>
          <a:p>
            <a:r>
              <a:rPr lang="it-IT" sz="3200" dirty="0"/>
              <a:t>SECAS - SULTAN </a:t>
            </a:r>
            <a:r>
              <a:rPr lang="it-IT" sz="3200" dirty="0" err="1"/>
              <a:t>termination</a:t>
            </a:r>
            <a:r>
              <a:rPr lang="it-IT" sz="3200" dirty="0"/>
              <a:t> manufacturing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CA16E91-41A8-7A49-B899-C3D6BC8390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F80A70DB-25EE-3047-B53C-C940F356E4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  <p:grpSp>
        <p:nvGrpSpPr>
          <p:cNvPr id="8" name="Group 75">
            <a:extLst>
              <a:ext uri="{FF2B5EF4-FFF2-40B4-BE49-F238E27FC236}">
                <a16:creationId xmlns:a16="http://schemas.microsoft.com/office/drawing/2014/main" id="{A7634B2C-CA09-A844-85BC-9A7B08EBB39C}"/>
              </a:ext>
            </a:extLst>
          </p:cNvPr>
          <p:cNvGrpSpPr/>
          <p:nvPr/>
        </p:nvGrpSpPr>
        <p:grpSpPr>
          <a:xfrm>
            <a:off x="133352" y="1199852"/>
            <a:ext cx="5981143" cy="4861559"/>
            <a:chOff x="114858" y="1134860"/>
            <a:chExt cx="5981143" cy="4861559"/>
          </a:xfrm>
        </p:grpSpPr>
        <p:grpSp>
          <p:nvGrpSpPr>
            <p:cNvPr id="9" name="Group 65">
              <a:extLst>
                <a:ext uri="{FF2B5EF4-FFF2-40B4-BE49-F238E27FC236}">
                  <a16:creationId xmlns:a16="http://schemas.microsoft.com/office/drawing/2014/main" id="{986866F4-91E3-AF49-A7CE-9E926956777B}"/>
                </a:ext>
              </a:extLst>
            </p:cNvPr>
            <p:cNvGrpSpPr/>
            <p:nvPr/>
          </p:nvGrpSpPr>
          <p:grpSpPr>
            <a:xfrm>
              <a:off x="114858" y="1134860"/>
              <a:ext cx="5981143" cy="4861559"/>
              <a:chOff x="114858" y="1134860"/>
              <a:chExt cx="5981143" cy="4861559"/>
            </a:xfrm>
          </p:grpSpPr>
          <p:pic>
            <p:nvPicPr>
              <p:cNvPr id="12" name="Picture 32" descr="A metal piece with holes in it&#10;&#10;AI-generated content may be incorrect.">
                <a:extLst>
                  <a:ext uri="{FF2B5EF4-FFF2-40B4-BE49-F238E27FC236}">
                    <a16:creationId xmlns:a16="http://schemas.microsoft.com/office/drawing/2014/main" id="{8641A601-29B4-9448-95BB-0073128427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2851679" y="1134860"/>
                <a:ext cx="3244322" cy="4861559"/>
              </a:xfrm>
              <a:prstGeom prst="rect">
                <a:avLst/>
              </a:prstGeom>
            </p:spPr>
          </p:pic>
          <p:pic>
            <p:nvPicPr>
              <p:cNvPr id="13" name="Picture 19" descr="A close-up of a tube&#10;&#10;AI-generated content may be incorrect.">
                <a:extLst>
                  <a:ext uri="{FF2B5EF4-FFF2-40B4-BE49-F238E27FC236}">
                    <a16:creationId xmlns:a16="http://schemas.microsoft.com/office/drawing/2014/main" id="{AE73DF66-3C9A-1F46-93FF-3DBDB9D28D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14858" y="1134860"/>
                <a:ext cx="2636376" cy="4861559"/>
              </a:xfrm>
              <a:prstGeom prst="rect">
                <a:avLst/>
              </a:prstGeom>
            </p:spPr>
          </p:pic>
          <p:sp>
            <p:nvSpPr>
              <p:cNvPr id="14" name="TextBox 20">
                <a:extLst>
                  <a:ext uri="{FF2B5EF4-FFF2-40B4-BE49-F238E27FC236}">
                    <a16:creationId xmlns:a16="http://schemas.microsoft.com/office/drawing/2014/main" id="{1D0305ED-43D8-4648-AC54-6554559A00A2}"/>
                  </a:ext>
                </a:extLst>
              </p:cNvPr>
              <p:cNvSpPr txBox="1"/>
              <p:nvPr/>
            </p:nvSpPr>
            <p:spPr>
              <a:xfrm>
                <a:off x="185174" y="1277074"/>
                <a:ext cx="1523563" cy="6463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it-IT" sz="1800" dirty="0" err="1">
                    <a:solidFill>
                      <a:prstClr val="black"/>
                    </a:solidFill>
                    <a:latin typeface="Garamond"/>
                  </a:rPr>
                  <a:t>Pre-tinned</a:t>
                </a:r>
                <a:r>
                  <a:rPr lang="it-IT" sz="1800" dirty="0">
                    <a:solidFill>
                      <a:prstClr val="black"/>
                    </a:solidFill>
                    <a:latin typeface="Garamond"/>
                  </a:rPr>
                  <a:t> HTS tapes</a:t>
                </a:r>
                <a:endParaRPr lang="en-GB" sz="1800" dirty="0">
                  <a:solidFill>
                    <a:prstClr val="black"/>
                  </a:solidFill>
                  <a:latin typeface="Garamond"/>
                </a:endParaRPr>
              </a:p>
            </p:txBody>
          </p:sp>
          <p:cxnSp>
            <p:nvCxnSpPr>
              <p:cNvPr id="15" name="Straight Arrow Connector 21">
                <a:extLst>
                  <a:ext uri="{FF2B5EF4-FFF2-40B4-BE49-F238E27FC236}">
                    <a16:creationId xmlns:a16="http://schemas.microsoft.com/office/drawing/2014/main" id="{11BAC23D-56BA-8C43-A8AA-E1B9A76AC2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7078" y="1933671"/>
                <a:ext cx="775968" cy="721883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67">
              <a:extLst>
                <a:ext uri="{FF2B5EF4-FFF2-40B4-BE49-F238E27FC236}">
                  <a16:creationId xmlns:a16="http://schemas.microsoft.com/office/drawing/2014/main" id="{149F7EAD-9308-434B-B137-799512894B95}"/>
                </a:ext>
              </a:extLst>
            </p:cNvPr>
            <p:cNvSpPr txBox="1"/>
            <p:nvPr/>
          </p:nvSpPr>
          <p:spPr>
            <a:xfrm>
              <a:off x="3345337" y="1277074"/>
              <a:ext cx="2732964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 defTabSz="914400"/>
              <a:r>
                <a:rPr lang="it-IT" sz="1800" dirty="0" err="1">
                  <a:solidFill>
                    <a:prstClr val="black"/>
                  </a:solidFill>
                  <a:latin typeface="Garamond"/>
                </a:rPr>
                <a:t>Conductor</a:t>
              </a:r>
              <a:r>
                <a:rPr lang="it-IT" sz="1800" dirty="0">
                  <a:solidFill>
                    <a:prstClr val="black"/>
                  </a:solidFill>
                  <a:latin typeface="Garamond"/>
                </a:rPr>
                <a:t> </a:t>
              </a:r>
              <a:r>
                <a:rPr lang="it-IT" sz="1800" dirty="0" err="1">
                  <a:solidFill>
                    <a:prstClr val="black"/>
                  </a:solidFill>
                  <a:latin typeface="Garamond"/>
                </a:rPr>
                <a:t>is</a:t>
              </a:r>
              <a:r>
                <a:rPr lang="it-IT" sz="1800" dirty="0">
                  <a:solidFill>
                    <a:prstClr val="black"/>
                  </a:solidFill>
                  <a:latin typeface="Garamond"/>
                </a:rPr>
                <a:t> </a:t>
              </a:r>
              <a:r>
                <a:rPr lang="it-IT" sz="1800" dirty="0" err="1">
                  <a:solidFill>
                    <a:prstClr val="black"/>
                  </a:solidFill>
                  <a:latin typeface="Garamond"/>
                </a:rPr>
                <a:t>inserted</a:t>
              </a:r>
              <a:r>
                <a:rPr lang="it-IT" sz="1800" dirty="0">
                  <a:solidFill>
                    <a:prstClr val="black"/>
                  </a:solidFill>
                  <a:latin typeface="Garamond"/>
                </a:rPr>
                <a:t> in the </a:t>
              </a:r>
              <a:r>
                <a:rPr lang="it-IT" sz="1800" dirty="0" err="1">
                  <a:solidFill>
                    <a:prstClr val="black"/>
                  </a:solidFill>
                  <a:latin typeface="Garamond"/>
                </a:rPr>
                <a:t>pre-tinned</a:t>
              </a:r>
              <a:r>
                <a:rPr lang="it-IT" sz="1800" dirty="0">
                  <a:solidFill>
                    <a:prstClr val="black"/>
                  </a:solidFill>
                  <a:latin typeface="Garamond"/>
                </a:rPr>
                <a:t> </a:t>
              </a:r>
              <a:r>
                <a:rPr lang="it-IT" sz="1800" dirty="0" err="1">
                  <a:solidFill>
                    <a:prstClr val="black"/>
                  </a:solidFill>
                  <a:latin typeface="Garamond"/>
                </a:rPr>
                <a:t>copper</a:t>
              </a:r>
              <a:r>
                <a:rPr lang="it-IT" sz="1800" dirty="0">
                  <a:solidFill>
                    <a:prstClr val="black"/>
                  </a:solidFill>
                  <a:latin typeface="Garamond"/>
                </a:rPr>
                <a:t> terminal</a:t>
              </a:r>
              <a:endParaRPr lang="en-GB" sz="1800" dirty="0">
                <a:solidFill>
                  <a:prstClr val="black"/>
                </a:solidFill>
                <a:latin typeface="Garamond"/>
              </a:endParaRPr>
            </a:p>
          </p:txBody>
        </p:sp>
        <p:cxnSp>
          <p:nvCxnSpPr>
            <p:cNvPr id="11" name="Straight Arrow Connector 68">
              <a:extLst>
                <a:ext uri="{FF2B5EF4-FFF2-40B4-BE49-F238E27FC236}">
                  <a16:creationId xmlns:a16="http://schemas.microsoft.com/office/drawing/2014/main" id="{EAB078DA-7856-AB43-86F6-889AB66FBD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34255" y="1948556"/>
              <a:ext cx="432480" cy="731376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78">
            <a:extLst>
              <a:ext uri="{FF2B5EF4-FFF2-40B4-BE49-F238E27FC236}">
                <a16:creationId xmlns:a16="http://schemas.microsoft.com/office/drawing/2014/main" id="{3797BFD9-275C-6541-BC3A-645F65A65349}"/>
              </a:ext>
            </a:extLst>
          </p:cNvPr>
          <p:cNvGrpSpPr/>
          <p:nvPr/>
        </p:nvGrpSpPr>
        <p:grpSpPr>
          <a:xfrm>
            <a:off x="2840836" y="1131994"/>
            <a:ext cx="9190065" cy="4929417"/>
            <a:chOff x="2840041" y="1131993"/>
            <a:chExt cx="9190065" cy="4929417"/>
          </a:xfrm>
        </p:grpSpPr>
        <p:grpSp>
          <p:nvGrpSpPr>
            <p:cNvPr id="17" name="Group 7">
              <a:extLst>
                <a:ext uri="{FF2B5EF4-FFF2-40B4-BE49-F238E27FC236}">
                  <a16:creationId xmlns:a16="http://schemas.microsoft.com/office/drawing/2014/main" id="{C82475E3-11D5-CD46-8C21-08D3EAE6CC5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840041" y="1160011"/>
              <a:ext cx="3288911" cy="4901399"/>
              <a:chOff x="905320" y="1160011"/>
              <a:chExt cx="3244076" cy="4834581"/>
            </a:xfrm>
          </p:grpSpPr>
          <p:pic>
            <p:nvPicPr>
              <p:cNvPr id="27" name="Picture 11" descr="A large metal pole with wires and screws&#10;&#10;AI-generated content may be incorrect.">
                <a:extLst>
                  <a:ext uri="{FF2B5EF4-FFF2-40B4-BE49-F238E27FC236}">
                    <a16:creationId xmlns:a16="http://schemas.microsoft.com/office/drawing/2014/main" id="{05ABCBC4-D3C5-DC4F-82B6-2E53925012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905320" y="1160011"/>
                <a:ext cx="3244076" cy="4834581"/>
              </a:xfrm>
              <a:prstGeom prst="rect">
                <a:avLst/>
              </a:prstGeom>
            </p:spPr>
          </p:pic>
          <p:sp>
            <p:nvSpPr>
              <p:cNvPr id="28" name="TextBox 13">
                <a:extLst>
                  <a:ext uri="{FF2B5EF4-FFF2-40B4-BE49-F238E27FC236}">
                    <a16:creationId xmlns:a16="http://schemas.microsoft.com/office/drawing/2014/main" id="{845C0725-0C7D-2144-BB4B-F8CFBF967460}"/>
                  </a:ext>
                </a:extLst>
              </p:cNvPr>
              <p:cNvSpPr txBox="1"/>
              <p:nvPr/>
            </p:nvSpPr>
            <p:spPr>
              <a:xfrm>
                <a:off x="1417360" y="3747452"/>
                <a:ext cx="954272" cy="6463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en-GB" sz="1800" dirty="0">
                    <a:solidFill>
                      <a:prstClr val="black"/>
                    </a:solidFill>
                    <a:latin typeface="Garamond"/>
                  </a:rPr>
                  <a:t>Solder crucible</a:t>
                </a:r>
              </a:p>
            </p:txBody>
          </p:sp>
          <p:cxnSp>
            <p:nvCxnSpPr>
              <p:cNvPr id="29" name="Straight Arrow Connector 15">
                <a:extLst>
                  <a:ext uri="{FF2B5EF4-FFF2-40B4-BE49-F238E27FC236}">
                    <a16:creationId xmlns:a16="http://schemas.microsoft.com/office/drawing/2014/main" id="{E6AF509D-540F-E348-90DB-7F8473A51A69}"/>
                  </a:ext>
                </a:extLst>
              </p:cNvPr>
              <p:cNvCxnSpPr>
                <a:stCxn id="28" idx="2"/>
              </p:cNvCxnSpPr>
              <p:nvPr/>
            </p:nvCxnSpPr>
            <p:spPr>
              <a:xfrm>
                <a:off x="1894496" y="4393783"/>
                <a:ext cx="217223" cy="19427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0" name="TextBox 17">
                <a:extLst>
                  <a:ext uri="{FF2B5EF4-FFF2-40B4-BE49-F238E27FC236}">
                    <a16:creationId xmlns:a16="http://schemas.microsoft.com/office/drawing/2014/main" id="{3E4FF387-D082-A743-B203-AE5D64E49FB4}"/>
                  </a:ext>
                </a:extLst>
              </p:cNvPr>
              <p:cNvSpPr txBox="1"/>
              <p:nvPr/>
            </p:nvSpPr>
            <p:spPr>
              <a:xfrm>
                <a:off x="938968" y="2254336"/>
                <a:ext cx="1942657" cy="6375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it-IT" sz="1800" dirty="0">
                    <a:solidFill>
                      <a:prstClr val="black"/>
                    </a:solidFill>
                    <a:latin typeface="Garamond"/>
                  </a:rPr>
                  <a:t>C</a:t>
                </a:r>
                <a:r>
                  <a:rPr lang="en-GB" sz="1800" dirty="0" err="1">
                    <a:solidFill>
                      <a:prstClr val="black"/>
                    </a:solidFill>
                    <a:latin typeface="Garamond"/>
                  </a:rPr>
                  <a:t>opper</a:t>
                </a:r>
                <a:r>
                  <a:rPr lang="en-GB" sz="1800" dirty="0">
                    <a:solidFill>
                      <a:prstClr val="black"/>
                    </a:solidFill>
                    <a:latin typeface="Garamond"/>
                  </a:rPr>
                  <a:t> termination heaters</a:t>
                </a:r>
              </a:p>
            </p:txBody>
          </p:sp>
          <p:cxnSp>
            <p:nvCxnSpPr>
              <p:cNvPr id="31" name="Straight Arrow Connector 18">
                <a:extLst>
                  <a:ext uri="{FF2B5EF4-FFF2-40B4-BE49-F238E27FC236}">
                    <a16:creationId xmlns:a16="http://schemas.microsoft.com/office/drawing/2014/main" id="{357431CB-8D05-7C45-B069-7CE2106F4A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67403" y="2900667"/>
                <a:ext cx="403018" cy="19988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" name="TextBox 25">
                <a:extLst>
                  <a:ext uri="{FF2B5EF4-FFF2-40B4-BE49-F238E27FC236}">
                    <a16:creationId xmlns:a16="http://schemas.microsoft.com/office/drawing/2014/main" id="{A8DF5BBD-79E3-4248-927C-8EB2CD64C77A}"/>
                  </a:ext>
                </a:extLst>
              </p:cNvPr>
              <p:cNvSpPr txBox="1"/>
              <p:nvPr/>
            </p:nvSpPr>
            <p:spPr>
              <a:xfrm>
                <a:off x="1356775" y="4774429"/>
                <a:ext cx="64633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en-GB" sz="2000" b="1" dirty="0">
                    <a:solidFill>
                      <a:prstClr val="black"/>
                    </a:solidFill>
                    <a:latin typeface="Garamond"/>
                  </a:rPr>
                  <a:t>air</a:t>
                </a:r>
              </a:p>
            </p:txBody>
          </p:sp>
          <p:cxnSp>
            <p:nvCxnSpPr>
              <p:cNvPr id="33" name="Straight Arrow Connector 26">
                <a:extLst>
                  <a:ext uri="{FF2B5EF4-FFF2-40B4-BE49-F238E27FC236}">
                    <a16:creationId xmlns:a16="http://schemas.microsoft.com/office/drawing/2014/main" id="{C10714D6-6692-184C-A65D-AA57A17622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4798" y="5040114"/>
                <a:ext cx="244382" cy="11793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TextBox 27">
                <a:extLst>
                  <a:ext uri="{FF2B5EF4-FFF2-40B4-BE49-F238E27FC236}">
                    <a16:creationId xmlns:a16="http://schemas.microsoft.com/office/drawing/2014/main" id="{176F00E7-190F-634B-8AD2-999A2EC0E633}"/>
                  </a:ext>
                </a:extLst>
              </p:cNvPr>
              <p:cNvSpPr txBox="1"/>
              <p:nvPr/>
            </p:nvSpPr>
            <p:spPr>
              <a:xfrm>
                <a:off x="2993039" y="4653347"/>
                <a:ext cx="112998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en-GB" sz="2000" b="1" dirty="0">
                    <a:solidFill>
                      <a:srgbClr val="E7E6E6">
                        <a:lumMod val="90000"/>
                      </a:srgbClr>
                    </a:solidFill>
                    <a:latin typeface="Garamond"/>
                  </a:rPr>
                  <a:t>solder</a:t>
                </a:r>
              </a:p>
            </p:txBody>
          </p:sp>
          <p:cxnSp>
            <p:nvCxnSpPr>
              <p:cNvPr id="35" name="Straight Arrow Connector 28">
                <a:extLst>
                  <a:ext uri="{FF2B5EF4-FFF2-40B4-BE49-F238E27FC236}">
                    <a16:creationId xmlns:a16="http://schemas.microsoft.com/office/drawing/2014/main" id="{82179D6C-978D-6049-A9FB-767E326D8D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11484" y="4731178"/>
                <a:ext cx="0" cy="244451"/>
              </a:xfrm>
              <a:prstGeom prst="straightConnector1">
                <a:avLst/>
              </a:prstGeom>
              <a:ln>
                <a:solidFill>
                  <a:schemeClr val="bg2">
                    <a:lumMod val="90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" name="TextBox 33">
                <a:extLst>
                  <a:ext uri="{FF2B5EF4-FFF2-40B4-BE49-F238E27FC236}">
                    <a16:creationId xmlns:a16="http://schemas.microsoft.com/office/drawing/2014/main" id="{0B78204E-3C6A-2C4E-B5A1-E2AE51239B49}"/>
                  </a:ext>
                </a:extLst>
              </p:cNvPr>
              <p:cNvSpPr txBox="1"/>
              <p:nvPr/>
            </p:nvSpPr>
            <p:spPr>
              <a:xfrm>
                <a:off x="977851" y="1473580"/>
                <a:ext cx="1942657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it-IT" sz="1800" dirty="0">
                    <a:solidFill>
                      <a:prstClr val="black"/>
                    </a:solidFill>
                    <a:latin typeface="Garamond"/>
                  </a:rPr>
                  <a:t>Jacket </a:t>
                </a:r>
                <a:r>
                  <a:rPr lang="en-GB" sz="1800" dirty="0">
                    <a:solidFill>
                      <a:prstClr val="black"/>
                    </a:solidFill>
                    <a:latin typeface="Garamond"/>
                  </a:rPr>
                  <a:t>heaters</a:t>
                </a:r>
              </a:p>
            </p:txBody>
          </p:sp>
          <p:cxnSp>
            <p:nvCxnSpPr>
              <p:cNvPr id="37" name="Straight Arrow Connector 34">
                <a:extLst>
                  <a:ext uri="{FF2B5EF4-FFF2-40B4-BE49-F238E27FC236}">
                    <a16:creationId xmlns:a16="http://schemas.microsoft.com/office/drawing/2014/main" id="{17A76E5F-882A-C840-9FC7-50D82975C2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21187" y="1842912"/>
                <a:ext cx="571851" cy="210041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37">
              <a:extLst>
                <a:ext uri="{FF2B5EF4-FFF2-40B4-BE49-F238E27FC236}">
                  <a16:creationId xmlns:a16="http://schemas.microsoft.com/office/drawing/2014/main" id="{59F1A079-4EF4-A347-A806-D835065517E6}"/>
                </a:ext>
              </a:extLst>
            </p:cNvPr>
            <p:cNvSpPr txBox="1"/>
            <p:nvPr/>
          </p:nvSpPr>
          <p:spPr>
            <a:xfrm>
              <a:off x="6286217" y="5288533"/>
              <a:ext cx="5720609" cy="70788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 defTabSz="914400"/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The </a:t>
              </a:r>
              <a:r>
                <a:rPr lang="it-IT" sz="2000" dirty="0" err="1">
                  <a:solidFill>
                    <a:prstClr val="black"/>
                  </a:solidFill>
                  <a:latin typeface="Garamond"/>
                </a:rPr>
                <a:t>termination</a:t>
              </a:r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 </a:t>
              </a:r>
              <a:r>
                <a:rPr lang="it-IT" sz="2000" dirty="0" err="1">
                  <a:solidFill>
                    <a:prstClr val="black"/>
                  </a:solidFill>
                  <a:latin typeface="Garamond"/>
                </a:rPr>
                <a:t>is</a:t>
              </a:r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 </a:t>
              </a:r>
              <a:r>
                <a:rPr lang="it-IT" sz="2000" dirty="0" err="1">
                  <a:solidFill>
                    <a:prstClr val="black"/>
                  </a:solidFill>
                  <a:latin typeface="Garamond"/>
                </a:rPr>
                <a:t>soldered</a:t>
              </a:r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 via </a:t>
              </a:r>
              <a:r>
                <a:rPr lang="it-IT" sz="2000" dirty="0" err="1">
                  <a:solidFill>
                    <a:prstClr val="black"/>
                  </a:solidFill>
                  <a:latin typeface="Garamond"/>
                </a:rPr>
                <a:t>impregnation</a:t>
              </a:r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 </a:t>
              </a:r>
              <a:r>
                <a:rPr lang="it-IT" sz="2000" dirty="0" err="1">
                  <a:solidFill>
                    <a:prstClr val="black"/>
                  </a:solidFill>
                  <a:latin typeface="Garamond"/>
                </a:rPr>
                <a:t>while</a:t>
              </a:r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 </a:t>
              </a:r>
              <a:r>
                <a:rPr lang="it-IT" sz="2000" dirty="0" err="1">
                  <a:solidFill>
                    <a:prstClr val="black"/>
                  </a:solidFill>
                  <a:latin typeface="Garamond"/>
                </a:rPr>
                <a:t>heated</a:t>
              </a:r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 </a:t>
              </a:r>
              <a:r>
                <a:rPr lang="it-IT" sz="2000" dirty="0" err="1">
                  <a:solidFill>
                    <a:prstClr val="black"/>
                  </a:solidFill>
                  <a:latin typeface="Garamond"/>
                </a:rPr>
                <a:t>stably</a:t>
              </a:r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 </a:t>
              </a:r>
              <a:r>
                <a:rPr lang="it-IT" sz="2000" dirty="0" err="1">
                  <a:solidFill>
                    <a:prstClr val="black"/>
                  </a:solidFill>
                  <a:latin typeface="Garamond"/>
                </a:rPr>
                <a:t>at</a:t>
              </a:r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 200 °C  </a:t>
              </a:r>
              <a:endParaRPr lang="en-GB" sz="2000" dirty="0">
                <a:solidFill>
                  <a:prstClr val="black"/>
                </a:solidFill>
                <a:latin typeface="Garamond"/>
              </a:endParaRPr>
            </a:p>
          </p:txBody>
        </p:sp>
        <p:grpSp>
          <p:nvGrpSpPr>
            <p:cNvPr id="19" name="Group 64">
              <a:extLst>
                <a:ext uri="{FF2B5EF4-FFF2-40B4-BE49-F238E27FC236}">
                  <a16:creationId xmlns:a16="http://schemas.microsoft.com/office/drawing/2014/main" id="{3B2C57AC-CD1B-954F-89D3-CDAC7F4035DC}"/>
                </a:ext>
              </a:extLst>
            </p:cNvPr>
            <p:cNvGrpSpPr/>
            <p:nvPr/>
          </p:nvGrpSpPr>
          <p:grpSpPr>
            <a:xfrm>
              <a:off x="6309497" y="1131993"/>
              <a:ext cx="5720609" cy="3939294"/>
              <a:chOff x="6286217" y="1160011"/>
              <a:chExt cx="5720609" cy="3939294"/>
            </a:xfrm>
          </p:grpSpPr>
          <p:pic>
            <p:nvPicPr>
              <p:cNvPr id="20" name="Picture 9" descr="A table with electrical equipment on it&#10;&#10;AI-generated content may be incorrect.">
                <a:extLst>
                  <a:ext uri="{FF2B5EF4-FFF2-40B4-BE49-F238E27FC236}">
                    <a16:creationId xmlns:a16="http://schemas.microsoft.com/office/drawing/2014/main" id="{1BA52355-2342-6B4C-B92A-5694E56A21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6286217" y="1160011"/>
                <a:ext cx="5720609" cy="3939294"/>
              </a:xfrm>
              <a:prstGeom prst="rect">
                <a:avLst/>
              </a:prstGeom>
            </p:spPr>
          </p:pic>
          <p:sp>
            <p:nvSpPr>
              <p:cNvPr id="21" name="TextBox 38">
                <a:extLst>
                  <a:ext uri="{FF2B5EF4-FFF2-40B4-BE49-F238E27FC236}">
                    <a16:creationId xmlns:a16="http://schemas.microsoft.com/office/drawing/2014/main" id="{60966279-7FE2-664A-9D1E-19D65C6B09EB}"/>
                  </a:ext>
                </a:extLst>
              </p:cNvPr>
              <p:cNvSpPr txBox="1"/>
              <p:nvPr/>
            </p:nvSpPr>
            <p:spPr>
              <a:xfrm>
                <a:off x="6415972" y="2577501"/>
                <a:ext cx="2201716" cy="6463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en-GB" sz="1800" dirty="0">
                    <a:solidFill>
                      <a:prstClr val="black"/>
                    </a:solidFill>
                    <a:latin typeface="Garamond"/>
                  </a:rPr>
                  <a:t>Bath and termination temperature controller</a:t>
                </a:r>
              </a:p>
            </p:txBody>
          </p:sp>
          <p:sp>
            <p:nvSpPr>
              <p:cNvPr id="22" name="TextBox 41">
                <a:extLst>
                  <a:ext uri="{FF2B5EF4-FFF2-40B4-BE49-F238E27FC236}">
                    <a16:creationId xmlns:a16="http://schemas.microsoft.com/office/drawing/2014/main" id="{5A824FF1-1874-0B4F-ACDE-B2146B01298A}"/>
                  </a:ext>
                </a:extLst>
              </p:cNvPr>
              <p:cNvSpPr txBox="1"/>
              <p:nvPr/>
            </p:nvSpPr>
            <p:spPr>
              <a:xfrm>
                <a:off x="9327958" y="2729302"/>
                <a:ext cx="1925074" cy="6463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en-GB" sz="1800" dirty="0">
                    <a:solidFill>
                      <a:prstClr val="black"/>
                    </a:solidFill>
                    <a:latin typeface="Garamond"/>
                  </a:rPr>
                  <a:t>Jacket heaters power supply</a:t>
                </a:r>
              </a:p>
            </p:txBody>
          </p:sp>
          <p:cxnSp>
            <p:nvCxnSpPr>
              <p:cNvPr id="23" name="Straight Arrow Connector 42">
                <a:extLst>
                  <a:ext uri="{FF2B5EF4-FFF2-40B4-BE49-F238E27FC236}">
                    <a16:creationId xmlns:a16="http://schemas.microsoft.com/office/drawing/2014/main" id="{DA1DC122-3556-E54C-851D-B020141FF92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220005" y="3429000"/>
                <a:ext cx="307522" cy="52605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1">
                <a:extLst>
                  <a:ext uri="{FF2B5EF4-FFF2-40B4-BE49-F238E27FC236}">
                    <a16:creationId xmlns:a16="http://schemas.microsoft.com/office/drawing/2014/main" id="{60BEE3BE-EB68-3C4E-9605-9DDEFF2BD37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73132" y="3223832"/>
                <a:ext cx="447009" cy="52362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" name="TextBox 23">
                <a:extLst>
                  <a:ext uri="{FF2B5EF4-FFF2-40B4-BE49-F238E27FC236}">
                    <a16:creationId xmlns:a16="http://schemas.microsoft.com/office/drawing/2014/main" id="{5063DF57-D153-CD49-BA2E-1BD0A7556201}"/>
                  </a:ext>
                </a:extLst>
              </p:cNvPr>
              <p:cNvSpPr txBox="1"/>
              <p:nvPr/>
            </p:nvSpPr>
            <p:spPr>
              <a:xfrm>
                <a:off x="9729469" y="1509591"/>
                <a:ext cx="1523563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it-IT" sz="1800" dirty="0" err="1">
                    <a:solidFill>
                      <a:prstClr val="black"/>
                    </a:solidFill>
                    <a:latin typeface="Garamond"/>
                  </a:rPr>
                  <a:t>Conductor</a:t>
                </a:r>
                <a:endParaRPr lang="en-GB" sz="1800" dirty="0">
                  <a:solidFill>
                    <a:prstClr val="black"/>
                  </a:solidFill>
                  <a:latin typeface="Garamond"/>
                </a:endParaRPr>
              </a:p>
            </p:txBody>
          </p:sp>
          <p:cxnSp>
            <p:nvCxnSpPr>
              <p:cNvPr id="26" name="Straight Arrow Connector 24">
                <a:extLst>
                  <a:ext uri="{FF2B5EF4-FFF2-40B4-BE49-F238E27FC236}">
                    <a16:creationId xmlns:a16="http://schemas.microsoft.com/office/drawing/2014/main" id="{D470A3E7-EE7A-8348-B777-530B3E2A2355}"/>
                  </a:ext>
                </a:extLst>
              </p:cNvPr>
              <p:cNvCxnSpPr>
                <a:cxnSpLocks/>
                <a:stCxn id="25" idx="1"/>
              </p:cNvCxnSpPr>
              <p:nvPr/>
            </p:nvCxnSpPr>
            <p:spPr>
              <a:xfrm flipH="1">
                <a:off x="9064256" y="1694257"/>
                <a:ext cx="665213" cy="132942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68130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6F74A4-3B63-794B-B169-D2006978D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291" y="257636"/>
            <a:ext cx="10974229" cy="492443"/>
          </a:xfrm>
        </p:spPr>
        <p:txBody>
          <a:bodyPr/>
          <a:lstStyle/>
          <a:p>
            <a:r>
              <a:rPr lang="it-IT" sz="3200" dirty="0"/>
              <a:t>SECAS - SULTAN </a:t>
            </a:r>
            <a:r>
              <a:rPr lang="it-IT" sz="3200" dirty="0" err="1"/>
              <a:t>termination</a:t>
            </a:r>
            <a:r>
              <a:rPr lang="it-IT" sz="3200" dirty="0"/>
              <a:t> manufacturing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CA16E91-41A8-7A49-B899-C3D6BC8390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pPr/>
              <a:t>17</a:t>
            </a:fld>
            <a:endParaRPr lang="it-IT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F80A70DB-25EE-3047-B53C-C940F356E4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  <p:grpSp>
        <p:nvGrpSpPr>
          <p:cNvPr id="16" name="Group 78">
            <a:extLst>
              <a:ext uri="{FF2B5EF4-FFF2-40B4-BE49-F238E27FC236}">
                <a16:creationId xmlns:a16="http://schemas.microsoft.com/office/drawing/2014/main" id="{3797BFD9-275C-6541-BC3A-645F65A65349}"/>
              </a:ext>
            </a:extLst>
          </p:cNvPr>
          <p:cNvGrpSpPr/>
          <p:nvPr/>
        </p:nvGrpSpPr>
        <p:grpSpPr>
          <a:xfrm>
            <a:off x="2840836" y="1131994"/>
            <a:ext cx="9190065" cy="4929417"/>
            <a:chOff x="2840041" y="1131993"/>
            <a:chExt cx="9190065" cy="4929417"/>
          </a:xfrm>
        </p:grpSpPr>
        <p:grpSp>
          <p:nvGrpSpPr>
            <p:cNvPr id="17" name="Group 7">
              <a:extLst>
                <a:ext uri="{FF2B5EF4-FFF2-40B4-BE49-F238E27FC236}">
                  <a16:creationId xmlns:a16="http://schemas.microsoft.com/office/drawing/2014/main" id="{C82475E3-11D5-CD46-8C21-08D3EAE6CC5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840041" y="1160011"/>
              <a:ext cx="3288911" cy="4901399"/>
              <a:chOff x="905320" y="1160011"/>
              <a:chExt cx="3244076" cy="4834581"/>
            </a:xfrm>
          </p:grpSpPr>
          <p:pic>
            <p:nvPicPr>
              <p:cNvPr id="27" name="Picture 11" descr="A large metal pole with wires and screws&#10;&#10;AI-generated content may be incorrect.">
                <a:extLst>
                  <a:ext uri="{FF2B5EF4-FFF2-40B4-BE49-F238E27FC236}">
                    <a16:creationId xmlns:a16="http://schemas.microsoft.com/office/drawing/2014/main" id="{05ABCBC4-D3C5-DC4F-82B6-2E53925012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905320" y="1160011"/>
                <a:ext cx="3244076" cy="4834581"/>
              </a:xfrm>
              <a:prstGeom prst="rect">
                <a:avLst/>
              </a:prstGeom>
            </p:spPr>
          </p:pic>
          <p:sp>
            <p:nvSpPr>
              <p:cNvPr id="28" name="TextBox 13">
                <a:extLst>
                  <a:ext uri="{FF2B5EF4-FFF2-40B4-BE49-F238E27FC236}">
                    <a16:creationId xmlns:a16="http://schemas.microsoft.com/office/drawing/2014/main" id="{845C0725-0C7D-2144-BB4B-F8CFBF967460}"/>
                  </a:ext>
                </a:extLst>
              </p:cNvPr>
              <p:cNvSpPr txBox="1"/>
              <p:nvPr/>
            </p:nvSpPr>
            <p:spPr>
              <a:xfrm>
                <a:off x="1417360" y="3747452"/>
                <a:ext cx="954272" cy="6463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en-GB" sz="1800" dirty="0">
                    <a:solidFill>
                      <a:prstClr val="black"/>
                    </a:solidFill>
                    <a:latin typeface="Garamond"/>
                  </a:rPr>
                  <a:t>Solder crucible</a:t>
                </a:r>
              </a:p>
            </p:txBody>
          </p:sp>
          <p:cxnSp>
            <p:nvCxnSpPr>
              <p:cNvPr id="29" name="Straight Arrow Connector 15">
                <a:extLst>
                  <a:ext uri="{FF2B5EF4-FFF2-40B4-BE49-F238E27FC236}">
                    <a16:creationId xmlns:a16="http://schemas.microsoft.com/office/drawing/2014/main" id="{E6AF509D-540F-E348-90DB-7F8473A51A69}"/>
                  </a:ext>
                </a:extLst>
              </p:cNvPr>
              <p:cNvCxnSpPr>
                <a:stCxn id="28" idx="2"/>
              </p:cNvCxnSpPr>
              <p:nvPr/>
            </p:nvCxnSpPr>
            <p:spPr>
              <a:xfrm>
                <a:off x="1894496" y="4393783"/>
                <a:ext cx="217223" cy="19427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0" name="TextBox 17">
                <a:extLst>
                  <a:ext uri="{FF2B5EF4-FFF2-40B4-BE49-F238E27FC236}">
                    <a16:creationId xmlns:a16="http://schemas.microsoft.com/office/drawing/2014/main" id="{3E4FF387-D082-A743-B203-AE5D64E49FB4}"/>
                  </a:ext>
                </a:extLst>
              </p:cNvPr>
              <p:cNvSpPr txBox="1"/>
              <p:nvPr/>
            </p:nvSpPr>
            <p:spPr>
              <a:xfrm>
                <a:off x="938968" y="2254336"/>
                <a:ext cx="1942657" cy="6375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it-IT" sz="1800" dirty="0">
                    <a:solidFill>
                      <a:prstClr val="black"/>
                    </a:solidFill>
                    <a:latin typeface="Garamond"/>
                  </a:rPr>
                  <a:t>C</a:t>
                </a:r>
                <a:r>
                  <a:rPr lang="en-GB" sz="1800" dirty="0" err="1">
                    <a:solidFill>
                      <a:prstClr val="black"/>
                    </a:solidFill>
                    <a:latin typeface="Garamond"/>
                  </a:rPr>
                  <a:t>opper</a:t>
                </a:r>
                <a:r>
                  <a:rPr lang="en-GB" sz="1800" dirty="0">
                    <a:solidFill>
                      <a:prstClr val="black"/>
                    </a:solidFill>
                    <a:latin typeface="Garamond"/>
                  </a:rPr>
                  <a:t> termination heaters</a:t>
                </a:r>
              </a:p>
            </p:txBody>
          </p:sp>
          <p:cxnSp>
            <p:nvCxnSpPr>
              <p:cNvPr id="31" name="Straight Arrow Connector 18">
                <a:extLst>
                  <a:ext uri="{FF2B5EF4-FFF2-40B4-BE49-F238E27FC236}">
                    <a16:creationId xmlns:a16="http://schemas.microsoft.com/office/drawing/2014/main" id="{357431CB-8D05-7C45-B069-7CE2106F4A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67403" y="2900667"/>
                <a:ext cx="403018" cy="19988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" name="TextBox 25">
                <a:extLst>
                  <a:ext uri="{FF2B5EF4-FFF2-40B4-BE49-F238E27FC236}">
                    <a16:creationId xmlns:a16="http://schemas.microsoft.com/office/drawing/2014/main" id="{A8DF5BBD-79E3-4248-927C-8EB2CD64C77A}"/>
                  </a:ext>
                </a:extLst>
              </p:cNvPr>
              <p:cNvSpPr txBox="1"/>
              <p:nvPr/>
            </p:nvSpPr>
            <p:spPr>
              <a:xfrm>
                <a:off x="1356775" y="4774429"/>
                <a:ext cx="64633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en-GB" sz="2000" b="1" dirty="0">
                    <a:solidFill>
                      <a:prstClr val="black"/>
                    </a:solidFill>
                    <a:latin typeface="Garamond"/>
                  </a:rPr>
                  <a:t>air</a:t>
                </a:r>
              </a:p>
            </p:txBody>
          </p:sp>
          <p:cxnSp>
            <p:nvCxnSpPr>
              <p:cNvPr id="33" name="Straight Arrow Connector 26">
                <a:extLst>
                  <a:ext uri="{FF2B5EF4-FFF2-40B4-BE49-F238E27FC236}">
                    <a16:creationId xmlns:a16="http://schemas.microsoft.com/office/drawing/2014/main" id="{C10714D6-6692-184C-A65D-AA57A17622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4798" y="5040114"/>
                <a:ext cx="244382" cy="11793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TextBox 27">
                <a:extLst>
                  <a:ext uri="{FF2B5EF4-FFF2-40B4-BE49-F238E27FC236}">
                    <a16:creationId xmlns:a16="http://schemas.microsoft.com/office/drawing/2014/main" id="{176F00E7-190F-634B-8AD2-999A2EC0E633}"/>
                  </a:ext>
                </a:extLst>
              </p:cNvPr>
              <p:cNvSpPr txBox="1"/>
              <p:nvPr/>
            </p:nvSpPr>
            <p:spPr>
              <a:xfrm>
                <a:off x="2993039" y="4653347"/>
                <a:ext cx="112998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en-GB" sz="2000" b="1" dirty="0">
                    <a:solidFill>
                      <a:srgbClr val="E7E6E6">
                        <a:lumMod val="90000"/>
                      </a:srgbClr>
                    </a:solidFill>
                    <a:latin typeface="Garamond"/>
                  </a:rPr>
                  <a:t>solder</a:t>
                </a:r>
              </a:p>
            </p:txBody>
          </p:sp>
          <p:cxnSp>
            <p:nvCxnSpPr>
              <p:cNvPr id="35" name="Straight Arrow Connector 28">
                <a:extLst>
                  <a:ext uri="{FF2B5EF4-FFF2-40B4-BE49-F238E27FC236}">
                    <a16:creationId xmlns:a16="http://schemas.microsoft.com/office/drawing/2014/main" id="{82179D6C-978D-6049-A9FB-767E326D8D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11484" y="4731178"/>
                <a:ext cx="0" cy="244451"/>
              </a:xfrm>
              <a:prstGeom prst="straightConnector1">
                <a:avLst/>
              </a:prstGeom>
              <a:ln>
                <a:solidFill>
                  <a:schemeClr val="bg2">
                    <a:lumMod val="90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" name="TextBox 33">
                <a:extLst>
                  <a:ext uri="{FF2B5EF4-FFF2-40B4-BE49-F238E27FC236}">
                    <a16:creationId xmlns:a16="http://schemas.microsoft.com/office/drawing/2014/main" id="{0B78204E-3C6A-2C4E-B5A1-E2AE51239B49}"/>
                  </a:ext>
                </a:extLst>
              </p:cNvPr>
              <p:cNvSpPr txBox="1"/>
              <p:nvPr/>
            </p:nvSpPr>
            <p:spPr>
              <a:xfrm>
                <a:off x="977851" y="1473580"/>
                <a:ext cx="1942657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it-IT" sz="1800" dirty="0">
                    <a:solidFill>
                      <a:prstClr val="black"/>
                    </a:solidFill>
                    <a:latin typeface="Garamond"/>
                  </a:rPr>
                  <a:t>Jacket </a:t>
                </a:r>
                <a:r>
                  <a:rPr lang="en-GB" sz="1800" dirty="0">
                    <a:solidFill>
                      <a:prstClr val="black"/>
                    </a:solidFill>
                    <a:latin typeface="Garamond"/>
                  </a:rPr>
                  <a:t>heaters</a:t>
                </a:r>
              </a:p>
            </p:txBody>
          </p:sp>
          <p:cxnSp>
            <p:nvCxnSpPr>
              <p:cNvPr id="37" name="Straight Arrow Connector 34">
                <a:extLst>
                  <a:ext uri="{FF2B5EF4-FFF2-40B4-BE49-F238E27FC236}">
                    <a16:creationId xmlns:a16="http://schemas.microsoft.com/office/drawing/2014/main" id="{17A76E5F-882A-C840-9FC7-50D82975C2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21187" y="1842912"/>
                <a:ext cx="571851" cy="210041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37">
              <a:extLst>
                <a:ext uri="{FF2B5EF4-FFF2-40B4-BE49-F238E27FC236}">
                  <a16:creationId xmlns:a16="http://schemas.microsoft.com/office/drawing/2014/main" id="{59F1A079-4EF4-A347-A806-D835065517E6}"/>
                </a:ext>
              </a:extLst>
            </p:cNvPr>
            <p:cNvSpPr txBox="1"/>
            <p:nvPr/>
          </p:nvSpPr>
          <p:spPr>
            <a:xfrm>
              <a:off x="6286217" y="5288533"/>
              <a:ext cx="5720609" cy="70788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 defTabSz="914400"/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The </a:t>
              </a:r>
              <a:r>
                <a:rPr lang="it-IT" sz="2000" dirty="0" err="1">
                  <a:solidFill>
                    <a:prstClr val="black"/>
                  </a:solidFill>
                  <a:latin typeface="Garamond"/>
                </a:rPr>
                <a:t>termination</a:t>
              </a:r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 </a:t>
              </a:r>
              <a:r>
                <a:rPr lang="it-IT" sz="2000" dirty="0" err="1">
                  <a:solidFill>
                    <a:prstClr val="black"/>
                  </a:solidFill>
                  <a:latin typeface="Garamond"/>
                </a:rPr>
                <a:t>is</a:t>
              </a:r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 </a:t>
              </a:r>
              <a:r>
                <a:rPr lang="it-IT" sz="2000" dirty="0" err="1">
                  <a:solidFill>
                    <a:prstClr val="black"/>
                  </a:solidFill>
                  <a:latin typeface="Garamond"/>
                </a:rPr>
                <a:t>soldered</a:t>
              </a:r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 via </a:t>
              </a:r>
              <a:r>
                <a:rPr lang="it-IT" sz="2000" dirty="0" err="1">
                  <a:solidFill>
                    <a:prstClr val="black"/>
                  </a:solidFill>
                  <a:latin typeface="Garamond"/>
                </a:rPr>
                <a:t>impregnation</a:t>
              </a:r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 </a:t>
              </a:r>
              <a:r>
                <a:rPr lang="it-IT" sz="2000" dirty="0" err="1">
                  <a:solidFill>
                    <a:prstClr val="black"/>
                  </a:solidFill>
                  <a:latin typeface="Garamond"/>
                </a:rPr>
                <a:t>while</a:t>
              </a:r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 </a:t>
              </a:r>
              <a:r>
                <a:rPr lang="it-IT" sz="2000" dirty="0" err="1">
                  <a:solidFill>
                    <a:prstClr val="black"/>
                  </a:solidFill>
                  <a:latin typeface="Garamond"/>
                </a:rPr>
                <a:t>heated</a:t>
              </a:r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 </a:t>
              </a:r>
              <a:r>
                <a:rPr lang="it-IT" sz="2000" dirty="0" err="1">
                  <a:solidFill>
                    <a:prstClr val="black"/>
                  </a:solidFill>
                  <a:latin typeface="Garamond"/>
                </a:rPr>
                <a:t>stably</a:t>
              </a:r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 </a:t>
              </a:r>
              <a:r>
                <a:rPr lang="it-IT" sz="2000" dirty="0" err="1">
                  <a:solidFill>
                    <a:prstClr val="black"/>
                  </a:solidFill>
                  <a:latin typeface="Garamond"/>
                </a:rPr>
                <a:t>at</a:t>
              </a:r>
              <a:r>
                <a:rPr lang="it-IT" sz="2000" dirty="0">
                  <a:solidFill>
                    <a:prstClr val="black"/>
                  </a:solidFill>
                  <a:latin typeface="Garamond"/>
                </a:rPr>
                <a:t> 200 °C  </a:t>
              </a:r>
              <a:endParaRPr lang="en-GB" sz="2000" dirty="0">
                <a:solidFill>
                  <a:prstClr val="black"/>
                </a:solidFill>
                <a:latin typeface="Garamond"/>
              </a:endParaRPr>
            </a:p>
          </p:txBody>
        </p:sp>
        <p:grpSp>
          <p:nvGrpSpPr>
            <p:cNvPr id="19" name="Group 64">
              <a:extLst>
                <a:ext uri="{FF2B5EF4-FFF2-40B4-BE49-F238E27FC236}">
                  <a16:creationId xmlns:a16="http://schemas.microsoft.com/office/drawing/2014/main" id="{3B2C57AC-CD1B-954F-89D3-CDAC7F4035DC}"/>
                </a:ext>
              </a:extLst>
            </p:cNvPr>
            <p:cNvGrpSpPr/>
            <p:nvPr/>
          </p:nvGrpSpPr>
          <p:grpSpPr>
            <a:xfrm>
              <a:off x="6309497" y="1131993"/>
              <a:ext cx="5720609" cy="3939294"/>
              <a:chOff x="6286217" y="1160011"/>
              <a:chExt cx="5720609" cy="3939294"/>
            </a:xfrm>
          </p:grpSpPr>
          <p:pic>
            <p:nvPicPr>
              <p:cNvPr id="20" name="Picture 9" descr="A table with electrical equipment on it&#10;&#10;AI-generated content may be incorrect.">
                <a:extLst>
                  <a:ext uri="{FF2B5EF4-FFF2-40B4-BE49-F238E27FC236}">
                    <a16:creationId xmlns:a16="http://schemas.microsoft.com/office/drawing/2014/main" id="{1BA52355-2342-6B4C-B92A-5694E56A21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6286217" y="1160011"/>
                <a:ext cx="5720609" cy="3939294"/>
              </a:xfrm>
              <a:prstGeom prst="rect">
                <a:avLst/>
              </a:prstGeom>
            </p:spPr>
          </p:pic>
          <p:sp>
            <p:nvSpPr>
              <p:cNvPr id="21" name="TextBox 38">
                <a:extLst>
                  <a:ext uri="{FF2B5EF4-FFF2-40B4-BE49-F238E27FC236}">
                    <a16:creationId xmlns:a16="http://schemas.microsoft.com/office/drawing/2014/main" id="{60966279-7FE2-664A-9D1E-19D65C6B09EB}"/>
                  </a:ext>
                </a:extLst>
              </p:cNvPr>
              <p:cNvSpPr txBox="1"/>
              <p:nvPr/>
            </p:nvSpPr>
            <p:spPr>
              <a:xfrm>
                <a:off x="6415972" y="2577501"/>
                <a:ext cx="2201716" cy="6463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en-GB" sz="1800" dirty="0">
                    <a:solidFill>
                      <a:prstClr val="black"/>
                    </a:solidFill>
                    <a:latin typeface="Garamond"/>
                  </a:rPr>
                  <a:t>Bath and termination temperature controller</a:t>
                </a:r>
              </a:p>
            </p:txBody>
          </p:sp>
          <p:sp>
            <p:nvSpPr>
              <p:cNvPr id="22" name="TextBox 41">
                <a:extLst>
                  <a:ext uri="{FF2B5EF4-FFF2-40B4-BE49-F238E27FC236}">
                    <a16:creationId xmlns:a16="http://schemas.microsoft.com/office/drawing/2014/main" id="{5A824FF1-1874-0B4F-ACDE-B2146B01298A}"/>
                  </a:ext>
                </a:extLst>
              </p:cNvPr>
              <p:cNvSpPr txBox="1"/>
              <p:nvPr/>
            </p:nvSpPr>
            <p:spPr>
              <a:xfrm>
                <a:off x="9327958" y="2729302"/>
                <a:ext cx="1925074" cy="6463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en-GB" sz="1800" dirty="0">
                    <a:solidFill>
                      <a:prstClr val="black"/>
                    </a:solidFill>
                    <a:latin typeface="Garamond"/>
                  </a:rPr>
                  <a:t>Jacket heaters power supply</a:t>
                </a:r>
              </a:p>
            </p:txBody>
          </p:sp>
          <p:cxnSp>
            <p:nvCxnSpPr>
              <p:cNvPr id="23" name="Straight Arrow Connector 42">
                <a:extLst>
                  <a:ext uri="{FF2B5EF4-FFF2-40B4-BE49-F238E27FC236}">
                    <a16:creationId xmlns:a16="http://schemas.microsoft.com/office/drawing/2014/main" id="{DA1DC122-3556-E54C-851D-B020141FF92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220005" y="3429000"/>
                <a:ext cx="307522" cy="52605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1">
                <a:extLst>
                  <a:ext uri="{FF2B5EF4-FFF2-40B4-BE49-F238E27FC236}">
                    <a16:creationId xmlns:a16="http://schemas.microsoft.com/office/drawing/2014/main" id="{60BEE3BE-EB68-3C4E-9605-9DDEFF2BD37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73132" y="3223832"/>
                <a:ext cx="447009" cy="52362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" name="TextBox 23">
                <a:extLst>
                  <a:ext uri="{FF2B5EF4-FFF2-40B4-BE49-F238E27FC236}">
                    <a16:creationId xmlns:a16="http://schemas.microsoft.com/office/drawing/2014/main" id="{5063DF57-D153-CD49-BA2E-1BD0A7556201}"/>
                  </a:ext>
                </a:extLst>
              </p:cNvPr>
              <p:cNvSpPr txBox="1"/>
              <p:nvPr/>
            </p:nvSpPr>
            <p:spPr>
              <a:xfrm>
                <a:off x="9729469" y="1509591"/>
                <a:ext cx="1523563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it-IT" sz="1800" dirty="0" err="1">
                    <a:solidFill>
                      <a:prstClr val="black"/>
                    </a:solidFill>
                    <a:latin typeface="Garamond"/>
                  </a:rPr>
                  <a:t>Conductor</a:t>
                </a:r>
                <a:endParaRPr lang="en-GB" sz="1800" dirty="0">
                  <a:solidFill>
                    <a:prstClr val="black"/>
                  </a:solidFill>
                  <a:latin typeface="Garamond"/>
                </a:endParaRPr>
              </a:p>
            </p:txBody>
          </p:sp>
          <p:cxnSp>
            <p:nvCxnSpPr>
              <p:cNvPr id="26" name="Straight Arrow Connector 24">
                <a:extLst>
                  <a:ext uri="{FF2B5EF4-FFF2-40B4-BE49-F238E27FC236}">
                    <a16:creationId xmlns:a16="http://schemas.microsoft.com/office/drawing/2014/main" id="{D470A3E7-EE7A-8348-B777-530B3E2A2355}"/>
                  </a:ext>
                </a:extLst>
              </p:cNvPr>
              <p:cNvCxnSpPr>
                <a:cxnSpLocks/>
                <a:stCxn id="25" idx="1"/>
              </p:cNvCxnSpPr>
              <p:nvPr/>
            </p:nvCxnSpPr>
            <p:spPr>
              <a:xfrm flipH="1">
                <a:off x="9064256" y="1694257"/>
                <a:ext cx="665213" cy="132942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uppo 4">
            <a:extLst>
              <a:ext uri="{FF2B5EF4-FFF2-40B4-BE49-F238E27FC236}">
                <a16:creationId xmlns:a16="http://schemas.microsoft.com/office/drawing/2014/main" id="{BA4F7F02-31F1-7B4A-9B31-368CFB58E563}"/>
              </a:ext>
            </a:extLst>
          </p:cNvPr>
          <p:cNvGrpSpPr/>
          <p:nvPr/>
        </p:nvGrpSpPr>
        <p:grpSpPr>
          <a:xfrm>
            <a:off x="157374" y="718024"/>
            <a:ext cx="3440418" cy="5839161"/>
            <a:chOff x="6907237" y="834190"/>
            <a:chExt cx="3440418" cy="5839161"/>
          </a:xfrm>
        </p:grpSpPr>
        <p:sp>
          <p:nvSpPr>
            <p:cNvPr id="4" name="Rettangolo arrotondato 3">
              <a:extLst>
                <a:ext uri="{FF2B5EF4-FFF2-40B4-BE49-F238E27FC236}">
                  <a16:creationId xmlns:a16="http://schemas.microsoft.com/office/drawing/2014/main" id="{2A8EF5D1-6FB7-4342-9AF7-EC0AE967FBB7}"/>
                </a:ext>
              </a:extLst>
            </p:cNvPr>
            <p:cNvSpPr/>
            <p:nvPr/>
          </p:nvSpPr>
          <p:spPr>
            <a:xfrm>
              <a:off x="6907237" y="834190"/>
              <a:ext cx="3406305" cy="5839161"/>
            </a:xfrm>
            <a:prstGeom prst="roundRect">
              <a:avLst>
                <a:gd name="adj" fmla="val 4893"/>
              </a:avLst>
            </a:prstGeom>
            <a:solidFill>
              <a:schemeClr val="bg1">
                <a:lumMod val="50000"/>
                <a:alpha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8" name="Picture 6" descr="A pair of wood planks on a red machine&#10;&#10;AI-generated content may be incorrect.">
              <a:extLst>
                <a:ext uri="{FF2B5EF4-FFF2-40B4-BE49-F238E27FC236}">
                  <a16:creationId xmlns:a16="http://schemas.microsoft.com/office/drawing/2014/main" id="{3E0F7D44-4D10-8D41-B013-5E00E63CBC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025920" y="964812"/>
              <a:ext cx="2780936" cy="5584304"/>
            </a:xfrm>
            <a:prstGeom prst="rect">
              <a:avLst/>
            </a:prstGeom>
            <a:ln>
              <a:noFill/>
            </a:ln>
          </p:spPr>
        </p:pic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24F985AB-47DF-3F49-8991-7EDFE5338ABC}"/>
                </a:ext>
              </a:extLst>
            </p:cNvPr>
            <p:cNvSpPr txBox="1"/>
            <p:nvPr/>
          </p:nvSpPr>
          <p:spPr>
            <a:xfrm>
              <a:off x="8814227" y="944346"/>
              <a:ext cx="1533428" cy="1231106"/>
            </a:xfrm>
            <a:prstGeom prst="rect">
              <a:avLst/>
            </a:prstGeom>
            <a:solidFill>
              <a:schemeClr val="bg2"/>
            </a:solidFill>
          </p:spPr>
          <p:txBody>
            <a:bodyPr vert="horz" wrap="square" lIns="91440" tIns="0" rIns="91440" bIns="0" rtlCol="0">
              <a:spAutoFit/>
            </a:bodyPr>
            <a:lstStyle/>
            <a:p>
              <a:pPr algn="ctr"/>
              <a:r>
                <a:rPr lang="it-IT" sz="2000" b="1" dirty="0">
                  <a:solidFill>
                    <a:srgbClr val="C00000"/>
                  </a:solidFill>
                </a:rPr>
                <a:t>Sample</a:t>
              </a:r>
            </a:p>
            <a:p>
              <a:pPr algn="ctr"/>
              <a:r>
                <a:rPr lang="it-IT" sz="2000" b="1" dirty="0" err="1">
                  <a:solidFill>
                    <a:srgbClr val="C00000"/>
                  </a:solidFill>
                </a:rPr>
                <a:t>Shipped</a:t>
              </a:r>
              <a:r>
                <a:rPr lang="it-IT" sz="2000" b="1" dirty="0">
                  <a:solidFill>
                    <a:srgbClr val="C00000"/>
                  </a:solidFill>
                </a:rPr>
                <a:t> to SPC in late </a:t>
              </a:r>
              <a:r>
                <a:rPr lang="it-IT" sz="2000" b="1" dirty="0" err="1">
                  <a:solidFill>
                    <a:srgbClr val="C00000"/>
                  </a:solidFill>
                </a:rPr>
                <a:t>Sept</a:t>
              </a:r>
              <a:r>
                <a:rPr lang="it-IT" sz="2000" b="1" dirty="0">
                  <a:solidFill>
                    <a:srgbClr val="C00000"/>
                  </a:solidFill>
                </a:rPr>
                <a:t>. ‘25</a:t>
              </a:r>
            </a:p>
          </p:txBody>
        </p:sp>
      </p:grp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6F2F408-3855-AC51-3E81-8E6CEC6FAAD1}"/>
              </a:ext>
            </a:extLst>
          </p:cNvPr>
          <p:cNvSpPr txBox="1"/>
          <p:nvPr/>
        </p:nvSpPr>
        <p:spPr>
          <a:xfrm>
            <a:off x="2616542" y="5737741"/>
            <a:ext cx="5107450" cy="615553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2000" b="1" dirty="0">
                <a:solidFill>
                  <a:srgbClr val="C00000"/>
                </a:solidFill>
              </a:rPr>
              <a:t>Sample «assembly», </a:t>
            </a:r>
            <a:r>
              <a:rPr lang="it-IT" sz="2000" b="1" dirty="0" err="1">
                <a:solidFill>
                  <a:srgbClr val="C00000"/>
                </a:solidFill>
              </a:rPr>
              <a:t>incl</a:t>
            </a:r>
            <a:r>
              <a:rPr lang="it-IT" sz="2000" b="1" dirty="0">
                <a:solidFill>
                  <a:srgbClr val="C00000"/>
                </a:solidFill>
              </a:rPr>
              <a:t>. </a:t>
            </a:r>
            <a:r>
              <a:rPr lang="it-IT" sz="2000" b="1" dirty="0" err="1">
                <a:solidFill>
                  <a:srgbClr val="C00000"/>
                </a:solidFill>
              </a:rPr>
              <a:t>clamps</a:t>
            </a:r>
            <a:r>
              <a:rPr lang="it-IT" sz="2000" b="1" dirty="0">
                <a:solidFill>
                  <a:srgbClr val="C00000"/>
                </a:solidFill>
              </a:rPr>
              <a:t> and </a:t>
            </a:r>
            <a:r>
              <a:rPr lang="it-IT" sz="2000" b="1" dirty="0" err="1">
                <a:solidFill>
                  <a:srgbClr val="C00000"/>
                </a:solidFill>
              </a:rPr>
              <a:t>instrumentation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installation</a:t>
            </a:r>
            <a:r>
              <a:rPr lang="it-IT" sz="2000" b="1" dirty="0">
                <a:solidFill>
                  <a:srgbClr val="C00000"/>
                </a:solidFill>
              </a:rPr>
              <a:t>, by SPC</a:t>
            </a:r>
          </a:p>
        </p:txBody>
      </p:sp>
    </p:spTree>
    <p:extLst>
      <p:ext uri="{BB962C8B-B14F-4D97-AF65-F5344CB8AC3E}">
        <p14:creationId xmlns:p14="http://schemas.microsoft.com/office/powerpoint/2010/main" val="2794181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B9995-32E9-C0A6-E6AF-4C99DB64B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AA6FB-96DE-A36C-EA90-BF14A49AF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291" y="257636"/>
            <a:ext cx="10974229" cy="492443"/>
          </a:xfrm>
        </p:spPr>
        <p:txBody>
          <a:bodyPr/>
          <a:lstStyle/>
          <a:p>
            <a:r>
              <a:rPr lang="it-IT" sz="3200" dirty="0"/>
              <a:t>SECAS - SULTAN sample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85C682C-0A22-7980-F56C-90C7A5ED7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74AB1FB4-66AA-3B53-6C5C-501BE06FB8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  <p:pic>
        <p:nvPicPr>
          <p:cNvPr id="36" name="Immagine 3" descr="Immagine che contiene linea, testo, ricevuta, Parallelo&#10;&#10;Il contenuto generato dall'IA potrebbe non essere corretto.">
            <a:extLst>
              <a:ext uri="{FF2B5EF4-FFF2-40B4-BE49-F238E27FC236}">
                <a16:creationId xmlns:a16="http://schemas.microsoft.com/office/drawing/2014/main" id="{647D82BD-B5CA-16CD-5D91-483CDF02A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339" y="991632"/>
            <a:ext cx="11289499" cy="2202148"/>
          </a:xfrm>
          <a:prstGeom prst="rect">
            <a:avLst/>
          </a:prstGeom>
        </p:spPr>
      </p:pic>
      <p:sp>
        <p:nvSpPr>
          <p:cNvPr id="37" name="Ovale 13">
            <a:extLst>
              <a:ext uri="{FF2B5EF4-FFF2-40B4-BE49-F238E27FC236}">
                <a16:creationId xmlns:a16="http://schemas.microsoft.com/office/drawing/2014/main" id="{C9A6E918-4125-A0D0-79C6-FA72F1C0FEA6}"/>
              </a:ext>
            </a:extLst>
          </p:cNvPr>
          <p:cNvSpPr/>
          <p:nvPr/>
        </p:nvSpPr>
        <p:spPr>
          <a:xfrm>
            <a:off x="3616280" y="1968843"/>
            <a:ext cx="709382" cy="288758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38" name="Ovale 16">
            <a:extLst>
              <a:ext uri="{FF2B5EF4-FFF2-40B4-BE49-F238E27FC236}">
                <a16:creationId xmlns:a16="http://schemas.microsoft.com/office/drawing/2014/main" id="{2778DB44-EA52-EF2B-D424-E513F2E37E79}"/>
              </a:ext>
            </a:extLst>
          </p:cNvPr>
          <p:cNvSpPr/>
          <p:nvPr/>
        </p:nvSpPr>
        <p:spPr>
          <a:xfrm>
            <a:off x="6635087" y="1784261"/>
            <a:ext cx="709382" cy="288758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cxnSp>
        <p:nvCxnSpPr>
          <p:cNvPr id="39" name="Connettore 2 21">
            <a:extLst>
              <a:ext uri="{FF2B5EF4-FFF2-40B4-BE49-F238E27FC236}">
                <a16:creationId xmlns:a16="http://schemas.microsoft.com/office/drawing/2014/main" id="{46F3D949-1942-41C2-82D4-85AC6040A61B}"/>
              </a:ext>
            </a:extLst>
          </p:cNvPr>
          <p:cNvCxnSpPr>
            <a:cxnSpLocks/>
          </p:cNvCxnSpPr>
          <p:nvPr/>
        </p:nvCxnSpPr>
        <p:spPr>
          <a:xfrm flipH="1">
            <a:off x="3233108" y="2257602"/>
            <a:ext cx="617176" cy="1032063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41" name="Group 17">
            <a:extLst>
              <a:ext uri="{FF2B5EF4-FFF2-40B4-BE49-F238E27FC236}">
                <a16:creationId xmlns:a16="http://schemas.microsoft.com/office/drawing/2014/main" id="{E7836110-CF7D-5487-A7E3-F8E41DDB27B9}"/>
              </a:ext>
            </a:extLst>
          </p:cNvPr>
          <p:cNvGrpSpPr/>
          <p:nvPr/>
        </p:nvGrpSpPr>
        <p:grpSpPr>
          <a:xfrm>
            <a:off x="174874" y="3289665"/>
            <a:ext cx="4904753" cy="2840159"/>
            <a:chOff x="174079" y="3289664"/>
            <a:chExt cx="4904753" cy="2840159"/>
          </a:xfrm>
        </p:grpSpPr>
        <p:sp>
          <p:nvSpPr>
            <p:cNvPr id="42" name="CasellaDiTesto 28">
              <a:extLst>
                <a:ext uri="{FF2B5EF4-FFF2-40B4-BE49-F238E27FC236}">
                  <a16:creationId xmlns:a16="http://schemas.microsoft.com/office/drawing/2014/main" id="{6BA1AB50-11E3-1EB5-7FCF-619CF67BA0DD}"/>
                </a:ext>
              </a:extLst>
            </p:cNvPr>
            <p:cNvSpPr txBox="1"/>
            <p:nvPr/>
          </p:nvSpPr>
          <p:spPr>
            <a:xfrm>
              <a:off x="291714" y="5851242"/>
              <a:ext cx="1043206" cy="276999"/>
            </a:xfrm>
            <a:prstGeom prst="rect">
              <a:avLst/>
            </a:prstGeom>
            <a:solidFill>
              <a:sysClr val="window" lastClr="FFFFFF">
                <a:alpha val="50000"/>
              </a:sysClr>
            </a:solidFill>
            <a:ln>
              <a:solidFill>
                <a:sysClr val="windowText" lastClr="000000"/>
              </a:solidFill>
            </a:ln>
          </p:spPr>
          <p:txBody>
            <a:bodyPr vert="horz" wrap="square" lIns="91440" tIns="0" rIns="9144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</a:rPr>
                <a:t>Cu fillers</a:t>
              </a:r>
            </a:p>
          </p:txBody>
        </p:sp>
        <p:sp>
          <p:nvSpPr>
            <p:cNvPr id="43" name="CasellaDiTesto 26">
              <a:extLst>
                <a:ext uri="{FF2B5EF4-FFF2-40B4-BE49-F238E27FC236}">
                  <a16:creationId xmlns:a16="http://schemas.microsoft.com/office/drawing/2014/main" id="{F3C5DC8F-FB38-A0DD-5BAD-452FD0061644}"/>
                </a:ext>
              </a:extLst>
            </p:cNvPr>
            <p:cNvSpPr txBox="1"/>
            <p:nvPr/>
          </p:nvSpPr>
          <p:spPr>
            <a:xfrm>
              <a:off x="1666545" y="5852824"/>
              <a:ext cx="2378860" cy="276999"/>
            </a:xfrm>
            <a:prstGeom prst="rect">
              <a:avLst/>
            </a:prstGeom>
            <a:solidFill>
              <a:sysClr val="window" lastClr="FFFFFF">
                <a:alpha val="50000"/>
              </a:sysClr>
            </a:solidFill>
            <a:ln>
              <a:solidFill>
                <a:sysClr val="windowText" lastClr="000000"/>
              </a:solidFill>
            </a:ln>
          </p:spPr>
          <p:txBody>
            <a:bodyPr vert="horz" wrap="square" lIns="91440" tIns="0" rIns="9144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</a:rPr>
                <a:t>Steel </a:t>
              </a:r>
              <a:r>
                <a:rPr kumimoji="0" lang="it-IT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</a:rPr>
                <a:t>capillary</a:t>
              </a: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</a:rPr>
                <a:t> for FOS</a:t>
              </a:r>
            </a:p>
          </p:txBody>
        </p:sp>
        <p:grpSp>
          <p:nvGrpSpPr>
            <p:cNvPr id="44" name="Group 41">
              <a:extLst>
                <a:ext uri="{FF2B5EF4-FFF2-40B4-BE49-F238E27FC236}">
                  <a16:creationId xmlns:a16="http://schemas.microsoft.com/office/drawing/2014/main" id="{F49D48CF-B1FD-F3DA-4A80-8F4A86BECD63}"/>
                </a:ext>
              </a:extLst>
            </p:cNvPr>
            <p:cNvGrpSpPr/>
            <p:nvPr/>
          </p:nvGrpSpPr>
          <p:grpSpPr>
            <a:xfrm>
              <a:off x="174079" y="3384373"/>
              <a:ext cx="3871326" cy="2383590"/>
              <a:chOff x="404654" y="3599988"/>
              <a:chExt cx="3871326" cy="2383590"/>
            </a:xfrm>
          </p:grpSpPr>
          <p:pic>
            <p:nvPicPr>
              <p:cNvPr id="48" name="Immagine 9">
                <a:extLst>
                  <a:ext uri="{FF2B5EF4-FFF2-40B4-BE49-F238E27FC236}">
                    <a16:creationId xmlns:a16="http://schemas.microsoft.com/office/drawing/2014/main" id="{CFA46A5F-D507-12C8-8309-AE0AE325C9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04654" y="3599988"/>
                <a:ext cx="2378860" cy="2383590"/>
              </a:xfrm>
              <a:prstGeom prst="rect">
                <a:avLst/>
              </a:prstGeom>
            </p:spPr>
          </p:pic>
          <p:pic>
            <p:nvPicPr>
              <p:cNvPr id="49" name="Immagine 62" descr="Immagine che contiene cerchio, schermata, design, arte&#10;&#10;Il contenuto generato dall'IA potrebbe non essere corretto.">
                <a:extLst>
                  <a:ext uri="{FF2B5EF4-FFF2-40B4-BE49-F238E27FC236}">
                    <a16:creationId xmlns:a16="http://schemas.microsoft.com/office/drawing/2014/main" id="{9C7C98E7-1790-DA00-F6EF-4B102B5081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2864214" y="4524494"/>
                <a:ext cx="1411766" cy="1408440"/>
              </a:xfrm>
              <a:prstGeom prst="rect">
                <a:avLst/>
              </a:prstGeom>
              <a:ln w="28575">
                <a:solidFill>
                  <a:sysClr val="windowText" lastClr="000000"/>
                </a:solidFill>
              </a:ln>
            </p:spPr>
          </p:pic>
          <p:sp>
            <p:nvSpPr>
              <p:cNvPr id="50" name="Ovale 69">
                <a:extLst>
                  <a:ext uri="{FF2B5EF4-FFF2-40B4-BE49-F238E27FC236}">
                    <a16:creationId xmlns:a16="http://schemas.microsoft.com/office/drawing/2014/main" id="{4C16F4B1-73D8-7E57-B3A1-558918F13C1A}"/>
                  </a:ext>
                </a:extLst>
              </p:cNvPr>
              <p:cNvSpPr/>
              <p:nvPr/>
            </p:nvSpPr>
            <p:spPr>
              <a:xfrm>
                <a:off x="3411111" y="5031806"/>
                <a:ext cx="353563" cy="459956"/>
              </a:xfrm>
              <a:prstGeom prst="ellipse">
                <a:avLst/>
              </a:prstGeom>
              <a:noFill/>
              <a:ln w="31750" cap="flat" cmpd="sng" algn="ctr">
                <a:solidFill>
                  <a:sysClr val="window" lastClr="FFFFFF">
                    <a:lumMod val="85000"/>
                  </a:sysClr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endParaRPr>
              </a:p>
            </p:txBody>
          </p:sp>
          <p:cxnSp>
            <p:nvCxnSpPr>
              <p:cNvPr id="51" name="Connettore 1 71">
                <a:extLst>
                  <a:ext uri="{FF2B5EF4-FFF2-40B4-BE49-F238E27FC236}">
                    <a16:creationId xmlns:a16="http://schemas.microsoft.com/office/drawing/2014/main" id="{ACC51C99-9987-2019-170F-CD73E171CB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27570" y="5546335"/>
                <a:ext cx="808553" cy="376223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52" name="Connettore 1 72">
                <a:extLst>
                  <a:ext uri="{FF2B5EF4-FFF2-40B4-BE49-F238E27FC236}">
                    <a16:creationId xmlns:a16="http://schemas.microsoft.com/office/drawing/2014/main" id="{B7482928-A7D8-6895-0695-D3E4E0A7C8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84770" y="4528594"/>
                <a:ext cx="379444" cy="263189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dash"/>
                <a:miter lim="800000"/>
              </a:ln>
              <a:effectLst/>
            </p:spPr>
          </p:cxnSp>
        </p:grpSp>
        <p:cxnSp>
          <p:nvCxnSpPr>
            <p:cNvPr id="45" name="Connettore 2 21">
              <a:extLst>
                <a:ext uri="{FF2B5EF4-FFF2-40B4-BE49-F238E27FC236}">
                  <a16:creationId xmlns:a16="http://schemas.microsoft.com/office/drawing/2014/main" id="{DF48D0DF-DC0D-DB51-7E97-3F132FE42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2367" y="5443139"/>
              <a:ext cx="432545" cy="408103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6" name="Connettore 2 21">
              <a:extLst>
                <a:ext uri="{FF2B5EF4-FFF2-40B4-BE49-F238E27FC236}">
                  <a16:creationId xmlns:a16="http://schemas.microsoft.com/office/drawing/2014/main" id="{74FBD864-2E2E-E9B2-6859-75171A33F242}"/>
                </a:ext>
              </a:extLst>
            </p:cNvPr>
            <p:cNvCxnSpPr>
              <a:cxnSpLocks/>
              <a:stCxn id="43" idx="0"/>
              <a:endCxn id="50" idx="3"/>
            </p:cNvCxnSpPr>
            <p:nvPr/>
          </p:nvCxnSpPr>
          <p:spPr>
            <a:xfrm flipV="1">
              <a:off x="2855975" y="5208788"/>
              <a:ext cx="376339" cy="644036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7" name="TextBox 74">
              <a:extLst>
                <a:ext uri="{FF2B5EF4-FFF2-40B4-BE49-F238E27FC236}">
                  <a16:creationId xmlns:a16="http://schemas.microsoft.com/office/drawing/2014/main" id="{86C6DF36-3BE0-692B-64CB-7742F0EE1F5B}"/>
                </a:ext>
              </a:extLst>
            </p:cNvPr>
            <p:cNvSpPr txBox="1"/>
            <p:nvPr/>
          </p:nvSpPr>
          <p:spPr>
            <a:xfrm>
              <a:off x="2589713" y="3289664"/>
              <a:ext cx="2489119" cy="92333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LEG 1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6 </a:t>
              </a:r>
              <a:r>
                <a:rPr kumimoji="0" lang="it-IT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sectors</a:t>
              </a: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 with 1 BRAST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wt</a:t>
              </a: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. 9 x 12 mm-wide tapes 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endParaRPr>
            </a:p>
          </p:txBody>
        </p:sp>
      </p:grpSp>
      <p:sp>
        <p:nvSpPr>
          <p:cNvPr id="3" name="TextBox 74">
            <a:extLst>
              <a:ext uri="{FF2B5EF4-FFF2-40B4-BE49-F238E27FC236}">
                <a16:creationId xmlns:a16="http://schemas.microsoft.com/office/drawing/2014/main" id="{2AA61043-462F-F978-2EBD-EA17C7368DB7}"/>
              </a:ext>
            </a:extLst>
          </p:cNvPr>
          <p:cNvSpPr txBox="1"/>
          <p:nvPr/>
        </p:nvSpPr>
        <p:spPr>
          <a:xfrm>
            <a:off x="7344469" y="3986409"/>
            <a:ext cx="2489119" cy="9233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LEG 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6 </a:t>
            </a:r>
            <a:r>
              <a:rPr kumimoji="0" lang="it-IT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sectors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 with 1 BRAST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wt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. 9 x 12 mm-wide tapes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68A6A86-BDEE-CA2B-2A82-AB06844D4EB1}"/>
              </a:ext>
            </a:extLst>
          </p:cNvPr>
          <p:cNvSpPr txBox="1"/>
          <p:nvPr/>
        </p:nvSpPr>
        <p:spPr>
          <a:xfrm>
            <a:off x="5906088" y="3520673"/>
            <a:ext cx="2408032" cy="307777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000" dirty="0" err="1"/>
              <a:t>Now</a:t>
            </a:r>
            <a:r>
              <a:rPr lang="it-IT" sz="2000" dirty="0"/>
              <a:t> in </a:t>
            </a:r>
            <a:r>
              <a:rPr lang="it-IT" sz="2000" dirty="0" err="1"/>
              <a:t>preparation</a:t>
            </a:r>
            <a:r>
              <a:rPr lang="it-IT" sz="2000" dirty="0"/>
              <a:t>: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FD48812-9A59-3BFD-FC28-6E13DFC9B5DA}"/>
              </a:ext>
            </a:extLst>
          </p:cNvPr>
          <p:cNvSpPr txBox="1"/>
          <p:nvPr/>
        </p:nvSpPr>
        <p:spPr>
          <a:xfrm>
            <a:off x="5210782" y="5014446"/>
            <a:ext cx="6690297" cy="1384995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1800" dirty="0">
                <a:solidFill>
                  <a:srgbClr val="2412EB"/>
                </a:solidFill>
              </a:rPr>
              <a:t>BUT</a:t>
            </a:r>
            <a:r>
              <a:rPr lang="it-IT" sz="1800" dirty="0"/>
              <a:t> with </a:t>
            </a:r>
            <a:r>
              <a:rPr lang="it-IT" sz="1800" dirty="0" err="1"/>
              <a:t>sector</a:t>
            </a:r>
            <a:r>
              <a:rPr lang="it-IT" sz="1800" dirty="0"/>
              <a:t> </a:t>
            </a:r>
            <a:r>
              <a:rPr lang="it-IT" sz="1800" dirty="0" err="1"/>
              <a:t>twisting</a:t>
            </a:r>
            <a:r>
              <a:rPr lang="it-IT" sz="1800" dirty="0"/>
              <a:t> </a:t>
            </a:r>
            <a:r>
              <a:rPr lang="it-IT" sz="1800" dirty="0" err="1"/>
              <a:t>applied</a:t>
            </a:r>
            <a:r>
              <a:rPr lang="it-IT" sz="1800" dirty="0"/>
              <a:t> </a:t>
            </a:r>
            <a:r>
              <a:rPr lang="it-IT" sz="1800" dirty="0" err="1"/>
              <a:t>before</a:t>
            </a:r>
            <a:r>
              <a:rPr lang="it-IT" sz="1800" dirty="0"/>
              <a:t> </a:t>
            </a:r>
            <a:r>
              <a:rPr lang="it-IT" sz="1800" dirty="0" err="1"/>
              <a:t>insertion</a:t>
            </a:r>
            <a:r>
              <a:rPr lang="it-IT" sz="1800" dirty="0"/>
              <a:t> of tape </a:t>
            </a:r>
            <a:r>
              <a:rPr lang="it-IT" sz="1800" dirty="0" err="1"/>
              <a:t>stacks</a:t>
            </a:r>
            <a:r>
              <a:rPr lang="it-IT" sz="1800" dirty="0"/>
              <a:t>, </a:t>
            </a:r>
            <a:r>
              <a:rPr lang="it-IT" sz="1800" dirty="0" err="1"/>
              <a:t>simulating</a:t>
            </a:r>
            <a:r>
              <a:rPr lang="it-IT" sz="1800" dirty="0"/>
              <a:t> a </a:t>
            </a:r>
            <a:r>
              <a:rPr lang="it-IT" sz="1800" dirty="0" err="1"/>
              <a:t>very</a:t>
            </a:r>
            <a:r>
              <a:rPr lang="it-IT" sz="1800" dirty="0"/>
              <a:t> </a:t>
            </a:r>
            <a:r>
              <a:rPr lang="it-IT" sz="1800" dirty="0" err="1"/>
              <a:t>different</a:t>
            </a:r>
            <a:r>
              <a:rPr lang="it-IT" sz="1800" dirty="0"/>
              <a:t> </a:t>
            </a:r>
            <a:r>
              <a:rPr lang="it-IT" sz="1800" dirty="0" err="1"/>
              <a:t>possible</a:t>
            </a:r>
            <a:r>
              <a:rPr lang="it-IT" sz="1800" dirty="0"/>
              <a:t> processing </a:t>
            </a:r>
            <a:r>
              <a:rPr lang="it-IT" sz="1800" dirty="0" err="1"/>
              <a:t>approach</a:t>
            </a:r>
            <a:r>
              <a:rPr lang="it-IT" sz="1800" dirty="0"/>
              <a:t>.</a:t>
            </a:r>
          </a:p>
          <a:p>
            <a:endParaRPr lang="it-IT" sz="1800" dirty="0"/>
          </a:p>
          <a:p>
            <a:r>
              <a:rPr lang="it-IT" sz="1800" dirty="0"/>
              <a:t>CICC </a:t>
            </a:r>
            <a:r>
              <a:rPr lang="it-IT" sz="1800" dirty="0" err="1"/>
              <a:t>length</a:t>
            </a:r>
            <a:r>
              <a:rPr lang="it-IT" sz="1800" dirty="0"/>
              <a:t> </a:t>
            </a:r>
            <a:r>
              <a:rPr lang="it-IT" sz="1800" dirty="0" err="1"/>
              <a:t>is</a:t>
            </a:r>
            <a:r>
              <a:rPr lang="it-IT" sz="1800" dirty="0"/>
              <a:t> ready; </a:t>
            </a:r>
            <a:r>
              <a:rPr lang="it-IT" sz="1800" dirty="0" err="1"/>
              <a:t>terminations</a:t>
            </a:r>
            <a:r>
              <a:rPr lang="it-IT" sz="1800" dirty="0"/>
              <a:t> </a:t>
            </a:r>
            <a:r>
              <a:rPr lang="it-IT" sz="1800" dirty="0" err="1"/>
              <a:t>still</a:t>
            </a:r>
            <a:r>
              <a:rPr lang="it-IT" sz="1800" dirty="0"/>
              <a:t> to be </a:t>
            </a:r>
            <a:r>
              <a:rPr lang="it-IT" sz="1800" dirty="0" err="1"/>
              <a:t>manufactured</a:t>
            </a:r>
            <a:r>
              <a:rPr lang="it-IT" sz="1800" dirty="0"/>
              <a:t>.</a:t>
            </a:r>
          </a:p>
          <a:p>
            <a:r>
              <a:rPr lang="it-IT" sz="1800" dirty="0"/>
              <a:t>	</a:t>
            </a:r>
            <a:r>
              <a:rPr lang="it-IT" sz="1800" dirty="0">
                <a:sym typeface="Wingdings" pitchFamily="2" charset="2"/>
              </a:rPr>
              <a:t> </a:t>
            </a:r>
            <a:r>
              <a:rPr lang="it-IT" sz="1800" dirty="0"/>
              <a:t>Ready by the end of </a:t>
            </a:r>
            <a:r>
              <a:rPr lang="it-IT" sz="1800" dirty="0" err="1"/>
              <a:t>February</a:t>
            </a:r>
            <a:r>
              <a:rPr lang="it-IT" sz="1800" dirty="0"/>
              <a:t> 2026.</a:t>
            </a:r>
          </a:p>
        </p:txBody>
      </p:sp>
    </p:spTree>
    <p:extLst>
      <p:ext uri="{BB962C8B-B14F-4D97-AF65-F5344CB8AC3E}">
        <p14:creationId xmlns:p14="http://schemas.microsoft.com/office/powerpoint/2010/main" val="2472839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375661-97D6-3112-56F1-AB032ED1D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646788-84FF-58D1-9B0A-D390DF1C7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291" y="257636"/>
            <a:ext cx="10974229" cy="492443"/>
          </a:xfrm>
        </p:spPr>
        <p:txBody>
          <a:bodyPr/>
          <a:lstStyle/>
          <a:p>
            <a:r>
              <a:rPr lang="it-IT" sz="3200" dirty="0"/>
              <a:t>Next Steps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0C51A31-E00D-BC42-7C27-31150652B4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19</a:t>
            </a:fld>
            <a:endParaRPr lang="it-IT"/>
          </a:p>
        </p:txBody>
      </p:sp>
      <p:sp>
        <p:nvSpPr>
          <p:cNvPr id="4" name="Segnaposto piè di pagina 6">
            <a:extLst>
              <a:ext uri="{FF2B5EF4-FFF2-40B4-BE49-F238E27FC236}">
                <a16:creationId xmlns:a16="http://schemas.microsoft.com/office/drawing/2014/main" id="{7B67B47B-D20F-41A5-C399-F02AA24F2BC9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8ED95C62-48EB-D38C-3BE9-425632EF94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37465" y="6356351"/>
            <a:ext cx="4613743" cy="366183"/>
          </a:xfrm>
        </p:spPr>
        <p:txBody>
          <a:bodyPr/>
          <a:lstStyle/>
          <a:p>
            <a:r>
              <a:rPr lang="it-IT" sz="1200" dirty="0"/>
              <a:t>L. Muzzi - A. </a:t>
            </a:r>
            <a:r>
              <a:rPr lang="it-IT" sz="1200" dirty="0" err="1"/>
              <a:t>Masi_WPMAG</a:t>
            </a:r>
            <a:r>
              <a:rPr lang="it-IT" sz="1200" dirty="0"/>
              <a:t> 2025 </a:t>
            </a:r>
            <a:r>
              <a:rPr lang="it-IT" sz="1200" dirty="0" err="1"/>
              <a:t>Final</a:t>
            </a:r>
            <a:r>
              <a:rPr lang="it-IT" sz="1200" dirty="0"/>
              <a:t> Meeting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7C939C9-95A9-2A6E-5B2E-EBF9903F24AB}"/>
              </a:ext>
            </a:extLst>
          </p:cNvPr>
          <p:cNvSpPr txBox="1"/>
          <p:nvPr/>
        </p:nvSpPr>
        <p:spPr>
          <a:xfrm>
            <a:off x="609679" y="1542576"/>
            <a:ext cx="10974229" cy="2646878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it-IT" sz="2200" dirty="0"/>
              <a:t>	- </a:t>
            </a:r>
            <a:r>
              <a:rPr lang="it-IT" sz="2200" dirty="0" err="1"/>
              <a:t>manufacture</a:t>
            </a:r>
            <a:r>
              <a:rPr lang="it-IT" sz="2200" dirty="0"/>
              <a:t> of a </a:t>
            </a:r>
            <a:r>
              <a:rPr lang="it-IT" sz="2200" b="1" dirty="0" err="1"/>
              <a:t>third</a:t>
            </a:r>
            <a:r>
              <a:rPr lang="it-IT" sz="2200" b="1" dirty="0"/>
              <a:t> SECAS </a:t>
            </a:r>
            <a:r>
              <a:rPr lang="it-IT" sz="2200" dirty="0" err="1"/>
              <a:t>prototype</a:t>
            </a:r>
            <a:r>
              <a:rPr lang="it-IT" sz="2200" dirty="0"/>
              <a:t> </a:t>
            </a:r>
            <a:r>
              <a:rPr lang="it-IT" sz="2200" b="1" dirty="0" err="1"/>
              <a:t>length</a:t>
            </a:r>
            <a:r>
              <a:rPr lang="it-IT" sz="2200" b="1" dirty="0"/>
              <a:t> </a:t>
            </a:r>
            <a:r>
              <a:rPr lang="it-IT" sz="2200" dirty="0" err="1"/>
              <a:t>is</a:t>
            </a:r>
            <a:r>
              <a:rPr lang="it-IT" sz="2200" dirty="0"/>
              <a:t> on-</a:t>
            </a:r>
            <a:r>
              <a:rPr lang="it-IT" sz="2200" dirty="0" err="1"/>
              <a:t>going</a:t>
            </a:r>
            <a:r>
              <a:rPr lang="it-IT" sz="2200" b="1" dirty="0"/>
              <a:t>.</a:t>
            </a:r>
          </a:p>
          <a:p>
            <a:pPr>
              <a:spcAft>
                <a:spcPts val="1200"/>
              </a:spcAft>
            </a:pPr>
            <a:r>
              <a:rPr lang="it-IT" sz="2200" b="1" dirty="0"/>
              <a:t>	- </a:t>
            </a:r>
            <a:r>
              <a:rPr lang="it-IT" sz="2200" dirty="0">
                <a:solidFill>
                  <a:srgbClr val="2412EB"/>
                </a:solidFill>
              </a:rPr>
              <a:t>assembly </a:t>
            </a:r>
            <a:r>
              <a:rPr lang="it-IT" sz="2200" dirty="0"/>
              <a:t>of the </a:t>
            </a:r>
            <a:r>
              <a:rPr lang="it-IT" sz="2200" dirty="0">
                <a:solidFill>
                  <a:srgbClr val="2412EB"/>
                </a:solidFill>
              </a:rPr>
              <a:t>full-size sample </a:t>
            </a:r>
            <a:r>
              <a:rPr lang="it-IT" sz="2200" dirty="0">
                <a:sym typeface="Wingdings" pitchFamily="2" charset="2"/>
              </a:rPr>
              <a:t></a:t>
            </a:r>
            <a:r>
              <a:rPr lang="it-IT" sz="2200" dirty="0"/>
              <a:t> </a:t>
            </a:r>
            <a:r>
              <a:rPr lang="it-IT" sz="2200" b="1" dirty="0"/>
              <a:t>SPC</a:t>
            </a:r>
            <a:endParaRPr lang="it-IT" sz="2200" dirty="0"/>
          </a:p>
          <a:p>
            <a:pPr>
              <a:spcAft>
                <a:spcPts val="1200"/>
              </a:spcAft>
            </a:pPr>
            <a:r>
              <a:rPr lang="it-IT" sz="2200" dirty="0"/>
              <a:t>	</a:t>
            </a:r>
            <a:r>
              <a:rPr lang="it-IT" sz="2200" b="1" dirty="0"/>
              <a:t>- </a:t>
            </a:r>
            <a:r>
              <a:rPr lang="it-IT" sz="2200" dirty="0">
                <a:solidFill>
                  <a:srgbClr val="2412EB"/>
                </a:solidFill>
              </a:rPr>
              <a:t>test </a:t>
            </a:r>
            <a:r>
              <a:rPr lang="it-IT" sz="2200" dirty="0"/>
              <a:t>of the </a:t>
            </a:r>
            <a:r>
              <a:rPr lang="it-IT" sz="2200" dirty="0">
                <a:solidFill>
                  <a:srgbClr val="2412EB"/>
                </a:solidFill>
              </a:rPr>
              <a:t>full-size sample.</a:t>
            </a:r>
            <a:endParaRPr lang="it-IT" sz="2200" dirty="0"/>
          </a:p>
          <a:p>
            <a:pPr>
              <a:spcAft>
                <a:spcPts val="1200"/>
              </a:spcAft>
            </a:pPr>
            <a:r>
              <a:rPr lang="it-IT" sz="2200" dirty="0"/>
              <a:t>	- a new sample for KIT FBI facility </a:t>
            </a:r>
            <a:r>
              <a:rPr lang="it-IT" sz="2200" dirty="0" err="1"/>
              <a:t>is</a:t>
            </a:r>
            <a:r>
              <a:rPr lang="it-IT" sz="2200" dirty="0"/>
              <a:t> </a:t>
            </a:r>
            <a:r>
              <a:rPr lang="it-IT" sz="2200" dirty="0" err="1"/>
              <a:t>also</a:t>
            </a:r>
            <a:r>
              <a:rPr lang="it-IT" sz="2200" dirty="0"/>
              <a:t> under </a:t>
            </a:r>
            <a:r>
              <a:rPr lang="it-IT" sz="2200" dirty="0" err="1"/>
              <a:t>preparation</a:t>
            </a:r>
            <a:r>
              <a:rPr lang="it-IT" sz="2200" dirty="0"/>
              <a:t>.</a:t>
            </a:r>
          </a:p>
          <a:p>
            <a:pPr>
              <a:spcAft>
                <a:spcPts val="1200"/>
              </a:spcAft>
            </a:pPr>
            <a:r>
              <a:rPr lang="it-IT" sz="2200" dirty="0"/>
              <a:t>	- </a:t>
            </a:r>
            <a:r>
              <a:rPr lang="it-IT" sz="2200" dirty="0" err="1"/>
              <a:t>modelling</a:t>
            </a:r>
            <a:r>
              <a:rPr lang="it-IT" sz="2200" dirty="0"/>
              <a:t> activities are </a:t>
            </a:r>
            <a:r>
              <a:rPr lang="it-IT" sz="2200" dirty="0" err="1"/>
              <a:t>also</a:t>
            </a:r>
            <a:r>
              <a:rPr lang="it-IT" sz="2200" dirty="0"/>
              <a:t> on-</a:t>
            </a:r>
            <a:r>
              <a:rPr lang="it-IT" sz="2200" dirty="0" err="1"/>
              <a:t>going</a:t>
            </a:r>
            <a:r>
              <a:rPr lang="it-IT" sz="2200" dirty="0"/>
              <a:t>, to help </a:t>
            </a:r>
            <a:r>
              <a:rPr lang="it-IT" sz="2200" dirty="0" err="1"/>
              <a:t>clarify</a:t>
            </a:r>
            <a:r>
              <a:rPr lang="it-IT" sz="2200" dirty="0"/>
              <a:t> the </a:t>
            </a:r>
            <a:r>
              <a:rPr lang="it-IT" sz="2200" dirty="0" err="1"/>
              <a:t>observed</a:t>
            </a:r>
            <a:r>
              <a:rPr lang="it-IT" sz="2200" dirty="0"/>
              <a:t> </a:t>
            </a:r>
            <a:r>
              <a:rPr lang="it-IT" sz="2200" dirty="0" err="1"/>
              <a:t>effects</a:t>
            </a:r>
            <a:r>
              <a:rPr lang="it-IT" sz="2200" dirty="0"/>
              <a:t> of </a:t>
            </a:r>
            <a:r>
              <a:rPr lang="it-IT" sz="2200" dirty="0" err="1">
                <a:solidFill>
                  <a:srgbClr val="2412EB"/>
                </a:solidFill>
              </a:rPr>
              <a:t>current</a:t>
            </a:r>
            <a:r>
              <a:rPr lang="it-IT" sz="2200" dirty="0">
                <a:solidFill>
                  <a:srgbClr val="2412EB"/>
                </a:solidFill>
              </a:rPr>
              <a:t> re-</a:t>
            </a:r>
            <a:r>
              <a:rPr lang="it-IT" sz="2200" dirty="0" err="1">
                <a:solidFill>
                  <a:srgbClr val="2412EB"/>
                </a:solidFill>
              </a:rPr>
              <a:t>distribution</a:t>
            </a:r>
            <a:r>
              <a:rPr lang="it-IT" sz="2200" dirty="0">
                <a:solidFill>
                  <a:srgbClr val="2412EB"/>
                </a:solidFill>
              </a:rPr>
              <a:t> </a:t>
            </a:r>
            <a:r>
              <a:rPr lang="it-IT" sz="2200" dirty="0" err="1"/>
              <a:t>among</a:t>
            </a:r>
            <a:r>
              <a:rPr lang="it-IT" sz="2200" dirty="0"/>
              <a:t> tapes </a:t>
            </a:r>
            <a:r>
              <a:rPr lang="it-IT" sz="2200" dirty="0" err="1"/>
              <a:t>occurring</a:t>
            </a:r>
            <a:r>
              <a:rPr lang="it-IT" sz="2200" dirty="0"/>
              <a:t> </a:t>
            </a:r>
            <a:r>
              <a:rPr lang="it-IT" sz="2200" dirty="0" err="1">
                <a:solidFill>
                  <a:srgbClr val="2412EB"/>
                </a:solidFill>
              </a:rPr>
              <a:t>at</a:t>
            </a:r>
            <a:r>
              <a:rPr lang="it-IT" sz="2200" dirty="0">
                <a:solidFill>
                  <a:srgbClr val="2412EB"/>
                </a:solidFill>
              </a:rPr>
              <a:t> </a:t>
            </a:r>
            <a:r>
              <a:rPr lang="it-IT" sz="2200" dirty="0" err="1">
                <a:solidFill>
                  <a:srgbClr val="2412EB"/>
                </a:solidFill>
              </a:rPr>
              <a:t>terminations</a:t>
            </a:r>
            <a:r>
              <a:rPr lang="it-IT" sz="2200" dirty="0">
                <a:solidFill>
                  <a:srgbClr val="2412EB"/>
                </a:solidFill>
              </a:rPr>
              <a:t> </a:t>
            </a:r>
            <a:r>
              <a:rPr lang="it-IT" sz="2200" dirty="0"/>
              <a:t>in short samples.</a:t>
            </a:r>
          </a:p>
        </p:txBody>
      </p:sp>
    </p:spTree>
    <p:extLst>
      <p:ext uri="{BB962C8B-B14F-4D97-AF65-F5344CB8AC3E}">
        <p14:creationId xmlns:p14="http://schemas.microsoft.com/office/powerpoint/2010/main" val="298094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D678C7-AC59-264B-9ED5-4D21E0C97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972" y="258426"/>
            <a:ext cx="9525237" cy="492443"/>
          </a:xfrm>
        </p:spPr>
        <p:txBody>
          <a:bodyPr/>
          <a:lstStyle/>
          <a:p>
            <a:r>
              <a:rPr lang="en-GB" sz="3200" dirty="0"/>
              <a:t>Main Task Objective</a:t>
            </a:r>
            <a:endParaRPr lang="en-GB" sz="3200" baseline="-2500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78EA3AB-3F83-F54A-990F-5A9123B644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09382"/>
            <a:fld id="{02C7C199-0D0D-7840-A88D-785280B31CF7}" type="slidenum">
              <a:rPr lang="it-IT">
                <a:solidFill>
                  <a:prstClr val="black">
                    <a:tint val="75000"/>
                  </a:prstClr>
                </a:solidFill>
                <a:latin typeface="Arial"/>
              </a:rPr>
              <a:pPr defTabSz="609382"/>
              <a:t>2</a:t>
            </a:fld>
            <a:endParaRPr lang="it-IT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ABDA92B6-FB15-EC4E-AC2F-5493D475DA88}"/>
              </a:ext>
            </a:extLst>
          </p:cNvPr>
          <p:cNvGrpSpPr/>
          <p:nvPr/>
        </p:nvGrpSpPr>
        <p:grpSpPr>
          <a:xfrm>
            <a:off x="5831977" y="1599324"/>
            <a:ext cx="2709379" cy="718581"/>
            <a:chOff x="750750" y="1215126"/>
            <a:chExt cx="2709731" cy="718675"/>
          </a:xfrm>
        </p:grpSpPr>
        <p:pic>
          <p:nvPicPr>
            <p:cNvPr id="13" name="Immagine 12" descr="Tratos logo.jpg">
              <a:extLst>
                <a:ext uri="{FF2B5EF4-FFF2-40B4-BE49-F238E27FC236}">
                  <a16:creationId xmlns:a16="http://schemas.microsoft.com/office/drawing/2014/main" id="{7A5A33A1-F488-D147-BAAE-0374E0D284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1907" y="1215126"/>
              <a:ext cx="1438574" cy="317627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Immagine 2">
              <a:extLst>
                <a:ext uri="{FF2B5EF4-FFF2-40B4-BE49-F238E27FC236}">
                  <a16:creationId xmlns:a16="http://schemas.microsoft.com/office/drawing/2014/main" id="{E209179E-D3BF-7A45-9DB8-CCB71F7B1B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50750" y="1387107"/>
              <a:ext cx="1212761" cy="421540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213CD034-CD7E-4E43-ADD7-AF507E75913A}"/>
                </a:ext>
              </a:extLst>
            </p:cNvPr>
            <p:cNvGrpSpPr/>
            <p:nvPr/>
          </p:nvGrpSpPr>
          <p:grpSpPr>
            <a:xfrm>
              <a:off x="2094186" y="1597877"/>
              <a:ext cx="1348274" cy="335924"/>
              <a:chOff x="697913" y="4255943"/>
              <a:chExt cx="1348274" cy="335924"/>
            </a:xfrm>
          </p:grpSpPr>
          <p:sp>
            <p:nvSpPr>
              <p:cNvPr id="16" name="Rettangolo 15">
                <a:extLst>
                  <a:ext uri="{FF2B5EF4-FFF2-40B4-BE49-F238E27FC236}">
                    <a16:creationId xmlns:a16="http://schemas.microsoft.com/office/drawing/2014/main" id="{B96C1D16-4A94-A04D-939A-7C06F34750E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97913" y="4269041"/>
                <a:ext cx="1348274" cy="3228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382"/>
                <a:endParaRPr lang="en-GB" sz="1800">
                  <a:solidFill>
                    <a:prstClr val="white"/>
                  </a:solidFill>
                  <a:latin typeface="Arial"/>
                </a:endParaRPr>
              </a:p>
            </p:txBody>
          </p:sp>
          <p:pic>
            <p:nvPicPr>
              <p:cNvPr id="17" name="Immagine 16" descr="Criotec-Logo.png">
                <a:extLst>
                  <a:ext uri="{FF2B5EF4-FFF2-40B4-BE49-F238E27FC236}">
                    <a16:creationId xmlns:a16="http://schemas.microsoft.com/office/drawing/2014/main" id="{B69769C8-6FB7-DA4A-915E-403E0AC8D4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8763" y="4255943"/>
                <a:ext cx="1298448" cy="310896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</p:grpSp>
      </p:grp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1532FBDE-6900-E149-A951-6D40F009B1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609382"/>
            <a:r>
              <a:rPr lang="it-IT" dirty="0">
                <a:solidFill>
                  <a:prstClr val="black">
                    <a:tint val="75000"/>
                  </a:prstClr>
                </a:solidFill>
                <a:latin typeface="Arial"/>
              </a:rPr>
              <a:t>L. Muzzi - A. </a:t>
            </a:r>
            <a:r>
              <a:rPr lang="it-IT" dirty="0" err="1">
                <a:solidFill>
                  <a:prstClr val="black">
                    <a:tint val="75000"/>
                  </a:prstClr>
                </a:solidFill>
                <a:latin typeface="Arial"/>
              </a:rPr>
              <a:t>Masi_WPMAG</a:t>
            </a:r>
            <a:r>
              <a:rPr lang="it-IT" dirty="0">
                <a:solidFill>
                  <a:prstClr val="black">
                    <a:tint val="75000"/>
                  </a:prstClr>
                </a:solidFill>
                <a:latin typeface="Arial"/>
              </a:rPr>
              <a:t> 2025 </a:t>
            </a:r>
            <a:r>
              <a:rPr lang="it-IT" dirty="0" err="1">
                <a:solidFill>
                  <a:prstClr val="black">
                    <a:tint val="75000"/>
                  </a:prstClr>
                </a:solidFill>
                <a:latin typeface="Arial"/>
              </a:rPr>
              <a:t>Final</a:t>
            </a:r>
            <a:r>
              <a:rPr lang="it-IT" dirty="0">
                <a:solidFill>
                  <a:prstClr val="black">
                    <a:tint val="75000"/>
                  </a:prstClr>
                </a:solidFill>
                <a:latin typeface="Arial"/>
              </a:rPr>
              <a:t> Meeting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8AE4950A-0D04-7443-B3E1-2BB826E3A055}"/>
              </a:ext>
            </a:extLst>
          </p:cNvPr>
          <p:cNvSpPr/>
          <p:nvPr/>
        </p:nvSpPr>
        <p:spPr>
          <a:xfrm>
            <a:off x="137677" y="2520401"/>
            <a:ext cx="18389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382"/>
            <a:r>
              <a:rPr lang="it-IT" sz="1800" b="1" dirty="0" err="1">
                <a:solidFill>
                  <a:srgbClr val="800000"/>
                </a:solidFill>
                <a:latin typeface="Arial"/>
              </a:rPr>
              <a:t>BRAided</a:t>
            </a:r>
            <a:r>
              <a:rPr lang="it-IT" sz="1800" b="1" dirty="0">
                <a:solidFill>
                  <a:srgbClr val="800000"/>
                </a:solidFill>
                <a:latin typeface="Arial"/>
              </a:rPr>
              <a:t> </a:t>
            </a:r>
            <a:r>
              <a:rPr lang="it-IT" sz="1800" b="1" dirty="0" err="1">
                <a:solidFill>
                  <a:srgbClr val="800000"/>
                </a:solidFill>
                <a:latin typeface="Arial"/>
              </a:rPr>
              <a:t>Stack</a:t>
            </a:r>
            <a:endParaRPr lang="it-IT" sz="1800" b="1" dirty="0">
              <a:solidFill>
                <a:srgbClr val="800000"/>
              </a:solidFill>
              <a:latin typeface="Arial"/>
            </a:endParaRPr>
          </a:p>
          <a:p>
            <a:pPr algn="ctr" defTabSz="609382"/>
            <a:r>
              <a:rPr lang="it-IT" sz="1800" b="1" dirty="0">
                <a:solidFill>
                  <a:srgbClr val="800000"/>
                </a:solidFill>
                <a:latin typeface="Arial"/>
              </a:rPr>
              <a:t>(</a:t>
            </a:r>
            <a:r>
              <a:rPr lang="it-IT" sz="1800" b="1" i="1" dirty="0">
                <a:solidFill>
                  <a:srgbClr val="800000"/>
                </a:solidFill>
                <a:latin typeface="Arial"/>
              </a:rPr>
              <a:t>BRAST</a:t>
            </a:r>
            <a:r>
              <a:rPr lang="it-IT" sz="1800" b="1" dirty="0">
                <a:solidFill>
                  <a:srgbClr val="800000"/>
                </a:solidFill>
                <a:latin typeface="Arial"/>
              </a:rPr>
              <a:t>)</a:t>
            </a:r>
          </a:p>
        </p:txBody>
      </p:sp>
      <p:pic>
        <p:nvPicPr>
          <p:cNvPr id="35" name="Immagine 34" descr="Immagine che contiene cavo&#10;&#10;Descrizione generata automaticamente">
            <a:extLst>
              <a:ext uri="{FF2B5EF4-FFF2-40B4-BE49-F238E27FC236}">
                <a16:creationId xmlns:a16="http://schemas.microsoft.com/office/drawing/2014/main" id="{8422016D-A4AC-B54B-88D9-05DC8A4F2EC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06384" y="3612344"/>
            <a:ext cx="3064540" cy="2298405"/>
          </a:xfrm>
          <a:prstGeom prst="rect">
            <a:avLst/>
          </a:prstGeom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47FCC60C-D2E5-7742-9248-9BB433401F3F}"/>
              </a:ext>
            </a:extLst>
          </p:cNvPr>
          <p:cNvGrpSpPr/>
          <p:nvPr/>
        </p:nvGrpSpPr>
        <p:grpSpPr>
          <a:xfrm>
            <a:off x="2366698" y="1675038"/>
            <a:ext cx="6459847" cy="4805942"/>
            <a:chOff x="4069434" y="955919"/>
            <a:chExt cx="4844885" cy="3604457"/>
          </a:xfrm>
        </p:grpSpPr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90F2AE5F-4091-0C49-A4CF-0FA55D239FC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69434" y="1492760"/>
              <a:ext cx="4844885" cy="3067616"/>
            </a:xfrm>
            <a:prstGeom prst="rect">
              <a:avLst/>
            </a:prstGeom>
          </p:spPr>
        </p:pic>
        <p:sp>
          <p:nvSpPr>
            <p:cNvPr id="4" name="Rettangolo 3"/>
            <p:cNvSpPr/>
            <p:nvPr/>
          </p:nvSpPr>
          <p:spPr>
            <a:xfrm>
              <a:off x="4109641" y="955919"/>
              <a:ext cx="2558752" cy="530895"/>
            </a:xfrm>
            <a:prstGeom prst="rect">
              <a:avLst/>
            </a:prstGeom>
          </p:spPr>
          <p:txBody>
            <a:bodyPr wrap="square" lIns="91415" tIns="45707" rIns="91415" bIns="45707">
              <a:spAutoFit/>
            </a:bodyPr>
            <a:lstStyle/>
            <a:p>
              <a:pPr algn="ctr" defTabSz="609382"/>
              <a:r>
                <a:rPr lang="it-IT" sz="2000" b="1" dirty="0" err="1">
                  <a:solidFill>
                    <a:srgbClr val="800000"/>
                  </a:solidFill>
                  <a:latin typeface="Arial"/>
                </a:rPr>
                <a:t>SECtor</a:t>
              </a:r>
              <a:r>
                <a:rPr lang="it-IT" sz="2000" b="1" dirty="0">
                  <a:solidFill>
                    <a:srgbClr val="800000"/>
                  </a:solidFill>
                  <a:latin typeface="Arial"/>
                </a:rPr>
                <a:t> </a:t>
              </a:r>
              <a:r>
                <a:rPr lang="it-IT" sz="2000" b="1" dirty="0" err="1">
                  <a:solidFill>
                    <a:srgbClr val="800000"/>
                  </a:solidFill>
                  <a:latin typeface="Arial"/>
                </a:rPr>
                <a:t>ASsembled</a:t>
              </a:r>
              <a:r>
                <a:rPr lang="it-IT" sz="2000" b="1" dirty="0">
                  <a:solidFill>
                    <a:srgbClr val="800000"/>
                  </a:solidFill>
                  <a:latin typeface="Arial"/>
                </a:rPr>
                <a:t> </a:t>
              </a:r>
              <a:r>
                <a:rPr lang="it-IT" sz="2000" b="1" dirty="0" err="1">
                  <a:solidFill>
                    <a:srgbClr val="800000"/>
                  </a:solidFill>
                  <a:latin typeface="Arial"/>
                </a:rPr>
                <a:t>cable</a:t>
              </a:r>
              <a:endParaRPr lang="it-IT" sz="2000" b="1" dirty="0">
                <a:solidFill>
                  <a:srgbClr val="800000"/>
                </a:solidFill>
                <a:latin typeface="Arial"/>
              </a:endParaRPr>
            </a:p>
            <a:p>
              <a:pPr algn="ctr" defTabSz="609382"/>
              <a:r>
                <a:rPr lang="it-IT" sz="2000" b="1" dirty="0">
                  <a:solidFill>
                    <a:srgbClr val="800000"/>
                  </a:solidFill>
                  <a:latin typeface="Arial"/>
                </a:rPr>
                <a:t>(</a:t>
              </a:r>
              <a:r>
                <a:rPr lang="it-IT" sz="2000" b="1" i="1" dirty="0">
                  <a:solidFill>
                    <a:srgbClr val="800000"/>
                  </a:solidFill>
                  <a:latin typeface="Arial"/>
                </a:rPr>
                <a:t>SECAS</a:t>
              </a:r>
              <a:r>
                <a:rPr lang="it-IT" sz="2000" b="1" dirty="0">
                  <a:solidFill>
                    <a:srgbClr val="800000"/>
                  </a:solidFill>
                  <a:latin typeface="Arial"/>
                </a:rPr>
                <a:t>) CICC </a:t>
              </a:r>
              <a:r>
                <a:rPr lang="it-IT" sz="2000" b="1" dirty="0" err="1">
                  <a:solidFill>
                    <a:srgbClr val="800000"/>
                  </a:solidFill>
                  <a:latin typeface="Arial"/>
                </a:rPr>
                <a:t>concept</a:t>
              </a:r>
              <a:endParaRPr lang="it-IT" sz="2000" b="1" dirty="0">
                <a:solidFill>
                  <a:srgbClr val="800000"/>
                </a:solidFill>
                <a:latin typeface="Arial"/>
              </a:endParaRPr>
            </a:p>
          </p:txBody>
        </p:sp>
        <p:grpSp>
          <p:nvGrpSpPr>
            <p:cNvPr id="46" name="Gruppo 45">
              <a:extLst>
                <a:ext uri="{FF2B5EF4-FFF2-40B4-BE49-F238E27FC236}">
                  <a16:creationId xmlns:a16="http://schemas.microsoft.com/office/drawing/2014/main" id="{F71D68E2-8D6B-234B-83D7-8CB0387D3CD5}"/>
                </a:ext>
              </a:extLst>
            </p:cNvPr>
            <p:cNvGrpSpPr/>
            <p:nvPr/>
          </p:nvGrpSpPr>
          <p:grpSpPr>
            <a:xfrm>
              <a:off x="4095885" y="1877111"/>
              <a:ext cx="2151197" cy="1018726"/>
              <a:chOff x="6366127" y="3245890"/>
              <a:chExt cx="2868636" cy="1358478"/>
            </a:xfrm>
          </p:grpSpPr>
          <p:grpSp>
            <p:nvGrpSpPr>
              <p:cNvPr id="30" name="Gruppo 29">
                <a:extLst>
                  <a:ext uri="{FF2B5EF4-FFF2-40B4-BE49-F238E27FC236}">
                    <a16:creationId xmlns:a16="http://schemas.microsoft.com/office/drawing/2014/main" id="{04039862-6113-BC4A-8AA8-05FA7492A911}"/>
                  </a:ext>
                </a:extLst>
              </p:cNvPr>
              <p:cNvGrpSpPr/>
              <p:nvPr/>
            </p:nvGrpSpPr>
            <p:grpSpPr>
              <a:xfrm>
                <a:off x="6366127" y="3245890"/>
                <a:ext cx="1780282" cy="1358478"/>
                <a:chOff x="6366127" y="3245890"/>
                <a:chExt cx="1780282" cy="1358478"/>
              </a:xfrm>
            </p:grpSpPr>
            <p:pic>
              <p:nvPicPr>
                <p:cNvPr id="29" name="Immagine 28">
                  <a:extLst>
                    <a:ext uri="{FF2B5EF4-FFF2-40B4-BE49-F238E27FC236}">
                      <a16:creationId xmlns:a16="http://schemas.microsoft.com/office/drawing/2014/main" id="{17D02FA7-ECB6-4348-87FF-2F65DDC0E5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387395" y="3245890"/>
                  <a:ext cx="1759014" cy="1358478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</p:pic>
            <p:sp>
              <p:nvSpPr>
                <p:cNvPr id="20" name="Rettangolo 19">
                  <a:extLst>
                    <a:ext uri="{FF2B5EF4-FFF2-40B4-BE49-F238E27FC236}">
                      <a16:creationId xmlns:a16="http://schemas.microsoft.com/office/drawing/2014/main" id="{5807BEB4-91E5-DE45-B464-BBCEAB5DF537}"/>
                    </a:ext>
                  </a:extLst>
                </p:cNvPr>
                <p:cNvSpPr/>
                <p:nvPr/>
              </p:nvSpPr>
              <p:spPr>
                <a:xfrm>
                  <a:off x="6366127" y="4158926"/>
                  <a:ext cx="951024" cy="30781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defTabSz="609382"/>
                  <a:r>
                    <a:rPr lang="it-IT" sz="1400" dirty="0">
                      <a:solidFill>
                        <a:prstClr val="black"/>
                      </a:solidFill>
                      <a:latin typeface="Arial"/>
                    </a:rPr>
                    <a:t>Cu </a:t>
                  </a:r>
                  <a:r>
                    <a:rPr lang="it-IT" sz="1400" dirty="0" err="1">
                      <a:solidFill>
                        <a:prstClr val="black"/>
                      </a:solidFill>
                      <a:latin typeface="Arial"/>
                    </a:rPr>
                    <a:t>sector</a:t>
                  </a:r>
                  <a:endParaRPr lang="it-IT" sz="1400" dirty="0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cxnSp>
              <p:nvCxnSpPr>
                <p:cNvPr id="37" name="Connettore 2 36">
                  <a:extLst>
                    <a:ext uri="{FF2B5EF4-FFF2-40B4-BE49-F238E27FC236}">
                      <a16:creationId xmlns:a16="http://schemas.microsoft.com/office/drawing/2014/main" id="{9CEDDC33-28F9-DA4D-BFCB-8511F96F567D}"/>
                    </a:ext>
                  </a:extLst>
                </p:cNvPr>
                <p:cNvCxnSpPr>
                  <a:cxnSpLocks/>
                  <a:stCxn id="20" idx="0"/>
                </p:cNvCxnSpPr>
                <p:nvPr/>
              </p:nvCxnSpPr>
              <p:spPr>
                <a:xfrm flipV="1">
                  <a:off x="6841640" y="4049022"/>
                  <a:ext cx="496656" cy="109904"/>
                </a:xfrm>
                <a:prstGeom prst="straightConnector1">
                  <a:avLst/>
                </a:prstGeom>
                <a:ln w="12700">
                  <a:solidFill>
                    <a:srgbClr val="C0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3" name="Connettore 2 42">
                <a:extLst>
                  <a:ext uri="{FF2B5EF4-FFF2-40B4-BE49-F238E27FC236}">
                    <a16:creationId xmlns:a16="http://schemas.microsoft.com/office/drawing/2014/main" id="{77BC0E31-4083-7841-8BC0-BE37813C20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725508" y="3565346"/>
                <a:ext cx="1509255" cy="61801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64B29693-07EC-B446-A1C2-429CF8B9BD4A}"/>
                </a:ext>
              </a:extLst>
            </p:cNvPr>
            <p:cNvSpPr txBox="1"/>
            <p:nvPr/>
          </p:nvSpPr>
          <p:spPr>
            <a:xfrm>
              <a:off x="4094143" y="4403804"/>
              <a:ext cx="1731702" cy="123159"/>
            </a:xfrm>
            <a:prstGeom prst="rect">
              <a:avLst/>
            </a:prstGeom>
            <a:noFill/>
            <a:ln w="3175" cmpd="thinThick">
              <a:noFill/>
            </a:ln>
            <a:effectLst/>
          </p:spPr>
          <p:txBody>
            <a:bodyPr vert="horz" wrap="square" lIns="91415" tIns="0" rIns="91415" bIns="0" rtlCol="0" anchor="b">
              <a:spAutoFit/>
            </a:bodyPr>
            <a:lstStyle/>
            <a:p>
              <a:pPr defTabSz="609382"/>
              <a:r>
                <a:rPr lang="en-GB" sz="1067" dirty="0">
                  <a:solidFill>
                    <a:prstClr val="black"/>
                  </a:solidFill>
                  <a:latin typeface="Arial"/>
                </a:rPr>
                <a:t>L. </a:t>
              </a:r>
              <a:r>
                <a:rPr lang="en-GB" sz="1067" dirty="0" err="1">
                  <a:solidFill>
                    <a:prstClr val="black"/>
                  </a:solidFill>
                  <a:latin typeface="Arial"/>
                </a:rPr>
                <a:t>Muzzi</a:t>
              </a:r>
              <a:r>
                <a:rPr lang="en-GB" sz="1067" dirty="0">
                  <a:solidFill>
                    <a:prstClr val="black"/>
                  </a:solidFill>
                  <a:latin typeface="Arial"/>
                </a:rPr>
                <a:t>, </a:t>
              </a:r>
              <a:r>
                <a:rPr lang="en-GB" sz="1067" i="1" dirty="0">
                  <a:solidFill>
                    <a:prstClr val="black"/>
                  </a:solidFill>
                  <a:latin typeface="Arial"/>
                </a:rPr>
                <a:t>et al.</a:t>
              </a:r>
              <a:r>
                <a:rPr lang="en-GB" sz="1067" dirty="0">
                  <a:solidFill>
                    <a:prstClr val="black"/>
                  </a:solidFill>
                  <a:latin typeface="Arial"/>
                </a:rPr>
                <a:t>, IEEE TAS 2023</a:t>
              </a:r>
            </a:p>
          </p:txBody>
        </p:sp>
        <p:sp>
          <p:nvSpPr>
            <p:cNvPr id="52" name="CasellaDiTesto 51">
              <a:extLst>
                <a:ext uri="{FF2B5EF4-FFF2-40B4-BE49-F238E27FC236}">
                  <a16:creationId xmlns:a16="http://schemas.microsoft.com/office/drawing/2014/main" id="{EA22FBF0-F6D9-264F-AE96-6B1F236CA3E2}"/>
                </a:ext>
              </a:extLst>
            </p:cNvPr>
            <p:cNvSpPr txBox="1"/>
            <p:nvPr/>
          </p:nvSpPr>
          <p:spPr>
            <a:xfrm>
              <a:off x="4448433" y="1519550"/>
              <a:ext cx="2886127" cy="246173"/>
            </a:xfrm>
            <a:prstGeom prst="rect">
              <a:avLst/>
            </a:prstGeom>
          </p:spPr>
          <p:txBody>
            <a:bodyPr vert="horz" wrap="none" lIns="121920" tIns="0" rIns="121920" bIns="0" rtlCol="0">
              <a:spAutoFit/>
            </a:bodyPr>
            <a:lstStyle/>
            <a:p>
              <a:pPr defTabSz="609382"/>
              <a:r>
                <a:rPr lang="it-IT" sz="2133" dirty="0">
                  <a:solidFill>
                    <a:srgbClr val="C00000"/>
                  </a:solidFill>
                  <a:latin typeface="Arial"/>
                </a:rPr>
                <a:t>Multi-Stage Cable </a:t>
              </a:r>
              <a:r>
                <a:rPr lang="it-IT" sz="2133" dirty="0">
                  <a:solidFill>
                    <a:srgbClr val="250CEB"/>
                  </a:solidFill>
                  <a:latin typeface="Arial"/>
                </a:rPr>
                <a:t>Processing</a:t>
              </a:r>
            </a:p>
          </p:txBody>
        </p:sp>
      </p:grpSp>
      <p:grpSp>
        <p:nvGrpSpPr>
          <p:cNvPr id="8" name="Gruppo 7">
            <a:extLst>
              <a:ext uri="{FF2B5EF4-FFF2-40B4-BE49-F238E27FC236}">
                <a16:creationId xmlns:a16="http://schemas.microsoft.com/office/drawing/2014/main" id="{69000267-3175-084F-9A16-90152B50AE50}"/>
              </a:ext>
            </a:extLst>
          </p:cNvPr>
          <p:cNvGrpSpPr/>
          <p:nvPr/>
        </p:nvGrpSpPr>
        <p:grpSpPr>
          <a:xfrm>
            <a:off x="8983886" y="2024042"/>
            <a:ext cx="3072025" cy="4456938"/>
            <a:chOff x="1005669" y="1149706"/>
            <a:chExt cx="2752403" cy="3669871"/>
          </a:xfrm>
        </p:grpSpPr>
        <p:pic>
          <p:nvPicPr>
            <p:cNvPr id="34" name="Immagine 33" descr="Immagine che contiene legno, interno&#10;&#10;Il contenuto generato dall'IA potrebbe non essere corretto.">
              <a:extLst>
                <a:ext uri="{FF2B5EF4-FFF2-40B4-BE49-F238E27FC236}">
                  <a16:creationId xmlns:a16="http://schemas.microsoft.com/office/drawing/2014/main" id="{98B9318C-D170-B546-BEC7-A0DE9690C9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46935" y="1608440"/>
              <a:ext cx="3669871" cy="27524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3" name="Immagine 32" descr="Immagine che contiene pavimento, terreno&#10;&#10;Il contenuto generato dall'IA potrebbe non essere corretto.">
              <a:extLst>
                <a:ext uri="{FF2B5EF4-FFF2-40B4-BE49-F238E27FC236}">
                  <a16:creationId xmlns:a16="http://schemas.microsoft.com/office/drawing/2014/main" id="{BE7C3CE2-530E-814E-9AB8-667AA3F5CC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2517300" y="3592347"/>
              <a:ext cx="1346241" cy="104637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36" name="Immagine 35">
            <a:extLst>
              <a:ext uri="{FF2B5EF4-FFF2-40B4-BE49-F238E27FC236}">
                <a16:creationId xmlns:a16="http://schemas.microsoft.com/office/drawing/2014/main" id="{F4699FAB-1176-A84D-BCBF-B81953A1424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2371" y="273956"/>
            <a:ext cx="1960044" cy="492379"/>
          </a:xfrm>
          <a:prstGeom prst="rect">
            <a:avLst/>
          </a:prstGeom>
        </p:spPr>
      </p:pic>
      <p:sp>
        <p:nvSpPr>
          <p:cNvPr id="5" name="Titolo 1">
            <a:extLst>
              <a:ext uri="{FF2B5EF4-FFF2-40B4-BE49-F238E27FC236}">
                <a16:creationId xmlns:a16="http://schemas.microsoft.com/office/drawing/2014/main" id="{086EA543-CE26-33F5-53CA-F45DD5E9A4B4}"/>
              </a:ext>
            </a:extLst>
          </p:cNvPr>
          <p:cNvSpPr txBox="1">
            <a:spLocks/>
          </p:cNvSpPr>
          <p:nvPr/>
        </p:nvSpPr>
        <p:spPr>
          <a:xfrm>
            <a:off x="254972" y="1108458"/>
            <a:ext cx="11328938" cy="369332"/>
          </a:xfrm>
          <a:prstGeom prst="rect">
            <a:avLst/>
          </a:prstGeom>
        </p:spPr>
        <p:txBody>
          <a:bodyPr vert="horz" wrap="square" lIns="91409" tIns="0" rIns="91409" bIns="0" rtlCol="0" anchor="ctr" anchorCtr="0">
            <a:spAutoFit/>
          </a:bodyPr>
          <a:lstStyle>
            <a:lvl1pPr algn="l" defTabSz="609382" rtl="0" eaLnBrk="1" latinLnBrk="0" hangingPunct="1">
              <a:spcBef>
                <a:spcPct val="0"/>
              </a:spcBef>
              <a:buNone/>
              <a:defRPr sz="3467" b="1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rgbClr val="2412EB"/>
                </a:solidFill>
              </a:rPr>
              <a:t>Manufacture of a SECAS Sample for SULTAN test, incl. qualification tests at LN</a:t>
            </a:r>
            <a:r>
              <a:rPr lang="en-GB" sz="2400" b="0" baseline="-25000" dirty="0">
                <a:solidFill>
                  <a:srgbClr val="2412EB"/>
                </a:solidFill>
              </a:rPr>
              <a:t>2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176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228"/>
    </mc:Choice>
    <mc:Fallback xmlns="">
      <p:transition spd="slow" advTm="85228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64563" y="271825"/>
            <a:ext cx="10972800" cy="492443"/>
          </a:xfrm>
        </p:spPr>
        <p:txBody>
          <a:bodyPr/>
          <a:lstStyle/>
          <a:p>
            <a:r>
              <a:rPr lang="it-IT" sz="3200"/>
              <a:t>BRAST-SECAS </a:t>
            </a:r>
            <a:r>
              <a:rPr lang="it-IT" sz="3200" err="1"/>
              <a:t>Prototypes</a:t>
            </a:r>
            <a:r>
              <a:rPr lang="it-IT" sz="3200"/>
              <a:t> </a:t>
            </a:r>
            <a:r>
              <a:rPr lang="it-IT" sz="3200" err="1"/>
              <a:t>Qualification</a:t>
            </a:r>
            <a:r>
              <a:rPr lang="it-IT" sz="3200"/>
              <a:t> steps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4C23A3-ED53-9D49-9CF6-39D7A26A3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3</a:t>
            </a:fld>
            <a:endParaRPr lang="it-IT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DAF7A4E3-DC36-CF84-63CB-D6CFF10E06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26392"/>
            <a:ext cx="2591943" cy="4375629"/>
          </a:xfrm>
          <a:prstGeom prst="rect">
            <a:avLst/>
          </a:prstGeom>
        </p:spPr>
      </p:pic>
      <p:pic>
        <p:nvPicPr>
          <p:cNvPr id="18" name="Immagine 17" descr="Immagine che contiene muro, marrone, legno, interno&#10;&#10;Descrizione generata automaticamente">
            <a:extLst>
              <a:ext uri="{FF2B5EF4-FFF2-40B4-BE49-F238E27FC236}">
                <a16:creationId xmlns:a16="http://schemas.microsoft.com/office/drawing/2014/main" id="{08F5E045-B9F4-A2C2-1E2E-B0F9AA099B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06611" y="2828636"/>
            <a:ext cx="4375848" cy="328188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8E7E8A55-6B25-A9FC-FA2A-EA7FC95A1F7C}"/>
              </a:ext>
            </a:extLst>
          </p:cNvPr>
          <p:cNvSpPr txBox="1"/>
          <p:nvPr/>
        </p:nvSpPr>
        <p:spPr>
          <a:xfrm>
            <a:off x="1635566" y="1627252"/>
            <a:ext cx="3340694" cy="574644"/>
          </a:xfrm>
          <a:prstGeom prst="rect">
            <a:avLst/>
          </a:prstGeom>
        </p:spPr>
        <p:txBody>
          <a:bodyPr vert="horz" wrap="square" lIns="121920" tIns="0" rIns="121920" bIns="0" rtlCol="0">
            <a:spAutoFit/>
          </a:bodyPr>
          <a:lstStyle/>
          <a:p>
            <a:pPr algn="r"/>
            <a:r>
              <a:rPr lang="it-IT" sz="1867">
                <a:solidFill>
                  <a:srgbClr val="250CEB"/>
                </a:solidFill>
              </a:rPr>
              <a:t>BRAST in </a:t>
            </a:r>
            <a:r>
              <a:rPr lang="it-IT" sz="1867" err="1">
                <a:solidFill>
                  <a:srgbClr val="250CEB"/>
                </a:solidFill>
              </a:rPr>
              <a:t>spirally</a:t>
            </a:r>
            <a:r>
              <a:rPr lang="it-IT" sz="1867">
                <a:solidFill>
                  <a:srgbClr val="250CEB"/>
                </a:solidFill>
              </a:rPr>
              <a:t> </a:t>
            </a:r>
            <a:r>
              <a:rPr lang="it-IT" sz="1867" err="1">
                <a:solidFill>
                  <a:srgbClr val="250CEB"/>
                </a:solidFill>
              </a:rPr>
              <a:t>machined</a:t>
            </a:r>
            <a:r>
              <a:rPr lang="it-IT" sz="1867">
                <a:solidFill>
                  <a:srgbClr val="250CEB"/>
                </a:solidFill>
              </a:rPr>
              <a:t> slot, and closing filler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A8E1931-12DC-A601-6C74-8981F0C851A8}"/>
              </a:ext>
            </a:extLst>
          </p:cNvPr>
          <p:cNvSpPr txBox="1"/>
          <p:nvPr/>
        </p:nvSpPr>
        <p:spPr>
          <a:xfrm>
            <a:off x="7295245" y="1605945"/>
            <a:ext cx="4471422" cy="574644"/>
          </a:xfrm>
          <a:prstGeom prst="rect">
            <a:avLst/>
          </a:prstGeom>
        </p:spPr>
        <p:txBody>
          <a:bodyPr vert="horz" wrap="square" lIns="121920" tIns="0" rIns="121920" bIns="0" rtlCol="0">
            <a:spAutoFit/>
          </a:bodyPr>
          <a:lstStyle/>
          <a:p>
            <a:pPr algn="r"/>
            <a:r>
              <a:rPr lang="it-IT" sz="1867">
                <a:solidFill>
                  <a:srgbClr val="250CEB"/>
                </a:solidFill>
              </a:rPr>
              <a:t>BRAST </a:t>
            </a:r>
            <a:r>
              <a:rPr lang="it-IT" sz="1867" err="1">
                <a:solidFill>
                  <a:srgbClr val="250CEB"/>
                </a:solidFill>
              </a:rPr>
              <a:t>assembled</a:t>
            </a:r>
            <a:r>
              <a:rPr lang="it-IT" sz="1867">
                <a:solidFill>
                  <a:srgbClr val="250CEB"/>
                </a:solidFill>
              </a:rPr>
              <a:t> in </a:t>
            </a:r>
            <a:r>
              <a:rPr lang="it-IT" sz="1867" err="1">
                <a:solidFill>
                  <a:srgbClr val="250CEB"/>
                </a:solidFill>
              </a:rPr>
              <a:t>straight</a:t>
            </a:r>
            <a:r>
              <a:rPr lang="it-IT" sz="1867">
                <a:solidFill>
                  <a:srgbClr val="250CEB"/>
                </a:solidFill>
              </a:rPr>
              <a:t> </a:t>
            </a:r>
            <a:r>
              <a:rPr lang="it-IT" sz="1867" err="1">
                <a:solidFill>
                  <a:srgbClr val="250CEB"/>
                </a:solidFill>
              </a:rPr>
              <a:t>sector</a:t>
            </a:r>
            <a:r>
              <a:rPr lang="it-IT" sz="1867">
                <a:solidFill>
                  <a:srgbClr val="250CEB"/>
                </a:solidFill>
              </a:rPr>
              <a:t>, </a:t>
            </a:r>
            <a:r>
              <a:rPr lang="it-IT" sz="1867" err="1">
                <a:solidFill>
                  <a:srgbClr val="250CEB"/>
                </a:solidFill>
              </a:rPr>
              <a:t>then</a:t>
            </a:r>
            <a:r>
              <a:rPr lang="it-IT" sz="1867">
                <a:solidFill>
                  <a:srgbClr val="250CEB"/>
                </a:solidFill>
              </a:rPr>
              <a:t> </a:t>
            </a:r>
            <a:r>
              <a:rPr lang="it-IT" sz="1867" err="1">
                <a:solidFill>
                  <a:srgbClr val="250CEB"/>
                </a:solidFill>
              </a:rPr>
              <a:t>inserted</a:t>
            </a:r>
            <a:r>
              <a:rPr lang="it-IT" sz="1867">
                <a:solidFill>
                  <a:srgbClr val="250CEB"/>
                </a:solidFill>
              </a:rPr>
              <a:t> in </a:t>
            </a:r>
            <a:r>
              <a:rPr lang="it-IT" sz="1867" err="1">
                <a:solidFill>
                  <a:srgbClr val="250CEB"/>
                </a:solidFill>
              </a:rPr>
              <a:t>spirally</a:t>
            </a:r>
            <a:r>
              <a:rPr lang="it-IT" sz="1867">
                <a:solidFill>
                  <a:srgbClr val="250CEB"/>
                </a:solidFill>
              </a:rPr>
              <a:t> </a:t>
            </a:r>
            <a:r>
              <a:rPr lang="it-IT" sz="1867" err="1">
                <a:solidFill>
                  <a:srgbClr val="250CEB"/>
                </a:solidFill>
              </a:rPr>
              <a:t>machined</a:t>
            </a:r>
            <a:r>
              <a:rPr lang="it-IT" sz="1867">
                <a:solidFill>
                  <a:srgbClr val="250CEB"/>
                </a:solidFill>
              </a:rPr>
              <a:t> slot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68053A0-AC31-5519-BB73-15AB5E05C7A9}"/>
              </a:ext>
            </a:extLst>
          </p:cNvPr>
          <p:cNvSpPr txBox="1"/>
          <p:nvPr/>
        </p:nvSpPr>
        <p:spPr>
          <a:xfrm>
            <a:off x="115564" y="1738795"/>
            <a:ext cx="169456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none" lIns="121920" tIns="0" rIns="121920" bIns="0" rtlCol="0">
            <a:spAutoFit/>
          </a:bodyPr>
          <a:lstStyle/>
          <a:p>
            <a:r>
              <a:rPr lang="it-IT" sz="2400"/>
              <a:t>BRAST #3</a:t>
            </a:r>
          </a:p>
        </p:txBody>
      </p:sp>
      <p:sp>
        <p:nvSpPr>
          <p:cNvPr id="5" name="Segnaposto piè di pagina 6">
            <a:extLst>
              <a:ext uri="{FF2B5EF4-FFF2-40B4-BE49-F238E27FC236}">
                <a16:creationId xmlns:a16="http://schemas.microsoft.com/office/drawing/2014/main" id="{F9A3EB6E-2CFC-62DF-E917-6C0E37419CEC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/>
          </a:p>
        </p:txBody>
      </p:sp>
      <p:sp>
        <p:nvSpPr>
          <p:cNvPr id="21" name="Segnaposto piè di pagina 6">
            <a:extLst>
              <a:ext uri="{FF2B5EF4-FFF2-40B4-BE49-F238E27FC236}">
                <a16:creationId xmlns:a16="http://schemas.microsoft.com/office/drawing/2014/main" id="{38161D0A-4895-41AC-EA62-CAE54DAC71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37465" y="6356351"/>
            <a:ext cx="4613743" cy="366183"/>
          </a:xfrm>
        </p:spPr>
        <p:txBody>
          <a:bodyPr/>
          <a:lstStyle/>
          <a:p>
            <a:r>
              <a:rPr lang="it-IT" sz="1200" dirty="0"/>
              <a:t>L. Muzzi - A. </a:t>
            </a:r>
            <a:r>
              <a:rPr lang="it-IT" sz="1200" dirty="0" err="1"/>
              <a:t>Masi_WPMAG</a:t>
            </a:r>
            <a:r>
              <a:rPr lang="it-IT" sz="1200" dirty="0"/>
              <a:t> 2025 </a:t>
            </a:r>
            <a:r>
              <a:rPr lang="it-IT" sz="1200" dirty="0" err="1"/>
              <a:t>Final</a:t>
            </a:r>
            <a:r>
              <a:rPr lang="it-IT" sz="1200" dirty="0"/>
              <a:t> Meeting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C7CC58A0-FE32-E31B-D74A-9C6E19A4354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5106" y="2313673"/>
            <a:ext cx="1986158" cy="4377600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45CF12D-51FF-13D3-6BE0-B5066ECDC667}"/>
              </a:ext>
            </a:extLst>
          </p:cNvPr>
          <p:cNvSpPr txBox="1"/>
          <p:nvPr/>
        </p:nvSpPr>
        <p:spPr>
          <a:xfrm>
            <a:off x="5535813" y="1705543"/>
            <a:ext cx="171777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none" lIns="121920" tIns="0" rIns="121920" bIns="0" rtlCol="0">
            <a:spAutoFit/>
          </a:bodyPr>
          <a:lstStyle/>
          <a:p>
            <a:r>
              <a:rPr lang="it-IT" sz="2400"/>
              <a:t>SECAS #1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2FF78942-0194-B08E-8280-8B3D1CD3D0D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2889" y="273544"/>
            <a:ext cx="1960299" cy="492443"/>
          </a:xfrm>
          <a:prstGeom prst="rect">
            <a:avLst/>
          </a:prstGeom>
        </p:spPr>
      </p:pic>
      <p:pic>
        <p:nvPicPr>
          <p:cNvPr id="12" name="Immagine 11" descr="Immagine che contiene marrone, cerchio, custodia, accessorio&#10;&#10;Descrizione generata automaticamente">
            <a:extLst>
              <a:ext uri="{FF2B5EF4-FFF2-40B4-BE49-F238E27FC236}">
                <a16:creationId xmlns:a16="http://schemas.microsoft.com/office/drawing/2014/main" id="{1703CDD2-E008-90FA-C343-2C3C7F095DB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6435" y="2751207"/>
            <a:ext cx="2076691" cy="2153009"/>
          </a:xfrm>
          <a:prstGeom prst="rect">
            <a:avLst/>
          </a:prstGeom>
        </p:spPr>
      </p:pic>
      <p:pic>
        <p:nvPicPr>
          <p:cNvPr id="20" name="Immagine 19" descr="Immagine che contiene marrone, Beige, schermata, terreno&#10;&#10;Descrizione generata automaticamente">
            <a:extLst>
              <a:ext uri="{FF2B5EF4-FFF2-40B4-BE49-F238E27FC236}">
                <a16:creationId xmlns:a16="http://schemas.microsoft.com/office/drawing/2014/main" id="{C39BA252-4440-A095-92A7-371AF665725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0787" y="5135554"/>
            <a:ext cx="2932223" cy="1451784"/>
          </a:xfrm>
          <a:prstGeom prst="rect">
            <a:avLst/>
          </a:prstGeom>
        </p:spPr>
      </p:pic>
      <p:pic>
        <p:nvPicPr>
          <p:cNvPr id="22" name="Immagine 21" descr="Immagine che contiene schermata, testo, Software multimediale, computer&#10;&#10;Descrizione generata automaticamente">
            <a:extLst>
              <a:ext uri="{FF2B5EF4-FFF2-40B4-BE49-F238E27FC236}">
                <a16:creationId xmlns:a16="http://schemas.microsoft.com/office/drawing/2014/main" id="{03BD9327-7449-49F6-7486-812660EBAF3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08692" y="2266930"/>
            <a:ext cx="2397248" cy="1987223"/>
          </a:xfrm>
          <a:prstGeom prst="rect">
            <a:avLst/>
          </a:prstGeom>
        </p:spPr>
      </p:pic>
      <p:pic>
        <p:nvPicPr>
          <p:cNvPr id="23" name="Immagine 22" descr="Immagine che contiene orologio, cerchio&#10;&#10;Descrizione generata automaticamente">
            <a:extLst>
              <a:ext uri="{FF2B5EF4-FFF2-40B4-BE49-F238E27FC236}">
                <a16:creationId xmlns:a16="http://schemas.microsoft.com/office/drawing/2014/main" id="{22E09A85-32DA-C71B-6165-86ACE4A4860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5476" y="4652079"/>
            <a:ext cx="2228624" cy="2001758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76584491-7BEF-E363-99FF-F9E502A75F08}"/>
              </a:ext>
            </a:extLst>
          </p:cNvPr>
          <p:cNvSpPr txBox="1"/>
          <p:nvPr/>
        </p:nvSpPr>
        <p:spPr>
          <a:xfrm>
            <a:off x="3316192" y="1084373"/>
            <a:ext cx="5069542" cy="328231"/>
          </a:xfrm>
          <a:prstGeom prst="rect">
            <a:avLst/>
          </a:prstGeom>
          <a:solidFill>
            <a:schemeClr val="bg1">
              <a:lumMod val="95000"/>
              <a:alpha val="69010"/>
            </a:schemeClr>
          </a:solidFill>
        </p:spPr>
        <p:txBody>
          <a:bodyPr vert="horz" wrap="square" lIns="121920" tIns="0" rIns="121920" bIns="0" rtlCol="0">
            <a:spAutoFit/>
          </a:bodyPr>
          <a:lstStyle/>
          <a:p>
            <a:pPr algn="r"/>
            <a:r>
              <a:rPr lang="it-IT" sz="2133">
                <a:solidFill>
                  <a:srgbClr val="2512EB"/>
                </a:solidFill>
              </a:rPr>
              <a:t>BRAST of 10 Tapes, 12 mm x 0.08 mm</a:t>
            </a: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2C803DA7-A2B4-03FA-3E12-C053A332E153}"/>
              </a:ext>
            </a:extLst>
          </p:cNvPr>
          <p:cNvSpPr/>
          <p:nvPr/>
        </p:nvSpPr>
        <p:spPr>
          <a:xfrm>
            <a:off x="15814" y="1522961"/>
            <a:ext cx="5069542" cy="53350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A2C04A11-1CE9-40F9-9742-A915D38C6851}"/>
              </a:ext>
            </a:extLst>
          </p:cNvPr>
          <p:cNvSpPr/>
          <p:nvPr/>
        </p:nvSpPr>
        <p:spPr>
          <a:xfrm>
            <a:off x="5085356" y="1522960"/>
            <a:ext cx="7058744" cy="53350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871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85C239-7C67-AC38-5308-96E1AA1C6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01505C-31BB-9215-A1D6-3192D566D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002" y="278718"/>
            <a:ext cx="10974229" cy="492443"/>
          </a:xfrm>
        </p:spPr>
        <p:txBody>
          <a:bodyPr/>
          <a:lstStyle/>
          <a:p>
            <a:r>
              <a:rPr lang="it-IT" sz="3200" dirty="0" err="1"/>
              <a:t>Initial</a:t>
            </a:r>
            <a:r>
              <a:rPr lang="it-IT" sz="3200" dirty="0"/>
              <a:t> </a:t>
            </a:r>
            <a:r>
              <a:rPr lang="it-IT" sz="3200" dirty="0" err="1"/>
              <a:t>qualification</a:t>
            </a:r>
            <a:r>
              <a:rPr lang="it-IT" sz="3200" dirty="0"/>
              <a:t> – BRAST (77K – s.f. </a:t>
            </a:r>
            <a:r>
              <a:rPr lang="it-IT" sz="3200" dirty="0" err="1"/>
              <a:t>tests</a:t>
            </a:r>
            <a:r>
              <a:rPr lang="it-IT" sz="3200" dirty="0"/>
              <a:t>) - bending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CDDAB02-FF9B-B8DB-B3D9-4E24AC45BB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4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2AB479E4-B9B7-CF59-CA42-DD57F891B0AA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1E6D0450-34F5-9FE8-5851-F0B6B16002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L. Muzzi - A. </a:t>
            </a:r>
            <a:r>
              <a:rPr lang="it-IT" sz="1200" dirty="0" err="1"/>
              <a:t>Masi_WPMAG</a:t>
            </a:r>
            <a:r>
              <a:rPr lang="it-IT" sz="1200" dirty="0"/>
              <a:t> 2025 </a:t>
            </a:r>
            <a:r>
              <a:rPr lang="it-IT" sz="1200" dirty="0" err="1"/>
              <a:t>Final</a:t>
            </a:r>
            <a:r>
              <a:rPr lang="it-IT" sz="1200" dirty="0"/>
              <a:t> Meeting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DDA51A0B-7059-7BF0-91E2-056634522E71}"/>
              </a:ext>
            </a:extLst>
          </p:cNvPr>
          <p:cNvSpPr txBox="1"/>
          <p:nvPr/>
        </p:nvSpPr>
        <p:spPr>
          <a:xfrm>
            <a:off x="7745022" y="1798293"/>
            <a:ext cx="4474043" cy="744819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dirty="0">
                <a:solidFill>
                  <a:srgbClr val="C00000"/>
                </a:solidFill>
              </a:rPr>
              <a:t>BRAST </a:t>
            </a:r>
            <a:r>
              <a:rPr lang="it-IT" dirty="0" err="1">
                <a:solidFill>
                  <a:srgbClr val="C00000"/>
                </a:solidFill>
              </a:rPr>
              <a:t>was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extracted</a:t>
            </a:r>
            <a:r>
              <a:rPr lang="it-IT" dirty="0">
                <a:solidFill>
                  <a:srgbClr val="C00000"/>
                </a:solidFill>
              </a:rPr>
              <a:t> from </a:t>
            </a:r>
            <a:r>
              <a:rPr lang="it-IT" b="1" dirty="0">
                <a:solidFill>
                  <a:srgbClr val="C00000"/>
                </a:solidFill>
              </a:rPr>
              <a:t>Bent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conductor</a:t>
            </a:r>
            <a:r>
              <a:rPr lang="it-IT" dirty="0">
                <a:solidFill>
                  <a:srgbClr val="C00000"/>
                </a:solidFill>
              </a:rPr>
              <a:t> and re-</a:t>
            </a:r>
            <a:r>
              <a:rPr lang="it-IT" dirty="0" err="1">
                <a:solidFill>
                  <a:srgbClr val="C00000"/>
                </a:solidFill>
              </a:rPr>
              <a:t>tested</a:t>
            </a:r>
            <a:endParaRPr lang="it-IT" b="1" dirty="0">
              <a:solidFill>
                <a:srgbClr val="C00000"/>
              </a:solidFill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E63436CC-E7A1-09C0-4B05-8F32CC7732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0422" y="1568021"/>
            <a:ext cx="6782462" cy="467989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06D149B4-8BA9-667A-5600-C854FA48712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9384" y="2583375"/>
            <a:ext cx="2401073" cy="4099251"/>
          </a:xfrm>
          <a:prstGeom prst="rect">
            <a:avLst/>
          </a:prstGeom>
        </p:spPr>
      </p:pic>
      <p:pic>
        <p:nvPicPr>
          <p:cNvPr id="14" name="Immagine 13" descr="Immagine che contiene interno, legno, pavimento&#10;&#10;Il contenuto generato dall'IA potrebbe non essere corretto.">
            <a:extLst>
              <a:ext uri="{FF2B5EF4-FFF2-40B4-BE49-F238E27FC236}">
                <a16:creationId xmlns:a16="http://schemas.microsoft.com/office/drawing/2014/main" id="{96F18A3D-EAF5-5487-75A7-259991FD47B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02857" y="2564219"/>
            <a:ext cx="1975899" cy="2097006"/>
          </a:xfrm>
          <a:prstGeom prst="rect">
            <a:avLst/>
          </a:prstGeom>
        </p:spPr>
      </p:pic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5B4B8182-02D0-81EF-2E89-00C039985460}"/>
              </a:ext>
            </a:extLst>
          </p:cNvPr>
          <p:cNvCxnSpPr>
            <a:cxnSpLocks/>
          </p:cNvCxnSpPr>
          <p:nvPr/>
        </p:nvCxnSpPr>
        <p:spPr>
          <a:xfrm flipH="1" flipV="1">
            <a:off x="5775027" y="4221195"/>
            <a:ext cx="2696959" cy="3286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4CDD1BF5-8344-1903-0E5F-9916A450F0F1}"/>
              </a:ext>
            </a:extLst>
          </p:cNvPr>
          <p:cNvSpPr txBox="1"/>
          <p:nvPr/>
        </p:nvSpPr>
        <p:spPr>
          <a:xfrm>
            <a:off x="8531212" y="1092885"/>
            <a:ext cx="1668595" cy="3862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dirty="0"/>
              <a:t>BRAST #3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437DA39-6ADF-55E8-EF34-E0D4F42D0B80}"/>
              </a:ext>
            </a:extLst>
          </p:cNvPr>
          <p:cNvSpPr txBox="1"/>
          <p:nvPr/>
        </p:nvSpPr>
        <p:spPr>
          <a:xfrm>
            <a:off x="10164707" y="1174938"/>
            <a:ext cx="2044149" cy="246221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600" dirty="0">
                <a:solidFill>
                  <a:srgbClr val="2412EB"/>
                </a:solidFill>
              </a:rPr>
              <a:t>(non </a:t>
            </a:r>
            <a:r>
              <a:rPr lang="it-IT" sz="1600" dirty="0" err="1">
                <a:solidFill>
                  <a:srgbClr val="2412EB"/>
                </a:solidFill>
              </a:rPr>
              <a:t>soldered</a:t>
            </a:r>
            <a:r>
              <a:rPr lang="it-IT" sz="1600" dirty="0">
                <a:solidFill>
                  <a:srgbClr val="2412EB"/>
                </a:solidFill>
              </a:rPr>
              <a:t> </a:t>
            </a:r>
            <a:r>
              <a:rPr lang="it-IT" sz="1600" dirty="0" err="1">
                <a:solidFill>
                  <a:srgbClr val="2412EB"/>
                </a:solidFill>
              </a:rPr>
              <a:t>stack</a:t>
            </a:r>
            <a:r>
              <a:rPr lang="it-IT" sz="1600" dirty="0">
                <a:solidFill>
                  <a:srgbClr val="2412EB"/>
                </a:solidFill>
              </a:rPr>
              <a:t>)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4332422-FAE0-2E8D-F796-09AA79858478}"/>
              </a:ext>
            </a:extLst>
          </p:cNvPr>
          <p:cNvSpPr txBox="1"/>
          <p:nvPr/>
        </p:nvSpPr>
        <p:spPr>
          <a:xfrm>
            <a:off x="1391505" y="1140309"/>
            <a:ext cx="3459574" cy="525886"/>
          </a:xfrm>
          <a:prstGeom prst="rect">
            <a:avLst/>
          </a:prstGeom>
        </p:spPr>
        <p:txBody>
          <a:bodyPr vert="horz" wrap="none" lIns="108000" tIns="108000" rIns="108000" bIns="108000" rtlCol="0">
            <a:spAutoFit/>
          </a:bodyPr>
          <a:lstStyle/>
          <a:p>
            <a:r>
              <a:rPr lang="it-IT" sz="2000" dirty="0" err="1"/>
              <a:t>Effect</a:t>
            </a:r>
            <a:r>
              <a:rPr lang="it-IT" sz="2000" dirty="0"/>
              <a:t> of </a:t>
            </a:r>
            <a:r>
              <a:rPr lang="it-IT" sz="2000" dirty="0" err="1"/>
              <a:t>Conductor</a:t>
            </a:r>
            <a:r>
              <a:rPr lang="it-IT" sz="2000" dirty="0"/>
              <a:t> bending: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7B301BF-33CD-9D2F-CDB2-AFABF348D446}"/>
              </a:ext>
            </a:extLst>
          </p:cNvPr>
          <p:cNvSpPr txBox="1"/>
          <p:nvPr/>
        </p:nvSpPr>
        <p:spPr>
          <a:xfrm>
            <a:off x="5508496" y="5476150"/>
            <a:ext cx="4982694" cy="8902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vert="horz" wrap="square" lIns="72000" tIns="72000" rIns="72000" bIns="72000" rtlCol="0">
            <a:spAutoFit/>
          </a:bodyPr>
          <a:lstStyle/>
          <a:p>
            <a:r>
              <a:rPr lang="it-IT" dirty="0" err="1">
                <a:solidFill>
                  <a:srgbClr val="0700FF"/>
                </a:solidFill>
              </a:rPr>
              <a:t>Apparently</a:t>
            </a:r>
            <a:r>
              <a:rPr lang="it-IT" dirty="0">
                <a:solidFill>
                  <a:srgbClr val="0700FF"/>
                </a:solidFill>
              </a:rPr>
              <a:t>, the tape </a:t>
            </a:r>
            <a:r>
              <a:rPr lang="it-IT" dirty="0" err="1">
                <a:solidFill>
                  <a:srgbClr val="0700FF"/>
                </a:solidFill>
              </a:rPr>
              <a:t>stack</a:t>
            </a:r>
            <a:r>
              <a:rPr lang="it-IT" dirty="0">
                <a:solidFill>
                  <a:srgbClr val="0700FF"/>
                </a:solidFill>
              </a:rPr>
              <a:t> </a:t>
            </a:r>
            <a:r>
              <a:rPr lang="it-IT" dirty="0" err="1">
                <a:solidFill>
                  <a:srgbClr val="0700FF"/>
                </a:solidFill>
              </a:rPr>
              <a:t>was</a:t>
            </a:r>
            <a:r>
              <a:rPr lang="it-IT" dirty="0">
                <a:solidFill>
                  <a:srgbClr val="0700FF"/>
                </a:solidFill>
              </a:rPr>
              <a:t> </a:t>
            </a:r>
            <a:r>
              <a:rPr lang="it-IT" dirty="0" err="1">
                <a:solidFill>
                  <a:srgbClr val="0700FF"/>
                </a:solidFill>
              </a:rPr>
              <a:t>not</a:t>
            </a:r>
            <a:r>
              <a:rPr lang="it-IT" dirty="0">
                <a:solidFill>
                  <a:srgbClr val="0700FF"/>
                </a:solidFill>
              </a:rPr>
              <a:t> </a:t>
            </a:r>
            <a:r>
              <a:rPr lang="it-IT" dirty="0" err="1">
                <a:solidFill>
                  <a:srgbClr val="0700FF"/>
                </a:solidFill>
              </a:rPr>
              <a:t>damaged</a:t>
            </a:r>
            <a:r>
              <a:rPr lang="it-IT" dirty="0">
                <a:solidFill>
                  <a:srgbClr val="0700FF"/>
                </a:solidFill>
              </a:rPr>
              <a:t> </a:t>
            </a:r>
            <a:r>
              <a:rPr lang="it-IT" dirty="0" err="1">
                <a:solidFill>
                  <a:srgbClr val="0700FF"/>
                </a:solidFill>
              </a:rPr>
              <a:t>during</a:t>
            </a:r>
            <a:r>
              <a:rPr lang="it-IT" dirty="0">
                <a:solidFill>
                  <a:srgbClr val="0700FF"/>
                </a:solidFill>
              </a:rPr>
              <a:t> the bending</a:t>
            </a:r>
            <a:endParaRPr lang="it-IT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43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1471A4-85A2-1E6D-1B5C-1F0DC67A3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073833-3DB1-D7D0-0416-AB650F7E1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002" y="278718"/>
            <a:ext cx="10974229" cy="492443"/>
          </a:xfrm>
        </p:spPr>
        <p:txBody>
          <a:bodyPr/>
          <a:lstStyle/>
          <a:p>
            <a:r>
              <a:rPr lang="it-IT" sz="3200" dirty="0" err="1"/>
              <a:t>Initial</a:t>
            </a:r>
            <a:r>
              <a:rPr lang="it-IT" sz="3200" dirty="0"/>
              <a:t> </a:t>
            </a:r>
            <a:r>
              <a:rPr lang="it-IT" sz="3200" dirty="0" err="1"/>
              <a:t>qualification</a:t>
            </a:r>
            <a:r>
              <a:rPr lang="it-IT" sz="3200" dirty="0"/>
              <a:t> – BRAST (77K – s.f. </a:t>
            </a:r>
            <a:r>
              <a:rPr lang="it-IT" sz="3200" dirty="0" err="1"/>
              <a:t>tests</a:t>
            </a:r>
            <a:r>
              <a:rPr lang="it-IT" sz="3200" dirty="0"/>
              <a:t>) - bending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5B1EB7-6AC3-5183-1A7B-6B19442C2C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5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DCF418A1-B8C0-CF18-6DA5-DDD674AB779E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07BCD66D-AEAC-5F14-CFDA-46D69D5EB6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L. Muzzi - A. </a:t>
            </a:r>
            <a:r>
              <a:rPr lang="it-IT" sz="1200" dirty="0" err="1"/>
              <a:t>Masi_WPMAG</a:t>
            </a:r>
            <a:r>
              <a:rPr lang="it-IT" sz="1200" dirty="0"/>
              <a:t> 2025 </a:t>
            </a:r>
            <a:r>
              <a:rPr lang="it-IT" sz="1200" dirty="0" err="1"/>
              <a:t>Final</a:t>
            </a:r>
            <a:r>
              <a:rPr lang="it-IT" sz="1200" dirty="0"/>
              <a:t> Meeting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76D6C4C-AACC-8517-9F47-897A4391BD4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917" y="1568021"/>
            <a:ext cx="6782462" cy="4679898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32851FD3-8DD5-F265-4B8B-CD86444938CB}"/>
              </a:ext>
            </a:extLst>
          </p:cNvPr>
          <p:cNvSpPr txBox="1"/>
          <p:nvPr/>
        </p:nvSpPr>
        <p:spPr>
          <a:xfrm>
            <a:off x="7758877" y="1715163"/>
            <a:ext cx="4474043" cy="744819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dirty="0">
                <a:solidFill>
                  <a:srgbClr val="C00000"/>
                </a:solidFill>
              </a:rPr>
              <a:t>BRAST </a:t>
            </a:r>
            <a:r>
              <a:rPr lang="it-IT" dirty="0" err="1">
                <a:solidFill>
                  <a:srgbClr val="C00000"/>
                </a:solidFill>
              </a:rPr>
              <a:t>was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extracted</a:t>
            </a:r>
            <a:r>
              <a:rPr lang="it-IT" dirty="0">
                <a:solidFill>
                  <a:srgbClr val="C00000"/>
                </a:solidFill>
              </a:rPr>
              <a:t> from </a:t>
            </a:r>
            <a:r>
              <a:rPr lang="it-IT" b="1" dirty="0">
                <a:solidFill>
                  <a:srgbClr val="C00000"/>
                </a:solidFill>
              </a:rPr>
              <a:t>Bent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conductor</a:t>
            </a:r>
            <a:r>
              <a:rPr lang="it-IT" dirty="0">
                <a:solidFill>
                  <a:srgbClr val="C00000"/>
                </a:solidFill>
              </a:rPr>
              <a:t> and re-</a:t>
            </a:r>
            <a:r>
              <a:rPr lang="it-IT" dirty="0" err="1">
                <a:solidFill>
                  <a:srgbClr val="C00000"/>
                </a:solidFill>
              </a:rPr>
              <a:t>tested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F40CE3E-1D2F-065F-7E72-D99B1C5A52F7}"/>
              </a:ext>
            </a:extLst>
          </p:cNvPr>
          <p:cNvSpPr txBox="1"/>
          <p:nvPr/>
        </p:nvSpPr>
        <p:spPr>
          <a:xfrm>
            <a:off x="8531212" y="1092885"/>
            <a:ext cx="1668595" cy="3862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dirty="0"/>
              <a:t>BRAST #3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94358E9-9BD9-96CB-FCCA-328C44AED308}"/>
              </a:ext>
            </a:extLst>
          </p:cNvPr>
          <p:cNvSpPr txBox="1"/>
          <p:nvPr/>
        </p:nvSpPr>
        <p:spPr>
          <a:xfrm>
            <a:off x="10164707" y="1174938"/>
            <a:ext cx="2044149" cy="246221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600" dirty="0">
                <a:solidFill>
                  <a:srgbClr val="2412EB"/>
                </a:solidFill>
              </a:rPr>
              <a:t>(non </a:t>
            </a:r>
            <a:r>
              <a:rPr lang="it-IT" sz="1600" dirty="0" err="1">
                <a:solidFill>
                  <a:srgbClr val="2412EB"/>
                </a:solidFill>
              </a:rPr>
              <a:t>soldered</a:t>
            </a:r>
            <a:r>
              <a:rPr lang="it-IT" sz="1600" dirty="0">
                <a:solidFill>
                  <a:srgbClr val="2412EB"/>
                </a:solidFill>
              </a:rPr>
              <a:t> </a:t>
            </a:r>
            <a:r>
              <a:rPr lang="it-IT" sz="1600" dirty="0" err="1">
                <a:solidFill>
                  <a:srgbClr val="2412EB"/>
                </a:solidFill>
              </a:rPr>
              <a:t>stack</a:t>
            </a:r>
            <a:r>
              <a:rPr lang="it-IT" sz="1600" dirty="0">
                <a:solidFill>
                  <a:srgbClr val="2412EB"/>
                </a:solidFill>
              </a:rPr>
              <a:t>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F21B2B3-B0FC-217C-4F5C-389CA08BB06D}"/>
              </a:ext>
            </a:extLst>
          </p:cNvPr>
          <p:cNvSpPr txBox="1"/>
          <p:nvPr/>
        </p:nvSpPr>
        <p:spPr>
          <a:xfrm>
            <a:off x="7193992" y="2767667"/>
            <a:ext cx="4735679" cy="29153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vert="horz" wrap="square" lIns="72000" tIns="72000" rIns="72000" bIns="72000" rtlCol="0">
            <a:spAutoFit/>
          </a:bodyPr>
          <a:lstStyle/>
          <a:p>
            <a:r>
              <a:rPr lang="it-IT" sz="2000" dirty="0">
                <a:solidFill>
                  <a:srgbClr val="0700FF"/>
                </a:solidFill>
              </a:rPr>
              <a:t>Voltage </a:t>
            </a:r>
            <a:r>
              <a:rPr lang="it-IT" sz="2000" dirty="0" err="1">
                <a:solidFill>
                  <a:srgbClr val="0700FF"/>
                </a:solidFill>
              </a:rPr>
              <a:t>development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is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different</a:t>
            </a:r>
            <a:r>
              <a:rPr lang="it-IT" sz="2000" dirty="0">
                <a:solidFill>
                  <a:srgbClr val="0700FF"/>
                </a:solidFill>
              </a:rPr>
              <a:t> on the </a:t>
            </a:r>
            <a:r>
              <a:rPr lang="it-IT" sz="2000" dirty="0" err="1">
                <a:solidFill>
                  <a:srgbClr val="0700FF"/>
                </a:solidFill>
              </a:rPr>
              <a:t>different</a:t>
            </a:r>
            <a:r>
              <a:rPr lang="it-IT" sz="2000" dirty="0">
                <a:solidFill>
                  <a:srgbClr val="0700FF"/>
                </a:solidFill>
              </a:rPr>
              <a:t> tapes </a:t>
            </a:r>
            <a:r>
              <a:rPr lang="it-IT" sz="2000" dirty="0" err="1">
                <a:solidFill>
                  <a:srgbClr val="0700FF"/>
                </a:solidFill>
              </a:rPr>
              <a:t>within</a:t>
            </a:r>
            <a:r>
              <a:rPr lang="it-IT" sz="2000" dirty="0">
                <a:solidFill>
                  <a:srgbClr val="0700FF"/>
                </a:solidFill>
              </a:rPr>
              <a:t> the </a:t>
            </a:r>
            <a:r>
              <a:rPr lang="it-IT" sz="2000" dirty="0" err="1">
                <a:solidFill>
                  <a:srgbClr val="0700FF"/>
                </a:solidFill>
              </a:rPr>
              <a:t>stack</a:t>
            </a:r>
            <a:r>
              <a:rPr lang="it-IT" sz="2000" dirty="0">
                <a:solidFill>
                  <a:srgbClr val="0700FF"/>
                </a:solidFill>
              </a:rPr>
              <a:t>. </a:t>
            </a:r>
            <a:r>
              <a:rPr lang="it-IT" sz="2000" dirty="0" err="1">
                <a:solidFill>
                  <a:srgbClr val="0700FF"/>
                </a:solidFill>
              </a:rPr>
              <a:t>Effects</a:t>
            </a:r>
            <a:r>
              <a:rPr lang="it-IT" sz="2000" dirty="0">
                <a:solidFill>
                  <a:srgbClr val="0700FF"/>
                </a:solidFill>
              </a:rPr>
              <a:t> of self-field, and </a:t>
            </a:r>
            <a:r>
              <a:rPr lang="it-IT" sz="2000" dirty="0" err="1">
                <a:solidFill>
                  <a:srgbClr val="0700FF"/>
                </a:solidFill>
              </a:rPr>
              <a:t>effects</a:t>
            </a:r>
            <a:r>
              <a:rPr lang="it-IT" sz="2000" dirty="0">
                <a:solidFill>
                  <a:srgbClr val="0700FF"/>
                </a:solidFill>
              </a:rPr>
              <a:t> of </a:t>
            </a:r>
            <a:r>
              <a:rPr lang="it-IT" sz="2000" dirty="0" err="1">
                <a:solidFill>
                  <a:srgbClr val="0700FF"/>
                </a:solidFill>
              </a:rPr>
              <a:t>current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distribution</a:t>
            </a:r>
            <a:r>
              <a:rPr lang="it-IT" sz="2000" dirty="0">
                <a:solidFill>
                  <a:srgbClr val="0700FF"/>
                </a:solidFill>
              </a:rPr>
              <a:t> / </a:t>
            </a:r>
            <a:r>
              <a:rPr lang="it-IT" sz="2000" dirty="0">
                <a:solidFill>
                  <a:srgbClr val="C00000"/>
                </a:solidFill>
              </a:rPr>
              <a:t>re-</a:t>
            </a:r>
            <a:r>
              <a:rPr lang="it-IT" sz="2000" dirty="0" err="1">
                <a:solidFill>
                  <a:srgbClr val="C00000"/>
                </a:solidFill>
              </a:rPr>
              <a:t>distribution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>
                <a:solidFill>
                  <a:srgbClr val="0700FF"/>
                </a:solidFill>
              </a:rPr>
              <a:t>(</a:t>
            </a:r>
            <a:r>
              <a:rPr lang="it-IT" sz="2000" i="1" dirty="0" err="1">
                <a:solidFill>
                  <a:srgbClr val="C00000"/>
                </a:solidFill>
              </a:rPr>
              <a:t>at</a:t>
            </a:r>
            <a:r>
              <a:rPr lang="it-IT" sz="2000" i="1" dirty="0">
                <a:solidFill>
                  <a:srgbClr val="C00000"/>
                </a:solidFill>
              </a:rPr>
              <a:t> </a:t>
            </a:r>
            <a:r>
              <a:rPr lang="it-IT" sz="2000" i="1" dirty="0" err="1">
                <a:solidFill>
                  <a:srgbClr val="C00000"/>
                </a:solidFill>
              </a:rPr>
              <a:t>terminations</a:t>
            </a:r>
            <a:r>
              <a:rPr lang="it-IT" sz="2000" i="1" dirty="0">
                <a:solidFill>
                  <a:srgbClr val="C00000"/>
                </a:solidFill>
              </a:rPr>
              <a:t>, in </a:t>
            </a:r>
            <a:r>
              <a:rPr lang="it-IT" sz="2000" i="1" dirty="0" err="1">
                <a:solidFill>
                  <a:srgbClr val="C00000"/>
                </a:solidFill>
              </a:rPr>
              <a:t>these</a:t>
            </a:r>
            <a:r>
              <a:rPr lang="it-IT" sz="2000" i="1" dirty="0">
                <a:solidFill>
                  <a:srgbClr val="C00000"/>
                </a:solidFill>
              </a:rPr>
              <a:t> samples</a:t>
            </a:r>
            <a:r>
              <a:rPr lang="it-IT" sz="2000" dirty="0">
                <a:solidFill>
                  <a:srgbClr val="0700FF"/>
                </a:solidFill>
              </a:rPr>
              <a:t>) </a:t>
            </a:r>
            <a:r>
              <a:rPr lang="it-IT" sz="2000" dirty="0" err="1">
                <a:solidFill>
                  <a:srgbClr val="0700FF"/>
                </a:solidFill>
              </a:rPr>
              <a:t>should</a:t>
            </a:r>
            <a:r>
              <a:rPr lang="it-IT" sz="2000" dirty="0">
                <a:solidFill>
                  <a:srgbClr val="0700FF"/>
                </a:solidFill>
              </a:rPr>
              <a:t> be </a:t>
            </a:r>
            <a:r>
              <a:rPr lang="it-IT" sz="2000" dirty="0" err="1">
                <a:solidFill>
                  <a:srgbClr val="0700FF"/>
                </a:solidFill>
              </a:rPr>
              <a:t>clarified</a:t>
            </a:r>
            <a:r>
              <a:rPr lang="it-IT" sz="2000" dirty="0">
                <a:solidFill>
                  <a:srgbClr val="0700FF"/>
                </a:solidFill>
              </a:rPr>
              <a:t>.</a:t>
            </a:r>
          </a:p>
          <a:p>
            <a:endParaRPr lang="it-IT" sz="2000" dirty="0">
              <a:solidFill>
                <a:srgbClr val="0700FF"/>
              </a:solidFill>
            </a:endParaRPr>
          </a:p>
          <a:p>
            <a:r>
              <a:rPr lang="it-IT" sz="2000" dirty="0" err="1">
                <a:solidFill>
                  <a:srgbClr val="0700FF"/>
                </a:solidFill>
              </a:rPr>
              <a:t>Either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through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modelling</a:t>
            </a:r>
            <a:r>
              <a:rPr lang="it-IT" sz="2000" dirty="0">
                <a:solidFill>
                  <a:srgbClr val="0700FF"/>
                </a:solidFill>
              </a:rPr>
              <a:t>, or by </a:t>
            </a:r>
            <a:r>
              <a:rPr lang="it-IT" sz="2000" dirty="0" err="1">
                <a:solidFill>
                  <a:srgbClr val="0700FF"/>
                </a:solidFill>
              </a:rPr>
              <a:t>means</a:t>
            </a:r>
            <a:r>
              <a:rPr lang="it-IT" sz="2000" dirty="0">
                <a:solidFill>
                  <a:srgbClr val="0700FF"/>
                </a:solidFill>
              </a:rPr>
              <a:t> of </a:t>
            </a:r>
            <a:r>
              <a:rPr lang="it-IT" sz="2000" dirty="0" err="1">
                <a:solidFill>
                  <a:srgbClr val="0700FF"/>
                </a:solidFill>
              </a:rPr>
              <a:t>dedicated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tests</a:t>
            </a:r>
            <a:r>
              <a:rPr lang="it-IT" sz="2000" dirty="0">
                <a:solidFill>
                  <a:srgbClr val="0700FF"/>
                </a:solidFill>
              </a:rPr>
              <a:t>.</a:t>
            </a:r>
            <a:endParaRPr lang="it-IT" sz="2000" dirty="0">
              <a:solidFill>
                <a:srgbClr val="C00000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14F768D-1A75-2D60-5A9D-A4E7BB8195F6}"/>
              </a:ext>
            </a:extLst>
          </p:cNvPr>
          <p:cNvSpPr txBox="1"/>
          <p:nvPr/>
        </p:nvSpPr>
        <p:spPr>
          <a:xfrm>
            <a:off x="1401530" y="1198757"/>
            <a:ext cx="4507235" cy="30777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2000" dirty="0">
                <a:solidFill>
                  <a:srgbClr val="2412EB"/>
                </a:solidFill>
              </a:rPr>
              <a:t>Electric </a:t>
            </a:r>
            <a:r>
              <a:rPr lang="it-IT" sz="2000" dirty="0" err="1">
                <a:solidFill>
                  <a:srgbClr val="2412EB"/>
                </a:solidFill>
              </a:rPr>
              <a:t>field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b="1" dirty="0" err="1">
                <a:solidFill>
                  <a:srgbClr val="2412EB"/>
                </a:solidFill>
              </a:rPr>
              <a:t>along</a:t>
            </a:r>
            <a:r>
              <a:rPr lang="it-IT" sz="2000" b="1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different</a:t>
            </a:r>
            <a:r>
              <a:rPr lang="it-IT" sz="2000" dirty="0">
                <a:solidFill>
                  <a:srgbClr val="2412EB"/>
                </a:solidFill>
              </a:rPr>
              <a:t> tapes</a:t>
            </a:r>
            <a:endParaRPr lang="it-IT" sz="2000" b="1" dirty="0">
              <a:solidFill>
                <a:srgbClr val="2412EB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91C0817-D6C2-EEBD-F4E9-083FF2DF7AA2}"/>
              </a:ext>
            </a:extLst>
          </p:cNvPr>
          <p:cNvSpPr txBox="1"/>
          <p:nvPr/>
        </p:nvSpPr>
        <p:spPr>
          <a:xfrm>
            <a:off x="4968450" y="6069327"/>
            <a:ext cx="6429965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800" dirty="0"/>
              <a:t>Same qualitative </a:t>
            </a:r>
            <a:r>
              <a:rPr lang="it-IT" sz="1800" dirty="0" err="1"/>
              <a:t>behaviour</a:t>
            </a:r>
            <a:r>
              <a:rPr lang="it-IT" sz="1800" dirty="0"/>
              <a:t> </a:t>
            </a:r>
            <a:r>
              <a:rPr lang="it-IT" sz="1800" dirty="0" err="1"/>
              <a:t>observed</a:t>
            </a:r>
            <a:r>
              <a:rPr lang="it-IT" sz="1800" dirty="0"/>
              <a:t> an </a:t>
            </a:r>
            <a:r>
              <a:rPr lang="it-IT" sz="1800" b="1" dirty="0" err="1"/>
              <a:t>all</a:t>
            </a:r>
            <a:r>
              <a:rPr lang="it-IT" sz="1800" dirty="0"/>
              <a:t> </a:t>
            </a:r>
            <a:r>
              <a:rPr lang="it-IT" sz="1800" dirty="0" err="1"/>
              <a:t>tested</a:t>
            </a:r>
            <a:r>
              <a:rPr lang="it-IT" sz="1800" dirty="0"/>
              <a:t> </a:t>
            </a:r>
            <a:r>
              <a:rPr lang="it-IT" sz="1800" dirty="0" err="1"/>
              <a:t>prototypes</a:t>
            </a: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405720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BD803B-8F1D-0B91-BD14-B0789A2AC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BA005C-7F9F-40F1-6D78-992936E1D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617" y="278718"/>
            <a:ext cx="10974229" cy="492443"/>
          </a:xfrm>
        </p:spPr>
        <p:txBody>
          <a:bodyPr/>
          <a:lstStyle/>
          <a:p>
            <a:r>
              <a:rPr lang="it-IT" sz="3200" dirty="0" err="1"/>
              <a:t>Current</a:t>
            </a:r>
            <a:r>
              <a:rPr lang="it-IT" sz="3200" dirty="0"/>
              <a:t> </a:t>
            </a:r>
            <a:r>
              <a:rPr lang="it-IT" sz="3200" dirty="0" err="1"/>
              <a:t>distribution</a:t>
            </a:r>
            <a:r>
              <a:rPr lang="it-IT" sz="3200" dirty="0"/>
              <a:t> study in BRAST (77K – s.f. </a:t>
            </a:r>
            <a:r>
              <a:rPr lang="it-IT" sz="3200" dirty="0" err="1"/>
              <a:t>tests</a:t>
            </a:r>
            <a:r>
              <a:rPr lang="it-IT" sz="3200" dirty="0"/>
              <a:t>)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778E8E-EC50-27BC-2FCB-859B8F2BC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6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DEB72898-A865-E165-845C-94640CE678FA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E9A9BF31-3E97-5A64-F5FC-E665DE323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L. Muzzi - A. </a:t>
            </a:r>
            <a:r>
              <a:rPr lang="it-IT" sz="1200" dirty="0" err="1"/>
              <a:t>Masi_WPMAG</a:t>
            </a:r>
            <a:r>
              <a:rPr lang="it-IT" sz="1200" dirty="0"/>
              <a:t> 2025 </a:t>
            </a:r>
            <a:r>
              <a:rPr lang="it-IT" sz="1200" dirty="0" err="1"/>
              <a:t>Final</a:t>
            </a:r>
            <a:r>
              <a:rPr lang="it-IT" sz="1200" dirty="0"/>
              <a:t> Meeting</a:t>
            </a:r>
          </a:p>
        </p:txBody>
      </p:sp>
      <p:sp>
        <p:nvSpPr>
          <p:cNvPr id="20" name="Segnaposto piè di pagina 6">
            <a:extLst>
              <a:ext uri="{FF2B5EF4-FFF2-40B4-BE49-F238E27FC236}">
                <a16:creationId xmlns:a16="http://schemas.microsoft.com/office/drawing/2014/main" id="{E3D01C07-4568-297A-6995-DDBDEEA4AE53}"/>
              </a:ext>
            </a:extLst>
          </p:cNvPr>
          <p:cNvSpPr txBox="1">
            <a:spLocks/>
          </p:cNvSpPr>
          <p:nvPr/>
        </p:nvSpPr>
        <p:spPr>
          <a:xfrm>
            <a:off x="9679857" y="637640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Sat-Af-Spe1-04</a:t>
            </a:r>
          </a:p>
        </p:txBody>
      </p:sp>
      <p:pic>
        <p:nvPicPr>
          <p:cNvPr id="4" name="Immagine 3" descr="Immagine che contiene Impianto elettrico, macchina, Banco da lavoro, cavo&#10;&#10;Il contenuto generato dall'IA potrebbe non essere corretto.">
            <a:extLst>
              <a:ext uri="{FF2B5EF4-FFF2-40B4-BE49-F238E27FC236}">
                <a16:creationId xmlns:a16="http://schemas.microsoft.com/office/drawing/2014/main" id="{E1D3798E-5335-9597-372D-91A29362328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417" y="1678575"/>
            <a:ext cx="7633364" cy="2376337"/>
          </a:xfrm>
          <a:prstGeom prst="rect">
            <a:avLst/>
          </a:prstGeom>
        </p:spPr>
      </p:pic>
      <p:pic>
        <p:nvPicPr>
          <p:cNvPr id="5" name="Immagine 4" descr="Immagine che contiene strumento, Impianto elettrico, Ingegneria elettronica, Componente di circuito&#10;&#10;Il contenuto generato dall'IA potrebbe non essere corretto.">
            <a:extLst>
              <a:ext uri="{FF2B5EF4-FFF2-40B4-BE49-F238E27FC236}">
                <a16:creationId xmlns:a16="http://schemas.microsoft.com/office/drawing/2014/main" id="{B8FD01D5-797E-496B-0108-81DB154ACE9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849579" y="2766908"/>
            <a:ext cx="4497636" cy="3373227"/>
          </a:xfrm>
          <a:prstGeom prst="rect">
            <a:avLst/>
          </a:prstGeom>
        </p:spPr>
      </p:pic>
      <p:pic>
        <p:nvPicPr>
          <p:cNvPr id="8" name="Immagine 7" descr="Immagine che contiene persona, vestiti, aria aperta, terreno&#10;&#10;Il contenuto generato dall'IA potrebbe non essere corretto.">
            <a:extLst>
              <a:ext uri="{FF2B5EF4-FFF2-40B4-BE49-F238E27FC236}">
                <a16:creationId xmlns:a16="http://schemas.microsoft.com/office/drawing/2014/main" id="{F2BC497F-8CF1-B563-01FC-2E3D21BFD71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88606" y="3832596"/>
            <a:ext cx="2590365" cy="316948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AA117EA-D7FE-9893-B188-A08118EF38A7}"/>
              </a:ext>
            </a:extLst>
          </p:cNvPr>
          <p:cNvSpPr txBox="1"/>
          <p:nvPr/>
        </p:nvSpPr>
        <p:spPr>
          <a:xfrm>
            <a:off x="8627302" y="6170815"/>
            <a:ext cx="1694695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2000" dirty="0"/>
              <a:t>V </a:t>
            </a:r>
            <a:r>
              <a:rPr lang="it-IT" sz="2000" dirty="0" err="1"/>
              <a:t>termination</a:t>
            </a:r>
            <a:endParaRPr lang="en-US" sz="20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490C528-F343-2842-B4C7-7A3BC3EA88A2}"/>
              </a:ext>
            </a:extLst>
          </p:cNvPr>
          <p:cNvSpPr txBox="1"/>
          <p:nvPr/>
        </p:nvSpPr>
        <p:spPr>
          <a:xfrm>
            <a:off x="10590743" y="3026639"/>
            <a:ext cx="925253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2000" dirty="0"/>
              <a:t>V tape</a:t>
            </a:r>
            <a:endParaRPr lang="en-US" sz="200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7CF4D4B-7DC1-DF0E-0F7F-FCD7C4286D9A}"/>
              </a:ext>
            </a:extLst>
          </p:cNvPr>
          <p:cNvSpPr txBox="1"/>
          <p:nvPr/>
        </p:nvSpPr>
        <p:spPr>
          <a:xfrm>
            <a:off x="213341" y="1172728"/>
            <a:ext cx="10832004" cy="307777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000" dirty="0"/>
              <a:t>Sample for </a:t>
            </a:r>
            <a:r>
              <a:rPr lang="it-IT" sz="2000" dirty="0" err="1"/>
              <a:t>current</a:t>
            </a:r>
            <a:r>
              <a:rPr lang="it-IT" sz="2000" dirty="0"/>
              <a:t> </a:t>
            </a:r>
            <a:r>
              <a:rPr lang="it-IT" sz="2000" dirty="0" err="1"/>
              <a:t>distribution</a:t>
            </a:r>
            <a:r>
              <a:rPr lang="it-IT" sz="2000" dirty="0"/>
              <a:t> study: «free-standing» BRAST with 9 </a:t>
            </a:r>
            <a:r>
              <a:rPr lang="it-IT" sz="2000" dirty="0" err="1"/>
              <a:t>tapes</a:t>
            </a:r>
            <a:r>
              <a:rPr lang="it-IT" sz="2000" dirty="0"/>
              <a:t> (SST) 12 mm wide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182C091-9B61-0C13-8131-23C43D0BE1B6}"/>
              </a:ext>
            </a:extLst>
          </p:cNvPr>
          <p:cNvSpPr txBox="1"/>
          <p:nvPr/>
        </p:nvSpPr>
        <p:spPr>
          <a:xfrm>
            <a:off x="3568529" y="4453521"/>
            <a:ext cx="3604128" cy="307777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000" dirty="0">
                <a:solidFill>
                  <a:srgbClr val="2412EB"/>
                </a:solidFill>
              </a:rPr>
              <a:t>Voltage </a:t>
            </a:r>
            <a:r>
              <a:rPr lang="it-IT" sz="2000" dirty="0" err="1">
                <a:solidFill>
                  <a:srgbClr val="2412EB"/>
                </a:solidFill>
              </a:rPr>
              <a:t>taps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welded</a:t>
            </a:r>
            <a:r>
              <a:rPr lang="it-IT" sz="2000" dirty="0">
                <a:solidFill>
                  <a:srgbClr val="2412EB"/>
                </a:solidFill>
              </a:rPr>
              <a:t> on tapes: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158A74C-E386-716E-FDCD-A234C1C97B70}"/>
              </a:ext>
            </a:extLst>
          </p:cNvPr>
          <p:cNvSpPr txBox="1"/>
          <p:nvPr/>
        </p:nvSpPr>
        <p:spPr>
          <a:xfrm>
            <a:off x="8411783" y="1511381"/>
            <a:ext cx="3373228" cy="615553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r"/>
            <a:r>
              <a:rPr lang="it-IT" sz="2000" dirty="0" err="1">
                <a:solidFill>
                  <a:srgbClr val="2412EB"/>
                </a:solidFill>
              </a:rPr>
              <a:t>Soldered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terminations</a:t>
            </a:r>
            <a:r>
              <a:rPr lang="it-IT" sz="2000" dirty="0">
                <a:solidFill>
                  <a:srgbClr val="2412EB"/>
                </a:solidFill>
              </a:rPr>
              <a:t> with </a:t>
            </a:r>
            <a:r>
              <a:rPr lang="it-IT" sz="2000" dirty="0" err="1">
                <a:solidFill>
                  <a:srgbClr val="2412EB"/>
                </a:solidFill>
              </a:rPr>
              <a:t>staggered</a:t>
            </a:r>
            <a:r>
              <a:rPr lang="it-IT" sz="2000" dirty="0">
                <a:solidFill>
                  <a:srgbClr val="2412EB"/>
                </a:solidFill>
              </a:rPr>
              <a:t> tapes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8CE6E27-9EF3-FE73-A0F4-4003DB48E1B9}"/>
              </a:ext>
            </a:extLst>
          </p:cNvPr>
          <p:cNvSpPr txBox="1"/>
          <p:nvPr/>
        </p:nvSpPr>
        <p:spPr>
          <a:xfrm>
            <a:off x="4241716" y="5351372"/>
            <a:ext cx="4098070" cy="929381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r"/>
            <a:r>
              <a:rPr lang="it-IT" sz="2000" dirty="0">
                <a:solidFill>
                  <a:srgbClr val="2412EB"/>
                </a:solidFill>
              </a:rPr>
              <a:t>Voltage </a:t>
            </a:r>
            <a:r>
              <a:rPr lang="it-IT" sz="2000" b="1" dirty="0" err="1">
                <a:solidFill>
                  <a:srgbClr val="2412EB"/>
                </a:solidFill>
              </a:rPr>
              <a:t>between</a:t>
            </a:r>
            <a:r>
              <a:rPr lang="it-IT" sz="2000" b="1" dirty="0">
                <a:solidFill>
                  <a:srgbClr val="2412EB"/>
                </a:solidFill>
              </a:rPr>
              <a:t> </a:t>
            </a:r>
            <a:r>
              <a:rPr lang="it-IT" sz="2000" b="1" dirty="0" err="1">
                <a:solidFill>
                  <a:srgbClr val="2412EB"/>
                </a:solidFill>
              </a:rPr>
              <a:t>termination</a:t>
            </a:r>
            <a:r>
              <a:rPr lang="it-IT" sz="2000" b="1" dirty="0">
                <a:solidFill>
                  <a:srgbClr val="2412EB"/>
                </a:solidFill>
              </a:rPr>
              <a:t> and tape</a:t>
            </a:r>
            <a:r>
              <a:rPr lang="it-IT" sz="2000" dirty="0">
                <a:solidFill>
                  <a:srgbClr val="2412EB"/>
                </a:solidFill>
              </a:rPr>
              <a:t>, </a:t>
            </a:r>
            <a:r>
              <a:rPr lang="it-IT" sz="2000" dirty="0" err="1">
                <a:solidFill>
                  <a:srgbClr val="2412EB"/>
                </a:solidFill>
              </a:rPr>
              <a:t>as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well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as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b="1" dirty="0" err="1">
                <a:solidFill>
                  <a:srgbClr val="2412EB"/>
                </a:solidFill>
              </a:rPr>
              <a:t>along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each</a:t>
            </a:r>
            <a:r>
              <a:rPr lang="it-IT" sz="2000" dirty="0">
                <a:solidFill>
                  <a:srgbClr val="2412EB"/>
                </a:solidFill>
              </a:rPr>
              <a:t> tape, can be </a:t>
            </a:r>
            <a:r>
              <a:rPr lang="it-IT" sz="2000" dirty="0" err="1">
                <a:solidFill>
                  <a:srgbClr val="2412EB"/>
                </a:solidFill>
              </a:rPr>
              <a:t>measured</a:t>
            </a:r>
            <a:endParaRPr lang="it-IT" sz="2000" b="1" dirty="0">
              <a:solidFill>
                <a:srgbClr val="2412EB"/>
              </a:solidFill>
            </a:endParaRPr>
          </a:p>
        </p:txBody>
      </p:sp>
      <p:sp>
        <p:nvSpPr>
          <p:cNvPr id="28" name="Figura a mano libera 27">
            <a:extLst>
              <a:ext uri="{FF2B5EF4-FFF2-40B4-BE49-F238E27FC236}">
                <a16:creationId xmlns:a16="http://schemas.microsoft.com/office/drawing/2014/main" id="{EAC2EDD9-C54F-875A-DA9F-C6598AB5A6ED}"/>
              </a:ext>
            </a:extLst>
          </p:cNvPr>
          <p:cNvSpPr/>
          <p:nvPr/>
        </p:nvSpPr>
        <p:spPr>
          <a:xfrm>
            <a:off x="8241632" y="2538663"/>
            <a:ext cx="938463" cy="3380874"/>
          </a:xfrm>
          <a:custGeom>
            <a:avLst/>
            <a:gdLst>
              <a:gd name="connsiteX0" fmla="*/ 938463 w 938463"/>
              <a:gd name="connsiteY0" fmla="*/ 3380874 h 3380874"/>
              <a:gd name="connsiteX1" fmla="*/ 830179 w 938463"/>
              <a:gd name="connsiteY1" fmla="*/ 3368842 h 3380874"/>
              <a:gd name="connsiteX2" fmla="*/ 782052 w 938463"/>
              <a:gd name="connsiteY2" fmla="*/ 3344779 h 3380874"/>
              <a:gd name="connsiteX3" fmla="*/ 613610 w 938463"/>
              <a:gd name="connsiteY3" fmla="*/ 3236495 h 3380874"/>
              <a:gd name="connsiteX4" fmla="*/ 529389 w 938463"/>
              <a:gd name="connsiteY4" fmla="*/ 3188369 h 3380874"/>
              <a:gd name="connsiteX5" fmla="*/ 457200 w 938463"/>
              <a:gd name="connsiteY5" fmla="*/ 3128211 h 3380874"/>
              <a:gd name="connsiteX6" fmla="*/ 409073 w 938463"/>
              <a:gd name="connsiteY6" fmla="*/ 3080084 h 3380874"/>
              <a:gd name="connsiteX7" fmla="*/ 348915 w 938463"/>
              <a:gd name="connsiteY7" fmla="*/ 2971800 h 3380874"/>
              <a:gd name="connsiteX8" fmla="*/ 324852 w 938463"/>
              <a:gd name="connsiteY8" fmla="*/ 2923674 h 3380874"/>
              <a:gd name="connsiteX9" fmla="*/ 312821 w 938463"/>
              <a:gd name="connsiteY9" fmla="*/ 2863516 h 3380874"/>
              <a:gd name="connsiteX10" fmla="*/ 264694 w 938463"/>
              <a:gd name="connsiteY10" fmla="*/ 2791326 h 3380874"/>
              <a:gd name="connsiteX11" fmla="*/ 216568 w 938463"/>
              <a:gd name="connsiteY11" fmla="*/ 2719137 h 3380874"/>
              <a:gd name="connsiteX12" fmla="*/ 192505 w 938463"/>
              <a:gd name="connsiteY12" fmla="*/ 2671011 h 3380874"/>
              <a:gd name="connsiteX13" fmla="*/ 168442 w 938463"/>
              <a:gd name="connsiteY13" fmla="*/ 2586790 h 3380874"/>
              <a:gd name="connsiteX14" fmla="*/ 144379 w 938463"/>
              <a:gd name="connsiteY14" fmla="*/ 2514600 h 3380874"/>
              <a:gd name="connsiteX15" fmla="*/ 132347 w 938463"/>
              <a:gd name="connsiteY15" fmla="*/ 2478505 h 3380874"/>
              <a:gd name="connsiteX16" fmla="*/ 120315 w 938463"/>
              <a:gd name="connsiteY16" fmla="*/ 2430379 h 3380874"/>
              <a:gd name="connsiteX17" fmla="*/ 96252 w 938463"/>
              <a:gd name="connsiteY17" fmla="*/ 2358190 h 3380874"/>
              <a:gd name="connsiteX18" fmla="*/ 72189 w 938463"/>
              <a:gd name="connsiteY18" fmla="*/ 2261937 h 3380874"/>
              <a:gd name="connsiteX19" fmla="*/ 96252 w 938463"/>
              <a:gd name="connsiteY19" fmla="*/ 1756611 h 3380874"/>
              <a:gd name="connsiteX20" fmla="*/ 108284 w 938463"/>
              <a:gd name="connsiteY20" fmla="*/ 1720516 h 3380874"/>
              <a:gd name="connsiteX21" fmla="*/ 144379 w 938463"/>
              <a:gd name="connsiteY21" fmla="*/ 1624263 h 3380874"/>
              <a:gd name="connsiteX22" fmla="*/ 216568 w 938463"/>
              <a:gd name="connsiteY22" fmla="*/ 1455821 h 3380874"/>
              <a:gd name="connsiteX23" fmla="*/ 240631 w 938463"/>
              <a:gd name="connsiteY23" fmla="*/ 1407695 h 3380874"/>
              <a:gd name="connsiteX24" fmla="*/ 264694 w 938463"/>
              <a:gd name="connsiteY24" fmla="*/ 1359569 h 3380874"/>
              <a:gd name="connsiteX25" fmla="*/ 300789 w 938463"/>
              <a:gd name="connsiteY25" fmla="*/ 1311442 h 3380874"/>
              <a:gd name="connsiteX26" fmla="*/ 324852 w 938463"/>
              <a:gd name="connsiteY26" fmla="*/ 1143000 h 3380874"/>
              <a:gd name="connsiteX27" fmla="*/ 372979 w 938463"/>
              <a:gd name="connsiteY27" fmla="*/ 1010653 h 3380874"/>
              <a:gd name="connsiteX28" fmla="*/ 409073 w 938463"/>
              <a:gd name="connsiteY28" fmla="*/ 914400 h 3380874"/>
              <a:gd name="connsiteX29" fmla="*/ 421105 w 938463"/>
              <a:gd name="connsiteY29" fmla="*/ 866274 h 3380874"/>
              <a:gd name="connsiteX30" fmla="*/ 445168 w 938463"/>
              <a:gd name="connsiteY30" fmla="*/ 830179 h 3380874"/>
              <a:gd name="connsiteX31" fmla="*/ 517357 w 938463"/>
              <a:gd name="connsiteY31" fmla="*/ 697832 h 3380874"/>
              <a:gd name="connsiteX32" fmla="*/ 529389 w 938463"/>
              <a:gd name="connsiteY32" fmla="*/ 649705 h 3380874"/>
              <a:gd name="connsiteX33" fmla="*/ 517357 w 938463"/>
              <a:gd name="connsiteY33" fmla="*/ 445169 h 3380874"/>
              <a:gd name="connsiteX34" fmla="*/ 469231 w 938463"/>
              <a:gd name="connsiteY34" fmla="*/ 312821 h 3380874"/>
              <a:gd name="connsiteX35" fmla="*/ 433136 w 938463"/>
              <a:gd name="connsiteY35" fmla="*/ 276726 h 3380874"/>
              <a:gd name="connsiteX36" fmla="*/ 324852 w 938463"/>
              <a:gd name="connsiteY36" fmla="*/ 228600 h 3380874"/>
              <a:gd name="connsiteX37" fmla="*/ 288757 w 938463"/>
              <a:gd name="connsiteY37" fmla="*/ 192505 h 3380874"/>
              <a:gd name="connsiteX38" fmla="*/ 216568 w 938463"/>
              <a:gd name="connsiteY38" fmla="*/ 156411 h 3380874"/>
              <a:gd name="connsiteX39" fmla="*/ 96252 w 938463"/>
              <a:gd name="connsiteY39" fmla="*/ 72190 h 3380874"/>
              <a:gd name="connsiteX40" fmla="*/ 36094 w 938463"/>
              <a:gd name="connsiteY40" fmla="*/ 36095 h 3380874"/>
              <a:gd name="connsiteX41" fmla="*/ 0 w 938463"/>
              <a:gd name="connsiteY41" fmla="*/ 0 h 3380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38463" h="3380874">
                <a:moveTo>
                  <a:pt x="938463" y="3380874"/>
                </a:moveTo>
                <a:cubicBezTo>
                  <a:pt x="902368" y="3376863"/>
                  <a:pt x="865566" y="3377008"/>
                  <a:pt x="830179" y="3368842"/>
                </a:cubicBezTo>
                <a:cubicBezTo>
                  <a:pt x="812703" y="3364809"/>
                  <a:pt x="797545" y="3353816"/>
                  <a:pt x="782052" y="3344779"/>
                </a:cubicBezTo>
                <a:cubicBezTo>
                  <a:pt x="759297" y="3331505"/>
                  <a:pt x="642355" y="3258054"/>
                  <a:pt x="613610" y="3236495"/>
                </a:cubicBezTo>
                <a:cubicBezTo>
                  <a:pt x="555338" y="3192790"/>
                  <a:pt x="584508" y="3206741"/>
                  <a:pt x="529389" y="3188369"/>
                </a:cubicBezTo>
                <a:cubicBezTo>
                  <a:pt x="458799" y="3117776"/>
                  <a:pt x="571584" y="3228297"/>
                  <a:pt x="457200" y="3128211"/>
                </a:cubicBezTo>
                <a:cubicBezTo>
                  <a:pt x="440126" y="3113271"/>
                  <a:pt x="409073" y="3080084"/>
                  <a:pt x="409073" y="3080084"/>
                </a:cubicBezTo>
                <a:cubicBezTo>
                  <a:pt x="375803" y="2980271"/>
                  <a:pt x="431656" y="3137282"/>
                  <a:pt x="348915" y="2971800"/>
                </a:cubicBezTo>
                <a:lnTo>
                  <a:pt x="324852" y="2923674"/>
                </a:lnTo>
                <a:cubicBezTo>
                  <a:pt x="320842" y="2903621"/>
                  <a:pt x="321283" y="2882133"/>
                  <a:pt x="312821" y="2863516"/>
                </a:cubicBezTo>
                <a:cubicBezTo>
                  <a:pt x="300854" y="2837188"/>
                  <a:pt x="280736" y="2815389"/>
                  <a:pt x="264694" y="2791326"/>
                </a:cubicBezTo>
                <a:cubicBezTo>
                  <a:pt x="264690" y="2791321"/>
                  <a:pt x="216571" y="2719142"/>
                  <a:pt x="216568" y="2719137"/>
                </a:cubicBezTo>
                <a:cubicBezTo>
                  <a:pt x="208547" y="2703095"/>
                  <a:pt x="199570" y="2687496"/>
                  <a:pt x="192505" y="2671011"/>
                </a:cubicBezTo>
                <a:cubicBezTo>
                  <a:pt x="179024" y="2639556"/>
                  <a:pt x="178620" y="2620717"/>
                  <a:pt x="168442" y="2586790"/>
                </a:cubicBezTo>
                <a:cubicBezTo>
                  <a:pt x="161154" y="2562495"/>
                  <a:pt x="152400" y="2538663"/>
                  <a:pt x="144379" y="2514600"/>
                </a:cubicBezTo>
                <a:cubicBezTo>
                  <a:pt x="140368" y="2502568"/>
                  <a:pt x="135423" y="2490809"/>
                  <a:pt x="132347" y="2478505"/>
                </a:cubicBezTo>
                <a:cubicBezTo>
                  <a:pt x="128336" y="2462463"/>
                  <a:pt x="125067" y="2446217"/>
                  <a:pt x="120315" y="2430379"/>
                </a:cubicBezTo>
                <a:cubicBezTo>
                  <a:pt x="113026" y="2406084"/>
                  <a:pt x="101226" y="2383062"/>
                  <a:pt x="96252" y="2358190"/>
                </a:cubicBezTo>
                <a:cubicBezTo>
                  <a:pt x="81734" y="2285596"/>
                  <a:pt x="90688" y="2317432"/>
                  <a:pt x="72189" y="2261937"/>
                </a:cubicBezTo>
                <a:cubicBezTo>
                  <a:pt x="74810" y="2167579"/>
                  <a:pt x="62181" y="1909931"/>
                  <a:pt x="96252" y="1756611"/>
                </a:cubicBezTo>
                <a:cubicBezTo>
                  <a:pt x="99003" y="1744230"/>
                  <a:pt x="105208" y="1732820"/>
                  <a:pt x="108284" y="1720516"/>
                </a:cubicBezTo>
                <a:cubicBezTo>
                  <a:pt x="129099" y="1637257"/>
                  <a:pt x="104766" y="1683682"/>
                  <a:pt x="144379" y="1624263"/>
                </a:cubicBezTo>
                <a:cubicBezTo>
                  <a:pt x="179785" y="1518044"/>
                  <a:pt x="157099" y="1574760"/>
                  <a:pt x="216568" y="1455821"/>
                </a:cubicBezTo>
                <a:lnTo>
                  <a:pt x="240631" y="1407695"/>
                </a:lnTo>
                <a:cubicBezTo>
                  <a:pt x="248652" y="1391653"/>
                  <a:pt x="253933" y="1373917"/>
                  <a:pt x="264694" y="1359569"/>
                </a:cubicBezTo>
                <a:lnTo>
                  <a:pt x="300789" y="1311442"/>
                </a:lnTo>
                <a:cubicBezTo>
                  <a:pt x="306574" y="1259378"/>
                  <a:pt x="310488" y="1195668"/>
                  <a:pt x="324852" y="1143000"/>
                </a:cubicBezTo>
                <a:cubicBezTo>
                  <a:pt x="338092" y="1094452"/>
                  <a:pt x="354525" y="1056786"/>
                  <a:pt x="372979" y="1010653"/>
                </a:cubicBezTo>
                <a:cubicBezTo>
                  <a:pt x="403491" y="858086"/>
                  <a:pt x="362604" y="1022827"/>
                  <a:pt x="409073" y="914400"/>
                </a:cubicBezTo>
                <a:cubicBezTo>
                  <a:pt x="415587" y="899201"/>
                  <a:pt x="414591" y="881473"/>
                  <a:pt x="421105" y="866274"/>
                </a:cubicBezTo>
                <a:cubicBezTo>
                  <a:pt x="426801" y="852983"/>
                  <a:pt x="438244" y="842874"/>
                  <a:pt x="445168" y="830179"/>
                </a:cubicBezTo>
                <a:cubicBezTo>
                  <a:pt x="527054" y="680054"/>
                  <a:pt x="462394" y="780275"/>
                  <a:pt x="517357" y="697832"/>
                </a:cubicBezTo>
                <a:cubicBezTo>
                  <a:pt x="521368" y="681790"/>
                  <a:pt x="529389" y="666241"/>
                  <a:pt x="529389" y="649705"/>
                </a:cubicBezTo>
                <a:cubicBezTo>
                  <a:pt x="529389" y="581408"/>
                  <a:pt x="525494" y="512979"/>
                  <a:pt x="517357" y="445169"/>
                </a:cubicBezTo>
                <a:cubicBezTo>
                  <a:pt x="510614" y="388979"/>
                  <a:pt x="502532" y="352783"/>
                  <a:pt x="469231" y="312821"/>
                </a:cubicBezTo>
                <a:cubicBezTo>
                  <a:pt x="458338" y="299749"/>
                  <a:pt x="448010" y="284989"/>
                  <a:pt x="433136" y="276726"/>
                </a:cubicBezTo>
                <a:cubicBezTo>
                  <a:pt x="338704" y="224264"/>
                  <a:pt x="386911" y="280316"/>
                  <a:pt x="324852" y="228600"/>
                </a:cubicBezTo>
                <a:cubicBezTo>
                  <a:pt x="311780" y="217707"/>
                  <a:pt x="301829" y="203398"/>
                  <a:pt x="288757" y="192505"/>
                </a:cubicBezTo>
                <a:cubicBezTo>
                  <a:pt x="257658" y="166589"/>
                  <a:pt x="252744" y="168469"/>
                  <a:pt x="216568" y="156411"/>
                </a:cubicBezTo>
                <a:cubicBezTo>
                  <a:pt x="132686" y="72528"/>
                  <a:pt x="177394" y="92474"/>
                  <a:pt x="96252" y="72190"/>
                </a:cubicBezTo>
                <a:cubicBezTo>
                  <a:pt x="21314" y="-2751"/>
                  <a:pt x="129804" y="98568"/>
                  <a:pt x="36094" y="36095"/>
                </a:cubicBezTo>
                <a:cubicBezTo>
                  <a:pt x="21937" y="26657"/>
                  <a:pt x="0" y="0"/>
                  <a:pt x="0" y="0"/>
                </a:cubicBezTo>
              </a:path>
            </a:pathLst>
          </a:custGeom>
          <a:noFill/>
          <a:ln w="19050"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Figura a mano libera 28">
            <a:extLst>
              <a:ext uri="{FF2B5EF4-FFF2-40B4-BE49-F238E27FC236}">
                <a16:creationId xmlns:a16="http://schemas.microsoft.com/office/drawing/2014/main" id="{74944AEA-7450-1236-B78A-D224537B506C}"/>
              </a:ext>
            </a:extLst>
          </p:cNvPr>
          <p:cNvSpPr/>
          <p:nvPr/>
        </p:nvSpPr>
        <p:spPr>
          <a:xfrm>
            <a:off x="8404412" y="2406946"/>
            <a:ext cx="1411941" cy="1385125"/>
          </a:xfrm>
          <a:custGeom>
            <a:avLst/>
            <a:gdLst>
              <a:gd name="connsiteX0" fmla="*/ 1411941 w 1411941"/>
              <a:gd name="connsiteY0" fmla="*/ 1385125 h 1385125"/>
              <a:gd name="connsiteX1" fmla="*/ 1304364 w 1411941"/>
              <a:gd name="connsiteY1" fmla="*/ 1143078 h 1385125"/>
              <a:gd name="connsiteX2" fmla="*/ 1277470 w 1411941"/>
              <a:gd name="connsiteY2" fmla="*/ 1089289 h 1385125"/>
              <a:gd name="connsiteX3" fmla="*/ 1223682 w 1411941"/>
              <a:gd name="connsiteY3" fmla="*/ 1008607 h 1385125"/>
              <a:gd name="connsiteX4" fmla="*/ 1196788 w 1411941"/>
              <a:gd name="connsiteY4" fmla="*/ 968266 h 1385125"/>
              <a:gd name="connsiteX5" fmla="*/ 1169894 w 1411941"/>
              <a:gd name="connsiteY5" fmla="*/ 927925 h 1385125"/>
              <a:gd name="connsiteX6" fmla="*/ 1129553 w 1411941"/>
              <a:gd name="connsiteY6" fmla="*/ 901030 h 1385125"/>
              <a:gd name="connsiteX7" fmla="*/ 1075764 w 1411941"/>
              <a:gd name="connsiteY7" fmla="*/ 887583 h 1385125"/>
              <a:gd name="connsiteX8" fmla="*/ 1035423 w 1411941"/>
              <a:gd name="connsiteY8" fmla="*/ 874136 h 1385125"/>
              <a:gd name="connsiteX9" fmla="*/ 941294 w 1411941"/>
              <a:gd name="connsiteY9" fmla="*/ 806901 h 1385125"/>
              <a:gd name="connsiteX10" fmla="*/ 900953 w 1411941"/>
              <a:gd name="connsiteY10" fmla="*/ 793454 h 1385125"/>
              <a:gd name="connsiteX11" fmla="*/ 820270 w 1411941"/>
              <a:gd name="connsiteY11" fmla="*/ 739666 h 1385125"/>
              <a:gd name="connsiteX12" fmla="*/ 672353 w 1411941"/>
              <a:gd name="connsiteY12" fmla="*/ 699325 h 1385125"/>
              <a:gd name="connsiteX13" fmla="*/ 618564 w 1411941"/>
              <a:gd name="connsiteY13" fmla="*/ 685878 h 1385125"/>
              <a:gd name="connsiteX14" fmla="*/ 578223 w 1411941"/>
              <a:gd name="connsiteY14" fmla="*/ 672430 h 1385125"/>
              <a:gd name="connsiteX15" fmla="*/ 376517 w 1411941"/>
              <a:gd name="connsiteY15" fmla="*/ 645536 h 1385125"/>
              <a:gd name="connsiteX16" fmla="*/ 215153 w 1411941"/>
              <a:gd name="connsiteY16" fmla="*/ 605195 h 1385125"/>
              <a:gd name="connsiteX17" fmla="*/ 121023 w 1411941"/>
              <a:gd name="connsiteY17" fmla="*/ 524513 h 1385125"/>
              <a:gd name="connsiteX18" fmla="*/ 67235 w 1411941"/>
              <a:gd name="connsiteY18" fmla="*/ 443830 h 1385125"/>
              <a:gd name="connsiteX19" fmla="*/ 40341 w 1411941"/>
              <a:gd name="connsiteY19" fmla="*/ 40419 h 1385125"/>
              <a:gd name="connsiteX20" fmla="*/ 0 w 1411941"/>
              <a:gd name="connsiteY20" fmla="*/ 78 h 138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11941" h="1385125">
                <a:moveTo>
                  <a:pt x="1411941" y="1385125"/>
                </a:moveTo>
                <a:cubicBezTo>
                  <a:pt x="1343259" y="1213419"/>
                  <a:pt x="1379747" y="1293843"/>
                  <a:pt x="1304364" y="1143078"/>
                </a:cubicBezTo>
                <a:cubicBezTo>
                  <a:pt x="1295399" y="1125148"/>
                  <a:pt x="1288589" y="1105968"/>
                  <a:pt x="1277470" y="1089289"/>
                </a:cubicBezTo>
                <a:lnTo>
                  <a:pt x="1223682" y="1008607"/>
                </a:lnTo>
                <a:lnTo>
                  <a:pt x="1196788" y="968266"/>
                </a:lnTo>
                <a:cubicBezTo>
                  <a:pt x="1187823" y="954819"/>
                  <a:pt x="1183341" y="936890"/>
                  <a:pt x="1169894" y="927925"/>
                </a:cubicBezTo>
                <a:cubicBezTo>
                  <a:pt x="1156447" y="918960"/>
                  <a:pt x="1144408" y="907396"/>
                  <a:pt x="1129553" y="901030"/>
                </a:cubicBezTo>
                <a:cubicBezTo>
                  <a:pt x="1112566" y="893750"/>
                  <a:pt x="1093534" y="892660"/>
                  <a:pt x="1075764" y="887583"/>
                </a:cubicBezTo>
                <a:cubicBezTo>
                  <a:pt x="1062135" y="883689"/>
                  <a:pt x="1048870" y="878618"/>
                  <a:pt x="1035423" y="874136"/>
                </a:cubicBezTo>
                <a:cubicBezTo>
                  <a:pt x="1023241" y="864999"/>
                  <a:pt x="960957" y="816732"/>
                  <a:pt x="941294" y="806901"/>
                </a:cubicBezTo>
                <a:cubicBezTo>
                  <a:pt x="928616" y="800562"/>
                  <a:pt x="913344" y="800338"/>
                  <a:pt x="900953" y="793454"/>
                </a:cubicBezTo>
                <a:cubicBezTo>
                  <a:pt x="872698" y="777757"/>
                  <a:pt x="850934" y="749887"/>
                  <a:pt x="820270" y="739666"/>
                </a:cubicBezTo>
                <a:cubicBezTo>
                  <a:pt x="744864" y="714531"/>
                  <a:pt x="793678" y="729656"/>
                  <a:pt x="672353" y="699325"/>
                </a:cubicBezTo>
                <a:cubicBezTo>
                  <a:pt x="654423" y="694843"/>
                  <a:pt x="636097" y="691723"/>
                  <a:pt x="618564" y="685878"/>
                </a:cubicBezTo>
                <a:cubicBezTo>
                  <a:pt x="605117" y="681395"/>
                  <a:pt x="592122" y="675210"/>
                  <a:pt x="578223" y="672430"/>
                </a:cubicBezTo>
                <a:cubicBezTo>
                  <a:pt x="532949" y="663375"/>
                  <a:pt x="419051" y="652080"/>
                  <a:pt x="376517" y="645536"/>
                </a:cubicBezTo>
                <a:cubicBezTo>
                  <a:pt x="312016" y="635613"/>
                  <a:pt x="281670" y="624200"/>
                  <a:pt x="215153" y="605195"/>
                </a:cubicBezTo>
                <a:cubicBezTo>
                  <a:pt x="190296" y="586553"/>
                  <a:pt x="139753" y="552608"/>
                  <a:pt x="121023" y="524513"/>
                </a:cubicBezTo>
                <a:cubicBezTo>
                  <a:pt x="43177" y="407744"/>
                  <a:pt x="195932" y="572530"/>
                  <a:pt x="67235" y="443830"/>
                </a:cubicBezTo>
                <a:cubicBezTo>
                  <a:pt x="11520" y="276684"/>
                  <a:pt x="88244" y="519447"/>
                  <a:pt x="40341" y="40419"/>
                </a:cubicBezTo>
                <a:cubicBezTo>
                  <a:pt x="35934" y="-3652"/>
                  <a:pt x="22682" y="78"/>
                  <a:pt x="0" y="78"/>
                </a:cubicBezTo>
              </a:path>
            </a:pathLst>
          </a:custGeom>
          <a:noFill/>
          <a:ln w="19050"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CBC2E44E-9BC8-E557-71AF-5F428F0A3B8A}"/>
              </a:ext>
            </a:extLst>
          </p:cNvPr>
          <p:cNvSpPr txBox="1"/>
          <p:nvPr/>
        </p:nvSpPr>
        <p:spPr>
          <a:xfrm>
            <a:off x="7496470" y="2095930"/>
            <a:ext cx="1863012" cy="4224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FF00"/>
            </a:solidFill>
          </a:ln>
        </p:spPr>
        <p:txBody>
          <a:bodyPr vert="horz" wrap="square" lIns="91440" tIns="72000" rIns="91440" bIns="72000" rtlCol="0">
            <a:spAutoFit/>
          </a:bodyPr>
          <a:lstStyle/>
          <a:p>
            <a:r>
              <a:rPr lang="it-IT" sz="1800" b="1" dirty="0"/>
              <a:t>V_TERM-TAPE</a:t>
            </a:r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A383CE76-EFC9-3B36-6B79-0A642E32C8E4}"/>
              </a:ext>
            </a:extLst>
          </p:cNvPr>
          <p:cNvSpPr/>
          <p:nvPr/>
        </p:nvSpPr>
        <p:spPr>
          <a:xfrm rot="20033735">
            <a:off x="9750722" y="3755559"/>
            <a:ext cx="156575" cy="84884"/>
          </a:xfrm>
          <a:prstGeom prst="ellipse">
            <a:avLst/>
          </a:prstGeom>
          <a:solidFill>
            <a:srgbClr val="00FF00"/>
          </a:solidFill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14797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29594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44391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59187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73984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88781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303578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918375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B1929DC7-6A78-B006-9480-D117984FD7E9}"/>
              </a:ext>
            </a:extLst>
          </p:cNvPr>
          <p:cNvSpPr/>
          <p:nvPr/>
        </p:nvSpPr>
        <p:spPr>
          <a:xfrm>
            <a:off x="9063696" y="5875067"/>
            <a:ext cx="156575" cy="84884"/>
          </a:xfrm>
          <a:prstGeom prst="ellipse">
            <a:avLst/>
          </a:prstGeom>
          <a:solidFill>
            <a:srgbClr val="00FF00"/>
          </a:solidFill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14797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29594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44391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59187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73984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88781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303578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918375" algn="l" defTabSz="614797" rtl="0" eaLnBrk="1" latinLnBrk="0" hangingPunct="1">
              <a:defRPr sz="242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379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F4F941-BC05-D589-0686-AAE330C3E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D2ABF4-1A2A-6847-3F78-2718B30F9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617" y="278718"/>
            <a:ext cx="10974229" cy="492443"/>
          </a:xfrm>
        </p:spPr>
        <p:txBody>
          <a:bodyPr/>
          <a:lstStyle/>
          <a:p>
            <a:r>
              <a:rPr lang="it-IT" sz="3200" dirty="0" err="1"/>
              <a:t>Current</a:t>
            </a:r>
            <a:r>
              <a:rPr lang="it-IT" sz="3200" dirty="0"/>
              <a:t> </a:t>
            </a:r>
            <a:r>
              <a:rPr lang="it-IT" sz="3200" dirty="0" err="1"/>
              <a:t>distribution</a:t>
            </a:r>
            <a:r>
              <a:rPr lang="it-IT" sz="3200" dirty="0"/>
              <a:t> study in BRAST (77K – s.f. </a:t>
            </a:r>
            <a:r>
              <a:rPr lang="it-IT" sz="3200" dirty="0" err="1"/>
              <a:t>tests</a:t>
            </a:r>
            <a:r>
              <a:rPr lang="it-IT" sz="3200" dirty="0"/>
              <a:t>)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C67A99E-F785-6F81-FED4-F5D67AA927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7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452B3E1B-7EA0-7DC4-79B7-AEA83DBA15AB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B5A7BBD5-2B2E-E246-4376-D453D87B5C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L. Muzzi - A. </a:t>
            </a:r>
            <a:r>
              <a:rPr lang="it-IT" sz="1200" dirty="0" err="1"/>
              <a:t>Masi_WPMAG</a:t>
            </a:r>
            <a:r>
              <a:rPr lang="it-IT" sz="1200" dirty="0"/>
              <a:t> 2025 </a:t>
            </a:r>
            <a:r>
              <a:rPr lang="it-IT" sz="1200" dirty="0" err="1"/>
              <a:t>Final</a:t>
            </a:r>
            <a:r>
              <a:rPr lang="it-IT" sz="1200" dirty="0"/>
              <a:t> Meeting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F51E4DB-47B8-18BB-D417-0C7F01573AB7}"/>
              </a:ext>
            </a:extLst>
          </p:cNvPr>
          <p:cNvSpPr txBox="1"/>
          <p:nvPr/>
        </p:nvSpPr>
        <p:spPr>
          <a:xfrm>
            <a:off x="983800" y="5065865"/>
            <a:ext cx="9888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err="1"/>
              <a:t>Complex</a:t>
            </a:r>
            <a:r>
              <a:rPr lang="it-IT" sz="2000" dirty="0"/>
              <a:t> </a:t>
            </a:r>
            <a:r>
              <a:rPr lang="it-IT" sz="2000" dirty="0" err="1"/>
              <a:t>current</a:t>
            </a:r>
            <a:r>
              <a:rPr lang="it-IT" sz="2000" dirty="0"/>
              <a:t> re-</a:t>
            </a:r>
            <a:r>
              <a:rPr lang="it-IT" sz="2000" dirty="0" err="1"/>
              <a:t>distribution</a:t>
            </a:r>
            <a:r>
              <a:rPr lang="it-IT" sz="2000" dirty="0"/>
              <a:t> </a:t>
            </a:r>
            <a:r>
              <a:rPr lang="it-IT" sz="2000" dirty="0" err="1"/>
              <a:t>among</a:t>
            </a:r>
            <a:r>
              <a:rPr lang="it-IT" sz="2000" dirty="0"/>
              <a:t> tapes (</a:t>
            </a:r>
            <a:r>
              <a:rPr lang="it-IT" sz="2000" i="1" dirty="0">
                <a:solidFill>
                  <a:srgbClr val="2412EB"/>
                </a:solidFill>
              </a:rPr>
              <a:t>in </a:t>
            </a:r>
            <a:r>
              <a:rPr lang="it-IT" sz="2000" i="1" dirty="0" err="1">
                <a:solidFill>
                  <a:srgbClr val="2412EB"/>
                </a:solidFill>
              </a:rPr>
              <a:t>these</a:t>
            </a:r>
            <a:r>
              <a:rPr lang="it-IT" sz="2000" i="1" dirty="0">
                <a:solidFill>
                  <a:srgbClr val="2412EB"/>
                </a:solidFill>
              </a:rPr>
              <a:t> samples, </a:t>
            </a:r>
            <a:r>
              <a:rPr lang="it-IT" sz="2000" i="1" dirty="0" err="1">
                <a:solidFill>
                  <a:srgbClr val="2412EB"/>
                </a:solidFill>
              </a:rPr>
              <a:t>occurring</a:t>
            </a:r>
            <a:r>
              <a:rPr lang="it-IT" sz="2000" i="1" dirty="0">
                <a:solidFill>
                  <a:srgbClr val="2412EB"/>
                </a:solidFill>
              </a:rPr>
              <a:t> </a:t>
            </a:r>
            <a:r>
              <a:rPr lang="it-IT" sz="2000" i="1" dirty="0" err="1">
                <a:solidFill>
                  <a:srgbClr val="2412EB"/>
                </a:solidFill>
              </a:rPr>
              <a:t>at</a:t>
            </a:r>
            <a:r>
              <a:rPr lang="it-IT" sz="2000" i="1" dirty="0">
                <a:solidFill>
                  <a:srgbClr val="2412EB"/>
                </a:solidFill>
              </a:rPr>
              <a:t> </a:t>
            </a:r>
            <a:r>
              <a:rPr lang="it-IT" sz="2000" i="1" dirty="0" err="1">
                <a:solidFill>
                  <a:srgbClr val="2412EB"/>
                </a:solidFill>
              </a:rPr>
              <a:t>terminations</a:t>
            </a:r>
            <a:r>
              <a:rPr lang="it-IT" sz="2000" dirty="0"/>
              <a:t>); self-field </a:t>
            </a:r>
            <a:r>
              <a:rPr lang="it-IT" sz="2000" dirty="0" err="1"/>
              <a:t>effects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play a </a:t>
            </a:r>
            <a:r>
              <a:rPr lang="it-IT" sz="2000" dirty="0" err="1"/>
              <a:t>role</a:t>
            </a:r>
            <a:r>
              <a:rPr lang="it-IT" sz="2000" dirty="0"/>
              <a:t>.</a:t>
            </a:r>
          </a:p>
          <a:p>
            <a:pPr algn="ctr"/>
            <a:r>
              <a:rPr lang="it-IT" sz="2000" dirty="0">
                <a:solidFill>
                  <a:srgbClr val="C00000"/>
                </a:solidFill>
              </a:rPr>
              <a:t>Same qualitative </a:t>
            </a:r>
            <a:r>
              <a:rPr lang="it-IT" sz="2000" dirty="0" err="1">
                <a:solidFill>
                  <a:srgbClr val="C00000"/>
                </a:solidFill>
              </a:rPr>
              <a:t>behaviour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as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observed</a:t>
            </a:r>
            <a:r>
              <a:rPr lang="it-IT" sz="2000" dirty="0">
                <a:solidFill>
                  <a:srgbClr val="C00000"/>
                </a:solidFill>
              </a:rPr>
              <a:t> on the BRAST </a:t>
            </a:r>
            <a:r>
              <a:rPr lang="it-IT" sz="2000" dirty="0" err="1">
                <a:solidFill>
                  <a:srgbClr val="C00000"/>
                </a:solidFill>
              </a:rPr>
              <a:t>extracted</a:t>
            </a:r>
            <a:r>
              <a:rPr lang="it-IT" sz="2000" dirty="0">
                <a:solidFill>
                  <a:srgbClr val="C00000"/>
                </a:solidFill>
              </a:rPr>
              <a:t> from the </a:t>
            </a:r>
            <a:r>
              <a:rPr lang="it-IT" sz="2000" dirty="0" err="1">
                <a:solidFill>
                  <a:srgbClr val="C00000"/>
                </a:solidFill>
              </a:rPr>
              <a:t>bent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conductor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prototype</a:t>
            </a:r>
            <a:r>
              <a:rPr lang="it-IT" sz="2000" dirty="0">
                <a:solidFill>
                  <a:srgbClr val="C00000"/>
                </a:solidFill>
              </a:rPr>
              <a:t>,</a:t>
            </a:r>
            <a:r>
              <a:rPr lang="it-IT" sz="2000" dirty="0"/>
              <a:t> </a:t>
            </a:r>
            <a:r>
              <a:rPr lang="it-IT" sz="2000" dirty="0" err="1"/>
              <a:t>tested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 </a:t>
            </a:r>
            <a:r>
              <a:rPr lang="it-IT" sz="2000" dirty="0" err="1"/>
              <a:t>well</a:t>
            </a:r>
            <a:r>
              <a:rPr lang="it-IT" sz="2000" dirty="0"/>
              <a:t> in «stand-alone» mode</a:t>
            </a:r>
            <a:r>
              <a:rPr lang="it-IT" sz="2000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10" name="Immagine 9" descr="Immagine che contiene testo, linea, schermata, Diagramma&#10;&#10;Il contenuto generato dall'IA potrebbe non essere corretto.">
            <a:extLst>
              <a:ext uri="{FF2B5EF4-FFF2-40B4-BE49-F238E27FC236}">
                <a16:creationId xmlns:a16="http://schemas.microsoft.com/office/drawing/2014/main" id="{7C443489-0375-81F2-66F8-3112E7D791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267" y="2284429"/>
            <a:ext cx="3845856" cy="2411456"/>
          </a:xfrm>
          <a:prstGeom prst="rect">
            <a:avLst/>
          </a:prstGeom>
        </p:spPr>
      </p:pic>
      <p:pic>
        <p:nvPicPr>
          <p:cNvPr id="14" name="Immagine 13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719D8C55-06A1-8ECF-18A5-A63ACCAB4B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009" y="2272705"/>
            <a:ext cx="3973808" cy="2491685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6642F1A-FFFD-EEE1-864D-C42EAD4D92C6}"/>
              </a:ext>
            </a:extLst>
          </p:cNvPr>
          <p:cNvSpPr txBox="1"/>
          <p:nvPr/>
        </p:nvSpPr>
        <p:spPr>
          <a:xfrm>
            <a:off x="8575480" y="1652858"/>
            <a:ext cx="3414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/>
              <a:t>V after </a:t>
            </a:r>
            <a:r>
              <a:rPr lang="it-IT" sz="1800" dirty="0" err="1"/>
              <a:t>subtraction</a:t>
            </a:r>
            <a:r>
              <a:rPr lang="it-IT" sz="1800" dirty="0"/>
              <a:t> of the resistive component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53EDE50-973D-F882-5C4A-77BA229E3DF4}"/>
              </a:ext>
            </a:extLst>
          </p:cNvPr>
          <p:cNvSpPr txBox="1"/>
          <p:nvPr/>
        </p:nvSpPr>
        <p:spPr>
          <a:xfrm>
            <a:off x="6172601" y="176884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err="1"/>
              <a:t>Raw</a:t>
            </a:r>
            <a:r>
              <a:rPr lang="it-IT" sz="1800" dirty="0"/>
              <a:t> data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EB1B52A4-3CC8-9AE6-3E41-7DB923B8B1F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099" y="1901834"/>
            <a:ext cx="4523178" cy="2836154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AB151433-85F7-55D2-8009-2BF722A147DD}"/>
              </a:ext>
            </a:extLst>
          </p:cNvPr>
          <p:cNvSpPr txBox="1"/>
          <p:nvPr/>
        </p:nvSpPr>
        <p:spPr>
          <a:xfrm>
            <a:off x="758388" y="1177454"/>
            <a:ext cx="3414834" cy="615553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2000" dirty="0">
                <a:solidFill>
                  <a:srgbClr val="2412EB"/>
                </a:solidFill>
              </a:rPr>
              <a:t>Voltage </a:t>
            </a:r>
            <a:r>
              <a:rPr lang="it-IT" sz="2000" dirty="0" err="1">
                <a:solidFill>
                  <a:srgbClr val="2412EB"/>
                </a:solidFill>
              </a:rPr>
              <a:t>along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each</a:t>
            </a:r>
            <a:r>
              <a:rPr lang="it-IT" sz="2000" dirty="0">
                <a:solidFill>
                  <a:srgbClr val="2412EB"/>
                </a:solidFill>
              </a:rPr>
              <a:t> tape </a:t>
            </a:r>
            <a:r>
              <a:rPr lang="it-IT" sz="2000" dirty="0" err="1">
                <a:solidFill>
                  <a:srgbClr val="2412EB"/>
                </a:solidFill>
              </a:rPr>
              <a:t>during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current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ramp</a:t>
            </a:r>
            <a:endParaRPr lang="it-IT" sz="2000" dirty="0">
              <a:solidFill>
                <a:srgbClr val="2412EB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926059D-ECF1-E4D6-AABD-38CB930AFFAA}"/>
              </a:ext>
            </a:extLst>
          </p:cNvPr>
          <p:cNvSpPr txBox="1"/>
          <p:nvPr/>
        </p:nvSpPr>
        <p:spPr>
          <a:xfrm>
            <a:off x="6202302" y="1184785"/>
            <a:ext cx="52407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2412EB"/>
                </a:solidFill>
              </a:rPr>
              <a:t>Voltage </a:t>
            </a:r>
            <a:r>
              <a:rPr lang="it-IT" sz="2000" dirty="0" err="1">
                <a:solidFill>
                  <a:srgbClr val="2412EB"/>
                </a:solidFill>
              </a:rPr>
              <a:t>between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termination</a:t>
            </a:r>
            <a:r>
              <a:rPr lang="it-IT" sz="2000" dirty="0">
                <a:solidFill>
                  <a:srgbClr val="2412EB"/>
                </a:solidFill>
              </a:rPr>
              <a:t> and </a:t>
            </a:r>
            <a:r>
              <a:rPr lang="it-IT" sz="2000" dirty="0" err="1">
                <a:solidFill>
                  <a:srgbClr val="2412EB"/>
                </a:solidFill>
              </a:rPr>
              <a:t>each</a:t>
            </a:r>
            <a:r>
              <a:rPr lang="it-IT" sz="2000" dirty="0">
                <a:solidFill>
                  <a:srgbClr val="2412EB"/>
                </a:solidFill>
              </a:rPr>
              <a:t> tape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5C3A377-F1D1-7907-07F5-FEE899D46682}"/>
              </a:ext>
            </a:extLst>
          </p:cNvPr>
          <p:cNvSpPr txBox="1"/>
          <p:nvPr/>
        </p:nvSpPr>
        <p:spPr>
          <a:xfrm>
            <a:off x="253335" y="4884238"/>
            <a:ext cx="5843459" cy="615553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000" dirty="0">
                <a:solidFill>
                  <a:srgbClr val="2412EB"/>
                </a:solidFill>
              </a:rPr>
              <a:t>Wide </a:t>
            </a:r>
            <a:r>
              <a:rPr lang="it-IT" sz="2000" dirty="0" err="1">
                <a:solidFill>
                  <a:srgbClr val="2412EB"/>
                </a:solidFill>
              </a:rPr>
              <a:t>transition</a:t>
            </a:r>
            <a:r>
              <a:rPr lang="it-IT" sz="2000" dirty="0">
                <a:solidFill>
                  <a:srgbClr val="2412EB"/>
                </a:solidFill>
              </a:rPr>
              <a:t> «</a:t>
            </a:r>
            <a:r>
              <a:rPr lang="it-IT" sz="2000" dirty="0" err="1">
                <a:solidFill>
                  <a:srgbClr val="2412EB"/>
                </a:solidFill>
              </a:rPr>
              <a:t>spectrum</a:t>
            </a:r>
            <a:r>
              <a:rPr lang="it-IT" sz="2000" dirty="0">
                <a:solidFill>
                  <a:srgbClr val="2412EB"/>
                </a:solidFill>
              </a:rPr>
              <a:t>» for the </a:t>
            </a:r>
            <a:r>
              <a:rPr lang="it-IT" sz="2000" dirty="0" err="1">
                <a:solidFill>
                  <a:srgbClr val="2412EB"/>
                </a:solidFill>
              </a:rPr>
              <a:t>different</a:t>
            </a:r>
            <a:r>
              <a:rPr lang="it-IT" sz="2000" dirty="0">
                <a:solidFill>
                  <a:srgbClr val="2412EB"/>
                </a:solidFill>
              </a:rPr>
              <a:t> tapes.</a:t>
            </a:r>
          </a:p>
          <a:p>
            <a:r>
              <a:rPr lang="it-IT" sz="2000" dirty="0" err="1">
                <a:solidFill>
                  <a:srgbClr val="2412EB"/>
                </a:solidFill>
              </a:rPr>
              <a:t>Resistance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distribution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at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terminations</a:t>
            </a:r>
            <a:r>
              <a:rPr lang="it-IT" sz="2000" dirty="0">
                <a:solidFill>
                  <a:srgbClr val="2412EB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122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8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485BD5-BFA9-2245-9E0D-CAB1F52AF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291" y="257636"/>
            <a:ext cx="10974229" cy="492443"/>
          </a:xfrm>
        </p:spPr>
        <p:txBody>
          <a:bodyPr/>
          <a:lstStyle/>
          <a:p>
            <a:r>
              <a:rPr lang="it-IT" sz="3200" dirty="0" err="1"/>
              <a:t>Current</a:t>
            </a:r>
            <a:r>
              <a:rPr lang="it-IT" sz="3200" dirty="0"/>
              <a:t> </a:t>
            </a:r>
            <a:r>
              <a:rPr lang="it-IT" sz="3200" dirty="0" err="1"/>
              <a:t>distribution</a:t>
            </a:r>
            <a:r>
              <a:rPr lang="it-IT" sz="3200" dirty="0"/>
              <a:t> in BRAST  @77 K &amp; self-</a:t>
            </a:r>
            <a:r>
              <a:rPr lang="it-IT" sz="3200" dirty="0" err="1"/>
              <a:t>field</a:t>
            </a:r>
            <a:endParaRPr lang="it-IT" sz="320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A999220-812C-5548-9332-ADE5D5C22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207B7ECE-2755-E846-AD6A-F387CF2653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  <p:pic>
        <p:nvPicPr>
          <p:cNvPr id="8" name="Picture 37">
            <a:extLst>
              <a:ext uri="{FF2B5EF4-FFF2-40B4-BE49-F238E27FC236}">
                <a16:creationId xmlns:a16="http://schemas.microsoft.com/office/drawing/2014/main" id="{3ED4EB49-21B2-2348-8E6F-A7DCA4A039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3411" y="1643816"/>
            <a:ext cx="3962072" cy="3602437"/>
          </a:xfrm>
          <a:prstGeom prst="rect">
            <a:avLst/>
          </a:prstGeom>
        </p:spPr>
      </p:pic>
      <p:pic>
        <p:nvPicPr>
          <p:cNvPr id="9" name="Picture 39">
            <a:extLst>
              <a:ext uri="{FF2B5EF4-FFF2-40B4-BE49-F238E27FC236}">
                <a16:creationId xmlns:a16="http://schemas.microsoft.com/office/drawing/2014/main" id="{FEB7DCA2-9E4C-AC42-AC33-832074A635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513" y="1568511"/>
            <a:ext cx="3962072" cy="3602437"/>
          </a:xfrm>
          <a:prstGeom prst="rect">
            <a:avLst/>
          </a:prstGeom>
        </p:spPr>
      </p:pic>
      <p:pic>
        <p:nvPicPr>
          <p:cNvPr id="10" name="Picture 41">
            <a:extLst>
              <a:ext uri="{FF2B5EF4-FFF2-40B4-BE49-F238E27FC236}">
                <a16:creationId xmlns:a16="http://schemas.microsoft.com/office/drawing/2014/main" id="{130381C2-1E4C-D348-81B9-02CE2D421E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7831" y="1643816"/>
            <a:ext cx="3962072" cy="36024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73E85B2-8B71-E34F-888D-1CE5F0655DC8}"/>
              </a:ext>
            </a:extLst>
          </p:cNvPr>
          <p:cNvSpPr txBox="1"/>
          <p:nvPr/>
        </p:nvSpPr>
        <p:spPr>
          <a:xfrm>
            <a:off x="834183" y="1077425"/>
            <a:ext cx="2878982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dirty="0"/>
              <a:t>Non-</a:t>
            </a:r>
            <a:r>
              <a:rPr lang="it-IT" sz="2000" dirty="0" err="1"/>
              <a:t>homogenous</a:t>
            </a:r>
            <a:r>
              <a:rPr lang="it-IT" sz="2000" dirty="0"/>
              <a:t> </a:t>
            </a:r>
            <a:r>
              <a:rPr lang="it-IT" sz="2000" dirty="0" err="1"/>
              <a:t>transition</a:t>
            </a:r>
            <a:r>
              <a:rPr lang="it-IT" sz="2000" dirty="0"/>
              <a:t> of the stack</a:t>
            </a:r>
          </a:p>
        </p:txBody>
      </p:sp>
      <p:sp>
        <p:nvSpPr>
          <p:cNvPr id="15" name="TextBox 44">
            <a:extLst>
              <a:ext uri="{FF2B5EF4-FFF2-40B4-BE49-F238E27FC236}">
                <a16:creationId xmlns:a16="http://schemas.microsoft.com/office/drawing/2014/main" id="{BD698BC9-ECAD-7D48-A101-0596BA83A6D9}"/>
              </a:ext>
            </a:extLst>
          </p:cNvPr>
          <p:cNvSpPr txBox="1"/>
          <p:nvPr/>
        </p:nvSpPr>
        <p:spPr>
          <a:xfrm>
            <a:off x="6639340" y="1076045"/>
            <a:ext cx="2846294" cy="707886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dirty="0"/>
              <a:t>H-form. model by </a:t>
            </a:r>
          </a:p>
          <a:p>
            <a:pPr algn="ctr"/>
            <a:r>
              <a:rPr lang="it-IT" sz="2000" dirty="0"/>
              <a:t>Dr. W. Hong (ASIPP)</a:t>
            </a:r>
          </a:p>
        </p:txBody>
      </p:sp>
      <p:sp>
        <p:nvSpPr>
          <p:cNvPr id="16" name="TextBox 47">
            <a:extLst>
              <a:ext uri="{FF2B5EF4-FFF2-40B4-BE49-F238E27FC236}">
                <a16:creationId xmlns:a16="http://schemas.microsoft.com/office/drawing/2014/main" id="{EA56463D-0477-CD4A-8400-4CFC2D3C1BF8}"/>
              </a:ext>
            </a:extLst>
          </p:cNvPr>
          <p:cNvSpPr txBox="1"/>
          <p:nvPr/>
        </p:nvSpPr>
        <p:spPr>
          <a:xfrm>
            <a:off x="492538" y="5352147"/>
            <a:ext cx="112085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000" dirty="0" err="1"/>
              <a:t>Simulation</a:t>
            </a:r>
            <a:r>
              <a:rPr lang="it-IT" sz="2000" dirty="0"/>
              <a:t> </a:t>
            </a:r>
            <a:r>
              <a:rPr lang="it-IT" sz="2000" dirty="0" err="1"/>
              <a:t>results</a:t>
            </a:r>
            <a:r>
              <a:rPr lang="it-IT" sz="2000" dirty="0"/>
              <a:t> </a:t>
            </a:r>
            <a:r>
              <a:rPr lang="it-IT" sz="2000" dirty="0" err="1"/>
              <a:t>accurately</a:t>
            </a:r>
            <a:r>
              <a:rPr lang="it-IT" sz="2000" dirty="0"/>
              <a:t> </a:t>
            </a:r>
            <a:r>
              <a:rPr lang="it-IT" sz="2000" dirty="0" err="1"/>
              <a:t>reproduce</a:t>
            </a:r>
            <a:r>
              <a:rPr lang="it-IT" sz="2000" dirty="0"/>
              <a:t> </a:t>
            </a:r>
            <a:r>
              <a:rPr lang="it-IT" sz="2000" dirty="0" err="1"/>
              <a:t>this</a:t>
            </a:r>
            <a:r>
              <a:rPr lang="it-IT" sz="2000" dirty="0"/>
              <a:t> trend, </a:t>
            </a:r>
            <a:r>
              <a:rPr lang="it-IT" sz="2000" dirty="0" err="1"/>
              <a:t>indicating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in </a:t>
            </a:r>
            <a:r>
              <a:rPr lang="it-IT" sz="2000" dirty="0" err="1"/>
              <a:t>these</a:t>
            </a:r>
            <a:r>
              <a:rPr lang="it-IT" sz="2000" dirty="0"/>
              <a:t> </a:t>
            </a:r>
            <a:r>
              <a:rPr lang="it-IT" sz="2000" b="1" dirty="0"/>
              <a:t>non-</a:t>
            </a:r>
            <a:r>
              <a:rPr lang="it-IT" sz="2000" b="1" dirty="0" err="1"/>
              <a:t>soldered</a:t>
            </a:r>
            <a:r>
              <a:rPr lang="it-IT" sz="2000" dirty="0"/>
              <a:t>, </a:t>
            </a:r>
            <a:r>
              <a:rPr lang="it-IT" sz="2000" b="1" dirty="0"/>
              <a:t>short</a:t>
            </a:r>
            <a:r>
              <a:rPr lang="it-IT" sz="2000" dirty="0"/>
              <a:t> </a:t>
            </a:r>
            <a:r>
              <a:rPr lang="it-IT" sz="2000" b="1" dirty="0"/>
              <a:t>samples</a:t>
            </a:r>
            <a:r>
              <a:rPr lang="it-IT" sz="2000" dirty="0"/>
              <a:t>, the </a:t>
            </a:r>
            <a:r>
              <a:rPr lang="it-IT" sz="2000" dirty="0" err="1"/>
              <a:t>presence</a:t>
            </a:r>
            <a:r>
              <a:rPr lang="it-IT" sz="2000" dirty="0"/>
              <a:t> of </a:t>
            </a:r>
            <a:r>
              <a:rPr lang="it-IT" altLang="it-IT" sz="2000" b="1" dirty="0" err="1"/>
              <a:t>inhomogeneous</a:t>
            </a:r>
            <a:r>
              <a:rPr lang="it-IT" sz="2000" b="1" dirty="0"/>
              <a:t> tape terminal </a:t>
            </a:r>
            <a:r>
              <a:rPr lang="it-IT" sz="2000" b="1" dirty="0" err="1"/>
              <a:t>resistances</a:t>
            </a:r>
            <a:r>
              <a:rPr lang="it-IT" sz="2000" b="1" dirty="0"/>
              <a:t> </a:t>
            </a:r>
            <a:r>
              <a:rPr lang="it-IT" sz="2000" dirty="0" err="1"/>
              <a:t>have</a:t>
            </a:r>
            <a:r>
              <a:rPr lang="it-IT" sz="2000" dirty="0"/>
              <a:t> a strong </a:t>
            </a:r>
            <a:r>
              <a:rPr lang="it-IT" sz="2000" dirty="0" err="1"/>
              <a:t>effect</a:t>
            </a:r>
            <a:r>
              <a:rPr lang="it-IT" sz="2000" dirty="0"/>
              <a:t> on the </a:t>
            </a:r>
            <a:r>
              <a:rPr lang="it-IT" sz="2000" dirty="0" err="1"/>
              <a:t>distribution</a:t>
            </a:r>
            <a:r>
              <a:rPr lang="it-IT" sz="2000" dirty="0"/>
              <a:t> of </a:t>
            </a:r>
            <a:r>
              <a:rPr lang="it-IT" sz="2000" dirty="0" err="1"/>
              <a:t>current</a:t>
            </a:r>
            <a:r>
              <a:rPr lang="it-IT" sz="2000" dirty="0"/>
              <a:t> </a:t>
            </a:r>
            <a:r>
              <a:rPr lang="it-IT" sz="2000" dirty="0" err="1"/>
              <a:t>among</a:t>
            </a:r>
            <a:r>
              <a:rPr lang="it-IT" sz="2000" dirty="0"/>
              <a:t> the tapes. </a:t>
            </a:r>
          </a:p>
        </p:txBody>
      </p:sp>
      <p:pic>
        <p:nvPicPr>
          <p:cNvPr id="17" name="Picture 6" descr="A graph of a number of blue bars&#10;&#10;AI-generated content may be incorrect.">
            <a:extLst>
              <a:ext uri="{FF2B5EF4-FFF2-40B4-BE49-F238E27FC236}">
                <a16:creationId xmlns:a16="http://schemas.microsoft.com/office/drawing/2014/main" id="{326A2216-E393-4C47-A6E6-8F8DE5FB97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8981" y="1820115"/>
            <a:ext cx="3962072" cy="3602438"/>
          </a:xfrm>
          <a:prstGeom prst="rect">
            <a:avLst/>
          </a:prstGeom>
        </p:spPr>
      </p:pic>
      <p:pic>
        <p:nvPicPr>
          <p:cNvPr id="18" name="Picture 8">
            <a:extLst>
              <a:ext uri="{FF2B5EF4-FFF2-40B4-BE49-F238E27FC236}">
                <a16:creationId xmlns:a16="http://schemas.microsoft.com/office/drawing/2014/main" id="{C84DD7ED-75A9-8A4A-8479-CF5A9FDCA41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7" r="657"/>
          <a:stretch/>
        </p:blipFill>
        <p:spPr>
          <a:xfrm>
            <a:off x="4260735" y="1820115"/>
            <a:ext cx="3908246" cy="360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48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0B896B-B46E-F049-BF4D-53A23563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291" y="257636"/>
            <a:ext cx="10974229" cy="492443"/>
          </a:xfrm>
        </p:spPr>
        <p:txBody>
          <a:bodyPr/>
          <a:lstStyle/>
          <a:p>
            <a:r>
              <a:rPr lang="it-IT" sz="3200" dirty="0"/>
              <a:t>SECAS - SULTAN sample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285AF81-8FA7-DD4E-A618-4F8669223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10CF59D7-6DA8-C24F-8B8E-A873233EFC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A. </a:t>
            </a:r>
            <a:r>
              <a:rPr lang="it-IT" dirty="0" err="1"/>
              <a:t>Masi_WPMAG</a:t>
            </a:r>
            <a:r>
              <a:rPr lang="it-IT" dirty="0"/>
              <a:t> 2025 </a:t>
            </a:r>
            <a:r>
              <a:rPr lang="it-IT" dirty="0" err="1"/>
              <a:t>Final</a:t>
            </a:r>
            <a:r>
              <a:rPr lang="it-IT" dirty="0"/>
              <a:t> Meeting</a:t>
            </a:r>
          </a:p>
        </p:txBody>
      </p:sp>
      <p:pic>
        <p:nvPicPr>
          <p:cNvPr id="36" name="Immagine 3" descr="Immagine che contiene linea, testo, ricevuta, Parallelo&#10;&#10;Il contenuto generato dall'IA potrebbe non essere corretto.">
            <a:extLst>
              <a:ext uri="{FF2B5EF4-FFF2-40B4-BE49-F238E27FC236}">
                <a16:creationId xmlns:a16="http://schemas.microsoft.com/office/drawing/2014/main" id="{254F23E9-FABC-6A4D-8066-CA563DD37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339" y="991632"/>
            <a:ext cx="11289499" cy="2202148"/>
          </a:xfrm>
          <a:prstGeom prst="rect">
            <a:avLst/>
          </a:prstGeom>
        </p:spPr>
      </p:pic>
      <p:sp>
        <p:nvSpPr>
          <p:cNvPr id="37" name="Ovale 13">
            <a:extLst>
              <a:ext uri="{FF2B5EF4-FFF2-40B4-BE49-F238E27FC236}">
                <a16:creationId xmlns:a16="http://schemas.microsoft.com/office/drawing/2014/main" id="{D71DEEC6-A0E3-C548-BFA9-B684BFD9C1DC}"/>
              </a:ext>
            </a:extLst>
          </p:cNvPr>
          <p:cNvSpPr/>
          <p:nvPr/>
        </p:nvSpPr>
        <p:spPr>
          <a:xfrm>
            <a:off x="3616280" y="1968843"/>
            <a:ext cx="709382" cy="288758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38" name="Ovale 16">
            <a:extLst>
              <a:ext uri="{FF2B5EF4-FFF2-40B4-BE49-F238E27FC236}">
                <a16:creationId xmlns:a16="http://schemas.microsoft.com/office/drawing/2014/main" id="{2E50FB9A-A52B-5F43-BC4B-7FDAA9CD447A}"/>
              </a:ext>
            </a:extLst>
          </p:cNvPr>
          <p:cNvSpPr/>
          <p:nvPr/>
        </p:nvSpPr>
        <p:spPr>
          <a:xfrm>
            <a:off x="6635087" y="1784261"/>
            <a:ext cx="709382" cy="288758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cxnSp>
        <p:nvCxnSpPr>
          <p:cNvPr id="39" name="Connettore 2 21">
            <a:extLst>
              <a:ext uri="{FF2B5EF4-FFF2-40B4-BE49-F238E27FC236}">
                <a16:creationId xmlns:a16="http://schemas.microsoft.com/office/drawing/2014/main" id="{B059EFB8-4E7A-B744-A6E3-630C5E61A117}"/>
              </a:ext>
            </a:extLst>
          </p:cNvPr>
          <p:cNvCxnSpPr>
            <a:cxnSpLocks/>
          </p:cNvCxnSpPr>
          <p:nvPr/>
        </p:nvCxnSpPr>
        <p:spPr>
          <a:xfrm flipH="1">
            <a:off x="3233108" y="2257602"/>
            <a:ext cx="617176" cy="1032063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asellaDiTesto 42">
                <a:extLst>
                  <a:ext uri="{FF2B5EF4-FFF2-40B4-BE49-F238E27FC236}">
                    <a16:creationId xmlns:a16="http://schemas.microsoft.com/office/drawing/2014/main" id="{DCF8A7BF-3BC7-5143-B397-0848302FA578}"/>
                  </a:ext>
                </a:extLst>
              </p:cNvPr>
              <p:cNvSpPr txBox="1"/>
              <p:nvPr/>
            </p:nvSpPr>
            <p:spPr>
              <a:xfrm>
                <a:off x="4779097" y="5422161"/>
                <a:ext cx="3866717" cy="64633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aramond"/>
                    <a:ea typeface="+mn-ea"/>
                    <a:cs typeface="+mn-cs"/>
                  </a:rPr>
                  <a:t>SULTAN equivalent electromagnetic load </a:t>
                </a:r>
                <a:r>
                  <a:rPr kumimoji="0" lang="en-GB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aramond"/>
                    <a:ea typeface="+mn-ea"/>
                    <a:cs typeface="+mn-cs"/>
                    <a:sym typeface="Wingdings" panose="05000000000000000000" pitchFamily="2" charset="2"/>
                  </a:rPr>
                  <a:t></a:t>
                </a:r>
                <a:r>
                  <a:rPr kumimoji="0" lang="en-GB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aramond"/>
                    <a:ea typeface="+mn-ea"/>
                    <a:cs typeface="+mn-cs"/>
                  </a:rPr>
                  <a:t> 11 T, </a:t>
                </a:r>
                <a14:m>
                  <m:oMath xmlns:m="http://schemas.openxmlformats.org/officeDocument/2006/math">
                    <m:r>
                      <a:rPr kumimoji="0" lang="it-IT" sz="1800" b="1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∼ </m:t>
                    </m:r>
                  </m:oMath>
                </a14:m>
                <a:r>
                  <a:rPr kumimoji="0" lang="en-GB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aramond"/>
                    <a:ea typeface="+mn-ea"/>
                    <a:cs typeface="+mn-cs"/>
                  </a:rPr>
                  <a:t>100 kA</a:t>
                </a:r>
              </a:p>
            </p:txBody>
          </p:sp>
        </mc:Choice>
        <mc:Fallback xmlns="">
          <p:sp>
            <p:nvSpPr>
              <p:cNvPr id="40" name="CasellaDiTesto 42">
                <a:extLst>
                  <a:ext uri="{FF2B5EF4-FFF2-40B4-BE49-F238E27FC236}">
                    <a16:creationId xmlns:a16="http://schemas.microsoft.com/office/drawing/2014/main" id="{DCF8A7BF-3BC7-5143-B397-0848302FA5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9097" y="5422161"/>
                <a:ext cx="3866717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17">
            <a:extLst>
              <a:ext uri="{FF2B5EF4-FFF2-40B4-BE49-F238E27FC236}">
                <a16:creationId xmlns:a16="http://schemas.microsoft.com/office/drawing/2014/main" id="{387A746F-08FE-4342-9557-FBC444D7B2CF}"/>
              </a:ext>
            </a:extLst>
          </p:cNvPr>
          <p:cNvGrpSpPr/>
          <p:nvPr/>
        </p:nvGrpSpPr>
        <p:grpSpPr>
          <a:xfrm>
            <a:off x="174874" y="3289665"/>
            <a:ext cx="4904753" cy="2840159"/>
            <a:chOff x="174079" y="3289664"/>
            <a:chExt cx="4904753" cy="2840159"/>
          </a:xfrm>
        </p:grpSpPr>
        <p:sp>
          <p:nvSpPr>
            <p:cNvPr id="42" name="CasellaDiTesto 28">
              <a:extLst>
                <a:ext uri="{FF2B5EF4-FFF2-40B4-BE49-F238E27FC236}">
                  <a16:creationId xmlns:a16="http://schemas.microsoft.com/office/drawing/2014/main" id="{1F5CF06E-714E-DE44-93B1-FE418AD7C836}"/>
                </a:ext>
              </a:extLst>
            </p:cNvPr>
            <p:cNvSpPr txBox="1"/>
            <p:nvPr/>
          </p:nvSpPr>
          <p:spPr>
            <a:xfrm>
              <a:off x="291714" y="5851242"/>
              <a:ext cx="1043206" cy="276999"/>
            </a:xfrm>
            <a:prstGeom prst="rect">
              <a:avLst/>
            </a:prstGeom>
            <a:solidFill>
              <a:sysClr val="window" lastClr="FFFFFF">
                <a:alpha val="50000"/>
              </a:sysClr>
            </a:solidFill>
            <a:ln>
              <a:solidFill>
                <a:sysClr val="windowText" lastClr="000000"/>
              </a:solidFill>
            </a:ln>
          </p:spPr>
          <p:txBody>
            <a:bodyPr vert="horz" wrap="square" lIns="91440" tIns="0" rIns="9144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</a:rPr>
                <a:t>Cu fillers</a:t>
              </a:r>
            </a:p>
          </p:txBody>
        </p:sp>
        <p:sp>
          <p:nvSpPr>
            <p:cNvPr id="43" name="CasellaDiTesto 26">
              <a:extLst>
                <a:ext uri="{FF2B5EF4-FFF2-40B4-BE49-F238E27FC236}">
                  <a16:creationId xmlns:a16="http://schemas.microsoft.com/office/drawing/2014/main" id="{A8651E4C-9B5B-BD49-BEFC-6B08E1F029BA}"/>
                </a:ext>
              </a:extLst>
            </p:cNvPr>
            <p:cNvSpPr txBox="1"/>
            <p:nvPr/>
          </p:nvSpPr>
          <p:spPr>
            <a:xfrm>
              <a:off x="1666545" y="5852824"/>
              <a:ext cx="2378860" cy="276999"/>
            </a:xfrm>
            <a:prstGeom prst="rect">
              <a:avLst/>
            </a:prstGeom>
            <a:solidFill>
              <a:sysClr val="window" lastClr="FFFFFF">
                <a:alpha val="50000"/>
              </a:sysClr>
            </a:solidFill>
            <a:ln>
              <a:solidFill>
                <a:sysClr val="windowText" lastClr="000000"/>
              </a:solidFill>
            </a:ln>
          </p:spPr>
          <p:txBody>
            <a:bodyPr vert="horz" wrap="square" lIns="91440" tIns="0" rIns="9144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</a:rPr>
                <a:t>Steel </a:t>
              </a:r>
              <a:r>
                <a:rPr kumimoji="0" lang="it-IT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</a:rPr>
                <a:t>capillary</a:t>
              </a: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</a:rPr>
                <a:t> for FOS</a:t>
              </a:r>
            </a:p>
          </p:txBody>
        </p:sp>
        <p:grpSp>
          <p:nvGrpSpPr>
            <p:cNvPr id="44" name="Group 41">
              <a:extLst>
                <a:ext uri="{FF2B5EF4-FFF2-40B4-BE49-F238E27FC236}">
                  <a16:creationId xmlns:a16="http://schemas.microsoft.com/office/drawing/2014/main" id="{9E31A366-E841-B84F-8A77-E65D715D39F9}"/>
                </a:ext>
              </a:extLst>
            </p:cNvPr>
            <p:cNvGrpSpPr/>
            <p:nvPr/>
          </p:nvGrpSpPr>
          <p:grpSpPr>
            <a:xfrm>
              <a:off x="174079" y="3384373"/>
              <a:ext cx="3871326" cy="2383590"/>
              <a:chOff x="404654" y="3599988"/>
              <a:chExt cx="3871326" cy="2383590"/>
            </a:xfrm>
          </p:grpSpPr>
          <p:pic>
            <p:nvPicPr>
              <p:cNvPr id="48" name="Immagine 9">
                <a:extLst>
                  <a:ext uri="{FF2B5EF4-FFF2-40B4-BE49-F238E27FC236}">
                    <a16:creationId xmlns:a16="http://schemas.microsoft.com/office/drawing/2014/main" id="{AE7E06C5-CE6F-FE45-AD5C-F8E409B1B7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04654" y="3599988"/>
                <a:ext cx="2378860" cy="2383590"/>
              </a:xfrm>
              <a:prstGeom prst="rect">
                <a:avLst/>
              </a:prstGeom>
            </p:spPr>
          </p:pic>
          <p:pic>
            <p:nvPicPr>
              <p:cNvPr id="49" name="Immagine 62" descr="Immagine che contiene cerchio, schermata, design, arte&#10;&#10;Il contenuto generato dall'IA potrebbe non essere corretto.">
                <a:extLst>
                  <a:ext uri="{FF2B5EF4-FFF2-40B4-BE49-F238E27FC236}">
                    <a16:creationId xmlns:a16="http://schemas.microsoft.com/office/drawing/2014/main" id="{DEBDD853-7876-D046-892B-F056C6CB53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2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2864214" y="4524494"/>
                <a:ext cx="1411766" cy="1408440"/>
              </a:xfrm>
              <a:prstGeom prst="rect">
                <a:avLst/>
              </a:prstGeom>
              <a:ln w="28575">
                <a:solidFill>
                  <a:sysClr val="windowText" lastClr="000000"/>
                </a:solidFill>
              </a:ln>
            </p:spPr>
          </p:pic>
          <p:sp>
            <p:nvSpPr>
              <p:cNvPr id="50" name="Ovale 69">
                <a:extLst>
                  <a:ext uri="{FF2B5EF4-FFF2-40B4-BE49-F238E27FC236}">
                    <a16:creationId xmlns:a16="http://schemas.microsoft.com/office/drawing/2014/main" id="{99F7D5D2-18F6-5A49-B78C-D7622EF8CD8D}"/>
                  </a:ext>
                </a:extLst>
              </p:cNvPr>
              <p:cNvSpPr/>
              <p:nvPr/>
            </p:nvSpPr>
            <p:spPr>
              <a:xfrm>
                <a:off x="3411111" y="5031806"/>
                <a:ext cx="353563" cy="459956"/>
              </a:xfrm>
              <a:prstGeom prst="ellipse">
                <a:avLst/>
              </a:prstGeom>
              <a:noFill/>
              <a:ln w="31750" cap="flat" cmpd="sng" algn="ctr">
                <a:solidFill>
                  <a:sysClr val="window" lastClr="FFFFFF">
                    <a:lumMod val="85000"/>
                  </a:sysClr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endParaRPr>
              </a:p>
            </p:txBody>
          </p:sp>
          <p:cxnSp>
            <p:nvCxnSpPr>
              <p:cNvPr id="51" name="Connettore 1 71">
                <a:extLst>
                  <a:ext uri="{FF2B5EF4-FFF2-40B4-BE49-F238E27FC236}">
                    <a16:creationId xmlns:a16="http://schemas.microsoft.com/office/drawing/2014/main" id="{E5F07812-9E43-E04F-97AA-35CDE920765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27570" y="5546335"/>
                <a:ext cx="808553" cy="376223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52" name="Connettore 1 72">
                <a:extLst>
                  <a:ext uri="{FF2B5EF4-FFF2-40B4-BE49-F238E27FC236}">
                    <a16:creationId xmlns:a16="http://schemas.microsoft.com/office/drawing/2014/main" id="{8F586664-F9F7-514B-AF60-C966BD6ED8E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84770" y="4528594"/>
                <a:ext cx="379444" cy="263189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dash"/>
                <a:miter lim="800000"/>
              </a:ln>
              <a:effectLst/>
            </p:spPr>
          </p:cxnSp>
        </p:grpSp>
        <p:cxnSp>
          <p:nvCxnSpPr>
            <p:cNvPr id="45" name="Connettore 2 21">
              <a:extLst>
                <a:ext uri="{FF2B5EF4-FFF2-40B4-BE49-F238E27FC236}">
                  <a16:creationId xmlns:a16="http://schemas.microsoft.com/office/drawing/2014/main" id="{0464B897-8AD9-0141-9D98-C1C60DAE17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2367" y="5443139"/>
              <a:ext cx="432545" cy="408103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6" name="Connettore 2 21">
              <a:extLst>
                <a:ext uri="{FF2B5EF4-FFF2-40B4-BE49-F238E27FC236}">
                  <a16:creationId xmlns:a16="http://schemas.microsoft.com/office/drawing/2014/main" id="{1651723E-F6A2-4E44-9243-2A1355F1B2EF}"/>
                </a:ext>
              </a:extLst>
            </p:cNvPr>
            <p:cNvCxnSpPr>
              <a:cxnSpLocks/>
              <a:stCxn id="43" idx="0"/>
              <a:endCxn id="50" idx="3"/>
            </p:cNvCxnSpPr>
            <p:nvPr/>
          </p:nvCxnSpPr>
          <p:spPr>
            <a:xfrm flipV="1">
              <a:off x="2855975" y="5208788"/>
              <a:ext cx="376339" cy="644036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7" name="TextBox 74">
              <a:extLst>
                <a:ext uri="{FF2B5EF4-FFF2-40B4-BE49-F238E27FC236}">
                  <a16:creationId xmlns:a16="http://schemas.microsoft.com/office/drawing/2014/main" id="{BEDB6950-3770-B543-A713-AE541FD578D7}"/>
                </a:ext>
              </a:extLst>
            </p:cNvPr>
            <p:cNvSpPr txBox="1"/>
            <p:nvPr/>
          </p:nvSpPr>
          <p:spPr>
            <a:xfrm>
              <a:off x="2589713" y="3289664"/>
              <a:ext cx="2489119" cy="92333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LEG 1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6 </a:t>
              </a:r>
              <a:r>
                <a:rPr kumimoji="0" lang="it-IT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sectors</a:t>
              </a: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 with 1 BRAST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wt</a:t>
              </a: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. 9 x 12 mm-wide tapes 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endParaRPr>
            </a:p>
          </p:txBody>
        </p:sp>
      </p:grpSp>
      <p:grpSp>
        <p:nvGrpSpPr>
          <p:cNvPr id="53" name="Group 18">
            <a:extLst>
              <a:ext uri="{FF2B5EF4-FFF2-40B4-BE49-F238E27FC236}">
                <a16:creationId xmlns:a16="http://schemas.microsoft.com/office/drawing/2014/main" id="{F3139FD6-E7C1-3E4B-8BB1-87197B6511F4}"/>
              </a:ext>
            </a:extLst>
          </p:cNvPr>
          <p:cNvGrpSpPr/>
          <p:nvPr/>
        </p:nvGrpSpPr>
        <p:grpSpPr>
          <a:xfrm>
            <a:off x="6850632" y="3289664"/>
            <a:ext cx="4937509" cy="2903984"/>
            <a:chOff x="6849837" y="3289664"/>
            <a:chExt cx="4937509" cy="2903984"/>
          </a:xfrm>
        </p:grpSpPr>
        <p:grpSp>
          <p:nvGrpSpPr>
            <p:cNvPr id="54" name="Group 39">
              <a:extLst>
                <a:ext uri="{FF2B5EF4-FFF2-40B4-BE49-F238E27FC236}">
                  <a16:creationId xmlns:a16="http://schemas.microsoft.com/office/drawing/2014/main" id="{98A8EEF9-8C0C-0745-B353-C64870D100F0}"/>
                </a:ext>
              </a:extLst>
            </p:cNvPr>
            <p:cNvGrpSpPr/>
            <p:nvPr/>
          </p:nvGrpSpPr>
          <p:grpSpPr>
            <a:xfrm>
              <a:off x="9377917" y="3435889"/>
              <a:ext cx="2409429" cy="2418972"/>
              <a:chOff x="5239525" y="3713745"/>
              <a:chExt cx="2409429" cy="2418972"/>
            </a:xfrm>
          </p:grpSpPr>
          <p:pic>
            <p:nvPicPr>
              <p:cNvPr id="58" name="Immagine 11">
                <a:extLst>
                  <a:ext uri="{FF2B5EF4-FFF2-40B4-BE49-F238E27FC236}">
                    <a16:creationId xmlns:a16="http://schemas.microsoft.com/office/drawing/2014/main" id="{88D72B75-C8A6-C345-8B80-EE0E1B5760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239525" y="3713745"/>
                <a:ext cx="2409429" cy="2418972"/>
              </a:xfrm>
              <a:prstGeom prst="rect">
                <a:avLst/>
              </a:prstGeom>
            </p:spPr>
          </p:pic>
          <p:grpSp>
            <p:nvGrpSpPr>
              <p:cNvPr id="59" name="Group 34">
                <a:extLst>
                  <a:ext uri="{FF2B5EF4-FFF2-40B4-BE49-F238E27FC236}">
                    <a16:creationId xmlns:a16="http://schemas.microsoft.com/office/drawing/2014/main" id="{D643E821-55B1-7845-A38F-0050F2303A4B}"/>
                  </a:ext>
                </a:extLst>
              </p:cNvPr>
              <p:cNvGrpSpPr/>
              <p:nvPr/>
            </p:nvGrpSpPr>
            <p:grpSpPr>
              <a:xfrm>
                <a:off x="6405254" y="5852099"/>
                <a:ext cx="914186" cy="276999"/>
                <a:chOff x="6373354" y="5853979"/>
                <a:chExt cx="1026010" cy="276999"/>
              </a:xfrm>
            </p:grpSpPr>
            <p:sp>
              <p:nvSpPr>
                <p:cNvPr id="60" name="CasellaDiTesto 81">
                  <a:extLst>
                    <a:ext uri="{FF2B5EF4-FFF2-40B4-BE49-F238E27FC236}">
                      <a16:creationId xmlns:a16="http://schemas.microsoft.com/office/drawing/2014/main" id="{EDB1C7E6-4099-F54C-A0DD-C13E39CC32DC}"/>
                    </a:ext>
                  </a:extLst>
                </p:cNvPr>
                <p:cNvSpPr txBox="1"/>
                <p:nvPr/>
              </p:nvSpPr>
              <p:spPr>
                <a:xfrm>
                  <a:off x="6373354" y="5853979"/>
                  <a:ext cx="1026010" cy="276999"/>
                </a:xfrm>
                <a:prstGeom prst="rect">
                  <a:avLst/>
                </a:prstGeom>
              </p:spPr>
              <p:txBody>
                <a:bodyPr vert="horz" wrap="square" lIns="91440" tIns="0" rIns="91440" bIns="0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Garamond"/>
                    </a:rPr>
                    <a:t>3.7 mm</a:t>
                  </a:r>
                </a:p>
              </p:txBody>
            </p:sp>
            <p:cxnSp>
              <p:nvCxnSpPr>
                <p:cNvPr id="61" name="Connettore 2 22">
                  <a:extLst>
                    <a:ext uri="{FF2B5EF4-FFF2-40B4-BE49-F238E27FC236}">
                      <a16:creationId xmlns:a16="http://schemas.microsoft.com/office/drawing/2014/main" id="{565A6BAF-A79F-234A-84D8-705EA18E06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08203" y="5902105"/>
                  <a:ext cx="0" cy="192819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headEnd type="triangle" w="sm" len="sm"/>
                  <a:tailEnd type="triangle" w="sm" len="sm"/>
                </a:ln>
                <a:effectLst/>
              </p:spPr>
            </p:cxnSp>
          </p:grpSp>
        </p:grpSp>
        <p:sp>
          <p:nvSpPr>
            <p:cNvPr id="55" name="CasellaDiTesto 28">
              <a:extLst>
                <a:ext uri="{FF2B5EF4-FFF2-40B4-BE49-F238E27FC236}">
                  <a16:creationId xmlns:a16="http://schemas.microsoft.com/office/drawing/2014/main" id="{91187AB5-E9CA-5D4E-829B-5D2A4AC2AE49}"/>
                </a:ext>
              </a:extLst>
            </p:cNvPr>
            <p:cNvSpPr txBox="1"/>
            <p:nvPr/>
          </p:nvSpPr>
          <p:spPr>
            <a:xfrm>
              <a:off x="9436597" y="5916649"/>
              <a:ext cx="1420659" cy="276999"/>
            </a:xfrm>
            <a:prstGeom prst="rect">
              <a:avLst/>
            </a:prstGeom>
            <a:solidFill>
              <a:sysClr val="window" lastClr="FFFFFF">
                <a:alpha val="50000"/>
              </a:sysClr>
            </a:solidFill>
            <a:ln>
              <a:solidFill>
                <a:sysClr val="windowText" lastClr="000000"/>
              </a:solidFill>
            </a:ln>
          </p:spPr>
          <p:txBody>
            <a:bodyPr vert="horz" wrap="square" lIns="91440" tIns="0" rIns="9144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</a:rPr>
                <a:t>Cu </a:t>
              </a:r>
              <a:r>
                <a:rPr kumimoji="0" lang="it-IT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</a:rPr>
                <a:t>sectors</a:t>
              </a: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</a:endParaRPr>
            </a:p>
          </p:txBody>
        </p:sp>
        <p:cxnSp>
          <p:nvCxnSpPr>
            <p:cNvPr id="56" name="Connettore 2 21">
              <a:extLst>
                <a:ext uri="{FF2B5EF4-FFF2-40B4-BE49-F238E27FC236}">
                  <a16:creationId xmlns:a16="http://schemas.microsoft.com/office/drawing/2014/main" id="{464F46DE-2686-454B-98B3-7F198BE1F7EA}"/>
                </a:ext>
              </a:extLst>
            </p:cNvPr>
            <p:cNvCxnSpPr>
              <a:cxnSpLocks/>
              <a:stCxn id="55" idx="0"/>
            </p:cNvCxnSpPr>
            <p:nvPr/>
          </p:nvCxnSpPr>
          <p:spPr>
            <a:xfrm flipV="1">
              <a:off x="10146927" y="5272517"/>
              <a:ext cx="113492" cy="644132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57" name="TextBox 75">
              <a:extLst>
                <a:ext uri="{FF2B5EF4-FFF2-40B4-BE49-F238E27FC236}">
                  <a16:creationId xmlns:a16="http://schemas.microsoft.com/office/drawing/2014/main" id="{521BA272-2EDA-5440-BFBD-80D0D4B6528E}"/>
                </a:ext>
              </a:extLst>
            </p:cNvPr>
            <p:cNvSpPr txBox="1"/>
            <p:nvPr/>
          </p:nvSpPr>
          <p:spPr>
            <a:xfrm>
              <a:off x="6849837" y="3289664"/>
              <a:ext cx="2409429" cy="92333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LEG 2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6 </a:t>
              </a:r>
              <a:r>
                <a:rPr kumimoji="0" lang="it-IT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sectors</a:t>
              </a: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 with 3 </a:t>
              </a:r>
              <a:r>
                <a:rPr kumimoji="0" lang="it-IT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BRASTs</a:t>
              </a: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wt</a:t>
              </a: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rPr>
                <a:t>. 7 x 4 mm-wide tapes 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endParaRPr>
            </a:p>
          </p:txBody>
        </p:sp>
      </p:grpSp>
      <p:sp>
        <p:nvSpPr>
          <p:cNvPr id="62" name="CasellaDiTesto 42">
            <a:extLst>
              <a:ext uri="{FF2B5EF4-FFF2-40B4-BE49-F238E27FC236}">
                <a16:creationId xmlns:a16="http://schemas.microsoft.com/office/drawing/2014/main" id="{FAA249DE-5000-AF45-BD1D-439AAC22F56B}"/>
              </a:ext>
            </a:extLst>
          </p:cNvPr>
          <p:cNvSpPr txBox="1"/>
          <p:nvPr/>
        </p:nvSpPr>
        <p:spPr>
          <a:xfrm>
            <a:off x="4760476" y="4505964"/>
            <a:ext cx="3903958" cy="646331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</a:rPr>
              <a:t>EU DEMO target: stable operation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</a:rPr>
              <a:t>@ 60 kA, 4.5 K, 18 T</a:t>
            </a:r>
          </a:p>
        </p:txBody>
      </p:sp>
      <p:cxnSp>
        <p:nvCxnSpPr>
          <p:cNvPr id="63" name="Connettore 2 20">
            <a:extLst>
              <a:ext uri="{FF2B5EF4-FFF2-40B4-BE49-F238E27FC236}">
                <a16:creationId xmlns:a16="http://schemas.microsoft.com/office/drawing/2014/main" id="{A366ADEB-B8AF-C842-BDAB-40755DEF63A4}"/>
              </a:ext>
            </a:extLst>
          </p:cNvPr>
          <p:cNvCxnSpPr>
            <a:cxnSpLocks/>
            <a:endCxn id="57" idx="0"/>
          </p:cNvCxnSpPr>
          <p:nvPr/>
        </p:nvCxnSpPr>
        <p:spPr>
          <a:xfrm>
            <a:off x="7082078" y="2113222"/>
            <a:ext cx="973268" cy="1176442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53201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0" grpId="0" animBg="1"/>
      <p:bldP spid="6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42.6|11.7"/>
</p:tagLst>
</file>

<file path=ppt/theme/theme1.xml><?xml version="1.0" encoding="utf-8"?>
<a:theme xmlns:a="http://schemas.openxmlformats.org/drawingml/2006/main" name="ModelloTemplateENEAi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91440" tIns="0" rIns="91440" bIns="0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ModelloTemplateENEAi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91440" tIns="0" rIns="91440" bIns="0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070601CA2F4C5745B39E1ED010ABB728" ma:contentTypeVersion="12" ma:contentTypeDescription="Creare un nuovo documento." ma:contentTypeScope="" ma:versionID="192a4e75750c93dc239693a992bcc79e">
  <xsd:schema xmlns:xsd="http://www.w3.org/2001/XMLSchema" xmlns:xs="http://www.w3.org/2001/XMLSchema" xmlns:p="http://schemas.microsoft.com/office/2006/metadata/properties" xmlns:ns2="f5075351-de9a-487c-b704-543e82d45bc7" xmlns:ns3="3752dde4-5ddd-434c-8bcb-6170fa48943f" targetNamespace="http://schemas.microsoft.com/office/2006/metadata/properties" ma:root="true" ma:fieldsID="455e33bf81fed49f0a0aac1260951d8d" ns2:_="" ns3:_="">
    <xsd:import namespace="f5075351-de9a-487c-b704-543e82d45bc7"/>
    <xsd:import namespace="3752dde4-5ddd-434c-8bcb-6170fa48943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075351-de9a-487c-b704-543e82d45bc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7affea77-bdea-4316-a511-14fe28b8647a}" ma:internalName="TaxCatchAll" ma:showField="CatchAllData" ma:web="f5075351-de9a-487c-b704-543e82d45b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52dde4-5ddd-434c-8bcb-6170fa4894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Tag immagine" ma:readOnly="false" ma:fieldId="{5cf76f15-5ced-4ddc-b409-7134ff3c332f}" ma:taxonomyMulti="true" ma:sspId="51e10cb2-14f7-4eda-9ec0-27c7232f3f4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5075351-de9a-487c-b704-543e82d45bc7" xsi:nil="true"/>
    <lcf76f155ced4ddcb4097134ff3c332f xmlns="3752dde4-5ddd-434c-8bcb-6170fa48943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EBC925A-E404-4E52-B89A-B485AE22EB1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53198C3-346D-48B3-90F4-E6785A6B7C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075351-de9a-487c-b704-543e82d45bc7"/>
    <ds:schemaRef ds:uri="3752dde4-5ddd-434c-8bcb-6170fa48943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C988A98-2784-4D36-9DD7-4A0546DA817C}">
  <ds:schemaRefs>
    <ds:schemaRef ds:uri="http://schemas.microsoft.com/office/2006/metadata/properties"/>
    <ds:schemaRef ds:uri="http://schemas.microsoft.com/office/infopath/2007/PartnerControls"/>
    <ds:schemaRef ds:uri="f5075351-de9a-487c-b704-543e82d45bc7"/>
    <ds:schemaRef ds:uri="3752dde4-5ddd-434c-8bcb-6170fa48943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ModelloTemplateENEAita.potx</Template>
  <TotalTime>103417</TotalTime>
  <Words>1350</Words>
  <Application>Microsoft Macintosh PowerPoint</Application>
  <PresentationFormat>Personalizzato</PresentationFormat>
  <Paragraphs>205</Paragraphs>
  <Slides>19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 Math</vt:lpstr>
      <vt:lpstr>Garamond</vt:lpstr>
      <vt:lpstr>Wingdings</vt:lpstr>
      <vt:lpstr>ModelloTemplateENEAita</vt:lpstr>
      <vt:lpstr>1_ModelloTemplateENEAita</vt:lpstr>
      <vt:lpstr>Manufacturing of HTS SECAS samples and preliminary tests in LN2</vt:lpstr>
      <vt:lpstr>Main Task Objective</vt:lpstr>
      <vt:lpstr>BRAST-SECAS Prototypes Qualification steps</vt:lpstr>
      <vt:lpstr>Initial qualification – BRAST (77K – s.f. tests) - bending</vt:lpstr>
      <vt:lpstr>Initial qualification – BRAST (77K – s.f. tests) - bending</vt:lpstr>
      <vt:lpstr>Current distribution study in BRAST (77K – s.f. tests)</vt:lpstr>
      <vt:lpstr>Current distribution study in BRAST (77K – s.f. tests)</vt:lpstr>
      <vt:lpstr>Current distribution in BRAST  @77 K &amp; self-field</vt:lpstr>
      <vt:lpstr>SECAS - SULTAN sample</vt:lpstr>
      <vt:lpstr>SULTAN sample preparation: some key steps</vt:lpstr>
      <vt:lpstr>SULTAN sample preparation: some key steps</vt:lpstr>
      <vt:lpstr>SULTAN sample preparation: some key steps</vt:lpstr>
      <vt:lpstr>SULTAN sample preparation: some key steps</vt:lpstr>
      <vt:lpstr>SECAS - SULTAN sample compaction</vt:lpstr>
      <vt:lpstr>SECAS – SULTAN sample DFOS QD </vt:lpstr>
      <vt:lpstr>SECAS - SULTAN termination manufacturing</vt:lpstr>
      <vt:lpstr>SECAS - SULTAN termination manufacturing</vt:lpstr>
      <vt:lpstr>SECAS - SULTAN sample</vt:lpstr>
      <vt:lpstr>Next Steps</vt:lpstr>
    </vt:vector>
  </TitlesOfParts>
  <Company>ENEA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Serena Lucibello</dc:creator>
  <cp:lastModifiedBy>Luigi Muzzi</cp:lastModifiedBy>
  <cp:revision>2800</cp:revision>
  <cp:lastPrinted>2017-01-17T13:52:56Z</cp:lastPrinted>
  <dcterms:created xsi:type="dcterms:W3CDTF">2020-03-22T16:45:26Z</dcterms:created>
  <dcterms:modified xsi:type="dcterms:W3CDTF">2026-01-15T08:49:01Z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0x010100070601CA2F4C5745B39E1ED010ABB728</vt:lpwstr>
  </property>
</Properties>
</file>