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4" r:id="rId1"/>
  </p:sldMasterIdLst>
  <p:notesMasterIdLst>
    <p:notesMasterId r:id="rId22"/>
  </p:notesMasterIdLst>
  <p:handoutMasterIdLst>
    <p:handoutMasterId r:id="rId23"/>
  </p:handoutMasterIdLst>
  <p:sldIdLst>
    <p:sldId id="256" r:id="rId2"/>
    <p:sldId id="324" r:id="rId3"/>
    <p:sldId id="257" r:id="rId4"/>
    <p:sldId id="308" r:id="rId5"/>
    <p:sldId id="311" r:id="rId6"/>
    <p:sldId id="313" r:id="rId7"/>
    <p:sldId id="314" r:id="rId8"/>
    <p:sldId id="315" r:id="rId9"/>
    <p:sldId id="328" r:id="rId10"/>
    <p:sldId id="317" r:id="rId11"/>
    <p:sldId id="327" r:id="rId12"/>
    <p:sldId id="325" r:id="rId13"/>
    <p:sldId id="318" r:id="rId14"/>
    <p:sldId id="319" r:id="rId15"/>
    <p:sldId id="320" r:id="rId16"/>
    <p:sldId id="321" r:id="rId17"/>
    <p:sldId id="329" r:id="rId18"/>
    <p:sldId id="330" r:id="rId19"/>
    <p:sldId id="326" r:id="rId20"/>
    <p:sldId id="264" r:id="rId21"/>
  </p:sldIdLst>
  <p:sldSz cx="12188825" cy="6858000"/>
  <p:notesSz cx="6858000" cy="914400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0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0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0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0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5">
          <p15:clr>
            <a:srgbClr val="A4A3A4"/>
          </p15:clr>
        </p15:guide>
        <p15:guide id="2" pos="20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404"/>
    <a:srgbClr val="8D8D8D"/>
    <a:srgbClr val="D49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0426" autoAdjust="0"/>
  </p:normalViewPr>
  <p:slideViewPr>
    <p:cSldViewPr snapToGrid="0" snapToObjects="1">
      <p:cViewPr varScale="1">
        <p:scale>
          <a:sx n="106" d="100"/>
          <a:sy n="106" d="100"/>
        </p:scale>
        <p:origin x="600" y="168"/>
      </p:cViewPr>
      <p:guideLst>
        <p:guide orient="horz" pos="4225"/>
        <p:guide pos="2064"/>
      </p:guideLst>
    </p:cSldViewPr>
  </p:slideViewPr>
  <p:outlineViewPr>
    <p:cViewPr>
      <p:scale>
        <a:sx n="33" d="100"/>
        <a:sy n="33" d="100"/>
      </p:scale>
      <p:origin x="0" y="-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37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1719BF2A-9462-0DB7-D13A-EADB42FF11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83125BE-6490-0EDE-B8CB-C9C1B83FCA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634B0B5-41D5-D645-8875-43C3E4DF4DC8}" type="datetimeFigureOut">
              <a:rPr lang="it-IT" altLang="it-IT"/>
              <a:pPr/>
              <a:t>15/01/26</a:t>
            </a:fld>
            <a:endParaRPr lang="it-IT" alt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674DFAD-A89C-81FC-4312-DD1E232A6B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A3F5306-9660-7C83-B6E4-22D19695C14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346D2D3-F592-9047-B804-E7C268A18C2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50D73F49-158D-3458-7B70-8CF2BA35F8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5D44424-FCC2-2F4B-CA4F-95E11B5B7D0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41F8D8B-D36C-8144-8698-B725D9181F04}" type="datetimeFigureOut">
              <a:rPr lang="it-IT" altLang="it-IT"/>
              <a:pPr/>
              <a:t>15/01/26</a:t>
            </a:fld>
            <a:endParaRPr lang="it-IT" altLang="it-IT"/>
          </a:p>
        </p:txBody>
      </p:sp>
      <p:sp>
        <p:nvSpPr>
          <p:cNvPr id="4" name="Segnaposto immagine diapositiva 3">
            <a:extLst>
              <a:ext uri="{FF2B5EF4-FFF2-40B4-BE49-F238E27FC236}">
                <a16:creationId xmlns:a16="http://schemas.microsoft.com/office/drawing/2014/main" id="{010EA6A6-CA51-F0E9-6044-7FE37AC3758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>
            <a:extLst>
              <a:ext uri="{FF2B5EF4-FFF2-40B4-BE49-F238E27FC236}">
                <a16:creationId xmlns:a16="http://schemas.microsoft.com/office/drawing/2014/main" id="{24303584-66A8-714E-315E-6714301226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0"/>
            <a:r>
              <a:rPr lang="it-IT" altLang="it-IT"/>
              <a:t>Secondo livello</a:t>
            </a:r>
          </a:p>
          <a:p>
            <a:pPr lvl="0"/>
            <a:r>
              <a:rPr lang="it-IT" altLang="it-IT"/>
              <a:t>Terzo livello</a:t>
            </a:r>
          </a:p>
          <a:p>
            <a:pPr lvl="0"/>
            <a:r>
              <a:rPr lang="it-IT" altLang="it-IT"/>
              <a:t>Quarto livello</a:t>
            </a:r>
          </a:p>
          <a:p>
            <a:pPr lvl="0"/>
            <a:r>
              <a:rPr lang="it-IT" altLang="it-IT"/>
              <a:t>Quinto livello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5488418-E9C9-4E84-BB06-1E285CB808E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C9E5CC9-1A3E-7CB6-E935-E54FFF05E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83ADA51-E665-6642-A0D9-40A625F75DD8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BC7BB2BB-85CC-6ACB-EDE6-EC5F4508F65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5A62B631-7694-C3A4-B67D-3AC80375E6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0DD77-674F-471B-6788-87B6C8A62B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21F55715-29D7-FBC4-A91D-D4C8A03FF83D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46E4EE6E-96A1-CA00-6D67-211F1CF3CB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793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0396F2-3BEE-B5F8-D174-2421C6E79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6738C4D1-45AB-D5CF-5176-C6E45FF30AEC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84CA6FE3-8C42-F996-896C-E147D8FADE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9396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8EAD4-C40A-26D3-A32C-84546B4DD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8E679AE9-5DF1-3460-2282-200ED3566EF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73B71224-DEC8-4157-4FBC-B3BBE90A87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89625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C544CD-56C0-9E81-8C98-D4D896C54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191C34AD-07CE-7C6C-6AE5-952F2572105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9B85FA1C-D7BB-CA01-64D9-9B76834B69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10201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ADD0B-D6CE-7D9D-EFA9-B0B268EA0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A28402BD-2D0C-5723-6FB5-7E6ABD07359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3CA64A16-1D82-BF7D-2186-4055D7A796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08472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E0ACFD-C38C-7F5F-0500-1ED75A0B3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83D840D3-51C7-BE3B-AA47-D66CD2A7787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D35ED7BA-12E4-522B-3186-447D5313D1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1756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FECECB-89F5-DF36-7B55-194150FD61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064C4D92-0FD2-8803-9434-2CADECDF755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D959F038-14C9-C256-5808-B0C97E5635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20046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B3CBE6-41CA-203F-663E-1D9DAAFB8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0ABEFD3F-5E16-CC7B-08B9-68F33B694ED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4CF688FA-A382-B47C-FB56-CC64D92425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66018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CBE3BB-B99F-333D-5946-B24C6C67BF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DC96EF18-F4E3-C4CE-C79A-31E62FB544F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0A48D842-189B-07CF-B1D3-1C6C8AC509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80289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895CDA-64FA-5E58-B964-725E72217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6989867E-DC82-0B9B-DECF-8A1D673ACEFD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0A28BDF8-90EC-24FF-ACB4-61FD04F9EE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0557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F088B8-EB52-2401-F5B8-AF8BF0D633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FDC98838-C4B6-AE89-0AA0-79B6CFC3E538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151D825E-336B-C8BB-C7CA-1DF8DA6497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5633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3DA4630D-63AB-FF97-DC27-23BD1CE879A6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5C2C1628-9E6C-B8FF-C46A-22E92681D7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2583FAC6-5010-8FDA-4204-6C5BE40D822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3AADE431-9DA5-053A-1D96-7DD99039E9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27E5F-6ADF-A36F-5A0F-22913FA4D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835FE47D-2631-20D8-27CD-0FDB455744B8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01DE07E2-94B9-7969-180A-B6A51FF669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6663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7CFD1-0FE8-2DC4-2D6B-722F23D349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65118508-3222-39A0-D71C-BA4F23B9442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0532E57A-C9DE-98D8-EF99-7531546DC3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5208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2E2F8A-3EA8-F982-BC8E-403EDD25A0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BB9AE955-E4AE-47CB-DBD0-7527A819165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588CC086-A1F6-C76B-0C4C-472D89D56C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6885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E27CC8-2B86-D145-4CFA-C7E21A894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1F19254F-62FF-C738-B2EE-B77B1A7ADC9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B2C3A4C6-404E-789E-B295-6DC2E79419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4612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7E6D1C-7A64-72BB-D5A5-869FDFBCC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>
            <a:extLst>
              <a:ext uri="{FF2B5EF4-FFF2-40B4-BE49-F238E27FC236}">
                <a16:creationId xmlns:a16="http://schemas.microsoft.com/office/drawing/2014/main" id="{B86690BF-8242-2079-AD4F-2CFD779C6C6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4769B868-86F4-9C51-9DEE-D3EA9EF00D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z="240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58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inizi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OGOENEA.png">
            <a:extLst>
              <a:ext uri="{FF2B5EF4-FFF2-40B4-BE49-F238E27FC236}">
                <a16:creationId xmlns:a16="http://schemas.microsoft.com/office/drawing/2014/main" id="{BCB0AF75-1099-F793-5818-F005B61209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6367463"/>
            <a:ext cx="15541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11">
            <a:extLst>
              <a:ext uri="{FF2B5EF4-FFF2-40B4-BE49-F238E27FC236}">
                <a16:creationId xmlns:a16="http://schemas.microsoft.com/office/drawing/2014/main" id="{B793AD72-C4E3-38D5-3191-6A7C3E8F2DF8}"/>
              </a:ext>
            </a:extLst>
          </p:cNvPr>
          <p:cNvSpPr/>
          <p:nvPr/>
        </p:nvSpPr>
        <p:spPr>
          <a:xfrm>
            <a:off x="1588" y="1730375"/>
            <a:ext cx="12217400" cy="3744913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ttangolo 13">
            <a:extLst>
              <a:ext uri="{FF2B5EF4-FFF2-40B4-BE49-F238E27FC236}">
                <a16:creationId xmlns:a16="http://schemas.microsoft.com/office/drawing/2014/main" id="{2BB44772-9229-410A-D129-4BCD172E38F1}"/>
              </a:ext>
            </a:extLst>
          </p:cNvPr>
          <p:cNvSpPr/>
          <p:nvPr/>
        </p:nvSpPr>
        <p:spPr>
          <a:xfrm>
            <a:off x="0" y="6572250"/>
            <a:ext cx="12218988" cy="304800"/>
          </a:xfrm>
          <a:prstGeom prst="rect">
            <a:avLst/>
          </a:prstGeom>
          <a:solidFill>
            <a:srgbClr val="2D79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ttangolo 20">
            <a:extLst>
              <a:ext uri="{FF2B5EF4-FFF2-40B4-BE49-F238E27FC236}">
                <a16:creationId xmlns:a16="http://schemas.microsoft.com/office/drawing/2014/main" id="{2E0509CA-C421-CF62-BAC6-EF3BC7222397}"/>
              </a:ext>
            </a:extLst>
          </p:cNvPr>
          <p:cNvSpPr/>
          <p:nvPr/>
        </p:nvSpPr>
        <p:spPr>
          <a:xfrm>
            <a:off x="1588" y="5054600"/>
            <a:ext cx="12217400" cy="957263"/>
          </a:xfrm>
          <a:prstGeom prst="rect">
            <a:avLst/>
          </a:prstGeom>
          <a:solidFill>
            <a:srgbClr val="0048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Rettangolo 6">
            <a:extLst>
              <a:ext uri="{FF2B5EF4-FFF2-40B4-BE49-F238E27FC236}">
                <a16:creationId xmlns:a16="http://schemas.microsoft.com/office/drawing/2014/main" id="{93CDDFC1-459B-FC0F-1413-AEB2CB648A24}"/>
              </a:ext>
            </a:extLst>
          </p:cNvPr>
          <p:cNvSpPr/>
          <p:nvPr/>
        </p:nvSpPr>
        <p:spPr>
          <a:xfrm>
            <a:off x="0" y="0"/>
            <a:ext cx="12188825" cy="1741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8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1" name="Immagine 1" descr="BANNER.jpg">
            <a:extLst>
              <a:ext uri="{FF2B5EF4-FFF2-40B4-BE49-F238E27FC236}">
                <a16:creationId xmlns:a16="http://schemas.microsoft.com/office/drawing/2014/main" id="{53DBFB15-73B8-0510-DFE0-5BE899882F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1863"/>
            <a:ext cx="1218882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LogoENEAcompletoENG.png">
            <a:extLst>
              <a:ext uri="{FF2B5EF4-FFF2-40B4-BE49-F238E27FC236}">
                <a16:creationId xmlns:a16="http://schemas.microsoft.com/office/drawing/2014/main" id="{893A10E5-08F9-D68F-6647-47EF3BDC2BE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238125"/>
            <a:ext cx="3381375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14335" y="3152003"/>
            <a:ext cx="8440819" cy="430887"/>
          </a:xfrm>
        </p:spPr>
        <p:txBody>
          <a:bodyPr lIns="0" tIns="0" bIns="0"/>
          <a:lstStyle>
            <a:lvl1pPr marL="0" indent="0" algn="l">
              <a:buNone/>
              <a:defRPr sz="2800" b="0" i="0" baseline="0"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0"/>
          </p:nvPr>
        </p:nvSpPr>
        <p:spPr>
          <a:xfrm>
            <a:off x="514334" y="5149831"/>
            <a:ext cx="8440818" cy="369332"/>
          </a:xfrm>
        </p:spPr>
        <p:txBody>
          <a:bodyPr lIns="0"/>
          <a:lstStyle>
            <a:lvl1pPr marL="0" indent="0" algn="l">
              <a:spcBef>
                <a:spcPts val="0"/>
              </a:spcBef>
              <a:buNone/>
              <a:defRPr sz="1800" b="1" i="0" baseline="0">
                <a:solidFill>
                  <a:schemeClr val="bg1"/>
                </a:solidFill>
                <a:latin typeface="+mj-lt"/>
              </a:defRPr>
            </a:lvl1pPr>
            <a:lvl2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2pPr>
            <a:lvl3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3pPr>
            <a:lvl4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4pPr>
            <a:lvl5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514335" y="2228409"/>
            <a:ext cx="8440819" cy="492443"/>
          </a:xfrm>
        </p:spPr>
        <p:txBody>
          <a:bodyPr lIns="0"/>
          <a:lstStyle>
            <a:lvl1pPr>
              <a:defRPr sz="32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11"/>
          </p:nvPr>
        </p:nvSpPr>
        <p:spPr>
          <a:xfrm>
            <a:off x="514350" y="4214797"/>
            <a:ext cx="8440738" cy="400110"/>
          </a:xfrm>
        </p:spPr>
        <p:txBody>
          <a:bodyPr lIns="0"/>
          <a:lstStyle>
            <a:lvl1pPr marL="0" indent="0">
              <a:buNone/>
              <a:defRPr sz="2000" i="1" baseline="0">
                <a:solidFill>
                  <a:schemeClr val="bg1"/>
                </a:solidFill>
              </a:defRPr>
            </a:lvl1pPr>
            <a:lvl2pPr>
              <a:defRPr sz="1800" i="1">
                <a:solidFill>
                  <a:schemeClr val="bg1"/>
                </a:solidFill>
              </a:defRPr>
            </a:lvl2pPr>
            <a:lvl3pPr>
              <a:defRPr sz="1800" i="1">
                <a:solidFill>
                  <a:schemeClr val="bg1"/>
                </a:solidFill>
              </a:defRPr>
            </a:lvl3pPr>
            <a:lvl4pPr>
              <a:defRPr sz="1800" i="1">
                <a:solidFill>
                  <a:schemeClr val="bg1"/>
                </a:solidFill>
              </a:defRPr>
            </a:lvl4pPr>
            <a:lvl5pPr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146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LOGOENEA.png">
            <a:extLst>
              <a:ext uri="{FF2B5EF4-FFF2-40B4-BE49-F238E27FC236}">
                <a16:creationId xmlns:a16="http://schemas.microsoft.com/office/drawing/2014/main" id="{CC110A80-8176-965B-EBA7-25F03AADF5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6367463"/>
            <a:ext cx="116681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7FF89664-D0CA-EB7B-4DF6-E13724A34E5C}"/>
              </a:ext>
            </a:extLst>
          </p:cNvPr>
          <p:cNvSpPr/>
          <p:nvPr/>
        </p:nvSpPr>
        <p:spPr>
          <a:xfrm>
            <a:off x="0" y="0"/>
            <a:ext cx="12188825" cy="105092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303802"/>
            <a:ext cx="8229600" cy="400110"/>
          </a:xfrm>
        </p:spPr>
        <p:txBody>
          <a:bodyPr/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3"/>
          </p:nvPr>
        </p:nvSpPr>
        <p:spPr>
          <a:xfrm>
            <a:off x="413414" y="1253067"/>
            <a:ext cx="8229600" cy="40011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rgbClr val="7F7F7F"/>
                </a:solidFill>
              </a:defRPr>
            </a:lvl1pPr>
            <a:lvl2pPr>
              <a:defRPr sz="2000" b="1">
                <a:solidFill>
                  <a:srgbClr val="7F7F7F"/>
                </a:solidFill>
              </a:defRPr>
            </a:lvl2pPr>
            <a:lvl3pPr>
              <a:defRPr sz="2000" b="1">
                <a:solidFill>
                  <a:srgbClr val="7F7F7F"/>
                </a:solidFill>
              </a:defRPr>
            </a:lvl3pPr>
            <a:lvl4pPr>
              <a:defRPr sz="2000" b="1">
                <a:solidFill>
                  <a:srgbClr val="7F7F7F"/>
                </a:solidFill>
              </a:defRPr>
            </a:lvl4pPr>
            <a:lvl5pPr>
              <a:defRPr sz="2000" b="1"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Segnaposto testo 16"/>
          <p:cNvSpPr>
            <a:spLocks noGrp="1"/>
          </p:cNvSpPr>
          <p:nvPr>
            <p:ph type="body" sz="quarter" idx="14"/>
          </p:nvPr>
        </p:nvSpPr>
        <p:spPr>
          <a:xfrm>
            <a:off x="413414" y="2017397"/>
            <a:ext cx="8229599" cy="769441"/>
          </a:xfrm>
        </p:spPr>
        <p:txBody>
          <a:bodyPr/>
          <a:lstStyle>
            <a:lvl1pPr marL="457200" indent="-457200">
              <a:buFont typeface="+mj-lt"/>
              <a:buAutoNum type="arabicPeriod"/>
              <a:defRPr sz="2000" baseline="0"/>
            </a:lvl1pPr>
            <a:lvl2pPr marL="457200" indent="0">
              <a:buNone/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9" name="Segnaposto testo 18"/>
          <p:cNvSpPr>
            <a:spLocks noGrp="1"/>
          </p:cNvSpPr>
          <p:nvPr>
            <p:ph type="body" sz="quarter" idx="15"/>
          </p:nvPr>
        </p:nvSpPr>
        <p:spPr>
          <a:xfrm>
            <a:off x="413414" y="3409088"/>
            <a:ext cx="8229599" cy="929485"/>
          </a:xfrm>
        </p:spPr>
        <p:txBody>
          <a:bodyPr/>
          <a:lstStyle>
            <a:lvl1pPr>
              <a:defRPr sz="1600" baseline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2F166F5B-D20B-19F4-21AD-04ED8E1C02B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928350" y="6356350"/>
            <a:ext cx="6508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BA26522-28B6-EA4B-8295-50831CB5F8EC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6" name="Segnaposto piè di pagina 3">
            <a:extLst>
              <a:ext uri="{FF2B5EF4-FFF2-40B4-BE49-F238E27FC236}">
                <a16:creationId xmlns:a16="http://schemas.microsoft.com/office/drawing/2014/main" id="{0D764611-B3B7-EC8D-7E50-95F338A5EF8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it-IT"/>
              <a:t>FIB-SEM + laser: Preliminary test on REBCO tape</a:t>
            </a:r>
          </a:p>
        </p:txBody>
      </p:sp>
    </p:spTree>
    <p:extLst>
      <p:ext uri="{BB962C8B-B14F-4D97-AF65-F5344CB8AC3E}">
        <p14:creationId xmlns:p14="http://schemas.microsoft.com/office/powerpoint/2010/main" val="2970723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OGOENEA.png">
            <a:extLst>
              <a:ext uri="{FF2B5EF4-FFF2-40B4-BE49-F238E27FC236}">
                <a16:creationId xmlns:a16="http://schemas.microsoft.com/office/drawing/2014/main" id="{952D63E9-362A-21F6-B4A1-B9BA18E611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6367463"/>
            <a:ext cx="116681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e 1">
            <a:extLst>
              <a:ext uri="{FF2B5EF4-FFF2-40B4-BE49-F238E27FC236}">
                <a16:creationId xmlns:a16="http://schemas.microsoft.com/office/drawing/2014/main" id="{8242D75D-0DB4-5A52-7C9E-DBC41B3DA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013" y="1538288"/>
            <a:ext cx="3238500" cy="3240087"/>
          </a:xfrm>
          <a:prstGeom prst="ellipse">
            <a:avLst/>
          </a:prstGeom>
          <a:solidFill>
            <a:srgbClr val="004884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it-IT" sz="1800">
              <a:solidFill>
                <a:srgbClr val="FFFFFF"/>
              </a:solidFill>
              <a:latin typeface="Arial" charset="0"/>
              <a:ea typeface="ヒラギノ角ゴ Pro W3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B5636AA-DC5D-D412-5324-845112DC4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95650"/>
            <a:ext cx="12188825" cy="7508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it-IT" sz="1800">
              <a:solidFill>
                <a:srgbClr val="FFFFFF"/>
              </a:solidFill>
              <a:latin typeface="Arial" charset="0"/>
              <a:ea typeface="ヒラギノ角ゴ Pro W3" charset="0"/>
            </a:endParaRPr>
          </a:p>
        </p:txBody>
      </p:sp>
      <p:pic>
        <p:nvPicPr>
          <p:cNvPr id="5" name="Immagine 2" descr="BANNER.jpg">
            <a:extLst>
              <a:ext uri="{FF2B5EF4-FFF2-40B4-BE49-F238E27FC236}">
                <a16:creationId xmlns:a16="http://schemas.microsoft.com/office/drawing/2014/main" id="{453760F7-C2BE-2A0F-DACE-DAFD630B5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71850"/>
            <a:ext cx="121888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2857328" y="1775802"/>
            <a:ext cx="3700296" cy="1508738"/>
          </a:xfrm>
          <a:ln>
            <a:noFill/>
          </a:ln>
        </p:spPr>
        <p:txBody>
          <a:bodyPr anchor="b" anchorCtr="1"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Segnaposto piè di pagina 3">
            <a:extLst>
              <a:ext uri="{FF2B5EF4-FFF2-40B4-BE49-F238E27FC236}">
                <a16:creationId xmlns:a16="http://schemas.microsoft.com/office/drawing/2014/main" id="{121017BA-D4CA-DB73-E734-D6A1A3C7F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it-IT"/>
              <a:t>FIB-SEM + laser: Preliminary test on REBCO tape</a:t>
            </a:r>
          </a:p>
        </p:txBody>
      </p:sp>
    </p:spTree>
    <p:extLst>
      <p:ext uri="{BB962C8B-B14F-4D97-AF65-F5344CB8AC3E}">
        <p14:creationId xmlns:p14="http://schemas.microsoft.com/office/powerpoint/2010/main" val="2504320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Segnaposto titolo 1">
            <a:extLst>
              <a:ext uri="{FF2B5EF4-FFF2-40B4-BE49-F238E27FC236}">
                <a16:creationId xmlns:a16="http://schemas.microsoft.com/office/drawing/2014/main" id="{7DF1BB88-9435-7B7D-532E-CB93989B43C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50863" y="447675"/>
            <a:ext cx="10969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altLang="it-IT"/>
              <a:t>Click to edit Master title style</a:t>
            </a:r>
          </a:p>
        </p:txBody>
      </p:sp>
      <p:sp>
        <p:nvSpPr>
          <p:cNvPr id="34823" name="Segnaposto testo 2">
            <a:extLst>
              <a:ext uri="{FF2B5EF4-FFF2-40B4-BE49-F238E27FC236}">
                <a16:creationId xmlns:a16="http://schemas.microsoft.com/office/drawing/2014/main" id="{1095A278-030C-1704-26D6-5830BB4C415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50863" y="1058863"/>
            <a:ext cx="109696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altLang="it-IT"/>
              <a:t>Click to edit Master text styles</a:t>
            </a:r>
          </a:p>
          <a:p>
            <a:pPr lvl="1"/>
            <a:r>
              <a:rPr lang="it-IT" altLang="it-IT"/>
              <a:t>Second level</a:t>
            </a:r>
          </a:p>
          <a:p>
            <a:pPr lvl="2"/>
            <a:r>
              <a:rPr lang="it-IT" altLang="it-IT"/>
              <a:t>Third level</a:t>
            </a:r>
          </a:p>
          <a:p>
            <a:pPr lvl="3"/>
            <a:r>
              <a:rPr lang="it-IT" altLang="it-IT"/>
              <a:t>Fourth level</a:t>
            </a:r>
          </a:p>
          <a:p>
            <a:pPr lvl="4"/>
            <a:r>
              <a:rPr lang="it-IT" altLang="it-IT"/>
              <a:t>Fifth level</a:t>
            </a:r>
          </a:p>
        </p:txBody>
      </p:sp>
      <p:sp>
        <p:nvSpPr>
          <p:cNvPr id="9" name="Segnaposto piè di pagina 3">
            <a:extLst>
              <a:ext uri="{FF2B5EF4-FFF2-40B4-BE49-F238E27FC236}">
                <a16:creationId xmlns:a16="http://schemas.microsoft.com/office/drawing/2014/main" id="{565CD416-73C4-B4EE-6D7F-40EFE3B733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38388" y="6356350"/>
            <a:ext cx="8420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rPr lang="it-IT" altLang="it-IT"/>
              <a:t>FIB-SEM + laser: Preliminary test on REBCO tape</a:t>
            </a:r>
          </a:p>
        </p:txBody>
      </p:sp>
    </p:spTree>
    <p:extLst>
      <p:ext uri="{BB962C8B-B14F-4D97-AF65-F5344CB8AC3E}">
        <p14:creationId xmlns:p14="http://schemas.microsoft.com/office/powerpoint/2010/main" val="400163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ヒラギノ角ゴ Pro W3" charset="0"/>
          <a:cs typeface="ヒラギノ角ゴ Pro W3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ヒラギノ角ゴ Pro W3" charset="0"/>
          <a:cs typeface="ヒラギノ角ゴ Pro W3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ヒラギノ角ゴ Pro W3" charset="0"/>
          <a:cs typeface="ヒラギノ角ゴ Pro W3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ヒラギノ角ゴ Pro W3" charset="0"/>
          <a:cs typeface="ヒラギノ角ゴ Pro W3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ヒラギノ角ゴ Pro W3" charset="0"/>
          <a:cs typeface="ヒラギノ角ゴ Pro W3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ヒラギノ角ゴ Pro W3" charset="0"/>
          <a:cs typeface="ヒラギノ角ゴ Pro W3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ヒラギノ角ゴ Pro W3" charset="0"/>
          <a:cs typeface="ヒラギノ角ゴ Pro W3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egnaposto testo 2">
            <a:extLst>
              <a:ext uri="{FF2B5EF4-FFF2-40B4-BE49-F238E27FC236}">
                <a16:creationId xmlns:a16="http://schemas.microsoft.com/office/drawing/2014/main" id="{910A1575-813D-26F9-4F1E-B7017B6533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5800" y="5149850"/>
            <a:ext cx="11250613" cy="3667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noProof="0" dirty="0">
                <a:latin typeface="Arial" panose="020B0604020202020204" pitchFamily="34" charset="0"/>
              </a:rPr>
              <a:t>Alessandro </a:t>
            </a:r>
            <a:r>
              <a:rPr lang="en-GB" noProof="0" dirty="0" err="1">
                <a:latin typeface="Arial" panose="020B0604020202020204" pitchFamily="34" charset="0"/>
              </a:rPr>
              <a:t>Rufoloni</a:t>
            </a:r>
            <a:r>
              <a:rPr lang="en-GB" noProof="0" dirty="0">
                <a:latin typeface="Arial" panose="020B0604020202020204" pitchFamily="34" charset="0"/>
              </a:rPr>
              <a:t>, Angelo Vannozzi</a:t>
            </a:r>
          </a:p>
        </p:txBody>
      </p:sp>
      <p:sp>
        <p:nvSpPr>
          <p:cNvPr id="7170" name="Titolo 3">
            <a:extLst>
              <a:ext uri="{FF2B5EF4-FFF2-40B4-BE49-F238E27FC236}">
                <a16:creationId xmlns:a16="http://schemas.microsoft.com/office/drawing/2014/main" id="{0E595DDC-E701-E4DC-DCC7-CF8241CD2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357735"/>
            <a:ext cx="11250613" cy="923330"/>
          </a:xfrm>
        </p:spPr>
        <p:txBody>
          <a:bodyPr/>
          <a:lstStyle/>
          <a:p>
            <a:pPr eaLnBrk="1" hangingPunct="1"/>
            <a:r>
              <a:rPr lang="en-GB" sz="3000" noProof="0" dirty="0">
                <a:solidFill>
                  <a:srgbClr val="FFFFFF"/>
                </a:solidFill>
              </a:rPr>
              <a:t>Purchase of a FIB-SEM equipped with EDS, EBSD and laser ablation chamber</a:t>
            </a:r>
          </a:p>
        </p:txBody>
      </p:sp>
      <p:sp>
        <p:nvSpPr>
          <p:cNvPr id="7189" name="Rectangle 21">
            <a:extLst>
              <a:ext uri="{FF2B5EF4-FFF2-40B4-BE49-F238E27FC236}">
                <a16:creationId xmlns:a16="http://schemas.microsoft.com/office/drawing/2014/main" id="{8BC3FDC3-8FB5-54EB-A27B-34583BA79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5206" y="5149850"/>
            <a:ext cx="389850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800" b="1" noProof="0" dirty="0">
                <a:solidFill>
                  <a:schemeClr val="bg1"/>
                </a:solidFill>
              </a:rPr>
              <a:t>ENEA CR Frascati</a:t>
            </a:r>
          </a:p>
          <a:p>
            <a:pPr algn="ctr"/>
            <a:r>
              <a:rPr lang="en-GB" sz="1800" b="1" noProof="0" dirty="0">
                <a:solidFill>
                  <a:schemeClr val="bg1"/>
                </a:solidFill>
              </a:rPr>
              <a:t>Superconductivity Lab.</a:t>
            </a:r>
          </a:p>
        </p:txBody>
      </p:sp>
      <p:sp>
        <p:nvSpPr>
          <p:cNvPr id="7191" name="Segnaposto testo 4">
            <a:extLst>
              <a:ext uri="{FF2B5EF4-FFF2-40B4-BE49-F238E27FC236}">
                <a16:creationId xmlns:a16="http://schemas.microsoft.com/office/drawing/2014/main" id="{A49BCC05-7586-0240-0FF4-2AC613EFFB3B}"/>
              </a:ext>
            </a:extLst>
          </p:cNvPr>
          <p:cNvSpPr>
            <a:spLocks noGrp="1"/>
          </p:cNvSpPr>
          <p:nvPr/>
        </p:nvSpPr>
        <p:spPr bwMode="auto">
          <a:xfrm>
            <a:off x="6269038" y="4214813"/>
            <a:ext cx="5715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/>
          <a:p>
            <a:pPr eaLnBrk="0" hangingPunct="0"/>
            <a:r>
              <a:rPr lang="en-GB" sz="2000" i="1" noProof="0" dirty="0">
                <a:solidFill>
                  <a:schemeClr val="bg1"/>
                </a:solidFill>
              </a:rPr>
              <a:t>WPMAG Final Meeting – 16 Jan. 2026</a:t>
            </a:r>
          </a:p>
        </p:txBody>
      </p:sp>
      <p:sp>
        <p:nvSpPr>
          <p:cNvPr id="2" name="Titolo 3">
            <a:extLst>
              <a:ext uri="{FF2B5EF4-FFF2-40B4-BE49-F238E27FC236}">
                <a16:creationId xmlns:a16="http://schemas.microsoft.com/office/drawing/2014/main" id="{659E933E-ABD8-BF0B-DCAA-248BC64DCF6F}"/>
              </a:ext>
            </a:extLst>
          </p:cNvPr>
          <p:cNvSpPr txBox="1">
            <a:spLocks/>
          </p:cNvSpPr>
          <p:nvPr/>
        </p:nvSpPr>
        <p:spPr bwMode="auto">
          <a:xfrm>
            <a:off x="673101" y="3678019"/>
            <a:ext cx="11250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ln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GB" sz="2400" b="0" dirty="0">
                <a:solidFill>
                  <a:srgbClr val="FFFFFF"/>
                </a:solidFill>
              </a:rPr>
              <a:t>MAG-T.01.01-T043-D001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B94D0C-0F4A-D9EA-FC24-489ACDD70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BD59164B-9545-E9AC-48B3-A07BE278F5A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A4F26C5C-C222-8587-735D-EE540D44CF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2) Integrated laser unit (pre-chamber)</a:t>
            </a: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6F3CEBFE-F5C5-8B01-FEEC-3B554879267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4001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>
                <a:solidFill>
                  <a:srgbClr val="7F7F7F"/>
                </a:solidFill>
              </a:rPr>
              <a:t>REBCO tape striation</a:t>
            </a:r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8F7ECB7E-563A-7745-B719-3C4BB17F2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" y="5067531"/>
            <a:ext cx="1005617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/>
              <a:t>Size 20 mm x 35 µm x 23 µm (9 trenches)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Power 50 </a:t>
            </a:r>
            <a:r>
              <a:rPr lang="en-GB" sz="2000" dirty="0" err="1"/>
              <a:t>mW</a:t>
            </a:r>
            <a:r>
              <a:rPr lang="en-GB" sz="2000" dirty="0"/>
              <a:t>, pulse 350 fs, 10 passes, removal rate c. 2 µm/pass, strip width 350 µm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Time 2.5 h</a:t>
            </a:r>
          </a:p>
        </p:txBody>
      </p:sp>
      <p:pic>
        <p:nvPicPr>
          <p:cNvPr id="4" name="Immagine 3" descr="Immagine che contiene schermata&#10;&#10;Il contenuto generato dall'IA potrebbe non essere corretto.">
            <a:extLst>
              <a:ext uri="{FF2B5EF4-FFF2-40B4-BE49-F238E27FC236}">
                <a16:creationId xmlns:a16="http://schemas.microsoft.com/office/drawing/2014/main" id="{5BC20D45-1AF1-F3DA-B2DC-2AD65DFF97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79209"/>
            <a:ext cx="12188825" cy="2825476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8569E0-49D3-01D1-CD21-A708691F0B68}"/>
              </a:ext>
            </a:extLst>
          </p:cNvPr>
          <p:cNvSpPr txBox="1"/>
          <p:nvPr/>
        </p:nvSpPr>
        <p:spPr>
          <a:xfrm>
            <a:off x="476909" y="4483517"/>
            <a:ext cx="5558766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en-GB" dirty="0"/>
              <a:t>inhomogeneous milling (bending effect)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D412CFF-4B7E-10E2-63A0-C1D2C03C81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10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081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11B322-5DB5-B1B2-A66F-DD490C304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7B64886E-2F6E-B814-03F7-8D905048FEF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E6A69A70-25C6-F4B3-14E9-7AA77D96E07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2) Integrated laser unit (pre-chamber)</a:t>
            </a: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634A0E35-A629-CE9B-B1EB-E27C1C867F8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4001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>
                <a:solidFill>
                  <a:srgbClr val="7F7F7F"/>
                </a:solidFill>
              </a:rPr>
              <a:t>REBCO tape striation</a:t>
            </a:r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42DC3E36-1C2C-5BCD-870A-623363513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3" y="5067531"/>
            <a:ext cx="84201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/>
              <a:t>Size 20 mm x 35 µm x 23 µm (9 trenches)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Power 50 </a:t>
            </a:r>
            <a:r>
              <a:rPr lang="en-GB" sz="2000" dirty="0" err="1"/>
              <a:t>mW</a:t>
            </a:r>
            <a:r>
              <a:rPr lang="en-GB" sz="2000" dirty="0"/>
              <a:t>, pulse 350 fs, 10 passes, removal rate c. 2 µm/pass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Time 2.5 h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Thick ablated material layer redeposited on the strips</a:t>
            </a:r>
          </a:p>
        </p:txBody>
      </p:sp>
      <p:pic>
        <p:nvPicPr>
          <p:cNvPr id="4" name="Immagine 3" descr="Immagine che contiene schermata&#10;&#10;Il contenuto generato dall'IA potrebbe non essere corretto.">
            <a:extLst>
              <a:ext uri="{FF2B5EF4-FFF2-40B4-BE49-F238E27FC236}">
                <a16:creationId xmlns:a16="http://schemas.microsoft.com/office/drawing/2014/main" id="{16811485-64D9-6A31-4874-725ABE06D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79209"/>
            <a:ext cx="12188825" cy="2825476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41A7694-F5CE-8599-F842-0704713EFB25}"/>
              </a:ext>
            </a:extLst>
          </p:cNvPr>
          <p:cNvSpPr txBox="1"/>
          <p:nvPr/>
        </p:nvSpPr>
        <p:spPr>
          <a:xfrm>
            <a:off x="476909" y="4483517"/>
            <a:ext cx="5558766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en-GB" dirty="0"/>
              <a:t>inhomogeneous milling (bending effect)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ACD8061-E500-9FB1-AC60-93AF0150E3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11</a:t>
            </a:fld>
            <a:endParaRPr lang="it-IT" alt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AFEC331-6D8B-68D5-541D-1D9E2EFCAB88}"/>
              </a:ext>
            </a:extLst>
          </p:cNvPr>
          <p:cNvSpPr/>
          <p:nvPr/>
        </p:nvSpPr>
        <p:spPr>
          <a:xfrm>
            <a:off x="5444197" y="2110154"/>
            <a:ext cx="648000" cy="648000"/>
          </a:xfrm>
          <a:prstGeom prst="rect">
            <a:avLst/>
          </a:prstGeom>
          <a:noFill/>
          <a:ln w="2540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dritto 9">
            <a:extLst>
              <a:ext uri="{FF2B5EF4-FFF2-40B4-BE49-F238E27FC236}">
                <a16:creationId xmlns:a16="http://schemas.microsoft.com/office/drawing/2014/main" id="{72011DF4-B9BE-4EC6-DCED-ADE9516698C9}"/>
              </a:ext>
            </a:extLst>
          </p:cNvPr>
          <p:cNvCxnSpPr>
            <a:cxnSpLocks/>
          </p:cNvCxnSpPr>
          <p:nvPr/>
        </p:nvCxnSpPr>
        <p:spPr>
          <a:xfrm>
            <a:off x="6092197" y="2110154"/>
            <a:ext cx="6006239" cy="1401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ritto 11">
            <a:extLst>
              <a:ext uri="{FF2B5EF4-FFF2-40B4-BE49-F238E27FC236}">
                <a16:creationId xmlns:a16="http://schemas.microsoft.com/office/drawing/2014/main" id="{37C5AA20-1FC5-2A6E-E86A-694EDCD74571}"/>
              </a:ext>
            </a:extLst>
          </p:cNvPr>
          <p:cNvCxnSpPr>
            <a:cxnSpLocks/>
          </p:cNvCxnSpPr>
          <p:nvPr/>
        </p:nvCxnSpPr>
        <p:spPr>
          <a:xfrm>
            <a:off x="5444197" y="2758154"/>
            <a:ext cx="2177420" cy="37711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ritto 13">
            <a:extLst>
              <a:ext uri="{FF2B5EF4-FFF2-40B4-BE49-F238E27FC236}">
                <a16:creationId xmlns:a16="http://schemas.microsoft.com/office/drawing/2014/main" id="{B2F72E75-AA24-99CB-329F-EA2B3E45506E}"/>
              </a:ext>
            </a:extLst>
          </p:cNvPr>
          <p:cNvCxnSpPr>
            <a:cxnSpLocks/>
          </p:cNvCxnSpPr>
          <p:nvPr/>
        </p:nvCxnSpPr>
        <p:spPr>
          <a:xfrm>
            <a:off x="6092197" y="2758154"/>
            <a:ext cx="6006239" cy="37711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magine 6" descr="Immagine che contiene schermata, testo, linea, Parallelo&#10;&#10;Il contenuto generato dall'IA potrebbe non essere corretto.">
            <a:extLst>
              <a:ext uri="{FF2B5EF4-FFF2-40B4-BE49-F238E27FC236}">
                <a16:creationId xmlns:a16="http://schemas.microsoft.com/office/drawing/2014/main" id="{0E2E2671-1111-FFB0-2DED-4324D20156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382" r="756" b="15692"/>
          <a:stretch>
            <a:fillRect/>
          </a:stretch>
        </p:blipFill>
        <p:spPr>
          <a:xfrm>
            <a:off x="7621617" y="2250345"/>
            <a:ext cx="4476819" cy="4279006"/>
          </a:xfrm>
          <a:prstGeom prst="rect">
            <a:avLst/>
          </a:prstGeom>
        </p:spPr>
      </p:pic>
      <p:cxnSp>
        <p:nvCxnSpPr>
          <p:cNvPr id="17" name="Connettore dritto 16">
            <a:extLst>
              <a:ext uri="{FF2B5EF4-FFF2-40B4-BE49-F238E27FC236}">
                <a16:creationId xmlns:a16="http://schemas.microsoft.com/office/drawing/2014/main" id="{FAF72968-BB2F-C6FC-C505-AD90E1A35151}"/>
              </a:ext>
            </a:extLst>
          </p:cNvPr>
          <p:cNvCxnSpPr>
            <a:cxnSpLocks/>
          </p:cNvCxnSpPr>
          <p:nvPr/>
        </p:nvCxnSpPr>
        <p:spPr>
          <a:xfrm>
            <a:off x="5444197" y="2110154"/>
            <a:ext cx="2177420" cy="1401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3A8EB13-6A22-780D-81A6-C10349DD6548}"/>
              </a:ext>
            </a:extLst>
          </p:cNvPr>
          <p:cNvSpPr txBox="1"/>
          <p:nvPr/>
        </p:nvSpPr>
        <p:spPr>
          <a:xfrm>
            <a:off x="10071384" y="3354498"/>
            <a:ext cx="1713931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Gap 35 µm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950E33A-D4D6-E056-6D36-572EB118B62C}"/>
              </a:ext>
            </a:extLst>
          </p:cNvPr>
          <p:cNvSpPr txBox="1"/>
          <p:nvPr/>
        </p:nvSpPr>
        <p:spPr>
          <a:xfrm>
            <a:off x="10075436" y="4135508"/>
            <a:ext cx="1936749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Strip 350 µm</a:t>
            </a:r>
          </a:p>
        </p:txBody>
      </p:sp>
    </p:spTree>
    <p:extLst>
      <p:ext uri="{BB962C8B-B14F-4D97-AF65-F5344CB8AC3E}">
        <p14:creationId xmlns:p14="http://schemas.microsoft.com/office/powerpoint/2010/main" val="2115205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36473-C32F-DFF6-F56B-00E10B3F3F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C1C94AA9-2C64-3526-3CB2-746D39C477F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FE067EAF-8F41-DA8D-2342-4B0CA3788C1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2) Integrated laser unit (pre-chamber)</a:t>
            </a: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7FA764FD-AAEC-95A7-9953-27A675CEA24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4001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>
                <a:solidFill>
                  <a:srgbClr val="7F7F7F"/>
                </a:solidFill>
              </a:rPr>
              <a:t>REBCO tape striation</a:t>
            </a:r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0D49F7DC-46F6-CC56-EB2D-F5A47611C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" y="5067531"/>
            <a:ext cx="1020762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/>
              <a:t>Size 20 mm x 35 µm x 23 µm (9 trenches)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Power 50 </a:t>
            </a:r>
            <a:r>
              <a:rPr lang="en-GB" sz="2000" dirty="0" err="1"/>
              <a:t>mW</a:t>
            </a:r>
            <a:r>
              <a:rPr lang="en-GB" sz="2000" dirty="0"/>
              <a:t>, pulse 350 fs, 10 passes, removal rate c. 2 µm/pass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Time 2.5 h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Eventually measured I-V (whole sample) and VSM+OM (box) 		next presentations</a:t>
            </a:r>
          </a:p>
        </p:txBody>
      </p:sp>
      <p:pic>
        <p:nvPicPr>
          <p:cNvPr id="4" name="Immagine 3" descr="Immagine che contiene schermata&#10;&#10;Il contenuto generato dall'IA potrebbe non essere corretto.">
            <a:extLst>
              <a:ext uri="{FF2B5EF4-FFF2-40B4-BE49-F238E27FC236}">
                <a16:creationId xmlns:a16="http://schemas.microsoft.com/office/drawing/2014/main" id="{EE9FFC9E-FD6D-12E3-292F-51C086018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79209"/>
            <a:ext cx="12188825" cy="2825476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6A9D085E-DA1B-FDE9-D398-8ED99961ED86}"/>
              </a:ext>
            </a:extLst>
          </p:cNvPr>
          <p:cNvSpPr txBox="1"/>
          <p:nvPr/>
        </p:nvSpPr>
        <p:spPr>
          <a:xfrm>
            <a:off x="476909" y="4483517"/>
            <a:ext cx="5558766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en-GB" dirty="0"/>
              <a:t>inhomogeneous milling (bending effect)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43F753A-5A80-B549-08F3-40F372EBDEF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12</a:t>
            </a:fld>
            <a:endParaRPr lang="it-IT" alt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869CA3C-EAC8-894C-4BA0-9D3B990EC746}"/>
              </a:ext>
            </a:extLst>
          </p:cNvPr>
          <p:cNvSpPr/>
          <p:nvPr/>
        </p:nvSpPr>
        <p:spPr>
          <a:xfrm>
            <a:off x="8834511" y="1679209"/>
            <a:ext cx="2744714" cy="2653640"/>
          </a:xfrm>
          <a:prstGeom prst="rect">
            <a:avLst/>
          </a:prstGeom>
          <a:noFill/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diritto a freccia 7">
            <a:extLst>
              <a:ext uri="{FF2B5EF4-FFF2-40B4-BE49-F238E27FC236}">
                <a16:creationId xmlns:a16="http://schemas.microsoft.com/office/drawing/2014/main" id="{FDE20324-C5FF-091C-7127-BA8C66F152B4}"/>
              </a:ext>
            </a:extLst>
          </p:cNvPr>
          <p:cNvCxnSpPr/>
          <p:nvPr/>
        </p:nvCxnSpPr>
        <p:spPr>
          <a:xfrm>
            <a:off x="7884826" y="6190938"/>
            <a:ext cx="3897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014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D9366-5285-523B-1816-78E315389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DF6E9921-5810-8F57-9DC1-2E8EA925F97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819790D2-71DA-70A0-B627-5932FF24A43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2) Integrated laser unit (pre-chamber)</a:t>
            </a: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48F24A83-CBA4-579E-96DC-26E340F6D13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4001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>
                <a:solidFill>
                  <a:srgbClr val="7F7F7F"/>
                </a:solidFill>
              </a:rPr>
              <a:t>Cross section (filament edge)</a:t>
            </a:r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332B0972-87AD-1A97-42F2-79B503CA6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" y="5986506"/>
            <a:ext cx="8846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/>
              <a:t>STEM imaging on thin cross-sectional lamella (4 different signals)</a:t>
            </a:r>
          </a:p>
        </p:txBody>
      </p:sp>
      <p:pic>
        <p:nvPicPr>
          <p:cNvPr id="3" name="Grafik 6">
            <a:extLst>
              <a:ext uri="{FF2B5EF4-FFF2-40B4-BE49-F238E27FC236}">
                <a16:creationId xmlns:a16="http://schemas.microsoft.com/office/drawing/2014/main" id="{8234F7AF-C253-32C1-973A-5E518E05CD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095" y="1647786"/>
            <a:ext cx="5828400" cy="4371300"/>
          </a:xfrm>
          <a:prstGeom prst="rect">
            <a:avLst/>
          </a:prstGeom>
        </p:spPr>
      </p:pic>
      <p:pic>
        <p:nvPicPr>
          <p:cNvPr id="5" name="Grafik 2">
            <a:extLst>
              <a:ext uri="{FF2B5EF4-FFF2-40B4-BE49-F238E27FC236}">
                <a16:creationId xmlns:a16="http://schemas.microsoft.com/office/drawing/2014/main" id="{8BE638E8-F159-5169-B288-3BF0CDE6A8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58755" y="1647786"/>
            <a:ext cx="5828400" cy="4371300"/>
          </a:xfrm>
          <a:prstGeom prst="rect">
            <a:avLst/>
          </a:prstGeom>
        </p:spPr>
      </p:pic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2ECA0B4-F5DF-E219-C8C6-DD3EEDF8DF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13</a:t>
            </a:fld>
            <a:endParaRPr lang="it-IT" alt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0867542-46FF-3799-3794-265EC53E159A}"/>
              </a:ext>
            </a:extLst>
          </p:cNvPr>
          <p:cNvSpPr txBox="1"/>
          <p:nvPr/>
        </p:nvSpPr>
        <p:spPr>
          <a:xfrm>
            <a:off x="3947117" y="2002069"/>
            <a:ext cx="474810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Pt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DEB3464-3E3E-716B-7828-34EAC8E97CD5}"/>
              </a:ext>
            </a:extLst>
          </p:cNvPr>
          <p:cNvSpPr txBox="1"/>
          <p:nvPr/>
        </p:nvSpPr>
        <p:spPr>
          <a:xfrm>
            <a:off x="9552869" y="1205155"/>
            <a:ext cx="2411238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Ablated</a:t>
            </a:r>
            <a:r>
              <a:rPr lang="it-IT" dirty="0"/>
              <a:t> </a:t>
            </a:r>
            <a:r>
              <a:rPr lang="it-IT" dirty="0" err="1"/>
              <a:t>material</a:t>
            </a:r>
            <a:endParaRPr lang="it-IT" dirty="0"/>
          </a:p>
        </p:txBody>
      </p:sp>
      <p:cxnSp>
        <p:nvCxnSpPr>
          <p:cNvPr id="8" name="Connettore diritto a freccia 7">
            <a:extLst>
              <a:ext uri="{FF2B5EF4-FFF2-40B4-BE49-F238E27FC236}">
                <a16:creationId xmlns:a16="http://schemas.microsoft.com/office/drawing/2014/main" id="{DEF789B2-9430-6A83-166E-2750B68BDFEF}"/>
              </a:ext>
            </a:extLst>
          </p:cNvPr>
          <p:cNvCxnSpPr>
            <a:cxnSpLocks/>
          </p:cNvCxnSpPr>
          <p:nvPr/>
        </p:nvCxnSpPr>
        <p:spPr>
          <a:xfrm flipH="1">
            <a:off x="10681628" y="2927580"/>
            <a:ext cx="642965" cy="3069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CE6C9B5-675F-3866-C74B-9FBB08F8D4E0}"/>
              </a:ext>
            </a:extLst>
          </p:cNvPr>
          <p:cNvSpPr txBox="1"/>
          <p:nvPr/>
        </p:nvSpPr>
        <p:spPr>
          <a:xfrm>
            <a:off x="3289726" y="4035469"/>
            <a:ext cx="1279517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REBCO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FB49413-7899-EE5D-6874-8B2EC1897FCF}"/>
              </a:ext>
            </a:extLst>
          </p:cNvPr>
          <p:cNvSpPr txBox="1"/>
          <p:nvPr/>
        </p:nvSpPr>
        <p:spPr>
          <a:xfrm>
            <a:off x="3623150" y="3686117"/>
            <a:ext cx="561372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Ag</a:t>
            </a:r>
          </a:p>
        </p:txBody>
      </p:sp>
      <p:cxnSp>
        <p:nvCxnSpPr>
          <p:cNvPr id="11" name="Connettore diritto a freccia 10">
            <a:extLst>
              <a:ext uri="{FF2B5EF4-FFF2-40B4-BE49-F238E27FC236}">
                <a16:creationId xmlns:a16="http://schemas.microsoft.com/office/drawing/2014/main" id="{4CBAF74D-FD40-AFB6-78BA-636E4DA1319A}"/>
              </a:ext>
            </a:extLst>
          </p:cNvPr>
          <p:cNvCxnSpPr>
            <a:cxnSpLocks/>
          </p:cNvCxnSpPr>
          <p:nvPr/>
        </p:nvCxnSpPr>
        <p:spPr>
          <a:xfrm flipH="1">
            <a:off x="9676263" y="1628190"/>
            <a:ext cx="380390" cy="6445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F707474-BFC6-4467-FF1E-FBBF4D9778CE}"/>
              </a:ext>
            </a:extLst>
          </p:cNvPr>
          <p:cNvSpPr txBox="1"/>
          <p:nvPr/>
        </p:nvSpPr>
        <p:spPr>
          <a:xfrm>
            <a:off x="3605517" y="3244334"/>
            <a:ext cx="579005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Cu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0821131-A62A-E626-0DF9-C2D757C448C5}"/>
              </a:ext>
            </a:extLst>
          </p:cNvPr>
          <p:cNvSpPr txBox="1"/>
          <p:nvPr/>
        </p:nvSpPr>
        <p:spPr>
          <a:xfrm>
            <a:off x="2879196" y="4573433"/>
            <a:ext cx="1452642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Hastelloy</a:t>
            </a:r>
          </a:p>
        </p:txBody>
      </p:sp>
      <p:cxnSp>
        <p:nvCxnSpPr>
          <p:cNvPr id="28" name="Connettore diritto a freccia 27">
            <a:extLst>
              <a:ext uri="{FF2B5EF4-FFF2-40B4-BE49-F238E27FC236}">
                <a16:creationId xmlns:a16="http://schemas.microsoft.com/office/drawing/2014/main" id="{AF30964F-CF97-5C60-219F-D5BDB05274D6}"/>
              </a:ext>
            </a:extLst>
          </p:cNvPr>
          <p:cNvCxnSpPr>
            <a:cxnSpLocks/>
          </p:cNvCxnSpPr>
          <p:nvPr/>
        </p:nvCxnSpPr>
        <p:spPr>
          <a:xfrm flipH="1">
            <a:off x="10834028" y="2927580"/>
            <a:ext cx="490565" cy="4593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528C8AE-AD8D-EBA3-FE14-14F0A57B8C71}"/>
              </a:ext>
            </a:extLst>
          </p:cNvPr>
          <p:cNvSpPr txBox="1"/>
          <p:nvPr/>
        </p:nvSpPr>
        <p:spPr>
          <a:xfrm>
            <a:off x="9676263" y="2658598"/>
            <a:ext cx="1279517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REBCO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DFF6A3BD-45DE-B858-7992-BBBC16747BE4}"/>
              </a:ext>
            </a:extLst>
          </p:cNvPr>
          <p:cNvSpPr txBox="1"/>
          <p:nvPr/>
        </p:nvSpPr>
        <p:spPr>
          <a:xfrm>
            <a:off x="11238591" y="2609048"/>
            <a:ext cx="561372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BL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DB915CE9-700D-58B1-650E-65867D925BA9}"/>
              </a:ext>
            </a:extLst>
          </p:cNvPr>
          <p:cNvSpPr txBox="1"/>
          <p:nvPr/>
        </p:nvSpPr>
        <p:spPr>
          <a:xfrm>
            <a:off x="6681409" y="1126827"/>
            <a:ext cx="1778051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2nd </a:t>
            </a:r>
            <a:r>
              <a:rPr lang="it-IT" dirty="0" err="1"/>
              <a:t>phases</a:t>
            </a:r>
            <a:endParaRPr lang="it-IT" dirty="0"/>
          </a:p>
        </p:txBody>
      </p:sp>
      <p:cxnSp>
        <p:nvCxnSpPr>
          <p:cNvPr id="34" name="Connettore diritto a freccia 33">
            <a:extLst>
              <a:ext uri="{FF2B5EF4-FFF2-40B4-BE49-F238E27FC236}">
                <a16:creationId xmlns:a16="http://schemas.microsoft.com/office/drawing/2014/main" id="{6071856F-23C5-3CF3-DE73-062E713542D5}"/>
              </a:ext>
            </a:extLst>
          </p:cNvPr>
          <p:cNvCxnSpPr>
            <a:cxnSpLocks/>
            <a:stCxn id="33" idx="2"/>
          </p:cNvCxnSpPr>
          <p:nvPr/>
        </p:nvCxnSpPr>
        <p:spPr>
          <a:xfrm>
            <a:off x="7570435" y="1496159"/>
            <a:ext cx="1177780" cy="15317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a freccia 36">
            <a:extLst>
              <a:ext uri="{FF2B5EF4-FFF2-40B4-BE49-F238E27FC236}">
                <a16:creationId xmlns:a16="http://schemas.microsoft.com/office/drawing/2014/main" id="{12D21ED5-7EF0-3F3B-5FBB-3B79664497E7}"/>
              </a:ext>
            </a:extLst>
          </p:cNvPr>
          <p:cNvCxnSpPr>
            <a:cxnSpLocks/>
            <a:stCxn id="33" idx="2"/>
          </p:cNvCxnSpPr>
          <p:nvPr/>
        </p:nvCxnSpPr>
        <p:spPr>
          <a:xfrm>
            <a:off x="7570435" y="1496159"/>
            <a:ext cx="1236354" cy="4542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991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AFE68-0F88-4953-0A08-25534D29B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F9D6984B-DABB-28B7-FC97-8E936A7CC5C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F9261C2A-254A-2757-75E3-F45FCB8D80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3) Fully integrated laser beam</a:t>
            </a: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8A68FD25-1A22-D551-4AD0-56FD6DF35D2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4001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>
                <a:solidFill>
                  <a:srgbClr val="7F7F7F"/>
                </a:solidFill>
              </a:rPr>
              <a:t>REBCO tape striation</a:t>
            </a:r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39FC8725-B144-ADB9-9685-E0F6BDF4A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3" y="5094827"/>
            <a:ext cx="526805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/>
              <a:t>Size 1 mm x 30 µm x 15 µm (6 trenches)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Power c. 1.2 W, pulse energy 15 µJ, 1-2 passes, removal rate c. 15 µm/pass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Overlap between meeting segments critical</a:t>
            </a:r>
          </a:p>
        </p:txBody>
      </p:sp>
      <p:pic>
        <p:nvPicPr>
          <p:cNvPr id="6" name="Immagine 5" descr="Immagine che contiene schermata, linea, bianco e nero, grigio&#10;&#10;Il contenuto generato dall'IA potrebbe non essere corretto.">
            <a:extLst>
              <a:ext uri="{FF2B5EF4-FFF2-40B4-BE49-F238E27FC236}">
                <a16:creationId xmlns:a16="http://schemas.microsoft.com/office/drawing/2014/main" id="{61205091-A7E0-6916-1E64-CF9B56580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32" y="1771559"/>
            <a:ext cx="4630863" cy="3295971"/>
          </a:xfrm>
          <a:prstGeom prst="rect">
            <a:avLst/>
          </a:prstGeom>
        </p:spPr>
      </p:pic>
      <p:pic>
        <p:nvPicPr>
          <p:cNvPr id="8" name="Immagine 7" descr="Immagine che contiene testo, schermata, Cartellone, Rettangolo&#10;&#10;Il contenuto generato dall'IA potrebbe non essere corretto.">
            <a:extLst>
              <a:ext uri="{FF2B5EF4-FFF2-40B4-BE49-F238E27FC236}">
                <a16:creationId xmlns:a16="http://schemas.microsoft.com/office/drawing/2014/main" id="{A58ABA61-FA92-9356-9B56-649CDF7F5F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1946"/>
          <a:stretch>
            <a:fillRect/>
          </a:stretch>
        </p:blipFill>
        <p:spPr>
          <a:xfrm>
            <a:off x="6592975" y="1615527"/>
            <a:ext cx="5044987" cy="2799773"/>
          </a:xfrm>
          <a:prstGeom prst="rect">
            <a:avLst/>
          </a:prstGeom>
        </p:spPr>
      </p:pic>
      <p:pic>
        <p:nvPicPr>
          <p:cNvPr id="10" name="Immagine 9" descr="Immagine che contiene testo, schermata&#10;&#10;Il contenuto generato dall'IA potrebbe non essere corretto.">
            <a:extLst>
              <a:ext uri="{FF2B5EF4-FFF2-40B4-BE49-F238E27FC236}">
                <a16:creationId xmlns:a16="http://schemas.microsoft.com/office/drawing/2014/main" id="{398391CA-0794-C621-5D91-0066A2E819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5913" y="3845761"/>
            <a:ext cx="3579018" cy="2510589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8AD8154-9E95-0751-F62F-95DB3A72D827}"/>
              </a:ext>
            </a:extLst>
          </p:cNvPr>
          <p:cNvSpPr txBox="1"/>
          <p:nvPr/>
        </p:nvSpPr>
        <p:spPr>
          <a:xfrm>
            <a:off x="9556311" y="5575362"/>
            <a:ext cx="26325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Tx/>
              <a:buChar char="•"/>
            </a:pPr>
            <a:r>
              <a:rPr lang="en-GB" sz="2400" dirty="0"/>
              <a:t> After plasma FIB rocking polishing</a:t>
            </a:r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F4A624E0-F9C6-DC02-EB9D-8F0C9C105EF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14</a:t>
            </a:fld>
            <a:endParaRPr lang="it-IT" alt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5A7F717-2B1A-5968-D78E-802CE6652CB7}"/>
              </a:ext>
            </a:extLst>
          </p:cNvPr>
          <p:cNvSpPr txBox="1"/>
          <p:nvPr/>
        </p:nvSpPr>
        <p:spPr>
          <a:xfrm>
            <a:off x="6475923" y="3978267"/>
            <a:ext cx="474810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W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3B322C0-A53F-D1F9-0CE9-DAEF60C96A27}"/>
              </a:ext>
            </a:extLst>
          </p:cNvPr>
          <p:cNvSpPr txBox="1"/>
          <p:nvPr/>
        </p:nvSpPr>
        <p:spPr>
          <a:xfrm>
            <a:off x="6437467" y="5360602"/>
            <a:ext cx="1279517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REBCO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1973029-0328-590D-78CE-FBCA4AE292A9}"/>
              </a:ext>
            </a:extLst>
          </p:cNvPr>
          <p:cNvSpPr txBox="1"/>
          <p:nvPr/>
        </p:nvSpPr>
        <p:spPr>
          <a:xfrm>
            <a:off x="6032176" y="4957920"/>
            <a:ext cx="561372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Ag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3FC053A-3237-1E54-041A-6305C4B40847}"/>
              </a:ext>
            </a:extLst>
          </p:cNvPr>
          <p:cNvSpPr txBox="1"/>
          <p:nvPr/>
        </p:nvSpPr>
        <p:spPr>
          <a:xfrm>
            <a:off x="6498221" y="4388767"/>
            <a:ext cx="579005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Cu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5D20196-99CA-0FCA-58E0-D29A82ECE6E4}"/>
              </a:ext>
            </a:extLst>
          </p:cNvPr>
          <p:cNvSpPr txBox="1"/>
          <p:nvPr/>
        </p:nvSpPr>
        <p:spPr>
          <a:xfrm>
            <a:off x="6498221" y="5787197"/>
            <a:ext cx="1452642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Hastelloy</a:t>
            </a:r>
          </a:p>
        </p:txBody>
      </p:sp>
      <p:cxnSp>
        <p:nvCxnSpPr>
          <p:cNvPr id="14" name="Connettore diritto a freccia 13">
            <a:extLst>
              <a:ext uri="{FF2B5EF4-FFF2-40B4-BE49-F238E27FC236}">
                <a16:creationId xmlns:a16="http://schemas.microsoft.com/office/drawing/2014/main" id="{B0050BA3-48EC-A4CE-AAA7-954F380BDA78}"/>
              </a:ext>
            </a:extLst>
          </p:cNvPr>
          <p:cNvCxnSpPr>
            <a:cxnSpLocks/>
          </p:cNvCxnSpPr>
          <p:nvPr/>
        </p:nvCxnSpPr>
        <p:spPr>
          <a:xfrm flipV="1">
            <a:off x="7077225" y="4868898"/>
            <a:ext cx="186099" cy="49170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a freccia 14">
            <a:extLst>
              <a:ext uri="{FF2B5EF4-FFF2-40B4-BE49-F238E27FC236}">
                <a16:creationId xmlns:a16="http://schemas.microsoft.com/office/drawing/2014/main" id="{6C22A4F0-1EF8-63E7-8C64-CEEF2306D4DB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6312862" y="4779877"/>
            <a:ext cx="185359" cy="17804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6548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7DE39E-3DE6-82DD-D939-0B2823C0D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1FACE338-5D27-AA4A-F9E5-DD39A5B2989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DC927F31-DB0F-E942-77FE-5C1C2150AFA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Additional analysis: EDS (producer 2)</a:t>
            </a: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09D90911-8B93-4DF4-C8E5-091670935C5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4001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>
                <a:solidFill>
                  <a:srgbClr val="7F7F7F"/>
                </a:solidFill>
              </a:rPr>
              <a:t>EDS on extracted cross-sectional lamella (edge)</a:t>
            </a:r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39A1830E-E311-47C9-FBA6-9AEA1D5A12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3" y="5405154"/>
            <a:ext cx="750840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/>
              <a:t>Contamination due to Ni ablated from the substrate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Slight thickness effect (lamella thickness inhomogeneity)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No obvious oxygen content gradient</a:t>
            </a:r>
          </a:p>
        </p:txBody>
      </p:sp>
      <p:pic>
        <p:nvPicPr>
          <p:cNvPr id="3" name="Grafik 6">
            <a:extLst>
              <a:ext uri="{FF2B5EF4-FFF2-40B4-BE49-F238E27FC236}">
                <a16:creationId xmlns:a16="http://schemas.microsoft.com/office/drawing/2014/main" id="{402D51ED-B35C-CAF3-0BCF-4749105A23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866" y="1557068"/>
            <a:ext cx="3240000" cy="2748625"/>
          </a:xfrm>
          <a:prstGeom prst="rect">
            <a:avLst/>
          </a:prstGeom>
        </p:spPr>
      </p:pic>
      <p:pic>
        <p:nvPicPr>
          <p:cNvPr id="4" name="Grafik 10">
            <a:extLst>
              <a:ext uri="{FF2B5EF4-FFF2-40B4-BE49-F238E27FC236}">
                <a16:creationId xmlns:a16="http://schemas.microsoft.com/office/drawing/2014/main" id="{6A46454F-3043-D3AD-B821-DEAE381556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1805" y="1719234"/>
            <a:ext cx="2879999" cy="1865453"/>
          </a:xfrm>
          <a:prstGeom prst="rect">
            <a:avLst/>
          </a:prstGeom>
        </p:spPr>
      </p:pic>
      <p:pic>
        <p:nvPicPr>
          <p:cNvPr id="5" name="Grafik 12">
            <a:extLst>
              <a:ext uri="{FF2B5EF4-FFF2-40B4-BE49-F238E27FC236}">
                <a16:creationId xmlns:a16="http://schemas.microsoft.com/office/drawing/2014/main" id="{6BA49DAE-F105-85CF-4904-90758C4A2E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67674" y="1719234"/>
            <a:ext cx="2879999" cy="1865453"/>
          </a:xfrm>
          <a:prstGeom prst="rect">
            <a:avLst/>
          </a:prstGeom>
        </p:spPr>
      </p:pic>
      <p:pic>
        <p:nvPicPr>
          <p:cNvPr id="7" name="Grafik 14">
            <a:extLst>
              <a:ext uri="{FF2B5EF4-FFF2-40B4-BE49-F238E27FC236}">
                <a16:creationId xmlns:a16="http://schemas.microsoft.com/office/drawing/2014/main" id="{67B5EE55-86FD-7970-F2F0-98659A12C7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2278" y="1718865"/>
            <a:ext cx="2879999" cy="1865453"/>
          </a:xfrm>
          <a:prstGeom prst="rect">
            <a:avLst/>
          </a:prstGeom>
        </p:spPr>
      </p:pic>
      <p:pic>
        <p:nvPicPr>
          <p:cNvPr id="9" name="Grafik 16">
            <a:extLst>
              <a:ext uri="{FF2B5EF4-FFF2-40B4-BE49-F238E27FC236}">
                <a16:creationId xmlns:a16="http://schemas.microsoft.com/office/drawing/2014/main" id="{E288CBF8-A95D-4BC8-C415-DC09406C86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61897" y="3597702"/>
            <a:ext cx="2879999" cy="1865453"/>
          </a:xfrm>
          <a:prstGeom prst="rect">
            <a:avLst/>
          </a:prstGeom>
        </p:spPr>
      </p:pic>
      <p:pic>
        <p:nvPicPr>
          <p:cNvPr id="11" name="Grafik 18">
            <a:extLst>
              <a:ext uri="{FF2B5EF4-FFF2-40B4-BE49-F238E27FC236}">
                <a16:creationId xmlns:a16="http://schemas.microsoft.com/office/drawing/2014/main" id="{CB41567E-DE72-D2AD-3CFD-3012B55EBA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7903" y="3599218"/>
            <a:ext cx="2879999" cy="1865453"/>
          </a:xfrm>
          <a:prstGeom prst="rect">
            <a:avLst/>
          </a:prstGeom>
        </p:spPr>
      </p:pic>
      <p:pic>
        <p:nvPicPr>
          <p:cNvPr id="13" name="Grafik 24">
            <a:extLst>
              <a:ext uri="{FF2B5EF4-FFF2-40B4-BE49-F238E27FC236}">
                <a16:creationId xmlns:a16="http://schemas.microsoft.com/office/drawing/2014/main" id="{A72F7C86-6202-99F7-AE17-7FB9CC4F6D9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1805" y="3612752"/>
            <a:ext cx="2879999" cy="1865453"/>
          </a:xfrm>
          <a:prstGeom prst="rect">
            <a:avLst/>
          </a:prstGeom>
        </p:spPr>
      </p:pic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EB25A76D-2787-7575-03A2-9B457BDBC0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15</a:t>
            </a:fld>
            <a:endParaRPr lang="it-IT" altLang="it-IT"/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0219CA99-F29B-1653-B990-FD534FA251B1}"/>
              </a:ext>
            </a:extLst>
          </p:cNvPr>
          <p:cNvSpPr txBox="1">
            <a:spLocks/>
          </p:cNvSpPr>
          <p:nvPr/>
        </p:nvSpPr>
        <p:spPr>
          <a:xfrm>
            <a:off x="4203060" y="1525222"/>
            <a:ext cx="1121331" cy="24815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3538" indent="-1841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714375" indent="-1714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Char char="-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081088" indent="-177800" algn="l" rtl="0" eaLnBrk="0" fontAlgn="base" hangingPunct="0"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4382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18954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3526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8098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2670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000" b="1" dirty="0"/>
              <a:t>Ba- L </a:t>
            </a:r>
            <a:r>
              <a:rPr lang="de-DE" sz="1000" b="1" dirty="0" err="1"/>
              <a:t>series</a:t>
            </a:r>
            <a:endParaRPr lang="de-DE" sz="1000" b="1" dirty="0"/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C7B11330-9D2D-645C-37DF-FD62B3A7B528}"/>
              </a:ext>
            </a:extLst>
          </p:cNvPr>
          <p:cNvSpPr txBox="1">
            <a:spLocks/>
          </p:cNvSpPr>
          <p:nvPr/>
        </p:nvSpPr>
        <p:spPr>
          <a:xfrm>
            <a:off x="7125559" y="1534185"/>
            <a:ext cx="933712" cy="24815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3538" indent="-1841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714375" indent="-1714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Char char="-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081088" indent="-177800" algn="l" rtl="0" eaLnBrk="0" fontAlgn="base" hangingPunct="0"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4382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18954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3526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8098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2670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000" b="1" dirty="0"/>
              <a:t>O- K </a:t>
            </a:r>
            <a:r>
              <a:rPr lang="de-DE" sz="1000" b="1" dirty="0" err="1"/>
              <a:t>series</a:t>
            </a:r>
            <a:endParaRPr lang="de-DE" sz="1000" b="1" dirty="0"/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2CD178A3-657F-10A7-889B-AC7450FB4360}"/>
              </a:ext>
            </a:extLst>
          </p:cNvPr>
          <p:cNvSpPr txBox="1">
            <a:spLocks/>
          </p:cNvSpPr>
          <p:nvPr/>
        </p:nvSpPr>
        <p:spPr>
          <a:xfrm>
            <a:off x="10245282" y="1543148"/>
            <a:ext cx="933713" cy="24815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3538" indent="-1841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714375" indent="-1714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Char char="-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081088" indent="-177800" algn="l" rtl="0" eaLnBrk="0" fontAlgn="base" hangingPunct="0"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4382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18954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3526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8098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2670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000" b="1" dirty="0"/>
              <a:t>Ag- L </a:t>
            </a:r>
            <a:r>
              <a:rPr lang="de-DE" sz="1000" b="1" dirty="0" err="1"/>
              <a:t>series</a:t>
            </a:r>
            <a:endParaRPr lang="de-DE" sz="1000" b="1" dirty="0"/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076848C5-0A79-07EF-753E-8CC430D1D521}"/>
              </a:ext>
            </a:extLst>
          </p:cNvPr>
          <p:cNvSpPr txBox="1">
            <a:spLocks/>
          </p:cNvSpPr>
          <p:nvPr/>
        </p:nvSpPr>
        <p:spPr>
          <a:xfrm>
            <a:off x="7250727" y="3417582"/>
            <a:ext cx="969909" cy="24815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3538" indent="-1841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714375" indent="-1714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Char char="-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081088" indent="-177800" algn="l" rtl="0" eaLnBrk="0" fontAlgn="base" hangingPunct="0"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4382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18954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3526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8098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2670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000" b="1" dirty="0" err="1"/>
              <a:t>Eu</a:t>
            </a:r>
            <a:r>
              <a:rPr lang="de-DE" sz="1000" b="1" dirty="0"/>
              <a:t>- L </a:t>
            </a:r>
            <a:r>
              <a:rPr lang="de-DE" sz="1000" b="1" dirty="0" err="1"/>
              <a:t>series</a:t>
            </a:r>
            <a:endParaRPr lang="de-DE" sz="1000" b="1" dirty="0"/>
          </a:p>
        </p:txBody>
      </p:sp>
      <p:sp>
        <p:nvSpPr>
          <p:cNvPr id="20" name="Textplatzhalter 12">
            <a:extLst>
              <a:ext uri="{FF2B5EF4-FFF2-40B4-BE49-F238E27FC236}">
                <a16:creationId xmlns:a16="http://schemas.microsoft.com/office/drawing/2014/main" id="{2C209D34-7918-C65B-B8C1-02ADA8474AA6}"/>
              </a:ext>
            </a:extLst>
          </p:cNvPr>
          <p:cNvSpPr txBox="1">
            <a:spLocks/>
          </p:cNvSpPr>
          <p:nvPr/>
        </p:nvSpPr>
        <p:spPr>
          <a:xfrm>
            <a:off x="10289255" y="3416652"/>
            <a:ext cx="943530" cy="24815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3538" indent="-1841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714375" indent="-1714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Char char="-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081088" indent="-177800" algn="l" rtl="0" eaLnBrk="0" fontAlgn="base" hangingPunct="0"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4382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18954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3526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8098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2670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000" b="1" dirty="0"/>
              <a:t>Ni- K </a:t>
            </a:r>
            <a:r>
              <a:rPr lang="de-DE" sz="1000" b="1" dirty="0" err="1"/>
              <a:t>series</a:t>
            </a:r>
            <a:endParaRPr lang="de-DE" sz="1000" b="1" dirty="0"/>
          </a:p>
        </p:txBody>
      </p:sp>
      <p:sp>
        <p:nvSpPr>
          <p:cNvPr id="21" name="Textplatzhalter 12">
            <a:extLst>
              <a:ext uri="{FF2B5EF4-FFF2-40B4-BE49-F238E27FC236}">
                <a16:creationId xmlns:a16="http://schemas.microsoft.com/office/drawing/2014/main" id="{C64ABA4C-E49D-8F1A-288E-92D25192A831}"/>
              </a:ext>
            </a:extLst>
          </p:cNvPr>
          <p:cNvSpPr txBox="1">
            <a:spLocks/>
          </p:cNvSpPr>
          <p:nvPr/>
        </p:nvSpPr>
        <p:spPr>
          <a:xfrm>
            <a:off x="4212025" y="3431679"/>
            <a:ext cx="1121331" cy="24815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3538" indent="-1841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714375" indent="-1714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Char char="-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081088" indent="-177800" algn="l" rtl="0" eaLnBrk="0" fontAlgn="base" hangingPunct="0"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4382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18954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3526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8098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267075" indent="-177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000" b="1" dirty="0"/>
              <a:t>Ce-L </a:t>
            </a:r>
            <a:r>
              <a:rPr lang="de-DE" sz="1000" b="1" dirty="0" err="1"/>
              <a:t>series</a:t>
            </a:r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3136288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9744E-E2C7-BDBF-202C-75E7F0A97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7884FEEC-7A8F-5D88-7260-A88ED0FB530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6AD6AB89-6D96-7F1C-7865-2069EC500B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Additional analysis: EBSD (producer 2)</a:t>
            </a: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DBD06AF3-E3D0-3613-6E7D-7F2B120D744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4001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>
                <a:solidFill>
                  <a:srgbClr val="7F7F7F"/>
                </a:solidFill>
              </a:rPr>
              <a:t>EBSD on extracted cross-sectional lamella (edge)</a:t>
            </a:r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5A7A8867-37FE-CCBE-CBB8-FBD475D8E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3" y="5897524"/>
            <a:ext cx="115649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/>
              <a:t>Majority of REBCO film c-axis oriented; a-axis regions possible, but further investigation required</a:t>
            </a: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49744EB0-40A2-664C-C62E-B318C53A617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16</a:t>
            </a:fld>
            <a:endParaRPr lang="it-IT" altLang="it-IT"/>
          </a:p>
        </p:txBody>
      </p:sp>
      <p:pic>
        <p:nvPicPr>
          <p:cNvPr id="6" name="Picture 4" descr="A green red and blue paint&#10;&#10;AI-generated content may be incorrect.">
            <a:extLst>
              <a:ext uri="{FF2B5EF4-FFF2-40B4-BE49-F238E27FC236}">
                <a16:creationId xmlns:a16="http://schemas.microsoft.com/office/drawing/2014/main" id="{6AE99133-FA20-5EBE-472D-8B9EB16350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5936" y="1676350"/>
            <a:ext cx="8119602" cy="415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86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2EF6D1-5BCD-3EC6-A204-0F25DB47C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5F6CA962-7981-A075-3B43-F69083A486B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altLang="it-IT"/>
              <a:t>FIB-SEM + laser: Preliminary test on REBCO tape</a:t>
            </a:r>
            <a:endParaRPr lang="it-IT" altLang="it-IT" dirty="0"/>
          </a:p>
        </p:txBody>
      </p:sp>
      <p:sp>
        <p:nvSpPr>
          <p:cNvPr id="8194" name="Titolo 1">
            <a:extLst>
              <a:ext uri="{FF2B5EF4-FFF2-40B4-BE49-F238E27FC236}">
                <a16:creationId xmlns:a16="http://schemas.microsoft.com/office/drawing/2014/main" id="{E5793B1E-F7FA-5EE5-362A-7824297EC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it-IT" altLang="it-IT" dirty="0" err="1"/>
              <a:t>Comparison</a:t>
            </a:r>
            <a:endParaRPr lang="it-IT" altLang="it-IT" dirty="0"/>
          </a:p>
        </p:txBody>
      </p:sp>
      <p:sp>
        <p:nvSpPr>
          <p:cNvPr id="8195" name="Segnaposto testo 3">
            <a:extLst>
              <a:ext uri="{FF2B5EF4-FFF2-40B4-BE49-F238E27FC236}">
                <a16:creationId xmlns:a16="http://schemas.microsoft.com/office/drawing/2014/main" id="{F887D398-E89A-ADA2-3AAA-F2BDF4BBB8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250950"/>
            <a:ext cx="10969625" cy="396875"/>
          </a:xfrm>
        </p:spPr>
        <p:txBody>
          <a:bodyPr/>
          <a:lstStyle/>
          <a:p>
            <a:pPr eaLnBrk="1" hangingPunct="1"/>
            <a:r>
              <a:rPr lang="it-IT" altLang="it-IT" dirty="0" err="1"/>
              <a:t>Comparison</a:t>
            </a:r>
            <a:r>
              <a:rPr lang="it-IT" altLang="it-IT" dirty="0"/>
              <a:t> of </a:t>
            </a:r>
            <a:r>
              <a:rPr lang="it-IT" altLang="it-IT" dirty="0" err="1"/>
              <a:t>different</a:t>
            </a:r>
            <a:r>
              <a:rPr lang="it-IT" altLang="it-IT" dirty="0"/>
              <a:t> </a:t>
            </a:r>
            <a:r>
              <a:rPr lang="it-IT" altLang="it-IT" dirty="0" err="1"/>
              <a:t>configurations</a:t>
            </a:r>
            <a:r>
              <a:rPr lang="it-IT" altLang="it-IT" dirty="0"/>
              <a:t> </a:t>
            </a:r>
            <a:r>
              <a:rPr lang="it-IT" altLang="it-IT" dirty="0" err="1"/>
              <a:t>proposed</a:t>
            </a:r>
            <a:endParaRPr lang="it-IT" altLang="it-IT" dirty="0"/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4AD54428-45FE-8E8C-AC32-979C0E1827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832586"/>
              </p:ext>
            </p:extLst>
          </p:nvPr>
        </p:nvGraphicFramePr>
        <p:xfrm>
          <a:off x="2549871" y="2102573"/>
          <a:ext cx="7347428" cy="3409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5698">
                  <a:extLst>
                    <a:ext uri="{9D8B030D-6E8A-4147-A177-3AD203B41FA5}">
                      <a16:colId xmlns:a16="http://schemas.microsoft.com/office/drawing/2014/main" val="2558799623"/>
                    </a:ext>
                  </a:extLst>
                </a:gridCol>
                <a:gridCol w="1247659">
                  <a:extLst>
                    <a:ext uri="{9D8B030D-6E8A-4147-A177-3AD203B41FA5}">
                      <a16:colId xmlns:a16="http://schemas.microsoft.com/office/drawing/2014/main" val="1922205416"/>
                    </a:ext>
                  </a:extLst>
                </a:gridCol>
                <a:gridCol w="2348533">
                  <a:extLst>
                    <a:ext uri="{9D8B030D-6E8A-4147-A177-3AD203B41FA5}">
                      <a16:colId xmlns:a16="http://schemas.microsoft.com/office/drawing/2014/main" val="2210854091"/>
                    </a:ext>
                  </a:extLst>
                </a:gridCol>
                <a:gridCol w="1195538">
                  <a:extLst>
                    <a:ext uri="{9D8B030D-6E8A-4147-A177-3AD203B41FA5}">
                      <a16:colId xmlns:a16="http://schemas.microsoft.com/office/drawing/2014/main" val="2477924853"/>
                    </a:ext>
                  </a:extLst>
                </a:gridCol>
              </a:tblGrid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2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3404171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FIB source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Xe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Ga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Xe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432579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Laser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stand alone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 err="1">
                          <a:effectLst/>
                        </a:rPr>
                        <a:t>integrated</a:t>
                      </a:r>
                      <a:r>
                        <a:rPr lang="it-IT" sz="1600" u="none" strike="noStrike" dirty="0">
                          <a:effectLst/>
                        </a:rPr>
                        <a:t> (</a:t>
                      </a:r>
                      <a:r>
                        <a:rPr lang="it-IT" sz="1600" u="none" strike="noStrike" dirty="0" err="1">
                          <a:effectLst/>
                        </a:rPr>
                        <a:t>pre-chamber</a:t>
                      </a:r>
                      <a:r>
                        <a:rPr lang="it-IT" sz="1600" u="none" strike="noStrike" dirty="0">
                          <a:effectLst/>
                        </a:rPr>
                        <a:t>)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integrated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63700914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Laser </a:t>
                      </a:r>
                      <a:r>
                        <a:rPr lang="it-IT" sz="1600" u="none" strike="noStrike" dirty="0" err="1">
                          <a:effectLst/>
                        </a:rPr>
                        <a:t>type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ps/fs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fs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fs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45588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Single trench </a:t>
                      </a:r>
                      <a:r>
                        <a:rPr lang="it-IT" sz="1600" u="none" strike="noStrike" dirty="0" err="1">
                          <a:effectLst/>
                        </a:rPr>
                        <a:t>length</a:t>
                      </a:r>
                      <a:r>
                        <a:rPr lang="it-IT" sz="1600" u="none" strike="noStrike" dirty="0">
                          <a:effectLst/>
                        </a:rPr>
                        <a:t> (mm)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45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40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1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4430450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Load lock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Y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Y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 err="1">
                          <a:effectLst/>
                        </a:rPr>
                        <a:t>N</a:t>
                      </a:r>
                      <a:endParaRPr lang="it-IT" sz="1600" u="none" strike="noStrike" dirty="0">
                        <a:effectLst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2901339"/>
                  </a:ext>
                </a:extLst>
              </a:tr>
            </a:tbl>
          </a:graphicData>
        </a:graphic>
      </p:graphicFrame>
      <p:sp>
        <p:nvSpPr>
          <p:cNvPr id="25" name="Segnaposto numero diapositiva 24">
            <a:extLst>
              <a:ext uri="{FF2B5EF4-FFF2-40B4-BE49-F238E27FC236}">
                <a16:creationId xmlns:a16="http://schemas.microsoft.com/office/drawing/2014/main" id="{AD4E3F56-F80B-05AE-2A60-1FC644DA61B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17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07146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C7028-C904-0457-8707-BC5406F021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6FF1D9FD-45AE-BEC5-B062-89065F2F03F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altLang="it-IT"/>
              <a:t>FIB-SEM + laser: Preliminary test on REBCO tape</a:t>
            </a:r>
            <a:endParaRPr lang="it-IT" altLang="it-IT" dirty="0"/>
          </a:p>
        </p:txBody>
      </p:sp>
      <p:sp>
        <p:nvSpPr>
          <p:cNvPr id="8194" name="Titolo 1">
            <a:extLst>
              <a:ext uri="{FF2B5EF4-FFF2-40B4-BE49-F238E27FC236}">
                <a16:creationId xmlns:a16="http://schemas.microsoft.com/office/drawing/2014/main" id="{C3E7FAAE-00DF-B544-7520-A1E04298B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it-IT" altLang="it-IT" dirty="0" err="1"/>
              <a:t>Comparison</a:t>
            </a:r>
            <a:endParaRPr lang="it-IT" altLang="it-IT" dirty="0"/>
          </a:p>
        </p:txBody>
      </p:sp>
      <p:sp>
        <p:nvSpPr>
          <p:cNvPr id="8195" name="Segnaposto testo 3">
            <a:extLst>
              <a:ext uri="{FF2B5EF4-FFF2-40B4-BE49-F238E27FC236}">
                <a16:creationId xmlns:a16="http://schemas.microsoft.com/office/drawing/2014/main" id="{8BFC81F9-4864-7969-9658-0A119B159D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250950"/>
            <a:ext cx="10969625" cy="396875"/>
          </a:xfrm>
        </p:spPr>
        <p:txBody>
          <a:bodyPr/>
          <a:lstStyle/>
          <a:p>
            <a:pPr eaLnBrk="1" hangingPunct="1"/>
            <a:r>
              <a:rPr lang="it-IT" altLang="it-IT" dirty="0" err="1"/>
              <a:t>Comparison</a:t>
            </a:r>
            <a:r>
              <a:rPr lang="it-IT" altLang="it-IT" dirty="0"/>
              <a:t> of </a:t>
            </a:r>
            <a:r>
              <a:rPr lang="it-IT" altLang="it-IT" dirty="0" err="1"/>
              <a:t>different</a:t>
            </a:r>
            <a:r>
              <a:rPr lang="it-IT" altLang="it-IT" dirty="0"/>
              <a:t> </a:t>
            </a:r>
            <a:r>
              <a:rPr lang="it-IT" altLang="it-IT" dirty="0" err="1"/>
              <a:t>configurations</a:t>
            </a:r>
            <a:r>
              <a:rPr lang="it-IT" altLang="it-IT" dirty="0"/>
              <a:t> </a:t>
            </a:r>
            <a:r>
              <a:rPr lang="it-IT" altLang="it-IT" dirty="0" err="1"/>
              <a:t>proposed</a:t>
            </a:r>
            <a:endParaRPr lang="it-IT" altLang="it-IT" dirty="0"/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6263FDAD-22A3-C4E8-66BA-F5F53F442B60}"/>
              </a:ext>
            </a:extLst>
          </p:cNvPr>
          <p:cNvGraphicFramePr>
            <a:graphicFrameLocks noGrp="1"/>
          </p:cNvGraphicFramePr>
          <p:nvPr/>
        </p:nvGraphicFramePr>
        <p:xfrm>
          <a:off x="2549871" y="2102573"/>
          <a:ext cx="7347428" cy="3409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5698">
                  <a:extLst>
                    <a:ext uri="{9D8B030D-6E8A-4147-A177-3AD203B41FA5}">
                      <a16:colId xmlns:a16="http://schemas.microsoft.com/office/drawing/2014/main" val="2558799623"/>
                    </a:ext>
                  </a:extLst>
                </a:gridCol>
                <a:gridCol w="1247659">
                  <a:extLst>
                    <a:ext uri="{9D8B030D-6E8A-4147-A177-3AD203B41FA5}">
                      <a16:colId xmlns:a16="http://schemas.microsoft.com/office/drawing/2014/main" val="1922205416"/>
                    </a:ext>
                  </a:extLst>
                </a:gridCol>
                <a:gridCol w="2348533">
                  <a:extLst>
                    <a:ext uri="{9D8B030D-6E8A-4147-A177-3AD203B41FA5}">
                      <a16:colId xmlns:a16="http://schemas.microsoft.com/office/drawing/2014/main" val="2210854091"/>
                    </a:ext>
                  </a:extLst>
                </a:gridCol>
                <a:gridCol w="1195538">
                  <a:extLst>
                    <a:ext uri="{9D8B030D-6E8A-4147-A177-3AD203B41FA5}">
                      <a16:colId xmlns:a16="http://schemas.microsoft.com/office/drawing/2014/main" val="2477924853"/>
                    </a:ext>
                  </a:extLst>
                </a:gridCol>
              </a:tblGrid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2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3404171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FIB source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Xe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Ga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Xe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432579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Laser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stand alone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 err="1">
                          <a:effectLst/>
                        </a:rPr>
                        <a:t>integrated</a:t>
                      </a:r>
                      <a:r>
                        <a:rPr lang="it-IT" sz="1600" u="none" strike="noStrike" dirty="0">
                          <a:effectLst/>
                        </a:rPr>
                        <a:t> (</a:t>
                      </a:r>
                      <a:r>
                        <a:rPr lang="it-IT" sz="1600" u="none" strike="noStrike" dirty="0" err="1">
                          <a:effectLst/>
                        </a:rPr>
                        <a:t>pre-chamber</a:t>
                      </a:r>
                      <a:r>
                        <a:rPr lang="it-IT" sz="1600" u="none" strike="noStrike" dirty="0">
                          <a:effectLst/>
                        </a:rPr>
                        <a:t>)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integrated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63700914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Laser </a:t>
                      </a:r>
                      <a:r>
                        <a:rPr lang="it-IT" sz="1600" u="none" strike="noStrike" dirty="0" err="1">
                          <a:effectLst/>
                        </a:rPr>
                        <a:t>type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ps/fs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fs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fs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45588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Single trench </a:t>
                      </a:r>
                      <a:r>
                        <a:rPr lang="it-IT" sz="1600" u="none" strike="noStrike" dirty="0" err="1">
                          <a:effectLst/>
                        </a:rPr>
                        <a:t>length</a:t>
                      </a:r>
                      <a:r>
                        <a:rPr lang="it-IT" sz="1600" u="none" strike="noStrike" dirty="0">
                          <a:effectLst/>
                        </a:rPr>
                        <a:t> (mm)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45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40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>
                          <a:effectLst/>
                        </a:rPr>
                        <a:t>1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4430450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Load lock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Y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>
                          <a:effectLst/>
                        </a:rPr>
                        <a:t>Y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600" u="none" strike="noStrike" dirty="0" err="1">
                          <a:effectLst/>
                        </a:rPr>
                        <a:t>N</a:t>
                      </a:r>
                      <a:endParaRPr lang="it-IT" sz="1600" u="none" strike="noStrike" dirty="0">
                        <a:effectLst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2901339"/>
                  </a:ext>
                </a:extLst>
              </a:tr>
            </a:tbl>
          </a:graphicData>
        </a:graphic>
      </p:graphicFrame>
      <p:sp>
        <p:nvSpPr>
          <p:cNvPr id="25" name="Segnaposto numero diapositiva 24">
            <a:extLst>
              <a:ext uri="{FF2B5EF4-FFF2-40B4-BE49-F238E27FC236}">
                <a16:creationId xmlns:a16="http://schemas.microsoft.com/office/drawing/2014/main" id="{8DDEC266-877C-6F55-C277-4EC2235B0D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18</a:t>
            </a:fld>
            <a:endParaRPr lang="it-IT" altLang="it-IT"/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2B70E042-5029-8773-EECE-4F87D1106885}"/>
              </a:ext>
            </a:extLst>
          </p:cNvPr>
          <p:cNvSpPr/>
          <p:nvPr/>
        </p:nvSpPr>
        <p:spPr>
          <a:xfrm>
            <a:off x="9111247" y="4628820"/>
            <a:ext cx="360000" cy="36000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AE1807C7-57F6-4F42-84F1-EA34F3DB8D23}"/>
              </a:ext>
            </a:extLst>
          </p:cNvPr>
          <p:cNvSpPr/>
          <p:nvPr/>
        </p:nvSpPr>
        <p:spPr>
          <a:xfrm>
            <a:off x="5148847" y="3508407"/>
            <a:ext cx="1155700" cy="36000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08678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297BE-D4AC-770D-F320-47AC43847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94155C6D-F2EF-AA63-B956-378FB515297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FIB-SEM + laser: Preliminary test on REBCO tape</a:t>
            </a:r>
          </a:p>
        </p:txBody>
      </p:sp>
      <p:sp>
        <p:nvSpPr>
          <p:cNvPr id="8194" name="Titolo 1">
            <a:extLst>
              <a:ext uri="{FF2B5EF4-FFF2-40B4-BE49-F238E27FC236}">
                <a16:creationId xmlns:a16="http://schemas.microsoft.com/office/drawing/2014/main" id="{231DF67E-FD78-0BE3-5DBD-11322A6DB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/>
              <a:t>Conclusion</a:t>
            </a:r>
          </a:p>
        </p:txBody>
      </p:sp>
      <p:sp>
        <p:nvSpPr>
          <p:cNvPr id="8195" name="Segnaposto testo 3">
            <a:extLst>
              <a:ext uri="{FF2B5EF4-FFF2-40B4-BE49-F238E27FC236}">
                <a16:creationId xmlns:a16="http://schemas.microsoft.com/office/drawing/2014/main" id="{E1DB95A1-4A2D-468E-804D-813ECCF6AA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250950"/>
            <a:ext cx="10969625" cy="400110"/>
          </a:xfrm>
        </p:spPr>
        <p:txBody>
          <a:bodyPr/>
          <a:lstStyle/>
          <a:p>
            <a:pPr eaLnBrk="1" hangingPunct="1"/>
            <a:r>
              <a:rPr lang="en-GB" dirty="0"/>
              <a:t>Preliminary test of REBCO tape </a:t>
            </a:r>
            <a:r>
              <a:rPr lang="en-GB" dirty="0" err="1"/>
              <a:t>filamentisation</a:t>
            </a:r>
            <a:r>
              <a:rPr lang="en-GB" dirty="0"/>
              <a:t> using laser beam integrated in FIB-SEM</a:t>
            </a:r>
          </a:p>
        </p:txBody>
      </p:sp>
      <p:sp>
        <p:nvSpPr>
          <p:cNvPr id="8196" name="Segnaposto testo 5">
            <a:extLst>
              <a:ext uri="{FF2B5EF4-FFF2-40B4-BE49-F238E27FC236}">
                <a16:creationId xmlns:a16="http://schemas.microsoft.com/office/drawing/2014/main" id="{F11255C4-CA74-F706-4028-495679C99C8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0863" y="1803400"/>
            <a:ext cx="9498012" cy="4647426"/>
          </a:xfrm>
        </p:spPr>
        <p:txBody>
          <a:bodyPr/>
          <a:lstStyle/>
          <a:p>
            <a:pPr eaLnBrk="1" hangingPunct="1"/>
            <a:r>
              <a:rPr lang="en-GB" sz="2000" dirty="0">
                <a:solidFill>
                  <a:srgbClr val="800000"/>
                </a:solidFill>
              </a:rPr>
              <a:t>Three FIB-SEM producers considered</a:t>
            </a:r>
          </a:p>
          <a:p>
            <a:pPr eaLnBrk="1" hangingPunct="1"/>
            <a:r>
              <a:rPr lang="en-GB" sz="2000" dirty="0">
                <a:solidFill>
                  <a:srgbClr val="800000"/>
                </a:solidFill>
              </a:rPr>
              <a:t>Different FIB sources proposed: Xe (plasma FIB) or Ga (conventional source)</a:t>
            </a:r>
          </a:p>
          <a:p>
            <a:pPr eaLnBrk="1" hangingPunct="1"/>
            <a:r>
              <a:rPr lang="en-GB" sz="2000" dirty="0">
                <a:solidFill>
                  <a:srgbClr val="800000"/>
                </a:solidFill>
              </a:rPr>
              <a:t>Three laser configurations proposed: stand alone, integrated (pre-chamber) and fully integrated</a:t>
            </a:r>
          </a:p>
          <a:p>
            <a:pPr eaLnBrk="1" hangingPunct="1"/>
            <a:r>
              <a:rPr lang="en-GB" sz="2000" dirty="0">
                <a:solidFill>
                  <a:srgbClr val="800000"/>
                </a:solidFill>
              </a:rPr>
              <a:t>Single trench length varies considerably, from c. 1 mm to &gt; 40 mm</a:t>
            </a:r>
          </a:p>
          <a:p>
            <a:pPr eaLnBrk="1" hangingPunct="1"/>
            <a:r>
              <a:rPr lang="en-GB" sz="2000" dirty="0">
                <a:solidFill>
                  <a:srgbClr val="800000"/>
                </a:solidFill>
              </a:rPr>
              <a:t>After patterning a considerable amount of material ablated redeposited on the strips</a:t>
            </a:r>
          </a:p>
          <a:p>
            <a:pPr eaLnBrk="1" hangingPunct="1"/>
            <a:r>
              <a:rPr lang="en-GB" sz="2000" dirty="0">
                <a:solidFill>
                  <a:srgbClr val="800000"/>
                </a:solidFill>
              </a:rPr>
              <a:t>EDS and EBSD on cross-sectional lamella feasible</a:t>
            </a:r>
          </a:p>
          <a:p>
            <a:pPr eaLnBrk="1" hangingPunct="1"/>
            <a:r>
              <a:rPr lang="en-GB" sz="2000" dirty="0">
                <a:solidFill>
                  <a:srgbClr val="800000"/>
                </a:solidFill>
              </a:rPr>
              <a:t>Analysis of cross-sectional lamella to detect possible negative effects due to laser patterning revealed no apparent damage on REBCO film integrity</a:t>
            </a:r>
          </a:p>
          <a:p>
            <a:pPr eaLnBrk="1" hangingPunct="1"/>
            <a:endParaRPr lang="en-GB" sz="2000" dirty="0">
              <a:solidFill>
                <a:srgbClr val="800000"/>
              </a:solidFill>
            </a:endParaRPr>
          </a:p>
          <a:p>
            <a:pPr eaLnBrk="1" hangingPunct="1"/>
            <a:endParaRPr lang="en-GB" sz="2000" dirty="0">
              <a:solidFill>
                <a:srgbClr val="800000"/>
              </a:solidFill>
            </a:endParaRPr>
          </a:p>
          <a:p>
            <a:pPr eaLnBrk="1" hangingPunct="1"/>
            <a:endParaRPr lang="en-GB" sz="2000" dirty="0">
              <a:solidFill>
                <a:srgbClr val="80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04A4FF0-2C4F-2847-2011-CCB2D1858F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3335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7794A-5B29-5777-C0EC-A8521B9F1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235B7FEF-8446-3566-ACAD-58EB545FDA3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altLang="it-IT"/>
              <a:t>FIB-SEM + laser: Preliminary test on REBCO tape</a:t>
            </a:r>
            <a:endParaRPr lang="it-IT" altLang="it-IT" dirty="0"/>
          </a:p>
        </p:txBody>
      </p:sp>
      <p:sp>
        <p:nvSpPr>
          <p:cNvPr id="8194" name="Titolo 1">
            <a:extLst>
              <a:ext uri="{FF2B5EF4-FFF2-40B4-BE49-F238E27FC236}">
                <a16:creationId xmlns:a16="http://schemas.microsoft.com/office/drawing/2014/main" id="{205D3CE1-886F-78C9-EEDE-0E9D73991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it-IT" altLang="it-IT" dirty="0" err="1"/>
              <a:t>Aim</a:t>
            </a:r>
            <a:r>
              <a:rPr lang="it-IT" altLang="it-IT" dirty="0"/>
              <a:t> and </a:t>
            </a:r>
            <a:r>
              <a:rPr lang="it-IT" altLang="it-IT" dirty="0" err="1"/>
              <a:t>outline</a:t>
            </a:r>
            <a:endParaRPr lang="it-IT" altLang="it-IT" dirty="0"/>
          </a:p>
        </p:txBody>
      </p:sp>
      <p:sp>
        <p:nvSpPr>
          <p:cNvPr id="8195" name="Segnaposto testo 3">
            <a:extLst>
              <a:ext uri="{FF2B5EF4-FFF2-40B4-BE49-F238E27FC236}">
                <a16:creationId xmlns:a16="http://schemas.microsoft.com/office/drawing/2014/main" id="{AA967BFF-9B61-2753-F24A-91D8308446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250950"/>
            <a:ext cx="10969625" cy="396875"/>
          </a:xfrm>
        </p:spPr>
        <p:txBody>
          <a:bodyPr/>
          <a:lstStyle/>
          <a:p>
            <a:pPr eaLnBrk="1" hangingPunct="1"/>
            <a:r>
              <a:rPr lang="it-IT" altLang="it-IT" dirty="0"/>
              <a:t>In-situ </a:t>
            </a:r>
            <a:r>
              <a:rPr lang="it-IT" altLang="it-IT" dirty="0" err="1"/>
              <a:t>preparation</a:t>
            </a:r>
            <a:r>
              <a:rPr lang="it-IT" altLang="it-IT" dirty="0"/>
              <a:t> and </a:t>
            </a:r>
            <a:r>
              <a:rPr lang="it-IT" altLang="it-IT" dirty="0" err="1"/>
              <a:t>characterisation</a:t>
            </a:r>
            <a:r>
              <a:rPr lang="it-IT" altLang="it-IT" dirty="0"/>
              <a:t> of </a:t>
            </a:r>
            <a:r>
              <a:rPr lang="it-IT" altLang="it-IT" dirty="0" err="1"/>
              <a:t>striated</a:t>
            </a:r>
            <a:r>
              <a:rPr lang="it-IT" altLang="it-IT" dirty="0"/>
              <a:t> commercial REBCO tapes</a:t>
            </a:r>
          </a:p>
        </p:txBody>
      </p:sp>
      <p:sp>
        <p:nvSpPr>
          <p:cNvPr id="8196" name="Segnaposto testo 5">
            <a:extLst>
              <a:ext uri="{FF2B5EF4-FFF2-40B4-BE49-F238E27FC236}">
                <a16:creationId xmlns:a16="http://schemas.microsoft.com/office/drawing/2014/main" id="{9A926FB4-73A5-DC19-A485-67E5E1DAEAC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0863" y="1803400"/>
            <a:ext cx="9498012" cy="2246769"/>
          </a:xfrm>
        </p:spPr>
        <p:txBody>
          <a:bodyPr/>
          <a:lstStyle/>
          <a:p>
            <a:pPr eaLnBrk="1" hangingPunct="1"/>
            <a:r>
              <a:rPr lang="en-GB" altLang="it-IT" sz="2000" dirty="0">
                <a:solidFill>
                  <a:srgbClr val="800000"/>
                </a:solidFill>
              </a:rPr>
              <a:t>FIB-SEM</a:t>
            </a:r>
          </a:p>
          <a:p>
            <a:pPr eaLnBrk="1" hangingPunct="1"/>
            <a:r>
              <a:rPr lang="en-GB" altLang="it-IT" sz="2000" dirty="0">
                <a:solidFill>
                  <a:srgbClr val="800000"/>
                </a:solidFill>
              </a:rPr>
              <a:t>REBCO tape sample description</a:t>
            </a:r>
          </a:p>
          <a:p>
            <a:pPr eaLnBrk="1" hangingPunct="1"/>
            <a:r>
              <a:rPr lang="en-GB" altLang="it-IT" sz="2000" dirty="0">
                <a:solidFill>
                  <a:srgbClr val="800000"/>
                </a:solidFill>
              </a:rPr>
              <a:t>Proposed tests</a:t>
            </a:r>
          </a:p>
          <a:p>
            <a:pPr eaLnBrk="1" hangingPunct="1"/>
            <a:r>
              <a:rPr lang="en-GB" altLang="it-IT" sz="2000" dirty="0">
                <a:solidFill>
                  <a:srgbClr val="800000"/>
                </a:solidFill>
              </a:rPr>
              <a:t>Results</a:t>
            </a:r>
          </a:p>
          <a:p>
            <a:pPr eaLnBrk="1" hangingPunct="1"/>
            <a:r>
              <a:rPr lang="en-GB" altLang="it-IT" sz="2000" dirty="0">
                <a:solidFill>
                  <a:srgbClr val="800000"/>
                </a:solidFill>
              </a:rPr>
              <a:t>Comparison</a:t>
            </a:r>
          </a:p>
          <a:p>
            <a:pPr eaLnBrk="1" hangingPunct="1"/>
            <a:r>
              <a:rPr lang="en-GB" altLang="it-IT" sz="2000" dirty="0">
                <a:solidFill>
                  <a:srgbClr val="800000"/>
                </a:solidFill>
              </a:rPr>
              <a:t>Conclusion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51FD2FA-5D60-086D-9D1C-A5A9C8059D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338146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3670394" y="2128518"/>
            <a:ext cx="4932443" cy="1040285"/>
          </a:xfrm>
        </p:spPr>
        <p:txBody>
          <a:bodyPr/>
          <a:lstStyle/>
          <a:p>
            <a:r>
              <a:rPr lang="it-IT" sz="2800" dirty="0"/>
              <a:t>Thank </a:t>
            </a:r>
            <a:r>
              <a:rPr lang="it-IT" sz="2800" dirty="0" err="1"/>
              <a:t>you</a:t>
            </a:r>
            <a:endParaRPr lang="it-IT" sz="2800" dirty="0"/>
          </a:p>
          <a:p>
            <a:r>
              <a:rPr lang="it-IT" sz="2800" dirty="0"/>
              <a:t>for </a:t>
            </a:r>
            <a:r>
              <a:rPr lang="it-IT" sz="2800" dirty="0" err="1"/>
              <a:t>your</a:t>
            </a:r>
            <a:r>
              <a:rPr lang="it-IT" sz="2800" dirty="0"/>
              <a:t> </a:t>
            </a:r>
            <a:r>
              <a:rPr lang="it-IT" sz="2800" dirty="0" err="1"/>
              <a:t>attention</a:t>
            </a:r>
            <a:endParaRPr lang="it-IT" sz="2800" dirty="0"/>
          </a:p>
        </p:txBody>
      </p:sp>
      <p:sp>
        <p:nvSpPr>
          <p:cNvPr id="5" name="Segnaposto testo 1">
            <a:extLst>
              <a:ext uri="{FF2B5EF4-FFF2-40B4-BE49-F238E27FC236}">
                <a16:creationId xmlns:a16="http://schemas.microsoft.com/office/drawing/2014/main" id="{9C195641-98A0-FA92-4835-BAE33D204DBC}"/>
              </a:ext>
            </a:extLst>
          </p:cNvPr>
          <p:cNvSpPr txBox="1">
            <a:spLocks/>
          </p:cNvSpPr>
          <p:nvPr/>
        </p:nvSpPr>
        <p:spPr>
          <a:xfrm>
            <a:off x="3670394" y="4098146"/>
            <a:ext cx="4932443" cy="338522"/>
          </a:xfrm>
          <a:prstGeom prst="rect">
            <a:avLst/>
          </a:prstGeom>
          <a:ln>
            <a:noFill/>
          </a:ln>
        </p:spPr>
        <p:txBody>
          <a:bodyPr vert="horz" lIns="121888" tIns="60944" rIns="121888" bIns="60944" rtlCol="0" anchor="b" anchorCtr="1">
            <a:sp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err="1"/>
              <a:t>angelo.vannozzi@enea.it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485017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schermata&#10;&#10;Il contenuto generato dall'IA potrebbe non essere corretto.">
            <a:extLst>
              <a:ext uri="{FF2B5EF4-FFF2-40B4-BE49-F238E27FC236}">
                <a16:creationId xmlns:a16="http://schemas.microsoft.com/office/drawing/2014/main" id="{0894DC7E-1A57-8A76-4AF0-ACB0182B8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50" y="1214822"/>
            <a:ext cx="8200723" cy="5125452"/>
          </a:xfrm>
          <a:prstGeom prst="rect">
            <a:avLst/>
          </a:prstGeom>
        </p:spPr>
      </p:pic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5EDA5079-B245-3A8E-D9D6-9A5A6015F6A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altLang="it-IT"/>
              <a:t>FIB-SEM + laser: Preliminary test on REBCO tape</a:t>
            </a:r>
          </a:p>
        </p:txBody>
      </p:sp>
      <p:sp>
        <p:nvSpPr>
          <p:cNvPr id="8194" name="Titolo 1">
            <a:extLst>
              <a:ext uri="{FF2B5EF4-FFF2-40B4-BE49-F238E27FC236}">
                <a16:creationId xmlns:a16="http://schemas.microsoft.com/office/drawing/2014/main" id="{F515143B-5563-3B91-A43B-72414C884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it-IT" altLang="it-IT" dirty="0"/>
              <a:t>FIB-SEM </a:t>
            </a:r>
            <a:r>
              <a:rPr lang="it-IT" altLang="it-IT" dirty="0" err="1"/>
              <a:t>configuration</a:t>
            </a:r>
            <a:endParaRPr lang="it-IT" altLang="it-IT" dirty="0"/>
          </a:p>
        </p:txBody>
      </p:sp>
      <p:sp>
        <p:nvSpPr>
          <p:cNvPr id="8195" name="Segnaposto testo 3">
            <a:extLst>
              <a:ext uri="{FF2B5EF4-FFF2-40B4-BE49-F238E27FC236}">
                <a16:creationId xmlns:a16="http://schemas.microsoft.com/office/drawing/2014/main" id="{3AB6FC12-6168-2F70-4967-80ECD52D15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250950"/>
            <a:ext cx="10969625" cy="396875"/>
          </a:xfrm>
        </p:spPr>
        <p:txBody>
          <a:bodyPr/>
          <a:lstStyle/>
          <a:p>
            <a:pPr eaLnBrk="1" hangingPunct="1"/>
            <a:r>
              <a:rPr lang="it-IT" altLang="it-IT" dirty="0" err="1"/>
              <a:t>Possible</a:t>
            </a:r>
            <a:r>
              <a:rPr lang="it-IT" altLang="it-IT" dirty="0"/>
              <a:t> </a:t>
            </a:r>
            <a:r>
              <a:rPr lang="it-IT" altLang="it-IT" dirty="0" err="1"/>
              <a:t>solutions</a:t>
            </a:r>
            <a:endParaRPr lang="it-IT" alt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930B53D-E603-1909-9379-849A42F130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932214" y="6264281"/>
            <a:ext cx="650875" cy="365125"/>
          </a:xfrm>
        </p:spPr>
        <p:txBody>
          <a:bodyPr/>
          <a:lstStyle/>
          <a:p>
            <a:fld id="{3BA26522-28B6-EA4B-8295-50831CB5F8EC}" type="slidenum">
              <a:rPr lang="it-IT" altLang="it-IT" smtClean="0"/>
              <a:pPr/>
              <a:t>3</a:t>
            </a:fld>
            <a:endParaRPr lang="it-IT" alt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32A82A0-C140-50F8-1F10-C12476817438}"/>
              </a:ext>
            </a:extLst>
          </p:cNvPr>
          <p:cNvSpPr/>
          <p:nvPr/>
        </p:nvSpPr>
        <p:spPr>
          <a:xfrm>
            <a:off x="8106763" y="1191851"/>
            <a:ext cx="541421" cy="68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8E7E98BD-F0D4-67A8-4176-A5F8A77BB709}"/>
              </a:ext>
            </a:extLst>
          </p:cNvPr>
          <p:cNvSpPr/>
          <p:nvPr/>
        </p:nvSpPr>
        <p:spPr>
          <a:xfrm>
            <a:off x="7607453" y="1879451"/>
            <a:ext cx="1540042" cy="9630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FIB-SEM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D11F4A6-9925-6EC5-8EBA-AAA75E86DAB5}"/>
              </a:ext>
            </a:extLst>
          </p:cNvPr>
          <p:cNvSpPr/>
          <p:nvPr/>
        </p:nvSpPr>
        <p:spPr>
          <a:xfrm>
            <a:off x="10058182" y="1962583"/>
            <a:ext cx="1344852" cy="8300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Laser </a:t>
            </a:r>
            <a:r>
              <a:rPr lang="it-IT" dirty="0" err="1"/>
              <a:t>beam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45567A8-DF04-90F6-D76B-E07DEB49283C}"/>
              </a:ext>
            </a:extLst>
          </p:cNvPr>
          <p:cNvSpPr txBox="1"/>
          <p:nvPr/>
        </p:nvSpPr>
        <p:spPr>
          <a:xfrm>
            <a:off x="9439803" y="2175171"/>
            <a:ext cx="364202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+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6F71CF-3A8F-072C-DC11-83F8FB8665E1}"/>
              </a:ext>
            </a:extLst>
          </p:cNvPr>
          <p:cNvSpPr/>
          <p:nvPr/>
        </p:nvSpPr>
        <p:spPr>
          <a:xfrm>
            <a:off x="10484945" y="1733651"/>
            <a:ext cx="541421" cy="2289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con due angoli in diagonale ritagliati 10">
            <a:extLst>
              <a:ext uri="{FF2B5EF4-FFF2-40B4-BE49-F238E27FC236}">
                <a16:creationId xmlns:a16="http://schemas.microsoft.com/office/drawing/2014/main" id="{93A2C20A-88F2-95E1-918E-99A618A214D7}"/>
              </a:ext>
            </a:extLst>
          </p:cNvPr>
          <p:cNvSpPr/>
          <p:nvPr/>
        </p:nvSpPr>
        <p:spPr>
          <a:xfrm>
            <a:off x="7565342" y="1313298"/>
            <a:ext cx="541421" cy="561471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F948B86-83F3-D1AD-C64D-AC2AAC78C179}"/>
              </a:ext>
            </a:extLst>
          </p:cNvPr>
          <p:cNvSpPr/>
          <p:nvPr/>
        </p:nvSpPr>
        <p:spPr>
          <a:xfrm>
            <a:off x="8106763" y="3056622"/>
            <a:ext cx="541421" cy="68648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52027C5D-6A0F-4F52-B61C-80A933DCB1B5}"/>
              </a:ext>
            </a:extLst>
          </p:cNvPr>
          <p:cNvSpPr/>
          <p:nvPr/>
        </p:nvSpPr>
        <p:spPr>
          <a:xfrm>
            <a:off x="7607453" y="3743108"/>
            <a:ext cx="1540042" cy="9630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FIB-SEM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F41425AD-F75E-B825-CE2C-503A89879B82}"/>
              </a:ext>
            </a:extLst>
          </p:cNvPr>
          <p:cNvSpPr/>
          <p:nvPr/>
        </p:nvSpPr>
        <p:spPr>
          <a:xfrm>
            <a:off x="9439803" y="3831454"/>
            <a:ext cx="1344852" cy="8300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Laser </a:t>
            </a:r>
            <a:r>
              <a:rPr lang="it-IT" dirty="0" err="1"/>
              <a:t>beam</a:t>
            </a:r>
            <a:endParaRPr lang="it-IT" dirty="0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152DACA1-A328-8ED5-4511-CB53E0B02A9C}"/>
              </a:ext>
            </a:extLst>
          </p:cNvPr>
          <p:cNvSpPr/>
          <p:nvPr/>
        </p:nvSpPr>
        <p:spPr>
          <a:xfrm>
            <a:off x="9866566" y="3602522"/>
            <a:ext cx="541421" cy="2289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con due angoli in diagonale ritagliati 16">
            <a:extLst>
              <a:ext uri="{FF2B5EF4-FFF2-40B4-BE49-F238E27FC236}">
                <a16:creationId xmlns:a16="http://schemas.microsoft.com/office/drawing/2014/main" id="{EDCCAED3-1F19-291F-B80B-C65F8571C1DC}"/>
              </a:ext>
            </a:extLst>
          </p:cNvPr>
          <p:cNvSpPr/>
          <p:nvPr/>
        </p:nvSpPr>
        <p:spPr>
          <a:xfrm>
            <a:off x="7565342" y="3176955"/>
            <a:ext cx="541421" cy="561471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525940B7-737E-B436-7A50-F12FBD9596F4}"/>
              </a:ext>
            </a:extLst>
          </p:cNvPr>
          <p:cNvSpPr/>
          <p:nvPr/>
        </p:nvSpPr>
        <p:spPr>
          <a:xfrm>
            <a:off x="9147496" y="4121834"/>
            <a:ext cx="292308" cy="2338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E5BA36E6-59EB-93A3-269D-2BD7EFF39860}"/>
              </a:ext>
            </a:extLst>
          </p:cNvPr>
          <p:cNvSpPr/>
          <p:nvPr/>
        </p:nvSpPr>
        <p:spPr>
          <a:xfrm>
            <a:off x="8152738" y="4917013"/>
            <a:ext cx="541421" cy="68648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9B807E91-A9FF-F42A-1734-A098A46269F0}"/>
              </a:ext>
            </a:extLst>
          </p:cNvPr>
          <p:cNvSpPr/>
          <p:nvPr/>
        </p:nvSpPr>
        <p:spPr>
          <a:xfrm>
            <a:off x="7653428" y="5603499"/>
            <a:ext cx="1540042" cy="9630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FIB-SEM</a:t>
            </a:r>
          </a:p>
        </p:txBody>
      </p:sp>
      <p:sp>
        <p:nvSpPr>
          <p:cNvPr id="29" name="Rettangolo con due angoli in diagonale ritagliati 28">
            <a:extLst>
              <a:ext uri="{FF2B5EF4-FFF2-40B4-BE49-F238E27FC236}">
                <a16:creationId xmlns:a16="http://schemas.microsoft.com/office/drawing/2014/main" id="{01D37E2D-BCDF-55E4-D4CF-D971FCFE35BD}"/>
              </a:ext>
            </a:extLst>
          </p:cNvPr>
          <p:cNvSpPr/>
          <p:nvPr/>
        </p:nvSpPr>
        <p:spPr>
          <a:xfrm>
            <a:off x="7611317" y="5037346"/>
            <a:ext cx="541421" cy="561471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con due angoli in diagonale ritagliati 30">
            <a:extLst>
              <a:ext uri="{FF2B5EF4-FFF2-40B4-BE49-F238E27FC236}">
                <a16:creationId xmlns:a16="http://schemas.microsoft.com/office/drawing/2014/main" id="{B518BEF5-512A-EFC6-8C31-425B9697F433}"/>
              </a:ext>
            </a:extLst>
          </p:cNvPr>
          <p:cNvSpPr/>
          <p:nvPr/>
        </p:nvSpPr>
        <p:spPr>
          <a:xfrm rot="5400000">
            <a:off x="8705832" y="5060377"/>
            <a:ext cx="541421" cy="561471"/>
          </a:xfrm>
          <a:prstGeom prst="snip2DiagRect">
            <a:avLst>
              <a:gd name="adj1" fmla="val 0"/>
              <a:gd name="adj2" fmla="val 50000"/>
            </a:avLst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EE473BCC-0369-3F6D-44BA-8948858FA7AC}"/>
              </a:ext>
            </a:extLst>
          </p:cNvPr>
          <p:cNvSpPr txBox="1"/>
          <p:nvPr/>
        </p:nvSpPr>
        <p:spPr>
          <a:xfrm>
            <a:off x="9866566" y="2939717"/>
            <a:ext cx="1829347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Stand alone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842F553-7D95-22F9-824E-15F9BB4DD665}"/>
              </a:ext>
            </a:extLst>
          </p:cNvPr>
          <p:cNvSpPr txBox="1"/>
          <p:nvPr/>
        </p:nvSpPr>
        <p:spPr>
          <a:xfrm>
            <a:off x="9913733" y="4749072"/>
            <a:ext cx="1965603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Pre-chamber</a:t>
            </a:r>
            <a:endParaRPr lang="it-IT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F11D9618-2730-BDCD-B572-7A3906F5F959}"/>
              </a:ext>
            </a:extLst>
          </p:cNvPr>
          <p:cNvSpPr txBox="1"/>
          <p:nvPr/>
        </p:nvSpPr>
        <p:spPr>
          <a:xfrm>
            <a:off x="9528869" y="5862931"/>
            <a:ext cx="2291012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Fully</a:t>
            </a:r>
            <a:r>
              <a:rPr lang="it-IT" dirty="0"/>
              <a:t> </a:t>
            </a:r>
            <a:r>
              <a:rPr lang="it-IT" dirty="0" err="1"/>
              <a:t>integrated</a:t>
            </a:r>
            <a:endParaRPr lang="it-IT" dirty="0"/>
          </a:p>
        </p:txBody>
      </p:sp>
      <p:pic>
        <p:nvPicPr>
          <p:cNvPr id="36" name="Immagine 35" descr="Immagine che contiene Carattere, testo, bianc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6E1F6E5F-EF02-6C2D-D8C0-EF264FF0D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532" y="5917955"/>
            <a:ext cx="976800" cy="30173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A258AE02-B06A-F10E-763C-3BC799A3D42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EF9E7BA0-5684-162E-DF11-E8EE80BCD9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REBCO coated conductor</a:t>
            </a:r>
          </a:p>
        </p:txBody>
      </p:sp>
      <p:sp>
        <p:nvSpPr>
          <p:cNvPr id="203779" name="Segnaposto numero diapositiva 2">
            <a:extLst>
              <a:ext uri="{FF2B5EF4-FFF2-40B4-BE49-F238E27FC236}">
                <a16:creationId xmlns:a16="http://schemas.microsoft.com/office/drawing/2014/main" id="{DE64E088-3986-FA9F-B19E-423A7CBB9C9F}"/>
              </a:ext>
            </a:extLst>
          </p:cNvPr>
          <p:cNvSpPr txBox="1">
            <a:spLocks noGrp="1"/>
          </p:cNvSpPr>
          <p:nvPr/>
        </p:nvSpPr>
        <p:spPr bwMode="auto">
          <a:xfrm>
            <a:off x="8736013" y="6356350"/>
            <a:ext cx="28432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algn="r" eaLnBrk="1" hangingPunct="1"/>
            <a:fld id="{6C9F0544-1860-AB41-A856-4D5B06ADCF41}" type="slidenum">
              <a:rPr lang="en-GB" sz="1200" smtClean="0">
                <a:solidFill>
                  <a:srgbClr val="898989"/>
                </a:solidFill>
              </a:rPr>
              <a:pPr algn="r" eaLnBrk="1" hangingPunct="1"/>
              <a:t>4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9C4D2F03-B27D-A74E-1A3F-AE72328724B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769441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b="1" dirty="0">
                <a:solidFill>
                  <a:srgbClr val="7F7F7F"/>
                </a:solidFill>
              </a:rPr>
              <a:t>Multilayer architecture deposited on Hastelloy metallic substrate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b="1" dirty="0">
                <a:solidFill>
                  <a:srgbClr val="7F7F7F"/>
                </a:solidFill>
              </a:rPr>
              <a:t>REBCO: REBa</a:t>
            </a:r>
            <a:r>
              <a:rPr lang="en-GB" b="1" baseline="-25000" dirty="0">
                <a:solidFill>
                  <a:srgbClr val="7F7F7F"/>
                </a:solidFill>
              </a:rPr>
              <a:t>2</a:t>
            </a:r>
            <a:r>
              <a:rPr lang="en-GB" b="1" dirty="0">
                <a:solidFill>
                  <a:srgbClr val="7F7F7F"/>
                </a:solidFill>
              </a:rPr>
              <a:t>Cu</a:t>
            </a:r>
            <a:r>
              <a:rPr lang="en-GB" b="1" baseline="-25000" dirty="0">
                <a:solidFill>
                  <a:srgbClr val="7F7F7F"/>
                </a:solidFill>
              </a:rPr>
              <a:t>3</a:t>
            </a:r>
            <a:r>
              <a:rPr lang="en-GB" b="1" dirty="0">
                <a:solidFill>
                  <a:srgbClr val="7F7F7F"/>
                </a:solidFill>
              </a:rPr>
              <a:t>O</a:t>
            </a:r>
            <a:r>
              <a:rPr lang="en-GB" b="1" baseline="-25000" dirty="0">
                <a:solidFill>
                  <a:srgbClr val="7F7F7F"/>
                </a:solidFill>
              </a:rPr>
              <a:t>7-</a:t>
            </a:r>
            <a:r>
              <a:rPr lang="en-GB" b="1" i="1" baseline="-25000" dirty="0">
                <a:solidFill>
                  <a:srgbClr val="7F7F7F"/>
                </a:solidFill>
              </a:rPr>
              <a:t>x</a:t>
            </a:r>
            <a:r>
              <a:rPr lang="en-GB" b="1" dirty="0">
                <a:solidFill>
                  <a:srgbClr val="7F7F7F"/>
                </a:solidFill>
              </a:rPr>
              <a:t> (RE=Y or rare earth)</a:t>
            </a:r>
          </a:p>
        </p:txBody>
      </p:sp>
      <p:sp>
        <p:nvSpPr>
          <p:cNvPr id="203817" name="Rectangle 41">
            <a:extLst>
              <a:ext uri="{FF2B5EF4-FFF2-40B4-BE49-F238E27FC236}">
                <a16:creationId xmlns:a16="http://schemas.microsoft.com/office/drawing/2014/main" id="{4075DC77-B3CE-9B39-7BCE-83690EB18A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1" y="5324475"/>
            <a:ext cx="662349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/>
              <a:t>Non-symmetric sample, REBCO film on one side only</a:t>
            </a:r>
          </a:p>
          <a:p>
            <a:pPr eaLnBrk="1" hangingPunct="1">
              <a:buFontTx/>
              <a:buChar char="•"/>
            </a:pPr>
            <a:r>
              <a:rPr lang="en-GB" sz="2000" dirty="0">
                <a:sym typeface="Symbol" pitchFamily="2" charset="2"/>
              </a:rPr>
              <a:t>Region of interest: </a:t>
            </a:r>
            <a:r>
              <a:rPr lang="en-GB" sz="2000" dirty="0" err="1">
                <a:sym typeface="Symbol" pitchFamily="2" charset="2"/>
              </a:rPr>
              <a:t>REBCO+buffer</a:t>
            </a:r>
            <a:r>
              <a:rPr lang="en-GB" sz="2000" dirty="0">
                <a:sym typeface="Symbol" pitchFamily="2" charset="2"/>
              </a:rPr>
              <a:t> stack</a:t>
            </a:r>
          </a:p>
          <a:p>
            <a:pPr eaLnBrk="1" hangingPunct="1">
              <a:buFontTx/>
              <a:buChar char="•"/>
            </a:pPr>
            <a:r>
              <a:rPr lang="en-GB" sz="2000" dirty="0">
                <a:sym typeface="Symbol" pitchFamily="2" charset="2"/>
              </a:rPr>
              <a:t>Analysis of film integrity and interfaces</a:t>
            </a:r>
            <a:endParaRPr lang="en-GB" sz="2000" dirty="0"/>
          </a:p>
        </p:txBody>
      </p:sp>
      <p:pic>
        <p:nvPicPr>
          <p:cNvPr id="4" name="Immagine 3" descr="Immagine che contiene design&#10;&#10;Descrizione generata automaticamente">
            <a:extLst>
              <a:ext uri="{FF2B5EF4-FFF2-40B4-BE49-F238E27FC236}">
                <a16:creationId xmlns:a16="http://schemas.microsoft.com/office/drawing/2014/main" id="{3C263066-DCCC-8351-E53D-20B5C07A1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31" y="2454456"/>
            <a:ext cx="5681900" cy="203088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43172173-747B-A3B5-11FA-A8F0D36FE577}"/>
              </a:ext>
            </a:extLst>
          </p:cNvPr>
          <p:cNvSpPr/>
          <p:nvPr/>
        </p:nvSpPr>
        <p:spPr>
          <a:xfrm>
            <a:off x="7083425" y="1791410"/>
            <a:ext cx="4495800" cy="679116"/>
          </a:xfrm>
          <a:prstGeom prst="rect">
            <a:avLst/>
          </a:prstGeom>
          <a:solidFill>
            <a:srgbClr val="EE7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604C9AD4-58E5-8651-0A6E-4E1E72D354A4}"/>
              </a:ext>
            </a:extLst>
          </p:cNvPr>
          <p:cNvSpPr/>
          <p:nvPr/>
        </p:nvSpPr>
        <p:spPr>
          <a:xfrm>
            <a:off x="7083425" y="2456480"/>
            <a:ext cx="4495800" cy="4204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D0F2DEF0-C085-9380-A9A7-1C8105C647D5}"/>
              </a:ext>
            </a:extLst>
          </p:cNvPr>
          <p:cNvSpPr/>
          <p:nvPr/>
        </p:nvSpPr>
        <p:spPr>
          <a:xfrm>
            <a:off x="7083425" y="2876886"/>
            <a:ext cx="4495800" cy="34424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8E177ADC-A82E-2BD7-EA87-5C3A6EE5BD97}"/>
              </a:ext>
            </a:extLst>
          </p:cNvPr>
          <p:cNvSpPr/>
          <p:nvPr/>
        </p:nvSpPr>
        <p:spPr>
          <a:xfrm>
            <a:off x="7083425" y="3220768"/>
            <a:ext cx="4495800" cy="254829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4E86911-96F8-3DFE-CF33-09D42DCE90EF}"/>
              </a:ext>
            </a:extLst>
          </p:cNvPr>
          <p:cNvSpPr/>
          <p:nvPr/>
        </p:nvSpPr>
        <p:spPr>
          <a:xfrm>
            <a:off x="7083425" y="3469896"/>
            <a:ext cx="4495800" cy="1710084"/>
          </a:xfrm>
          <a:prstGeom prst="rect">
            <a:avLst/>
          </a:prstGeom>
          <a:solidFill>
            <a:srgbClr val="8D8D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0E1FDF0-53EB-F9AD-BE8C-F9311CCE1E56}"/>
              </a:ext>
            </a:extLst>
          </p:cNvPr>
          <p:cNvSpPr txBox="1"/>
          <p:nvPr/>
        </p:nvSpPr>
        <p:spPr>
          <a:xfrm>
            <a:off x="7083425" y="1929895"/>
            <a:ext cx="4495799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Copper (10 µm)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4EFA6CE-EA27-AA84-B883-8A998164FF2F}"/>
              </a:ext>
            </a:extLst>
          </p:cNvPr>
          <p:cNvSpPr txBox="1"/>
          <p:nvPr/>
        </p:nvSpPr>
        <p:spPr>
          <a:xfrm>
            <a:off x="7083425" y="2485970"/>
            <a:ext cx="44958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Silver (2 µm)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53A208F-3756-7B1A-AE55-F4807C97E235}"/>
              </a:ext>
            </a:extLst>
          </p:cNvPr>
          <p:cNvSpPr txBox="1"/>
          <p:nvPr/>
        </p:nvSpPr>
        <p:spPr>
          <a:xfrm>
            <a:off x="7083425" y="2868450"/>
            <a:ext cx="44958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REBCO (2 µm)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BC66570-E721-B961-DD5F-1A32DA59FB4B}"/>
              </a:ext>
            </a:extLst>
          </p:cNvPr>
          <p:cNvSpPr txBox="1"/>
          <p:nvPr/>
        </p:nvSpPr>
        <p:spPr>
          <a:xfrm>
            <a:off x="7083425" y="3160593"/>
            <a:ext cx="44958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Buffer stack (350 nm)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66D9291-A5B2-52A8-A14F-3C6DDD7B89CB}"/>
              </a:ext>
            </a:extLst>
          </p:cNvPr>
          <p:cNvSpPr txBox="1"/>
          <p:nvPr/>
        </p:nvSpPr>
        <p:spPr>
          <a:xfrm>
            <a:off x="7083424" y="4080710"/>
            <a:ext cx="4495799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Hastelloy substrate (60 µm)</a:t>
            </a:r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99F2C2D8-B1E5-AC4D-30BF-C5C3B929030E}"/>
              </a:ext>
            </a:extLst>
          </p:cNvPr>
          <p:cNvCxnSpPr>
            <a:cxnSpLocks/>
          </p:cNvCxnSpPr>
          <p:nvPr/>
        </p:nvCxnSpPr>
        <p:spPr>
          <a:xfrm flipV="1">
            <a:off x="5257800" y="4178394"/>
            <a:ext cx="517358" cy="3476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2E1C695-D9E7-F06D-9B18-AB103B586836}"/>
              </a:ext>
            </a:extLst>
          </p:cNvPr>
          <p:cNvSpPr txBox="1"/>
          <p:nvPr/>
        </p:nvSpPr>
        <p:spPr>
          <a:xfrm>
            <a:off x="4935663" y="4631902"/>
            <a:ext cx="1678990" cy="43088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en-GB" sz="1400" dirty="0"/>
              <a:t>Typical tape width 4 mm (or 12 mm)</a:t>
            </a: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D30E1D4B-24D6-0F5C-2DC1-7E86E2778DC5}"/>
              </a:ext>
            </a:extLst>
          </p:cNvPr>
          <p:cNvCxnSpPr>
            <a:cxnSpLocks/>
          </p:cNvCxnSpPr>
          <p:nvPr/>
        </p:nvCxnSpPr>
        <p:spPr>
          <a:xfrm flipV="1">
            <a:off x="1090583" y="3357291"/>
            <a:ext cx="0" cy="486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3A67DB6-F16D-2DA4-2A92-F33B58292965}"/>
              </a:ext>
            </a:extLst>
          </p:cNvPr>
          <p:cNvSpPr txBox="1"/>
          <p:nvPr/>
        </p:nvSpPr>
        <p:spPr>
          <a:xfrm>
            <a:off x="21536" y="3429000"/>
            <a:ext cx="1678990" cy="215444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en-GB" sz="1400" dirty="0"/>
              <a:t>50–100 µm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9E75BA0-1A8A-70C2-C0A5-60DBFD444DA7}"/>
              </a:ext>
            </a:extLst>
          </p:cNvPr>
          <p:cNvSpPr/>
          <p:nvPr/>
        </p:nvSpPr>
        <p:spPr>
          <a:xfrm>
            <a:off x="7083425" y="5152691"/>
            <a:ext cx="4495800" cy="2569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0843AFF-491A-F784-679C-3FF997370FC6}"/>
              </a:ext>
            </a:extLst>
          </p:cNvPr>
          <p:cNvSpPr/>
          <p:nvPr/>
        </p:nvSpPr>
        <p:spPr>
          <a:xfrm>
            <a:off x="7083425" y="5403172"/>
            <a:ext cx="4495800" cy="679116"/>
          </a:xfrm>
          <a:prstGeom prst="rect">
            <a:avLst/>
          </a:prstGeom>
          <a:solidFill>
            <a:srgbClr val="EE7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55D1296-F48E-7E88-4ACD-5D322365126D}"/>
              </a:ext>
            </a:extLst>
          </p:cNvPr>
          <p:cNvSpPr txBox="1"/>
          <p:nvPr/>
        </p:nvSpPr>
        <p:spPr>
          <a:xfrm>
            <a:off x="7083423" y="5558064"/>
            <a:ext cx="4495799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Copper (10 µm)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77D80CD-581A-1419-5459-86E5C5E1F704}"/>
              </a:ext>
            </a:extLst>
          </p:cNvPr>
          <p:cNvSpPr txBox="1"/>
          <p:nvPr/>
        </p:nvSpPr>
        <p:spPr>
          <a:xfrm>
            <a:off x="7083424" y="5093675"/>
            <a:ext cx="4495799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Silver (1 µm)</a:t>
            </a:r>
          </a:p>
        </p:txBody>
      </p:sp>
      <p:sp>
        <p:nvSpPr>
          <p:cNvPr id="25" name="Segnaposto numero diapositiva 24">
            <a:extLst>
              <a:ext uri="{FF2B5EF4-FFF2-40B4-BE49-F238E27FC236}">
                <a16:creationId xmlns:a16="http://schemas.microsoft.com/office/drawing/2014/main" id="{8F08737C-C1E2-055F-E937-AC998550E6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4</a:t>
            </a:fld>
            <a:endParaRPr lang="it-IT" altLang="it-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67383-1362-10B9-F1DA-FA5FA6F10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16BF8E17-CCF5-AA39-AA1F-DCCD81B33542}"/>
              </a:ext>
            </a:extLst>
          </p:cNvPr>
          <p:cNvSpPr/>
          <p:nvPr/>
        </p:nvSpPr>
        <p:spPr>
          <a:xfrm>
            <a:off x="7083425" y="1791410"/>
            <a:ext cx="1001796" cy="679116"/>
          </a:xfrm>
          <a:prstGeom prst="rect">
            <a:avLst/>
          </a:prstGeom>
          <a:solidFill>
            <a:srgbClr val="EE7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2005CFB-FF6C-1FDB-C2D3-2EF7AD5F9383}"/>
              </a:ext>
            </a:extLst>
          </p:cNvPr>
          <p:cNvSpPr/>
          <p:nvPr/>
        </p:nvSpPr>
        <p:spPr>
          <a:xfrm>
            <a:off x="7083425" y="2456480"/>
            <a:ext cx="1001796" cy="4204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2D824A5-D098-6F53-02D1-4EC9CE8C7CBC}"/>
              </a:ext>
            </a:extLst>
          </p:cNvPr>
          <p:cNvSpPr/>
          <p:nvPr/>
        </p:nvSpPr>
        <p:spPr>
          <a:xfrm>
            <a:off x="7083425" y="2876886"/>
            <a:ext cx="1001796" cy="34424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59F72B7-47E4-908E-F0A9-4F090A7A0789}"/>
              </a:ext>
            </a:extLst>
          </p:cNvPr>
          <p:cNvSpPr/>
          <p:nvPr/>
        </p:nvSpPr>
        <p:spPr>
          <a:xfrm>
            <a:off x="7083425" y="3220768"/>
            <a:ext cx="1001796" cy="23247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5550984C-2EAA-95C6-1197-3051EE410592}"/>
              </a:ext>
            </a:extLst>
          </p:cNvPr>
          <p:cNvSpPr/>
          <p:nvPr/>
        </p:nvSpPr>
        <p:spPr>
          <a:xfrm>
            <a:off x="10577428" y="1791410"/>
            <a:ext cx="1001796" cy="679116"/>
          </a:xfrm>
          <a:prstGeom prst="rect">
            <a:avLst/>
          </a:prstGeom>
          <a:solidFill>
            <a:srgbClr val="EE7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D933C56C-35F6-7EA1-C2C7-05F781517CB7}"/>
              </a:ext>
            </a:extLst>
          </p:cNvPr>
          <p:cNvSpPr/>
          <p:nvPr/>
        </p:nvSpPr>
        <p:spPr>
          <a:xfrm>
            <a:off x="10577428" y="2456480"/>
            <a:ext cx="1001796" cy="4204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F66AAC6A-1175-0D11-8954-0CD19553A052}"/>
              </a:ext>
            </a:extLst>
          </p:cNvPr>
          <p:cNvSpPr/>
          <p:nvPr/>
        </p:nvSpPr>
        <p:spPr>
          <a:xfrm>
            <a:off x="10577428" y="2876886"/>
            <a:ext cx="1001796" cy="34424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CC64416C-185F-EA0F-D131-A323DA5D3C56}"/>
              </a:ext>
            </a:extLst>
          </p:cNvPr>
          <p:cNvSpPr/>
          <p:nvPr/>
        </p:nvSpPr>
        <p:spPr>
          <a:xfrm>
            <a:off x="10577428" y="3220768"/>
            <a:ext cx="1001796" cy="23247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F79C2F0B-AB62-F712-5846-BC652D73AE73}"/>
              </a:ext>
            </a:extLst>
          </p:cNvPr>
          <p:cNvSpPr/>
          <p:nvPr/>
        </p:nvSpPr>
        <p:spPr>
          <a:xfrm>
            <a:off x="8815405" y="1790283"/>
            <a:ext cx="1001796" cy="679116"/>
          </a:xfrm>
          <a:prstGeom prst="rect">
            <a:avLst/>
          </a:prstGeom>
          <a:solidFill>
            <a:srgbClr val="EE7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56226824-7AD3-239B-C6E8-CAEEED6F7052}"/>
              </a:ext>
            </a:extLst>
          </p:cNvPr>
          <p:cNvSpPr/>
          <p:nvPr/>
        </p:nvSpPr>
        <p:spPr>
          <a:xfrm>
            <a:off x="8815405" y="2455353"/>
            <a:ext cx="1001796" cy="4204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8290FBC7-4A7C-4CD9-DC44-C758E8DF0BE7}"/>
              </a:ext>
            </a:extLst>
          </p:cNvPr>
          <p:cNvSpPr/>
          <p:nvPr/>
        </p:nvSpPr>
        <p:spPr>
          <a:xfrm>
            <a:off x="8815405" y="2875759"/>
            <a:ext cx="1001796" cy="34424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D878CD00-E727-D823-04D5-83EB71D720F0}"/>
              </a:ext>
            </a:extLst>
          </p:cNvPr>
          <p:cNvSpPr/>
          <p:nvPr/>
        </p:nvSpPr>
        <p:spPr>
          <a:xfrm>
            <a:off x="8815405" y="3219641"/>
            <a:ext cx="1001796" cy="23247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C30A67D7-A1C8-585B-F357-4B500E12B9D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6A5AB92F-035C-11CB-F9D9-4C782F44BD0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REBCO coated conductor </a:t>
            </a:r>
            <a:r>
              <a:rPr lang="en-GB" dirty="0" err="1">
                <a:solidFill>
                  <a:srgbClr val="FFFFFF"/>
                </a:solidFill>
              </a:rPr>
              <a:t>filamentisation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03779" name="Segnaposto numero diapositiva 2">
            <a:extLst>
              <a:ext uri="{FF2B5EF4-FFF2-40B4-BE49-F238E27FC236}">
                <a16:creationId xmlns:a16="http://schemas.microsoft.com/office/drawing/2014/main" id="{051A09ED-B65E-925D-71E9-52EF8B0D904E}"/>
              </a:ext>
            </a:extLst>
          </p:cNvPr>
          <p:cNvSpPr txBox="1">
            <a:spLocks noGrp="1"/>
          </p:cNvSpPr>
          <p:nvPr/>
        </p:nvSpPr>
        <p:spPr bwMode="auto">
          <a:xfrm>
            <a:off x="8736013" y="6356350"/>
            <a:ext cx="28432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algn="r" eaLnBrk="1" hangingPunct="1"/>
            <a:fld id="{6C9F0544-1860-AB41-A856-4D5B06ADCF41}" type="slidenum">
              <a:rPr lang="en-GB" sz="1200" smtClean="0">
                <a:solidFill>
                  <a:srgbClr val="898989"/>
                </a:solidFill>
              </a:rPr>
              <a:pPr algn="r" eaLnBrk="1" hangingPunct="1"/>
              <a:t>5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2312374B-7283-2732-7A9A-04F834AE38F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396875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b="1" dirty="0">
                <a:solidFill>
                  <a:srgbClr val="7F7F7F"/>
                </a:solidFill>
              </a:rPr>
              <a:t>Laser patterning to produce REBCO filaments</a:t>
            </a:r>
          </a:p>
        </p:txBody>
      </p:sp>
      <p:sp>
        <p:nvSpPr>
          <p:cNvPr id="203817" name="Rectangle 41">
            <a:extLst>
              <a:ext uri="{FF2B5EF4-FFF2-40B4-BE49-F238E27FC236}">
                <a16:creationId xmlns:a16="http://schemas.microsoft.com/office/drawing/2014/main" id="{D4388AEC-6E90-77C4-1BD9-8C30D9AE4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1" y="5518440"/>
            <a:ext cx="662349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noProof="0" dirty="0"/>
              <a:t>Typical strip width 0.4–1 mm</a:t>
            </a:r>
          </a:p>
          <a:p>
            <a:pPr eaLnBrk="1" hangingPunct="1">
              <a:buFontTx/>
              <a:buChar char="•"/>
            </a:pPr>
            <a:r>
              <a:rPr lang="en-GB" sz="2000" noProof="0" dirty="0"/>
              <a:t>Useful strip length: &gt; 4 mm</a:t>
            </a:r>
          </a:p>
        </p:txBody>
      </p:sp>
      <p:pic>
        <p:nvPicPr>
          <p:cNvPr id="4" name="Immagine 3" descr="Immagine che contiene design&#10;&#10;Descrizione generata automaticamente">
            <a:extLst>
              <a:ext uri="{FF2B5EF4-FFF2-40B4-BE49-F238E27FC236}">
                <a16:creationId xmlns:a16="http://schemas.microsoft.com/office/drawing/2014/main" id="{20554184-2B26-B1E2-46A2-9D7B8666A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31" y="1708490"/>
            <a:ext cx="5681900" cy="203088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E5D2BB00-27DA-B850-B9AA-D86B97C40B95}"/>
              </a:ext>
            </a:extLst>
          </p:cNvPr>
          <p:cNvSpPr/>
          <p:nvPr/>
        </p:nvSpPr>
        <p:spPr>
          <a:xfrm>
            <a:off x="7083425" y="3469896"/>
            <a:ext cx="4495800" cy="1710084"/>
          </a:xfrm>
          <a:prstGeom prst="rect">
            <a:avLst/>
          </a:prstGeom>
          <a:solidFill>
            <a:srgbClr val="8D8D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5365840B-815E-BEF0-65DF-4A3CA51CB6A7}"/>
              </a:ext>
            </a:extLst>
          </p:cNvPr>
          <p:cNvSpPr/>
          <p:nvPr/>
        </p:nvSpPr>
        <p:spPr>
          <a:xfrm>
            <a:off x="7083425" y="5152691"/>
            <a:ext cx="4495800" cy="2569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82C7764-F2E2-FD49-94EF-8295BC0CA54C}"/>
              </a:ext>
            </a:extLst>
          </p:cNvPr>
          <p:cNvSpPr txBox="1"/>
          <p:nvPr/>
        </p:nvSpPr>
        <p:spPr>
          <a:xfrm>
            <a:off x="7083424" y="4080710"/>
            <a:ext cx="44958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Hastelloy substrate (60 µm)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6ABF4CD1-3D5F-30F1-913A-D03B59B82415}"/>
              </a:ext>
            </a:extLst>
          </p:cNvPr>
          <p:cNvSpPr/>
          <p:nvPr/>
        </p:nvSpPr>
        <p:spPr>
          <a:xfrm>
            <a:off x="7083425" y="5403172"/>
            <a:ext cx="4495800" cy="679116"/>
          </a:xfrm>
          <a:prstGeom prst="rect">
            <a:avLst/>
          </a:prstGeom>
          <a:solidFill>
            <a:srgbClr val="EE7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17B2BD8-14D5-B183-2C21-588ECC2AA0CB}"/>
              </a:ext>
            </a:extLst>
          </p:cNvPr>
          <p:cNvSpPr txBox="1"/>
          <p:nvPr/>
        </p:nvSpPr>
        <p:spPr>
          <a:xfrm>
            <a:off x="7083424" y="5558064"/>
            <a:ext cx="44958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Copper (10 µm)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6CBD251-7F98-0DD3-7152-22FE8E047A0D}"/>
              </a:ext>
            </a:extLst>
          </p:cNvPr>
          <p:cNvSpPr txBox="1"/>
          <p:nvPr/>
        </p:nvSpPr>
        <p:spPr>
          <a:xfrm>
            <a:off x="7083424" y="5093675"/>
            <a:ext cx="44958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Silver (1 µm)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C662742-9898-DB2D-2741-45A020E69410}"/>
              </a:ext>
            </a:extLst>
          </p:cNvPr>
          <p:cNvSpPr txBox="1"/>
          <p:nvPr/>
        </p:nvSpPr>
        <p:spPr>
          <a:xfrm>
            <a:off x="6166291" y="1929895"/>
            <a:ext cx="2818503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Cu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F4FA200-EEFB-3664-E491-404E3504D2FF}"/>
              </a:ext>
            </a:extLst>
          </p:cNvPr>
          <p:cNvSpPr txBox="1"/>
          <p:nvPr/>
        </p:nvSpPr>
        <p:spPr>
          <a:xfrm>
            <a:off x="6190092" y="2485970"/>
            <a:ext cx="2818503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Ag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3D8BCD5-7B1D-2597-88D5-263AD2B94B55}"/>
              </a:ext>
            </a:extLst>
          </p:cNvPr>
          <p:cNvSpPr txBox="1"/>
          <p:nvPr/>
        </p:nvSpPr>
        <p:spPr>
          <a:xfrm>
            <a:off x="5339252" y="2868450"/>
            <a:ext cx="44958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REBCO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493AB35-6FD6-DA11-DA52-EA7B1B1C916B}"/>
              </a:ext>
            </a:extLst>
          </p:cNvPr>
          <p:cNvSpPr txBox="1"/>
          <p:nvPr/>
        </p:nvSpPr>
        <p:spPr>
          <a:xfrm>
            <a:off x="5514448" y="3148561"/>
            <a:ext cx="42037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Buffer</a:t>
            </a:r>
          </a:p>
        </p:txBody>
      </p:sp>
      <p:cxnSp>
        <p:nvCxnSpPr>
          <p:cNvPr id="12" name="Connettore 2 20">
            <a:extLst>
              <a:ext uri="{FF2B5EF4-FFF2-40B4-BE49-F238E27FC236}">
                <a16:creationId xmlns:a16="http://schemas.microsoft.com/office/drawing/2014/main" id="{197E2AAA-B944-926D-0E43-D0A600F66AE2}"/>
              </a:ext>
            </a:extLst>
          </p:cNvPr>
          <p:cNvCxnSpPr>
            <a:cxnSpLocks/>
          </p:cNvCxnSpPr>
          <p:nvPr/>
        </p:nvCxnSpPr>
        <p:spPr>
          <a:xfrm flipV="1">
            <a:off x="5257800" y="3480565"/>
            <a:ext cx="517358" cy="3476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520722C-B987-5AC8-0716-55685DF9EC07}"/>
              </a:ext>
            </a:extLst>
          </p:cNvPr>
          <p:cNvSpPr txBox="1"/>
          <p:nvPr/>
        </p:nvSpPr>
        <p:spPr>
          <a:xfrm>
            <a:off x="4935663" y="3934073"/>
            <a:ext cx="1678990" cy="43088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en-GB" sz="1400" dirty="0"/>
              <a:t>Typical tape width 4 mm (or 12 mm)</a:t>
            </a:r>
          </a:p>
        </p:txBody>
      </p:sp>
      <p:cxnSp>
        <p:nvCxnSpPr>
          <p:cNvPr id="14" name="Connettore 2 23">
            <a:extLst>
              <a:ext uri="{FF2B5EF4-FFF2-40B4-BE49-F238E27FC236}">
                <a16:creationId xmlns:a16="http://schemas.microsoft.com/office/drawing/2014/main" id="{A5828DFE-5898-AFCF-100D-2A39BB3F6A4C}"/>
              </a:ext>
            </a:extLst>
          </p:cNvPr>
          <p:cNvCxnSpPr>
            <a:cxnSpLocks/>
          </p:cNvCxnSpPr>
          <p:nvPr/>
        </p:nvCxnSpPr>
        <p:spPr>
          <a:xfrm flipV="1">
            <a:off x="1090583" y="2659462"/>
            <a:ext cx="0" cy="486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629B6D6-0BD7-22DA-6502-F2029CBF3D2E}"/>
              </a:ext>
            </a:extLst>
          </p:cNvPr>
          <p:cNvSpPr txBox="1"/>
          <p:nvPr/>
        </p:nvSpPr>
        <p:spPr>
          <a:xfrm>
            <a:off x="21536" y="2731171"/>
            <a:ext cx="1678990" cy="215444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en-GB" sz="1400" dirty="0"/>
              <a:t>50–100 µm</a:t>
            </a:r>
          </a:p>
        </p:txBody>
      </p:sp>
      <p:pic>
        <p:nvPicPr>
          <p:cNvPr id="26" name="Immagine 25" descr="Immagine che contiene testo, schermata, design&#10;&#10;Il contenuto generato dall'IA potrebbe non essere corretto.">
            <a:extLst>
              <a:ext uri="{FF2B5EF4-FFF2-40B4-BE49-F238E27FC236}">
                <a16:creationId xmlns:a16="http://schemas.microsoft.com/office/drawing/2014/main" id="{662EF716-3611-DBC8-AB5F-7316CBDC28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578" y="3704506"/>
            <a:ext cx="3686038" cy="1693180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1560897-C377-5256-4CDB-FACAB05AFE16}"/>
              </a:ext>
            </a:extLst>
          </p:cNvPr>
          <p:cNvSpPr txBox="1"/>
          <p:nvPr/>
        </p:nvSpPr>
        <p:spPr>
          <a:xfrm>
            <a:off x="4660506" y="5161639"/>
            <a:ext cx="1529586" cy="153888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000" dirty="0"/>
              <a:t>Li et al. </a:t>
            </a:r>
            <a:r>
              <a:rPr lang="it-IT" sz="1000" dirty="0" err="1"/>
              <a:t>SuST</a:t>
            </a:r>
            <a:r>
              <a:rPr lang="it-IT" sz="1000" dirty="0"/>
              <a:t> 37 (2024)</a:t>
            </a:r>
          </a:p>
        </p:txBody>
      </p:sp>
      <p:sp>
        <p:nvSpPr>
          <p:cNvPr id="29" name="Segnaposto numero diapositiva 28">
            <a:extLst>
              <a:ext uri="{FF2B5EF4-FFF2-40B4-BE49-F238E27FC236}">
                <a16:creationId xmlns:a16="http://schemas.microsoft.com/office/drawing/2014/main" id="{8AF4AF51-D7A5-A726-D705-8EE426F7E4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88693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7AFC43-2629-DA65-86BA-EFB299667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>
            <a:extLst>
              <a:ext uri="{FF2B5EF4-FFF2-40B4-BE49-F238E27FC236}">
                <a16:creationId xmlns:a16="http://schemas.microsoft.com/office/drawing/2014/main" id="{35DBBDAB-B39C-90B5-A459-554CE85EB50C}"/>
              </a:ext>
            </a:extLst>
          </p:cNvPr>
          <p:cNvSpPr/>
          <p:nvPr/>
        </p:nvSpPr>
        <p:spPr>
          <a:xfrm>
            <a:off x="7083425" y="5152691"/>
            <a:ext cx="4495800" cy="2569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F9B48AC5-9CC1-B096-5DC4-4C950D877BEB}"/>
              </a:ext>
            </a:extLst>
          </p:cNvPr>
          <p:cNvSpPr/>
          <p:nvPr/>
        </p:nvSpPr>
        <p:spPr>
          <a:xfrm>
            <a:off x="7083425" y="5403172"/>
            <a:ext cx="4495800" cy="679116"/>
          </a:xfrm>
          <a:prstGeom prst="rect">
            <a:avLst/>
          </a:prstGeom>
          <a:solidFill>
            <a:srgbClr val="EE7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22334F85-4173-E4C8-0ADA-56DD21CB410D}"/>
              </a:ext>
            </a:extLst>
          </p:cNvPr>
          <p:cNvSpPr txBox="1"/>
          <p:nvPr/>
        </p:nvSpPr>
        <p:spPr>
          <a:xfrm>
            <a:off x="7083424" y="5558064"/>
            <a:ext cx="44958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Copper (10 µm)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9E9EDF54-AC7E-CC22-BB64-C264D2BD2DB7}"/>
              </a:ext>
            </a:extLst>
          </p:cNvPr>
          <p:cNvSpPr txBox="1"/>
          <p:nvPr/>
        </p:nvSpPr>
        <p:spPr>
          <a:xfrm>
            <a:off x="7083424" y="5093675"/>
            <a:ext cx="44958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Silver (1 µm)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C6DE24B-048D-39B5-5EEC-97A600F215FA}"/>
              </a:ext>
            </a:extLst>
          </p:cNvPr>
          <p:cNvSpPr/>
          <p:nvPr/>
        </p:nvSpPr>
        <p:spPr>
          <a:xfrm>
            <a:off x="8815405" y="1790283"/>
            <a:ext cx="1001796" cy="679116"/>
          </a:xfrm>
          <a:prstGeom prst="rect">
            <a:avLst/>
          </a:prstGeom>
          <a:solidFill>
            <a:srgbClr val="EE7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EC0894A6-9304-6A77-3BB0-B2817C0134FE}"/>
              </a:ext>
            </a:extLst>
          </p:cNvPr>
          <p:cNvSpPr/>
          <p:nvPr/>
        </p:nvSpPr>
        <p:spPr>
          <a:xfrm>
            <a:off x="8815405" y="2455353"/>
            <a:ext cx="1001796" cy="4204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D678F12-FF17-90A5-D335-7CB2B23E0014}"/>
              </a:ext>
            </a:extLst>
          </p:cNvPr>
          <p:cNvSpPr/>
          <p:nvPr/>
        </p:nvSpPr>
        <p:spPr>
          <a:xfrm>
            <a:off x="8815405" y="2875759"/>
            <a:ext cx="1001796" cy="34424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61973863-3132-BB5A-7D66-4EF508B02EF0}"/>
              </a:ext>
            </a:extLst>
          </p:cNvPr>
          <p:cNvSpPr/>
          <p:nvPr/>
        </p:nvSpPr>
        <p:spPr>
          <a:xfrm>
            <a:off x="8815405" y="3219641"/>
            <a:ext cx="1001796" cy="23247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B0ED4B5D-7CBB-0E58-93CC-9D5043353545}"/>
              </a:ext>
            </a:extLst>
          </p:cNvPr>
          <p:cNvSpPr/>
          <p:nvPr/>
        </p:nvSpPr>
        <p:spPr>
          <a:xfrm>
            <a:off x="7083425" y="1791410"/>
            <a:ext cx="1001796" cy="679116"/>
          </a:xfrm>
          <a:prstGeom prst="rect">
            <a:avLst/>
          </a:prstGeom>
          <a:solidFill>
            <a:srgbClr val="EE7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C7F609D9-614B-DC34-3577-B38F0DA35908}"/>
              </a:ext>
            </a:extLst>
          </p:cNvPr>
          <p:cNvSpPr/>
          <p:nvPr/>
        </p:nvSpPr>
        <p:spPr>
          <a:xfrm>
            <a:off x="7083425" y="2456480"/>
            <a:ext cx="1001796" cy="4204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539F255-0E41-445C-1947-49B98F3A24E0}"/>
              </a:ext>
            </a:extLst>
          </p:cNvPr>
          <p:cNvSpPr/>
          <p:nvPr/>
        </p:nvSpPr>
        <p:spPr>
          <a:xfrm>
            <a:off x="7083425" y="2876886"/>
            <a:ext cx="1001796" cy="34424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3D66E3A-52DA-AE0C-72ED-F7C64AC7EB23}"/>
              </a:ext>
            </a:extLst>
          </p:cNvPr>
          <p:cNvSpPr/>
          <p:nvPr/>
        </p:nvSpPr>
        <p:spPr>
          <a:xfrm>
            <a:off x="7083425" y="3220768"/>
            <a:ext cx="1001796" cy="23247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BD4961A6-EB89-81DC-2AE3-D856A00A43A1}"/>
              </a:ext>
            </a:extLst>
          </p:cNvPr>
          <p:cNvSpPr/>
          <p:nvPr/>
        </p:nvSpPr>
        <p:spPr>
          <a:xfrm>
            <a:off x="10577428" y="1791410"/>
            <a:ext cx="1001796" cy="679116"/>
          </a:xfrm>
          <a:prstGeom prst="rect">
            <a:avLst/>
          </a:prstGeom>
          <a:solidFill>
            <a:srgbClr val="EE7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E95121C-9A8F-6D32-317A-1EC9A0B86D2C}"/>
              </a:ext>
            </a:extLst>
          </p:cNvPr>
          <p:cNvSpPr/>
          <p:nvPr/>
        </p:nvSpPr>
        <p:spPr>
          <a:xfrm>
            <a:off x="10577428" y="2456480"/>
            <a:ext cx="1001796" cy="4204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48DD86A1-D89F-CBB8-2DD7-C5FE43E7D1CB}"/>
              </a:ext>
            </a:extLst>
          </p:cNvPr>
          <p:cNvSpPr/>
          <p:nvPr/>
        </p:nvSpPr>
        <p:spPr>
          <a:xfrm>
            <a:off x="10577428" y="2876886"/>
            <a:ext cx="1001796" cy="34424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6DAA1026-817F-4BD4-62E4-D02F7D7B44D1}"/>
              </a:ext>
            </a:extLst>
          </p:cNvPr>
          <p:cNvSpPr/>
          <p:nvPr/>
        </p:nvSpPr>
        <p:spPr>
          <a:xfrm>
            <a:off x="10577428" y="3220768"/>
            <a:ext cx="1001796" cy="23247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F9ADEBFA-16BB-5773-3D1E-07DE29C04EC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03C3A1FE-55D0-48EB-4ECD-1B2639225F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Analysis of striated REBCO coated conductor</a:t>
            </a:r>
          </a:p>
        </p:txBody>
      </p:sp>
      <p:sp>
        <p:nvSpPr>
          <p:cNvPr id="203779" name="Segnaposto numero diapositiva 2">
            <a:extLst>
              <a:ext uri="{FF2B5EF4-FFF2-40B4-BE49-F238E27FC236}">
                <a16:creationId xmlns:a16="http://schemas.microsoft.com/office/drawing/2014/main" id="{9F49116D-2F44-BAE0-4D42-4D71395325F7}"/>
              </a:ext>
            </a:extLst>
          </p:cNvPr>
          <p:cNvSpPr txBox="1">
            <a:spLocks noGrp="1"/>
          </p:cNvSpPr>
          <p:nvPr/>
        </p:nvSpPr>
        <p:spPr bwMode="auto">
          <a:xfrm>
            <a:off x="8736013" y="6356350"/>
            <a:ext cx="28432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algn="r" eaLnBrk="1" hangingPunct="1"/>
            <a:fld id="{6C9F0544-1860-AB41-A856-4D5B06ADCF41}" type="slidenum">
              <a:rPr lang="en-GB" sz="1200" smtClean="0">
                <a:solidFill>
                  <a:srgbClr val="898989"/>
                </a:solidFill>
              </a:rPr>
              <a:pPr algn="r" eaLnBrk="1" hangingPunct="1"/>
              <a:t>6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34251FC7-5280-3D15-2921-161D7ECC857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4001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>
                <a:solidFill>
                  <a:srgbClr val="7F7F7F"/>
                </a:solidFill>
              </a:rPr>
              <a:t>Analysis of cross-sectional REBCO lamella extracted from patterned tape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E178E004-E557-9158-6868-B8B3A8ADFC3D}"/>
              </a:ext>
            </a:extLst>
          </p:cNvPr>
          <p:cNvSpPr/>
          <p:nvPr/>
        </p:nvSpPr>
        <p:spPr>
          <a:xfrm>
            <a:off x="7083425" y="3469895"/>
            <a:ext cx="4495800" cy="1676679"/>
          </a:xfrm>
          <a:prstGeom prst="rect">
            <a:avLst/>
          </a:prstGeom>
          <a:solidFill>
            <a:srgbClr val="8D8D8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883EDFA-7AE7-BFD2-1840-ACD726FC895C}"/>
              </a:ext>
            </a:extLst>
          </p:cNvPr>
          <p:cNvSpPr txBox="1"/>
          <p:nvPr/>
        </p:nvSpPr>
        <p:spPr>
          <a:xfrm>
            <a:off x="6166291" y="1929895"/>
            <a:ext cx="2818503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Cu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0659D00-8171-3B2E-EAE8-09168376EBB5}"/>
              </a:ext>
            </a:extLst>
          </p:cNvPr>
          <p:cNvSpPr txBox="1"/>
          <p:nvPr/>
        </p:nvSpPr>
        <p:spPr>
          <a:xfrm>
            <a:off x="6190092" y="2485970"/>
            <a:ext cx="2818503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Ag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4C407B9-87D8-F205-3177-4ED32797BD4A}"/>
              </a:ext>
            </a:extLst>
          </p:cNvPr>
          <p:cNvSpPr txBox="1"/>
          <p:nvPr/>
        </p:nvSpPr>
        <p:spPr>
          <a:xfrm>
            <a:off x="5339412" y="2868450"/>
            <a:ext cx="44958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REBCO</a:t>
            </a: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4C92C8CA-9B80-C5A2-F757-565DE537C9F7}"/>
              </a:ext>
            </a:extLst>
          </p:cNvPr>
          <p:cNvSpPr/>
          <p:nvPr/>
        </p:nvSpPr>
        <p:spPr>
          <a:xfrm>
            <a:off x="8194898" y="2308119"/>
            <a:ext cx="1100653" cy="1480596"/>
          </a:xfrm>
          <a:prstGeom prst="rect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08157D86-6667-0D67-730D-0D507EAE6FE1}"/>
              </a:ext>
            </a:extLst>
          </p:cNvPr>
          <p:cNvSpPr/>
          <p:nvPr/>
        </p:nvSpPr>
        <p:spPr>
          <a:xfrm>
            <a:off x="8177913" y="1791407"/>
            <a:ext cx="1129259" cy="516711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9050">
            <a:noFill/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00B13A98-3A62-7DEE-7E23-D8F179CDCB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3" y="1799954"/>
            <a:ext cx="643524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/>
              <a:t>STEM for defect detection (cracks, voids, inhomogeneities) across filaments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EDS (</a:t>
            </a:r>
            <a:r>
              <a:rPr lang="en-GB" sz="2000" dirty="0" err="1"/>
              <a:t>linescan</a:t>
            </a:r>
            <a:r>
              <a:rPr lang="en-GB" sz="2000" dirty="0"/>
              <a:t> or map) to detect possible compositional inhomogeneity produced by laser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EBSD to detect possible phase modification or </a:t>
            </a:r>
            <a:r>
              <a:rPr lang="en-GB" sz="2000" dirty="0" err="1"/>
              <a:t>amorphisation</a:t>
            </a:r>
            <a:r>
              <a:rPr lang="en-GB" sz="2000" dirty="0"/>
              <a:t> produced by laser patterning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FFDFAEAD-8D1E-9B6E-C8D5-826F7429CA3F}"/>
              </a:ext>
            </a:extLst>
          </p:cNvPr>
          <p:cNvSpPr txBox="1"/>
          <p:nvPr/>
        </p:nvSpPr>
        <p:spPr>
          <a:xfrm>
            <a:off x="7083424" y="4080710"/>
            <a:ext cx="44958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Hastelloy substrate (60 µm)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BEE3E562-03DD-0F51-AAE2-B544BA2F6AD4}"/>
              </a:ext>
            </a:extLst>
          </p:cNvPr>
          <p:cNvSpPr txBox="1"/>
          <p:nvPr/>
        </p:nvSpPr>
        <p:spPr>
          <a:xfrm>
            <a:off x="5514448" y="3148561"/>
            <a:ext cx="4203700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en-GB" dirty="0"/>
              <a:t>Buffer</a:t>
            </a: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A24C9483-8048-4A68-CF61-6C0B197A7F62}"/>
              </a:ext>
            </a:extLst>
          </p:cNvPr>
          <p:cNvSpPr/>
          <p:nvPr/>
        </p:nvSpPr>
        <p:spPr>
          <a:xfrm>
            <a:off x="7071849" y="1796188"/>
            <a:ext cx="1106064" cy="42861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9050">
            <a:noFill/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FA4C6D3E-CE22-A717-6275-C6F8B58C8E35}"/>
              </a:ext>
            </a:extLst>
          </p:cNvPr>
          <p:cNvSpPr/>
          <p:nvPr/>
        </p:nvSpPr>
        <p:spPr>
          <a:xfrm>
            <a:off x="9307172" y="1796186"/>
            <a:ext cx="2277417" cy="4286102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9050">
            <a:noFill/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4C366F04-1150-AA40-64D4-297C5FAE880E}"/>
              </a:ext>
            </a:extLst>
          </p:cNvPr>
          <p:cNvSpPr/>
          <p:nvPr/>
        </p:nvSpPr>
        <p:spPr>
          <a:xfrm>
            <a:off x="8177914" y="3801413"/>
            <a:ext cx="1129258" cy="2280875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9050">
            <a:noFill/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Segnaposto numero diapositiva 32">
            <a:extLst>
              <a:ext uri="{FF2B5EF4-FFF2-40B4-BE49-F238E27FC236}">
                <a16:creationId xmlns:a16="http://schemas.microsoft.com/office/drawing/2014/main" id="{01D92DE0-822C-23B1-AFC7-2EB604A1B56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6</a:t>
            </a:fld>
            <a:endParaRPr lang="it-IT" altLang="it-IT"/>
          </a:p>
        </p:txBody>
      </p:sp>
      <p:pic>
        <p:nvPicPr>
          <p:cNvPr id="11" name="Immagine 10" descr="Immagine che contiene testo, schermata, design&#10;&#10;Il contenuto generato dall'IA potrebbe non essere corretto.">
            <a:extLst>
              <a:ext uri="{FF2B5EF4-FFF2-40B4-BE49-F238E27FC236}">
                <a16:creationId xmlns:a16="http://schemas.microsoft.com/office/drawing/2014/main" id="{30F1C10D-4F38-961C-E89E-7DC9B00F5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578" y="3704506"/>
            <a:ext cx="3686038" cy="169318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587CF55-FC32-EF7E-F733-846310B33BC3}"/>
              </a:ext>
            </a:extLst>
          </p:cNvPr>
          <p:cNvSpPr txBox="1"/>
          <p:nvPr/>
        </p:nvSpPr>
        <p:spPr>
          <a:xfrm>
            <a:off x="4660506" y="5161639"/>
            <a:ext cx="1529586" cy="153888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000" dirty="0"/>
              <a:t>Li et al. </a:t>
            </a:r>
            <a:r>
              <a:rPr lang="it-IT" sz="1000" dirty="0" err="1"/>
              <a:t>SuST</a:t>
            </a:r>
            <a:r>
              <a:rPr lang="it-IT" sz="1000" dirty="0"/>
              <a:t> 37 (2024)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EF51AA8-6DD3-FA21-6532-5C1B2463F712}"/>
              </a:ext>
            </a:extLst>
          </p:cNvPr>
          <p:cNvSpPr txBox="1"/>
          <p:nvPr/>
        </p:nvSpPr>
        <p:spPr>
          <a:xfrm>
            <a:off x="550863" y="5818288"/>
            <a:ext cx="6128344" cy="338554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200" dirty="0"/>
              <a:t>Shanghai SST 2206 tape </a:t>
            </a:r>
            <a:r>
              <a:rPr lang="it-IT" sz="2200" dirty="0" err="1"/>
              <a:t>was</a:t>
            </a:r>
            <a:r>
              <a:rPr lang="it-IT" sz="2200" dirty="0"/>
              <a:t> </a:t>
            </a:r>
            <a:r>
              <a:rPr lang="it-IT" sz="2200" dirty="0" err="1"/>
              <a:t>selected</a:t>
            </a:r>
            <a:r>
              <a:rPr lang="it-IT" sz="2200" dirty="0"/>
              <a:t> for </a:t>
            </a:r>
            <a:r>
              <a:rPr lang="it-IT" sz="2200" dirty="0" err="1"/>
              <a:t>tests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1506290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88CB1-6468-493A-AA7D-B534DB2B5B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92940B9C-9958-85D2-CADF-819BE7D2227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8194" name="Titolo 1">
            <a:extLst>
              <a:ext uri="{FF2B5EF4-FFF2-40B4-BE49-F238E27FC236}">
                <a16:creationId xmlns:a16="http://schemas.microsoft.com/office/drawing/2014/main" id="{A27BFA10-9AD0-A644-9943-8CCB90D0F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/>
              <a:t>Experimental</a:t>
            </a:r>
          </a:p>
        </p:txBody>
      </p:sp>
      <p:sp>
        <p:nvSpPr>
          <p:cNvPr id="8195" name="Segnaposto testo 3">
            <a:extLst>
              <a:ext uri="{FF2B5EF4-FFF2-40B4-BE49-F238E27FC236}">
                <a16:creationId xmlns:a16="http://schemas.microsoft.com/office/drawing/2014/main" id="{D56C6484-A758-1029-FC64-2070AC584A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25095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/>
              <a:t>Three main tests requested</a:t>
            </a:r>
          </a:p>
        </p:txBody>
      </p:sp>
      <p:sp>
        <p:nvSpPr>
          <p:cNvPr id="8196" name="Segnaposto testo 5">
            <a:extLst>
              <a:ext uri="{FF2B5EF4-FFF2-40B4-BE49-F238E27FC236}">
                <a16:creationId xmlns:a16="http://schemas.microsoft.com/office/drawing/2014/main" id="{CDD87B6B-7FBD-DABE-BC6B-7A4F4AB7FAF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0863" y="1803400"/>
            <a:ext cx="9498012" cy="2800767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rabicPeriod"/>
            </a:pPr>
            <a:r>
              <a:rPr lang="en-GB" sz="2000" dirty="0">
                <a:solidFill>
                  <a:srgbClr val="800000"/>
                </a:solidFill>
              </a:rPr>
              <a:t>Tape </a:t>
            </a:r>
            <a:r>
              <a:rPr lang="en-GB" sz="2000" dirty="0" err="1">
                <a:solidFill>
                  <a:srgbClr val="800000"/>
                </a:solidFill>
              </a:rPr>
              <a:t>filamentisation</a:t>
            </a:r>
            <a:r>
              <a:rPr lang="en-GB" sz="2000" dirty="0">
                <a:solidFill>
                  <a:srgbClr val="800000"/>
                </a:solidFill>
              </a:rPr>
              <a:t> by laser patterning to obtain several REBCO strips running parallel to the rolling direction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GB" sz="2000" dirty="0">
                <a:solidFill>
                  <a:srgbClr val="800000"/>
                </a:solidFill>
              </a:rPr>
              <a:t>Extraction of cross-sectional lamella on patterned REBCO tape in correspondence of strip edge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GB" sz="2000" dirty="0">
                <a:solidFill>
                  <a:srgbClr val="800000"/>
                </a:solidFill>
              </a:rPr>
              <a:t>Analysis of cross-sectional lamella with focus on possible damage caused by laser patterning, including STEM, EDS and EBSD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GB" sz="2000" dirty="0">
              <a:solidFill>
                <a:srgbClr val="800000"/>
              </a:solidFill>
            </a:endParaRPr>
          </a:p>
          <a:p>
            <a:pPr marL="457200" indent="-457200" eaLnBrk="1" hangingPunct="1">
              <a:buFont typeface="+mj-lt"/>
              <a:buAutoNum type="arabicPeriod"/>
            </a:pPr>
            <a:endParaRPr lang="en-GB" sz="2000" dirty="0">
              <a:solidFill>
                <a:srgbClr val="80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F680311-1333-A208-AACC-1967EAA3D68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990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57144-BF2C-7A05-B3E6-E24337537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65815DB6-DCB5-163E-1B25-EB72027B400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00E04A7D-43B5-68F5-4F1B-937B398CD5C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1) Stand-alone laser</a:t>
            </a: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86477615-B2BF-A4D6-4E05-49F9976A500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4001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>
                <a:solidFill>
                  <a:srgbClr val="7F7F7F"/>
                </a:solidFill>
              </a:rPr>
              <a:t>REBCO tape striation</a:t>
            </a:r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32D14EC9-B113-5AB0-5EDE-EE842EDF48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3" y="5378816"/>
            <a:ext cx="643524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/>
              <a:t>Size 3 channels 6.5 mm x 0.4 mm x 40 µm depth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Power 100 </a:t>
            </a:r>
            <a:r>
              <a:rPr lang="en-GB" sz="2000" dirty="0" err="1"/>
              <a:t>mW</a:t>
            </a:r>
            <a:r>
              <a:rPr lang="en-GB" sz="2000" dirty="0"/>
              <a:t>, Time 57’, </a:t>
            </a:r>
            <a:r>
              <a:rPr lang="en-GB" sz="2000" i="1" dirty="0"/>
              <a:t>f</a:t>
            </a:r>
            <a:r>
              <a:rPr lang="en-GB" sz="2000" dirty="0"/>
              <a:t>=20 kHz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Spot diam. 10 µm</a:t>
            </a:r>
          </a:p>
        </p:txBody>
      </p:sp>
      <p:pic>
        <p:nvPicPr>
          <p:cNvPr id="22" name="Immagine 21" descr="Immagine che contiene schermata, bianco e nero, monocromatico, Parallelo&#10;&#10;Il contenuto generato dall'IA potrebbe non essere corretto.">
            <a:extLst>
              <a:ext uri="{FF2B5EF4-FFF2-40B4-BE49-F238E27FC236}">
                <a16:creationId xmlns:a16="http://schemas.microsoft.com/office/drawing/2014/main" id="{17947865-4283-75C7-91AA-88636BA5D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865" y="1679209"/>
            <a:ext cx="9077093" cy="3488070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3BF4AD2-904B-B3E6-49C5-3A7DEAF356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27067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485309-F41B-9596-8A02-C64186F3D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D1ED65FB-64C0-5401-DBC6-1CFA3463F8B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FIB-SEM + laser: Preliminary test on REBCO tape</a:t>
            </a:r>
            <a:endParaRPr lang="en-GB" dirty="0"/>
          </a:p>
        </p:txBody>
      </p:sp>
      <p:sp>
        <p:nvSpPr>
          <p:cNvPr id="203778" name="Titolo 1">
            <a:extLst>
              <a:ext uri="{FF2B5EF4-FFF2-40B4-BE49-F238E27FC236}">
                <a16:creationId xmlns:a16="http://schemas.microsoft.com/office/drawing/2014/main" id="{E88A7A51-345D-AFAF-4A89-F05FBD51F55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0863" y="304800"/>
            <a:ext cx="10969625" cy="396875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rgbClr val="FFFFFF"/>
                </a:solidFill>
              </a:rPr>
              <a:t>1) Stand-alone laser</a:t>
            </a:r>
          </a:p>
        </p:txBody>
      </p:sp>
      <p:sp>
        <p:nvSpPr>
          <p:cNvPr id="203780" name="Segnaposto testo 3">
            <a:extLst>
              <a:ext uri="{FF2B5EF4-FFF2-40B4-BE49-F238E27FC236}">
                <a16:creationId xmlns:a16="http://schemas.microsoft.com/office/drawing/2014/main" id="{2BB6C66C-996F-6DD6-BC97-458FFBFB864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0863" y="1250950"/>
            <a:ext cx="11564937" cy="4001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>
                <a:solidFill>
                  <a:srgbClr val="7F7F7F"/>
                </a:solidFill>
              </a:rPr>
              <a:t>Cross section (filament edge)</a:t>
            </a:r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6D33E1AD-D500-8B4F-A37D-5968F2AC0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3" y="5378816"/>
            <a:ext cx="643524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8913" indent="-1889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5683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/>
              <a:t>Bulk cross section obtained with plasma-FIB</a:t>
            </a:r>
          </a:p>
          <a:p>
            <a:pPr eaLnBrk="1" hangingPunct="1">
              <a:buFontTx/>
              <a:buChar char="•"/>
            </a:pPr>
            <a:r>
              <a:rPr lang="en-GB" sz="2000" dirty="0"/>
              <a:t>Ablated material redeposited on the sample</a:t>
            </a:r>
          </a:p>
        </p:txBody>
      </p:sp>
      <p:pic>
        <p:nvPicPr>
          <p:cNvPr id="4" name="Immagine 3" descr="Immagine che contiene schermata, schizzo, bianco e nero, testo&#10;&#10;Il contenuto generato dall'IA potrebbe non essere corretto.">
            <a:extLst>
              <a:ext uri="{FF2B5EF4-FFF2-40B4-BE49-F238E27FC236}">
                <a16:creationId xmlns:a16="http://schemas.microsoft.com/office/drawing/2014/main" id="{C981B1EA-6179-760B-707E-FFA6835E7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9336" y="1565946"/>
            <a:ext cx="3185982" cy="3661203"/>
          </a:xfrm>
          <a:prstGeom prst="rect">
            <a:avLst/>
          </a:prstGeom>
        </p:spPr>
      </p:pic>
      <p:pic>
        <p:nvPicPr>
          <p:cNvPr id="6" name="Immagine 5" descr="Immagine che contiene schermata, schermo, Software multimediale, software&#10;&#10;Il contenuto generato dall'IA potrebbe non essere corretto.">
            <a:extLst>
              <a:ext uri="{FF2B5EF4-FFF2-40B4-BE49-F238E27FC236}">
                <a16:creationId xmlns:a16="http://schemas.microsoft.com/office/drawing/2014/main" id="{2A29FB2C-0B70-D361-11BD-DC0AD39F2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272" y="1392014"/>
            <a:ext cx="3553389" cy="4100065"/>
          </a:xfrm>
          <a:prstGeom prst="rect">
            <a:avLst/>
          </a:prstGeom>
        </p:spPr>
      </p:pic>
      <p:pic>
        <p:nvPicPr>
          <p:cNvPr id="8" name="Immagine 7" descr="Immagine che contiene testo, schermata, bianco e nero, aria aperta&#10;&#10;Il contenuto generato dall'IA potrebbe non essere corretto.">
            <a:extLst>
              <a:ext uri="{FF2B5EF4-FFF2-40B4-BE49-F238E27FC236}">
                <a16:creationId xmlns:a16="http://schemas.microsoft.com/office/drawing/2014/main" id="{A050F4B7-5222-A998-AD27-BE814F6C09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90" y="1745762"/>
            <a:ext cx="3028207" cy="3487271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2E9DE28-52CF-46BA-D8E9-6DC01B9A4F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BA26522-28B6-EA4B-8295-50831CB5F8EC}" type="slidenum">
              <a:rPr lang="it-IT" altLang="it-IT" smtClean="0"/>
              <a:pPr/>
              <a:t>9</a:t>
            </a:fld>
            <a:endParaRPr lang="it-IT" alt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E22CFB3-30D1-FAD1-0897-1907EC7827E4}"/>
              </a:ext>
            </a:extLst>
          </p:cNvPr>
          <p:cNvSpPr txBox="1"/>
          <p:nvPr/>
        </p:nvSpPr>
        <p:spPr>
          <a:xfrm>
            <a:off x="4131397" y="2714752"/>
            <a:ext cx="579005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Cu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CEA11D1-CB64-1923-5BE7-FA9202DD99C4}"/>
              </a:ext>
            </a:extLst>
          </p:cNvPr>
          <p:cNvSpPr txBox="1"/>
          <p:nvPr/>
        </p:nvSpPr>
        <p:spPr>
          <a:xfrm>
            <a:off x="1637067" y="2305053"/>
            <a:ext cx="474810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Pt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07815F9-E505-3A70-4922-D544CA1579A8}"/>
              </a:ext>
            </a:extLst>
          </p:cNvPr>
          <p:cNvSpPr txBox="1"/>
          <p:nvPr/>
        </p:nvSpPr>
        <p:spPr>
          <a:xfrm>
            <a:off x="5127712" y="1846328"/>
            <a:ext cx="2411238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Ablated</a:t>
            </a:r>
            <a:r>
              <a:rPr lang="it-IT" dirty="0"/>
              <a:t> </a:t>
            </a:r>
            <a:r>
              <a:rPr lang="it-IT" dirty="0" err="1"/>
              <a:t>material</a:t>
            </a:r>
            <a:endParaRPr lang="it-IT" dirty="0"/>
          </a:p>
        </p:txBody>
      </p:sp>
      <p:cxnSp>
        <p:nvCxnSpPr>
          <p:cNvPr id="11" name="Connettore diritto a freccia 10">
            <a:extLst>
              <a:ext uri="{FF2B5EF4-FFF2-40B4-BE49-F238E27FC236}">
                <a16:creationId xmlns:a16="http://schemas.microsoft.com/office/drawing/2014/main" id="{969B5E00-DEFE-CFCF-484C-F2ED197A0190}"/>
              </a:ext>
            </a:extLst>
          </p:cNvPr>
          <p:cNvCxnSpPr/>
          <p:nvPr/>
        </p:nvCxnSpPr>
        <p:spPr>
          <a:xfrm flipH="1">
            <a:off x="5127712" y="2245671"/>
            <a:ext cx="153720" cy="2929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E6D0DA5-6524-3A31-DD20-1018503C1A1B}"/>
              </a:ext>
            </a:extLst>
          </p:cNvPr>
          <p:cNvSpPr txBox="1"/>
          <p:nvPr/>
        </p:nvSpPr>
        <p:spPr>
          <a:xfrm>
            <a:off x="5895801" y="3257380"/>
            <a:ext cx="1279517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REBCO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1CA8C99-1541-7F23-F431-5F3401D1F166}"/>
              </a:ext>
            </a:extLst>
          </p:cNvPr>
          <p:cNvSpPr txBox="1"/>
          <p:nvPr/>
        </p:nvSpPr>
        <p:spPr>
          <a:xfrm>
            <a:off x="5474303" y="2587354"/>
            <a:ext cx="561372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Ag</a:t>
            </a:r>
          </a:p>
        </p:txBody>
      </p:sp>
      <p:cxnSp>
        <p:nvCxnSpPr>
          <p:cNvPr id="14" name="Connettore diritto a freccia 13">
            <a:extLst>
              <a:ext uri="{FF2B5EF4-FFF2-40B4-BE49-F238E27FC236}">
                <a16:creationId xmlns:a16="http://schemas.microsoft.com/office/drawing/2014/main" id="{59B71C27-81A7-690E-1723-1CC78D292805}"/>
              </a:ext>
            </a:extLst>
          </p:cNvPr>
          <p:cNvCxnSpPr>
            <a:cxnSpLocks/>
          </p:cNvCxnSpPr>
          <p:nvPr/>
        </p:nvCxnSpPr>
        <p:spPr>
          <a:xfrm flipH="1">
            <a:off x="5351206" y="2956686"/>
            <a:ext cx="267641" cy="3891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a freccia 15">
            <a:extLst>
              <a:ext uri="{FF2B5EF4-FFF2-40B4-BE49-F238E27FC236}">
                <a16:creationId xmlns:a16="http://schemas.microsoft.com/office/drawing/2014/main" id="{5AD6FB9F-1478-7245-D7DE-6DA6A35E695B}"/>
              </a:ext>
            </a:extLst>
          </p:cNvPr>
          <p:cNvCxnSpPr>
            <a:cxnSpLocks/>
          </p:cNvCxnSpPr>
          <p:nvPr/>
        </p:nvCxnSpPr>
        <p:spPr>
          <a:xfrm flipH="1">
            <a:off x="5394027" y="3436605"/>
            <a:ext cx="50177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88847CBF-D6F2-EFAC-747B-9228F3E5A75D}"/>
              </a:ext>
            </a:extLst>
          </p:cNvPr>
          <p:cNvSpPr txBox="1"/>
          <p:nvPr/>
        </p:nvSpPr>
        <p:spPr>
          <a:xfrm>
            <a:off x="2589694" y="4145053"/>
            <a:ext cx="579005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Cu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C1AA3B2-890F-9EDA-884E-C1A994223390}"/>
              </a:ext>
            </a:extLst>
          </p:cNvPr>
          <p:cNvSpPr txBox="1"/>
          <p:nvPr/>
        </p:nvSpPr>
        <p:spPr>
          <a:xfrm>
            <a:off x="940505" y="2554219"/>
            <a:ext cx="579005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Cu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39BBBB7-FE0B-4C45-E143-6864F2723032}"/>
              </a:ext>
            </a:extLst>
          </p:cNvPr>
          <p:cNvSpPr txBox="1"/>
          <p:nvPr/>
        </p:nvSpPr>
        <p:spPr>
          <a:xfrm>
            <a:off x="1564820" y="3520046"/>
            <a:ext cx="1452642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Hastelloy</a:t>
            </a:r>
          </a:p>
        </p:txBody>
      </p:sp>
    </p:spTree>
    <p:extLst>
      <p:ext uri="{BB962C8B-B14F-4D97-AF65-F5344CB8AC3E}">
        <p14:creationId xmlns:p14="http://schemas.microsoft.com/office/powerpoint/2010/main" val="3846872492"/>
      </p:ext>
    </p:extLst>
  </p:cSld>
  <p:clrMapOvr>
    <a:masterClrMapping/>
  </p:clrMapOvr>
</p:sld>
</file>

<file path=ppt/theme/theme1.xml><?xml version="1.0" encoding="utf-8"?>
<a:theme xmlns:a="http://schemas.openxmlformats.org/drawingml/2006/main" name="5_ModelloTemplateENEAi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ModelloTemplateENEAita">
      <a:majorFont>
        <a:latin typeface=""/>
        <a:ea typeface="ヒラギノ角ゴ Pro W3"/>
        <a:cs typeface="ヒラギノ角ゴ Pro W3"/>
      </a:majorFont>
      <a:minorFont>
        <a:latin typeface="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91440" tIns="0" rIns="91440" bIns="0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ModelloTemplateENEAita.potx</Template>
  <TotalTime>25346</TotalTime>
  <Words>1201</Words>
  <Application>Microsoft Macintosh PowerPoint</Application>
  <PresentationFormat>Personalizzato</PresentationFormat>
  <Paragraphs>253</Paragraphs>
  <Slides>20</Slides>
  <Notes>19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5" baseType="lpstr">
      <vt:lpstr>Aptos Narrow</vt:lpstr>
      <vt:lpstr>Arial</vt:lpstr>
      <vt:lpstr>Calibri</vt:lpstr>
      <vt:lpstr>Symbol</vt:lpstr>
      <vt:lpstr>5_ModelloTemplateENEAita</vt:lpstr>
      <vt:lpstr>Purchase of a FIB-SEM equipped with EDS, EBSD and laser ablation chamber</vt:lpstr>
      <vt:lpstr>Aim and outline</vt:lpstr>
      <vt:lpstr>FIB-SEM configuration</vt:lpstr>
      <vt:lpstr>REBCO coated conductor</vt:lpstr>
      <vt:lpstr>REBCO coated conductor filamentisation</vt:lpstr>
      <vt:lpstr>Analysis of striated REBCO coated conductor</vt:lpstr>
      <vt:lpstr>Experimental</vt:lpstr>
      <vt:lpstr>1) Stand-alone laser</vt:lpstr>
      <vt:lpstr>1) Stand-alone laser</vt:lpstr>
      <vt:lpstr>2) Integrated laser unit (pre-chamber)</vt:lpstr>
      <vt:lpstr>2) Integrated laser unit (pre-chamber)</vt:lpstr>
      <vt:lpstr>2) Integrated laser unit (pre-chamber)</vt:lpstr>
      <vt:lpstr>2) Integrated laser unit (pre-chamber)</vt:lpstr>
      <vt:lpstr>3) Fully integrated laser beam</vt:lpstr>
      <vt:lpstr>Additional analysis: EDS (producer 2)</vt:lpstr>
      <vt:lpstr>Additional analysis: EBSD (producer 2)</vt:lpstr>
      <vt:lpstr>Comparison</vt:lpstr>
      <vt:lpstr>Comparison</vt:lpstr>
      <vt:lpstr>Conclusion</vt:lpstr>
      <vt:lpstr>Presentazione standard di PowerPoint</vt:lpstr>
    </vt:vector>
  </TitlesOfParts>
  <Manager/>
  <Company>ENEA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Purchase of a FIB-SEM equipped with EDS, EBSD and laser ablation chamber</dc:title>
  <dc:subject/>
  <dc:creator>Angelo Vannozzi</dc:creator>
  <cp:keywords/>
  <dc:description/>
  <cp:lastModifiedBy>Angelo Vannozzi</cp:lastModifiedBy>
  <cp:revision>133</cp:revision>
  <cp:lastPrinted>2020-02-12T14:38:11Z</cp:lastPrinted>
  <dcterms:created xsi:type="dcterms:W3CDTF">2019-11-23T10:35:18Z</dcterms:created>
  <dcterms:modified xsi:type="dcterms:W3CDTF">2026-01-15T12:26:47Z</dcterms:modified>
  <cp:category/>
</cp:coreProperties>
</file>