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452" r:id="rId2"/>
    <p:sldId id="455" r:id="rId3"/>
    <p:sldId id="454" r:id="rId4"/>
    <p:sldId id="453" r:id="rId5"/>
    <p:sldId id="272" r:id="rId6"/>
    <p:sldId id="259" r:id="rId7"/>
    <p:sldId id="260" r:id="rId8"/>
    <p:sldId id="262" r:id="rId9"/>
    <p:sldId id="257" r:id="rId10"/>
    <p:sldId id="456" r:id="rId11"/>
    <p:sldId id="458" r:id="rId12"/>
    <p:sldId id="459" r:id="rId13"/>
    <p:sldId id="265" r:id="rId14"/>
    <p:sldId id="263" r:id="rId15"/>
    <p:sldId id="264" r:id="rId16"/>
    <p:sldId id="457" r:id="rId17"/>
    <p:sldId id="460" r:id="rId18"/>
    <p:sldId id="461" r:id="rId19"/>
    <p:sldId id="462" r:id="rId20"/>
    <p:sldId id="463" r:id="rId21"/>
    <p:sldId id="464" r:id="rId22"/>
    <p:sldId id="465" r:id="rId23"/>
    <p:sldId id="269" r:id="rId24"/>
    <p:sldId id="266" r:id="rId25"/>
    <p:sldId id="267" r:id="rId26"/>
    <p:sldId id="466" r:id="rId27"/>
    <p:sldId id="419" r:id="rId28"/>
    <p:sldId id="41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6616" autoAdjust="0"/>
  </p:normalViewPr>
  <p:slideViewPr>
    <p:cSldViewPr snapToGrid="0">
      <p:cViewPr>
        <p:scale>
          <a:sx n="100" d="100"/>
          <a:sy n="100" d="100"/>
        </p:scale>
        <p:origin x="1027" y="5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C0D06-7F2F-464C-BB3F-50394ED571C7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40DFC-817D-4586-91EB-54A8296D2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96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840DFC-817D-4586-91EB-54A8296D28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275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AD88F-499B-C1B9-B7FE-2224BE22F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A527-8D82-EADE-2E43-12E55E97E9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7F16B-39FE-E72E-D1D1-62C51A492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CADA5-DED0-4D38-4286-5F85BEE5D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BD595-B604-E5D3-A343-218626E25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93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71DF6-B5C5-FCEA-1C35-B434BBA3B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1034AE-E85D-43E9-5796-530352F9D7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B137B-2E96-26CA-F411-DB5401783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BEAFA-A5DA-F8EE-50AF-7FB4445B0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3A12A5-3126-1D98-38D6-56BC82F09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192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C1D0A5-44C3-56B5-C4FE-3934BE4A4C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10BF6E-FE31-2FEB-2AC4-91222B4096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5DDC8-EC76-7C58-77F5-A8EC0DA73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0263E-1D39-D78B-AC1E-0E31E77AF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4B9D4-B648-8D3B-F6D5-C56A1A04B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6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5E335-D762-CEE8-8FC2-A7C72BC8A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AADE3-014C-7284-07DA-02708CA19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5D566-211D-06A0-ACF6-4616EA0A5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98AB3-F398-D6BD-0728-E059B617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92C3B-4F50-CD47-35E6-A193E6507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8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97290-D089-8EB8-0B6C-DB3C9FECE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52D218-D8CB-9A98-5B70-7FE3F441C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5A992-D7D9-75DC-ECC7-9E0278A17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26706-ABB3-6A81-5FB9-B11457F6A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303AC-7C26-050C-17DC-D16413F1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70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BE0D0-81F2-E948-D23E-883EEFE99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C8857-AD89-F130-666A-670E394459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F7855C-BDF0-3D8D-2F69-25CD81E960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344A70-A1CE-0DD1-6211-1AA0A9231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3153F5-BDF9-6093-7500-746F2A44F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C73304-1EB8-4D60-D26A-F3A98786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84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107D8-3063-CD89-BF9B-F4C2F742A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906E59-8707-3D41-46F3-5B509DE63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FFCB58-859C-7B58-3DAB-1D9555BCF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3BDE2D-82E1-D75D-4A8D-0056296ADC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9BEC76-14AC-2BCA-1B4B-60B503D22F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EFFB30-D6D9-74C9-7EF0-992CBC935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D9C932-3306-D37B-7F1D-576E9260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F5EB41-E037-ADAA-3E3A-F40329B2B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5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56C60-E249-2720-A954-8524BE7EF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78443-B356-911F-9D10-887C6CE0D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E0BB48-5CBA-FBA6-6C4F-2BA0A9F13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C937C2-8936-BE2D-AC1D-C115B039E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39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C9F3CE-4B92-15E4-C262-A71AAFDFE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2FCF84-1A2F-4E99-4D3A-70B5E44CA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9DEE0-9662-F35D-17DD-270AA4B7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353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D0B3A-A5CD-5AB8-B982-24825E6F3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6CCAE-EBA4-08B0-EAFC-F09E0B04E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BDF0A5-B21B-BC74-7B48-8DD7E521F4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8428CD-F84E-F111-D17D-AD621ED7C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3DE5FE-F8B3-6C4F-D776-B585BEB3A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41A8E6-91BD-3036-9077-CB988E4D3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050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C51BE-B63C-063A-1BB0-9FF6DA873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C3FE32-B291-27DE-EA26-88E9D892F0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CAB146-037A-9BBD-41ED-61C17C9D37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037FFE-0550-91A7-1144-17827143B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7E10E-D1DF-CBAF-C332-8FAEABEBA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43FEAD-7F48-FE74-C4F3-C208F8703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3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05935B-5763-2111-C37F-5672BD09A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F8209-8ED2-CC4B-2DC6-264DF5C1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A1AEE-3E72-9F80-F4D4-744978FA28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0E35B-8475-4248-83AD-9F6524D7B218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FED958-213E-E6DF-6CF0-19A28E4E4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9B49A-0D09-F4AC-84D6-9D4499DC9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BB3C2-9B18-4839-8088-0E9557472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4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on.tiseanu@inflpr.r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tomography.inflpr.ro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E8D9DC-1FC6-DF55-A2E8-6D810DB9B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1</a:t>
            </a:fld>
            <a:endParaRPr lang="ro-RO" dirty="0"/>
          </a:p>
        </p:txBody>
      </p:sp>
      <p:sp>
        <p:nvSpPr>
          <p:cNvPr id="12" name="Podtytuł 18">
            <a:extLst>
              <a:ext uri="{FF2B5EF4-FFF2-40B4-BE49-F238E27FC236}">
                <a16:creationId xmlns:a16="http://schemas.microsoft.com/office/drawing/2014/main" id="{6AD630AF-948C-EC5C-CB8A-A0CBF321CF10}"/>
              </a:ext>
            </a:extLst>
          </p:cNvPr>
          <p:cNvSpPr txBox="1">
            <a:spLocks/>
          </p:cNvSpPr>
          <p:nvPr/>
        </p:nvSpPr>
        <p:spPr>
          <a:xfrm>
            <a:off x="1504709" y="2762777"/>
            <a:ext cx="10266743" cy="3024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National Institute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Lasers, Plasma and Radiation Physics,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Bucharest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, Romania</a:t>
            </a:r>
          </a:p>
          <a:p>
            <a:pPr marL="0" indent="0">
              <a:buNone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Team: Daniel AVRAM, Cosmin DOBREA, Adrian SIMA, Ioana DINCA</a:t>
            </a:r>
          </a:p>
          <a:p>
            <a:pPr marL="0" indent="0">
              <a:buNone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Contact person</a:t>
            </a:r>
          </a:p>
          <a:p>
            <a:pPr marL="0" indent="0">
              <a:buNone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Ion TISEANU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ion.tiseanu@inflpr.ro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https://tomography.inflpr.ro/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de-DE" sz="20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C93878-0B3F-558D-20B5-90AD985D8703}"/>
              </a:ext>
            </a:extLst>
          </p:cNvPr>
          <p:cNvSpPr txBox="1"/>
          <p:nvPr/>
        </p:nvSpPr>
        <p:spPr>
          <a:xfrm>
            <a:off x="2639616" y="6228274"/>
            <a:ext cx="69127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Google Sans"/>
              </a:rPr>
              <a:t>WPMAG </a:t>
            </a:r>
            <a:r>
              <a:rPr lang="en-US" dirty="0" err="1">
                <a:solidFill>
                  <a:srgbClr val="FF0000"/>
                </a:solidFill>
                <a:latin typeface="Google Sans"/>
              </a:rPr>
              <a:t>EUROfusion</a:t>
            </a:r>
            <a:r>
              <a:rPr lang="en-US" dirty="0">
                <a:solidFill>
                  <a:srgbClr val="FF0000"/>
                </a:solidFill>
                <a:latin typeface="Google Sans"/>
              </a:rPr>
              <a:t> Final Meeting – 14 - 16 January 2026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8796EC-A32D-DE47-239C-AFF79C94D92F}"/>
              </a:ext>
            </a:extLst>
          </p:cNvPr>
          <p:cNvSpPr txBox="1"/>
          <p:nvPr/>
        </p:nvSpPr>
        <p:spPr>
          <a:xfrm>
            <a:off x="159026" y="394048"/>
            <a:ext cx="11612426" cy="2084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000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X-ray Tomography Analysis of Short-Length HTS DEMO Conductors with different architectures </a:t>
            </a:r>
          </a:p>
          <a:p>
            <a:pPr algn="ctr">
              <a:lnSpc>
                <a:spcPct val="150000"/>
              </a:lnSpc>
            </a:pPr>
            <a:r>
              <a:rPr lang="en-GB" sz="3000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MAG-T.01.01-T047-D001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F8C26CF-1C58-EFC6-84C7-561B62EA7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02" y="2852936"/>
            <a:ext cx="81502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785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AC6660-BC20-4EDD-D8B1-61A77489A9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33"/>
            <a:ext cx="12192000" cy="656673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864D0DA-C8F4-81DA-AFC0-C000F8913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9396" y="3944531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Bottom termination – solder starts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847842E-6A06-FCEE-942A-79DD2930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10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23098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F9AEDAE-D331-DFE5-CBE6-339F420E4D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33"/>
            <a:ext cx="12192000" cy="656673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4975783-848A-250A-6439-05C7F9042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9477" y="3782486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Bottom termination – solder starts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619CC5C0-A3AD-338E-B80F-2B077DF34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11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231825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A520CE-63C6-6F74-8303-423EDFCBBD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33"/>
            <a:ext cx="12192000" cy="656673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C2CADD7-06B1-7D1C-395A-D0B413DE5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7350" y="3817210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Bottom termination – solder starts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21F8EE0-E4B2-C136-E335-054B7AFFE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12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78085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775AFCF-D431-1498-C5FC-27F379845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56" y="0"/>
            <a:ext cx="11613887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6EE4723-4823-EDEB-A3C1-350875E4E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1720" y="375285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Upper termination -wedges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CFB0D72F-B35E-5316-2FC3-284BFF6A7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13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348362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21201A-850D-C3C6-29F2-9444C10182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56" y="0"/>
            <a:ext cx="11613887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792593B-15EE-6704-9860-DDCAB4D11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1720" y="375285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Upper termination -wedges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1B9E1B12-2363-C306-919C-F23707BA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14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898689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1428366-25A5-8071-2D1C-E118618D20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92" y="0"/>
            <a:ext cx="11641015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4C4B350-A351-3AA1-ED57-EB5CE209FE4E}"/>
              </a:ext>
            </a:extLst>
          </p:cNvPr>
          <p:cNvSpPr txBox="1">
            <a:spLocks/>
          </p:cNvSpPr>
          <p:nvPr/>
        </p:nvSpPr>
        <p:spPr>
          <a:xfrm>
            <a:off x="4871720" y="375285"/>
            <a:ext cx="3693160" cy="711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</a:rPr>
              <a:t>Upper termination -wedges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FFB78AB-6803-67D2-F33E-FF3D83546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15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66845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D696728-7423-42A2-18F4-04DC1BD87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33"/>
            <a:ext cx="12192000" cy="656673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7AB02A8-FF2B-561F-9748-B6294A50C1A9}"/>
              </a:ext>
            </a:extLst>
          </p:cNvPr>
          <p:cNvSpPr txBox="1">
            <a:spLocks/>
          </p:cNvSpPr>
          <p:nvPr/>
        </p:nvSpPr>
        <p:spPr>
          <a:xfrm>
            <a:off x="5197741" y="3872769"/>
            <a:ext cx="3693160" cy="711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>
                <a:solidFill>
                  <a:schemeClr val="bg1"/>
                </a:solidFill>
              </a:rPr>
              <a:t>Upper termination - solder starts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2F7994A-EE2D-95BD-E586-C17B7255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16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72360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62CC68-EBF9-378F-4EE1-EC203EEADA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33"/>
            <a:ext cx="12192000" cy="656673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B9476FA-C69C-8772-14AB-50D9BC64B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3847" y="3685644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Upper termination - solder starts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D6C386D-B1B6-5313-F240-94B8D106C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17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94363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35EE1CD-3052-6B66-2FAE-EBD8773374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33"/>
            <a:ext cx="12192000" cy="656673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6CAF2C8-E075-5215-620A-6A91827BC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0147" y="3708794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Upper termination - solder starts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59636B8-AD35-1CB3-989C-BCB2B19DC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18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39896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FAF488B-8E02-6EFF-B055-10A66FA6F0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33"/>
            <a:ext cx="12192000" cy="656673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0DABF59-47BB-277B-A8B0-9C9B8E70E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1088" y="3662496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Upper termination - solder starts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54253BC4-E9E2-6924-28BD-E40631460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19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85488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A9391-B83D-BA0A-8041-88438C9EF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ENEA - HTS Conductors tested at the SULTAN Facility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AC09D-03A2-7B62-0096-BAB1C3B95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059975" cy="435133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GB" dirty="0"/>
              <a:t>ENEA HTS conductor tested at the SULTAN Facility features a tape arrangement of 6 stacks × 13 HTS tapes, a total of 78 tapes. It has a 6-slot aluminium core with straight slots and straight stacks. The conductor follows a double jacket concept, consisting of an inner aluminium layer and an outer stainless steel (SS) layer, ensuring structural integrity and thermal stability.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GB" dirty="0"/>
              <a:t>We received the bottom and upper termination and 180 cm long section of the cable B1.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70537F-5A56-2550-85D8-840D8654E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9639" y="3655617"/>
            <a:ext cx="1860281" cy="2479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425F7F-6552-2E1B-04AC-49ABD8741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5188" y="3715703"/>
            <a:ext cx="1860281" cy="2479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863594-5581-AA88-7808-CEB5DCEA5D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345" y="1843405"/>
            <a:ext cx="4507865" cy="1657350"/>
          </a:xfrm>
          <a:prstGeom prst="rect">
            <a:avLst/>
          </a:prstGeom>
          <a:noFill/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6F469F83-257E-0763-FD9C-C121B8A13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2</a:t>
            </a:fld>
            <a:endParaRPr lang="ro-RO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4C11C0-38D2-B298-2588-A12465C0D557}"/>
              </a:ext>
            </a:extLst>
          </p:cNvPr>
          <p:cNvSpPr txBox="1"/>
          <p:nvPr/>
        </p:nvSpPr>
        <p:spPr>
          <a:xfrm>
            <a:off x="6812280" y="6231770"/>
            <a:ext cx="31232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0" u="none" strike="noStrike" baseline="0" dirty="0">
                <a:latin typeface="Calibri-Bold"/>
              </a:rPr>
              <a:t>180 cm long section of cable B1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36245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6E934D-84CA-9D03-7386-9E26E949E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41FE42-A637-694D-5FE7-A5EA46C9B9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33"/>
            <a:ext cx="12192000" cy="656673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4D4266C-9394-D382-D7EC-55EE13336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8019" y="4091658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Upper termination - solder starts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C5DC415E-6767-C713-3DB8-C73BF6F73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20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07440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43D31A-7B9C-CBAA-0109-1302D24B85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BB63E9-6CC3-E9DB-C36C-0E35FD4E3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33"/>
            <a:ext cx="12192000" cy="656673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DDC4FB4-A2EC-458D-C7D4-CC3AE8C35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663" y="4113908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Upper termination - solder starts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6D204E2E-9428-F8A3-2935-C3E318EB1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21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511679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5C0BD-2C78-0D95-31B8-ED544DD4D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69AD1E-932C-6CEE-D0F6-E7B4CA2D3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33"/>
            <a:ext cx="12192000" cy="656673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229C362-CFB8-A04D-EEA7-A2CB58593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743" y="3801391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Upper termination - solder starts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20F0E37-715C-3674-D703-8300531DF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22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90728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FE7534-CC1A-A986-E8D4-6DA492A28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56" y="0"/>
            <a:ext cx="11613887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28D3191-6A3C-2219-2958-4CF9A7DB05D4}"/>
              </a:ext>
            </a:extLst>
          </p:cNvPr>
          <p:cNvSpPr txBox="1">
            <a:spLocks/>
          </p:cNvSpPr>
          <p:nvPr/>
        </p:nvSpPr>
        <p:spPr>
          <a:xfrm>
            <a:off x="4249419" y="382204"/>
            <a:ext cx="3693160" cy="7118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</a:rPr>
              <a:t>25 cm cut </a:t>
            </a:r>
          </a:p>
          <a:p>
            <a:r>
              <a:rPr lang="en-US" sz="3200" dirty="0">
                <a:solidFill>
                  <a:schemeClr val="bg1"/>
                </a:solidFill>
              </a:rPr>
              <a:t>section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B7EF7FB-4DBD-234E-3AF1-501A2ADF9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23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71644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F026BEC-60CC-C784-169F-E10C690FFC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56" y="0"/>
            <a:ext cx="11613887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B8CFDE9-4D6E-6555-F65C-3BAA71AA14B2}"/>
              </a:ext>
            </a:extLst>
          </p:cNvPr>
          <p:cNvSpPr txBox="1">
            <a:spLocks/>
          </p:cNvSpPr>
          <p:nvPr/>
        </p:nvSpPr>
        <p:spPr>
          <a:xfrm>
            <a:off x="4249419" y="382204"/>
            <a:ext cx="3693160" cy="7118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</a:rPr>
              <a:t>25 cm cut </a:t>
            </a:r>
          </a:p>
          <a:p>
            <a:r>
              <a:rPr lang="en-US" sz="3200" dirty="0">
                <a:solidFill>
                  <a:schemeClr val="bg1"/>
                </a:solidFill>
              </a:rPr>
              <a:t>section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3D7BCDE-B405-6CB7-499B-66BB60A97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24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92058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06F798-3245-DA4D-976D-F46EF84A2F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33"/>
            <a:ext cx="12192000" cy="656673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2009C41-FEF6-97C6-80A3-87F888F39056}"/>
              </a:ext>
            </a:extLst>
          </p:cNvPr>
          <p:cNvSpPr txBox="1">
            <a:spLocks/>
          </p:cNvSpPr>
          <p:nvPr/>
        </p:nvSpPr>
        <p:spPr>
          <a:xfrm>
            <a:off x="4249419" y="382204"/>
            <a:ext cx="3693160" cy="7118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</a:rPr>
              <a:t>25 cm cut </a:t>
            </a:r>
          </a:p>
          <a:p>
            <a:r>
              <a:rPr lang="en-US" sz="3200" dirty="0">
                <a:solidFill>
                  <a:schemeClr val="bg1"/>
                </a:solidFill>
              </a:rPr>
              <a:t>section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B85365B-BE1B-C959-0F3C-34E6DAEFA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25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6934586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olume 1 - Right 1">
            <a:hlinkClick r:id="" action="ppaction://media"/>
            <a:extLst>
              <a:ext uri="{FF2B5EF4-FFF2-40B4-BE49-F238E27FC236}">
                <a16:creationId xmlns:a16="http://schemas.microsoft.com/office/drawing/2014/main" id="{05BD5D22-9876-4937-33A1-4570D287ECB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831975"/>
            <a:ext cx="12192000" cy="31940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385C0E9-1C83-2040-9FC5-90B6F69D4049}"/>
              </a:ext>
            </a:extLst>
          </p:cNvPr>
          <p:cNvSpPr txBox="1">
            <a:spLocks/>
          </p:cNvSpPr>
          <p:nvPr/>
        </p:nvSpPr>
        <p:spPr>
          <a:xfrm>
            <a:off x="4249419" y="382204"/>
            <a:ext cx="3693160" cy="7118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25 cm cut </a:t>
            </a:r>
          </a:p>
          <a:p>
            <a:r>
              <a:rPr lang="en-US" sz="3200" dirty="0"/>
              <a:t>section</a:t>
            </a:r>
          </a:p>
        </p:txBody>
      </p:sp>
    </p:spTree>
    <p:extLst>
      <p:ext uri="{BB962C8B-B14F-4D97-AF65-F5344CB8AC3E}">
        <p14:creationId xmlns:p14="http://schemas.microsoft.com/office/powerpoint/2010/main" val="353694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C6510-9DC8-8209-B63A-FF378C8B98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27573-F5C7-5976-4702-E2BD9E323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845" y="286770"/>
            <a:ext cx="3231203" cy="634082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Conclusions</a:t>
            </a:r>
            <a:endParaRPr lang="en-US" sz="3200" b="1" dirty="0">
              <a:highlight>
                <a:srgbClr val="FFFF00"/>
              </a:highlight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5D4501-00E6-F679-AF08-EE7964666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27</a:t>
            </a:fld>
            <a:endParaRPr lang="ro-RO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74B270-0582-F062-6B76-091E7E5A5FA7}"/>
              </a:ext>
            </a:extLst>
          </p:cNvPr>
          <p:cNvSpPr txBox="1"/>
          <p:nvPr/>
        </p:nvSpPr>
        <p:spPr>
          <a:xfrm>
            <a:off x="173620" y="1019612"/>
            <a:ext cx="11574684" cy="4785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404040"/>
                </a:solidFill>
              </a:rPr>
              <a:t>Initial findings suggest that digital radiography, even when conducted from multiple angles, does not adequately visualize the stacks architecture.</a:t>
            </a:r>
          </a:p>
          <a:p>
            <a:pPr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404040"/>
                </a:solidFill>
              </a:rPr>
              <a:t>Therefore, obtaining CT scan-like data for the extra-size cables is essential.</a:t>
            </a:r>
          </a:p>
          <a:p>
            <a:pPr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404040"/>
                </a:solidFill>
              </a:rPr>
              <a:t>Preliminary results from the 320 kV X-ray generator in indicate:</a:t>
            </a:r>
            <a:br>
              <a:rPr lang="en-US" sz="3000" dirty="0">
                <a:solidFill>
                  <a:srgbClr val="404040"/>
                </a:solidFill>
              </a:rPr>
            </a:br>
            <a:r>
              <a:rPr lang="en-US" sz="3000" dirty="0" err="1">
                <a:solidFill>
                  <a:srgbClr val="404040"/>
                </a:solidFill>
              </a:rPr>
              <a:t>i</a:t>
            </a:r>
            <a:r>
              <a:rPr lang="en-US" sz="3000" dirty="0">
                <a:solidFill>
                  <a:srgbClr val="404040"/>
                </a:solidFill>
              </a:rPr>
              <a:t>) No noticeable non-uniformities were observed in the 25 cm cut section, only small solder spots/droplets of 80-100 µm in dimensions.  </a:t>
            </a:r>
            <a:br>
              <a:rPr lang="en-US" sz="3000" dirty="0">
                <a:solidFill>
                  <a:srgbClr val="404040"/>
                </a:solidFill>
              </a:rPr>
            </a:br>
            <a:r>
              <a:rPr lang="en-US" sz="3000" dirty="0">
                <a:solidFill>
                  <a:srgbClr val="404040"/>
                </a:solidFill>
              </a:rPr>
              <a:t>ii) The CT reconstructions confirmed that all dimensions align with the manufacturer’s design specifications.</a:t>
            </a:r>
          </a:p>
        </p:txBody>
      </p:sp>
    </p:spTree>
    <p:extLst>
      <p:ext uri="{BB962C8B-B14F-4D97-AF65-F5344CB8AC3E}">
        <p14:creationId xmlns:p14="http://schemas.microsoft.com/office/powerpoint/2010/main" val="650538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AE343-9F26-7361-BFB9-1E2F7EC0CA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C92E19-2B78-60B7-ADE5-5A41B15AC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28</a:t>
            </a:fld>
            <a:endParaRPr lang="ro-RO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1C87F7-F48F-F7EE-BC6E-717F34D68CFD}"/>
              </a:ext>
            </a:extLst>
          </p:cNvPr>
          <p:cNvSpPr txBox="1"/>
          <p:nvPr/>
        </p:nvSpPr>
        <p:spPr>
          <a:xfrm>
            <a:off x="486137" y="338101"/>
            <a:ext cx="10763491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1" dirty="0">
                <a:solidFill>
                  <a:srgbClr val="40404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 Lessons Learned and Future Directions</a:t>
            </a:r>
          </a:p>
          <a:p>
            <a:pPr algn="l"/>
            <a:endParaRPr lang="en-US" sz="2000" dirty="0">
              <a:solidFill>
                <a:srgbClr val="40404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40404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of the 225 kV X-ray System is needed for achieving ~5 µm voxel resolution:</a:t>
            </a:r>
            <a:br>
              <a:rPr lang="en-US" sz="2000" dirty="0">
                <a:solidFill>
                  <a:srgbClr val="40404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40404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After feedback received from Giuseppe Celentano and Angello Vannozzi we received the regions of interest in the long middle section of B1 sample (now at 1.55 m long) that will be scanned: a section of 400 mm long is of maximum interest as being the High Field Zone (HFZ).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0404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2026 we will focus on that section, and if needed we sill ask for approval to cut the section out for easier access.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0404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0404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811017-52CD-D764-DA34-742FD18B1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087" y="2641660"/>
            <a:ext cx="7608113" cy="389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52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9EBB-8290-9FB5-6094-190F02DD8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8021A-23F4-98C9-299B-DE5A82C25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19" y="1564640"/>
            <a:ext cx="5409929" cy="52222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320 KV high-power set-up:</a:t>
            </a:r>
          </a:p>
          <a:p>
            <a:endParaRPr lang="en-GB" dirty="0"/>
          </a:p>
          <a:p>
            <a:r>
              <a:rPr lang="en-GB" dirty="0"/>
              <a:t>X ray generator: Nikon micro-focus with 320 KV interchangeable module</a:t>
            </a:r>
          </a:p>
          <a:p>
            <a:r>
              <a:rPr lang="en-GB" dirty="0"/>
              <a:t>X ray detector: high energy flat panel with resolution 2000 x 2000 </a:t>
            </a:r>
            <a:r>
              <a:rPr lang="en-GB" dirty="0" err="1"/>
              <a:t>px</a:t>
            </a:r>
            <a:r>
              <a:rPr lang="en-GB" dirty="0"/>
              <a:t>, windows size 400 x 400 mm, pixel size 200 µm, 16 bit;</a:t>
            </a:r>
          </a:p>
          <a:p>
            <a:r>
              <a:rPr lang="en-GB" dirty="0"/>
              <a:t>Three high load, high precision motorized stages.</a:t>
            </a:r>
          </a:p>
          <a:p>
            <a:r>
              <a:rPr lang="en-GB" dirty="0"/>
              <a:t>3D printed sample holder.</a:t>
            </a:r>
          </a:p>
          <a:p>
            <a:r>
              <a:rPr lang="en-GB" dirty="0"/>
              <a:t>All CT scans were measured:</a:t>
            </a:r>
          </a:p>
          <a:p>
            <a:pPr lvl="1"/>
            <a:r>
              <a:rPr lang="en-GB" dirty="0"/>
              <a:t>U=290-300 kV</a:t>
            </a:r>
          </a:p>
          <a:p>
            <a:pPr lvl="1"/>
            <a:r>
              <a:rPr lang="en-GB" dirty="0"/>
              <a:t>20 µm voxel resolution</a:t>
            </a:r>
          </a:p>
          <a:p>
            <a:pPr lvl="1"/>
            <a:r>
              <a:rPr lang="en-GB" dirty="0"/>
              <a:t>1 s integration time; 2 average radiography images and 0.18 ° rotational step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62BDEC0-1075-F208-E54B-6E7F05B05D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5"/>
          <a:stretch>
            <a:fillRect/>
          </a:stretch>
        </p:blipFill>
        <p:spPr bwMode="auto">
          <a:xfrm>
            <a:off x="5859473" y="2737588"/>
            <a:ext cx="6057900" cy="367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E7ABDC6-FFC9-AC2F-21C0-3FD7BC435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4867" y="877350"/>
            <a:ext cx="1987333" cy="26483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76E33D-E231-8EE1-7A56-68D35C16AA1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455" r="32627" b="36551"/>
          <a:stretch>
            <a:fillRect/>
          </a:stretch>
        </p:blipFill>
        <p:spPr>
          <a:xfrm>
            <a:off x="6735031" y="882155"/>
            <a:ext cx="1154251" cy="2643546"/>
          </a:xfrm>
          <a:prstGeom prst="rect">
            <a:avLst/>
          </a:prstGeom>
        </p:spPr>
      </p:pic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E2B3ED4-1C3F-C2B3-6761-1DD92E045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3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55122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0-450 mm_1 fps">
            <a:hlinkClick r:id="" action="ppaction://media"/>
            <a:extLst>
              <a:ext uri="{FF2B5EF4-FFF2-40B4-BE49-F238E27FC236}">
                <a16:creationId xmlns:a16="http://schemas.microsoft.com/office/drawing/2014/main" id="{1C89934C-93B7-37DC-5607-B39758A1C53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lum bright="40000" contrast="40000"/>
          </a:blip>
          <a:stretch>
            <a:fillRect/>
          </a:stretch>
        </p:blipFill>
        <p:spPr>
          <a:xfrm>
            <a:off x="149087" y="1179664"/>
            <a:ext cx="5400000" cy="5400000"/>
          </a:xfrm>
          <a:prstGeom prst="rect">
            <a:avLst/>
          </a:prstGeom>
        </p:spPr>
      </p:pic>
      <p:pic>
        <p:nvPicPr>
          <p:cNvPr id="6" name="Raw">
            <a:hlinkClick r:id="" action="ppaction://media"/>
            <a:extLst>
              <a:ext uri="{FF2B5EF4-FFF2-40B4-BE49-F238E27FC236}">
                <a16:creationId xmlns:a16="http://schemas.microsoft.com/office/drawing/2014/main" id="{933828E2-CEE6-ACD9-3086-607FDF1B95C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lum bright="40000" contrast="40000"/>
          </a:blip>
          <a:stretch>
            <a:fillRect/>
          </a:stretch>
        </p:blipFill>
        <p:spPr>
          <a:xfrm>
            <a:off x="6503767" y="1179664"/>
            <a:ext cx="5400000" cy="5400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F210FED-CBA5-0721-2FD2-7ED860C40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440" y="678068"/>
            <a:ext cx="3845560" cy="460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Bottom termination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0B3E12B-B841-53CF-657F-AD95CD901308}"/>
              </a:ext>
            </a:extLst>
          </p:cNvPr>
          <p:cNvSpPr txBox="1">
            <a:spLocks/>
          </p:cNvSpPr>
          <p:nvPr/>
        </p:nvSpPr>
        <p:spPr>
          <a:xfrm>
            <a:off x="7818120" y="719289"/>
            <a:ext cx="3845560" cy="4603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Upper termination</a:t>
            </a:r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C161D04-85EC-6AB1-550A-86577E2ACCBB}"/>
              </a:ext>
            </a:extLst>
          </p:cNvPr>
          <p:cNvSpPr txBox="1">
            <a:spLocks/>
          </p:cNvSpPr>
          <p:nvPr/>
        </p:nvSpPr>
        <p:spPr>
          <a:xfrm>
            <a:off x="276398" y="-4776"/>
            <a:ext cx="11639203" cy="5610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Bottom and upper termination linear radiographic overview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777DE389-EA00-461F-960A-3F79CBEDF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4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00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7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BEB5927-E988-9C3A-25FE-795B8469B5FD}"/>
              </a:ext>
            </a:extLst>
          </p:cNvPr>
          <p:cNvSpPr txBox="1">
            <a:spLocks/>
          </p:cNvSpPr>
          <p:nvPr/>
        </p:nvSpPr>
        <p:spPr>
          <a:xfrm>
            <a:off x="552797" y="277701"/>
            <a:ext cx="11639203" cy="7118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Bottom and upper termination linear radiographic overview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C4B858-4EE5-0CEA-D8B0-993BC4202A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94"/>
          <a:stretch>
            <a:fillRect/>
          </a:stretch>
        </p:blipFill>
        <p:spPr>
          <a:xfrm rot="5400000">
            <a:off x="5620298" y="-3266617"/>
            <a:ext cx="950664" cy="121912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1AF96F-BF2C-3515-81FF-95D971FEA0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80" b="1474"/>
          <a:stretch>
            <a:fillRect/>
          </a:stretch>
        </p:blipFill>
        <p:spPr>
          <a:xfrm rot="5400000">
            <a:off x="5612012" y="-971038"/>
            <a:ext cx="966493" cy="1219051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42D420B-54E5-4FB9-4893-72D155AAC354}"/>
              </a:ext>
            </a:extLst>
          </p:cNvPr>
          <p:cNvSpPr txBox="1">
            <a:spLocks/>
          </p:cNvSpPr>
          <p:nvPr/>
        </p:nvSpPr>
        <p:spPr>
          <a:xfrm>
            <a:off x="101601" y="1641845"/>
            <a:ext cx="4229008" cy="7118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Upper termination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7A9DEAA-53F7-DBB5-DBDB-BF486E978168}"/>
              </a:ext>
            </a:extLst>
          </p:cNvPr>
          <p:cNvSpPr txBox="1">
            <a:spLocks/>
          </p:cNvSpPr>
          <p:nvPr/>
        </p:nvSpPr>
        <p:spPr>
          <a:xfrm>
            <a:off x="180432" y="3956654"/>
            <a:ext cx="4229008" cy="7118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Bottom termination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E49220-57BE-A3B8-49C6-C361C495BE81}"/>
              </a:ext>
            </a:extLst>
          </p:cNvPr>
          <p:cNvSpPr/>
          <p:nvPr/>
        </p:nvSpPr>
        <p:spPr>
          <a:xfrm>
            <a:off x="10708640" y="2296160"/>
            <a:ext cx="782320" cy="103819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78A1FA-AD2C-8CF2-EBCD-3B2B09570B95}"/>
              </a:ext>
            </a:extLst>
          </p:cNvPr>
          <p:cNvSpPr/>
          <p:nvPr/>
        </p:nvSpPr>
        <p:spPr>
          <a:xfrm>
            <a:off x="11079480" y="4681890"/>
            <a:ext cx="782320" cy="103819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AC95BC8-9F2C-65E3-D713-3E17D488AF9B}"/>
              </a:ext>
            </a:extLst>
          </p:cNvPr>
          <p:cNvSpPr txBox="1">
            <a:spLocks/>
          </p:cNvSpPr>
          <p:nvPr/>
        </p:nvSpPr>
        <p:spPr>
          <a:xfrm>
            <a:off x="10505440" y="3660504"/>
            <a:ext cx="1685078" cy="7118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Solder starts to appear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6EE3-6ED0-1FE4-8447-4AA55FF4291B}"/>
              </a:ext>
            </a:extLst>
          </p:cNvPr>
          <p:cNvSpPr/>
          <p:nvPr/>
        </p:nvSpPr>
        <p:spPr>
          <a:xfrm>
            <a:off x="8290560" y="2327115"/>
            <a:ext cx="782320" cy="103819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2DD4AB-6272-347A-96DD-C9F5A7048416}"/>
              </a:ext>
            </a:extLst>
          </p:cNvPr>
          <p:cNvSpPr/>
          <p:nvPr/>
        </p:nvSpPr>
        <p:spPr>
          <a:xfrm>
            <a:off x="8630920" y="4662045"/>
            <a:ext cx="782320" cy="103819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B48415D-39EB-877E-74FA-2999DF288046}"/>
              </a:ext>
            </a:extLst>
          </p:cNvPr>
          <p:cNvSpPr txBox="1">
            <a:spLocks/>
          </p:cNvSpPr>
          <p:nvPr/>
        </p:nvSpPr>
        <p:spPr>
          <a:xfrm>
            <a:off x="7325360" y="3632747"/>
            <a:ext cx="2304838" cy="7118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Wedges to press the soldered stacks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D1A7FE9-6B4B-073D-FE42-5AAA6CC53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5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28154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F5512A-5B49-16C0-1039-2A792435C4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56" y="0"/>
            <a:ext cx="11613887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4409249-63A7-A9F0-615C-4A10C1C61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120" y="344805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Bottom termination - wedges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3AEFF80-32A0-4BB3-A59D-60E5DC822630}"/>
              </a:ext>
            </a:extLst>
          </p:cNvPr>
          <p:cNvCxnSpPr>
            <a:cxnSpLocks/>
          </p:cNvCxnSpPr>
          <p:nvPr/>
        </p:nvCxnSpPr>
        <p:spPr>
          <a:xfrm flipV="1">
            <a:off x="3068320" y="4582160"/>
            <a:ext cx="2204720" cy="56896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F44081-5287-F54A-76C1-264C8949236B}"/>
              </a:ext>
            </a:extLst>
          </p:cNvPr>
          <p:cNvCxnSpPr>
            <a:cxnSpLocks/>
          </p:cNvCxnSpPr>
          <p:nvPr/>
        </p:nvCxnSpPr>
        <p:spPr>
          <a:xfrm flipH="1" flipV="1">
            <a:off x="6095999" y="4582160"/>
            <a:ext cx="2174241" cy="49784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F4F3F06-0CBA-0C5C-EA60-A7C7F430F60E}"/>
              </a:ext>
            </a:extLst>
          </p:cNvPr>
          <p:cNvCxnSpPr>
            <a:cxnSpLocks/>
          </p:cNvCxnSpPr>
          <p:nvPr/>
        </p:nvCxnSpPr>
        <p:spPr>
          <a:xfrm flipH="1" flipV="1">
            <a:off x="6390640" y="4480560"/>
            <a:ext cx="3525520" cy="70104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7B370ED-7B3C-F777-0304-F9EC7E76D849}"/>
              </a:ext>
            </a:extLst>
          </p:cNvPr>
          <p:cNvCxnSpPr>
            <a:cxnSpLocks/>
          </p:cNvCxnSpPr>
          <p:nvPr/>
        </p:nvCxnSpPr>
        <p:spPr>
          <a:xfrm>
            <a:off x="3322320" y="756920"/>
            <a:ext cx="1910080" cy="354076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D0DA090-DF6B-CCE6-BAB6-FCA3B94DDFB0}"/>
              </a:ext>
            </a:extLst>
          </p:cNvPr>
          <p:cNvCxnSpPr>
            <a:cxnSpLocks/>
          </p:cNvCxnSpPr>
          <p:nvPr/>
        </p:nvCxnSpPr>
        <p:spPr>
          <a:xfrm>
            <a:off x="3340351" y="2440940"/>
            <a:ext cx="1892049" cy="203962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8AE725F-146C-2372-D230-BFEFEDBE43E8}"/>
              </a:ext>
            </a:extLst>
          </p:cNvPr>
          <p:cNvCxnSpPr>
            <a:cxnSpLocks/>
          </p:cNvCxnSpPr>
          <p:nvPr/>
        </p:nvCxnSpPr>
        <p:spPr>
          <a:xfrm>
            <a:off x="4124960" y="1951990"/>
            <a:ext cx="1219200" cy="2152334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921B961B-E321-699B-2A52-F41FA9B2F173}"/>
              </a:ext>
            </a:extLst>
          </p:cNvPr>
          <p:cNvSpPr txBox="1">
            <a:spLocks/>
          </p:cNvSpPr>
          <p:nvPr/>
        </p:nvSpPr>
        <p:spPr>
          <a:xfrm>
            <a:off x="5232400" y="4104324"/>
            <a:ext cx="1442720" cy="544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wedges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4F1E82E-6929-01E4-142E-206A0ED4C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6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790337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67DD922-367B-7E0A-B774-2EF56C2BF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56" y="0"/>
            <a:ext cx="11613887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099C319-499D-737D-B5E4-2F28AE1F7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9419" y="3677285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Bottom termination - wedges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0383B525-A2CC-24EC-8BC7-18F53B2F9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7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97479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0BAF5E3-BE9A-992D-3C23-CA1DF4F81F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37" y="0"/>
            <a:ext cx="11618806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0373060-9D97-492A-C108-A2C72A644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9420" y="3677285"/>
            <a:ext cx="3693160" cy="71183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Bottom termination - wedges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E73E712-9180-EE03-7B7E-33AC43526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8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06065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7439A83-974D-A9EF-C964-BB5567D120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33" b="5138"/>
          <a:stretch/>
        </p:blipFill>
        <p:spPr>
          <a:xfrm>
            <a:off x="3068150" y="1236279"/>
            <a:ext cx="8036730" cy="54743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940AFD-89D1-388F-2F29-FFF62F55F302}"/>
              </a:ext>
            </a:extLst>
          </p:cNvPr>
          <p:cNvSpPr txBox="1">
            <a:spLocks/>
          </p:cNvSpPr>
          <p:nvPr/>
        </p:nvSpPr>
        <p:spPr>
          <a:xfrm>
            <a:off x="-506744" y="524444"/>
            <a:ext cx="3693160" cy="7118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</a:rPr>
              <a:t>Bottom </a:t>
            </a:r>
          </a:p>
          <a:p>
            <a:r>
              <a:rPr lang="en-US" sz="3200" dirty="0">
                <a:solidFill>
                  <a:schemeClr val="bg1"/>
                </a:solidFill>
              </a:rPr>
              <a:t>termination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6B2564-0B65-83BD-FBA6-0A019B1BC6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2" r="13584" b="11030"/>
          <a:stretch>
            <a:fillRect/>
          </a:stretch>
        </p:blipFill>
        <p:spPr>
          <a:xfrm>
            <a:off x="75988" y="1395937"/>
            <a:ext cx="2527695" cy="23301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60D97A7-F872-1052-78AF-44ABB316CC02}"/>
              </a:ext>
            </a:extLst>
          </p:cNvPr>
          <p:cNvSpPr/>
          <p:nvPr/>
        </p:nvSpPr>
        <p:spPr>
          <a:xfrm>
            <a:off x="1087120" y="2824480"/>
            <a:ext cx="477520" cy="60452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57CDB03-451A-74E1-FF1D-F15A52C6B4DA}"/>
              </a:ext>
            </a:extLst>
          </p:cNvPr>
          <p:cNvCxnSpPr/>
          <p:nvPr/>
        </p:nvCxnSpPr>
        <p:spPr>
          <a:xfrm>
            <a:off x="1564640" y="3129280"/>
            <a:ext cx="1211689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B20EFBFA-AD3B-8226-AE76-5BC4A1B80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9680" y="324485"/>
            <a:ext cx="4988559" cy="711835"/>
          </a:xfrm>
        </p:spPr>
        <p:txBody>
          <a:bodyPr>
            <a:normAutofit/>
          </a:bodyPr>
          <a:lstStyle/>
          <a:p>
            <a:r>
              <a:rPr lang="en-US" sz="3200" dirty="0"/>
              <a:t>Bottom termination- wedges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E16CC36-B308-924F-B17E-A048633656BC}"/>
              </a:ext>
            </a:extLst>
          </p:cNvPr>
          <p:cNvSpPr txBox="1">
            <a:spLocks/>
          </p:cNvSpPr>
          <p:nvPr/>
        </p:nvSpPr>
        <p:spPr>
          <a:xfrm>
            <a:off x="138027" y="4030936"/>
            <a:ext cx="2853226" cy="711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Solder between the tapes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C32B32AE-C8F6-AF64-B235-2A0D81153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D8D6F0-A759-4B40-A209-1431F2B80A59}" type="slidenum">
              <a:rPr lang="ro-RO" smtClean="0"/>
              <a:t>9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043097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619</Words>
  <Application>Microsoft Office PowerPoint</Application>
  <PresentationFormat>Widescreen</PresentationFormat>
  <Paragraphs>98</Paragraphs>
  <Slides>28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Calibri-Bold</vt:lpstr>
      <vt:lpstr>Google Sans</vt:lpstr>
      <vt:lpstr>Office Theme</vt:lpstr>
      <vt:lpstr>PowerPoint Presentation</vt:lpstr>
      <vt:lpstr>ENEA - HTS Conductors tested at the SULTAN Facility</vt:lpstr>
      <vt:lpstr>Experimental setup</vt:lpstr>
      <vt:lpstr>PowerPoint Presentation</vt:lpstr>
      <vt:lpstr>PowerPoint Presentation</vt:lpstr>
      <vt:lpstr>Bottom termination - wedges</vt:lpstr>
      <vt:lpstr>Bottom termination - wedges</vt:lpstr>
      <vt:lpstr>Bottom termination - wedges</vt:lpstr>
      <vt:lpstr>Bottom termination- wedges</vt:lpstr>
      <vt:lpstr>Bottom termination – solder starts</vt:lpstr>
      <vt:lpstr>Bottom termination – solder starts</vt:lpstr>
      <vt:lpstr>Bottom termination – solder starts</vt:lpstr>
      <vt:lpstr>Upper termination -wedges</vt:lpstr>
      <vt:lpstr>Upper termination -wedges</vt:lpstr>
      <vt:lpstr>PowerPoint Presentation</vt:lpstr>
      <vt:lpstr>PowerPoint Presentation</vt:lpstr>
      <vt:lpstr>Upper termination - solder starts</vt:lpstr>
      <vt:lpstr>Upper termination - solder starts</vt:lpstr>
      <vt:lpstr>Upper termination - solder starts</vt:lpstr>
      <vt:lpstr>Upper termination - solder starts</vt:lpstr>
      <vt:lpstr>Upper termination - solder starts</vt:lpstr>
      <vt:lpstr>Upper termination - solder starts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Tomography Inflpr</dc:creator>
  <cp:lastModifiedBy>Daniel Avram</cp:lastModifiedBy>
  <cp:revision>16</cp:revision>
  <dcterms:created xsi:type="dcterms:W3CDTF">2025-05-28T12:30:07Z</dcterms:created>
  <dcterms:modified xsi:type="dcterms:W3CDTF">2026-01-16T08:59:08Z</dcterms:modified>
</cp:coreProperties>
</file>