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6" r:id="rId5"/>
    <p:sldId id="507" r:id="rId6"/>
    <p:sldId id="508" r:id="rId7"/>
    <p:sldId id="528" r:id="rId8"/>
    <p:sldId id="529" r:id="rId9"/>
    <p:sldId id="530" r:id="rId10"/>
    <p:sldId id="532" r:id="rId11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3" autoAdjust="0"/>
    <p:restoredTop sz="88954" autoAdjust="0"/>
  </p:normalViewPr>
  <p:slideViewPr>
    <p:cSldViewPr snapToGrid="0" snapToObjects="1" showGuides="1">
      <p:cViewPr varScale="1">
        <p:scale>
          <a:sx n="125" d="100"/>
          <a:sy n="125" d="100"/>
        </p:scale>
        <p:origin x="136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0" d="100"/>
          <a:sy n="150" d="100"/>
        </p:scale>
        <p:origin x="608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16.01.2026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16/01/2026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8239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CH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459938"/>
            <a:ext cx="7812087" cy="468356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3A61A89-D1E3-8A40-82D6-9A86AEBFAF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" y="4579268"/>
            <a:ext cx="561543" cy="36738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B5BFF46-A721-4641-AD59-B3251C9D9E0D}"/>
              </a:ext>
            </a:extLst>
          </p:cNvPr>
          <p:cNvSpPr/>
          <p:nvPr userDrawn="1"/>
        </p:nvSpPr>
        <p:spPr>
          <a:xfrm rot="16200000">
            <a:off x="89679" y="4591427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03892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95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3142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0" r:id="rId2"/>
    <p:sldLayoutId id="2147483663" r:id="rId3"/>
    <p:sldLayoutId id="2147483681" r:id="rId4"/>
    <p:sldLayoutId id="2147483673" r:id="rId5"/>
    <p:sldLayoutId id="2147483662" r:id="rId6"/>
    <p:sldLayoutId id="2147483674" r:id="rId7"/>
    <p:sldLayoutId id="2147483675" r:id="rId8"/>
    <p:sldLayoutId id="2147483682" r:id="rId9"/>
    <p:sldLayoutId id="2147483676" r:id="rId10"/>
    <p:sldLayoutId id="2147483664" r:id="rId11"/>
    <p:sldLayoutId id="2147483666" r:id="rId12"/>
    <p:sldLayoutId id="2147483677" r:id="rId13"/>
    <p:sldLayoutId id="2147483678" r:id="rId14"/>
    <p:sldLayoutId id="2147483679" r:id="rId15"/>
    <p:sldLayoutId id="2147483667" r:id="rId1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49065" y="571961"/>
            <a:ext cx="4798112" cy="2338387"/>
          </a:xfrm>
        </p:spPr>
        <p:txBody>
          <a:bodyPr>
            <a:normAutofit/>
          </a:bodyPr>
          <a:lstStyle/>
          <a:p>
            <a:r>
              <a:rPr lang="en-US" b="0" dirty="0"/>
              <a:t>Nb</a:t>
            </a:r>
            <a:r>
              <a:rPr lang="en-US" b="0" baseline="-25000" dirty="0"/>
              <a:t>3</a:t>
            </a:r>
            <a:r>
              <a:rPr lang="en-US" b="0" dirty="0"/>
              <a:t>Sn cabling activities </a:t>
            </a:r>
            <a:br>
              <a:rPr lang="en-US" b="0" dirty="0"/>
            </a:br>
            <a:r>
              <a:rPr lang="en-US" b="0" dirty="0"/>
              <a:t>at EPFL-SPC</a:t>
            </a:r>
            <a:endParaRPr lang="fr-FR" sz="3200" dirty="0"/>
          </a:p>
        </p:txBody>
      </p:sp>
      <p:sp>
        <p:nvSpPr>
          <p:cNvPr id="10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3429" y="2910348"/>
            <a:ext cx="1385635" cy="1187173"/>
          </a:xfrm>
        </p:spPr>
        <p:txBody>
          <a:bodyPr lIns="90000">
            <a:normAutofit/>
          </a:bodyPr>
          <a:lstStyle/>
          <a:p>
            <a:pPr>
              <a:spcBef>
                <a:spcPts val="300"/>
              </a:spcBef>
            </a:pPr>
            <a:r>
              <a:rPr lang="fr-FR" sz="1400" b="1" dirty="0"/>
              <a:t>X. </a:t>
            </a:r>
            <a:r>
              <a:rPr lang="fr-FR" sz="1400" b="1"/>
              <a:t>Sarasola</a:t>
            </a:r>
            <a:endParaRPr lang="fr-FR" sz="1400" b="1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66022" y="4097521"/>
            <a:ext cx="1614558" cy="1045979"/>
          </a:xfrm>
        </p:spPr>
        <p:txBody>
          <a:bodyPr lIns="90000"/>
          <a:lstStyle/>
          <a:p>
            <a:r>
              <a:rPr lang="fr-FR" b="1" dirty="0" err="1"/>
              <a:t>January</a:t>
            </a:r>
            <a:r>
              <a:rPr lang="fr-FR" b="1" dirty="0"/>
              <a:t> 16</a:t>
            </a:r>
            <a:r>
              <a:rPr lang="fr-FR" b="1" baseline="30000" dirty="0"/>
              <a:t>th</a:t>
            </a:r>
            <a:r>
              <a:rPr lang="fr-FR" b="1" dirty="0"/>
              <a:t>, 2026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4875" y="131032"/>
            <a:ext cx="6531706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Conductor R&amp;D and industrial activities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720191" y="504558"/>
            <a:ext cx="8100128" cy="4443679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1400" dirty="0"/>
              <a:t>EDIPO2 prototype cable: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Prototype cable: </a:t>
            </a:r>
            <a:r>
              <a:rPr lang="en-US" sz="1200" dirty="0">
                <a:solidFill>
                  <a:srgbClr val="FF0000"/>
                </a:solidFill>
              </a:rPr>
              <a:t>MAG-T.04.01-T001-D001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Sub-scale coil : </a:t>
            </a:r>
            <a:r>
              <a:rPr lang="en-US" sz="1200" dirty="0">
                <a:solidFill>
                  <a:srgbClr val="FF0000"/>
                </a:solidFill>
              </a:rPr>
              <a:t>MAG-T.04.01-T002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Short length TF conductor (RW5):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Cabling: </a:t>
            </a:r>
            <a:r>
              <a:rPr lang="en-US" sz="1200" dirty="0">
                <a:solidFill>
                  <a:srgbClr val="FF0000"/>
                </a:solidFill>
              </a:rPr>
              <a:t>MAG-T.01.01-T048-D004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Sample assembly: </a:t>
            </a:r>
            <a:r>
              <a:rPr lang="en-US" sz="1200" strike="sngStrike" dirty="0">
                <a:solidFill>
                  <a:srgbClr val="FF0000"/>
                </a:solidFill>
              </a:rPr>
              <a:t>MAG-T.01.01-T048-D001</a:t>
            </a:r>
            <a:r>
              <a:rPr lang="en-US" sz="1200" dirty="0">
                <a:solidFill>
                  <a:srgbClr val="FF0000"/>
                </a:solidFill>
              </a:rPr>
              <a:t> (new task required)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Test in SULTAN: </a:t>
            </a:r>
            <a:r>
              <a:rPr lang="en-US" sz="1200" strike="sngStrike" dirty="0">
                <a:solidFill>
                  <a:srgbClr val="FF0000"/>
                </a:solidFill>
              </a:rPr>
              <a:t>MAG-T.01.01-T048-D002</a:t>
            </a:r>
            <a:r>
              <a:rPr lang="en-US" sz="1200" dirty="0">
                <a:solidFill>
                  <a:srgbClr val="FF0000"/>
                </a:solidFill>
              </a:rPr>
              <a:t> (new task required)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Insert coil conductor (RW6):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Strand: </a:t>
            </a:r>
            <a:r>
              <a:rPr lang="en-US" sz="1200" dirty="0">
                <a:solidFill>
                  <a:srgbClr val="FF0000"/>
                </a:solidFill>
              </a:rPr>
              <a:t>MAG-T.04.03-T001-D002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Cabling: </a:t>
            </a:r>
            <a:r>
              <a:rPr lang="en-US" sz="1200" dirty="0">
                <a:solidFill>
                  <a:srgbClr val="FF0000"/>
                </a:solidFill>
              </a:rPr>
              <a:t>MAG-T.01.01-T048-D004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Stabilizer: </a:t>
            </a:r>
            <a:r>
              <a:rPr lang="en-US" sz="1200" dirty="0">
                <a:solidFill>
                  <a:srgbClr val="FF0000"/>
                </a:solidFill>
              </a:rPr>
              <a:t>MAG-T.01.01-T018-D009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Heat treatment, industrial assembly and test: </a:t>
            </a:r>
            <a:r>
              <a:rPr lang="en-US" sz="1200" dirty="0">
                <a:solidFill>
                  <a:srgbClr val="FF0000"/>
                </a:solidFill>
              </a:rPr>
              <a:t>new tasks required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Short length PF conductor (RW7):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Strand and stabilizer: </a:t>
            </a:r>
            <a:r>
              <a:rPr lang="en-US" sz="1200" dirty="0">
                <a:solidFill>
                  <a:srgbClr val="FF0000"/>
                </a:solidFill>
              </a:rPr>
              <a:t>MAG-T.01.01-T018-D009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Cabling: </a:t>
            </a:r>
            <a:r>
              <a:rPr lang="en-US" sz="1200" dirty="0">
                <a:solidFill>
                  <a:srgbClr val="FF0000"/>
                </a:solidFill>
              </a:rPr>
              <a:t>MAG-T.01.01-T048-D004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Assembly and test in SULTAN: </a:t>
            </a:r>
            <a:r>
              <a:rPr lang="en-US" sz="1200" dirty="0">
                <a:solidFill>
                  <a:srgbClr val="FF0000"/>
                </a:solidFill>
              </a:rPr>
              <a:t>new task required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Double-jacket for CS conductor: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Industrial feasibility study: </a:t>
            </a:r>
            <a:r>
              <a:rPr lang="en-US" sz="1200" dirty="0">
                <a:solidFill>
                  <a:srgbClr val="FF0000"/>
                </a:solidFill>
              </a:rPr>
              <a:t>MAG-S.01.02-T003-D001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dirty="0"/>
              <a:t>Demonstration on dummy conductor: </a:t>
            </a:r>
            <a:r>
              <a:rPr lang="en-US" sz="1200" strike="sngStrike" dirty="0">
                <a:solidFill>
                  <a:srgbClr val="FF0000"/>
                </a:solidFill>
              </a:rPr>
              <a:t>MAG-S.01.02-T007-D001</a:t>
            </a:r>
            <a:r>
              <a:rPr lang="en-US" sz="1200" dirty="0">
                <a:solidFill>
                  <a:srgbClr val="FF0000"/>
                </a:solidFill>
              </a:rPr>
              <a:t> (new task required) </a:t>
            </a:r>
          </a:p>
        </p:txBody>
      </p:sp>
    </p:spTree>
    <p:extLst>
      <p:ext uri="{BB962C8B-B14F-4D97-AF65-F5344CB8AC3E}">
        <p14:creationId xmlns:p14="http://schemas.microsoft.com/office/powerpoint/2010/main" val="2296323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4513792-2C38-2B73-D6BA-351E8FFCBF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7546" y="2725087"/>
            <a:ext cx="2844000" cy="78641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s-ES" dirty="0"/>
              <a:t>EDIPO2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Conductor R&amp;D and industrial activities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720191" y="585214"/>
            <a:ext cx="8100128" cy="272186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EDIPO2 prototype cable (</a:t>
            </a:r>
            <a:r>
              <a:rPr lang="en-US" sz="1400" b="1" dirty="0">
                <a:solidFill>
                  <a:srgbClr val="FF0000"/>
                </a:solidFill>
              </a:rPr>
              <a:t>MAG-T.04.01-T001-D001</a:t>
            </a:r>
            <a:r>
              <a:rPr lang="en-US" sz="1400" b="1" dirty="0"/>
              <a:t>):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Contract awarded to </a:t>
            </a:r>
            <a:r>
              <a:rPr lang="en-US" sz="1200" b="1" dirty="0"/>
              <a:t>WST</a:t>
            </a:r>
            <a:r>
              <a:rPr lang="en-US" sz="1200" dirty="0"/>
              <a:t> in July 2024 to produce:</a:t>
            </a:r>
          </a:p>
          <a:p>
            <a:pPr lvl="2">
              <a:spcBef>
                <a:spcPts val="600"/>
              </a:spcBef>
            </a:pPr>
            <a:r>
              <a:rPr lang="en-US" sz="1100" dirty="0"/>
              <a:t>Copper dummy cable: 100 m (bare) + 500 m (insulated). </a:t>
            </a:r>
          </a:p>
          <a:p>
            <a:pPr lvl="2">
              <a:spcBef>
                <a:spcPts val="600"/>
              </a:spcBef>
            </a:pPr>
            <a:r>
              <a:rPr lang="en-US" sz="1100" dirty="0"/>
              <a:t>Insulated </a:t>
            </a:r>
            <a:r>
              <a:rPr lang="en-US" sz="1100" dirty="0" err="1"/>
              <a:t>superdummy</a:t>
            </a:r>
            <a:r>
              <a:rPr lang="en-US" sz="1100" dirty="0"/>
              <a:t> cable ~120 m, made of unstable KAT strand. </a:t>
            </a:r>
          </a:p>
          <a:p>
            <a:pPr lvl="2">
              <a:spcBef>
                <a:spcPts val="600"/>
              </a:spcBef>
            </a:pPr>
            <a:r>
              <a:rPr lang="en-US" sz="1100" dirty="0"/>
              <a:t>Insulated EDIPO2 prototype cable ~140 m, made of Bruker RRP strand.</a:t>
            </a:r>
          </a:p>
          <a:p>
            <a:pPr lvl="1">
              <a:spcBef>
                <a:spcPts val="600"/>
              </a:spcBef>
            </a:pPr>
            <a:r>
              <a:rPr lang="en-US" sz="1200" b="1" dirty="0"/>
              <a:t>All cable lengths were delivered in October 2025 </a:t>
            </a:r>
            <a:r>
              <a:rPr lang="en-US" sz="1200" dirty="0"/>
              <a:t>to be used in:</a:t>
            </a:r>
          </a:p>
          <a:p>
            <a:pPr lvl="2">
              <a:spcBef>
                <a:spcPts val="600"/>
              </a:spcBef>
            </a:pPr>
            <a:r>
              <a:rPr lang="en-US" sz="1100" dirty="0"/>
              <a:t>Industrial R&amp;D activities for EDIPO2 at ASG (</a:t>
            </a:r>
            <a:r>
              <a:rPr lang="en-US" sz="1100" dirty="0">
                <a:solidFill>
                  <a:srgbClr val="FF0000"/>
                </a:solidFill>
              </a:rPr>
              <a:t>Swiss funding</a:t>
            </a:r>
            <a:r>
              <a:rPr lang="en-US" sz="1100" dirty="0"/>
              <a:t>)</a:t>
            </a:r>
          </a:p>
          <a:p>
            <a:pPr lvl="2">
              <a:spcBef>
                <a:spcPts val="600"/>
              </a:spcBef>
            </a:pPr>
            <a:r>
              <a:rPr lang="en-US" sz="1100" strike="sngStrike" dirty="0"/>
              <a:t>EDIPO2 cable tests in SULTAN: </a:t>
            </a:r>
            <a:r>
              <a:rPr lang="en-US" sz="1100" strike="sngStrike" dirty="0">
                <a:solidFill>
                  <a:srgbClr val="FF0000"/>
                </a:solidFill>
              </a:rPr>
              <a:t>MAG-T.04.01-T001-D001</a:t>
            </a:r>
            <a:r>
              <a:rPr lang="en-US" sz="1100" strike="sngStrike" dirty="0"/>
              <a:t>.</a:t>
            </a:r>
          </a:p>
          <a:p>
            <a:pPr lvl="2">
              <a:spcBef>
                <a:spcPts val="600"/>
              </a:spcBef>
            </a:pPr>
            <a:r>
              <a:rPr lang="en-US" sz="1100" dirty="0"/>
              <a:t>EDIPO2 sub-scale coil test in SULTAN: </a:t>
            </a:r>
            <a:r>
              <a:rPr lang="en-US" sz="1100" dirty="0">
                <a:solidFill>
                  <a:srgbClr val="FF0000"/>
                </a:solidFill>
              </a:rPr>
              <a:t>MAG-T.04.01-T002</a:t>
            </a:r>
            <a:r>
              <a:rPr lang="en-US" sz="1100" dirty="0"/>
              <a:t>.</a:t>
            </a:r>
          </a:p>
          <a:p>
            <a:pPr lvl="1">
              <a:spcBef>
                <a:spcPts val="600"/>
              </a:spcBef>
            </a:pP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2" name="Picture 1" descr="2024-04-16 - Schliffe - RW2 Matrix 01.JPG">
            <a:extLst>
              <a:ext uri="{FF2B5EF4-FFF2-40B4-BE49-F238E27FC236}">
                <a16:creationId xmlns:a16="http://schemas.microsoft.com/office/drawing/2014/main" id="{3D7501A8-6136-A541-AF8C-A026235099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0208" y="2971752"/>
            <a:ext cx="2628000" cy="5052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B7031B-17BC-95A5-0D11-D687A80E31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71" r="49617" b="20686"/>
          <a:stretch/>
        </p:blipFill>
        <p:spPr>
          <a:xfrm rot="-5400000">
            <a:off x="7300000" y="1889768"/>
            <a:ext cx="822960" cy="2669217"/>
          </a:xfrm>
          <a:prstGeom prst="rect">
            <a:avLst/>
          </a:prstGeom>
        </p:spPr>
      </p:pic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CBB37799-9A2D-C11B-6FB1-F99F012CDF3D}"/>
              </a:ext>
            </a:extLst>
          </p:cNvPr>
          <p:cNvSpPr txBox="1">
            <a:spLocks/>
          </p:cNvSpPr>
          <p:nvPr/>
        </p:nvSpPr>
        <p:spPr>
          <a:xfrm>
            <a:off x="723414" y="3646928"/>
            <a:ext cx="8100128" cy="272186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400" b="1" dirty="0"/>
              <a:t>Final EDIPO2 strand (</a:t>
            </a:r>
            <a:r>
              <a:rPr lang="en-US" sz="1400" b="1" dirty="0">
                <a:solidFill>
                  <a:srgbClr val="FF0000"/>
                </a:solidFill>
              </a:rPr>
              <a:t>Swiss funding</a:t>
            </a:r>
            <a:r>
              <a:rPr lang="en-US" sz="1400" b="1" dirty="0"/>
              <a:t>):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Contract awarded to </a:t>
            </a:r>
            <a:r>
              <a:rPr lang="en-US" sz="1200" b="1" dirty="0"/>
              <a:t>Bruker</a:t>
            </a:r>
            <a:r>
              <a:rPr lang="en-US" sz="1200" dirty="0"/>
              <a:t> in May 2025.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Production expected to be completed Feb 2026.</a:t>
            </a:r>
          </a:p>
          <a:p>
            <a:pPr>
              <a:spcBef>
                <a:spcPts val="600"/>
              </a:spcBef>
            </a:pPr>
            <a:r>
              <a:rPr lang="en-US" sz="1400" b="1" dirty="0"/>
              <a:t>Final EDIPO2 cable (</a:t>
            </a:r>
            <a:r>
              <a:rPr lang="en-US" sz="1400" b="1" dirty="0">
                <a:solidFill>
                  <a:srgbClr val="FF0000"/>
                </a:solidFill>
              </a:rPr>
              <a:t>Swiss funding</a:t>
            </a:r>
            <a:r>
              <a:rPr lang="en-US" sz="1400" b="1" dirty="0"/>
              <a:t>):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Adjudication of the call expected to be published in the coming days.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Production expected to be completed in 10 months after reception of the Nb</a:t>
            </a:r>
            <a:r>
              <a:rPr lang="en-US" sz="1200" baseline="-25000" dirty="0"/>
              <a:t>3</a:t>
            </a:r>
            <a:r>
              <a:rPr lang="en-US" sz="1200" dirty="0"/>
              <a:t>Sn wires.</a:t>
            </a:r>
          </a:p>
          <a:p>
            <a:pPr>
              <a:spcBef>
                <a:spcPts val="600"/>
              </a:spcBef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4887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 Short length prototypes: TF conductor (RW5)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Conductor R&amp;D and industrial activities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720191" y="630936"/>
            <a:ext cx="8100128" cy="4273804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dirty="0"/>
              <a:t>The </a:t>
            </a:r>
            <a:r>
              <a:rPr lang="en-US" sz="1400" b="1" dirty="0"/>
              <a:t>high-grade TF conductor R&amp;D </a:t>
            </a:r>
            <a:r>
              <a:rPr lang="en-US" sz="1400" dirty="0"/>
              <a:t>at SPC was based since 2018 on the </a:t>
            </a:r>
            <a:r>
              <a:rPr lang="en-US" sz="1400" b="1" dirty="0"/>
              <a:t>KAT</a:t>
            </a:r>
            <a:r>
              <a:rPr lang="en-US" sz="1400" dirty="0"/>
              <a:t> Nb</a:t>
            </a:r>
            <a:r>
              <a:rPr lang="en-US" sz="1400" baseline="-25000" dirty="0"/>
              <a:t>3</a:t>
            </a:r>
            <a:r>
              <a:rPr lang="en-US" sz="1400" dirty="0"/>
              <a:t>Sn strands: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RW3 (66 kA) and RW4 (105 kA)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The </a:t>
            </a:r>
            <a:r>
              <a:rPr lang="en-US" sz="1400" b="1" dirty="0"/>
              <a:t>unstable behavior of the strand </a:t>
            </a:r>
            <a:r>
              <a:rPr lang="en-US" sz="1400" dirty="0"/>
              <a:t>(identified in 2022) led to instability in both RW3 and RW4.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To demonstrate the 100 kA conductor layout, the </a:t>
            </a:r>
            <a:r>
              <a:rPr lang="en-US" sz="1400" b="1" dirty="0"/>
              <a:t>production of RW5 </a:t>
            </a:r>
            <a:r>
              <a:rPr lang="en-US" sz="1400" dirty="0"/>
              <a:t>was launched in 2022: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RW5 is identical to RW4, but made of </a:t>
            </a:r>
            <a:r>
              <a:rPr lang="en-US" sz="1200" b="1" dirty="0"/>
              <a:t>WST Nb</a:t>
            </a:r>
            <a:r>
              <a:rPr lang="en-US" sz="1200" b="1" baseline="-25000" dirty="0"/>
              <a:t>3</a:t>
            </a:r>
            <a:r>
              <a:rPr lang="en-US" sz="1200" b="1" dirty="0"/>
              <a:t>Sn strands </a:t>
            </a:r>
            <a:r>
              <a:rPr lang="en-US" sz="1200" dirty="0"/>
              <a:t>(more stable).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200" dirty="0"/>
              <a:t>The </a:t>
            </a:r>
            <a:r>
              <a:rPr lang="en-US" sz="1200" b="1" dirty="0"/>
              <a:t>strand</a:t>
            </a:r>
            <a:r>
              <a:rPr lang="en-US" sz="1200" dirty="0"/>
              <a:t> for RW5 was </a:t>
            </a:r>
            <a:r>
              <a:rPr lang="en-US" sz="1200" b="1" dirty="0"/>
              <a:t>procured from WST in 2023</a:t>
            </a:r>
            <a:r>
              <a:rPr lang="en-US" sz="1200" dirty="0"/>
              <a:t>: </a:t>
            </a:r>
            <a:r>
              <a:rPr lang="en-US" sz="1200" dirty="0">
                <a:solidFill>
                  <a:srgbClr val="FF0000"/>
                </a:solidFill>
              </a:rPr>
              <a:t>MAG-T.01.01-T018-D002</a:t>
            </a:r>
            <a:r>
              <a:rPr lang="en-US" sz="1200" dirty="0"/>
              <a:t>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200" dirty="0"/>
              <a:t>The </a:t>
            </a:r>
            <a:r>
              <a:rPr lang="en-US" sz="1200" b="1" dirty="0"/>
              <a:t>cabling of RW5: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sz="1100" b="1" dirty="0"/>
              <a:t>WST was qualified </a:t>
            </a:r>
            <a:r>
              <a:rPr lang="en-US" sz="1100" dirty="0"/>
              <a:t>in 2024 using a Cu-dummy</a:t>
            </a:r>
            <a:r>
              <a:rPr lang="en-US" sz="1100" b="1" dirty="0"/>
              <a:t> </a:t>
            </a:r>
            <a:r>
              <a:rPr lang="en-US" sz="1100" dirty="0"/>
              <a:t>(</a:t>
            </a:r>
            <a:r>
              <a:rPr lang="en-US" sz="1100" dirty="0">
                <a:solidFill>
                  <a:srgbClr val="FF0000"/>
                </a:solidFill>
              </a:rPr>
              <a:t>MAG-S.01.02-T005-D001</a:t>
            </a:r>
            <a:r>
              <a:rPr lang="en-US" sz="1100" dirty="0"/>
              <a:t>).</a:t>
            </a:r>
            <a:endParaRPr lang="en-US" sz="1100" dirty="0">
              <a:solidFill>
                <a:srgbClr val="FF0000"/>
              </a:solidFill>
            </a:endParaRP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sz="1100" b="1" dirty="0"/>
              <a:t>WST was awarded the Nb</a:t>
            </a:r>
            <a:r>
              <a:rPr lang="en-US" sz="1100" b="1" baseline="-25000" dirty="0"/>
              <a:t>3</a:t>
            </a:r>
            <a:r>
              <a:rPr lang="en-US" sz="1100" b="1" dirty="0"/>
              <a:t>Sn cabling contract </a:t>
            </a:r>
            <a:r>
              <a:rPr lang="en-US" sz="1100" dirty="0"/>
              <a:t>in March 2025 (</a:t>
            </a:r>
            <a:r>
              <a:rPr lang="en-US" sz="1100" dirty="0">
                <a:solidFill>
                  <a:srgbClr val="FF0000"/>
                </a:solidFill>
              </a:rPr>
              <a:t>MAG-T.01.01-T048-D004</a:t>
            </a:r>
            <a:r>
              <a:rPr lang="en-US" sz="1100" dirty="0"/>
              <a:t>).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sz="1100" b="1" dirty="0"/>
              <a:t>Production </a:t>
            </a:r>
            <a:r>
              <a:rPr lang="en-US" sz="1100" dirty="0"/>
              <a:t>of the Nb</a:t>
            </a:r>
            <a:r>
              <a:rPr lang="en-US" sz="1100" baseline="-25000" dirty="0"/>
              <a:t>3</a:t>
            </a:r>
            <a:r>
              <a:rPr lang="en-US" sz="1100" dirty="0"/>
              <a:t>Sn cable is </a:t>
            </a:r>
            <a:r>
              <a:rPr lang="en-US" sz="1100" b="1" dirty="0"/>
              <a:t>expected in January 2026.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200" dirty="0"/>
              <a:t>The </a:t>
            </a:r>
            <a:r>
              <a:rPr lang="en-US" sz="1200" b="1" dirty="0"/>
              <a:t>stabilizer</a:t>
            </a:r>
            <a:r>
              <a:rPr lang="en-US" sz="1200" dirty="0"/>
              <a:t> for RW5 is already available from the RW4 procurement.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200" dirty="0"/>
              <a:t>The </a:t>
            </a:r>
            <a:r>
              <a:rPr lang="en-US" sz="1200" b="1" dirty="0"/>
              <a:t>assembly and test of RW5 in SULTAN should follow in 2026</a:t>
            </a:r>
            <a:r>
              <a:rPr lang="en-US" sz="1200" dirty="0"/>
              <a:t>: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sz="1100" b="1" dirty="0">
                <a:solidFill>
                  <a:srgbClr val="FF0000"/>
                </a:solidFill>
              </a:rPr>
              <a:t>New task required for 2026</a:t>
            </a:r>
            <a:r>
              <a:rPr lang="en-US" sz="1100" dirty="0"/>
              <a:t> (</a:t>
            </a:r>
            <a:r>
              <a:rPr lang="en-US" sz="1100" dirty="0">
                <a:solidFill>
                  <a:srgbClr val="FF0000"/>
                </a:solidFill>
              </a:rPr>
              <a:t>MAG-T.01.01-T048-D001 </a:t>
            </a:r>
            <a:r>
              <a:rPr lang="en-US" sz="1100" dirty="0"/>
              <a:t>and</a:t>
            </a:r>
            <a:r>
              <a:rPr lang="en-US" sz="1100" dirty="0">
                <a:solidFill>
                  <a:srgbClr val="FF0000"/>
                </a:solidFill>
              </a:rPr>
              <a:t> D002</a:t>
            </a:r>
            <a:r>
              <a:rPr lang="en-US" sz="1100" dirty="0"/>
              <a:t> were withdrawn in late 2025).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endParaRPr lang="en-US" sz="1100" dirty="0"/>
          </a:p>
          <a:p>
            <a:endParaRPr lang="en-US" sz="1400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ED9D6B32-C80A-5EF2-5210-B7BC6965A5CC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1F581E-5945-D271-6A99-268B293DBC9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1378" y="4205615"/>
            <a:ext cx="3721100" cy="85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::DEMO:EUROfusion2020:RW3:RW3cable29092020.pdf">
            <a:extLst>
              <a:ext uri="{FF2B5EF4-FFF2-40B4-BE49-F238E27FC236}">
                <a16:creationId xmlns:a16="http://schemas.microsoft.com/office/drawing/2014/main" id="{A7A0733A-CBD2-51DB-96BE-574B073D70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9276" y="4182429"/>
            <a:ext cx="1008000" cy="9010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382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Insert coil conductor (RW6)</a:t>
            </a:r>
            <a:br>
              <a:rPr lang="en-US" sz="3200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Conductor R&amp;D and industrial activities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720190" y="478538"/>
            <a:ext cx="8420848" cy="4656680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The </a:t>
            </a:r>
            <a:r>
              <a:rPr lang="en-US" sz="1400" b="1" dirty="0"/>
              <a:t>final design </a:t>
            </a:r>
            <a:r>
              <a:rPr lang="en-US" sz="1400" dirty="0"/>
              <a:t>of the insert coil conductor is relevant for the </a:t>
            </a:r>
            <a:r>
              <a:rPr lang="en-US" sz="1400" b="1" dirty="0"/>
              <a:t>DEMO CS</a:t>
            </a:r>
            <a:r>
              <a:rPr lang="en-US" sz="1400" dirty="0"/>
              <a:t>:</a:t>
            </a:r>
          </a:p>
          <a:p>
            <a:pPr lvl="1"/>
            <a:r>
              <a:rPr lang="en-US" sz="1200" b="1" dirty="0"/>
              <a:t>Nb</a:t>
            </a:r>
            <a:r>
              <a:rPr lang="en-US" sz="1200" b="1" baseline="-25000" dirty="0"/>
              <a:t>3</a:t>
            </a:r>
            <a:r>
              <a:rPr lang="en-US" sz="1200" b="1" dirty="0"/>
              <a:t>Sn strand</a:t>
            </a:r>
            <a:r>
              <a:rPr lang="en-US" sz="1200" dirty="0"/>
              <a:t>: 1.2-mm-diam internal tin, </a:t>
            </a:r>
            <a:r>
              <a:rPr lang="en-US" sz="1200" dirty="0" err="1"/>
              <a:t>j</a:t>
            </a:r>
            <a:r>
              <a:rPr lang="en-US" sz="1200" baseline="-25000" dirty="0" err="1"/>
              <a:t>c</a:t>
            </a:r>
            <a:r>
              <a:rPr lang="en-US" sz="1200" dirty="0"/>
              <a:t> &gt; 1100 A/mm</a:t>
            </a:r>
            <a:r>
              <a:rPr lang="en-US" sz="1200" baseline="30000" dirty="0"/>
              <a:t>2</a:t>
            </a:r>
            <a:r>
              <a:rPr lang="en-US" sz="1200" dirty="0"/>
              <a:t> at 12T and 4.2 K, </a:t>
            </a:r>
            <a:r>
              <a:rPr lang="en-US" sz="1200" dirty="0" err="1"/>
              <a:t>Cu:non-Cu</a:t>
            </a:r>
            <a:r>
              <a:rPr lang="en-US" sz="1200" dirty="0"/>
              <a:t> =1.0</a:t>
            </a:r>
          </a:p>
          <a:p>
            <a:pPr lvl="1"/>
            <a:r>
              <a:rPr lang="en-US" sz="1200" b="1" dirty="0"/>
              <a:t>Cable</a:t>
            </a:r>
            <a:r>
              <a:rPr lang="en-US" sz="1200" dirty="0"/>
              <a:t>: RW, fully transposed, </a:t>
            </a:r>
            <a:r>
              <a:rPr lang="en-US" sz="1200" dirty="0" err="1"/>
              <a:t>I</a:t>
            </a:r>
            <a:r>
              <a:rPr lang="en-US" sz="1200" baseline="-25000" dirty="0" err="1"/>
              <a:t>op</a:t>
            </a:r>
            <a:r>
              <a:rPr lang="en-US" sz="1200" baseline="-25000" dirty="0"/>
              <a:t> </a:t>
            </a:r>
            <a:r>
              <a:rPr lang="en-US" sz="1200" dirty="0"/>
              <a:t>= 45.6 kA at 13 T</a:t>
            </a:r>
          </a:p>
          <a:p>
            <a:pPr marL="342900" lvl="1" indent="0">
              <a:buNone/>
            </a:pPr>
            <a:br>
              <a:rPr lang="en-US" sz="1200" dirty="0"/>
            </a:br>
            <a:endParaRPr lang="en-US" sz="1200" dirty="0"/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400" dirty="0"/>
              <a:t>The </a:t>
            </a:r>
            <a:r>
              <a:rPr lang="en-US" sz="1400" b="1" dirty="0"/>
              <a:t>Nb</a:t>
            </a:r>
            <a:r>
              <a:rPr lang="en-US" sz="1400" b="1" baseline="-25000" dirty="0"/>
              <a:t>3</a:t>
            </a:r>
            <a:r>
              <a:rPr lang="en-US" sz="1400" b="1" dirty="0"/>
              <a:t>Sn strand </a:t>
            </a:r>
            <a:r>
              <a:rPr lang="en-US" sz="1400" dirty="0"/>
              <a:t>was produced at </a:t>
            </a:r>
            <a:r>
              <a:rPr lang="en-US" sz="1400" b="1" dirty="0"/>
              <a:t>WST in Oct 2025 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FF0000"/>
                </a:solidFill>
              </a:rPr>
              <a:t>MAG-T.04.03-T001-D002</a:t>
            </a:r>
            <a:r>
              <a:rPr lang="en-US" sz="1400" dirty="0"/>
              <a:t>)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sz="1400" b="1" dirty="0"/>
              <a:t>Cabling is ongoing at WST</a:t>
            </a:r>
            <a:r>
              <a:rPr lang="en-US" sz="1400" dirty="0"/>
              <a:t> (</a:t>
            </a:r>
            <a:r>
              <a:rPr lang="en-US" sz="1400" dirty="0">
                <a:solidFill>
                  <a:srgbClr val="FF0000"/>
                </a:solidFill>
              </a:rPr>
              <a:t>MAG-T.01.01-T048-D004</a:t>
            </a:r>
            <a:r>
              <a:rPr lang="en-US" sz="1400" dirty="0"/>
              <a:t>):</a:t>
            </a:r>
            <a:endParaRPr lang="en-US" sz="1400" b="1" dirty="0"/>
          </a:p>
          <a:p>
            <a:pPr lvl="1"/>
            <a:r>
              <a:rPr lang="en-US" sz="1200" dirty="0"/>
              <a:t>Satisfactory Cu and Nb</a:t>
            </a:r>
            <a:r>
              <a:rPr lang="en-US" sz="1200" baseline="-25000" dirty="0"/>
              <a:t>3</a:t>
            </a:r>
            <a:r>
              <a:rPr lang="en-US" sz="1200" dirty="0"/>
              <a:t>Sn samples (Jan 2026).</a:t>
            </a:r>
          </a:p>
          <a:p>
            <a:pPr lvl="1"/>
            <a:r>
              <a:rPr lang="en-US" sz="1200" dirty="0"/>
              <a:t>Production of 100 m of Nb</a:t>
            </a:r>
            <a:r>
              <a:rPr lang="en-US" sz="1200" baseline="-25000" dirty="0"/>
              <a:t>3</a:t>
            </a:r>
            <a:r>
              <a:rPr lang="en-US" sz="1200" dirty="0"/>
              <a:t>Sn cable in Q1 2026.</a:t>
            </a:r>
            <a:endParaRPr lang="en-US" sz="1100" dirty="0"/>
          </a:p>
          <a:p>
            <a:pPr>
              <a:spcBef>
                <a:spcPts val="600"/>
              </a:spcBef>
            </a:pPr>
            <a:r>
              <a:rPr lang="en-US" sz="1400" b="1" dirty="0"/>
              <a:t>Stabilizer</a:t>
            </a:r>
            <a:r>
              <a:rPr lang="en-US" sz="1400" dirty="0"/>
              <a:t> cable order with WST (</a:t>
            </a:r>
            <a:r>
              <a:rPr lang="en-US" sz="1400" dirty="0">
                <a:solidFill>
                  <a:srgbClr val="FF0000"/>
                </a:solidFill>
              </a:rPr>
              <a:t>MAG-T.01.01-T018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-D009</a:t>
            </a:r>
            <a:r>
              <a:rPr lang="en-US" sz="1400" dirty="0"/>
              <a:t>), ~395 m, delivery Q2 2026. It will be used </a:t>
            </a:r>
            <a:br>
              <a:rPr lang="en-US" sz="1400" dirty="0"/>
            </a:br>
            <a:r>
              <a:rPr lang="en-US" sz="1400" dirty="0"/>
              <a:t>for the insert coil conductor and the PF prototype.</a:t>
            </a:r>
          </a:p>
          <a:p>
            <a:pPr>
              <a:spcBef>
                <a:spcPts val="600"/>
              </a:spcBef>
            </a:pPr>
            <a:r>
              <a:rPr lang="en-US" sz="1400" b="1" dirty="0"/>
              <a:t>New tasks in 2026-2027</a:t>
            </a:r>
            <a:r>
              <a:rPr lang="en-US" sz="1400" dirty="0"/>
              <a:t> to complete this R&amp;D:</a:t>
            </a:r>
          </a:p>
          <a:p>
            <a:pPr lvl="1"/>
            <a:r>
              <a:rPr lang="en-US" sz="1200" dirty="0"/>
              <a:t>Heat treatment of the Nb</a:t>
            </a:r>
            <a:r>
              <a:rPr lang="en-US" sz="1200" baseline="-25000" dirty="0"/>
              <a:t>3</a:t>
            </a:r>
            <a:r>
              <a:rPr lang="en-US" sz="1200" dirty="0"/>
              <a:t>Sn cable</a:t>
            </a:r>
          </a:p>
          <a:p>
            <a:pPr lvl="1"/>
            <a:r>
              <a:rPr lang="en-US" sz="1200" dirty="0"/>
              <a:t>Industrial assembly and laser welding of the conductor</a:t>
            </a:r>
          </a:p>
          <a:p>
            <a:pPr lvl="2"/>
            <a:r>
              <a:rPr lang="en-US" sz="1100" dirty="0"/>
              <a:t>100 m of copper dummy for trials would be desirable</a:t>
            </a:r>
          </a:p>
          <a:p>
            <a:pPr lvl="1"/>
            <a:r>
              <a:rPr lang="en-US" sz="1200" dirty="0"/>
              <a:t>Test in SULTAN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Test in the Naka test facility as an insert coil?</a:t>
            </a:r>
          </a:p>
          <a:p>
            <a:pPr lvl="1">
              <a:spcBef>
                <a:spcPts val="1200"/>
              </a:spcBef>
            </a:pPr>
            <a:endParaRPr lang="en-US" sz="12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4D2A16-B057-204A-843A-BAB39808E92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2981" y="1140591"/>
            <a:ext cx="3566160" cy="81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00347F-EB41-034A-BEB4-21D3850621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16403" y="3585788"/>
            <a:ext cx="2926080" cy="1353794"/>
          </a:xfrm>
          <a:prstGeom prst="rect">
            <a:avLst/>
          </a:prstGeom>
        </p:spPr>
      </p:pic>
      <p:pic>
        <p:nvPicPr>
          <p:cNvPr id="5" name="Picture 4" descr="A close up of a tie&#10;&#10;AI-generated content may be incorrect.">
            <a:extLst>
              <a:ext uri="{FF2B5EF4-FFF2-40B4-BE49-F238E27FC236}">
                <a16:creationId xmlns:a16="http://schemas.microsoft.com/office/drawing/2014/main" id="{4D6C1931-25FE-8904-C7A0-42A3A4EB5B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499" r="18858"/>
          <a:stretch>
            <a:fillRect/>
          </a:stretch>
        </p:blipFill>
        <p:spPr>
          <a:xfrm rot="16200000">
            <a:off x="7007012" y="1556543"/>
            <a:ext cx="944863" cy="281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277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 Short length prototypes: PF conductor (RW7)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Conductor R&amp;D and industrial activities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720190" y="630936"/>
            <a:ext cx="8319731" cy="4273804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b="1" dirty="0"/>
              <a:t>Design </a:t>
            </a:r>
            <a:r>
              <a:rPr lang="en-US" sz="1400" dirty="0"/>
              <a:t>of the </a:t>
            </a:r>
            <a:r>
              <a:rPr lang="en-US" sz="1400" b="1" dirty="0"/>
              <a:t>high-current PF conductor 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FF0000"/>
                </a:solidFill>
              </a:rPr>
              <a:t>MAG-S.01.01-T018-D004</a:t>
            </a:r>
            <a:r>
              <a:rPr lang="en-US" sz="1400" dirty="0"/>
              <a:t>):</a:t>
            </a:r>
          </a:p>
          <a:p>
            <a:pPr lvl="1"/>
            <a:r>
              <a:rPr lang="en-US" sz="1200" b="1" dirty="0"/>
              <a:t>Nb</a:t>
            </a:r>
            <a:r>
              <a:rPr lang="en-US" sz="1200" b="1" baseline="-25000" dirty="0"/>
              <a:t>3</a:t>
            </a:r>
            <a:r>
              <a:rPr lang="en-US" sz="1200" b="1" dirty="0"/>
              <a:t>Sn strand</a:t>
            </a:r>
            <a:r>
              <a:rPr lang="en-US" sz="1200" dirty="0"/>
              <a:t>: 0.9-mm-diam bronze strand, low hysteresis loss (&lt; 200 </a:t>
            </a:r>
            <a:r>
              <a:rPr lang="en-US" sz="1200" dirty="0" err="1"/>
              <a:t>mJ</a:t>
            </a:r>
            <a:r>
              <a:rPr lang="en-US" sz="1200" dirty="0"/>
              <a:t>/cm</a:t>
            </a:r>
            <a:r>
              <a:rPr lang="en-US" sz="1200" baseline="30000" dirty="0"/>
              <a:t>3</a:t>
            </a:r>
            <a:r>
              <a:rPr lang="en-US" sz="1200" dirty="0"/>
              <a:t>), </a:t>
            </a:r>
            <a:r>
              <a:rPr lang="en-US" sz="1200" dirty="0" err="1"/>
              <a:t>j</a:t>
            </a:r>
            <a:r>
              <a:rPr lang="en-US" sz="1200" baseline="-25000" dirty="0" err="1"/>
              <a:t>c</a:t>
            </a:r>
            <a:r>
              <a:rPr lang="en-US" sz="1200" dirty="0"/>
              <a:t> &gt; 900 A/mm</a:t>
            </a:r>
            <a:r>
              <a:rPr lang="en-US" sz="1200" baseline="30000" dirty="0"/>
              <a:t>2</a:t>
            </a:r>
            <a:r>
              <a:rPr lang="en-US" sz="1200" dirty="0"/>
              <a:t> at 12T &amp; 4.2 K, </a:t>
            </a:r>
            <a:r>
              <a:rPr lang="en-US" sz="1200" dirty="0" err="1"/>
              <a:t>Cu:non-Cu</a:t>
            </a:r>
            <a:r>
              <a:rPr lang="en-US" sz="1200" dirty="0"/>
              <a:t> =1.5</a:t>
            </a:r>
          </a:p>
          <a:p>
            <a:pPr lvl="1"/>
            <a:r>
              <a:rPr lang="en-US" sz="1200" b="1" dirty="0"/>
              <a:t>Cable</a:t>
            </a:r>
            <a:r>
              <a:rPr lang="en-US" sz="1200" dirty="0"/>
              <a:t>: RW, three-stage, fully transposed.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Cabled </a:t>
            </a:r>
            <a:r>
              <a:rPr lang="en-US" sz="1200" b="1" dirty="0"/>
              <a:t>stabilizer</a:t>
            </a:r>
            <a:r>
              <a:rPr lang="en-US" sz="1200" dirty="0"/>
              <a:t> with Cu/</a:t>
            </a:r>
            <a:r>
              <a:rPr lang="en-US" sz="1200" dirty="0" err="1"/>
              <a:t>CuNi</a:t>
            </a:r>
            <a:r>
              <a:rPr lang="en-US" sz="1200" dirty="0"/>
              <a:t> for low eddy loss.</a:t>
            </a:r>
          </a:p>
          <a:p>
            <a:pPr marL="342900" lvl="1" indent="0">
              <a:lnSpc>
                <a:spcPct val="100000"/>
              </a:lnSpc>
              <a:buNone/>
            </a:pPr>
            <a:endParaRPr lang="en-US" sz="1200" dirty="0"/>
          </a:p>
          <a:p>
            <a:pPr marL="342900" lvl="1" indent="0">
              <a:lnSpc>
                <a:spcPct val="100000"/>
              </a:lnSpc>
              <a:buNone/>
            </a:pP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400" dirty="0"/>
              <a:t>The </a:t>
            </a:r>
            <a:r>
              <a:rPr lang="en-US" sz="1400" b="1" dirty="0"/>
              <a:t>Nb</a:t>
            </a:r>
            <a:r>
              <a:rPr lang="en-US" sz="1400" b="1" baseline="-25000" dirty="0"/>
              <a:t>3</a:t>
            </a:r>
            <a:r>
              <a:rPr lang="en-US" sz="1400" b="1" dirty="0"/>
              <a:t>Sn strand </a:t>
            </a:r>
            <a:r>
              <a:rPr lang="en-US" sz="1400" dirty="0"/>
              <a:t>was produced at </a:t>
            </a:r>
            <a:r>
              <a:rPr lang="en-US" sz="1400" b="1" dirty="0"/>
              <a:t>WST in Oct 2025 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FF0000"/>
                </a:solidFill>
              </a:rPr>
              <a:t>MAG-T.01.01-T018-D009</a:t>
            </a:r>
            <a:r>
              <a:rPr lang="en-US" sz="1400" dirty="0"/>
              <a:t>)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sz="1400" b="1" dirty="0"/>
              <a:t>Cabling is ongoing at WST</a:t>
            </a:r>
            <a:r>
              <a:rPr lang="en-US" sz="1400" dirty="0"/>
              <a:t> (</a:t>
            </a:r>
            <a:r>
              <a:rPr lang="en-US" sz="1400" dirty="0">
                <a:solidFill>
                  <a:srgbClr val="FF0000"/>
                </a:solidFill>
              </a:rPr>
              <a:t>MAG-T.01.01-T048-D004</a:t>
            </a:r>
            <a:r>
              <a:rPr lang="en-US" sz="1400" dirty="0"/>
              <a:t>):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Cu sample received in Jan 2026.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Expected completion in Q2 2026.</a:t>
            </a:r>
          </a:p>
          <a:p>
            <a:pPr>
              <a:lnSpc>
                <a:spcPct val="100000"/>
              </a:lnSpc>
            </a:pPr>
            <a:endParaRPr lang="en-US" sz="1400" b="1" dirty="0"/>
          </a:p>
          <a:p>
            <a:pPr>
              <a:lnSpc>
                <a:spcPct val="100000"/>
              </a:lnSpc>
            </a:pPr>
            <a:r>
              <a:rPr lang="en-US" sz="1400" b="1" dirty="0"/>
              <a:t>Stabilizer</a:t>
            </a:r>
            <a:r>
              <a:rPr lang="en-US" sz="1400" dirty="0"/>
              <a:t> cable order with WST (</a:t>
            </a:r>
            <a:r>
              <a:rPr lang="en-US" sz="1400" dirty="0">
                <a:solidFill>
                  <a:srgbClr val="FF0000"/>
                </a:solidFill>
              </a:rPr>
              <a:t>MAG-T.01.01-T018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-D009</a:t>
            </a:r>
            <a:r>
              <a:rPr lang="en-US" sz="1400" dirty="0"/>
              <a:t>), ~395 m, delivery Q2 2026. It will be used</a:t>
            </a:r>
            <a:br>
              <a:rPr lang="en-US" sz="1400" dirty="0"/>
            </a:br>
            <a:r>
              <a:rPr lang="en-US" sz="1400" dirty="0"/>
              <a:t>for PF short prototype and the insert coil conductor.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We need a </a:t>
            </a:r>
            <a:r>
              <a:rPr lang="en-US" sz="1400" b="1" dirty="0"/>
              <a:t>new task in 2026</a:t>
            </a:r>
            <a:r>
              <a:rPr lang="en-US" sz="1400" dirty="0"/>
              <a:t> to complete this R&amp;D:</a:t>
            </a:r>
          </a:p>
          <a:p>
            <a:pPr lvl="1"/>
            <a:r>
              <a:rPr lang="en-US" sz="1200" dirty="0"/>
              <a:t>Assembly of the PF conductor </a:t>
            </a:r>
          </a:p>
          <a:p>
            <a:pPr lvl="1"/>
            <a:r>
              <a:rPr lang="en-US" sz="1200" dirty="0"/>
              <a:t>Test in SULTAN</a:t>
            </a:r>
          </a:p>
          <a:p>
            <a:pPr>
              <a:lnSpc>
                <a:spcPct val="100000"/>
              </a:lnSpc>
            </a:pPr>
            <a:endParaRPr lang="en-US" sz="1400" b="1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ED9D6B32-C80A-5EF2-5210-B7BC6965A5CC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pic>
        <p:nvPicPr>
          <p:cNvPr id="2" name="Picture 1" descr=":PFdraftv2.pdf">
            <a:extLst>
              <a:ext uri="{FF2B5EF4-FFF2-40B4-BE49-F238E27FC236}">
                <a16:creationId xmlns:a16="http://schemas.microsoft.com/office/drawing/2014/main" id="{A2948D7F-59F0-333D-D953-BACD3B60169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874" y="1114477"/>
            <a:ext cx="2377440" cy="1023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:PFdraftv2.pdf">
            <a:extLst>
              <a:ext uri="{FF2B5EF4-FFF2-40B4-BE49-F238E27FC236}">
                <a16:creationId xmlns:a16="http://schemas.microsoft.com/office/drawing/2014/main" id="{6F5BEF53-F5CD-13FD-77E4-5FFA160FF5F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7951" y="3420376"/>
            <a:ext cx="2703285" cy="159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A close up of a string&#10;&#10;AI-generated content may be incorrect.">
            <a:extLst>
              <a:ext uri="{FF2B5EF4-FFF2-40B4-BE49-F238E27FC236}">
                <a16:creationId xmlns:a16="http://schemas.microsoft.com/office/drawing/2014/main" id="{5681A78A-7C41-4383-B201-9AFA4663195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5159" b="14917"/>
          <a:stretch>
            <a:fillRect/>
          </a:stretch>
        </p:blipFill>
        <p:spPr>
          <a:xfrm>
            <a:off x="6056073" y="2480644"/>
            <a:ext cx="2575165" cy="86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51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 Double-jacket for CS conductor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Conductor R&amp;D and industrial activities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720191" y="630936"/>
            <a:ext cx="8260258" cy="4563916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dirty="0"/>
              <a:t>To </a:t>
            </a:r>
            <a:r>
              <a:rPr lang="en-US" sz="1400" b="1" dirty="0"/>
              <a:t>separate</a:t>
            </a:r>
            <a:r>
              <a:rPr lang="en-US" sz="1400" dirty="0"/>
              <a:t> the </a:t>
            </a:r>
            <a:r>
              <a:rPr lang="en-US" sz="1400" b="1" dirty="0"/>
              <a:t>structural</a:t>
            </a:r>
            <a:r>
              <a:rPr lang="en-US" sz="1400" dirty="0"/>
              <a:t> and </a:t>
            </a:r>
            <a:r>
              <a:rPr lang="en-US" sz="1400" b="1" dirty="0"/>
              <a:t>hydraulic functions</a:t>
            </a:r>
            <a:r>
              <a:rPr lang="en-US" sz="1400" dirty="0"/>
              <a:t> of the </a:t>
            </a:r>
            <a:r>
              <a:rPr lang="en-US" sz="1400" b="1" dirty="0"/>
              <a:t>CS jacket</a:t>
            </a:r>
            <a:r>
              <a:rPr lang="en-US" sz="1400" dirty="0"/>
              <a:t>, a thin, soft jacket is introduced between the thick steel jacket and the cable/stabilizer assembly.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The </a:t>
            </a:r>
            <a:r>
              <a:rPr lang="en-US" sz="1400" b="1" dirty="0"/>
              <a:t>feasibility</a:t>
            </a:r>
            <a:r>
              <a:rPr lang="en-US" sz="1400" dirty="0"/>
              <a:t> of such design option was evaluated in the </a:t>
            </a:r>
            <a:r>
              <a:rPr lang="en-US" sz="1400" b="1" dirty="0"/>
              <a:t>industrial study with SEA ALP 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FF0000"/>
                </a:solidFill>
              </a:rPr>
              <a:t>MAG-S.01.02-T003</a:t>
            </a:r>
            <a:r>
              <a:rPr lang="en-US" sz="1400" dirty="0"/>
              <a:t>).  The jacket is a 0.5 mm strip of </a:t>
            </a:r>
            <a:r>
              <a:rPr lang="en-US" sz="1400" b="1" dirty="0"/>
              <a:t>pure Titanium</a:t>
            </a:r>
            <a:r>
              <a:rPr lang="en-US" sz="1400" dirty="0"/>
              <a:t>, folded and laser welded along the cable in a dedicated reel-to-reel process.</a:t>
            </a:r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A </a:t>
            </a:r>
            <a:r>
              <a:rPr lang="en-US" sz="1400" b="1" dirty="0"/>
              <a:t>demonstration</a:t>
            </a:r>
            <a:r>
              <a:rPr lang="en-US" sz="1400" dirty="0"/>
              <a:t> </a:t>
            </a:r>
            <a:r>
              <a:rPr lang="en-US" sz="1400" b="1" dirty="0"/>
              <a:t>based on dummy conductor </a:t>
            </a:r>
            <a:r>
              <a:rPr lang="en-US" sz="1400" dirty="0"/>
              <a:t>was planned in 2025 (</a:t>
            </a:r>
            <a:r>
              <a:rPr lang="en-US" sz="1400" dirty="0">
                <a:solidFill>
                  <a:srgbClr val="FF0000"/>
                </a:solidFill>
              </a:rPr>
              <a:t>MAG-S.01.02-T007-D001</a:t>
            </a:r>
            <a:r>
              <a:rPr lang="en-US" sz="1400" dirty="0"/>
              <a:t>): </a:t>
            </a:r>
          </a:p>
          <a:p>
            <a:pPr lvl="1">
              <a:lnSpc>
                <a:spcPct val="100000"/>
              </a:lnSpc>
            </a:pPr>
            <a:r>
              <a:rPr lang="en-US" sz="1200" b="1" dirty="0"/>
              <a:t>100 m of RW5 copper dummy conductor </a:t>
            </a:r>
            <a:r>
              <a:rPr lang="en-US" sz="1200" dirty="0"/>
              <a:t>have been produced at WST in 2025 (</a:t>
            </a:r>
            <a:r>
              <a:rPr lang="en-US" sz="1200" dirty="0">
                <a:solidFill>
                  <a:srgbClr val="FF0000"/>
                </a:solidFill>
              </a:rPr>
              <a:t>MAG-T.01.01-T048-D004</a:t>
            </a:r>
            <a:r>
              <a:rPr lang="en-US" sz="1200" dirty="0"/>
              <a:t>) </a:t>
            </a:r>
          </a:p>
          <a:p>
            <a:pPr lvl="1">
              <a:lnSpc>
                <a:spcPct val="100000"/>
              </a:lnSpc>
            </a:pPr>
            <a:r>
              <a:rPr lang="en-US" sz="1200" b="1" dirty="0"/>
              <a:t>2×100 m of dummy stabilizer </a:t>
            </a:r>
            <a:r>
              <a:rPr lang="en-US" sz="1200" dirty="0"/>
              <a:t>will be likely available in Q2 2026 (</a:t>
            </a:r>
            <a:r>
              <a:rPr lang="en-US" sz="1200" dirty="0">
                <a:solidFill>
                  <a:srgbClr val="FF0000"/>
                </a:solidFill>
              </a:rPr>
              <a:t>MAG-T.01.01-T018-D009</a:t>
            </a:r>
            <a:r>
              <a:rPr lang="en-US" sz="1200" dirty="0"/>
              <a:t>).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We launched a call for tender and identified an </a:t>
            </a:r>
            <a:r>
              <a:rPr lang="en-US" sz="1200" b="1" dirty="0"/>
              <a:t>industry willing to perform this work </a:t>
            </a:r>
            <a:r>
              <a:rPr lang="en-US" sz="1200" dirty="0"/>
              <a:t>for the existing budget.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We need a </a:t>
            </a:r>
            <a:r>
              <a:rPr lang="en-US" sz="1400" b="1" dirty="0"/>
              <a:t>new task in 2026 </a:t>
            </a:r>
            <a:r>
              <a:rPr lang="en-US" sz="1400" dirty="0"/>
              <a:t>to perform this </a:t>
            </a:r>
            <a:r>
              <a:rPr lang="en-US" sz="1400" b="1" dirty="0"/>
              <a:t>demonstration</a:t>
            </a:r>
            <a:r>
              <a:rPr lang="en-US" sz="1400" dirty="0"/>
              <a:t> </a:t>
            </a:r>
            <a:r>
              <a:rPr lang="en-US" sz="1400" b="1" dirty="0"/>
              <a:t>based on a dummy conductor. </a:t>
            </a: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ED9D6B32-C80A-5EF2-5210-B7BC6965A5CC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pic>
        <p:nvPicPr>
          <p:cNvPr id="8" name="Picture 7" descr="Screen Shot 2024-09-13 at 12.35.56.png">
            <a:extLst>
              <a:ext uri="{FF2B5EF4-FFF2-40B4-BE49-F238E27FC236}">
                <a16:creationId xmlns:a16="http://schemas.microsoft.com/office/drawing/2014/main" id="{65E48AB0-CCD2-F4B0-7F2D-ECDE3ED94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237" y="1900617"/>
            <a:ext cx="2574529" cy="1645920"/>
          </a:xfrm>
          <a:prstGeom prst="rect">
            <a:avLst/>
          </a:prstGeom>
        </p:spPr>
      </p:pic>
      <p:pic>
        <p:nvPicPr>
          <p:cNvPr id="9" name="Picture 8" descr="Screen Shot 2024-09-13 at 12.36.22.png">
            <a:extLst>
              <a:ext uri="{FF2B5EF4-FFF2-40B4-BE49-F238E27FC236}">
                <a16:creationId xmlns:a16="http://schemas.microsoft.com/office/drawing/2014/main" id="{C2369827-24C5-D328-ED6C-1F54FDFDE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0312" y="1900617"/>
            <a:ext cx="2457206" cy="1645920"/>
          </a:xfrm>
          <a:prstGeom prst="rect">
            <a:avLst/>
          </a:prstGeom>
        </p:spPr>
      </p:pic>
      <p:pic>
        <p:nvPicPr>
          <p:cNvPr id="11" name="Picture 10" descr="Screen Shot 2024-09-13 at 12.36.34.png">
            <a:extLst>
              <a:ext uri="{FF2B5EF4-FFF2-40B4-BE49-F238E27FC236}">
                <a16:creationId xmlns:a16="http://schemas.microsoft.com/office/drawing/2014/main" id="{3F96A6EC-F130-A158-4464-64C5798B9F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1064" y="1900616"/>
            <a:ext cx="2893925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56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A7CB31-E4DC-4063-BDCD-36DC5F1DA1C8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1107</Words>
  <Application>Microsoft Office PowerPoint</Application>
  <PresentationFormat>On-screen Show (16:9)</PresentationFormat>
  <Paragraphs>119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Franklin Gothic Demi Cond</vt:lpstr>
      <vt:lpstr>Wingdings</vt:lpstr>
      <vt:lpstr>Thème Office</vt:lpstr>
      <vt:lpstr>Nb3Sn cabling activities  at EPFL-SPC</vt:lpstr>
      <vt:lpstr>Outline</vt:lpstr>
      <vt:lpstr>EDIPO2</vt:lpstr>
      <vt:lpstr> Short length prototypes: TF conductor (RW5)   </vt:lpstr>
      <vt:lpstr>Insert coil conductor (RW6)   </vt:lpstr>
      <vt:lpstr> Short length prototypes: PF conductor (RW7)</vt:lpstr>
      <vt:lpstr> Double-jacket for CS conductor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Conductor R&amp;D and industrial activities</dc:title>
  <dc:creator>Sarasola Xabier</dc:creator>
  <cp:lastModifiedBy>Sarasola, Xabier</cp:lastModifiedBy>
  <cp:revision>406</cp:revision>
  <dcterms:created xsi:type="dcterms:W3CDTF">2019-04-02T06:24:35Z</dcterms:created>
  <dcterms:modified xsi:type="dcterms:W3CDTF">2026-01-16T05:44:54Z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