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6" r:id="rId5"/>
    <p:sldId id="483" r:id="rId6"/>
    <p:sldId id="482" r:id="rId7"/>
    <p:sldId id="484" r:id="rId8"/>
    <p:sldId id="485" r:id="rId9"/>
    <p:sldId id="486" r:id="rId10"/>
    <p:sldId id="487" r:id="rId11"/>
    <p:sldId id="488" r:id="rId12"/>
    <p:sldId id="489" r:id="rId13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120"/>
    <a:srgbClr val="D95319"/>
    <a:srgbClr val="0072BD"/>
    <a:srgbClr val="A7213A"/>
    <a:srgbClr val="77AC30"/>
    <a:srgbClr val="7E2F8E"/>
    <a:srgbClr val="0070BC"/>
    <a:srgbClr val="D85319"/>
    <a:srgbClr val="E3FBE4"/>
    <a:srgbClr val="D08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64" autoAdjust="0"/>
    <p:restoredTop sz="96723" autoAdjust="0"/>
  </p:normalViewPr>
  <p:slideViewPr>
    <p:cSldViewPr snapToGrid="0" snapToObjects="1" showGuides="1">
      <p:cViewPr varScale="1">
        <p:scale>
          <a:sx n="167" d="100"/>
          <a:sy n="167" d="100"/>
        </p:scale>
        <p:origin x="204" y="1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16.01.2026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16/01/2026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09127" y="2627987"/>
            <a:ext cx="4279231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SULTAN test of LASSO2 coil</a:t>
            </a:r>
            <a:endParaRPr lang="en-US" sz="8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/>
              <a:t>Nikolay</a:t>
            </a:r>
            <a:r>
              <a:rPr lang="fr-FR" sz="900" baseline="0" dirty="0"/>
              <a:t> </a:t>
            </a:r>
            <a:r>
              <a:rPr lang="fr-FR" sz="900" dirty="0"/>
              <a:t>Bykovskiy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900" smtClean="0"/>
              <a:pPr/>
              <a:t>‹#›</a:t>
            </a:fld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7730" y="1151905"/>
            <a:ext cx="4446270" cy="13320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sz="3200" dirty="0"/>
              <a:t>SULTAN test of LASSO2 coil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7730" y="3822232"/>
            <a:ext cx="1440000" cy="1332000"/>
          </a:xfrm>
          <a:solidFill>
            <a:schemeClr val="accent4"/>
          </a:solidFill>
        </p:spPr>
        <p:txBody>
          <a:bodyPr lIns="9000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1400" b="1" dirty="0">
                <a:solidFill>
                  <a:schemeClr val="bg1"/>
                </a:solidFill>
              </a:rPr>
              <a:t>WPMAG </a:t>
            </a:r>
            <a:br>
              <a:rPr lang="en-GB" sz="1400" b="1" dirty="0">
                <a:solidFill>
                  <a:schemeClr val="bg1"/>
                </a:solidFill>
              </a:rPr>
            </a:br>
            <a:r>
              <a:rPr lang="en-GB" sz="1400" b="1" dirty="0">
                <a:solidFill>
                  <a:schemeClr val="bg1"/>
                </a:solidFill>
              </a:rPr>
              <a:t>final meeting</a:t>
            </a:r>
          </a:p>
          <a:p>
            <a:pPr>
              <a:spcBef>
                <a:spcPts val="1200"/>
              </a:spcBef>
            </a:pPr>
            <a:r>
              <a:rPr lang="en-US" sz="1400" b="1" dirty="0">
                <a:solidFill>
                  <a:schemeClr val="bg1"/>
                </a:solidFill>
              </a:rPr>
              <a:t>16/01/2026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3257730" y="2483905"/>
            <a:ext cx="1440000" cy="133200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600" b="1" dirty="0"/>
              <a:t>Nikolay Bykovskiy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5650-9D91-ABDC-DC78-67A2966BB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Rectangle 55">
            <a:extLst>
              <a:ext uri="{FF2B5EF4-FFF2-40B4-BE49-F238E27FC236}">
                <a16:creationId xmlns:a16="http://schemas.microsoft.com/office/drawing/2014/main" id="{20E0422D-0EEC-D130-1107-C8CE270FB4BF}"/>
              </a:ext>
            </a:extLst>
          </p:cNvPr>
          <p:cNvSpPr/>
          <p:nvPr/>
        </p:nvSpPr>
        <p:spPr>
          <a:xfrm>
            <a:off x="1089070" y="1464528"/>
            <a:ext cx="7503867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+mj-lt"/>
              <a:buAutoNum type="arabicParenBoth"/>
            </a:pPr>
            <a:r>
              <a:rPr lang="en-US" sz="1600" dirty="0"/>
              <a:t>EU-CN - Instrumentation and SULTAN test of LASSO2 sample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arenBoth"/>
            </a:pPr>
            <a:r>
              <a:rPr lang="en-US" sz="1600" dirty="0"/>
              <a:t>SULTAN test of LASSO2 coil impregnated by water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1780734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E15274-04E8-197F-E4F8-19EEE651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de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2C3246-5435-C2CD-523B-D2E69ADE8A08}"/>
              </a:ext>
            </a:extLst>
          </p:cNvPr>
          <p:cNvSpPr txBox="1"/>
          <p:nvPr/>
        </p:nvSpPr>
        <p:spPr>
          <a:xfrm>
            <a:off x="3914405" y="710669"/>
            <a:ext cx="4960620" cy="4062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Various issues observed during the LASSO coil testing in SULTAN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Fracture of sample steel structure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igh discharge voltages leading to false-positives quench triggers in SULTAN and faults to ground in the sample holder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Considering the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sample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instrumentation, it is also necessary to increase number of voltage taps along the winding to allow detailed study on quench propagation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ntegration of strain gauges applied on steel structure should be revised given that poor response obtained in the first test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 limited number of FBG could be monitored due to feedthrough issues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high-field terminal: high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resistance of bolted interface and delamination of soldered interface subjected to tensile Lorentz forces.</a:t>
            </a:r>
          </a:p>
          <a:p>
            <a:pPr algn="just">
              <a:lnSpc>
                <a:spcPct val="115000"/>
              </a:lnSpc>
              <a:spcAft>
                <a:spcPts val="300"/>
              </a:spcAft>
            </a:pPr>
            <a:r>
              <a:rPr lang="en-US" sz="14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‘LASSO2’ </a:t>
            </a:r>
            <a:r>
              <a:rPr lang="en-US" sz="1400" b="1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 aims at addressing these issues… </a:t>
            </a:r>
            <a:endParaRPr lang="de-CH" sz="1400" b="1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89CA23-AAE3-9AF2-DC2A-B56BDF4299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42" y="1831670"/>
            <a:ext cx="1256332" cy="19942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8C2F2C-C399-620E-DDE3-BDE8F1193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25" y="742846"/>
            <a:ext cx="2195942" cy="886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1F34D7-2748-878D-55E8-7DB0B38268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42" y="4161704"/>
            <a:ext cx="3155318" cy="611103"/>
          </a:xfrm>
          <a:prstGeom prst="roundRect">
            <a:avLst>
              <a:gd name="adj" fmla="val 0"/>
            </a:avLst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19E45C-605C-C4A9-D78E-B06A60B91F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849" y="1827891"/>
            <a:ext cx="1519556" cy="984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56C083-F6F8-4C9D-6F6D-9A5C800B9A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528" y="2845455"/>
            <a:ext cx="1407877" cy="98115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1C774B-DAAB-143C-82E8-732C485B6BFF}"/>
              </a:ext>
            </a:extLst>
          </p:cNvPr>
          <p:cNvSpPr/>
          <p:nvPr/>
        </p:nvSpPr>
        <p:spPr>
          <a:xfrm>
            <a:off x="3811905" y="1831670"/>
            <a:ext cx="5160645" cy="2601161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Instrumentation / sample layout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4A6802-3347-A657-C89D-C96252DF0F39}"/>
              </a:ext>
            </a:extLst>
          </p:cNvPr>
          <p:cNvSpPr/>
          <p:nvPr/>
        </p:nvSpPr>
        <p:spPr>
          <a:xfrm>
            <a:off x="3811905" y="1019416"/>
            <a:ext cx="5160645" cy="808475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Testing components</a:t>
            </a:r>
          </a:p>
        </p:txBody>
      </p:sp>
    </p:spTree>
    <p:extLst>
      <p:ext uri="{BB962C8B-B14F-4D97-AF65-F5344CB8AC3E}">
        <p14:creationId xmlns:p14="http://schemas.microsoft.com/office/powerpoint/2010/main" val="157875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1C333-3F2D-A0D4-579C-09450B4C4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instrumentation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DF2AB-D253-A05A-953F-D8580DE899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11131" y="578870"/>
            <a:ext cx="7264538" cy="3596890"/>
          </a:xfrm>
          <a:prstGeom prst="rect">
            <a:avLst/>
          </a:prstGeom>
          <a:noFill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71FA887-DE19-8674-DBBD-4D7E1752B5D7}"/>
              </a:ext>
            </a:extLst>
          </p:cNvPr>
          <p:cNvGrpSpPr/>
          <p:nvPr/>
        </p:nvGrpSpPr>
        <p:grpSpPr>
          <a:xfrm>
            <a:off x="1917700" y="1767715"/>
            <a:ext cx="2286000" cy="609600"/>
            <a:chOff x="2146300" y="1962150"/>
            <a:chExt cx="2286000" cy="609600"/>
          </a:xfrm>
        </p:grpSpPr>
        <p:sp>
          <p:nvSpPr>
            <p:cNvPr id="4" name="Arrow: Down 3">
              <a:extLst>
                <a:ext uri="{FF2B5EF4-FFF2-40B4-BE49-F238E27FC236}">
                  <a16:creationId xmlns:a16="http://schemas.microsoft.com/office/drawing/2014/main" id="{7CCE1BE6-7E58-6559-1EB2-F1E6B32CBF11}"/>
                </a:ext>
              </a:extLst>
            </p:cNvPr>
            <p:cNvSpPr/>
            <p:nvPr/>
          </p:nvSpPr>
          <p:spPr>
            <a:xfrm flipV="1">
              <a:off x="2580861" y="2132150"/>
              <a:ext cx="165652" cy="2451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4441B191-36B0-7FFC-058D-A4544C251C91}"/>
                </a:ext>
              </a:extLst>
            </p:cNvPr>
            <p:cNvSpPr/>
            <p:nvPr/>
          </p:nvSpPr>
          <p:spPr>
            <a:xfrm flipV="1">
              <a:off x="3213082" y="2132150"/>
              <a:ext cx="165652" cy="2451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C497A71C-2661-29B9-E313-BDB57C36C0BA}"/>
                </a:ext>
              </a:extLst>
            </p:cNvPr>
            <p:cNvSpPr/>
            <p:nvPr/>
          </p:nvSpPr>
          <p:spPr>
            <a:xfrm flipV="1">
              <a:off x="3845304" y="2132150"/>
              <a:ext cx="165652" cy="2451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43098596-EE94-C60A-68BD-4286B9C60079}"/>
                </a:ext>
              </a:extLst>
            </p:cNvPr>
            <p:cNvSpPr/>
            <p:nvPr/>
          </p:nvSpPr>
          <p:spPr>
            <a:xfrm flipV="1">
              <a:off x="3529193" y="2132150"/>
              <a:ext cx="165652" cy="2451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8CC77C91-091F-A7EF-C03E-211E37FAEA35}"/>
                </a:ext>
              </a:extLst>
            </p:cNvPr>
            <p:cNvSpPr/>
            <p:nvPr/>
          </p:nvSpPr>
          <p:spPr>
            <a:xfrm flipV="1">
              <a:off x="2901991" y="2132150"/>
              <a:ext cx="165652" cy="2451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0DB30C7-0CBE-D65E-FC75-5319A29D7C44}"/>
                </a:ext>
              </a:extLst>
            </p:cNvPr>
            <p:cNvSpPr/>
            <p:nvPr/>
          </p:nvSpPr>
          <p:spPr>
            <a:xfrm>
              <a:off x="2146300" y="1962150"/>
              <a:ext cx="2286000" cy="6096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21F71EFF-87F1-85AE-FB8C-5893ED1AEBA7}"/>
              </a:ext>
            </a:extLst>
          </p:cNvPr>
          <p:cNvSpPr/>
          <p:nvPr/>
        </p:nvSpPr>
        <p:spPr>
          <a:xfrm>
            <a:off x="3721100" y="2547315"/>
            <a:ext cx="1466850" cy="6096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347D6AE-177B-5372-AB31-BE6F7DF9AF50}"/>
              </a:ext>
            </a:extLst>
          </p:cNvPr>
          <p:cNvSpPr/>
          <p:nvPr/>
        </p:nvSpPr>
        <p:spPr>
          <a:xfrm>
            <a:off x="5760721" y="3465070"/>
            <a:ext cx="1028904" cy="39827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12C5B9-48D3-09AF-621F-535D24ADE403}"/>
              </a:ext>
            </a:extLst>
          </p:cNvPr>
          <p:cNvSpPr txBox="1"/>
          <p:nvPr/>
        </p:nvSpPr>
        <p:spPr>
          <a:xfrm>
            <a:off x="676275" y="4302588"/>
            <a:ext cx="8223251" cy="610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Strain gauges: 2 sensors per location, along the EM load and along the sample axis, 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both rigidly attached</a:t>
            </a:r>
          </a:p>
          <a:p>
            <a:pPr marL="285750" indent="-285750" algn="just">
              <a:lnSpc>
                <a:spcPct val="115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fiberoptics feedthroughs installed allowing to monitor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channels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FF1D60-95B6-76F2-03D8-0ABB209D8C9F}"/>
              </a:ext>
            </a:extLst>
          </p:cNvPr>
          <p:cNvSpPr txBox="1"/>
          <p:nvPr/>
        </p:nvSpPr>
        <p:spPr>
          <a:xfrm>
            <a:off x="7193544" y="2906186"/>
            <a:ext cx="1721856" cy="318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</a:pPr>
            <a:r>
              <a:rPr lang="en-US" sz="1400" b="1" dirty="0"/>
              <a:t>QD plate re-used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819161-09BE-C17B-DEBD-107F4D4C8AAF}"/>
              </a:ext>
            </a:extLst>
          </p:cNvPr>
          <p:cNvCxnSpPr>
            <a:cxnSpLocks/>
          </p:cNvCxnSpPr>
          <p:nvPr/>
        </p:nvCxnSpPr>
        <p:spPr>
          <a:xfrm flipH="1" flipV="1">
            <a:off x="6675120" y="2438400"/>
            <a:ext cx="518424" cy="46778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B5A1C7FF-AA63-8FE4-E670-0F6772FBE702}"/>
              </a:ext>
            </a:extLst>
          </p:cNvPr>
          <p:cNvSpPr/>
          <p:nvPr/>
        </p:nvSpPr>
        <p:spPr>
          <a:xfrm>
            <a:off x="2756217" y="3465070"/>
            <a:ext cx="1028904" cy="39827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4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96A14-298D-6CF3-7F90-3D7B63EA6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assembly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BD21FBA-A79C-D7DA-0D07-5DED0B145D6A}"/>
              </a:ext>
            </a:extLst>
          </p:cNvPr>
          <p:cNvGrpSpPr/>
          <p:nvPr/>
        </p:nvGrpSpPr>
        <p:grpSpPr>
          <a:xfrm>
            <a:off x="644815" y="666720"/>
            <a:ext cx="3356322" cy="1779807"/>
            <a:chOff x="644815" y="666720"/>
            <a:chExt cx="3356322" cy="17798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B4946C2-DC7A-B8E3-2B71-723B9D5DA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675" y="995077"/>
              <a:ext cx="3310602" cy="1451450"/>
            </a:xfrm>
            <a:prstGeom prst="rect">
              <a:avLst/>
            </a:prstGeom>
            <a:noFill/>
          </p:spPr>
        </p:pic>
        <p:sp>
          <p:nvSpPr>
            <p:cNvPr id="6" name="TextBox 15">
              <a:extLst>
                <a:ext uri="{FF2B5EF4-FFF2-40B4-BE49-F238E27FC236}">
                  <a16:creationId xmlns:a16="http://schemas.microsoft.com/office/drawing/2014/main" id="{409255DF-D3C3-64AE-B2D8-902A163A9108}"/>
                </a:ext>
              </a:extLst>
            </p:cNvPr>
            <p:cNvSpPr txBox="1"/>
            <p:nvPr/>
          </p:nvSpPr>
          <p:spPr>
            <a:xfrm>
              <a:off x="644815" y="666720"/>
              <a:ext cx="335632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200" dirty="0">
                  <a:sym typeface="Wingdings" panose="05000000000000000000" pitchFamily="2" charset="2"/>
                </a:rPr>
                <a:t>Flat racetrack using Nb3Sn conductor (MQXF)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92D6C0-9AC3-3BF6-38F3-0DE9C7F1E081}"/>
              </a:ext>
            </a:extLst>
          </p:cNvPr>
          <p:cNvGrpSpPr/>
          <p:nvPr/>
        </p:nvGrpSpPr>
        <p:grpSpPr>
          <a:xfrm>
            <a:off x="644815" y="2719918"/>
            <a:ext cx="3356322" cy="2100127"/>
            <a:chOff x="644815" y="2719918"/>
            <a:chExt cx="3356322" cy="21001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EA3D8BF-3102-C243-81C3-1B94C274D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4551" y="3066003"/>
              <a:ext cx="2516850" cy="1754042"/>
            </a:xfrm>
            <a:prstGeom prst="rect">
              <a:avLst/>
            </a:prstGeom>
          </p:spPr>
        </p:pic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id="{F2D406EB-5669-D03D-4841-EBCBD211421B}"/>
                </a:ext>
              </a:extLst>
            </p:cNvPr>
            <p:cNvSpPr txBox="1"/>
            <p:nvPr/>
          </p:nvSpPr>
          <p:spPr>
            <a:xfrm>
              <a:off x="644815" y="2719918"/>
              <a:ext cx="335632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200" dirty="0">
                  <a:sym typeface="Wingdings" panose="05000000000000000000" pitchFamily="2" charset="2"/>
                </a:rPr>
                <a:t>Ready for splicing after heat-treatment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F3446AB-E3D4-ED91-D91E-107905C233BE}"/>
              </a:ext>
            </a:extLst>
          </p:cNvPr>
          <p:cNvGrpSpPr/>
          <p:nvPr/>
        </p:nvGrpSpPr>
        <p:grpSpPr>
          <a:xfrm>
            <a:off x="4424107" y="1441095"/>
            <a:ext cx="4239017" cy="2554169"/>
            <a:chOff x="4424107" y="1441095"/>
            <a:chExt cx="4239017" cy="255416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2DBA02-84D8-8EEB-2C15-7A1370FBD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24107" y="1889760"/>
              <a:ext cx="4239017" cy="21055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5B54D8E-9E19-30F8-D733-759CC5D8CAA9}"/>
                </a:ext>
              </a:extLst>
            </p:cNvPr>
            <p:cNvSpPr txBox="1"/>
            <p:nvPr/>
          </p:nvSpPr>
          <p:spPr>
            <a:xfrm>
              <a:off x="4424107" y="1441095"/>
              <a:ext cx="423901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600" b="1" dirty="0">
                  <a:sym typeface="Wingdings" panose="05000000000000000000" pitchFamily="2" charset="2"/>
                </a:rPr>
                <a:t>Laser-welded steel structure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C70F6FE-AAD2-B687-0E1B-09E33E349B7C}"/>
                </a:ext>
              </a:extLst>
            </p:cNvPr>
            <p:cNvCxnSpPr>
              <a:cxnSpLocks/>
            </p:cNvCxnSpPr>
            <p:nvPr/>
          </p:nvCxnSpPr>
          <p:spPr>
            <a:xfrm>
              <a:off x="7307580" y="1779649"/>
              <a:ext cx="403860" cy="658751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481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D6E6F-73A4-9548-B67E-B469CCE42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discharge using stack of diodes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3FF697-67E5-AE4C-7D53-599C23AC0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28" y="2281607"/>
            <a:ext cx="2789253" cy="24604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82C401-7E33-9A34-17B6-E3E4B8A1072A}"/>
              </a:ext>
            </a:extLst>
          </p:cNvPr>
          <p:cNvSpPr txBox="1"/>
          <p:nvPr/>
        </p:nvSpPr>
        <p:spPr>
          <a:xfrm>
            <a:off x="3695330" y="3762210"/>
            <a:ext cx="50539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>
                <a:sym typeface="Wingdings" panose="05000000000000000000" pitchFamily="2" charset="2"/>
              </a:rPr>
              <a:t>Discharge voltage reduced to ~5 to 10 V, thus arcing and false-positives no longer observed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AFE123-4E17-9302-FEBE-777B12C34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757" y="1420336"/>
            <a:ext cx="2619376" cy="18811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930D6D-5A21-8734-CD25-82B86279A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9231" y="1297719"/>
            <a:ext cx="2200232" cy="21264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947D4C-BC10-FD13-445A-1A9EF60E4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643" y="692621"/>
            <a:ext cx="1864774" cy="12138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25D330-A2C8-36F3-C67D-3F3704FDA041}"/>
              </a:ext>
            </a:extLst>
          </p:cNvPr>
          <p:cNvSpPr txBox="1"/>
          <p:nvPr/>
        </p:nvSpPr>
        <p:spPr>
          <a:xfrm>
            <a:off x="2430417" y="1037924"/>
            <a:ext cx="1077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Protection circuit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A9BBE9A-9965-682D-57D0-DFB859E77EA5}"/>
              </a:ext>
            </a:extLst>
          </p:cNvPr>
          <p:cNvCxnSpPr>
            <a:cxnSpLocks/>
          </p:cNvCxnSpPr>
          <p:nvPr/>
        </p:nvCxnSpPr>
        <p:spPr>
          <a:xfrm>
            <a:off x="1424272" y="1561144"/>
            <a:ext cx="302218" cy="658751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29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F8B00-89BE-3516-3407-49A4FEF68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performance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803A9A-2932-76A4-BF8A-5E54CD040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1" y="815877"/>
            <a:ext cx="4904982" cy="21014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536F92-ED17-E5E1-9529-8E7FA3673063}"/>
              </a:ext>
            </a:extLst>
          </p:cNvPr>
          <p:cNvSpPr txBox="1"/>
          <p:nvPr/>
        </p:nvSpPr>
        <p:spPr>
          <a:xfrm>
            <a:off x="5524470" y="826365"/>
            <a:ext cx="3295163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After some training EM load increased up to ~1200 </a:t>
            </a:r>
            <a:r>
              <a:rPr lang="en-US" sz="1400" dirty="0" err="1">
                <a:sym typeface="Wingdings" panose="05000000000000000000" pitchFamily="2" charset="2"/>
              </a:rPr>
              <a:t>kN</a:t>
            </a:r>
            <a:r>
              <a:rPr lang="en-US" sz="1400" dirty="0">
                <a:sym typeface="Wingdings" panose="05000000000000000000" pitchFamily="2" charset="2"/>
              </a:rPr>
              <a:t>/m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at 11 kA, 6 T (74% expected value).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In the previous sample steel structure fractured at this load.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No ‘memory’ upon WUCD as DMSO impregnation is liquid at RT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Fast quench propagation (up to ~60 m/s) leads to decrease of operating current before discharge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13% DMSO impregnation expands initially during cooldown but then contracts (no pre-compression).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2"/>
                </a:solidFill>
                <a:sym typeface="Wingdings" panose="05000000000000000000" pitchFamily="2" charset="2"/>
              </a:rPr>
              <a:t>Would impregnation by pure water improve sample performance due to pre-compression and high k?...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1CF38-E596-64EF-2EFA-211B9F61C6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1" y="3156137"/>
            <a:ext cx="2548766" cy="1574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83F2B9-2649-78E4-DD7E-A3B2D0A2D3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745" y="3156138"/>
            <a:ext cx="2233448" cy="157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9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CEF61-F762-6883-2843-177F2A54D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332E5-76B4-54EB-0D49-06295573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by water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DF2AB-D253-A05A-953F-D8580DE89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" y="769620"/>
            <a:ext cx="2377440" cy="1659255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1DF2AB-D253-A05A-953F-D8580DE89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4174" y="764308"/>
            <a:ext cx="2476183" cy="166456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CFC78E-0BEE-6B07-78D8-1E33C64CA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875" y="2538069"/>
            <a:ext cx="4470528" cy="23945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00B375-BB82-E874-7C61-1FD1CECF0922}"/>
              </a:ext>
            </a:extLst>
          </p:cNvPr>
          <p:cNvSpPr txBox="1"/>
          <p:nvPr/>
        </p:nvSpPr>
        <p:spPr>
          <a:xfrm>
            <a:off x="5970241" y="774664"/>
            <a:ext cx="2819430" cy="3770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Thermoelastic model of 1</a:t>
            </a:r>
            <a:r>
              <a:rPr lang="en-US" sz="1400" baseline="30000" dirty="0">
                <a:sym typeface="Wingdings" panose="05000000000000000000" pitchFamily="2" charset="2"/>
              </a:rPr>
              <a:t>st</a:t>
            </a:r>
            <a:r>
              <a:rPr lang="en-US" sz="1400" dirty="0">
                <a:sym typeface="Wingdings" panose="05000000000000000000" pitchFamily="2" charset="2"/>
              </a:rPr>
              <a:t> quadrant: u=0 at E10-E12; v=0 at E1, E5-E7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Linear thermal expansion from 273 K to 0 K: -0.3% for copper (F2) and steel (F4), 2.2% for water (F3)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Relatively weak horizontal displacement (u), but strong in vertical direction (v),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b="1" dirty="0">
                <a:sym typeface="Wingdings" panose="05000000000000000000" pitchFamily="2" charset="2"/>
              </a:rPr>
              <a:t>up to ~1.3 mm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As a result, sample dimensions were reduced by 1.5 mm each side using thinner outer insulation, which is further validated in LN2.</a:t>
            </a:r>
          </a:p>
        </p:txBody>
      </p:sp>
    </p:spTree>
    <p:extLst>
      <p:ext uri="{BB962C8B-B14F-4D97-AF65-F5344CB8AC3E}">
        <p14:creationId xmlns:p14="http://schemas.microsoft.com/office/powerpoint/2010/main" val="349114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300BE-006A-5BA4-BBFE-C28EAD456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21B23-5E35-5CD5-FE2C-74B98588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 by water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1DF2AB-D253-A05A-953F-D8580DE89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704" y="882744"/>
            <a:ext cx="3489960" cy="212471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FD83CD-4F59-4464-FC42-B4889EAF33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0" y="882745"/>
            <a:ext cx="4071156" cy="21247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B0C702-2A2C-19FF-AB0C-89B686B72C0A}"/>
              </a:ext>
            </a:extLst>
          </p:cNvPr>
          <p:cNvSpPr txBox="1"/>
          <p:nvPr/>
        </p:nvSpPr>
        <p:spPr>
          <a:xfrm>
            <a:off x="1390811" y="3363179"/>
            <a:ext cx="6872548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Steel structure in tension after cool-down  coil is pre-compressed</a:t>
            </a:r>
            <a:r>
              <a:rPr lang="de-CH" dirty="0"/>
              <a:t> ✔</a:t>
            </a:r>
            <a:endParaRPr lang="en-US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Lower T rise in AC loss testing  impregnation has higher thermal conductivity</a:t>
            </a:r>
            <a:r>
              <a:rPr lang="de-CH" dirty="0"/>
              <a:t> ✔</a:t>
            </a:r>
            <a:endParaRPr lang="en-US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However, coil training is nearly unchanged </a:t>
            </a:r>
            <a:r>
              <a:rPr lang="en-US" dirty="0"/>
              <a:t>🥲</a:t>
            </a:r>
            <a:endParaRPr lang="en-US" sz="1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ym typeface="Wingdings" panose="05000000000000000000" pitchFamily="2" charset="2"/>
            </a:endParaRPr>
          </a:p>
          <a:p>
            <a:pPr algn="ctr"/>
            <a:r>
              <a:rPr lang="en-US" sz="1600" dirty="0">
                <a:solidFill>
                  <a:schemeClr val="accent2"/>
                </a:solidFill>
                <a:sym typeface="Wingdings" panose="05000000000000000000" pitchFamily="2" charset="2"/>
              </a:rPr>
              <a:t>Thank you for your attention!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9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482</Words>
  <Application>Microsoft Office PowerPoint</Application>
  <PresentationFormat>On-screen Show (16:9)</PresentationFormat>
  <Paragraphs>47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Franklin Gothic Demi Cond</vt:lpstr>
      <vt:lpstr>Wingdings</vt:lpstr>
      <vt:lpstr>Thème Office</vt:lpstr>
      <vt:lpstr>SULTAN test of LASSO2 coil</vt:lpstr>
      <vt:lpstr>Content</vt:lpstr>
      <vt:lpstr>Motivation</vt:lpstr>
      <vt:lpstr>Sample instrumentation</vt:lpstr>
      <vt:lpstr>Sample assembly</vt:lpstr>
      <vt:lpstr>Fast discharge using stack of diodes</vt:lpstr>
      <vt:lpstr>Sample performance</vt:lpstr>
      <vt:lpstr>Impregnation by water</vt:lpstr>
      <vt:lpstr>Impregnation by water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Bykovskiy, Nikolay</cp:lastModifiedBy>
  <cp:revision>2482</cp:revision>
  <cp:lastPrinted>2021-12-03T15:56:54Z</cp:lastPrinted>
  <dcterms:created xsi:type="dcterms:W3CDTF">2019-04-02T06:24:35Z</dcterms:created>
  <dcterms:modified xsi:type="dcterms:W3CDTF">2026-01-16T08:27:44Z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