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6"/>
  </p:notesMasterIdLst>
  <p:handoutMasterIdLst>
    <p:handoutMasterId r:id="rId17"/>
  </p:handoutMasterIdLst>
  <p:sldIdLst>
    <p:sldId id="256" r:id="rId5"/>
    <p:sldId id="531" r:id="rId6"/>
    <p:sldId id="532" r:id="rId7"/>
    <p:sldId id="533" r:id="rId8"/>
    <p:sldId id="534" r:id="rId9"/>
    <p:sldId id="535" r:id="rId10"/>
    <p:sldId id="536" r:id="rId11"/>
    <p:sldId id="537" r:id="rId12"/>
    <p:sldId id="538" r:id="rId13"/>
    <p:sldId id="539" r:id="rId14"/>
    <p:sldId id="540" r:id="rId15"/>
  </p:sldIdLst>
  <p:sldSz cx="9144000" cy="5143500" type="screen16x9"/>
  <p:notesSz cx="6858000" cy="91440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3" autoAdjust="0"/>
    <p:restoredTop sz="88954" autoAdjust="0"/>
  </p:normalViewPr>
  <p:slideViewPr>
    <p:cSldViewPr snapToGrid="0" snapToObjects="1" showGuides="1">
      <p:cViewPr varScale="1">
        <p:scale>
          <a:sx n="125" d="100"/>
          <a:sy n="125" d="100"/>
        </p:scale>
        <p:origin x="136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0" d="100"/>
          <a:sy n="150" d="100"/>
        </p:scale>
        <p:origin x="608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79B33-A94D-4C8C-88C2-619932967EF3}" type="datetimeFigureOut">
              <a:rPr lang="fr-CH" smtClean="0">
                <a:latin typeface="Arial" panose="020B0604020202020204" pitchFamily="34" charset="0"/>
              </a:rPr>
              <a:t>16.01.2026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F8103E42-5239-1A40-AD33-3EE7E9DDF5FD}" type="datetimeFigureOut">
              <a:rPr lang="fr-FR" smtClean="0"/>
              <a:pPr/>
              <a:t>16/01/2026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361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4549654"/>
            <a:ext cx="679837" cy="411480"/>
          </a:xfrm>
          <a:prstGeom prst="rect">
            <a:avLst/>
          </a:prstGeom>
        </p:spPr>
      </p:pic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1563688"/>
            <a:ext cx="3144838" cy="3579812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C026A30B-6F8E-1445-88F0-A5FB77E1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826567D5-4A83-9E48-B441-CCB2A72BA6D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830A539-93F1-2541-B9F0-330893BD51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82F21D18-8706-7E4D-8FBE-C1E2584541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4545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4875" y="1563688"/>
            <a:ext cx="3671466" cy="326350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9772" y="1563688"/>
            <a:ext cx="3671466" cy="326350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6897D737-724C-984A-82E1-2A2DBD5F6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9FF6AA9-AC16-D748-B815-56221BFF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D59D891-3F23-D04C-AB43-6FA4220A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6706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84C64CE-C88F-2044-AD84-19F588F18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8239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5563" y="2571750"/>
            <a:ext cx="2738437" cy="2111375"/>
          </a:xfrm>
          <a:solidFill>
            <a:schemeClr val="accent2"/>
          </a:solidFill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5EA1C-63CE-2C4F-B9F4-39FDBC14B9A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0948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7726363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1E6F4EB-CC02-6E4D-9146-CE4A7A789A9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D4AA2C-29B3-CA42-B7C3-C932911A75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FE7A1E3-AAEC-7641-B6C5-8D9FC0B6A2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1727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3114674"/>
            <a:ext cx="8239125" cy="2028825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904875" y="1563688"/>
            <a:ext cx="7646988" cy="1436687"/>
          </a:xfrm>
        </p:spPr>
        <p:txBody>
          <a:bodyPr/>
          <a:lstStyle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CH" dirty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37CF3032-2465-874C-B786-95E1B594A5AB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AF73E2A-22D7-894A-9267-185CB4E4B1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9D9777C-EC90-1141-9E30-4B4F669C2BE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0E011164-727C-4C46-B34E-7729CB350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531156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8101AB-8ACE-BB4C-9D61-B4AABFE11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9CFC1D-0B2A-0A4E-9C0D-682EECA55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622065-A833-2340-B0FD-ACB065A3B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4840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459938"/>
            <a:ext cx="7812087" cy="4683562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3A61A89-D1E3-8A40-82D6-9A86AEBFAF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" y="4579268"/>
            <a:ext cx="561543" cy="36738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B5BFF46-A721-4641-AD59-B3251C9D9E0D}"/>
              </a:ext>
            </a:extLst>
          </p:cNvPr>
          <p:cNvSpPr/>
          <p:nvPr userDrawn="1"/>
        </p:nvSpPr>
        <p:spPr>
          <a:xfrm rot="16200000">
            <a:off x="89679" y="4591427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2038922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26">
          <p15:clr>
            <a:srgbClr val="FBAE40"/>
          </p15:clr>
        </p15:guide>
        <p15:guide id="5" orient="horz" pos="123">
          <p15:clr>
            <a:srgbClr val="FBAE40"/>
          </p15:clr>
        </p15:guide>
        <p15:guide id="6" orient="horz" pos="3117">
          <p15:clr>
            <a:srgbClr val="FBAE40"/>
          </p15:clr>
        </p15:guide>
        <p15:guide id="7" pos="83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8864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8177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2229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30C78BE-DAD0-D748-8B93-AD898D00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31A8490-33AC-9443-A9FC-9A5E9322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875139C-6471-774D-89EF-2B93FAD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942AF23-4BDC-8C4A-9212-AF88439C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9627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87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86400" y="0"/>
            <a:ext cx="3144838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5F20A3C-6DA6-684F-8F84-A7C8F133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B633A2CC-2D27-AE47-AE09-87A5F61228B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ABC000E-4E22-1A40-9D3F-FE2F141E5C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AF49D93-C78A-F646-92B0-A7932C43D9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3184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144838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6" y="131032"/>
            <a:ext cx="3144520" cy="1072753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698958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144838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395" y="131032"/>
            <a:ext cx="3144520" cy="1072753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531427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221413" y="2778452"/>
            <a:ext cx="3341052" cy="911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15989" y="1874064"/>
            <a:ext cx="3543260" cy="512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dirty="0"/>
              <a:t>Speaker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1238" y="195263"/>
            <a:ext cx="512762" cy="163552"/>
          </a:xfrm>
          <a:prstGeom prst="rect">
            <a:avLst/>
          </a:prstGeom>
        </p:spPr>
        <p:txBody>
          <a:bodyPr vert="horz" lIns="90000" tIns="0" rIns="9000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 userDrawn="1"/>
        </p:nvSpPr>
        <p:spPr>
          <a:xfrm rot="16200000">
            <a:off x="430003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0" r:id="rId2"/>
    <p:sldLayoutId id="2147483663" r:id="rId3"/>
    <p:sldLayoutId id="2147483681" r:id="rId4"/>
    <p:sldLayoutId id="2147483673" r:id="rId5"/>
    <p:sldLayoutId id="2147483662" r:id="rId6"/>
    <p:sldLayoutId id="2147483674" r:id="rId7"/>
    <p:sldLayoutId id="2147483675" r:id="rId8"/>
    <p:sldLayoutId id="2147483682" r:id="rId9"/>
    <p:sldLayoutId id="2147483676" r:id="rId10"/>
    <p:sldLayoutId id="2147483664" r:id="rId11"/>
    <p:sldLayoutId id="2147483666" r:id="rId12"/>
    <p:sldLayoutId id="2147483677" r:id="rId13"/>
    <p:sldLayoutId id="2147483678" r:id="rId14"/>
    <p:sldLayoutId id="2147483679" r:id="rId15"/>
    <p:sldLayoutId id="2147483667" r:id="rId16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dm.euro-fusion.org/?uid=2SVM23" TargetMode="External"/><Relationship Id="rId2" Type="http://schemas.openxmlformats.org/officeDocument/2006/relationships/hyperlink" Target="https://idm.euro-fusion.org/?uid=2SVLXM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6AF2DA65-CF00-774A-9D7C-EEFA627B2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49065" y="571961"/>
            <a:ext cx="4798112" cy="2338387"/>
          </a:xfrm>
        </p:spPr>
        <p:txBody>
          <a:bodyPr>
            <a:normAutofit/>
          </a:bodyPr>
          <a:lstStyle/>
          <a:p>
            <a:r>
              <a:rPr lang="en-US" sz="3200" b="0" dirty="0"/>
              <a:t>Manufacture of C-profiles and production of 3× 100 m empty jacket for laser welding demonstration </a:t>
            </a:r>
            <a:endParaRPr lang="fr-FR" sz="3200" b="0" dirty="0"/>
          </a:p>
        </p:txBody>
      </p:sp>
      <p:sp>
        <p:nvSpPr>
          <p:cNvPr id="10" name="Sous-titre 9">
            <a:extLst>
              <a:ext uri="{FF2B5EF4-FFF2-40B4-BE49-F238E27FC236}">
                <a16:creationId xmlns:a16="http://schemas.microsoft.com/office/drawing/2014/main" id="{2F4A7CFE-65FA-E249-9125-D938BCA440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3429" y="2910348"/>
            <a:ext cx="1385635" cy="1187173"/>
          </a:xfrm>
        </p:spPr>
        <p:txBody>
          <a:bodyPr lIns="90000">
            <a:normAutofit/>
          </a:bodyPr>
          <a:lstStyle/>
          <a:p>
            <a:pPr>
              <a:spcBef>
                <a:spcPts val="300"/>
              </a:spcBef>
            </a:pPr>
            <a:r>
              <a:rPr lang="fr-FR" sz="1400" b="1" dirty="0"/>
              <a:t>X. </a:t>
            </a:r>
            <a:r>
              <a:rPr lang="fr-FR" sz="1400" b="1"/>
              <a:t>Sarasola</a:t>
            </a:r>
            <a:endParaRPr lang="fr-FR" sz="1400" b="1" dirty="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EAE5AA54-9807-4542-B338-330D2FC673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66022" y="4097521"/>
            <a:ext cx="1614558" cy="1045979"/>
          </a:xfrm>
        </p:spPr>
        <p:txBody>
          <a:bodyPr lIns="90000"/>
          <a:lstStyle/>
          <a:p>
            <a:r>
              <a:rPr lang="fr-FR" b="1" dirty="0" err="1"/>
              <a:t>January</a:t>
            </a:r>
            <a:r>
              <a:rPr lang="fr-FR" b="1" dirty="0"/>
              <a:t> 16</a:t>
            </a:r>
            <a:r>
              <a:rPr lang="fr-FR" b="1" baseline="30000" dirty="0"/>
              <a:t>th</a:t>
            </a:r>
            <a:r>
              <a:rPr lang="fr-FR" b="1" dirty="0"/>
              <a:t>, 2026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213017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B0CBDE-8DFF-BDD0-C2E2-CED8CA15C4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778EBBD-7507-811A-160D-99DDD8ECE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4" y="131032"/>
            <a:ext cx="7405645" cy="449813"/>
          </a:xfrm>
        </p:spPr>
        <p:txBody>
          <a:bodyPr>
            <a:normAutofit fontScale="90000"/>
          </a:bodyPr>
          <a:lstStyle/>
          <a:p>
            <a:r>
              <a:rPr lang="en-US" dirty="0"/>
              <a:t>Laser welding. </a:t>
            </a:r>
            <a:r>
              <a:rPr lang="en-GB" dirty="0"/>
              <a:t>Ultrasound Testing (UT)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C809DB-282F-3B30-74AA-156F3B2CE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Demonstration of a stable laser welding process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A2F44-23F3-AD27-90D4-5CCEC5FC1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8E1B78-1D4C-4D28-AA44-1186E68D3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3" name="Espace réservé du contenu 1">
            <a:extLst>
              <a:ext uri="{FF2B5EF4-FFF2-40B4-BE49-F238E27FC236}">
                <a16:creationId xmlns:a16="http://schemas.microsoft.com/office/drawing/2014/main" id="{CA709185-DB6D-5773-2130-E47DEE2CE996}"/>
              </a:ext>
            </a:extLst>
          </p:cNvPr>
          <p:cNvSpPr txBox="1">
            <a:spLocks/>
          </p:cNvSpPr>
          <p:nvPr/>
        </p:nvSpPr>
        <p:spPr>
          <a:xfrm>
            <a:off x="720190" y="630936"/>
            <a:ext cx="8045675" cy="4273804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00" dirty="0"/>
              <a:t>The </a:t>
            </a:r>
            <a:r>
              <a:rPr lang="en-US" sz="1600" b="1" dirty="0"/>
              <a:t>initial laser welding parameters </a:t>
            </a:r>
            <a:r>
              <a:rPr lang="en-US" sz="1600" dirty="0"/>
              <a:t>resulted into full penetration during the first ~30 to 100 m, </a:t>
            </a:r>
            <a:r>
              <a:rPr lang="en-US" sz="1600" b="1" dirty="0"/>
              <a:t>but didn’t achieve reliable full penetration along the entire length</a:t>
            </a:r>
            <a:endParaRPr lang="en-US" sz="1600" dirty="0"/>
          </a:p>
          <a:p>
            <a:pPr>
              <a:lnSpc>
                <a:spcPct val="100000"/>
              </a:lnSpc>
            </a:pPr>
            <a:r>
              <a:rPr lang="en-US" sz="1600" dirty="0"/>
              <a:t>When detected, these defects can be </a:t>
            </a:r>
            <a:r>
              <a:rPr lang="en-US" sz="1600" b="1" dirty="0"/>
              <a:t>reliably repaired</a:t>
            </a:r>
            <a:r>
              <a:rPr lang="en-US" sz="1600" dirty="0"/>
              <a:t>, and the line can be </a:t>
            </a:r>
            <a:r>
              <a:rPr lang="en-US" sz="1600" b="1" dirty="0"/>
              <a:t>safely stopped and restarted</a:t>
            </a:r>
            <a:r>
              <a:rPr lang="en-US" sz="1600" dirty="0"/>
              <a:t>.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An (online) </a:t>
            </a:r>
            <a:r>
              <a:rPr lang="en-US" sz="1600" b="1" dirty="0"/>
              <a:t>NDT method is required </a:t>
            </a:r>
            <a:r>
              <a:rPr lang="en-US" sz="1600" dirty="0"/>
              <a:t>to reliably detect defects.</a:t>
            </a:r>
          </a:p>
          <a:p>
            <a:pPr>
              <a:lnSpc>
                <a:spcPct val="100000"/>
              </a:lnSpc>
            </a:pPr>
            <a:r>
              <a:rPr lang="en-US" sz="1600" b="1" dirty="0" err="1"/>
              <a:t>Montanstahl</a:t>
            </a:r>
            <a:r>
              <a:rPr lang="en-US" sz="1600" dirty="0"/>
              <a:t> used their </a:t>
            </a:r>
            <a:r>
              <a:rPr lang="en-US" sz="1600" b="1" dirty="0"/>
              <a:t>own UT inspection</a:t>
            </a:r>
            <a:r>
              <a:rPr lang="en-US" sz="1600" dirty="0"/>
              <a:t> system: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It could not detect lack-of-penetration defects ≤ 1.5 mm (too big)</a:t>
            </a:r>
          </a:p>
          <a:p>
            <a:pPr lvl="1">
              <a:lnSpc>
                <a:spcPct val="100000"/>
              </a:lnSpc>
            </a:pPr>
            <a:r>
              <a:rPr lang="en-US" sz="1400" b="1" dirty="0"/>
              <a:t>Further improvement is needed</a:t>
            </a:r>
            <a:r>
              <a:rPr lang="en-US" sz="1400" dirty="0"/>
              <a:t>:</a:t>
            </a:r>
          </a:p>
          <a:p>
            <a:pPr lvl="2">
              <a:lnSpc>
                <a:spcPct val="100000"/>
              </a:lnSpc>
            </a:pPr>
            <a:r>
              <a:rPr lang="en-US" sz="1300" dirty="0"/>
              <a:t>a more sensitive UT system?</a:t>
            </a:r>
          </a:p>
          <a:p>
            <a:pPr lvl="2">
              <a:lnSpc>
                <a:spcPct val="100000"/>
              </a:lnSpc>
            </a:pPr>
            <a:r>
              <a:rPr lang="en-US" sz="1300" dirty="0"/>
              <a:t>an alternative inspection method?</a:t>
            </a:r>
          </a:p>
          <a:p>
            <a:pPr>
              <a:lnSpc>
                <a:spcPct val="100000"/>
              </a:lnSpc>
            </a:pPr>
            <a:endParaRPr lang="en-US" sz="1400" dirty="0"/>
          </a:p>
        </p:txBody>
      </p:sp>
      <p:sp>
        <p:nvSpPr>
          <p:cNvPr id="7" name="Espace réservé du contenu 1">
            <a:extLst>
              <a:ext uri="{FF2B5EF4-FFF2-40B4-BE49-F238E27FC236}">
                <a16:creationId xmlns:a16="http://schemas.microsoft.com/office/drawing/2014/main" id="{548EFD93-14F7-1281-9625-D77176547B62}"/>
              </a:ext>
            </a:extLst>
          </p:cNvPr>
          <p:cNvSpPr txBox="1">
            <a:spLocks/>
          </p:cNvSpPr>
          <p:nvPr/>
        </p:nvSpPr>
        <p:spPr>
          <a:xfrm>
            <a:off x="720191" y="4331504"/>
            <a:ext cx="8100128" cy="1084095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88102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4FD414-990D-93F3-8EB5-00A3397412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B753C9-DEBF-9430-D551-C3F9A00A0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4" y="131032"/>
            <a:ext cx="7405645" cy="449813"/>
          </a:xfrm>
        </p:spPr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6D7364-1C7A-698F-18A1-EDFC8969B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Demonstration of a stable laser welding process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0A1AFB-FF4F-CBD7-7C17-C14F7B219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58D3B5-FF7E-9239-42EB-21F3943CA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3" name="Espace réservé du contenu 1">
            <a:extLst>
              <a:ext uri="{FF2B5EF4-FFF2-40B4-BE49-F238E27FC236}">
                <a16:creationId xmlns:a16="http://schemas.microsoft.com/office/drawing/2014/main" id="{B1B7FCEB-1AA6-0BE7-4B0C-D9C9F79589AD}"/>
              </a:ext>
            </a:extLst>
          </p:cNvPr>
          <p:cNvSpPr txBox="1">
            <a:spLocks/>
          </p:cNvSpPr>
          <p:nvPr/>
        </p:nvSpPr>
        <p:spPr>
          <a:xfrm>
            <a:off x="720190" y="630936"/>
            <a:ext cx="8045675" cy="4273804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00" b="1" dirty="0"/>
              <a:t>Production of the steel profiles (</a:t>
            </a:r>
            <a:r>
              <a:rPr lang="en-US" sz="1600" b="1" dirty="0">
                <a:solidFill>
                  <a:srgbClr val="FF0000"/>
                </a:solidFill>
              </a:rPr>
              <a:t>MAG-T.02.01-T004-D001</a:t>
            </a:r>
            <a:r>
              <a:rPr lang="en-US" sz="1600" b="1" dirty="0"/>
              <a:t>):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The C-shape steel profiles can be produced in </a:t>
            </a:r>
            <a:r>
              <a:rPr lang="en-US" sz="1400" b="1" dirty="0"/>
              <a:t>long-lengths </a:t>
            </a:r>
            <a:r>
              <a:rPr lang="en-US" sz="1400" dirty="0"/>
              <a:t>(&gt;300 m)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This might eliminate (or significantly reduce) the need of butt welding</a:t>
            </a:r>
          </a:p>
          <a:p>
            <a:pPr>
              <a:lnSpc>
                <a:spcPct val="100000"/>
              </a:lnSpc>
            </a:pPr>
            <a:r>
              <a:rPr lang="en-US" sz="1600" b="1" dirty="0"/>
              <a:t>Laser welding of multiple 100-m-long segments (</a:t>
            </a:r>
            <a:r>
              <a:rPr lang="en-US" sz="1600" b="1" dirty="0">
                <a:solidFill>
                  <a:srgbClr val="FF0000"/>
                </a:solidFill>
              </a:rPr>
              <a:t>MAG-T.02.01-T004-D002</a:t>
            </a:r>
            <a:r>
              <a:rPr lang="en-US" sz="1600" b="1" dirty="0"/>
              <a:t>):</a:t>
            </a:r>
          </a:p>
          <a:p>
            <a:pPr lvl="1">
              <a:lnSpc>
                <a:spcPct val="100000"/>
              </a:lnSpc>
            </a:pPr>
            <a:r>
              <a:rPr lang="en-US" sz="1400" b="1" dirty="0" err="1"/>
              <a:t>Montanstahl’s</a:t>
            </a:r>
            <a:r>
              <a:rPr lang="en-US" sz="1400" b="1" dirty="0"/>
              <a:t> two-pass approach performed satisfactorily </a:t>
            </a:r>
            <a:r>
              <a:rPr lang="en-US" sz="1400" dirty="0"/>
              <a:t>on 3×100-m-long profiles</a:t>
            </a:r>
            <a:br>
              <a:rPr lang="en-US" sz="1400" dirty="0"/>
            </a:br>
            <a:r>
              <a:rPr lang="en-US" sz="1400" dirty="0"/>
              <a:t>(</a:t>
            </a:r>
            <a:r>
              <a:rPr lang="en-US" sz="1400" b="1" dirty="0"/>
              <a:t>no severe defects observed)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When detected, defects can be </a:t>
            </a:r>
            <a:r>
              <a:rPr lang="en-US" sz="1400" b="1" dirty="0"/>
              <a:t>reliably repaired</a:t>
            </a:r>
            <a:r>
              <a:rPr lang="en-US" sz="1400" dirty="0"/>
              <a:t>, and the line can be </a:t>
            </a:r>
            <a:r>
              <a:rPr lang="en-US" sz="1400" b="1" dirty="0"/>
              <a:t>safely stopped and restarted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Further </a:t>
            </a:r>
            <a:r>
              <a:rPr lang="en-US" sz="1400" b="1" dirty="0"/>
              <a:t>improvement </a:t>
            </a:r>
            <a:r>
              <a:rPr lang="en-US" sz="1400" dirty="0"/>
              <a:t>is</a:t>
            </a:r>
            <a:r>
              <a:rPr lang="en-US" sz="1400" b="1" dirty="0"/>
              <a:t> needed in the NDT inspection </a:t>
            </a:r>
            <a:r>
              <a:rPr lang="en-US" sz="1400" dirty="0"/>
              <a:t>method.</a:t>
            </a:r>
          </a:p>
          <a:p>
            <a:pPr>
              <a:lnSpc>
                <a:spcPct val="100000"/>
              </a:lnSpc>
            </a:pPr>
            <a:r>
              <a:rPr lang="en-US" sz="1600" b="1" dirty="0"/>
              <a:t>Next steps:</a:t>
            </a:r>
          </a:p>
          <a:p>
            <a:pPr lvl="1">
              <a:lnSpc>
                <a:spcPct val="100000"/>
              </a:lnSpc>
            </a:pPr>
            <a:r>
              <a:rPr lang="en-US" sz="1400" b="1" dirty="0"/>
              <a:t>Industrial assembly and laser welding of the insert coil conductor (RW6)</a:t>
            </a:r>
          </a:p>
          <a:p>
            <a:pPr lvl="2">
              <a:lnSpc>
                <a:spcPct val="100000"/>
              </a:lnSpc>
            </a:pPr>
            <a:r>
              <a:rPr lang="en-US" sz="1400" dirty="0"/>
              <a:t>100 m of copper dummy (highly desirable for </a:t>
            </a:r>
            <a:r>
              <a:rPr lang="en-US" sz="1400"/>
              <a:t>trials)</a:t>
            </a:r>
            <a:br>
              <a:rPr lang="en-US" sz="1400"/>
            </a:br>
            <a:r>
              <a:rPr lang="en-US" sz="1400"/>
              <a:t>(</a:t>
            </a:r>
            <a:r>
              <a:rPr lang="en-US" sz="1400" dirty="0"/>
              <a:t>new task for the procurement of the copper dummy </a:t>
            </a:r>
            <a:r>
              <a:rPr lang="en-US" sz="1400"/>
              <a:t>required)</a:t>
            </a:r>
            <a:endParaRPr lang="en-US" sz="1250" dirty="0"/>
          </a:p>
          <a:p>
            <a:pPr lvl="2">
              <a:lnSpc>
                <a:spcPct val="100000"/>
              </a:lnSpc>
            </a:pPr>
            <a:r>
              <a:rPr lang="en-US" sz="1400" dirty="0"/>
              <a:t>100 m of reacted Nb</a:t>
            </a:r>
            <a:r>
              <a:rPr lang="en-US" sz="1400" baseline="-25000" dirty="0"/>
              <a:t>3</a:t>
            </a:r>
            <a:r>
              <a:rPr lang="en-US" sz="1400" dirty="0"/>
              <a:t>Sn RW6 conductor </a:t>
            </a:r>
          </a:p>
          <a:p>
            <a:pPr lvl="2">
              <a:lnSpc>
                <a:spcPct val="100000"/>
              </a:lnSpc>
            </a:pPr>
            <a:endParaRPr lang="es-ES" sz="1300" dirty="0"/>
          </a:p>
          <a:p>
            <a:pPr lvl="2">
              <a:lnSpc>
                <a:spcPct val="100000"/>
              </a:lnSpc>
            </a:pPr>
            <a:endParaRPr lang="en-US" sz="1300" dirty="0"/>
          </a:p>
          <a:p>
            <a:pPr lvl="1">
              <a:lnSpc>
                <a:spcPct val="100000"/>
              </a:lnSpc>
            </a:pPr>
            <a:endParaRPr lang="en-US" sz="1400" b="1" dirty="0"/>
          </a:p>
          <a:p>
            <a:pPr lvl="1">
              <a:lnSpc>
                <a:spcPct val="100000"/>
              </a:lnSpc>
            </a:pPr>
            <a:endParaRPr lang="en-US" sz="1400" dirty="0"/>
          </a:p>
          <a:p>
            <a:pPr lvl="1">
              <a:lnSpc>
                <a:spcPct val="100000"/>
              </a:lnSpc>
            </a:pPr>
            <a:endParaRPr lang="en-US" sz="1400" b="1" dirty="0"/>
          </a:p>
        </p:txBody>
      </p:sp>
      <p:sp>
        <p:nvSpPr>
          <p:cNvPr id="7" name="Espace réservé du contenu 1">
            <a:extLst>
              <a:ext uri="{FF2B5EF4-FFF2-40B4-BE49-F238E27FC236}">
                <a16:creationId xmlns:a16="http://schemas.microsoft.com/office/drawing/2014/main" id="{1828EDA8-B3F8-3FF4-B081-1A184260F4BF}"/>
              </a:ext>
            </a:extLst>
          </p:cNvPr>
          <p:cNvSpPr txBox="1">
            <a:spLocks/>
          </p:cNvSpPr>
          <p:nvPr/>
        </p:nvSpPr>
        <p:spPr>
          <a:xfrm>
            <a:off x="720191" y="4331504"/>
            <a:ext cx="8100128" cy="1084095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15635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04874" y="131032"/>
            <a:ext cx="7405645" cy="449813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Demonstration of a stable laser welding process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Demonstration of a stable laser welding process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3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 txBox="1">
            <a:spLocks/>
          </p:cNvSpPr>
          <p:nvPr/>
        </p:nvSpPr>
        <p:spPr>
          <a:xfrm>
            <a:off x="720190" y="630936"/>
            <a:ext cx="8311167" cy="4273804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400" dirty="0"/>
              <a:t>The </a:t>
            </a:r>
            <a:r>
              <a:rPr lang="en-US" sz="1400" b="1" dirty="0"/>
              <a:t>laser welding contract with ICAS </a:t>
            </a:r>
            <a:r>
              <a:rPr lang="en-US" sz="1400" dirty="0"/>
              <a:t>(</a:t>
            </a:r>
            <a:r>
              <a:rPr lang="en-US" sz="1400" dirty="0">
                <a:solidFill>
                  <a:srgbClr val="FF0000"/>
                </a:solidFill>
              </a:rPr>
              <a:t>MAG-T.02.01-T002-D002</a:t>
            </a:r>
            <a:r>
              <a:rPr lang="en-US" sz="1400" dirty="0"/>
              <a:t>) achieved several important accomplishments:</a:t>
            </a:r>
          </a:p>
          <a:p>
            <a:pPr lvl="1">
              <a:lnSpc>
                <a:spcPct val="100000"/>
              </a:lnSpc>
            </a:pPr>
            <a:r>
              <a:rPr lang="en-US" sz="1200" dirty="0"/>
              <a:t>Butt-welding (production and QA),</a:t>
            </a:r>
          </a:p>
          <a:p>
            <a:pPr lvl="1">
              <a:lnSpc>
                <a:spcPct val="100000"/>
              </a:lnSpc>
            </a:pPr>
            <a:r>
              <a:rPr lang="en-US" sz="1200" dirty="0"/>
              <a:t>Handling of 2×2×500-m-long C-profiles,</a:t>
            </a:r>
          </a:p>
          <a:p>
            <a:pPr lvl="1">
              <a:lnSpc>
                <a:spcPct val="100000"/>
              </a:lnSpc>
            </a:pPr>
            <a:r>
              <a:rPr lang="en-US" sz="1200" dirty="0"/>
              <a:t>Synchronization of the machines in the assembly line.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However, the crucial goal of that contract (developing a </a:t>
            </a:r>
            <a:r>
              <a:rPr lang="en-US" sz="1400" b="1" dirty="0"/>
              <a:t>reliable and stable laser welding process </a:t>
            </a:r>
            <a:r>
              <a:rPr lang="en-US" sz="1400" dirty="0"/>
              <a:t>for long lengths) was </a:t>
            </a:r>
            <a:r>
              <a:rPr lang="en-US" sz="1400" b="1" dirty="0"/>
              <a:t>not achieved</a:t>
            </a:r>
            <a:r>
              <a:rPr lang="en-US" sz="1400" dirty="0"/>
              <a:t>.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The goal of a </a:t>
            </a:r>
            <a:r>
              <a:rPr lang="en-US" sz="1400" b="1" dirty="0">
                <a:solidFill>
                  <a:srgbClr val="FF0000"/>
                </a:solidFill>
              </a:rPr>
              <a:t>task in 2025 </a:t>
            </a:r>
            <a:r>
              <a:rPr lang="en-US" sz="1400" dirty="0"/>
              <a:t>was to </a:t>
            </a:r>
            <a:r>
              <a:rPr lang="en-US" sz="1400" b="1" dirty="0"/>
              <a:t>demonstrate a stable laser welding process.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Two deliverables:</a:t>
            </a:r>
          </a:p>
          <a:p>
            <a:pPr lvl="1">
              <a:lnSpc>
                <a:spcPct val="10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MAG-T.02.01-T004-D001</a:t>
            </a:r>
            <a:r>
              <a:rPr lang="en-US" sz="1200" b="1" dirty="0"/>
              <a:t>: Production of the required steel profiles</a:t>
            </a:r>
            <a:r>
              <a:rPr lang="en-US" sz="1200" dirty="0"/>
              <a:t> at </a:t>
            </a:r>
            <a:r>
              <a:rPr lang="en-US" sz="1200" b="1" dirty="0"/>
              <a:t>KAMET </a:t>
            </a:r>
            <a:r>
              <a:rPr lang="en-US" sz="1200" dirty="0"/>
              <a:t>in February 2025</a:t>
            </a:r>
            <a:br>
              <a:rPr lang="en-US" sz="1200" dirty="0"/>
            </a:br>
            <a:r>
              <a:rPr lang="en-US" sz="1200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https://idm.euro-fusion.org/?uid=2SVLXM</a:t>
            </a:r>
            <a:endParaRPr lang="en-US" sz="1200" dirty="0">
              <a:solidFill>
                <a:srgbClr val="0070C0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MAG-T.02.01-T004-D002</a:t>
            </a:r>
            <a:r>
              <a:rPr lang="en-US" sz="1200" b="1" dirty="0"/>
              <a:t>: Laser welding of multiple 100-m-long segments</a:t>
            </a:r>
            <a:r>
              <a:rPr lang="en-US" sz="1200" dirty="0"/>
              <a:t> at </a:t>
            </a:r>
            <a:r>
              <a:rPr lang="en-US" sz="1200" b="1" dirty="0" err="1"/>
              <a:t>Montanstahl</a:t>
            </a:r>
            <a:r>
              <a:rPr lang="en-US" sz="1200" dirty="0"/>
              <a:t> in July 2025</a:t>
            </a:r>
            <a:br>
              <a:rPr lang="en-US" sz="1200" dirty="0"/>
            </a:br>
            <a:r>
              <a:rPr lang="en-US" sz="1200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https://idm.euro-fusion.org/?uid=2SVM23</a:t>
            </a:r>
            <a:endParaRPr lang="en-US" sz="1200" dirty="0">
              <a:solidFill>
                <a:srgbClr val="0070C0"/>
              </a:solidFill>
            </a:endParaRPr>
          </a:p>
          <a:p>
            <a:pPr lvl="1">
              <a:lnSpc>
                <a:spcPct val="100000"/>
              </a:lnSpc>
            </a:pPr>
            <a:endParaRPr lang="en-US" sz="12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</p:txBody>
      </p:sp>
      <p:sp>
        <p:nvSpPr>
          <p:cNvPr id="7" name="Espace réservé du contenu 1">
            <a:extLst>
              <a:ext uri="{FF2B5EF4-FFF2-40B4-BE49-F238E27FC236}">
                <a16:creationId xmlns:a16="http://schemas.microsoft.com/office/drawing/2014/main" id="{ED9D6B32-C80A-5EF2-5210-B7BC6965A5CC}"/>
              </a:ext>
            </a:extLst>
          </p:cNvPr>
          <p:cNvSpPr txBox="1">
            <a:spLocks/>
          </p:cNvSpPr>
          <p:nvPr/>
        </p:nvSpPr>
        <p:spPr>
          <a:xfrm>
            <a:off x="720191" y="4331504"/>
            <a:ext cx="8100128" cy="1084095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52562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F1676C-735C-34B2-FC91-6EB12B3BBF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long line of a graph&#10;&#10;Description automatically generated with medium confidence">
            <a:extLst>
              <a:ext uri="{FF2B5EF4-FFF2-40B4-BE49-F238E27FC236}">
                <a16:creationId xmlns:a16="http://schemas.microsoft.com/office/drawing/2014/main" id="{8385F6BB-5F64-A7DC-41B2-9BC546BC30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651" y="761789"/>
            <a:ext cx="4028661" cy="1510040"/>
          </a:xfrm>
          <a:prstGeom prst="rect">
            <a:avLst/>
          </a:prstGeom>
        </p:spPr>
      </p:pic>
      <p:sp>
        <p:nvSpPr>
          <p:cNvPr id="13" name="Espace réservé du contenu 1">
            <a:extLst>
              <a:ext uri="{FF2B5EF4-FFF2-40B4-BE49-F238E27FC236}">
                <a16:creationId xmlns:a16="http://schemas.microsoft.com/office/drawing/2014/main" id="{DE342EC8-92CD-1242-D9AC-B0339C1075E6}"/>
              </a:ext>
            </a:extLst>
          </p:cNvPr>
          <p:cNvSpPr txBox="1">
            <a:spLocks/>
          </p:cNvSpPr>
          <p:nvPr/>
        </p:nvSpPr>
        <p:spPr>
          <a:xfrm>
            <a:off x="720190" y="524920"/>
            <a:ext cx="8311167" cy="4273804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400" dirty="0"/>
              <a:t>The requested profiles are relevant for </a:t>
            </a:r>
            <a:r>
              <a:rPr lang="en-US" sz="1400" b="1" dirty="0"/>
              <a:t>the production of the insert coil conductor (RW6)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862EA8-7078-EC52-03C6-157C974BA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4" y="131032"/>
            <a:ext cx="7405645" cy="449813"/>
          </a:xfrm>
        </p:spPr>
        <p:txBody>
          <a:bodyPr>
            <a:normAutofit fontScale="90000"/>
          </a:bodyPr>
          <a:lstStyle/>
          <a:p>
            <a:r>
              <a:rPr lang="en-US" dirty="0"/>
              <a:t>Production of the steel profiles at KAMET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2A35EE-D833-D0EE-398B-FD9457616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Demonstration of a stable laser welding process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59C3D2-0BD3-3D73-307E-6CBE88E05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89C73-BEE1-482B-EB6D-73BD5F577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7" name="Espace réservé du contenu 1">
            <a:extLst>
              <a:ext uri="{FF2B5EF4-FFF2-40B4-BE49-F238E27FC236}">
                <a16:creationId xmlns:a16="http://schemas.microsoft.com/office/drawing/2014/main" id="{479E6CCF-B960-7F39-8144-D7B61C501335}"/>
              </a:ext>
            </a:extLst>
          </p:cNvPr>
          <p:cNvSpPr txBox="1">
            <a:spLocks/>
          </p:cNvSpPr>
          <p:nvPr/>
        </p:nvSpPr>
        <p:spPr>
          <a:xfrm>
            <a:off x="720191" y="4331504"/>
            <a:ext cx="8100128" cy="1084095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8" name="Espace réservé du contenu 1">
            <a:extLst>
              <a:ext uri="{FF2B5EF4-FFF2-40B4-BE49-F238E27FC236}">
                <a16:creationId xmlns:a16="http://schemas.microsoft.com/office/drawing/2014/main" id="{D3A97F78-E1AF-32A3-F3F8-67556A91590B}"/>
              </a:ext>
            </a:extLst>
          </p:cNvPr>
          <p:cNvSpPr txBox="1">
            <a:spLocks/>
          </p:cNvSpPr>
          <p:nvPr/>
        </p:nvSpPr>
        <p:spPr>
          <a:xfrm>
            <a:off x="720191" y="2299501"/>
            <a:ext cx="8311167" cy="2721918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400" dirty="0"/>
              <a:t>Production by </a:t>
            </a:r>
            <a:r>
              <a:rPr lang="en-US" sz="1400" b="1" dirty="0"/>
              <a:t>hot rolling </a:t>
            </a:r>
            <a:r>
              <a:rPr lang="en-US" sz="1400" dirty="0"/>
              <a:t>+ final </a:t>
            </a:r>
            <a:r>
              <a:rPr lang="en-US" sz="1400" b="1" dirty="0"/>
              <a:t>machining</a:t>
            </a:r>
            <a:r>
              <a:rPr lang="en-US" sz="1400" dirty="0"/>
              <a:t> step to obtain the tolerances on the vertical wings.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The requested production was ~5.3 tons. The final production was unfortunately ~23% shorter:</a:t>
            </a:r>
          </a:p>
        </p:txBody>
      </p:sp>
      <p:sp>
        <p:nvSpPr>
          <p:cNvPr id="9" name="Espace réservé du contenu 1">
            <a:extLst>
              <a:ext uri="{FF2B5EF4-FFF2-40B4-BE49-F238E27FC236}">
                <a16:creationId xmlns:a16="http://schemas.microsoft.com/office/drawing/2014/main" id="{AFB437D0-84A5-0EBC-7606-7032A2DFEA6C}"/>
              </a:ext>
            </a:extLst>
          </p:cNvPr>
          <p:cNvSpPr txBox="1">
            <a:spLocks/>
          </p:cNvSpPr>
          <p:nvPr/>
        </p:nvSpPr>
        <p:spPr>
          <a:xfrm>
            <a:off x="5973357" y="1073216"/>
            <a:ext cx="2903283" cy="780895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400" dirty="0">
                <a:latin typeface="+mn-lt"/>
              </a:rPr>
              <a:t>Cross-section: ~418 mm</a:t>
            </a:r>
            <a:r>
              <a:rPr lang="en-US" sz="1400" baseline="30000" dirty="0">
                <a:latin typeface="+mn-lt"/>
              </a:rPr>
              <a:t>2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400" dirty="0">
                <a:latin typeface="+mn-lt"/>
              </a:rPr>
              <a:t>Linear weight: ~3.34 kg/m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4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CF847F7-ED40-00E3-CD46-5AE64DB3A4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860467"/>
              </p:ext>
            </p:extLst>
          </p:nvPr>
        </p:nvGraphicFramePr>
        <p:xfrm>
          <a:off x="2173497" y="3007642"/>
          <a:ext cx="5004435" cy="17302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0272">
                  <a:extLst>
                    <a:ext uri="{9D8B030D-6E8A-4147-A177-3AD203B41FA5}">
                      <a16:colId xmlns:a16="http://schemas.microsoft.com/office/drawing/2014/main" val="645790108"/>
                    </a:ext>
                  </a:extLst>
                </a:gridCol>
                <a:gridCol w="851535">
                  <a:extLst>
                    <a:ext uri="{9D8B030D-6E8A-4147-A177-3AD203B41FA5}">
                      <a16:colId xmlns:a16="http://schemas.microsoft.com/office/drawing/2014/main" val="601067421"/>
                    </a:ext>
                  </a:extLst>
                </a:gridCol>
                <a:gridCol w="765810">
                  <a:extLst>
                    <a:ext uri="{9D8B030D-6E8A-4147-A177-3AD203B41FA5}">
                      <a16:colId xmlns:a16="http://schemas.microsoft.com/office/drawing/2014/main" val="4158646994"/>
                    </a:ext>
                  </a:extLst>
                </a:gridCol>
                <a:gridCol w="659448">
                  <a:extLst>
                    <a:ext uri="{9D8B030D-6E8A-4147-A177-3AD203B41FA5}">
                      <a16:colId xmlns:a16="http://schemas.microsoft.com/office/drawing/2014/main" val="470837980"/>
                    </a:ext>
                  </a:extLst>
                </a:gridCol>
                <a:gridCol w="889635">
                  <a:extLst>
                    <a:ext uri="{9D8B030D-6E8A-4147-A177-3AD203B41FA5}">
                      <a16:colId xmlns:a16="http://schemas.microsoft.com/office/drawing/2014/main" val="2166638557"/>
                    </a:ext>
                  </a:extLst>
                </a:gridCol>
                <a:gridCol w="927735">
                  <a:extLst>
                    <a:ext uri="{9D8B030D-6E8A-4147-A177-3AD203B41FA5}">
                      <a16:colId xmlns:a16="http://schemas.microsoft.com/office/drawing/2014/main" val="2902088833"/>
                    </a:ext>
                  </a:extLst>
                </a:gridCol>
              </a:tblGrid>
              <a:tr h="216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Profile (ref)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Bundle (#)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Material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Heat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Length (m)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Weight (kg)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0372626"/>
                  </a:ext>
                </a:extLst>
              </a:tr>
              <a:tr h="216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KY2179-A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W.1.4404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R30561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129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455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76365671"/>
                  </a:ext>
                </a:extLst>
              </a:tr>
              <a:tr h="216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KY2179-A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2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W.1.4404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R30561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168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593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57522245"/>
                  </a:ext>
                </a:extLst>
              </a:tr>
              <a:tr h="216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KY2179-A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3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W.1.4404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R30561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329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1,160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21435424"/>
                  </a:ext>
                </a:extLst>
              </a:tr>
              <a:tr h="216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KY2179-A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4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W.1.4404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R30561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283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1,000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01807162"/>
                  </a:ext>
                </a:extLst>
              </a:tr>
              <a:tr h="216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KY2179-A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5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W.1.4404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R30561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193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680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70240847"/>
                  </a:ext>
                </a:extLst>
              </a:tr>
              <a:tr h="216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KY2179-A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6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W.1.4404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R30561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133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470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4850066"/>
                  </a:ext>
                </a:extLst>
              </a:tr>
              <a:tr h="2162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de-CH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de-CH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de-CH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b="1" dirty="0">
                          <a:effectLst/>
                        </a:rPr>
                        <a:t>Total</a:t>
                      </a:r>
                      <a:endParaRPr lang="de-CH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b="1" dirty="0">
                          <a:effectLst/>
                        </a:rPr>
                        <a:t>1,235</a:t>
                      </a:r>
                      <a:endParaRPr lang="de-CH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100" b="1" dirty="0">
                          <a:effectLst/>
                        </a:rPr>
                        <a:t>4,358</a:t>
                      </a:r>
                      <a:endParaRPr lang="de-CH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75401543"/>
                  </a:ext>
                </a:extLst>
              </a:tr>
            </a:tbl>
          </a:graphicData>
        </a:graphic>
      </p:graphicFrame>
      <p:sp>
        <p:nvSpPr>
          <p:cNvPr id="11" name="Espace réservé du contenu 1">
            <a:extLst>
              <a:ext uri="{FF2B5EF4-FFF2-40B4-BE49-F238E27FC236}">
                <a16:creationId xmlns:a16="http://schemas.microsoft.com/office/drawing/2014/main" id="{527E7CAB-7C40-C569-A39B-0AFF6B80667A}"/>
              </a:ext>
            </a:extLst>
          </p:cNvPr>
          <p:cNvSpPr txBox="1">
            <a:spLocks/>
          </p:cNvSpPr>
          <p:nvPr/>
        </p:nvSpPr>
        <p:spPr>
          <a:xfrm>
            <a:off x="720191" y="4778833"/>
            <a:ext cx="8311167" cy="388502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400" dirty="0"/>
              <a:t>These steel profiles can be produced in </a:t>
            </a:r>
            <a:r>
              <a:rPr lang="en-US" sz="1400" b="1" dirty="0"/>
              <a:t>long-lengths</a:t>
            </a:r>
            <a:r>
              <a:rPr lang="en-US" sz="1400" dirty="0"/>
              <a:t> (</a:t>
            </a:r>
            <a:r>
              <a:rPr lang="en-US" sz="1400" dirty="0">
                <a:solidFill>
                  <a:srgbClr val="FF0000"/>
                </a:solidFill>
              </a:rPr>
              <a:t>might eliminate the need of butt welding!</a:t>
            </a:r>
            <a:r>
              <a:rPr lang="en-US" sz="1400" dirty="0"/>
              <a:t>)</a:t>
            </a:r>
          </a:p>
          <a:p>
            <a:pPr>
              <a:lnSpc>
                <a:spcPct val="100000"/>
              </a:lnSpc>
            </a:pPr>
            <a:endParaRPr lang="en-US" sz="14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FB7443E-6E1C-CC06-9D62-F31B06D66B03}"/>
              </a:ext>
            </a:extLst>
          </p:cNvPr>
          <p:cNvSpPr/>
          <p:nvPr/>
        </p:nvSpPr>
        <p:spPr>
          <a:xfrm>
            <a:off x="5340626" y="1504019"/>
            <a:ext cx="377686" cy="185599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5831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1F916B-7626-6491-A5E4-05DB97D730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D75C309-B2E6-A0A6-8360-4C181D1F0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9952" y="752017"/>
            <a:ext cx="3770636" cy="259011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5FF1354-6ACF-2ADD-7034-B47D04909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4" y="131032"/>
            <a:ext cx="7835266" cy="449813"/>
          </a:xfrm>
        </p:spPr>
        <p:txBody>
          <a:bodyPr>
            <a:normAutofit fontScale="90000"/>
          </a:bodyPr>
          <a:lstStyle/>
          <a:p>
            <a:r>
              <a:rPr lang="en-US" dirty="0"/>
              <a:t>Laser welding. Goals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02929A-FE7D-E925-5BF9-3F1F629EB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Demonstration of a stable laser welding process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A68356-2E55-4CA6-5C04-5AF37E174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5BD209-93DA-6140-F414-924240E98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3" name="Espace réservé du contenu 1">
            <a:extLst>
              <a:ext uri="{FF2B5EF4-FFF2-40B4-BE49-F238E27FC236}">
                <a16:creationId xmlns:a16="http://schemas.microsoft.com/office/drawing/2014/main" id="{2412E762-FEE0-182A-7387-A97A505E4126}"/>
              </a:ext>
            </a:extLst>
          </p:cNvPr>
          <p:cNvSpPr txBox="1">
            <a:spLocks/>
          </p:cNvSpPr>
          <p:nvPr/>
        </p:nvSpPr>
        <p:spPr>
          <a:xfrm>
            <a:off x="720191" y="630936"/>
            <a:ext cx="4369969" cy="4273804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00" dirty="0"/>
              <a:t>Verify the technical feasibility of </a:t>
            </a:r>
            <a:r>
              <a:rPr lang="en-US" sz="1600" b="1" dirty="0"/>
              <a:t>full penetration, stable and reproducible laser welding on thick </a:t>
            </a:r>
            <a:r>
              <a:rPr lang="en-US" sz="1600" dirty="0"/>
              <a:t>(~5 mm) </a:t>
            </a:r>
            <a:r>
              <a:rPr lang="en-US" sz="1600" b="1" dirty="0"/>
              <a:t>long-length profiles</a:t>
            </a:r>
            <a:r>
              <a:rPr lang="en-US" sz="1600" dirty="0"/>
              <a:t> (≥100 m)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Analyze the </a:t>
            </a:r>
            <a:r>
              <a:rPr lang="en-US" sz="1600" b="1" dirty="0"/>
              <a:t>weld quality</a:t>
            </a:r>
            <a:r>
              <a:rPr lang="en-US" sz="1600" dirty="0"/>
              <a:t> along the entire length, with particular attention to the presence of surface and volumetric defects.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Confirm the ability to perform </a:t>
            </a:r>
            <a:r>
              <a:rPr lang="en-US" sz="1600" b="1" dirty="0"/>
              <a:t>controlled stops and restarts.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Investigate the possibility of local </a:t>
            </a:r>
            <a:r>
              <a:rPr lang="en-US" sz="1600" b="1" dirty="0"/>
              <a:t>repairs</a:t>
            </a:r>
            <a:r>
              <a:rPr lang="en-US" sz="1600" dirty="0"/>
              <a:t> and the quality and performance of the repaired zones.</a:t>
            </a:r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</p:txBody>
      </p:sp>
      <p:sp>
        <p:nvSpPr>
          <p:cNvPr id="7" name="Espace réservé du contenu 1">
            <a:extLst>
              <a:ext uri="{FF2B5EF4-FFF2-40B4-BE49-F238E27FC236}">
                <a16:creationId xmlns:a16="http://schemas.microsoft.com/office/drawing/2014/main" id="{9657057D-93B2-D8C6-0C40-4AA43071D3BB}"/>
              </a:ext>
            </a:extLst>
          </p:cNvPr>
          <p:cNvSpPr txBox="1">
            <a:spLocks/>
          </p:cNvSpPr>
          <p:nvPr/>
        </p:nvSpPr>
        <p:spPr>
          <a:xfrm>
            <a:off x="720191" y="4331504"/>
            <a:ext cx="8100128" cy="1084095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605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97B48A-ECA6-CA4F-DA88-9C7054DDEB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02A8825-B3B4-738A-6DC8-EF5BB18B6D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b="1564"/>
          <a:stretch>
            <a:fillRect/>
          </a:stretch>
        </p:blipFill>
        <p:spPr>
          <a:xfrm>
            <a:off x="5135880" y="582268"/>
            <a:ext cx="4053840" cy="451241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4E5364D-C6C7-ED30-A171-E5D80B4CC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4" y="131032"/>
            <a:ext cx="7835266" cy="449813"/>
          </a:xfrm>
        </p:spPr>
        <p:txBody>
          <a:bodyPr>
            <a:normAutofit fontScale="90000"/>
          </a:bodyPr>
          <a:lstStyle/>
          <a:p>
            <a:r>
              <a:rPr lang="en-US" dirty="0"/>
              <a:t>Laser welding. Approach at </a:t>
            </a:r>
            <a:r>
              <a:rPr lang="en-US" dirty="0" err="1"/>
              <a:t>Montanstahl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13CC36-A710-1BFC-1EFB-0F3C05C22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Demonstration of a stable laser welding process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1F9ED2-076F-4116-12E1-906EB501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D72F12-88A7-C3AD-7402-92004F22C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3" name="Espace réservé du contenu 1">
            <a:extLst>
              <a:ext uri="{FF2B5EF4-FFF2-40B4-BE49-F238E27FC236}">
                <a16:creationId xmlns:a16="http://schemas.microsoft.com/office/drawing/2014/main" id="{2724028D-C8A1-E0D9-C4A1-5E3FE4FEFC19}"/>
              </a:ext>
            </a:extLst>
          </p:cNvPr>
          <p:cNvSpPr txBox="1">
            <a:spLocks/>
          </p:cNvSpPr>
          <p:nvPr/>
        </p:nvSpPr>
        <p:spPr>
          <a:xfrm>
            <a:off x="720191" y="630936"/>
            <a:ext cx="4600373" cy="4273804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b="1" dirty="0"/>
              <a:t>Three stages:</a:t>
            </a:r>
          </a:p>
          <a:p>
            <a:pPr marL="685800" lvl="1" indent="-342900">
              <a:lnSpc>
                <a:spcPct val="100000"/>
              </a:lnSpc>
              <a:buFont typeface="+mj-lt"/>
              <a:buAutoNum type="arabicPeriod"/>
            </a:pPr>
            <a:r>
              <a:rPr lang="en-US" sz="1400" b="1" dirty="0">
                <a:sym typeface="Wingdings" panose="05000000000000000000" pitchFamily="2" charset="2"/>
              </a:rPr>
              <a:t>8-m-long samples </a:t>
            </a:r>
            <a:r>
              <a:rPr lang="en-US" sz="1400" dirty="0">
                <a:sym typeface="Wingdings" panose="05000000000000000000" pitchFamily="2" charset="2"/>
              </a:rPr>
              <a:t>– to characterize the material and determine the main process parameters: ~4 kW, ~2 m/min, no wobbling…</a:t>
            </a:r>
          </a:p>
          <a:p>
            <a:pPr marL="685800" lvl="1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400" b="1" dirty="0">
                <a:sym typeface="Wingdings" panose="05000000000000000000" pitchFamily="2" charset="2"/>
              </a:rPr>
              <a:t>40-m-long sample </a:t>
            </a:r>
            <a:r>
              <a:rPr lang="en-US" sz="1400" dirty="0">
                <a:sym typeface="Wingdings" panose="05000000000000000000" pitchFamily="2" charset="2"/>
              </a:rPr>
              <a:t>– validating the process on a semi-industrial scale.</a:t>
            </a:r>
            <a:br>
              <a:rPr lang="en-US" sz="1400" dirty="0">
                <a:sym typeface="Wingdings" panose="05000000000000000000" pitchFamily="2" charset="2"/>
              </a:rPr>
            </a:br>
            <a:r>
              <a:rPr lang="en-US" sz="1400" dirty="0">
                <a:sym typeface="Wingdings" panose="05000000000000000000" pitchFamily="2" charset="2"/>
              </a:rPr>
              <a:t>The weld quality improves if two welding passes are done:</a:t>
            </a:r>
          </a:p>
          <a:p>
            <a:pPr lvl="2">
              <a:spcAft>
                <a:spcPts val="600"/>
              </a:spcAft>
            </a:pPr>
            <a:r>
              <a:rPr lang="en-US" sz="1300" dirty="0">
                <a:sym typeface="Wingdings" panose="05000000000000000000" pitchFamily="2" charset="2"/>
              </a:rPr>
              <a:t>An initial low-power (~1.0 kW) pass aimed at closing the gap between the C-profiles.</a:t>
            </a:r>
          </a:p>
          <a:p>
            <a:pPr lvl="2">
              <a:spcAft>
                <a:spcPts val="600"/>
              </a:spcAft>
            </a:pPr>
            <a:r>
              <a:rPr lang="en-US" sz="1300" dirty="0">
                <a:sym typeface="Wingdings" panose="05000000000000000000" pitchFamily="2" charset="2"/>
              </a:rPr>
              <a:t>A second full-power (~3.7 kW) pass to achieve full penetration.</a:t>
            </a:r>
          </a:p>
          <a:p>
            <a:pPr marL="685800" lvl="1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400" b="1" dirty="0">
                <a:sym typeface="Wingdings" panose="05000000000000000000" pitchFamily="2" charset="2"/>
              </a:rPr>
              <a:t>Production of the required 3×100-m lengths</a:t>
            </a:r>
            <a:r>
              <a:rPr lang="en-US" sz="1400" dirty="0">
                <a:sym typeface="Wingdings" panose="05000000000000000000" pitchFamily="2" charset="2"/>
              </a:rPr>
              <a:t> – using the double-pass strategy:</a:t>
            </a:r>
          </a:p>
          <a:p>
            <a:pPr lvl="2">
              <a:spcAft>
                <a:spcPts val="600"/>
              </a:spcAft>
            </a:pPr>
            <a:r>
              <a:rPr lang="en-US" sz="1300" dirty="0">
                <a:sym typeface="Wingdings" panose="05000000000000000000" pitchFamily="2" charset="2"/>
              </a:rPr>
              <a:t>Two pairs of lasers (one pair on each side) working synchronously.</a:t>
            </a:r>
            <a:endParaRPr lang="en-US" sz="13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</p:txBody>
      </p:sp>
      <p:sp>
        <p:nvSpPr>
          <p:cNvPr id="7" name="Espace réservé du contenu 1">
            <a:extLst>
              <a:ext uri="{FF2B5EF4-FFF2-40B4-BE49-F238E27FC236}">
                <a16:creationId xmlns:a16="http://schemas.microsoft.com/office/drawing/2014/main" id="{A3EBA4DA-7BBD-7A91-556F-720FA2CE3BEC}"/>
              </a:ext>
            </a:extLst>
          </p:cNvPr>
          <p:cNvSpPr txBox="1">
            <a:spLocks/>
          </p:cNvSpPr>
          <p:nvPr/>
        </p:nvSpPr>
        <p:spPr>
          <a:xfrm>
            <a:off x="720191" y="4331504"/>
            <a:ext cx="8100128" cy="1084095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23092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D3C51D-4910-4055-4431-8D6AD3F53C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4AC820C-39D9-4098-2C04-5841AB23F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4" y="131032"/>
            <a:ext cx="7405645" cy="449813"/>
          </a:xfrm>
        </p:spPr>
        <p:txBody>
          <a:bodyPr>
            <a:normAutofit fontScale="90000"/>
          </a:bodyPr>
          <a:lstStyle/>
          <a:p>
            <a:r>
              <a:rPr lang="en-US" dirty="0"/>
              <a:t>Laser welding.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A1B17-8CD0-50FE-D058-E203B616C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Demonstration of a stable laser welding process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18FE7-D744-82C8-7A16-317D8C29D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F5917-E03B-7A0E-07C4-253FEAFB9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3" name="Espace réservé du contenu 1">
            <a:extLst>
              <a:ext uri="{FF2B5EF4-FFF2-40B4-BE49-F238E27FC236}">
                <a16:creationId xmlns:a16="http://schemas.microsoft.com/office/drawing/2014/main" id="{EF18A298-6D5B-D668-C913-CFF86E7D5755}"/>
              </a:ext>
            </a:extLst>
          </p:cNvPr>
          <p:cNvSpPr txBox="1">
            <a:spLocks/>
          </p:cNvSpPr>
          <p:nvPr/>
        </p:nvSpPr>
        <p:spPr>
          <a:xfrm>
            <a:off x="720191" y="630936"/>
            <a:ext cx="7911048" cy="681029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400" dirty="0" err="1"/>
              <a:t>Montanstahl’s</a:t>
            </a:r>
            <a:r>
              <a:rPr lang="en-US" sz="1400" dirty="0"/>
              <a:t> two-pass approach performed satisfactorily on 3×100-m-long profiles, with</a:t>
            </a:r>
            <a:br>
              <a:rPr lang="en-US" sz="1400" dirty="0"/>
            </a:br>
            <a:r>
              <a:rPr lang="en-US" sz="1400" dirty="0"/>
              <a:t>no severe defects observed.</a:t>
            </a:r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</p:txBody>
      </p:sp>
      <p:sp>
        <p:nvSpPr>
          <p:cNvPr id="7" name="Espace réservé du contenu 1">
            <a:extLst>
              <a:ext uri="{FF2B5EF4-FFF2-40B4-BE49-F238E27FC236}">
                <a16:creationId xmlns:a16="http://schemas.microsoft.com/office/drawing/2014/main" id="{9FBD335D-A62E-C4ED-0348-B7E33943FC7E}"/>
              </a:ext>
            </a:extLst>
          </p:cNvPr>
          <p:cNvSpPr txBox="1">
            <a:spLocks/>
          </p:cNvSpPr>
          <p:nvPr/>
        </p:nvSpPr>
        <p:spPr>
          <a:xfrm>
            <a:off x="720191" y="4331504"/>
            <a:ext cx="8100128" cy="1084095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pic>
        <p:nvPicPr>
          <p:cNvPr id="2" name="Picture 1" descr="A close up of a wood surface&#10;&#10;AI-generated content may be incorrect.">
            <a:extLst>
              <a:ext uri="{FF2B5EF4-FFF2-40B4-BE49-F238E27FC236}">
                <a16:creationId xmlns:a16="http://schemas.microsoft.com/office/drawing/2014/main" id="{016380D2-2A9E-8175-8D4D-04A8F38F74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18495" r="48063" b="29892"/>
          <a:stretch/>
        </p:blipFill>
        <p:spPr>
          <a:xfrm>
            <a:off x="720191" y="1212629"/>
            <a:ext cx="4422500" cy="32999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E6C65B-E1E3-73C7-558A-32F2ECFC41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5061" y="1212629"/>
            <a:ext cx="3789707" cy="3299935"/>
          </a:xfrm>
          <a:prstGeom prst="rect">
            <a:avLst/>
          </a:prstGeom>
        </p:spPr>
      </p:pic>
      <p:sp>
        <p:nvSpPr>
          <p:cNvPr id="9" name="Espace réservé du contenu 1">
            <a:extLst>
              <a:ext uri="{FF2B5EF4-FFF2-40B4-BE49-F238E27FC236}">
                <a16:creationId xmlns:a16="http://schemas.microsoft.com/office/drawing/2014/main" id="{299579C1-7102-87F9-741E-B643D8B7E225}"/>
              </a:ext>
            </a:extLst>
          </p:cNvPr>
          <p:cNvSpPr txBox="1">
            <a:spLocks/>
          </p:cNvSpPr>
          <p:nvPr/>
        </p:nvSpPr>
        <p:spPr>
          <a:xfrm>
            <a:off x="720189" y="4607531"/>
            <a:ext cx="7911048" cy="681029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400" dirty="0"/>
              <a:t>However, there is room for improvement. Particularly on QA…</a:t>
            </a:r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10373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277ACB-2CFE-7133-2486-E814629D0E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D5EFE6E-2F11-1AF4-057E-9BD7702B1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4" y="131032"/>
            <a:ext cx="7405645" cy="449813"/>
          </a:xfrm>
        </p:spPr>
        <p:txBody>
          <a:bodyPr>
            <a:normAutofit fontScale="90000"/>
          </a:bodyPr>
          <a:lstStyle/>
          <a:p>
            <a:r>
              <a:rPr lang="en-US" dirty="0"/>
              <a:t>Laser welding. Quality Assurance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F23E9-EEE8-130A-DB70-249DEFE19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Demonstration of a stable laser welding process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F73ECE-39BD-D87C-C498-1B81C451B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8A8F96-95DF-0319-B15D-06F5418A3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3" name="Espace réservé du contenu 1">
            <a:extLst>
              <a:ext uri="{FF2B5EF4-FFF2-40B4-BE49-F238E27FC236}">
                <a16:creationId xmlns:a16="http://schemas.microsoft.com/office/drawing/2014/main" id="{B99EA58D-F9B4-6DEF-3181-807B0E3478D2}"/>
              </a:ext>
            </a:extLst>
          </p:cNvPr>
          <p:cNvSpPr txBox="1">
            <a:spLocks/>
          </p:cNvSpPr>
          <p:nvPr/>
        </p:nvSpPr>
        <p:spPr>
          <a:xfrm>
            <a:off x="720190" y="630936"/>
            <a:ext cx="8100129" cy="4273804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00" b="1" dirty="0"/>
              <a:t>Online:</a:t>
            </a:r>
          </a:p>
          <a:p>
            <a:pPr lvl="1">
              <a:lnSpc>
                <a:spcPct val="100000"/>
              </a:lnSpc>
            </a:pPr>
            <a:r>
              <a:rPr lang="en-US" sz="1400" b="1" dirty="0"/>
              <a:t>Visual inspection </a:t>
            </a:r>
            <a:r>
              <a:rPr lang="en-US" sz="1400" dirty="0"/>
              <a:t>(undercut, cracks, pores, incompletely filled groove, lack of seam)</a:t>
            </a:r>
          </a:p>
          <a:p>
            <a:pPr lvl="1">
              <a:lnSpc>
                <a:spcPct val="100000"/>
              </a:lnSpc>
            </a:pPr>
            <a:r>
              <a:rPr lang="en-US" sz="1400" b="1" dirty="0"/>
              <a:t>Ultrasound test </a:t>
            </a:r>
            <a:r>
              <a:rPr lang="en-US" sz="1400" dirty="0"/>
              <a:t>– phased array instrument M2M Multi2000 Pocket (lack of penetration, internal defects) </a:t>
            </a:r>
          </a:p>
          <a:p>
            <a:pPr>
              <a:lnSpc>
                <a:spcPct val="100000"/>
              </a:lnSpc>
            </a:pPr>
            <a:r>
              <a:rPr lang="en-US" sz="1600" b="1" dirty="0"/>
              <a:t>Offline:</a:t>
            </a:r>
          </a:p>
          <a:p>
            <a:pPr lvl="1">
              <a:lnSpc>
                <a:spcPct val="100000"/>
              </a:lnSpc>
            </a:pPr>
            <a:r>
              <a:rPr lang="en-US" sz="1400" b="1" dirty="0"/>
              <a:t>Ultrasound test</a:t>
            </a:r>
          </a:p>
          <a:p>
            <a:pPr lvl="1">
              <a:lnSpc>
                <a:spcPct val="100000"/>
              </a:lnSpc>
            </a:pPr>
            <a:r>
              <a:rPr lang="en-US" sz="1400" b="1" dirty="0"/>
              <a:t>Dye penetrant test </a:t>
            </a:r>
            <a:r>
              <a:rPr lang="en-US" sz="1400" dirty="0"/>
              <a:t>(cracks)</a:t>
            </a:r>
          </a:p>
          <a:p>
            <a:pPr lvl="1">
              <a:lnSpc>
                <a:spcPct val="100000"/>
              </a:lnSpc>
            </a:pPr>
            <a:r>
              <a:rPr lang="en-US" sz="1400" b="1" dirty="0"/>
              <a:t>Micrographic test </a:t>
            </a:r>
            <a:r>
              <a:rPr lang="en-US" sz="1400" dirty="0"/>
              <a:t>– destructive test using Keyence VHX-7000 digital microscope (wrong alignment of the steel shells, lack of penetration, porosity)</a:t>
            </a:r>
          </a:p>
          <a:p>
            <a:pPr lvl="1">
              <a:lnSpc>
                <a:spcPct val="100000"/>
              </a:lnSpc>
            </a:pPr>
            <a:r>
              <a:rPr lang="en-US" sz="1400" b="1" dirty="0"/>
              <a:t>Hardness</a:t>
            </a:r>
            <a:r>
              <a:rPr lang="en-US" sz="1400" dirty="0"/>
              <a:t> (Vickers Hardness) – testing hardness of steel, weld and heat-affected zone</a:t>
            </a:r>
          </a:p>
          <a:p>
            <a:pPr lvl="1">
              <a:lnSpc>
                <a:spcPct val="100000"/>
              </a:lnSpc>
            </a:pPr>
            <a:r>
              <a:rPr lang="en-US" sz="1400" b="1" dirty="0"/>
              <a:t>Dimensional inspection </a:t>
            </a:r>
            <a:r>
              <a:rPr lang="en-US" sz="1400" dirty="0"/>
              <a:t>– Werth </a:t>
            </a:r>
            <a:r>
              <a:rPr lang="en-US" sz="1400" dirty="0" err="1"/>
              <a:t>ScopeCheck</a:t>
            </a:r>
            <a:r>
              <a:rPr lang="en-US" sz="1400" dirty="0"/>
              <a:t> S optical machine (various lengths, thicknesses and radii)</a:t>
            </a:r>
          </a:p>
          <a:p>
            <a:pPr lvl="1">
              <a:lnSpc>
                <a:spcPct val="100000"/>
              </a:lnSpc>
            </a:pPr>
            <a:r>
              <a:rPr lang="en-US" sz="1400" b="1" dirty="0"/>
              <a:t>Mechanical tests </a:t>
            </a:r>
            <a:r>
              <a:rPr lang="en-US" sz="1400" dirty="0"/>
              <a:t>– Zwick Z100 testing machine (tensile tests).</a:t>
            </a:r>
            <a:endParaRPr lang="en-US" sz="10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</p:txBody>
      </p:sp>
      <p:sp>
        <p:nvSpPr>
          <p:cNvPr id="7" name="Espace réservé du contenu 1">
            <a:extLst>
              <a:ext uri="{FF2B5EF4-FFF2-40B4-BE49-F238E27FC236}">
                <a16:creationId xmlns:a16="http://schemas.microsoft.com/office/drawing/2014/main" id="{E7CC00EF-52AA-FFE8-8AF3-BF170444ABB8}"/>
              </a:ext>
            </a:extLst>
          </p:cNvPr>
          <p:cNvSpPr txBox="1">
            <a:spLocks/>
          </p:cNvSpPr>
          <p:nvPr/>
        </p:nvSpPr>
        <p:spPr>
          <a:xfrm>
            <a:off x="720191" y="4331504"/>
            <a:ext cx="8100128" cy="1084095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41601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DAC2EB-856F-F950-6DEF-45F6FFF159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071ED7-2497-6BDA-BB48-A5856C543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4" y="131032"/>
            <a:ext cx="7405645" cy="449813"/>
          </a:xfrm>
        </p:spPr>
        <p:txBody>
          <a:bodyPr>
            <a:normAutofit fontScale="90000"/>
          </a:bodyPr>
          <a:lstStyle/>
          <a:p>
            <a:r>
              <a:rPr lang="en-US" dirty="0"/>
              <a:t>Laser welding. Observed defects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8ECD25-610D-4E2F-2455-0D8868680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Demonstration of a stable laser welding process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AFAB6C-D105-EE90-A524-E0C097B1F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2C2E71-FBBA-E655-105F-170C4EDC9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3" name="Espace réservé du contenu 1">
            <a:extLst>
              <a:ext uri="{FF2B5EF4-FFF2-40B4-BE49-F238E27FC236}">
                <a16:creationId xmlns:a16="http://schemas.microsoft.com/office/drawing/2014/main" id="{B9170EB4-2338-9D03-3F6B-903FE29E207C}"/>
              </a:ext>
            </a:extLst>
          </p:cNvPr>
          <p:cNvSpPr txBox="1">
            <a:spLocks/>
          </p:cNvSpPr>
          <p:nvPr/>
        </p:nvSpPr>
        <p:spPr>
          <a:xfrm>
            <a:off x="720191" y="840908"/>
            <a:ext cx="4555266" cy="681029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400" b="1" dirty="0"/>
              <a:t>Incomplete penetration </a:t>
            </a:r>
            <a:r>
              <a:rPr lang="en-US" sz="1400" dirty="0"/>
              <a:t>is considered a defect because it could act as an initial crack, which can grow over time.</a:t>
            </a:r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</p:txBody>
      </p:sp>
      <p:sp>
        <p:nvSpPr>
          <p:cNvPr id="7" name="Espace réservé du contenu 1">
            <a:extLst>
              <a:ext uri="{FF2B5EF4-FFF2-40B4-BE49-F238E27FC236}">
                <a16:creationId xmlns:a16="http://schemas.microsoft.com/office/drawing/2014/main" id="{1B7D51ED-F079-F1B1-95E6-68C336418BB8}"/>
              </a:ext>
            </a:extLst>
          </p:cNvPr>
          <p:cNvSpPr txBox="1">
            <a:spLocks/>
          </p:cNvSpPr>
          <p:nvPr/>
        </p:nvSpPr>
        <p:spPr>
          <a:xfrm>
            <a:off x="720191" y="4331504"/>
            <a:ext cx="8100128" cy="1084095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C46023-78D8-393F-95C5-6EFAC2780D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78" t="1576" r="1585" b="30934"/>
          <a:stretch/>
        </p:blipFill>
        <p:spPr>
          <a:xfrm>
            <a:off x="610725" y="1623536"/>
            <a:ext cx="4664732" cy="28645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73F2AE3-32DB-35E0-FD95-ADE37068B3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350" b="13333"/>
          <a:stretch/>
        </p:blipFill>
        <p:spPr>
          <a:xfrm>
            <a:off x="5345072" y="1623535"/>
            <a:ext cx="3729641" cy="2864525"/>
          </a:xfrm>
          <a:prstGeom prst="rect">
            <a:avLst/>
          </a:prstGeom>
        </p:spPr>
      </p:pic>
      <p:sp>
        <p:nvSpPr>
          <p:cNvPr id="12" name="Espace réservé du contenu 1">
            <a:extLst>
              <a:ext uri="{FF2B5EF4-FFF2-40B4-BE49-F238E27FC236}">
                <a16:creationId xmlns:a16="http://schemas.microsoft.com/office/drawing/2014/main" id="{2960C706-34EB-49A1-321E-8AA26BD845D3}"/>
              </a:ext>
            </a:extLst>
          </p:cNvPr>
          <p:cNvSpPr txBox="1">
            <a:spLocks/>
          </p:cNvSpPr>
          <p:nvPr/>
        </p:nvSpPr>
        <p:spPr>
          <a:xfrm>
            <a:off x="5390400" y="841519"/>
            <a:ext cx="3429919" cy="681029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400" b="1" dirty="0"/>
              <a:t>If detected</a:t>
            </a:r>
            <a:r>
              <a:rPr lang="en-US" sz="1400" dirty="0"/>
              <a:t>, incomplete penetration can be </a:t>
            </a:r>
            <a:r>
              <a:rPr lang="en-US" sz="1400" b="1" dirty="0"/>
              <a:t>reliably repaired </a:t>
            </a:r>
            <a:r>
              <a:rPr lang="en-US" sz="1400" dirty="0"/>
              <a:t>with an additional welding pass.</a:t>
            </a:r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69256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D81A8F-C771-C62F-E55B-F5EE5A800C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CB335D5-7CDA-6AEE-547F-DFDFACEA7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4" y="131032"/>
            <a:ext cx="7405645" cy="449813"/>
          </a:xfrm>
        </p:spPr>
        <p:txBody>
          <a:bodyPr>
            <a:normAutofit fontScale="90000"/>
          </a:bodyPr>
          <a:lstStyle/>
          <a:p>
            <a:r>
              <a:rPr lang="en-US" dirty="0"/>
              <a:t>Laser welding. Observed defects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373A65-E2A1-E206-948A-F75CC6B55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Demonstration of a stable laser welding process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AE5256-06E1-3574-6AE2-FA6825A05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79BD68-5C5D-6102-A2FF-704341E09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3" name="Espace réservé du contenu 1">
            <a:extLst>
              <a:ext uri="{FF2B5EF4-FFF2-40B4-BE49-F238E27FC236}">
                <a16:creationId xmlns:a16="http://schemas.microsoft.com/office/drawing/2014/main" id="{7E1828DB-A536-A82D-0A03-76687C1F12B4}"/>
              </a:ext>
            </a:extLst>
          </p:cNvPr>
          <p:cNvSpPr txBox="1">
            <a:spLocks/>
          </p:cNvSpPr>
          <p:nvPr/>
        </p:nvSpPr>
        <p:spPr>
          <a:xfrm>
            <a:off x="720191" y="840908"/>
            <a:ext cx="4555266" cy="681029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400" b="1" dirty="0"/>
              <a:t>Incompletely filled groove</a:t>
            </a: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</p:txBody>
      </p:sp>
      <p:sp>
        <p:nvSpPr>
          <p:cNvPr id="12" name="Espace réservé du contenu 1">
            <a:extLst>
              <a:ext uri="{FF2B5EF4-FFF2-40B4-BE49-F238E27FC236}">
                <a16:creationId xmlns:a16="http://schemas.microsoft.com/office/drawing/2014/main" id="{DA85BD18-6E72-1F13-CA19-7548E685317F}"/>
              </a:ext>
            </a:extLst>
          </p:cNvPr>
          <p:cNvSpPr txBox="1">
            <a:spLocks/>
          </p:cNvSpPr>
          <p:nvPr/>
        </p:nvSpPr>
        <p:spPr>
          <a:xfrm>
            <a:off x="4581103" y="841519"/>
            <a:ext cx="4342891" cy="681029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400" dirty="0"/>
              <a:t>These defects can be </a:t>
            </a:r>
            <a:r>
              <a:rPr lang="en-US" sz="1400" b="1" dirty="0"/>
              <a:t>repaired by manual TIG.</a:t>
            </a:r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25EA1F8-B62B-7BFE-A867-AD5A0286F1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64" t="-26505" r="12469" b="26505"/>
          <a:stretch/>
        </p:blipFill>
        <p:spPr>
          <a:xfrm>
            <a:off x="963569" y="277039"/>
            <a:ext cx="3488497" cy="41931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8A12BE1-B354-3776-04AB-51C83AEDDF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527" b="43902"/>
          <a:stretch/>
        </p:blipFill>
        <p:spPr>
          <a:xfrm>
            <a:off x="5041703" y="1341112"/>
            <a:ext cx="3600000" cy="116812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48EC8E8-7E6E-9C91-2C50-DC151237B40F}"/>
              </a:ext>
            </a:extLst>
          </p:cNvPr>
          <p:cNvSpPr/>
          <p:nvPr/>
        </p:nvSpPr>
        <p:spPr>
          <a:xfrm>
            <a:off x="5035941" y="1342425"/>
            <a:ext cx="197167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500" b="1" dirty="0">
                <a:solidFill>
                  <a:srgbClr val="FF0000"/>
                </a:solidFill>
                <a:sym typeface="Wingdings" panose="05000000000000000000" pitchFamily="2" charset="2"/>
              </a:rPr>
              <a:t>Before the repair: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3A5ECF-D99B-96D5-DDC3-FF985D8D6D4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7778" r="2830" b="33445"/>
          <a:stretch/>
        </p:blipFill>
        <p:spPr>
          <a:xfrm>
            <a:off x="5041703" y="2573578"/>
            <a:ext cx="3600000" cy="124152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19232E10-115D-CFFA-FCA3-FD1FCAAA63C6}"/>
              </a:ext>
            </a:extLst>
          </p:cNvPr>
          <p:cNvSpPr/>
          <p:nvPr/>
        </p:nvSpPr>
        <p:spPr>
          <a:xfrm>
            <a:off x="5035941" y="2640285"/>
            <a:ext cx="197167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500" b="1" dirty="0">
                <a:solidFill>
                  <a:srgbClr val="FF0000"/>
                </a:solidFill>
                <a:sym typeface="Wingdings" panose="05000000000000000000" pitchFamily="2" charset="2"/>
              </a:rPr>
              <a:t>After the repair: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E4C7C80-A1C4-8486-60D8-86EAA699CB1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7864" r="7280" b="43474"/>
          <a:stretch/>
        </p:blipFill>
        <p:spPr>
          <a:xfrm>
            <a:off x="5041703" y="3876727"/>
            <a:ext cx="3600000" cy="118699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34D8BDA5-D3F0-22BF-8C12-5BDFCDE33EDD}"/>
              </a:ext>
            </a:extLst>
          </p:cNvPr>
          <p:cNvSpPr/>
          <p:nvPr/>
        </p:nvSpPr>
        <p:spPr>
          <a:xfrm>
            <a:off x="5041703" y="3876727"/>
            <a:ext cx="278656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500" b="1" dirty="0">
                <a:solidFill>
                  <a:srgbClr val="FF0000"/>
                </a:solidFill>
                <a:sym typeface="Wingdings" panose="05000000000000000000" pitchFamily="2" charset="2"/>
              </a:rPr>
              <a:t>Dye penetrant testing (OK):</a:t>
            </a:r>
          </a:p>
        </p:txBody>
      </p:sp>
    </p:spTree>
    <p:extLst>
      <p:ext uri="{BB962C8B-B14F-4D97-AF65-F5344CB8AC3E}">
        <p14:creationId xmlns:p14="http://schemas.microsoft.com/office/powerpoint/2010/main" val="410701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7" grpId="0"/>
      <p:bldP spid="20" grpId="0"/>
    </p:bldLst>
  </p:timing>
</p:sld>
</file>

<file path=ppt/theme/theme1.xml><?xml version="1.0" encoding="utf-8"?>
<a:theme xmlns:a="http://schemas.openxmlformats.org/drawingml/2006/main" name="Thème Office">
  <a:themeElements>
    <a:clrScheme name="EPFL - New Colors 2019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ED6E9C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EPFL_Beta2" id="{6A525B41-3E68-491F-A6C9-0B15EA1321FE}" vid="{993E2952-EB5D-4425-8012-1B04381EBC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FC127AB4946248A5685C1F92D54FFE" ma:contentTypeVersion="0" ma:contentTypeDescription="Crée un document." ma:contentTypeScope="" ma:versionID="ef3ff242486930b75c69099c0dd02c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CADDCDA-3DFF-476E-AE9E-38C4DA62B4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6EC99A6-5E64-4A2A-9ABF-C3A21F434FE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9A7CB31-E4DC-4063-BDCD-36DC5F1DA1C8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0</TotalTime>
  <Words>1087</Words>
  <Application>Microsoft Office PowerPoint</Application>
  <PresentationFormat>On-screen Show (16:9)</PresentationFormat>
  <Paragraphs>187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Franklin Gothic Demi Cond</vt:lpstr>
      <vt:lpstr>Wingdings</vt:lpstr>
      <vt:lpstr>Thème Office</vt:lpstr>
      <vt:lpstr>Manufacture of C-profiles and production of 3× 100 m empty jacket for laser welding demonstration </vt:lpstr>
      <vt:lpstr>Demonstration of a stable laser welding process</vt:lpstr>
      <vt:lpstr>Production of the steel profiles at KAMET</vt:lpstr>
      <vt:lpstr>Laser welding. Goals</vt:lpstr>
      <vt:lpstr>Laser welding. Approach at Montanstahl</vt:lpstr>
      <vt:lpstr>Laser welding. Results</vt:lpstr>
      <vt:lpstr>Laser welding. Quality Assurance</vt:lpstr>
      <vt:lpstr>Laser welding. Observed defects</vt:lpstr>
      <vt:lpstr>Laser welding. Observed defects</vt:lpstr>
      <vt:lpstr>Laser welding. Ultrasound Testing (UT)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Conductor R&amp;D and industrial activities</dc:title>
  <dc:creator>Sarasola Xabier</dc:creator>
  <cp:lastModifiedBy>Sarasola, Xabier</cp:lastModifiedBy>
  <cp:revision>419</cp:revision>
  <dcterms:created xsi:type="dcterms:W3CDTF">2019-04-02T06:24:35Z</dcterms:created>
  <dcterms:modified xsi:type="dcterms:W3CDTF">2026-01-16T07:11:16Z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0x0101001BFC127AB4946248A5685C1F92D54FFE</vt:lpwstr>
  </property>
  <property fmtid="{D5CDD505-2E9C-101B-9397-08002B2CF9AE}" pid="3" name="EPFLUsage">
    <vt:lpwstr>1;#Public|bed90794-060d-40e3-8efd-fc84c2f09e8f</vt:lpwstr>
  </property>
</Properties>
</file>