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7"/>
  </p:notesMasterIdLst>
  <p:handoutMasterIdLst>
    <p:handoutMasterId r:id="rId28"/>
  </p:handoutMasterIdLst>
  <p:sldIdLst>
    <p:sldId id="256" r:id="rId5"/>
    <p:sldId id="483" r:id="rId6"/>
    <p:sldId id="490" r:id="rId7"/>
    <p:sldId id="508" r:id="rId8"/>
    <p:sldId id="509" r:id="rId9"/>
    <p:sldId id="510" r:id="rId10"/>
    <p:sldId id="501" r:id="rId11"/>
    <p:sldId id="491" r:id="rId12"/>
    <p:sldId id="504" r:id="rId13"/>
    <p:sldId id="500" r:id="rId14"/>
    <p:sldId id="492" r:id="rId15"/>
    <p:sldId id="493" r:id="rId16"/>
    <p:sldId id="506" r:id="rId17"/>
    <p:sldId id="494" r:id="rId18"/>
    <p:sldId id="495" r:id="rId19"/>
    <p:sldId id="496" r:id="rId20"/>
    <p:sldId id="497" r:id="rId21"/>
    <p:sldId id="507" r:id="rId22"/>
    <p:sldId id="499" r:id="rId23"/>
    <p:sldId id="511" r:id="rId24"/>
    <p:sldId id="513" r:id="rId25"/>
    <p:sldId id="514" r:id="rId26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319"/>
    <a:srgbClr val="EDB120"/>
    <a:srgbClr val="FFFDF9"/>
    <a:srgbClr val="0072BD"/>
    <a:srgbClr val="A7213A"/>
    <a:srgbClr val="77AC30"/>
    <a:srgbClr val="7E2F8E"/>
    <a:srgbClr val="0070BC"/>
    <a:srgbClr val="D85319"/>
    <a:srgbClr val="E3F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6723" autoAdjust="0"/>
  </p:normalViewPr>
  <p:slideViewPr>
    <p:cSldViewPr snapToGrid="0" snapToObjects="1" showGuides="1">
      <p:cViewPr varScale="1">
        <p:scale>
          <a:sx n="149" d="100"/>
          <a:sy n="149" d="100"/>
        </p:scale>
        <p:origin x="120" y="4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12.01.2026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12/01/2026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1942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7539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D990D-B79C-37DB-0C89-66D07E3C9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AABE68-5550-9C22-82D1-A4BE122C6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1281AF-EE7A-FB9D-5E61-61BD8A275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72E49-ECFB-5223-DE8C-A558E90D2A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0647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103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09127" y="2627987"/>
            <a:ext cx="4279231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EU RD&amp;D program for quench protection: phase 1 sample</a:t>
            </a:r>
            <a:endParaRPr lang="en-US" sz="8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/>
              <a:t>Nikolay</a:t>
            </a:r>
            <a:r>
              <a:rPr lang="fr-FR" sz="900" baseline="0" dirty="0"/>
              <a:t> </a:t>
            </a:r>
            <a:r>
              <a:rPr lang="fr-FR" sz="900" dirty="0"/>
              <a:t>Bykovskiy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900" smtClean="0"/>
              <a:pPr/>
              <a:t>‹#›</a:t>
            </a:fld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SAS60918.2024.10636574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s://doi.org/10.1109/TASC.2025.3532931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17695" y="1151905"/>
            <a:ext cx="4726305" cy="13320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sz="3200" dirty="0"/>
              <a:t>EU RD&amp;D program for quench protection: phase 1 sample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17695" y="3822232"/>
            <a:ext cx="1440000" cy="1332000"/>
          </a:xfrm>
          <a:solidFill>
            <a:schemeClr val="accent4"/>
          </a:solidFill>
        </p:spPr>
        <p:txBody>
          <a:bodyPr lIns="9000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400" b="1" dirty="0">
                <a:solidFill>
                  <a:schemeClr val="bg1"/>
                </a:solidFill>
              </a:rPr>
              <a:t>WPMAG </a:t>
            </a:r>
            <a:br>
              <a:rPr lang="en-GB" sz="1400" b="1" dirty="0">
                <a:solidFill>
                  <a:schemeClr val="bg1"/>
                </a:solidFill>
              </a:rPr>
            </a:br>
            <a:r>
              <a:rPr lang="en-GB" sz="1400" b="1" dirty="0">
                <a:solidFill>
                  <a:schemeClr val="bg1"/>
                </a:solidFill>
              </a:rPr>
              <a:t>final meeting</a:t>
            </a:r>
          </a:p>
          <a:p>
            <a:pPr>
              <a:spcBef>
                <a:spcPts val="1200"/>
              </a:spcBef>
            </a:pPr>
            <a:r>
              <a:rPr lang="en-US" sz="1400" b="1" dirty="0">
                <a:solidFill>
                  <a:schemeClr val="bg1"/>
                </a:solidFill>
              </a:rPr>
              <a:t>16/01/2026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2977695" y="2483905"/>
            <a:ext cx="1440000" cy="133200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600" b="1" dirty="0"/>
              <a:t>Nikolay Bykovskiy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7D075-5073-692A-0FF6-C5F278AE9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357CD-BAE8-DBD6-0F17-4D517231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Construction: inter- and intra-pancake joints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47D090-14F6-D437-88D6-B4A49D0B9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21" y="885190"/>
            <a:ext cx="5159396" cy="1903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CB99CD-0D7D-5760-1C4B-20A8CC27A14C}"/>
              </a:ext>
            </a:extLst>
          </p:cNvPr>
          <p:cNvSpPr txBox="1"/>
          <p:nvPr/>
        </p:nvSpPr>
        <p:spPr>
          <a:xfrm>
            <a:off x="5934385" y="1359758"/>
            <a:ext cx="253524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Inter-pancake (copper) joint </a:t>
            </a:r>
            <a:r>
              <a:rPr lang="en-US" sz="1400" dirty="0"/>
              <a:t>placed at the innermost turn allows to avoid conductor hard bending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C45FAB-FE92-A310-CBC5-4A3928EE57B2}"/>
              </a:ext>
            </a:extLst>
          </p:cNvPr>
          <p:cNvGrpSpPr/>
          <p:nvPr/>
        </p:nvGrpSpPr>
        <p:grpSpPr>
          <a:xfrm>
            <a:off x="1185093" y="3102665"/>
            <a:ext cx="7371504" cy="1583483"/>
            <a:chOff x="1294101" y="3102665"/>
            <a:chExt cx="7371504" cy="15834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A0F7123-B725-EB18-6769-D59426BA1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4101" y="3102665"/>
              <a:ext cx="3956129" cy="1583483"/>
            </a:xfrm>
            <a:prstGeom prst="roundRect">
              <a:avLst>
                <a:gd name="adj" fmla="val 6742"/>
              </a:avLst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C979CA-872A-CF8D-585B-A1A5E68E4349}"/>
                </a:ext>
              </a:extLst>
            </p:cNvPr>
            <p:cNvSpPr txBox="1"/>
            <p:nvPr/>
          </p:nvSpPr>
          <p:spPr>
            <a:xfrm>
              <a:off x="6043392" y="3417352"/>
              <a:ext cx="262221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/>
                <a:t>Intra-pancake (‘hidden’) joint </a:t>
              </a:r>
              <a:r>
                <a:rPr lang="en-US" sz="1400" dirty="0"/>
                <a:t>allows to repair conductor and to introduce ‘grading’ (i.e. change ReBCO cross-section)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62EC8A-C73C-1F5E-5B56-106E5E5A0B73}"/>
                </a:ext>
              </a:extLst>
            </p:cNvPr>
            <p:cNvSpPr txBox="1"/>
            <p:nvPr/>
          </p:nvSpPr>
          <p:spPr>
            <a:xfrm>
              <a:off x="2046929" y="4217569"/>
              <a:ext cx="115649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</a:rPr>
                <a:t>Segment 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D3C053-0323-69FA-CEC1-6354520794ED}"/>
                </a:ext>
              </a:extLst>
            </p:cNvPr>
            <p:cNvSpPr txBox="1"/>
            <p:nvPr/>
          </p:nvSpPr>
          <p:spPr>
            <a:xfrm>
              <a:off x="3557746" y="4217570"/>
              <a:ext cx="115649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</a:rPr>
                <a:t>Segment 2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6CBBCC4-BBCE-3AC0-5122-CE5607BB6FEB}"/>
                </a:ext>
              </a:extLst>
            </p:cNvPr>
            <p:cNvCxnSpPr/>
            <p:nvPr/>
          </p:nvCxnSpPr>
          <p:spPr>
            <a:xfrm flipV="1">
              <a:off x="4572000" y="3984604"/>
              <a:ext cx="302781" cy="273706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6C0866E-AEEA-DE41-88AE-16D9A0FCB8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0735" y="3576314"/>
              <a:ext cx="754443" cy="681996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176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456F-8D7F-8886-7668-A509A8209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Construction: double pancake winding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8AAB5-22DA-B187-A122-4197B167C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813235"/>
            <a:ext cx="6852268" cy="394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64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59E21-858A-BA39-B4C7-8298847DE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instrumentation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268621-120E-908E-E854-42DDCF91E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74" y="820207"/>
            <a:ext cx="5833276" cy="36609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28E8E0-5423-917D-9925-C8DC5B63D020}"/>
              </a:ext>
            </a:extLst>
          </p:cNvPr>
          <p:cNvSpPr txBox="1"/>
          <p:nvPr/>
        </p:nvSpPr>
        <p:spPr>
          <a:xfrm>
            <a:off x="6336151" y="1248311"/>
            <a:ext cx="215634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Voltage taps: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CERNOX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Hall probes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Foil heaters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SQD, TCC, FBG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13288A-88D9-7FD4-7593-CDA670E02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837" y="1576825"/>
            <a:ext cx="1193007" cy="105207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8C1C68-7AF0-5893-2DAE-36C4C1C0884F}"/>
              </a:ext>
            </a:extLst>
          </p:cNvPr>
          <p:cNvSpPr txBox="1"/>
          <p:nvPr/>
        </p:nvSpPr>
        <p:spPr>
          <a:xfrm>
            <a:off x="2324404" y="745338"/>
            <a:ext cx="11506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Helium flow</a:t>
            </a:r>
          </a:p>
        </p:txBody>
      </p:sp>
    </p:spTree>
    <p:extLst>
      <p:ext uri="{BB962C8B-B14F-4D97-AF65-F5344CB8AC3E}">
        <p14:creationId xmlns:p14="http://schemas.microsoft.com/office/powerpoint/2010/main" val="1182782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436E6-06CA-A07B-40FE-9E676B144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B0AF-803A-9548-083B-B080CDFF3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LN2 preliminary check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A1A5D3-A398-6DA0-DE9E-9D099500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05" y="1227404"/>
            <a:ext cx="2690970" cy="19007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6961BE-073A-A48E-001D-774005EE0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515" y="1227404"/>
            <a:ext cx="2690970" cy="19007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CEA961-7214-A5C4-2480-F151429DC059}"/>
              </a:ext>
            </a:extLst>
          </p:cNvPr>
          <p:cNvSpPr txBox="1"/>
          <p:nvPr/>
        </p:nvSpPr>
        <p:spPr>
          <a:xfrm>
            <a:off x="1456312" y="3505824"/>
            <a:ext cx="6231375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Coil inductance 1.1 </a:t>
            </a:r>
            <a:r>
              <a:rPr lang="en-US" sz="1400" dirty="0" err="1"/>
              <a:t>mH</a:t>
            </a: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Copper joint ~30 n</a:t>
            </a:r>
            <a:r>
              <a:rPr lang="el-GR" sz="1400" dirty="0"/>
              <a:t>Ω</a:t>
            </a:r>
            <a:r>
              <a:rPr lang="en-US" sz="1400" dirty="0"/>
              <a:t> (inter-pancake), hidden joint ~40 n</a:t>
            </a:r>
            <a:r>
              <a:rPr lang="el-GR" sz="1400" dirty="0"/>
              <a:t>Ω</a:t>
            </a:r>
            <a:r>
              <a:rPr lang="en-US" sz="1400" dirty="0"/>
              <a:t> (intra-pancake)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 current ~1000 – 1200 A (depending on criterion)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D521B3-5F43-195F-BFB8-B2FC618FE3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58326" y="1320978"/>
            <a:ext cx="2735998" cy="180790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BA41D6F-1F7A-8D85-4BC5-FAA0701DAF0B}"/>
              </a:ext>
            </a:extLst>
          </p:cNvPr>
          <p:cNvCxnSpPr/>
          <p:nvPr/>
        </p:nvCxnSpPr>
        <p:spPr>
          <a:xfrm>
            <a:off x="8162990" y="1536289"/>
            <a:ext cx="21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CE47E0-30C1-F29F-81D9-5C7A883B1B39}"/>
              </a:ext>
            </a:extLst>
          </p:cNvPr>
          <p:cNvCxnSpPr>
            <a:cxnSpLocks/>
          </p:cNvCxnSpPr>
          <p:nvPr/>
        </p:nvCxnSpPr>
        <p:spPr>
          <a:xfrm flipH="1">
            <a:off x="6560947" y="1651347"/>
            <a:ext cx="21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4A7B58-AE1B-B983-E8FC-773C8EA958AA}"/>
              </a:ext>
            </a:extLst>
          </p:cNvPr>
          <p:cNvCxnSpPr>
            <a:cxnSpLocks/>
          </p:cNvCxnSpPr>
          <p:nvPr/>
        </p:nvCxnSpPr>
        <p:spPr>
          <a:xfrm flipH="1">
            <a:off x="6560947" y="1772459"/>
            <a:ext cx="21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032461-920A-6D1C-8281-F5425E2FF9D8}"/>
              </a:ext>
            </a:extLst>
          </p:cNvPr>
          <p:cNvSpPr txBox="1"/>
          <p:nvPr/>
        </p:nvSpPr>
        <p:spPr>
          <a:xfrm>
            <a:off x="6400800" y="648101"/>
            <a:ext cx="2228472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400" dirty="0"/>
              <a:t>* inductive offset removed</a:t>
            </a:r>
          </a:p>
        </p:txBody>
      </p:sp>
    </p:spTree>
    <p:extLst>
      <p:ext uri="{BB962C8B-B14F-4D97-AF65-F5344CB8AC3E}">
        <p14:creationId xmlns:p14="http://schemas.microsoft.com/office/powerpoint/2010/main" val="4248014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50138-5FD2-C3AD-B445-BD602D32E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test – DC performance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BDAA12-BFC6-D7A0-0B96-83809E675B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688" y="823532"/>
            <a:ext cx="1864774" cy="1213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7AD48A-2896-436F-E007-A2F9A4ED97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3201"/>
          <a:stretch/>
        </p:blipFill>
        <p:spPr>
          <a:xfrm>
            <a:off x="7215528" y="236123"/>
            <a:ext cx="1501797" cy="18338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E39E61-C805-5773-1D59-3F573EEC13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519" y="625509"/>
            <a:ext cx="1882975" cy="42671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A65857-7F10-2374-6410-A4D226C1EE25}"/>
              </a:ext>
            </a:extLst>
          </p:cNvPr>
          <p:cNvSpPr txBox="1"/>
          <p:nvPr/>
        </p:nvSpPr>
        <p:spPr>
          <a:xfrm>
            <a:off x="5092260" y="2023980"/>
            <a:ext cx="16056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Protection circuit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0EC53D-C238-3A19-6EB5-5A6F56D438A6}"/>
              </a:ext>
            </a:extLst>
          </p:cNvPr>
          <p:cNvSpPr txBox="1"/>
          <p:nvPr/>
        </p:nvSpPr>
        <p:spPr>
          <a:xfrm>
            <a:off x="7163604" y="2023981"/>
            <a:ext cx="15537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Detection circuit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C0AB4-09FC-1B21-D986-0F7475D4783A}"/>
              </a:ext>
            </a:extLst>
          </p:cNvPr>
          <p:cNvSpPr txBox="1"/>
          <p:nvPr/>
        </p:nvSpPr>
        <p:spPr>
          <a:xfrm>
            <a:off x="4919559" y="4578763"/>
            <a:ext cx="39738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Copper joint ~6 n</a:t>
            </a:r>
            <a:r>
              <a:rPr lang="el-GR" sz="1400" dirty="0"/>
              <a:t>Ω</a:t>
            </a:r>
            <a:r>
              <a:rPr lang="en-US" sz="1400" dirty="0"/>
              <a:t>, hidden joint ~13 n</a:t>
            </a:r>
            <a:r>
              <a:rPr lang="el-GR" sz="1400" dirty="0"/>
              <a:t>Ω</a:t>
            </a:r>
            <a:r>
              <a:rPr lang="en-US" sz="1400" dirty="0"/>
              <a:t> at 10 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E65720-4199-695B-DB1A-30C53215618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19167"/>
          <a:stretch>
            <a:fillRect/>
          </a:stretch>
        </p:blipFill>
        <p:spPr>
          <a:xfrm>
            <a:off x="5324563" y="2546629"/>
            <a:ext cx="2946388" cy="1971152"/>
          </a:xfrm>
          <a:prstGeom prst="rect">
            <a:avLst/>
          </a:prstGeom>
        </p:spPr>
      </p:pic>
      <p:pic>
        <p:nvPicPr>
          <p:cNvPr id="14" name="VID-20250919-WA0000">
            <a:hlinkClick r:id="" action="ppaction://media"/>
            <a:extLst>
              <a:ext uri="{FF2B5EF4-FFF2-40B4-BE49-F238E27FC236}">
                <a16:creationId xmlns:a16="http://schemas.microsoft.com/office/drawing/2014/main" id="{6711A3D2-105F-760E-039D-A88F74C5A2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38215" y="625509"/>
            <a:ext cx="2370623" cy="426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7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8A0E1-C075-9960-A443-005F109AC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test – quench by embedded heaters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3CDA13-7DE5-4C71-7171-E2A10CC61A43}"/>
              </a:ext>
            </a:extLst>
          </p:cNvPr>
          <p:cNvSpPr txBox="1"/>
          <p:nvPr/>
        </p:nvSpPr>
        <p:spPr>
          <a:xfrm>
            <a:off x="575901" y="3488554"/>
            <a:ext cx="8428399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/>
              <a:t>55 W heating applied at 8 kA operation</a:t>
            </a:r>
            <a:r>
              <a:rPr lang="en-US" sz="1400" dirty="0"/>
              <a:t>: 	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Turn #8 LEFT recovers after </a:t>
            </a:r>
            <a:r>
              <a:rPr lang="en-US" sz="1400" b="1" dirty="0">
                <a:solidFill>
                  <a:srgbClr val="00B050"/>
                </a:solidFill>
              </a:rPr>
              <a:t>4 s</a:t>
            </a:r>
            <a:r>
              <a:rPr lang="en-US" sz="1400" dirty="0"/>
              <a:t> pulse, but quenches after </a:t>
            </a:r>
            <a:r>
              <a:rPr lang="en-US" sz="1400" b="1" dirty="0">
                <a:solidFill>
                  <a:srgbClr val="C00000"/>
                </a:solidFill>
              </a:rPr>
              <a:t>5 s </a:t>
            </a:r>
            <a:r>
              <a:rPr lang="en-US" sz="1400" dirty="0"/>
              <a:t>pulse. </a:t>
            </a:r>
            <a:br>
              <a:rPr lang="en-US" sz="1400" dirty="0"/>
            </a:br>
            <a:r>
              <a:rPr lang="en-US" sz="1400" dirty="0"/>
              <a:t>Voltage threshold increased gradually: 135 mV, 400 mV, 600 mV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Turn #1 RIGHT quenched by </a:t>
            </a:r>
            <a:r>
              <a:rPr lang="en-US" sz="1400" b="1" dirty="0">
                <a:solidFill>
                  <a:srgbClr val="C00000"/>
                </a:solidFill>
              </a:rPr>
              <a:t>5 s</a:t>
            </a:r>
            <a:r>
              <a:rPr lang="en-US" sz="1400" dirty="0"/>
              <a:t> pulse at 600 mV threshold </a:t>
            </a:r>
            <a:r>
              <a:rPr lang="en-US" sz="1400" dirty="0">
                <a:solidFill>
                  <a:schemeClr val="accent2"/>
                </a:solidFill>
              </a:rPr>
              <a:t>(reached it from 10 mV in less than 2 s!)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Turn #22 RIGHT quenched by </a:t>
            </a:r>
            <a:r>
              <a:rPr lang="en-US" sz="1400" b="1" dirty="0">
                <a:solidFill>
                  <a:srgbClr val="C00000"/>
                </a:solidFill>
              </a:rPr>
              <a:t>6 s</a:t>
            </a:r>
            <a:r>
              <a:rPr lang="en-US" sz="1400" dirty="0"/>
              <a:t> pulse at 600 mV threshold. It resulted in </a:t>
            </a:r>
            <a:r>
              <a:rPr lang="en-US" sz="1400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degradation…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43D392-1EDE-888A-2203-6F98C39881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11686" y="889338"/>
            <a:ext cx="3345454" cy="233538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24579B-CE20-14AA-9001-F8E08C30A595}"/>
              </a:ext>
            </a:extLst>
          </p:cNvPr>
          <p:cNvCxnSpPr>
            <a:cxnSpLocks/>
          </p:cNvCxnSpPr>
          <p:nvPr/>
        </p:nvCxnSpPr>
        <p:spPr>
          <a:xfrm>
            <a:off x="2633664" y="2059781"/>
            <a:ext cx="0" cy="724694"/>
          </a:xfrm>
          <a:prstGeom prst="line">
            <a:avLst/>
          </a:prstGeom>
          <a:ln w="25400">
            <a:solidFill>
              <a:srgbClr val="0072B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C20D133-DCCA-5C1E-E4AF-F4D909DB4372}"/>
              </a:ext>
            </a:extLst>
          </p:cNvPr>
          <p:cNvCxnSpPr>
            <a:cxnSpLocks/>
          </p:cNvCxnSpPr>
          <p:nvPr/>
        </p:nvCxnSpPr>
        <p:spPr>
          <a:xfrm>
            <a:off x="2969420" y="2059781"/>
            <a:ext cx="0" cy="729456"/>
          </a:xfrm>
          <a:prstGeom prst="line">
            <a:avLst/>
          </a:prstGeom>
          <a:ln w="25400">
            <a:solidFill>
              <a:srgbClr val="EDB12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D7B2D7-BECE-444B-2C84-7F9B2DCABE02}"/>
              </a:ext>
            </a:extLst>
          </p:cNvPr>
          <p:cNvCxnSpPr>
            <a:cxnSpLocks/>
          </p:cNvCxnSpPr>
          <p:nvPr/>
        </p:nvCxnSpPr>
        <p:spPr>
          <a:xfrm>
            <a:off x="2662239" y="2059781"/>
            <a:ext cx="0" cy="724694"/>
          </a:xfrm>
          <a:prstGeom prst="line">
            <a:avLst/>
          </a:prstGeom>
          <a:ln w="25400">
            <a:solidFill>
              <a:srgbClr val="D953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A168388-0771-7E56-0332-9E299C73DCE2}"/>
              </a:ext>
            </a:extLst>
          </p:cNvPr>
          <p:cNvSpPr txBox="1"/>
          <p:nvPr/>
        </p:nvSpPr>
        <p:spPr>
          <a:xfrm>
            <a:off x="1812927" y="1649809"/>
            <a:ext cx="1405729" cy="235745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en-US" sz="1100" b="1" dirty="0"/>
              <a:t>End of heat pulse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E708F8-6318-589B-57C5-D4975DAF4EFB}"/>
              </a:ext>
            </a:extLst>
          </p:cNvPr>
          <p:cNvSpPr txBox="1"/>
          <p:nvPr/>
        </p:nvSpPr>
        <p:spPr>
          <a:xfrm>
            <a:off x="3420937" y="1017726"/>
            <a:ext cx="107240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/>
              <a:t>Tmax</a:t>
            </a:r>
            <a:r>
              <a:rPr lang="en-US" sz="1050" dirty="0"/>
              <a:t> ~200 K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8E44569-0F9C-EE13-6B23-C9E2D9F34305}"/>
              </a:ext>
            </a:extLst>
          </p:cNvPr>
          <p:cNvGrpSpPr/>
          <p:nvPr/>
        </p:nvGrpSpPr>
        <p:grpSpPr>
          <a:xfrm>
            <a:off x="4827085" y="896409"/>
            <a:ext cx="3345454" cy="2321243"/>
            <a:chOff x="4827085" y="896409"/>
            <a:chExt cx="3345454" cy="23212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AFC1890-4A42-3EC5-35F4-0507FFEC7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827085" y="896409"/>
              <a:ext cx="3345454" cy="232124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78080C-63AE-065B-E37D-2D72F3521DFE}"/>
                </a:ext>
              </a:extLst>
            </p:cNvPr>
            <p:cNvSpPr txBox="1"/>
            <p:nvPr/>
          </p:nvSpPr>
          <p:spPr>
            <a:xfrm>
              <a:off x="7769775" y="1067259"/>
              <a:ext cx="402764" cy="184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" dirty="0">
                  <a:solidFill>
                    <a:srgbClr val="0072BD"/>
                  </a:solidFill>
                </a:rPr>
                <a:t>200 K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09EA1D7-4CB1-EE26-C594-205E95AE5C2C}"/>
                </a:ext>
              </a:extLst>
            </p:cNvPr>
            <p:cNvSpPr txBox="1"/>
            <p:nvPr/>
          </p:nvSpPr>
          <p:spPr>
            <a:xfrm>
              <a:off x="7118346" y="1796211"/>
              <a:ext cx="402764" cy="184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" dirty="0">
                  <a:solidFill>
                    <a:srgbClr val="D95319"/>
                  </a:solidFill>
                </a:rPr>
                <a:t>150 K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8C6B2E4-0B78-F329-9E59-30437358D124}"/>
                </a:ext>
              </a:extLst>
            </p:cNvPr>
            <p:cNvSpPr txBox="1"/>
            <p:nvPr/>
          </p:nvSpPr>
          <p:spPr>
            <a:xfrm>
              <a:off x="7162796" y="2152375"/>
              <a:ext cx="402764" cy="184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" dirty="0">
                  <a:solidFill>
                    <a:srgbClr val="EDB120"/>
                  </a:solidFill>
                </a:rPr>
                <a:t>120 K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2E0FAE-A063-5266-E025-EB0D73F3B42B}"/>
                </a:ext>
              </a:extLst>
            </p:cNvPr>
            <p:cNvSpPr txBox="1"/>
            <p:nvPr/>
          </p:nvSpPr>
          <p:spPr>
            <a:xfrm>
              <a:off x="7033268" y="1094670"/>
              <a:ext cx="402764" cy="184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600" dirty="0"/>
                <a:t>200 K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8FCA11-CEA1-062F-B6AB-CC121F68B40B}"/>
              </a:ext>
            </a:extLst>
          </p:cNvPr>
          <p:cNvCxnSpPr>
            <a:cxnSpLocks/>
          </p:cNvCxnSpPr>
          <p:nvPr/>
        </p:nvCxnSpPr>
        <p:spPr>
          <a:xfrm flipV="1">
            <a:off x="2633664" y="1914083"/>
            <a:ext cx="83342" cy="1429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72F572-9E80-5BE0-A441-7DF594B5F1D2}"/>
              </a:ext>
            </a:extLst>
          </p:cNvPr>
          <p:cNvCxnSpPr>
            <a:cxnSpLocks/>
          </p:cNvCxnSpPr>
          <p:nvPr/>
        </p:nvCxnSpPr>
        <p:spPr>
          <a:xfrm flipV="1">
            <a:off x="2653904" y="1914083"/>
            <a:ext cx="63102" cy="148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BAA8B8-19B4-2485-5E9E-9C3BCDE5485C}"/>
              </a:ext>
            </a:extLst>
          </p:cNvPr>
          <p:cNvCxnSpPr>
            <a:cxnSpLocks/>
          </p:cNvCxnSpPr>
          <p:nvPr/>
        </p:nvCxnSpPr>
        <p:spPr>
          <a:xfrm flipH="1" flipV="1">
            <a:off x="2709266" y="1914083"/>
            <a:ext cx="258142" cy="1456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85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5E4E8-15EA-F7D2-E59E-3169C4413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test – SQD response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BAD2A4-014B-AA3A-00CB-166CDCDC98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84771" y="651556"/>
            <a:ext cx="3459661" cy="25037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95315C-2D41-FC0A-1CEB-147E20A74EEC}"/>
              </a:ext>
            </a:extLst>
          </p:cNvPr>
          <p:cNvSpPr txBox="1"/>
          <p:nvPr/>
        </p:nvSpPr>
        <p:spPr>
          <a:xfrm>
            <a:off x="1096728" y="3227026"/>
            <a:ext cx="7234695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Immune to EM noise and mechanical stresses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Following temperature evolution </a:t>
            </a: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rgbClr val="00B050"/>
                </a:solidFill>
              </a:rPr>
              <a:t> potential to discharge before thermal runaway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Limited choice for detection threshold (Nb</a:t>
            </a:r>
            <a:r>
              <a:rPr lang="en-US" sz="1400" baseline="-25000" dirty="0">
                <a:solidFill>
                  <a:srgbClr val="EDB120"/>
                </a:solidFill>
              </a:rPr>
              <a:t>3</a:t>
            </a:r>
            <a:r>
              <a:rPr lang="en-US" sz="1400" dirty="0">
                <a:solidFill>
                  <a:srgbClr val="EDB120"/>
                </a:solidFill>
              </a:rPr>
              <a:t>Sn vs MgB</a:t>
            </a:r>
            <a:r>
              <a:rPr lang="en-US" sz="1400" baseline="-25000" dirty="0">
                <a:solidFill>
                  <a:srgbClr val="EDB120"/>
                </a:solidFill>
              </a:rPr>
              <a:t>2</a:t>
            </a:r>
            <a:r>
              <a:rPr lang="en-US" sz="1400" dirty="0">
                <a:solidFill>
                  <a:srgbClr val="EDB120"/>
                </a:solidFill>
              </a:rPr>
              <a:t> vs IBS vs ReBCO)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Reliable, i.e. responded on all quenches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No issues on longer length, i.e. industrially available and response independent of L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Requires calibration (can be obtained during initial ‘clean’ testing)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77355-77E8-0DCB-7726-1461AC9FEC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23811" y="752549"/>
            <a:ext cx="3053573" cy="21530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F48FA59-1280-AA33-8933-6EF493C848B6}"/>
              </a:ext>
            </a:extLst>
          </p:cNvPr>
          <p:cNvSpPr/>
          <p:nvPr/>
        </p:nvSpPr>
        <p:spPr>
          <a:xfrm>
            <a:off x="3853385" y="752081"/>
            <a:ext cx="342900" cy="208204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FC2325-9E8D-C67D-1CD5-389D099F754A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196285" y="1793106"/>
            <a:ext cx="460826" cy="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024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09558C-BE06-98A0-CBF4-0E088A8C0356}"/>
              </a:ext>
            </a:extLst>
          </p:cNvPr>
          <p:cNvSpPr txBox="1"/>
          <p:nvPr/>
        </p:nvSpPr>
        <p:spPr>
          <a:xfrm>
            <a:off x="811844" y="3098939"/>
            <a:ext cx="5670294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Need for improved shielding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Following temperature evolution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Response on T-gradient at any temperature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Requires specific layout to exclude ‘blind’ spots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endParaRPr lang="en-US" sz="14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Requires special tooling to produce in long length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Requires calibration (can be obtained during initial ‘clean’ testing)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F32703-D3F9-22CD-D7FE-BF529B2D8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test – TCC response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9DE836-5A45-1091-44DD-E098146241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29347" y="791955"/>
            <a:ext cx="2916035" cy="21405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2D6D39-26C6-C766-5DF9-12B8406E70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8264" y="1054505"/>
            <a:ext cx="2259986" cy="15737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D76367-D70C-E96E-9EA0-DDE402710BE0}"/>
              </a:ext>
            </a:extLst>
          </p:cNvPr>
          <p:cNvSpPr/>
          <p:nvPr/>
        </p:nvSpPr>
        <p:spPr>
          <a:xfrm>
            <a:off x="2448072" y="993546"/>
            <a:ext cx="342900" cy="156133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60154C-6085-C9BE-3A31-CD46C3F48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654" y="890490"/>
            <a:ext cx="2694844" cy="16681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880030-8BAA-6006-E813-DF83E72A8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380" y="3200549"/>
            <a:ext cx="2158918" cy="1668105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85059A7B-8BF0-03AE-7226-6F18CADF6FBC}"/>
              </a:ext>
            </a:extLst>
          </p:cNvPr>
          <p:cNvSpPr/>
          <p:nvPr/>
        </p:nvSpPr>
        <p:spPr>
          <a:xfrm rot="5400000">
            <a:off x="7298943" y="2715751"/>
            <a:ext cx="385942" cy="3238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D46311D-4CC3-BDBB-B3A5-F92FAB93DFB9}"/>
              </a:ext>
            </a:extLst>
          </p:cNvPr>
          <p:cNvCxnSpPr>
            <a:cxnSpLocks/>
          </p:cNvCxnSpPr>
          <p:nvPr/>
        </p:nvCxnSpPr>
        <p:spPr>
          <a:xfrm>
            <a:off x="2790972" y="2189346"/>
            <a:ext cx="238375" cy="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006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F5CCC-45D4-B7A4-BCFA-68D51DB15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00FB8-9C0A-4DE2-ED32-AD020528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JORDI test – optical fibers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6A6CC-7268-377A-3AB4-847DFE35C2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3678" y="2896549"/>
            <a:ext cx="2768857" cy="19035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FEC962-7CF0-F7B8-F3BB-5167EEEDD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40" y="761672"/>
            <a:ext cx="2768857" cy="18209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797252-D4DC-761E-384E-17566BAE8F9D}"/>
              </a:ext>
            </a:extLst>
          </p:cNvPr>
          <p:cNvSpPr txBox="1"/>
          <p:nvPr/>
        </p:nvSpPr>
        <p:spPr>
          <a:xfrm>
            <a:off x="5596350" y="910106"/>
            <a:ext cx="3152945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Strong attenuation on bare fibers embedded in QD strip </a:t>
            </a:r>
            <a:r>
              <a:rPr lang="en-US" sz="1400" dirty="0">
                <a:sym typeface="Wingdings" panose="05000000000000000000" pitchFamily="2" charset="2"/>
              </a:rPr>
              <a:t> DFOS methods not applicable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FBGs installed between the two pancakes near the cooling pipe…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However, weak sensitivity on temperature and strong on mechanical strain</a:t>
            </a:r>
          </a:p>
          <a:p>
            <a:pPr>
              <a:spcAft>
                <a:spcPts val="600"/>
              </a:spcAft>
            </a:pPr>
            <a:endParaRPr lang="en-US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C00000"/>
                </a:solidFill>
              </a:rPr>
              <a:t>Integration method must be changed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Use on longer length becomes more problematic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Requires calibration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5AE8FB5-4BE4-E3F8-B980-D64DE799C577}"/>
              </a:ext>
            </a:extLst>
          </p:cNvPr>
          <p:cNvGrpSpPr/>
          <p:nvPr/>
        </p:nvGrpSpPr>
        <p:grpSpPr>
          <a:xfrm>
            <a:off x="3353021" y="846550"/>
            <a:ext cx="2107691" cy="3765704"/>
            <a:chOff x="3413975" y="846550"/>
            <a:chExt cx="2107691" cy="3765704"/>
          </a:xfrm>
        </p:grpSpPr>
        <p:pic>
          <p:nvPicPr>
            <p:cNvPr id="1026" name="image_1">
              <a:extLst>
                <a:ext uri="{FF2B5EF4-FFF2-40B4-BE49-F238E27FC236}">
                  <a16:creationId xmlns:a16="http://schemas.microsoft.com/office/drawing/2014/main" id="{0A9105DB-A1DF-964A-208F-25DCA6703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975" y="2972264"/>
              <a:ext cx="2107691" cy="1639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image_0">
              <a:extLst>
                <a:ext uri="{FF2B5EF4-FFF2-40B4-BE49-F238E27FC236}">
                  <a16:creationId xmlns:a16="http://schemas.microsoft.com/office/drawing/2014/main" id="{E94F3F1F-1977-3340-ACAD-F00D64B3B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975" y="846550"/>
              <a:ext cx="2088893" cy="1639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23D7CC-EE46-FC48-E5E2-197C6DA0D35D}"/>
                </a:ext>
              </a:extLst>
            </p:cNvPr>
            <p:cNvSpPr txBox="1"/>
            <p:nvPr/>
          </p:nvSpPr>
          <p:spPr>
            <a:xfrm>
              <a:off x="4926416" y="1859486"/>
              <a:ext cx="59525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/>
                <a:t>‘Long’ FBG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46DDEC-373F-CA7F-48CB-D3F7EF2F25D7}"/>
                </a:ext>
              </a:extLst>
            </p:cNvPr>
            <p:cNvSpPr txBox="1"/>
            <p:nvPr/>
          </p:nvSpPr>
          <p:spPr>
            <a:xfrm>
              <a:off x="4955538" y="3592204"/>
              <a:ext cx="56612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/>
                <a:t>‘Short’ FBG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CE73300-5C01-6ACB-658E-56E59D12797D}"/>
                </a:ext>
              </a:extLst>
            </p:cNvPr>
            <p:cNvSpPr txBox="1"/>
            <p:nvPr/>
          </p:nvSpPr>
          <p:spPr>
            <a:xfrm>
              <a:off x="3751108" y="3746092"/>
              <a:ext cx="90275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/>
                <a:t>reference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A5961A-A9C1-E25B-2315-24E23175D4EB}"/>
                </a:ext>
              </a:extLst>
            </p:cNvPr>
            <p:cNvSpPr txBox="1"/>
            <p:nvPr/>
          </p:nvSpPr>
          <p:spPr>
            <a:xfrm>
              <a:off x="3751108" y="1625929"/>
              <a:ext cx="90275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/>
                <a:t>reference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590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A34A5-AD5C-4736-FE13-5C21F4B7A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3CABA0-39A6-DE4F-5336-8D23AFD9C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854065"/>
            <a:ext cx="4101529" cy="18214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56398-21C0-1216-32E8-9BD8CF3C2A4B}"/>
              </a:ext>
            </a:extLst>
          </p:cNvPr>
          <p:cNvSpPr/>
          <p:nvPr/>
        </p:nvSpPr>
        <p:spPr>
          <a:xfrm>
            <a:off x="921812" y="1744556"/>
            <a:ext cx="4071408" cy="44991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5C575-01BC-CED6-3F78-C1E40A4DF4B0}"/>
              </a:ext>
            </a:extLst>
          </p:cNvPr>
          <p:cNvSpPr txBox="1"/>
          <p:nvPr/>
        </p:nvSpPr>
        <p:spPr>
          <a:xfrm>
            <a:off x="921812" y="2835528"/>
            <a:ext cx="4442668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B050"/>
                </a:solidFill>
              </a:rPr>
              <a:t>Set-up LASSO cable manufacturing by industry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Set-up QD strip manufacturing by industry…</a:t>
            </a:r>
            <a:endParaRPr lang="en-US" sz="1400" dirty="0">
              <a:solidFill>
                <a:srgbClr val="00B050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EDB120"/>
                </a:solidFill>
              </a:rPr>
              <a:t>Set-up coil winding by industry…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329A8D-21A3-F40C-7B2D-878B114B32B6}"/>
              </a:ext>
            </a:extLst>
          </p:cNvPr>
          <p:cNvSpPr txBox="1"/>
          <p:nvPr/>
        </p:nvSpPr>
        <p:spPr>
          <a:xfrm>
            <a:off x="921812" y="3795263"/>
            <a:ext cx="58515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SQD: attempting to order long-length iron-based superconductors…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TCC: need for automated manufacturing…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Optical fibers: pending further demonstrations…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4EA145-795E-4058-EC33-BC7EA5DCE9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3447" y="946914"/>
            <a:ext cx="2659705" cy="1821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6A2EA7-4DD5-717F-E96D-EA04B53742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120152" y="1620578"/>
            <a:ext cx="1260663" cy="4682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16C928-8AAC-F6B9-3AE4-9EE963CECC92}"/>
              </a:ext>
            </a:extLst>
          </p:cNvPr>
          <p:cNvSpPr txBox="1"/>
          <p:nvPr/>
        </p:nvSpPr>
        <p:spPr>
          <a:xfrm>
            <a:off x="6120151" y="1335181"/>
            <a:ext cx="12606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100" dirty="0"/>
              <a:t>4 x 12 mm tapes</a:t>
            </a:r>
          </a:p>
        </p:txBody>
      </p:sp>
    </p:spTree>
    <p:extLst>
      <p:ext uri="{BB962C8B-B14F-4D97-AF65-F5344CB8AC3E}">
        <p14:creationId xmlns:p14="http://schemas.microsoft.com/office/powerpoint/2010/main" val="228156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5650-9D91-ABDC-DC78-67A2966BB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Rectangle 55">
            <a:extLst>
              <a:ext uri="{FF2B5EF4-FFF2-40B4-BE49-F238E27FC236}">
                <a16:creationId xmlns:a16="http://schemas.microsoft.com/office/drawing/2014/main" id="{20E0422D-0EEC-D130-1107-C8CE270FB4BF}"/>
              </a:ext>
            </a:extLst>
          </p:cNvPr>
          <p:cNvSpPr/>
          <p:nvPr/>
        </p:nvSpPr>
        <p:spPr>
          <a:xfrm>
            <a:off x="1089070" y="1464528"/>
            <a:ext cx="750386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+mj-lt"/>
              <a:buAutoNum type="arabicParenBoth"/>
            </a:pPr>
            <a:r>
              <a:rPr lang="en-US" sz="1600" dirty="0"/>
              <a:t>Double pancake Design (MAG-T.04.02-T002-D001)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arenBoth"/>
            </a:pPr>
            <a:r>
              <a:rPr lang="en-US" sz="1600" dirty="0"/>
              <a:t>Double pancake Procurement and Fabrication (MAG-T.04.02-T002-D002)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arenBoth"/>
            </a:pPr>
            <a:r>
              <a:rPr lang="en-US" sz="1600" dirty="0"/>
              <a:t>Double pancake Quench Testing (MAG-T.04.02-T002-D003)</a:t>
            </a:r>
          </a:p>
        </p:txBody>
      </p:sp>
    </p:spTree>
    <p:extLst>
      <p:ext uri="{BB962C8B-B14F-4D97-AF65-F5344CB8AC3E}">
        <p14:creationId xmlns:p14="http://schemas.microsoft.com/office/powerpoint/2010/main" val="1780734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32CBF-7A2E-8D47-43CD-7515F526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30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5A6250-3057-FEDC-27A5-3B68E1EFE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6" y="142875"/>
            <a:ext cx="5407034" cy="49049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1B8C92-8104-A18D-82AF-D7303CE8D6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9167"/>
          <a:stretch>
            <a:fillRect/>
          </a:stretch>
        </p:blipFill>
        <p:spPr>
          <a:xfrm>
            <a:off x="5935150" y="142875"/>
            <a:ext cx="2580200" cy="17261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BC45C1-0890-50FA-FF61-06600CEB8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935150" y="1969426"/>
            <a:ext cx="2616833" cy="182675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3DE288-6E83-DD17-F54A-89ADE2FFA27B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5479733" y="3390900"/>
            <a:ext cx="395287" cy="2524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B86333-BEE6-F4A1-AF63-72E48070CEAD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479733" y="1014412"/>
            <a:ext cx="433985" cy="13932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66B214C-C287-40D6-2FD5-FC06676537BF}"/>
              </a:ext>
            </a:extLst>
          </p:cNvPr>
          <p:cNvSpPr/>
          <p:nvPr/>
        </p:nvSpPr>
        <p:spPr>
          <a:xfrm>
            <a:off x="79366" y="3446144"/>
            <a:ext cx="5400367" cy="39433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D5300A-D4A0-AE7E-0942-E768B8C894FF}"/>
              </a:ext>
            </a:extLst>
          </p:cNvPr>
          <p:cNvSpPr/>
          <p:nvPr/>
        </p:nvSpPr>
        <p:spPr>
          <a:xfrm>
            <a:off x="79366" y="583136"/>
            <a:ext cx="5400367" cy="11412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0CD183-FD4D-846B-4DBE-2F6C9F43E293}"/>
              </a:ext>
            </a:extLst>
          </p:cNvPr>
          <p:cNvSpPr/>
          <p:nvPr/>
        </p:nvSpPr>
        <p:spPr>
          <a:xfrm>
            <a:off x="79366" y="4267201"/>
            <a:ext cx="5400367" cy="78062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76B636B-AAFA-DB6C-44E4-A99E6FAF9F2B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5479733" y="4560364"/>
            <a:ext cx="395287" cy="9715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5">
            <a:extLst>
              <a:ext uri="{FF2B5EF4-FFF2-40B4-BE49-F238E27FC236}">
                <a16:creationId xmlns:a16="http://schemas.microsoft.com/office/drawing/2014/main" id="{626B1A71-A32E-D20B-FC7C-129D533C5E16}"/>
              </a:ext>
            </a:extLst>
          </p:cNvPr>
          <p:cNvSpPr/>
          <p:nvPr/>
        </p:nvSpPr>
        <p:spPr>
          <a:xfrm>
            <a:off x="7499350" y="4177558"/>
            <a:ext cx="129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How did SQD react?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934AB6A-0B58-8CE3-70CA-9F8C1D5550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6668" y="3946213"/>
            <a:ext cx="1522682" cy="104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79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D56280B-C990-32A6-33C4-EA40F75C0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97" y="141343"/>
            <a:ext cx="4399065" cy="151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B14C8B-7BB8-8A86-A5D8-9DF259DB6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6" y="1787595"/>
            <a:ext cx="4399065" cy="151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9666CF-C099-0CBE-0749-993CF4EC90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97" y="3433849"/>
            <a:ext cx="4399065" cy="151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1B83A-1A52-86BC-32E1-E0587A67B4A1}"/>
              </a:ext>
            </a:extLst>
          </p:cNvPr>
          <p:cNvSpPr txBox="1"/>
          <p:nvPr/>
        </p:nvSpPr>
        <p:spPr>
          <a:xfrm>
            <a:off x="2738302" y="3846430"/>
            <a:ext cx="40276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5.0 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8D443C-D4E7-6C93-662B-D7B57FA581B7}"/>
              </a:ext>
            </a:extLst>
          </p:cNvPr>
          <p:cNvSpPr txBox="1"/>
          <p:nvPr/>
        </p:nvSpPr>
        <p:spPr>
          <a:xfrm>
            <a:off x="3536066" y="3838434"/>
            <a:ext cx="40276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5.5 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CCA0CC-E6CA-9DAB-C1AA-9D9D0C227E6F}"/>
              </a:ext>
            </a:extLst>
          </p:cNvPr>
          <p:cNvSpPr txBox="1"/>
          <p:nvPr/>
        </p:nvSpPr>
        <p:spPr>
          <a:xfrm>
            <a:off x="4225812" y="3836153"/>
            <a:ext cx="40276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6.0 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D3716B-F240-4C0D-0F69-9830A7946A36}"/>
              </a:ext>
            </a:extLst>
          </p:cNvPr>
          <p:cNvSpPr txBox="1"/>
          <p:nvPr/>
        </p:nvSpPr>
        <p:spPr>
          <a:xfrm>
            <a:off x="4050038" y="2172195"/>
            <a:ext cx="40276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5.0 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A299E0-C1EC-9B31-A0E1-C4D533361322}"/>
              </a:ext>
            </a:extLst>
          </p:cNvPr>
          <p:cNvSpPr txBox="1"/>
          <p:nvPr/>
        </p:nvSpPr>
        <p:spPr>
          <a:xfrm>
            <a:off x="3902805" y="561320"/>
            <a:ext cx="40276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/>
              <a:t>5.0 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B12389E-1011-13E2-7FA6-9CF969A1D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2423" y="141344"/>
            <a:ext cx="1864959" cy="151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70FE9F-E045-DE95-FE76-15D89BF4D8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2423" y="1787596"/>
            <a:ext cx="1864960" cy="1512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DD53D1-4DD5-3618-8189-65FE172F9A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2421" y="3433850"/>
            <a:ext cx="1864960" cy="1512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A08DF2D-BF0B-DBE4-A89A-6DE2E2CD5A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8581" y="141344"/>
            <a:ext cx="1864959" cy="1512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C0BA4AF-180A-FF1E-7441-67CE5B7E60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8581" y="1787596"/>
            <a:ext cx="1864960" cy="1512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E3213D1-0AD2-8744-7A85-0F2A00DC12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8582" y="3433850"/>
            <a:ext cx="1864960" cy="1512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7E92023-5C04-8326-163B-83B0EB6CB055}"/>
              </a:ext>
            </a:extLst>
          </p:cNvPr>
          <p:cNvSpPr txBox="1"/>
          <p:nvPr/>
        </p:nvSpPr>
        <p:spPr>
          <a:xfrm>
            <a:off x="1351327" y="197651"/>
            <a:ext cx="14235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1: 8 kA, 600 mV, turn #8L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720901-477C-381D-C874-0BE60DEA1A31}"/>
              </a:ext>
            </a:extLst>
          </p:cNvPr>
          <p:cNvSpPr txBox="1"/>
          <p:nvPr/>
        </p:nvSpPr>
        <p:spPr>
          <a:xfrm>
            <a:off x="1351326" y="1858811"/>
            <a:ext cx="14235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2: 8 kA, 600 mV, turn #1R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9E497-7900-0C69-E086-9F1D85FEC4D4}"/>
              </a:ext>
            </a:extLst>
          </p:cNvPr>
          <p:cNvSpPr txBox="1"/>
          <p:nvPr/>
        </p:nvSpPr>
        <p:spPr>
          <a:xfrm>
            <a:off x="1351325" y="3510446"/>
            <a:ext cx="14978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3: 8 kA, 600 mV, turn #22R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75301A-F751-0862-1460-CF8DBE20BD45}"/>
              </a:ext>
            </a:extLst>
          </p:cNvPr>
          <p:cNvSpPr txBox="1"/>
          <p:nvPr/>
        </p:nvSpPr>
        <p:spPr>
          <a:xfrm>
            <a:off x="5171446" y="203076"/>
            <a:ext cx="9663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4: 600 mV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B6325B-3E26-5E97-3AD1-F17DEBD24EE9}"/>
              </a:ext>
            </a:extLst>
          </p:cNvPr>
          <p:cNvSpPr txBox="1"/>
          <p:nvPr/>
        </p:nvSpPr>
        <p:spPr>
          <a:xfrm>
            <a:off x="5171445" y="1858811"/>
            <a:ext cx="7377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5: 300 mV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33FE43-BC81-6FC9-F4CC-F83E23CB7A49}"/>
              </a:ext>
            </a:extLst>
          </p:cNvPr>
          <p:cNvSpPr txBox="1"/>
          <p:nvPr/>
        </p:nvSpPr>
        <p:spPr>
          <a:xfrm>
            <a:off x="5171444" y="3510446"/>
            <a:ext cx="7377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6: 200 mV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4496F7-BAC6-8C09-6532-A7486793F451}"/>
              </a:ext>
            </a:extLst>
          </p:cNvPr>
          <p:cNvSpPr txBox="1"/>
          <p:nvPr/>
        </p:nvSpPr>
        <p:spPr>
          <a:xfrm>
            <a:off x="7217414" y="203076"/>
            <a:ext cx="7377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7: 600 mV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98664D-AC03-FAF7-0E16-5FF88110DF93}"/>
              </a:ext>
            </a:extLst>
          </p:cNvPr>
          <p:cNvSpPr txBox="1"/>
          <p:nvPr/>
        </p:nvSpPr>
        <p:spPr>
          <a:xfrm>
            <a:off x="7217414" y="1858811"/>
            <a:ext cx="7377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8: 600 mV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6C4A65-3794-75F5-2B92-FB3F53417A32}"/>
              </a:ext>
            </a:extLst>
          </p:cNvPr>
          <p:cNvSpPr txBox="1"/>
          <p:nvPr/>
        </p:nvSpPr>
        <p:spPr>
          <a:xfrm>
            <a:off x="7217413" y="3510156"/>
            <a:ext cx="7377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/>
              <a:t>9: 300 mV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84410E-4CBA-173C-1097-11BA669FDC04}"/>
              </a:ext>
            </a:extLst>
          </p:cNvPr>
          <p:cNvSpPr txBox="1"/>
          <p:nvPr/>
        </p:nvSpPr>
        <p:spPr>
          <a:xfrm>
            <a:off x="4003924" y="18410"/>
            <a:ext cx="691515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1" dirty="0">
                <a:solidFill>
                  <a:srgbClr val="D95319"/>
                </a:solidFill>
              </a:rPr>
              <a:t>SQD R / 10 </a:t>
            </a:r>
            <a:r>
              <a:rPr lang="el-GR" sz="600" b="1" dirty="0">
                <a:solidFill>
                  <a:srgbClr val="D95319"/>
                </a:solidFill>
              </a:rPr>
              <a:t>Ω</a:t>
            </a:r>
            <a:endParaRPr lang="en-US" sz="600" b="1" dirty="0">
              <a:solidFill>
                <a:srgbClr val="D95319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AFA64FE-C35C-E2A9-54EF-60AD99A9485A}"/>
              </a:ext>
            </a:extLst>
          </p:cNvPr>
          <p:cNvSpPr txBox="1"/>
          <p:nvPr/>
        </p:nvSpPr>
        <p:spPr>
          <a:xfrm>
            <a:off x="5877664" y="18410"/>
            <a:ext cx="691515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b="1" dirty="0">
                <a:solidFill>
                  <a:srgbClr val="D95319"/>
                </a:solidFill>
              </a:rPr>
              <a:t>SQD R / 1 </a:t>
            </a:r>
            <a:r>
              <a:rPr lang="el-GR" sz="600" b="1" dirty="0">
                <a:solidFill>
                  <a:srgbClr val="D95319"/>
                </a:solidFill>
              </a:rPr>
              <a:t>Ω</a:t>
            </a:r>
            <a:endParaRPr lang="en-US" sz="600" b="1" dirty="0">
              <a:solidFill>
                <a:srgbClr val="D95319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79BF6D-4AA0-9051-0786-E2BEE6BC6A48}"/>
              </a:ext>
            </a:extLst>
          </p:cNvPr>
          <p:cNvSpPr txBox="1"/>
          <p:nvPr/>
        </p:nvSpPr>
        <p:spPr>
          <a:xfrm>
            <a:off x="3017827" y="2477401"/>
            <a:ext cx="12526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SQD signal delayed as turn#1 is not covered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651BFE5-323E-F618-5560-A1AF4A42EE4A}"/>
              </a:ext>
            </a:extLst>
          </p:cNvPr>
          <p:cNvCxnSpPr>
            <a:cxnSpLocks/>
          </p:cNvCxnSpPr>
          <p:nvPr/>
        </p:nvCxnSpPr>
        <p:spPr>
          <a:xfrm>
            <a:off x="4126230" y="2736018"/>
            <a:ext cx="278104" cy="212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30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45CCD-B0CD-FE5D-E057-3A1A58132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HTS model coil program – Phase 1 sample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D487BA-8027-9F85-CCF7-3CFDB40DD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568" y="690450"/>
            <a:ext cx="4101529" cy="18214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F1BE34-B9E9-500B-D39F-EDD2CB8CA367}"/>
              </a:ext>
            </a:extLst>
          </p:cNvPr>
          <p:cNvSpPr/>
          <p:nvPr/>
        </p:nvSpPr>
        <p:spPr>
          <a:xfrm>
            <a:off x="533505" y="1140209"/>
            <a:ext cx="4071408" cy="44991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9BD3FF-E08A-099C-4A90-5F8B1F63A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734" y="625509"/>
            <a:ext cx="2106954" cy="1131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AE97E2-B0D2-45CB-FB48-3A02399172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007" y="1918638"/>
            <a:ext cx="3329488" cy="120463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FED7BB6-F207-5E38-22AB-0EAB4ECBB0C0}"/>
              </a:ext>
            </a:extLst>
          </p:cNvPr>
          <p:cNvCxnSpPr>
            <a:cxnSpLocks/>
          </p:cNvCxnSpPr>
          <p:nvPr/>
        </p:nvCxnSpPr>
        <p:spPr>
          <a:xfrm flipH="1" flipV="1">
            <a:off x="5982962" y="1404816"/>
            <a:ext cx="209935" cy="702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46B8C1C-B604-5F1A-3302-9A210048C124}"/>
              </a:ext>
            </a:extLst>
          </p:cNvPr>
          <p:cNvSpPr txBox="1"/>
          <p:nvPr/>
        </p:nvSpPr>
        <p:spPr>
          <a:xfrm>
            <a:off x="533505" y="2631618"/>
            <a:ext cx="392463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Double pancake HTS insulated coil made by: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15-tape LASSO conductor of ~50 m total length split in 3 sections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Bore 200 mm, 29 turns per pancake, ~1 </a:t>
            </a:r>
            <a:r>
              <a:rPr lang="en-US" sz="1400" dirty="0" err="1"/>
              <a:t>mH</a:t>
            </a: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Temperature-based quench detection by a co-wound strip containing </a:t>
            </a:r>
            <a:r>
              <a:rPr lang="en-US" sz="1400" b="1" dirty="0"/>
              <a:t>SQD wires, thermocouple chains and optical fibers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Inter-pancake and intra-pancake joints, cooling pipe placed between the pancakes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120DBA-ECFB-9778-E9EF-E602133620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8097" y="3136592"/>
            <a:ext cx="4417227" cy="183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8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4E89-9E8A-CAE0-89FD-E17F1ABF3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SQD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0DD5DD-44CA-BEB8-AB19-C9DD6DEDB43C}"/>
              </a:ext>
            </a:extLst>
          </p:cNvPr>
          <p:cNvGrpSpPr/>
          <p:nvPr/>
        </p:nvGrpSpPr>
        <p:grpSpPr>
          <a:xfrm>
            <a:off x="1491050" y="707702"/>
            <a:ext cx="2480132" cy="1848984"/>
            <a:chOff x="3396809" y="785338"/>
            <a:chExt cx="2262537" cy="168676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7FF9C9C-027F-55C3-A99F-87FBDB03F343}"/>
                </a:ext>
              </a:extLst>
            </p:cNvPr>
            <p:cNvSpPr/>
            <p:nvPr/>
          </p:nvSpPr>
          <p:spPr>
            <a:xfrm>
              <a:off x="5439968" y="1036476"/>
              <a:ext cx="201482" cy="20148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387BA22-3393-6414-4115-3ECC952371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2932" y="1108808"/>
              <a:ext cx="98525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93EF63B-76EB-4C44-35DA-FCC0785141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2932" y="1161896"/>
              <a:ext cx="98525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3411FF8-8E74-2D51-C758-C81C2A6E8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5614" y="1097048"/>
              <a:ext cx="1782200" cy="79468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92D2007-CAB4-5F7C-DFA4-6438184ECD0D}"/>
                </a:ext>
              </a:extLst>
            </p:cNvPr>
            <p:cNvGrpSpPr/>
            <p:nvPr/>
          </p:nvGrpSpPr>
          <p:grpSpPr>
            <a:xfrm rot="16200000" flipV="1">
              <a:off x="4282553" y="515862"/>
              <a:ext cx="133700" cy="1905187"/>
              <a:chOff x="7218604" y="-733354"/>
              <a:chExt cx="222604" cy="3172038"/>
            </a:xfrm>
          </p:grpSpPr>
          <p:sp>
            <p:nvSpPr>
              <p:cNvPr id="56" name="Freeform 21">
                <a:extLst>
                  <a:ext uri="{FF2B5EF4-FFF2-40B4-BE49-F238E27FC236}">
                    <a16:creationId xmlns:a16="http://schemas.microsoft.com/office/drawing/2014/main" id="{F2D5133C-632D-E349-6416-AB3EE6E247A1}"/>
                  </a:ext>
                </a:extLst>
              </p:cNvPr>
              <p:cNvSpPr/>
              <p:nvPr/>
            </p:nvSpPr>
            <p:spPr>
              <a:xfrm rot="5400000">
                <a:off x="7162306" y="930881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711651FE-5812-F317-EDF1-FBF86725D90D}"/>
                  </a:ext>
                </a:extLst>
              </p:cNvPr>
              <p:cNvCxnSpPr/>
              <p:nvPr/>
            </p:nvCxnSpPr>
            <p:spPr>
              <a:xfrm rot="16200000" flipH="1" flipV="1">
                <a:off x="6411592" y="73658"/>
                <a:ext cx="1614024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8" name="Freeform 23">
                <a:extLst>
                  <a:ext uri="{FF2B5EF4-FFF2-40B4-BE49-F238E27FC236}">
                    <a16:creationId xmlns:a16="http://schemas.microsoft.com/office/drawing/2014/main" id="{6E977053-5E1E-D885-DED5-FE0DC191439E}"/>
                  </a:ext>
                </a:extLst>
              </p:cNvPr>
              <p:cNvSpPr/>
              <p:nvPr/>
            </p:nvSpPr>
            <p:spPr>
              <a:xfrm rot="5400000">
                <a:off x="7162306" y="1259992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24">
                <a:extLst>
                  <a:ext uri="{FF2B5EF4-FFF2-40B4-BE49-F238E27FC236}">
                    <a16:creationId xmlns:a16="http://schemas.microsoft.com/office/drawing/2014/main" id="{58DAA81D-02D4-19F5-CB21-ED9E2036A114}"/>
                  </a:ext>
                </a:extLst>
              </p:cNvPr>
              <p:cNvSpPr/>
              <p:nvPr/>
            </p:nvSpPr>
            <p:spPr>
              <a:xfrm rot="5400000">
                <a:off x="7162306" y="1589103"/>
                <a:ext cx="335200" cy="222604"/>
              </a:xfrm>
              <a:custGeom>
                <a:avLst/>
                <a:gdLst>
                  <a:gd name="connsiteX0" fmla="*/ 852027 w 1704054"/>
                  <a:gd name="connsiteY0" fmla="*/ 0 h 852027"/>
                  <a:gd name="connsiteX1" fmla="*/ 1704054 w 1704054"/>
                  <a:gd name="connsiteY1" fmla="*/ 852027 h 852027"/>
                  <a:gd name="connsiteX2" fmla="*/ 1671745 w 1704054"/>
                  <a:gd name="connsiteY2" fmla="*/ 852027 h 852027"/>
                  <a:gd name="connsiteX3" fmla="*/ 852027 w 1704054"/>
                  <a:gd name="connsiteY3" fmla="*/ 32309 h 852027"/>
                  <a:gd name="connsiteX4" fmla="*/ 32309 w 1704054"/>
                  <a:gd name="connsiteY4" fmla="*/ 852027 h 852027"/>
                  <a:gd name="connsiteX5" fmla="*/ 0 w 1704054"/>
                  <a:gd name="connsiteY5" fmla="*/ 852027 h 852027"/>
                  <a:gd name="connsiteX6" fmla="*/ 852027 w 1704054"/>
                  <a:gd name="connsiteY6" fmla="*/ 0 h 85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4054" h="852027">
                    <a:moveTo>
                      <a:pt x="852027" y="0"/>
                    </a:moveTo>
                    <a:cubicBezTo>
                      <a:pt x="1322589" y="0"/>
                      <a:pt x="1704054" y="381465"/>
                      <a:pt x="1704054" y="852027"/>
                    </a:cubicBezTo>
                    <a:lnTo>
                      <a:pt x="1671745" y="852027"/>
                    </a:lnTo>
                    <a:cubicBezTo>
                      <a:pt x="1671745" y="399309"/>
                      <a:pt x="1304745" y="32309"/>
                      <a:pt x="852027" y="32309"/>
                    </a:cubicBezTo>
                    <a:cubicBezTo>
                      <a:pt x="399309" y="32309"/>
                      <a:pt x="32309" y="399309"/>
                      <a:pt x="32309" y="852027"/>
                    </a:cubicBezTo>
                    <a:lnTo>
                      <a:pt x="0" y="852027"/>
                    </a:lnTo>
                    <a:cubicBezTo>
                      <a:pt x="0" y="381465"/>
                      <a:pt x="381465" y="0"/>
                      <a:pt x="8520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32DAA06-7B66-E2FE-8A13-E1F850AD7086}"/>
                  </a:ext>
                </a:extLst>
              </p:cNvPr>
              <p:cNvCxnSpPr/>
              <p:nvPr/>
            </p:nvCxnSpPr>
            <p:spPr>
              <a:xfrm rot="16200000" flipH="1" flipV="1">
                <a:off x="6929985" y="2150065"/>
                <a:ext cx="577238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CEB1C47-D139-BE2B-33BD-F1560736B658}"/>
                </a:ext>
              </a:extLst>
            </p:cNvPr>
            <p:cNvCxnSpPr>
              <a:stCxn id="40" idx="2"/>
            </p:cNvCxnSpPr>
            <p:nvPr/>
          </p:nvCxnSpPr>
          <p:spPr>
            <a:xfrm flipH="1">
              <a:off x="3406232" y="2237671"/>
              <a:ext cx="737726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EB6E2D6-CCAC-C2D9-2A27-B5802508538B}"/>
                </a:ext>
              </a:extLst>
            </p:cNvPr>
            <p:cNvSpPr/>
            <p:nvPr/>
          </p:nvSpPr>
          <p:spPr>
            <a:xfrm>
              <a:off x="4143958" y="2003241"/>
              <a:ext cx="468860" cy="46886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3812231-D2B9-92EF-C4DD-7ABC0B083894}"/>
                </a:ext>
              </a:extLst>
            </p:cNvPr>
            <p:cNvGrpSpPr/>
            <p:nvPr/>
          </p:nvGrpSpPr>
          <p:grpSpPr>
            <a:xfrm rot="16200000">
              <a:off x="4651832" y="1333923"/>
              <a:ext cx="364982" cy="342372"/>
              <a:chOff x="8128678" y="1914860"/>
              <a:chExt cx="364982" cy="342372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BF1E8AC-7E45-AFCC-AEB5-633416AA6C11}"/>
                  </a:ext>
                </a:extLst>
              </p:cNvPr>
              <p:cNvSpPr/>
              <p:nvPr/>
            </p:nvSpPr>
            <p:spPr>
              <a:xfrm rot="10800000">
                <a:off x="8191246" y="1914860"/>
                <a:ext cx="179452" cy="341750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F945D403-FB84-5721-3D0F-F9231DFA3F28}"/>
                  </a:ext>
                </a:extLst>
              </p:cNvPr>
              <p:cNvCxnSpPr/>
              <p:nvPr/>
            </p:nvCxnSpPr>
            <p:spPr>
              <a:xfrm>
                <a:off x="8128678" y="1940941"/>
                <a:ext cx="364982" cy="316291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739B978-C733-63AB-EDA2-4DDE6E175287}"/>
                </a:ext>
              </a:extLst>
            </p:cNvPr>
            <p:cNvCxnSpPr/>
            <p:nvPr/>
          </p:nvCxnSpPr>
          <p:spPr>
            <a:xfrm flipH="1">
              <a:off x="4192603" y="2237671"/>
              <a:ext cx="360000" cy="0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FB6FCC9-323F-8EB6-62FB-F00A77707F56}"/>
                </a:ext>
              </a:extLst>
            </p:cNvPr>
            <p:cNvCxnSpPr>
              <a:endCxn id="40" idx="6"/>
            </p:cNvCxnSpPr>
            <p:nvPr/>
          </p:nvCxnSpPr>
          <p:spPr>
            <a:xfrm flipH="1">
              <a:off x="4612818" y="2237671"/>
              <a:ext cx="68918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4D25699-CC10-EB63-ADF3-7E3C25272DB1}"/>
                </a:ext>
              </a:extLst>
            </p:cNvPr>
            <p:cNvCxnSpPr/>
            <p:nvPr/>
          </p:nvCxnSpPr>
          <p:spPr>
            <a:xfrm>
              <a:off x="5301996" y="1535306"/>
              <a:ext cx="0" cy="702365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6D08E37-E885-5479-7A14-07CC070DF31A}"/>
                </a:ext>
              </a:extLst>
            </p:cNvPr>
            <p:cNvCxnSpPr/>
            <p:nvPr/>
          </p:nvCxnSpPr>
          <p:spPr>
            <a:xfrm>
              <a:off x="3406230" y="1535306"/>
              <a:ext cx="0" cy="702365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D0A96C-4553-A051-D2AF-8FEEC3112F98}"/>
                </a:ext>
              </a:extLst>
            </p:cNvPr>
            <p:cNvSpPr/>
            <p:nvPr/>
          </p:nvSpPr>
          <p:spPr>
            <a:xfrm rot="5400000">
              <a:off x="3885405" y="492949"/>
              <a:ext cx="937415" cy="1698424"/>
            </a:xfrm>
            <a:prstGeom prst="rect">
              <a:avLst/>
            </a:prstGeom>
            <a:solidFill>
              <a:srgbClr val="ED7D31">
                <a:alpha val="24000"/>
              </a:srgbClr>
            </a:solidFill>
            <a:ln w="12700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CAADC3A-658F-71CC-D5B5-04B04BCEC315}"/>
                </a:ext>
              </a:extLst>
            </p:cNvPr>
            <p:cNvSpPr txBox="1"/>
            <p:nvPr/>
          </p:nvSpPr>
          <p:spPr>
            <a:xfrm>
              <a:off x="3504899" y="1158761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Thermal coupling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C18D867-1350-BDAD-1AEB-AD7BC19F5505}"/>
                </a:ext>
              </a:extLst>
            </p:cNvPr>
            <p:cNvSpPr txBox="1"/>
            <p:nvPr/>
          </p:nvSpPr>
          <p:spPr>
            <a:xfrm>
              <a:off x="5221817" y="785338"/>
              <a:ext cx="237871" cy="308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3206C3B-97A7-C93D-13E0-50925BFC3FE9}"/>
                </a:ext>
              </a:extLst>
            </p:cNvPr>
            <p:cNvSpPr/>
            <p:nvPr/>
          </p:nvSpPr>
          <p:spPr>
            <a:xfrm>
              <a:off x="5330588" y="1085948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441BE71-A5CD-DCDD-6F2B-D04ECE339679}"/>
                </a:ext>
              </a:extLst>
            </p:cNvPr>
            <p:cNvSpPr/>
            <p:nvPr/>
          </p:nvSpPr>
          <p:spPr>
            <a:xfrm>
              <a:off x="5330588" y="1142767"/>
              <a:ext cx="45719" cy="4571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3D90837-DB7A-9096-F6D4-D2DD4BC20F9B}"/>
                </a:ext>
              </a:extLst>
            </p:cNvPr>
            <p:cNvSpPr txBox="1"/>
            <p:nvPr/>
          </p:nvSpPr>
          <p:spPr>
            <a:xfrm>
              <a:off x="3504899" y="859618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b="1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SQD twisted pair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D7C3A0-101B-7D55-81D9-42FF1D8BAC59}"/>
                </a:ext>
              </a:extLst>
            </p:cNvPr>
            <p:cNvSpPr txBox="1"/>
            <p:nvPr/>
          </p:nvSpPr>
          <p:spPr>
            <a:xfrm>
              <a:off x="3504899" y="1604886"/>
              <a:ext cx="1698425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Coil winding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FE88D88-4611-11CF-122C-ECEE229D53B6}"/>
                </a:ext>
              </a:extLst>
            </p:cNvPr>
            <p:cNvSpPr txBox="1"/>
            <p:nvPr/>
          </p:nvSpPr>
          <p:spPr>
            <a:xfrm>
              <a:off x="5421475" y="1010579"/>
              <a:ext cx="237871" cy="231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05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BCE8D29-4CB1-82CE-3B51-592998871740}"/>
                  </a:ext>
                </a:extLst>
              </p:cNvPr>
              <p:cNvSpPr txBox="1"/>
              <p:nvPr/>
            </p:nvSpPr>
            <p:spPr>
              <a:xfrm>
                <a:off x="4490775" y="783455"/>
                <a:ext cx="4348424" cy="39651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dirty="0">
                    <a:sym typeface="Wingdings" panose="05000000000000000000" pitchFamily="2" charset="2"/>
                  </a:rPr>
                  <a:t> measuring resistance of insulated thermally-coupled SC wire: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Distributed spatial sensing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Sensitivity controlled by I</a:t>
                </a:r>
                <a:r>
                  <a:rPr lang="en-US" sz="1400" baseline="-250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and wire off-state resistance 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Twisted-pair SQD allows eliminating inductive noise and necessity of electrical contact with </a:t>
                </a:r>
                <a:b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</a:b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the main winding (no HV penetration!).</a:t>
                </a:r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:r>
                  <a:rPr lang="en-US" sz="140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SQD practically immune to mechanical strain</a:t>
                </a:r>
                <a:endParaRPr lang="en-US" sz="1400" dirty="0">
                  <a:solidFill>
                    <a:srgbClr val="00B050"/>
                  </a:solidFill>
                </a:endParaRPr>
              </a:p>
              <a:p>
                <a:pPr marL="285750" indent="-285750">
                  <a:lnSpc>
                    <a:spcPct val="120000"/>
                  </a:lnSpc>
                  <a:spcAft>
                    <a:spcPts val="1200"/>
                  </a:spcAft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solidFill>
                              <a:srgbClr val="D8531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D85319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>
                    <a:solidFill>
                      <a:srgbClr val="D85319"/>
                    </a:solidFill>
                  </a:rPr>
                  <a:t> of SQD wire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D85319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400" dirty="0">
                    <a:solidFill>
                      <a:srgbClr val="D85319"/>
                    </a:solidFill>
                  </a:rPr>
                  <a:t> conductor </a:t>
                </a: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br>
                  <a:rPr lang="en-US" sz="1400" dirty="0">
                    <a:solidFill>
                      <a:srgbClr val="D85319"/>
                    </a:solidFill>
                  </a:rPr>
                </a:b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r>
                  <a:rPr lang="en-US" sz="1400" dirty="0">
                    <a:solidFill>
                      <a:srgbClr val="D85319"/>
                    </a:solidFill>
                  </a:rPr>
                  <a:t> of LTS conductors ~ Tc (i.e. ~10 K)</a:t>
                </a:r>
                <a:br>
                  <a:rPr lang="en-US" sz="1400" dirty="0">
                    <a:solidFill>
                      <a:srgbClr val="D85319"/>
                    </a:solidFill>
                  </a:rPr>
                </a:br>
                <a:r>
                  <a:rPr lang="en-US" sz="1400" dirty="0" err="1">
                    <a:solidFill>
                      <a:srgbClr val="D85319"/>
                    </a:solidFill>
                  </a:rPr>
                  <a:t>Tq</a:t>
                </a:r>
                <a:r>
                  <a:rPr lang="en-US" sz="1400" dirty="0">
                    <a:solidFill>
                      <a:srgbClr val="D85319"/>
                    </a:solidFill>
                  </a:rPr>
                  <a:t> of HTS conductors? It depends… (10 to 40 K)</a:t>
                </a:r>
              </a:p>
              <a:p>
                <a:pPr>
                  <a:lnSpc>
                    <a:spcPct val="120000"/>
                  </a:lnSpc>
                  <a:spcAft>
                    <a:spcPts val="1200"/>
                  </a:spcAft>
                </a:pPr>
                <a:r>
                  <a:rPr lang="en-US" sz="1400" b="1" dirty="0">
                    <a:sym typeface="Wingdings" panose="05000000000000000000" pitchFamily="2" charset="2"/>
                  </a:rPr>
                  <a:t> We will use Nb</a:t>
                </a:r>
                <a:r>
                  <a:rPr lang="en-US" sz="1400" b="1" baseline="-25000" dirty="0">
                    <a:sym typeface="Wingdings" panose="05000000000000000000" pitchFamily="2" charset="2"/>
                  </a:rPr>
                  <a:t>3</a:t>
                </a:r>
                <a:r>
                  <a:rPr lang="en-US" sz="1400" b="1" dirty="0">
                    <a:sym typeface="Wingdings" panose="05000000000000000000" pitchFamily="2" charset="2"/>
                  </a:rPr>
                  <a:t>Sn bronze-route 0.2 mm wire</a:t>
                </a:r>
                <a:endParaRPr lang="en-US" sz="1400" b="1" dirty="0"/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BCE8D29-4CB1-82CE-3B51-592998871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775" y="783455"/>
                <a:ext cx="4348424" cy="3965124"/>
              </a:xfrm>
              <a:prstGeom prst="rect">
                <a:avLst/>
              </a:prstGeom>
              <a:blipFill>
                <a:blip r:embed="rId3"/>
                <a:stretch>
                  <a:fillRect l="-421" t="-308" b="-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61">
            <a:extLst>
              <a:ext uri="{FF2B5EF4-FFF2-40B4-BE49-F238E27FC236}">
                <a16:creationId xmlns:a16="http://schemas.microsoft.com/office/drawing/2014/main" id="{70A722D8-07A9-75CE-AB14-235E3ED2F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223" y="2847360"/>
            <a:ext cx="2700820" cy="178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3975-24A5-2470-030E-E619E6A86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Thermocouple chain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40F4FA-073C-8BB8-34E2-38FDEE7F0423}"/>
              </a:ext>
            </a:extLst>
          </p:cNvPr>
          <p:cNvSpPr/>
          <p:nvPr/>
        </p:nvSpPr>
        <p:spPr>
          <a:xfrm>
            <a:off x="4711670" y="1891088"/>
            <a:ext cx="412641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measuring voltage over series connected thermocouple wires: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</a:rPr>
              <a:t>Continuous response on T gradient among joints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Immune to EM noise by using shielding sleeve</a:t>
            </a:r>
            <a:endParaRPr lang="en-US" sz="1400" dirty="0">
              <a:solidFill>
                <a:srgbClr val="00B05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D85319"/>
                </a:solidFill>
              </a:rPr>
              <a:t>Varying sensitivity due to discrete sensing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FDB309-FDAD-845B-CA76-469E47CEFA46}"/>
              </a:ext>
            </a:extLst>
          </p:cNvPr>
          <p:cNvSpPr/>
          <p:nvPr/>
        </p:nvSpPr>
        <p:spPr>
          <a:xfrm>
            <a:off x="1019370" y="734894"/>
            <a:ext cx="294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Conventional thermocouple: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response on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Δ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only at the ends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07FB5E-5A9C-E6A8-4405-917369E787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4387" y="1355292"/>
            <a:ext cx="3944452" cy="4474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24064AB-9D3A-372A-1980-2690142F23FB}"/>
              </a:ext>
            </a:extLst>
          </p:cNvPr>
          <p:cNvSpPr/>
          <p:nvPr/>
        </p:nvSpPr>
        <p:spPr>
          <a:xfrm>
            <a:off x="4572000" y="734893"/>
            <a:ext cx="4021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413C3A"/>
                </a:solidFill>
                <a:latin typeface="Arial"/>
                <a:ea typeface="Calibri" panose="020F0502020204030204" pitchFamily="34" charset="0"/>
              </a:rPr>
              <a:t>Array of thermocouple wires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 connected in series: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response on </a:t>
            </a:r>
            <a:r>
              <a:rPr kumimoji="0" lang="el-GR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Δ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</a:rPr>
              <a:t>along the length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4" name="Picture 13" descr="https://upload.wikimedia.org/wikipedia/commons/thumb/f/f8/Low_temperature_thermocouples_reference_functions.svg/1024px-Low_temperature_thermocouples_reference_functions.svg.png">
            <a:extLst>
              <a:ext uri="{FF2B5EF4-FFF2-40B4-BE49-F238E27FC236}">
                <a16:creationId xmlns:a16="http://schemas.microsoft.com/office/drawing/2014/main" id="{A7E5591F-D874-81EB-80A5-2505A5176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245" y="2779346"/>
            <a:ext cx="2132273" cy="21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45BD5D8-72EF-7999-45A8-C191F4B5638E}"/>
              </a:ext>
            </a:extLst>
          </p:cNvPr>
          <p:cNvGrpSpPr/>
          <p:nvPr/>
        </p:nvGrpSpPr>
        <p:grpSpPr>
          <a:xfrm>
            <a:off x="1019370" y="2202910"/>
            <a:ext cx="2820565" cy="374246"/>
            <a:chOff x="4492174" y="554592"/>
            <a:chExt cx="2685708" cy="3563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2D76AE0-D759-FC11-9558-292F12FC2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02436" y="620366"/>
              <a:ext cx="1175446" cy="2048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5EBF5C6-1B83-D744-4543-8918E8A20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2174" y="554592"/>
              <a:ext cx="1629039" cy="356352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E77C460-DDD1-3FDA-4420-F5863A0CCAC6}"/>
              </a:ext>
            </a:extLst>
          </p:cNvPr>
          <p:cNvGrpSpPr/>
          <p:nvPr/>
        </p:nvGrpSpPr>
        <p:grpSpPr>
          <a:xfrm>
            <a:off x="834589" y="1442779"/>
            <a:ext cx="3316506" cy="644543"/>
            <a:chOff x="834589" y="1684370"/>
            <a:chExt cx="3316506" cy="64454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A2EFDDA-B175-F00B-A0D1-AC5E5C9F5274}"/>
                </a:ext>
              </a:extLst>
            </p:cNvPr>
            <p:cNvGrpSpPr/>
            <p:nvPr/>
          </p:nvGrpSpPr>
          <p:grpSpPr>
            <a:xfrm>
              <a:off x="1203552" y="1741944"/>
              <a:ext cx="2586992" cy="145188"/>
              <a:chOff x="612775" y="5788879"/>
              <a:chExt cx="4480560" cy="25146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0793F11-BAFA-D274-D345-60ADA942B0D9}"/>
                  </a:ext>
                </a:extLst>
              </p:cNvPr>
              <p:cNvCxnSpPr/>
              <p:nvPr/>
            </p:nvCxnSpPr>
            <p:spPr>
              <a:xfrm flipV="1">
                <a:off x="5093335" y="5788879"/>
                <a:ext cx="0" cy="251460"/>
              </a:xfrm>
              <a:prstGeom prst="line">
                <a:avLst/>
              </a:prstGeom>
              <a:noFill/>
              <a:ln w="25400" cap="flat" cmpd="sng" algn="ctr">
                <a:solidFill>
                  <a:srgbClr val="413C3A"/>
                </a:solidFill>
                <a:prstDash val="solid"/>
                <a:miter lim="800000"/>
                <a:headEnd type="none"/>
                <a:tailEnd type="none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36D70DC1-29A7-0EF9-A7F2-6E01DE539215}"/>
                  </a:ext>
                </a:extLst>
              </p:cNvPr>
              <p:cNvCxnSpPr/>
              <p:nvPr/>
            </p:nvCxnSpPr>
            <p:spPr>
              <a:xfrm>
                <a:off x="612775" y="6040339"/>
                <a:ext cx="1143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headEnd type="oval"/>
                <a:tailEnd type="none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B7CB1FF-A43A-DECC-5F65-DDA1A0A15E1C}"/>
                  </a:ext>
                </a:extLst>
              </p:cNvPr>
              <p:cNvCxnSpPr/>
              <p:nvPr/>
            </p:nvCxnSpPr>
            <p:spPr>
              <a:xfrm>
                <a:off x="612775" y="5788879"/>
                <a:ext cx="1143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headEnd type="oval"/>
                <a:tailEnd type="none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6FC4AF6-C42E-3A95-F9E6-EB2FA6361DF0}"/>
                  </a:ext>
                </a:extLst>
              </p:cNvPr>
              <p:cNvCxnSpPr/>
              <p:nvPr/>
            </p:nvCxnSpPr>
            <p:spPr>
              <a:xfrm>
                <a:off x="1755775" y="5788879"/>
                <a:ext cx="333756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diamond"/>
                <a:tailEnd type="diamon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F324791-9018-D546-27DB-4721F582D719}"/>
                  </a:ext>
                </a:extLst>
              </p:cNvPr>
              <p:cNvCxnSpPr/>
              <p:nvPr/>
            </p:nvCxnSpPr>
            <p:spPr>
              <a:xfrm>
                <a:off x="1755775" y="6040339"/>
                <a:ext cx="333756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B050"/>
                </a:solidFill>
                <a:prstDash val="solid"/>
                <a:miter lim="800000"/>
                <a:headEnd type="diamond"/>
                <a:tailEnd type="diamond"/>
              </a:ln>
              <a:effectLst/>
            </p:spPr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1DE5A62-157B-CC0A-C6F5-068AB3785AE4}"/>
                </a:ext>
              </a:extLst>
            </p:cNvPr>
            <p:cNvSpPr/>
            <p:nvPr/>
          </p:nvSpPr>
          <p:spPr>
            <a:xfrm>
              <a:off x="3429993" y="1897237"/>
              <a:ext cx="721102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sense point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1E27D1-C86E-6990-B957-37E49F7CD2EC}"/>
                </a:ext>
              </a:extLst>
            </p:cNvPr>
            <p:cNvSpPr/>
            <p:nvPr/>
          </p:nvSpPr>
          <p:spPr>
            <a:xfrm>
              <a:off x="1557612" y="1913415"/>
              <a:ext cx="61177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ref point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F9B2B64-4189-88F6-4768-044590131897}"/>
                </a:ext>
              </a:extLst>
            </p:cNvPr>
            <p:cNvSpPr/>
            <p:nvPr/>
          </p:nvSpPr>
          <p:spPr>
            <a:xfrm>
              <a:off x="834589" y="1684370"/>
              <a:ext cx="42565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i="0" u="none" strike="noStrike" kern="0" cap="none" spc="0" normalizeH="0" baseline="0" noProof="0" dirty="0">
                  <a:ln>
                    <a:noFill/>
                  </a:ln>
                  <a:solidFill>
                    <a:srgbClr val="413C3A"/>
                  </a:solidFill>
                  <a:effectLst/>
                  <a:uLnTx/>
                  <a:uFillTx/>
                  <a:latin typeface="Arial"/>
                  <a:ea typeface="Calibri" panose="020F0502020204030204" pitchFamily="34" charset="0"/>
                </a:rPr>
                <a:t>V</a:t>
              </a:r>
              <a:endParaRPr kumimoji="0" lang="en-US" sz="1050" i="0" u="none" strike="noStrike" kern="0" cap="none" spc="0" normalizeH="0" baseline="0" noProof="0" dirty="0">
                <a:ln>
                  <a:noFill/>
                </a:ln>
                <a:solidFill>
                  <a:srgbClr val="413C3A"/>
                </a:solidFill>
                <a:effectLst/>
                <a:uLnTx/>
                <a:uFillTx/>
                <a:latin typeface="Arial"/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AED1579-3304-F428-1A99-4F84DAC604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846211" y="3491579"/>
            <a:ext cx="3300804" cy="14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4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4628-B917-BF9D-B5CD-F5D82D201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fibers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F957D0-A2F1-F6CD-E313-10C2384C3D41}"/>
              </a:ext>
            </a:extLst>
          </p:cNvPr>
          <p:cNvSpPr/>
          <p:nvPr/>
        </p:nvSpPr>
        <p:spPr>
          <a:xfrm>
            <a:off x="1030215" y="2812768"/>
            <a:ext cx="2915828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dirty="0">
                <a:sym typeface="Wingdings" panose="05000000000000000000" pitchFamily="2" charset="2"/>
              </a:rPr>
              <a:t>measuring </a:t>
            </a:r>
            <a:r>
              <a:rPr lang="en-US" sz="1400" dirty="0"/>
              <a:t>spectral shift of light reflected by each FBG:</a:t>
            </a: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</a:rPr>
              <a:t>Continuous temperature monitoring at each FBG location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sym typeface="Wingdings" panose="05000000000000000000" pitchFamily="2" charset="2"/>
              </a:rPr>
              <a:t>Decoupled mechanically by Teflon tubing</a:t>
            </a:r>
            <a:endParaRPr lang="en-US" sz="1400" dirty="0">
              <a:solidFill>
                <a:srgbClr val="00B05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1400" dirty="0">
                <a:solidFill>
                  <a:srgbClr val="D85319"/>
                </a:solidFill>
              </a:rPr>
              <a:t>Brittle; high spatial resolution over long length is cumbersome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D6FED3-A4A7-77AF-692F-23B8F6A64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367" y="1375415"/>
            <a:ext cx="2399524" cy="128954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F8C617-8814-9F66-7482-3DC03EDF1412}"/>
              </a:ext>
            </a:extLst>
          </p:cNvPr>
          <p:cNvSpPr/>
          <p:nvPr/>
        </p:nvSpPr>
        <p:spPr>
          <a:xfrm>
            <a:off x="1030215" y="704386"/>
            <a:ext cx="2511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FBG studied by Hugo Bajas at SPC till mid-2024</a:t>
            </a:r>
            <a:endParaRPr lang="en-US" sz="1400" dirty="0">
              <a:solidFill>
                <a:schemeClr val="accent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01544A-69AC-DC68-05A5-A505394870EF}"/>
              </a:ext>
            </a:extLst>
          </p:cNvPr>
          <p:cNvGrpSpPr/>
          <p:nvPr/>
        </p:nvGrpSpPr>
        <p:grpSpPr>
          <a:xfrm>
            <a:off x="4333179" y="503174"/>
            <a:ext cx="4270342" cy="2256115"/>
            <a:chOff x="4333179" y="503174"/>
            <a:chExt cx="4270342" cy="22561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08BE7D-3B4B-C1A1-12D7-B8522F77C2DD}"/>
                </a:ext>
              </a:extLst>
            </p:cNvPr>
            <p:cNvSpPr/>
            <p:nvPr/>
          </p:nvSpPr>
          <p:spPr>
            <a:xfrm>
              <a:off x="4333179" y="503174"/>
              <a:ext cx="4121426" cy="10520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Aft>
                  <a:spcPts val="600"/>
                </a:spcAft>
              </a:pPr>
              <a:r>
                <a:rPr lang="en-US" sz="1400" dirty="0">
                  <a:sym typeface="Wingdings" panose="05000000000000000000" pitchFamily="2" charset="2"/>
                </a:rPr>
                <a:t>SPC samples in 2025 will include bare fibers for Distributed Fiber Optic Sensing (DFOS) using: </a:t>
              </a:r>
            </a:p>
            <a:p>
              <a:pPr marL="342900" indent="-342900" algn="l">
                <a:lnSpc>
                  <a:spcPct val="110000"/>
                </a:lnSpc>
                <a:spcAft>
                  <a:spcPts val="600"/>
                </a:spcAft>
                <a:buFont typeface="+mj-lt"/>
                <a:buAutoNum type="arabicPeriod"/>
              </a:pPr>
              <a:r>
                <a:rPr lang="en-US" sz="1400" b="1" dirty="0"/>
                <a:t>Rayleigh OFDR by ENEA:</a:t>
              </a:r>
              <a:br>
                <a:rPr lang="en-US" sz="1400" dirty="0">
                  <a:solidFill>
                    <a:schemeClr val="accent2"/>
                  </a:solidFill>
                </a:rPr>
              </a:br>
              <a:r>
                <a:rPr lang="en-US" sz="1100" dirty="0"/>
                <a:t>Spatial resolution ~5 mm, Rate ~100 Hz, Range ~0.1 km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D6E786-FDA1-E3CF-ACFE-B7608A5FF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1394" y="1624110"/>
              <a:ext cx="2369250" cy="11210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705CAB4-B46A-1C99-31FC-E617D68E5481}"/>
                </a:ext>
              </a:extLst>
            </p:cNvPr>
            <p:cNvSpPr txBox="1"/>
            <p:nvPr/>
          </p:nvSpPr>
          <p:spPr>
            <a:xfrm>
              <a:off x="7139155" y="1666682"/>
              <a:ext cx="1464366" cy="10926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D85319"/>
                  </a:solidFill>
                </a:rPr>
                <a:t>Sensitivity decreasing at low temperature</a:t>
              </a:r>
            </a:p>
            <a:p>
              <a:pPr>
                <a:spcBef>
                  <a:spcPts val="600"/>
                </a:spcBef>
              </a:pPr>
              <a:r>
                <a:rPr lang="en-US" sz="900" dirty="0">
                  <a:hlinkClick r:id="rId4"/>
                </a:rPr>
                <a:t>https://doi.org/10.1109/</a:t>
              </a:r>
              <a:br>
                <a:rPr lang="en-US" sz="900" dirty="0">
                  <a:hlinkClick r:id="rId4"/>
                </a:rPr>
              </a:br>
              <a:r>
                <a:rPr lang="en-US" sz="900" dirty="0">
                  <a:hlinkClick r:id="rId4"/>
                </a:rPr>
                <a:t>TASC.2025.3532931</a:t>
              </a:r>
              <a:endParaRPr lang="en-US" sz="9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FAB0D4-E2F8-089A-1293-FBD936F3E957}"/>
              </a:ext>
            </a:extLst>
          </p:cNvPr>
          <p:cNvGrpSpPr/>
          <p:nvPr/>
        </p:nvGrpSpPr>
        <p:grpSpPr>
          <a:xfrm>
            <a:off x="4333179" y="2909333"/>
            <a:ext cx="4343229" cy="1948932"/>
            <a:chOff x="4333179" y="2909333"/>
            <a:chExt cx="4343229" cy="1948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F59E1A-7D1F-5358-1043-5EA8753BC872}"/>
                </a:ext>
              </a:extLst>
            </p:cNvPr>
            <p:cNvSpPr/>
            <p:nvPr/>
          </p:nvSpPr>
          <p:spPr>
            <a:xfrm>
              <a:off x="4333179" y="2909333"/>
              <a:ext cx="4270342" cy="501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spcBef>
                  <a:spcPts val="9000"/>
                </a:spcBef>
                <a:spcAft>
                  <a:spcPts val="600"/>
                </a:spcAft>
                <a:buFont typeface="+mj-lt"/>
                <a:buAutoNum type="arabicPeriod" startAt="2"/>
              </a:pPr>
              <a:r>
                <a:rPr lang="en-US" sz="1400" b="1" dirty="0"/>
                <a:t>Brillouin OFDA by University of Campania:</a:t>
              </a:r>
              <a:br>
                <a:rPr lang="en-US" sz="1400" dirty="0">
                  <a:solidFill>
                    <a:schemeClr val="accent2"/>
                  </a:solidFill>
                </a:rPr>
              </a:br>
              <a:r>
                <a:rPr lang="en-US" sz="1100" dirty="0"/>
                <a:t>Spatial resolution ~10 mm, Rate ~10 Hz, Range ~0.3 km</a:t>
              </a:r>
              <a:endParaRPr lang="en-US" sz="140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C314A3-CAB5-429D-3A50-3CFBD60EF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3940" y="3473732"/>
              <a:ext cx="1716157" cy="138453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69750F-9F1D-A6F7-37E4-A06B21AAA011}"/>
                </a:ext>
              </a:extLst>
            </p:cNvPr>
            <p:cNvSpPr txBox="1"/>
            <p:nvPr/>
          </p:nvSpPr>
          <p:spPr>
            <a:xfrm>
              <a:off x="6727857" y="3518077"/>
              <a:ext cx="1948551" cy="12464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>
                  <a:solidFill>
                    <a:srgbClr val="D85319"/>
                  </a:solidFill>
                </a:rPr>
                <a:t>Closed-loop sensing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>
                  <a:solidFill>
                    <a:srgbClr val="00B050"/>
                  </a:solidFill>
                </a:rPr>
                <a:t>Sensitivity increasing at low temperature (!)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sz="900" dirty="0">
                  <a:hlinkClick r:id="rId6"/>
                </a:rPr>
                <a:t>https://doi.org/10.1109/</a:t>
              </a:r>
              <a:br>
                <a:rPr lang="en-US" sz="900" dirty="0">
                  <a:hlinkClick r:id="rId6"/>
                </a:rPr>
              </a:br>
              <a:r>
                <a:rPr lang="en-US" sz="900" dirty="0">
                  <a:hlinkClick r:id="rId6"/>
                </a:rPr>
                <a:t>SAS60918.2024.10636574</a:t>
              </a:r>
              <a:endParaRPr lang="en-US" sz="900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DA618C5-F2E8-0231-771C-126774E79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17246" y="3560476"/>
              <a:ext cx="1326737" cy="6852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125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DFC9C-0F51-4071-515A-CB8ED7719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679FD-0C81-EE33-6007-5B1FB21A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of the Phase 1 sample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711EA3-C8DA-7D2C-4CFE-073C29E5C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75" y="1159820"/>
            <a:ext cx="3946432" cy="13242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E041A1-40D2-080F-9CBA-3FECAFED2A76}"/>
              </a:ext>
            </a:extLst>
          </p:cNvPr>
          <p:cNvSpPr txBox="1"/>
          <p:nvPr/>
        </p:nvSpPr>
        <p:spPr>
          <a:xfrm>
            <a:off x="1421895" y="717933"/>
            <a:ext cx="630021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/>
              <a:t>3-D COMSOL model developed by Noël Strasser (Master thesis)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CF03129-CCCA-7B7B-CC04-07B638F82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061" y="1157540"/>
            <a:ext cx="4164840" cy="13596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758FC7-71D1-FE02-2BF4-8D7355472D5F}"/>
              </a:ext>
            </a:extLst>
          </p:cNvPr>
          <p:cNvSpPr txBox="1"/>
          <p:nvPr/>
        </p:nvSpPr>
        <p:spPr>
          <a:xfrm>
            <a:off x="713649" y="1279653"/>
            <a:ext cx="122415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Operation at 10 kA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8FFB80-104C-6E10-647D-B8BC08F92E08}"/>
              </a:ext>
            </a:extLst>
          </p:cNvPr>
          <p:cNvSpPr txBox="1"/>
          <p:nvPr/>
        </p:nvSpPr>
        <p:spPr>
          <a:xfrm>
            <a:off x="7053054" y="1390556"/>
            <a:ext cx="59972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/>
              <a:t>Turn #8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461C60-8DAA-9A17-1785-5F19BAD8DB96}"/>
              </a:ext>
            </a:extLst>
          </p:cNvPr>
          <p:cNvCxnSpPr/>
          <p:nvPr/>
        </p:nvCxnSpPr>
        <p:spPr>
          <a:xfrm>
            <a:off x="7354184" y="1621388"/>
            <a:ext cx="0" cy="260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23448CF-654B-C96C-A482-28FF1D231681}"/>
              </a:ext>
            </a:extLst>
          </p:cNvPr>
          <p:cNvGrpSpPr/>
          <p:nvPr/>
        </p:nvGrpSpPr>
        <p:grpSpPr>
          <a:xfrm>
            <a:off x="338801" y="2585359"/>
            <a:ext cx="8671228" cy="2386092"/>
            <a:chOff x="338801" y="2585359"/>
            <a:chExt cx="8671228" cy="238609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CFD6246-8836-75AE-C06D-C490E8E03CEE}"/>
                </a:ext>
              </a:extLst>
            </p:cNvPr>
            <p:cNvGrpSpPr/>
            <p:nvPr/>
          </p:nvGrpSpPr>
          <p:grpSpPr>
            <a:xfrm>
              <a:off x="338801" y="2694226"/>
              <a:ext cx="3546833" cy="1781434"/>
              <a:chOff x="2538" y="2763637"/>
              <a:chExt cx="3922210" cy="196997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29EF380-D5A6-A418-3C71-6B1C67203939}"/>
                  </a:ext>
                </a:extLst>
              </p:cNvPr>
              <p:cNvGrpSpPr/>
              <p:nvPr/>
            </p:nvGrpSpPr>
            <p:grpSpPr>
              <a:xfrm>
                <a:off x="2538" y="2763637"/>
                <a:ext cx="3922210" cy="1969971"/>
                <a:chOff x="478109" y="1394460"/>
                <a:chExt cx="6144422" cy="3086100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8CBBD86B-838B-3143-F806-D404BFA192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78109" y="1394460"/>
                  <a:ext cx="3223148" cy="3086100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8C739E77-DF80-6094-03BE-FC147E4895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09744" y="1394460"/>
                  <a:ext cx="3212787" cy="308610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A71C378-C591-3093-78A0-66C3F2F306C4}"/>
                  </a:ext>
                </a:extLst>
              </p:cNvPr>
              <p:cNvSpPr txBox="1"/>
              <p:nvPr/>
            </p:nvSpPr>
            <p:spPr>
              <a:xfrm>
                <a:off x="486658" y="3487012"/>
                <a:ext cx="860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dirty="0"/>
                  <a:t>HFZ quench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6B61C3-2CF8-5385-958D-D6FFA9593F0E}"/>
                  </a:ext>
                </a:extLst>
              </p:cNvPr>
              <p:cNvSpPr txBox="1"/>
              <p:nvPr/>
            </p:nvSpPr>
            <p:spPr>
              <a:xfrm>
                <a:off x="2358028" y="3487012"/>
                <a:ext cx="8601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dirty="0"/>
                  <a:t>LFZ quench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9AE7028-7E20-31E5-94F8-26036000A14B}"/>
                </a:ext>
              </a:extLst>
            </p:cNvPr>
            <p:cNvGrpSpPr/>
            <p:nvPr/>
          </p:nvGrpSpPr>
          <p:grpSpPr>
            <a:xfrm>
              <a:off x="3995663" y="2585359"/>
              <a:ext cx="3839022" cy="2037838"/>
              <a:chOff x="3563592" y="2792584"/>
              <a:chExt cx="3839022" cy="203783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DA59F2B-9A00-CAE6-8D37-67AB3E559F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r="18704"/>
              <a:stretch/>
            </p:blipFill>
            <p:spPr>
              <a:xfrm>
                <a:off x="3563592" y="2792584"/>
                <a:ext cx="3839022" cy="2037838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897BAF6-AC8B-5293-9836-2A39C91BEB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336708" y="3627616"/>
                <a:ext cx="338113" cy="183886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06B0A6D0-D839-C376-1958-4A6A3F6081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53968" y="3667332"/>
                <a:ext cx="401733" cy="16320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FBDA2BEC-6983-A574-D286-080A072A0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45268" y="3652980"/>
                <a:ext cx="300007" cy="177556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F55E3AB2-0EC3-3566-E367-5D25BF2CC2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32119" y="3000364"/>
                <a:ext cx="525096" cy="444676"/>
              </a:xfrm>
              <a:prstGeom prst="rect">
                <a:avLst/>
              </a:prstGeom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801C92E-C0F5-3611-FA62-9FBD41215E53}"/>
                </a:ext>
              </a:extLst>
            </p:cNvPr>
            <p:cNvSpPr txBox="1"/>
            <p:nvPr/>
          </p:nvSpPr>
          <p:spPr>
            <a:xfrm>
              <a:off x="749173" y="4663674"/>
              <a:ext cx="76456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400" dirty="0"/>
                <a:t>Thermal runaway once magnet voltage exceeds </a:t>
              </a:r>
              <a:r>
                <a:rPr lang="en-US" sz="1400" b="1" dirty="0"/>
                <a:t>~8 mV </a:t>
              </a:r>
              <a:r>
                <a:rPr lang="en-US" sz="1400" dirty="0"/>
                <a:t>(nearly independent of studied cases)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D2D4797-E6E1-B2D0-DF97-3C98B76806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48377" y="4088451"/>
              <a:ext cx="691060" cy="60222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776967B-C081-C89F-A740-28137441EFC2}"/>
                </a:ext>
              </a:extLst>
            </p:cNvPr>
            <p:cNvSpPr txBox="1"/>
            <p:nvPr/>
          </p:nvSpPr>
          <p:spPr>
            <a:xfrm>
              <a:off x="4546477" y="2762118"/>
              <a:ext cx="8841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100" dirty="0" err="1"/>
                <a:t>I</a:t>
              </a:r>
              <a:r>
                <a:rPr lang="en-US" sz="1100" baseline="-25000" dirty="0" err="1"/>
                <a:t>op</a:t>
              </a:r>
              <a:r>
                <a:rPr lang="en-US" sz="1100" dirty="0"/>
                <a:t> = 8 kA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9D2E887-2705-A870-774E-1325E3C01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/>
            <a:stretch/>
          </p:blipFill>
          <p:spPr>
            <a:xfrm>
              <a:off x="7652777" y="2705168"/>
              <a:ext cx="1357252" cy="182920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86C82C-D281-B00C-8C94-0D1D5BDED75A}"/>
                </a:ext>
              </a:extLst>
            </p:cNvPr>
            <p:cNvSpPr txBox="1"/>
            <p:nvPr/>
          </p:nvSpPr>
          <p:spPr>
            <a:xfrm>
              <a:off x="8091940" y="2792896"/>
              <a:ext cx="4612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900" dirty="0"/>
                <a:t>n=25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44DE319-5391-A3EE-E6A6-CA954735265E}"/>
                </a:ext>
              </a:extLst>
            </p:cNvPr>
            <p:cNvSpPr txBox="1"/>
            <p:nvPr/>
          </p:nvSpPr>
          <p:spPr>
            <a:xfrm>
              <a:off x="8480848" y="3215830"/>
              <a:ext cx="4612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900" dirty="0"/>
                <a:t>n=70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6EDFD7B-F91A-BF14-5D64-44565F483B41}"/>
                </a:ext>
              </a:extLst>
            </p:cNvPr>
            <p:cNvSpPr/>
            <p:nvPr/>
          </p:nvSpPr>
          <p:spPr>
            <a:xfrm>
              <a:off x="8527256" y="3211742"/>
              <a:ext cx="57150" cy="57150"/>
            </a:xfrm>
            <a:prstGeom prst="ellips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4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234E0-708E-2451-4741-87965EC18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Construction: LASSO cable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CD5026-167B-AEFE-41D4-CFFC81A46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705" y="1130300"/>
            <a:ext cx="5475136" cy="319450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9BDD545-6689-0255-E70D-FF331F24090F}"/>
              </a:ext>
            </a:extLst>
          </p:cNvPr>
          <p:cNvGrpSpPr/>
          <p:nvPr/>
        </p:nvGrpSpPr>
        <p:grpSpPr>
          <a:xfrm>
            <a:off x="6267451" y="988754"/>
            <a:ext cx="2425548" cy="3495837"/>
            <a:chOff x="6267451" y="988754"/>
            <a:chExt cx="2425548" cy="349583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0A28CD4-C7AA-A7EE-641F-E6D2557BB4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9965" y="1363575"/>
              <a:ext cx="2120521" cy="215265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213D3C-BF33-3474-D83C-31F36FFE6FAE}"/>
                </a:ext>
              </a:extLst>
            </p:cNvPr>
            <p:cNvSpPr txBox="1"/>
            <p:nvPr/>
          </p:nvSpPr>
          <p:spPr>
            <a:xfrm>
              <a:off x="6419965" y="3745927"/>
              <a:ext cx="201638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‘Buckled’ region caused by winding non-soldered section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883926D-4304-39DB-9A05-C87CC92E4D4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7428157" y="3337208"/>
              <a:ext cx="344578" cy="40871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F12E1CD-C062-F552-49EF-9DA47B336DCF}"/>
                </a:ext>
              </a:extLst>
            </p:cNvPr>
            <p:cNvSpPr txBox="1"/>
            <p:nvPr/>
          </p:nvSpPr>
          <p:spPr>
            <a:xfrm>
              <a:off x="6267451" y="988754"/>
              <a:ext cx="242554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/>
                <a:t>~50 m long LASSO cable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439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BF2A6-3071-FD8D-4EFA-F5027C381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DBA4-F822-68AA-9F2E-4BB5491CF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Construction: QD strip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517375-DA66-8A86-AE88-AB71BDEA91F7}"/>
              </a:ext>
            </a:extLst>
          </p:cNvPr>
          <p:cNvSpPr txBox="1"/>
          <p:nvPr/>
        </p:nvSpPr>
        <p:spPr>
          <a:xfrm>
            <a:off x="6800850" y="92121"/>
            <a:ext cx="212306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‘If all you have is a hammer, everything looks like a nail…’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92FAFC-F89D-08B1-2570-74C164FBF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84" y="1073150"/>
            <a:ext cx="4623842" cy="3514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6C7D6FA-994F-3689-9330-C5572C021E96}"/>
              </a:ext>
            </a:extLst>
          </p:cNvPr>
          <p:cNvGrpSpPr/>
          <p:nvPr/>
        </p:nvGrpSpPr>
        <p:grpSpPr>
          <a:xfrm>
            <a:off x="4838427" y="672542"/>
            <a:ext cx="4127288" cy="3867561"/>
            <a:chOff x="4883185" y="672542"/>
            <a:chExt cx="4127288" cy="386756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504469A-E48F-685E-98DC-328834594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3185" y="1195762"/>
              <a:ext cx="4127288" cy="134273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6BA310-F083-A67F-8D95-C44F1874E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19429" y="4003166"/>
              <a:ext cx="3926645" cy="53693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050A09-EEC5-F06E-EA1A-CD438AFC3077}"/>
                </a:ext>
              </a:extLst>
            </p:cNvPr>
            <p:cNvSpPr txBox="1"/>
            <p:nvPr/>
          </p:nvSpPr>
          <p:spPr>
            <a:xfrm>
              <a:off x="5019428" y="2624491"/>
              <a:ext cx="3848329" cy="13232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/>
                <a:t>FOS</a:t>
              </a:r>
              <a:r>
                <a:rPr lang="en-US" sz="1400" dirty="0"/>
                <a:t>: bare optical fibers, 0.13 mm OD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/>
                <a:t>SQD</a:t>
              </a:r>
              <a:r>
                <a:rPr lang="en-US" sz="1400" dirty="0"/>
                <a:t>: Nb</a:t>
              </a:r>
              <a:r>
                <a:rPr lang="en-US" sz="1400" baseline="-25000" dirty="0"/>
                <a:t>3</a:t>
              </a:r>
              <a:r>
                <a:rPr lang="en-US" sz="1400" dirty="0"/>
                <a:t>Sn reacted wires, 0.20 mm OD</a:t>
              </a:r>
            </a:p>
            <a:p>
              <a:pPr marL="285750" indent="-285750">
                <a:lnSpc>
                  <a:spcPct val="120000"/>
                </a:lnSpc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400" b="1" dirty="0"/>
                <a:t>TCC</a:t>
              </a:r>
              <a:r>
                <a:rPr lang="en-US" sz="1400" dirty="0"/>
                <a:t>: type K and E wires, 0.13 mm OD</a:t>
              </a:r>
              <a:br>
                <a:rPr lang="en-US" sz="1400" dirty="0"/>
              </a:br>
              <a:r>
                <a:rPr lang="en-US" sz="1100" dirty="0"/>
                <a:t>Two sections of ~20 m length (154 x 13 cm) overlap over ~10 m and can only sense ~30 m central section: </a:t>
              </a:r>
              <a:endParaRPr lang="en-US" sz="1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59908B-9A7A-D9A7-5322-16A5833997D7}"/>
                </a:ext>
              </a:extLst>
            </p:cNvPr>
            <p:cNvSpPr txBox="1"/>
            <p:nvPr/>
          </p:nvSpPr>
          <p:spPr>
            <a:xfrm>
              <a:off x="4900084" y="672542"/>
              <a:ext cx="406364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400" dirty="0"/>
                <a:t>~60 m long strip </a:t>
              </a:r>
              <a:br>
                <a:rPr lang="en-US" sz="1400" dirty="0"/>
              </a:br>
              <a:r>
                <a:rPr lang="en-US" sz="1400" dirty="0"/>
                <a:t>(ends suitable for fiber splicing)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98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1170</Words>
  <Application>Microsoft Office PowerPoint</Application>
  <PresentationFormat>On-screen Show (16:9)</PresentationFormat>
  <Paragraphs>164</Paragraphs>
  <Slides>22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Franklin Gothic Demi Cond</vt:lpstr>
      <vt:lpstr>Wingdings</vt:lpstr>
      <vt:lpstr>Thème Office</vt:lpstr>
      <vt:lpstr>EU RD&amp;D program for quench protection: phase 1 sample</vt:lpstr>
      <vt:lpstr>Content</vt:lpstr>
      <vt:lpstr>HTS model coil program – Phase 1 sample</vt:lpstr>
      <vt:lpstr>SQD</vt:lpstr>
      <vt:lpstr>Thermocouple chain</vt:lpstr>
      <vt:lpstr>Optical fibers</vt:lpstr>
      <vt:lpstr>Modelling of the Phase 1 sample</vt:lpstr>
      <vt:lpstr>Construction: LASSO cable</vt:lpstr>
      <vt:lpstr>Construction: QD strip</vt:lpstr>
      <vt:lpstr>Construction: inter- and intra-pancake joints</vt:lpstr>
      <vt:lpstr>Construction: double pancake winding</vt:lpstr>
      <vt:lpstr>Sample instrumentation</vt:lpstr>
      <vt:lpstr>LN2 preliminary check</vt:lpstr>
      <vt:lpstr>JORDI test – DC performance</vt:lpstr>
      <vt:lpstr>JORDI test – quench by embedded heaters</vt:lpstr>
      <vt:lpstr>JORDI test – SQD response</vt:lpstr>
      <vt:lpstr>JORDI test – TCC response</vt:lpstr>
      <vt:lpstr>JORDI test – optical fibers</vt:lpstr>
      <vt:lpstr>Next steps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Bykovskiy, Nikolay</cp:lastModifiedBy>
  <cp:revision>2485</cp:revision>
  <cp:lastPrinted>2021-12-03T15:56:54Z</cp:lastPrinted>
  <dcterms:created xsi:type="dcterms:W3CDTF">2019-04-02T06:24:35Z</dcterms:created>
  <dcterms:modified xsi:type="dcterms:W3CDTF">2026-01-16T08:17:20Z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