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7"/>
  </p:notesMasterIdLst>
  <p:handoutMasterIdLst>
    <p:handoutMasterId r:id="rId28"/>
  </p:handoutMasterIdLst>
  <p:sldIdLst>
    <p:sldId id="256" r:id="rId5"/>
    <p:sldId id="257" r:id="rId6"/>
    <p:sldId id="281" r:id="rId7"/>
    <p:sldId id="305" r:id="rId8"/>
    <p:sldId id="303" r:id="rId9"/>
    <p:sldId id="304" r:id="rId10"/>
    <p:sldId id="293" r:id="rId11"/>
    <p:sldId id="292" r:id="rId12"/>
    <p:sldId id="306" r:id="rId13"/>
    <p:sldId id="307" r:id="rId14"/>
    <p:sldId id="308" r:id="rId15"/>
    <p:sldId id="310" r:id="rId16"/>
    <p:sldId id="309" r:id="rId17"/>
    <p:sldId id="311" r:id="rId18"/>
    <p:sldId id="269" r:id="rId19"/>
    <p:sldId id="263" r:id="rId20"/>
    <p:sldId id="264" r:id="rId21"/>
    <p:sldId id="265" r:id="rId22"/>
    <p:sldId id="272" r:id="rId23"/>
    <p:sldId id="270" r:id="rId24"/>
    <p:sldId id="294" r:id="rId25"/>
    <p:sldId id="283" r:id="rId26"/>
  </p:sldIdLst>
  <p:sldSz cx="9144000" cy="5143500" type="screen16x9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74">
          <p15:clr>
            <a:srgbClr val="A4A3A4"/>
          </p15:clr>
        </p15:guide>
        <p15:guide id="2" pos="307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884"/>
    <a:srgbClr val="003A00"/>
    <a:srgbClr val="E4E4E4"/>
    <a:srgbClr val="003A69"/>
    <a:srgbClr val="2D79AA"/>
    <a:srgbClr val="003A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32" autoAdjust="0"/>
    <p:restoredTop sz="93557" autoAdjust="0"/>
  </p:normalViewPr>
  <p:slideViewPr>
    <p:cSldViewPr snapToGrid="0" snapToObjects="1" showGuides="1">
      <p:cViewPr varScale="1">
        <p:scale>
          <a:sx n="78" d="100"/>
          <a:sy n="78" d="100"/>
        </p:scale>
        <p:origin x="1020" y="52"/>
      </p:cViewPr>
      <p:guideLst>
        <p:guide orient="horz" pos="2974"/>
        <p:guide pos="3074"/>
      </p:guideLst>
    </p:cSldViewPr>
  </p:slideViewPr>
  <p:outlineViewPr>
    <p:cViewPr>
      <p:scale>
        <a:sx n="33" d="100"/>
        <a:sy n="33" d="100"/>
      </p:scale>
      <p:origin x="0" y="-21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33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8328BB-3E7D-1545-8629-739FE7FE78CD}" type="datetimeFigureOut">
              <a:rPr lang="it-IT" smtClean="0"/>
              <a:t>15/01/2026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18625A-8487-0243-9438-3D7ABEA720F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066779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B52F6F-5890-184D-BFAC-2DB3B24676C1}" type="datetimeFigureOut">
              <a:rPr lang="it-IT" smtClean="0"/>
              <a:t>15/01/2026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A67DBE-D3BB-F74E-84C1-4CEDFE4037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67458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A67DBE-D3BB-F74E-84C1-4CEDFE4037FA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10403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inizia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/>
          <p:cNvSpPr/>
          <p:nvPr userDrawn="1"/>
        </p:nvSpPr>
        <p:spPr>
          <a:xfrm>
            <a:off x="872" y="1297581"/>
            <a:ext cx="9165896" cy="2809166"/>
          </a:xfrm>
          <a:prstGeom prst="rect">
            <a:avLst/>
          </a:prstGeom>
          <a:solidFill>
            <a:srgbClr val="003A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ttangolo 13"/>
          <p:cNvSpPr/>
          <p:nvPr userDrawn="1"/>
        </p:nvSpPr>
        <p:spPr>
          <a:xfrm>
            <a:off x="0" y="4929294"/>
            <a:ext cx="9165896" cy="228758"/>
          </a:xfrm>
          <a:prstGeom prst="rect">
            <a:avLst/>
          </a:prstGeom>
          <a:solidFill>
            <a:srgbClr val="2D79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Rettangolo 20"/>
          <p:cNvSpPr/>
          <p:nvPr userDrawn="1"/>
        </p:nvSpPr>
        <p:spPr>
          <a:xfrm>
            <a:off x="872" y="3791060"/>
            <a:ext cx="9165896" cy="546917"/>
          </a:xfrm>
          <a:prstGeom prst="rect">
            <a:avLst/>
          </a:prstGeom>
          <a:solidFill>
            <a:srgbClr val="00488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/>
          <p:cNvSpPr/>
          <p:nvPr userDrawn="1"/>
        </p:nvSpPr>
        <p:spPr>
          <a:xfrm>
            <a:off x="0" y="0"/>
            <a:ext cx="9144000" cy="130563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Sottotitolo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514334" y="2364002"/>
            <a:ext cx="8440819" cy="430887"/>
          </a:xfrm>
        </p:spPr>
        <p:txBody>
          <a:bodyPr wrap="square" lIns="0" tIns="0" bIns="0">
            <a:spAutoFit/>
          </a:bodyPr>
          <a:lstStyle>
            <a:lvl1pPr marL="0" indent="0" algn="l">
              <a:buNone/>
              <a:defRPr sz="2800" b="0" i="0" baseline="0">
                <a:ln>
                  <a:noFill/>
                </a:ln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/>
              <a:t>Sottotitolo della presentazione – </a:t>
            </a:r>
            <a:r>
              <a:rPr lang="it-IT" dirty="0" err="1"/>
              <a:t>Arial</a:t>
            </a:r>
            <a:r>
              <a:rPr lang="it-IT" dirty="0"/>
              <a:t> 30pt</a:t>
            </a:r>
          </a:p>
        </p:txBody>
      </p:sp>
      <p:sp>
        <p:nvSpPr>
          <p:cNvPr id="5" name="Segnaposto testo 4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514334" y="3862373"/>
            <a:ext cx="8440818" cy="369332"/>
          </a:xfrm>
        </p:spPr>
        <p:txBody>
          <a:bodyPr wrap="square" lIns="0">
            <a:spAutoFit/>
          </a:bodyPr>
          <a:lstStyle>
            <a:lvl1pPr marL="0" indent="0" algn="l">
              <a:spcBef>
                <a:spcPts val="0"/>
              </a:spcBef>
              <a:buNone/>
              <a:defRPr sz="1800" b="1" i="0" baseline="0">
                <a:solidFill>
                  <a:schemeClr val="bg1"/>
                </a:solidFill>
                <a:latin typeface="+mj-lt"/>
              </a:defRPr>
            </a:lvl1pPr>
            <a:lvl2pPr algn="l">
              <a:spcBef>
                <a:spcPts val="0"/>
              </a:spcBef>
              <a:defRPr sz="1800" b="1" i="0" baseline="0">
                <a:solidFill>
                  <a:schemeClr val="bg1"/>
                </a:solidFill>
                <a:latin typeface="+mj-lt"/>
              </a:defRPr>
            </a:lvl2pPr>
            <a:lvl3pPr algn="l">
              <a:spcBef>
                <a:spcPts val="0"/>
              </a:spcBef>
              <a:defRPr sz="1800" b="1" i="0" baseline="0">
                <a:solidFill>
                  <a:schemeClr val="bg1"/>
                </a:solidFill>
                <a:latin typeface="+mj-lt"/>
              </a:defRPr>
            </a:lvl3pPr>
            <a:lvl4pPr algn="l">
              <a:spcBef>
                <a:spcPts val="0"/>
              </a:spcBef>
              <a:defRPr sz="1800" b="1" i="0" baseline="0">
                <a:solidFill>
                  <a:schemeClr val="bg1"/>
                </a:solidFill>
                <a:latin typeface="+mj-lt"/>
              </a:defRPr>
            </a:lvl4pPr>
            <a:lvl5pPr algn="l">
              <a:spcBef>
                <a:spcPts val="0"/>
              </a:spcBef>
              <a:defRPr sz="1800" b="1" i="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it-IT" dirty="0"/>
              <a:t>Autore Dipartimento/Unità – </a:t>
            </a:r>
            <a:r>
              <a:rPr lang="it-IT" dirty="0" err="1"/>
              <a:t>Arial</a:t>
            </a:r>
            <a:r>
              <a:rPr lang="it-IT" dirty="0"/>
              <a:t> 18 </a:t>
            </a:r>
            <a:r>
              <a:rPr lang="it-IT" dirty="0" err="1"/>
              <a:t>pt</a:t>
            </a:r>
            <a:endParaRPr lang="it-IT" dirty="0"/>
          </a:p>
        </p:txBody>
      </p:sp>
      <p:sp>
        <p:nvSpPr>
          <p:cNvPr id="9" name="Titolo 8"/>
          <p:cNvSpPr>
            <a:spLocks noGrp="1"/>
          </p:cNvSpPr>
          <p:nvPr userDrawn="1">
            <p:ph type="title" hasCustomPrompt="1"/>
          </p:nvPr>
        </p:nvSpPr>
        <p:spPr>
          <a:xfrm>
            <a:off x="514334" y="1609751"/>
            <a:ext cx="8440819" cy="492443"/>
          </a:xfrm>
        </p:spPr>
        <p:txBody>
          <a:bodyPr lIns="0"/>
          <a:lstStyle>
            <a:lvl1pPr>
              <a:defRPr sz="32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Titolo della presentazione – </a:t>
            </a:r>
            <a:r>
              <a:rPr lang="it-IT" dirty="0" err="1"/>
              <a:t>Arial</a:t>
            </a:r>
            <a:r>
              <a:rPr lang="it-IT" dirty="0"/>
              <a:t> 30pt</a:t>
            </a:r>
          </a:p>
        </p:txBody>
      </p:sp>
      <p:pic>
        <p:nvPicPr>
          <p:cNvPr id="2" name="Immagine 1" descr="BANN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4469"/>
            <a:ext cx="9144000" cy="579120"/>
          </a:xfrm>
          <a:prstGeom prst="rect">
            <a:avLst/>
          </a:prstGeom>
        </p:spPr>
      </p:pic>
      <p:sp>
        <p:nvSpPr>
          <p:cNvPr id="10" name="Segnaposto testo 9"/>
          <p:cNvSpPr>
            <a:spLocks noGrp="1"/>
          </p:cNvSpPr>
          <p:nvPr>
            <p:ph type="body" sz="quarter" idx="11" hasCustomPrompt="1"/>
          </p:nvPr>
        </p:nvSpPr>
        <p:spPr>
          <a:xfrm>
            <a:off x="514350" y="3161098"/>
            <a:ext cx="8440738" cy="400110"/>
          </a:xfrm>
        </p:spPr>
        <p:txBody>
          <a:bodyPr lIns="0" anchor="t" anchorCtr="0">
            <a:spAutoFit/>
          </a:bodyPr>
          <a:lstStyle>
            <a:lvl1pPr marL="0" indent="0">
              <a:buNone/>
              <a:defRPr sz="2000" i="1" baseline="0">
                <a:solidFill>
                  <a:schemeClr val="bg1"/>
                </a:solidFill>
              </a:defRPr>
            </a:lvl1pPr>
            <a:lvl2pPr>
              <a:defRPr sz="1800" i="1">
                <a:solidFill>
                  <a:schemeClr val="bg1"/>
                </a:solidFill>
              </a:defRPr>
            </a:lvl2pPr>
            <a:lvl3pPr>
              <a:defRPr sz="1800" i="1">
                <a:solidFill>
                  <a:schemeClr val="bg1"/>
                </a:solidFill>
              </a:defRPr>
            </a:lvl3pPr>
            <a:lvl4pPr>
              <a:defRPr sz="1800" i="1">
                <a:solidFill>
                  <a:schemeClr val="bg1"/>
                </a:solidFill>
              </a:defRPr>
            </a:lvl4pPr>
            <a:lvl5pPr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it-IT" dirty="0"/>
              <a:t>Luogo e data – </a:t>
            </a:r>
            <a:r>
              <a:rPr lang="it-IT" dirty="0" err="1"/>
              <a:t>Arial</a:t>
            </a:r>
            <a:r>
              <a:rPr lang="it-IT" dirty="0"/>
              <a:t> 20pt </a:t>
            </a:r>
          </a:p>
        </p:txBody>
      </p:sp>
      <p:pic>
        <p:nvPicPr>
          <p:cNvPr id="8" name="Immagine 7" descr="Immagine che contiene testo, Carattere, schermata, Elementi grafici&#10;&#10;Descrizione generata automaticamente">
            <a:extLst>
              <a:ext uri="{FF2B5EF4-FFF2-40B4-BE49-F238E27FC236}">
                <a16:creationId xmlns:a16="http://schemas.microsoft.com/office/drawing/2014/main" id="{D983E6DC-606D-0C26-DB7F-44DAC37329D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12" y="235689"/>
            <a:ext cx="4683840" cy="88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9710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‹N›</a:t>
            </a:fld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11" hasCustomPrompt="1"/>
          </p:nvPr>
        </p:nvSpPr>
        <p:spPr>
          <a:xfrm>
            <a:off x="413414" y="803435"/>
            <a:ext cx="8228898" cy="3818479"/>
          </a:xfrm>
        </p:spPr>
        <p:txBody>
          <a:bodyPr/>
          <a:lstStyle/>
          <a:p>
            <a:pPr lvl="0"/>
            <a:r>
              <a:rPr lang="it-IT" dirty="0" err="1"/>
              <a:t>Lorem</a:t>
            </a:r>
            <a:r>
              <a:rPr lang="it-IT" dirty="0"/>
              <a:t> </a:t>
            </a:r>
            <a:r>
              <a:rPr lang="it-IT" dirty="0" err="1"/>
              <a:t>ipsum</a:t>
            </a:r>
            <a:r>
              <a:rPr lang="it-IT" dirty="0"/>
              <a:t> </a:t>
            </a:r>
            <a:r>
              <a:rPr lang="it-IT" dirty="0" err="1"/>
              <a:t>dolor</a:t>
            </a:r>
            <a:r>
              <a:rPr lang="it-IT" dirty="0"/>
              <a:t> sic </a:t>
            </a:r>
            <a:r>
              <a:rPr lang="it-IT" dirty="0" err="1"/>
              <a:t>amet</a:t>
            </a:r>
            <a:endParaRPr lang="it-IT" dirty="0"/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6" name="Titolo 5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it-IT" dirty="0"/>
              <a:t>Titolo</a:t>
            </a:r>
          </a:p>
        </p:txBody>
      </p:sp>
    </p:spTree>
    <p:extLst>
      <p:ext uri="{BB962C8B-B14F-4D97-AF65-F5344CB8AC3E}">
        <p14:creationId xmlns:p14="http://schemas.microsoft.com/office/powerpoint/2010/main" val="4130617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0" y="1"/>
            <a:ext cx="9144000" cy="788306"/>
          </a:xfrm>
          <a:prstGeom prst="rect">
            <a:avLst/>
          </a:prstGeom>
          <a:solidFill>
            <a:srgbClr val="003A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413414" y="177838"/>
            <a:ext cx="8229600" cy="400110"/>
          </a:xfrm>
        </p:spPr>
        <p:txBody>
          <a:bodyPr/>
          <a:lstStyle>
            <a:lvl1pPr>
              <a:defRPr sz="2600"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Titolo della slide – </a:t>
            </a:r>
            <a:r>
              <a:rPr lang="it-IT" dirty="0" err="1"/>
              <a:t>Arial</a:t>
            </a:r>
            <a:r>
              <a:rPr lang="it-IT" dirty="0"/>
              <a:t> 26pt </a:t>
            </a:r>
          </a:p>
        </p:txBody>
      </p:sp>
      <p:sp>
        <p:nvSpPr>
          <p:cNvPr id="15" name="Segnaposto testo 14"/>
          <p:cNvSpPr>
            <a:spLocks noGrp="1"/>
          </p:cNvSpPr>
          <p:nvPr>
            <p:ph type="body" sz="quarter" idx="13" hasCustomPrompt="1"/>
          </p:nvPr>
        </p:nvSpPr>
        <p:spPr>
          <a:xfrm>
            <a:off x="413414" y="939800"/>
            <a:ext cx="8229600" cy="400110"/>
          </a:xfrm>
        </p:spPr>
        <p:txBody>
          <a:bodyPr>
            <a:spAutoFit/>
          </a:bodyPr>
          <a:lstStyle>
            <a:lvl1pPr marL="0" indent="0">
              <a:buNone/>
              <a:defRPr sz="2000" b="1" baseline="0">
                <a:solidFill>
                  <a:srgbClr val="7F7F7F"/>
                </a:solidFill>
              </a:defRPr>
            </a:lvl1pPr>
            <a:lvl2pPr>
              <a:defRPr sz="2000" b="1">
                <a:solidFill>
                  <a:srgbClr val="7F7F7F"/>
                </a:solidFill>
              </a:defRPr>
            </a:lvl2pPr>
            <a:lvl3pPr>
              <a:defRPr sz="2000" b="1">
                <a:solidFill>
                  <a:srgbClr val="7F7F7F"/>
                </a:solidFill>
              </a:defRPr>
            </a:lvl3pPr>
            <a:lvl4pPr>
              <a:defRPr sz="2000" b="1">
                <a:solidFill>
                  <a:srgbClr val="7F7F7F"/>
                </a:solidFill>
              </a:defRPr>
            </a:lvl4pPr>
            <a:lvl5pPr>
              <a:defRPr sz="2000" b="1">
                <a:solidFill>
                  <a:srgbClr val="7F7F7F"/>
                </a:solidFill>
              </a:defRPr>
            </a:lvl5pPr>
          </a:lstStyle>
          <a:p>
            <a:pPr lvl="0"/>
            <a:r>
              <a:rPr lang="it-IT" dirty="0"/>
              <a:t>Titolo di secondo livello 20pt </a:t>
            </a:r>
            <a:r>
              <a:rPr lang="it-IT" dirty="0" err="1"/>
              <a:t>Arial</a:t>
            </a:r>
            <a:r>
              <a:rPr lang="it-IT" dirty="0"/>
              <a:t> </a:t>
            </a:r>
            <a:r>
              <a:rPr lang="it-IT" dirty="0" err="1"/>
              <a:t>bold</a:t>
            </a:r>
            <a:endParaRPr lang="it-IT" dirty="0"/>
          </a:p>
        </p:txBody>
      </p:sp>
      <p:sp>
        <p:nvSpPr>
          <p:cNvPr id="17" name="Segnaposto testo 16"/>
          <p:cNvSpPr>
            <a:spLocks noGrp="1"/>
          </p:cNvSpPr>
          <p:nvPr>
            <p:ph type="body" sz="quarter" idx="14" hasCustomPrompt="1"/>
          </p:nvPr>
        </p:nvSpPr>
        <p:spPr>
          <a:xfrm>
            <a:off x="413413" y="1513047"/>
            <a:ext cx="8229599" cy="769441"/>
          </a:xfrm>
        </p:spPr>
        <p:txBody>
          <a:bodyPr wrap="square">
            <a:spAutoFit/>
          </a:bodyPr>
          <a:lstStyle>
            <a:lvl1pPr marL="457200" indent="-457200">
              <a:buFont typeface="+mj-lt"/>
              <a:buAutoNum type="arabicPeriod"/>
              <a:defRPr sz="2000" baseline="0"/>
            </a:lvl1pPr>
            <a:lvl2pPr marL="457200" indent="0">
              <a:buNone/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it-IT" dirty="0"/>
              <a:t>Corpo del testo 20pt </a:t>
            </a:r>
            <a:r>
              <a:rPr lang="it-IT" dirty="0" err="1"/>
              <a:t>Arial</a:t>
            </a:r>
            <a:r>
              <a:rPr lang="it-IT" dirty="0"/>
              <a:t> regular</a:t>
            </a:r>
          </a:p>
          <a:p>
            <a:pPr lvl="0"/>
            <a:r>
              <a:rPr lang="it-IT" dirty="0" err="1"/>
              <a:t>Lorem</a:t>
            </a:r>
            <a:r>
              <a:rPr lang="it-IT" dirty="0"/>
              <a:t> </a:t>
            </a:r>
            <a:r>
              <a:rPr lang="it-IT" dirty="0" err="1"/>
              <a:t>ipsum</a:t>
            </a:r>
            <a:r>
              <a:rPr lang="it-IT" dirty="0"/>
              <a:t> </a:t>
            </a:r>
            <a:r>
              <a:rPr lang="it-IT" dirty="0" err="1"/>
              <a:t>dolor</a:t>
            </a:r>
            <a:r>
              <a:rPr lang="it-IT" dirty="0"/>
              <a:t> sic </a:t>
            </a:r>
            <a:r>
              <a:rPr lang="it-IT" dirty="0" err="1"/>
              <a:t>amet</a:t>
            </a:r>
            <a:endParaRPr lang="it-IT" dirty="0"/>
          </a:p>
        </p:txBody>
      </p:sp>
      <p:sp>
        <p:nvSpPr>
          <p:cNvPr id="19" name="Segnaposto testo 18"/>
          <p:cNvSpPr>
            <a:spLocks noGrp="1"/>
          </p:cNvSpPr>
          <p:nvPr>
            <p:ph type="body" sz="quarter" idx="15" hasCustomPrompt="1"/>
          </p:nvPr>
        </p:nvSpPr>
        <p:spPr>
          <a:xfrm>
            <a:off x="413413" y="2556815"/>
            <a:ext cx="8229599" cy="929485"/>
          </a:xfrm>
        </p:spPr>
        <p:txBody>
          <a:bodyPr wrap="square">
            <a:spAutoFit/>
          </a:bodyPr>
          <a:lstStyle>
            <a:lvl1pPr>
              <a:defRPr sz="1600" baseline="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it-IT" dirty="0"/>
              <a:t>Lista 16pt </a:t>
            </a:r>
            <a:r>
              <a:rPr lang="it-IT" dirty="0" err="1"/>
              <a:t>Arial</a:t>
            </a:r>
            <a:r>
              <a:rPr lang="it-IT" dirty="0"/>
              <a:t> regular</a:t>
            </a:r>
          </a:p>
          <a:p>
            <a:pPr lvl="0"/>
            <a:r>
              <a:rPr lang="it-IT" dirty="0" err="1"/>
              <a:t>Lorem</a:t>
            </a:r>
            <a:r>
              <a:rPr lang="it-IT" dirty="0"/>
              <a:t> </a:t>
            </a:r>
            <a:r>
              <a:rPr lang="it-IT" dirty="0" err="1"/>
              <a:t>ipsum</a:t>
            </a:r>
            <a:endParaRPr lang="it-IT" dirty="0"/>
          </a:p>
          <a:p>
            <a:pPr lvl="0"/>
            <a:r>
              <a:rPr lang="it-IT" dirty="0" err="1"/>
              <a:t>Lorem</a:t>
            </a:r>
            <a:r>
              <a:rPr lang="it-IT" dirty="0"/>
              <a:t> </a:t>
            </a:r>
            <a:r>
              <a:rPr lang="it-IT" dirty="0" err="1"/>
              <a:t>ipusm</a:t>
            </a:r>
            <a:endParaRPr lang="it-IT" dirty="0"/>
          </a:p>
        </p:txBody>
      </p:sp>
      <p:sp>
        <p:nvSpPr>
          <p:cNvPr id="10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190398" y="4767264"/>
            <a:ext cx="49640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C199-0D0D-7840-A88D-785280B31CF7}" type="slidenum">
              <a:rPr lang="it-IT" smtClean="0"/>
              <a:t>‹N›</a:t>
            </a:fld>
            <a:endParaRPr lang="it-IT"/>
          </a:p>
        </p:txBody>
      </p:sp>
      <p:sp>
        <p:nvSpPr>
          <p:cNvPr id="11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86021" y="4767263"/>
            <a:ext cx="6600701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Feasibility study of the system for transport measurements during cryogenic gamma irradiation-16.01.26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09560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0" y="1"/>
            <a:ext cx="9144000" cy="788306"/>
          </a:xfrm>
          <a:prstGeom prst="rect">
            <a:avLst/>
          </a:prstGeom>
          <a:solidFill>
            <a:srgbClr val="003A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413414" y="177838"/>
            <a:ext cx="8229600" cy="40011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Titolo della slide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>
          <a:xfrm>
            <a:off x="457200" y="1200151"/>
            <a:ext cx="8229600" cy="400110"/>
          </a:xfrm>
        </p:spPr>
        <p:txBody>
          <a:bodyPr>
            <a:spAutoFit/>
          </a:bodyPr>
          <a:lstStyle>
            <a:lvl1pPr marL="0" indent="0">
              <a:buNone/>
              <a:defRPr sz="2000" baseline="0"/>
            </a:lvl1pPr>
          </a:lstStyle>
          <a:p>
            <a:pPr lvl="0"/>
            <a:r>
              <a:rPr lang="it-IT" dirty="0"/>
              <a:t>Testo</a:t>
            </a:r>
          </a:p>
        </p:txBody>
      </p:sp>
      <p:sp>
        <p:nvSpPr>
          <p:cNvPr id="5" name="Segnaposto tabella 4"/>
          <p:cNvSpPr>
            <a:spLocks noGrp="1"/>
          </p:cNvSpPr>
          <p:nvPr>
            <p:ph type="tbl" sz="quarter" idx="13" hasCustomPrompt="1"/>
          </p:nvPr>
        </p:nvSpPr>
        <p:spPr>
          <a:xfrm>
            <a:off x="457200" y="1871663"/>
            <a:ext cx="8185150" cy="2441575"/>
          </a:xfrm>
        </p:spPr>
        <p:txBody>
          <a:bodyPr>
            <a:normAutofit/>
          </a:bodyPr>
          <a:lstStyle>
            <a:lvl1pPr marL="0" indent="0">
              <a:buNone/>
              <a:defRPr sz="1800" baseline="0"/>
            </a:lvl1pPr>
          </a:lstStyle>
          <a:p>
            <a:r>
              <a:rPr lang="it-IT" dirty="0"/>
              <a:t>Cliccare sull’icona per inserire la tabella</a:t>
            </a:r>
          </a:p>
        </p:txBody>
      </p:sp>
      <p:sp>
        <p:nvSpPr>
          <p:cNvPr id="8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190398" y="4767264"/>
            <a:ext cx="49640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C199-0D0D-7840-A88D-785280B31CF7}" type="slidenum">
              <a:rPr lang="it-IT" smtClean="0"/>
              <a:t>‹N›</a:t>
            </a:fld>
            <a:endParaRPr lang="it-IT"/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86021" y="4767263"/>
            <a:ext cx="6600701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Feasibility study of the system for transport measurements during cryogenic gamma irradiation-16.01.26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48743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/>
          <p:cNvSpPr/>
          <p:nvPr userDrawn="1"/>
        </p:nvSpPr>
        <p:spPr>
          <a:xfrm>
            <a:off x="0" y="1"/>
            <a:ext cx="9144000" cy="788306"/>
          </a:xfrm>
          <a:prstGeom prst="rect">
            <a:avLst/>
          </a:prstGeom>
          <a:solidFill>
            <a:srgbClr val="003A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413414" y="134549"/>
            <a:ext cx="8229600" cy="40011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Titolo della slide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 hasCustomPrompt="1"/>
          </p:nvPr>
        </p:nvSpPr>
        <p:spPr>
          <a:xfrm>
            <a:off x="457200" y="1151335"/>
            <a:ext cx="4040188" cy="479822"/>
          </a:xfrm>
          <a:solidFill>
            <a:srgbClr val="004884"/>
          </a:solidFill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Titolo box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ln>
            <a:solidFill>
              <a:srgbClr val="E4E4E4"/>
            </a:solidFill>
          </a:ln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8" y="1151335"/>
            <a:ext cx="4041775" cy="479822"/>
          </a:xfrm>
          <a:solidFill>
            <a:srgbClr val="004884"/>
          </a:solidFill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rgbClr val="FFFF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Titolo box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  <a:ln>
            <a:solidFill>
              <a:srgbClr val="E4E4E4"/>
            </a:solidFill>
          </a:ln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10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8190398" y="4767264"/>
            <a:ext cx="49640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C199-0D0D-7840-A88D-785280B31CF7}" type="slidenum">
              <a:rPr lang="it-IT" smtClean="0"/>
              <a:t>‹N›</a:t>
            </a:fld>
            <a:endParaRPr lang="it-IT"/>
          </a:p>
        </p:txBody>
      </p:sp>
      <p:sp>
        <p:nvSpPr>
          <p:cNvPr id="11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1486021" y="4767263"/>
            <a:ext cx="6600701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Feasibility study of the system for transport measurements during cryogenic gamma irradiation-16.01.26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83655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itolo a sinistra testo a dest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 userDrawn="1"/>
        </p:nvSpPr>
        <p:spPr>
          <a:xfrm>
            <a:off x="457203" y="204788"/>
            <a:ext cx="3008313" cy="4389834"/>
          </a:xfrm>
          <a:prstGeom prst="rect">
            <a:avLst/>
          </a:prstGeom>
          <a:solidFill>
            <a:srgbClr val="003A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457203" y="768549"/>
            <a:ext cx="3008313" cy="307777"/>
          </a:xfrm>
        </p:spPr>
        <p:txBody>
          <a:bodyPr anchor="b"/>
          <a:lstStyle>
            <a:lvl1pPr algn="l">
              <a:defRPr sz="2000" b="1"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Titolo della slide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>
          <a:xfrm>
            <a:off x="3575050" y="204789"/>
            <a:ext cx="5111750" cy="438983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dirty="0"/>
              <a:t>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 hasCustomPrompt="1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dirty="0"/>
              <a:t>Testo descrittivo</a:t>
            </a:r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190398" y="4767264"/>
            <a:ext cx="49640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C199-0D0D-7840-A88D-785280B31CF7}" type="slidenum">
              <a:rPr lang="it-IT" smtClean="0"/>
              <a:t>‹N›</a:t>
            </a:fld>
            <a:endParaRPr lang="it-IT"/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86021" y="4767263"/>
            <a:ext cx="6600701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Feasibility study of the system for transport measurements during cryogenic gamma irradiation-16.01.26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48565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e a sinist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7"/>
          <p:cNvSpPr/>
          <p:nvPr userDrawn="1"/>
        </p:nvSpPr>
        <p:spPr>
          <a:xfrm>
            <a:off x="0" y="1"/>
            <a:ext cx="9144000" cy="4705209"/>
          </a:xfrm>
          <a:prstGeom prst="rect">
            <a:avLst/>
          </a:prstGeom>
          <a:solidFill>
            <a:srgbClr val="003A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Segnaposto immagine 5"/>
          <p:cNvSpPr>
            <a:spLocks noGrp="1"/>
          </p:cNvSpPr>
          <p:nvPr>
            <p:ph type="pic" sz="quarter" idx="13" hasCustomPrompt="1"/>
          </p:nvPr>
        </p:nvSpPr>
        <p:spPr>
          <a:xfrm>
            <a:off x="457201" y="170232"/>
            <a:ext cx="3008313" cy="4389835"/>
          </a:xfrm>
          <a:ln w="1270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Cliccare sull’icona per inserire l’immagine (non utilizzare copia/incolla)</a:t>
            </a:r>
            <a:br>
              <a:rPr lang="it-IT" dirty="0"/>
            </a:br>
            <a:r>
              <a:rPr lang="it-IT" dirty="0"/>
              <a:t>Dimensioni immagine: </a:t>
            </a:r>
            <a:br>
              <a:rPr lang="it-IT" dirty="0"/>
            </a:br>
            <a:r>
              <a:rPr lang="it-IT" dirty="0"/>
              <a:t>Risoluzione a 160dpi</a:t>
            </a:r>
            <a:br>
              <a:rPr lang="it-IT" dirty="0"/>
            </a:br>
            <a:r>
              <a:rPr lang="it-IT" dirty="0"/>
              <a:t>8,57 cm (540px) per 14,29cm (900px)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>
          <a:xfrm>
            <a:off x="3575050" y="804731"/>
            <a:ext cx="5111750" cy="1877437"/>
          </a:xfrm>
        </p:spPr>
        <p:txBody>
          <a:bodyPr>
            <a:sp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dirty="0"/>
              <a:t>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11" name="Titolo 10"/>
          <p:cNvSpPr>
            <a:spLocks noGrp="1"/>
          </p:cNvSpPr>
          <p:nvPr>
            <p:ph type="title" hasCustomPrompt="1"/>
          </p:nvPr>
        </p:nvSpPr>
        <p:spPr>
          <a:xfrm>
            <a:off x="3575050" y="161414"/>
            <a:ext cx="5067964" cy="40011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Titolo della slide</a:t>
            </a:r>
          </a:p>
        </p:txBody>
      </p:sp>
      <p:sp>
        <p:nvSpPr>
          <p:cNvPr id="10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190398" y="4767264"/>
            <a:ext cx="49640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C199-0D0D-7840-A88D-785280B31CF7}" type="slidenum">
              <a:rPr lang="it-IT" smtClean="0"/>
              <a:t>‹N›</a:t>
            </a:fld>
            <a:endParaRPr lang="it-IT"/>
          </a:p>
        </p:txBody>
      </p:sp>
      <p:sp>
        <p:nvSpPr>
          <p:cNvPr id="12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86021" y="4767263"/>
            <a:ext cx="6600701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Feasibility study of the system for transport measurements during cryogenic gamma irradiation-16.01.26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15791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 userDrawn="1"/>
        </p:nvSpPr>
        <p:spPr>
          <a:xfrm>
            <a:off x="0" y="1"/>
            <a:ext cx="9144000" cy="4705209"/>
          </a:xfrm>
          <a:prstGeom prst="rect">
            <a:avLst/>
          </a:prstGeom>
          <a:solidFill>
            <a:srgbClr val="003A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1792288" y="3717728"/>
            <a:ext cx="5486400" cy="307777"/>
          </a:xfrm>
        </p:spPr>
        <p:txBody>
          <a:bodyPr anchor="b"/>
          <a:lstStyle>
            <a:lvl1pPr algn="l">
              <a:defRPr sz="2000" b="1"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 hasCustomPrompt="1"/>
          </p:nvPr>
        </p:nvSpPr>
        <p:spPr>
          <a:xfrm>
            <a:off x="1792288" y="459581"/>
            <a:ext cx="5486400" cy="3086100"/>
          </a:xfrm>
          <a:ln w="254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dirty="0"/>
              <a:t>Cliccare sull’icona per inserire l’immagine (non utilizzare copia/incolla)</a:t>
            </a:r>
            <a:br>
              <a:rPr lang="it-IT" dirty="0"/>
            </a:br>
            <a:r>
              <a:rPr lang="it-IT" dirty="0"/>
              <a:t>Dimensioni immagine: </a:t>
            </a:r>
            <a:br>
              <a:rPr lang="it-IT" dirty="0"/>
            </a:br>
            <a:r>
              <a:rPr lang="it-IT" dirty="0"/>
              <a:t>Risoluzione a 160dpi</a:t>
            </a:r>
            <a:br>
              <a:rPr lang="it-IT" dirty="0"/>
            </a:br>
            <a:r>
              <a:rPr lang="it-IT" dirty="0"/>
              <a:t>25,4 cm (1600px) per 14,29cm (900px)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4025504"/>
            <a:ext cx="5486400" cy="307777"/>
          </a:xfrm>
        </p:spPr>
        <p:txBody>
          <a:bodyPr>
            <a:spAutoFit/>
          </a:bodyPr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dirty="0"/>
              <a:t>Testo descrittivo</a:t>
            </a:r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190398" y="4767264"/>
            <a:ext cx="49640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C199-0D0D-7840-A88D-785280B31CF7}" type="slidenum">
              <a:rPr lang="it-IT" smtClean="0"/>
              <a:t>‹N›</a:t>
            </a:fld>
            <a:endParaRPr lang="it-IT"/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86021" y="4767263"/>
            <a:ext cx="6600701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Feasibility study of the system for transport measurements during cryogenic gamma irradiation-16.01.26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4454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e testo sfondo scu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immagine 4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4478338"/>
          </a:xfrm>
        </p:spPr>
        <p:txBody>
          <a:bodyPr/>
          <a:lstStyle>
            <a:lvl1pPr marL="0" indent="0">
              <a:buNone/>
              <a:defRPr sz="1800"/>
            </a:lvl1pPr>
          </a:lstStyle>
          <a:p>
            <a:r>
              <a:rPr lang="it-IT" dirty="0"/>
              <a:t>Immagine a tutto schermo con box per testo bianco su sfondo scuro</a:t>
            </a:r>
            <a:br>
              <a:rPr lang="it-IT" dirty="0"/>
            </a:br>
            <a:r>
              <a:rPr lang="it-IT" dirty="0"/>
              <a:t>Cliccare sull’icona per inserire l’immagine (non utilizzare copia/incolla)</a:t>
            </a:r>
            <a:br>
              <a:rPr lang="it-IT" dirty="0"/>
            </a:br>
            <a:r>
              <a:rPr lang="it-IT" dirty="0"/>
              <a:t>Dimensioni immagine: </a:t>
            </a:r>
            <a:br>
              <a:rPr lang="it-IT" dirty="0"/>
            </a:br>
            <a:r>
              <a:rPr lang="it-IT" dirty="0"/>
              <a:t>Risoluzione a 160dpi</a:t>
            </a:r>
            <a:br>
              <a:rPr lang="it-IT" dirty="0"/>
            </a:br>
            <a:r>
              <a:rPr lang="it-IT" dirty="0"/>
              <a:t>25,4 cm (1600px) per 14,29cm (900px)</a:t>
            </a:r>
          </a:p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 hasCustomPrompt="1"/>
          </p:nvPr>
        </p:nvSpPr>
        <p:spPr>
          <a:xfrm>
            <a:off x="1066800" y="3270043"/>
            <a:ext cx="7242444" cy="603647"/>
          </a:xfrm>
          <a:solidFill>
            <a:srgbClr val="003A69">
              <a:alpha val="86000"/>
            </a:srgbClr>
          </a:solidFill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dirty="0"/>
              <a:t>Testo descrittivo su sfondo scuro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190398" y="4767264"/>
            <a:ext cx="49640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C199-0D0D-7840-A88D-785280B31CF7}" type="slidenum">
              <a:rPr lang="it-IT" smtClean="0"/>
              <a:t>‹N›</a:t>
            </a:fld>
            <a:endParaRPr lang="it-IT"/>
          </a:p>
        </p:txBody>
      </p:sp>
      <p:sp>
        <p:nvSpPr>
          <p:cNvPr id="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86021" y="4767263"/>
            <a:ext cx="6600701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Feasibility study of the system for transport measurements during cryogenic gamma irradiation-16.01.26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05307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i chiusu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e 1"/>
          <p:cNvSpPr/>
          <p:nvPr userDrawn="1"/>
        </p:nvSpPr>
        <p:spPr>
          <a:xfrm>
            <a:off x="3087476" y="566673"/>
            <a:ext cx="3240000" cy="3240000"/>
          </a:xfrm>
          <a:prstGeom prst="ellipse">
            <a:avLst/>
          </a:prstGeom>
          <a:solidFill>
            <a:srgbClr val="00488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/>
          <p:cNvSpPr/>
          <p:nvPr userDrawn="1"/>
        </p:nvSpPr>
        <p:spPr>
          <a:xfrm>
            <a:off x="0" y="2471650"/>
            <a:ext cx="9144000" cy="682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2857328" y="1287698"/>
            <a:ext cx="3700296" cy="1175706"/>
          </a:xfrm>
          <a:ln>
            <a:noFill/>
          </a:ln>
        </p:spPr>
        <p:txBody>
          <a:bodyPr anchor="b" anchorCtr="1"/>
          <a:lstStyle>
            <a:lvl1pPr marL="0" indent="0" algn="ctr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it-IT" dirty="0"/>
              <a:t>Autore e </a:t>
            </a:r>
          </a:p>
          <a:p>
            <a:pPr lvl="0"/>
            <a:r>
              <a:rPr lang="it-IT"/>
              <a:t>contatti</a:t>
            </a:r>
            <a:endParaRPr lang="it-IT" dirty="0"/>
          </a:p>
        </p:txBody>
      </p:sp>
      <p:pic>
        <p:nvPicPr>
          <p:cNvPr id="3" name="Immagine 2" descr="BANN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28926"/>
            <a:ext cx="9144000" cy="579120"/>
          </a:xfrm>
          <a:prstGeom prst="rect">
            <a:avLst/>
          </a:prstGeom>
        </p:spPr>
      </p:pic>
      <p:sp>
        <p:nvSpPr>
          <p:cNvPr id="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86021" y="4767263"/>
            <a:ext cx="6600701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Feasibility study of the system for transport measurements during cryogenic gamma irradiation-16.01.26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31105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13414" y="284590"/>
            <a:ext cx="8229600" cy="400110"/>
          </a:xfrm>
          <a:prstGeom prst="rect">
            <a:avLst/>
          </a:prstGeom>
        </p:spPr>
        <p:txBody>
          <a:bodyPr vert="horz" lIns="91440" tIns="0" rIns="91440" bIns="0" rtlCol="0" anchor="ctr" anchorCtr="0">
            <a:spAutoFit/>
          </a:bodyPr>
          <a:lstStyle/>
          <a:p>
            <a:r>
              <a:rPr lang="it-IT" dirty="0"/>
              <a:t>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13414" y="794113"/>
            <a:ext cx="8229600" cy="1877437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190398" y="4767264"/>
            <a:ext cx="49640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C199-0D0D-7840-A88D-785280B31CF7}" type="slidenum">
              <a:rPr lang="it-IT" smtClean="0"/>
              <a:t>‹N›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86021" y="4767263"/>
            <a:ext cx="6600701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Feasibility study of the system for transport measurements during cryogenic gamma irradiation-16.01.26</a:t>
            </a:r>
            <a:endParaRPr lang="it-IT" dirty="0"/>
          </a:p>
        </p:txBody>
      </p:sp>
      <p:pic>
        <p:nvPicPr>
          <p:cNvPr id="8" name="Immagine 7" descr="Immagine che contiene Carattere, Elementi grafici, schermata, logo&#10;&#10;Descrizione generata automaticamente">
            <a:extLst>
              <a:ext uri="{FF2B5EF4-FFF2-40B4-BE49-F238E27FC236}">
                <a16:creationId xmlns:a16="http://schemas.microsoft.com/office/drawing/2014/main" id="{5B338308-C84A-393E-718A-0401A49D28FC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93037" y="4608652"/>
            <a:ext cx="1260000" cy="557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81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  <p:sldLayoutId id="2147483653" r:id="rId4"/>
    <p:sldLayoutId id="2147483656" r:id="rId5"/>
    <p:sldLayoutId id="2147483660" r:id="rId6"/>
    <p:sldLayoutId id="2147483657" r:id="rId7"/>
    <p:sldLayoutId id="2147483658" r:id="rId8"/>
    <p:sldLayoutId id="2147483661" r:id="rId9"/>
    <p:sldLayoutId id="2147483663" r:id="rId10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ttotitolo 1"/>
          <p:cNvSpPr>
            <a:spLocks noGrp="1"/>
          </p:cNvSpPr>
          <p:nvPr>
            <p:ph type="subTitle" idx="1"/>
          </p:nvPr>
        </p:nvSpPr>
        <p:spPr>
          <a:xfrm>
            <a:off x="514334" y="2878346"/>
            <a:ext cx="8440819" cy="430887"/>
          </a:xfrm>
        </p:spPr>
        <p:txBody>
          <a:bodyPr/>
          <a:lstStyle/>
          <a:p>
            <a:r>
              <a:rPr lang="it-IT" dirty="0"/>
              <a:t>PRD-3.HTS.01-T023 - D002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dirty="0"/>
              <a:t>Valentina Pinto / FUSEN-COND</a:t>
            </a:r>
          </a:p>
        </p:txBody>
      </p:sp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90383" y="1335329"/>
            <a:ext cx="8440819" cy="1477328"/>
          </a:xfrm>
        </p:spPr>
        <p:txBody>
          <a:bodyPr/>
          <a:lstStyle/>
          <a:p>
            <a:r>
              <a:rPr lang="en-US" dirty="0"/>
              <a:t>Feasibility study of the system for transport measurements during cryogenic gamma irradiation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11"/>
          </p:nvPr>
        </p:nvSpPr>
        <p:spPr>
          <a:xfrm>
            <a:off x="514350" y="3365200"/>
            <a:ext cx="8440738" cy="400110"/>
          </a:xfrm>
        </p:spPr>
        <p:txBody>
          <a:bodyPr/>
          <a:lstStyle/>
          <a:p>
            <a:r>
              <a:rPr lang="it-IT" dirty="0"/>
              <a:t>WPMAG </a:t>
            </a:r>
            <a:r>
              <a:rPr lang="it-IT" dirty="0" err="1"/>
              <a:t>Final</a:t>
            </a:r>
            <a:r>
              <a:rPr lang="it-IT" dirty="0"/>
              <a:t> Meeting 2025 16/01/2026</a:t>
            </a:r>
          </a:p>
        </p:txBody>
      </p:sp>
      <p:pic>
        <p:nvPicPr>
          <p:cNvPr id="6" name="Image3">
            <a:extLst>
              <a:ext uri="{FF2B5EF4-FFF2-40B4-BE49-F238E27FC236}">
                <a16:creationId xmlns:a16="http://schemas.microsoft.com/office/drawing/2014/main" id="{075042D7-A659-420E-12B3-00C3DED3A8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714535" y="335795"/>
            <a:ext cx="2616829" cy="57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823308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EC2A46-263D-C0FD-4CCF-9DE5747A0B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9DC27E7-0D29-301B-E654-CF7353E3E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614" y="153889"/>
            <a:ext cx="8707726" cy="430887"/>
          </a:xfrm>
        </p:spPr>
        <p:txBody>
          <a:bodyPr/>
          <a:lstStyle/>
          <a:p>
            <a:r>
              <a:rPr lang="it-IT" sz="2800" dirty="0"/>
              <a:t>2025 Activity: </a:t>
            </a:r>
            <a:r>
              <a:rPr lang="en-US" sz="2800" dirty="0"/>
              <a:t>Design of the Cryostat</a:t>
            </a:r>
            <a:endParaRPr lang="it-IT" sz="2800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C6DE77EB-20DF-D69E-4E9F-9D8DBFCAC2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</p:spPr>
        <p:txBody>
          <a:bodyPr/>
          <a:lstStyle/>
          <a:p>
            <a:fld id="{02C7C199-0D0D-7840-A88D-785280B31CF7}" type="slidenum">
              <a:rPr lang="it-IT" smtClean="0"/>
              <a:t>10</a:t>
            </a:fld>
            <a:endParaRPr lang="it-IT" dirty="0"/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9DEB414B-7A7F-AD60-8733-39F8F0CDB6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Feasibility study of the system for transport measurements during cryogenic gamma irradiation-16.01.26</a:t>
            </a:r>
            <a:endParaRPr lang="it-IT" dirty="0"/>
          </a:p>
        </p:txBody>
      </p:sp>
      <p:pic>
        <p:nvPicPr>
          <p:cNvPr id="5" name="Immagine 4" descr="Immagine che contiene arte, asciugatrice, elettrodomestico, servizi igienici&#10;&#10;Il contenuto generato dall'IA potrebbe non essere corretto.">
            <a:extLst>
              <a:ext uri="{FF2B5EF4-FFF2-40B4-BE49-F238E27FC236}">
                <a16:creationId xmlns:a16="http://schemas.microsoft.com/office/drawing/2014/main" id="{DF3F74D6-AC76-E1AA-A102-8CA3B951C3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8000" y="806472"/>
            <a:ext cx="6848000" cy="3852000"/>
          </a:xfrm>
          <a:prstGeom prst="rect">
            <a:avLst/>
          </a:prstGeom>
        </p:spPr>
      </p:pic>
      <p:pic>
        <p:nvPicPr>
          <p:cNvPr id="4" name="Immagine 3" descr="Immagine che contiene testo, Carattere, Elementi grafici, logo&#10;&#10;Il contenuto generato dall'IA potrebbe non essere corretto.">
            <a:extLst>
              <a:ext uri="{FF2B5EF4-FFF2-40B4-BE49-F238E27FC236}">
                <a16:creationId xmlns:a16="http://schemas.microsoft.com/office/drawing/2014/main" id="{0EA130D2-CCCF-6EC2-AEAE-EB4BB3B68D1C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</a:blip>
          <a:srcRect t="-1" r="72778" b="-5468"/>
          <a:stretch>
            <a:fillRect/>
          </a:stretch>
        </p:blipFill>
        <p:spPr>
          <a:xfrm>
            <a:off x="8402099" y="87148"/>
            <a:ext cx="656974" cy="607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0915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294823-A098-4931-2DCD-37E6D0A0A2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8785582-A4BA-5044-4015-19D405C629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614" y="153889"/>
            <a:ext cx="8707726" cy="430887"/>
          </a:xfrm>
        </p:spPr>
        <p:txBody>
          <a:bodyPr/>
          <a:lstStyle/>
          <a:p>
            <a:r>
              <a:rPr lang="it-IT" sz="2800" dirty="0"/>
              <a:t>2025 Activity: </a:t>
            </a:r>
            <a:r>
              <a:rPr lang="en-GB" sz="2800" dirty="0"/>
              <a:t>Liquid Nitrogen Irradiation</a:t>
            </a:r>
            <a:endParaRPr lang="it-IT" sz="2800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708EF849-5E18-1A5A-0E48-BD29DB4FC9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</p:spPr>
        <p:txBody>
          <a:bodyPr/>
          <a:lstStyle/>
          <a:p>
            <a:fld id="{02C7C199-0D0D-7840-A88D-785280B31CF7}" type="slidenum">
              <a:rPr lang="it-IT" smtClean="0"/>
              <a:t>11</a:t>
            </a:fld>
            <a:endParaRPr lang="it-IT" dirty="0"/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B5EDEBFB-6CAC-7C68-3694-EEE1388E90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Feasibility study of the system for transport measurements during cryogenic gamma irradiation-16.01.26</a:t>
            </a:r>
            <a:endParaRPr lang="it-IT" dirty="0"/>
          </a:p>
        </p:txBody>
      </p:sp>
      <p:pic>
        <p:nvPicPr>
          <p:cNvPr id="4" name="Immagine 3" descr="Immagine che contiene testo, schermata, Rettangolo, design&#10;&#10;Il contenuto generato dall'IA potrebbe non essere corretto.">
            <a:extLst>
              <a:ext uri="{FF2B5EF4-FFF2-40B4-BE49-F238E27FC236}">
                <a16:creationId xmlns:a16="http://schemas.microsoft.com/office/drawing/2014/main" id="{7B134134-CC1C-8187-3CE8-F2193F34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9" t="9162" r="34026" b="12281"/>
          <a:stretch>
            <a:fillRect/>
          </a:stretch>
        </p:blipFill>
        <p:spPr bwMode="auto">
          <a:xfrm>
            <a:off x="616668" y="871005"/>
            <a:ext cx="4563307" cy="370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62140D79-317B-3F1D-7531-BECEA4D5F7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1194998"/>
              </p:ext>
            </p:extLst>
          </p:nvPr>
        </p:nvGraphicFramePr>
        <p:xfrm>
          <a:off x="5492984" y="1169799"/>
          <a:ext cx="3346970" cy="301244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188000">
                  <a:extLst>
                    <a:ext uri="{9D8B030D-6E8A-4147-A177-3AD203B41FA5}">
                      <a16:colId xmlns:a16="http://schemas.microsoft.com/office/drawing/2014/main" val="685630711"/>
                    </a:ext>
                  </a:extLst>
                </a:gridCol>
                <a:gridCol w="1079485">
                  <a:extLst>
                    <a:ext uri="{9D8B030D-6E8A-4147-A177-3AD203B41FA5}">
                      <a16:colId xmlns:a16="http://schemas.microsoft.com/office/drawing/2014/main" val="1690106792"/>
                    </a:ext>
                  </a:extLst>
                </a:gridCol>
                <a:gridCol w="1079485">
                  <a:extLst>
                    <a:ext uri="{9D8B030D-6E8A-4147-A177-3AD203B41FA5}">
                      <a16:colId xmlns:a16="http://schemas.microsoft.com/office/drawing/2014/main" val="419824732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effectLst/>
                        </a:rPr>
                        <a:t>Dosimeter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 dirty="0">
                          <a:effectLst/>
                        </a:rPr>
                        <a:t>Dose rate (water) (Gy/h)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effectLst/>
                        </a:rPr>
                        <a:t>Dose rate (air) (Gy/h)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434283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effectLst/>
                        </a:rPr>
                        <a:t>2953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effectLst/>
                        </a:rPr>
                        <a:t>2541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166045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effectLst/>
                        </a:rPr>
                        <a:t>3078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effectLst/>
                        </a:rPr>
                        <a:t>2642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059964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effectLst/>
                        </a:rPr>
                        <a:t>2863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effectLst/>
                        </a:rPr>
                        <a:t>2463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0854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effectLst/>
                        </a:rPr>
                        <a:t>4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effectLst/>
                        </a:rPr>
                        <a:t>2384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effectLst/>
                        </a:rPr>
                        <a:t>2049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432673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effectLst/>
                        </a:rPr>
                        <a:t>5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effectLst/>
                        </a:rPr>
                        <a:t>2305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effectLst/>
                        </a:rPr>
                        <a:t>1991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284603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 dirty="0">
                          <a:effectLst/>
                        </a:rPr>
                        <a:t>6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 dirty="0">
                          <a:effectLst/>
                        </a:rPr>
                        <a:t>1916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 dirty="0">
                          <a:effectLst/>
                        </a:rPr>
                        <a:t>1647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17439875"/>
                  </a:ext>
                </a:extLst>
              </a:tr>
            </a:tbl>
          </a:graphicData>
        </a:graphic>
      </p:graphicFrame>
      <p:sp>
        <p:nvSpPr>
          <p:cNvPr id="5" name="CasellaDiTesto 4">
            <a:extLst>
              <a:ext uri="{FF2B5EF4-FFF2-40B4-BE49-F238E27FC236}">
                <a16:creationId xmlns:a16="http://schemas.microsoft.com/office/drawing/2014/main" id="{2DB07555-0AEA-78A6-4473-BFADBF1933DC}"/>
              </a:ext>
            </a:extLst>
          </p:cNvPr>
          <p:cNvSpPr txBox="1"/>
          <p:nvPr/>
        </p:nvSpPr>
        <p:spPr>
          <a:xfrm>
            <a:off x="151199" y="863702"/>
            <a:ext cx="3010952" cy="307777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sz="2000" b="1" dirty="0"/>
              <a:t>Test </a:t>
            </a:r>
            <a:r>
              <a:rPr lang="it-IT" sz="2000" b="1" dirty="0" err="1"/>
              <a:t>at</a:t>
            </a:r>
            <a:r>
              <a:rPr lang="it-IT" sz="2000" b="1" dirty="0"/>
              <a:t> Calliope Facility</a:t>
            </a:r>
          </a:p>
        </p:txBody>
      </p:sp>
      <p:pic>
        <p:nvPicPr>
          <p:cNvPr id="8" name="Immagine 7" descr="Immagine che contiene testo, Carattere, Elementi grafici, logo&#10;&#10;Il contenuto generato dall'IA potrebbe non essere corretto.">
            <a:extLst>
              <a:ext uri="{FF2B5EF4-FFF2-40B4-BE49-F238E27FC236}">
                <a16:creationId xmlns:a16="http://schemas.microsoft.com/office/drawing/2014/main" id="{750E74EB-460F-3C43-281D-BB5A860DCA42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</a:blip>
          <a:srcRect t="-1" r="72778" b="-5468"/>
          <a:stretch>
            <a:fillRect/>
          </a:stretch>
        </p:blipFill>
        <p:spPr>
          <a:xfrm>
            <a:off x="8402099" y="87148"/>
            <a:ext cx="656974" cy="607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8337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CBD5F6-5A48-9340-73DE-78B02DF03B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2983781-697A-BB71-CBAD-DD393F74C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614" y="153889"/>
            <a:ext cx="8707726" cy="430887"/>
          </a:xfrm>
        </p:spPr>
        <p:txBody>
          <a:bodyPr/>
          <a:lstStyle/>
          <a:p>
            <a:r>
              <a:rPr lang="it-IT" sz="2800" dirty="0"/>
              <a:t>2025 Activity: </a:t>
            </a:r>
            <a:r>
              <a:rPr lang="en-GB" sz="2800" dirty="0"/>
              <a:t>Liquid Nitrogen Irradiation</a:t>
            </a:r>
            <a:endParaRPr lang="it-IT" sz="2800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466B61CB-6492-09E9-0C85-B059B75A36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</p:spPr>
        <p:txBody>
          <a:bodyPr/>
          <a:lstStyle/>
          <a:p>
            <a:fld id="{02C7C199-0D0D-7840-A88D-785280B31CF7}" type="slidenum">
              <a:rPr lang="it-IT" smtClean="0"/>
              <a:t>12</a:t>
            </a:fld>
            <a:endParaRPr lang="it-IT" dirty="0"/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5EED25FC-4D13-B48F-2148-1B86B8028B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Feasibility study of the system for transport measurements during cryogenic gamma irradiation-16.01.26</a:t>
            </a:r>
            <a:endParaRPr lang="it-IT" dirty="0"/>
          </a:p>
        </p:txBody>
      </p:sp>
      <p:pic>
        <p:nvPicPr>
          <p:cNvPr id="4" name="Immagine 3" descr="Immagine che contiene testo, schermata, Rettangolo, design&#10;&#10;Il contenuto generato dall'IA potrebbe non essere corretto.">
            <a:extLst>
              <a:ext uri="{FF2B5EF4-FFF2-40B4-BE49-F238E27FC236}">
                <a16:creationId xmlns:a16="http://schemas.microsoft.com/office/drawing/2014/main" id="{64DA80A1-F209-9E7E-60E9-AF256816785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9" t="9162" r="34026" b="12281"/>
          <a:stretch>
            <a:fillRect/>
          </a:stretch>
        </p:blipFill>
        <p:spPr bwMode="auto">
          <a:xfrm>
            <a:off x="616668" y="871005"/>
            <a:ext cx="4563307" cy="370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7B03A3A6-7679-D331-FF13-3B6D3B53F3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179775"/>
              </p:ext>
            </p:extLst>
          </p:nvPr>
        </p:nvGraphicFramePr>
        <p:xfrm>
          <a:off x="5492984" y="1169799"/>
          <a:ext cx="3346970" cy="301244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188000">
                  <a:extLst>
                    <a:ext uri="{9D8B030D-6E8A-4147-A177-3AD203B41FA5}">
                      <a16:colId xmlns:a16="http://schemas.microsoft.com/office/drawing/2014/main" val="685630711"/>
                    </a:ext>
                  </a:extLst>
                </a:gridCol>
                <a:gridCol w="1079485">
                  <a:extLst>
                    <a:ext uri="{9D8B030D-6E8A-4147-A177-3AD203B41FA5}">
                      <a16:colId xmlns:a16="http://schemas.microsoft.com/office/drawing/2014/main" val="1690106792"/>
                    </a:ext>
                  </a:extLst>
                </a:gridCol>
                <a:gridCol w="1079485">
                  <a:extLst>
                    <a:ext uri="{9D8B030D-6E8A-4147-A177-3AD203B41FA5}">
                      <a16:colId xmlns:a16="http://schemas.microsoft.com/office/drawing/2014/main" val="419824732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effectLst/>
                        </a:rPr>
                        <a:t>Dosimeter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 dirty="0">
                          <a:effectLst/>
                        </a:rPr>
                        <a:t>Dose rate (water) (Gy/h)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effectLst/>
                        </a:rPr>
                        <a:t>Dose rate (air) (Gy/h)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434283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effectLst/>
                        </a:rPr>
                        <a:t>2953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effectLst/>
                        </a:rPr>
                        <a:t>2541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166045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 dirty="0">
                          <a:effectLst/>
                        </a:rPr>
                        <a:t>2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 dirty="0">
                          <a:effectLst/>
                        </a:rPr>
                        <a:t>3078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 dirty="0">
                          <a:effectLst/>
                        </a:rPr>
                        <a:t>2642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059964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effectLst/>
                        </a:rPr>
                        <a:t>2863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effectLst/>
                        </a:rPr>
                        <a:t>2463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0854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effectLst/>
                        </a:rPr>
                        <a:t>4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effectLst/>
                        </a:rPr>
                        <a:t>2384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effectLst/>
                        </a:rPr>
                        <a:t>2049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432673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effectLst/>
                        </a:rPr>
                        <a:t>5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effectLst/>
                        </a:rPr>
                        <a:t>2305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effectLst/>
                        </a:rPr>
                        <a:t>1991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284603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 dirty="0">
                          <a:effectLst/>
                        </a:rPr>
                        <a:t>6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 dirty="0">
                          <a:effectLst/>
                        </a:rPr>
                        <a:t>1916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 dirty="0">
                          <a:effectLst/>
                        </a:rPr>
                        <a:t>1647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17439875"/>
                  </a:ext>
                </a:extLst>
              </a:tr>
            </a:tbl>
          </a:graphicData>
        </a:graphic>
      </p:graphicFrame>
      <p:sp>
        <p:nvSpPr>
          <p:cNvPr id="9" name="Rettangolo 8">
            <a:extLst>
              <a:ext uri="{FF2B5EF4-FFF2-40B4-BE49-F238E27FC236}">
                <a16:creationId xmlns:a16="http://schemas.microsoft.com/office/drawing/2014/main" id="{3A01EA08-54DE-6516-7DB1-DB5A994301C8}"/>
              </a:ext>
            </a:extLst>
          </p:cNvPr>
          <p:cNvSpPr/>
          <p:nvPr/>
        </p:nvSpPr>
        <p:spPr>
          <a:xfrm>
            <a:off x="5731329" y="2677886"/>
            <a:ext cx="2955471" cy="3429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8D238612-E96B-82C6-F1F6-01B32A213B92}"/>
              </a:ext>
            </a:extLst>
          </p:cNvPr>
          <p:cNvSpPr/>
          <p:nvPr/>
        </p:nvSpPr>
        <p:spPr>
          <a:xfrm>
            <a:off x="5731328" y="3844782"/>
            <a:ext cx="2955471" cy="3429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" name="Immagine 4" descr="Immagine che contiene testo, Carattere, Elementi grafici, logo&#10;&#10;Il contenuto generato dall'IA potrebbe non essere corretto.">
            <a:extLst>
              <a:ext uri="{FF2B5EF4-FFF2-40B4-BE49-F238E27FC236}">
                <a16:creationId xmlns:a16="http://schemas.microsoft.com/office/drawing/2014/main" id="{7E85CFBD-7A1B-0513-FCCB-17B7BC250FBC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</a:blip>
          <a:srcRect t="-1" r="72778" b="-5468"/>
          <a:stretch>
            <a:fillRect/>
          </a:stretch>
        </p:blipFill>
        <p:spPr>
          <a:xfrm>
            <a:off x="8402099" y="87148"/>
            <a:ext cx="656974" cy="607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0551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EBCB04-0C94-8F82-2684-0617BFBFEC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252DA0-C524-ECD1-D73D-54FF05217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614" y="153889"/>
            <a:ext cx="8707726" cy="430887"/>
          </a:xfrm>
        </p:spPr>
        <p:txBody>
          <a:bodyPr/>
          <a:lstStyle/>
          <a:p>
            <a:r>
              <a:rPr lang="it-IT" sz="2800" dirty="0"/>
              <a:t>2025 Activity: </a:t>
            </a:r>
            <a:r>
              <a:rPr lang="en-GB" sz="2800" dirty="0"/>
              <a:t>Liquid Nitrogen Irradiation</a:t>
            </a:r>
            <a:endParaRPr lang="it-IT" sz="2800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D8367549-9783-0741-CE83-9DC0C70360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</p:spPr>
        <p:txBody>
          <a:bodyPr/>
          <a:lstStyle/>
          <a:p>
            <a:fld id="{02C7C199-0D0D-7840-A88D-785280B31CF7}" type="slidenum">
              <a:rPr lang="it-IT" smtClean="0"/>
              <a:t>13</a:t>
            </a:fld>
            <a:endParaRPr lang="it-IT" dirty="0"/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C3EBCF9C-5C00-5AB4-2577-F15487B930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Feasibility study of the system for transport measurements during cryogenic gamma irradiation-16.01.26</a:t>
            </a:r>
            <a:endParaRPr lang="it-IT" dirty="0"/>
          </a:p>
        </p:txBody>
      </p:sp>
      <p:pic>
        <p:nvPicPr>
          <p:cNvPr id="5" name="Immagine 4" descr="Immagine che contiene schermata, colonna, Proprietà materiale, muro&#10;&#10;Il contenuto generato dall'IA potrebbe non essere corretto.">
            <a:extLst>
              <a:ext uri="{FF2B5EF4-FFF2-40B4-BE49-F238E27FC236}">
                <a16:creationId xmlns:a16="http://schemas.microsoft.com/office/drawing/2014/main" id="{D598B8A9-91FD-5591-433C-80EC69E97F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7310" y="1271496"/>
            <a:ext cx="5871845" cy="3302635"/>
          </a:xfrm>
          <a:prstGeom prst="rect">
            <a:avLst/>
          </a:prstGeom>
        </p:spPr>
      </p:pic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2D045F24-7B31-BA9A-EF31-91B1CF2A37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9199134"/>
              </p:ext>
            </p:extLst>
          </p:nvPr>
        </p:nvGraphicFramePr>
        <p:xfrm>
          <a:off x="5787384" y="1622681"/>
          <a:ext cx="3042588" cy="210667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945294">
                  <a:extLst>
                    <a:ext uri="{9D8B030D-6E8A-4147-A177-3AD203B41FA5}">
                      <a16:colId xmlns:a16="http://schemas.microsoft.com/office/drawing/2014/main" val="2605844792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1559720664"/>
                    </a:ext>
                  </a:extLst>
                </a:gridCol>
                <a:gridCol w="945294">
                  <a:extLst>
                    <a:ext uri="{9D8B030D-6E8A-4147-A177-3AD203B41FA5}">
                      <a16:colId xmlns:a16="http://schemas.microsoft.com/office/drawing/2014/main" val="34448061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Dose</a:t>
                      </a:r>
                      <a:r>
                        <a:rPr lang="en-GB" sz="1800" dirty="0">
                          <a:effectLst/>
                        </a:rPr>
                        <a:t> [</a:t>
                      </a:r>
                      <a:r>
                        <a:rPr lang="en-GB" sz="1800" dirty="0" err="1">
                          <a:effectLst/>
                        </a:rPr>
                        <a:t>kGy</a:t>
                      </a:r>
                      <a:r>
                        <a:rPr lang="en-GB" sz="1800" dirty="0">
                          <a:effectLst/>
                        </a:rPr>
                        <a:t>]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800" dirty="0">
                          <a:effectLst/>
                        </a:rPr>
                        <a:t>Dose/rate (air) [</a:t>
                      </a:r>
                      <a:r>
                        <a:rPr lang="en-GB" sz="1800" dirty="0" err="1">
                          <a:effectLst/>
                        </a:rPr>
                        <a:t>kGy</a:t>
                      </a:r>
                      <a:r>
                        <a:rPr lang="en-GB" sz="1800" dirty="0">
                          <a:effectLst/>
                        </a:rPr>
                        <a:t>/h]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800">
                          <a:effectLst/>
                        </a:rPr>
                        <a:t>LN</a:t>
                      </a:r>
                      <a:r>
                        <a:rPr lang="en-GB" sz="1800" baseline="-25000">
                          <a:effectLst/>
                        </a:rPr>
                        <a:t>2 </a:t>
                      </a:r>
                      <a:r>
                        <a:rPr lang="en-GB" sz="1800">
                          <a:effectLst/>
                        </a:rPr>
                        <a:t>volume [L]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595273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800">
                          <a:effectLst/>
                        </a:rPr>
                        <a:t>1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800">
                          <a:effectLst/>
                        </a:rPr>
                        <a:t>0.8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800" dirty="0">
                          <a:effectLst/>
                        </a:rPr>
                        <a:t>2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610551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800">
                          <a:effectLst/>
                        </a:rPr>
                        <a:t>1.5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800">
                          <a:effectLst/>
                        </a:rPr>
                        <a:t>0.8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800" dirty="0">
                          <a:effectLst/>
                        </a:rPr>
                        <a:t>2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026766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800">
                          <a:effectLst/>
                        </a:rPr>
                        <a:t>5.1 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800" dirty="0">
                          <a:effectLst/>
                        </a:rPr>
                        <a:t>2.6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800" dirty="0">
                          <a:effectLst/>
                        </a:rPr>
                        <a:t>19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407942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800">
                          <a:effectLst/>
                        </a:rPr>
                        <a:t>11.1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800" dirty="0">
                          <a:effectLst/>
                        </a:rPr>
                        <a:t>2.6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800" dirty="0">
                          <a:effectLst/>
                        </a:rPr>
                        <a:t>19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45945610"/>
                  </a:ext>
                </a:extLst>
              </a:tr>
            </a:tbl>
          </a:graphicData>
        </a:graphic>
      </p:graphicFrame>
      <p:sp>
        <p:nvSpPr>
          <p:cNvPr id="8" name="CasellaDiTesto 7">
            <a:extLst>
              <a:ext uri="{FF2B5EF4-FFF2-40B4-BE49-F238E27FC236}">
                <a16:creationId xmlns:a16="http://schemas.microsoft.com/office/drawing/2014/main" id="{408FAFEB-C4C4-E17A-6ECF-B45A6F633996}"/>
              </a:ext>
            </a:extLst>
          </p:cNvPr>
          <p:cNvSpPr txBox="1"/>
          <p:nvPr/>
        </p:nvSpPr>
        <p:spPr>
          <a:xfrm>
            <a:off x="6079696" y="3922489"/>
            <a:ext cx="2750276" cy="553998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 algn="ctr"/>
            <a:r>
              <a:rPr lang="it-IT" b="1" dirty="0">
                <a:solidFill>
                  <a:srgbClr val="FF0000"/>
                </a:solidFill>
              </a:rPr>
              <a:t>No </a:t>
            </a:r>
            <a:r>
              <a:rPr lang="it-IT" b="1" dirty="0" err="1">
                <a:solidFill>
                  <a:srgbClr val="FF0000"/>
                </a:solidFill>
              </a:rPr>
              <a:t>explosion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occurred</a:t>
            </a:r>
            <a:r>
              <a:rPr lang="it-IT" b="1" dirty="0">
                <a:solidFill>
                  <a:srgbClr val="FF0000"/>
                </a:solidFill>
              </a:rPr>
              <a:t> up to 11.1 </a:t>
            </a:r>
            <a:r>
              <a:rPr lang="it-IT" b="1" dirty="0" err="1">
                <a:solidFill>
                  <a:srgbClr val="FF0000"/>
                </a:solidFill>
              </a:rPr>
              <a:t>kGy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A06E0723-B9C7-E668-BE5E-AA36E59A986D}"/>
              </a:ext>
            </a:extLst>
          </p:cNvPr>
          <p:cNvSpPr txBox="1"/>
          <p:nvPr/>
        </p:nvSpPr>
        <p:spPr>
          <a:xfrm>
            <a:off x="426515" y="1024490"/>
            <a:ext cx="8563563" cy="276999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en-US" dirty="0"/>
              <a:t>LN</a:t>
            </a:r>
            <a:r>
              <a:rPr lang="en-US" baseline="-25000" dirty="0"/>
              <a:t>2</a:t>
            </a:r>
            <a:r>
              <a:rPr lang="en-US" dirty="0"/>
              <a:t> 5.0 grade with a purity ≥ 99,999% and a level of O</a:t>
            </a:r>
            <a:r>
              <a:rPr lang="en-US" baseline="-25000" dirty="0"/>
              <a:t>2</a:t>
            </a:r>
            <a:r>
              <a:rPr lang="en-US" dirty="0"/>
              <a:t> contamination &lt; 10 </a:t>
            </a:r>
            <a:r>
              <a:rPr lang="en-US" dirty="0" err="1"/>
              <a:t>ppmv</a:t>
            </a:r>
            <a:endParaRPr lang="it-IT" dirty="0"/>
          </a:p>
        </p:txBody>
      </p:sp>
      <p:pic>
        <p:nvPicPr>
          <p:cNvPr id="9" name="Immagine 8" descr="Immagine che contiene testo, Carattere, Elementi grafici, logo&#10;&#10;Il contenuto generato dall'IA potrebbe non essere corretto.">
            <a:extLst>
              <a:ext uri="{FF2B5EF4-FFF2-40B4-BE49-F238E27FC236}">
                <a16:creationId xmlns:a16="http://schemas.microsoft.com/office/drawing/2014/main" id="{D6F31A8A-1FE1-39A0-2C7A-05D8407193CC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</a:blip>
          <a:srcRect t="-1" r="72778" b="-5468"/>
          <a:stretch>
            <a:fillRect/>
          </a:stretch>
        </p:blipFill>
        <p:spPr>
          <a:xfrm>
            <a:off x="8402099" y="87148"/>
            <a:ext cx="656974" cy="607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102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4D4385-A51E-C6DE-6829-B2DBC7A532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3E4C65-DC9D-D5F3-F6BC-CB93CA610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614" y="161583"/>
            <a:ext cx="8707726" cy="415498"/>
          </a:xfrm>
        </p:spPr>
        <p:txBody>
          <a:bodyPr/>
          <a:lstStyle/>
          <a:p>
            <a:r>
              <a:rPr lang="it-IT" sz="2700" dirty="0"/>
              <a:t>2025 Activity: </a:t>
            </a:r>
            <a:r>
              <a:rPr lang="en-GB" sz="2700" dirty="0"/>
              <a:t>Tests of Cable Radiation Hardness</a:t>
            </a:r>
            <a:endParaRPr lang="it-IT" sz="2700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74519154-9A78-E605-A630-7C15D81FC1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</p:spPr>
        <p:txBody>
          <a:bodyPr/>
          <a:lstStyle/>
          <a:p>
            <a:fld id="{02C7C199-0D0D-7840-A88D-785280B31CF7}" type="slidenum">
              <a:rPr lang="it-IT" smtClean="0"/>
              <a:t>14</a:t>
            </a:fld>
            <a:endParaRPr lang="it-IT" dirty="0"/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1A5FAC5A-CD31-D83D-549F-69B3E9F7F7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Feasibility study of the system for transport measurements during cryogenic gamma irradiation-16.01.26</a:t>
            </a:r>
            <a:endParaRPr lang="it-IT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12E8294-468F-364C-0C04-3B247CB09321}"/>
              </a:ext>
            </a:extLst>
          </p:cNvPr>
          <p:cNvSpPr txBox="1"/>
          <p:nvPr/>
        </p:nvSpPr>
        <p:spPr>
          <a:xfrm>
            <a:off x="1611080" y="4390424"/>
            <a:ext cx="5871845" cy="276999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 algn="ctr"/>
            <a:r>
              <a:rPr lang="it-IT" b="1" dirty="0">
                <a:solidFill>
                  <a:srgbClr val="FF0000"/>
                </a:solidFill>
              </a:rPr>
              <a:t>No </a:t>
            </a:r>
            <a:r>
              <a:rPr lang="it-IT" b="1" dirty="0" err="1">
                <a:solidFill>
                  <a:srgbClr val="FF0000"/>
                </a:solidFill>
              </a:rPr>
              <a:t>changes</a:t>
            </a:r>
            <a:r>
              <a:rPr lang="it-IT" b="1" dirty="0">
                <a:solidFill>
                  <a:srgbClr val="FF0000"/>
                </a:solidFill>
              </a:rPr>
              <a:t> up to 1.6 </a:t>
            </a:r>
            <a:r>
              <a:rPr lang="it-IT" b="1" dirty="0" err="1">
                <a:solidFill>
                  <a:srgbClr val="FF0000"/>
                </a:solidFill>
              </a:rPr>
              <a:t>MGy</a:t>
            </a:r>
            <a:r>
              <a:rPr lang="it-IT" b="1" dirty="0">
                <a:solidFill>
                  <a:srgbClr val="FF0000"/>
                </a:solidFill>
              </a:rPr>
              <a:t> and </a:t>
            </a:r>
            <a:r>
              <a:rPr lang="en-GB" b="1" dirty="0">
                <a:solidFill>
                  <a:srgbClr val="FF0000"/>
                </a:solidFill>
              </a:rPr>
              <a:t>2.8 </a:t>
            </a:r>
            <a:r>
              <a:rPr lang="en-GB" b="1" dirty="0" err="1">
                <a:solidFill>
                  <a:srgbClr val="FF0000"/>
                </a:solidFill>
              </a:rPr>
              <a:t>kGy</a:t>
            </a:r>
            <a:r>
              <a:rPr lang="en-GB" b="1" dirty="0">
                <a:solidFill>
                  <a:srgbClr val="FF0000"/>
                </a:solidFill>
              </a:rPr>
              <a:t>/h </a:t>
            </a:r>
            <a:endParaRPr lang="it-IT" b="1" dirty="0">
              <a:solidFill>
                <a:srgbClr val="FF0000"/>
              </a:solidFill>
            </a:endParaRPr>
          </a:p>
        </p:txBody>
      </p:sp>
      <p:pic>
        <p:nvPicPr>
          <p:cNvPr id="4" name="Immagine 3" descr="Immagine che contiene cavo, testo, interno&#10;&#10;Il contenuto generato dall'IA potrebbe non essere corretto.">
            <a:extLst>
              <a:ext uri="{FF2B5EF4-FFF2-40B4-BE49-F238E27FC236}">
                <a16:creationId xmlns:a16="http://schemas.microsoft.com/office/drawing/2014/main" id="{F15EF8C6-BB51-D4F1-7F4F-284B310A48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0450" y="1173852"/>
            <a:ext cx="5632475" cy="3168000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00DCE747-64B6-ECBA-094C-EF74D20335C5}"/>
              </a:ext>
            </a:extLst>
          </p:cNvPr>
          <p:cNvSpPr txBox="1"/>
          <p:nvPr/>
        </p:nvSpPr>
        <p:spPr>
          <a:xfrm>
            <a:off x="1031794" y="804520"/>
            <a:ext cx="78876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Test of radiation hardness of cable for voltage measurement</a:t>
            </a:r>
            <a:endParaRPr lang="it-IT" b="1" dirty="0">
              <a:latin typeface="+mj-lt"/>
            </a:endParaRPr>
          </a:p>
        </p:txBody>
      </p:sp>
      <p:pic>
        <p:nvPicPr>
          <p:cNvPr id="5" name="Immagine 4" descr="Immagine che contiene testo, Carattere, Elementi grafici, logo&#10;&#10;Il contenuto generato dall'IA potrebbe non essere corretto.">
            <a:extLst>
              <a:ext uri="{FF2B5EF4-FFF2-40B4-BE49-F238E27FC236}">
                <a16:creationId xmlns:a16="http://schemas.microsoft.com/office/drawing/2014/main" id="{A34350D4-0422-66AC-9C2A-6B34CF5F398D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</a:blip>
          <a:srcRect t="-1" r="72778" b="-5468"/>
          <a:stretch>
            <a:fillRect/>
          </a:stretch>
        </p:blipFill>
        <p:spPr>
          <a:xfrm>
            <a:off x="8402099" y="87148"/>
            <a:ext cx="656974" cy="607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385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162450"/>
            <a:ext cx="8229600" cy="430887"/>
          </a:xfrm>
        </p:spPr>
        <p:txBody>
          <a:bodyPr/>
          <a:lstStyle/>
          <a:p>
            <a:r>
              <a:rPr lang="it-IT" sz="2800" dirty="0" err="1"/>
              <a:t>Conclusions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</p:spPr>
        <p:txBody>
          <a:bodyPr/>
          <a:lstStyle/>
          <a:p>
            <a:fld id="{02C7C199-0D0D-7840-A88D-785280B31CF7}" type="slidenum">
              <a:rPr lang="it-IT" smtClean="0"/>
              <a:t>15</a:t>
            </a:fld>
            <a:endParaRPr lang="it-IT" dirty="0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Feasibility study of the system for transport measurements during cryogenic gamma irradiation-16.01.26</a:t>
            </a:r>
            <a:endParaRPr lang="it-IT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9EE6389C-B546-2FE6-F734-C44136A6C603}"/>
              </a:ext>
            </a:extLst>
          </p:cNvPr>
          <p:cNvSpPr txBox="1"/>
          <p:nvPr/>
        </p:nvSpPr>
        <p:spPr>
          <a:xfrm>
            <a:off x="150250" y="902866"/>
            <a:ext cx="8492764" cy="2903359"/>
          </a:xfrm>
          <a:prstGeom prst="rect">
            <a:avLst/>
          </a:prstGeom>
          <a:noFill/>
        </p:spPr>
        <p:txBody>
          <a:bodyPr vert="horz" wrap="square" lIns="91440" tIns="0" rIns="91440" bIns="0" rtlCol="0">
            <a:spAutoFit/>
          </a:bodyPr>
          <a:lstStyle>
            <a:defPPr>
              <a:defRPr lang="it-IT"/>
            </a:defPPr>
            <a:lvl1pPr algn="ctr">
              <a:defRPr b="1">
                <a:solidFill>
                  <a:schemeClr val="bg1"/>
                </a:solidFill>
              </a:defRPr>
            </a:lvl1pPr>
          </a:lstStyle>
          <a:p>
            <a:pPr marL="342900" indent="-342900"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it-IT" b="0" dirty="0">
                <a:solidFill>
                  <a:schemeClr val="tx1"/>
                </a:solidFill>
              </a:rPr>
              <a:t>A  </a:t>
            </a:r>
            <a:r>
              <a:rPr lang="it-IT" b="0" dirty="0" err="1">
                <a:solidFill>
                  <a:schemeClr val="tx1"/>
                </a:solidFill>
              </a:rPr>
              <a:t>cryostat</a:t>
            </a:r>
            <a:r>
              <a:rPr lang="it-IT" b="0" dirty="0">
                <a:solidFill>
                  <a:schemeClr val="tx1"/>
                </a:solidFill>
              </a:rPr>
              <a:t> </a:t>
            </a:r>
            <a:r>
              <a:rPr lang="it-IT" b="0" dirty="0" err="1">
                <a:solidFill>
                  <a:schemeClr val="tx1"/>
                </a:solidFill>
              </a:rPr>
              <a:t>was</a:t>
            </a:r>
            <a:r>
              <a:rPr lang="it-IT" b="0" dirty="0">
                <a:solidFill>
                  <a:schemeClr val="tx1"/>
                </a:solidFill>
              </a:rPr>
              <a:t> </a:t>
            </a:r>
            <a:r>
              <a:rPr lang="it-IT" b="0" dirty="0" err="1">
                <a:solidFill>
                  <a:schemeClr val="tx1"/>
                </a:solidFill>
              </a:rPr>
              <a:t>designed</a:t>
            </a:r>
            <a:r>
              <a:rPr lang="it-IT" b="0" dirty="0">
                <a:solidFill>
                  <a:schemeClr val="tx1"/>
                </a:solidFill>
              </a:rPr>
              <a:t>, </a:t>
            </a:r>
            <a:r>
              <a:rPr lang="it-IT" b="0" dirty="0" err="1">
                <a:solidFill>
                  <a:schemeClr val="tx1"/>
                </a:solidFill>
              </a:rPr>
              <a:t>realized</a:t>
            </a:r>
            <a:r>
              <a:rPr lang="it-IT" b="0" dirty="0">
                <a:solidFill>
                  <a:schemeClr val="tx1"/>
                </a:solidFill>
              </a:rPr>
              <a:t> and </a:t>
            </a:r>
            <a:r>
              <a:rPr lang="en-GB" b="0" dirty="0">
                <a:solidFill>
                  <a:schemeClr val="tx1"/>
                </a:solidFill>
              </a:rPr>
              <a:t>used for the test of LN</a:t>
            </a:r>
            <a:r>
              <a:rPr lang="en-GB" b="0" baseline="-25000" dirty="0">
                <a:solidFill>
                  <a:schemeClr val="tx1"/>
                </a:solidFill>
              </a:rPr>
              <a:t>2</a:t>
            </a:r>
            <a:r>
              <a:rPr lang="en-GB" b="0" dirty="0">
                <a:solidFill>
                  <a:schemeClr val="tx1"/>
                </a:solidFill>
              </a:rPr>
              <a:t> irradiation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chemeClr val="tx1"/>
                </a:solidFill>
              </a:rPr>
              <a:t>LN</a:t>
            </a:r>
            <a:r>
              <a:rPr lang="en-GB" b="0" baseline="-25000" dirty="0">
                <a:solidFill>
                  <a:schemeClr val="tx1"/>
                </a:solidFill>
              </a:rPr>
              <a:t>2</a:t>
            </a:r>
            <a:r>
              <a:rPr lang="en-GB" b="0" dirty="0">
                <a:solidFill>
                  <a:schemeClr val="tx1"/>
                </a:solidFill>
              </a:rPr>
              <a:t> can be used as cryogenic liquid up to 11 </a:t>
            </a:r>
            <a:r>
              <a:rPr lang="en-GB" b="0" dirty="0" err="1">
                <a:solidFill>
                  <a:schemeClr val="tx1"/>
                </a:solidFill>
              </a:rPr>
              <a:t>kGy</a:t>
            </a:r>
            <a:r>
              <a:rPr lang="en-GB" b="0" dirty="0">
                <a:solidFill>
                  <a:schemeClr val="tx1"/>
                </a:solidFill>
              </a:rPr>
              <a:t> with no risk of explosions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chemeClr val="tx1"/>
                </a:solidFill>
              </a:rPr>
              <a:t>Tests on radiation hardness of cable for voltage measurement are currently ongoing</a:t>
            </a:r>
            <a:endParaRPr lang="en-US" b="0" dirty="0">
              <a:solidFill>
                <a:schemeClr val="tx1"/>
              </a:solidFill>
            </a:endParaRP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chemeClr val="tx1"/>
                </a:solidFill>
              </a:rPr>
              <a:t>The procurement of other necessary equipment, such as source meter, nanovoltmeter and thermometers, has started.</a:t>
            </a:r>
            <a:endParaRPr lang="it-IT" b="0" dirty="0">
              <a:solidFill>
                <a:schemeClr val="tx1"/>
              </a:solidFill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A3F0BFC6-CFDC-A0F8-DD14-15F339AD885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36398"/>
          <a:stretch/>
        </p:blipFill>
        <p:spPr>
          <a:xfrm>
            <a:off x="6021822" y="3502634"/>
            <a:ext cx="2795606" cy="147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Immagine 5" descr="Immagine che contiene testo, Carattere, Elementi grafici, logo&#10;&#10;Il contenuto generato dall'IA potrebbe non essere corretto.">
            <a:extLst>
              <a:ext uri="{FF2B5EF4-FFF2-40B4-BE49-F238E27FC236}">
                <a16:creationId xmlns:a16="http://schemas.microsoft.com/office/drawing/2014/main" id="{23328632-B0D1-8324-F1D6-90BEB02434BF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</a:blip>
          <a:srcRect t="-1" r="72778" b="-5468"/>
          <a:stretch>
            <a:fillRect/>
          </a:stretch>
        </p:blipFill>
        <p:spPr>
          <a:xfrm>
            <a:off x="8402099" y="87148"/>
            <a:ext cx="656974" cy="607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4682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901556" y="4478338"/>
            <a:ext cx="7242444" cy="665162"/>
          </a:xfrm>
        </p:spPr>
        <p:txBody>
          <a:bodyPr>
            <a:normAutofit/>
          </a:bodyPr>
          <a:lstStyle/>
          <a:p>
            <a:pPr algn="ctr"/>
            <a:r>
              <a:rPr lang="it-IT" sz="3200" b="1" dirty="0"/>
              <a:t>THANK YOU </a:t>
            </a:r>
          </a:p>
        </p:txBody>
      </p:sp>
      <p:pic>
        <p:nvPicPr>
          <p:cNvPr id="9" name="Segnaposto immagine 8" descr="Immagine che contiene vestiti, calzature, persona, gruppo&#10;&#10;Il contenuto generato dall'IA potrebbe non essere corretto.">
            <a:extLst>
              <a:ext uri="{FF2B5EF4-FFF2-40B4-BE49-F238E27FC236}">
                <a16:creationId xmlns:a16="http://schemas.microsoft.com/office/drawing/2014/main" id="{BF8A42EF-D136-AC87-CCC3-205AD159B80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13274" b="13274"/>
          <a:stretch>
            <a:fillRect/>
          </a:stretch>
        </p:blipFill>
        <p:spPr/>
      </p:pic>
      <p:sp>
        <p:nvSpPr>
          <p:cNvPr id="3" name="Segnaposto numero diapositiva 2"/>
          <p:cNvSpPr>
            <a:spLocks noGrp="1"/>
          </p:cNvSpPr>
          <p:nvPr>
            <p:ph type="sldNum" sz="quarter" idx="4"/>
          </p:nvPr>
        </p:nvSpPr>
        <p:spPr>
          <a:xfrm>
            <a:off x="8190398" y="4767264"/>
            <a:ext cx="496402" cy="273844"/>
          </a:xfrm>
        </p:spPr>
        <p:txBody>
          <a:bodyPr/>
          <a:lstStyle/>
          <a:p>
            <a:fld id="{02C7C199-0D0D-7840-A88D-785280B31CF7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426641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sz="quarter" idx="10"/>
          </p:nvPr>
        </p:nvSpPr>
        <p:spPr>
          <a:xfrm>
            <a:off x="2857328" y="1540074"/>
            <a:ext cx="3700296" cy="92333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it-IT" sz="2400" dirty="0"/>
              <a:t>Valentina Pinto </a:t>
            </a:r>
          </a:p>
          <a:p>
            <a:pPr>
              <a:spcBef>
                <a:spcPts val="1200"/>
              </a:spcBef>
            </a:pPr>
            <a:r>
              <a:rPr lang="it-IT" dirty="0"/>
              <a:t>valentina.pinto@enea.it</a:t>
            </a: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Feasibility study of the system for transport measurements during cryogenic gamma irradiation-16.01.26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850172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18</a:t>
            </a:fld>
            <a:endParaRPr lang="it-IT"/>
          </a:p>
        </p:txBody>
      </p:sp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15080410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162450"/>
            <a:ext cx="8229600" cy="430887"/>
          </a:xfrm>
        </p:spPr>
        <p:txBody>
          <a:bodyPr/>
          <a:lstStyle/>
          <a:p>
            <a:r>
              <a:rPr lang="it-IT" sz="2800" dirty="0" err="1"/>
              <a:t>Irradiation</a:t>
            </a:r>
            <a:r>
              <a:rPr lang="it-IT" sz="2800" dirty="0"/>
              <a:t> Test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</p:spPr>
        <p:txBody>
          <a:bodyPr/>
          <a:lstStyle/>
          <a:p>
            <a:fld id="{02C7C199-0D0D-7840-A88D-785280B31CF7}" type="slidenum">
              <a:rPr lang="it-IT" smtClean="0"/>
              <a:t>19</a:t>
            </a:fld>
            <a:endParaRPr lang="it-IT" dirty="0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Feasibility study of the system for transport measurements during cryogenic gamma irradiation-16.01.26</a:t>
            </a:r>
            <a:endParaRPr lang="it-IT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9F049F9A-6329-9405-C142-64C6DCCE3F86}"/>
              </a:ext>
            </a:extLst>
          </p:cNvPr>
          <p:cNvSpPr txBox="1"/>
          <p:nvPr/>
        </p:nvSpPr>
        <p:spPr>
          <a:xfrm>
            <a:off x="228863" y="959028"/>
            <a:ext cx="8323466" cy="2026196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b="1" dirty="0"/>
              <a:t>Commercial HTS</a:t>
            </a:r>
            <a:r>
              <a:rPr lang="it-IT" dirty="0"/>
              <a:t>: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it-IT" dirty="0"/>
              <a:t>EuBCO+BaHfO</a:t>
            </a:r>
            <a:r>
              <a:rPr lang="it-IT" baseline="-25000" dirty="0"/>
              <a:t>3</a:t>
            </a:r>
            <a:r>
              <a:rPr lang="it-IT" dirty="0"/>
              <a:t> by </a:t>
            </a:r>
            <a:r>
              <a:rPr lang="it-IT" b="1" dirty="0"/>
              <a:t>Shanghai</a:t>
            </a:r>
            <a:r>
              <a:rPr lang="it-IT" dirty="0"/>
              <a:t> </a:t>
            </a:r>
            <a:r>
              <a:rPr lang="it-IT" dirty="0" err="1"/>
              <a:t>Superconducting</a:t>
            </a:r>
            <a:r>
              <a:rPr lang="it-IT" dirty="0"/>
              <a:t> Tech. (</a:t>
            </a:r>
            <a:r>
              <a:rPr lang="it-IT" b="1" dirty="0"/>
              <a:t>#2 </a:t>
            </a:r>
            <a:r>
              <a:rPr lang="it-IT" b="1" dirty="0" err="1"/>
              <a:t>different</a:t>
            </a:r>
            <a:r>
              <a:rPr lang="it-IT" b="1" dirty="0"/>
              <a:t> </a:t>
            </a:r>
            <a:r>
              <a:rPr lang="it-IT" b="1" dirty="0" err="1"/>
              <a:t>APCs</a:t>
            </a:r>
            <a:r>
              <a:rPr lang="it-IT" b="1" dirty="0"/>
              <a:t> </a:t>
            </a:r>
            <a:r>
              <a:rPr lang="it-IT" b="1" dirty="0" err="1"/>
              <a:t>content</a:t>
            </a:r>
            <a:r>
              <a:rPr lang="it-IT" dirty="0"/>
              <a:t>). </a:t>
            </a:r>
            <a:r>
              <a:rPr lang="en-US" dirty="0"/>
              <a:t>Cu stabilizer thickness of 10 </a:t>
            </a:r>
            <a:r>
              <a:rPr lang="en-US" dirty="0" err="1"/>
              <a:t>μm</a:t>
            </a:r>
            <a:endParaRPr lang="en-US" dirty="0"/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it-IT" dirty="0" err="1"/>
              <a:t>GdBCO</a:t>
            </a:r>
            <a:r>
              <a:rPr lang="it-IT" dirty="0"/>
              <a:t>, SCN04220, by </a:t>
            </a:r>
            <a:r>
              <a:rPr lang="it-IT" b="1" dirty="0" err="1"/>
              <a:t>Sunam</a:t>
            </a:r>
            <a:r>
              <a:rPr lang="it-IT" dirty="0"/>
              <a:t>. </a:t>
            </a:r>
            <a:r>
              <a:rPr lang="en-US" dirty="0"/>
              <a:t>Cu stabilizer thickness of 15 </a:t>
            </a:r>
            <a:r>
              <a:rPr lang="en-US" dirty="0" err="1"/>
              <a:t>μm</a:t>
            </a:r>
            <a:r>
              <a:rPr lang="en-US" dirty="0"/>
              <a:t> each side.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it-IT" dirty="0" err="1"/>
              <a:t>BiSCCO</a:t>
            </a:r>
            <a:r>
              <a:rPr lang="it-IT" dirty="0"/>
              <a:t> 2223, by </a:t>
            </a:r>
            <a:r>
              <a:rPr lang="it-IT" b="1" dirty="0"/>
              <a:t>Sumitomo</a:t>
            </a:r>
            <a:r>
              <a:rPr lang="it-IT" dirty="0"/>
              <a:t>. Ag/Ag-</a:t>
            </a:r>
            <a:r>
              <a:rPr lang="it-IT" dirty="0" err="1"/>
              <a:t>alloy</a:t>
            </a:r>
            <a:r>
              <a:rPr lang="it-IT" dirty="0"/>
              <a:t> </a:t>
            </a:r>
            <a:r>
              <a:rPr lang="it-IT" dirty="0" err="1"/>
              <a:t>matrix</a:t>
            </a:r>
            <a:r>
              <a:rPr lang="it-IT" dirty="0"/>
              <a:t>. </a:t>
            </a:r>
            <a:endParaRPr lang="it-IT" baseline="-25000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E2B3240E-2C37-8735-4F2F-D985EEAB2C59}"/>
              </a:ext>
            </a:extLst>
          </p:cNvPr>
          <p:cNvSpPr txBox="1"/>
          <p:nvPr/>
        </p:nvSpPr>
        <p:spPr>
          <a:xfrm>
            <a:off x="204835" y="3112582"/>
            <a:ext cx="5006499" cy="1610697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pPr>
              <a:lnSpc>
                <a:spcPct val="150000"/>
              </a:lnSpc>
              <a:buClr>
                <a:srgbClr val="C00000"/>
              </a:buClr>
            </a:pPr>
            <a:r>
              <a:rPr lang="it-IT" b="1" dirty="0" err="1"/>
              <a:t>Chemically</a:t>
            </a:r>
            <a:r>
              <a:rPr lang="it-IT" b="1" dirty="0"/>
              <a:t> </a:t>
            </a:r>
            <a:r>
              <a:rPr lang="it-IT" b="1" dirty="0" err="1"/>
              <a:t>deposited</a:t>
            </a:r>
            <a:r>
              <a:rPr lang="it-IT" b="1" dirty="0"/>
              <a:t> film </a:t>
            </a:r>
            <a:r>
              <a:rPr lang="it-IT" dirty="0" err="1"/>
              <a:t>used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</a:t>
            </a:r>
            <a:r>
              <a:rPr lang="it-IT" dirty="0" err="1"/>
              <a:t>reference</a:t>
            </a:r>
            <a:r>
              <a:rPr lang="it-IT" dirty="0"/>
              <a:t>: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it-IT" dirty="0"/>
              <a:t>YBCO on STO and LAO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it-IT" dirty="0"/>
              <a:t>YBCO-Gd10% on LAO</a:t>
            </a:r>
          </a:p>
          <a:p>
            <a:pPr>
              <a:lnSpc>
                <a:spcPct val="150000"/>
              </a:lnSpc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89833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162450"/>
            <a:ext cx="8229600" cy="430887"/>
          </a:xfrm>
        </p:spPr>
        <p:txBody>
          <a:bodyPr/>
          <a:lstStyle/>
          <a:p>
            <a:r>
              <a:rPr lang="it-IT" sz="2800" dirty="0" err="1"/>
              <a:t>Acknowledgments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</p:spPr>
        <p:txBody>
          <a:bodyPr/>
          <a:lstStyle/>
          <a:p>
            <a:fld id="{02C7C199-0D0D-7840-A88D-785280B31CF7}" type="slidenum">
              <a:rPr lang="it-IT" smtClean="0"/>
              <a:t>2</a:t>
            </a:fld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quarter" idx="13"/>
          </p:nvPr>
        </p:nvSpPr>
        <p:spPr>
          <a:xfrm>
            <a:off x="453169" y="1860246"/>
            <a:ext cx="8229600" cy="400110"/>
          </a:xfrm>
        </p:spPr>
        <p:txBody>
          <a:bodyPr/>
          <a:lstStyle/>
          <a:p>
            <a:r>
              <a:rPr lang="it-IT" dirty="0">
                <a:solidFill>
                  <a:srgbClr val="C00000"/>
                </a:solidFill>
              </a:rPr>
              <a:t>Superconductivity </a:t>
            </a:r>
            <a:r>
              <a:rPr lang="it-IT" dirty="0" err="1">
                <a:solidFill>
                  <a:srgbClr val="C00000"/>
                </a:solidFill>
              </a:rPr>
              <a:t>Laboratory</a:t>
            </a:r>
            <a:r>
              <a:rPr lang="it-IT" dirty="0">
                <a:solidFill>
                  <a:srgbClr val="C00000"/>
                </a:solidFill>
              </a:rPr>
              <a:t>-ENEA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14"/>
          </p:nvPr>
        </p:nvSpPr>
        <p:spPr>
          <a:xfrm>
            <a:off x="453169" y="2191131"/>
            <a:ext cx="8229599" cy="400110"/>
          </a:xfrm>
        </p:spPr>
        <p:txBody>
          <a:bodyPr/>
          <a:lstStyle/>
          <a:p>
            <a:pPr marL="0" indent="0">
              <a:buNone/>
            </a:pPr>
            <a:r>
              <a:rPr lang="it-IT" dirty="0"/>
              <a:t>G. Celentano, R. Freda, A. Masi, A. Angrisani Armenio</a:t>
            </a:r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3"/>
          </p:nvPr>
        </p:nvSpPr>
        <p:spPr>
          <a:xfrm>
            <a:off x="1314570" y="4777026"/>
            <a:ext cx="6947687" cy="273844"/>
          </a:xfrm>
        </p:spPr>
        <p:txBody>
          <a:bodyPr/>
          <a:lstStyle/>
          <a:p>
            <a:r>
              <a:rPr lang="en-US" dirty="0"/>
              <a:t>Feasibility study of the system for transport measurements during cryogenic gamma irradiation-16.01.26</a:t>
            </a:r>
            <a:endParaRPr lang="it-IT" dirty="0"/>
          </a:p>
        </p:txBody>
      </p:sp>
      <p:grpSp>
        <p:nvGrpSpPr>
          <p:cNvPr id="10" name="Gruppo 9">
            <a:extLst>
              <a:ext uri="{FF2B5EF4-FFF2-40B4-BE49-F238E27FC236}">
                <a16:creationId xmlns:a16="http://schemas.microsoft.com/office/drawing/2014/main" id="{AFF5D3B6-C72F-B185-C34B-F3AC2B4A829C}"/>
              </a:ext>
            </a:extLst>
          </p:cNvPr>
          <p:cNvGrpSpPr/>
          <p:nvPr/>
        </p:nvGrpSpPr>
        <p:grpSpPr>
          <a:xfrm>
            <a:off x="453170" y="2540890"/>
            <a:ext cx="8247529" cy="771916"/>
            <a:chOff x="531983" y="2679305"/>
            <a:chExt cx="8247529" cy="771916"/>
          </a:xfrm>
        </p:grpSpPr>
        <p:sp>
          <p:nvSpPr>
            <p:cNvPr id="8" name="Segnaposto testo 3">
              <a:extLst>
                <a:ext uri="{FF2B5EF4-FFF2-40B4-BE49-F238E27FC236}">
                  <a16:creationId xmlns:a16="http://schemas.microsoft.com/office/drawing/2014/main" id="{32EA302D-8C2B-9298-A756-C4CAD966D3C0}"/>
                </a:ext>
              </a:extLst>
            </p:cNvPr>
            <p:cNvSpPr txBox="1">
              <a:spLocks/>
            </p:cNvSpPr>
            <p:nvPr/>
          </p:nvSpPr>
          <p:spPr>
            <a:xfrm>
              <a:off x="549912" y="2679305"/>
              <a:ext cx="8229600" cy="400110"/>
            </a:xfrm>
            <a:prstGeom prst="rect">
              <a:avLst/>
            </a:prstGeom>
          </p:spPr>
          <p:txBody>
            <a:bodyPr vert="horz" lIns="91440" tIns="45720" rIns="91440" bIns="45720" rtlCol="0">
              <a:spAutoFit/>
            </a:bodyPr>
            <a:lstStyle>
              <a:lvl1pPr marL="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2000" b="1" kern="1200" baseline="0">
                  <a:solidFill>
                    <a:srgbClr val="7F7F7F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b="1" kern="1200">
                  <a:solidFill>
                    <a:srgbClr val="7F7F7F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b="1" kern="1200">
                  <a:solidFill>
                    <a:srgbClr val="7F7F7F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b="1" kern="1200">
                  <a:solidFill>
                    <a:srgbClr val="7F7F7F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b="1" kern="1200">
                  <a:solidFill>
                    <a:srgbClr val="7F7F7F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dirty="0">
                  <a:solidFill>
                    <a:srgbClr val="C00000"/>
                  </a:solidFill>
                </a:rPr>
                <a:t>Calliope Facility-ENEA</a:t>
              </a:r>
            </a:p>
          </p:txBody>
        </p:sp>
        <p:sp>
          <p:nvSpPr>
            <p:cNvPr id="9" name="Segnaposto testo 4">
              <a:extLst>
                <a:ext uri="{FF2B5EF4-FFF2-40B4-BE49-F238E27FC236}">
                  <a16:creationId xmlns:a16="http://schemas.microsoft.com/office/drawing/2014/main" id="{25BED411-F056-63CA-0C72-D799225B5EBF}"/>
                </a:ext>
              </a:extLst>
            </p:cNvPr>
            <p:cNvSpPr txBox="1">
              <a:spLocks/>
            </p:cNvSpPr>
            <p:nvPr/>
          </p:nvSpPr>
          <p:spPr>
            <a:xfrm>
              <a:off x="531983" y="3051111"/>
              <a:ext cx="8229599" cy="400110"/>
            </a:xfrm>
            <a:prstGeom prst="rect">
              <a:avLst/>
            </a:prstGeom>
          </p:spPr>
          <p:txBody>
            <a:bodyPr vert="horz" wrap="square" lIns="91440" tIns="45720" rIns="91440" bIns="45720" rtlCol="0">
              <a:spAutoFit/>
            </a:bodyPr>
            <a:lstStyle>
              <a:lvl1pPr marL="457200" indent="-457200" algn="l" defTabSz="457200" rtl="0" eaLnBrk="1" latinLnBrk="0" hangingPunct="1">
                <a:spcBef>
                  <a:spcPct val="20000"/>
                </a:spcBef>
                <a:buFont typeface="+mj-lt"/>
                <a:buAutoNum type="arabicPeriod"/>
                <a:defRPr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it-IT" dirty="0"/>
                <a:t>A. Cemmi, R. Carcione, I. Di Sarcina, G. Ferrara, A. Verna, J. Scifo</a:t>
              </a:r>
            </a:p>
          </p:txBody>
        </p:sp>
      </p:grpSp>
      <p:grpSp>
        <p:nvGrpSpPr>
          <p:cNvPr id="11" name="Gruppo 10">
            <a:extLst>
              <a:ext uri="{FF2B5EF4-FFF2-40B4-BE49-F238E27FC236}">
                <a16:creationId xmlns:a16="http://schemas.microsoft.com/office/drawing/2014/main" id="{9BC55094-F7A6-D371-A2D3-1BDB6E2BB86B}"/>
              </a:ext>
            </a:extLst>
          </p:cNvPr>
          <p:cNvGrpSpPr/>
          <p:nvPr/>
        </p:nvGrpSpPr>
        <p:grpSpPr>
          <a:xfrm>
            <a:off x="429428" y="3966441"/>
            <a:ext cx="8253339" cy="710295"/>
            <a:chOff x="504231" y="3614405"/>
            <a:chExt cx="8253339" cy="710295"/>
          </a:xfrm>
        </p:grpSpPr>
        <p:sp>
          <p:nvSpPr>
            <p:cNvPr id="12" name="Segnaposto testo 3">
              <a:extLst>
                <a:ext uri="{FF2B5EF4-FFF2-40B4-BE49-F238E27FC236}">
                  <a16:creationId xmlns:a16="http://schemas.microsoft.com/office/drawing/2014/main" id="{56D842C5-C281-7A1D-5EA5-6A87E4E3767C}"/>
                </a:ext>
              </a:extLst>
            </p:cNvPr>
            <p:cNvSpPr txBox="1">
              <a:spLocks/>
            </p:cNvSpPr>
            <p:nvPr/>
          </p:nvSpPr>
          <p:spPr>
            <a:xfrm>
              <a:off x="504231" y="3614405"/>
              <a:ext cx="8229600" cy="400110"/>
            </a:xfrm>
            <a:prstGeom prst="rect">
              <a:avLst/>
            </a:prstGeom>
          </p:spPr>
          <p:txBody>
            <a:bodyPr vert="horz" lIns="91440" tIns="45720" rIns="91440" bIns="45720" rtlCol="0">
              <a:spAutoFit/>
            </a:bodyPr>
            <a:lstStyle>
              <a:lvl1pPr marL="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2000" b="1" kern="1200" baseline="0">
                  <a:solidFill>
                    <a:srgbClr val="7F7F7F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b="1" kern="1200">
                  <a:solidFill>
                    <a:srgbClr val="7F7F7F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b="1" kern="1200">
                  <a:solidFill>
                    <a:srgbClr val="7F7F7F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b="1" kern="1200">
                  <a:solidFill>
                    <a:srgbClr val="7F7F7F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b="1" kern="1200">
                  <a:solidFill>
                    <a:srgbClr val="7F7F7F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dirty="0">
                  <a:solidFill>
                    <a:srgbClr val="C00000"/>
                  </a:solidFill>
                </a:rPr>
                <a:t>Tor Vergata University- Rome</a:t>
              </a:r>
            </a:p>
          </p:txBody>
        </p:sp>
        <p:sp>
          <p:nvSpPr>
            <p:cNvPr id="13" name="Segnaposto testo 4">
              <a:extLst>
                <a:ext uri="{FF2B5EF4-FFF2-40B4-BE49-F238E27FC236}">
                  <a16:creationId xmlns:a16="http://schemas.microsoft.com/office/drawing/2014/main" id="{9B2EFA7A-C84E-CB8E-FEC9-98B48CF9849B}"/>
                </a:ext>
              </a:extLst>
            </p:cNvPr>
            <p:cNvSpPr txBox="1">
              <a:spLocks/>
            </p:cNvSpPr>
            <p:nvPr/>
          </p:nvSpPr>
          <p:spPr>
            <a:xfrm>
              <a:off x="527971" y="3924590"/>
              <a:ext cx="8229599" cy="400110"/>
            </a:xfrm>
            <a:prstGeom prst="rect">
              <a:avLst/>
            </a:prstGeom>
          </p:spPr>
          <p:txBody>
            <a:bodyPr vert="horz" wrap="square" lIns="91440" tIns="45720" rIns="91440" bIns="45720" rtlCol="0">
              <a:spAutoFit/>
            </a:bodyPr>
            <a:lstStyle>
              <a:lvl1pPr marL="457200" indent="-457200" algn="l" defTabSz="457200" rtl="0" eaLnBrk="1" latinLnBrk="0" hangingPunct="1">
                <a:spcBef>
                  <a:spcPct val="20000"/>
                </a:spcBef>
                <a:buFont typeface="+mj-lt"/>
                <a:buAutoNum type="arabicPeriod"/>
                <a:defRPr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+mj-lt"/>
                <a:buNone/>
              </a:pPr>
              <a:r>
                <a:rPr lang="it-IT" dirty="0"/>
                <a:t>Prof. M. Tomellini, M. De Angelis</a:t>
              </a:r>
            </a:p>
          </p:txBody>
        </p:sp>
      </p:grp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A9A1777-FF88-DAE4-2FF5-4A5260D0BAF7}"/>
              </a:ext>
            </a:extLst>
          </p:cNvPr>
          <p:cNvSpPr txBox="1"/>
          <p:nvPr/>
        </p:nvSpPr>
        <p:spPr>
          <a:xfrm>
            <a:off x="453169" y="981549"/>
            <a:ext cx="8293210" cy="830997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r>
              <a:rPr lang="en-US" sz="1800" b="1" i="0" u="none" strike="noStrike" baseline="0" dirty="0">
                <a:solidFill>
                  <a:srgbClr val="002060"/>
                </a:solidFill>
                <a:latin typeface="Arial" panose="020B0604020202020204" pitchFamily="34" charset="0"/>
              </a:rPr>
              <a:t>TASK PRD-3.HTS.01-T023</a:t>
            </a:r>
            <a:r>
              <a:rPr lang="en-US" sz="1800" b="0" i="0" u="none" strike="noStrike" baseline="0" dirty="0">
                <a:solidFill>
                  <a:srgbClr val="002060"/>
                </a:solidFill>
                <a:latin typeface="Arial" panose="020B0604020202020204" pitchFamily="34" charset="0"/>
              </a:rPr>
              <a:t>: Understanding neutron and secondary radiation effects on the superconducting state and on the microstructure of HTS 2G tapes</a:t>
            </a:r>
            <a:endParaRPr lang="en-US" sz="1000" b="0" i="0" u="none" strike="noStrike" baseline="0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</a:rPr>
              <a:t>Task Coordinator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</a:rPr>
              <a:t>: F. Laviano (POLITO)</a:t>
            </a:r>
            <a:endParaRPr lang="it-IT" dirty="0"/>
          </a:p>
        </p:txBody>
      </p:sp>
      <p:grpSp>
        <p:nvGrpSpPr>
          <p:cNvPr id="14" name="Gruppo 13">
            <a:extLst>
              <a:ext uri="{FF2B5EF4-FFF2-40B4-BE49-F238E27FC236}">
                <a16:creationId xmlns:a16="http://schemas.microsoft.com/office/drawing/2014/main" id="{ED68993D-F8E7-7FB1-4C1A-0942563EDF39}"/>
              </a:ext>
            </a:extLst>
          </p:cNvPr>
          <p:cNvGrpSpPr/>
          <p:nvPr/>
        </p:nvGrpSpPr>
        <p:grpSpPr>
          <a:xfrm>
            <a:off x="457201" y="3279428"/>
            <a:ext cx="8257372" cy="735815"/>
            <a:chOff x="593699" y="2730373"/>
            <a:chExt cx="8257372" cy="735815"/>
          </a:xfrm>
        </p:grpSpPr>
        <p:sp>
          <p:nvSpPr>
            <p:cNvPr id="15" name="Segnaposto testo 3">
              <a:extLst>
                <a:ext uri="{FF2B5EF4-FFF2-40B4-BE49-F238E27FC236}">
                  <a16:creationId xmlns:a16="http://schemas.microsoft.com/office/drawing/2014/main" id="{04CF714A-83C3-A67A-ADFB-27A433606742}"/>
                </a:ext>
              </a:extLst>
            </p:cNvPr>
            <p:cNvSpPr txBox="1">
              <a:spLocks/>
            </p:cNvSpPr>
            <p:nvPr/>
          </p:nvSpPr>
          <p:spPr>
            <a:xfrm>
              <a:off x="621471" y="2730373"/>
              <a:ext cx="8229600" cy="400110"/>
            </a:xfrm>
            <a:prstGeom prst="rect">
              <a:avLst/>
            </a:prstGeom>
          </p:spPr>
          <p:txBody>
            <a:bodyPr vert="horz" lIns="91440" tIns="45720" rIns="91440" bIns="45720" rtlCol="0">
              <a:spAutoFit/>
            </a:bodyPr>
            <a:lstStyle>
              <a:lvl1pPr marL="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2000" b="1" kern="1200" baseline="0">
                  <a:solidFill>
                    <a:srgbClr val="7F7F7F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b="1" kern="1200">
                  <a:solidFill>
                    <a:srgbClr val="7F7F7F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b="1" kern="1200">
                  <a:solidFill>
                    <a:srgbClr val="7F7F7F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b="1" kern="1200">
                  <a:solidFill>
                    <a:srgbClr val="7F7F7F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b="1" kern="1200">
                  <a:solidFill>
                    <a:srgbClr val="7F7F7F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dirty="0">
                  <a:solidFill>
                    <a:srgbClr val="C00000"/>
                  </a:solidFill>
                </a:rPr>
                <a:t>IRAD </a:t>
              </a:r>
              <a:r>
                <a:rPr lang="it-IT" dirty="0" err="1">
                  <a:solidFill>
                    <a:srgbClr val="C00000"/>
                  </a:solidFill>
                </a:rPr>
                <a:t>Laboratory</a:t>
              </a:r>
              <a:r>
                <a:rPr lang="it-IT" dirty="0">
                  <a:solidFill>
                    <a:srgbClr val="C00000"/>
                  </a:solidFill>
                </a:rPr>
                <a:t>-ENEA</a:t>
              </a:r>
            </a:p>
          </p:txBody>
        </p:sp>
        <p:sp>
          <p:nvSpPr>
            <p:cNvPr id="16" name="Segnaposto testo 4">
              <a:extLst>
                <a:ext uri="{FF2B5EF4-FFF2-40B4-BE49-F238E27FC236}">
                  <a16:creationId xmlns:a16="http://schemas.microsoft.com/office/drawing/2014/main" id="{6C85F54F-3E8D-69FE-82D2-D717E5D03F79}"/>
                </a:ext>
              </a:extLst>
            </p:cNvPr>
            <p:cNvSpPr txBox="1">
              <a:spLocks/>
            </p:cNvSpPr>
            <p:nvPr/>
          </p:nvSpPr>
          <p:spPr>
            <a:xfrm>
              <a:off x="593699" y="3066078"/>
              <a:ext cx="8229599" cy="400110"/>
            </a:xfrm>
            <a:prstGeom prst="rect">
              <a:avLst/>
            </a:prstGeom>
          </p:spPr>
          <p:txBody>
            <a:bodyPr vert="horz" wrap="square" lIns="91440" tIns="45720" rIns="91440" bIns="45720" rtlCol="0">
              <a:spAutoFit/>
            </a:bodyPr>
            <a:lstStyle>
              <a:lvl1pPr marL="457200" indent="-457200" algn="l" defTabSz="457200" rtl="0" eaLnBrk="1" latinLnBrk="0" hangingPunct="1">
                <a:spcBef>
                  <a:spcPct val="20000"/>
                </a:spcBef>
                <a:buFont typeface="+mj-lt"/>
                <a:buAutoNum type="arabicPeriod"/>
                <a:defRPr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+mj-lt"/>
                <a:buNone/>
              </a:pPr>
              <a:r>
                <a:rPr lang="it-IT" dirty="0"/>
                <a:t>D. Casagrande, E. Palumbo</a:t>
              </a:r>
            </a:p>
          </p:txBody>
        </p:sp>
      </p:grpSp>
      <p:pic>
        <p:nvPicPr>
          <p:cNvPr id="19" name="Immagine 18" descr="Immagine che contiene testo, Carattere, Elementi grafici, logo&#10;&#10;Il contenuto generato dall'IA potrebbe non essere corretto.">
            <a:extLst>
              <a:ext uri="{FF2B5EF4-FFF2-40B4-BE49-F238E27FC236}">
                <a16:creationId xmlns:a16="http://schemas.microsoft.com/office/drawing/2014/main" id="{B23A4246-7A68-AAD7-8B4E-025830F50DD7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</a:blip>
          <a:srcRect t="-1" r="72778" b="-5468"/>
          <a:stretch>
            <a:fillRect/>
          </a:stretch>
        </p:blipFill>
        <p:spPr>
          <a:xfrm>
            <a:off x="8402099" y="87148"/>
            <a:ext cx="656974" cy="607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2611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162450"/>
            <a:ext cx="8229600" cy="430887"/>
          </a:xfrm>
        </p:spPr>
        <p:txBody>
          <a:bodyPr/>
          <a:lstStyle/>
          <a:p>
            <a:r>
              <a:rPr lang="it-IT" sz="2800" dirty="0"/>
              <a:t>Calliope Facility </a:t>
            </a:r>
            <a:r>
              <a:rPr lang="it-IT" sz="2800" dirty="0" err="1"/>
              <a:t>at</a:t>
            </a:r>
            <a:r>
              <a:rPr lang="it-IT" sz="2800" dirty="0"/>
              <a:t> ENEA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</p:spPr>
        <p:txBody>
          <a:bodyPr/>
          <a:lstStyle/>
          <a:p>
            <a:fld id="{02C7C199-0D0D-7840-A88D-785280B31CF7}" type="slidenum">
              <a:rPr lang="it-IT" smtClean="0"/>
              <a:t>20</a:t>
            </a:fld>
            <a:endParaRPr lang="it-IT" dirty="0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Feasibility study of the system for transport measurements during cryogenic gamma irradiation-16.01.26</a:t>
            </a:r>
            <a:endParaRPr lang="it-IT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98EFFAD-F2F0-4AFE-C693-6B7CB2EC64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100" y="3545072"/>
            <a:ext cx="8229600" cy="11546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it-IT" sz="1600" dirty="0"/>
              <a:t>Pool-type irradiation plant in a large volume (7x6x3.9 m</a:t>
            </a:r>
            <a:r>
              <a:rPr lang="en-US" altLang="it-IT" sz="1600" baseline="30000" dirty="0"/>
              <a:t>3</a:t>
            </a:r>
            <a:r>
              <a:rPr lang="en-US" altLang="it-IT" sz="1600" dirty="0"/>
              <a:t>) shielded cell.</a:t>
            </a:r>
          </a:p>
          <a:p>
            <a:pPr>
              <a:lnSpc>
                <a:spcPct val="150000"/>
              </a:lnSpc>
            </a:pPr>
            <a:r>
              <a:rPr lang="en-US" altLang="it-IT" sz="1600" dirty="0"/>
              <a:t>Plane rack, active area: 40 cm × 75 cm .</a:t>
            </a:r>
          </a:p>
          <a:p>
            <a:pPr>
              <a:lnSpc>
                <a:spcPct val="150000"/>
              </a:lnSpc>
            </a:pPr>
            <a:r>
              <a:rPr lang="en-US" sz="1600" baseline="30000" dirty="0"/>
              <a:t>60</a:t>
            </a:r>
            <a:r>
              <a:rPr lang="en-US" sz="1600" dirty="0"/>
              <a:t>Co gamma source with </a:t>
            </a:r>
            <a:r>
              <a:rPr lang="en-GB" sz="1600" dirty="0"/>
              <a:t>a maximum dose rate value of about 5.5 kGy·h</a:t>
            </a:r>
            <a:r>
              <a:rPr lang="en-GB" sz="1600" baseline="30000" dirty="0"/>
              <a:t>-1</a:t>
            </a:r>
            <a:r>
              <a:rPr lang="en-GB" sz="1600" dirty="0"/>
              <a:t> (June 2024). </a:t>
            </a:r>
            <a:endParaRPr lang="it-IT" altLang="it-IT" sz="1600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E43F9640-C55E-735F-AD73-8918B47BF9E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154" r="7269"/>
          <a:stretch/>
        </p:blipFill>
        <p:spPr>
          <a:xfrm>
            <a:off x="662230" y="1080010"/>
            <a:ext cx="3232297" cy="2448000"/>
          </a:xfrm>
          <a:prstGeom prst="rect">
            <a:avLst/>
          </a:prstGeom>
          <a:ln>
            <a:solidFill>
              <a:srgbClr val="003A00"/>
            </a:solidFill>
          </a:ln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D0419987-EB03-EB32-0F35-0B8C197D00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8255" y="1075132"/>
            <a:ext cx="1742588" cy="2448000"/>
          </a:xfrm>
          <a:prstGeom prst="rect">
            <a:avLst/>
          </a:prstGeom>
          <a:noFill/>
          <a:ln>
            <a:solidFill>
              <a:srgbClr val="003A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egnaposto testo 3">
            <a:extLst>
              <a:ext uri="{FF2B5EF4-FFF2-40B4-BE49-F238E27FC236}">
                <a16:creationId xmlns:a16="http://schemas.microsoft.com/office/drawing/2014/main" id="{84CFD1D0-AEA4-F697-2158-661854FBCE7C}"/>
              </a:ext>
            </a:extLst>
          </p:cNvPr>
          <p:cNvSpPr txBox="1">
            <a:spLocks/>
          </p:cNvSpPr>
          <p:nvPr/>
        </p:nvSpPr>
        <p:spPr>
          <a:xfrm>
            <a:off x="6041076" y="1392882"/>
            <a:ext cx="3039313" cy="1800493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b="1" kern="1200" baseline="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b="1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FF0000"/>
                </a:solidFill>
              </a:rPr>
              <a:t>Large </a:t>
            </a:r>
            <a:r>
              <a:rPr lang="it-IT" sz="2400" dirty="0" err="1">
                <a:solidFill>
                  <a:srgbClr val="FF0000"/>
                </a:solidFill>
              </a:rPr>
              <a:t>dimensions</a:t>
            </a:r>
            <a:endParaRPr lang="it-IT" sz="2400" dirty="0">
              <a:solidFill>
                <a:srgbClr val="FF0000"/>
              </a:solidFill>
            </a:endParaRPr>
          </a:p>
          <a:p>
            <a:pPr marL="342900" indent="-3429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FF0000"/>
                </a:solidFill>
              </a:rPr>
              <a:t>Fusion </a:t>
            </a:r>
            <a:r>
              <a:rPr lang="it-IT" sz="2400" dirty="0" err="1">
                <a:solidFill>
                  <a:srgbClr val="FF0000"/>
                </a:solidFill>
              </a:rPr>
              <a:t>relevant</a:t>
            </a:r>
            <a:r>
              <a:rPr lang="it-IT" sz="2400" dirty="0">
                <a:solidFill>
                  <a:srgbClr val="FF0000"/>
                </a:solidFill>
              </a:rPr>
              <a:t> dose/rate</a:t>
            </a:r>
          </a:p>
        </p:txBody>
      </p:sp>
    </p:spTree>
    <p:extLst>
      <p:ext uri="{BB962C8B-B14F-4D97-AF65-F5344CB8AC3E}">
        <p14:creationId xmlns:p14="http://schemas.microsoft.com/office/powerpoint/2010/main" val="4470412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8614" y="184666"/>
            <a:ext cx="8707726" cy="369332"/>
          </a:xfrm>
        </p:spPr>
        <p:txBody>
          <a:bodyPr/>
          <a:lstStyle/>
          <a:p>
            <a:pPr marL="0" marR="0" lvl="0" indent="1285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2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Calliope Plant Main Features</a:t>
            </a:r>
            <a:endParaRPr kumimoji="0" lang="it-IT" altLang="it-IT" sz="8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</p:spPr>
        <p:txBody>
          <a:bodyPr/>
          <a:lstStyle/>
          <a:p>
            <a:fld id="{02C7C199-0D0D-7840-A88D-785280B31CF7}" type="slidenum">
              <a:rPr lang="it-IT" smtClean="0"/>
              <a:t>21</a:t>
            </a:fld>
            <a:endParaRPr lang="it-IT" dirty="0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Feasibility study of the system for transport measurements during cryogenic gamma irradiation-16.01.26</a:t>
            </a:r>
            <a:endParaRPr lang="it-IT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F4FCA9CB-156C-FCE4-3B7D-288D0916FC8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7391" t="36179" r="24522" b="21590"/>
          <a:stretch/>
        </p:blipFill>
        <p:spPr>
          <a:xfrm>
            <a:off x="1296056" y="1383750"/>
            <a:ext cx="6524647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5894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con angoli arrotondati 4">
            <a:extLst>
              <a:ext uri="{FF2B5EF4-FFF2-40B4-BE49-F238E27FC236}">
                <a16:creationId xmlns:a16="http://schemas.microsoft.com/office/drawing/2014/main" id="{5B63C79A-CECF-6D88-741C-E2B3730040B8}"/>
              </a:ext>
            </a:extLst>
          </p:cNvPr>
          <p:cNvSpPr/>
          <p:nvPr/>
        </p:nvSpPr>
        <p:spPr>
          <a:xfrm>
            <a:off x="2878372" y="2052042"/>
            <a:ext cx="5933934" cy="221841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200000"/>
              </a:lnSpc>
            </a:pPr>
            <a:endParaRPr lang="it-IT" dirty="0"/>
          </a:p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162450"/>
            <a:ext cx="8229600" cy="430887"/>
          </a:xfrm>
        </p:spPr>
        <p:txBody>
          <a:bodyPr/>
          <a:lstStyle/>
          <a:p>
            <a:r>
              <a:rPr lang="it-IT" sz="2800" dirty="0" err="1"/>
              <a:t>Irradiation</a:t>
            </a:r>
            <a:r>
              <a:rPr lang="it-IT" sz="2800" dirty="0"/>
              <a:t> test with fusion </a:t>
            </a:r>
            <a:r>
              <a:rPr lang="it-IT" sz="2800" dirty="0" err="1"/>
              <a:t>relevant</a:t>
            </a:r>
            <a:r>
              <a:rPr lang="it-IT" sz="2800" dirty="0"/>
              <a:t> </a:t>
            </a:r>
            <a:r>
              <a:rPr lang="it-IT" sz="2800" dirty="0" err="1"/>
              <a:t>conditions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</p:spPr>
        <p:txBody>
          <a:bodyPr/>
          <a:lstStyle/>
          <a:p>
            <a:fld id="{02C7C199-0D0D-7840-A88D-785280B31CF7}" type="slidenum">
              <a:rPr lang="it-IT" smtClean="0"/>
              <a:t>22</a:t>
            </a:fld>
            <a:endParaRPr lang="it-IT" dirty="0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Feasibility study of the system for transport measurements during cryogenic gamma irradiation-16.01.26</a:t>
            </a:r>
            <a:endParaRPr lang="it-IT" dirty="0"/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87CBC112-3FAC-AE37-1190-9AC02B0ADD3B}"/>
              </a:ext>
            </a:extLst>
          </p:cNvPr>
          <p:cNvSpPr txBox="1"/>
          <p:nvPr/>
        </p:nvSpPr>
        <p:spPr>
          <a:xfrm>
            <a:off x="3062881" y="828710"/>
            <a:ext cx="5564915" cy="1022075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>
              <a:lnSpc>
                <a:spcPct val="200000"/>
              </a:lnSpc>
            </a:pPr>
            <a:r>
              <a:rPr lang="it-IT" dirty="0"/>
              <a:t>Dose: 7.1 </a:t>
            </a:r>
            <a:r>
              <a:rPr lang="it-IT" dirty="0" err="1"/>
              <a:t>MGy</a:t>
            </a:r>
            <a:r>
              <a:rPr lang="it-IT" dirty="0"/>
              <a:t> (</a:t>
            </a:r>
            <a:r>
              <a:rPr lang="it-IT" dirty="0" err="1"/>
              <a:t>corresponding</a:t>
            </a:r>
            <a:r>
              <a:rPr lang="it-IT" dirty="0"/>
              <a:t> to 5.9 </a:t>
            </a:r>
            <a:r>
              <a:rPr lang="it-IT" dirty="0" err="1"/>
              <a:t>MGy</a:t>
            </a:r>
            <a:r>
              <a:rPr lang="it-IT" baseline="-25000" dirty="0" err="1"/>
              <a:t>YBCO</a:t>
            </a:r>
            <a:r>
              <a:rPr lang="it-IT" dirty="0"/>
              <a:t>)</a:t>
            </a:r>
          </a:p>
          <a:p>
            <a:pPr>
              <a:lnSpc>
                <a:spcPct val="200000"/>
              </a:lnSpc>
            </a:pPr>
            <a:r>
              <a:rPr lang="it-IT" dirty="0"/>
              <a:t>Dose rate: 3.9 </a:t>
            </a:r>
            <a:r>
              <a:rPr lang="it-IT" dirty="0" err="1"/>
              <a:t>kGy</a:t>
            </a:r>
            <a:r>
              <a:rPr lang="it-IT" dirty="0"/>
              <a:t>/h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766E57CA-B091-F49A-12F6-81A7F55A804E}"/>
              </a:ext>
            </a:extLst>
          </p:cNvPr>
          <p:cNvSpPr txBox="1"/>
          <p:nvPr/>
        </p:nvSpPr>
        <p:spPr>
          <a:xfrm>
            <a:off x="3062881" y="2164368"/>
            <a:ext cx="5749424" cy="2354491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</a:rPr>
              <a:t>ITER </a:t>
            </a:r>
            <a:r>
              <a:rPr lang="it-IT" dirty="0" err="1">
                <a:solidFill>
                  <a:schemeClr val="tx1"/>
                </a:solidFill>
              </a:rPr>
              <a:t>Qualifications</a:t>
            </a:r>
            <a:r>
              <a:rPr lang="it-IT" dirty="0">
                <a:solidFill>
                  <a:schemeClr val="tx1"/>
                </a:solidFill>
              </a:rPr>
              <a:t>: </a:t>
            </a:r>
            <a:r>
              <a:rPr lang="it-IT" dirty="0" err="1">
                <a:solidFill>
                  <a:schemeClr val="tx1"/>
                </a:solidFill>
              </a:rPr>
              <a:t>doses</a:t>
            </a:r>
            <a:r>
              <a:rPr lang="it-IT" dirty="0">
                <a:solidFill>
                  <a:schemeClr val="tx1"/>
                </a:solidFill>
              </a:rPr>
              <a:t> up to 8 </a:t>
            </a:r>
            <a:r>
              <a:rPr lang="it-IT" dirty="0" err="1">
                <a:solidFill>
                  <a:schemeClr val="tx1"/>
                </a:solidFill>
              </a:rPr>
              <a:t>MGy</a:t>
            </a:r>
            <a:endParaRPr lang="it-IT" dirty="0">
              <a:solidFill>
                <a:schemeClr val="tx1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</a:rPr>
              <a:t>‘’</a:t>
            </a:r>
            <a:r>
              <a:rPr lang="en-US" i="1" dirty="0">
                <a:solidFill>
                  <a:schemeClr val="tx1"/>
                </a:solidFill>
              </a:rPr>
              <a:t>the 5 </a:t>
            </a:r>
            <a:r>
              <a:rPr lang="en-US" i="1" dirty="0" err="1">
                <a:solidFill>
                  <a:schemeClr val="tx1"/>
                </a:solidFill>
              </a:rPr>
              <a:t>MGy</a:t>
            </a:r>
            <a:r>
              <a:rPr lang="en-US" i="1" dirty="0">
                <a:solidFill>
                  <a:schemeClr val="tx1"/>
                </a:solidFill>
              </a:rPr>
              <a:t> dose was chosen to enable evaluation of prolonged gamma irradiation effects</a:t>
            </a:r>
            <a:r>
              <a:rPr lang="en-US" dirty="0">
                <a:solidFill>
                  <a:schemeClr val="tx1"/>
                </a:solidFill>
              </a:rPr>
              <a:t>’’</a:t>
            </a:r>
            <a:r>
              <a:rPr lang="it-IT" dirty="0">
                <a:solidFill>
                  <a:schemeClr val="tx1"/>
                </a:solidFill>
              </a:rPr>
              <a:t> (Campbell et al [</a:t>
            </a:r>
            <a:r>
              <a:rPr lang="en-US" dirty="0"/>
              <a:t>J. of Superconductivity and Novel Magnetism</a:t>
            </a:r>
            <a:r>
              <a:rPr lang="it-IT" dirty="0">
                <a:solidFill>
                  <a:schemeClr val="tx1"/>
                </a:solidFill>
              </a:rPr>
              <a:t>, 2024])</a:t>
            </a:r>
            <a:endParaRPr lang="it-IT" sz="1800" b="0" i="0" u="none" strike="noStrike" baseline="0" dirty="0">
              <a:solidFill>
                <a:schemeClr val="tx1"/>
              </a:solidFill>
              <a:latin typeface="Gotham Rounded"/>
            </a:endParaRPr>
          </a:p>
          <a:p>
            <a:endParaRPr lang="it-IT" dirty="0"/>
          </a:p>
        </p:txBody>
      </p:sp>
      <p:grpSp>
        <p:nvGrpSpPr>
          <p:cNvPr id="8" name="Gruppo 7">
            <a:extLst>
              <a:ext uri="{FF2B5EF4-FFF2-40B4-BE49-F238E27FC236}">
                <a16:creationId xmlns:a16="http://schemas.microsoft.com/office/drawing/2014/main" id="{9A89F357-5F03-97BD-AE88-7079B8627F29}"/>
              </a:ext>
            </a:extLst>
          </p:cNvPr>
          <p:cNvGrpSpPr/>
          <p:nvPr/>
        </p:nvGrpSpPr>
        <p:grpSpPr>
          <a:xfrm>
            <a:off x="209071" y="875268"/>
            <a:ext cx="4823753" cy="3849734"/>
            <a:chOff x="3051331" y="875268"/>
            <a:chExt cx="4823753" cy="3849734"/>
          </a:xfrm>
        </p:grpSpPr>
        <p:pic>
          <p:nvPicPr>
            <p:cNvPr id="9" name="Immagine 8" descr="Immagine che contiene edificio, Ambra, muro, illuminazione&#10;&#10;Descrizione generata automaticamente">
              <a:extLst>
                <a:ext uri="{FF2B5EF4-FFF2-40B4-BE49-F238E27FC236}">
                  <a16:creationId xmlns:a16="http://schemas.microsoft.com/office/drawing/2014/main" id="{BE665658-1B06-303B-14B1-9AF413B3918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44980" t="41300" r="24313" b="33226"/>
            <a:stretch/>
          </p:blipFill>
          <p:spPr>
            <a:xfrm rot="5400000">
              <a:off x="2365630" y="1596105"/>
              <a:ext cx="3816005" cy="2374331"/>
            </a:xfrm>
            <a:prstGeom prst="rect">
              <a:avLst/>
            </a:prstGeom>
          </p:spPr>
        </p:pic>
        <p:sp>
          <p:nvSpPr>
            <p:cNvPr id="10" name="Freccia in giù 9">
              <a:extLst>
                <a:ext uri="{FF2B5EF4-FFF2-40B4-BE49-F238E27FC236}">
                  <a16:creationId xmlns:a16="http://schemas.microsoft.com/office/drawing/2014/main" id="{A4871D27-75F0-4BB1-DCE6-7B2B1E8569D1}"/>
                </a:ext>
              </a:extLst>
            </p:cNvPr>
            <p:cNvSpPr/>
            <p:nvPr/>
          </p:nvSpPr>
          <p:spPr>
            <a:xfrm rot="19397417">
              <a:off x="3966018" y="1299810"/>
              <a:ext cx="379066" cy="624840"/>
            </a:xfrm>
            <a:prstGeom prst="downArrow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" name="CasellaDiTesto 10">
              <a:extLst>
                <a:ext uri="{FF2B5EF4-FFF2-40B4-BE49-F238E27FC236}">
                  <a16:creationId xmlns:a16="http://schemas.microsoft.com/office/drawing/2014/main" id="{00F912A2-436B-0561-1C2F-5ACEFF8E887F}"/>
                </a:ext>
              </a:extLst>
            </p:cNvPr>
            <p:cNvSpPr txBox="1"/>
            <p:nvPr/>
          </p:nvSpPr>
          <p:spPr>
            <a:xfrm>
              <a:off x="3051331" y="964284"/>
              <a:ext cx="241925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91440" tIns="0" rIns="91440" bIns="0" rtlCol="0">
              <a:spAutoFit/>
            </a:bodyPr>
            <a:lstStyle/>
            <a:p>
              <a:r>
                <a:rPr lang="it-IT" b="1" baseline="30000" dirty="0">
                  <a:solidFill>
                    <a:srgbClr val="C00000"/>
                  </a:solidFill>
                </a:rPr>
                <a:t>60</a:t>
              </a:r>
              <a:r>
                <a:rPr lang="it-IT" b="1" dirty="0">
                  <a:solidFill>
                    <a:srgbClr val="C00000"/>
                  </a:solidFill>
                </a:rPr>
                <a:t>Co gamma source </a:t>
              </a:r>
            </a:p>
          </p:txBody>
        </p:sp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BB8D9475-A52A-7409-AAE5-A19A13E65DF7}"/>
                </a:ext>
              </a:extLst>
            </p:cNvPr>
            <p:cNvSpPr txBox="1"/>
            <p:nvPr/>
          </p:nvSpPr>
          <p:spPr>
            <a:xfrm>
              <a:off x="5455832" y="4448003"/>
              <a:ext cx="241925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91440" tIns="0" rIns="91440" bIns="0" rtlCol="0">
              <a:spAutoFit/>
            </a:bodyPr>
            <a:lstStyle/>
            <a:p>
              <a:r>
                <a:rPr lang="it-IT" b="1" dirty="0">
                  <a:solidFill>
                    <a:srgbClr val="002060"/>
                  </a:solidFill>
                </a:rPr>
                <a:t>HTS samples </a:t>
              </a:r>
            </a:p>
          </p:txBody>
        </p:sp>
        <p:sp>
          <p:nvSpPr>
            <p:cNvPr id="15" name="Freccia in giù 14">
              <a:extLst>
                <a:ext uri="{FF2B5EF4-FFF2-40B4-BE49-F238E27FC236}">
                  <a16:creationId xmlns:a16="http://schemas.microsoft.com/office/drawing/2014/main" id="{0F224242-64F0-D93A-D1FD-A936B793E4BE}"/>
                </a:ext>
              </a:extLst>
            </p:cNvPr>
            <p:cNvSpPr/>
            <p:nvPr/>
          </p:nvSpPr>
          <p:spPr>
            <a:xfrm rot="8278460">
              <a:off x="5025021" y="3956359"/>
              <a:ext cx="379066" cy="624840"/>
            </a:xfrm>
            <a:prstGeom prst="downArrow">
              <a:avLst/>
            </a:prstGeom>
            <a:solidFill>
              <a:srgbClr val="003A69"/>
            </a:solidFill>
            <a:ln>
              <a:solidFill>
                <a:srgbClr val="003A6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19126515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8614" y="153889"/>
            <a:ext cx="8707726" cy="430887"/>
          </a:xfrm>
        </p:spPr>
        <p:txBody>
          <a:bodyPr/>
          <a:lstStyle/>
          <a:p>
            <a:r>
              <a:rPr lang="it-IT" sz="2800" dirty="0"/>
              <a:t>Gamma Irradiation </a:t>
            </a:r>
            <a:r>
              <a:rPr lang="it-IT" sz="2800" dirty="0" err="1"/>
              <a:t>Effect</a:t>
            </a:r>
            <a:r>
              <a:rPr lang="it-IT" sz="2800" dirty="0"/>
              <a:t> on HTS Film</a:t>
            </a: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</p:spPr>
        <p:txBody>
          <a:bodyPr/>
          <a:lstStyle/>
          <a:p>
            <a:fld id="{02C7C199-0D0D-7840-A88D-785280B31CF7}" type="slidenum">
              <a:rPr lang="it-IT" smtClean="0"/>
              <a:t>3</a:t>
            </a:fld>
            <a:endParaRPr lang="it-IT" dirty="0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Feasibility study of the system for transport measurements during cryogenic gamma irradiation-16.01.26</a:t>
            </a:r>
            <a:endParaRPr lang="it-IT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75EB3B0E-279B-ACD7-34A2-25E722B201D5}"/>
              </a:ext>
            </a:extLst>
          </p:cNvPr>
          <p:cNvSpPr txBox="1"/>
          <p:nvPr/>
        </p:nvSpPr>
        <p:spPr>
          <a:xfrm>
            <a:off x="437650" y="1170253"/>
            <a:ext cx="8249150" cy="2631490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  <a:buClr>
                <a:srgbClr val="C00000"/>
              </a:buClr>
            </a:pPr>
            <a:r>
              <a:rPr lang="en-GB" b="1" noProof="0" dirty="0">
                <a:solidFill>
                  <a:srgbClr val="C00000"/>
                </a:solidFill>
              </a:rPr>
              <a:t>Origin of some contradictions in the literature data:</a:t>
            </a:r>
          </a:p>
          <a:p>
            <a:pPr marL="285750" indent="-285750">
              <a:spcBef>
                <a:spcPts val="1800"/>
              </a:spcBef>
              <a:spcAft>
                <a:spcPts val="18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GB" dirty="0"/>
              <a:t>Scarce statistical significance (often no or few replicates are studied)</a:t>
            </a:r>
          </a:p>
          <a:p>
            <a:pPr marL="285750" indent="-285750">
              <a:spcBef>
                <a:spcPts val="1800"/>
              </a:spcBef>
              <a:spcAft>
                <a:spcPts val="18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GB" dirty="0"/>
              <a:t>Irradiated samples are compared to a reference control sample</a:t>
            </a:r>
          </a:p>
          <a:p>
            <a:pPr marL="285750" indent="-285750">
              <a:spcBef>
                <a:spcPts val="1800"/>
              </a:spcBef>
              <a:spcAft>
                <a:spcPts val="18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GB" dirty="0"/>
              <a:t>Few details on the experimental conditions </a:t>
            </a:r>
            <a:endParaRPr lang="it-IT" dirty="0"/>
          </a:p>
        </p:txBody>
      </p:sp>
      <p:pic>
        <p:nvPicPr>
          <p:cNvPr id="4" name="Immagine 3" descr="Immagine che contiene testo, Carattere, Elementi grafici, logo&#10;&#10;Il contenuto generato dall'IA potrebbe non essere corretto.">
            <a:extLst>
              <a:ext uri="{FF2B5EF4-FFF2-40B4-BE49-F238E27FC236}">
                <a16:creationId xmlns:a16="http://schemas.microsoft.com/office/drawing/2014/main" id="{770ED4F0-7299-31EA-4FCB-DAA6511F77C3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</a:blip>
          <a:srcRect t="-1" r="72778" b="-5468"/>
          <a:stretch>
            <a:fillRect/>
          </a:stretch>
        </p:blipFill>
        <p:spPr>
          <a:xfrm>
            <a:off x="8402099" y="87148"/>
            <a:ext cx="656974" cy="607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007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C4145F-2733-FF8C-C9B6-218E5FB782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6D63127-4D7B-690B-A66C-F5CE858AF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614" y="153889"/>
            <a:ext cx="8707726" cy="430887"/>
          </a:xfrm>
        </p:spPr>
        <p:txBody>
          <a:bodyPr/>
          <a:lstStyle/>
          <a:p>
            <a:r>
              <a:rPr lang="it-IT" sz="2800" dirty="0" err="1"/>
              <a:t>Starting</a:t>
            </a:r>
            <a:r>
              <a:rPr lang="it-IT" sz="2800" dirty="0"/>
              <a:t> Point: 2024 Activity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B1C1CFB5-F90B-729E-777B-B3765A6094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</p:spPr>
        <p:txBody>
          <a:bodyPr/>
          <a:lstStyle/>
          <a:p>
            <a:fld id="{02C7C199-0D0D-7840-A88D-785280B31CF7}" type="slidenum">
              <a:rPr lang="it-IT" smtClean="0"/>
              <a:t>4</a:t>
            </a:fld>
            <a:endParaRPr lang="it-IT" dirty="0"/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21D6191A-1A5B-873C-00BC-1EB631B847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Feasibility study of the system for transport measurements during cryogenic gamma irradiation-16.01.26</a:t>
            </a:r>
            <a:endParaRPr lang="it-IT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6B2CD01-8500-1BFE-E5B3-5346F9365262}"/>
              </a:ext>
            </a:extLst>
          </p:cNvPr>
          <p:cNvSpPr txBox="1"/>
          <p:nvPr/>
        </p:nvSpPr>
        <p:spPr>
          <a:xfrm>
            <a:off x="192721" y="3309296"/>
            <a:ext cx="4902232" cy="1195199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  <a:buClr>
                <a:srgbClr val="C00000"/>
              </a:buClr>
            </a:pPr>
            <a:r>
              <a:rPr lang="it-IT" dirty="0"/>
              <a:t>Gamma </a:t>
            </a:r>
            <a:r>
              <a:rPr lang="it-IT" dirty="0" err="1"/>
              <a:t>irradiation</a:t>
            </a:r>
            <a:r>
              <a:rPr lang="it-IT" dirty="0"/>
              <a:t> of REBCO </a:t>
            </a:r>
            <a:r>
              <a:rPr lang="it-IT" dirty="0" err="1"/>
              <a:t>CCs</a:t>
            </a:r>
            <a:r>
              <a:rPr lang="it-IT" dirty="0"/>
              <a:t>, </a:t>
            </a:r>
            <a:r>
              <a:rPr lang="it-IT" dirty="0" err="1"/>
              <a:t>BiSCCO</a:t>
            </a:r>
            <a:r>
              <a:rPr lang="it-IT" dirty="0"/>
              <a:t> </a:t>
            </a:r>
            <a:r>
              <a:rPr lang="it-IT" dirty="0" err="1"/>
              <a:t>wires</a:t>
            </a:r>
            <a:r>
              <a:rPr lang="it-IT" dirty="0"/>
              <a:t> and lab-scale YBCO </a:t>
            </a:r>
            <a:r>
              <a:rPr lang="it-IT" dirty="0" err="1"/>
              <a:t>films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fusion </a:t>
            </a:r>
            <a:r>
              <a:rPr lang="it-IT" dirty="0" err="1"/>
              <a:t>relevant</a:t>
            </a:r>
            <a:r>
              <a:rPr lang="it-IT" dirty="0"/>
              <a:t> </a:t>
            </a:r>
            <a:r>
              <a:rPr lang="it-IT" dirty="0" err="1"/>
              <a:t>conditions</a:t>
            </a:r>
            <a:r>
              <a:rPr lang="it-IT" dirty="0"/>
              <a:t> (dose </a:t>
            </a:r>
            <a:r>
              <a:rPr lang="it-IT" dirty="0" err="1"/>
              <a:t>equal</a:t>
            </a:r>
            <a:r>
              <a:rPr lang="it-IT" dirty="0"/>
              <a:t> to 7.1 </a:t>
            </a:r>
            <a:r>
              <a:rPr lang="it-IT" dirty="0" err="1"/>
              <a:t>MGy</a:t>
            </a:r>
            <a:r>
              <a:rPr lang="it-IT" dirty="0"/>
              <a:t>)</a:t>
            </a:r>
          </a:p>
        </p:txBody>
      </p:sp>
      <p:pic>
        <p:nvPicPr>
          <p:cNvPr id="4" name="Immagine 3" descr="Immagine che contiene testo, Trasparenza, interno, plastica&#10;&#10;Descrizione generata automaticamente">
            <a:extLst>
              <a:ext uri="{FF2B5EF4-FFF2-40B4-BE49-F238E27FC236}">
                <a16:creationId xmlns:a16="http://schemas.microsoft.com/office/drawing/2014/main" id="{BA4E4967-93EA-45EC-E0D6-BD1074C1C5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866" r="5866"/>
          <a:stretch>
            <a:fillRect/>
          </a:stretch>
        </p:blipFill>
        <p:spPr bwMode="auto">
          <a:xfrm>
            <a:off x="963834" y="945912"/>
            <a:ext cx="2626007" cy="2232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6" name="Gruppo 5">
            <a:extLst>
              <a:ext uri="{FF2B5EF4-FFF2-40B4-BE49-F238E27FC236}">
                <a16:creationId xmlns:a16="http://schemas.microsoft.com/office/drawing/2014/main" id="{9A275966-FDFF-49EB-E926-750841705414}"/>
              </a:ext>
            </a:extLst>
          </p:cNvPr>
          <p:cNvGrpSpPr/>
          <p:nvPr/>
        </p:nvGrpSpPr>
        <p:grpSpPr>
          <a:xfrm>
            <a:off x="5094953" y="847544"/>
            <a:ext cx="4823753" cy="3849734"/>
            <a:chOff x="3051331" y="875268"/>
            <a:chExt cx="4823753" cy="3849734"/>
          </a:xfrm>
        </p:grpSpPr>
        <p:pic>
          <p:nvPicPr>
            <p:cNvPr id="8" name="Immagine 7" descr="Immagine che contiene edificio, Ambra, muro, illuminazione&#10;&#10;Descrizione generata automaticamente">
              <a:extLst>
                <a:ext uri="{FF2B5EF4-FFF2-40B4-BE49-F238E27FC236}">
                  <a16:creationId xmlns:a16="http://schemas.microsoft.com/office/drawing/2014/main" id="{952D39FE-F7C3-CA00-28C6-7C1F6050C1C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44980" t="41300" r="24313" b="33226"/>
            <a:stretch/>
          </p:blipFill>
          <p:spPr>
            <a:xfrm rot="5400000">
              <a:off x="2365630" y="1596105"/>
              <a:ext cx="3816005" cy="2374331"/>
            </a:xfrm>
            <a:prstGeom prst="rect">
              <a:avLst/>
            </a:prstGeom>
          </p:spPr>
        </p:pic>
        <p:sp>
          <p:nvSpPr>
            <p:cNvPr id="9" name="Freccia in giù 8">
              <a:extLst>
                <a:ext uri="{FF2B5EF4-FFF2-40B4-BE49-F238E27FC236}">
                  <a16:creationId xmlns:a16="http://schemas.microsoft.com/office/drawing/2014/main" id="{AEE63D12-97DB-6806-2887-A8DEE1583B8E}"/>
                </a:ext>
              </a:extLst>
            </p:cNvPr>
            <p:cNvSpPr/>
            <p:nvPr/>
          </p:nvSpPr>
          <p:spPr>
            <a:xfrm rot="19397417">
              <a:off x="3966018" y="1299810"/>
              <a:ext cx="379066" cy="624840"/>
            </a:xfrm>
            <a:prstGeom prst="downArrow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" name="CasellaDiTesto 9">
              <a:extLst>
                <a:ext uri="{FF2B5EF4-FFF2-40B4-BE49-F238E27FC236}">
                  <a16:creationId xmlns:a16="http://schemas.microsoft.com/office/drawing/2014/main" id="{F396BDEF-BB46-DA9A-CC02-ECF3169BDD72}"/>
                </a:ext>
              </a:extLst>
            </p:cNvPr>
            <p:cNvSpPr txBox="1"/>
            <p:nvPr/>
          </p:nvSpPr>
          <p:spPr>
            <a:xfrm>
              <a:off x="3051331" y="964284"/>
              <a:ext cx="241925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91440" tIns="0" rIns="91440" bIns="0" rtlCol="0">
              <a:spAutoFit/>
            </a:bodyPr>
            <a:lstStyle/>
            <a:p>
              <a:r>
                <a:rPr lang="it-IT" b="1" baseline="30000" dirty="0">
                  <a:solidFill>
                    <a:srgbClr val="C00000"/>
                  </a:solidFill>
                </a:rPr>
                <a:t>60</a:t>
              </a:r>
              <a:r>
                <a:rPr lang="it-IT" b="1" dirty="0">
                  <a:solidFill>
                    <a:srgbClr val="C00000"/>
                  </a:solidFill>
                </a:rPr>
                <a:t>Co gamma source </a:t>
              </a:r>
            </a:p>
          </p:txBody>
        </p:sp>
        <p:sp>
          <p:nvSpPr>
            <p:cNvPr id="11" name="CasellaDiTesto 10">
              <a:extLst>
                <a:ext uri="{FF2B5EF4-FFF2-40B4-BE49-F238E27FC236}">
                  <a16:creationId xmlns:a16="http://schemas.microsoft.com/office/drawing/2014/main" id="{6E539A76-4FFA-584B-2497-1977720ECEDF}"/>
                </a:ext>
              </a:extLst>
            </p:cNvPr>
            <p:cNvSpPr txBox="1"/>
            <p:nvPr/>
          </p:nvSpPr>
          <p:spPr>
            <a:xfrm>
              <a:off x="5455832" y="4448003"/>
              <a:ext cx="241925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91440" tIns="0" rIns="91440" bIns="0" rtlCol="0">
              <a:spAutoFit/>
            </a:bodyPr>
            <a:lstStyle/>
            <a:p>
              <a:r>
                <a:rPr lang="it-IT" b="1" dirty="0">
                  <a:solidFill>
                    <a:srgbClr val="002060"/>
                  </a:solidFill>
                </a:rPr>
                <a:t>HTS samples </a:t>
              </a:r>
            </a:p>
          </p:txBody>
        </p:sp>
        <p:sp>
          <p:nvSpPr>
            <p:cNvPr id="12" name="Freccia in giù 11">
              <a:extLst>
                <a:ext uri="{FF2B5EF4-FFF2-40B4-BE49-F238E27FC236}">
                  <a16:creationId xmlns:a16="http://schemas.microsoft.com/office/drawing/2014/main" id="{8A858E94-9A3C-2F55-121F-F158870F52DC}"/>
                </a:ext>
              </a:extLst>
            </p:cNvPr>
            <p:cNvSpPr/>
            <p:nvPr/>
          </p:nvSpPr>
          <p:spPr>
            <a:xfrm rot="8278460">
              <a:off x="5025021" y="3956359"/>
              <a:ext cx="379066" cy="624840"/>
            </a:xfrm>
            <a:prstGeom prst="downArrow">
              <a:avLst/>
            </a:prstGeom>
            <a:solidFill>
              <a:srgbClr val="003A69"/>
            </a:solidFill>
            <a:ln>
              <a:solidFill>
                <a:srgbClr val="003A6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pic>
        <p:nvPicPr>
          <p:cNvPr id="13" name="Immagine 12" descr="Immagine che contiene testo, Carattere, Elementi grafici, logo&#10;&#10;Il contenuto generato dall'IA potrebbe non essere corretto.">
            <a:extLst>
              <a:ext uri="{FF2B5EF4-FFF2-40B4-BE49-F238E27FC236}">
                <a16:creationId xmlns:a16="http://schemas.microsoft.com/office/drawing/2014/main" id="{1A9AD907-721F-B2FE-8B5B-FB7AF26E5963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</a:blip>
          <a:srcRect t="-1" r="72778" b="-5468"/>
          <a:stretch>
            <a:fillRect/>
          </a:stretch>
        </p:blipFill>
        <p:spPr>
          <a:xfrm>
            <a:off x="8402099" y="87148"/>
            <a:ext cx="656974" cy="607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228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B2EEC6-F394-C270-98E8-E0700A4E2C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AACE0D6-E7B1-57C5-CFC1-E8105A86FD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614" y="153889"/>
            <a:ext cx="8707726" cy="430887"/>
          </a:xfrm>
        </p:spPr>
        <p:txBody>
          <a:bodyPr/>
          <a:lstStyle/>
          <a:p>
            <a:r>
              <a:rPr lang="it-IT" sz="2800" dirty="0" err="1"/>
              <a:t>What</a:t>
            </a:r>
            <a:r>
              <a:rPr lang="it-IT" sz="2800" dirty="0"/>
              <a:t> </a:t>
            </a:r>
            <a:r>
              <a:rPr lang="it-IT" sz="2800" dirty="0" err="1"/>
              <a:t>Emerged</a:t>
            </a:r>
            <a:r>
              <a:rPr lang="it-IT" sz="2800" dirty="0"/>
              <a:t> by 2024 Activity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8BF65659-51E7-1C1E-07D6-1F8C1C69D3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</p:spPr>
        <p:txBody>
          <a:bodyPr/>
          <a:lstStyle/>
          <a:p>
            <a:fld id="{02C7C199-0D0D-7840-A88D-785280B31CF7}" type="slidenum">
              <a:rPr lang="it-IT" smtClean="0"/>
              <a:t>5</a:t>
            </a:fld>
            <a:endParaRPr lang="it-IT" dirty="0"/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672CEC16-7810-F070-196C-EEFC9469AC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Feasibility study of the system for transport measurements during cryogenic gamma irradiation-16.01.26</a:t>
            </a:r>
            <a:endParaRPr lang="it-IT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A1614C51-6E25-96D9-2D75-3966C2DA8FFF}"/>
              </a:ext>
            </a:extLst>
          </p:cNvPr>
          <p:cNvSpPr txBox="1"/>
          <p:nvPr/>
        </p:nvSpPr>
        <p:spPr>
          <a:xfrm>
            <a:off x="263515" y="3731998"/>
            <a:ext cx="8784771" cy="364202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  <a:buClr>
                <a:srgbClr val="C00000"/>
              </a:buClr>
            </a:pPr>
            <a:r>
              <a:rPr lang="en-US" b="1" dirty="0"/>
              <a:t>Absolute necessity of experiments carried out in the real operative conditions</a:t>
            </a:r>
          </a:p>
        </p:txBody>
      </p:sp>
      <p:pic>
        <p:nvPicPr>
          <p:cNvPr id="14" name="Immagine 13" descr="Immagine che contiene design&#10;&#10;Il contenuto generato dall'IA potrebbe non essere corretto.">
            <a:extLst>
              <a:ext uri="{FF2B5EF4-FFF2-40B4-BE49-F238E27FC236}">
                <a16:creationId xmlns:a16="http://schemas.microsoft.com/office/drawing/2014/main" id="{841EB53F-924F-5FD6-8F9A-2C71C75EFDB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4464" t="13016" r="28333" b="23809"/>
          <a:stretch>
            <a:fillRect/>
          </a:stretch>
        </p:blipFill>
        <p:spPr>
          <a:xfrm>
            <a:off x="214811" y="862493"/>
            <a:ext cx="3825527" cy="2880000"/>
          </a:xfrm>
          <a:prstGeom prst="rect">
            <a:avLst/>
          </a:prstGeom>
        </p:spPr>
      </p:pic>
      <p:pic>
        <p:nvPicPr>
          <p:cNvPr id="16" name="Immagine 15" descr="Immagine che contiene schermata, gadget, smartphone&#10;&#10;Il contenuto generato dall'IA potrebbe non essere corretto.">
            <a:extLst>
              <a:ext uri="{FF2B5EF4-FFF2-40B4-BE49-F238E27FC236}">
                <a16:creationId xmlns:a16="http://schemas.microsoft.com/office/drawing/2014/main" id="{E9508546-E95E-A206-A3DE-325E9A73EB2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2411" t="27936" r="10803" b="21839"/>
          <a:stretch>
            <a:fillRect/>
          </a:stretch>
        </p:blipFill>
        <p:spPr>
          <a:xfrm>
            <a:off x="4058114" y="1885538"/>
            <a:ext cx="4990172" cy="1836000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97828CBC-57D2-B122-52A9-F7AA37B6A5CF}"/>
              </a:ext>
            </a:extLst>
          </p:cNvPr>
          <p:cNvSpPr txBox="1"/>
          <p:nvPr/>
        </p:nvSpPr>
        <p:spPr>
          <a:xfrm>
            <a:off x="3944624" y="1072884"/>
            <a:ext cx="5103662" cy="553998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 algn="ctr"/>
            <a:r>
              <a:rPr lang="en-GB" dirty="0"/>
              <a:t>Samples degradation due to secondary reactions of photons with the test environment</a:t>
            </a:r>
            <a:endParaRPr lang="it-IT" dirty="0"/>
          </a:p>
        </p:txBody>
      </p:sp>
      <p:sp>
        <p:nvSpPr>
          <p:cNvPr id="4" name="Freccia in giù 3">
            <a:extLst>
              <a:ext uri="{FF2B5EF4-FFF2-40B4-BE49-F238E27FC236}">
                <a16:creationId xmlns:a16="http://schemas.microsoft.com/office/drawing/2014/main" id="{62FFDFA2-9AD2-CC65-2E52-684BE805B493}"/>
              </a:ext>
            </a:extLst>
          </p:cNvPr>
          <p:cNvSpPr/>
          <p:nvPr/>
        </p:nvSpPr>
        <p:spPr>
          <a:xfrm>
            <a:off x="4084400" y="4096200"/>
            <a:ext cx="1143000" cy="231056"/>
          </a:xfrm>
          <a:prstGeom prst="downArrow">
            <a:avLst/>
          </a:prstGeom>
          <a:solidFill>
            <a:srgbClr val="004884"/>
          </a:solidFill>
          <a:ln>
            <a:solidFill>
              <a:srgbClr val="003A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95475B84-A3C5-A9E4-588F-9B87CC72D1E3}"/>
              </a:ext>
            </a:extLst>
          </p:cNvPr>
          <p:cNvSpPr txBox="1"/>
          <p:nvPr/>
        </p:nvSpPr>
        <p:spPr>
          <a:xfrm>
            <a:off x="1893651" y="4267295"/>
            <a:ext cx="8784771" cy="364202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  <a:buClr>
                <a:srgbClr val="C00000"/>
              </a:buClr>
            </a:pPr>
            <a:r>
              <a:rPr lang="en-US" b="1" dirty="0">
                <a:solidFill>
                  <a:srgbClr val="C00000"/>
                </a:solidFill>
              </a:rPr>
              <a:t>In situ measurements during cryogenic irradiation</a:t>
            </a:r>
          </a:p>
        </p:txBody>
      </p:sp>
      <p:pic>
        <p:nvPicPr>
          <p:cNvPr id="8" name="Immagine 7" descr="Immagine che contiene testo, Carattere, Elementi grafici, logo&#10;&#10;Il contenuto generato dall'IA potrebbe non essere corretto.">
            <a:extLst>
              <a:ext uri="{FF2B5EF4-FFF2-40B4-BE49-F238E27FC236}">
                <a16:creationId xmlns:a16="http://schemas.microsoft.com/office/drawing/2014/main" id="{6033F846-9CF4-6BC2-83A9-51DAF7AA9CDD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25000"/>
          </a:blip>
          <a:srcRect t="-1" r="72778" b="-5468"/>
          <a:stretch>
            <a:fillRect/>
          </a:stretch>
        </p:blipFill>
        <p:spPr>
          <a:xfrm>
            <a:off x="8402099" y="87148"/>
            <a:ext cx="656974" cy="607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6277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1C0DC4-4F9C-2E42-2F09-B92707DD67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2689CE3-D62F-A35D-D4C0-411F926BE0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614" y="153889"/>
            <a:ext cx="8707726" cy="430887"/>
          </a:xfrm>
        </p:spPr>
        <p:txBody>
          <a:bodyPr/>
          <a:lstStyle/>
          <a:p>
            <a:r>
              <a:rPr lang="it-IT" sz="2800" dirty="0"/>
              <a:t>2025 Activity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877B4E64-B248-190B-B5D5-E5BFAC613F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</p:spPr>
        <p:txBody>
          <a:bodyPr/>
          <a:lstStyle/>
          <a:p>
            <a:fld id="{02C7C199-0D0D-7840-A88D-785280B31CF7}" type="slidenum">
              <a:rPr lang="it-IT" smtClean="0"/>
              <a:t>6</a:t>
            </a:fld>
            <a:endParaRPr lang="it-IT" dirty="0"/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D8017B4F-7B16-8C7E-98C3-EAD1E4D923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Feasibility study of the system for transport measurements during cryogenic gamma irradiation-16.01.26</a:t>
            </a:r>
            <a:endParaRPr lang="it-IT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EE5ECE55-391F-DBBD-9E45-3B13794228BB}"/>
              </a:ext>
            </a:extLst>
          </p:cNvPr>
          <p:cNvSpPr txBox="1"/>
          <p:nvPr/>
        </p:nvSpPr>
        <p:spPr>
          <a:xfrm>
            <a:off x="967885" y="1792049"/>
            <a:ext cx="6989183" cy="1039515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  <a:buClr>
                <a:srgbClr val="C00000"/>
              </a:buClr>
            </a:pPr>
            <a:r>
              <a:rPr lang="en-GB" sz="2400" dirty="0"/>
              <a:t>Feasibility study of the proper system for transport measurements during cryogenic irradiation </a:t>
            </a:r>
            <a:endParaRPr lang="en-US" sz="2400" dirty="0"/>
          </a:p>
        </p:txBody>
      </p:sp>
      <p:pic>
        <p:nvPicPr>
          <p:cNvPr id="4" name="Immagine 3" descr="Immagine che contiene testo, Carattere, Elementi grafici, logo&#10;&#10;Il contenuto generato dall'IA potrebbe non essere corretto.">
            <a:extLst>
              <a:ext uri="{FF2B5EF4-FFF2-40B4-BE49-F238E27FC236}">
                <a16:creationId xmlns:a16="http://schemas.microsoft.com/office/drawing/2014/main" id="{A99F6419-17AD-B4BD-4A06-B26C0F58BC6E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</a:blip>
          <a:srcRect t="-1" r="72778" b="-5468"/>
          <a:stretch>
            <a:fillRect/>
          </a:stretch>
        </p:blipFill>
        <p:spPr>
          <a:xfrm>
            <a:off x="8402099" y="87148"/>
            <a:ext cx="656974" cy="607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858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>
            <a:extLst>
              <a:ext uri="{FF2B5EF4-FFF2-40B4-BE49-F238E27FC236}">
                <a16:creationId xmlns:a16="http://schemas.microsoft.com/office/drawing/2014/main" id="{C84C01DD-EE81-CFA7-7EC5-2D68991C925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6568" t="18650" r="20294" b="12699"/>
          <a:stretch/>
        </p:blipFill>
        <p:spPr>
          <a:xfrm>
            <a:off x="3359075" y="1247906"/>
            <a:ext cx="5773270" cy="333487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8614" y="192360"/>
            <a:ext cx="8707726" cy="353943"/>
          </a:xfrm>
        </p:spPr>
        <p:txBody>
          <a:bodyPr/>
          <a:lstStyle/>
          <a:p>
            <a:r>
              <a:rPr lang="it-IT" sz="2300" dirty="0" err="1"/>
              <a:t>Towards</a:t>
            </a:r>
            <a:r>
              <a:rPr lang="it-IT" sz="2300" dirty="0"/>
              <a:t> </a:t>
            </a:r>
            <a:r>
              <a:rPr lang="it-IT" sz="2300" i="1" dirty="0"/>
              <a:t>in-situ</a:t>
            </a:r>
            <a:r>
              <a:rPr lang="it-IT" sz="2300" dirty="0"/>
              <a:t> </a:t>
            </a:r>
            <a:r>
              <a:rPr lang="it-IT" sz="2300" dirty="0" err="1"/>
              <a:t>measurements</a:t>
            </a:r>
            <a:r>
              <a:rPr lang="it-IT" sz="2300" dirty="0"/>
              <a:t> </a:t>
            </a:r>
            <a:r>
              <a:rPr lang="it-IT" sz="2300" dirty="0" err="1"/>
              <a:t>during</a:t>
            </a:r>
            <a:r>
              <a:rPr lang="it-IT" sz="2300" dirty="0"/>
              <a:t> gamma </a:t>
            </a:r>
            <a:r>
              <a:rPr lang="it-IT" sz="2300" dirty="0" err="1"/>
              <a:t>irradiation</a:t>
            </a:r>
            <a:endParaRPr lang="it-IT" sz="2300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</p:spPr>
        <p:txBody>
          <a:bodyPr/>
          <a:lstStyle/>
          <a:p>
            <a:fld id="{02C7C199-0D0D-7840-A88D-785280B31CF7}" type="slidenum">
              <a:rPr lang="it-IT" smtClean="0"/>
              <a:t>7</a:t>
            </a:fld>
            <a:endParaRPr lang="it-IT" dirty="0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Feasibility study of the system for transport measurements during cryogenic gamma irradiation-16.01.26</a:t>
            </a:r>
            <a:endParaRPr lang="it-IT" dirty="0"/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C979F91D-27EA-274A-FFDC-BF78EFA715D4}"/>
              </a:ext>
            </a:extLst>
          </p:cNvPr>
          <p:cNvSpPr txBox="1">
            <a:spLocks/>
          </p:cNvSpPr>
          <p:nvPr/>
        </p:nvSpPr>
        <p:spPr>
          <a:xfrm>
            <a:off x="62754" y="910494"/>
            <a:ext cx="8048173" cy="369332"/>
          </a:xfrm>
          <a:prstGeom prst="rect">
            <a:avLst/>
          </a:prstGeom>
        </p:spPr>
        <p:txBody>
          <a:bodyPr vert="horz" wrap="square" lIns="91440" tIns="0" rIns="91440" bIns="0" rtlCol="0" anchor="ctr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600" b="1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400" dirty="0">
                <a:solidFill>
                  <a:srgbClr val="FF0000"/>
                </a:solidFill>
              </a:rPr>
              <a:t>Gamma </a:t>
            </a:r>
            <a:r>
              <a:rPr lang="it-IT" sz="2400" dirty="0" err="1">
                <a:solidFill>
                  <a:srgbClr val="FF0000"/>
                </a:solidFill>
              </a:rPr>
              <a:t>irradiation</a:t>
            </a:r>
            <a:r>
              <a:rPr lang="it-IT" sz="2400" dirty="0">
                <a:solidFill>
                  <a:srgbClr val="FF0000"/>
                </a:solidFill>
              </a:rPr>
              <a:t> of </a:t>
            </a:r>
            <a:r>
              <a:rPr lang="it-IT" sz="2400" dirty="0" err="1">
                <a:solidFill>
                  <a:srgbClr val="FF0000"/>
                </a:solidFill>
              </a:rPr>
              <a:t>liquid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nitrogen</a:t>
            </a:r>
            <a:r>
              <a:rPr lang="it-IT" sz="2400" dirty="0">
                <a:solidFill>
                  <a:srgbClr val="FF0000"/>
                </a:solidFill>
              </a:rPr>
              <a:t>. A </a:t>
            </a:r>
            <a:r>
              <a:rPr lang="it-IT" sz="2400" dirty="0" err="1">
                <a:solidFill>
                  <a:srgbClr val="FF0000"/>
                </a:solidFill>
              </a:rPr>
              <a:t>real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problem</a:t>
            </a:r>
            <a:r>
              <a:rPr lang="it-IT" sz="2400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75EB3B0E-279B-ACD7-34A2-25E722B201D5}"/>
              </a:ext>
            </a:extLst>
          </p:cNvPr>
          <p:cNvSpPr txBox="1"/>
          <p:nvPr/>
        </p:nvSpPr>
        <p:spPr>
          <a:xfrm>
            <a:off x="108614" y="1402595"/>
            <a:ext cx="3631910" cy="2718693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>
              <a:lnSpc>
                <a:spcPct val="150000"/>
              </a:lnSpc>
            </a:pPr>
            <a:r>
              <a:rPr lang="it-IT" i="1" dirty="0"/>
              <a:t>In-situ</a:t>
            </a:r>
            <a:r>
              <a:rPr lang="it-IT" dirty="0"/>
              <a:t> </a:t>
            </a:r>
            <a:r>
              <a:rPr lang="it-IT" dirty="0" err="1"/>
              <a:t>measurements</a:t>
            </a:r>
            <a:r>
              <a:rPr lang="it-IT" dirty="0"/>
              <a:t> of </a:t>
            </a:r>
            <a:r>
              <a:rPr lang="it-IT" dirty="0" err="1"/>
              <a:t>Superpower</a:t>
            </a:r>
            <a:r>
              <a:rPr lang="it-IT" dirty="0"/>
              <a:t> tapes in LN</a:t>
            </a:r>
            <a:r>
              <a:rPr lang="it-IT" baseline="-25000" dirty="0"/>
              <a:t>2</a:t>
            </a:r>
            <a:r>
              <a:rPr lang="it-IT" dirty="0"/>
              <a:t> </a:t>
            </a:r>
            <a:r>
              <a:rPr lang="it-IT" dirty="0" err="1"/>
              <a:t>irradiated</a:t>
            </a:r>
            <a:r>
              <a:rPr lang="it-IT" dirty="0"/>
              <a:t> up to 3.5 </a:t>
            </a:r>
            <a:r>
              <a:rPr lang="it-IT" dirty="0" err="1"/>
              <a:t>kGy</a:t>
            </a:r>
            <a:r>
              <a:rPr lang="it-IT" dirty="0"/>
              <a:t>.</a:t>
            </a:r>
          </a:p>
          <a:p>
            <a:pPr>
              <a:lnSpc>
                <a:spcPct val="150000"/>
              </a:lnSpc>
            </a:pPr>
            <a:r>
              <a:rPr lang="it-IT" dirty="0"/>
              <a:t>Risks of LN</a:t>
            </a:r>
            <a:r>
              <a:rPr lang="it-IT" baseline="-25000" dirty="0"/>
              <a:t>2</a:t>
            </a:r>
            <a:r>
              <a:rPr lang="it-IT" dirty="0"/>
              <a:t> </a:t>
            </a:r>
            <a:r>
              <a:rPr lang="it-IT" dirty="0" err="1"/>
              <a:t>explosions</a:t>
            </a:r>
            <a:r>
              <a:rPr lang="it-IT" dirty="0"/>
              <a:t> </a:t>
            </a:r>
            <a:r>
              <a:rPr lang="en-GB" dirty="0"/>
              <a:t>after a dose of 10 </a:t>
            </a:r>
            <a:r>
              <a:rPr lang="en-GB" dirty="0" err="1"/>
              <a:t>kGy</a:t>
            </a:r>
            <a:r>
              <a:rPr lang="en-GB" dirty="0"/>
              <a:t> </a:t>
            </a:r>
            <a:r>
              <a:rPr lang="it-IT" dirty="0" err="1"/>
              <a:t>were</a:t>
            </a:r>
            <a:r>
              <a:rPr lang="it-IT" dirty="0"/>
              <a:t> </a:t>
            </a:r>
            <a:r>
              <a:rPr lang="it-IT" dirty="0" err="1"/>
              <a:t>reported</a:t>
            </a:r>
            <a:r>
              <a:rPr lang="it-IT" dirty="0"/>
              <a:t> [</a:t>
            </a:r>
            <a:r>
              <a:rPr lang="it-IT" dirty="0" err="1"/>
              <a:t>Chislett</a:t>
            </a:r>
            <a:r>
              <a:rPr lang="it-IT" dirty="0"/>
              <a:t>, UKAEA report 2023].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56262C0-3AB7-10E1-EEB3-0DB12F20B1C2}"/>
              </a:ext>
            </a:extLst>
          </p:cNvPr>
          <p:cNvSpPr txBox="1"/>
          <p:nvPr/>
        </p:nvSpPr>
        <p:spPr>
          <a:xfrm>
            <a:off x="6858000" y="4470955"/>
            <a:ext cx="457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dirty="0" err="1"/>
              <a:t>Chislett</a:t>
            </a:r>
            <a:r>
              <a:rPr lang="it-IT" sz="1200" dirty="0"/>
              <a:t> et al [</a:t>
            </a:r>
            <a:r>
              <a:rPr lang="it-IT" sz="1200" i="1" dirty="0"/>
              <a:t>SUST</a:t>
            </a:r>
            <a:r>
              <a:rPr lang="it-IT" sz="1200" dirty="0"/>
              <a:t>, 2023]</a:t>
            </a:r>
          </a:p>
        </p:txBody>
      </p:sp>
      <p:pic>
        <p:nvPicPr>
          <p:cNvPr id="6" name="Immagine 5" descr="Immagine che contiene testo, Carattere, Elementi grafici, logo&#10;&#10;Il contenuto generato dall'IA potrebbe non essere corretto.">
            <a:extLst>
              <a:ext uri="{FF2B5EF4-FFF2-40B4-BE49-F238E27FC236}">
                <a16:creationId xmlns:a16="http://schemas.microsoft.com/office/drawing/2014/main" id="{8F88F4C4-50A8-5254-4090-2E25F636247D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</a:blip>
          <a:srcRect t="-1" r="72778" b="-5468"/>
          <a:stretch>
            <a:fillRect/>
          </a:stretch>
        </p:blipFill>
        <p:spPr>
          <a:xfrm>
            <a:off x="8402099" y="87148"/>
            <a:ext cx="656974" cy="607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61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8614" y="184666"/>
            <a:ext cx="8707726" cy="369332"/>
          </a:xfrm>
        </p:spPr>
        <p:txBody>
          <a:bodyPr/>
          <a:lstStyle/>
          <a:p>
            <a:r>
              <a:rPr lang="it-IT" sz="2400" dirty="0" err="1"/>
              <a:t>Towards</a:t>
            </a:r>
            <a:r>
              <a:rPr lang="it-IT" sz="2400" dirty="0"/>
              <a:t> </a:t>
            </a:r>
            <a:r>
              <a:rPr lang="it-IT" sz="2400" i="1" dirty="0"/>
              <a:t>in-situ</a:t>
            </a:r>
            <a:r>
              <a:rPr lang="it-IT" sz="2400" dirty="0"/>
              <a:t> </a:t>
            </a:r>
            <a:r>
              <a:rPr lang="it-IT" sz="2300" dirty="0" err="1"/>
              <a:t>measurements</a:t>
            </a:r>
            <a:r>
              <a:rPr lang="it-IT" sz="2400" dirty="0"/>
              <a:t> </a:t>
            </a:r>
            <a:r>
              <a:rPr lang="it-IT" sz="2400" dirty="0" err="1"/>
              <a:t>during</a:t>
            </a:r>
            <a:r>
              <a:rPr lang="it-IT" sz="2400" dirty="0"/>
              <a:t> gamma </a:t>
            </a:r>
            <a:r>
              <a:rPr lang="it-IT" sz="2400" dirty="0" err="1"/>
              <a:t>irradiation</a:t>
            </a:r>
            <a:endParaRPr lang="it-IT" sz="2400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</p:spPr>
        <p:txBody>
          <a:bodyPr/>
          <a:lstStyle/>
          <a:p>
            <a:fld id="{02C7C199-0D0D-7840-A88D-785280B31CF7}" type="slidenum">
              <a:rPr lang="it-IT" smtClean="0"/>
              <a:t>8</a:t>
            </a:fld>
            <a:endParaRPr lang="it-IT" dirty="0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Feasibility study of the system for transport measurements during cryogenic gamma irradiation-16.01.26</a:t>
            </a:r>
            <a:endParaRPr lang="it-IT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75EB3B0E-279B-ACD7-34A2-25E722B201D5}"/>
              </a:ext>
            </a:extLst>
          </p:cNvPr>
          <p:cNvSpPr txBox="1"/>
          <p:nvPr/>
        </p:nvSpPr>
        <p:spPr>
          <a:xfrm>
            <a:off x="519953" y="1483832"/>
            <a:ext cx="7566769" cy="1384995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endParaRPr lang="it-IT" dirty="0"/>
          </a:p>
          <a:p>
            <a:pPr algn="ctr">
              <a:lnSpc>
                <a:spcPct val="150000"/>
              </a:lnSpc>
            </a:pPr>
            <a:r>
              <a:rPr lang="it-IT" dirty="0"/>
              <a:t>Duke et al [</a:t>
            </a:r>
            <a:r>
              <a:rPr lang="it-IT" i="1" dirty="0"/>
              <a:t>IEEE</a:t>
            </a:r>
            <a:r>
              <a:rPr lang="it-IT" dirty="0"/>
              <a:t>, 2024] </a:t>
            </a:r>
            <a:r>
              <a:rPr lang="it-IT" dirty="0" err="1"/>
              <a:t>reported</a:t>
            </a:r>
            <a:r>
              <a:rPr lang="it-IT" dirty="0"/>
              <a:t> </a:t>
            </a:r>
            <a:r>
              <a:rPr lang="it-IT" dirty="0" err="1"/>
              <a:t>irradiation</a:t>
            </a:r>
            <a:r>
              <a:rPr lang="it-IT" dirty="0"/>
              <a:t> study of </a:t>
            </a:r>
            <a:r>
              <a:rPr lang="it-IT" dirty="0" err="1"/>
              <a:t>fiber</a:t>
            </a:r>
            <a:r>
              <a:rPr lang="it-IT" dirty="0"/>
              <a:t> </a:t>
            </a:r>
            <a:r>
              <a:rPr lang="it-IT" dirty="0" err="1"/>
              <a:t>optics</a:t>
            </a:r>
            <a:r>
              <a:rPr lang="it-IT" dirty="0"/>
              <a:t> in LN</a:t>
            </a:r>
            <a:r>
              <a:rPr lang="it-IT" baseline="-25000" dirty="0"/>
              <a:t>2</a:t>
            </a:r>
            <a:r>
              <a:rPr lang="it-IT" dirty="0"/>
              <a:t> up to </a:t>
            </a:r>
            <a:r>
              <a:rPr lang="it-IT" b="1" dirty="0"/>
              <a:t>1.2 </a:t>
            </a:r>
            <a:r>
              <a:rPr lang="it-IT" b="1" dirty="0" err="1"/>
              <a:t>MGy</a:t>
            </a:r>
            <a:r>
              <a:rPr lang="it-IT" b="1" dirty="0"/>
              <a:t> </a:t>
            </a:r>
            <a:r>
              <a:rPr lang="it-IT" dirty="0"/>
              <a:t>and </a:t>
            </a:r>
            <a:r>
              <a:rPr lang="it-IT" b="1" dirty="0"/>
              <a:t>60 </a:t>
            </a:r>
            <a:r>
              <a:rPr lang="it-IT" b="1" dirty="0" err="1"/>
              <a:t>kGy</a:t>
            </a:r>
            <a:r>
              <a:rPr lang="it-IT" b="1" dirty="0"/>
              <a:t>/h</a:t>
            </a:r>
            <a:r>
              <a:rPr lang="it-IT" dirty="0"/>
              <a:t>. </a:t>
            </a:r>
            <a:r>
              <a:rPr lang="it-IT" b="1" dirty="0"/>
              <a:t>No </a:t>
            </a:r>
            <a:r>
              <a:rPr lang="it-IT" b="1" dirty="0" err="1"/>
              <a:t>explosion</a:t>
            </a:r>
            <a:r>
              <a:rPr lang="it-IT" b="1" dirty="0"/>
              <a:t> </a:t>
            </a:r>
            <a:r>
              <a:rPr lang="it-IT" b="1" dirty="0" err="1"/>
              <a:t>occurred</a:t>
            </a:r>
            <a:r>
              <a:rPr lang="it-IT" b="1" dirty="0"/>
              <a:t>.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F997DC33-A75A-8D42-1282-3C2D26A92094}"/>
              </a:ext>
            </a:extLst>
          </p:cNvPr>
          <p:cNvSpPr txBox="1">
            <a:spLocks/>
          </p:cNvSpPr>
          <p:nvPr/>
        </p:nvSpPr>
        <p:spPr>
          <a:xfrm>
            <a:off x="340660" y="1116682"/>
            <a:ext cx="8048173" cy="369332"/>
          </a:xfrm>
          <a:prstGeom prst="rect">
            <a:avLst/>
          </a:prstGeom>
        </p:spPr>
        <p:txBody>
          <a:bodyPr vert="horz" wrap="square" lIns="91440" tIns="0" rIns="91440" bIns="0" rtlCol="0" anchor="ctr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600" b="1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400" dirty="0">
                <a:solidFill>
                  <a:srgbClr val="FF0000"/>
                </a:solidFill>
              </a:rPr>
              <a:t>Gamma </a:t>
            </a:r>
            <a:r>
              <a:rPr lang="it-IT" sz="2400" dirty="0" err="1">
                <a:solidFill>
                  <a:srgbClr val="FF0000"/>
                </a:solidFill>
              </a:rPr>
              <a:t>irradiation</a:t>
            </a:r>
            <a:r>
              <a:rPr lang="it-IT" sz="2400" dirty="0">
                <a:solidFill>
                  <a:srgbClr val="FF0000"/>
                </a:solidFill>
              </a:rPr>
              <a:t> of </a:t>
            </a:r>
            <a:r>
              <a:rPr lang="it-IT" sz="2400" dirty="0" err="1">
                <a:solidFill>
                  <a:srgbClr val="FF0000"/>
                </a:solidFill>
              </a:rPr>
              <a:t>liquid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nitrogen</a:t>
            </a:r>
            <a:r>
              <a:rPr lang="it-IT" sz="2400" dirty="0">
                <a:solidFill>
                  <a:srgbClr val="FF0000"/>
                </a:solidFill>
              </a:rPr>
              <a:t>. A </a:t>
            </a:r>
            <a:r>
              <a:rPr lang="it-IT" sz="2400" dirty="0" err="1">
                <a:solidFill>
                  <a:srgbClr val="FF0000"/>
                </a:solidFill>
              </a:rPr>
              <a:t>real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problem</a:t>
            </a:r>
            <a:r>
              <a:rPr lang="it-IT" sz="2400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4" name="Triangolo isoscele 3">
            <a:extLst>
              <a:ext uri="{FF2B5EF4-FFF2-40B4-BE49-F238E27FC236}">
                <a16:creationId xmlns:a16="http://schemas.microsoft.com/office/drawing/2014/main" id="{65BADBF3-7680-E5CF-EF7D-F236452741CC}"/>
              </a:ext>
            </a:extLst>
          </p:cNvPr>
          <p:cNvSpPr/>
          <p:nvPr/>
        </p:nvSpPr>
        <p:spPr>
          <a:xfrm rot="10800000">
            <a:off x="3475407" y="2934068"/>
            <a:ext cx="1933800" cy="361149"/>
          </a:xfrm>
          <a:prstGeom prst="triangl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49000">
                <a:srgbClr val="C00000">
                  <a:shade val="67500"/>
                  <a:satMod val="115000"/>
                  <a:lumMod val="86000"/>
                  <a:lumOff val="14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C721F971-D2D4-940C-3051-62012B68331E}"/>
              </a:ext>
            </a:extLst>
          </p:cNvPr>
          <p:cNvSpPr txBox="1"/>
          <p:nvPr/>
        </p:nvSpPr>
        <p:spPr>
          <a:xfrm>
            <a:off x="595732" y="3538621"/>
            <a:ext cx="8091068" cy="866327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dirty="0"/>
              <a:t>Tests of LN</a:t>
            </a:r>
            <a:r>
              <a:rPr lang="en-US" sz="2000" baseline="-25000" dirty="0"/>
              <a:t>2</a:t>
            </a:r>
            <a:r>
              <a:rPr lang="en-US" sz="2000" dirty="0"/>
              <a:t> irradiation to verify the safety of the apparatus for </a:t>
            </a:r>
            <a:r>
              <a:rPr lang="en-US" sz="2000" i="1" dirty="0"/>
              <a:t>in-situ</a:t>
            </a:r>
            <a:r>
              <a:rPr lang="en-US" sz="2000" dirty="0"/>
              <a:t> transport measurements</a:t>
            </a:r>
          </a:p>
        </p:txBody>
      </p:sp>
      <p:sp>
        <p:nvSpPr>
          <p:cNvPr id="8" name="Rettangolo arrotondato 15">
            <a:extLst>
              <a:ext uri="{FF2B5EF4-FFF2-40B4-BE49-F238E27FC236}">
                <a16:creationId xmlns:a16="http://schemas.microsoft.com/office/drawing/2014/main" id="{7C67B30E-412D-9420-4BBE-FBC71D7C0839}"/>
              </a:ext>
            </a:extLst>
          </p:cNvPr>
          <p:cNvSpPr/>
          <p:nvPr/>
        </p:nvSpPr>
        <p:spPr>
          <a:xfrm>
            <a:off x="311325" y="3514167"/>
            <a:ext cx="8505015" cy="980078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9" name="Immagine 8" descr="Immagine che contiene testo, Carattere, Elementi grafici, logo&#10;&#10;Il contenuto generato dall'IA potrebbe non essere corretto.">
            <a:extLst>
              <a:ext uri="{FF2B5EF4-FFF2-40B4-BE49-F238E27FC236}">
                <a16:creationId xmlns:a16="http://schemas.microsoft.com/office/drawing/2014/main" id="{6DDCC757-7F6D-3906-F096-C0FE8AA813D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</a:blip>
          <a:srcRect t="-1" r="72778" b="-5468"/>
          <a:stretch>
            <a:fillRect/>
          </a:stretch>
        </p:blipFill>
        <p:spPr>
          <a:xfrm>
            <a:off x="8467412" y="87148"/>
            <a:ext cx="656974" cy="607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2588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350485-5823-E58C-3F26-5203945E35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976889E-D01A-C6DB-6B0D-0A32EEFF9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614" y="153889"/>
            <a:ext cx="8707726" cy="430887"/>
          </a:xfrm>
        </p:spPr>
        <p:txBody>
          <a:bodyPr/>
          <a:lstStyle/>
          <a:p>
            <a:r>
              <a:rPr lang="it-IT" sz="2800" dirty="0"/>
              <a:t>2025 Activity: </a:t>
            </a:r>
            <a:r>
              <a:rPr lang="en-US" sz="2800" dirty="0"/>
              <a:t>Design of the Cryostat</a:t>
            </a:r>
            <a:endParaRPr lang="it-IT" sz="2800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F70150C4-5AB5-E12E-45C7-E02F2B74B7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</p:spPr>
        <p:txBody>
          <a:bodyPr/>
          <a:lstStyle/>
          <a:p>
            <a:fld id="{02C7C199-0D0D-7840-A88D-785280B31CF7}" type="slidenum">
              <a:rPr lang="it-IT" smtClean="0"/>
              <a:t>9</a:t>
            </a:fld>
            <a:endParaRPr lang="it-IT" dirty="0"/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06CFE75D-A8A5-07E7-2FBC-9A0120529D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Feasibility study of the system for transport measurements during cryogenic gamma irradiation-16.01.26</a:t>
            </a:r>
            <a:endParaRPr lang="it-IT" dirty="0"/>
          </a:p>
        </p:txBody>
      </p:sp>
      <p:pic>
        <p:nvPicPr>
          <p:cNvPr id="6" name="Immagine 5" descr="Immagine che contiene testo, schizzo, disegno, schermata&#10;&#10;Il contenuto generato dall'IA potrebbe non essere corretto.">
            <a:extLst>
              <a:ext uri="{FF2B5EF4-FFF2-40B4-BE49-F238E27FC236}">
                <a16:creationId xmlns:a16="http://schemas.microsoft.com/office/drawing/2014/main" id="{8F9A9C5E-D40D-D74F-002E-C5C11E47799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976" r="1188"/>
          <a:stretch>
            <a:fillRect/>
          </a:stretch>
        </p:blipFill>
        <p:spPr>
          <a:xfrm>
            <a:off x="1075481" y="860879"/>
            <a:ext cx="6773991" cy="3780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4C263918-3E83-4F1B-0159-37FECEC03B05}"/>
              </a:ext>
            </a:extLst>
          </p:cNvPr>
          <p:cNvSpPr txBox="1"/>
          <p:nvPr/>
        </p:nvSpPr>
        <p:spPr>
          <a:xfrm>
            <a:off x="3239887" y="4144121"/>
            <a:ext cx="5878532" cy="276999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dirty="0"/>
              <a:t>High </a:t>
            </a:r>
            <a:r>
              <a:rPr lang="it-IT" dirty="0" err="1"/>
              <a:t>Density</a:t>
            </a:r>
            <a:r>
              <a:rPr lang="it-IT" dirty="0"/>
              <a:t> </a:t>
            </a:r>
            <a:r>
              <a:rPr lang="it-IT" dirty="0" err="1"/>
              <a:t>Sintered</a:t>
            </a:r>
            <a:r>
              <a:rPr lang="it-IT" dirty="0"/>
              <a:t> </a:t>
            </a:r>
            <a:r>
              <a:rPr lang="it-IT" dirty="0" err="1"/>
              <a:t>Expanded</a:t>
            </a:r>
            <a:r>
              <a:rPr lang="it-IT" dirty="0"/>
              <a:t> </a:t>
            </a:r>
            <a:r>
              <a:rPr lang="it-IT" dirty="0" err="1"/>
              <a:t>Polystyrene</a:t>
            </a:r>
            <a:r>
              <a:rPr lang="it-IT" dirty="0"/>
              <a:t> (HD-EPS)</a:t>
            </a:r>
          </a:p>
        </p:txBody>
      </p:sp>
      <p:pic>
        <p:nvPicPr>
          <p:cNvPr id="5" name="Immagine 4" descr="Immagine che contiene testo, Carattere, Elementi grafici, logo&#10;&#10;Il contenuto generato dall'IA potrebbe non essere corretto.">
            <a:extLst>
              <a:ext uri="{FF2B5EF4-FFF2-40B4-BE49-F238E27FC236}">
                <a16:creationId xmlns:a16="http://schemas.microsoft.com/office/drawing/2014/main" id="{1A869F28-C4B6-4AB4-B123-E337D90DC564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</a:blip>
          <a:srcRect t="-1" r="72778" b="-5468"/>
          <a:stretch>
            <a:fillRect/>
          </a:stretch>
        </p:blipFill>
        <p:spPr>
          <a:xfrm>
            <a:off x="8402099" y="87148"/>
            <a:ext cx="656974" cy="607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360960"/>
      </p:ext>
    </p:extLst>
  </p:cSld>
  <p:clrMapOvr>
    <a:masterClrMapping/>
  </p:clrMapOvr>
</p:sld>
</file>

<file path=ppt/theme/theme1.xml><?xml version="1.0" encoding="utf-8"?>
<a:theme xmlns:a="http://schemas.openxmlformats.org/drawingml/2006/main" name="ModelloTemplateENEAit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 lIns="91440" tIns="0" rIns="91440" bIns="0" rtlCol="0">
        <a:sp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19E31B0022670C44B999F8B6835999EC" ma:contentTypeVersion="5" ma:contentTypeDescription="Creare un nuovo documento." ma:contentTypeScope="" ma:versionID="79bf585299581b2d907ec0ec7c39ace6">
  <xsd:schema xmlns:xsd="http://www.w3.org/2001/XMLSchema" xmlns:xs="http://www.w3.org/2001/XMLSchema" xmlns:p="http://schemas.microsoft.com/office/2006/metadata/properties" xmlns:ns3="2f18c5bf-0f1f-4632-8c73-8f111e90f8fd" targetNamespace="http://schemas.microsoft.com/office/2006/metadata/properties" ma:root="true" ma:fieldsID="6bba5b1b0887606b68034232b8e9563f" ns3:_="">
    <xsd:import namespace="2f18c5bf-0f1f-4632-8c73-8f111e90f8f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SearchProperties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18c5bf-0f1f-4632-8c73-8f111e90f8f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33B783B-361A-48FD-9DDB-ECA03B305B9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f18c5bf-0f1f-4632-8c73-8f111e90f8f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D17BEA0-579F-40C0-AF93-739F02CBA21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D539848-29C7-4FCA-8C22-545D7C5B8B76}">
  <ds:schemaRefs>
    <ds:schemaRef ds:uri="http://purl.org/dc/dcmitype/"/>
    <ds:schemaRef ds:uri="http://www.w3.org/XML/1998/namespace"/>
    <ds:schemaRef ds:uri="http://purl.org/dc/elements/1.1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2f18c5bf-0f1f-4632-8c73-8f111e90f8fd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ModelloTemplateENEAita.potx</Template>
  <TotalTime>5760</TotalTime>
  <Words>1096</Words>
  <Application>Microsoft Office PowerPoint</Application>
  <PresentationFormat>Presentazione su schermo (16:9)</PresentationFormat>
  <Paragraphs>181</Paragraphs>
  <Slides>22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22</vt:i4>
      </vt:variant>
    </vt:vector>
  </HeadingPairs>
  <TitlesOfParts>
    <vt:vector size="26" baseType="lpstr">
      <vt:lpstr>Arial</vt:lpstr>
      <vt:lpstr>Calibri</vt:lpstr>
      <vt:lpstr>Gotham Rounded</vt:lpstr>
      <vt:lpstr>ModelloTemplateENEAita</vt:lpstr>
      <vt:lpstr>Feasibility study of the system for transport measurements during cryogenic gamma irradiation</vt:lpstr>
      <vt:lpstr>Acknowledgments</vt:lpstr>
      <vt:lpstr>Gamma Irradiation Effect on HTS Film</vt:lpstr>
      <vt:lpstr>Starting Point: 2024 Activity</vt:lpstr>
      <vt:lpstr>What Emerged by 2024 Activity</vt:lpstr>
      <vt:lpstr>2025 Activity</vt:lpstr>
      <vt:lpstr>Towards in-situ measurements during gamma irradiation</vt:lpstr>
      <vt:lpstr>Towards in-situ measurements during gamma irradiation</vt:lpstr>
      <vt:lpstr>2025 Activity: Design of the Cryostat</vt:lpstr>
      <vt:lpstr>2025 Activity: Design of the Cryostat</vt:lpstr>
      <vt:lpstr>2025 Activity: Liquid Nitrogen Irradiation</vt:lpstr>
      <vt:lpstr>2025 Activity: Liquid Nitrogen Irradiation</vt:lpstr>
      <vt:lpstr>2025 Activity: Liquid Nitrogen Irradiation</vt:lpstr>
      <vt:lpstr>2025 Activity: Tests of Cable Radiation Hardness</vt:lpstr>
      <vt:lpstr>Conclusions</vt:lpstr>
      <vt:lpstr>Presentazione standard di PowerPoint</vt:lpstr>
      <vt:lpstr>Presentazione standard di PowerPoint</vt:lpstr>
      <vt:lpstr>Backup</vt:lpstr>
      <vt:lpstr>Irradiation Test</vt:lpstr>
      <vt:lpstr>Calliope Facility at ENEA</vt:lpstr>
      <vt:lpstr>Calliope Plant Main Features</vt:lpstr>
      <vt:lpstr>Irradiation test with fusion relevant conditions</vt:lpstr>
    </vt:vector>
  </TitlesOfParts>
  <Company>ENEA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Serena Lucibello</dc:creator>
  <cp:lastModifiedBy>Valentina Pinto</cp:lastModifiedBy>
  <cp:revision>198</cp:revision>
  <cp:lastPrinted>2017-01-17T13:52:56Z</cp:lastPrinted>
  <dcterms:created xsi:type="dcterms:W3CDTF">2017-01-03T12:35:40Z</dcterms:created>
  <dcterms:modified xsi:type="dcterms:W3CDTF">2026-01-15T14:44:33Z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0x01010019E31B0022670C44B999F8B6835999EC</vt:lpwstr>
  </property>
</Properties>
</file>