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8" r:id="rId6"/>
    <p:sldId id="260" r:id="rId7"/>
    <p:sldId id="273" r:id="rId8"/>
    <p:sldId id="274" r:id="rId9"/>
    <p:sldId id="275" r:id="rId10"/>
    <p:sldId id="276" r:id="rId11"/>
    <p:sldId id="278" r:id="rId12"/>
    <p:sldId id="277" r:id="rId13"/>
    <p:sldId id="279" r:id="rId14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88" autoAdjust="0"/>
    <p:restoredTop sz="84884" autoAdjust="0"/>
  </p:normalViewPr>
  <p:slideViewPr>
    <p:cSldViewPr snapToGrid="0" snapToObjects="1" showGuides="1">
      <p:cViewPr varScale="1">
        <p:scale>
          <a:sx n="129" d="100"/>
          <a:sy n="129" d="100"/>
        </p:scale>
        <p:origin x="134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0" d="100"/>
          <a:sy n="150" d="100"/>
        </p:scale>
        <p:origin x="60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13.02.2023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13/02/2023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794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0891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6890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" y="4505348"/>
            <a:ext cx="706306" cy="44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FR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3A3E74F3-70E2-48EE-AABA-784BBA416165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FR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1693D40D-83AD-4D7B-B58F-90AD95E61121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D6ECA93D-A311-4A2F-8145-95E0DD36C7E9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8239125" cy="51435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0CF098A9-3C39-42C0-B6B1-0DABF03734A6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D53F0891-9C27-4180-8B8B-97896947A382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FR"/>
          </a:p>
        </p:txBody>
      </p:sp>
      <p:sp>
        <p:nvSpPr>
          <p:cNvPr id="10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BD57EC74-3497-40F0-B17A-CC8452FB5D81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1EC136C1-D1E5-4E89-AC64-2B146B118236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459938"/>
            <a:ext cx="7812087" cy="4683562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" y="4505348"/>
            <a:ext cx="706306" cy="44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922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094BC96B-17A6-4C49-A25B-C3A0C5F6E742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F2623927-2D93-42DF-AA8E-D5454EAAC6C8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>
                <a:solidFill>
                  <a:schemeClr val="bg1"/>
                </a:solidFill>
              </a:defRPr>
            </a:lvl1pPr>
          </a:lstStyle>
          <a:p>
            <a:fld id="{16DF1FB0-AF04-407B-9ACF-E650DF213BCD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FR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BB79E6BA-E5DD-4912-B3AC-BBDD8731EBFB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fr-FR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0631F785-33CB-4307-A5BB-50AD8789AE4D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6257CF21-0F5F-44B2-81AE-F1D0F32B007F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95" y="131032"/>
            <a:ext cx="3144520" cy="107275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64798A33-4365-4694-AC64-0484A5A173A6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142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6166067" cy="639319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933903"/>
            <a:ext cx="7726363" cy="4016557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73" y="4635213"/>
            <a:ext cx="502745" cy="315247"/>
          </a:xfrm>
          <a:prstGeom prst="rect">
            <a:avLst/>
          </a:prstGeom>
        </p:spPr>
      </p:pic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fld id="{B93119B7-CACD-4FB2-8EA5-4E69949EBB7D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0" r:id="rId2"/>
    <p:sldLayoutId id="2147483663" r:id="rId3"/>
    <p:sldLayoutId id="2147483681" r:id="rId4"/>
    <p:sldLayoutId id="2147483673" r:id="rId5"/>
    <p:sldLayoutId id="2147483662" r:id="rId6"/>
    <p:sldLayoutId id="2147483674" r:id="rId7"/>
    <p:sldLayoutId id="2147483675" r:id="rId8"/>
    <p:sldLayoutId id="2147483682" r:id="rId9"/>
    <p:sldLayoutId id="2147483676" r:id="rId10"/>
    <p:sldLayoutId id="2147483664" r:id="rId11"/>
    <p:sldLayoutId id="2147483666" r:id="rId12"/>
    <p:sldLayoutId id="2147483677" r:id="rId13"/>
    <p:sldLayoutId id="2147483678" r:id="rId14"/>
    <p:sldLayoutId id="2147483679" r:id="rId15"/>
    <p:sldLayoutId id="2147483667" r:id="rId16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jp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platzhalt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" r="883"/>
          <a:stretch>
            <a:fillRect/>
          </a:stretch>
        </p:blipFill>
        <p:spPr>
          <a:xfrm>
            <a:off x="1335088" y="195263"/>
            <a:ext cx="7812087" cy="4948237"/>
          </a:xfr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0326" y="571961"/>
            <a:ext cx="2736850" cy="2338387"/>
          </a:xfrm>
        </p:spPr>
        <p:txBody>
          <a:bodyPr>
            <a:normAutofit/>
          </a:bodyPr>
          <a:lstStyle/>
          <a:p>
            <a:r>
              <a:rPr lang="fr-FR" sz="4400" smtClean="0"/>
              <a:t>Meeting </a:t>
            </a:r>
            <a:endParaRPr lang="fr-FR" sz="4400" dirty="0"/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5164" y="2910348"/>
            <a:ext cx="1385635" cy="1187173"/>
          </a:xfrm>
        </p:spPr>
        <p:txBody>
          <a:bodyPr lIns="90000">
            <a:normAutofit/>
          </a:bodyPr>
          <a:lstStyle/>
          <a:p>
            <a:r>
              <a:rPr lang="fr-FR" sz="1400" b="1" dirty="0" smtClean="0"/>
              <a:t>Daniel Biek</a:t>
            </a:r>
            <a:endParaRPr lang="fr-FR" sz="1200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0327" y="4097521"/>
            <a:ext cx="1211804" cy="1045979"/>
          </a:xfrm>
        </p:spPr>
        <p:txBody>
          <a:bodyPr lIns="90000"/>
          <a:lstStyle/>
          <a:p>
            <a:r>
              <a:rPr lang="fr-FR" b="1" dirty="0" smtClean="0"/>
              <a:t>13</a:t>
            </a:r>
            <a:r>
              <a:rPr lang="fr-FR" b="1" dirty="0" smtClean="0"/>
              <a:t>.02.2023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the tasks </a:t>
            </a:r>
          </a:p>
          <a:p>
            <a:pPr lvl="1"/>
            <a:r>
              <a:rPr lang="en-US" dirty="0" smtClean="0"/>
              <a:t>Finish learning </a:t>
            </a:r>
            <a:r>
              <a:rPr lang="en-US" dirty="0" err="1" smtClean="0"/>
              <a:t>Ansys</a:t>
            </a:r>
            <a:endParaRPr lang="en-US" dirty="0" smtClean="0"/>
          </a:p>
          <a:p>
            <a:pPr lvl="1"/>
            <a:r>
              <a:rPr lang="en-US" dirty="0" smtClean="0"/>
              <a:t>Start analyzing the data of IPP and HELIAS Magnets </a:t>
            </a:r>
          </a:p>
          <a:p>
            <a:pPr lvl="2"/>
            <a:r>
              <a:rPr lang="en-US" dirty="0" smtClean="0"/>
              <a:t>Define free parameters and how the structure changes</a:t>
            </a:r>
          </a:p>
          <a:p>
            <a:pPr lvl="1"/>
            <a:r>
              <a:rPr lang="en-US" dirty="0" smtClean="0"/>
              <a:t>Aim: write a new modelling program for HELIAS Magnets </a:t>
            </a:r>
          </a:p>
          <a:p>
            <a:pPr lvl="1"/>
            <a:r>
              <a:rPr lang="en-US" dirty="0" smtClean="0"/>
              <a:t>WP Design</a:t>
            </a:r>
          </a:p>
          <a:p>
            <a:pPr lvl="2"/>
            <a:r>
              <a:rPr lang="en-US" dirty="0" smtClean="0"/>
              <a:t>First: Recreate the solution of IPP 10 years ago (published also) </a:t>
            </a:r>
          </a:p>
          <a:p>
            <a:pPr lvl="2"/>
            <a:r>
              <a:rPr lang="en-US" dirty="0" smtClean="0"/>
              <a:t>Scaling Law to define </a:t>
            </a:r>
            <a:r>
              <a:rPr lang="en-US" dirty="0" err="1" smtClean="0"/>
              <a:t>Jc</a:t>
            </a:r>
            <a:endParaRPr lang="en-US" dirty="0" smtClean="0"/>
          </a:p>
          <a:p>
            <a:pPr lvl="2"/>
            <a:r>
              <a:rPr lang="en-US" dirty="0" smtClean="0"/>
              <a:t>Nb3Sn based WP</a:t>
            </a:r>
          </a:p>
          <a:p>
            <a:pPr lvl="2"/>
            <a:r>
              <a:rPr lang="en-US" dirty="0" smtClean="0"/>
              <a:t>HTS options (literature) for the future</a:t>
            </a:r>
          </a:p>
          <a:p>
            <a:r>
              <a:rPr lang="en-US" dirty="0" smtClean="0"/>
              <a:t>TA duties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Daniel Biek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79E6BA-E5DD-4912-B3AC-BBDD8731EBFB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428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Technically four different approaches to achieve good confinement of </a:t>
            </a:r>
            <a:r>
              <a:rPr lang="en-US" dirty="0" err="1" smtClean="0"/>
              <a:t>stellarators</a:t>
            </a:r>
            <a:endParaRPr lang="en-US" dirty="0"/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Quasi-axisymmetric (QA)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Quasi-helical symmetry (QH)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Quasi-</a:t>
            </a:r>
            <a:r>
              <a:rPr lang="en-US" dirty="0" err="1" smtClean="0"/>
              <a:t>polodial</a:t>
            </a:r>
            <a:r>
              <a:rPr lang="en-US" dirty="0" smtClean="0"/>
              <a:t> (QP)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Optimized configuration (quasi-isodynamic) (QI)</a:t>
            </a:r>
          </a:p>
          <a:p>
            <a:r>
              <a:rPr lang="en-US" dirty="0" smtClean="0"/>
              <a:t>1-3 are hidden symmetries of magnetic field =&gt; guarantees good plasma confinement, but there are not necessary </a:t>
            </a:r>
          </a:p>
          <a:p>
            <a:r>
              <a:rPr lang="en-US" dirty="0" smtClean="0"/>
              <a:t>4 is optimized configuration which depends on the input parameter</a:t>
            </a:r>
          </a:p>
          <a:p>
            <a:r>
              <a:rPr lang="en-US" dirty="0" smtClean="0"/>
              <a:t>Example of QA is the compact </a:t>
            </a:r>
            <a:r>
              <a:rPr lang="en-US" dirty="0" err="1" smtClean="0"/>
              <a:t>stellarator</a:t>
            </a:r>
            <a:r>
              <a:rPr lang="en-US" dirty="0" smtClean="0"/>
              <a:t> </a:t>
            </a:r>
          </a:p>
          <a:p>
            <a:r>
              <a:rPr lang="en-US" dirty="0" smtClean="0"/>
              <a:t>QP is not possible from an engineering point of view</a:t>
            </a:r>
          </a:p>
          <a:p>
            <a:r>
              <a:rPr lang="en-US" dirty="0" smtClean="0"/>
              <a:t>QH example is the HSX in Wisconsin and the new idea of Type I energy</a:t>
            </a:r>
          </a:p>
          <a:p>
            <a:r>
              <a:rPr lang="en-US" dirty="0" smtClean="0"/>
              <a:t>QI example is W7-X and all HELIAS </a:t>
            </a:r>
            <a:r>
              <a:rPr lang="en-US" dirty="0" err="1" smtClean="0"/>
              <a:t>stellarator</a:t>
            </a:r>
            <a:endParaRPr lang="en-US" dirty="0"/>
          </a:p>
          <a:p>
            <a:pPr marL="685800" lvl="1" indent="-34290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Plasma Physics – </a:t>
            </a:r>
            <a:r>
              <a:rPr lang="en-US" dirty="0" err="1" smtClean="0"/>
              <a:t>Stellarator</a:t>
            </a:r>
            <a:r>
              <a:rPr lang="en-US" dirty="0" smtClean="0"/>
              <a:t> configurations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3E1746-D7E2-478C-A756-598E3230D66A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53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half" idx="1"/>
          </p:nvPr>
        </p:nvSpPr>
        <p:spPr>
          <a:xfrm>
            <a:off x="169931" y="3500701"/>
            <a:ext cx="2524717" cy="180077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Example: HSX, </a:t>
            </a:r>
            <a:r>
              <a:rPr lang="en-US" sz="1400" dirty="0" err="1" smtClean="0"/>
              <a:t>Starblazer</a:t>
            </a:r>
            <a:endParaRPr lang="en-US" sz="1400" dirty="0" smtClean="0"/>
          </a:p>
          <a:p>
            <a:r>
              <a:rPr lang="en-US" sz="1400" dirty="0" smtClean="0"/>
              <a:t>Currents in the plasma</a:t>
            </a:r>
          </a:p>
          <a:p>
            <a:r>
              <a:rPr lang="en-US" sz="1400" dirty="0" smtClean="0"/>
              <a:t>Research topic of MIT, University of Wisconsin </a:t>
            </a:r>
            <a:endParaRPr lang="en-US" sz="14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 err="1" smtClean="0"/>
              <a:t>stellarators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4294967295"/>
          </p:nvPr>
        </p:nvSpPr>
        <p:spPr>
          <a:xfrm>
            <a:off x="4295775" y="4951413"/>
            <a:ext cx="4848225" cy="155575"/>
          </a:xfrm>
        </p:spPr>
        <p:txBody>
          <a:bodyPr/>
          <a:lstStyle/>
          <a:p>
            <a:fld id="{ACEC2508-08A6-4FC0-879B-F05CCC2991EF}" type="datetime1">
              <a:rPr lang="en-US" smtClean="0"/>
              <a:t>2/13/2023</a:t>
            </a:fld>
            <a:endParaRPr lang="fr-FR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/>
          <a:srcRect l="14432" r="11058"/>
          <a:stretch/>
        </p:blipFill>
        <p:spPr>
          <a:xfrm>
            <a:off x="3126313" y="1537639"/>
            <a:ext cx="2898492" cy="163790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/>
          <a:srcRect l="16331" t="8782" r="11828"/>
          <a:stretch/>
        </p:blipFill>
        <p:spPr>
          <a:xfrm>
            <a:off x="6648688" y="1398352"/>
            <a:ext cx="1902336" cy="1907865"/>
          </a:xfrm>
          <a:prstGeom prst="rect">
            <a:avLst/>
          </a:prstGeom>
        </p:spPr>
      </p:pic>
      <p:sp>
        <p:nvSpPr>
          <p:cNvPr id="13" name="Inhaltsplatzhalter 10"/>
          <p:cNvSpPr>
            <a:spLocks noGrp="1"/>
          </p:cNvSpPr>
          <p:nvPr>
            <p:ph sz="half" idx="1"/>
          </p:nvPr>
        </p:nvSpPr>
        <p:spPr>
          <a:xfrm>
            <a:off x="3244905" y="3450538"/>
            <a:ext cx="2563785" cy="180077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Example: </a:t>
            </a:r>
            <a:r>
              <a:rPr lang="en-US" sz="1400" dirty="0" err="1" smtClean="0"/>
              <a:t>Wendelstein</a:t>
            </a:r>
            <a:r>
              <a:rPr lang="en-US" sz="1400" dirty="0" smtClean="0"/>
              <a:t> 7-X</a:t>
            </a:r>
          </a:p>
          <a:p>
            <a:r>
              <a:rPr lang="en-US" sz="1400" dirty="0" smtClean="0"/>
              <a:t>Only configuration without any bootstrap currents</a:t>
            </a:r>
          </a:p>
          <a:p>
            <a:r>
              <a:rPr lang="en-US" sz="1400" dirty="0" smtClean="0"/>
              <a:t>A bit like QP</a:t>
            </a:r>
            <a:endParaRPr lang="en-US" sz="1400" dirty="0"/>
          </a:p>
        </p:txBody>
      </p:sp>
      <p:sp>
        <p:nvSpPr>
          <p:cNvPr id="14" name="Inhaltsplatzhalter 10"/>
          <p:cNvSpPr>
            <a:spLocks noGrp="1"/>
          </p:cNvSpPr>
          <p:nvPr>
            <p:ph sz="half" idx="1"/>
          </p:nvPr>
        </p:nvSpPr>
        <p:spPr>
          <a:xfrm>
            <a:off x="6407410" y="3450538"/>
            <a:ext cx="2463418" cy="180077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Hybrid version between tokamak and </a:t>
            </a:r>
            <a:r>
              <a:rPr lang="en-US" sz="1400" dirty="0" err="1" smtClean="0"/>
              <a:t>stellarator</a:t>
            </a:r>
            <a:endParaRPr lang="en-US" sz="1400" dirty="0" smtClean="0"/>
          </a:p>
          <a:p>
            <a:r>
              <a:rPr lang="en-US" sz="1400" dirty="0" smtClean="0"/>
              <a:t>Strong bootstrap currents </a:t>
            </a:r>
          </a:p>
          <a:p>
            <a:r>
              <a:rPr lang="en-US" sz="1400" dirty="0" smtClean="0"/>
              <a:t>Smallest geometry</a:t>
            </a:r>
          </a:p>
          <a:p>
            <a:endParaRPr lang="en-US" sz="1400" dirty="0"/>
          </a:p>
        </p:txBody>
      </p:sp>
      <p:sp>
        <p:nvSpPr>
          <p:cNvPr id="15" name="Textfeld 14"/>
          <p:cNvSpPr txBox="1"/>
          <p:nvPr/>
        </p:nvSpPr>
        <p:spPr>
          <a:xfrm>
            <a:off x="6290554" y="949869"/>
            <a:ext cx="2597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QA,compact</a:t>
            </a:r>
            <a:r>
              <a:rPr lang="en-US" sz="1400" b="1" dirty="0" smtClean="0"/>
              <a:t> </a:t>
            </a:r>
            <a:r>
              <a:rPr lang="en-US" sz="1400" b="1" dirty="0" err="1"/>
              <a:t>s</a:t>
            </a:r>
            <a:r>
              <a:rPr lang="en-US" sz="1400" b="1" dirty="0" err="1" smtClean="0"/>
              <a:t>tellarator</a:t>
            </a:r>
            <a:r>
              <a:rPr lang="en-US" sz="1400" b="1" dirty="0" smtClean="0"/>
              <a:t> (CS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2858015" y="949869"/>
            <a:ext cx="352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helical-axis </a:t>
            </a:r>
            <a:r>
              <a:rPr lang="en-US" sz="1400" b="1" dirty="0"/>
              <a:t>advanced </a:t>
            </a:r>
            <a:r>
              <a:rPr lang="en-US" sz="1400" b="1" dirty="0" err="1" smtClean="0"/>
              <a:t>stellarator</a:t>
            </a:r>
            <a:r>
              <a:rPr lang="en-US" sz="1400" b="1" dirty="0" smtClean="0"/>
              <a:t> (HELIAS), QH</a:t>
            </a:r>
            <a:endParaRPr lang="en-US" sz="1400" b="1" dirty="0"/>
          </a:p>
        </p:txBody>
      </p:sp>
      <p:pic>
        <p:nvPicPr>
          <p:cNvPr id="1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50" y="1392446"/>
            <a:ext cx="2133600" cy="2049746"/>
          </a:xfrm>
        </p:spPr>
      </p:pic>
      <p:sp>
        <p:nvSpPr>
          <p:cNvPr id="19" name="Textfeld 18"/>
          <p:cNvSpPr txBox="1"/>
          <p:nvPr/>
        </p:nvSpPr>
        <p:spPr>
          <a:xfrm>
            <a:off x="282050" y="949869"/>
            <a:ext cx="3528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QH </a:t>
            </a:r>
            <a:r>
              <a:rPr lang="en-US" sz="1400" b="1" dirty="0" err="1" smtClean="0"/>
              <a:t>stellarator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60700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best configuration at the moment</a:t>
            </a:r>
          </a:p>
          <a:p>
            <a:r>
              <a:rPr lang="en-US" dirty="0" smtClean="0"/>
              <a:t>Worth it to explore all different options</a:t>
            </a:r>
          </a:p>
          <a:p>
            <a:r>
              <a:rPr lang="en-US" dirty="0" smtClean="0"/>
              <a:t>Most advanced options are QI and QH </a:t>
            </a:r>
          </a:p>
          <a:p>
            <a:r>
              <a:rPr lang="en-US" dirty="0" smtClean="0"/>
              <a:t>QI rather large at the moment, tendency to smaller fold systems </a:t>
            </a:r>
          </a:p>
          <a:p>
            <a:pPr lvl="1"/>
            <a:r>
              <a:rPr lang="en-US" dirty="0" smtClean="0"/>
              <a:t>Wait from the final input from experiments of W7-X</a:t>
            </a:r>
            <a:endParaRPr lang="en-US" dirty="0"/>
          </a:p>
          <a:p>
            <a:r>
              <a:rPr lang="en-US" dirty="0" smtClean="0"/>
              <a:t>Load and requirements are similar as in tokamaks</a:t>
            </a:r>
          </a:p>
          <a:p>
            <a:r>
              <a:rPr lang="en-US" dirty="0" smtClean="0"/>
              <a:t>The new versions of </a:t>
            </a:r>
            <a:r>
              <a:rPr lang="en-US" dirty="0" err="1" smtClean="0"/>
              <a:t>stellarators</a:t>
            </a:r>
            <a:r>
              <a:rPr lang="en-US" dirty="0" smtClean="0"/>
              <a:t> needs to have correction coils to explore different physical settings</a:t>
            </a:r>
            <a:endParaRPr lang="en-US" dirty="0"/>
          </a:p>
          <a:p>
            <a:pPr marL="685800" lvl="1" indent="-34290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Plasma Physics – Input from Joaquim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3E1746-D7E2-478C-A756-598E3230D66A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612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04875" y="131032"/>
            <a:ext cx="6931025" cy="6393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procedure – </a:t>
            </a:r>
            <a:r>
              <a:rPr lang="en-US" dirty="0" err="1" smtClean="0"/>
              <a:t>Stellarator</a:t>
            </a:r>
            <a:r>
              <a:rPr lang="en-US" dirty="0" smtClean="0"/>
              <a:t> Magnets –First loop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79E6BA-E5DD-4912-B3AC-BBDD8731EBFB}" type="datetime1">
              <a:rPr lang="en-US" smtClean="0"/>
              <a:t>2/13/2023</a:t>
            </a:fld>
            <a:endParaRPr lang="fr-FR" dirty="0"/>
          </a:p>
        </p:txBody>
      </p:sp>
      <p:sp>
        <p:nvSpPr>
          <p:cNvPr id="8" name="Rechteck 7"/>
          <p:cNvSpPr/>
          <p:nvPr/>
        </p:nvSpPr>
        <p:spPr>
          <a:xfrm>
            <a:off x="210930" y="2202785"/>
            <a:ext cx="1264596" cy="8365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HELIAS 5-B Structure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1500330" y="2621075"/>
            <a:ext cx="842625" cy="64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2362853" y="2202785"/>
            <a:ext cx="1420238" cy="83657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Electromagnetic Analysis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204779" y="3790344"/>
            <a:ext cx="1744921" cy="83657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Field Requirements: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HTS (~20T)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LTS (~13T)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Gerade Verbindung mit Pfeil 11"/>
          <p:cNvCxnSpPr>
            <a:stCxn id="11" idx="0"/>
            <a:endCxn id="10" idx="2"/>
          </p:cNvCxnSpPr>
          <p:nvPr/>
        </p:nvCxnSpPr>
        <p:spPr>
          <a:xfrm flipH="1" flipV="1">
            <a:off x="3072972" y="3039364"/>
            <a:ext cx="4268" cy="7509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2289073" y="1024168"/>
            <a:ext cx="1542397" cy="4687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Ampere Turn (MA)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Gerade Verbindung mit Pfeil 17"/>
          <p:cNvCxnSpPr>
            <a:stCxn id="17" idx="2"/>
            <a:endCxn id="10" idx="0"/>
          </p:cNvCxnSpPr>
          <p:nvPr/>
        </p:nvCxnSpPr>
        <p:spPr>
          <a:xfrm>
            <a:off x="3060272" y="1492918"/>
            <a:ext cx="12700" cy="709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stCxn id="10" idx="3"/>
          </p:cNvCxnSpPr>
          <p:nvPr/>
        </p:nvCxnSpPr>
        <p:spPr>
          <a:xfrm>
            <a:off x="3783091" y="2621075"/>
            <a:ext cx="739572" cy="13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4541733" y="2285802"/>
            <a:ext cx="1835613" cy="68351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Mechanical Analysis: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Lorentz force, Stress and Strain analysis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Gerade Verbindung mit Pfeil 30"/>
          <p:cNvCxnSpPr>
            <a:stCxn id="26" idx="3"/>
            <a:endCxn id="32" idx="1"/>
          </p:cNvCxnSpPr>
          <p:nvPr/>
        </p:nvCxnSpPr>
        <p:spPr>
          <a:xfrm flipV="1">
            <a:off x="6377346" y="2621074"/>
            <a:ext cx="717479" cy="6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7094825" y="2202784"/>
            <a:ext cx="1420238" cy="83657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Winding pack design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hteck 34"/>
              <p:cNvSpPr/>
              <p:nvPr/>
            </p:nvSpPr>
            <p:spPr>
              <a:xfrm>
                <a:off x="7094825" y="1014676"/>
                <a:ext cx="1420238" cy="454024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CH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𝑜𝑝</m:t>
                          </m:r>
                        </m:sub>
                      </m:sSub>
                      <m:r>
                        <a:rPr lang="de-CH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&amp; </m:t>
                      </m:r>
                      <m:sSub>
                        <m:sSubPr>
                          <m:ctrlPr>
                            <a:rPr lang="de-CH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CH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𝑡𝑢𝑟𝑛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Rechteck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825" y="1014676"/>
                <a:ext cx="1420238" cy="4540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Gerade Verbindung mit Pfeil 36"/>
          <p:cNvCxnSpPr>
            <a:stCxn id="17" idx="3"/>
            <a:endCxn id="35" idx="1"/>
          </p:cNvCxnSpPr>
          <p:nvPr/>
        </p:nvCxnSpPr>
        <p:spPr>
          <a:xfrm flipV="1">
            <a:off x="3831470" y="1241688"/>
            <a:ext cx="3263355" cy="16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35" idx="2"/>
            <a:endCxn id="32" idx="0"/>
          </p:cNvCxnSpPr>
          <p:nvPr/>
        </p:nvCxnSpPr>
        <p:spPr>
          <a:xfrm>
            <a:off x="7804944" y="1468700"/>
            <a:ext cx="0" cy="734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41" name="Grafik 40"/>
          <p:cNvPicPr>
            <a:picLocks noChangeAspect="1"/>
          </p:cNvPicPr>
          <p:nvPr/>
        </p:nvPicPr>
        <p:blipFill rotWithShape="1">
          <a:blip r:embed="rId3"/>
          <a:srcRect r="12167"/>
          <a:stretch/>
        </p:blipFill>
        <p:spPr>
          <a:xfrm>
            <a:off x="6828597" y="3438603"/>
            <a:ext cx="1961305" cy="1672597"/>
          </a:xfrm>
          <a:prstGeom prst="rect">
            <a:avLst/>
          </a:prstGeom>
        </p:spPr>
      </p:pic>
      <p:cxnSp>
        <p:nvCxnSpPr>
          <p:cNvPr id="42" name="Gerade Verbindung mit Pfeil 41"/>
          <p:cNvCxnSpPr>
            <a:stCxn id="32" idx="2"/>
            <a:endCxn id="41" idx="0"/>
          </p:cNvCxnSpPr>
          <p:nvPr/>
        </p:nvCxnSpPr>
        <p:spPr>
          <a:xfrm>
            <a:off x="7804944" y="3039363"/>
            <a:ext cx="4306" cy="399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57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7" grpId="0" animBg="1"/>
      <p:bldP spid="26" grpId="0" animBg="1"/>
      <p:bldP spid="32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</a:t>
            </a:r>
            <a:r>
              <a:rPr lang="en-US" dirty="0" err="1" smtClean="0"/>
              <a:t>Ansys</a:t>
            </a:r>
            <a:r>
              <a:rPr lang="en-US" dirty="0" smtClean="0"/>
              <a:t>, especially </a:t>
            </a:r>
            <a:r>
              <a:rPr lang="en-US" dirty="0" err="1" smtClean="0"/>
              <a:t>Ansys</a:t>
            </a:r>
            <a:r>
              <a:rPr lang="en-US" dirty="0" smtClean="0"/>
              <a:t> APDL</a:t>
            </a:r>
          </a:p>
          <a:p>
            <a:pPr lvl="1"/>
            <a:r>
              <a:rPr lang="en-US" dirty="0" smtClean="0"/>
              <a:t>Use old models from </a:t>
            </a:r>
            <a:r>
              <a:rPr lang="en-US" dirty="0" err="1" smtClean="0"/>
              <a:t>Xabi</a:t>
            </a:r>
            <a:r>
              <a:rPr lang="en-US" dirty="0" smtClean="0"/>
              <a:t> to understand Physics and implementation</a:t>
            </a:r>
          </a:p>
          <a:p>
            <a:pPr lvl="1"/>
            <a:r>
              <a:rPr lang="en-US" dirty="0" smtClean="0"/>
              <a:t>Old material from IPP is implemented in </a:t>
            </a:r>
            <a:r>
              <a:rPr lang="en-US" dirty="0" err="1" smtClean="0"/>
              <a:t>Ansys</a:t>
            </a:r>
            <a:r>
              <a:rPr lang="en-US" dirty="0" smtClean="0"/>
              <a:t> APDL</a:t>
            </a:r>
          </a:p>
          <a:p>
            <a:pPr lvl="1"/>
            <a:r>
              <a:rPr lang="en-US" dirty="0" smtClean="0"/>
              <a:t>Only 3D configuration </a:t>
            </a:r>
          </a:p>
          <a:p>
            <a:pPr marL="342900" lvl="1" indent="0">
              <a:buNone/>
            </a:pPr>
            <a:endParaRPr lang="en-US" dirty="0"/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/>
              <a:t>Winding pack (WP) design </a:t>
            </a:r>
          </a:p>
          <a:p>
            <a:pPr lvl="1"/>
            <a:r>
              <a:rPr lang="en-US" dirty="0" smtClean="0"/>
              <a:t>Parallel to learning </a:t>
            </a:r>
            <a:r>
              <a:rPr lang="en-US" dirty="0" err="1" smtClean="0"/>
              <a:t>Ansys</a:t>
            </a:r>
            <a:r>
              <a:rPr lang="en-US" dirty="0" smtClean="0"/>
              <a:t>, started with the process of WP design</a:t>
            </a:r>
          </a:p>
          <a:p>
            <a:pPr lvl="1"/>
            <a:r>
              <a:rPr lang="en-US" dirty="0" err="1" smtClean="0"/>
              <a:t>EuroFusion</a:t>
            </a:r>
            <a:r>
              <a:rPr lang="en-US" dirty="0" smtClean="0"/>
              <a:t> Reports, Codes and other Material as learning Material</a:t>
            </a:r>
          </a:p>
          <a:p>
            <a:pPr lvl="1"/>
            <a:r>
              <a:rPr lang="en-US" dirty="0" smtClean="0"/>
              <a:t>Focus on optimized coils at the moment</a:t>
            </a:r>
          </a:p>
          <a:p>
            <a:pPr lvl="1"/>
            <a:endParaRPr lang="en-US" dirty="0" smtClean="0"/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phase - Tasks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79E6BA-E5DD-4912-B3AC-BBDD8731EBFB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460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Literature Review </a:t>
            </a:r>
          </a:p>
          <a:p>
            <a:pPr lvl="1"/>
            <a:r>
              <a:rPr lang="en-US" dirty="0" smtClean="0"/>
              <a:t>HTS conductors used for fusion or other application </a:t>
            </a:r>
          </a:p>
          <a:p>
            <a:pPr lvl="1"/>
            <a:r>
              <a:rPr lang="en-US" dirty="0" smtClean="0"/>
              <a:t>LTS conductors (W&amp;R design favorable, R&amp;W probably not implementable)</a:t>
            </a:r>
          </a:p>
          <a:p>
            <a:pPr lvl="1"/>
            <a:r>
              <a:rPr lang="en-US" dirty="0" smtClean="0"/>
              <a:t>Physics behind the design (Mechanics and Thermal Hydraulics)</a:t>
            </a:r>
          </a:p>
          <a:p>
            <a:pPr lvl="1"/>
            <a:r>
              <a:rPr lang="en-US" dirty="0" smtClean="0"/>
              <a:t>New publications from MIT, Type One energy for HTS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/>
              <a:t>Started all tasks, but there was a break since begin of Jan due to teaching duties and exam preparation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phase - Tasks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79E6BA-E5DD-4912-B3AC-BBDD8731EBFB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6336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 for course “Control and Operation of Tokamaks”</a:t>
            </a:r>
          </a:p>
          <a:p>
            <a:pPr lvl="1"/>
            <a:r>
              <a:rPr lang="en-US" dirty="0" smtClean="0"/>
              <a:t>Block course 6.2 – 17.2</a:t>
            </a:r>
          </a:p>
          <a:p>
            <a:pPr lvl="1"/>
            <a:r>
              <a:rPr lang="en-US" dirty="0" smtClean="0"/>
              <a:t>Also taking the exam this Friday (2 ECTS)</a:t>
            </a:r>
          </a:p>
          <a:p>
            <a:r>
              <a:rPr lang="en-US" dirty="0" smtClean="0"/>
              <a:t>TA for course “Global Issue A: Energy”</a:t>
            </a:r>
          </a:p>
          <a:p>
            <a:pPr lvl="1"/>
            <a:r>
              <a:rPr lang="en-US" dirty="0" smtClean="0"/>
              <a:t>Semester course </a:t>
            </a:r>
          </a:p>
          <a:p>
            <a:pPr lvl="1"/>
            <a:r>
              <a:rPr lang="en-US" dirty="0" smtClean="0"/>
              <a:t>Can communicate in the groups in English</a:t>
            </a:r>
          </a:p>
          <a:p>
            <a:pPr lvl="1"/>
            <a:r>
              <a:rPr lang="en-US" dirty="0" smtClean="0"/>
              <a:t>Exam and poster presentation is in French though </a:t>
            </a:r>
          </a:p>
          <a:p>
            <a:r>
              <a:rPr lang="en-US" dirty="0" smtClean="0"/>
              <a:t>Attend course “Fusion Technologies and Plasma applications” (4 ECTS)</a:t>
            </a:r>
            <a:endParaRPr lang="en-US" dirty="0"/>
          </a:p>
          <a:p>
            <a:r>
              <a:rPr lang="en-US" dirty="0" smtClean="0"/>
              <a:t>When semester finishes:</a:t>
            </a:r>
          </a:p>
          <a:p>
            <a:pPr lvl="1"/>
            <a:r>
              <a:rPr lang="en-US" dirty="0" smtClean="0"/>
              <a:t>10 ECTS obtained, if all passed </a:t>
            </a:r>
          </a:p>
          <a:p>
            <a:pPr lvl="1"/>
            <a:r>
              <a:rPr lang="en-US" dirty="0" smtClean="0"/>
              <a:t>2 TA duties completed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duties/EPFL duties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Daniel Biek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79E6BA-E5DD-4912-B3AC-BBDD8731EBFB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2060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 in an Abstract for the MT28</a:t>
            </a:r>
          </a:p>
          <a:p>
            <a:r>
              <a:rPr lang="en-US" dirty="0" smtClean="0"/>
              <a:t>Title: </a:t>
            </a:r>
            <a:r>
              <a:rPr lang="en-US" dirty="0"/>
              <a:t>Preliminary Design and Electromechanical Analysis of a Winding Pack for high field HELIAS Magnets</a:t>
            </a:r>
          </a:p>
          <a:p>
            <a:pPr lvl="1"/>
            <a:r>
              <a:rPr lang="en-US" dirty="0" smtClean="0"/>
              <a:t>Focus on a LTS solution for HELIAS Magnets</a:t>
            </a:r>
          </a:p>
          <a:p>
            <a:pPr lvl="1"/>
            <a:r>
              <a:rPr lang="en-US" dirty="0" smtClean="0"/>
              <a:t>Electromechanical Analysis of the Coils </a:t>
            </a:r>
          </a:p>
          <a:p>
            <a:pPr lvl="1"/>
            <a:r>
              <a:rPr lang="en-US" dirty="0" smtClean="0"/>
              <a:t>First WP design </a:t>
            </a:r>
          </a:p>
          <a:p>
            <a:r>
              <a:rPr lang="en-US" dirty="0" smtClean="0"/>
              <a:t>Part of </a:t>
            </a:r>
            <a:r>
              <a:rPr lang="en-US" dirty="0" err="1" smtClean="0"/>
              <a:t>EuroFusion</a:t>
            </a:r>
            <a:r>
              <a:rPr lang="en-US" dirty="0" smtClean="0"/>
              <a:t> Task</a:t>
            </a:r>
            <a:endParaRPr lang="en-US" dirty="0"/>
          </a:p>
          <a:p>
            <a:r>
              <a:rPr lang="en-US" dirty="0" smtClean="0"/>
              <a:t>In contact with Felix Warmer (</a:t>
            </a:r>
            <a:r>
              <a:rPr lang="en-US" dirty="0" err="1" smtClean="0"/>
              <a:t>Taskleader</a:t>
            </a:r>
            <a:r>
              <a:rPr lang="en-US" dirty="0" smtClean="0"/>
              <a:t> SPPS) and Richard </a:t>
            </a:r>
            <a:r>
              <a:rPr lang="en-US" dirty="0" err="1"/>
              <a:t>K</a:t>
            </a:r>
            <a:r>
              <a:rPr lang="en-US" dirty="0" err="1" smtClean="0"/>
              <a:t>embleton</a:t>
            </a:r>
            <a:r>
              <a:rPr lang="en-US" dirty="0" smtClean="0"/>
              <a:t> (</a:t>
            </a:r>
            <a:r>
              <a:rPr lang="en-US" dirty="0" err="1" smtClean="0"/>
              <a:t>Taskleader</a:t>
            </a:r>
            <a:r>
              <a:rPr lang="en-US" dirty="0" smtClean="0"/>
              <a:t> PRD)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MT28 - Conference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Daniel Biek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79E6BA-E5DD-4912-B3AC-BBDD8731EBFB}" type="datetime1">
              <a:rPr lang="en-US" smtClean="0"/>
              <a:t>2/13/2023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82600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96E007DF-1316-8443-8FA9-26CE4B662F63}" vid="{22C073A0-9DC3-C24F-83C0-C694CCC07FF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PFLAuthor xmlns="366578e5-d8fa-4ca3-80b4-96d4f4020af2">
      <UserInfo>
        <DisplayName/>
        <AccountId xsi:nil="true"/>
        <AccountType/>
      </UserInfo>
    </EPFLAuthor>
    <a822da24a7be47f7b2b8d6471b611ecd xmlns="366578e5-d8fa-4ca3-80b4-96d4f4020af2">
      <Terms xmlns="http://schemas.microsoft.com/office/infopath/2007/PartnerControls">
        <TermInfo xmlns="http://schemas.microsoft.com/office/infopath/2007/PartnerControls">
          <TermName xmlns="http://schemas.microsoft.com/office/infopath/2007/PartnerControls">Public</TermName>
          <TermId xmlns="http://schemas.microsoft.com/office/infopath/2007/PartnerControls">bed90794-060d-40e3-8efd-fc84c2f09e8f</TermId>
        </TermInfo>
      </Terms>
    </a822da24a7be47f7b2b8d6471b611ecd>
    <EPFLUsageTaxHTField0 xmlns="366578e5-d8fa-4ca3-80b4-96d4f4020af2" xsi:nil="true"/>
    <TaxCatchAll xmlns="505a1229-fefc-4964-aa43-a843a2e4cec8">
      <Value>1</Value>
    </TaxCatchAl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PFL Document" ma:contentTypeID="0x0101009E359B892F0745A488A3BA50FA95E220008D12AA6DD8705844A8F440FB2627C65C" ma:contentTypeVersion="2" ma:contentTypeDescription="Base Content Type for all EPFL documents" ma:contentTypeScope="" ma:versionID="243fe3aa2b7702eb0a8fc0aba44d7aac">
  <xsd:schema xmlns:xsd="http://www.w3.org/2001/XMLSchema" xmlns:xs="http://www.w3.org/2001/XMLSchema" xmlns:p="http://schemas.microsoft.com/office/2006/metadata/properties" xmlns:ns2="366578e5-d8fa-4ca3-80b4-96d4f4020af2" xmlns:ns3="505a1229-fefc-4964-aa43-a843a2e4cec8" targetNamespace="http://schemas.microsoft.com/office/2006/metadata/properties" ma:root="true" ma:fieldsID="874849853f62a370529474de8c246750" ns2:_="" ns3:_="">
    <xsd:import namespace="366578e5-d8fa-4ca3-80b4-96d4f4020af2"/>
    <xsd:import namespace="505a1229-fefc-4964-aa43-a843a2e4cec8"/>
    <xsd:element name="properties">
      <xsd:complexType>
        <xsd:sequence>
          <xsd:element name="documentManagement">
            <xsd:complexType>
              <xsd:all>
                <xsd:element ref="ns2:EPFLAuthor" minOccurs="0"/>
                <xsd:element ref="ns2:EPFLUsageTaxHTField0" minOccurs="0"/>
                <xsd:element ref="ns2:a822da24a7be47f7b2b8d6471b611ec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6578e5-d8fa-4ca3-80b4-96d4f4020af2" elementFormDefault="qualified">
    <xsd:import namespace="http://schemas.microsoft.com/office/2006/documentManagement/types"/>
    <xsd:import namespace="http://schemas.microsoft.com/office/infopath/2007/PartnerControls"/>
    <xsd:element name="EPFLAuthor" ma:index="8" nillable="true" ma:displayName="Author" ma:internalName="EPFLAutho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FLUsageTaxHTField0" ma:index="10" nillable="true" ma:displayName="EPFLUsage_0" ma:hidden="true" ma:internalName="EPFLUsageTaxHTField0">
      <xsd:simpleType>
        <xsd:restriction base="dms:Note"/>
      </xsd:simpleType>
    </xsd:element>
    <xsd:element name="a822da24a7be47f7b2b8d6471b611ecd" ma:index="11" nillable="true" ma:taxonomy="true" ma:internalName="a822da24a7be47f7b2b8d6471b611ecd" ma:taxonomyFieldName="EPFLUsage" ma:displayName="Usage" ma:default="1;#Public|bed90794-060d-40e3-8efd-fc84c2f09e8f" ma:fieldId="{a822da24-a7be-47f7-b2b8-d6471b611ecd}" ma:sspId="4f2e420a-9f6b-4a85-b7a0-ff810e6e8c0b" ma:termSetId="4b8e3540-9bf8-418b-ab3b-31a19bad253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5a1229-fefc-4964-aa43-a843a2e4cec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description="" ma:hidden="true" ma:list="{93f37c08-bd19-42a9-9d3a-635e83ef494a}" ma:internalName="TaxCatchAll" ma:showField="CatchAllData" ma:web="505a1229-fefc-4964-aa43-a843a2e4ce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A7CB31-E4DC-4063-BDCD-36DC5F1DA1C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366578e5-d8fa-4ca3-80b4-96d4f4020af2"/>
    <ds:schemaRef ds:uri="http://purl.org/dc/elements/1.1/"/>
    <ds:schemaRef ds:uri="http://schemas.microsoft.com/office/2006/metadata/properties"/>
    <ds:schemaRef ds:uri="http://schemas.microsoft.com/office/infopath/2007/PartnerControls"/>
    <ds:schemaRef ds:uri="505a1229-fefc-4964-aa43-a843a2e4cec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83F701F-4DB5-423A-8196-014F59782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6578e5-d8fa-4ca3-80b4-96d4f4020af2"/>
    <ds:schemaRef ds:uri="505a1229-fefc-4964-aa43-a843a2e4ce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SPC_Presentation_Template</Template>
  <TotalTime>0</TotalTime>
  <Words>681</Words>
  <Application>Microsoft Office PowerPoint</Application>
  <PresentationFormat>On-screen Show (16:9)</PresentationFormat>
  <Paragraphs>133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Franklin Gothic Demi Cond</vt:lpstr>
      <vt:lpstr>Roboto Black</vt:lpstr>
      <vt:lpstr>Wingdings</vt:lpstr>
      <vt:lpstr>Thème Office</vt:lpstr>
      <vt:lpstr>Meeting </vt:lpstr>
      <vt:lpstr>Plasma Physics – Stellarator configurations</vt:lpstr>
      <vt:lpstr>Types of stellarators </vt:lpstr>
      <vt:lpstr>Plasma Physics – Input from Joaquim</vt:lpstr>
      <vt:lpstr>Design procedure – Stellarator Magnets –First loop </vt:lpstr>
      <vt:lpstr>Introduction phase - Tasks</vt:lpstr>
      <vt:lpstr>Introduction phase - Tasks</vt:lpstr>
      <vt:lpstr>Teaching duties/EPFL duties</vt:lpstr>
      <vt:lpstr>MT28 - Conference</vt:lpstr>
      <vt:lpstr>Next Steps </vt:lpstr>
    </vt:vector>
  </TitlesOfParts>
  <Manager/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subject/>
  <dc:creator>Biek Daniel</dc:creator>
  <cp:keywords/>
  <dc:description/>
  <cp:lastModifiedBy>Biek Daniel</cp:lastModifiedBy>
  <cp:revision>50</cp:revision>
  <dcterms:created xsi:type="dcterms:W3CDTF">2022-09-23T06:26:44Z</dcterms:created>
  <dcterms:modified xsi:type="dcterms:W3CDTF">2023-02-13T15:43:37Z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0x0101009E359B892F0745A488A3BA50FA95E220008D12AA6DD8705844A8F440FB2627C65C</vt:lpwstr>
  </property>
  <property fmtid="{D5CDD505-2E9C-101B-9397-08002B2CF9AE}" pid="3" name="EPFLUsage">
    <vt:lpwstr>1;#Public|bed90794-060d-40e3-8efd-fc84c2f09e8f</vt:lpwstr>
  </property>
</Properties>
</file>