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3"/>
  </p:notesMasterIdLst>
  <p:handoutMasterIdLst>
    <p:handoutMasterId r:id="rId34"/>
  </p:handoutMasterIdLst>
  <p:sldIdLst>
    <p:sldId id="861" r:id="rId5"/>
    <p:sldId id="381" r:id="rId6"/>
    <p:sldId id="730" r:id="rId7"/>
    <p:sldId id="862" r:id="rId8"/>
    <p:sldId id="860" r:id="rId9"/>
    <p:sldId id="747" r:id="rId10"/>
    <p:sldId id="729" r:id="rId11"/>
    <p:sldId id="734" r:id="rId12"/>
    <p:sldId id="755" r:id="rId13"/>
    <p:sldId id="756" r:id="rId14"/>
    <p:sldId id="759" r:id="rId15"/>
    <p:sldId id="765" r:id="rId16"/>
    <p:sldId id="787" r:id="rId17"/>
    <p:sldId id="789" r:id="rId18"/>
    <p:sldId id="745" r:id="rId19"/>
    <p:sldId id="744" r:id="rId20"/>
    <p:sldId id="743" r:id="rId21"/>
    <p:sldId id="757" r:id="rId22"/>
    <p:sldId id="785" r:id="rId23"/>
    <p:sldId id="760" r:id="rId24"/>
    <p:sldId id="761" r:id="rId25"/>
    <p:sldId id="767" r:id="rId26"/>
    <p:sldId id="786" r:id="rId27"/>
    <p:sldId id="788" r:id="rId28"/>
    <p:sldId id="480" r:id="rId29"/>
    <p:sldId id="489" r:id="rId30"/>
    <p:sldId id="603" r:id="rId31"/>
    <p:sldId id="617" r:id="rId32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BA1C0506-00B9-4A01-A122-1C7CC6D40F4A}">
          <p14:sldIdLst>
            <p14:sldId id="861"/>
            <p14:sldId id="381"/>
            <p14:sldId id="730"/>
            <p14:sldId id="862"/>
            <p14:sldId id="860"/>
            <p14:sldId id="747"/>
            <p14:sldId id="729"/>
            <p14:sldId id="734"/>
            <p14:sldId id="755"/>
            <p14:sldId id="756"/>
            <p14:sldId id="759"/>
            <p14:sldId id="765"/>
            <p14:sldId id="787"/>
            <p14:sldId id="789"/>
          </p14:sldIdLst>
        </p14:section>
        <p14:section name="Backup" id="{3920DB1D-0340-43B2-B03C-D5A060264E14}">
          <p14:sldIdLst>
            <p14:sldId id="745"/>
            <p14:sldId id="744"/>
            <p14:sldId id="743"/>
            <p14:sldId id="757"/>
            <p14:sldId id="785"/>
            <p14:sldId id="760"/>
            <p14:sldId id="761"/>
            <p14:sldId id="767"/>
            <p14:sldId id="786"/>
            <p14:sldId id="788"/>
            <p14:sldId id="480"/>
            <p14:sldId id="489"/>
            <p14:sldId id="603"/>
            <p14:sldId id="6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49" autoAdjust="0"/>
    <p:restoredTop sz="84884" autoAdjust="0"/>
  </p:normalViewPr>
  <p:slideViewPr>
    <p:cSldViewPr snapToGrid="0" snapToObjects="1" showGuides="1">
      <p:cViewPr>
        <p:scale>
          <a:sx n="150" d="100"/>
          <a:sy n="150" d="100"/>
        </p:scale>
        <p:origin x="-774" y="2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0" d="100"/>
          <a:sy n="150" d="100"/>
        </p:scale>
        <p:origin x="608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15.01.2026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15/01/2026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92B592-7173-667C-129F-DDB7E0513D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AAA8524-9B26-E454-FE70-FDE65B8FF9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9E8A515-D2FD-FEEF-1590-A5792FB68B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DE94B47-B2A6-730E-BEDB-D50704D674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9822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" y="4505348"/>
            <a:ext cx="706306" cy="44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8239125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10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459938"/>
            <a:ext cx="7812087" cy="4683562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" y="4505348"/>
            <a:ext cx="706306" cy="44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892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>
                <a:solidFill>
                  <a:schemeClr val="bg1"/>
                </a:solidFill>
              </a:defRPr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95" y="131032"/>
            <a:ext cx="3144520" cy="107275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142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6166067" cy="639319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933903"/>
            <a:ext cx="7726363" cy="4016557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73" y="4635213"/>
            <a:ext cx="502745" cy="315247"/>
          </a:xfrm>
          <a:prstGeom prst="rect">
            <a:avLst/>
          </a:prstGeom>
        </p:spPr>
      </p:pic>
      <p:sp>
        <p:nvSpPr>
          <p:cNvPr id="12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3091" y="4951953"/>
            <a:ext cx="4848147" cy="154995"/>
          </a:xfrm>
          <a:prstGeom prst="rect">
            <a:avLst/>
          </a:prstGeom>
        </p:spPr>
        <p:txBody>
          <a:bodyPr/>
          <a:lstStyle>
            <a:lvl1pPr algn="r">
              <a:defRPr sz="900" i="1"/>
            </a:lvl1pPr>
          </a:lstStyle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0" r:id="rId2"/>
    <p:sldLayoutId id="2147483663" r:id="rId3"/>
    <p:sldLayoutId id="2147483681" r:id="rId4"/>
    <p:sldLayoutId id="2147483673" r:id="rId5"/>
    <p:sldLayoutId id="2147483662" r:id="rId6"/>
    <p:sldLayoutId id="2147483674" r:id="rId7"/>
    <p:sldLayoutId id="2147483675" r:id="rId8"/>
    <p:sldLayoutId id="2147483682" r:id="rId9"/>
    <p:sldLayoutId id="2147483676" r:id="rId10"/>
    <p:sldLayoutId id="2147483664" r:id="rId11"/>
    <p:sldLayoutId id="2147483666" r:id="rId12"/>
    <p:sldLayoutId id="2147483677" r:id="rId13"/>
    <p:sldLayoutId id="2147483678" r:id="rId14"/>
    <p:sldLayoutId id="2147483679" r:id="rId15"/>
    <p:sldLayoutId id="2147483667" r:id="rId1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4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2.png"/><Relationship Id="rId7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0.png"/><Relationship Id="rId4" Type="http://schemas.openxmlformats.org/officeDocument/2006/relationships/image" Target="../media/image45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18E23A-B90D-9697-544B-3D0CF208F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32">
            <a:extLst>
              <a:ext uri="{FF2B5EF4-FFF2-40B4-BE49-F238E27FC236}">
                <a16:creationId xmlns:a16="http://schemas.microsoft.com/office/drawing/2014/main" id="{AC64A210-353A-646F-5F0C-E39D68CDDD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4927" t="5474" r="2846"/>
          <a:stretch/>
        </p:blipFill>
        <p:spPr>
          <a:xfrm>
            <a:off x="1263020" y="1"/>
            <a:ext cx="7799839" cy="5022936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8733859D-F16F-965C-7473-EEE0D03B72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7703" y="1816274"/>
            <a:ext cx="5439473" cy="1094074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Mechanical Analysis of Helias 5-B Magnet system</a:t>
            </a:r>
            <a:endParaRPr lang="fr-FR" sz="3200" dirty="0"/>
          </a:p>
        </p:txBody>
      </p:sp>
      <p:sp>
        <p:nvSpPr>
          <p:cNvPr id="10" name="Sous-titre 9">
            <a:extLst>
              <a:ext uri="{FF2B5EF4-FFF2-40B4-BE49-F238E27FC236}">
                <a16:creationId xmlns:a16="http://schemas.microsoft.com/office/drawing/2014/main" id="{82743DA5-3C54-6E40-00F9-B905AB4EDD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5164" y="2910348"/>
            <a:ext cx="1870828" cy="1045979"/>
          </a:xfrm>
        </p:spPr>
        <p:txBody>
          <a:bodyPr lIns="90000">
            <a:normAutofit/>
          </a:bodyPr>
          <a:lstStyle/>
          <a:p>
            <a:r>
              <a:rPr lang="fr-FR" sz="1400" b="1" u="sng" dirty="0"/>
              <a:t>Daniel Biek</a:t>
            </a:r>
            <a:r>
              <a:rPr lang="fr-FR" sz="1400" b="1" dirty="0"/>
              <a:t>,</a:t>
            </a:r>
            <a:br>
              <a:rPr lang="fr-FR" b="1" dirty="0"/>
            </a:br>
            <a:r>
              <a:rPr lang="fr-FR" b="1" dirty="0"/>
              <a:t>K. Sedlak, X. Sarasola, A. Fasoli, G. Bongiovi, F. Warmer</a:t>
            </a:r>
            <a:endParaRPr lang="fr-FR" sz="1400" b="1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70EBF577-6875-8607-D48C-B84A59474D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83425" y="3637146"/>
            <a:ext cx="1211804" cy="1045979"/>
          </a:xfrm>
        </p:spPr>
        <p:txBody>
          <a:bodyPr lIns="90000"/>
          <a:lstStyle/>
          <a:p>
            <a:r>
              <a:rPr lang="fr-FR" b="1" dirty="0"/>
              <a:t>16/01/2026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69127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1AAD24-F894-FF35-FE63-210526196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669" y="131032"/>
            <a:ext cx="8140506" cy="639319"/>
          </a:xfrm>
        </p:spPr>
        <p:txBody>
          <a:bodyPr>
            <a:noAutofit/>
          </a:bodyPr>
          <a:lstStyle/>
          <a:p>
            <a:r>
              <a:rPr lang="en-US" sz="2800" dirty="0"/>
              <a:t>Helias Mechanical Analysis – Ports (Stress intensity &gt; 1GPa)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F13A12-3621-5A1A-E4F6-B9C0CD98C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D651C-549D-87E6-65CB-69B5064EE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72E6B0-EDB6-3A1F-271E-7A279F7A92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5604CD2-2328-528F-F98D-1A054B298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009" y="999038"/>
            <a:ext cx="2101973" cy="2666033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817C238-EE0E-A8A5-17AF-A73A869882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67" t="86922" r="1028" b="4897"/>
          <a:stretch/>
        </p:blipFill>
        <p:spPr>
          <a:xfrm>
            <a:off x="961530" y="4029770"/>
            <a:ext cx="7220939" cy="49129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A99FA60-DD10-F906-D38F-C9DC54167239}"/>
              </a:ext>
            </a:extLst>
          </p:cNvPr>
          <p:cNvGrpSpPr/>
          <p:nvPr/>
        </p:nvGrpSpPr>
        <p:grpSpPr>
          <a:xfrm>
            <a:off x="284922" y="1376219"/>
            <a:ext cx="5483418" cy="2410134"/>
            <a:chOff x="582862" y="584167"/>
            <a:chExt cx="5185478" cy="230590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DF06813-B650-DE33-F973-2BFF3DA412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7450"/>
            <a:stretch/>
          </p:blipFill>
          <p:spPr>
            <a:xfrm>
              <a:off x="582862" y="584167"/>
              <a:ext cx="5185478" cy="230590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EE89AE2-E6AE-EFBA-192B-E4DB24E103C3}"/>
                </a:ext>
              </a:extLst>
            </p:cNvPr>
            <p:cNvSpPr/>
            <p:nvPr/>
          </p:nvSpPr>
          <p:spPr>
            <a:xfrm>
              <a:off x="3653542" y="1712684"/>
              <a:ext cx="225287" cy="2937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05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717DB52-12BC-FEC3-C7D0-68CB4CA84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805" y="789149"/>
            <a:ext cx="4273930" cy="3210018"/>
          </a:xfrm>
          <a:prstGeom prst="rect">
            <a:avLst/>
          </a:prstGeom>
        </p:spPr>
      </p:pic>
      <p:pic>
        <p:nvPicPr>
          <p:cNvPr id="9" name="Picture 8" descr="A blue and yellow striped object&#10;&#10;AI-generated content may be incorrect.">
            <a:extLst>
              <a:ext uri="{FF2B5EF4-FFF2-40B4-BE49-F238E27FC236}">
                <a16:creationId xmlns:a16="http://schemas.microsoft.com/office/drawing/2014/main" id="{A8A788FE-E85F-4B5A-8E5F-8429E0C740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5" t="999" r="29077" b="999"/>
          <a:stretch/>
        </p:blipFill>
        <p:spPr>
          <a:xfrm>
            <a:off x="112395" y="789149"/>
            <a:ext cx="4320000" cy="328013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38DD834-CCD0-8040-5686-ADB4A57F1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Comparison – Stress intensity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C6CDA9-0FB7-9EE7-4DA7-1E5D27D70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C415D7-60F1-67B7-9746-DEBFBDFEE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E4F5FBB-226E-4D42-9D96-E3ECDFC3F6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F228F3-FE22-B81A-A954-E0CC38459153}"/>
              </a:ext>
            </a:extLst>
          </p:cNvPr>
          <p:cNvSpPr txBox="1"/>
          <p:nvPr/>
        </p:nvSpPr>
        <p:spPr>
          <a:xfrm>
            <a:off x="1822877" y="939801"/>
            <a:ext cx="12313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Fully bonded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1BF7E9-2750-2B32-00EA-2350D91A5B6E}"/>
              </a:ext>
            </a:extLst>
          </p:cNvPr>
          <p:cNvSpPr txBox="1"/>
          <p:nvPr/>
        </p:nvSpPr>
        <p:spPr>
          <a:xfrm>
            <a:off x="6133322" y="909218"/>
            <a:ext cx="159864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Sliding contact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D69AF0-DB42-FD18-3A54-90982B65CA61}"/>
              </a:ext>
            </a:extLst>
          </p:cNvPr>
          <p:cNvSpPr txBox="1"/>
          <p:nvPr/>
        </p:nvSpPr>
        <p:spPr>
          <a:xfrm>
            <a:off x="1491176" y="4201165"/>
            <a:ext cx="64922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/>
              <a:t>Stress intensity (Pa) from 0 to 1GPa (yield strength at 4.2K)</a:t>
            </a:r>
          </a:p>
        </p:txBody>
      </p:sp>
    </p:spTree>
    <p:extLst>
      <p:ext uri="{BB962C8B-B14F-4D97-AF65-F5344CB8AC3E}">
        <p14:creationId xmlns:p14="http://schemas.microsoft.com/office/powerpoint/2010/main" val="184583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D7E7D9C-8855-AD3F-5B0A-F276E3F79749}"/>
              </a:ext>
            </a:extLst>
          </p:cNvPr>
          <p:cNvGrpSpPr/>
          <p:nvPr/>
        </p:nvGrpSpPr>
        <p:grpSpPr>
          <a:xfrm>
            <a:off x="186612" y="895325"/>
            <a:ext cx="8571722" cy="3084958"/>
            <a:chOff x="186612" y="895325"/>
            <a:chExt cx="8571722" cy="308495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77F7142-4D22-3D85-3D5E-FB1850A2D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6612" y="951722"/>
              <a:ext cx="4069419" cy="302856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ED88645-9B7C-3E1C-57CC-1123724F0C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17075" y="895325"/>
              <a:ext cx="4041259" cy="3006750"/>
            </a:xfrm>
            <a:prstGeom prst="rect">
              <a:avLst/>
            </a:prstGeom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2D45F343-E347-DCF7-E245-92735AEB9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– </a:t>
            </a:r>
            <a:r>
              <a:rPr lang="en-US" dirty="0" err="1"/>
              <a:t>Longitudnal</a:t>
            </a:r>
            <a:r>
              <a:rPr lang="en-US" dirty="0"/>
              <a:t> Strain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C2E26F-C097-8F44-E3B5-4552D71E6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34FE3-CE7C-8D25-5A32-99ECE63A3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D826872-7F81-08E7-255F-88A566D670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A4BA4D-2C20-B157-0670-31C15ED30AAC}"/>
              </a:ext>
            </a:extLst>
          </p:cNvPr>
          <p:cNvSpPr txBox="1"/>
          <p:nvPr/>
        </p:nvSpPr>
        <p:spPr>
          <a:xfrm>
            <a:off x="1513161" y="1137663"/>
            <a:ext cx="12313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Fully bonded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13EEC6-1E8C-A1C0-FBF6-217D51AB36D0}"/>
              </a:ext>
            </a:extLst>
          </p:cNvPr>
          <p:cNvSpPr txBox="1"/>
          <p:nvPr/>
        </p:nvSpPr>
        <p:spPr>
          <a:xfrm>
            <a:off x="6141696" y="1127608"/>
            <a:ext cx="1697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Sliding contact</a:t>
            </a:r>
          </a:p>
        </p:txBody>
      </p:sp>
    </p:spTree>
    <p:extLst>
      <p:ext uri="{BB962C8B-B14F-4D97-AF65-F5344CB8AC3E}">
        <p14:creationId xmlns:p14="http://schemas.microsoft.com/office/powerpoint/2010/main" val="3172178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97E311-9EF4-4E4A-756F-65D8AD8F0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– Displacement – coil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2D0F2-93A9-347C-1BA9-74B4E8A54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7B694A-2870-CA28-D91F-FF5BE265E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E8B4AE6-858C-1989-8F97-BF4CEFA12B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27CF6-ADFF-E568-41C8-A320182BD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83" y="4335315"/>
            <a:ext cx="8659433" cy="77163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36412A-EB65-E181-F389-6B1EEFD930F3}"/>
              </a:ext>
            </a:extLst>
          </p:cNvPr>
          <p:cNvCxnSpPr/>
          <p:nvPr/>
        </p:nvCxnSpPr>
        <p:spPr>
          <a:xfrm>
            <a:off x="4214191" y="746928"/>
            <a:ext cx="0" cy="33064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B47626D-9449-4BDD-AEE2-62562098B06E}"/>
              </a:ext>
            </a:extLst>
          </p:cNvPr>
          <p:cNvSpPr txBox="1"/>
          <p:nvPr/>
        </p:nvSpPr>
        <p:spPr>
          <a:xfrm>
            <a:off x="1586048" y="706967"/>
            <a:ext cx="12313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Fully bonded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FD7982-9C85-433D-2FD8-4E1F78AAE18C}"/>
              </a:ext>
            </a:extLst>
          </p:cNvPr>
          <p:cNvSpPr txBox="1"/>
          <p:nvPr/>
        </p:nvSpPr>
        <p:spPr>
          <a:xfrm>
            <a:off x="6035678" y="556926"/>
            <a:ext cx="1697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Sliding contact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0061962-7CF5-9EC3-40A7-F99C494AB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132" y="556926"/>
            <a:ext cx="1190495" cy="55060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DAEBC64-E31B-0ED6-D0FD-4A902E90C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7478" y="457241"/>
            <a:ext cx="1259486" cy="4994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186BD8-5901-E3EA-6D44-8B7BD31235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438" y="2715400"/>
            <a:ext cx="3446458" cy="15072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930AED-48F8-53A0-E60D-1F930059DD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169" y="1107530"/>
            <a:ext cx="3332922" cy="14982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ADC6451-B984-DF2F-145A-91D01A1E60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2120" y="2605731"/>
            <a:ext cx="4135968" cy="176613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BABB7F6-7DE0-F7D5-D3E8-5F3A732EAA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37652" y="1007049"/>
            <a:ext cx="3631625" cy="155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17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0B1BC3-D196-BFB6-9B6E-FCD11F411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613775"/>
            <a:ext cx="7726363" cy="433668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Stress exceeds stress limit only in localized regions (edges, sharp transitions)</a:t>
            </a:r>
          </a:p>
          <a:p>
            <a:pPr lvl="1"/>
            <a:r>
              <a:rPr lang="en-US" dirty="0"/>
              <a:t>Possible countermeasures: Central ring, rounding of edges</a:t>
            </a:r>
          </a:p>
          <a:p>
            <a:r>
              <a:rPr lang="en-US" dirty="0"/>
              <a:t>Strain is within reversible range (fully bonded case) of Nb3Sn</a:t>
            </a:r>
          </a:p>
          <a:p>
            <a:r>
              <a:rPr lang="en-US" dirty="0"/>
              <a:t>Including ports leads to localized high stress in the corner -&gt; chamfers </a:t>
            </a:r>
          </a:p>
          <a:p>
            <a:r>
              <a:rPr lang="en-US" dirty="0"/>
              <a:t>Fully bonded vs. Sliding Contact</a:t>
            </a:r>
          </a:p>
          <a:p>
            <a:pPr lvl="1"/>
            <a:r>
              <a:rPr lang="en-US" dirty="0"/>
              <a:t>Stress is similar </a:t>
            </a:r>
          </a:p>
          <a:p>
            <a:pPr lvl="1"/>
            <a:r>
              <a:rPr lang="en-US" dirty="0"/>
              <a:t>Strain is higher in the sliding contact due to higher displacements</a:t>
            </a:r>
          </a:p>
          <a:p>
            <a:r>
              <a:rPr lang="en-US" dirty="0"/>
              <a:t>Possible measures to increase structural integrity would be adding a central support ring</a:t>
            </a:r>
          </a:p>
          <a:p>
            <a:r>
              <a:rPr lang="en-US" dirty="0"/>
              <a:t>Paper about the whole workflow is published [1]</a:t>
            </a:r>
          </a:p>
          <a:p>
            <a:r>
              <a:rPr lang="en-US" dirty="0"/>
              <a:t>Next steps: Application to a new configuration + HTS design</a:t>
            </a:r>
          </a:p>
          <a:p>
            <a:endParaRPr lang="en-US" dirty="0"/>
          </a:p>
          <a:p>
            <a:pPr marL="0" indent="0">
              <a:buNone/>
            </a:pPr>
            <a:r>
              <a:rPr lang="en-GB" sz="1300" i="1" dirty="0"/>
              <a:t>[1]: </a:t>
            </a:r>
            <a:r>
              <a:rPr lang="en-US" sz="1300" i="1" dirty="0"/>
              <a:t>D. Biek et al. ‘A Parametric Workflow for the Design of High-Field Magnets for Optimized Stellarators’, IEEE Trans. Appl. </a:t>
            </a:r>
            <a:r>
              <a:rPr lang="en-US" sz="1300" i="1" dirty="0" err="1"/>
              <a:t>Supercond</a:t>
            </a:r>
            <a:r>
              <a:rPr lang="en-US" sz="1300" i="1" dirty="0"/>
              <a:t>., pp. 1–6, 2025, </a:t>
            </a:r>
            <a:r>
              <a:rPr lang="en-US" sz="1300" i="1" dirty="0" err="1"/>
              <a:t>doi</a:t>
            </a:r>
            <a:r>
              <a:rPr lang="en-US" sz="1300" i="1" dirty="0"/>
              <a:t>: 10.1109/TASC.2025.3646598.</a:t>
            </a:r>
            <a:endParaRPr lang="en-GB" sz="130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20FE65-3B96-45BA-B98C-67786215B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039ABC-1ACB-0D0F-F221-5286473A1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A8A9E-F942-4218-AC95-9724613B1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2C6EEBA-3812-58BF-93E2-2F1705FE68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066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1AAD24-F894-FF35-FE63-210526196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Mechanical Analysis – Displacement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F13A12-3621-5A1A-E4F6-B9C0CD98C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D651C-549D-87E6-65CB-69B5064EE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72E6B0-EDB6-3A1F-271E-7A279F7A92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0722313-C2F8-BDCB-B2AE-CE499C1C5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33" y="933903"/>
            <a:ext cx="4399282" cy="33021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F57A8A-6DAB-14F6-1A51-D2E189F7F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529" y="933903"/>
            <a:ext cx="4396826" cy="330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107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1AAD24-F894-FF35-FE63-210526196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7107011" cy="639319"/>
          </a:xfrm>
        </p:spPr>
        <p:txBody>
          <a:bodyPr>
            <a:normAutofit fontScale="90000"/>
          </a:bodyPr>
          <a:lstStyle/>
          <a:p>
            <a:r>
              <a:rPr lang="en-US" dirty="0"/>
              <a:t>Mechanical Analysis – Displacement – Coil Case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F13A12-3621-5A1A-E4F6-B9C0CD98C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D651C-549D-87E6-65CB-69B5064EE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72E6B0-EDB6-3A1F-271E-7A279F7A92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CE0926-B0A8-1628-F610-0ADF51C2B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725" y="1101972"/>
            <a:ext cx="4135599" cy="31068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6C7AB2-4C7E-363B-9C56-3154A4D23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189" y="1254416"/>
            <a:ext cx="3728684" cy="280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369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1AAD24-F894-FF35-FE63-210526196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669" y="131032"/>
            <a:ext cx="7607560" cy="639319"/>
          </a:xfrm>
        </p:spPr>
        <p:txBody>
          <a:bodyPr>
            <a:normAutofit fontScale="90000"/>
          </a:bodyPr>
          <a:lstStyle/>
          <a:p>
            <a:r>
              <a:rPr lang="en-US" dirty="0"/>
              <a:t>Mechanical Analysis – Radial Displacement – Coil Case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F13A12-3621-5A1A-E4F6-B9C0CD98C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D651C-549D-87E6-65CB-69B5064EE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72E6B0-EDB6-3A1F-271E-7A279F7A92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F85A26-47BF-FDB3-04E1-A9AB32473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7421" y="850445"/>
            <a:ext cx="4455061" cy="32027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85894E-6DFB-6B22-3C9B-61761FD7A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40" y="1143470"/>
            <a:ext cx="3839394" cy="28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31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1AAD24-F894-FF35-FE63-210526196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669" y="131032"/>
            <a:ext cx="8140506" cy="639319"/>
          </a:xfrm>
        </p:spPr>
        <p:txBody>
          <a:bodyPr>
            <a:noAutofit/>
          </a:bodyPr>
          <a:lstStyle/>
          <a:p>
            <a:r>
              <a:rPr lang="en-US" sz="2800" dirty="0"/>
              <a:t>Helias Mechanical Analysis –  Ports (Stress intensity &gt; 1GPa)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F13A12-3621-5A1A-E4F6-B9C0CD98C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D651C-549D-87E6-65CB-69B5064EE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72E6B0-EDB6-3A1F-271E-7A279F7A92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17C238-EE0E-A8A5-17AF-A73A869882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67" t="86922" r="1028" b="4897"/>
          <a:stretch/>
        </p:blipFill>
        <p:spPr>
          <a:xfrm>
            <a:off x="961530" y="4521067"/>
            <a:ext cx="7220939" cy="4912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5FBBE5E-2429-E898-102B-7A4A22A559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919" y="558217"/>
            <a:ext cx="6103641" cy="392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01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C52C88-0E43-973C-E51D-62393ABF2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– Sliding model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F3597E-5953-7602-8CDD-2E47A5C04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C80159-3420-102E-25FB-2B5909C30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B0723FE-B003-1409-5946-698CA07A38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B67E80F-4D2D-EDA9-E855-432316319B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53"/>
          <a:stretch/>
        </p:blipFill>
        <p:spPr>
          <a:xfrm>
            <a:off x="5197675" y="723968"/>
            <a:ext cx="3433563" cy="15863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E39E3D-ABD0-941B-E57E-16EEA6E9C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3047" y="4354368"/>
            <a:ext cx="5106113" cy="7525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971D7E-E898-FAE7-3568-60BF96DBA3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534" b="4248"/>
          <a:stretch/>
        </p:blipFill>
        <p:spPr>
          <a:xfrm>
            <a:off x="585494" y="2397415"/>
            <a:ext cx="3775243" cy="19569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CEB8F8E-7D5D-209C-418B-5E632E4E4D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748"/>
          <a:stretch/>
        </p:blipFill>
        <p:spPr>
          <a:xfrm>
            <a:off x="585494" y="595435"/>
            <a:ext cx="4270501" cy="187050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47076A6-3F1E-7ECE-4621-D7324548E5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5996" y="2544417"/>
            <a:ext cx="3700656" cy="152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864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F218BE-CA08-A9C2-1BBF-0B959684A7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997" y="991262"/>
            <a:ext cx="3594970" cy="3263504"/>
          </a:xfrm>
        </p:spPr>
        <p:txBody>
          <a:bodyPr>
            <a:normAutofit/>
          </a:bodyPr>
          <a:lstStyle/>
          <a:p>
            <a:r>
              <a:rPr lang="en-US" b="1" dirty="0"/>
              <a:t>Aim: Development of a parameterized code for the analysis of stellarator coils</a:t>
            </a:r>
            <a:r>
              <a:rPr lang="en-US" dirty="0"/>
              <a:t> </a:t>
            </a:r>
          </a:p>
          <a:p>
            <a:r>
              <a:rPr lang="en-US" dirty="0"/>
              <a:t>Test case: Helias 5-B</a:t>
            </a:r>
          </a:p>
          <a:p>
            <a:pPr lvl="1"/>
            <a:r>
              <a:rPr lang="en-US" dirty="0"/>
              <a:t>Optimized stellarator</a:t>
            </a:r>
          </a:p>
          <a:p>
            <a:r>
              <a:rPr lang="en-US" sz="2000" dirty="0"/>
              <a:t>Nb3Sn Coils </a:t>
            </a:r>
          </a:p>
          <a:p>
            <a:r>
              <a:rPr lang="en-US" sz="2000" dirty="0"/>
              <a:t>Electromagnetic and thermal-hydraulic analysis have been performed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C8DACD-27CD-7CA0-4841-229D05ACC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6166067" cy="639319"/>
          </a:xfrm>
        </p:spPr>
        <p:txBody>
          <a:bodyPr anchor="t"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49EF4C-0FAD-3090-6EF6-270EBE637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Daniel Biek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0AB44-FE05-25EE-59F7-F5AC8C3AE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1238" y="195263"/>
            <a:ext cx="512762" cy="163552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E1E1CD7C-2161-7D43-862E-CE4C333CD873}" type="slidenum">
              <a:rPr lang="fr-FR" smtClean="0"/>
              <a:pPr>
                <a:spcAft>
                  <a:spcPts val="600"/>
                </a:spcAft>
              </a:pPr>
              <a:t>2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769A281-F1F0-E04A-D430-2D56E5C034A7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783091" y="4951953"/>
            <a:ext cx="4848147" cy="15499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1000"/>
              <a:t>16/01/2026</a:t>
            </a:r>
            <a:endParaRPr lang="fr-FR" sz="1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A167D01-EBFE-8576-6154-7A0C7ACF26DB}"/>
              </a:ext>
            </a:extLst>
          </p:cNvPr>
          <p:cNvGrpSpPr/>
          <p:nvPr/>
        </p:nvGrpSpPr>
        <p:grpSpPr>
          <a:xfrm>
            <a:off x="6077410" y="810734"/>
            <a:ext cx="2997697" cy="1932465"/>
            <a:chOff x="3636329" y="2574079"/>
            <a:chExt cx="3864279" cy="237787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6DFF343-AB07-E885-6ABC-CA5387367E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3611" y="2574079"/>
              <a:ext cx="3367331" cy="199312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D84212A-E52A-DA3B-2D4D-DA67EB21F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6329" y="4576660"/>
              <a:ext cx="3864279" cy="375293"/>
            </a:xfrm>
            <a:prstGeom prst="rect">
              <a:avLst/>
            </a:prstGeom>
          </p:spPr>
        </p:pic>
      </p:grpSp>
      <p:pic>
        <p:nvPicPr>
          <p:cNvPr id="7" name="Grafik 12">
            <a:extLst>
              <a:ext uri="{FF2B5EF4-FFF2-40B4-BE49-F238E27FC236}">
                <a16:creationId xmlns:a16="http://schemas.microsoft.com/office/drawing/2014/main" id="{D03EFD1D-821E-4248-8EAD-9D75BBC742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r="290" b="-2"/>
          <a:stretch/>
        </p:blipFill>
        <p:spPr>
          <a:xfrm>
            <a:off x="3494991" y="675913"/>
            <a:ext cx="2475947" cy="2067286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CE0FA3DE-093E-7E1D-4CC4-A38BEC6048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2266261"/>
                  </p:ext>
                </p:extLst>
              </p:nvPr>
            </p:nvGraphicFramePr>
            <p:xfrm>
              <a:off x="3989939" y="2959541"/>
              <a:ext cx="4585295" cy="167614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27740">
                      <a:extLst>
                        <a:ext uri="{9D8B030D-6E8A-4147-A177-3AD203B41FA5}">
                          <a16:colId xmlns:a16="http://schemas.microsoft.com/office/drawing/2014/main" val="2001084947"/>
                        </a:ext>
                      </a:extLst>
                    </a:gridCol>
                    <a:gridCol w="1597730">
                      <a:extLst>
                        <a:ext uri="{9D8B030D-6E8A-4147-A177-3AD203B41FA5}">
                          <a16:colId xmlns:a16="http://schemas.microsoft.com/office/drawing/2014/main" val="2957691971"/>
                        </a:ext>
                      </a:extLst>
                    </a:gridCol>
                    <a:gridCol w="1759825">
                      <a:extLst>
                        <a:ext uri="{9D8B030D-6E8A-4147-A177-3AD203B41FA5}">
                          <a16:colId xmlns:a16="http://schemas.microsoft.com/office/drawing/2014/main" val="457503847"/>
                        </a:ext>
                      </a:extLst>
                    </a:gridCol>
                  </a:tblGrid>
                  <a:tr h="41002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600">
                              <a:effectLst/>
                            </a:rPr>
                            <a:t>Case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h𝑜𝑡</m:t>
                                  </m:r>
                                  <m:r>
                                    <a:rPr lang="en-GB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𝑆𝐶</m:t>
                                  </m:r>
                                </m:sub>
                              </m:sSub>
                              <m:r>
                                <a:rPr lang="en-GB" sz="1600">
                                  <a:effectLst/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GB" sz="1600">
                                  <a:effectLst/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lang="en-GB" sz="1600">
                                  <a:effectLst/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GB" sz="16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[Limit: 250K]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h𝑜𝑡</m:t>
                                  </m:r>
                                  <m:r>
                                    <a:rPr lang="en-GB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𝑆𝑡𝑒𝑒𝑙</m:t>
                                  </m:r>
                                </m:sub>
                              </m:sSub>
                              <m:r>
                                <a:rPr lang="en-GB" sz="1600">
                                  <a:effectLst/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GB" sz="1600">
                                  <a:effectLst/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  <m:r>
                                <a:rPr lang="en-GB" sz="1600">
                                  <a:effectLst/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GB" sz="16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[Limit: 150K]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08614779"/>
                      </a:ext>
                    </a:extLst>
                  </a:tr>
                  <a:tr h="25983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100" dirty="0" err="1">
                              <a:effectLst/>
                            </a:rPr>
                            <a:t>BBL+spiral</a:t>
                          </a:r>
                          <a:r>
                            <a:rPr lang="en-GB" sz="1100" dirty="0">
                              <a:effectLst/>
                            </a:rPr>
                            <a:t> – HF zone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134.21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119.94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56732927"/>
                      </a:ext>
                    </a:extLst>
                  </a:tr>
                  <a:tr h="25983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100" dirty="0" err="1">
                              <a:effectLst/>
                            </a:rPr>
                            <a:t>BBL+spiral</a:t>
                          </a:r>
                          <a:r>
                            <a:rPr lang="en-GB" sz="1100" dirty="0">
                              <a:effectLst/>
                            </a:rPr>
                            <a:t> – LF zone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134.03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115.53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9735920"/>
                      </a:ext>
                    </a:extLst>
                  </a:tr>
                  <a:tr h="25983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100" dirty="0" err="1">
                              <a:effectLst/>
                            </a:rPr>
                            <a:t>BBL+spiral</a:t>
                          </a:r>
                          <a:r>
                            <a:rPr lang="en-GB" sz="1100" dirty="0">
                              <a:effectLst/>
                            </a:rPr>
                            <a:t> – Middle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130.68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115.31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201315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CE0FA3DE-093E-7E1D-4CC4-A38BEC6048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2266261"/>
                  </p:ext>
                </p:extLst>
              </p:nvPr>
            </p:nvGraphicFramePr>
            <p:xfrm>
              <a:off x="3989939" y="2959541"/>
              <a:ext cx="4585295" cy="167614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27740">
                      <a:extLst>
                        <a:ext uri="{9D8B030D-6E8A-4147-A177-3AD203B41FA5}">
                          <a16:colId xmlns:a16="http://schemas.microsoft.com/office/drawing/2014/main" val="2001084947"/>
                        </a:ext>
                      </a:extLst>
                    </a:gridCol>
                    <a:gridCol w="1597730">
                      <a:extLst>
                        <a:ext uri="{9D8B030D-6E8A-4147-A177-3AD203B41FA5}">
                          <a16:colId xmlns:a16="http://schemas.microsoft.com/office/drawing/2014/main" val="2957691971"/>
                        </a:ext>
                      </a:extLst>
                    </a:gridCol>
                    <a:gridCol w="1759825">
                      <a:extLst>
                        <a:ext uri="{9D8B030D-6E8A-4147-A177-3AD203B41FA5}">
                          <a16:colId xmlns:a16="http://schemas.microsoft.com/office/drawing/2014/main" val="457503847"/>
                        </a:ext>
                      </a:extLst>
                    </a:gridCol>
                  </a:tblGrid>
                  <a:tr h="55657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600">
                              <a:effectLst/>
                            </a:rPr>
                            <a:t>Case</a:t>
                          </a:r>
                          <a:endParaRPr lang="en-GB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77481" t="-7609" r="-111832" b="-2141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60900" t="-7609" r="-1384" b="-2141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08614779"/>
                      </a:ext>
                    </a:extLst>
                  </a:tr>
                  <a:tr h="37319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100" dirty="0" err="1">
                              <a:effectLst/>
                            </a:rPr>
                            <a:t>BBL+spiral</a:t>
                          </a:r>
                          <a:r>
                            <a:rPr lang="en-GB" sz="1100" dirty="0">
                              <a:effectLst/>
                            </a:rPr>
                            <a:t> – HF zone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134.21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119.94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56732927"/>
                      </a:ext>
                    </a:extLst>
                  </a:tr>
                  <a:tr h="37319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100" dirty="0" err="1">
                              <a:effectLst/>
                            </a:rPr>
                            <a:t>BBL+spiral</a:t>
                          </a:r>
                          <a:r>
                            <a:rPr lang="en-GB" sz="1100" dirty="0">
                              <a:effectLst/>
                            </a:rPr>
                            <a:t> – LF zone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134.03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115.53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9735920"/>
                      </a:ext>
                    </a:extLst>
                  </a:tr>
                  <a:tr h="37319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100" dirty="0" err="1">
                              <a:effectLst/>
                            </a:rPr>
                            <a:t>BBL+spiral</a:t>
                          </a:r>
                          <a:r>
                            <a:rPr lang="en-GB" sz="1100" dirty="0">
                              <a:effectLst/>
                            </a:rPr>
                            <a:t> – Middle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130.68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115.31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2013151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34634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60A1FDB-EE52-A02B-BFEB-2FAA273572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93"/>
          <a:stretch/>
        </p:blipFill>
        <p:spPr>
          <a:xfrm>
            <a:off x="365051" y="4208632"/>
            <a:ext cx="4294034" cy="31014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F979388-59F8-11F0-3FAE-C48497A83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12" y="770351"/>
            <a:ext cx="3577042" cy="149795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C1C79B6-3661-6A07-5ABA-472AE0547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7548660" cy="639319"/>
          </a:xfrm>
        </p:spPr>
        <p:txBody>
          <a:bodyPr>
            <a:normAutofit/>
          </a:bodyPr>
          <a:lstStyle/>
          <a:p>
            <a:r>
              <a:rPr lang="en-US" sz="2800" dirty="0"/>
              <a:t>Mechanical Analysis – Stress intensity &gt; 1GPa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67061E-DA19-94ED-99C1-207D394CB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AC9A16-B2A6-1524-4B77-FBED36B97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693AC83-1479-AC0C-FEDA-34D26E7141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654527-D17B-956E-B95C-108B32282020}"/>
              </a:ext>
            </a:extLst>
          </p:cNvPr>
          <p:cNvSpPr/>
          <p:nvPr/>
        </p:nvSpPr>
        <p:spPr>
          <a:xfrm>
            <a:off x="1870749" y="1189534"/>
            <a:ext cx="1008497" cy="5725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E7DC372-9E38-8DAD-ECB2-28C80278B3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736" y="2396570"/>
            <a:ext cx="3285454" cy="156108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96A3F3-E49E-F826-AD7C-BD309E5E53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542" y="816667"/>
            <a:ext cx="3557348" cy="145163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89C445F-C337-AE69-211A-65D8C1A454B3}"/>
              </a:ext>
            </a:extLst>
          </p:cNvPr>
          <p:cNvSpPr/>
          <p:nvPr/>
        </p:nvSpPr>
        <p:spPr>
          <a:xfrm>
            <a:off x="6134839" y="1279730"/>
            <a:ext cx="1008497" cy="57259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03E88F-E385-8372-B803-7D6B64F02D9B}"/>
              </a:ext>
            </a:extLst>
          </p:cNvPr>
          <p:cNvSpPr txBox="1"/>
          <p:nvPr/>
        </p:nvSpPr>
        <p:spPr>
          <a:xfrm>
            <a:off x="5990253" y="516585"/>
            <a:ext cx="159864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Sliding contact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513645-FF17-69E3-F79F-D6B0DEC116E8}"/>
              </a:ext>
            </a:extLst>
          </p:cNvPr>
          <p:cNvSpPr txBox="1"/>
          <p:nvPr/>
        </p:nvSpPr>
        <p:spPr>
          <a:xfrm>
            <a:off x="1822877" y="452127"/>
            <a:ext cx="12313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Fully bonded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0610E82-1417-3401-9892-1EE648DFFB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5324" y="2396570"/>
            <a:ext cx="3148211" cy="1454661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D76DF08-F707-7853-BBE6-C07AB23486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0025" y="4147305"/>
            <a:ext cx="3656028" cy="28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767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45F343-E347-DCF7-E245-92735AEB9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– </a:t>
            </a:r>
            <a:r>
              <a:rPr lang="en-US" dirty="0" err="1"/>
              <a:t>Longitudnal</a:t>
            </a:r>
            <a:r>
              <a:rPr lang="en-US" dirty="0"/>
              <a:t> Strain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C2E26F-C097-8F44-E3B5-4552D71E6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34FE3-CE7C-8D25-5A32-99ECE63A3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D826872-7F81-08E7-255F-88A566D670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pic>
        <p:nvPicPr>
          <p:cNvPr id="7" name="Picture 6" descr="A computer generated image of a fish&#10;&#10;AI-generated content may be incorrect.">
            <a:extLst>
              <a:ext uri="{FF2B5EF4-FFF2-40B4-BE49-F238E27FC236}">
                <a16:creationId xmlns:a16="http://schemas.microsoft.com/office/drawing/2014/main" id="{A87885D4-D3F2-2B0A-DFC4-BF0E87012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537"/>
          <a:stretch/>
        </p:blipFill>
        <p:spPr>
          <a:xfrm>
            <a:off x="88490" y="830722"/>
            <a:ext cx="4181585" cy="31435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A4BA4D-2C20-B157-0670-31C15ED30AAC}"/>
              </a:ext>
            </a:extLst>
          </p:cNvPr>
          <p:cNvSpPr txBox="1"/>
          <p:nvPr/>
        </p:nvSpPr>
        <p:spPr>
          <a:xfrm>
            <a:off x="1513161" y="1137663"/>
            <a:ext cx="12313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Fully bonded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10D60C-506A-A446-1201-17F889E07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412" y="830722"/>
            <a:ext cx="4095137" cy="30713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013EEC6-1E8C-A1C0-FBF6-217D51AB36D0}"/>
              </a:ext>
            </a:extLst>
          </p:cNvPr>
          <p:cNvSpPr txBox="1"/>
          <p:nvPr/>
        </p:nvSpPr>
        <p:spPr>
          <a:xfrm>
            <a:off x="6141696" y="1127608"/>
            <a:ext cx="1697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Sliding contact</a:t>
            </a:r>
          </a:p>
        </p:txBody>
      </p:sp>
    </p:spTree>
    <p:extLst>
      <p:ext uri="{BB962C8B-B14F-4D97-AF65-F5344CB8AC3E}">
        <p14:creationId xmlns:p14="http://schemas.microsoft.com/office/powerpoint/2010/main" val="2936310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B5960A-B526-B704-C3EC-81DDFDA74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40" y="870856"/>
            <a:ext cx="4285693" cy="32400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4537BB-498E-2CCA-3F16-6620FD2929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875" y="939280"/>
            <a:ext cx="4157120" cy="312130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D45F343-E347-DCF7-E245-92735AEB9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– </a:t>
            </a:r>
            <a:r>
              <a:rPr lang="en-US" dirty="0" err="1"/>
              <a:t>Longitudnal</a:t>
            </a:r>
            <a:r>
              <a:rPr lang="en-US" dirty="0"/>
              <a:t> Strain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C2E26F-C097-8F44-E3B5-4552D71E6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34FE3-CE7C-8D25-5A32-99ECE63A3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D826872-7F81-08E7-255F-88A566D670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A4BA4D-2C20-B157-0670-31C15ED30AAC}"/>
              </a:ext>
            </a:extLst>
          </p:cNvPr>
          <p:cNvSpPr txBox="1"/>
          <p:nvPr/>
        </p:nvSpPr>
        <p:spPr>
          <a:xfrm>
            <a:off x="1513161" y="1137663"/>
            <a:ext cx="12313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Fully bonded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13EEC6-1E8C-A1C0-FBF6-217D51AB36D0}"/>
              </a:ext>
            </a:extLst>
          </p:cNvPr>
          <p:cNvSpPr txBox="1"/>
          <p:nvPr/>
        </p:nvSpPr>
        <p:spPr>
          <a:xfrm>
            <a:off x="6141696" y="1127608"/>
            <a:ext cx="1697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Sliding contact</a:t>
            </a:r>
          </a:p>
        </p:txBody>
      </p:sp>
    </p:spTree>
    <p:extLst>
      <p:ext uri="{BB962C8B-B14F-4D97-AF65-F5344CB8AC3E}">
        <p14:creationId xmlns:p14="http://schemas.microsoft.com/office/powerpoint/2010/main" val="807217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97E311-9EF4-4E4A-756F-65D8AD8F0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– Displacement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2D0F2-93A9-347C-1BA9-74B4E8A54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7B694A-2870-CA28-D91F-FF5BE265E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E8B4AE6-858C-1989-8F97-BF4CEFA12B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27CF6-ADFF-E568-41C8-A320182BD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83" y="4371867"/>
            <a:ext cx="8659433" cy="77163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36412A-EB65-E181-F389-6B1EEFD930F3}"/>
              </a:ext>
            </a:extLst>
          </p:cNvPr>
          <p:cNvCxnSpPr/>
          <p:nvPr/>
        </p:nvCxnSpPr>
        <p:spPr>
          <a:xfrm>
            <a:off x="4214191" y="746928"/>
            <a:ext cx="0" cy="33064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B47626D-9449-4BDD-AEE2-62562098B06E}"/>
              </a:ext>
            </a:extLst>
          </p:cNvPr>
          <p:cNvSpPr txBox="1"/>
          <p:nvPr/>
        </p:nvSpPr>
        <p:spPr>
          <a:xfrm>
            <a:off x="1586048" y="706967"/>
            <a:ext cx="12313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Fully bonded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FD7982-9C85-433D-2FD8-4E1F78AAE18C}"/>
              </a:ext>
            </a:extLst>
          </p:cNvPr>
          <p:cNvSpPr txBox="1"/>
          <p:nvPr/>
        </p:nvSpPr>
        <p:spPr>
          <a:xfrm>
            <a:off x="6035678" y="556926"/>
            <a:ext cx="1697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Sliding contact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08ACB6A-D9E0-A290-8C9A-F855CFA8F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3963" y="857008"/>
            <a:ext cx="3867275" cy="16713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0610BB2-6F7F-DD4C-3B20-66D3F704CB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2329" y="2637763"/>
            <a:ext cx="3477301" cy="14155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6874245-DB59-9C1E-8459-A68BDD03B5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609" y="1007049"/>
            <a:ext cx="3475670" cy="15582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061962-7CF5-9EC3-40A7-F99C494AB8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132" y="556926"/>
            <a:ext cx="1190495" cy="55060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DAEBC64-E31B-0ED6-D0FD-4A902E90CD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7478" y="457241"/>
            <a:ext cx="1259486" cy="49945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3A6C7BB-CC71-4066-1317-A7C87AC0AE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115" y="2528320"/>
            <a:ext cx="3778015" cy="16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148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45F343-E347-DCF7-E245-92735AEB9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– Stress in the coil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C2E26F-C097-8F44-E3B5-4552D71E6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34FE3-CE7C-8D25-5A32-99ECE63A3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D826872-7F81-08E7-255F-88A566D670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A4BA4D-2C20-B157-0670-31C15ED30AAC}"/>
              </a:ext>
            </a:extLst>
          </p:cNvPr>
          <p:cNvSpPr txBox="1"/>
          <p:nvPr/>
        </p:nvSpPr>
        <p:spPr>
          <a:xfrm>
            <a:off x="1513161" y="1137663"/>
            <a:ext cx="12313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Fully bonded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13EEC6-1E8C-A1C0-FBF6-217D51AB36D0}"/>
              </a:ext>
            </a:extLst>
          </p:cNvPr>
          <p:cNvSpPr txBox="1"/>
          <p:nvPr/>
        </p:nvSpPr>
        <p:spPr>
          <a:xfrm>
            <a:off x="6141696" y="1127608"/>
            <a:ext cx="1697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Sliding contact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3324F73-5D38-B3EE-84DB-01E9FB073227}"/>
              </a:ext>
            </a:extLst>
          </p:cNvPr>
          <p:cNvGraphicFramePr>
            <a:graphicFrameLocks noGrp="1"/>
          </p:cNvGraphicFramePr>
          <p:nvPr/>
        </p:nvGraphicFramePr>
        <p:xfrm>
          <a:off x="376316" y="1454023"/>
          <a:ext cx="3406775" cy="2006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203">
                  <a:extLst>
                    <a:ext uri="{9D8B030D-6E8A-4147-A177-3AD203B41FA5}">
                      <a16:colId xmlns:a16="http://schemas.microsoft.com/office/drawing/2014/main" val="984942383"/>
                    </a:ext>
                  </a:extLst>
                </a:gridCol>
                <a:gridCol w="1078572">
                  <a:extLst>
                    <a:ext uri="{9D8B030D-6E8A-4147-A177-3AD203B41FA5}">
                      <a16:colId xmlns:a16="http://schemas.microsoft.com/office/drawing/2014/main" val="3744606750"/>
                    </a:ext>
                  </a:extLst>
                </a:gridCol>
              </a:tblGrid>
              <a:tr h="29990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068546"/>
                  </a:ext>
                </a:extLst>
              </a:tr>
              <a:tr h="568876">
                <a:tc>
                  <a:txBody>
                    <a:bodyPr/>
                    <a:lstStyle/>
                    <a:p>
                      <a:r>
                        <a:rPr lang="en-US" dirty="0"/>
                        <a:t>Maximum Stress</a:t>
                      </a:r>
                    </a:p>
                    <a:p>
                      <a:r>
                        <a:rPr lang="en-US" dirty="0"/>
                        <a:t>(yield strength 1GPa)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1.23 </a:t>
                      </a:r>
                      <a:r>
                        <a:rPr lang="en-US" dirty="0" err="1"/>
                        <a:t>GPa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184552"/>
                  </a:ext>
                </a:extLst>
              </a:tr>
              <a:tr h="568876">
                <a:tc>
                  <a:txBody>
                    <a:bodyPr/>
                    <a:lstStyle/>
                    <a:p>
                      <a:r>
                        <a:rPr lang="en-US" dirty="0"/>
                        <a:t>#Nodes with stress values above 1GPa (yield strength)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393 (0.08%)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904375"/>
                  </a:ext>
                </a:extLst>
              </a:tr>
              <a:tr h="568876">
                <a:tc>
                  <a:txBody>
                    <a:bodyPr/>
                    <a:lstStyle/>
                    <a:p>
                      <a:r>
                        <a:rPr lang="en-US" dirty="0"/>
                        <a:t>#Nodes with stress values above 867MPa</a:t>
                      </a:r>
                      <a:endParaRPr lang="en-US" sz="13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1460</a:t>
                      </a:r>
                    </a:p>
                    <a:p>
                      <a:r>
                        <a:rPr lang="en-US" dirty="0"/>
                        <a:t>(0.3%)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348825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010FCBB-CFB8-7CDB-9919-F57F26DC8CD7}"/>
              </a:ext>
            </a:extLst>
          </p:cNvPr>
          <p:cNvGraphicFramePr>
            <a:graphicFrameLocks noGrp="1"/>
          </p:cNvGraphicFramePr>
          <p:nvPr/>
        </p:nvGraphicFramePr>
        <p:xfrm>
          <a:off x="5375513" y="1447803"/>
          <a:ext cx="3406775" cy="2006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203">
                  <a:extLst>
                    <a:ext uri="{9D8B030D-6E8A-4147-A177-3AD203B41FA5}">
                      <a16:colId xmlns:a16="http://schemas.microsoft.com/office/drawing/2014/main" val="984942383"/>
                    </a:ext>
                  </a:extLst>
                </a:gridCol>
                <a:gridCol w="1078572">
                  <a:extLst>
                    <a:ext uri="{9D8B030D-6E8A-4147-A177-3AD203B41FA5}">
                      <a16:colId xmlns:a16="http://schemas.microsoft.com/office/drawing/2014/main" val="3744606750"/>
                    </a:ext>
                  </a:extLst>
                </a:gridCol>
              </a:tblGrid>
              <a:tr h="29990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068546"/>
                  </a:ext>
                </a:extLst>
              </a:tr>
              <a:tr h="568876">
                <a:tc>
                  <a:txBody>
                    <a:bodyPr/>
                    <a:lstStyle/>
                    <a:p>
                      <a:r>
                        <a:rPr lang="en-US" dirty="0"/>
                        <a:t>Maximum Stress</a:t>
                      </a:r>
                    </a:p>
                    <a:p>
                      <a:r>
                        <a:rPr lang="en-US" dirty="0"/>
                        <a:t>(yield strength 1GPa)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1.81 </a:t>
                      </a:r>
                      <a:r>
                        <a:rPr lang="en-US" dirty="0" err="1"/>
                        <a:t>GPa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184552"/>
                  </a:ext>
                </a:extLst>
              </a:tr>
              <a:tr h="568876">
                <a:tc>
                  <a:txBody>
                    <a:bodyPr/>
                    <a:lstStyle/>
                    <a:p>
                      <a:r>
                        <a:rPr lang="en-US" dirty="0"/>
                        <a:t>#Nodes with stress values above 1GPa (yield strength)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598 (0.12%)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904375"/>
                  </a:ext>
                </a:extLst>
              </a:tr>
              <a:tr h="568876">
                <a:tc>
                  <a:txBody>
                    <a:bodyPr/>
                    <a:lstStyle/>
                    <a:p>
                      <a:r>
                        <a:rPr lang="en-US" dirty="0"/>
                        <a:t>#Nodes with stress values above 867MPa</a:t>
                      </a:r>
                      <a:endParaRPr lang="en-US" sz="13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1674</a:t>
                      </a:r>
                    </a:p>
                    <a:p>
                      <a:r>
                        <a:rPr lang="en-US" dirty="0"/>
                        <a:t>(0.34%)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348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6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EDA77E1-ABD5-0A62-0C4B-A590B81C0743}"/>
              </a:ext>
            </a:extLst>
          </p:cNvPr>
          <p:cNvGrpSpPr/>
          <p:nvPr/>
        </p:nvGrpSpPr>
        <p:grpSpPr>
          <a:xfrm>
            <a:off x="4879741" y="794039"/>
            <a:ext cx="3944214" cy="3954128"/>
            <a:chOff x="731522" y="843016"/>
            <a:chExt cx="4755714" cy="4664729"/>
          </a:xfrm>
        </p:grpSpPr>
        <p:pic>
          <p:nvPicPr>
            <p:cNvPr id="12" name="Picture 11" descr="A 3d model of a cube&#10;&#10;Description automatically generated">
              <a:extLst>
                <a:ext uri="{FF2B5EF4-FFF2-40B4-BE49-F238E27FC236}">
                  <a16:creationId xmlns:a16="http://schemas.microsoft.com/office/drawing/2014/main" id="{C48EA45A-E8D4-902C-54C3-90B1347023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846" t="3144" r="30358" b="4237"/>
            <a:stretch/>
          </p:blipFill>
          <p:spPr>
            <a:xfrm>
              <a:off x="731522" y="963638"/>
              <a:ext cx="3291841" cy="3594295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A0491A9-FD65-D778-2FF0-F830991FCBAC}"/>
                </a:ext>
              </a:extLst>
            </p:cNvPr>
            <p:cNvCxnSpPr>
              <a:cxnSpLocks/>
              <a:stCxn id="14" idx="1"/>
            </p:cNvCxnSpPr>
            <p:nvPr/>
          </p:nvCxnSpPr>
          <p:spPr>
            <a:xfrm flipH="1">
              <a:off x="3415597" y="1857820"/>
              <a:ext cx="607765" cy="139575"/>
            </a:xfrm>
            <a:prstGeom prst="straightConnector1">
              <a:avLst/>
            </a:prstGeom>
            <a:ln>
              <a:solidFill>
                <a:srgbClr val="EE2E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4C8A09B-CF0D-4C60-401B-CA71DE049B05}"/>
                </a:ext>
              </a:extLst>
            </p:cNvPr>
            <p:cNvSpPr txBox="1"/>
            <p:nvPr/>
          </p:nvSpPr>
          <p:spPr>
            <a:xfrm>
              <a:off x="4023362" y="1558273"/>
              <a:ext cx="1353621" cy="599094"/>
            </a:xfrm>
            <a:prstGeom prst="rect">
              <a:avLst/>
            </a:prstGeom>
            <a:noFill/>
            <a:ln>
              <a:solidFill>
                <a:srgbClr val="EE2E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Void filler: </a:t>
              </a:r>
            </a:p>
            <a:p>
              <a:r>
                <a:rPr lang="en-US" dirty="0"/>
                <a:t>Epoxy resin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DC65613-3BF6-EF4A-B421-D42CD354D519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>
              <a:off x="2510532" y="1142564"/>
              <a:ext cx="507145" cy="456449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373791-7A7F-AE35-A11A-134CE5F9F033}"/>
                </a:ext>
              </a:extLst>
            </p:cNvPr>
            <p:cNvSpPr txBox="1"/>
            <p:nvPr/>
          </p:nvSpPr>
          <p:spPr>
            <a:xfrm>
              <a:off x="3017676" y="843016"/>
              <a:ext cx="2359307" cy="599094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Insulation: </a:t>
              </a:r>
              <a:r>
                <a:rPr lang="en-GB" dirty="0"/>
                <a:t>epoxy glass with </a:t>
              </a:r>
              <a:r>
                <a:rPr lang="en-GB" dirty="0" err="1"/>
                <a:t>kapton</a:t>
              </a:r>
              <a:r>
                <a:rPr lang="en-GB" dirty="0"/>
                <a:t> barrier</a:t>
              </a:r>
              <a:endParaRPr lang="en-US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C737734-A818-7DE8-A0FD-B564E30816A6}"/>
                </a:ext>
              </a:extLst>
            </p:cNvPr>
            <p:cNvCxnSpPr>
              <a:cxnSpLocks/>
              <a:stCxn id="18" idx="1"/>
            </p:cNvCxnSpPr>
            <p:nvPr/>
          </p:nvCxnSpPr>
          <p:spPr>
            <a:xfrm flipH="1" flipV="1">
              <a:off x="2089055" y="4086665"/>
              <a:ext cx="377538" cy="998991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E7E32D2-5683-6AF4-D81E-ACBD67AD84D4}"/>
                </a:ext>
              </a:extLst>
            </p:cNvPr>
            <p:cNvSpPr txBox="1"/>
            <p:nvPr/>
          </p:nvSpPr>
          <p:spPr>
            <a:xfrm>
              <a:off x="2466593" y="4663566"/>
              <a:ext cx="2430001" cy="844179"/>
            </a:xfrm>
            <a:prstGeom prst="rect">
              <a:avLst/>
            </a:prstGeom>
            <a:noFill/>
            <a:ln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CH" dirty="0"/>
                <a:t>Steel </a:t>
              </a:r>
              <a:r>
                <a:rPr lang="de-CH" dirty="0" err="1"/>
                <a:t>jacket</a:t>
              </a:r>
              <a:r>
                <a:rPr lang="de-CH" dirty="0"/>
                <a:t>: </a:t>
              </a:r>
              <a:r>
                <a:rPr lang="de-CH" dirty="0" err="1"/>
                <a:t>Modified</a:t>
              </a:r>
              <a:r>
                <a:rPr lang="de-CH" dirty="0"/>
                <a:t> and </a:t>
              </a:r>
              <a:r>
                <a:rPr lang="de-CH" dirty="0" err="1"/>
                <a:t>aged</a:t>
              </a:r>
              <a:r>
                <a:rPr lang="de-CH" dirty="0"/>
                <a:t> SS316LN </a:t>
              </a:r>
            </a:p>
            <a:p>
              <a:r>
                <a:rPr lang="de-CH" dirty="0"/>
                <a:t>(same </a:t>
              </a:r>
              <a:r>
                <a:rPr lang="de-CH" dirty="0" err="1"/>
                <a:t>as</a:t>
              </a:r>
              <a:r>
                <a:rPr lang="de-CH" dirty="0"/>
                <a:t> Demo TF)</a:t>
              </a:r>
              <a:endParaRPr lang="en-US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F0FC749-E1AE-6264-BC6D-D5C94B94CF9B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2089055" y="3012507"/>
              <a:ext cx="1934307" cy="328570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A3E915-AB75-FE8F-E7E0-617EB66EE2D0}"/>
                </a:ext>
              </a:extLst>
            </p:cNvPr>
            <p:cNvSpPr txBox="1"/>
            <p:nvPr/>
          </p:nvSpPr>
          <p:spPr>
            <a:xfrm>
              <a:off x="4023362" y="2712960"/>
              <a:ext cx="1463874" cy="599094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CH" dirty="0"/>
                <a:t>SC </a:t>
              </a:r>
              <a:r>
                <a:rPr lang="de-CH" dirty="0" err="1"/>
                <a:t>cable</a:t>
              </a:r>
              <a:r>
                <a:rPr lang="de-CH" dirty="0"/>
                <a:t> (</a:t>
              </a:r>
              <a:r>
                <a:rPr lang="de-CH" dirty="0" err="1"/>
                <a:t>bundle</a:t>
              </a:r>
              <a:r>
                <a:rPr lang="de-CH" dirty="0"/>
                <a:t> </a:t>
              </a:r>
              <a:r>
                <a:rPr lang="de-CH" dirty="0" err="1"/>
                <a:t>area</a:t>
              </a:r>
              <a:r>
                <a:rPr lang="de-CH" dirty="0"/>
                <a:t>)</a:t>
              </a:r>
              <a:endParaRPr lang="en-US" dirty="0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2163B9-729A-E0D4-69B6-ADA20C47A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292" y="1047955"/>
            <a:ext cx="4114315" cy="3492463"/>
          </a:xfrm>
        </p:spPr>
        <p:txBody>
          <a:bodyPr>
            <a:normAutofit/>
          </a:bodyPr>
          <a:lstStyle/>
          <a:p>
            <a:r>
              <a:rPr lang="en-US" dirty="0"/>
              <a:t>Started with calculating the smeared properties of the conductor </a:t>
            </a:r>
          </a:p>
          <a:p>
            <a:r>
              <a:rPr lang="en-US" dirty="0"/>
              <a:t>Using the material references from </a:t>
            </a:r>
            <a:r>
              <a:rPr lang="en-US" dirty="0" err="1"/>
              <a:t>EuroFusion</a:t>
            </a:r>
            <a:r>
              <a:rPr lang="en-US" dirty="0"/>
              <a:t> reports [1]</a:t>
            </a:r>
          </a:p>
          <a:p>
            <a:r>
              <a:rPr lang="en-US" dirty="0"/>
              <a:t>Periodic boundary condition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7E908C-7D49-2FA0-2AE2-893AFDF22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7563"/>
            <a:ext cx="6166067" cy="639319"/>
          </a:xfrm>
        </p:spPr>
        <p:txBody>
          <a:bodyPr/>
          <a:lstStyle/>
          <a:p>
            <a:r>
              <a:rPr lang="en-US" dirty="0"/>
              <a:t>Smeared Properties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CCDA3-21EC-CAC0-DC9F-8F17B431B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F1DF0B-C086-1896-5257-C68880230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4681203-2241-522C-6ABD-B4CB48A410A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16/01/2026</a:t>
            </a:r>
            <a:endParaRPr lang="fr-FR" dirty="0"/>
          </a:p>
        </p:txBody>
      </p:sp>
      <p:grpSp>
        <p:nvGrpSpPr>
          <p:cNvPr id="22" name="Gruppieren 30">
            <a:extLst>
              <a:ext uri="{FF2B5EF4-FFF2-40B4-BE49-F238E27FC236}">
                <a16:creationId xmlns:a16="http://schemas.microsoft.com/office/drawing/2014/main" id="{9F655D79-F95B-0EC3-AB09-0A6CCBFB65B5}"/>
              </a:ext>
            </a:extLst>
          </p:cNvPr>
          <p:cNvGrpSpPr/>
          <p:nvPr/>
        </p:nvGrpSpPr>
        <p:grpSpPr>
          <a:xfrm>
            <a:off x="547122" y="2722131"/>
            <a:ext cx="4128450" cy="1704883"/>
            <a:chOff x="1504544" y="2089961"/>
            <a:chExt cx="3726528" cy="1617053"/>
          </a:xfrm>
        </p:grpSpPr>
        <p:grpSp>
          <p:nvGrpSpPr>
            <p:cNvPr id="23" name="Gruppieren 31">
              <a:extLst>
                <a:ext uri="{FF2B5EF4-FFF2-40B4-BE49-F238E27FC236}">
                  <a16:creationId xmlns:a16="http://schemas.microsoft.com/office/drawing/2014/main" id="{95080D70-7AD3-1FC2-0A04-14E0B3675EFB}"/>
                </a:ext>
              </a:extLst>
            </p:cNvPr>
            <p:cNvGrpSpPr/>
            <p:nvPr/>
          </p:nvGrpSpPr>
          <p:grpSpPr>
            <a:xfrm>
              <a:off x="2408095" y="2267014"/>
              <a:ext cx="1440000" cy="1440000"/>
              <a:chOff x="1913105" y="1893651"/>
              <a:chExt cx="1440000" cy="1440000"/>
            </a:xfrm>
          </p:grpSpPr>
          <p:sp>
            <p:nvSpPr>
              <p:cNvPr id="35" name="Abgerundetes Rechteck 6">
                <a:extLst>
                  <a:ext uri="{FF2B5EF4-FFF2-40B4-BE49-F238E27FC236}">
                    <a16:creationId xmlns:a16="http://schemas.microsoft.com/office/drawing/2014/main" id="{6D28CAEE-7621-4198-753D-B2EF30EA4A91}"/>
                  </a:ext>
                </a:extLst>
              </p:cNvPr>
              <p:cNvSpPr/>
              <p:nvPr/>
            </p:nvSpPr>
            <p:spPr>
              <a:xfrm>
                <a:off x="1913105" y="1893651"/>
                <a:ext cx="1440000" cy="1440000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bgerundetes Rechteck 7">
                <a:extLst>
                  <a:ext uri="{FF2B5EF4-FFF2-40B4-BE49-F238E27FC236}">
                    <a16:creationId xmlns:a16="http://schemas.microsoft.com/office/drawing/2014/main" id="{EDE556B7-3E99-3F8B-53C1-BBE61F032E3F}"/>
                  </a:ext>
                </a:extLst>
              </p:cNvPr>
              <p:cNvSpPr/>
              <p:nvPr/>
            </p:nvSpPr>
            <p:spPr>
              <a:xfrm>
                <a:off x="2093105" y="2073651"/>
                <a:ext cx="1080000" cy="10800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Ellipse 45">
                <a:extLst>
                  <a:ext uri="{FF2B5EF4-FFF2-40B4-BE49-F238E27FC236}">
                    <a16:creationId xmlns:a16="http://schemas.microsoft.com/office/drawing/2014/main" id="{8D9EE3F9-3D45-1233-4553-D683751D6251}"/>
                  </a:ext>
                </a:extLst>
              </p:cNvPr>
              <p:cNvSpPr/>
              <p:nvPr/>
            </p:nvSpPr>
            <p:spPr>
              <a:xfrm>
                <a:off x="2417105" y="2397651"/>
                <a:ext cx="432000" cy="432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Ellipse 46">
                <a:extLst>
                  <a:ext uri="{FF2B5EF4-FFF2-40B4-BE49-F238E27FC236}">
                    <a16:creationId xmlns:a16="http://schemas.microsoft.com/office/drawing/2014/main" id="{A78F542B-6109-90FD-AAB9-06C75A7F11DA}"/>
                  </a:ext>
                </a:extLst>
              </p:cNvPr>
              <p:cNvSpPr/>
              <p:nvPr/>
            </p:nvSpPr>
            <p:spPr>
              <a:xfrm>
                <a:off x="2489105" y="2469651"/>
                <a:ext cx="288000" cy="28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feld 32">
                  <a:extLst>
                    <a:ext uri="{FF2B5EF4-FFF2-40B4-BE49-F238E27FC236}">
                      <a16:creationId xmlns:a16="http://schemas.microsoft.com/office/drawing/2014/main" id="{CD5B685A-AE2E-2A59-FAD9-399C33CF3F6E}"/>
                    </a:ext>
                  </a:extLst>
                </p:cNvPr>
                <p:cNvSpPr txBox="1"/>
                <p:nvPr/>
              </p:nvSpPr>
              <p:spPr>
                <a:xfrm>
                  <a:off x="3956093" y="3115748"/>
                  <a:ext cx="98791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CH" sz="1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CH" sz="1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de-CH" sz="1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𝑏𝑢𝑛𝑑𝑙𝑒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" name="Textfeld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6093" y="3115748"/>
                  <a:ext cx="987919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6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feld 33">
                  <a:extLst>
                    <a:ext uri="{FF2B5EF4-FFF2-40B4-BE49-F238E27FC236}">
                      <a16:creationId xmlns:a16="http://schemas.microsoft.com/office/drawing/2014/main" id="{62598388-B02B-F454-FF8F-15B1781351BC}"/>
                    </a:ext>
                  </a:extLst>
                </p:cNvPr>
                <p:cNvSpPr txBox="1"/>
                <p:nvPr/>
              </p:nvSpPr>
              <p:spPr>
                <a:xfrm>
                  <a:off x="1531304" y="2843014"/>
                  <a:ext cx="696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CH" sz="1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CH" sz="1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de-CH" sz="18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𝑐𝑜𝑛𝑑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7" name="Textfeld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1304" y="2843014"/>
                  <a:ext cx="696791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6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Gerade Verbindung mit Pfeil 34">
              <a:extLst>
                <a:ext uri="{FF2B5EF4-FFF2-40B4-BE49-F238E27FC236}">
                  <a16:creationId xmlns:a16="http://schemas.microsoft.com/office/drawing/2014/main" id="{B59CC2FA-089B-E917-4DC3-CFA51B333828}"/>
                </a:ext>
              </a:extLst>
            </p:cNvPr>
            <p:cNvCxnSpPr/>
            <p:nvPr/>
          </p:nvCxnSpPr>
          <p:spPr>
            <a:xfrm>
              <a:off x="2804095" y="2447014"/>
              <a:ext cx="0" cy="1080000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35">
              <a:extLst>
                <a:ext uri="{FF2B5EF4-FFF2-40B4-BE49-F238E27FC236}">
                  <a16:creationId xmlns:a16="http://schemas.microsoft.com/office/drawing/2014/main" id="{077469AC-6696-27B9-4565-C09C9E8A8968}"/>
                </a:ext>
              </a:extLst>
            </p:cNvPr>
            <p:cNvCxnSpPr>
              <a:stCxn id="25" idx="3"/>
            </p:cNvCxnSpPr>
            <p:nvPr/>
          </p:nvCxnSpPr>
          <p:spPr>
            <a:xfrm>
              <a:off x="2228095" y="3027680"/>
              <a:ext cx="536448" cy="0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36">
              <a:extLst>
                <a:ext uri="{FF2B5EF4-FFF2-40B4-BE49-F238E27FC236}">
                  <a16:creationId xmlns:a16="http://schemas.microsoft.com/office/drawing/2014/main" id="{1B9C5A3E-E00F-E713-6566-A280C90030D9}"/>
                </a:ext>
              </a:extLst>
            </p:cNvPr>
            <p:cNvCxnSpPr>
              <a:stCxn id="24" idx="1"/>
            </p:cNvCxnSpPr>
            <p:nvPr/>
          </p:nvCxnSpPr>
          <p:spPr>
            <a:xfrm flipH="1" flipV="1">
              <a:off x="3540319" y="3272474"/>
              <a:ext cx="415774" cy="27940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37">
              <a:extLst>
                <a:ext uri="{FF2B5EF4-FFF2-40B4-BE49-F238E27FC236}">
                  <a16:creationId xmlns:a16="http://schemas.microsoft.com/office/drawing/2014/main" id="{72F87719-1140-988C-94A7-DD48BF8F47AA}"/>
                </a:ext>
              </a:extLst>
            </p:cNvPr>
            <p:cNvSpPr txBox="1"/>
            <p:nvPr/>
          </p:nvSpPr>
          <p:spPr>
            <a:xfrm>
              <a:off x="3929333" y="2565483"/>
              <a:ext cx="1301739" cy="678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 </a:t>
              </a:r>
            </a:p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cooling </a:t>
              </a:r>
            </a:p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channel</a:t>
              </a:r>
            </a:p>
          </p:txBody>
        </p:sp>
        <p:cxnSp>
          <p:nvCxnSpPr>
            <p:cNvPr id="30" name="Gerade Verbindung mit Pfeil 38">
              <a:extLst>
                <a:ext uri="{FF2B5EF4-FFF2-40B4-BE49-F238E27FC236}">
                  <a16:creationId xmlns:a16="http://schemas.microsoft.com/office/drawing/2014/main" id="{83E21F2A-6B21-946B-8329-D5FD627E7C46}"/>
                </a:ext>
              </a:extLst>
            </p:cNvPr>
            <p:cNvCxnSpPr>
              <a:cxnSpLocks/>
              <a:stCxn id="29" idx="1"/>
            </p:cNvCxnSpPr>
            <p:nvPr/>
          </p:nvCxnSpPr>
          <p:spPr>
            <a:xfrm flipH="1">
              <a:off x="3160542" y="2904842"/>
              <a:ext cx="768791" cy="83115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9">
              <a:extLst>
                <a:ext uri="{FF2B5EF4-FFF2-40B4-BE49-F238E27FC236}">
                  <a16:creationId xmlns:a16="http://schemas.microsoft.com/office/drawing/2014/main" id="{A18B17F0-14C2-DEA3-03C6-E55DF6D721BB}"/>
                </a:ext>
              </a:extLst>
            </p:cNvPr>
            <p:cNvSpPr txBox="1"/>
            <p:nvPr/>
          </p:nvSpPr>
          <p:spPr>
            <a:xfrm>
              <a:off x="3920547" y="2089961"/>
              <a:ext cx="689553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Jacket</a:t>
              </a:r>
            </a:p>
          </p:txBody>
        </p:sp>
        <p:cxnSp>
          <p:nvCxnSpPr>
            <p:cNvPr id="32" name="Gerade Verbindung mit Pfeil 40">
              <a:extLst>
                <a:ext uri="{FF2B5EF4-FFF2-40B4-BE49-F238E27FC236}">
                  <a16:creationId xmlns:a16="http://schemas.microsoft.com/office/drawing/2014/main" id="{35489745-BEB8-FF76-C50B-0C3C9F61E6AB}"/>
                </a:ext>
              </a:extLst>
            </p:cNvPr>
            <p:cNvCxnSpPr>
              <a:stCxn id="31" idx="1"/>
            </p:cNvCxnSpPr>
            <p:nvPr/>
          </p:nvCxnSpPr>
          <p:spPr>
            <a:xfrm flipH="1">
              <a:off x="3707647" y="2240002"/>
              <a:ext cx="212900" cy="290855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41">
              <a:extLst>
                <a:ext uri="{FF2B5EF4-FFF2-40B4-BE49-F238E27FC236}">
                  <a16:creationId xmlns:a16="http://schemas.microsoft.com/office/drawing/2014/main" id="{18FB121E-07C1-C676-5603-DEC90F3F2AB0}"/>
                </a:ext>
              </a:extLst>
            </p:cNvPr>
            <p:cNvSpPr txBox="1"/>
            <p:nvPr/>
          </p:nvSpPr>
          <p:spPr>
            <a:xfrm>
              <a:off x="1504544" y="2163681"/>
              <a:ext cx="795552" cy="284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Insulation</a:t>
              </a:r>
            </a:p>
          </p:txBody>
        </p:sp>
        <p:cxnSp>
          <p:nvCxnSpPr>
            <p:cNvPr id="34" name="Gerade Verbindung mit Pfeil 42">
              <a:extLst>
                <a:ext uri="{FF2B5EF4-FFF2-40B4-BE49-F238E27FC236}">
                  <a16:creationId xmlns:a16="http://schemas.microsoft.com/office/drawing/2014/main" id="{44B22196-F579-FAF2-2435-709776C31758}"/>
                </a:ext>
              </a:extLst>
            </p:cNvPr>
            <p:cNvCxnSpPr>
              <a:cxnSpLocks/>
              <a:stCxn id="33" idx="3"/>
            </p:cNvCxnSpPr>
            <p:nvPr/>
          </p:nvCxnSpPr>
          <p:spPr>
            <a:xfrm>
              <a:off x="2300096" y="2305992"/>
              <a:ext cx="93514" cy="241613"/>
            </a:xfrm>
            <a:prstGeom prst="straightConnector1">
              <a:avLst/>
            </a:prstGeom>
            <a:ln w="12700">
              <a:solidFill>
                <a:srgbClr val="0070C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CEFF4E8-C2FE-B9D9-EFC9-630797FFAA05}"/>
              </a:ext>
            </a:extLst>
          </p:cNvPr>
          <p:cNvSpPr txBox="1"/>
          <p:nvPr/>
        </p:nvSpPr>
        <p:spPr>
          <a:xfrm>
            <a:off x="676048" y="4679287"/>
            <a:ext cx="4810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[1]: </a:t>
            </a:r>
            <a:r>
              <a:rPr lang="en-US" sz="1000" i="1" dirty="0"/>
              <a:t>F. </a:t>
            </a:r>
            <a:r>
              <a:rPr lang="en-US" sz="1000" i="1" dirty="0" err="1"/>
              <a:t>Nunio</a:t>
            </a:r>
            <a:r>
              <a:rPr lang="en-US" sz="1000" i="1" dirty="0"/>
              <a:t> et al.; “</a:t>
            </a:r>
            <a:r>
              <a:rPr lang="en-GB" sz="1000" i="1" dirty="0"/>
              <a:t>Reference basis for mechanical &amp; thermal analysis of TFC”</a:t>
            </a:r>
            <a:r>
              <a:rPr lang="en-US" sz="1000" i="1" dirty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60748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3C1123-8499-D7CE-F053-370A13065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Smeared properties – Results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8EA1F7-2E32-4DF6-63A5-25881E015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07DEB4-6621-4115-171B-BF057BE7C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9127D7E-F7DD-B20A-A98D-355190286C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16/01/2026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9">
                <a:extLst>
                  <a:ext uri="{FF2B5EF4-FFF2-40B4-BE49-F238E27FC236}">
                    <a16:creationId xmlns:a16="http://schemas.microsoft.com/office/drawing/2014/main" id="{D2AF17FD-CBA8-0EFC-2052-D4166C39B9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5489097"/>
                  </p:ext>
                </p:extLst>
              </p:nvPr>
            </p:nvGraphicFramePr>
            <p:xfrm>
              <a:off x="200025" y="1124108"/>
              <a:ext cx="8693148" cy="14233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24429">
                      <a:extLst>
                        <a:ext uri="{9D8B030D-6E8A-4147-A177-3AD203B41FA5}">
                          <a16:colId xmlns:a16="http://schemas.microsoft.com/office/drawing/2014/main" val="1663484060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540789339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2529643930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781544735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3370897685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1187926420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1085935598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1619846113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4059866427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4017593313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4273338964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2168315831"/>
                        </a:ext>
                      </a:extLst>
                    </a:gridCol>
                  </a:tblGrid>
                  <a:tr h="37227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Young modulus (</a:t>
                          </a:r>
                          <a:r>
                            <a:rPr lang="en-US" dirty="0" err="1"/>
                            <a:t>GPa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Shear modulus (</a:t>
                          </a:r>
                          <a:r>
                            <a:rPr lang="en-US" dirty="0" err="1"/>
                            <a:t>GPa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Poisson’s ratio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Thermal expansion coefficient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de-CH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CH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CH" b="1" i="0" smtClean="0">
                                          <a:latin typeface="Cambria Math" panose="02040503050406030204" pitchFamily="18" charset="0"/>
                                        </a:rPr>
                                        <m:t>𝛍</m:t>
                                      </m:r>
                                      <m:r>
                                        <a:rPr lang="de-CH" b="1" i="0" smtClean="0">
                                          <a:latin typeface="Cambria Math" panose="02040503050406030204" pitchFamily="18" charset="0"/>
                                        </a:rPr>
                                        <m:t>𝐦</m:t>
                                      </m:r>
                                    </m:num>
                                    <m:den>
                                      <m:r>
                                        <a:rPr lang="de-CH" b="1" i="0" smtClean="0">
                                          <a:latin typeface="Cambria Math" panose="02040503050406030204" pitchFamily="18" charset="0"/>
                                        </a:rPr>
                                        <m:t>𝐦</m:t>
                                      </m:r>
                                      <m:r>
                                        <a:rPr lang="de-CH" b="1" i="0" smtClean="0">
                                          <a:latin typeface="Cambria Math" panose="02040503050406030204" pitchFamily="18" charset="0"/>
                                        </a:rPr>
                                        <m:t>⋅</m:t>
                                      </m:r>
                                      <m:r>
                                        <a:rPr lang="de-CH" b="1" i="0" smtClean="0">
                                          <a:latin typeface="Cambria Math" panose="02040503050406030204" pitchFamily="18" charset="0"/>
                                        </a:rPr>
                                        <m:t>𝐊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r>
                            <a:rPr lang="en-US" dirty="0"/>
                            <a:t>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76721150"/>
                      </a:ext>
                    </a:extLst>
                  </a:tr>
                  <a:tr h="338932">
                    <a:tc>
                      <a:txBody>
                        <a:bodyPr/>
                        <a:lstStyle/>
                        <a:p>
                          <a:pPr marL="0" algn="ctr" defTabSz="6858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kern="1200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6858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kern="1200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6858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kern="1200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6858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𝑥𝑦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kern="1200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6858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𝑦𝑧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kern="1200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6858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lang="de-CH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𝑥𝑧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i="0" kern="1200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  <m:t>𝑥𝑦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i="1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de-CH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  <m:t>𝑥𝑧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  <m:t>𝑥𝑦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de-CH" sz="16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CH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sz="1600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de-CH" sz="16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de-CH" sz="16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694535"/>
                      </a:ext>
                    </a:extLst>
                  </a:tr>
                  <a:tr h="4637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20.28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21.03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70.79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1.56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14.37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14.06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14.54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14.53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10.43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39894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9">
                <a:extLst>
                  <a:ext uri="{FF2B5EF4-FFF2-40B4-BE49-F238E27FC236}">
                    <a16:creationId xmlns:a16="http://schemas.microsoft.com/office/drawing/2014/main" id="{D2AF17FD-CBA8-0EFC-2052-D4166C39B9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5489097"/>
                  </p:ext>
                </p:extLst>
              </p:nvPr>
            </p:nvGraphicFramePr>
            <p:xfrm>
              <a:off x="200025" y="1124108"/>
              <a:ext cx="8693148" cy="14233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24429">
                      <a:extLst>
                        <a:ext uri="{9D8B030D-6E8A-4147-A177-3AD203B41FA5}">
                          <a16:colId xmlns:a16="http://schemas.microsoft.com/office/drawing/2014/main" val="1663484060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540789339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2529643930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781544735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3370897685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1187926420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1085935598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1619846113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4059866427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4017593313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4273338964"/>
                        </a:ext>
                      </a:extLst>
                    </a:gridCol>
                    <a:gridCol w="724429">
                      <a:extLst>
                        <a:ext uri="{9D8B030D-6E8A-4147-A177-3AD203B41FA5}">
                          <a16:colId xmlns:a16="http://schemas.microsoft.com/office/drawing/2014/main" val="2168315831"/>
                        </a:ext>
                      </a:extLst>
                    </a:gridCol>
                  </a:tblGrid>
                  <a:tr h="605092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Young modulus (</a:t>
                          </a:r>
                          <a:r>
                            <a:rPr lang="en-US" dirty="0" err="1"/>
                            <a:t>GPa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Shear modulus (</a:t>
                          </a:r>
                          <a:r>
                            <a:rPr lang="en-US" dirty="0" err="1"/>
                            <a:t>GPa</a:t>
                          </a:r>
                          <a:r>
                            <a:rPr lang="en-US" dirty="0"/>
                            <a:t>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Poisson’s ratio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1010" r="-1401" b="-13838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76721150"/>
                      </a:ext>
                    </a:extLst>
                  </a:tr>
                  <a:tr h="35452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40" t="-169492" r="-1103361" b="-132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840" t="-169492" r="-1003361" b="-132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840" t="-169492" r="-903361" b="-132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840" t="-169492" r="-803361" b="-132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840" t="-169492" r="-703361" b="-132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00840" t="-169492" r="-603361" b="-132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05932" t="-169492" r="-508475" b="-132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00000" t="-169492" r="-404202" b="-132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00000" t="-169492" r="-304202" b="-132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900000" t="-169492" r="-204202" b="-132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0" t="-169492" r="-104202" b="-132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00000" t="-169492" r="-4202" b="-1322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694535"/>
                      </a:ext>
                    </a:extLst>
                  </a:tr>
                  <a:tr h="4637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20.28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21.03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70.79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1.56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14.37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14.06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14.54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14.53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10.43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739894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E2D5C42-E2FD-8F94-164C-3DCC31E9F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789" y="2901242"/>
            <a:ext cx="8170817" cy="1639176"/>
          </a:xfrm>
        </p:spPr>
        <p:txBody>
          <a:bodyPr>
            <a:normAutofit/>
          </a:bodyPr>
          <a:lstStyle/>
          <a:p>
            <a:r>
              <a:rPr lang="en-US" dirty="0"/>
              <a:t>Direct input to the mechanical simulation</a:t>
            </a:r>
          </a:p>
          <a:p>
            <a:r>
              <a:rPr lang="en-US" dirty="0"/>
              <a:t>Validated by analytical calculations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5082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140969-8306-3489-4142-3F6ACE5D9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779049"/>
            <a:ext cx="7726363" cy="1407660"/>
          </a:xfrm>
        </p:spPr>
        <p:txBody>
          <a:bodyPr/>
          <a:lstStyle/>
          <a:p>
            <a:r>
              <a:rPr lang="en-US" dirty="0"/>
              <a:t>In </a:t>
            </a:r>
            <a:r>
              <a:rPr lang="en-US" dirty="0" err="1"/>
              <a:t>Katheder</a:t>
            </a:r>
            <a:r>
              <a:rPr lang="en-US" dirty="0"/>
              <a:t> the mass flow rate is higher as in other one</a:t>
            </a:r>
          </a:p>
          <a:p>
            <a:r>
              <a:rPr lang="en-US" dirty="0"/>
              <a:t>However, the difference is not as high as for example in Federica’s case</a:t>
            </a:r>
          </a:p>
          <a:p>
            <a:r>
              <a:rPr lang="en-US" dirty="0"/>
              <a:t>So generally, </a:t>
            </a:r>
            <a:r>
              <a:rPr lang="en-US" dirty="0" err="1"/>
              <a:t>Katheder</a:t>
            </a:r>
            <a:r>
              <a:rPr lang="en-US" dirty="0"/>
              <a:t> also works for my conductor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ADA164-7044-85A0-9D60-7FC401B7D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3CDC0B-2FDE-0BCE-847A-DA7489E03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E9A304-1714-FE76-922C-9B16A2683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FB9107-5E59-6AE0-84D8-FF4DC75CA6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16/01/2026</a:t>
            </a:r>
            <a:endParaRPr lang="fr-FR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0393D06-4CDA-AEA3-3262-7CCD7AAB3F00}"/>
              </a:ext>
            </a:extLst>
          </p:cNvPr>
          <p:cNvGrpSpPr/>
          <p:nvPr/>
        </p:nvGrpSpPr>
        <p:grpSpPr>
          <a:xfrm>
            <a:off x="679398" y="1858847"/>
            <a:ext cx="1706104" cy="1958706"/>
            <a:chOff x="682040" y="1999454"/>
            <a:chExt cx="1706104" cy="195870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9E2F016-ACFF-4B2D-A8AF-271169A60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040" y="1999454"/>
              <a:ext cx="1706104" cy="165705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A858EE2-E39C-34B2-74AC-26193FE32E4E}"/>
                </a:ext>
              </a:extLst>
            </p:cNvPr>
            <p:cNvSpPr txBox="1"/>
            <p:nvPr/>
          </p:nvSpPr>
          <p:spPr>
            <a:xfrm>
              <a:off x="1233546" y="3658078"/>
              <a:ext cx="77429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ITER</a:t>
              </a:r>
              <a:endParaRPr lang="en-US" i="1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2D341A6-7CCE-C098-F0C3-BBA561A3560E}"/>
              </a:ext>
            </a:extLst>
          </p:cNvPr>
          <p:cNvGrpSpPr/>
          <p:nvPr/>
        </p:nvGrpSpPr>
        <p:grpSpPr>
          <a:xfrm>
            <a:off x="3106133" y="1787922"/>
            <a:ext cx="1864977" cy="2085947"/>
            <a:chOff x="3106133" y="1862959"/>
            <a:chExt cx="1864977" cy="2085947"/>
          </a:xfrm>
        </p:grpSpPr>
        <p:pic>
          <p:nvPicPr>
            <p:cNvPr id="1026" name="x_Picture 1">
              <a:extLst>
                <a:ext uri="{FF2B5EF4-FFF2-40B4-BE49-F238E27FC236}">
                  <a16:creationId xmlns:a16="http://schemas.microsoft.com/office/drawing/2014/main" id="{8029FF7D-4B60-BA82-B3B1-A7A2CDE075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133" y="1862959"/>
              <a:ext cx="1864977" cy="1793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50B942B-0DAA-B2FB-9F39-7F4E628A5126}"/>
                </a:ext>
              </a:extLst>
            </p:cNvPr>
            <p:cNvSpPr txBox="1"/>
            <p:nvPr/>
          </p:nvSpPr>
          <p:spPr>
            <a:xfrm>
              <a:off x="3783091" y="3648824"/>
              <a:ext cx="77429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CEA</a:t>
              </a:r>
              <a:endParaRPr lang="en-US" i="1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4DB590F-6353-8627-128D-A85CB529315B}"/>
              </a:ext>
            </a:extLst>
          </p:cNvPr>
          <p:cNvGrpSpPr/>
          <p:nvPr/>
        </p:nvGrpSpPr>
        <p:grpSpPr>
          <a:xfrm>
            <a:off x="5434355" y="1860980"/>
            <a:ext cx="3147366" cy="1983502"/>
            <a:chOff x="5434355" y="1860980"/>
            <a:chExt cx="3147366" cy="1983502"/>
          </a:xfrm>
        </p:grpSpPr>
        <p:pic>
          <p:nvPicPr>
            <p:cNvPr id="7" name="Picture Placeholder 7">
              <a:extLst>
                <a:ext uri="{FF2B5EF4-FFF2-40B4-BE49-F238E27FC236}">
                  <a16:creationId xmlns:a16="http://schemas.microsoft.com/office/drawing/2014/main" id="{05EDB56B-E169-8692-D9F3-2E4DF1884D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254"/>
            <a:stretch/>
          </p:blipFill>
          <p:spPr>
            <a:xfrm>
              <a:off x="5434355" y="1860980"/>
              <a:ext cx="3147366" cy="165705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956262B-ABB2-BA94-A89C-A90C5042EC45}"/>
                </a:ext>
              </a:extLst>
            </p:cNvPr>
            <p:cNvSpPr txBox="1"/>
            <p:nvPr/>
          </p:nvSpPr>
          <p:spPr>
            <a:xfrm>
              <a:off x="6620893" y="3544400"/>
              <a:ext cx="77429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SPC</a:t>
              </a:r>
              <a:endParaRPr lang="en-US" i="1" dirty="0"/>
            </a:p>
          </p:txBody>
        </p:sp>
      </p:grp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48BDE1C9-4E9C-28A8-53D9-4168AEFC6F55}"/>
              </a:ext>
            </a:extLst>
          </p:cNvPr>
          <p:cNvSpPr txBox="1">
            <a:spLocks/>
          </p:cNvSpPr>
          <p:nvPr/>
        </p:nvSpPr>
        <p:spPr>
          <a:xfrm>
            <a:off x="526866" y="3979295"/>
            <a:ext cx="8482380" cy="625105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void distribution in the last one is more systematic, whereas the others is more random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81CD7D-B16A-1D2E-E448-205191D44651}"/>
              </a:ext>
            </a:extLst>
          </p:cNvPr>
          <p:cNvSpPr txBox="1"/>
          <p:nvPr/>
        </p:nvSpPr>
        <p:spPr>
          <a:xfrm>
            <a:off x="1230904" y="4660775"/>
            <a:ext cx="72596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rgbClr val="FF0000"/>
                </a:solidFill>
              </a:rPr>
              <a:t>-&gt; </a:t>
            </a:r>
            <a:r>
              <a:rPr lang="en-US" sz="1400" b="1" dirty="0" err="1">
                <a:solidFill>
                  <a:srgbClr val="FF0000"/>
                </a:solidFill>
              </a:rPr>
              <a:t>Katheder</a:t>
            </a:r>
            <a:r>
              <a:rPr lang="en-US" sz="1400" b="1" dirty="0">
                <a:solidFill>
                  <a:srgbClr val="FF0000"/>
                </a:solidFill>
              </a:rPr>
              <a:t> should be used for CICCs my “systematic” voids -&gt; HTS conductors </a:t>
            </a:r>
          </a:p>
        </p:txBody>
      </p:sp>
    </p:spTree>
    <p:extLst>
      <p:ext uri="{BB962C8B-B14F-4D97-AF65-F5344CB8AC3E}">
        <p14:creationId xmlns:p14="http://schemas.microsoft.com/office/powerpoint/2010/main" val="9760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9B235D2-F9BA-F963-0743-DC0D1948FF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BBL and LB leads to almost similar results </a:t>
                </a:r>
              </a:p>
              <a:p>
                <a:r>
                  <a:rPr lang="en-US" dirty="0" err="1"/>
                  <a:t>Katheder</a:t>
                </a:r>
                <a:r>
                  <a:rPr lang="en-US" dirty="0"/>
                  <a:t> leads for the same void fraction to a higher mass flow rate due to the dependence on the wetted perimeter </a:t>
                </a:r>
              </a:p>
              <a:p>
                <a:pPr lvl="1"/>
                <a:r>
                  <a:rPr lang="en-US" dirty="0"/>
                  <a:t>Lowering the wetted perimeter reduces the mass flow rate </a:t>
                </a:r>
              </a:p>
              <a:p>
                <a:pPr lvl="1"/>
                <a:r>
                  <a:rPr lang="en-US" dirty="0"/>
                  <a:t>Higher mass flow rate -&gt; lower operating temperature </a:t>
                </a:r>
              </a:p>
              <a:p>
                <a:r>
                  <a:rPr lang="en-US" dirty="0"/>
                  <a:t>BBL and LB are independent of the definition of the wetted perimeter and hydraulic diameter and to change the mass flow rate on parameter would be the void fraction </a:t>
                </a:r>
              </a:p>
              <a:p>
                <a:r>
                  <a:rPr lang="en-US" dirty="0"/>
                  <a:t>The new heat transfer coefficient has almost no influence on the result </a:t>
                </a:r>
              </a:p>
              <a:p>
                <a:r>
                  <a:rPr lang="en-US" dirty="0"/>
                  <a:t>The friction factor correlation for a spiral reduces the mass flow rate and therefore leads to higher operating temperature (lower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US" dirty="0"/>
                  <a:t>)  </a:t>
                </a:r>
              </a:p>
              <a:p>
                <a:r>
                  <a:rPr lang="en-US" dirty="0"/>
                  <a:t>The temperature are still quite similar </a:t>
                </a:r>
              </a:p>
              <a:p>
                <a:r>
                  <a:rPr lang="en-US" dirty="0"/>
                  <a:t>Further investigation needed for the quench analysis 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9B235D2-F9BA-F963-0743-DC0D1948FF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366" r="-1183" b="-10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FFFBD4C-3EC0-5DD8-269D-4FB18D67E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Comparison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D3C1D7-8332-ED54-69DA-8328D2E2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4A2F2A-EFE9-31CB-7B8F-6116DFA24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F32D29A-7266-D8A1-8808-EBE7116346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16/01/2026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4909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04875" y="131032"/>
            <a:ext cx="6931025" cy="639319"/>
          </a:xfrm>
        </p:spPr>
        <p:txBody>
          <a:bodyPr>
            <a:normAutofit/>
          </a:bodyPr>
          <a:lstStyle/>
          <a:p>
            <a:r>
              <a:rPr lang="en-US" dirty="0"/>
              <a:t>Design procedure – Mechanics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Daniel Biek</a:t>
            </a:r>
          </a:p>
        </p:txBody>
      </p:sp>
      <p:sp>
        <p:nvSpPr>
          <p:cNvPr id="8" name="Rechteck 7"/>
          <p:cNvSpPr/>
          <p:nvPr/>
        </p:nvSpPr>
        <p:spPr>
          <a:xfrm>
            <a:off x="837791" y="2733689"/>
            <a:ext cx="1289399" cy="83657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Smeared mechanical properties</a:t>
            </a:r>
          </a:p>
        </p:txBody>
      </p:sp>
      <p:cxnSp>
        <p:nvCxnSpPr>
          <p:cNvPr id="9" name="Gerade Verbindung mit Pfeil 8"/>
          <p:cNvCxnSpPr>
            <a:cxnSpLocks/>
          </p:cNvCxnSpPr>
          <p:nvPr/>
        </p:nvCxnSpPr>
        <p:spPr>
          <a:xfrm>
            <a:off x="2137565" y="3139115"/>
            <a:ext cx="42942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2574912" y="1796683"/>
            <a:ext cx="1809525" cy="169600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Mechanical Analysis: Coil Cases and </a:t>
            </a:r>
            <a:r>
              <a:rPr lang="en-US" dirty="0" err="1">
                <a:solidFill>
                  <a:schemeClr val="tx1"/>
                </a:solidFill>
              </a:rPr>
              <a:t>Intercoil</a:t>
            </a:r>
            <a:r>
              <a:rPr lang="en-US" dirty="0">
                <a:solidFill>
                  <a:schemeClr val="tx1"/>
                </a:solidFill>
              </a:rPr>
              <a:t> structure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marL="87313" indent="-87313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 Cool-down to 4.2K</a:t>
            </a:r>
          </a:p>
          <a:p>
            <a:pPr marL="87313" indent="-87313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 EM load during operation</a:t>
            </a:r>
          </a:p>
        </p:txBody>
      </p:sp>
      <p:sp>
        <p:nvSpPr>
          <p:cNvPr id="11" name="Rechteck 10"/>
          <p:cNvSpPr/>
          <p:nvPr/>
        </p:nvSpPr>
        <p:spPr>
          <a:xfrm>
            <a:off x="2566988" y="3873559"/>
            <a:ext cx="1817449" cy="83657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Intercoil</a:t>
            </a:r>
            <a:r>
              <a:rPr lang="en-US" dirty="0">
                <a:solidFill>
                  <a:schemeClr val="tx1"/>
                </a:solidFill>
              </a:rPr>
              <a:t> Structure: Space filled between coils </a:t>
            </a:r>
          </a:p>
        </p:txBody>
      </p:sp>
      <p:cxnSp>
        <p:nvCxnSpPr>
          <p:cNvPr id="12" name="Gerade Verbindung mit Pfeil 11"/>
          <p:cNvCxnSpPr>
            <a:cxnSpLocks/>
            <a:stCxn id="11" idx="0"/>
            <a:endCxn id="10" idx="2"/>
          </p:cNvCxnSpPr>
          <p:nvPr/>
        </p:nvCxnSpPr>
        <p:spPr>
          <a:xfrm flipV="1">
            <a:off x="3475713" y="3492692"/>
            <a:ext cx="3962" cy="3808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2574912" y="919734"/>
            <a:ext cx="1809525" cy="71349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Fully bonded or sliding contact btw. Case and Coil</a:t>
            </a:r>
          </a:p>
        </p:txBody>
      </p:sp>
      <p:cxnSp>
        <p:nvCxnSpPr>
          <p:cNvPr id="18" name="Gerade Verbindung mit Pfeil 17"/>
          <p:cNvCxnSpPr>
            <a:cxnSpLocks/>
            <a:stCxn id="17" idx="2"/>
            <a:endCxn id="10" idx="0"/>
          </p:cNvCxnSpPr>
          <p:nvPr/>
        </p:nvCxnSpPr>
        <p:spPr>
          <a:xfrm>
            <a:off x="3479675" y="1633225"/>
            <a:ext cx="0" cy="1634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CA6FB62-E669-144E-CFFC-C13438BBB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Rechteck 7">
            <a:extLst>
              <a:ext uri="{FF2B5EF4-FFF2-40B4-BE49-F238E27FC236}">
                <a16:creationId xmlns:a16="http://schemas.microsoft.com/office/drawing/2014/main" id="{2183CA11-ECD4-586A-9A8B-A3605ED22A46}"/>
              </a:ext>
            </a:extLst>
          </p:cNvPr>
          <p:cNvSpPr/>
          <p:nvPr/>
        </p:nvSpPr>
        <p:spPr>
          <a:xfrm>
            <a:off x="851841" y="1747702"/>
            <a:ext cx="1289399" cy="83657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Lorentz Force from EM simulation</a:t>
            </a:r>
          </a:p>
        </p:txBody>
      </p:sp>
      <p:cxnSp>
        <p:nvCxnSpPr>
          <p:cNvPr id="14" name="Gerade Verbindung mit Pfeil 8">
            <a:extLst>
              <a:ext uri="{FF2B5EF4-FFF2-40B4-BE49-F238E27FC236}">
                <a16:creationId xmlns:a16="http://schemas.microsoft.com/office/drawing/2014/main" id="{9A7E1A2B-7570-D114-5154-58B63F743EE2}"/>
              </a:ext>
            </a:extLst>
          </p:cNvPr>
          <p:cNvCxnSpPr>
            <a:cxnSpLocks/>
          </p:cNvCxnSpPr>
          <p:nvPr/>
        </p:nvCxnSpPr>
        <p:spPr>
          <a:xfrm>
            <a:off x="2137564" y="2144499"/>
            <a:ext cx="42942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hteck 10">
            <a:extLst>
              <a:ext uri="{FF2B5EF4-FFF2-40B4-BE49-F238E27FC236}">
                <a16:creationId xmlns:a16="http://schemas.microsoft.com/office/drawing/2014/main" id="{BA4FED3B-5007-6B61-FA9C-7F040BD0F597}"/>
              </a:ext>
            </a:extLst>
          </p:cNvPr>
          <p:cNvSpPr/>
          <p:nvPr/>
        </p:nvSpPr>
        <p:spPr>
          <a:xfrm>
            <a:off x="4841874" y="2226822"/>
            <a:ext cx="2933635" cy="83657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Boundary Conditions: </a:t>
            </a:r>
          </a:p>
          <a:p>
            <a:pPr marL="180975" indent="-180975" algn="just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Gravity support: Sliding contact</a:t>
            </a:r>
          </a:p>
          <a:p>
            <a:pPr marL="180975" indent="-180975" algn="just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Periodic boundary conditions</a:t>
            </a:r>
          </a:p>
        </p:txBody>
      </p:sp>
      <p:cxnSp>
        <p:nvCxnSpPr>
          <p:cNvPr id="67" name="Gerade Verbindung mit Pfeil 11">
            <a:extLst>
              <a:ext uri="{FF2B5EF4-FFF2-40B4-BE49-F238E27FC236}">
                <a16:creationId xmlns:a16="http://schemas.microsoft.com/office/drawing/2014/main" id="{E77284C5-7B05-D316-C658-9B339374B9B7}"/>
              </a:ext>
            </a:extLst>
          </p:cNvPr>
          <p:cNvCxnSpPr>
            <a:cxnSpLocks/>
            <a:stCxn id="66" idx="1"/>
            <a:endCxn id="10" idx="3"/>
          </p:cNvCxnSpPr>
          <p:nvPr/>
        </p:nvCxnSpPr>
        <p:spPr>
          <a:xfrm flipH="1" flipV="1">
            <a:off x="4384437" y="2644688"/>
            <a:ext cx="457437" cy="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DB9942-7437-CF09-87AB-109C4845B4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28209" y="4960808"/>
            <a:ext cx="4848147" cy="154995"/>
          </a:xfrm>
        </p:spPr>
        <p:txBody>
          <a:bodyPr/>
          <a:lstStyle/>
          <a:p>
            <a:r>
              <a:rPr lang="en-GB"/>
              <a:t>16/01/2026</a:t>
            </a:r>
            <a:endParaRPr lang="fr-FR" dirty="0"/>
          </a:p>
        </p:txBody>
      </p:sp>
      <p:pic>
        <p:nvPicPr>
          <p:cNvPr id="16" name="Picture 15" descr="A 3d model of a cube&#10;&#10;Description automatically generated">
            <a:extLst>
              <a:ext uri="{FF2B5EF4-FFF2-40B4-BE49-F238E27FC236}">
                <a16:creationId xmlns:a16="http://schemas.microsoft.com/office/drawing/2014/main" id="{66476456-A7BB-3558-850E-AFFB7ED8C3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46" t="3144" r="30358" b="4237"/>
          <a:stretch/>
        </p:blipFill>
        <p:spPr>
          <a:xfrm>
            <a:off x="862391" y="3637859"/>
            <a:ext cx="1278849" cy="1378659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C5B7EC3A-DEF7-8EBD-9385-C389204182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59" t="9442"/>
          <a:stretch/>
        </p:blipFill>
        <p:spPr>
          <a:xfrm>
            <a:off x="833569" y="862354"/>
            <a:ext cx="1489183" cy="735933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32861B7-8B2D-C8CC-B9F5-ADB73B395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3334" y="662456"/>
            <a:ext cx="2933635" cy="14872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8FDC43-D4FA-3FAB-91A0-B885C5E71C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9565" y="3256153"/>
            <a:ext cx="3015944" cy="14269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2B0FE1D-798D-3A15-443A-B168D74B1C2E}"/>
              </a:ext>
            </a:extLst>
          </p:cNvPr>
          <p:cNvSpPr txBox="1"/>
          <p:nvPr/>
        </p:nvSpPr>
        <p:spPr>
          <a:xfrm>
            <a:off x="7315201" y="4683125"/>
            <a:ext cx="1456006" cy="300082"/>
          </a:xfrm>
          <a:prstGeom prst="rect">
            <a:avLst/>
          </a:prstGeom>
          <a:noFill/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Gravity support</a:t>
            </a:r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7582FD8-B3FD-3E66-F210-3BF8808B47E6}"/>
              </a:ext>
            </a:extLst>
          </p:cNvPr>
          <p:cNvCxnSpPr>
            <a:cxnSpLocks/>
          </p:cNvCxnSpPr>
          <p:nvPr/>
        </p:nvCxnSpPr>
        <p:spPr>
          <a:xfrm flipH="1" flipV="1">
            <a:off x="6506308" y="4614203"/>
            <a:ext cx="808893" cy="223917"/>
          </a:xfrm>
          <a:prstGeom prst="straightConnector1">
            <a:avLst/>
          </a:prstGeom>
          <a:ln w="127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266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7" grpId="0" animBg="1"/>
      <p:bldP spid="66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EFB801-EE80-EFDB-92A6-AB798B314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net forces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F8A41A-6E70-D800-6088-032619DDF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13846-BC25-C271-5E2D-050FE2036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6BE3BD-A462-9E39-0495-E829B4843F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16/01/2026</a:t>
            </a:r>
            <a:endParaRPr lang="fr-FR" dirty="0"/>
          </a:p>
        </p:txBody>
      </p:sp>
      <p:pic>
        <p:nvPicPr>
          <p:cNvPr id="10" name="Picture 9" descr="A graph showing a number of blue bars&#10;&#10;AI-generated content may be incorrect.">
            <a:extLst>
              <a:ext uri="{FF2B5EF4-FFF2-40B4-BE49-F238E27FC236}">
                <a16:creationId xmlns:a16="http://schemas.microsoft.com/office/drawing/2014/main" id="{4F02D78C-6023-5220-AF3D-C10BFAA77A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219" t="5471" r="7058"/>
          <a:stretch>
            <a:fillRect/>
          </a:stretch>
        </p:blipFill>
        <p:spPr>
          <a:xfrm>
            <a:off x="0" y="877927"/>
            <a:ext cx="6375598" cy="38910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442F49-7E11-C407-3A6D-777E3594F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9345" y="2085535"/>
            <a:ext cx="3327186" cy="159953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878A720-5D4C-26DF-EB68-D1902ACCD839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7586663" y="2019627"/>
            <a:ext cx="0" cy="29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247E261-D75D-0949-E7C4-9E946C39C219}"/>
              </a:ext>
            </a:extLst>
          </p:cNvPr>
          <p:cNvSpPr txBox="1"/>
          <p:nvPr/>
        </p:nvSpPr>
        <p:spPr>
          <a:xfrm>
            <a:off x="7296150" y="1758017"/>
            <a:ext cx="5810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/>
              <a:t>Coil 1</a:t>
            </a:r>
            <a:endParaRPr lang="en-US" sz="11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86B34F5-1B9F-59FF-2EF3-45A6C9C488C0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8748713" y="2433637"/>
            <a:ext cx="0" cy="290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6E1D6F0-3B23-6B2D-F716-08B79F4FD433}"/>
              </a:ext>
            </a:extLst>
          </p:cNvPr>
          <p:cNvSpPr txBox="1"/>
          <p:nvPr/>
        </p:nvSpPr>
        <p:spPr>
          <a:xfrm>
            <a:off x="8458200" y="2172027"/>
            <a:ext cx="5810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/>
              <a:t>Coil 5</a:t>
            </a:r>
            <a:endParaRPr lang="en-US" sz="11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5DE0961-A6FC-CB02-0A64-1130918E0C8E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070942" y="1962477"/>
            <a:ext cx="225208" cy="347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90897AF-DED0-AEC9-4751-9F268882E291}"/>
              </a:ext>
            </a:extLst>
          </p:cNvPr>
          <p:cNvSpPr txBox="1"/>
          <p:nvPr/>
        </p:nvSpPr>
        <p:spPr>
          <a:xfrm>
            <a:off x="6780429" y="1700867"/>
            <a:ext cx="5810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/>
              <a:t>Coil 6</a:t>
            </a:r>
            <a:endParaRPr lang="en-US" sz="11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4D1E1AA-A70D-A9F1-2BE6-C188589A414D}"/>
              </a:ext>
            </a:extLst>
          </p:cNvPr>
          <p:cNvCxnSpPr>
            <a:cxnSpLocks/>
          </p:cNvCxnSpPr>
          <p:nvPr/>
        </p:nvCxnSpPr>
        <p:spPr>
          <a:xfrm flipV="1">
            <a:off x="5700713" y="3333750"/>
            <a:ext cx="252412" cy="267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B8D98E1-3438-4E6A-4065-76D4C8DAB973}"/>
              </a:ext>
            </a:extLst>
          </p:cNvPr>
          <p:cNvSpPr txBox="1"/>
          <p:nvPr/>
        </p:nvSpPr>
        <p:spPr>
          <a:xfrm>
            <a:off x="5410199" y="3601104"/>
            <a:ext cx="6715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/>
              <a:t>Coil 10</a:t>
            </a:r>
            <a:endParaRPr lang="en-US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6C4AD8-C5E7-C553-7D18-0175450E1336}"/>
              </a:ext>
            </a:extLst>
          </p:cNvPr>
          <p:cNvSpPr txBox="1"/>
          <p:nvPr/>
        </p:nvSpPr>
        <p:spPr>
          <a:xfrm>
            <a:off x="6021387" y="4445000"/>
            <a:ext cx="2549525" cy="5078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noProof="0" dirty="0"/>
              <a:t>Total radial force: 750.73 MN</a:t>
            </a:r>
          </a:p>
          <a:p>
            <a:r>
              <a:rPr lang="en-US" dirty="0"/>
              <a:t>Whole system: 3759 MN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73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1AAD24-F894-FF35-FE63-210526196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Mechanical Analysis – Displacement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F13A12-3621-5A1A-E4F6-B9C0CD98C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D651C-549D-87E6-65CB-69B5064EE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72E6B0-EDB6-3A1F-271E-7A279F7A92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C8503CE-7EB4-309D-16EC-2ABE5D937B0C}"/>
              </a:ext>
            </a:extLst>
          </p:cNvPr>
          <p:cNvGrpSpPr/>
          <p:nvPr/>
        </p:nvGrpSpPr>
        <p:grpSpPr>
          <a:xfrm>
            <a:off x="557122" y="1211778"/>
            <a:ext cx="7972816" cy="3025036"/>
            <a:chOff x="964830" y="1764029"/>
            <a:chExt cx="7053682" cy="24211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DDF9912-1DB2-C1EB-A1F5-DD9BF5846028}"/>
                </a:ext>
              </a:extLst>
            </p:cNvPr>
            <p:cNvGrpSpPr/>
            <p:nvPr/>
          </p:nvGrpSpPr>
          <p:grpSpPr>
            <a:xfrm>
              <a:off x="1162049" y="1764029"/>
              <a:ext cx="6569622" cy="1791176"/>
              <a:chOff x="761999" y="1891029"/>
              <a:chExt cx="6569622" cy="1791176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2632D259-E3AA-699E-672E-261A1821DA55}"/>
                  </a:ext>
                </a:extLst>
              </p:cNvPr>
              <p:cNvGrpSpPr/>
              <p:nvPr/>
            </p:nvGrpSpPr>
            <p:grpSpPr>
              <a:xfrm>
                <a:off x="4091621" y="1891029"/>
                <a:ext cx="3240000" cy="1791176"/>
                <a:chOff x="4538663" y="1912144"/>
                <a:chExt cx="3302317" cy="1791176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C0722313-C2F8-BDCB-B2AE-CE499C1C5C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12576" t="24758" r="3592" b="14704"/>
                <a:stretch/>
              </p:blipFill>
              <p:spPr>
                <a:xfrm>
                  <a:off x="4579619" y="1935479"/>
                  <a:ext cx="3261361" cy="1767841"/>
                </a:xfrm>
                <a:prstGeom prst="rect">
                  <a:avLst/>
                </a:prstGeom>
              </p:spPr>
            </p:pic>
            <p:sp>
              <p:nvSpPr>
                <p:cNvPr id="2" name="Rectangle 1">
                  <a:extLst>
                    <a:ext uri="{FF2B5EF4-FFF2-40B4-BE49-F238E27FC236}">
                      <a16:creationId xmlns:a16="http://schemas.microsoft.com/office/drawing/2014/main" id="{64AF2922-63E6-2EAF-1717-296259F411E6}"/>
                    </a:ext>
                  </a:extLst>
                </p:cNvPr>
                <p:cNvSpPr/>
                <p:nvPr/>
              </p:nvSpPr>
              <p:spPr>
                <a:xfrm>
                  <a:off x="4538663" y="1912144"/>
                  <a:ext cx="274318" cy="8763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AEEA9B0-A0D8-E65A-B429-EAB624B31C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812" t="29169" r="7394" b="23140"/>
              <a:stretch/>
            </p:blipFill>
            <p:spPr>
              <a:xfrm>
                <a:off x="761999" y="1997297"/>
                <a:ext cx="3240000" cy="1368243"/>
              </a:xfrm>
              <a:prstGeom prst="rect">
                <a:avLst/>
              </a:prstGeom>
            </p:spPr>
          </p:pic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BDF2B92-E720-C530-C509-3C2AAA5BF7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649" t="86162" r="1676" b="4518"/>
            <a:stretch/>
          </p:blipFill>
          <p:spPr>
            <a:xfrm>
              <a:off x="964830" y="3634718"/>
              <a:ext cx="7053682" cy="5504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3105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blue and yellow spiral structure&#10;&#10;AI-generated content may be incorrect.">
            <a:extLst>
              <a:ext uri="{FF2B5EF4-FFF2-40B4-BE49-F238E27FC236}">
                <a16:creationId xmlns:a16="http://schemas.microsoft.com/office/drawing/2014/main" id="{36015F8B-3683-DD60-2958-ACD312F25D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5" t="999" r="28923" b="999"/>
          <a:stretch/>
        </p:blipFill>
        <p:spPr>
          <a:xfrm>
            <a:off x="4605946" y="785695"/>
            <a:ext cx="4320000" cy="3272977"/>
          </a:xfrm>
          <a:prstGeom prst="rect">
            <a:avLst/>
          </a:prstGeom>
        </p:spPr>
      </p:pic>
      <p:pic>
        <p:nvPicPr>
          <p:cNvPr id="9" name="Picture 8" descr="A blue and yellow striped object&#10;&#10;AI-generated content may be incorrect.">
            <a:extLst>
              <a:ext uri="{FF2B5EF4-FFF2-40B4-BE49-F238E27FC236}">
                <a16:creationId xmlns:a16="http://schemas.microsoft.com/office/drawing/2014/main" id="{A8A788FE-E85F-4B5A-8E5F-8429E0C740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5" t="999" r="29077" b="999"/>
          <a:stretch/>
        </p:blipFill>
        <p:spPr>
          <a:xfrm>
            <a:off x="112395" y="789149"/>
            <a:ext cx="4320000" cy="328013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38DD834-CCD0-8040-5686-ADB4A57F1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Mechanical Analysis – Stress intensity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C6CDA9-0FB7-9EE7-4DA7-1E5D27D70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C415D7-60F1-67B7-9746-DEBFBDFEE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E4F5FBB-226E-4D42-9D96-E3ECDFC3F6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F228F3-FE22-B81A-A954-E0CC38459153}"/>
              </a:ext>
            </a:extLst>
          </p:cNvPr>
          <p:cNvSpPr txBox="1"/>
          <p:nvPr/>
        </p:nvSpPr>
        <p:spPr>
          <a:xfrm>
            <a:off x="1119971" y="852715"/>
            <a:ext cx="27034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Support structure + Coil case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1BF7E9-2750-2B32-00EA-2350D91A5B6E}"/>
              </a:ext>
            </a:extLst>
          </p:cNvPr>
          <p:cNvSpPr txBox="1"/>
          <p:nvPr/>
        </p:nvSpPr>
        <p:spPr>
          <a:xfrm>
            <a:off x="6344529" y="858216"/>
            <a:ext cx="9706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/>
              <a:t>Coil case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D69AF0-DB42-FD18-3A54-90982B65CA61}"/>
              </a:ext>
            </a:extLst>
          </p:cNvPr>
          <p:cNvSpPr txBox="1"/>
          <p:nvPr/>
        </p:nvSpPr>
        <p:spPr>
          <a:xfrm>
            <a:off x="1491176" y="4201165"/>
            <a:ext cx="64922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/>
              <a:t>Stress intensity (Pa) from 0 to 1GPa (yield strength at 4.2K)</a:t>
            </a:r>
          </a:p>
        </p:txBody>
      </p:sp>
    </p:spTree>
    <p:extLst>
      <p:ext uri="{BB962C8B-B14F-4D97-AF65-F5344CB8AC3E}">
        <p14:creationId xmlns:p14="http://schemas.microsoft.com/office/powerpoint/2010/main" val="180461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60A1FDB-EE52-A02B-BFEB-2FAA273572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93"/>
          <a:stretch/>
        </p:blipFill>
        <p:spPr>
          <a:xfrm>
            <a:off x="1422520" y="4444122"/>
            <a:ext cx="7031015" cy="5078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F979388-59F8-11F0-3FAE-C48497A83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73" y="1360397"/>
            <a:ext cx="4948084" cy="207210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C1C79B6-3661-6A07-5ABA-472AE0547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31032"/>
            <a:ext cx="7548660" cy="639319"/>
          </a:xfrm>
        </p:spPr>
        <p:txBody>
          <a:bodyPr>
            <a:normAutofit fontScale="90000"/>
          </a:bodyPr>
          <a:lstStyle/>
          <a:p>
            <a:r>
              <a:rPr lang="en-US" dirty="0"/>
              <a:t>Mechanical Analysis – Stress intensity in the coil case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67061E-DA19-94ED-99C1-207D394CB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AC9A16-B2A6-1524-4B77-FBED36B97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693AC83-1479-AC0C-FEDA-34D26E7141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654527-D17B-956E-B95C-108B32282020}"/>
              </a:ext>
            </a:extLst>
          </p:cNvPr>
          <p:cNvSpPr/>
          <p:nvPr/>
        </p:nvSpPr>
        <p:spPr>
          <a:xfrm>
            <a:off x="2206651" y="2110154"/>
            <a:ext cx="1008497" cy="5725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AE1396-5B69-E353-E782-D0209E5D10E0}"/>
              </a:ext>
            </a:extLst>
          </p:cNvPr>
          <p:cNvSpPr txBox="1"/>
          <p:nvPr/>
        </p:nvSpPr>
        <p:spPr>
          <a:xfrm>
            <a:off x="492163" y="3833295"/>
            <a:ext cx="2131255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Outer boundary of the neighboring period 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F837E5-614F-396C-41D4-F74D36A8DAA5}"/>
              </a:ext>
            </a:extLst>
          </p:cNvPr>
          <p:cNvCxnSpPr>
            <a:cxnSpLocks/>
            <a:stCxn id="2" idx="0"/>
          </p:cNvCxnSpPr>
          <p:nvPr/>
        </p:nvCxnSpPr>
        <p:spPr>
          <a:xfrm flipH="1" flipV="1">
            <a:off x="1082351" y="3047806"/>
            <a:ext cx="475440" cy="785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9E7DC372-9E38-8DAD-ECB2-28C80278B3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1553587"/>
            <a:ext cx="3285454" cy="156108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3320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C0A647-7FF1-87AB-D4B3-877C22826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Analysis – Winding pack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AE22D-6F67-59F1-25CB-9AF6FC9D4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8F436F-8AFD-A373-6BCC-B1EC75F34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CCE18CD-E9AF-FFE0-DE64-5188898F16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5512ECF-4611-F39D-5CA3-1500461B9363}"/>
              </a:ext>
            </a:extLst>
          </p:cNvPr>
          <p:cNvGraphicFramePr>
            <a:graphicFrameLocks noGrp="1"/>
          </p:cNvGraphicFramePr>
          <p:nvPr/>
        </p:nvGraphicFramePr>
        <p:xfrm>
          <a:off x="5486400" y="1535006"/>
          <a:ext cx="3406775" cy="2006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203">
                  <a:extLst>
                    <a:ext uri="{9D8B030D-6E8A-4147-A177-3AD203B41FA5}">
                      <a16:colId xmlns:a16="http://schemas.microsoft.com/office/drawing/2014/main" val="984942383"/>
                    </a:ext>
                  </a:extLst>
                </a:gridCol>
                <a:gridCol w="1078572">
                  <a:extLst>
                    <a:ext uri="{9D8B030D-6E8A-4147-A177-3AD203B41FA5}">
                      <a16:colId xmlns:a16="http://schemas.microsoft.com/office/drawing/2014/main" val="3744606750"/>
                    </a:ext>
                  </a:extLst>
                </a:gridCol>
              </a:tblGrid>
              <a:tr h="29990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068546"/>
                  </a:ext>
                </a:extLst>
              </a:tr>
              <a:tr h="568876">
                <a:tc>
                  <a:txBody>
                    <a:bodyPr/>
                    <a:lstStyle/>
                    <a:p>
                      <a:r>
                        <a:rPr lang="en-US" dirty="0"/>
                        <a:t>Maximum Stress</a:t>
                      </a:r>
                    </a:p>
                    <a:p>
                      <a:r>
                        <a:rPr lang="en-US" dirty="0"/>
                        <a:t>(yield strength 1GPa)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1.23 </a:t>
                      </a:r>
                      <a:r>
                        <a:rPr lang="en-US" dirty="0" err="1"/>
                        <a:t>GPa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184552"/>
                  </a:ext>
                </a:extLst>
              </a:tr>
              <a:tr h="568876">
                <a:tc>
                  <a:txBody>
                    <a:bodyPr/>
                    <a:lstStyle/>
                    <a:p>
                      <a:r>
                        <a:rPr lang="en-US" dirty="0"/>
                        <a:t>#Nodes with stress values above 1GPa (yield strength)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393 (0.08%)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904375"/>
                  </a:ext>
                </a:extLst>
              </a:tr>
              <a:tr h="568876">
                <a:tc>
                  <a:txBody>
                    <a:bodyPr/>
                    <a:lstStyle/>
                    <a:p>
                      <a:r>
                        <a:rPr lang="en-US" dirty="0"/>
                        <a:t>#Nodes with stress values above 867MPa</a:t>
                      </a:r>
                      <a:endParaRPr lang="en-US" sz="13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1460</a:t>
                      </a:r>
                    </a:p>
                    <a:p>
                      <a:r>
                        <a:rPr lang="en-US" dirty="0"/>
                        <a:t>(0.3%)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348825"/>
                  </a:ext>
                </a:extLst>
              </a:tr>
            </a:tbl>
          </a:graphicData>
        </a:graphic>
      </p:graphicFrame>
      <p:sp>
        <p:nvSpPr>
          <p:cNvPr id="10" name="Arrow: Right 9">
            <a:extLst>
              <a:ext uri="{FF2B5EF4-FFF2-40B4-BE49-F238E27FC236}">
                <a16:creationId xmlns:a16="http://schemas.microsoft.com/office/drawing/2014/main" id="{5B116DB6-5222-F976-14D7-FAE97175CE38}"/>
              </a:ext>
            </a:extLst>
          </p:cNvPr>
          <p:cNvSpPr/>
          <p:nvPr/>
        </p:nvSpPr>
        <p:spPr>
          <a:xfrm>
            <a:off x="4270077" y="2538273"/>
            <a:ext cx="1167086" cy="21196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AD4FA-8CCF-CBAF-1CA6-A96643A8C048}"/>
              </a:ext>
            </a:extLst>
          </p:cNvPr>
          <p:cNvSpPr txBox="1"/>
          <p:nvPr/>
        </p:nvSpPr>
        <p:spPr>
          <a:xfrm>
            <a:off x="4270077" y="2284305"/>
            <a:ext cx="10897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Hook’s Law</a:t>
            </a:r>
          </a:p>
        </p:txBody>
      </p:sp>
      <p:pic>
        <p:nvPicPr>
          <p:cNvPr id="7" name="Picture 6" descr="A computer generated image of a fish&#10;&#10;AI-generated content may be incorrect.">
            <a:extLst>
              <a:ext uri="{FF2B5EF4-FFF2-40B4-BE49-F238E27FC236}">
                <a16:creationId xmlns:a16="http://schemas.microsoft.com/office/drawing/2014/main" id="{84FF1C1C-512C-6564-BFDB-FB81A9647E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537"/>
          <a:stretch/>
        </p:blipFill>
        <p:spPr>
          <a:xfrm>
            <a:off x="88490" y="978206"/>
            <a:ext cx="4181585" cy="31435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54D5DF-262E-9F2A-FBA5-549B0561D433}"/>
              </a:ext>
            </a:extLst>
          </p:cNvPr>
          <p:cNvSpPr txBox="1"/>
          <p:nvPr/>
        </p:nvSpPr>
        <p:spPr>
          <a:xfrm>
            <a:off x="4088008" y="4422360"/>
            <a:ext cx="3699803" cy="30008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Maximum longitudinal strain lower than 0.2% </a:t>
            </a:r>
            <a:endParaRPr lang="en-US" dirty="0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1906EB82-21EE-EAEA-BE31-D50D48A1A817}"/>
              </a:ext>
            </a:extLst>
          </p:cNvPr>
          <p:cNvCxnSpPr>
            <a:endCxn id="2" idx="1"/>
          </p:cNvCxnSpPr>
          <p:nvPr/>
        </p:nvCxnSpPr>
        <p:spPr>
          <a:xfrm rot="16200000" flipH="1">
            <a:off x="3637913" y="4122306"/>
            <a:ext cx="471126" cy="429064"/>
          </a:xfrm>
          <a:prstGeom prst="bentConnector2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C9E6A98-D644-B0E1-36CA-20C3393B1987}"/>
              </a:ext>
            </a:extLst>
          </p:cNvPr>
          <p:cNvSpPr txBox="1"/>
          <p:nvPr/>
        </p:nvSpPr>
        <p:spPr>
          <a:xfrm>
            <a:off x="1445454" y="1160652"/>
            <a:ext cx="17373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/>
              <a:t>Longitudinal strain 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226694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1AAD24-F894-FF35-FE63-210526196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669" y="131032"/>
            <a:ext cx="8140506" cy="639319"/>
          </a:xfrm>
        </p:spPr>
        <p:txBody>
          <a:bodyPr>
            <a:noAutofit/>
          </a:bodyPr>
          <a:lstStyle/>
          <a:p>
            <a:r>
              <a:rPr lang="en-US" sz="2800" dirty="0"/>
              <a:t>Helias Mechanical Analysis – Ports (Stress intensity &lt;= 1GPa)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F13A12-3621-5A1A-E4F6-B9C0CD98C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Daniel Biek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D651C-549D-87E6-65CB-69B5064EE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272E6B0-EDB6-3A1F-271E-7A279F7A92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altLang="ko-KR"/>
              <a:t>16/01/2026</a:t>
            </a:r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1E98D4-9A91-6D4D-21CF-3D20E9740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840" y="450691"/>
            <a:ext cx="5850198" cy="440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512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96E007DF-1316-8443-8FA9-26CE4B662F63}" vid="{22C073A0-9DC3-C24F-83C0-C694CCC07FF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PFLAuthor xmlns="366578e5-d8fa-4ca3-80b4-96d4f4020af2">
      <UserInfo>
        <DisplayName/>
        <AccountId xsi:nil="true"/>
        <AccountType/>
      </UserInfo>
    </EPFLAuthor>
    <a822da24a7be47f7b2b8d6471b611ecd xmlns="366578e5-d8fa-4ca3-80b4-96d4f4020af2">
      <Terms xmlns="http://schemas.microsoft.com/office/infopath/2007/PartnerControls">
        <TermInfo xmlns="http://schemas.microsoft.com/office/infopath/2007/PartnerControls">
          <TermName xmlns="http://schemas.microsoft.com/office/infopath/2007/PartnerControls">Public</TermName>
          <TermId xmlns="http://schemas.microsoft.com/office/infopath/2007/PartnerControls">bed90794-060d-40e3-8efd-fc84c2f09e8f</TermId>
        </TermInfo>
      </Terms>
    </a822da24a7be47f7b2b8d6471b611ecd>
    <EPFLUsageTaxHTField0 xmlns="366578e5-d8fa-4ca3-80b4-96d4f4020af2" xsi:nil="true"/>
    <TaxCatchAll xmlns="505a1229-fefc-4964-aa43-a843a2e4cec8">
      <Value>1</Value>
    </TaxCatchAl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EPFL Document" ma:contentTypeID="0x0101009E359B892F0745A488A3BA50FA95E220008D12AA6DD8705844A8F440FB2627C65C" ma:contentTypeVersion="2" ma:contentTypeDescription="Base Content Type for all EPFL documents" ma:contentTypeScope="" ma:versionID="243fe3aa2b7702eb0a8fc0aba44d7aac">
  <xsd:schema xmlns:xsd="http://www.w3.org/2001/XMLSchema" xmlns:xs="http://www.w3.org/2001/XMLSchema" xmlns:p="http://schemas.microsoft.com/office/2006/metadata/properties" xmlns:ns2="366578e5-d8fa-4ca3-80b4-96d4f4020af2" xmlns:ns3="505a1229-fefc-4964-aa43-a843a2e4cec8" targetNamespace="http://schemas.microsoft.com/office/2006/metadata/properties" ma:root="true" ma:fieldsID="874849853f62a370529474de8c246750" ns2:_="" ns3:_="">
    <xsd:import namespace="366578e5-d8fa-4ca3-80b4-96d4f4020af2"/>
    <xsd:import namespace="505a1229-fefc-4964-aa43-a843a2e4cec8"/>
    <xsd:element name="properties">
      <xsd:complexType>
        <xsd:sequence>
          <xsd:element name="documentManagement">
            <xsd:complexType>
              <xsd:all>
                <xsd:element ref="ns2:EPFLAuthor" minOccurs="0"/>
                <xsd:element ref="ns2:EPFLUsageTaxHTField0" minOccurs="0"/>
                <xsd:element ref="ns2:a822da24a7be47f7b2b8d6471b611ec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6578e5-d8fa-4ca3-80b4-96d4f4020af2" elementFormDefault="qualified">
    <xsd:import namespace="http://schemas.microsoft.com/office/2006/documentManagement/types"/>
    <xsd:import namespace="http://schemas.microsoft.com/office/infopath/2007/PartnerControls"/>
    <xsd:element name="EPFLAuthor" ma:index="8" nillable="true" ma:displayName="Author" ma:internalName="EPFLAutho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FLUsageTaxHTField0" ma:index="10" nillable="true" ma:displayName="EPFLUsage_0" ma:hidden="true" ma:internalName="EPFLUsageTaxHTField0">
      <xsd:simpleType>
        <xsd:restriction base="dms:Note"/>
      </xsd:simpleType>
    </xsd:element>
    <xsd:element name="a822da24a7be47f7b2b8d6471b611ecd" ma:index="11" nillable="true" ma:taxonomy="true" ma:internalName="a822da24a7be47f7b2b8d6471b611ecd" ma:taxonomyFieldName="EPFLUsage" ma:displayName="Usage" ma:default="1;#Public|bed90794-060d-40e3-8efd-fc84c2f09e8f" ma:fieldId="{a822da24-a7be-47f7-b2b8-d6471b611ecd}" ma:sspId="4f2e420a-9f6b-4a85-b7a0-ff810e6e8c0b" ma:termSetId="4b8e3540-9bf8-418b-ab3b-31a19bad2536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5a1229-fefc-4964-aa43-a843a2e4cec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description="" ma:hidden="true" ma:list="{93f37c08-bd19-42a9-9d3a-635e83ef494a}" ma:internalName="TaxCatchAll" ma:showField="CatchAllData" ma:web="505a1229-fefc-4964-aa43-a843a2e4ce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A7CB31-E4DC-4063-BDCD-36DC5F1DA1C8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505a1229-fefc-4964-aa43-a843a2e4cec8"/>
    <ds:schemaRef ds:uri="http://schemas.microsoft.com/office/2006/metadata/properties"/>
    <ds:schemaRef ds:uri="http://purl.org/dc/dcmitype/"/>
    <ds:schemaRef ds:uri="http://schemas.microsoft.com/office/infopath/2007/PartnerControls"/>
    <ds:schemaRef ds:uri="366578e5-d8fa-4ca3-80b4-96d4f4020af2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83F701F-4DB5-423A-8196-014F597820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6578e5-d8fa-4ca3-80b4-96d4f4020af2"/>
    <ds:schemaRef ds:uri="505a1229-fefc-4964-aa43-a843a2e4cec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SPC_Presentation_Template</Template>
  <TotalTime>0</TotalTime>
  <Words>1087</Words>
  <Application>Microsoft Office PowerPoint</Application>
  <PresentationFormat>On-screen Show (16:9)</PresentationFormat>
  <Paragraphs>277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Cambria Math</vt:lpstr>
      <vt:lpstr>Franklin Gothic Demi Cond</vt:lpstr>
      <vt:lpstr>Times New Roman</vt:lpstr>
      <vt:lpstr>Wingdings</vt:lpstr>
      <vt:lpstr>Thème Office</vt:lpstr>
      <vt:lpstr>Mechanical Analysis of Helias 5-B Magnet system</vt:lpstr>
      <vt:lpstr>Introduction</vt:lpstr>
      <vt:lpstr>Design procedure – Mechanics</vt:lpstr>
      <vt:lpstr>Coil net forces </vt:lpstr>
      <vt:lpstr>Mechanical Analysis – Displacement</vt:lpstr>
      <vt:lpstr>Mechanical Analysis – Stress intensity </vt:lpstr>
      <vt:lpstr>Mechanical Analysis – Stress intensity in the coil case  </vt:lpstr>
      <vt:lpstr>Mechanical Analysis – Winding pack </vt:lpstr>
      <vt:lpstr>Helias Mechanical Analysis – Ports (Stress intensity &lt;= 1GPa)</vt:lpstr>
      <vt:lpstr>Helias Mechanical Analysis – Ports (Stress intensity &gt; 1GPa)</vt:lpstr>
      <vt:lpstr>Comparison – Stress intensity </vt:lpstr>
      <vt:lpstr>Comparison – Longitudnal Strain </vt:lpstr>
      <vt:lpstr>Comparison – Displacement – coil </vt:lpstr>
      <vt:lpstr>Summary</vt:lpstr>
      <vt:lpstr>Mechanical Analysis – Displacement</vt:lpstr>
      <vt:lpstr>Mechanical Analysis – Displacement – Coil Case</vt:lpstr>
      <vt:lpstr>Mechanical Analysis – Radial Displacement – Coil Case</vt:lpstr>
      <vt:lpstr>Helias Mechanical Analysis –  Ports (Stress intensity &gt; 1GPa)</vt:lpstr>
      <vt:lpstr>Contact – Sliding model</vt:lpstr>
      <vt:lpstr>Mechanical Analysis – Stress intensity &gt; 1GPa</vt:lpstr>
      <vt:lpstr>Comparison – Longitudnal Strain </vt:lpstr>
      <vt:lpstr>Comparison – Longitudnal Strain </vt:lpstr>
      <vt:lpstr>Comparison – Displacement</vt:lpstr>
      <vt:lpstr>Comparison – Stress in the coil</vt:lpstr>
      <vt:lpstr>Smeared Properties </vt:lpstr>
      <vt:lpstr>Smeared properties – Results </vt:lpstr>
      <vt:lpstr>Summary</vt:lpstr>
      <vt:lpstr>Summary – Comparison </vt:lpstr>
    </vt:vector>
  </TitlesOfParts>
  <Manager/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subject/>
  <dc:creator>Biek Daniel</dc:creator>
  <cp:keywords/>
  <dc:description/>
  <cp:lastModifiedBy>Biek, Daniel</cp:lastModifiedBy>
  <cp:revision>290</cp:revision>
  <dcterms:created xsi:type="dcterms:W3CDTF">2022-09-23T06:26:44Z</dcterms:created>
  <dcterms:modified xsi:type="dcterms:W3CDTF">2026-01-15T15:52:24Z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0x0101009E359B892F0745A488A3BA50FA95E220008D12AA6DD8705844A8F440FB2627C65C</vt:lpwstr>
  </property>
  <property fmtid="{D5CDD505-2E9C-101B-9397-08002B2CF9AE}" pid="3" name="EPFLUsage">
    <vt:lpwstr>1;#Public|bed90794-060d-40e3-8efd-fc84c2f09e8f</vt:lpwstr>
  </property>
</Properties>
</file>