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5"/>
  </p:notesMasterIdLst>
  <p:handoutMasterIdLst>
    <p:handoutMasterId r:id="rId26"/>
  </p:handoutMasterIdLst>
  <p:sldIdLst>
    <p:sldId id="284" r:id="rId5"/>
    <p:sldId id="292" r:id="rId6"/>
    <p:sldId id="334" r:id="rId7"/>
    <p:sldId id="335" r:id="rId8"/>
    <p:sldId id="336" r:id="rId9"/>
    <p:sldId id="338" r:id="rId10"/>
    <p:sldId id="327" r:id="rId11"/>
    <p:sldId id="333" r:id="rId12"/>
    <p:sldId id="328" r:id="rId13"/>
    <p:sldId id="329" r:id="rId14"/>
    <p:sldId id="330" r:id="rId15"/>
    <p:sldId id="331" r:id="rId16"/>
    <p:sldId id="332" r:id="rId17"/>
    <p:sldId id="337" r:id="rId18"/>
    <p:sldId id="319" r:id="rId19"/>
    <p:sldId id="324" r:id="rId20"/>
    <p:sldId id="339" r:id="rId21"/>
    <p:sldId id="340" r:id="rId22"/>
    <p:sldId id="341" r:id="rId23"/>
    <p:sldId id="342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8" autoAdjust="0"/>
    <p:restoredTop sz="94711" autoAdjust="0"/>
  </p:normalViewPr>
  <p:slideViewPr>
    <p:cSldViewPr showGuides="1">
      <p:cViewPr>
        <p:scale>
          <a:sx n="144" d="100"/>
          <a:sy n="144" d="100"/>
        </p:scale>
        <p:origin x="976" y="-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28.01.26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28.01.26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733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8B8A68-2013-7A50-3DFF-79E25B8408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D577D92-A6C2-D2B8-7044-B46CDEEE87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49241A-9E14-C07D-7433-98C0D5DA7AE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5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22682E1-BDD2-BA0B-22F2-3AE34EBB20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E0DFA1-FB3F-638E-5DB8-EB23BE65B54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38DCA60-4450-B213-8B4C-328CD0ED5D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72EA5E-7F0C-6DE6-C84D-CB0A213F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F45EC1-F84C-B317-BFD3-F54D74A6F5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5364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330D73-82D5-CA5B-8B8C-ECBA1970E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525DB6-2E5F-FBD3-2BE7-BF5DE7F6B9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F8DBAA-7CB4-E30F-6F61-7432A53281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  <p:sldLayoutId id="2147483717" r:id="rId3"/>
    <p:sldLayoutId id="2147483725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volutionpi.com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PSI General Beam Profile Monitor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Kick-off Meeting Jan 30</a:t>
            </a:r>
            <a:r>
              <a:rPr lang="en-GB" baseline="30000" noProof="0" dirty="0"/>
              <a:t>th</a:t>
            </a:r>
            <a:r>
              <a:rPr lang="en-GB" noProof="0" dirty="0"/>
              <a:t>, 2026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Stefan Ritt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Muon </a:t>
            </a:r>
            <a:r>
              <a:rPr lang="en-GB" dirty="0"/>
              <a:t>Physics Group, </a:t>
            </a:r>
            <a:r>
              <a:rPr lang="en-GB" noProof="0" dirty="0"/>
              <a:t>LTP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EEA310F-3A45-E5CB-27A1-4E7354563B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5" y="1219201"/>
            <a:ext cx="5659006" cy="4038600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D602F1-116D-46F1-EF27-F98459C86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1A8E0-20B2-5590-9145-F400EF13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76D65-D58F-7214-161A-A82C7CC92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FBF096-CF2D-4A1A-F331-36C787F88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access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88E32F6-329D-C5E1-1CA8-E2BDF7D22C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75" y="2936006"/>
            <a:ext cx="5838825" cy="358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15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E0D1CB6-8059-1989-079C-64C847479E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455" y="1387249"/>
            <a:ext cx="7127483" cy="4943697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DD4068-9129-3197-320F-49730A2A9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8220DF-3A2F-858C-47E5-06C31C824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EAE08A-D6A5-B094-C746-9B30BEE8C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12BA9C7-85CB-383D-8525-BC20CBF6D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Node-RED</a:t>
            </a:r>
            <a:br>
              <a:rPr lang="en-US" dirty="0"/>
            </a:br>
            <a:r>
              <a:rPr lang="en-US" sz="2000" dirty="0"/>
              <a:t>https://</a:t>
            </a:r>
            <a:r>
              <a:rPr lang="en-US" sz="2000" dirty="0" err="1"/>
              <a:t>nodered.org</a:t>
            </a:r>
            <a:endParaRPr lang="en-US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55556D5-5532-58BF-A0D2-C9EFF92AD8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947" y="4718109"/>
            <a:ext cx="3311681" cy="138794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A2A1C8-8326-9791-A258-29979CF36AF4}"/>
              </a:ext>
            </a:extLst>
          </p:cNvPr>
          <p:cNvCxnSpPr>
            <a:cxnSpLocks/>
          </p:cNvCxnSpPr>
          <p:nvPr/>
        </p:nvCxnSpPr>
        <p:spPr>
          <a:xfrm flipH="1">
            <a:off x="4495800" y="2895600"/>
            <a:ext cx="935987" cy="2895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5D987D-79A9-326C-9A74-1EAADA1A8C02}"/>
              </a:ext>
            </a:extLst>
          </p:cNvPr>
          <p:cNvCxnSpPr>
            <a:cxnSpLocks/>
          </p:cNvCxnSpPr>
          <p:nvPr/>
        </p:nvCxnSpPr>
        <p:spPr>
          <a:xfrm flipV="1">
            <a:off x="7087628" y="2667000"/>
            <a:ext cx="953060" cy="6858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436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7F85FFF-06CE-6F01-0F66-26615221D6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0968" y="332162"/>
            <a:ext cx="4525963" cy="5957543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FE963-37B5-C52F-CDFE-F27A24FB2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CC021-4B51-09B3-AD64-6682C1009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9CDA7-6078-EFBB-8E01-C08C03A36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5E504E4-999F-2317-E0EE-3D5E54713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Output</a:t>
            </a:r>
          </a:p>
        </p:txBody>
      </p:sp>
    </p:spTree>
    <p:extLst>
      <p:ext uri="{BB962C8B-B14F-4D97-AF65-F5344CB8AC3E}">
        <p14:creationId xmlns:p14="http://schemas.microsoft.com/office/powerpoint/2010/main" val="3463472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A2619B0-FA58-FF66-ED57-74AD16169B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1088740"/>
            <a:ext cx="8331892" cy="5189396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694348-DEFA-A6AE-0363-BA005ACF4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071503-484D-9DB1-2DC7-1FC4BA1D9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3EFD0A-1499-5E30-B9B2-D9F990838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FA8945-A3B0-A00B-5749-E47D7BDE1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complicated controls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8F005797-62B0-6DB7-8D0D-EC108F8443D4}"/>
              </a:ext>
            </a:extLst>
          </p:cNvPr>
          <p:cNvSpPr/>
          <p:nvPr/>
        </p:nvSpPr>
        <p:spPr>
          <a:xfrm>
            <a:off x="1046956" y="4114800"/>
            <a:ext cx="776287" cy="38100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264232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A726F05-24F7-39C1-CFCA-6B0374ECB2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5" y="1430903"/>
            <a:ext cx="10801349" cy="387672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D5CF2C-56D5-643E-FA8A-97E8BE0FB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4BBC65-F31D-BF62-A8BC-F22652371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BCF4C2-DFCD-D076-D417-E8753A6F2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75AF0D5-5AA3-6681-B6C6-676C5F89A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complicated UI</a:t>
            </a:r>
          </a:p>
        </p:txBody>
      </p:sp>
    </p:spTree>
    <p:extLst>
      <p:ext uri="{BB962C8B-B14F-4D97-AF65-F5344CB8AC3E}">
        <p14:creationId xmlns:p14="http://schemas.microsoft.com/office/powerpoint/2010/main" val="2339182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B58616-0678-213F-7EE9-DE7EC37B1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Generic “</a:t>
            </a:r>
            <a:r>
              <a:rPr lang="en-US" sz="1800" b="1" dirty="0" err="1"/>
              <a:t>mdev</a:t>
            </a:r>
            <a:r>
              <a:rPr lang="en-US" sz="1800" dirty="0"/>
              <a:t>” base class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b="1" dirty="0"/>
              <a:t>Links to ODB </a:t>
            </a:r>
            <a:r>
              <a:rPr lang="en-US" sz="1800" dirty="0"/>
              <a:t>/Equipment/&lt;name&gt; tree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Manages Event ID, readout period etc.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Implement </a:t>
            </a:r>
            <a:r>
              <a:rPr lang="en-US" sz="1800" b="1" dirty="0" err="1"/>
              <a:t>read_event</a:t>
            </a:r>
            <a:r>
              <a:rPr lang="en-US" sz="1800" b="1" dirty="0"/>
              <a:t>()</a:t>
            </a:r>
            <a:r>
              <a:rPr lang="en-US" sz="1800" dirty="0"/>
              <a:t> for periodic event generation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Implement </a:t>
            </a:r>
            <a:r>
              <a:rPr lang="en-US" sz="1800" b="1" dirty="0" err="1"/>
              <a:t>odb_setup</a:t>
            </a:r>
            <a:r>
              <a:rPr lang="en-US" sz="1800" b="1" dirty="0"/>
              <a:t>()</a:t>
            </a:r>
            <a:r>
              <a:rPr lang="en-US" sz="1800" dirty="0"/>
              <a:t>, </a:t>
            </a:r>
            <a:r>
              <a:rPr lang="en-US" sz="1800" b="1" dirty="0" err="1"/>
              <a:t>init</a:t>
            </a:r>
            <a:r>
              <a:rPr lang="en-US" sz="1800" b="1" dirty="0"/>
              <a:t>()</a:t>
            </a:r>
            <a:r>
              <a:rPr lang="en-US" sz="1800" dirty="0"/>
              <a:t>, </a:t>
            </a:r>
            <a:r>
              <a:rPr lang="en-US" sz="1800" b="1" dirty="0"/>
              <a:t>loop()</a:t>
            </a:r>
            <a:r>
              <a:rPr lang="en-US" sz="1800" dirty="0"/>
              <a:t> and </a:t>
            </a:r>
            <a:r>
              <a:rPr lang="en-US" sz="1800" b="1" dirty="0"/>
              <a:t>exit()</a:t>
            </a:r>
            <a:r>
              <a:rPr lang="en-US" sz="1800" dirty="0"/>
              <a:t> functions (pure virtual)</a:t>
            </a:r>
          </a:p>
          <a:p>
            <a:pPr marL="594900" lvl="1" indent="-342900"/>
            <a:r>
              <a:rPr lang="en-US" sz="1800" dirty="0"/>
              <a:t>Simple front-end programming</a:t>
            </a:r>
            <a:br>
              <a:rPr lang="en-US" sz="1800" dirty="0"/>
            </a:br>
            <a:br>
              <a:rPr lang="en-US" sz="1800" dirty="0"/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std::vector&lt;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*&gt; 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auto 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mdev_xxx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(”HV");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device-&gt;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add_channels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(adress1, type1, …);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device-&gt;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add_channels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(adress2, type2, …);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mdev_table.push_back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device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mdev_odb_setup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mdev_init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install_frontend_loop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([](){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mdev_loop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mdev_table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)});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EBCB0B-56D3-4AF7-253F-ABCAA417E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071706-865E-97FD-A990-2915EC40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A8354-B812-06F0-5FE6-C7576062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9025F6-F32D-B031-85B1-D2D2399C9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mdev</a:t>
            </a:r>
            <a:r>
              <a:rPr lang="en-US" dirty="0"/>
              <a:t> front-end architecture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B74482-7067-7E15-8468-8B7D457DBAEC}"/>
              </a:ext>
            </a:extLst>
          </p:cNvPr>
          <p:cNvSpPr txBox="1"/>
          <p:nvPr/>
        </p:nvSpPr>
        <p:spPr>
          <a:xfrm>
            <a:off x="5637212" y="3696431"/>
            <a:ext cx="27660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Driver derived from </a:t>
            </a:r>
            <a:r>
              <a:rPr lang="en-US" sz="2000" dirty="0" err="1"/>
              <a:t>mdev</a:t>
            </a:r>
            <a:endParaRPr lang="en-US" sz="2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1E753E-FC79-EA98-B806-86605BA4949D}"/>
              </a:ext>
            </a:extLst>
          </p:cNvPr>
          <p:cNvCxnSpPr>
            <a:cxnSpLocks/>
          </p:cNvCxnSpPr>
          <p:nvPr/>
        </p:nvCxnSpPr>
        <p:spPr>
          <a:xfrm flipH="1">
            <a:off x="4648200" y="3886200"/>
            <a:ext cx="762000" cy="228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Brace 7">
            <a:extLst>
              <a:ext uri="{FF2B5EF4-FFF2-40B4-BE49-F238E27FC236}">
                <a16:creationId xmlns:a16="http://schemas.microsoft.com/office/drawing/2014/main" id="{EEFC573B-DFC0-C232-C0A9-9A6D5F13111D}"/>
              </a:ext>
            </a:extLst>
          </p:cNvPr>
          <p:cNvSpPr/>
          <p:nvPr/>
        </p:nvSpPr>
        <p:spPr>
          <a:xfrm>
            <a:off x="5540374" y="4114800"/>
            <a:ext cx="193675" cy="1066800"/>
          </a:xfrm>
          <a:prstGeom prst="rightBrace">
            <a:avLst>
              <a:gd name="adj1" fmla="val 62499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92F06A-AA02-C787-9837-6925BDC47A1A}"/>
              </a:ext>
            </a:extLst>
          </p:cNvPr>
          <p:cNvSpPr txBox="1"/>
          <p:nvPr/>
        </p:nvSpPr>
        <p:spPr>
          <a:xfrm>
            <a:off x="5919258" y="4494311"/>
            <a:ext cx="24077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One object per device</a:t>
            </a:r>
          </a:p>
        </p:txBody>
      </p:sp>
    </p:spTree>
    <p:extLst>
      <p:ext uri="{BB962C8B-B14F-4D97-AF65-F5344CB8AC3E}">
        <p14:creationId xmlns:p14="http://schemas.microsoft.com/office/powerpoint/2010/main" val="3597517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C9F20-D066-F610-CE6F-92997DE89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1532AB-9B76-F752-3EDA-19B53217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CC45A-C528-CA5A-8EED-CA86E218D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31442-26A7-77E9-ADD6-5AEA617D3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276739-5D71-77CE-4E8D-D1D5430BA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mdev_revpi</a:t>
            </a:r>
            <a:r>
              <a:rPr lang="en-US" dirty="0"/>
              <a:t> MIDAS device driver</a:t>
            </a:r>
          </a:p>
        </p:txBody>
      </p:sp>
      <p:pic>
        <p:nvPicPr>
          <p:cNvPr id="7" name="Picture 6" descr="A computer code with text&#10;&#10;AI-generated content may be incorrect.">
            <a:extLst>
              <a:ext uri="{FF2B5EF4-FFF2-40B4-BE49-F238E27FC236}">
                <a16:creationId xmlns:a16="http://schemas.microsoft.com/office/drawing/2014/main" id="{C67F4C1B-5D24-322F-373E-4C41608E8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19" y="2209800"/>
            <a:ext cx="6489700" cy="2578100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5447A9B-8210-EAD4-3EA1-E19E099934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156" y="3004050"/>
            <a:ext cx="3259044" cy="368151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89E13A-D384-BCFD-CFB4-76411DED5693}"/>
              </a:ext>
            </a:extLst>
          </p:cNvPr>
          <p:cNvCxnSpPr>
            <a:cxnSpLocks/>
          </p:cNvCxnSpPr>
          <p:nvPr/>
        </p:nvCxnSpPr>
        <p:spPr>
          <a:xfrm>
            <a:off x="6723156" y="3581400"/>
            <a:ext cx="896844" cy="381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3C69364-DB46-E7C4-300E-9632B05DB946}"/>
              </a:ext>
            </a:extLst>
          </p:cNvPr>
          <p:cNvCxnSpPr>
            <a:cxnSpLocks/>
          </p:cNvCxnSpPr>
          <p:nvPr/>
        </p:nvCxnSpPr>
        <p:spPr>
          <a:xfrm flipH="1">
            <a:off x="8956675" y="4264199"/>
            <a:ext cx="546100" cy="6096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CC68C9D0-6248-8EA6-1717-8C438BF83D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418" y="149372"/>
            <a:ext cx="4093982" cy="2802954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4A6725B-3366-C4D5-EF61-BF3E3C2E1344}"/>
              </a:ext>
            </a:extLst>
          </p:cNvPr>
          <p:cNvCxnSpPr>
            <a:cxnSpLocks/>
          </p:cNvCxnSpPr>
          <p:nvPr/>
        </p:nvCxnSpPr>
        <p:spPr>
          <a:xfrm>
            <a:off x="7620000" y="1715733"/>
            <a:ext cx="990600" cy="128831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5298F21-3878-568D-8C74-1909D192A19A}"/>
              </a:ext>
            </a:extLst>
          </p:cNvPr>
          <p:cNvSpPr txBox="1"/>
          <p:nvPr/>
        </p:nvSpPr>
        <p:spPr>
          <a:xfrm>
            <a:off x="10311163" y="1143000"/>
            <a:ext cx="1628074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/>
              <a:t>Stand-alone</a:t>
            </a:r>
          </a:p>
          <a:p>
            <a:pPr algn="ctr"/>
            <a:r>
              <a:rPr lang="en-US" sz="2000" dirty="0"/>
              <a:t>MIDAS running</a:t>
            </a:r>
          </a:p>
          <a:p>
            <a:pPr algn="ctr"/>
            <a:r>
              <a:rPr lang="en-US" sz="2000" dirty="0"/>
              <a:t>on </a:t>
            </a:r>
            <a:r>
              <a:rPr lang="en-US" sz="2000" dirty="0" err="1"/>
              <a:t>RevPi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E5F535-929D-680F-3E10-5619F10FE434}"/>
              </a:ext>
            </a:extLst>
          </p:cNvPr>
          <p:cNvSpPr txBox="1"/>
          <p:nvPr/>
        </p:nvSpPr>
        <p:spPr>
          <a:xfrm>
            <a:off x="533400" y="5288459"/>
            <a:ext cx="371326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WaveDREAM readout via Ethernet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0D9E83-8D07-74CE-7E2E-956387A19061}"/>
              </a:ext>
            </a:extLst>
          </p:cNvPr>
          <p:cNvSpPr txBox="1"/>
          <p:nvPr/>
        </p:nvSpPr>
        <p:spPr>
          <a:xfrm>
            <a:off x="533400" y="1651743"/>
            <a:ext cx="14975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Slow Control:</a:t>
            </a:r>
          </a:p>
        </p:txBody>
      </p:sp>
    </p:spTree>
    <p:extLst>
      <p:ext uri="{BB962C8B-B14F-4D97-AF65-F5344CB8AC3E}">
        <p14:creationId xmlns:p14="http://schemas.microsoft.com/office/powerpoint/2010/main" val="1036806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F1E4-B84E-9987-3311-8B1622ABC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3542F6-9B49-9701-4A46-D581ACA07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A079CB-F7F8-CF63-230C-09833DAE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5C01658-3CAB-426F-B817-953FE906D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vision: Detector integration through </a:t>
            </a:r>
            <a:br>
              <a:rPr lang="en-US" dirty="0"/>
            </a:br>
            <a:r>
              <a:rPr lang="en-US" dirty="0"/>
              <a:t>common data format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A8C782-59F7-D780-A22E-DE7319484E26}"/>
              </a:ext>
            </a:extLst>
          </p:cNvPr>
          <p:cNvGrpSpPr/>
          <p:nvPr/>
        </p:nvGrpSpPr>
        <p:grpSpPr>
          <a:xfrm>
            <a:off x="6907213" y="1088740"/>
            <a:ext cx="4903787" cy="3257637"/>
            <a:chOff x="6907213" y="1088740"/>
            <a:chExt cx="4903787" cy="325763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1A30DCF-1D25-6D3E-E928-1C0FD185652D}"/>
                </a:ext>
              </a:extLst>
            </p:cNvPr>
            <p:cNvGrpSpPr/>
            <p:nvPr/>
          </p:nvGrpSpPr>
          <p:grpSpPr>
            <a:xfrm>
              <a:off x="7216096" y="1752600"/>
              <a:ext cx="4280579" cy="609600"/>
              <a:chOff x="3747409" y="1600200"/>
              <a:chExt cx="4280579" cy="6096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418307B-183C-8BF0-91AE-3558ED17F6B6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N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5228D70-2BB8-B052-3B58-B8074D270610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910799E-266A-55A1-FAF9-91C11946915B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Y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1F41CC5-E781-1ECD-F8BA-E9BBAE209F55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Z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F37C29E-CFFF-CEBE-941D-EFCDDB02B35D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73B5AD6-FA68-1D02-F147-49509A47F5A3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tx1"/>
                    </a:solidFill>
                  </a:rPr>
                  <a:t>dE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D84B1CF-9AE3-483B-819B-D4A5E897E225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E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5B2AAEA-E1FB-ABBC-B499-E31180CA1FE6}"/>
                </a:ext>
              </a:extLst>
            </p:cNvPr>
            <p:cNvGrpSpPr/>
            <p:nvPr/>
          </p:nvGrpSpPr>
          <p:grpSpPr>
            <a:xfrm>
              <a:off x="7216096" y="2514600"/>
              <a:ext cx="4280579" cy="609600"/>
              <a:chOff x="3747409" y="1600200"/>
              <a:chExt cx="4280579" cy="609600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47697C87-48E9-C55D-4DE8-4615F5C7A7DE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823F2BBD-C6ED-E0A2-3E58-A96F19DB3845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BE1EEB9-7457-E885-418B-4709570801E3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46F2719-07E7-29CD-5A3F-3D9715167321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B3A65AD5-C462-4CF1-6DAE-EE8A6A2E2020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FB47B4C9-B5BD-69C0-F0ED-5951EC40EDFB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bg2"/>
                    </a:solidFill>
                  </a:rPr>
                  <a:t>dE</a:t>
                </a:r>
                <a:endParaRPr lang="en-US" sz="20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06E0B5FD-996F-3DF8-505B-7E5C4E0CFCE0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86FBE60-2539-B3A8-E3C1-EBE7700A3D7A}"/>
                </a:ext>
              </a:extLst>
            </p:cNvPr>
            <p:cNvGrpSpPr/>
            <p:nvPr/>
          </p:nvGrpSpPr>
          <p:grpSpPr>
            <a:xfrm>
              <a:off x="7216096" y="3289456"/>
              <a:ext cx="4280579" cy="609600"/>
              <a:chOff x="3747409" y="1600200"/>
              <a:chExt cx="4280579" cy="609600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5F878FC-9987-0884-22C1-B36877503263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EE45A85-1026-2426-CF65-55511EE578C1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DB7F752D-CE4D-CF69-EBD3-310AFE9B09A7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348FCD0-D621-1A57-A7E8-8F5C46804392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4329CA91-EFF1-E8D8-2CA7-8EA27A4EB313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7222F05-48B9-BD6B-5BED-71E4880AD583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bg2"/>
                    </a:solidFill>
                  </a:rPr>
                  <a:t>dE</a:t>
                </a:r>
                <a:endParaRPr lang="en-US" sz="20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EA8AA67-F7BA-BDDB-7A3C-E81AFD68A4C6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8CF8F5C-0B68-8E2B-F853-4ACFD314572F}"/>
                </a:ext>
              </a:extLst>
            </p:cNvPr>
            <p:cNvSpPr/>
            <p:nvPr/>
          </p:nvSpPr>
          <p:spPr>
            <a:xfrm>
              <a:off x="6907213" y="1088740"/>
              <a:ext cx="4903787" cy="325466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1BAACAB-1B9A-E5F2-8EE8-259F8F32A148}"/>
                </a:ext>
              </a:extLst>
            </p:cNvPr>
            <p:cNvSpPr txBox="1"/>
            <p:nvPr/>
          </p:nvSpPr>
          <p:spPr>
            <a:xfrm>
              <a:off x="8658342" y="1154367"/>
              <a:ext cx="139608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MIDAS event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6285C3C-6FB7-F375-A670-7A7395A2B738}"/>
                </a:ext>
              </a:extLst>
            </p:cNvPr>
            <p:cNvSpPr txBox="1"/>
            <p:nvPr/>
          </p:nvSpPr>
          <p:spPr>
            <a:xfrm>
              <a:off x="9144000" y="4038600"/>
              <a:ext cx="37991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. . . 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F6A8FC4E-B88F-F32A-4C4A-4839A4541785}"/>
              </a:ext>
            </a:extLst>
          </p:cNvPr>
          <p:cNvSpPr txBox="1"/>
          <p:nvPr/>
        </p:nvSpPr>
        <p:spPr>
          <a:xfrm>
            <a:off x="695325" y="1600200"/>
            <a:ext cx="5292725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N: Number of particles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X,Y,Z: Position in </a:t>
            </a:r>
            <a:r>
              <a:rPr lang="en-US" sz="2000" b="1" dirty="0"/>
              <a:t>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T: Time in </a:t>
            </a:r>
            <a:r>
              <a:rPr lang="en-US" sz="2000" b="1" dirty="0"/>
              <a:t>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dE</a:t>
            </a:r>
            <a:r>
              <a:rPr lang="en-US" sz="2000" dirty="0"/>
              <a:t>/E: Energy in </a:t>
            </a:r>
            <a:r>
              <a:rPr lang="en-US" sz="2000" b="1" dirty="0"/>
              <a:t>MeV/c</a:t>
            </a:r>
            <a:r>
              <a:rPr lang="en-US" sz="2000" b="1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D853CFF-5FE4-EE8E-3645-7E42D99935C5}"/>
              </a:ext>
            </a:extLst>
          </p:cNvPr>
          <p:cNvSpPr/>
          <p:nvPr/>
        </p:nvSpPr>
        <p:spPr>
          <a:xfrm>
            <a:off x="304800" y="5071196"/>
            <a:ext cx="161925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Detector A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07DAF50-69AD-8F19-C45C-148B4DF3E575}"/>
              </a:ext>
            </a:extLst>
          </p:cNvPr>
          <p:cNvSpPr/>
          <p:nvPr/>
        </p:nvSpPr>
        <p:spPr>
          <a:xfrm>
            <a:off x="2532063" y="3949503"/>
            <a:ext cx="2538412" cy="215443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</a:rPr>
              <a:t>MIDAS</a:t>
            </a:r>
          </a:p>
          <a:p>
            <a:pPr algn="ctr"/>
            <a:endParaRPr lang="en-US" sz="2000" dirty="0">
              <a:solidFill>
                <a:sysClr val="windowText" lastClr="000000"/>
              </a:solidFill>
            </a:endParaRPr>
          </a:p>
          <a:p>
            <a:pPr algn="ctr"/>
            <a:endParaRPr lang="en-US" sz="2000" dirty="0">
              <a:solidFill>
                <a:sysClr val="windowText" lastClr="000000"/>
              </a:solidFill>
            </a:endParaRPr>
          </a:p>
          <a:p>
            <a:pPr algn="ctr"/>
            <a:endParaRPr lang="en-US" sz="2000" dirty="0">
              <a:solidFill>
                <a:sysClr val="windowText" lastClr="000000"/>
              </a:solidFill>
            </a:endParaRPr>
          </a:p>
          <a:p>
            <a:pPr algn="ctr"/>
            <a:endParaRPr lang="en-US" sz="2000" dirty="0">
              <a:solidFill>
                <a:sysClr val="windowText" lastClr="000000"/>
              </a:solidFill>
            </a:endParaRPr>
          </a:p>
          <a:p>
            <a:pPr algn="ctr"/>
            <a:endParaRPr lang="en-US" sz="2000" dirty="0">
              <a:solidFill>
                <a:sysClr val="windowText" lastClr="000000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611BECF-C607-07B9-EAF8-CA28D80BB223}"/>
              </a:ext>
            </a:extLst>
          </p:cNvPr>
          <p:cNvSpPr/>
          <p:nvPr/>
        </p:nvSpPr>
        <p:spPr>
          <a:xfrm rot="16200000">
            <a:off x="2370933" y="5232327"/>
            <a:ext cx="685800" cy="363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DRIVER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C731CEE-9762-E62A-01DE-9C85F4F64C49}"/>
              </a:ext>
            </a:extLst>
          </p:cNvPr>
          <p:cNvGrpSpPr/>
          <p:nvPr/>
        </p:nvGrpSpPr>
        <p:grpSpPr>
          <a:xfrm>
            <a:off x="3225715" y="4941666"/>
            <a:ext cx="1133236" cy="936758"/>
            <a:chOff x="6907213" y="1088740"/>
            <a:chExt cx="4903787" cy="3254660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807B0A9-18D9-1C63-67C0-E9EADF6E2244}"/>
                </a:ext>
              </a:extLst>
            </p:cNvPr>
            <p:cNvGrpSpPr/>
            <p:nvPr/>
          </p:nvGrpSpPr>
          <p:grpSpPr>
            <a:xfrm>
              <a:off x="7216096" y="1752600"/>
              <a:ext cx="4280579" cy="609600"/>
              <a:chOff x="3747409" y="1600200"/>
              <a:chExt cx="4280579" cy="609600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53C30A5-7D8B-4925-37B0-4E4B1CA549AB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tx1"/>
                    </a:solidFill>
                  </a:rPr>
                  <a:t>N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B069DF89-2877-7685-E4FC-83F62F7BBA99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398C436-D6E7-C320-E20D-EED1F7777CEC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tx1"/>
                    </a:solidFill>
                  </a:rPr>
                  <a:t>Y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D45CBEBA-8910-24D1-F8E3-C125A0E7C63A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tx1"/>
                    </a:solidFill>
                  </a:rPr>
                  <a:t>Z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D63CC5CF-1857-A545-5AA7-32FEBCDC5C1E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D4B4BE29-36AF-8205-FD59-5BFFD4415395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 err="1">
                    <a:solidFill>
                      <a:schemeClr val="tx1"/>
                    </a:solidFill>
                  </a:rPr>
                  <a:t>dE</a:t>
                </a:r>
                <a:endParaRPr lang="en-US" sz="5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8BDBF68B-EABA-6A33-D962-7385764254E9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tx1"/>
                    </a:solidFill>
                  </a:rPr>
                  <a:t>E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6CABA63-3BC6-FF6B-86F1-BC16541BB100}"/>
                </a:ext>
              </a:extLst>
            </p:cNvPr>
            <p:cNvGrpSpPr/>
            <p:nvPr/>
          </p:nvGrpSpPr>
          <p:grpSpPr>
            <a:xfrm>
              <a:off x="7216096" y="2514600"/>
              <a:ext cx="4280579" cy="609600"/>
              <a:chOff x="3747409" y="1600200"/>
              <a:chExt cx="4280579" cy="609600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81485A62-3F4E-FC62-3F64-DBAC981E884E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E6D062F-B33C-B78C-E1FA-B19F775A709F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6A89BBF7-B6CF-57FA-C112-F47F913C6D98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EB3A271-2FE6-0C14-F55E-63F2586FC7B1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9F0F45CD-7FAC-4630-4DCF-3B59CC0CDC82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70AAC354-38CC-1007-3647-14F285668599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 err="1">
                    <a:solidFill>
                      <a:schemeClr val="bg2"/>
                    </a:solidFill>
                  </a:rPr>
                  <a:t>dE</a:t>
                </a:r>
                <a:endParaRPr lang="en-US" sz="5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5A4F84C7-3679-B2A3-C8CB-7FC3E8B32C09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E3C1572-366D-3111-7AD4-C321D8C0EADD}"/>
                </a:ext>
              </a:extLst>
            </p:cNvPr>
            <p:cNvGrpSpPr/>
            <p:nvPr/>
          </p:nvGrpSpPr>
          <p:grpSpPr>
            <a:xfrm>
              <a:off x="7216096" y="3289456"/>
              <a:ext cx="4280579" cy="609600"/>
              <a:chOff x="3747409" y="1600200"/>
              <a:chExt cx="4280579" cy="609600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C41150AD-6D04-F18D-0255-8EEC7706AB96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AACAB529-0878-E8BC-E02E-A84ACF28FE40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FF35623C-667F-00B2-E4CE-65574090A9D4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1DCE0839-7DFC-CF39-4D26-EACE916245A6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01DC7288-7924-80F8-F5F8-09BBD360D763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9D4FD075-2606-5D54-ACFC-34BD154D3CF3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 err="1">
                    <a:solidFill>
                      <a:schemeClr val="bg2"/>
                    </a:solidFill>
                  </a:rPr>
                  <a:t>dE</a:t>
                </a:r>
                <a:endParaRPr lang="en-US" sz="5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3BDE3129-57EB-B475-9D1A-961DEB865617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5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A850416C-67E7-6C75-8A43-CDEF353B0F9D}"/>
                </a:ext>
              </a:extLst>
            </p:cNvPr>
            <p:cNvSpPr/>
            <p:nvPr/>
          </p:nvSpPr>
          <p:spPr>
            <a:xfrm>
              <a:off x="6907213" y="1088740"/>
              <a:ext cx="4903787" cy="325466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00" dirty="0" err="1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10340AE-C0DC-15EF-8EA1-9F097F771968}"/>
                </a:ext>
              </a:extLst>
            </p:cNvPr>
            <p:cNvSpPr txBox="1"/>
            <p:nvPr/>
          </p:nvSpPr>
          <p:spPr>
            <a:xfrm>
              <a:off x="8658340" y="1154368"/>
              <a:ext cx="1519113" cy="2673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500" dirty="0"/>
                <a:t>MIDAS event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CB04186-5ABD-4F39-4BE0-012FF44C6D0B}"/>
                </a:ext>
              </a:extLst>
            </p:cNvPr>
            <p:cNvSpPr txBox="1"/>
            <p:nvPr/>
          </p:nvSpPr>
          <p:spPr>
            <a:xfrm>
              <a:off x="9143999" y="4038598"/>
              <a:ext cx="395389" cy="2673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500" dirty="0"/>
                <a:t>. . . </a:t>
              </a:r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0EE6D70F-0929-FE6E-A2A0-DDF209293964}"/>
              </a:ext>
            </a:extLst>
          </p:cNvPr>
          <p:cNvSpPr/>
          <p:nvPr/>
        </p:nvSpPr>
        <p:spPr>
          <a:xfrm rot="16200000">
            <a:off x="4546063" y="5228277"/>
            <a:ext cx="685800" cy="363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UI</a:t>
            </a:r>
          </a:p>
        </p:txBody>
      </p:sp>
      <p:pic>
        <p:nvPicPr>
          <p:cNvPr id="89" name="Picture 88" descr="A diagram of a beam image&#10;&#10;AI-generated content may be incorrect.">
            <a:extLst>
              <a:ext uri="{FF2B5EF4-FFF2-40B4-BE49-F238E27FC236}">
                <a16:creationId xmlns:a16="http://schemas.microsoft.com/office/drawing/2014/main" id="{48B9585C-306D-9E46-9FDC-DF175FEA07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9675" y="4762345"/>
            <a:ext cx="2209800" cy="1295401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F7529C8-D006-789E-7210-63553E6A3EB4}"/>
              </a:ext>
            </a:extLst>
          </p:cNvPr>
          <p:cNvCxnSpPr>
            <a:stCxn id="56" idx="3"/>
            <a:endCxn id="58" idx="0"/>
          </p:cNvCxnSpPr>
          <p:nvPr/>
        </p:nvCxnSpPr>
        <p:spPr>
          <a:xfrm>
            <a:off x="1924050" y="5414096"/>
            <a:ext cx="608014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AD6CD952-C6A4-B303-46A7-6F10F4BB226D}"/>
              </a:ext>
            </a:extLst>
          </p:cNvPr>
          <p:cNvCxnSpPr>
            <a:cxnSpLocks/>
            <a:stCxn id="58" idx="2"/>
            <a:endCxn id="64" idx="1"/>
          </p:cNvCxnSpPr>
          <p:nvPr/>
        </p:nvCxnSpPr>
        <p:spPr>
          <a:xfrm flipV="1">
            <a:off x="2895603" y="5410045"/>
            <a:ext cx="330112" cy="40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D1CDD69-0385-D358-93FB-4B371D84304B}"/>
              </a:ext>
            </a:extLst>
          </p:cNvPr>
          <p:cNvCxnSpPr>
            <a:cxnSpLocks/>
            <a:stCxn id="64" idx="3"/>
            <a:endCxn id="88" idx="0"/>
          </p:cNvCxnSpPr>
          <p:nvPr/>
        </p:nvCxnSpPr>
        <p:spPr>
          <a:xfrm>
            <a:off x="4358951" y="5410045"/>
            <a:ext cx="348243" cy="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D7DCBBA-940E-2A53-E4A9-F4F3C31CE296}"/>
              </a:ext>
            </a:extLst>
          </p:cNvPr>
          <p:cNvCxnSpPr/>
          <p:nvPr/>
        </p:nvCxnSpPr>
        <p:spPr>
          <a:xfrm>
            <a:off x="5177631" y="5410044"/>
            <a:ext cx="608014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088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BFE0F0-354C-6C6E-E283-1FD07488B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Pixel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N = 1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X/Y = Pixel X/Y + offset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Z = position(s)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Scanner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N = count rate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T = unused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X/Y = motor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Z =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Sandwich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X/Y = Pixel X/Y + offset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T = scintillator time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dE</a:t>
            </a:r>
            <a:r>
              <a:rPr lang="en-US" dirty="0"/>
              <a:t>/E = scintillator light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920DE8-9D32-2683-09C9-9A5086A72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4253D2-E26B-399E-41D8-32A8E77DA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947D3-363D-8A8A-2711-1D8A05CA5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FB14C12-2067-CAFE-C7B8-71D65320B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of different detectors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C41866D-6EBC-3D6C-0490-5F9BC3190EC9}"/>
              </a:ext>
            </a:extLst>
          </p:cNvPr>
          <p:cNvGrpSpPr/>
          <p:nvPr/>
        </p:nvGrpSpPr>
        <p:grpSpPr>
          <a:xfrm>
            <a:off x="6128551" y="2070262"/>
            <a:ext cx="4903787" cy="3257637"/>
            <a:chOff x="6907213" y="1088740"/>
            <a:chExt cx="4903787" cy="325763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D7468FE-4FF9-A15A-F4F6-D352E10B9191}"/>
                </a:ext>
              </a:extLst>
            </p:cNvPr>
            <p:cNvGrpSpPr/>
            <p:nvPr/>
          </p:nvGrpSpPr>
          <p:grpSpPr>
            <a:xfrm>
              <a:off x="7216096" y="1752600"/>
              <a:ext cx="4280579" cy="609600"/>
              <a:chOff x="3747409" y="1600200"/>
              <a:chExt cx="4280579" cy="60960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7B33F71-869E-708B-29E0-58276623E1A5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N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9E06963-3B36-C629-4382-1BB41CC37BF1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2A90890-CA03-3573-4FDA-725D471CAC64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Y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2E41A6C-307B-1F06-A429-7F90FB414405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Z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455D15A4-5928-F700-FB53-2F90E2479AB8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D8C9C562-84BE-602F-5B4F-93FE991D5B6B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tx1"/>
                    </a:solidFill>
                  </a:rPr>
                  <a:t>dE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3C07E36-68D2-9A05-C6EB-3C40431C594B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E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5A12E88-1EDE-249E-8B64-F09BADBC4C88}"/>
                </a:ext>
              </a:extLst>
            </p:cNvPr>
            <p:cNvGrpSpPr/>
            <p:nvPr/>
          </p:nvGrpSpPr>
          <p:grpSpPr>
            <a:xfrm>
              <a:off x="7216096" y="2514600"/>
              <a:ext cx="4280579" cy="609600"/>
              <a:chOff x="3747409" y="1600200"/>
              <a:chExt cx="4280579" cy="609600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95FAB97-0D3E-0A6B-C7C8-B67AA73AE648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36EB589-A4EB-8F2E-0758-2E7E89B161A9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2301A37-DF93-FBB5-C098-30D6812B454B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BA50F7A-FEF4-5924-C923-CCC703A1AFC0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10946BA-AFE6-E6C0-5F12-622B075FCB41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5ABF8D3-91C3-005D-036A-2A0771F80F36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bg2"/>
                    </a:solidFill>
                  </a:rPr>
                  <a:t>dE</a:t>
                </a:r>
                <a:endParaRPr lang="en-US" sz="20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FEDA380-0C44-1CC2-8631-8A84831BD169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2E4D75C-7E88-A920-49F6-AB50C69003E0}"/>
                </a:ext>
              </a:extLst>
            </p:cNvPr>
            <p:cNvGrpSpPr/>
            <p:nvPr/>
          </p:nvGrpSpPr>
          <p:grpSpPr>
            <a:xfrm>
              <a:off x="7216096" y="3289456"/>
              <a:ext cx="4280579" cy="609600"/>
              <a:chOff x="3747409" y="1600200"/>
              <a:chExt cx="4280579" cy="6096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53A1B6F-EA77-3E64-4B0E-78B9C8DAAB02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FFDF486-287D-FFD6-F93A-9F08EF4D7082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3011A14-2398-B0C0-3DC7-3463CFD47C94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D32FEC4-9534-DADC-8944-5E1B42F36AA0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3F31163-6266-50CE-7B1B-5148F8414F4B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51DCBF2-6CC6-9E74-DCD4-63AB8A92D0F1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bg2"/>
                    </a:solidFill>
                  </a:rPr>
                  <a:t>dE</a:t>
                </a:r>
                <a:endParaRPr lang="en-US" sz="20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F023305-4CC4-FCFA-52F5-B42F1495BE07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DDF1A1C-72DA-DF40-C1E6-1507BE83F8A9}"/>
                </a:ext>
              </a:extLst>
            </p:cNvPr>
            <p:cNvSpPr/>
            <p:nvPr/>
          </p:nvSpPr>
          <p:spPr>
            <a:xfrm>
              <a:off x="6907213" y="1088740"/>
              <a:ext cx="4903787" cy="325466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2ECB43C-EAC2-4E5A-1EA3-4E108C6EDAA1}"/>
                </a:ext>
              </a:extLst>
            </p:cNvPr>
            <p:cNvSpPr txBox="1"/>
            <p:nvPr/>
          </p:nvSpPr>
          <p:spPr>
            <a:xfrm>
              <a:off x="8658342" y="1154367"/>
              <a:ext cx="139608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MIDAS event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2EB58B-C141-C9EC-1349-09D4E819771A}"/>
                </a:ext>
              </a:extLst>
            </p:cNvPr>
            <p:cNvSpPr txBox="1"/>
            <p:nvPr/>
          </p:nvSpPr>
          <p:spPr>
            <a:xfrm>
              <a:off x="9144000" y="4038600"/>
              <a:ext cx="37991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. . . 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6FC137D5-2221-8C44-4860-CC68A09704DF}"/>
              </a:ext>
            </a:extLst>
          </p:cNvPr>
          <p:cNvSpPr/>
          <p:nvPr/>
        </p:nvSpPr>
        <p:spPr>
          <a:xfrm>
            <a:off x="3994498" y="3115122"/>
            <a:ext cx="1979612" cy="137160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920907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E9677-8440-9622-1AB9-5A7F0015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CB279B-ED9C-1608-6CCC-D93F26D49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384" y="1478614"/>
            <a:ext cx="362361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Profile plots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X/Y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Cut on Particle 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Phase Space / Divergence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X1-X2 / X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X1-X2 / Y1-Y2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Beam rate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N / normalization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Particle ID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T: </a:t>
            </a:r>
            <a:r>
              <a:rPr lang="en-US" dirty="0" err="1"/>
              <a:t>ToF</a:t>
            </a:r>
            <a:endParaRPr lang="en-US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dE</a:t>
            </a:r>
            <a:r>
              <a:rPr lang="en-US" dirty="0"/>
              <a:t>/E: Energy loss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4D6CEC-4B07-9BD4-20E1-59978C1EE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1D22F-2C48-78F3-1313-C7CFD4D9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3CB7C-164B-2A41-5444-9C69F20A7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9CEC0BE-D675-D9C3-EDDC-06CDDF98B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presentation / analysis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6B6DF5D-FED6-ECC9-D78C-220709DEAF59}"/>
              </a:ext>
            </a:extLst>
          </p:cNvPr>
          <p:cNvGrpSpPr/>
          <p:nvPr/>
        </p:nvGrpSpPr>
        <p:grpSpPr>
          <a:xfrm>
            <a:off x="250910" y="2070262"/>
            <a:ext cx="4903787" cy="3257637"/>
            <a:chOff x="6907213" y="1088740"/>
            <a:chExt cx="4903787" cy="325763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372B8EB-284E-0C27-10F6-7D9C8E44B4A1}"/>
                </a:ext>
              </a:extLst>
            </p:cNvPr>
            <p:cNvGrpSpPr/>
            <p:nvPr/>
          </p:nvGrpSpPr>
          <p:grpSpPr>
            <a:xfrm>
              <a:off x="7216096" y="1752600"/>
              <a:ext cx="4280579" cy="609600"/>
              <a:chOff x="3747409" y="1600200"/>
              <a:chExt cx="4280579" cy="60960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C7BD7A8-984F-9BAC-D780-CC21D8403375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N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DC9DC2E-29BF-E93C-ABC8-8D2228550C90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007C373-CD18-067B-05C5-2780858515AB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Y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EFA1877-E053-4BAA-5E64-FF9111A5A240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Z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4A3CAC24-7095-4B50-7621-C2CB50FFC801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T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C3F1391-218C-C348-20EC-0FFC2FA6F480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tx1"/>
                    </a:solidFill>
                  </a:rPr>
                  <a:t>dE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2EDB8EA-AF10-5D34-A116-21E1E94935D1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</a:rPr>
                  <a:t>E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7D19A0-B6D2-D355-97BE-EB3B48AF386E}"/>
                </a:ext>
              </a:extLst>
            </p:cNvPr>
            <p:cNvGrpSpPr/>
            <p:nvPr/>
          </p:nvGrpSpPr>
          <p:grpSpPr>
            <a:xfrm>
              <a:off x="7216096" y="2514600"/>
              <a:ext cx="4280579" cy="609600"/>
              <a:chOff x="3747409" y="1600200"/>
              <a:chExt cx="4280579" cy="609600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43A6DBE-8B4C-7D44-9E99-13F0A5AF05ED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7A27171-1E04-546C-B3D7-AC2819D5C640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BB8B762-623E-4875-81A7-27D696948EF0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0DF1C70-8E4B-C59A-63F2-3C13FBB610EC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B585BE4-0CD9-992D-3554-6B57F9641DF0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DFADD1F-F953-12AD-FDD0-7B6573B4DCCC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bg2"/>
                    </a:solidFill>
                  </a:rPr>
                  <a:t>dE</a:t>
                </a:r>
                <a:endParaRPr lang="en-US" sz="20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FD68A69-DB22-A1EA-B94F-462095E5FCE3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3038A8D-010F-5144-99E4-21AA69D5A861}"/>
                </a:ext>
              </a:extLst>
            </p:cNvPr>
            <p:cNvGrpSpPr/>
            <p:nvPr/>
          </p:nvGrpSpPr>
          <p:grpSpPr>
            <a:xfrm>
              <a:off x="7216096" y="3289456"/>
              <a:ext cx="4280579" cy="609600"/>
              <a:chOff x="3747409" y="1600200"/>
              <a:chExt cx="4280579" cy="6096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32F3408-7FE6-0EA2-08FA-E7081AC5606B}"/>
                  </a:ext>
                </a:extLst>
              </p:cNvPr>
              <p:cNvSpPr/>
              <p:nvPr/>
            </p:nvSpPr>
            <p:spPr>
              <a:xfrm>
                <a:off x="374740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N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0F46ED9-1C5F-9448-0DBD-63B62E3E343C}"/>
                  </a:ext>
                </a:extLst>
              </p:cNvPr>
              <p:cNvSpPr/>
              <p:nvPr/>
            </p:nvSpPr>
            <p:spPr>
              <a:xfrm>
                <a:off x="435923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X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339DE58-A46C-9209-AC1A-859860698E14}"/>
                  </a:ext>
                </a:extLst>
              </p:cNvPr>
              <p:cNvSpPr/>
              <p:nvPr/>
            </p:nvSpPr>
            <p:spPr>
              <a:xfrm>
                <a:off x="497106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Y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627D04C-B925-0D1A-A356-5D3ADE0B085D}"/>
                  </a:ext>
                </a:extLst>
              </p:cNvPr>
              <p:cNvSpPr/>
              <p:nvPr/>
            </p:nvSpPr>
            <p:spPr>
              <a:xfrm>
                <a:off x="558289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Z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C9BE5EB-3986-2232-13D0-AC0F90DF8CF1}"/>
                  </a:ext>
                </a:extLst>
              </p:cNvPr>
              <p:cNvSpPr/>
              <p:nvPr/>
            </p:nvSpPr>
            <p:spPr>
              <a:xfrm>
                <a:off x="619472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T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11257BC-62C9-3834-BA0F-FD38FFC66F38}"/>
                  </a:ext>
                </a:extLst>
              </p:cNvPr>
              <p:cNvSpPr/>
              <p:nvPr/>
            </p:nvSpPr>
            <p:spPr>
              <a:xfrm>
                <a:off x="6806559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>
                    <a:solidFill>
                      <a:schemeClr val="bg2"/>
                    </a:solidFill>
                  </a:rPr>
                  <a:t>dE</a:t>
                </a:r>
                <a:endParaRPr lang="en-US" sz="20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B78D0FA-9BF0-1015-2A1F-378EDD930550}"/>
                  </a:ext>
                </a:extLst>
              </p:cNvPr>
              <p:cNvSpPr/>
              <p:nvPr/>
            </p:nvSpPr>
            <p:spPr>
              <a:xfrm>
                <a:off x="7418388" y="1600200"/>
                <a:ext cx="609600" cy="609600"/>
              </a:xfrm>
              <a:prstGeom prst="rect">
                <a:avLst/>
              </a:prstGeom>
              <a:noFill/>
              <a:ln w="2857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bg2"/>
                    </a:solidFill>
                  </a:rPr>
                  <a:t>E</a:t>
                </a: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CE09C27-42F6-B56D-23A8-EB66E7B3A9AC}"/>
                </a:ext>
              </a:extLst>
            </p:cNvPr>
            <p:cNvSpPr/>
            <p:nvPr/>
          </p:nvSpPr>
          <p:spPr>
            <a:xfrm>
              <a:off x="6907213" y="1088740"/>
              <a:ext cx="4903787" cy="325466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5260F7-A955-8ECC-88BC-33B065B14305}"/>
                </a:ext>
              </a:extLst>
            </p:cNvPr>
            <p:cNvSpPr txBox="1"/>
            <p:nvPr/>
          </p:nvSpPr>
          <p:spPr>
            <a:xfrm>
              <a:off x="8658342" y="1154367"/>
              <a:ext cx="139608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MIDAS event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819C729-E31E-2A39-8DB7-A7CF2EC54CD0}"/>
                </a:ext>
              </a:extLst>
            </p:cNvPr>
            <p:cNvSpPr txBox="1"/>
            <p:nvPr/>
          </p:nvSpPr>
          <p:spPr>
            <a:xfrm>
              <a:off x="9144000" y="4038600"/>
              <a:ext cx="37991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 dirty="0"/>
                <a:t>. . . 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2F897D2-1B72-E79B-D6C9-FC90332F318F}"/>
              </a:ext>
            </a:extLst>
          </p:cNvPr>
          <p:cNvSpPr/>
          <p:nvPr/>
        </p:nvSpPr>
        <p:spPr>
          <a:xfrm>
            <a:off x="5733216" y="3115122"/>
            <a:ext cx="1979612" cy="137160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1609410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Idea of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6427788" cy="4644616"/>
          </a:xfrm>
        </p:spPr>
        <p:txBody>
          <a:bodyPr/>
          <a:lstStyle/>
          <a:p>
            <a:pPr marL="457200" indent="-457200">
              <a:buAutoNum type="arabicPlain"/>
            </a:pPr>
            <a:r>
              <a:rPr lang="en-GB" sz="2800" b="1" noProof="0" dirty="0"/>
              <a:t>Collect requirements </a:t>
            </a:r>
            <a:r>
              <a:rPr lang="en-GB" sz="2800" noProof="0" dirty="0"/>
              <a:t>for a general-purpose beam profile monitor</a:t>
            </a:r>
          </a:p>
          <a:p>
            <a:pPr marL="457200" indent="-457200">
              <a:buAutoNum type="arabicPlain"/>
            </a:pPr>
            <a:r>
              <a:rPr lang="en-GB" sz="2800" b="1" noProof="0" dirty="0"/>
              <a:t>Review </a:t>
            </a:r>
            <a:r>
              <a:rPr lang="en-GB" sz="2800" noProof="0" dirty="0"/>
              <a:t>existing solutions</a:t>
            </a:r>
          </a:p>
          <a:p>
            <a:pPr marL="457200" indent="-457200">
              <a:buAutoNum type="arabicPlain"/>
            </a:pPr>
            <a:r>
              <a:rPr lang="en-GB" sz="2800" noProof="0" dirty="0"/>
              <a:t>Discussion about a </a:t>
            </a:r>
            <a:r>
              <a:rPr lang="en-GB" sz="2800" b="1" noProof="0" dirty="0"/>
              <a:t>path forward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30.01.26</a:t>
            </a:r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8" name="Picture 7" descr="A person with a beard and a hat holding a wand&#10;&#10;AI-generated content may be incorrect.">
            <a:extLst>
              <a:ext uri="{FF2B5EF4-FFF2-40B4-BE49-F238E27FC236}">
                <a16:creationId xmlns:a16="http://schemas.microsoft.com/office/drawing/2014/main" id="{D34456C4-8576-E113-2C72-A13BCB56B0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999" y="12034"/>
            <a:ext cx="4572001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6F7F16-ACEB-1F48-0987-1641FF28A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Combining</a:t>
            </a:r>
            <a:r>
              <a:rPr lang="en-US" dirty="0"/>
              <a:t> our </a:t>
            </a:r>
            <a:r>
              <a:rPr lang="en-US" b="1" dirty="0"/>
              <a:t>efforts</a:t>
            </a:r>
            <a:r>
              <a:rPr lang="en-US" dirty="0"/>
              <a:t> will benefit our community and safe double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general</a:t>
            </a:r>
            <a:r>
              <a:rPr lang="en-US" dirty="0"/>
              <a:t> tool is only useful if </a:t>
            </a:r>
            <a:r>
              <a:rPr lang="en-US" b="1" dirty="0"/>
              <a:t>easy-to-use </a:t>
            </a:r>
            <a:r>
              <a:rPr lang="en-US" dirty="0"/>
              <a:t>and well </a:t>
            </a:r>
            <a:r>
              <a:rPr lang="en-US" b="1" dirty="0"/>
              <a:t>documented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I’m happy to bring in my </a:t>
            </a:r>
            <a:r>
              <a:rPr lang="en-US" b="1" dirty="0"/>
              <a:t>experience with MIDAS </a:t>
            </a:r>
            <a:r>
              <a:rPr lang="en-US" dirty="0"/>
              <a:t>and various </a:t>
            </a:r>
            <a:r>
              <a:rPr lang="en-US" b="1" dirty="0"/>
              <a:t>hardware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but </a:t>
            </a:r>
            <a:r>
              <a:rPr lang="en-US" b="1" dirty="0"/>
              <a:t>rely on others </a:t>
            </a:r>
            <a:r>
              <a:rPr lang="en-US" dirty="0"/>
              <a:t>for the detector parts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2BAEEF-F65C-A39B-1297-77E170B63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7FFA89-1459-DD26-9D92-B8B82DA75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FE6DE6-A14E-0EBB-2D29-CBBD96EF9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F2BF10D-B359-5F70-C048-A571B2BB8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pic>
        <p:nvPicPr>
          <p:cNvPr id="8" name="Picture 7" descr="A computer generated image of a graph&#10;&#10;AI-generated content may be incorrect.">
            <a:extLst>
              <a:ext uri="{FF2B5EF4-FFF2-40B4-BE49-F238E27FC236}">
                <a16:creationId xmlns:a16="http://schemas.microsoft.com/office/drawing/2014/main" id="{8379DB11-0240-05D1-4531-3706A0D41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206" y="3134497"/>
            <a:ext cx="6859588" cy="307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26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9459D5-52AD-EA7C-6C99-3CD6BDEDAD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profile </a:t>
            </a:r>
            <a:r>
              <a:rPr lang="en-US" b="1" dirty="0"/>
              <a:t>X/Y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Position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Width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Phase space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</a:t>
            </a:r>
            <a:r>
              <a:rPr lang="en-US" b="1" dirty="0"/>
              <a:t>intensity</a:t>
            </a:r>
            <a:r>
              <a:rPr lang="en-US" dirty="0"/>
              <a:t>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Hz to GHz (HIMB)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Particle ID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 err="1"/>
              <a:t>ToF</a:t>
            </a:r>
            <a:r>
              <a:rPr lang="en-US" dirty="0"/>
              <a:t> on ~ns level </a:t>
            </a:r>
            <a:br>
              <a:rPr lang="en-US" dirty="0"/>
            </a:br>
            <a:r>
              <a:rPr lang="en-US" dirty="0"/>
              <a:t>to distinguish e,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,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, (p)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 err="1"/>
              <a:t>dE</a:t>
            </a:r>
            <a:r>
              <a:rPr lang="en-US" b="1" dirty="0"/>
              <a:t>/dx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A4D42-0AD5-4C73-7E7A-65C4AEDD3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B800F-1FAA-1DBC-666E-3652BDF8C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1BB2E-E0ED-F761-3171-4D618258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8D76115-A61F-2E23-0A3D-FAA8E23BE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Requirements</a:t>
            </a:r>
          </a:p>
        </p:txBody>
      </p:sp>
      <p:pic>
        <p:nvPicPr>
          <p:cNvPr id="8" name="Picture 7" descr="A diagram of a beam image&#10;&#10;AI-generated content may be incorrect.">
            <a:extLst>
              <a:ext uri="{FF2B5EF4-FFF2-40B4-BE49-F238E27FC236}">
                <a16:creationId xmlns:a16="http://schemas.microsoft.com/office/drawing/2014/main" id="{F5FCBD67-FB6A-640E-C836-81FB46640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1646902"/>
            <a:ext cx="3508269" cy="3891731"/>
          </a:xfrm>
          <a:prstGeom prst="rect">
            <a:avLst/>
          </a:prstGeom>
        </p:spPr>
      </p:pic>
      <p:pic>
        <p:nvPicPr>
          <p:cNvPr id="10" name="Picture 9" descr="A graph of a beam&#10;&#10;AI-generated content may be incorrect.">
            <a:extLst>
              <a:ext uri="{FF2B5EF4-FFF2-40B4-BE49-F238E27FC236}">
                <a16:creationId xmlns:a16="http://schemas.microsoft.com/office/drawing/2014/main" id="{8DCEED2A-14A6-F284-90EF-C381CFB008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878" y="1669025"/>
            <a:ext cx="4037532" cy="394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98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291AEA-488D-2840-C6A6-191E07B43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Many</a:t>
            </a:r>
            <a:r>
              <a:rPr lang="en-US" dirty="0"/>
              <a:t> beam profile monitor </a:t>
            </a:r>
            <a:r>
              <a:rPr lang="en-US" b="1" dirty="0"/>
              <a:t>exists</a:t>
            </a:r>
            <a:r>
              <a:rPr lang="en-US" dirty="0"/>
              <a:t>: “</a:t>
            </a:r>
            <a:r>
              <a:rPr lang="en-US" b="1" dirty="0"/>
              <a:t>Pill”</a:t>
            </a:r>
            <a:r>
              <a:rPr lang="en-US" dirty="0"/>
              <a:t>-based scanners, </a:t>
            </a:r>
            <a:r>
              <a:rPr lang="en-US" b="1" dirty="0"/>
              <a:t>Scintillator</a:t>
            </a:r>
            <a:r>
              <a:rPr lang="en-US" dirty="0"/>
              <a:t>-based,  </a:t>
            </a:r>
            <a:r>
              <a:rPr lang="en-US" b="1" dirty="0"/>
              <a:t>Pixel</a:t>
            </a:r>
            <a:r>
              <a:rPr lang="en-US" dirty="0"/>
              <a:t>-based, </a:t>
            </a:r>
            <a:r>
              <a:rPr lang="en-US" b="1" dirty="0"/>
              <a:t>GEM</a:t>
            </a:r>
            <a:r>
              <a:rPr lang="en-US" dirty="0"/>
              <a:t>-based, … 		</a:t>
            </a:r>
            <a:r>
              <a:rPr lang="en-US" dirty="0">
                <a:sym typeface="Wingdings" pitchFamily="2" charset="2"/>
              </a:rPr>
              <a:t> will review them today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Each solution has </a:t>
            </a:r>
            <a:r>
              <a:rPr lang="en-US" b="1" dirty="0">
                <a:sym typeface="Wingdings" pitchFamily="2" charset="2"/>
              </a:rPr>
              <a:t>its own </a:t>
            </a:r>
            <a:r>
              <a:rPr lang="en-US" dirty="0">
                <a:sym typeface="Wingdings" pitchFamily="2" charset="2"/>
              </a:rPr>
              <a:t>hardware / software / documentation (?) and typically needs an </a:t>
            </a:r>
            <a:r>
              <a:rPr lang="en-US" b="1" dirty="0">
                <a:sym typeface="Wingdings" pitchFamily="2" charset="2"/>
              </a:rPr>
              <a:t>expert</a:t>
            </a:r>
            <a:r>
              <a:rPr lang="en-US" dirty="0">
                <a:sym typeface="Wingdings" pitchFamily="2" charset="2"/>
              </a:rPr>
              <a:t> to install and run it  waste of work-power</a:t>
            </a:r>
            <a:br>
              <a:rPr lang="en-US" dirty="0">
                <a:sym typeface="Wingdings" pitchFamily="2" charset="2"/>
              </a:rPr>
            </a:br>
            <a:endParaRPr lang="en-US" dirty="0">
              <a:sym typeface="Wingdings" pitchFamily="2" charset="2"/>
            </a:endParaRPr>
          </a:p>
          <a:p>
            <a:pPr algn="ctr"/>
            <a:r>
              <a:rPr lang="en-US" sz="2800" dirty="0">
                <a:sym typeface="Wingdings" pitchFamily="2" charset="2"/>
              </a:rPr>
              <a:t>What about consolidating solutions for an </a:t>
            </a:r>
            <a:br>
              <a:rPr lang="en-US" sz="2800" dirty="0">
                <a:sym typeface="Wingdings" pitchFamily="2" charset="2"/>
              </a:rPr>
            </a:br>
            <a:r>
              <a:rPr lang="en-US" sz="2800" dirty="0">
                <a:sym typeface="Wingdings" pitchFamily="2" charset="2"/>
              </a:rPr>
              <a:t>easy-to-use, general-purpose device?</a:t>
            </a:r>
            <a:endParaRPr lang="en-US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1D4DB-DAEF-9D3A-668C-324DBAE9D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340088-31FC-74C0-B9D7-9ACF9A302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36B80D-5B87-8FC2-7E54-6B14BEFAA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EE07CCC-E923-F604-FBBB-FEF126C84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 of existing solutions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DF11E3-50E4-6F78-5EB2-7E0526C67E4D}"/>
              </a:ext>
            </a:extLst>
          </p:cNvPr>
          <p:cNvSpPr/>
          <p:nvPr/>
        </p:nvSpPr>
        <p:spPr>
          <a:xfrm>
            <a:off x="2532063" y="4343400"/>
            <a:ext cx="161925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Detector 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345E22-0616-5830-5192-BA4BD73F38D5}"/>
              </a:ext>
            </a:extLst>
          </p:cNvPr>
          <p:cNvSpPr/>
          <p:nvPr/>
        </p:nvSpPr>
        <p:spPr>
          <a:xfrm>
            <a:off x="2532062" y="5184281"/>
            <a:ext cx="161925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Detector 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6072ED-84F0-42E1-981F-3ADD3E7DC7F3}"/>
              </a:ext>
            </a:extLst>
          </p:cNvPr>
          <p:cNvSpPr/>
          <p:nvPr/>
        </p:nvSpPr>
        <p:spPr>
          <a:xfrm>
            <a:off x="5486400" y="4708646"/>
            <a:ext cx="838200" cy="72658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</a:rPr>
              <a:t>DAQ</a:t>
            </a:r>
          </a:p>
        </p:txBody>
      </p:sp>
      <p:pic>
        <p:nvPicPr>
          <p:cNvPr id="10" name="Picture 9" descr="A diagram of a beam image&#10;&#10;AI-generated content may be incorrect.">
            <a:extLst>
              <a:ext uri="{FF2B5EF4-FFF2-40B4-BE49-F238E27FC236}">
                <a16:creationId xmlns:a16="http://schemas.microsoft.com/office/drawing/2014/main" id="{65E3FB2D-FD2B-3848-5FFB-59DA1C4A9E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15200" y="4424235"/>
            <a:ext cx="2209800" cy="1295401"/>
          </a:xfrm>
          <a:prstGeom prst="rect">
            <a:avLst/>
          </a:prstGeom>
        </p:spPr>
      </p:pic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6FDBDFA1-441E-58B8-4CEA-C217DA8412B9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4151313" y="4686300"/>
            <a:ext cx="1335087" cy="385637"/>
          </a:xfrm>
          <a:prstGeom prst="curvedConnector3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B5C45190-12FC-CEF8-EF7B-E2EC12FDA136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4151312" y="5071937"/>
            <a:ext cx="1335088" cy="455244"/>
          </a:xfrm>
          <a:prstGeom prst="curvedConnector3">
            <a:avLst/>
          </a:prstGeom>
          <a:ln w="38100">
            <a:solidFill>
              <a:schemeClr val="tx2"/>
            </a:solidFill>
            <a:prstDash val="sysDot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ight Arrow 15">
            <a:extLst>
              <a:ext uri="{FF2B5EF4-FFF2-40B4-BE49-F238E27FC236}">
                <a16:creationId xmlns:a16="http://schemas.microsoft.com/office/drawing/2014/main" id="{4FF7BA91-6044-5272-133A-1E76D45EE7A2}"/>
              </a:ext>
            </a:extLst>
          </p:cNvPr>
          <p:cNvSpPr/>
          <p:nvPr/>
        </p:nvSpPr>
        <p:spPr>
          <a:xfrm>
            <a:off x="6705599" y="4936755"/>
            <a:ext cx="609600" cy="270359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586231-6456-1720-515B-E78F49563D5C}"/>
              </a:ext>
            </a:extLst>
          </p:cNvPr>
          <p:cNvSpPr txBox="1"/>
          <p:nvPr/>
        </p:nvSpPr>
        <p:spPr>
          <a:xfrm>
            <a:off x="965720" y="4972089"/>
            <a:ext cx="129753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“Black box”</a:t>
            </a:r>
          </a:p>
        </p:txBody>
      </p:sp>
    </p:spTree>
    <p:extLst>
      <p:ext uri="{BB962C8B-B14F-4D97-AF65-F5344CB8AC3E}">
        <p14:creationId xmlns:p14="http://schemas.microsoft.com/office/powerpoint/2010/main" val="272231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886C8F-E031-F44F-10FF-DE4C67C67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4591050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MIDAS</a:t>
            </a:r>
            <a:r>
              <a:rPr lang="en-US" dirty="0"/>
              <a:t> for detector readout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Established</a:t>
            </a:r>
            <a:r>
              <a:rPr lang="en-US" dirty="0"/>
              <a:t> PSI system (</a:t>
            </a:r>
            <a:r>
              <a:rPr lang="en-US" dirty="0" err="1"/>
              <a:t>MSetPoint</a:t>
            </a:r>
            <a:r>
              <a:rPr lang="en-US" dirty="0"/>
              <a:t>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Modern </a:t>
            </a:r>
            <a:r>
              <a:rPr lang="en-US" b="1" dirty="0"/>
              <a:t>web interface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Sequencer</a:t>
            </a:r>
            <a:r>
              <a:rPr lang="en-US" dirty="0"/>
              <a:t> (Optima,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Software should come </a:t>
            </a:r>
            <a:r>
              <a:rPr lang="en-US" b="1" dirty="0"/>
              <a:t>pre-installed</a:t>
            </a:r>
            <a:r>
              <a:rPr lang="en-US" dirty="0"/>
              <a:t> on the beam profile monitor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User Interface should be </a:t>
            </a:r>
            <a:r>
              <a:rPr lang="en-US" b="1" dirty="0"/>
              <a:t>independent</a:t>
            </a:r>
            <a:r>
              <a:rPr lang="en-US" dirty="0"/>
              <a:t> of actual detector </a:t>
            </a:r>
            <a:r>
              <a:rPr lang="en-US" dirty="0">
                <a:sym typeface="Wingdings" pitchFamily="2" charset="2"/>
              </a:rPr>
              <a:t> quick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How to achieve that?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678F74-8F0C-7565-1815-2AC1C09B3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D1F43-2FA7-2001-1E15-0F04E013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51F8AA-1FA7-DB8D-CA06-3BC2B124F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475A13-39B0-66DA-3DAB-0AC679227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Vision: Software</a:t>
            </a:r>
          </a:p>
        </p:txBody>
      </p:sp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195B061-9D92-FD02-A1DA-C191284F5F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341" y="1419504"/>
            <a:ext cx="6545641" cy="488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19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421616-A399-40AF-0B81-E24C7AF33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0308C3-49DD-10B4-373B-BAC4DF874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64B56-7F6F-C8A6-ACBC-1AD5AB1D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A90D3DD-B0C0-E2BF-8D9A-83DFEBF5D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Vision: Hardware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E151F27-0E68-E481-B62F-8CCF9AEF5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257675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Avoid</a:t>
            </a:r>
            <a:r>
              <a:rPr lang="en-US" dirty="0"/>
              <a:t> Windows &amp; </a:t>
            </a:r>
            <a:r>
              <a:rPr lang="en-US" dirty="0" err="1"/>
              <a:t>Labview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Cheap</a:t>
            </a:r>
            <a:r>
              <a:rPr lang="en-US" dirty="0"/>
              <a:t> &amp; Compact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Detector readout &amp; </a:t>
            </a:r>
            <a:r>
              <a:rPr lang="en-US" b="1" dirty="0"/>
              <a:t>Slow Control </a:t>
            </a:r>
            <a:r>
              <a:rPr lang="en-US" dirty="0"/>
              <a:t>(HV, Temperature, …)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Proposal: </a:t>
            </a:r>
            <a:r>
              <a:rPr lang="en-US" b="1" dirty="0" err="1"/>
              <a:t>RevolutionPi</a:t>
            </a:r>
            <a:endParaRPr lang="en-US" b="1" dirty="0"/>
          </a:p>
        </p:txBody>
      </p:sp>
      <p:pic>
        <p:nvPicPr>
          <p:cNvPr id="11" name="Content Placeholder 7" descr="A machine with a computer and wires&#10;&#10;AI-generated content may be incorrect.">
            <a:extLst>
              <a:ext uri="{FF2B5EF4-FFF2-40B4-BE49-F238E27FC236}">
                <a16:creationId xmlns:a16="http://schemas.microsoft.com/office/drawing/2014/main" id="{A22524B6-11E7-90B9-69A9-6A38BDC193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828800"/>
            <a:ext cx="2099543" cy="345886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65BCB50-4C4B-5AF3-2BE7-6C1D4F8F1CA3}"/>
              </a:ext>
            </a:extLst>
          </p:cNvPr>
          <p:cNvGrpSpPr/>
          <p:nvPr/>
        </p:nvGrpSpPr>
        <p:grpSpPr>
          <a:xfrm>
            <a:off x="7860146" y="2643831"/>
            <a:ext cx="3919733" cy="1828800"/>
            <a:chOff x="7860146" y="2643831"/>
            <a:chExt cx="3919733" cy="1828800"/>
          </a:xfrm>
        </p:grpSpPr>
        <p:pic>
          <p:nvPicPr>
            <p:cNvPr id="13" name="Picture 12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C1E89932-D3B2-E23F-0EE3-1EA4E7375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43950" y="2643831"/>
              <a:ext cx="3035929" cy="1828800"/>
            </a:xfrm>
            <a:prstGeom prst="rect">
              <a:avLst/>
            </a:prstGeom>
          </p:spPr>
        </p:pic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2293174D-76A2-2DA3-0A6D-4064F5F4F5ED}"/>
                </a:ext>
              </a:extLst>
            </p:cNvPr>
            <p:cNvSpPr/>
            <p:nvPr/>
          </p:nvSpPr>
          <p:spPr>
            <a:xfrm>
              <a:off x="7860146" y="3429000"/>
              <a:ext cx="609600" cy="327969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520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n orange and white electronic device&#10;&#10;AI-generated content may be incorrect.">
            <a:extLst>
              <a:ext uri="{FF2B5EF4-FFF2-40B4-BE49-F238E27FC236}">
                <a16:creationId xmlns:a16="http://schemas.microsoft.com/office/drawing/2014/main" id="{75AF5AF8-522E-0E21-52EA-D318D9811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474" y="3644473"/>
            <a:ext cx="8964613" cy="2493660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1EAC37-8818-8543-6BD6-94299754F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190580-4027-9A08-A175-A0AD2FA43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BF7CA4-C75F-40DC-C7ED-889358204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CD1A5C-34A5-79D0-0FE9-ADDE90CC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RevolutionPi</a:t>
            </a:r>
            <a:br>
              <a:rPr lang="en-US" dirty="0"/>
            </a:br>
            <a:r>
              <a:rPr lang="en-US" sz="2000" dirty="0">
                <a:hlinkClick r:id="rId3"/>
              </a:rPr>
              <a:t>https://revolutionpi.com</a:t>
            </a:r>
            <a:r>
              <a:rPr lang="en-US" sz="2000" dirty="0"/>
              <a:t> (KUNBUS, </a:t>
            </a:r>
            <a:r>
              <a:rPr lang="en-US" sz="2000" dirty="0" err="1"/>
              <a:t>Denkendorf</a:t>
            </a:r>
            <a:r>
              <a:rPr lang="en-US" sz="2000" dirty="0"/>
              <a:t>, Germany)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3CF434-DED6-901D-EBF7-02F032560916}"/>
              </a:ext>
            </a:extLst>
          </p:cNvPr>
          <p:cNvSpPr txBox="1"/>
          <p:nvPr/>
        </p:nvSpPr>
        <p:spPr>
          <a:xfrm>
            <a:off x="695325" y="1600200"/>
            <a:ext cx="1080135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Raspberry Pi </a:t>
            </a:r>
            <a:r>
              <a:rPr lang="en-US" sz="2000" dirty="0"/>
              <a:t>based extendable control units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Digital</a:t>
            </a:r>
            <a:r>
              <a:rPr lang="en-US" sz="2000" dirty="0"/>
              <a:t>, </a:t>
            </a:r>
            <a:r>
              <a:rPr lang="en-US" sz="2000" b="1" dirty="0"/>
              <a:t>Analog</a:t>
            </a:r>
            <a:r>
              <a:rPr lang="en-US" sz="2000" dirty="0"/>
              <a:t> (+-10V, 4-20mA, PT1000), </a:t>
            </a:r>
            <a:r>
              <a:rPr lang="en-US" sz="2000" b="1" dirty="0"/>
              <a:t>Relais</a:t>
            </a:r>
            <a:r>
              <a:rPr lang="en-US" sz="2000" dirty="0"/>
              <a:t> expansion units (up to 80 IOs), </a:t>
            </a:r>
            <a:r>
              <a:rPr lang="en-US" sz="2000" b="1" dirty="0"/>
              <a:t>USB</a:t>
            </a:r>
            <a:r>
              <a:rPr lang="en-US" sz="2000" dirty="0"/>
              <a:t>, Ethernet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Standard Linux with Real Time extension (cycle time &lt;</a:t>
            </a:r>
            <a:r>
              <a:rPr lang="en-US" sz="2000" b="1" dirty="0"/>
              <a:t>10 </a:t>
            </a:r>
            <a:r>
              <a:rPr lang="en-US" sz="2000" b="1" dirty="0" err="1"/>
              <a:t>ms</a:t>
            </a:r>
            <a:r>
              <a:rPr lang="en-US" sz="2000" dirty="0"/>
              <a:t>) “Soft Real Time”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Can run </a:t>
            </a:r>
            <a:r>
              <a:rPr lang="en-US" sz="2000" b="1" dirty="0"/>
              <a:t>MIDAS</a:t>
            </a:r>
            <a:r>
              <a:rPr lang="en-US" sz="2000" dirty="0"/>
              <a:t> natively, can read out </a:t>
            </a:r>
            <a:r>
              <a:rPr lang="en-US" sz="2000" b="1" dirty="0"/>
              <a:t>WaveDREAM</a:t>
            </a:r>
            <a:r>
              <a:rPr lang="en-US" sz="2000" dirty="0"/>
              <a:t> boards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Open-Source</a:t>
            </a:r>
            <a:r>
              <a:rPr lang="en-US" sz="2000" dirty="0"/>
              <a:t> philosophy (schematics can be downloaded, software under </a:t>
            </a:r>
            <a:r>
              <a:rPr lang="en-US" sz="2000" dirty="0" err="1"/>
              <a:t>github</a:t>
            </a:r>
            <a:r>
              <a:rPr lang="en-US" sz="2000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KUNBUS founded in 2008, </a:t>
            </a:r>
            <a:r>
              <a:rPr lang="en-US" sz="2000" b="1" dirty="0"/>
              <a:t>1 million devices </a:t>
            </a:r>
            <a:r>
              <a:rPr lang="en-US" sz="2000" dirty="0"/>
              <a:t>produced, including nuclear power plants</a:t>
            </a:r>
          </a:p>
        </p:txBody>
      </p:sp>
    </p:spTree>
    <p:extLst>
      <p:ext uri="{BB962C8B-B14F-4D97-AF65-F5344CB8AC3E}">
        <p14:creationId xmlns:p14="http://schemas.microsoft.com/office/powerpoint/2010/main" val="4235365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D81410-7DC3-B61E-A637-F647EC42A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Mixed Analog / Digital IO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0…10V In/Out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Digital In/Out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PWM / Frequency In/Out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Analog IO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+-10V, +-5V, 0…20mA, PT1000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Relais 4x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Gateway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Profinet</a:t>
            </a:r>
            <a:endParaRPr lang="en-US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EtherCAT</a:t>
            </a:r>
            <a:endParaRPr lang="en-US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Profibus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CAN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M-Bus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16F131-AB20-20F4-F059-C1FA5CE8E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BA964-EE11-C6D2-B067-6422C7F84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E98FC4-C8D7-A3E5-4765-D7A782381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B68017-8AC7-7D15-FC3A-3D9B4AE87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142" y="330488"/>
            <a:ext cx="8964613" cy="810444"/>
          </a:xfrm>
        </p:spPr>
        <p:txBody>
          <a:bodyPr/>
          <a:lstStyle/>
          <a:p>
            <a:r>
              <a:rPr lang="en-US" dirty="0" err="1"/>
              <a:t>RevolutionPi</a:t>
            </a:r>
            <a:r>
              <a:rPr lang="en-US" dirty="0"/>
              <a:t> </a:t>
            </a:r>
            <a:r>
              <a:rPr lang="en-US" dirty="0" err="1"/>
              <a:t>Devicec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35E9024-2B6A-30FD-3158-052D06D2C0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0688" y="1140932"/>
            <a:ext cx="2057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AF30ED5-FACA-10CD-683A-A86FC471F7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89" t="8925" r="18274" b="12006"/>
          <a:stretch>
            <a:fillRect/>
          </a:stretch>
        </p:blipFill>
        <p:spPr bwMode="auto">
          <a:xfrm>
            <a:off x="5983287" y="2401449"/>
            <a:ext cx="2057401" cy="190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B2F23FFE-6A99-099C-6A07-12417B8FA0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693" t="8230" r="19326" b="11315"/>
          <a:stretch>
            <a:fillRect/>
          </a:stretch>
        </p:blipFill>
        <p:spPr bwMode="auto">
          <a:xfrm>
            <a:off x="8047173" y="3352915"/>
            <a:ext cx="2057401" cy="190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vPi Con M-Bus Module for Wireless M-Bus">
            <a:extLst>
              <a:ext uri="{FF2B5EF4-FFF2-40B4-BE49-F238E27FC236}">
                <a16:creationId xmlns:a16="http://schemas.microsoft.com/office/drawing/2014/main" id="{1B2E08C1-3A5F-9D79-0D60-E3FA9AC45A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2213" y="4621692"/>
            <a:ext cx="1828800" cy="190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289F79-E626-C036-CBE2-0E19B188BD15}"/>
              </a:ext>
            </a:extLst>
          </p:cNvPr>
          <p:cNvSpPr txBox="1"/>
          <p:nvPr/>
        </p:nvSpPr>
        <p:spPr>
          <a:xfrm>
            <a:off x="5726960" y="1691658"/>
            <a:ext cx="18755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~200 CHF/device</a:t>
            </a:r>
          </a:p>
        </p:txBody>
      </p:sp>
    </p:spTree>
    <p:extLst>
      <p:ext uri="{BB962C8B-B14F-4D97-AF65-F5344CB8AC3E}">
        <p14:creationId xmlns:p14="http://schemas.microsoft.com/office/powerpoint/2010/main" val="182431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n orange electronic device with wires&#10;&#10;AI-generated content may be incorrect.">
            <a:extLst>
              <a:ext uri="{FF2B5EF4-FFF2-40B4-BE49-F238E27FC236}">
                <a16:creationId xmlns:a16="http://schemas.microsoft.com/office/drawing/2014/main" id="{86549547-AF5C-0FE9-1AC5-32916DD1BB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464" y="1376363"/>
            <a:ext cx="7989071" cy="4645025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83C400-3BCC-FF7B-B30A-DFBBC7898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30.01.26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70A548-E3E4-0E8F-ECEF-88F0859DC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61460C-3B19-6FF4-D15B-99C5B1EB5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984DA0-5056-1407-DB84-014752CA1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Setup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3B6DC2-C843-6148-7224-56C9052B8744}"/>
              </a:ext>
            </a:extLst>
          </p:cNvPr>
          <p:cNvSpPr txBox="1"/>
          <p:nvPr/>
        </p:nvSpPr>
        <p:spPr>
          <a:xfrm>
            <a:off x="1143000" y="2936557"/>
            <a:ext cx="67967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24V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246E8A-12E3-4378-87E2-F6BAA4175AA6}"/>
              </a:ext>
            </a:extLst>
          </p:cNvPr>
          <p:cNvSpPr txBox="1"/>
          <p:nvPr/>
        </p:nvSpPr>
        <p:spPr>
          <a:xfrm>
            <a:off x="7439971" y="3439886"/>
            <a:ext cx="221996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AOUT </a:t>
            </a:r>
            <a:r>
              <a:rPr lang="en-US" sz="3200" dirty="0">
                <a:sym typeface="Wingdings" pitchFamily="2" charset="2"/>
              </a:rPr>
              <a:t> AIN</a:t>
            </a:r>
            <a:endParaRPr lang="en-US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232F68-C304-5CDD-661A-870D26826A0C}"/>
              </a:ext>
            </a:extLst>
          </p:cNvPr>
          <p:cNvSpPr txBox="1"/>
          <p:nvPr/>
        </p:nvSpPr>
        <p:spPr>
          <a:xfrm>
            <a:off x="4191917" y="787889"/>
            <a:ext cx="179613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Controller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4DBB2A-097A-9AE3-26DC-72F6DB50AB49}"/>
              </a:ext>
            </a:extLst>
          </p:cNvPr>
          <p:cNvSpPr txBox="1"/>
          <p:nvPr/>
        </p:nvSpPr>
        <p:spPr>
          <a:xfrm>
            <a:off x="6388986" y="787888"/>
            <a:ext cx="54521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I/O</a:t>
            </a:r>
          </a:p>
        </p:txBody>
      </p:sp>
    </p:spTree>
    <p:extLst>
      <p:ext uri="{BB962C8B-B14F-4D97-AF65-F5344CB8AC3E}">
        <p14:creationId xmlns:p14="http://schemas.microsoft.com/office/powerpoint/2010/main" val="392389702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NM V8" id="{32543CE9-4DF9-42F6-B9AD-AD8F23CC00CB}" vid="{2AF3F73A-EC37-4937-B1EC-27A2EC5D89A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1063</TotalTime>
  <Words>1050</Words>
  <Application>Microsoft Macintosh PowerPoint</Application>
  <PresentationFormat>Widescreen</PresentationFormat>
  <Paragraphs>279</Paragraphs>
  <Slides>20</Slides>
  <Notes>1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Arial</vt:lpstr>
      <vt:lpstr>Courier New</vt:lpstr>
      <vt:lpstr>Symbol</vt:lpstr>
      <vt:lpstr>Wingdings</vt:lpstr>
      <vt:lpstr>Benutzerdefiniertes Design</vt:lpstr>
      <vt:lpstr>PSI General Beam Profile Monitor</vt:lpstr>
      <vt:lpstr>Idea of this meeting</vt:lpstr>
      <vt:lpstr>General Requirements</vt:lpstr>
      <vt:lpstr>Consolidation of existing solutions</vt:lpstr>
      <vt:lpstr>My Vision: Software</vt:lpstr>
      <vt:lpstr>My Vision: Hardware</vt:lpstr>
      <vt:lpstr>RevolutionPi https://revolutionpi.com (KUNBUS, Denkendorf, Germany) </vt:lpstr>
      <vt:lpstr>RevolutionPi Devicec</vt:lpstr>
      <vt:lpstr>Test Setup</vt:lpstr>
      <vt:lpstr>Web access</vt:lpstr>
      <vt:lpstr>Node-RED https://nodered.org</vt:lpstr>
      <vt:lpstr>Graphical Output</vt:lpstr>
      <vt:lpstr>More complicated controls</vt:lpstr>
      <vt:lpstr>More complicated UI</vt:lpstr>
      <vt:lpstr>mdev front-end architecture</vt:lpstr>
      <vt:lpstr>mdev_revpi MIDAS device driver</vt:lpstr>
      <vt:lpstr>My vision: Detector integration through  common data format</vt:lpstr>
      <vt:lpstr>Mapping of different detectors</vt:lpstr>
      <vt:lpstr>Data presentation / analysis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Ritt, Stefan</dc:creator>
  <dc:description>erstellt durch Vorlagenbauer.ch</dc:description>
  <cp:lastModifiedBy>Ritt, Stefan</cp:lastModifiedBy>
  <cp:revision>47</cp:revision>
  <dcterms:created xsi:type="dcterms:W3CDTF">2025-08-29T14:58:19Z</dcterms:created>
  <dcterms:modified xsi:type="dcterms:W3CDTF">2026-01-28T11:16:10Z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