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9"/>
  </p:notesMasterIdLst>
  <p:handoutMasterIdLst>
    <p:handoutMasterId r:id="rId10"/>
  </p:handoutMasterIdLst>
  <p:sldIdLst>
    <p:sldId id="284" r:id="rId5"/>
    <p:sldId id="375" r:id="rId6"/>
    <p:sldId id="376" r:id="rId7"/>
    <p:sldId id="377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94" autoAdjust="0"/>
  </p:normalViewPr>
  <p:slideViewPr>
    <p:cSldViewPr showGuides="1">
      <p:cViewPr varScale="1">
        <p:scale>
          <a:sx n="121" d="100"/>
          <a:sy n="121" d="100"/>
        </p:scale>
        <p:origin x="640" y="176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26.01.26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26.01.26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SF Startup Report  January 2026</a:t>
            </a:r>
            <a:endParaRPr lang="en-GB" noProof="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Nicole Hiller for the OP- and BD-Teams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N. Hiller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PSI 26.1.2026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558A5-F2FC-0736-E4B6-2EE091F2D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Week 4 January 2026 Startup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D62D2-85DF-92F6-DF79-5E6F2E308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B9008-BD35-FFCC-8B44-53EA95D92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9E192-1782-68A2-442B-43F4D7753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207A65E5-27BE-2197-686A-6A1BDDDCA3FF}"/>
              </a:ext>
            </a:extLst>
          </p:cNvPr>
          <p:cNvSpPr txBox="1">
            <a:spLocks/>
          </p:cNvSpPr>
          <p:nvPr/>
        </p:nvSpPr>
        <p:spPr>
          <a:xfrm>
            <a:off x="704298" y="1171799"/>
            <a:ext cx="6759854" cy="50178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Time between ICT maintenance and startup was relaxed enough, so the timing &amp; sync were up early enough to allow for a smooth startup of the sub-systems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biggest issues this time were various IT problems (server / </a:t>
            </a:r>
            <a:r>
              <a:rPr lang="en-GB" dirty="0" err="1"/>
              <a:t>linux</a:t>
            </a:r>
            <a:r>
              <a:rPr lang="en-GB" dirty="0"/>
              <a:t> / software / </a:t>
            </a:r>
            <a:r>
              <a:rPr lang="en-GB" dirty="0" err="1"/>
              <a:t>afs</a:t>
            </a:r>
            <a:r>
              <a:rPr lang="en-GB" dirty="0"/>
              <a:t>  / path upgrades, some of them partly depending on each other) -&gt; more about the details later 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Technical issues were “as usual” motion control, cameras, but nothing too unexpected.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RF and laser were all working well in the beginning, now some RF issues over the weekend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Heart 2">
            <a:extLst>
              <a:ext uri="{FF2B5EF4-FFF2-40B4-BE49-F238E27FC236}">
                <a16:creationId xmlns:a16="http://schemas.microsoft.com/office/drawing/2014/main" id="{A5270213-A5F2-0E8B-0124-BADE93FA7043}"/>
              </a:ext>
            </a:extLst>
          </p:cNvPr>
          <p:cNvSpPr/>
          <p:nvPr/>
        </p:nvSpPr>
        <p:spPr>
          <a:xfrm rot="697307">
            <a:off x="7391586" y="2006023"/>
            <a:ext cx="4752602" cy="3960440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000" dirty="0"/>
              <a:t>Many thanks to all the expert groups to bring the machine up!</a:t>
            </a:r>
          </a:p>
        </p:txBody>
      </p:sp>
    </p:spTree>
    <p:extLst>
      <p:ext uri="{BB962C8B-B14F-4D97-AF65-F5344CB8AC3E}">
        <p14:creationId xmlns:p14="http://schemas.microsoft.com/office/powerpoint/2010/main" val="758901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3A6D3-CCA0-CABF-7551-FADD3DFAB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The progress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29425E8-B984-DDDD-DABD-02F9F2ED41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6421" t="9200" r="3670" b="6618"/>
          <a:stretch/>
        </p:blipFill>
        <p:spPr>
          <a:xfrm>
            <a:off x="407368" y="1088740"/>
            <a:ext cx="8640960" cy="523519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5BAF6-09C2-DD5E-A00C-E45BD33FD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5C55C-E2EA-B9E3-A53F-C84A2AA20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DAE21-B4A7-7CE1-94C5-4EF674F3B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76697A-FC64-B5FB-860E-F009FC1D10BA}"/>
              </a:ext>
            </a:extLst>
          </p:cNvPr>
          <p:cNvSpPr txBox="1"/>
          <p:nvPr/>
        </p:nvSpPr>
        <p:spPr>
          <a:xfrm>
            <a:off x="9408368" y="1628800"/>
            <a:ext cx="2088306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DE" sz="2000" dirty="0"/>
              <a:t>Managed to restore 1 mJ at 12 keV on Thursday evening in Aramis. </a:t>
            </a:r>
          </a:p>
          <a:p>
            <a:pPr algn="l"/>
            <a:r>
              <a:rPr lang="en-DE" sz="2000" dirty="0"/>
              <a:t>Athos looked decent but had not been optimised to full extent yet. </a:t>
            </a:r>
          </a:p>
          <a:p>
            <a:pPr algn="l"/>
            <a:endParaRPr lang="en-DE" sz="2000" dirty="0"/>
          </a:p>
          <a:p>
            <a:pPr algn="l"/>
            <a:r>
              <a:rPr lang="en-DE" sz="2000" dirty="0"/>
              <a:t>MD over the weekend took place. </a:t>
            </a:r>
          </a:p>
        </p:txBody>
      </p:sp>
    </p:spTree>
    <p:extLst>
      <p:ext uri="{BB962C8B-B14F-4D97-AF65-F5344CB8AC3E}">
        <p14:creationId xmlns:p14="http://schemas.microsoft.com/office/powerpoint/2010/main" val="1615811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31816-AF24-3452-DBE6-928F29392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The issues with more detail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41521-85D2-9FBF-8E81-BFF56BAAE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088740"/>
            <a:ext cx="10801349" cy="493264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sz="1800" dirty="0"/>
              <a:t>Photon shutter did not open because the PSSS did not report motor position correctly (photonics mode monitor) -&gt; was fixed on Thursday morning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sz="1800" dirty="0"/>
              <a:t>Overall timing had to be moved by nearly 180 ps, not sure why -&gt; we moved laser and gun together to have same “coarse” timing on wall current monitor as before the shutdown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sz="1800" dirty="0"/>
              <a:t>RF: 2 S-Band RF Stations switched to “local mode” -&gt; known issue with the touch screen / mouse movement RF is checking what can be done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sz="1800" dirty="0"/>
              <a:t>One occurrence of the “timing issue” of a missed pulse (probably caused by IOC overload) -&gt; gateway not yet installed, for now we will try to bypass the interlock again so we do not generate so much downtime if it happens again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sz="1800" dirty="0"/>
              <a:t>IT issues: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DE" sz="1800" dirty="0"/>
              <a:t>If you log in remotely to sf-lc(a) machines and do not have /sf/op/bin in your path, please type “source op” in the terminal (you will notice this in case you cannot start applications through the launcher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S</a:t>
            </a:r>
            <a:r>
              <a:rPr lang="en-DE" sz="1800" dirty="0"/>
              <a:t>yntax for calling pshell based programmes with parameters changed -&gt; mail by A. Gobbo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DE" sz="1800" dirty="0"/>
              <a:t>AFS home removed from linux clusters and the new shared home was overflowing -&gt; login problem for several experts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0BF84-DF24-AE40-F712-9BC9ACFC2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26.01.26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0EFE8-ED01-3F51-72DA-37619E44F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4EB38-BA84-A39A-AA89-C841A0432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49539552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389D68B5-C2F3-0642-A200-D506ECBA1170}" vid="{643A27AB-9169-A24A-8F15-5462E8E36117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5709A03BF05541B6D03C11F852F0BE" ma:contentTypeVersion="10" ma:contentTypeDescription="Create a new document." ma:contentTypeScope="" ma:versionID="3b8c2acc8399a35809d04605c37abb23">
  <xsd:schema xmlns:xsd="http://www.w3.org/2001/XMLSchema" xmlns:xs="http://www.w3.org/2001/XMLSchema" xmlns:p="http://schemas.microsoft.com/office/2006/metadata/properties" xmlns:ns2="eea1ec4a-0de3-4731-951f-ae88697edb96" targetNamespace="http://schemas.microsoft.com/office/2006/metadata/properties" ma:root="true" ma:fieldsID="fc971dc5e4d525c78415d7a12c37377c" ns2:_="">
    <xsd:import namespace="eea1ec4a-0de3-4731-951f-ae88697edb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a1ec4a-0de3-4731-951f-ae88697edb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a11b504-4a56-4162-b481-2d74ed24a8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a1ec4a-0de3-4731-951f-ae88697edb9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E45A7C-4FDF-442E-89A4-15EFD27A1F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a1ec4a-0de3-4731-951f-ae88697edb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eea1ec4a-0de3-4731-951f-ae88697edb96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1697</TotalTime>
  <Words>426</Words>
  <Application>Microsoft Macintosh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Aptos</vt:lpstr>
      <vt:lpstr>Arial</vt:lpstr>
      <vt:lpstr>Benutzerdefiniertes Design</vt:lpstr>
      <vt:lpstr>SF Startup Report  January 2026</vt:lpstr>
      <vt:lpstr>Week 4 January 2026 Startup</vt:lpstr>
      <vt:lpstr>The progress</vt:lpstr>
      <vt:lpstr>The issues with more detail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SF RC Report 2024 Week 25</dc:title>
  <dc:creator>Hiller Nicole</dc:creator>
  <dc:description>erstellt durch Vorlagenbauer.ch</dc:description>
  <cp:lastModifiedBy>Hiller, Nicole</cp:lastModifiedBy>
  <cp:revision>22</cp:revision>
  <dcterms:created xsi:type="dcterms:W3CDTF">2024-06-24T08:58:45Z</dcterms:created>
  <dcterms:modified xsi:type="dcterms:W3CDTF">2026-01-26T12:39:04Z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0x0101009A5709A03BF05541B6D03C11F852F0BE</vt:lpwstr>
  </property>
  <property fmtid="{D5CDD505-2E9C-101B-9397-08002B2CF9AE}" pid="3" name="MediaServiceImageTags">
    <vt:lpwstr/>
  </property>
</Properties>
</file>