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94" r:id="rId3"/>
    <p:sldId id="258" r:id="rId4"/>
    <p:sldId id="261" r:id="rId5"/>
    <p:sldId id="260" r:id="rId6"/>
    <p:sldId id="262" r:id="rId7"/>
    <p:sldId id="263" r:id="rId8"/>
    <p:sldId id="311" r:id="rId9"/>
    <p:sldId id="312" r:id="rId10"/>
    <p:sldId id="309" r:id="rId11"/>
    <p:sldId id="315" r:id="rId12"/>
    <p:sldId id="316" r:id="rId13"/>
    <p:sldId id="317" r:id="rId14"/>
    <p:sldId id="318" r:id="rId15"/>
    <p:sldId id="319" r:id="rId16"/>
    <p:sldId id="307" r:id="rId17"/>
    <p:sldId id="320" r:id="rId18"/>
    <p:sldId id="310" r:id="rId19"/>
    <p:sldId id="301" r:id="rId20"/>
    <p:sldId id="302" r:id="rId21"/>
    <p:sldId id="304" r:id="rId22"/>
    <p:sldId id="303" r:id="rId23"/>
    <p:sldId id="266" r:id="rId24"/>
    <p:sldId id="268" r:id="rId25"/>
    <p:sldId id="269" r:id="rId26"/>
    <p:sldId id="271" r:id="rId27"/>
    <p:sldId id="273" r:id="rId28"/>
    <p:sldId id="322" r:id="rId29"/>
    <p:sldId id="274" r:id="rId30"/>
    <p:sldId id="275" r:id="rId31"/>
    <p:sldId id="277" r:id="rId32"/>
    <p:sldId id="276" r:id="rId33"/>
    <p:sldId id="278" r:id="rId34"/>
    <p:sldId id="280" r:id="rId35"/>
    <p:sldId id="279" r:id="rId36"/>
    <p:sldId id="281" r:id="rId37"/>
    <p:sldId id="282" r:id="rId38"/>
    <p:sldId id="283" r:id="rId39"/>
    <p:sldId id="284" r:id="rId40"/>
    <p:sldId id="285" r:id="rId41"/>
    <p:sldId id="286" r:id="rId42"/>
    <p:sldId id="287" r:id="rId43"/>
    <p:sldId id="288" r:id="rId44"/>
    <p:sldId id="289" r:id="rId45"/>
    <p:sldId id="290" r:id="rId46"/>
    <p:sldId id="291" r:id="rId47"/>
    <p:sldId id="298" r:id="rId48"/>
    <p:sldId id="313" r:id="rId49"/>
    <p:sldId id="314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7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61CFF-850C-4A83-9FBD-C9A328CA766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6C01B-DFC9-4042-9BA9-9067F85D6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61CFF-850C-4A83-9FBD-C9A328CA766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6C01B-DFC9-4042-9BA9-9067F85D6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61CFF-850C-4A83-9FBD-C9A328CA766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6C01B-DFC9-4042-9BA9-9067F85D6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61CFF-850C-4A83-9FBD-C9A328CA766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6C01B-DFC9-4042-9BA9-9067F85D6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61CFF-850C-4A83-9FBD-C9A328CA766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6C01B-DFC9-4042-9BA9-9067F85D6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61CFF-850C-4A83-9FBD-C9A328CA766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6C01B-DFC9-4042-9BA9-9067F85D6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61CFF-850C-4A83-9FBD-C9A328CA766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6C01B-DFC9-4042-9BA9-9067F85D6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61CFF-850C-4A83-9FBD-C9A328CA766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6C01B-DFC9-4042-9BA9-9067F85D6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61CFF-850C-4A83-9FBD-C9A328CA766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6C01B-DFC9-4042-9BA9-9067F85D6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61CFF-850C-4A83-9FBD-C9A328CA766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6C01B-DFC9-4042-9BA9-9067F85D6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61CFF-850C-4A83-9FBD-C9A328CA766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6C01B-DFC9-4042-9BA9-9067F85D6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61CFF-850C-4A83-9FBD-C9A328CA7660}" type="datetimeFigureOut">
              <a:rPr lang="ru-RU" smtClean="0"/>
              <a:pPr/>
              <a:t>07.09.2013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6C01B-DFC9-4042-9BA9-9067F85D6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psi.ch/conferenceDisplay.py?confId=2036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0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file:///C:\user\varlamov\NIST\newfig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tif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336704"/>
          </a:xfrm>
        </p:spPr>
        <p:txBody>
          <a:bodyPr>
            <a:noAutofit/>
          </a:bodyPr>
          <a:lstStyle/>
          <a:p>
            <a:r>
              <a:rPr lang="en-US" sz="4000" b="1" i="1" dirty="0" smtClean="0">
                <a:solidFill>
                  <a:srgbClr val="FF0000"/>
                </a:solidFill>
                <a:latin typeface="Book Antiqua" pitchFamily="18" charset="0"/>
              </a:rPr>
              <a:t>Present status and future prospects of </a:t>
            </a:r>
            <a:r>
              <a:rPr lang="en-US" sz="4000" b="1" i="1" dirty="0" err="1" smtClean="0">
                <a:solidFill>
                  <a:srgbClr val="FF0000"/>
                </a:solidFill>
                <a:latin typeface="Book Antiqua" pitchFamily="18" charset="0"/>
              </a:rPr>
              <a:t>nEDM</a:t>
            </a:r>
            <a:r>
              <a:rPr lang="en-US" sz="4000" b="1" i="1" dirty="0" smtClean="0">
                <a:solidFill>
                  <a:srgbClr val="FF0000"/>
                </a:solidFill>
                <a:latin typeface="Book Antiqua" pitchFamily="18" charset="0"/>
              </a:rPr>
              <a:t> experiment </a:t>
            </a:r>
            <a:br>
              <a:rPr lang="en-US" sz="4000" b="1" i="1" dirty="0" smtClean="0">
                <a:solidFill>
                  <a:srgbClr val="FF0000"/>
                </a:solidFill>
                <a:latin typeface="Book Antiqua" pitchFamily="18" charset="0"/>
              </a:rPr>
            </a:br>
            <a:r>
              <a:rPr lang="en-US" sz="4000" b="1" i="1" dirty="0" smtClean="0">
                <a:solidFill>
                  <a:srgbClr val="FF0000"/>
                </a:solidFill>
                <a:latin typeface="Book Antiqua" pitchFamily="18" charset="0"/>
              </a:rPr>
              <a:t>(PNPI-ILL-PTI)</a:t>
            </a:r>
            <a:br>
              <a:rPr lang="en-US" sz="4000" b="1" i="1" dirty="0" smtClean="0">
                <a:solidFill>
                  <a:srgbClr val="FF0000"/>
                </a:solidFill>
                <a:latin typeface="Book Antiqua" pitchFamily="18" charset="0"/>
              </a:rPr>
            </a:br>
            <a:r>
              <a:rPr lang="en-US" sz="4800" b="1" i="1" dirty="0" smtClean="0">
                <a:solidFill>
                  <a:srgbClr val="FF0000"/>
                </a:solidFill>
                <a:latin typeface="Book Antiqua" pitchFamily="18" charset="0"/>
              </a:rPr>
              <a:t/>
            </a:r>
            <a:br>
              <a:rPr lang="en-US" sz="4800" b="1" i="1" dirty="0" smtClean="0">
                <a:solidFill>
                  <a:srgbClr val="FF0000"/>
                </a:solidFill>
                <a:latin typeface="Book Antiqua" pitchFamily="18" charset="0"/>
              </a:rPr>
            </a:br>
            <a:r>
              <a:rPr lang="en-US" sz="3600" b="1" i="1" dirty="0" err="1" smtClean="0">
                <a:solidFill>
                  <a:srgbClr val="0066FF"/>
                </a:solidFill>
                <a:latin typeface="Book Antiqua" pitchFamily="18" charset="0"/>
              </a:rPr>
              <a:t>Anatolii</a:t>
            </a:r>
            <a:r>
              <a:rPr lang="en-US" sz="3600" b="1" i="1" dirty="0" smtClean="0">
                <a:solidFill>
                  <a:srgbClr val="0066FF"/>
                </a:solidFill>
                <a:latin typeface="Book Antiqua" pitchFamily="18" charset="0"/>
              </a:rPr>
              <a:t>  </a:t>
            </a:r>
            <a:r>
              <a:rPr lang="en-US" sz="3600" b="1" i="1" dirty="0" err="1" smtClean="0">
                <a:solidFill>
                  <a:srgbClr val="0066FF"/>
                </a:solidFill>
                <a:latin typeface="Book Antiqua" pitchFamily="18" charset="0"/>
              </a:rPr>
              <a:t>Serebrov</a:t>
            </a:r>
            <a:r>
              <a:rPr lang="en-US" b="1" i="1" dirty="0" smtClean="0">
                <a:solidFill>
                  <a:srgbClr val="0066FF"/>
                </a:solidFill>
                <a:latin typeface="Book Antiqua" pitchFamily="18" charset="0"/>
              </a:rPr>
              <a:t/>
            </a:r>
            <a:br>
              <a:rPr lang="en-US" b="1" i="1" dirty="0" smtClean="0">
                <a:solidFill>
                  <a:srgbClr val="0066FF"/>
                </a:solidFill>
                <a:latin typeface="Book Antiqua" pitchFamily="18" charset="0"/>
              </a:rPr>
            </a:br>
            <a:r>
              <a:rPr lang="en-US" b="1" i="1" dirty="0" smtClean="0">
                <a:latin typeface="Book Antiqua" pitchFamily="18" charset="0"/>
                <a:cs typeface="Andalus" pitchFamily="18" charset="-78"/>
              </a:rPr>
              <a:t> </a:t>
            </a:r>
            <a:r>
              <a:rPr lang="en-US" sz="3200" b="1" i="1" dirty="0" smtClean="0">
                <a:solidFill>
                  <a:srgbClr val="0066FF"/>
                </a:solidFill>
                <a:latin typeface="Book Antiqua" pitchFamily="18" charset="0"/>
              </a:rPr>
              <a:t>PNPI, </a:t>
            </a:r>
            <a:r>
              <a:rPr lang="en-US" sz="3200" b="1" i="1" dirty="0" err="1" smtClean="0">
                <a:solidFill>
                  <a:srgbClr val="0066FF"/>
                </a:solidFill>
                <a:latin typeface="Book Antiqua" pitchFamily="18" charset="0"/>
                <a:cs typeface="Andalus" pitchFamily="18" charset="-78"/>
              </a:rPr>
              <a:t>Gatchina</a:t>
            </a:r>
            <a:r>
              <a:rPr lang="en-US" sz="3200" b="1" i="1" dirty="0" smtClean="0">
                <a:solidFill>
                  <a:srgbClr val="0066FF"/>
                </a:solidFill>
                <a:latin typeface="Book Antiqua" pitchFamily="18" charset="0"/>
                <a:cs typeface="Andalus" pitchFamily="18" charset="-78"/>
              </a:rPr>
              <a:t> </a:t>
            </a:r>
            <a:r>
              <a:rPr lang="en-US" sz="3200" b="1" i="1" dirty="0" smtClean="0">
                <a:solidFill>
                  <a:srgbClr val="0066FF"/>
                </a:solidFill>
                <a:latin typeface="Book Antiqua" pitchFamily="18" charset="0"/>
              </a:rPr>
              <a:t/>
            </a:r>
            <a:br>
              <a:rPr lang="en-US" sz="3200" b="1" i="1" dirty="0" smtClean="0">
                <a:solidFill>
                  <a:srgbClr val="0066FF"/>
                </a:solidFill>
                <a:latin typeface="Book Antiqua" pitchFamily="18" charset="0"/>
              </a:rPr>
            </a:br>
            <a:r>
              <a:rPr lang="en-US" b="1" i="1" dirty="0">
                <a:solidFill>
                  <a:srgbClr val="0066FF"/>
                </a:solidFill>
                <a:latin typeface="Book Antiqua" pitchFamily="18" charset="0"/>
              </a:rPr>
              <a:t/>
            </a:r>
            <a:br>
              <a:rPr lang="en-US" b="1" i="1" dirty="0">
                <a:solidFill>
                  <a:srgbClr val="0066FF"/>
                </a:solidFill>
                <a:latin typeface="Book Antiqua" pitchFamily="18" charset="0"/>
              </a:rPr>
            </a:br>
            <a:r>
              <a:rPr lang="en-US" sz="2800" b="1" i="1" dirty="0" smtClean="0">
                <a:latin typeface="Book Antiqua" pitchFamily="18" charset="0"/>
                <a:hlinkClick r:id="rId2"/>
              </a:rPr>
              <a:t>Physics of fundamental Symmetries and Interactions - PSI2013 </a:t>
            </a:r>
            <a:r>
              <a:rPr lang="en-US" sz="2800" b="1" i="1" dirty="0" smtClean="0">
                <a:solidFill>
                  <a:srgbClr val="0066FF"/>
                </a:solidFill>
                <a:latin typeface="Amienne" pitchFamily="82" charset="0"/>
              </a:rPr>
              <a:t/>
            </a:r>
            <a:br>
              <a:rPr lang="en-US" sz="2800" b="1" i="1" dirty="0" smtClean="0">
                <a:solidFill>
                  <a:srgbClr val="0066FF"/>
                </a:solidFill>
                <a:latin typeface="Amienne" pitchFamily="82" charset="0"/>
              </a:rPr>
            </a:br>
            <a:endParaRPr lang="ru-RU" sz="2800" b="1" i="1" dirty="0">
              <a:latin typeface="Book Antiqua" pitchFamily="18" charset="0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4214" name="Object 6"/>
          <p:cNvGraphicFramePr>
            <a:graphicFrameLocks noChangeAspect="1"/>
          </p:cNvGraphicFramePr>
          <p:nvPr/>
        </p:nvGraphicFramePr>
        <p:xfrm>
          <a:off x="142844" y="1409180"/>
          <a:ext cx="5000660" cy="3493010"/>
        </p:xfrm>
        <a:graphic>
          <a:graphicData uri="http://schemas.openxmlformats.org/presentationml/2006/ole">
            <p:oleObj spid="_x0000_s94270" name="Graph" r:id="rId3" imgW="4155034" imgH="2901696" progId="Origin50.Graph">
              <p:embed/>
            </p:oleObj>
          </a:graphicData>
        </a:graphic>
      </p:graphicFrame>
      <p:sp>
        <p:nvSpPr>
          <p:cNvPr id="942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42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4217" name="Object 9"/>
          <p:cNvGraphicFramePr>
            <a:graphicFrameLocks noChangeAspect="1"/>
          </p:cNvGraphicFramePr>
          <p:nvPr/>
        </p:nvGraphicFramePr>
        <p:xfrm>
          <a:off x="4357686" y="1428736"/>
          <a:ext cx="4887892" cy="3419282"/>
        </p:xfrm>
        <a:graphic>
          <a:graphicData uri="http://schemas.openxmlformats.org/presentationml/2006/ole">
            <p:oleObj spid="_x0000_s94271" name="Graph" r:id="rId4" imgW="4155034" imgH="2901696" progId="Origin50.Graph">
              <p:embed/>
            </p:oleObj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2285984" y="428604"/>
            <a:ext cx="40577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Measurement of Storage Time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71604" y="5072074"/>
            <a:ext cx="14194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i="1" dirty="0" smtClean="0">
                <a:latin typeface="Calibri" pitchFamily="34" charset="0"/>
                <a:cs typeface="Times New Roman" pitchFamily="18" charset="0"/>
              </a:rPr>
              <a:t>Top chamber</a:t>
            </a:r>
            <a:endParaRPr lang="ru-RU" sz="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72132" y="5072074"/>
            <a:ext cx="1795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Bottom chamber</a:t>
            </a:r>
            <a:endParaRPr lang="ru-RU" sz="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7010400" y="6451600"/>
            <a:ext cx="2133600" cy="476250"/>
          </a:xfrm>
          <a:noFill/>
        </p:spPr>
        <p:txBody>
          <a:bodyPr/>
          <a:lstStyle/>
          <a:p>
            <a:fld id="{589A34B8-57FB-445C-BEA8-927782C39A95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642938" y="357188"/>
            <a:ext cx="73453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/>
            <a:r>
              <a:rPr lang="en-US" sz="2400" b="1">
                <a:solidFill>
                  <a:srgbClr val="0000FF"/>
                </a:solidFill>
                <a:sym typeface="Symbol" pitchFamily="18" charset="2"/>
              </a:rPr>
              <a:t>Preparation of  Cs-magnetometers at IPTI</a:t>
            </a:r>
          </a:p>
        </p:txBody>
      </p:sp>
      <p:pic>
        <p:nvPicPr>
          <p:cNvPr id="36868" name="Picture 5" descr="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1500188"/>
            <a:ext cx="2814637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6" descr="IMGP2384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lum bright="12000"/>
          </a:blip>
          <a:srcRect/>
          <a:stretch>
            <a:fillRect/>
          </a:stretch>
        </p:blipFill>
        <p:spPr bwMode="auto">
          <a:xfrm>
            <a:off x="4286250" y="1285875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7" descr="IMGP239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lum bright="18000"/>
          </a:blip>
          <a:srcRect/>
          <a:stretch>
            <a:fillRect/>
          </a:stretch>
        </p:blipFill>
        <p:spPr bwMode="auto">
          <a:xfrm>
            <a:off x="4357688" y="3643313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214313"/>
            <a:ext cx="9001125" cy="928687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rgbClr val="0000FF"/>
                </a:solidFill>
                <a:sym typeface="Symbol" pitchFamily="18" charset="2"/>
              </a:rPr>
              <a:t>8 (4x2)Cs-magnetometers inside EDM spectrometer</a:t>
            </a:r>
            <a:endParaRPr lang="ru-RU" sz="2800" dirty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4B4C98E-A7BA-4D53-8587-A563EB796416}" type="slidenum">
              <a:rPr lang="ru-RU" smtClean="0"/>
              <a:pPr/>
              <a:t>12</a:t>
            </a:fld>
            <a:endParaRPr lang="ru-RU" smtClean="0"/>
          </a:p>
        </p:txBody>
      </p:sp>
      <p:pic>
        <p:nvPicPr>
          <p:cNvPr id="37892" name="Picture 2" descr="C:\Documents and Settings\ASUS\Мои документы\magnetometra_ 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88" y="1214438"/>
            <a:ext cx="6905625" cy="51784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Номер слайда 1"/>
          <p:cNvSpPr txBox="1">
            <a:spLocks noGrp="1"/>
          </p:cNvSpPr>
          <p:nvPr/>
        </p:nvSpPr>
        <p:spPr bwMode="auto">
          <a:xfrm>
            <a:off x="7010400" y="64531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7DC6076-900E-4378-8A2F-A1FBADB55E98}" type="slidenum">
              <a:rPr lang="ru-RU">
                <a:solidFill>
                  <a:schemeClr val="tx2"/>
                </a:solidFill>
                <a:latin typeface="Comic Sans MS" pitchFamily="66" charset="0"/>
              </a:rPr>
              <a:pPr algn="r"/>
              <a:t>13</a:t>
            </a:fld>
            <a:endParaRPr lang="ru-RU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214313" y="142875"/>
            <a:ext cx="8929687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>
                <a:solidFill>
                  <a:srgbClr val="0000FF"/>
                </a:solidFill>
                <a:latin typeface="Times New Roman" pitchFamily="18" charset="0"/>
              </a:rPr>
              <a:t>Stabilization of magnetic field during resonance measurements (system of stabilization of resonance conditions + feedback by means of current coils)</a:t>
            </a:r>
            <a:endParaRPr lang="ru-RU" sz="2400" b="1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39940" name="Text Box 7"/>
          <p:cNvSpPr txBox="1">
            <a:spLocks noChangeArrowheads="1"/>
          </p:cNvSpPr>
          <p:nvPr/>
        </p:nvSpPr>
        <p:spPr bwMode="auto">
          <a:xfrm>
            <a:off x="3357563" y="1071563"/>
            <a:ext cx="3286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Clr>
                <a:srgbClr val="FF0000"/>
              </a:buClr>
            </a:pPr>
            <a:r>
              <a:rPr lang="en-US">
                <a:solidFill>
                  <a:srgbClr val="0000FF"/>
                </a:solidFill>
              </a:rPr>
              <a:t>quiet magnetic situation</a:t>
            </a:r>
          </a:p>
        </p:txBody>
      </p:sp>
      <p:pic>
        <p:nvPicPr>
          <p:cNvPr id="39941" name="Picture 6" descr="C:\Documents and Settings\ASUS\Мои документы\MagnField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88" y="1143000"/>
            <a:ext cx="8897938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88" y="214313"/>
            <a:ext cx="8604250" cy="89535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</a:rPr>
              <a:t>Stabilization of magnetic field during resonance measurements (system of stabilization of resonance conditions + feedback by means of current coils)</a:t>
            </a:r>
            <a:endParaRPr lang="ru-RU" sz="2400" dirty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0963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FB0AD53-A9A3-4CEE-BF4F-38D4022070AE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40964" name="Прямоугольник 5"/>
          <p:cNvSpPr>
            <a:spLocks noChangeArrowheads="1"/>
          </p:cNvSpPr>
          <p:nvPr/>
        </p:nvSpPr>
        <p:spPr bwMode="auto">
          <a:xfrm>
            <a:off x="2214563" y="1214438"/>
            <a:ext cx="5929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>
                <a:srgbClr val="FF0000"/>
              </a:buClr>
            </a:pPr>
            <a:r>
              <a:rPr lang="en-US">
                <a:solidFill>
                  <a:srgbClr val="0000FF"/>
                </a:solidFill>
              </a:rPr>
              <a:t>full day tests of bridge crane</a:t>
            </a:r>
            <a:endParaRPr lang="ru-RU">
              <a:solidFill>
                <a:srgbClr val="0000FF"/>
              </a:solidFill>
            </a:endParaRPr>
          </a:p>
        </p:txBody>
      </p:sp>
      <p:pic>
        <p:nvPicPr>
          <p:cNvPr id="40965" name="Picture 6" descr="C:\Documents and Settings\ASUS\Мои документы\MagnField2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917575"/>
            <a:ext cx="8215313" cy="58515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001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accent2"/>
                </a:solidFill>
                <a:effectLst/>
              </a:rPr>
              <a:t>The influence of external magnetic fluctuations on stability of resonance conditions in a spectrometer.</a:t>
            </a:r>
            <a:br>
              <a:rPr lang="en-US" sz="2000" b="1" dirty="0" smtClean="0">
                <a:solidFill>
                  <a:schemeClr val="accent2"/>
                </a:solidFill>
                <a:effectLst/>
              </a:rPr>
            </a:br>
            <a:r>
              <a:rPr lang="en-US" sz="2000" b="1" dirty="0" smtClean="0">
                <a:solidFill>
                  <a:schemeClr val="accent2"/>
                </a:solidFill>
                <a:effectLst/>
              </a:rPr>
              <a:t>(factor of </a:t>
            </a:r>
            <a:r>
              <a:rPr lang="en-US" sz="2000" b="1" dirty="0" err="1" smtClean="0">
                <a:solidFill>
                  <a:schemeClr val="accent2"/>
                </a:solidFill>
                <a:effectLst/>
              </a:rPr>
              <a:t>stabilisation</a:t>
            </a:r>
            <a:r>
              <a:rPr lang="en-US" sz="2000" b="1" dirty="0" smtClean="0">
                <a:solidFill>
                  <a:schemeClr val="accent2"/>
                </a:solidFill>
                <a:effectLst/>
              </a:rPr>
              <a:t> by mean of 8 Cs-magnetometers is about 10 – 15 times)</a:t>
            </a:r>
            <a:endParaRPr lang="ru-RU" sz="2000" b="1" dirty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37FE7C8-D8E6-4C91-A98C-D882CCDB9F38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5125" name="Прямоугольник 12"/>
          <p:cNvSpPr>
            <a:spLocks noChangeArrowheads="1"/>
          </p:cNvSpPr>
          <p:nvPr/>
        </p:nvSpPr>
        <p:spPr bwMode="auto">
          <a:xfrm>
            <a:off x="5786438" y="1571625"/>
            <a:ext cx="321468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 eaLnBrk="0" hangingPunct="0"/>
            <a:r>
              <a:rPr lang="en-US" b="1"/>
              <a:t>         a)</a:t>
            </a:r>
            <a:r>
              <a:rPr lang="ru-RU" b="1"/>
              <a:t>FM is the average frequency measured by means of eight Cs magnetometers;</a:t>
            </a:r>
            <a:br>
              <a:rPr lang="ru-RU" b="1"/>
            </a:br>
            <a:r>
              <a:rPr lang="en-US" b="1"/>
              <a:t/>
            </a:r>
            <a:br>
              <a:rPr lang="en-US" b="1"/>
            </a:br>
            <a:r>
              <a:rPr lang="ru-RU" b="1"/>
              <a:t>b) FN is the frequency measured by the additional Cs magnetometers in working volume;</a:t>
            </a:r>
            <a:br>
              <a:rPr lang="ru-RU" b="1"/>
            </a:br>
            <a:r>
              <a:rPr lang="en-US" b="1"/>
              <a:t/>
            </a:r>
            <a:br>
              <a:rPr lang="en-US" b="1"/>
            </a:br>
            <a:r>
              <a:rPr lang="ru-RU" b="1"/>
              <a:t>Difference FN – FM.</a:t>
            </a:r>
          </a:p>
        </p:txBody>
      </p:sp>
      <p:graphicFrame>
        <p:nvGraphicFramePr>
          <p:cNvPr id="5122" name="Object 9"/>
          <p:cNvGraphicFramePr>
            <a:graphicFrameLocks noChangeAspect="1"/>
          </p:cNvGraphicFramePr>
          <p:nvPr/>
        </p:nvGraphicFramePr>
        <p:xfrm>
          <a:off x="0" y="908720"/>
          <a:ext cx="6429375" cy="6072187"/>
        </p:xfrm>
        <a:graphic>
          <a:graphicData uri="http://schemas.openxmlformats.org/presentationml/2006/ole">
            <p:oleObj spid="_x0000_s122882" name="Graph" r:id="rId3" imgW="4099680" imgH="3381120" progId="Origin50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F:\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643050"/>
            <a:ext cx="7248752" cy="5087156"/>
          </a:xfrm>
          <a:prstGeom prst="rect">
            <a:avLst/>
          </a:prstGeom>
          <a:noFill/>
        </p:spPr>
      </p:pic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357158" y="215444"/>
            <a:ext cx="807249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Resonance curves for holding time 100s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22860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1785918" y="785794"/>
          <a:ext cx="2058987" cy="928694"/>
        </p:xfrm>
        <a:graphic>
          <a:graphicData uri="http://schemas.openxmlformats.org/presentationml/2006/ole">
            <p:oleObj spid="_x0000_s89150" name="Equation" r:id="rId4" imgW="1028254" imgH="431613" progId="Equation.DSMT4">
              <p:embed/>
            </p:oleObj>
          </a:graphicData>
        </a:graphic>
      </p:graphicFrame>
      <p:graphicFrame>
        <p:nvGraphicFramePr>
          <p:cNvPr id="89097" name="Object 9"/>
          <p:cNvGraphicFramePr>
            <a:graphicFrameLocks noChangeAspect="1"/>
          </p:cNvGraphicFramePr>
          <p:nvPr/>
        </p:nvGraphicFramePr>
        <p:xfrm>
          <a:off x="4572000" y="1000108"/>
          <a:ext cx="2693988" cy="457200"/>
        </p:xfrm>
        <a:graphic>
          <a:graphicData uri="http://schemas.openxmlformats.org/presentationml/2006/ole">
            <p:oleObj spid="_x0000_s89151" name="Equation" r:id="rId5" imgW="134620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0" y="6215063"/>
            <a:ext cx="4895850" cy="360362"/>
          </a:xfrm>
        </p:spPr>
        <p:txBody>
          <a:bodyPr>
            <a:normAutofit fontScale="90000"/>
          </a:bodyPr>
          <a:lstStyle/>
          <a:p>
            <a:r>
              <a:rPr lang="en-US" sz="1400" smtClean="0">
                <a:effectLst/>
              </a:rPr>
              <a:t>Interactive window of the management program </a:t>
            </a:r>
            <a:br>
              <a:rPr lang="en-US" sz="1400" smtClean="0">
                <a:effectLst/>
              </a:rPr>
            </a:br>
            <a:r>
              <a:rPr lang="en-US" sz="1400" smtClean="0">
                <a:effectLst/>
              </a:rPr>
              <a:t>for the HV-source</a:t>
            </a:r>
            <a:endParaRPr lang="ru-RU" sz="1400" smtClean="0">
              <a:effectLst/>
            </a:endParaRPr>
          </a:p>
        </p:txBody>
      </p:sp>
      <p:pic>
        <p:nvPicPr>
          <p:cNvPr id="44035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" y="142875"/>
            <a:ext cx="2592388" cy="3455988"/>
          </a:xfrm>
          <a:solidFill>
            <a:srgbClr val="FFFFFF"/>
          </a:solidFill>
        </p:spPr>
      </p:pic>
      <p:pic>
        <p:nvPicPr>
          <p:cNvPr id="44036" name="Picture 5" descr="P5050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75" y="214313"/>
            <a:ext cx="3097213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6" descr="untitl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21238" y="2643188"/>
            <a:ext cx="4322762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6" descr="P419008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0" y="2500313"/>
            <a:ext cx="3087688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9" name="Прямоугольник 6"/>
          <p:cNvSpPr>
            <a:spLocks noChangeArrowheads="1"/>
          </p:cNvSpPr>
          <p:nvPr/>
        </p:nvSpPr>
        <p:spPr bwMode="auto">
          <a:xfrm>
            <a:off x="3143250" y="142875"/>
            <a:ext cx="260985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</a:rPr>
              <a:t>HV-power supply and operation system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5233" name="Object 1"/>
          <p:cNvGraphicFramePr>
            <a:graphicFrameLocks noChangeAspect="1"/>
          </p:cNvGraphicFramePr>
          <p:nvPr/>
        </p:nvGraphicFramePr>
        <p:xfrm>
          <a:off x="1" y="926556"/>
          <a:ext cx="7929586" cy="5569493"/>
        </p:xfrm>
        <a:graphic>
          <a:graphicData uri="http://schemas.openxmlformats.org/presentationml/2006/ole">
            <p:oleObj spid="_x0000_s95260" name="Graph" r:id="rId3" imgW="25824055" imgH="18135434" progId="Origin50.Graph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28596" y="142852"/>
            <a:ext cx="8715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Direct measurement of sensitivity of EDM spectrometer with UCN density </a:t>
            </a:r>
            <a:r>
              <a:rPr lang="en-US" b="1" dirty="0" smtClean="0">
                <a:solidFill>
                  <a:srgbClr val="FF0000"/>
                </a:solidFill>
              </a:rPr>
              <a:t>4 </a:t>
            </a:r>
            <a:r>
              <a:rPr lang="en-US" b="1" dirty="0" err="1" smtClean="0">
                <a:solidFill>
                  <a:srgbClr val="FF0000"/>
                </a:solidFill>
              </a:rPr>
              <a:t>ucn</a:t>
            </a:r>
            <a:r>
              <a:rPr lang="en-US" b="1" dirty="0" smtClean="0">
                <a:solidFill>
                  <a:srgbClr val="FF0000"/>
                </a:solidFill>
              </a:rPr>
              <a:t>/cm</a:t>
            </a:r>
            <a:r>
              <a:rPr lang="en-US" b="1" baseline="30000" dirty="0" smtClean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 (at entrance)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with electric field </a:t>
            </a:r>
            <a:r>
              <a:rPr lang="en-US" b="1" dirty="0" smtClean="0">
                <a:solidFill>
                  <a:srgbClr val="FF0000"/>
                </a:solidFill>
              </a:rPr>
              <a:t>18 kV/cm </a:t>
            </a:r>
            <a:r>
              <a:rPr lang="en-US" b="1" dirty="0" smtClean="0">
                <a:solidFill>
                  <a:srgbClr val="0000FF"/>
                </a:solidFill>
              </a:rPr>
              <a:t>and T(hold) = </a:t>
            </a:r>
            <a:r>
              <a:rPr lang="en-US" b="1" dirty="0" smtClean="0">
                <a:solidFill>
                  <a:srgbClr val="FF0000"/>
                </a:solidFill>
              </a:rPr>
              <a:t>100 s</a:t>
            </a:r>
            <a:r>
              <a:rPr lang="en-US" b="1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84168" y="4857760"/>
            <a:ext cx="3074493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</a:rPr>
              <a:t>δ</a:t>
            </a:r>
            <a:r>
              <a:rPr lang="en-US" sz="2000" b="1" dirty="0" err="1" smtClean="0">
                <a:solidFill>
                  <a:srgbClr val="FF0000"/>
                </a:solidFill>
              </a:rPr>
              <a:t>D</a:t>
            </a:r>
            <a:r>
              <a:rPr lang="en-US" sz="2000" b="1" baseline="-25000" dirty="0" err="1" smtClean="0">
                <a:solidFill>
                  <a:srgbClr val="FF0000"/>
                </a:solidFill>
              </a:rPr>
              <a:t>edm</a:t>
            </a:r>
            <a:r>
              <a:rPr lang="en-US" sz="2000" b="1" dirty="0" smtClean="0">
                <a:solidFill>
                  <a:srgbClr val="FF0000"/>
                </a:solidFill>
              </a:rPr>
              <a:t> ~ 1.7∙10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-25  </a:t>
            </a:r>
            <a:r>
              <a:rPr lang="en-US" sz="2000" b="1" dirty="0" err="1" smtClean="0">
                <a:solidFill>
                  <a:srgbClr val="FF0000"/>
                </a:solidFill>
              </a:rPr>
              <a:t>e∙cm</a:t>
            </a:r>
            <a:r>
              <a:rPr lang="en-US" sz="2000" b="1" dirty="0" smtClean="0">
                <a:solidFill>
                  <a:srgbClr val="FF0000"/>
                </a:solidFill>
              </a:rPr>
              <a:t>/day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                   </a:t>
            </a:r>
            <a:r>
              <a:rPr lang="en-US" sz="2400" b="1" dirty="0" smtClean="0">
                <a:solidFill>
                  <a:srgbClr val="FF0000"/>
                </a:solidFill>
              </a:rPr>
              <a:t>The best run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6286520"/>
            <a:ext cx="2645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15 hours of measurement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1000108"/>
          <a:ext cx="6912769" cy="1890354"/>
        </p:xfrm>
        <a:graphic>
          <a:graphicData uri="http://schemas.openxmlformats.org/drawingml/2006/table">
            <a:tbl>
              <a:tblPr/>
              <a:tblGrid>
                <a:gridCol w="1727650"/>
                <a:gridCol w="1728373"/>
                <a:gridCol w="1728373"/>
                <a:gridCol w="1728373"/>
              </a:tblGrid>
              <a:tr h="345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Old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</a:rPr>
                        <a:t>New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All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66FF"/>
                          </a:solidFill>
                          <a:latin typeface="Times New Roman"/>
                          <a:ea typeface="Times New Roman"/>
                        </a:rPr>
                        <a:t>EDM</a:t>
                      </a:r>
                      <a:endParaRPr lang="ru-RU" sz="1800" b="1" dirty="0">
                        <a:solidFill>
                          <a:srgbClr val="0066FF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66FF"/>
                          </a:solidFill>
                          <a:latin typeface="Times New Roman"/>
                          <a:ea typeface="Times New Roman"/>
                        </a:rPr>
                        <a:t>0.7±4.0</a:t>
                      </a:r>
                      <a:endParaRPr lang="ru-RU" sz="1800" b="1" dirty="0">
                        <a:solidFill>
                          <a:srgbClr val="0066FF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66FF"/>
                          </a:solidFill>
                          <a:latin typeface="Times New Roman"/>
                          <a:ea typeface="Times New Roman"/>
                        </a:rPr>
                        <a:t>0.363±4.68</a:t>
                      </a:r>
                      <a:endParaRPr lang="ru-RU" sz="1800" b="1" dirty="0">
                        <a:solidFill>
                          <a:srgbClr val="0066FF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</a:rPr>
                        <a:t>0.56±3.04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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-22.8±9.2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-10.04±5.98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</a:rPr>
                        <a:t>-13.8±5.01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N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-14.5±4.4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18.62±5.15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-0.53±3.35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638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z</a:t>
                      </a:r>
                      <a:endParaRPr lang="ru-RU" sz="3200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-0.8±4.0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Times New Roman"/>
                          <a:ea typeface="Times New Roman"/>
                        </a:rPr>
                        <a:t>3.68±4.72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</a:rPr>
                        <a:t>1.05±3.05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6500826" y="3714752"/>
            <a:ext cx="15841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90% CL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5286380" y="3071810"/>
            <a:ext cx="36433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nEDM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/ 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Calibri" pitchFamily="34" charset="0"/>
              </a:rPr>
              <a:t>≤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Calibri" pitchFamily="34" charset="0"/>
                <a:cs typeface="Calibri" pitchFamily="34" charset="0"/>
              </a:rPr>
              <a:t>5.2∙10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Book Antiqua" pitchFamily="18" charset="0"/>
                <a:ea typeface="Calibri" pitchFamily="34" charset="0"/>
                <a:cs typeface="Calibri" pitchFamily="34" charset="0"/>
              </a:rPr>
              <a:t>-26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Calibri" pitchFamily="34" charset="0"/>
              </a:rPr>
              <a:t>e∙cm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214282" y="2643182"/>
          <a:ext cx="5786478" cy="3970237"/>
        </p:xfrm>
        <a:graphic>
          <a:graphicData uri="http://schemas.openxmlformats.org/presentationml/2006/ole">
            <p:oleObj spid="_x0000_s2085" name="Graph" r:id="rId3" imgW="31501020" imgH="21602676" progId="Origin50.Graph">
              <p:embed/>
            </p:oleObj>
          </a:graphicData>
        </a:graphic>
      </p:graphicFrame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357166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Preliminary results of measurements in units </a:t>
            </a:r>
            <a:endParaRPr lang="en-US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5580112" y="4278869"/>
            <a:ext cx="3543527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Control of false effect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due to magnetometers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(H</a:t>
            </a:r>
            <a:r>
              <a:rPr kumimoji="0" lang="en-US" sz="2000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up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-H</a:t>
            </a:r>
            <a:r>
              <a:rPr kumimoji="0" lang="en-US" sz="2000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down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(H</a:t>
            </a:r>
            <a:r>
              <a:rPr kumimoji="0" lang="en-US" sz="2000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up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-H</a:t>
            </a:r>
            <a:r>
              <a:rPr kumimoji="0" lang="en-US" sz="2000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down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= -(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12.05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±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8.44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)∙10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000" b="1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nT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sym typeface="Symbol"/>
              </a:rPr>
              <a:t>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  <a:sym typeface="Symbol"/>
              </a:rPr>
              <a:t>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-(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46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±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1.72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)∙10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-2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e∙cm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3286124"/>
            <a:ext cx="3722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</a:t>
            </a:r>
            <a:endParaRPr lang="ru-RU" sz="2800" b="1" dirty="0">
              <a:latin typeface="Times New Roman"/>
              <a:ea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57422" y="3286124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b="1" dirty="0" smtClean="0">
                <a:solidFill>
                  <a:srgbClr val="0066FF"/>
                </a:solidFill>
                <a:latin typeface="Times New Roman"/>
                <a:ea typeface="Times New Roman"/>
              </a:rPr>
              <a:t>EDM</a:t>
            </a:r>
            <a:endParaRPr lang="ru-RU" b="1" dirty="0">
              <a:solidFill>
                <a:srgbClr val="0066FF"/>
              </a:solidFill>
              <a:latin typeface="Times New Roman"/>
              <a:ea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00298" y="4786322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</a:t>
            </a:r>
            <a:endParaRPr lang="ru-RU" b="1" dirty="0">
              <a:latin typeface="Times New Roman"/>
              <a:ea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86314" y="4714884"/>
            <a:ext cx="3433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z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286512" y="428604"/>
            <a:ext cx="12602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Book Antiqua" pitchFamily="18" charset="0"/>
                <a:ea typeface="Calibri" pitchFamily="34" charset="0"/>
                <a:cs typeface="Calibri" pitchFamily="34" charset="0"/>
              </a:rPr>
              <a:t>10</a:t>
            </a:r>
            <a:r>
              <a:rPr lang="en-US" sz="2000" b="1" baseline="30000" dirty="0" smtClean="0">
                <a:solidFill>
                  <a:srgbClr val="FF0000"/>
                </a:solidFill>
                <a:latin typeface="Book Antiqua" pitchFamily="18" charset="0"/>
                <a:ea typeface="Calibri" pitchFamily="34" charset="0"/>
                <a:cs typeface="Calibri" pitchFamily="34" charset="0"/>
              </a:rPr>
              <a:t>-26</a:t>
            </a:r>
            <a:r>
              <a:rPr lang="en-US" sz="2000" dirty="0" smtClean="0">
                <a:latin typeface="Book Antiqua" pitchFamily="18" charset="0"/>
                <a:ea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Book Antiqua" pitchFamily="18" charset="0"/>
                <a:ea typeface="Calibri" pitchFamily="34" charset="0"/>
                <a:cs typeface="Calibri" pitchFamily="34" charset="0"/>
              </a:rPr>
              <a:t>e∙cm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52736"/>
            <a:ext cx="91440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PNPI, 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Petersburg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Nuclear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Physics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Institute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,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Gatchina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,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Russia</a:t>
            </a:r>
            <a:endParaRPr lang="en-US" sz="2400" b="1" i="1" dirty="0" smtClean="0">
              <a:solidFill>
                <a:srgbClr val="339933"/>
              </a:solidFill>
              <a:latin typeface="Book Antiqua" pitchFamily="18" charset="0"/>
            </a:endParaRPr>
          </a:p>
          <a:p>
            <a:pPr marL="342900" indent="-342900" algn="ctr">
              <a:buAutoNum type="alphaUcPeriod"/>
              <a:defRPr/>
            </a:pPr>
            <a:r>
              <a:rPr lang="ru-RU" sz="2400" b="1" i="1" u="sng" dirty="0" smtClean="0">
                <a:solidFill>
                  <a:srgbClr val="0000FF"/>
                </a:solidFill>
                <a:latin typeface="Book Antiqua" pitchFamily="18" charset="0"/>
              </a:rPr>
              <a:t>Serebrov</a:t>
            </a:r>
            <a:r>
              <a:rPr lang="ru-RU" sz="2400" b="1" i="1" dirty="0" smtClean="0">
                <a:solidFill>
                  <a:srgbClr val="0000FF"/>
                </a:solidFill>
                <a:latin typeface="Book Antiqua" pitchFamily="18" charset="0"/>
              </a:rPr>
              <a:t>,</a:t>
            </a:r>
            <a:r>
              <a:rPr lang="en-US" sz="2400" b="1" i="1" dirty="0" smtClean="0">
                <a:solidFill>
                  <a:srgbClr val="0000FF"/>
                </a:solidFill>
                <a:latin typeface="Book Antiqua" pitchFamily="18" charset="0"/>
              </a:rPr>
              <a:t> </a:t>
            </a:r>
            <a:r>
              <a:rPr lang="en-US" sz="2400" b="1" i="1" dirty="0" err="1" smtClean="0">
                <a:solidFill>
                  <a:srgbClr val="0000FF"/>
                </a:solidFill>
                <a:latin typeface="Book Antiqua" pitchFamily="18" charset="0"/>
              </a:rPr>
              <a:t>E.Kolomenskiy</a:t>
            </a:r>
            <a:r>
              <a:rPr lang="en-US" sz="2400" b="1" i="1" dirty="0" smtClean="0">
                <a:solidFill>
                  <a:srgbClr val="0000FF"/>
                </a:solidFill>
                <a:latin typeface="Book Antiqua" pitchFamily="18" charset="0"/>
              </a:rPr>
              <a:t>, </a:t>
            </a:r>
            <a:r>
              <a:rPr lang="en-US" sz="2400" b="1" i="1" dirty="0" err="1" smtClean="0">
                <a:solidFill>
                  <a:srgbClr val="0000FF"/>
                </a:solidFill>
                <a:latin typeface="Book Antiqua" pitchFamily="18" charset="0"/>
              </a:rPr>
              <a:t>A.Pirozhkov</a:t>
            </a:r>
            <a:r>
              <a:rPr lang="en-US" sz="2400" b="1" i="1" dirty="0" smtClean="0">
                <a:solidFill>
                  <a:srgbClr val="0000FF"/>
                </a:solidFill>
                <a:latin typeface="Book Antiqua" pitchFamily="18" charset="0"/>
              </a:rPr>
              <a:t>,</a:t>
            </a:r>
            <a:r>
              <a:rPr lang="ru-RU" sz="2400" b="1" i="1" dirty="0" smtClean="0">
                <a:solidFill>
                  <a:srgbClr val="0000FF"/>
                </a:solidFill>
                <a:latin typeface="Book Antiqua" pitchFamily="18" charset="0"/>
              </a:rPr>
              <a:t> </a:t>
            </a:r>
            <a:r>
              <a:rPr lang="ru-RU" sz="2400" b="1" i="1" dirty="0" err="1" smtClean="0">
                <a:solidFill>
                  <a:srgbClr val="0000FF"/>
                </a:solidFill>
                <a:latin typeface="Book Antiqua" pitchFamily="18" charset="0"/>
              </a:rPr>
              <a:t>I.Krasnoshekova</a:t>
            </a:r>
            <a:r>
              <a:rPr lang="ru-RU" sz="2400" b="1" i="1" dirty="0" smtClean="0">
                <a:solidFill>
                  <a:srgbClr val="0000FF"/>
                </a:solidFill>
                <a:latin typeface="Book Antiqua" pitchFamily="18" charset="0"/>
              </a:rPr>
              <a:t>,</a:t>
            </a:r>
            <a:r>
              <a:rPr lang="ru-RU" sz="2400" b="1" i="1" dirty="0">
                <a:solidFill>
                  <a:srgbClr val="0000FF"/>
                </a:solidFill>
                <a:latin typeface="Book Antiqua" pitchFamily="18" charset="0"/>
              </a:rPr>
              <a:t> </a:t>
            </a:r>
            <a:r>
              <a:rPr lang="ru-RU" sz="2400" b="1" i="1" dirty="0" err="1">
                <a:solidFill>
                  <a:srgbClr val="0000FF"/>
                </a:solidFill>
                <a:latin typeface="Book Antiqua" pitchFamily="18" charset="0"/>
              </a:rPr>
              <a:t>A.Vasiliev</a:t>
            </a:r>
            <a:r>
              <a:rPr lang="en-US" sz="2400" b="1" i="1" dirty="0" smtClean="0">
                <a:solidFill>
                  <a:srgbClr val="0000FF"/>
                </a:solidFill>
                <a:latin typeface="Book Antiqua" pitchFamily="18" charset="0"/>
              </a:rPr>
              <a:t>, </a:t>
            </a:r>
            <a:r>
              <a:rPr lang="en-US" sz="2400" b="1" i="1" dirty="0" err="1" smtClean="0">
                <a:solidFill>
                  <a:srgbClr val="0000FF"/>
                </a:solidFill>
                <a:latin typeface="Book Antiqua" pitchFamily="18" charset="0"/>
              </a:rPr>
              <a:t>A.Polyushkin</a:t>
            </a:r>
            <a:r>
              <a:rPr lang="en-US" sz="2400" b="1" i="1" dirty="0" smtClean="0">
                <a:solidFill>
                  <a:srgbClr val="0000FF"/>
                </a:solidFill>
                <a:latin typeface="Book Antiqua" pitchFamily="18" charset="0"/>
              </a:rPr>
              <a:t>, </a:t>
            </a:r>
            <a:r>
              <a:rPr lang="ru-RU" sz="2400" b="1" i="1" dirty="0" smtClean="0">
                <a:solidFill>
                  <a:srgbClr val="0000FF"/>
                </a:solidFill>
                <a:latin typeface="Book Antiqua" pitchFamily="18" charset="0"/>
              </a:rPr>
              <a:t> </a:t>
            </a:r>
            <a:r>
              <a:rPr lang="ru-RU" sz="2400" b="1" i="1" dirty="0" err="1" smtClean="0">
                <a:solidFill>
                  <a:srgbClr val="0000FF"/>
                </a:solidFill>
                <a:latin typeface="Book Antiqua" pitchFamily="18" charset="0"/>
              </a:rPr>
              <a:t>M.Lasakov</a:t>
            </a:r>
            <a:r>
              <a:rPr lang="ru-RU" sz="2400" b="1" i="1" dirty="0" smtClean="0">
                <a:solidFill>
                  <a:srgbClr val="0000FF"/>
                </a:solidFill>
                <a:latin typeface="Book Antiqua" pitchFamily="18" charset="0"/>
              </a:rPr>
              <a:t>, </a:t>
            </a:r>
            <a:r>
              <a:rPr lang="en-US" sz="2400" b="1" i="1" dirty="0" smtClean="0">
                <a:solidFill>
                  <a:srgbClr val="0000FF"/>
                </a:solidFill>
                <a:latin typeface="Book Antiqua" pitchFamily="18" charset="0"/>
              </a:rPr>
              <a:t>A.</a:t>
            </a:r>
            <a:r>
              <a:rPr lang="ru-RU" sz="2400" b="1" i="1" dirty="0" smtClean="0">
                <a:solidFill>
                  <a:srgbClr val="0000FF"/>
                </a:solidFill>
                <a:latin typeface="Book Antiqua" pitchFamily="18" charset="0"/>
              </a:rPr>
              <a:t>Fomin</a:t>
            </a:r>
            <a:r>
              <a:rPr lang="ru-RU" sz="2400" b="1" i="1" dirty="0">
                <a:solidFill>
                  <a:srgbClr val="0000FF"/>
                </a:solidFill>
                <a:latin typeface="Book Antiqua" pitchFamily="18" charset="0"/>
              </a:rPr>
              <a:t>,</a:t>
            </a:r>
            <a:r>
              <a:rPr lang="en-US" sz="2400" b="1" i="1" dirty="0">
                <a:solidFill>
                  <a:srgbClr val="0000FF"/>
                </a:solidFill>
                <a:latin typeface="Book Antiqua" pitchFamily="18" charset="0"/>
              </a:rPr>
              <a:t> </a:t>
            </a:r>
            <a:r>
              <a:rPr lang="ru-RU" sz="2400" b="1" i="1" dirty="0" err="1" smtClean="0">
                <a:solidFill>
                  <a:srgbClr val="0000FF"/>
                </a:solidFill>
                <a:latin typeface="Book Antiqua" pitchFamily="18" charset="0"/>
              </a:rPr>
              <a:t>I.Shoka</a:t>
            </a:r>
            <a:r>
              <a:rPr lang="en-US" sz="2400" b="1" i="1" dirty="0" smtClean="0">
                <a:solidFill>
                  <a:srgbClr val="0000FF"/>
                </a:solidFill>
                <a:latin typeface="Book Antiqua" pitchFamily="18" charset="0"/>
              </a:rPr>
              <a:t> </a:t>
            </a:r>
            <a:endParaRPr lang="ru-RU" sz="2400" b="1" i="1" baseline="30000" dirty="0">
              <a:solidFill>
                <a:srgbClr val="002060"/>
              </a:solidFill>
              <a:latin typeface="Book Antiqua" pitchFamily="18" charset="0"/>
            </a:endParaRPr>
          </a:p>
          <a:p>
            <a:pPr marL="342900" indent="-342900"/>
            <a:endParaRPr lang="en-US" sz="2400" b="1" i="1" baseline="30000" dirty="0" smtClean="0">
              <a:latin typeface="Book Antiqua" pitchFamily="18" charset="0"/>
            </a:endParaRPr>
          </a:p>
          <a:p>
            <a:pPr marL="342900" indent="-342900"/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ILL,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Institut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Laue-Langevin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,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Grenoble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,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France</a:t>
            </a:r>
            <a:endParaRPr lang="en-US" sz="2400" b="1" i="1" dirty="0" smtClean="0">
              <a:solidFill>
                <a:srgbClr val="339933"/>
              </a:solidFill>
              <a:latin typeface="Book Antiqua" pitchFamily="18" charset="0"/>
            </a:endParaRPr>
          </a:p>
          <a:p>
            <a:pPr algn="ctr">
              <a:defRPr/>
            </a:pPr>
            <a:r>
              <a:rPr lang="ru-RU" sz="2400" b="1" i="1" dirty="0" smtClean="0">
                <a:solidFill>
                  <a:srgbClr val="0000FF"/>
                </a:solidFill>
                <a:latin typeface="Book Antiqua" pitchFamily="18" charset="0"/>
              </a:rPr>
              <a:t>P</a:t>
            </a:r>
            <a:r>
              <a:rPr lang="ru-RU" sz="2400" b="1" i="1" dirty="0">
                <a:solidFill>
                  <a:srgbClr val="0000FF"/>
                </a:solidFill>
                <a:latin typeface="Book Antiqua" pitchFamily="18" charset="0"/>
              </a:rPr>
              <a:t>.</a:t>
            </a:r>
            <a:r>
              <a:rPr lang="en-US" sz="2400" b="1" i="1" dirty="0">
                <a:solidFill>
                  <a:srgbClr val="0000FF"/>
                </a:solidFill>
                <a:latin typeface="Book Antiqua" pitchFamily="18" charset="0"/>
              </a:rPr>
              <a:t> </a:t>
            </a:r>
            <a:r>
              <a:rPr lang="ru-RU" sz="2400" b="1" i="1" dirty="0" smtClean="0">
                <a:solidFill>
                  <a:srgbClr val="0000FF"/>
                </a:solidFill>
                <a:latin typeface="Book Antiqua" pitchFamily="18" charset="0"/>
              </a:rPr>
              <a:t>Geltenbort,</a:t>
            </a:r>
            <a:r>
              <a:rPr lang="en-US" sz="2400" b="1" i="1" dirty="0" smtClean="0">
                <a:solidFill>
                  <a:srgbClr val="0000FF"/>
                </a:solidFill>
                <a:latin typeface="Book Antiqua" pitchFamily="18" charset="0"/>
              </a:rPr>
              <a:t> O. Zimmer, S</a:t>
            </a:r>
            <a:r>
              <a:rPr lang="en-US" sz="2400" b="1" i="1" dirty="0">
                <a:solidFill>
                  <a:srgbClr val="0000FF"/>
                </a:solidFill>
                <a:latin typeface="Book Antiqua" pitchFamily="18" charset="0"/>
              </a:rPr>
              <a:t>. </a:t>
            </a:r>
            <a:r>
              <a:rPr lang="en-US" sz="2400" b="1" i="1" dirty="0" err="1" smtClean="0">
                <a:solidFill>
                  <a:srgbClr val="0000FF"/>
                </a:solidFill>
                <a:latin typeface="Book Antiqua" pitchFamily="18" charset="0"/>
              </a:rPr>
              <a:t>Ivanov</a:t>
            </a:r>
            <a:endParaRPr lang="ru-RU" sz="2400" b="1" i="1" baseline="30000" dirty="0">
              <a:solidFill>
                <a:srgbClr val="002060"/>
              </a:solidFill>
              <a:latin typeface="Book Antiqua" pitchFamily="18" charset="0"/>
            </a:endParaRPr>
          </a:p>
          <a:p>
            <a:pPr marL="342900" indent="-342900"/>
            <a:endParaRPr lang="ru-RU" sz="2400" b="1" i="1" dirty="0" smtClean="0">
              <a:solidFill>
                <a:srgbClr val="339933"/>
              </a:solidFill>
              <a:latin typeface="Book Antiqua" pitchFamily="18" charset="0"/>
            </a:endParaRPr>
          </a:p>
          <a:p>
            <a:pPr marL="342900" indent="-342900"/>
            <a:r>
              <a:rPr lang="en-US" sz="2400" b="1" i="1" dirty="0" smtClean="0">
                <a:solidFill>
                  <a:srgbClr val="339933"/>
                </a:solidFill>
                <a:latin typeface="Book Antiqua" pitchFamily="18" charset="0"/>
              </a:rPr>
              <a:t>IPTI, 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Ioffe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Physical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Technical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Institute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,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Russ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.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Acad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.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Sc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.,</a:t>
            </a:r>
            <a:endParaRPr lang="en-US" sz="2400" b="1" i="1" dirty="0" smtClean="0">
              <a:solidFill>
                <a:srgbClr val="339933"/>
              </a:solidFill>
              <a:latin typeface="Book Antiqua" pitchFamily="18" charset="0"/>
            </a:endParaRPr>
          </a:p>
          <a:p>
            <a:pPr marL="342900" indent="-342900"/>
            <a:r>
              <a:rPr lang="en-US" sz="2400" b="1" i="1" dirty="0" smtClean="0">
                <a:solidFill>
                  <a:srgbClr val="339933"/>
                </a:solidFill>
                <a:latin typeface="Book Antiqua" pitchFamily="18" charset="0"/>
              </a:rPr>
              <a:t>          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St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.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Petersburg</a:t>
            </a:r>
            <a:r>
              <a:rPr lang="ru-RU" sz="2400" b="1" i="1" dirty="0" smtClean="0">
                <a:solidFill>
                  <a:srgbClr val="339933"/>
                </a:solidFill>
                <a:latin typeface="Book Antiqua" pitchFamily="18" charset="0"/>
              </a:rPr>
              <a:t>, </a:t>
            </a:r>
            <a:r>
              <a:rPr lang="ru-RU" sz="2400" b="1" i="1" dirty="0" err="1" smtClean="0">
                <a:solidFill>
                  <a:srgbClr val="339933"/>
                </a:solidFill>
                <a:latin typeface="Book Antiqua" pitchFamily="18" charset="0"/>
              </a:rPr>
              <a:t>Russia</a:t>
            </a:r>
            <a:endParaRPr lang="en-US" sz="2400" b="1" i="1" dirty="0" smtClean="0">
              <a:solidFill>
                <a:srgbClr val="339933"/>
              </a:solidFill>
              <a:latin typeface="Book Antiqua" pitchFamily="18" charset="0"/>
            </a:endParaRPr>
          </a:p>
          <a:p>
            <a:pPr algn="ctr">
              <a:defRPr/>
            </a:pPr>
            <a:r>
              <a:rPr lang="ru-RU" sz="2400" b="1" i="1" dirty="0" smtClean="0">
                <a:solidFill>
                  <a:srgbClr val="0000FF"/>
                </a:solidFill>
                <a:latin typeface="Book Antiqua" pitchFamily="18" charset="0"/>
              </a:rPr>
              <a:t>E</a:t>
            </a:r>
            <a:r>
              <a:rPr lang="ru-RU" sz="2400" b="1" i="1" dirty="0">
                <a:solidFill>
                  <a:srgbClr val="0000FF"/>
                </a:solidFill>
                <a:latin typeface="Book Antiqua" pitchFamily="18" charset="0"/>
              </a:rPr>
              <a:t>.</a:t>
            </a:r>
            <a:r>
              <a:rPr lang="en-US" sz="2400" b="1" i="1" dirty="0">
                <a:solidFill>
                  <a:srgbClr val="0000FF"/>
                </a:solidFill>
                <a:latin typeface="Book Antiqua" pitchFamily="18" charset="0"/>
              </a:rPr>
              <a:t> </a:t>
            </a:r>
            <a:r>
              <a:rPr lang="ru-RU" sz="2400" b="1" i="1" dirty="0" err="1" smtClean="0">
                <a:solidFill>
                  <a:srgbClr val="0000FF"/>
                </a:solidFill>
                <a:latin typeface="Book Antiqua" pitchFamily="18" charset="0"/>
              </a:rPr>
              <a:t>Aleksandrov</a:t>
            </a:r>
            <a:r>
              <a:rPr lang="ru-RU" sz="2400" b="1" i="1" dirty="0" smtClean="0">
                <a:solidFill>
                  <a:srgbClr val="0000FF"/>
                </a:solidFill>
                <a:latin typeface="Book Antiqua" pitchFamily="18" charset="0"/>
              </a:rPr>
              <a:t>, </a:t>
            </a:r>
            <a:r>
              <a:rPr lang="ru-RU" sz="2400" b="1" i="1" dirty="0">
                <a:solidFill>
                  <a:srgbClr val="0000FF"/>
                </a:solidFill>
                <a:latin typeface="Book Antiqua" pitchFamily="18" charset="0"/>
              </a:rPr>
              <a:t>S.</a:t>
            </a:r>
            <a:r>
              <a:rPr lang="en-US" sz="2400" b="1" i="1" dirty="0">
                <a:solidFill>
                  <a:srgbClr val="0000FF"/>
                </a:solidFill>
                <a:latin typeface="Book Antiqua" pitchFamily="18" charset="0"/>
              </a:rPr>
              <a:t> </a:t>
            </a:r>
            <a:r>
              <a:rPr lang="ru-RU" sz="2400" b="1" i="1" dirty="0" err="1" smtClean="0">
                <a:solidFill>
                  <a:srgbClr val="0000FF"/>
                </a:solidFill>
                <a:latin typeface="Book Antiqua" pitchFamily="18" charset="0"/>
              </a:rPr>
              <a:t>Dmitriev</a:t>
            </a:r>
            <a:r>
              <a:rPr lang="ru-RU" sz="2400" b="1" i="1" dirty="0" smtClean="0">
                <a:solidFill>
                  <a:srgbClr val="0000FF"/>
                </a:solidFill>
                <a:latin typeface="Book Antiqua" pitchFamily="18" charset="0"/>
              </a:rPr>
              <a:t>, </a:t>
            </a:r>
            <a:r>
              <a:rPr lang="ru-RU" sz="2400" b="1" i="1" dirty="0">
                <a:solidFill>
                  <a:srgbClr val="0000FF"/>
                </a:solidFill>
                <a:latin typeface="Book Antiqua" pitchFamily="18" charset="0"/>
              </a:rPr>
              <a:t>N.</a:t>
            </a:r>
            <a:r>
              <a:rPr lang="en-US" sz="2400" b="1" i="1" dirty="0">
                <a:solidFill>
                  <a:srgbClr val="0000FF"/>
                </a:solidFill>
                <a:latin typeface="Book Antiqua" pitchFamily="18" charset="0"/>
              </a:rPr>
              <a:t> </a:t>
            </a:r>
            <a:r>
              <a:rPr lang="ru-RU" sz="2400" b="1" i="1" dirty="0" err="1" smtClean="0">
                <a:solidFill>
                  <a:srgbClr val="0000FF"/>
                </a:solidFill>
                <a:latin typeface="Book Antiqua" pitchFamily="18" charset="0"/>
              </a:rPr>
              <a:t>Dovator</a:t>
            </a:r>
            <a:r>
              <a:rPr lang="ru-RU" sz="2400" b="1" i="1" dirty="0" smtClean="0">
                <a:solidFill>
                  <a:srgbClr val="0000FF"/>
                </a:solidFill>
                <a:latin typeface="Book Antiqua" pitchFamily="18" charset="0"/>
              </a:rPr>
              <a:t> </a:t>
            </a:r>
            <a:endParaRPr lang="en-US" sz="2400" b="1" i="1" dirty="0" smtClean="0">
              <a:solidFill>
                <a:srgbClr val="339933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1187450" y="2060575"/>
          <a:ext cx="6626225" cy="1008063"/>
        </p:xfrm>
        <a:graphic>
          <a:graphicData uri="http://schemas.openxmlformats.org/presentationml/2006/ole">
            <p:oleObj spid="_x0000_s58428" name="Equation" r:id="rId3" imgW="1612900" imgH="203200" progId="Equation.DSMT4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419872" y="3573016"/>
            <a:ext cx="23306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90% CL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1979712" y="1196752"/>
            <a:ext cx="457849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1" u="none" strike="noStrike" cap="none" normalizeH="0" baseline="0" dirty="0" smtClean="0">
                <a:ln>
                  <a:noFill/>
                </a:ln>
                <a:solidFill>
                  <a:srgbClr val="0066FF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OUR current result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rgbClr val="0066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5148064" y="4869160"/>
            <a:ext cx="255577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Present limit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8373" name="Object 5"/>
          <p:cNvGraphicFramePr>
            <a:graphicFrameLocks noChangeAspect="1"/>
          </p:cNvGraphicFramePr>
          <p:nvPr/>
        </p:nvGraphicFramePr>
        <p:xfrm>
          <a:off x="5004048" y="5589240"/>
          <a:ext cx="3384376" cy="504056"/>
        </p:xfrm>
        <a:graphic>
          <a:graphicData uri="http://schemas.openxmlformats.org/presentationml/2006/ole">
            <p:oleObj spid="_x0000_s58429" name="Equation" r:id="rId4" imgW="1485900" imgH="203200" progId="Equation.DSMT4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156176" y="6237312"/>
            <a:ext cx="8595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90% CL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52736"/>
            <a:ext cx="748883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latin typeface="Book Antiqua" pitchFamily="18" charset="0"/>
              </a:rPr>
              <a:t>Nearest future prospects</a:t>
            </a:r>
          </a:p>
          <a:p>
            <a:endParaRPr lang="en-US" sz="3200" b="1" i="1" dirty="0">
              <a:solidFill>
                <a:srgbClr val="FF0000"/>
              </a:solidFill>
              <a:latin typeface="Book Antiqua" pitchFamily="18" charset="0"/>
            </a:endParaRPr>
          </a:p>
          <a:p>
            <a:pPr marL="457200" indent="-457200">
              <a:buAutoNum type="arabicPeriod"/>
            </a:pPr>
            <a:r>
              <a:rPr lang="en-US" sz="2400" b="1" i="1" dirty="0" smtClean="0">
                <a:solidFill>
                  <a:srgbClr val="0000FF"/>
                </a:solidFill>
                <a:latin typeface="Book Antiqua" pitchFamily="18" charset="0"/>
              </a:rPr>
              <a:t>Next step – removal to PF2  position EDM</a:t>
            </a:r>
            <a:br>
              <a:rPr lang="en-US" sz="2400" b="1" i="1" dirty="0" smtClean="0">
                <a:solidFill>
                  <a:srgbClr val="0000FF"/>
                </a:solidFill>
                <a:latin typeface="Book Antiqua" pitchFamily="18" charset="0"/>
              </a:rPr>
            </a:br>
            <a:r>
              <a:rPr lang="en-US" sz="2400" b="1" i="1" dirty="0" smtClean="0">
                <a:solidFill>
                  <a:srgbClr val="FF3399"/>
                </a:solidFill>
                <a:latin typeface="Book Antiqua" pitchFamily="18" charset="0"/>
              </a:rPr>
              <a:t>GAIN FACTOR  IN UCN DENSITY  is  3 - 4 times.</a:t>
            </a:r>
          </a:p>
          <a:p>
            <a:pPr marL="457200" indent="-457200">
              <a:buAutoNum type="arabicPeriod"/>
            </a:pPr>
            <a:endParaRPr lang="en-US" sz="2400" b="1" i="1" dirty="0" smtClean="0">
              <a:solidFill>
                <a:srgbClr val="FF3399"/>
              </a:solidFill>
              <a:latin typeface="Book Antiqua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i="1" dirty="0" smtClean="0">
                <a:solidFill>
                  <a:srgbClr val="0066FF"/>
                </a:solidFill>
                <a:latin typeface="Book Antiqua" pitchFamily="18" charset="0"/>
                <a:ea typeface="Droid Sans"/>
                <a:cs typeface="Times New Roman" pitchFamily="18" charset="0"/>
              </a:rPr>
              <a:t>2.   New scheme of UCN trap in EDM spectrometer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Expected factor in UCN intensity – 3 times</a:t>
            </a:r>
            <a:r>
              <a:rPr lang="ru-RU" sz="2400" b="1" i="1" dirty="0" smtClean="0">
                <a:solidFill>
                  <a:srgbClr val="FF3399"/>
                </a:solidFill>
                <a:latin typeface="Book Antiqua" pitchFamily="18" charset="0"/>
              </a:rPr>
              <a:t/>
            </a:r>
            <a:br>
              <a:rPr lang="ru-RU" sz="2400" b="1" i="1" dirty="0" smtClean="0">
                <a:solidFill>
                  <a:srgbClr val="FF3399"/>
                </a:solidFill>
                <a:latin typeface="Book Antiqua" pitchFamily="18" charset="0"/>
              </a:rPr>
            </a:br>
            <a:endParaRPr lang="ru-RU" sz="2400" b="1" i="1" dirty="0"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4653136"/>
            <a:ext cx="6408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None/>
            </a:pPr>
            <a:r>
              <a:rPr lang="en-US" sz="2800" b="1" dirty="0" smtClean="0"/>
              <a:t>Expected EDM sensitivity :  </a:t>
            </a:r>
          </a:p>
          <a:p>
            <a:pPr marL="514350" indent="-514350">
              <a:buNone/>
            </a:pPr>
            <a:r>
              <a:rPr lang="en-US" sz="2800" b="1" dirty="0" smtClean="0"/>
              <a:t>                 0.7∙10</a:t>
            </a:r>
            <a:r>
              <a:rPr lang="en-US" sz="2800" b="1" baseline="30000" dirty="0" smtClean="0"/>
              <a:t>-26  </a:t>
            </a:r>
            <a:r>
              <a:rPr lang="en-US" sz="2800" b="1" dirty="0" err="1" smtClean="0"/>
              <a:t>e∙cm</a:t>
            </a:r>
            <a:r>
              <a:rPr lang="en-US" sz="2800" b="1" dirty="0" smtClean="0"/>
              <a:t>/100 days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 descr="D:\fomin1\pnpi_2013b\talk_edm\var2\Располож установки КОВШ в Гренобле-3-Model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444261" y="1019909"/>
            <a:ext cx="4255737" cy="55391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79512" y="-27384"/>
            <a:ext cx="8785225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2700" b="1" i="1" dirty="0" smtClean="0">
                <a:solidFill>
                  <a:srgbClr val="FF3399"/>
                </a:solidFill>
                <a:latin typeface="Book Antiqua" pitchFamily="18" charset="0"/>
              </a:rPr>
              <a:t>EDM spectrometer and “Big </a:t>
            </a:r>
            <a:r>
              <a:rPr lang="en-US" sz="2700" b="1" i="1" dirty="0" err="1" smtClean="0">
                <a:solidFill>
                  <a:srgbClr val="FF3399"/>
                </a:solidFill>
                <a:latin typeface="Book Antiqua" pitchFamily="18" charset="0"/>
              </a:rPr>
              <a:t>gravitrap</a:t>
            </a:r>
            <a:r>
              <a:rPr lang="en-US" sz="2700" b="1" i="1" dirty="0" smtClean="0">
                <a:solidFill>
                  <a:srgbClr val="FF3399"/>
                </a:solidFill>
                <a:latin typeface="Book Antiqua" pitchFamily="18" charset="0"/>
              </a:rPr>
              <a:t>” </a:t>
            </a:r>
          </a:p>
          <a:p>
            <a:pPr algn="ctr" eaLnBrk="1" hangingPunct="1">
              <a:lnSpc>
                <a:spcPct val="90000"/>
              </a:lnSpc>
            </a:pPr>
            <a:r>
              <a:rPr lang="en-US" sz="2700" b="1" i="1" dirty="0" smtClean="0">
                <a:solidFill>
                  <a:srgbClr val="FF3399"/>
                </a:solidFill>
                <a:latin typeface="Book Antiqua" pitchFamily="18" charset="0"/>
              </a:rPr>
              <a:t>at the PF2 UCN facilities </a:t>
            </a:r>
            <a:endParaRPr lang="ru-RU" sz="2700" b="1" i="1" dirty="0">
              <a:solidFill>
                <a:srgbClr val="FF3399"/>
              </a:solidFill>
              <a:latin typeface="Book Antiqua" pitchFamily="18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236296" y="1556792"/>
            <a:ext cx="1512168" cy="4431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1600" b="1" dirty="0" smtClean="0">
                <a:solidFill>
                  <a:srgbClr val="0066FF"/>
                </a:solidFill>
                <a:latin typeface="Arial" charset="0"/>
              </a:rPr>
              <a:t>EDM spectrometer</a:t>
            </a:r>
            <a:endParaRPr lang="ru-RU" sz="1600" b="1" dirty="0">
              <a:solidFill>
                <a:srgbClr val="0066FF"/>
              </a:solidFill>
              <a:latin typeface="Arial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5576" y="1556792"/>
            <a:ext cx="756084" cy="2215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1600" b="1" dirty="0" smtClean="0">
                <a:solidFill>
                  <a:srgbClr val="0066FF"/>
                </a:solidFill>
                <a:latin typeface="Arial" charset="0"/>
              </a:rPr>
              <a:t>turbine</a:t>
            </a:r>
            <a:endParaRPr lang="ru-RU" sz="1600" b="1" dirty="0">
              <a:solidFill>
                <a:srgbClr val="0066FF"/>
              </a:solidFill>
              <a:latin typeface="Arial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42910" y="4857760"/>
            <a:ext cx="1512168" cy="4431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1600" b="1" dirty="0">
                <a:solidFill>
                  <a:srgbClr val="0066FF"/>
                </a:solidFill>
                <a:latin typeface="Arial" charset="0"/>
              </a:rPr>
              <a:t>i</a:t>
            </a:r>
            <a:r>
              <a:rPr lang="en-US" sz="1600" b="1" dirty="0" smtClean="0">
                <a:solidFill>
                  <a:srgbClr val="0066FF"/>
                </a:solidFill>
                <a:latin typeface="Arial" charset="0"/>
              </a:rPr>
              <a:t>nstallation </a:t>
            </a:r>
          </a:p>
          <a:p>
            <a:pPr eaLnBrk="1" hangingPunct="1">
              <a:lnSpc>
                <a:spcPct val="90000"/>
              </a:lnSpc>
            </a:pPr>
            <a:r>
              <a:rPr lang="en-US" sz="1600" b="1" dirty="0" smtClean="0">
                <a:solidFill>
                  <a:srgbClr val="0066FF"/>
                </a:solidFill>
                <a:latin typeface="Arial" charset="0"/>
              </a:rPr>
              <a:t>“Big </a:t>
            </a:r>
            <a:r>
              <a:rPr lang="en-US" sz="1600" b="1" dirty="0" err="1" smtClean="0">
                <a:solidFill>
                  <a:srgbClr val="0066FF"/>
                </a:solidFill>
                <a:latin typeface="Arial" charset="0"/>
              </a:rPr>
              <a:t>gravitrap</a:t>
            </a:r>
            <a:r>
              <a:rPr lang="en-US" sz="1600" b="1" dirty="0" smtClean="0">
                <a:solidFill>
                  <a:srgbClr val="0066FF"/>
                </a:solidFill>
                <a:latin typeface="Arial" charset="0"/>
              </a:rPr>
              <a:t>”</a:t>
            </a:r>
            <a:endParaRPr lang="ru-RU" sz="1600" b="1" dirty="0">
              <a:solidFill>
                <a:srgbClr val="0066FF"/>
              </a:solidFill>
              <a:latin typeface="Arial" charset="0"/>
            </a:endParaRPr>
          </a:p>
        </p:txBody>
      </p:sp>
      <p:cxnSp>
        <p:nvCxnSpPr>
          <p:cNvPr id="8" name="Прямая соединительная линия 7"/>
          <p:cNvCxnSpPr>
            <a:stCxn id="5" idx="3"/>
          </p:cNvCxnSpPr>
          <p:nvPr/>
        </p:nvCxnSpPr>
        <p:spPr>
          <a:xfrm>
            <a:off x="1511660" y="1667592"/>
            <a:ext cx="1620180" cy="249240"/>
          </a:xfrm>
          <a:prstGeom prst="line">
            <a:avLst/>
          </a:prstGeom>
          <a:ln w="1905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2087724" y="4475904"/>
            <a:ext cx="1620180" cy="537272"/>
          </a:xfrm>
          <a:prstGeom prst="line">
            <a:avLst/>
          </a:prstGeom>
          <a:ln w="1905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6012160" y="1772816"/>
            <a:ext cx="1080120" cy="576064"/>
          </a:xfrm>
          <a:prstGeom prst="line">
            <a:avLst/>
          </a:prstGeom>
          <a:ln w="1905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C:\Documents and Settings\ASUS\Мои документы\P10908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372200" y="3861048"/>
            <a:ext cx="2448272" cy="1835935"/>
          </a:xfrm>
          <a:prstGeom prst="rect">
            <a:avLst/>
          </a:prstGeom>
          <a:noFill/>
        </p:spPr>
      </p:pic>
      <p:pic>
        <p:nvPicPr>
          <p:cNvPr id="12" name="Рисунок 8" descr="PA31000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996952"/>
            <a:ext cx="2308953" cy="1728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2714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9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389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38979" name="Object 3"/>
          <p:cNvGraphicFramePr>
            <a:graphicFrameLocks noChangeAspect="1"/>
          </p:cNvGraphicFramePr>
          <p:nvPr/>
        </p:nvGraphicFramePr>
        <p:xfrm>
          <a:off x="74927" y="714356"/>
          <a:ext cx="7053761" cy="3500462"/>
        </p:xfrm>
        <a:graphic>
          <a:graphicData uri="http://schemas.openxmlformats.org/presentationml/2006/ole">
            <p:oleObj spid="_x0000_s1053" r:id="rId3" imgW="14687550" imgH="7724775" progId="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75656" y="188640"/>
            <a:ext cx="64452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0066FF"/>
                </a:solidFill>
                <a:latin typeface="Times New Roman" pitchFamily="18" charset="0"/>
                <a:ea typeface="Droid Sans"/>
                <a:cs typeface="Times New Roman" pitchFamily="18" charset="0"/>
              </a:rPr>
              <a:t>New scheme of UCN trap in EDM spectrometer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Expected factor UCN intensity – 3 times</a:t>
            </a:r>
            <a:endParaRPr lang="ru-RU" altLang="zh-CN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D:\fomin1\pnpi_2013b\talk_edm\var2\scheme.wm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37" r="3824"/>
          <a:stretch/>
        </p:blipFill>
        <p:spPr bwMode="auto">
          <a:xfrm>
            <a:off x="3428992" y="4357694"/>
            <a:ext cx="4653107" cy="23008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691680" y="5301208"/>
            <a:ext cx="1332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Old scheme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92280" y="1988840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New scheme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66FF"/>
                </a:solidFill>
              </a:rPr>
              <a:t>EDM sensitivity at PF2 position “EDM”</a:t>
            </a:r>
            <a:endParaRPr lang="ru-RU" b="1" dirty="0">
              <a:solidFill>
                <a:srgbClr val="0066FF"/>
              </a:solidFill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Tx/>
              <a:buAutoNum type="arabicPeriod" startAt="2014"/>
            </a:pPr>
            <a:r>
              <a:rPr lang="en-US" sz="2800" b="1" dirty="0" smtClean="0">
                <a:solidFill>
                  <a:srgbClr val="FF0000"/>
                </a:solidFill>
              </a:rPr>
              <a:t> </a:t>
            </a:r>
          </a:p>
          <a:p>
            <a:pPr marL="514350" indent="-51435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</a:rPr>
              <a:t>New position at PF2 (EDM instead of MAM) Factor in UCN density is about 3 – 4 times in respect to MAM position. Additionally new scheme of UCN traps in spectrometer can bring factor of 3 in UCN intensity. </a:t>
            </a:r>
          </a:p>
          <a:p>
            <a:pPr marL="514350" indent="-514350">
              <a:buFontTx/>
              <a:buAutoNum type="arabicPeriod" startAt="2014"/>
            </a:pPr>
            <a:endParaRPr lang="en-US" sz="2800" b="1" dirty="0" smtClean="0"/>
          </a:p>
          <a:p>
            <a:pPr marL="514350" indent="-514350">
              <a:buNone/>
            </a:pPr>
            <a:endParaRPr lang="en-US" sz="2800" b="1" dirty="0" smtClean="0"/>
          </a:p>
          <a:p>
            <a:pPr marL="514350" indent="-51435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                           </a:t>
            </a:r>
            <a:r>
              <a:rPr lang="en-US" sz="4000" b="1" dirty="0" smtClean="0">
                <a:solidFill>
                  <a:srgbClr val="FF0000"/>
                </a:solidFill>
              </a:rPr>
              <a:t>Expected EDM sensitivity :  </a:t>
            </a:r>
          </a:p>
          <a:p>
            <a:pPr marL="514350" indent="-514350">
              <a:buNone/>
            </a:pPr>
            <a:r>
              <a:rPr lang="en-US" sz="4200" b="1" dirty="0" smtClean="0">
                <a:solidFill>
                  <a:srgbClr val="FF0000"/>
                </a:solidFill>
              </a:rPr>
              <a:t>                 0.7∙10</a:t>
            </a:r>
            <a:r>
              <a:rPr lang="en-US" sz="4200" b="1" baseline="30000" dirty="0" smtClean="0">
                <a:solidFill>
                  <a:srgbClr val="FF0000"/>
                </a:solidFill>
              </a:rPr>
              <a:t>-26  </a:t>
            </a:r>
            <a:r>
              <a:rPr lang="en-US" sz="4200" b="1" dirty="0" err="1" smtClean="0">
                <a:solidFill>
                  <a:srgbClr val="FF0000"/>
                </a:solidFill>
              </a:rPr>
              <a:t>e∙cm</a:t>
            </a:r>
            <a:r>
              <a:rPr lang="en-US" sz="4200" b="1" dirty="0" smtClean="0">
                <a:solidFill>
                  <a:srgbClr val="FF0000"/>
                </a:solidFill>
              </a:rPr>
              <a:t>/100 days</a:t>
            </a:r>
          </a:p>
          <a:p>
            <a:pPr>
              <a:buFontTx/>
              <a:buNone/>
            </a:pPr>
            <a:endParaRPr lang="en-US" sz="2800" b="1" dirty="0" smtClean="0"/>
          </a:p>
          <a:p>
            <a:pPr>
              <a:buFontTx/>
              <a:buNone/>
            </a:pPr>
            <a:r>
              <a:rPr lang="en-US" sz="2800" b="1" dirty="0" smtClean="0"/>
              <a:t>  </a:t>
            </a:r>
          </a:p>
          <a:p>
            <a:pPr>
              <a:buFontTx/>
              <a:buNone/>
            </a:pPr>
            <a:r>
              <a:rPr lang="en-US" b="1" dirty="0" smtClean="0">
                <a:solidFill>
                  <a:srgbClr val="FF0000"/>
                </a:solidFill>
              </a:rPr>
              <a:t>               </a:t>
            </a:r>
            <a:endParaRPr lang="en-US" b="1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fomin1\pnpi_2013a\talk_june_sources\Graph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0" y="1072800"/>
            <a:ext cx="8231183" cy="5716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42358" y="116632"/>
            <a:ext cx="8478114" cy="93610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i="1" dirty="0" smtClean="0">
                <a:solidFill>
                  <a:srgbClr val="FF0000"/>
                </a:solidFill>
                <a:latin typeface="Book Antiqua" pitchFamily="18" charset="0"/>
              </a:rPr>
              <a:t>Nearest  and distant future  prospects to increase sensitivity of EDM measurements </a:t>
            </a:r>
            <a:endParaRPr lang="ru-RU" sz="2800" i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3140968"/>
            <a:ext cx="30235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latin typeface="Book Antiqua" pitchFamily="18" charset="0"/>
              </a:rPr>
              <a:t>Nearest prospects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4286256"/>
            <a:ext cx="31165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latin typeface="Book Antiqua" pitchFamily="18" charset="0"/>
              </a:rPr>
              <a:t>Distant prospects 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58657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3500462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UCN  </a:t>
            </a:r>
            <a:r>
              <a:rPr lang="en-US" b="1" i="1" dirty="0" err="1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supersource</a:t>
            </a:r>
            <a:r>
              <a:rPr lang="en-US" b="1" i="1" dirty="0" err="1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s</a:t>
            </a:r>
            <a:r>
              <a:rPr lang="en-US" b="1" i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/>
            </a:r>
            <a:br>
              <a:rPr lang="en-US" b="1" i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</a:br>
            <a:r>
              <a:rPr lang="en-US" b="1" i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at PNPI reactor WWR-M</a:t>
            </a:r>
            <a:br>
              <a:rPr lang="en-US" b="1" i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</a:br>
            <a:r>
              <a:rPr lang="en-US" b="1" i="1" dirty="0" smtClean="0">
                <a:solidFill>
                  <a:srgbClr val="FF0000"/>
                </a:solidFill>
                <a:latin typeface="Book Antiqua" pitchFamily="18" charset="0"/>
                <a:cs typeface="Andalus" pitchFamily="18" charset="-78"/>
              </a:rPr>
              <a:t>and  reactor  PIK</a:t>
            </a:r>
            <a:endParaRPr lang="ru-RU" b="1" i="1" dirty="0">
              <a:solidFill>
                <a:srgbClr val="FF0000"/>
              </a:solidFill>
              <a:latin typeface="Book Antiqua" pitchFamily="18" charset="0"/>
              <a:cs typeface="Andalus" pitchFamily="18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4143380"/>
            <a:ext cx="6400800" cy="2328882"/>
          </a:xfrm>
        </p:spPr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future prospects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7" descr="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4325" y="1844675"/>
            <a:ext cx="4427538" cy="441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107950" y="2333625"/>
            <a:ext cx="1368425" cy="274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>
                <a:solidFill>
                  <a:srgbClr val="0000FF"/>
                </a:solidFill>
              </a:rPr>
              <a:t>He   </a:t>
            </a:r>
            <a:r>
              <a:rPr lang="ru-RU">
                <a:solidFill>
                  <a:srgbClr val="0000FF"/>
                </a:solidFill>
              </a:rPr>
              <a:t>Т=1.2 К</a:t>
            </a:r>
            <a:endParaRPr lang="en-US" baseline="-25000">
              <a:solidFill>
                <a:srgbClr val="0000FF"/>
              </a:solidFill>
            </a:endParaRPr>
          </a:p>
        </p:txBody>
      </p:sp>
      <p:sp>
        <p:nvSpPr>
          <p:cNvPr id="18437" name="Line 6"/>
          <p:cNvSpPr>
            <a:spLocks noChangeShapeType="1"/>
          </p:cNvSpPr>
          <p:nvPr/>
        </p:nvSpPr>
        <p:spPr bwMode="auto">
          <a:xfrm flipH="1" flipV="1">
            <a:off x="1428750" y="2465388"/>
            <a:ext cx="2024063" cy="606425"/>
          </a:xfrm>
          <a:prstGeom prst="line">
            <a:avLst/>
          </a:pr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439" name="Line 8"/>
          <p:cNvSpPr>
            <a:spLocks noChangeShapeType="1"/>
          </p:cNvSpPr>
          <p:nvPr/>
        </p:nvSpPr>
        <p:spPr bwMode="auto">
          <a:xfrm flipH="1" flipV="1">
            <a:off x="1428750" y="2928938"/>
            <a:ext cx="1558925" cy="500062"/>
          </a:xfrm>
          <a:prstGeom prst="line">
            <a:avLst/>
          </a:pr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14" name="Text Box 9"/>
          <p:cNvSpPr txBox="1">
            <a:spLocks noChangeArrowheads="1"/>
          </p:cNvSpPr>
          <p:nvPr/>
        </p:nvSpPr>
        <p:spPr bwMode="auto">
          <a:xfrm>
            <a:off x="107950" y="3654425"/>
            <a:ext cx="1439863" cy="274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>
                <a:solidFill>
                  <a:srgbClr val="0000FF"/>
                </a:solidFill>
              </a:rPr>
              <a:t>Pb   </a:t>
            </a:r>
            <a:r>
              <a:rPr lang="ru-RU">
                <a:solidFill>
                  <a:srgbClr val="0000FF"/>
                </a:solidFill>
              </a:rPr>
              <a:t>Т=300 К</a:t>
            </a:r>
            <a:endParaRPr lang="en-US" baseline="-25000">
              <a:solidFill>
                <a:srgbClr val="0000FF"/>
              </a:solidFill>
            </a:endParaRPr>
          </a:p>
        </p:txBody>
      </p:sp>
      <p:sp>
        <p:nvSpPr>
          <p:cNvPr id="18441" name="Line 10"/>
          <p:cNvSpPr>
            <a:spLocks noChangeShapeType="1"/>
          </p:cNvSpPr>
          <p:nvPr/>
        </p:nvSpPr>
        <p:spPr bwMode="auto">
          <a:xfrm flipH="1" flipV="1">
            <a:off x="1476375" y="3357563"/>
            <a:ext cx="952500" cy="357187"/>
          </a:xfrm>
          <a:prstGeom prst="line">
            <a:avLst/>
          </a:pr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16" name="Text Box 11"/>
          <p:cNvSpPr txBox="1">
            <a:spLocks noChangeArrowheads="1"/>
          </p:cNvSpPr>
          <p:nvPr/>
        </p:nvSpPr>
        <p:spPr bwMode="auto">
          <a:xfrm>
            <a:off x="6372225" y="5429250"/>
            <a:ext cx="1943100" cy="549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ru-RU">
                <a:solidFill>
                  <a:srgbClr val="0000FF"/>
                </a:solidFill>
              </a:rPr>
              <a:t>Ф=10</a:t>
            </a:r>
            <a:r>
              <a:rPr lang="ru-RU" baseline="30000">
                <a:solidFill>
                  <a:srgbClr val="0000FF"/>
                </a:solidFill>
              </a:rPr>
              <a:t>14</a:t>
            </a:r>
            <a:r>
              <a:rPr lang="ru-RU">
                <a:solidFill>
                  <a:srgbClr val="0000FF"/>
                </a:solidFill>
              </a:rPr>
              <a:t> </a:t>
            </a:r>
            <a:r>
              <a:rPr lang="en-US">
                <a:solidFill>
                  <a:srgbClr val="0000FF"/>
                </a:solidFill>
              </a:rPr>
              <a:t>n/(cm</a:t>
            </a:r>
            <a:r>
              <a:rPr lang="ru-RU" baseline="30000">
                <a:solidFill>
                  <a:srgbClr val="0000FF"/>
                </a:solidFill>
              </a:rPr>
              <a:t>2</a:t>
            </a:r>
            <a:r>
              <a:rPr lang="en-US">
                <a:solidFill>
                  <a:srgbClr val="0000FF"/>
                </a:solidFill>
              </a:rPr>
              <a:t>s)</a:t>
            </a:r>
          </a:p>
          <a:p>
            <a:pPr eaLnBrk="1" hangingPunct="1"/>
            <a:r>
              <a:rPr lang="en-US">
                <a:solidFill>
                  <a:srgbClr val="0000FF"/>
                </a:solidFill>
              </a:rPr>
              <a:t>Q</a:t>
            </a:r>
            <a:r>
              <a:rPr lang="ru-RU">
                <a:solidFill>
                  <a:srgbClr val="0000FF"/>
                </a:solidFill>
              </a:rPr>
              <a:t>=</a:t>
            </a:r>
            <a:r>
              <a:rPr lang="en-US">
                <a:solidFill>
                  <a:srgbClr val="0000FF"/>
                </a:solidFill>
              </a:rPr>
              <a:t>15</a:t>
            </a:r>
            <a:r>
              <a:rPr lang="ru-RU">
                <a:solidFill>
                  <a:srgbClr val="0000FF"/>
                </a:solidFill>
              </a:rPr>
              <a:t> </a:t>
            </a:r>
            <a:r>
              <a:rPr lang="en-US">
                <a:solidFill>
                  <a:srgbClr val="0000FF"/>
                </a:solidFill>
              </a:rPr>
              <a:t>MW</a:t>
            </a:r>
            <a:endParaRPr lang="en-US" baseline="-25000">
              <a:solidFill>
                <a:srgbClr val="0000FF"/>
              </a:solidFill>
            </a:endParaRPr>
          </a:p>
        </p:txBody>
      </p:sp>
      <p:sp>
        <p:nvSpPr>
          <p:cNvPr id="18443" name="Line 12"/>
          <p:cNvSpPr>
            <a:spLocks noChangeShapeType="1"/>
          </p:cNvSpPr>
          <p:nvPr/>
        </p:nvSpPr>
        <p:spPr bwMode="auto">
          <a:xfrm flipH="1">
            <a:off x="2987675" y="5715000"/>
            <a:ext cx="3227388" cy="263525"/>
          </a:xfrm>
          <a:prstGeom prst="line">
            <a:avLst/>
          </a:pr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445" name="Line 14"/>
          <p:cNvSpPr>
            <a:spLocks noChangeShapeType="1"/>
          </p:cNvSpPr>
          <p:nvPr/>
        </p:nvSpPr>
        <p:spPr bwMode="auto">
          <a:xfrm flipH="1">
            <a:off x="3714750" y="2392363"/>
            <a:ext cx="2441575" cy="465137"/>
          </a:xfrm>
          <a:prstGeom prst="line">
            <a:avLst/>
          </a:pr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446" name="Freeform 15"/>
          <p:cNvSpPr>
            <a:spLocks/>
          </p:cNvSpPr>
          <p:nvPr/>
        </p:nvSpPr>
        <p:spPr bwMode="auto">
          <a:xfrm>
            <a:off x="3929063" y="3214688"/>
            <a:ext cx="2298700" cy="404812"/>
          </a:xfrm>
          <a:custGeom>
            <a:avLst/>
            <a:gdLst>
              <a:gd name="T0" fmla="*/ 2147483647 w 1249"/>
              <a:gd name="T1" fmla="*/ 2147483647 h 232"/>
              <a:gd name="T2" fmla="*/ 0 w 1249"/>
              <a:gd name="T3" fmla="*/ 0 h 232"/>
              <a:gd name="T4" fmla="*/ 0 60000 65536"/>
              <a:gd name="T5" fmla="*/ 0 60000 65536"/>
              <a:gd name="T6" fmla="*/ 0 w 1249"/>
              <a:gd name="T7" fmla="*/ 0 h 232"/>
              <a:gd name="T8" fmla="*/ 1249 w 1249"/>
              <a:gd name="T9" fmla="*/ 232 h 23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49" h="232">
                <a:moveTo>
                  <a:pt x="1249" y="232"/>
                </a:moveTo>
                <a:lnTo>
                  <a:pt x="0" y="0"/>
                </a:lnTo>
              </a:path>
            </a:pathLst>
          </a:cu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20" name="Text Box 17"/>
          <p:cNvSpPr txBox="1">
            <a:spLocks noChangeArrowheads="1"/>
          </p:cNvSpPr>
          <p:nvPr/>
        </p:nvSpPr>
        <p:spPr bwMode="auto">
          <a:xfrm>
            <a:off x="6215063" y="3071813"/>
            <a:ext cx="2087562" cy="2746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>
                <a:solidFill>
                  <a:srgbClr val="0000FF"/>
                </a:solidFill>
              </a:rPr>
              <a:t>Al, Q</a:t>
            </a:r>
            <a:r>
              <a:rPr lang="en-US" baseline="-25000">
                <a:solidFill>
                  <a:srgbClr val="0000FF"/>
                </a:solidFill>
              </a:rPr>
              <a:t>Al</a:t>
            </a:r>
            <a:r>
              <a:rPr lang="en-US">
                <a:solidFill>
                  <a:srgbClr val="0000FF"/>
                </a:solidFill>
              </a:rPr>
              <a:t>=13 W</a:t>
            </a:r>
          </a:p>
        </p:txBody>
      </p:sp>
      <p:sp>
        <p:nvSpPr>
          <p:cNvPr id="18448" name="Line 18"/>
          <p:cNvSpPr>
            <a:spLocks noChangeShapeType="1"/>
          </p:cNvSpPr>
          <p:nvPr/>
        </p:nvSpPr>
        <p:spPr bwMode="auto">
          <a:xfrm flipH="1" flipV="1">
            <a:off x="4284663" y="4138613"/>
            <a:ext cx="1943100" cy="361950"/>
          </a:xfrm>
          <a:prstGeom prst="line">
            <a:avLst/>
          </a:pr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22" name="Text Box 19"/>
          <p:cNvSpPr txBox="1">
            <a:spLocks noChangeArrowheads="1"/>
          </p:cNvSpPr>
          <p:nvPr/>
        </p:nvSpPr>
        <p:spPr bwMode="auto">
          <a:xfrm>
            <a:off x="6372225" y="4365625"/>
            <a:ext cx="2087563" cy="274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>
                <a:solidFill>
                  <a:srgbClr val="0000FF"/>
                </a:solidFill>
              </a:rPr>
              <a:t>C, Q</a:t>
            </a:r>
            <a:r>
              <a:rPr lang="en-US" baseline="-25000">
                <a:solidFill>
                  <a:srgbClr val="0000FF"/>
                </a:solidFill>
              </a:rPr>
              <a:t>C</a:t>
            </a:r>
            <a:r>
              <a:rPr lang="en-US">
                <a:solidFill>
                  <a:srgbClr val="0000FF"/>
                </a:solidFill>
              </a:rPr>
              <a:t>=700 W</a:t>
            </a:r>
          </a:p>
        </p:txBody>
      </p:sp>
      <p:sp>
        <p:nvSpPr>
          <p:cNvPr id="18450" name="Line 20"/>
          <p:cNvSpPr>
            <a:spLocks noChangeShapeType="1"/>
          </p:cNvSpPr>
          <p:nvPr/>
        </p:nvSpPr>
        <p:spPr bwMode="auto">
          <a:xfrm flipH="1" flipV="1">
            <a:off x="3714750" y="4797425"/>
            <a:ext cx="2571750" cy="274638"/>
          </a:xfrm>
          <a:prstGeom prst="line">
            <a:avLst/>
          </a:pr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24" name="Text Box 21"/>
          <p:cNvSpPr txBox="1">
            <a:spLocks noChangeArrowheads="1"/>
          </p:cNvSpPr>
          <p:nvPr/>
        </p:nvSpPr>
        <p:spPr bwMode="auto">
          <a:xfrm>
            <a:off x="6372225" y="4940300"/>
            <a:ext cx="2087563" cy="274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>
                <a:solidFill>
                  <a:srgbClr val="0000FF"/>
                </a:solidFill>
              </a:rPr>
              <a:t>Pb, Q</a:t>
            </a:r>
            <a:r>
              <a:rPr lang="en-US" baseline="-25000">
                <a:solidFill>
                  <a:srgbClr val="0000FF"/>
                </a:solidFill>
              </a:rPr>
              <a:t>Pb</a:t>
            </a:r>
            <a:r>
              <a:rPr lang="en-US">
                <a:solidFill>
                  <a:srgbClr val="0000FF"/>
                </a:solidFill>
              </a:rPr>
              <a:t>=</a:t>
            </a:r>
            <a:r>
              <a:rPr lang="ru-RU">
                <a:solidFill>
                  <a:srgbClr val="0000FF"/>
                </a:solidFill>
              </a:rPr>
              <a:t>1</a:t>
            </a:r>
            <a:r>
              <a:rPr lang="en-US">
                <a:solidFill>
                  <a:srgbClr val="0000FF"/>
                </a:solidFill>
              </a:rPr>
              <a:t>5 </a:t>
            </a:r>
            <a:r>
              <a:rPr lang="ru-RU">
                <a:solidFill>
                  <a:srgbClr val="0000FF"/>
                </a:solidFill>
              </a:rPr>
              <a:t>к</a:t>
            </a:r>
            <a:r>
              <a:rPr lang="en-US">
                <a:solidFill>
                  <a:srgbClr val="0000FF"/>
                </a:solidFill>
              </a:rPr>
              <a:t>W</a:t>
            </a:r>
          </a:p>
        </p:txBody>
      </p:sp>
      <p:sp>
        <p:nvSpPr>
          <p:cNvPr id="17425" name="AutoShape 22"/>
          <p:cNvSpPr>
            <a:spLocks/>
          </p:cNvSpPr>
          <p:nvPr/>
        </p:nvSpPr>
        <p:spPr bwMode="auto">
          <a:xfrm>
            <a:off x="7429500" y="2286000"/>
            <a:ext cx="358775" cy="1152525"/>
          </a:xfrm>
          <a:prstGeom prst="rightBrace">
            <a:avLst>
              <a:gd name="adj1" fmla="val 29640"/>
              <a:gd name="adj2" fmla="val 49171"/>
            </a:avLst>
          </a:prstGeom>
          <a:noFill/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6" name="Text Box 23"/>
          <p:cNvSpPr txBox="1">
            <a:spLocks noChangeArrowheads="1"/>
          </p:cNvSpPr>
          <p:nvPr/>
        </p:nvSpPr>
        <p:spPr bwMode="auto">
          <a:xfrm>
            <a:off x="7858125" y="2714625"/>
            <a:ext cx="647700" cy="274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>
                <a:solidFill>
                  <a:srgbClr val="0000FF"/>
                </a:solidFill>
              </a:rPr>
              <a:t>1</a:t>
            </a:r>
            <a:r>
              <a:rPr lang="ru-RU">
                <a:solidFill>
                  <a:srgbClr val="0000FF"/>
                </a:solidFill>
              </a:rPr>
              <a:t>9</a:t>
            </a:r>
            <a:r>
              <a:rPr lang="en-US">
                <a:solidFill>
                  <a:srgbClr val="0000FF"/>
                </a:solidFill>
              </a:rPr>
              <a:t> W</a:t>
            </a:r>
          </a:p>
        </p:txBody>
      </p:sp>
      <p:sp>
        <p:nvSpPr>
          <p:cNvPr id="17427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484FF68-AB90-40D4-8C0A-D619473764B2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17428" name="Text Box 7"/>
          <p:cNvSpPr txBox="1">
            <a:spLocks noChangeArrowheads="1"/>
          </p:cNvSpPr>
          <p:nvPr/>
        </p:nvSpPr>
        <p:spPr bwMode="auto">
          <a:xfrm>
            <a:off x="107950" y="2795588"/>
            <a:ext cx="1392238" cy="2762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>
                <a:solidFill>
                  <a:srgbClr val="0000FF"/>
                </a:solidFill>
              </a:rPr>
              <a:t>LD</a:t>
            </a:r>
            <a:r>
              <a:rPr lang="ru-RU" baseline="-25000">
                <a:solidFill>
                  <a:srgbClr val="0000FF"/>
                </a:solidFill>
              </a:rPr>
              <a:t>2</a:t>
            </a:r>
            <a:r>
              <a:rPr lang="en-US">
                <a:solidFill>
                  <a:srgbClr val="0000FF"/>
                </a:solidFill>
              </a:rPr>
              <a:t>   </a:t>
            </a:r>
            <a:r>
              <a:rPr lang="ru-RU">
                <a:solidFill>
                  <a:srgbClr val="0000FF"/>
                </a:solidFill>
              </a:rPr>
              <a:t>Т=20 К</a:t>
            </a:r>
            <a:endParaRPr lang="en-US" baseline="-25000">
              <a:solidFill>
                <a:srgbClr val="0000FF"/>
              </a:solidFill>
            </a:endParaRPr>
          </a:p>
        </p:txBody>
      </p:sp>
      <p:sp>
        <p:nvSpPr>
          <p:cNvPr id="17429" name="Text Box 7"/>
          <p:cNvSpPr txBox="1">
            <a:spLocks noChangeArrowheads="1"/>
          </p:cNvSpPr>
          <p:nvPr/>
        </p:nvSpPr>
        <p:spPr bwMode="auto">
          <a:xfrm>
            <a:off x="107950" y="3225800"/>
            <a:ext cx="1223963" cy="274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>
                <a:solidFill>
                  <a:srgbClr val="0000FF"/>
                </a:solidFill>
              </a:rPr>
              <a:t>C   </a:t>
            </a:r>
            <a:r>
              <a:rPr lang="ru-RU">
                <a:solidFill>
                  <a:srgbClr val="0000FF"/>
                </a:solidFill>
              </a:rPr>
              <a:t>Т=</a:t>
            </a:r>
            <a:r>
              <a:rPr lang="en-US">
                <a:solidFill>
                  <a:srgbClr val="0000FF"/>
                </a:solidFill>
              </a:rPr>
              <a:t>30</a:t>
            </a:r>
            <a:r>
              <a:rPr lang="ru-RU">
                <a:solidFill>
                  <a:srgbClr val="0000FF"/>
                </a:solidFill>
              </a:rPr>
              <a:t>0 К</a:t>
            </a:r>
            <a:endParaRPr lang="en-US" baseline="-25000">
              <a:solidFill>
                <a:srgbClr val="0000FF"/>
              </a:solidFill>
            </a:endParaRPr>
          </a:p>
        </p:txBody>
      </p:sp>
      <p:sp>
        <p:nvSpPr>
          <p:cNvPr id="25" name="Line 10"/>
          <p:cNvSpPr>
            <a:spLocks noChangeShapeType="1"/>
          </p:cNvSpPr>
          <p:nvPr/>
        </p:nvSpPr>
        <p:spPr bwMode="auto">
          <a:xfrm flipH="1" flipV="1">
            <a:off x="1500188" y="3786188"/>
            <a:ext cx="839787" cy="717550"/>
          </a:xfrm>
          <a:prstGeom prst="line">
            <a:avLst/>
          </a:pr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31" name="Text Box 19"/>
          <p:cNvSpPr txBox="1">
            <a:spLocks noChangeArrowheads="1"/>
          </p:cNvSpPr>
          <p:nvPr/>
        </p:nvSpPr>
        <p:spPr bwMode="auto">
          <a:xfrm>
            <a:off x="6357938" y="3929063"/>
            <a:ext cx="2087562" cy="27463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>
                <a:solidFill>
                  <a:srgbClr val="0000FF"/>
                </a:solidFill>
              </a:rPr>
              <a:t>LD</a:t>
            </a:r>
            <a:r>
              <a:rPr lang="en-US" baseline="-25000">
                <a:solidFill>
                  <a:srgbClr val="0000FF"/>
                </a:solidFill>
              </a:rPr>
              <a:t>2</a:t>
            </a:r>
            <a:r>
              <a:rPr lang="en-US">
                <a:solidFill>
                  <a:srgbClr val="0000FF"/>
                </a:solidFill>
              </a:rPr>
              <a:t>, Q</a:t>
            </a:r>
            <a:r>
              <a:rPr lang="en-US" baseline="-25000">
                <a:solidFill>
                  <a:srgbClr val="0000FF"/>
                </a:solidFill>
              </a:rPr>
              <a:t>LD2+Al</a:t>
            </a:r>
            <a:r>
              <a:rPr lang="en-US">
                <a:solidFill>
                  <a:srgbClr val="0000FF"/>
                </a:solidFill>
              </a:rPr>
              <a:t>=100 W</a:t>
            </a:r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 flipH="1" flipV="1">
            <a:off x="3929063" y="3643313"/>
            <a:ext cx="2298700" cy="428625"/>
          </a:xfrm>
          <a:prstGeom prst="line">
            <a:avLst/>
          </a:pr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433" name="Rectangle 28"/>
          <p:cNvSpPr>
            <a:spLocks noChangeArrowheads="1"/>
          </p:cNvSpPr>
          <p:nvPr/>
        </p:nvSpPr>
        <p:spPr bwMode="auto">
          <a:xfrm>
            <a:off x="142875" y="160338"/>
            <a:ext cx="8858250" cy="841375"/>
          </a:xfrm>
          <a:prstGeom prst="rect">
            <a:avLst/>
          </a:prstGeom>
          <a:noFill/>
          <a:ln w="3175">
            <a:noFill/>
            <a:miter lim="800000"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n-US" sz="27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MCNP neutron flux calculation results and heat generation</a:t>
            </a:r>
            <a:r>
              <a:rPr lang="en-US" sz="27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 thermal column of  WWR-M reactor at 15 MW</a:t>
            </a:r>
          </a:p>
        </p:txBody>
      </p:sp>
      <p:sp>
        <p:nvSpPr>
          <p:cNvPr id="17434" name="Прямоугольник 27"/>
          <p:cNvSpPr>
            <a:spLocks noChangeArrowheads="1"/>
          </p:cNvSpPr>
          <p:nvPr/>
        </p:nvSpPr>
        <p:spPr bwMode="auto">
          <a:xfrm>
            <a:off x="6215063" y="1357313"/>
            <a:ext cx="29289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>
                <a:solidFill>
                  <a:srgbClr val="0000FF"/>
                </a:solidFill>
                <a:sym typeface="Symbol" pitchFamily="18" charset="2"/>
              </a:rPr>
              <a:t></a:t>
            </a:r>
            <a:r>
              <a:rPr lang="en-US" baseline="-25000">
                <a:solidFill>
                  <a:srgbClr val="0000FF"/>
                </a:solidFill>
                <a:sym typeface="Symbol" pitchFamily="18" charset="2"/>
              </a:rPr>
              <a:t>ucn</a:t>
            </a:r>
            <a:r>
              <a:rPr lang="ru-RU">
                <a:solidFill>
                  <a:srgbClr val="0000FF"/>
                </a:solidFill>
                <a:sym typeface="Symbol" pitchFamily="18" charset="2"/>
              </a:rPr>
              <a:t>=</a:t>
            </a:r>
            <a:r>
              <a:rPr lang="ru-RU">
                <a:solidFill>
                  <a:srgbClr val="0000FF"/>
                </a:solidFill>
                <a:cs typeface="Arial" pitchFamily="34" charset="0"/>
                <a:sym typeface="Symbol" pitchFamily="18" charset="2"/>
              </a:rPr>
              <a:t>10</a:t>
            </a:r>
            <a:r>
              <a:rPr lang="ru-RU" baseline="30000">
                <a:solidFill>
                  <a:srgbClr val="0000FF"/>
                </a:solidFill>
                <a:cs typeface="Arial" pitchFamily="34" charset="0"/>
                <a:sym typeface="Symbol" pitchFamily="18" charset="2"/>
              </a:rPr>
              <a:t>4</a:t>
            </a:r>
            <a:r>
              <a:rPr lang="ru-RU">
                <a:solidFill>
                  <a:srgbClr val="0000FF"/>
                </a:solidFill>
                <a:cs typeface="Arial" pitchFamily="34" charset="0"/>
                <a:sym typeface="Symbol" pitchFamily="18" charset="2"/>
              </a:rPr>
              <a:t> с</a:t>
            </a:r>
            <a:r>
              <a:rPr lang="en-US">
                <a:solidFill>
                  <a:srgbClr val="0000FF"/>
                </a:solidFill>
                <a:cs typeface="Arial" pitchFamily="34" charset="0"/>
                <a:sym typeface="Symbol" pitchFamily="18" charset="2"/>
              </a:rPr>
              <a:t>m</a:t>
            </a:r>
            <a:r>
              <a:rPr lang="ru-RU" baseline="30000">
                <a:solidFill>
                  <a:srgbClr val="0000FF"/>
                </a:solidFill>
                <a:cs typeface="Arial" pitchFamily="34" charset="0"/>
                <a:sym typeface="Symbol" pitchFamily="18" charset="2"/>
              </a:rPr>
              <a:t>-3</a:t>
            </a:r>
            <a:r>
              <a:rPr lang="ru-RU">
                <a:solidFill>
                  <a:srgbClr val="0000FF"/>
                </a:solidFill>
                <a:cs typeface="Arial" pitchFamily="34" charset="0"/>
                <a:sym typeface="Symbol" pitchFamily="18" charset="2"/>
              </a:rPr>
              <a:t>   (=10 </a:t>
            </a:r>
            <a:r>
              <a:rPr lang="en-US">
                <a:solidFill>
                  <a:srgbClr val="0000FF"/>
                </a:solidFill>
                <a:cs typeface="Arial" pitchFamily="34" charset="0"/>
                <a:sym typeface="Symbol" pitchFamily="18" charset="2"/>
              </a:rPr>
              <a:t>s</a:t>
            </a:r>
            <a:r>
              <a:rPr lang="ru-RU">
                <a:solidFill>
                  <a:srgbClr val="0000FF"/>
                </a:solidFill>
                <a:cs typeface="Arial" pitchFamily="34" charset="0"/>
                <a:sym typeface="Symbol" pitchFamily="18" charset="2"/>
              </a:rPr>
              <a:t>)</a:t>
            </a:r>
          </a:p>
          <a:p>
            <a:pPr eaLnBrk="1" hangingPunct="1"/>
            <a:r>
              <a:rPr lang="ru-RU">
                <a:solidFill>
                  <a:srgbClr val="0000FF"/>
                </a:solidFill>
              </a:rPr>
              <a:t>Ф=4.5</a:t>
            </a:r>
            <a:r>
              <a:rPr lang="ru-RU">
                <a:solidFill>
                  <a:srgbClr val="0000FF"/>
                </a:solidFill>
                <a:cs typeface="Arial" pitchFamily="34" charset="0"/>
              </a:rPr>
              <a:t>∙</a:t>
            </a:r>
            <a:r>
              <a:rPr lang="ru-RU">
                <a:solidFill>
                  <a:srgbClr val="0000FF"/>
                </a:solidFill>
              </a:rPr>
              <a:t>10</a:t>
            </a:r>
            <a:r>
              <a:rPr lang="ru-RU" baseline="30000">
                <a:solidFill>
                  <a:srgbClr val="0000FF"/>
                </a:solidFill>
              </a:rPr>
              <a:t>12</a:t>
            </a:r>
            <a:r>
              <a:rPr lang="ru-RU">
                <a:solidFill>
                  <a:srgbClr val="0000FF"/>
                </a:solidFill>
              </a:rPr>
              <a:t> </a:t>
            </a:r>
            <a:r>
              <a:rPr lang="en-US">
                <a:solidFill>
                  <a:srgbClr val="0000FF"/>
                </a:solidFill>
              </a:rPr>
              <a:t>n/(</a:t>
            </a:r>
            <a:r>
              <a:rPr lang="ru-RU">
                <a:solidFill>
                  <a:srgbClr val="0000FF"/>
                </a:solidFill>
              </a:rPr>
              <a:t>с</a:t>
            </a:r>
            <a:r>
              <a:rPr lang="en-US">
                <a:solidFill>
                  <a:srgbClr val="0000FF"/>
                </a:solidFill>
              </a:rPr>
              <a:t>m</a:t>
            </a:r>
            <a:r>
              <a:rPr lang="ru-RU" baseline="30000">
                <a:solidFill>
                  <a:srgbClr val="0000FF"/>
                </a:solidFill>
              </a:rPr>
              <a:t>2</a:t>
            </a:r>
            <a:r>
              <a:rPr lang="en-US">
                <a:solidFill>
                  <a:srgbClr val="0000FF"/>
                </a:solidFill>
              </a:rPr>
              <a:t>s)</a:t>
            </a:r>
          </a:p>
          <a:p>
            <a:pPr eaLnBrk="1" hangingPunct="1"/>
            <a:r>
              <a:rPr lang="ru-RU">
                <a:solidFill>
                  <a:srgbClr val="0000FF"/>
                </a:solidFill>
              </a:rPr>
              <a:t>Ф(</a:t>
            </a:r>
            <a:r>
              <a:rPr lang="ru-RU">
                <a:solidFill>
                  <a:srgbClr val="0000FF"/>
                </a:solidFill>
                <a:sym typeface="Symbol" pitchFamily="18" charset="2"/>
              </a:rPr>
              <a:t>=9 А)</a:t>
            </a:r>
            <a:r>
              <a:rPr lang="ru-RU">
                <a:solidFill>
                  <a:srgbClr val="0000FF"/>
                </a:solidFill>
              </a:rPr>
              <a:t>=3∙10</a:t>
            </a:r>
            <a:r>
              <a:rPr lang="ru-RU" baseline="30000">
                <a:solidFill>
                  <a:srgbClr val="0000FF"/>
                </a:solidFill>
              </a:rPr>
              <a:t>10</a:t>
            </a:r>
            <a:r>
              <a:rPr lang="ru-RU">
                <a:solidFill>
                  <a:srgbClr val="0000FF"/>
                </a:solidFill>
              </a:rPr>
              <a:t> </a:t>
            </a:r>
            <a:r>
              <a:rPr lang="en-US">
                <a:solidFill>
                  <a:srgbClr val="0000FF"/>
                </a:solidFill>
              </a:rPr>
              <a:t>n/(</a:t>
            </a:r>
            <a:r>
              <a:rPr lang="ru-RU">
                <a:solidFill>
                  <a:srgbClr val="0000FF"/>
                </a:solidFill>
              </a:rPr>
              <a:t>с</a:t>
            </a:r>
            <a:r>
              <a:rPr lang="en-US">
                <a:solidFill>
                  <a:srgbClr val="0000FF"/>
                </a:solidFill>
              </a:rPr>
              <a:t>m</a:t>
            </a:r>
            <a:r>
              <a:rPr lang="ru-RU" baseline="30000">
                <a:solidFill>
                  <a:srgbClr val="0000FF"/>
                </a:solidFill>
              </a:rPr>
              <a:t>2</a:t>
            </a:r>
            <a:r>
              <a:rPr lang="en-US">
                <a:solidFill>
                  <a:srgbClr val="0000FF"/>
                </a:solidFill>
              </a:rPr>
              <a:t>sA)</a:t>
            </a:r>
            <a:endParaRPr lang="ru-RU">
              <a:solidFill>
                <a:srgbClr val="0000FF"/>
              </a:solidFill>
            </a:endParaRPr>
          </a:p>
          <a:p>
            <a:pPr eaLnBrk="1" hangingPunct="1"/>
            <a:r>
              <a:rPr lang="en-US">
                <a:solidFill>
                  <a:srgbClr val="0000FF"/>
                </a:solidFill>
              </a:rPr>
              <a:t>Q</a:t>
            </a:r>
            <a:r>
              <a:rPr lang="en-US" baseline="-25000">
                <a:solidFill>
                  <a:srgbClr val="0000FF"/>
                </a:solidFill>
              </a:rPr>
              <a:t>He</a:t>
            </a:r>
            <a:r>
              <a:rPr lang="en-US">
                <a:solidFill>
                  <a:srgbClr val="0000FF"/>
                </a:solidFill>
              </a:rPr>
              <a:t>=6 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D:\fomin1\pnpi_2009\talk2\var2\Captur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71438"/>
            <a:ext cx="7440613" cy="558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142875" y="785813"/>
            <a:ext cx="4143375" cy="83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700" b="1">
                <a:solidFill>
                  <a:srgbClr val="0000FF"/>
                </a:solidFill>
                <a:latin typeface="Times New Roman" pitchFamily="18" charset="0"/>
              </a:rPr>
              <a:t>Cryogenic scheme of UCN source with superfluid He</a:t>
            </a:r>
          </a:p>
        </p:txBody>
      </p:sp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142875" y="5572125"/>
            <a:ext cx="8858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solidFill>
                  <a:srgbClr val="0000FF"/>
                </a:solidFill>
              </a:rPr>
              <a:t>1 – </a:t>
            </a:r>
            <a:r>
              <a:rPr lang="en-US" sz="1200">
                <a:solidFill>
                  <a:srgbClr val="0000FF"/>
                </a:solidFill>
              </a:rPr>
              <a:t>He II cell</a:t>
            </a:r>
            <a:r>
              <a:rPr lang="ru-RU" sz="1200">
                <a:solidFill>
                  <a:srgbClr val="0000FF"/>
                </a:solidFill>
              </a:rPr>
              <a:t>; 2 – </a:t>
            </a:r>
            <a:r>
              <a:rPr lang="en-US" sz="1200">
                <a:solidFill>
                  <a:srgbClr val="0000FF"/>
                </a:solidFill>
              </a:rPr>
              <a:t>UCN neutron guide</a:t>
            </a:r>
            <a:r>
              <a:rPr lang="ru-RU" sz="1200">
                <a:solidFill>
                  <a:srgbClr val="0000FF"/>
                </a:solidFill>
              </a:rPr>
              <a:t>, 3 – </a:t>
            </a:r>
            <a:r>
              <a:rPr lang="en-US" sz="1200">
                <a:solidFill>
                  <a:srgbClr val="0000FF"/>
                </a:solidFill>
              </a:rPr>
              <a:t>CN neutron guide</a:t>
            </a:r>
            <a:r>
              <a:rPr lang="ru-RU" sz="1200">
                <a:solidFill>
                  <a:srgbClr val="0000FF"/>
                </a:solidFill>
              </a:rPr>
              <a:t>, 4 – </a:t>
            </a:r>
            <a:r>
              <a:rPr lang="en-US" sz="1200">
                <a:solidFill>
                  <a:srgbClr val="0000FF"/>
                </a:solidFill>
              </a:rPr>
              <a:t>He II supply pipe</a:t>
            </a:r>
            <a:r>
              <a:rPr lang="ru-RU" sz="1200">
                <a:solidFill>
                  <a:srgbClr val="0000FF"/>
                </a:solidFill>
              </a:rPr>
              <a:t>, 5 – </a:t>
            </a:r>
            <a:r>
              <a:rPr lang="en-US" sz="1200">
                <a:solidFill>
                  <a:srgbClr val="0000FF"/>
                </a:solidFill>
              </a:rPr>
              <a:t>lower bath @</a:t>
            </a:r>
            <a:r>
              <a:rPr lang="ru-RU" sz="1200">
                <a:solidFill>
                  <a:srgbClr val="0000FF"/>
                </a:solidFill>
              </a:rPr>
              <a:t> 1</a:t>
            </a:r>
            <a:r>
              <a:rPr lang="en-US" sz="1200">
                <a:solidFill>
                  <a:srgbClr val="0000FF"/>
                </a:solidFill>
              </a:rPr>
              <a:t>.</a:t>
            </a:r>
            <a:r>
              <a:rPr lang="ru-RU" sz="1200">
                <a:solidFill>
                  <a:srgbClr val="0000FF"/>
                </a:solidFill>
              </a:rPr>
              <a:t>2 К, 6 – </a:t>
            </a:r>
            <a:r>
              <a:rPr lang="en-US" sz="1200">
                <a:solidFill>
                  <a:srgbClr val="0000FF"/>
                </a:solidFill>
              </a:rPr>
              <a:t>intermediate bath @</a:t>
            </a:r>
            <a:r>
              <a:rPr lang="ru-RU" sz="1200">
                <a:solidFill>
                  <a:srgbClr val="0000FF"/>
                </a:solidFill>
              </a:rPr>
              <a:t> 1</a:t>
            </a:r>
            <a:r>
              <a:rPr lang="en-US" sz="1200">
                <a:solidFill>
                  <a:srgbClr val="0000FF"/>
                </a:solidFill>
              </a:rPr>
              <a:t>.</a:t>
            </a:r>
            <a:r>
              <a:rPr lang="ru-RU" sz="1200">
                <a:solidFill>
                  <a:srgbClr val="0000FF"/>
                </a:solidFill>
              </a:rPr>
              <a:t>2 К, 7 –</a:t>
            </a:r>
            <a:r>
              <a:rPr lang="ru-RU" sz="1200" baseline="30000">
                <a:solidFill>
                  <a:srgbClr val="0000FF"/>
                </a:solidFill>
              </a:rPr>
              <a:t>3</a:t>
            </a:r>
            <a:r>
              <a:rPr lang="ru-RU" sz="1200">
                <a:solidFill>
                  <a:srgbClr val="0000FF"/>
                </a:solidFill>
              </a:rPr>
              <a:t>Не </a:t>
            </a:r>
            <a:r>
              <a:rPr lang="en-US" sz="1200">
                <a:solidFill>
                  <a:srgbClr val="0000FF"/>
                </a:solidFill>
              </a:rPr>
              <a:t>filter</a:t>
            </a:r>
            <a:r>
              <a:rPr lang="ru-RU" sz="1200">
                <a:solidFill>
                  <a:srgbClr val="0000FF"/>
                </a:solidFill>
              </a:rPr>
              <a:t>,  8 – </a:t>
            </a:r>
            <a:r>
              <a:rPr lang="en-US" sz="1200">
                <a:solidFill>
                  <a:srgbClr val="0000FF"/>
                </a:solidFill>
              </a:rPr>
              <a:t>level sensor</a:t>
            </a:r>
            <a:r>
              <a:rPr lang="ru-RU" sz="1200">
                <a:solidFill>
                  <a:srgbClr val="0000FF"/>
                </a:solidFill>
              </a:rPr>
              <a:t>, 9 – </a:t>
            </a:r>
            <a:r>
              <a:rPr lang="en-US" sz="1200">
                <a:solidFill>
                  <a:srgbClr val="0000FF"/>
                </a:solidFill>
              </a:rPr>
              <a:t>upper bath @</a:t>
            </a:r>
            <a:r>
              <a:rPr lang="ru-RU" sz="1200">
                <a:solidFill>
                  <a:srgbClr val="0000FF"/>
                </a:solidFill>
              </a:rPr>
              <a:t> 4</a:t>
            </a:r>
            <a:r>
              <a:rPr lang="en-US" sz="1200">
                <a:solidFill>
                  <a:srgbClr val="0000FF"/>
                </a:solidFill>
              </a:rPr>
              <a:t>.</a:t>
            </a:r>
            <a:r>
              <a:rPr lang="ru-RU" sz="1200">
                <a:solidFill>
                  <a:srgbClr val="0000FF"/>
                </a:solidFill>
              </a:rPr>
              <a:t>2 К, 10 – </a:t>
            </a:r>
            <a:r>
              <a:rPr lang="en-US" sz="1200">
                <a:solidFill>
                  <a:srgbClr val="0000FF"/>
                </a:solidFill>
              </a:rPr>
              <a:t>helium supply valve</a:t>
            </a:r>
            <a:r>
              <a:rPr lang="ru-RU" sz="1200">
                <a:solidFill>
                  <a:srgbClr val="0000FF"/>
                </a:solidFill>
              </a:rPr>
              <a:t>, 11 – </a:t>
            </a:r>
            <a:r>
              <a:rPr lang="en-US" sz="1200">
                <a:solidFill>
                  <a:srgbClr val="0000FF"/>
                </a:solidFill>
              </a:rPr>
              <a:t>level sensor</a:t>
            </a:r>
            <a:r>
              <a:rPr lang="ru-RU" sz="1200">
                <a:solidFill>
                  <a:srgbClr val="0000FF"/>
                </a:solidFill>
              </a:rPr>
              <a:t>, 12 – </a:t>
            </a:r>
            <a:r>
              <a:rPr lang="en-US" sz="1200">
                <a:solidFill>
                  <a:srgbClr val="0000FF"/>
                </a:solidFill>
              </a:rPr>
              <a:t>vacuum pipe (gravitation trap for UCN)</a:t>
            </a:r>
            <a:r>
              <a:rPr lang="ru-RU" sz="1200">
                <a:solidFill>
                  <a:srgbClr val="0000FF"/>
                </a:solidFill>
              </a:rPr>
              <a:t>, 13 – </a:t>
            </a:r>
            <a:r>
              <a:rPr lang="en-US" sz="1200">
                <a:solidFill>
                  <a:srgbClr val="0000FF"/>
                </a:solidFill>
              </a:rPr>
              <a:t>vacuum pipe for lower bath</a:t>
            </a:r>
            <a:r>
              <a:rPr lang="ru-RU" sz="1200">
                <a:solidFill>
                  <a:srgbClr val="0000FF"/>
                </a:solidFill>
              </a:rPr>
              <a:t>, 14 – </a:t>
            </a:r>
            <a:r>
              <a:rPr lang="en-US" sz="1200">
                <a:solidFill>
                  <a:srgbClr val="0000FF"/>
                </a:solidFill>
              </a:rPr>
              <a:t>vacuum pipe for intermediate bath</a:t>
            </a:r>
            <a:r>
              <a:rPr lang="ru-RU" sz="1200">
                <a:solidFill>
                  <a:srgbClr val="0000FF"/>
                </a:solidFill>
              </a:rPr>
              <a:t>, 15 – </a:t>
            </a:r>
            <a:r>
              <a:rPr lang="en-US" sz="1200">
                <a:solidFill>
                  <a:srgbClr val="0000FF"/>
                </a:solidFill>
              </a:rPr>
              <a:t>main vacuum manifold</a:t>
            </a:r>
            <a:r>
              <a:rPr lang="ru-RU" sz="1200">
                <a:solidFill>
                  <a:srgbClr val="0000FF"/>
                </a:solidFill>
              </a:rPr>
              <a:t>, 16 – </a:t>
            </a:r>
            <a:r>
              <a:rPr lang="en-US" sz="1200">
                <a:solidFill>
                  <a:srgbClr val="0000FF"/>
                </a:solidFill>
              </a:rPr>
              <a:t>UCN neutron guide membrane</a:t>
            </a:r>
            <a:r>
              <a:rPr lang="ru-RU" sz="1200">
                <a:solidFill>
                  <a:srgbClr val="0000FF"/>
                </a:solidFill>
              </a:rPr>
              <a:t>, 17 – </a:t>
            </a:r>
            <a:r>
              <a:rPr lang="en-US" sz="1200">
                <a:solidFill>
                  <a:srgbClr val="0000FF"/>
                </a:solidFill>
              </a:rPr>
              <a:t>CN neutron guide membrane</a:t>
            </a:r>
            <a:r>
              <a:rPr lang="ru-RU" sz="1200">
                <a:solidFill>
                  <a:srgbClr val="0000FF"/>
                </a:solidFill>
              </a:rPr>
              <a:t>, 18 – </a:t>
            </a:r>
            <a:r>
              <a:rPr lang="en-US" sz="1200">
                <a:solidFill>
                  <a:srgbClr val="0000FF"/>
                </a:solidFill>
              </a:rPr>
              <a:t>thermal shield @</a:t>
            </a:r>
            <a:r>
              <a:rPr lang="ru-RU" sz="1200">
                <a:solidFill>
                  <a:srgbClr val="0000FF"/>
                </a:solidFill>
              </a:rPr>
              <a:t> 20 К, 19 – </a:t>
            </a:r>
            <a:r>
              <a:rPr lang="en-US" sz="1200">
                <a:solidFill>
                  <a:srgbClr val="0000FF"/>
                </a:solidFill>
              </a:rPr>
              <a:t>vacuum jacket</a:t>
            </a:r>
            <a:r>
              <a:rPr lang="ru-RU" sz="1200">
                <a:solidFill>
                  <a:srgbClr val="0000FF"/>
                </a:solidFill>
              </a:rPr>
              <a:t>, 20 – </a:t>
            </a:r>
            <a:r>
              <a:rPr lang="en-US" sz="1200">
                <a:solidFill>
                  <a:srgbClr val="0000FF"/>
                </a:solidFill>
              </a:rPr>
              <a:t>UCN outer neutron guide</a:t>
            </a:r>
            <a:r>
              <a:rPr lang="ru-RU" sz="1200">
                <a:solidFill>
                  <a:srgbClr val="0000FF"/>
                </a:solidFill>
              </a:rPr>
              <a:t>, 21 – </a:t>
            </a:r>
            <a:r>
              <a:rPr lang="en-US" sz="1200">
                <a:solidFill>
                  <a:srgbClr val="0000FF"/>
                </a:solidFill>
              </a:rPr>
              <a:t>CN outer neutron guide</a:t>
            </a:r>
            <a:r>
              <a:rPr lang="ru-RU" sz="1200">
                <a:solidFill>
                  <a:srgbClr val="0000FF"/>
                </a:solidFill>
              </a:rPr>
              <a:t>, 22 –</a:t>
            </a:r>
            <a:r>
              <a:rPr lang="en-US" sz="1200">
                <a:solidFill>
                  <a:srgbClr val="0000FF"/>
                </a:solidFill>
              </a:rPr>
              <a:t>helium supply at temperature of</a:t>
            </a:r>
            <a:r>
              <a:rPr lang="ru-RU" sz="1200">
                <a:solidFill>
                  <a:srgbClr val="0000FF"/>
                </a:solidFill>
              </a:rPr>
              <a:t> 4</a:t>
            </a:r>
            <a:r>
              <a:rPr lang="en-US" sz="1200">
                <a:solidFill>
                  <a:srgbClr val="0000FF"/>
                </a:solidFill>
              </a:rPr>
              <a:t>.</a:t>
            </a:r>
            <a:r>
              <a:rPr lang="ru-RU" sz="1200">
                <a:solidFill>
                  <a:srgbClr val="0000FF"/>
                </a:solidFill>
              </a:rPr>
              <a:t>2 К, 23 –</a:t>
            </a:r>
            <a:r>
              <a:rPr lang="en-US" sz="1200">
                <a:solidFill>
                  <a:srgbClr val="0000FF"/>
                </a:solidFill>
              </a:rPr>
              <a:t> pipe for helium vapour removal</a:t>
            </a:r>
            <a:r>
              <a:rPr lang="ru-RU" sz="1200">
                <a:solidFill>
                  <a:srgbClr val="0000FF"/>
                </a:solidFill>
              </a:rPr>
              <a:t>, 24 – </a:t>
            </a:r>
            <a:r>
              <a:rPr lang="en-US" sz="1200">
                <a:solidFill>
                  <a:srgbClr val="0000FF"/>
                </a:solidFill>
              </a:rPr>
              <a:t>helium supply for thermal shield </a:t>
            </a:r>
            <a:r>
              <a:rPr lang="ru-RU" sz="1200">
                <a:solidFill>
                  <a:srgbClr val="0000FF"/>
                </a:solidFill>
              </a:rPr>
              <a:t>18, 25 – </a:t>
            </a:r>
            <a:r>
              <a:rPr lang="en-US" sz="1200">
                <a:solidFill>
                  <a:srgbClr val="0000FF"/>
                </a:solidFill>
              </a:rPr>
              <a:t>helium removal from thermal shield</a:t>
            </a:r>
            <a:r>
              <a:rPr lang="ru-RU" sz="1200">
                <a:solidFill>
                  <a:srgbClr val="0000FF"/>
                </a:solidFill>
              </a:rPr>
              <a:t> 18, 26 – </a:t>
            </a:r>
            <a:r>
              <a:rPr lang="en-US" sz="1200">
                <a:solidFill>
                  <a:srgbClr val="0000FF"/>
                </a:solidFill>
              </a:rPr>
              <a:t>pumping of vacuum jacket</a:t>
            </a:r>
            <a:r>
              <a:rPr lang="ru-RU" sz="1200">
                <a:solidFill>
                  <a:srgbClr val="0000FF"/>
                </a:solidFill>
              </a:rPr>
              <a:t>. </a:t>
            </a:r>
          </a:p>
        </p:txBody>
      </p:sp>
      <p:sp>
        <p:nvSpPr>
          <p:cNvPr id="19461" name="Text Box 61"/>
          <p:cNvSpPr txBox="1">
            <a:spLocks noChangeArrowheads="1"/>
          </p:cNvSpPr>
          <p:nvPr/>
        </p:nvSpPr>
        <p:spPr bwMode="auto">
          <a:xfrm>
            <a:off x="8172400" y="3933056"/>
            <a:ext cx="642938" cy="2762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 b="1" dirty="0">
                <a:solidFill>
                  <a:srgbClr val="FF0000"/>
                </a:solidFill>
              </a:rPr>
              <a:t>UCN</a:t>
            </a:r>
          </a:p>
        </p:txBody>
      </p:sp>
      <p:sp>
        <p:nvSpPr>
          <p:cNvPr id="19462" name="Text Box 61"/>
          <p:cNvSpPr txBox="1">
            <a:spLocks noChangeArrowheads="1"/>
          </p:cNvSpPr>
          <p:nvPr/>
        </p:nvSpPr>
        <p:spPr bwMode="auto">
          <a:xfrm>
            <a:off x="7858125" y="4786313"/>
            <a:ext cx="500063" cy="27622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1" hangingPunct="1"/>
            <a:r>
              <a:rPr lang="en-US">
                <a:solidFill>
                  <a:srgbClr val="FF0000"/>
                </a:solidFill>
              </a:rPr>
              <a:t>CN</a:t>
            </a:r>
          </a:p>
        </p:txBody>
      </p:sp>
      <p:cxnSp>
        <p:nvCxnSpPr>
          <p:cNvPr id="19463" name="Прямая со стрелкой 7"/>
          <p:cNvCxnSpPr>
            <a:cxnSpLocks noChangeShapeType="1"/>
          </p:cNvCxnSpPr>
          <p:nvPr/>
        </p:nvCxnSpPr>
        <p:spPr bwMode="auto">
          <a:xfrm>
            <a:off x="7715250" y="4338638"/>
            <a:ext cx="428625" cy="1587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none" w="sm" len="sm"/>
            <a:tailEnd type="triangle" w="lg" len="lg"/>
          </a:ln>
        </p:spPr>
      </p:cxnSp>
      <p:cxnSp>
        <p:nvCxnSpPr>
          <p:cNvPr id="19464" name="Прямая со стрелкой 8"/>
          <p:cNvCxnSpPr>
            <a:cxnSpLocks noChangeShapeType="1"/>
          </p:cNvCxnSpPr>
          <p:nvPr/>
        </p:nvCxnSpPr>
        <p:spPr bwMode="auto">
          <a:xfrm>
            <a:off x="7715250" y="4625975"/>
            <a:ext cx="428625" cy="1588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none" w="sm" len="sm"/>
            <a:tailEnd type="triangle" w="lg" len="lg"/>
          </a:ln>
        </p:spPr>
      </p:cxnSp>
      <p:sp>
        <p:nvSpPr>
          <p:cNvPr id="19465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1D9964B-AD61-4576-B5C9-C659B24509F6}" type="slidenum">
              <a:rPr lang="ru-RU" smtClean="0"/>
              <a:pPr/>
              <a:t>28</a:t>
            </a:fld>
            <a:endParaRPr lang="ru-RU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7906161" y="3501008"/>
            <a:ext cx="12378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10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4  </a:t>
            </a:r>
            <a:r>
              <a:rPr lang="en-US" sz="2400" b="1" dirty="0" smtClean="0">
                <a:solidFill>
                  <a:srgbClr val="FF0000"/>
                </a:solidFill>
              </a:rPr>
              <a:t>cm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-3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9B38EC2-4391-4CF8-A480-060600C7ECB3}" type="slidenum">
              <a:rPr lang="ru-RU" smtClean="0"/>
              <a:pPr/>
              <a:t>29</a:t>
            </a:fld>
            <a:endParaRPr lang="ru-RU" smtClean="0"/>
          </a:p>
        </p:txBody>
      </p:sp>
      <p:pic>
        <p:nvPicPr>
          <p:cNvPr id="16387" name="Picture 1025" descr="Graph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4704"/>
            <a:ext cx="7920038" cy="584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285750" y="285750"/>
            <a:ext cx="8643938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700" b="1">
                <a:solidFill>
                  <a:srgbClr val="0000FF"/>
                </a:solidFill>
                <a:latin typeface="Times New Roman" pitchFamily="18" charset="0"/>
              </a:rPr>
              <a:t>UCN density</a:t>
            </a:r>
          </a:p>
        </p:txBody>
      </p:sp>
      <p:sp>
        <p:nvSpPr>
          <p:cNvPr id="16389" name="Text Box 11"/>
          <p:cNvSpPr txBox="1">
            <a:spLocks noChangeArrowheads="1"/>
          </p:cNvSpPr>
          <p:nvPr/>
        </p:nvSpPr>
        <p:spPr bwMode="auto">
          <a:xfrm>
            <a:off x="1714500" y="2428875"/>
            <a:ext cx="1714500" cy="43021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maximal density </a:t>
            </a:r>
          </a:p>
          <a:p>
            <a:r>
              <a:rPr lang="en-US" sz="1400">
                <a:solidFill>
                  <a:srgbClr val="FF0000"/>
                </a:solidFill>
              </a:rPr>
              <a:t>inside closed source</a:t>
            </a:r>
          </a:p>
        </p:txBody>
      </p:sp>
      <p:sp>
        <p:nvSpPr>
          <p:cNvPr id="16390" name="Text Box 11"/>
          <p:cNvSpPr txBox="1">
            <a:spLocks noChangeArrowheads="1"/>
          </p:cNvSpPr>
          <p:nvPr/>
        </p:nvSpPr>
        <p:spPr bwMode="auto">
          <a:xfrm>
            <a:off x="1714500" y="3284538"/>
            <a:ext cx="2000250" cy="4302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400">
                <a:solidFill>
                  <a:srgbClr val="009900"/>
                </a:solidFill>
              </a:rPr>
              <a:t>density in experimental trap with volume 35 l </a:t>
            </a:r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>
            <a:off x="1714500" y="4214813"/>
            <a:ext cx="1857375" cy="4302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400">
                <a:solidFill>
                  <a:srgbClr val="0000FF"/>
                </a:solidFill>
              </a:rPr>
              <a:t>density in experimental trap with volume 350 l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3645024"/>
            <a:ext cx="10081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10</a:t>
            </a:r>
            <a:r>
              <a:rPr lang="en-US" b="1" baseline="30000" dirty="0" smtClean="0"/>
              <a:t>4  </a:t>
            </a:r>
            <a:r>
              <a:rPr lang="en-US" b="1" dirty="0" smtClean="0"/>
              <a:t>cm</a:t>
            </a:r>
            <a:r>
              <a:rPr lang="en-US" b="1" baseline="30000" dirty="0" smtClean="0"/>
              <a:t>-3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8604448" cy="6305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:\work1\pnpi_2012\talk1\var1\1PNP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2852936"/>
            <a:ext cx="1605403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380313" y="692696"/>
            <a:ext cx="144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08304" y="2420888"/>
            <a:ext cx="1835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err="1" smtClean="0">
                <a:latin typeface="Andalus" pitchFamily="18" charset="-78"/>
                <a:cs typeface="Andalus" pitchFamily="18" charset="-78"/>
              </a:rPr>
              <a:t>Gatchina</a:t>
            </a:r>
            <a:r>
              <a:rPr lang="en-US" b="1" i="1" dirty="0" smtClean="0">
                <a:latin typeface="Andalus" pitchFamily="18" charset="-78"/>
                <a:cs typeface="Andalus" pitchFamily="18" charset="-78"/>
              </a:rPr>
              <a:t>   PNPI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452320" y="5733256"/>
            <a:ext cx="16916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OAK RIDGE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D:\fomin1\pnpi_2013a\plan\var2\plan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6463" y="915208"/>
            <a:ext cx="6451619" cy="575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285728"/>
            <a:ext cx="8858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Ultracold</a:t>
            </a:r>
            <a:r>
              <a:rPr lang="en-US" sz="2000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 and cold neutron source at WWR-M reactor</a:t>
            </a:r>
            <a:r>
              <a:rPr lang="ru-RU" sz="2000" dirty="0" smtClean="0">
                <a:solidFill>
                  <a:srgbClr val="FF33CC"/>
                </a:solidFill>
              </a:rPr>
              <a:t> </a:t>
            </a:r>
            <a:r>
              <a:rPr lang="en-US" sz="2000" b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with neutron guide halls</a:t>
            </a:r>
            <a:endParaRPr lang="en-US" sz="2000" b="1" dirty="0">
              <a:solidFill>
                <a:srgbClr val="FF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0" descr="P6040181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19200"/>
            <a:ext cx="6858000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285750" y="285750"/>
            <a:ext cx="8643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27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General view with new equipment</a:t>
            </a:r>
            <a:endParaRPr lang="en-US" sz="27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Номер слайда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B9DADEC-7119-4574-BADA-E78AE64E65D2}" type="slidenum">
              <a:rPr lang="ru-RU" smtClean="0"/>
              <a:pPr/>
              <a:t>31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P6040178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143000"/>
            <a:ext cx="387667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357188" y="142875"/>
            <a:ext cx="33575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7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Helium refrigerator 15 K, 3000 Watts </a:t>
            </a:r>
            <a:endParaRPr lang="en-US" sz="27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Номер слайда 2"/>
          <p:cNvSpPr>
            <a:spLocks noGrp="1"/>
          </p:cNvSpPr>
          <p:nvPr>
            <p:ph type="sldNum" sz="quarter" idx="11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/>
          <a:p>
            <a:pPr algn="ctr"/>
            <a:fld id="{64C6AC4A-3EC5-497D-B3C3-14919C66D444}" type="slidenum">
              <a:rPr lang="ru-RU" sz="1400" smtClean="0">
                <a:latin typeface="Arial" pitchFamily="34" charset="0"/>
              </a:rPr>
              <a:pPr algn="ctr"/>
              <a:t>32</a:t>
            </a:fld>
            <a:endParaRPr lang="ru-RU" sz="1400" smtClean="0">
              <a:latin typeface="Arial" pitchFamily="34" charset="0"/>
            </a:endParaRPr>
          </a:p>
        </p:txBody>
      </p:sp>
      <p:pic>
        <p:nvPicPr>
          <p:cNvPr id="14341" name="Picture 3" descr="P6040176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1214438"/>
            <a:ext cx="3857625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Прямоугольник 5"/>
          <p:cNvSpPr>
            <a:spLocks noChangeArrowheads="1"/>
          </p:cNvSpPr>
          <p:nvPr/>
        </p:nvSpPr>
        <p:spPr bwMode="auto">
          <a:xfrm>
            <a:off x="5286375" y="214313"/>
            <a:ext cx="278606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Helium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liquefier</a:t>
            </a:r>
          </a:p>
          <a:p>
            <a:pPr algn="ctr"/>
            <a:r>
              <a:rPr lang="en-US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50 l/h </a:t>
            </a:r>
            <a:endParaRPr lang="en-US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C9539D-0754-4782-9703-503490668A1A}" type="slidenum">
              <a:rPr lang="ru-RU" smtClean="0"/>
              <a:pPr/>
              <a:t>33</a:t>
            </a:fld>
            <a:endParaRPr lang="ru-RU" smtClean="0"/>
          </a:p>
        </p:txBody>
      </p:sp>
      <p:pic>
        <p:nvPicPr>
          <p:cNvPr id="17411" name="Picture 2" descr="C:\Мои документы\Рисунок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420888"/>
            <a:ext cx="5235575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C:\Мои документы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285875"/>
            <a:ext cx="300355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Прямоугольник 4"/>
          <p:cNvSpPr>
            <a:spLocks noChangeArrowheads="1"/>
          </p:cNvSpPr>
          <p:nvPr/>
        </p:nvSpPr>
        <p:spPr bwMode="auto">
          <a:xfrm>
            <a:off x="0" y="500063"/>
            <a:ext cx="6572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Pumping system of helium  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4" name="Picture 4" descr="C:\Мои документы\Рисунок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285750"/>
            <a:ext cx="2435225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High pressure compressors </a:t>
            </a:r>
            <a:endParaRPr lang="ru-RU" b="1" dirty="0"/>
          </a:p>
        </p:txBody>
      </p:sp>
      <p:pic>
        <p:nvPicPr>
          <p:cNvPr id="3" name="Picture 2" descr="C:\Users\Анатолий\Pictures\ЦЭО\P10909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3572762" cy="4763683"/>
          </a:xfrm>
          <a:prstGeom prst="rect">
            <a:avLst/>
          </a:prstGeom>
          <a:noFill/>
        </p:spPr>
      </p:pic>
      <p:pic>
        <p:nvPicPr>
          <p:cNvPr id="4" name="Picture 4" descr="C:\Users\Анатолий\Documents\photos\P10909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556792"/>
            <a:ext cx="3608765" cy="4811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2080" y="692696"/>
            <a:ext cx="3394720" cy="5433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Gas </a:t>
            </a:r>
          </a:p>
          <a:p>
            <a:pPr>
              <a:buNone/>
            </a:pPr>
            <a:r>
              <a:rPr lang="en-US" sz="4000" b="1" dirty="0" smtClean="0"/>
              <a:t>     Storage </a:t>
            </a:r>
          </a:p>
          <a:p>
            <a:pPr>
              <a:buNone/>
            </a:pPr>
            <a:r>
              <a:rPr lang="en-US" sz="4000" b="1" dirty="0" smtClean="0"/>
              <a:t>           System</a:t>
            </a:r>
            <a:endParaRPr lang="ru-RU" sz="4000" b="1" dirty="0"/>
          </a:p>
        </p:txBody>
      </p:sp>
      <p:pic>
        <p:nvPicPr>
          <p:cNvPr id="5" name="Picture 3" descr="C:\Users\Анатолий\Documents\photos\P10909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264" y="692696"/>
            <a:ext cx="4075100" cy="5433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2420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Preparation of non-standard equipment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Vacuum test of full-scale model of UCN source</a:t>
            </a:r>
            <a:endParaRPr lang="ru-RU" b="1" dirty="0"/>
          </a:p>
        </p:txBody>
      </p:sp>
      <p:pic>
        <p:nvPicPr>
          <p:cNvPr id="3" name="Picture 2" descr="C:\Users\Анатолий\Pictures\ЦЭО\P10908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6552728" cy="4914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Cryogenic test of full-scale model</a:t>
            </a:r>
            <a:br>
              <a:rPr lang="en-US" b="1" dirty="0" smtClean="0"/>
            </a:br>
            <a:r>
              <a:rPr lang="en-US" b="1" dirty="0" smtClean="0"/>
              <a:t> of UCN source</a:t>
            </a:r>
            <a:endParaRPr lang="ru-RU" dirty="0"/>
          </a:p>
        </p:txBody>
      </p:sp>
      <p:pic>
        <p:nvPicPr>
          <p:cNvPr id="3" name="Picture 3" descr="C:\Users\Анатолий\Pictures\ЦЭО\P10909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44824"/>
            <a:ext cx="6336704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Manufacturing of cryostat </a:t>
            </a:r>
            <a:br>
              <a:rPr lang="en-US" b="1" dirty="0" smtClean="0"/>
            </a:br>
            <a:r>
              <a:rPr lang="en-US" b="1" dirty="0" smtClean="0"/>
              <a:t>for </a:t>
            </a:r>
            <a:r>
              <a:rPr lang="en-US" b="1" dirty="0" err="1" smtClean="0"/>
              <a:t>superfluid</a:t>
            </a:r>
            <a:r>
              <a:rPr lang="en-US" b="1" dirty="0" smtClean="0"/>
              <a:t> helium at 1.2 K</a:t>
            </a:r>
            <a:endParaRPr lang="ru-RU" dirty="0"/>
          </a:p>
        </p:txBody>
      </p:sp>
      <p:pic>
        <p:nvPicPr>
          <p:cNvPr id="396290" name="Picture 2" descr="F:\DCIM\100MSDCF\DSC008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2952845" cy="4859908"/>
          </a:xfrm>
          <a:prstGeom prst="rect">
            <a:avLst/>
          </a:prstGeom>
          <a:noFill/>
        </p:spPr>
      </p:pic>
      <p:pic>
        <p:nvPicPr>
          <p:cNvPr id="4" name="Picture 2" descr="C:\Users\Анатолий\Pictures\Новая папка (6)\DSC008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852936"/>
            <a:ext cx="4247375" cy="3185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6ACA-69AD-43EA-BDC6-D008F415229A}" type="slidenum">
              <a:rPr lang="ru-RU"/>
              <a:pPr/>
              <a:t>4</a:t>
            </a:fld>
            <a:endParaRPr lang="ru-RU"/>
          </a:p>
        </p:txBody>
      </p:sp>
      <p:pic>
        <p:nvPicPr>
          <p:cNvPr id="471044" name="Picture 4" descr="C:\user\varlamov\NIST\newfig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68313" y="1484313"/>
            <a:ext cx="8277225" cy="4762500"/>
          </a:xfrm>
          <a:prstGeom prst="rect">
            <a:avLst/>
          </a:prstGeom>
          <a:noFill/>
        </p:spPr>
      </p:pic>
      <p:sp>
        <p:nvSpPr>
          <p:cNvPr id="471045" name="Text Box 5"/>
          <p:cNvSpPr txBox="1">
            <a:spLocks noChangeArrowheads="1"/>
          </p:cNvSpPr>
          <p:nvPr/>
        </p:nvSpPr>
        <p:spPr bwMode="auto">
          <a:xfrm>
            <a:off x="250825" y="374650"/>
            <a:ext cx="8642350" cy="84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700" b="1" dirty="0" smtClean="0">
                <a:solidFill>
                  <a:srgbClr val="FF3399"/>
                </a:solidFill>
                <a:latin typeface="Times New Roman" pitchFamily="18" charset="0"/>
              </a:rPr>
              <a:t>ILL UCN facilities - PF2 </a:t>
            </a:r>
            <a:r>
              <a:rPr lang="en-US" sz="2700" b="1" dirty="0">
                <a:solidFill>
                  <a:srgbClr val="FF3399"/>
                </a:solidFill>
                <a:latin typeface="Times New Roman" pitchFamily="18" charset="0"/>
              </a:rPr>
              <a:t>MAM </a:t>
            </a:r>
          </a:p>
          <a:p>
            <a:pPr algn="ctr">
              <a:lnSpc>
                <a:spcPct val="90000"/>
              </a:lnSpc>
            </a:pPr>
            <a:r>
              <a:rPr lang="en-US" sz="2700" b="1" dirty="0" smtClean="0">
                <a:solidFill>
                  <a:srgbClr val="FF3399"/>
                </a:solidFill>
                <a:latin typeface="Times New Roman" pitchFamily="18" charset="0"/>
              </a:rPr>
              <a:t>(in the past)</a:t>
            </a:r>
            <a:endParaRPr lang="en-US" sz="2700" b="1" dirty="0">
              <a:solidFill>
                <a:srgbClr val="FF3399"/>
              </a:solidFill>
              <a:latin typeface="Times New Roman" pitchFamily="18" charset="0"/>
            </a:endParaRPr>
          </a:p>
        </p:txBody>
      </p:sp>
      <p:sp>
        <p:nvSpPr>
          <p:cNvPr id="471046" name="Text Box 6"/>
          <p:cNvSpPr txBox="1">
            <a:spLocks noChangeArrowheads="1"/>
          </p:cNvSpPr>
          <p:nvPr/>
        </p:nvSpPr>
        <p:spPr bwMode="auto">
          <a:xfrm>
            <a:off x="4427538" y="5084763"/>
            <a:ext cx="106045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FF"/>
                </a:solidFill>
                <a:sym typeface="Math1" pitchFamily="2" charset="2"/>
              </a:rPr>
              <a:t>platform</a:t>
            </a:r>
          </a:p>
          <a:p>
            <a:r>
              <a:rPr lang="en-US">
                <a:solidFill>
                  <a:srgbClr val="0000FF"/>
                </a:solidFill>
                <a:sym typeface="Math1" pitchFamily="2" charset="2"/>
              </a:rPr>
              <a:t>(iron)</a:t>
            </a:r>
            <a:endParaRPr lang="en-US" sz="1400">
              <a:solidFill>
                <a:srgbClr val="0000FF"/>
              </a:solidFill>
              <a:sym typeface="Math1" pitchFamily="2" charset="2"/>
            </a:endParaRPr>
          </a:p>
        </p:txBody>
      </p:sp>
      <p:sp>
        <p:nvSpPr>
          <p:cNvPr id="471047" name="Text Box 7"/>
          <p:cNvSpPr txBox="1">
            <a:spLocks noChangeArrowheads="1"/>
          </p:cNvSpPr>
          <p:nvPr/>
        </p:nvSpPr>
        <p:spPr bwMode="auto">
          <a:xfrm>
            <a:off x="6588125" y="3068638"/>
            <a:ext cx="1079500" cy="9159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FF"/>
                </a:solidFill>
                <a:sym typeface="Math1" pitchFamily="2" charset="2"/>
              </a:rPr>
              <a:t>NESSIE vacuum vessel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2" descr="C:\Users\Анатолий\Pictures\ЦЭО\DSC003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88640"/>
            <a:ext cx="2520280" cy="3359930"/>
          </a:xfrm>
          <a:prstGeom prst="rect">
            <a:avLst/>
          </a:prstGeom>
          <a:noFill/>
        </p:spPr>
      </p:pic>
      <p:pic>
        <p:nvPicPr>
          <p:cNvPr id="3" name="Picture 2" descr="C:\Users\Анатолий\Pictures\ЦЭО\DSC002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196752"/>
            <a:ext cx="3347938" cy="2511285"/>
          </a:xfrm>
          <a:prstGeom prst="rect">
            <a:avLst/>
          </a:prstGeom>
          <a:noFill/>
        </p:spPr>
      </p:pic>
      <p:pic>
        <p:nvPicPr>
          <p:cNvPr id="4" name="Picture 2" descr="C:\Users\Анатолий\Pictures\ЦЭО\DSC002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005064"/>
            <a:ext cx="3312368" cy="2484603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74638"/>
            <a:ext cx="5652120" cy="778098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Manufacturing of He heating system</a:t>
            </a:r>
            <a:endParaRPr lang="ru-RU" sz="2800" dirty="0"/>
          </a:p>
        </p:txBody>
      </p:sp>
      <p:pic>
        <p:nvPicPr>
          <p:cNvPr id="6" name="Picture 2" descr="C:\Users\Анатолий\Pictures\ЦЭО\DSC003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645024"/>
            <a:ext cx="4032448" cy="30247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Manufacturing of He pumping tubes</a:t>
            </a:r>
            <a:endParaRPr lang="ru-RU" dirty="0"/>
          </a:p>
        </p:txBody>
      </p:sp>
      <p:pic>
        <p:nvPicPr>
          <p:cNvPr id="3" name="Picture 2" descr="C:\Users\Анатолий\Pictures\ЦЭО\DSC002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3384376" cy="2538617"/>
          </a:xfrm>
          <a:prstGeom prst="rect">
            <a:avLst/>
          </a:prstGeom>
          <a:noFill/>
        </p:spPr>
      </p:pic>
      <p:pic>
        <p:nvPicPr>
          <p:cNvPr id="4" name="Picture 2" descr="C:\Users\Анатолий\Pictures\ЦЭО\DSC002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933056"/>
            <a:ext cx="3647924" cy="2736304"/>
          </a:xfrm>
          <a:prstGeom prst="rect">
            <a:avLst/>
          </a:prstGeom>
          <a:noFill/>
        </p:spPr>
      </p:pic>
      <p:pic>
        <p:nvPicPr>
          <p:cNvPr id="5" name="Picture 2" descr="C:\Users\Анатолий\Pictures\ЦЭО\DSC002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052736"/>
            <a:ext cx="3359930" cy="2520280"/>
          </a:xfrm>
          <a:prstGeom prst="rect">
            <a:avLst/>
          </a:prstGeom>
          <a:noFill/>
        </p:spPr>
      </p:pic>
      <p:pic>
        <p:nvPicPr>
          <p:cNvPr id="6" name="Picture 2" descr="C:\Users\Анатолий\Pictures\ЦЭО\DSC0026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933056"/>
            <a:ext cx="3547124" cy="2660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Vacuum test of pumping tubes</a:t>
            </a:r>
            <a:endParaRPr lang="ru-RU" sz="3600" b="1" dirty="0"/>
          </a:p>
        </p:txBody>
      </p:sp>
      <p:pic>
        <p:nvPicPr>
          <p:cNvPr id="362498" name="Picture 2" descr="C:\Users\Анатолий\Pictures\ЦЭО\DSC003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00808"/>
            <a:ext cx="6552728" cy="4915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Installation of He pumping tubes</a:t>
            </a:r>
            <a:endParaRPr lang="ru-RU" dirty="0"/>
          </a:p>
        </p:txBody>
      </p:sp>
      <p:pic>
        <p:nvPicPr>
          <p:cNvPr id="395266" name="Picture 2" descr="F:\DCIM\100MSDCF\DSC008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639" y="980729"/>
            <a:ext cx="3624313" cy="2718592"/>
          </a:xfrm>
          <a:prstGeom prst="rect">
            <a:avLst/>
          </a:prstGeom>
          <a:noFill/>
        </p:spPr>
      </p:pic>
      <p:pic>
        <p:nvPicPr>
          <p:cNvPr id="395267" name="Picture 3" descr="F:\DCIM\100MSDCF\DSC008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052735"/>
            <a:ext cx="3528392" cy="2646643"/>
          </a:xfrm>
          <a:prstGeom prst="rect">
            <a:avLst/>
          </a:prstGeom>
          <a:noFill/>
        </p:spPr>
      </p:pic>
      <p:pic>
        <p:nvPicPr>
          <p:cNvPr id="395268" name="Picture 4" descr="F:\DCIM\100MSDCF\DSC008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861048"/>
            <a:ext cx="3647924" cy="2736304"/>
          </a:xfrm>
          <a:prstGeom prst="rect">
            <a:avLst/>
          </a:prstGeom>
          <a:noFill/>
        </p:spPr>
      </p:pic>
      <p:pic>
        <p:nvPicPr>
          <p:cNvPr id="395269" name="Picture 5" descr="F:\DCIM\100MSDCF\DSC008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861048"/>
            <a:ext cx="3619056" cy="2714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еребров\Pictures\24декабря-2012\DSC011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857364"/>
            <a:ext cx="5334069" cy="4000552"/>
          </a:xfrm>
          <a:prstGeom prst="rect">
            <a:avLst/>
          </a:prstGeom>
          <a:noFill/>
        </p:spPr>
      </p:pic>
      <p:pic>
        <p:nvPicPr>
          <p:cNvPr id="4099" name="Picture 3" descr="C:\Users\Серебров\Pictures\24декабря-2012\DSC011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00174"/>
            <a:ext cx="2857520" cy="2143140"/>
          </a:xfrm>
          <a:prstGeom prst="rect">
            <a:avLst/>
          </a:prstGeom>
          <a:noFill/>
        </p:spPr>
      </p:pic>
      <p:pic>
        <p:nvPicPr>
          <p:cNvPr id="5" name="Picture 2" descr="F:\DCIM\100MSDCF\DSC008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857628"/>
            <a:ext cx="3047619" cy="22860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86182" y="357166"/>
            <a:ext cx="39290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Installation of He heaters  for vacuum system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еребров\Pictures\24декабря-2012\DSC011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57166"/>
            <a:ext cx="4933421" cy="370006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572132" y="1000108"/>
            <a:ext cx="35718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Installation of full-scale model of UCN </a:t>
            </a:r>
            <a:r>
              <a:rPr lang="en-US" sz="2800" b="1" dirty="0" err="1" smtClean="0"/>
              <a:t>supersource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Серебров\Pictures\24декабря-2012\DSC01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429132"/>
            <a:ext cx="3643338" cy="20322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еребров\Pictures\24декабря-2012\DSC011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5" y="1285860"/>
            <a:ext cx="5643602" cy="4232702"/>
          </a:xfrm>
          <a:prstGeom prst="rect">
            <a:avLst/>
          </a:prstGeom>
          <a:noFill/>
        </p:spPr>
      </p:pic>
      <p:pic>
        <p:nvPicPr>
          <p:cNvPr id="2052" name="Picture 4" descr="C:\Users\Серебров\Pictures\24декабря-2012\DSC011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428736"/>
            <a:ext cx="3038471" cy="405129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28860" y="500042"/>
            <a:ext cx="4643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Montage  of cryostat for </a:t>
            </a:r>
            <a:r>
              <a:rPr lang="ru-RU" sz="2800" b="1" dirty="0" smtClean="0"/>
              <a:t> </a:t>
            </a:r>
            <a:r>
              <a:rPr lang="ru-RU" sz="2800" b="1" dirty="0"/>
              <a:t>1 </a:t>
            </a:r>
            <a:r>
              <a:rPr lang="ru-RU" sz="2800" b="1" dirty="0" smtClean="0"/>
              <a:t>К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1807" y="5643578"/>
            <a:ext cx="871219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Our task for 2014 is test of full-scale technological system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 with model of UCN source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80" y="1156718"/>
            <a:ext cx="8640000" cy="5080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79388" y="404664"/>
            <a:ext cx="87852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2700" b="1" dirty="0">
                <a:solidFill>
                  <a:srgbClr val="FF3399"/>
                </a:solidFill>
                <a:latin typeface="Times New Roman" pitchFamily="18" charset="0"/>
              </a:rPr>
              <a:t>Reactor PIK </a:t>
            </a:r>
            <a:endParaRPr lang="ru-RU" sz="2700" b="1" dirty="0">
              <a:solidFill>
                <a:srgbClr val="FF33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D:\fomin1\pnpi_2013a\gek4_article\var8\plan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35" t="10796" r="2481" b="6584"/>
          <a:stretch/>
        </p:blipFill>
        <p:spPr bwMode="auto">
          <a:xfrm>
            <a:off x="388649" y="1054859"/>
            <a:ext cx="8431823" cy="53984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 Box 4"/>
          <p:cNvSpPr txBox="1">
            <a:spLocks noChangeArrowheads="1"/>
          </p:cNvSpPr>
          <p:nvPr/>
        </p:nvSpPr>
        <p:spPr bwMode="auto">
          <a:xfrm>
            <a:off x="179388" y="332656"/>
            <a:ext cx="87852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2700" b="1" dirty="0" smtClean="0">
                <a:solidFill>
                  <a:srgbClr val="FF3399"/>
                </a:solidFill>
                <a:latin typeface="Times New Roman" pitchFamily="18" charset="0"/>
              </a:rPr>
              <a:t>UCN facilities at PIK reactor</a:t>
            </a:r>
            <a:endParaRPr lang="ru-RU" sz="2700" b="1" dirty="0">
              <a:solidFill>
                <a:srgbClr val="FF3399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583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83568" y="802035"/>
            <a:ext cx="3888432" cy="65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sz="4000" b="1" i="1" dirty="0" smtClean="0">
                <a:solidFill>
                  <a:srgbClr val="FF3399"/>
                </a:solidFill>
                <a:latin typeface="Book Antiqua" pitchFamily="18" charset="0"/>
              </a:rPr>
              <a:t>Conclusion</a:t>
            </a:r>
            <a:endParaRPr lang="ru-RU" sz="4000" b="1" i="1" dirty="0">
              <a:solidFill>
                <a:srgbClr val="FF3399"/>
              </a:solidFill>
              <a:latin typeface="Book Antiqua" pitchFamily="18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51520" y="2154336"/>
            <a:ext cx="8892480" cy="387798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28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 pitchFamily="18" charset="2"/>
              </a:rPr>
              <a:t>1.</a:t>
            </a:r>
            <a:r>
              <a:rPr lang="en-US" sz="2800" b="1" i="1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en-US" sz="28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 pitchFamily="18" charset="2"/>
              </a:rPr>
              <a:t>Present </a:t>
            </a:r>
            <a:r>
              <a:rPr lang="en-US" sz="2800" b="1" i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 pitchFamily="18" charset="2"/>
              </a:rPr>
              <a:t>status </a:t>
            </a:r>
            <a:endParaRPr lang="en-US" sz="2800" b="1" i="1" dirty="0" smtClean="0">
              <a:solidFill>
                <a:srgbClr val="FF0000"/>
              </a:solidFill>
              <a:latin typeface="Book Antiqua" pitchFamily="18" charset="0"/>
              <a:cs typeface="Times New Roman" pitchFamily="18" charset="0"/>
              <a:sym typeface="Symbol" pitchFamily="18" charset="2"/>
            </a:endParaRPr>
          </a:p>
          <a:p>
            <a:pPr eaLnBrk="1" hangingPunct="1">
              <a:buClr>
                <a:srgbClr val="FF0000"/>
              </a:buClr>
            </a:pPr>
            <a:r>
              <a:rPr lang="en-US" sz="2800" b="1" i="1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  <a:sym typeface="Symbol" pitchFamily="18" charset="2"/>
              </a:rPr>
              <a:t>Our </a:t>
            </a:r>
            <a:r>
              <a:rPr lang="en-US" sz="2800" b="1" i="1" dirty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  <a:sym typeface="Symbol" pitchFamily="18" charset="2"/>
              </a:rPr>
              <a:t>current </a:t>
            </a:r>
            <a:r>
              <a:rPr lang="en-US" sz="2800" b="1" i="1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  <a:sym typeface="Symbol" pitchFamily="18" charset="2"/>
              </a:rPr>
              <a:t>result  -  /</a:t>
            </a:r>
            <a:r>
              <a:rPr lang="en-US" sz="2800" b="1" i="1" dirty="0" err="1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  <a:sym typeface="Symbol" pitchFamily="18" charset="2"/>
              </a:rPr>
              <a:t>nEDM</a:t>
            </a:r>
            <a:r>
              <a:rPr lang="en-US" sz="2800" b="1" i="1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  <a:sym typeface="Symbol" pitchFamily="18" charset="2"/>
              </a:rPr>
              <a:t>/ </a:t>
            </a:r>
            <a:r>
              <a:rPr lang="en-US" sz="2800" b="1" i="1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  </a:t>
            </a:r>
            <a:r>
              <a:rPr lang="en-US" sz="28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5.210</a:t>
            </a:r>
            <a:r>
              <a:rPr lang="en-US" sz="2800" b="1" i="1" baseline="30000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-26</a:t>
            </a:r>
            <a:r>
              <a:rPr lang="en-US" sz="28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800" b="1" i="1" dirty="0" err="1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ecm</a:t>
            </a:r>
            <a:r>
              <a:rPr lang="en-US" sz="2800" b="1" i="1" dirty="0" smtClean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   </a:t>
            </a:r>
            <a:r>
              <a:rPr lang="en-US" sz="2800" b="1" i="1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90% CL</a:t>
            </a:r>
          </a:p>
          <a:p>
            <a:pPr eaLnBrk="1" hangingPunct="1">
              <a:buClr>
                <a:srgbClr val="FF0000"/>
              </a:buClr>
            </a:pPr>
            <a:endParaRPr lang="en-US" sz="2800" b="1" i="1" dirty="0" smtClean="0">
              <a:solidFill>
                <a:srgbClr val="0000FF"/>
              </a:solidFill>
              <a:latin typeface="Book Antiqua" pitchFamily="18" charset="0"/>
              <a:cs typeface="Times New Roman" pitchFamily="18" charset="0"/>
              <a:sym typeface="Symbol"/>
            </a:endParaRPr>
          </a:p>
          <a:p>
            <a:pPr eaLnBrk="1" hangingPunct="1">
              <a:buClr>
                <a:srgbClr val="FF0000"/>
              </a:buClr>
            </a:pPr>
            <a:r>
              <a:rPr lang="en-US" sz="28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2.</a:t>
            </a:r>
            <a:r>
              <a:rPr lang="en-US" sz="2800" b="1" i="1" dirty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800" b="1" i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Nearest future </a:t>
            </a:r>
            <a:r>
              <a:rPr lang="en-US" sz="28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prospects at PF2 EDM facilities</a:t>
            </a:r>
          </a:p>
          <a:p>
            <a:pPr eaLnBrk="1" hangingPunct="1">
              <a:buClr>
                <a:srgbClr val="FF0000"/>
              </a:buClr>
            </a:pPr>
            <a:r>
              <a:rPr lang="en-US" sz="2800" b="1" i="1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Sensitivity </a:t>
            </a:r>
            <a:r>
              <a:rPr lang="en-US" sz="28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1.0</a:t>
            </a:r>
            <a:r>
              <a:rPr lang="en-US" sz="2800" b="1" i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10</a:t>
            </a:r>
            <a:r>
              <a:rPr lang="en-US" sz="2800" b="1" i="1" baseline="30000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-26</a:t>
            </a:r>
            <a:r>
              <a:rPr lang="en-US" sz="2800" b="1" i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 e</a:t>
            </a:r>
            <a:r>
              <a:rPr lang="en-US" sz="28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cm </a:t>
            </a:r>
            <a:r>
              <a:rPr lang="en-US" sz="2800" b="1" i="1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for 100 days of measurements</a:t>
            </a:r>
          </a:p>
          <a:p>
            <a:pPr eaLnBrk="1" hangingPunct="1">
              <a:buClr>
                <a:srgbClr val="FF0000"/>
              </a:buClr>
            </a:pPr>
            <a:endParaRPr lang="en-US" sz="2800" b="1" i="1" dirty="0">
              <a:solidFill>
                <a:srgbClr val="0000FF"/>
              </a:solidFill>
              <a:latin typeface="Book Antiqua" pitchFamily="18" charset="0"/>
              <a:cs typeface="Times New Roman" pitchFamily="18" charset="0"/>
              <a:sym typeface="Symbol"/>
            </a:endParaRPr>
          </a:p>
          <a:p>
            <a:pPr eaLnBrk="1" hangingPunct="1">
              <a:buClr>
                <a:srgbClr val="FF0000"/>
              </a:buClr>
            </a:pPr>
            <a:r>
              <a:rPr lang="en-US" sz="28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3.</a:t>
            </a:r>
            <a:r>
              <a:rPr lang="en-US" sz="2800" b="1" i="1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8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Long term prospects</a:t>
            </a:r>
          </a:p>
          <a:p>
            <a:pPr eaLnBrk="1" hangingPunct="1">
              <a:buClr>
                <a:srgbClr val="FF0000"/>
              </a:buClr>
            </a:pPr>
            <a:r>
              <a:rPr lang="en-US" sz="2800" b="1" i="1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High density of UCN source at WWR-M reactor. </a:t>
            </a:r>
            <a:r>
              <a:rPr lang="en-US" sz="2400" b="1" dirty="0" smtClean="0"/>
              <a:t>10</a:t>
            </a:r>
            <a:r>
              <a:rPr lang="en-US" sz="2400" b="1" baseline="30000" dirty="0" smtClean="0"/>
              <a:t>4  </a:t>
            </a:r>
            <a:r>
              <a:rPr lang="en-US" sz="2400" b="1" dirty="0" smtClean="0"/>
              <a:t>cm</a:t>
            </a:r>
            <a:r>
              <a:rPr lang="en-US" sz="2400" b="1" baseline="30000" dirty="0" smtClean="0"/>
              <a:t>-3</a:t>
            </a:r>
            <a:endParaRPr lang="ru-RU" sz="2400" b="1" dirty="0" smtClean="0"/>
          </a:p>
          <a:p>
            <a:pPr eaLnBrk="1" hangingPunct="1">
              <a:buClr>
                <a:srgbClr val="FF0000"/>
              </a:buClr>
            </a:pPr>
            <a:r>
              <a:rPr lang="en-US" sz="2800" b="1" i="1" baseline="30000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800" b="1" i="1" dirty="0" smtClean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Sensitivity </a:t>
            </a:r>
            <a:r>
              <a:rPr lang="en-US" sz="28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5.0</a:t>
            </a:r>
            <a:r>
              <a:rPr lang="en-US" sz="2800" b="1" i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</a:t>
            </a:r>
            <a:r>
              <a:rPr lang="en-US" sz="28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10</a:t>
            </a:r>
            <a:r>
              <a:rPr lang="en-US" sz="2800" b="1" i="1" baseline="30000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-28</a:t>
            </a:r>
            <a:r>
              <a:rPr lang="en-US" sz="2800" b="1" i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 </a:t>
            </a:r>
            <a:r>
              <a:rPr lang="en-US" sz="2800" b="1" i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ecm </a:t>
            </a:r>
            <a:r>
              <a:rPr lang="en-US" sz="2800" b="1" i="1" dirty="0">
                <a:solidFill>
                  <a:srgbClr val="0000FF"/>
                </a:solidFill>
                <a:latin typeface="Book Antiqua" pitchFamily="18" charset="0"/>
                <a:cs typeface="Times New Roman" pitchFamily="18" charset="0"/>
                <a:sym typeface="Symbol"/>
              </a:rPr>
              <a:t>for 100 days of measurements</a:t>
            </a:r>
          </a:p>
        </p:txBody>
      </p:sp>
      <p:pic>
        <p:nvPicPr>
          <p:cNvPr id="8" name="Picture 2" descr="D:\fomin1\pnpi_2013a\talk_june_sources\Graph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16631"/>
            <a:ext cx="3240000" cy="22502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9249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6982B7-12B9-4A70-9873-B2DEAC70BFDA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58775" y="357188"/>
            <a:ext cx="864235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600" b="1" dirty="0">
                <a:solidFill>
                  <a:srgbClr val="FF3399"/>
                </a:solidFill>
                <a:latin typeface="Times New Roman" pitchFamily="18" charset="0"/>
              </a:rPr>
              <a:t>Installation of non-magnetic platform</a:t>
            </a:r>
          </a:p>
        </p:txBody>
      </p:sp>
      <p:pic>
        <p:nvPicPr>
          <p:cNvPr id="10244" name="Рисунок 3" descr="PA26001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9788" y="971550"/>
            <a:ext cx="2160587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4" descr="PA260001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2975" y="971550"/>
            <a:ext cx="2160588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Рисунок 5" descr="PA27000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54725" y="971550"/>
            <a:ext cx="2160588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6" descr="PA300028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" y="4268788"/>
            <a:ext cx="288607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Рисунок 7" descr="PA310011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14675" y="4286250"/>
            <a:ext cx="28860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Рисунок 8" descr="PA310004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25" y="4268788"/>
            <a:ext cx="288607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0F01BAC-37B0-4C31-97D9-66935757D431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287338" y="160338"/>
            <a:ext cx="8642350" cy="466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n-US" sz="2700" b="1" dirty="0">
                <a:solidFill>
                  <a:srgbClr val="FF3399"/>
                </a:solidFill>
                <a:latin typeface="Times New Roman" pitchFamily="18" charset="0"/>
              </a:rPr>
              <a:t>Assembly of double-chamber EDM </a:t>
            </a:r>
            <a:r>
              <a:rPr lang="en-US" sz="2700" b="1" dirty="0" smtClean="0">
                <a:solidFill>
                  <a:srgbClr val="FF3399"/>
                </a:solidFill>
                <a:latin typeface="Times New Roman" pitchFamily="18" charset="0"/>
              </a:rPr>
              <a:t>spectrometer</a:t>
            </a:r>
            <a:endParaRPr lang="en-US" sz="2700" b="1" dirty="0">
              <a:solidFill>
                <a:srgbClr val="FF3399"/>
              </a:solidFill>
              <a:latin typeface="Times New Roman" pitchFamily="18" charset="0"/>
            </a:endParaRPr>
          </a:p>
        </p:txBody>
      </p:sp>
      <p:pic>
        <p:nvPicPr>
          <p:cNvPr id="23556" name="Picture 2" descr="D:\work1\pnpi_2008c\talk\var1\DSC03476PNPItal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63" y="1357313"/>
            <a:ext cx="3121025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 descr="D:\work1\pnpi_2008c\talk\var1\DSC034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3857625"/>
            <a:ext cx="3119437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4" descr="D:\work1\pnpi_2008c\talk\var1\     Изображение 0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9938" y="1357313"/>
            <a:ext cx="2476500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5" descr="D:\work1\pnpi_2008c\talk\var1\     Изображение 0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63" y="3857625"/>
            <a:ext cx="2419350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6" descr="D:\work1\pnpi_2008c\talk\var1\     Изображение 04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13" y="1357313"/>
            <a:ext cx="3119437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7" descr="D:\work1\pnpi_2008c\talk\var1\     Изображение 03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9313" y="3857625"/>
            <a:ext cx="3119437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14914C-64E0-436F-817A-831EF2ADD1A2}" type="slidenum">
              <a:rPr lang="ru-RU" smtClean="0"/>
              <a:pPr/>
              <a:t>7</a:t>
            </a:fld>
            <a:endParaRPr lang="ru-RU" smtClean="0"/>
          </a:p>
        </p:txBody>
      </p:sp>
      <p:pic>
        <p:nvPicPr>
          <p:cNvPr id="14340" name="Picture 5" descr="D:\work1\pnpi_2008c\talk\var1\Retro EDM September2008 0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930275"/>
            <a:ext cx="4068762" cy="542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D:\work1\pnpi_2008c\talk\var1\Retro EDM September2008 0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8050" y="928688"/>
            <a:ext cx="4068763" cy="542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260648"/>
            <a:ext cx="70696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3399"/>
                </a:solidFill>
                <a:latin typeface="Times New Roman" pitchFamily="18" charset="0"/>
              </a:rPr>
              <a:t>PNPI  EDM spectrometer  at the position PF2 MAM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2566" y="188640"/>
            <a:ext cx="41761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FF3399"/>
                </a:solidFill>
                <a:latin typeface="Book Antiqua" pitchFamily="18" charset="0"/>
              </a:rPr>
              <a:t>Scheme of EDM spectrometer</a:t>
            </a:r>
            <a:endParaRPr lang="ru-RU" sz="2400" i="1" dirty="0">
              <a:latin typeface="Book Antiqua" pitchFamily="18" charset="0"/>
            </a:endParaRPr>
          </a:p>
        </p:txBody>
      </p:sp>
      <p:pic>
        <p:nvPicPr>
          <p:cNvPr id="96258" name="Picture 2" descr="D:\fomin1\pnpi_2013b\talk_edm\var2\scheme.wm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537" r="3824"/>
          <a:stretch/>
        </p:blipFill>
        <p:spPr bwMode="auto">
          <a:xfrm>
            <a:off x="844062" y="1556792"/>
            <a:ext cx="7587761" cy="37519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30175" y="1017588"/>
            <a:ext cx="1705521" cy="2308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1500" dirty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m</a:t>
            </a:r>
            <a:r>
              <a:rPr lang="en-US" sz="1500" dirty="0" smtClean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agnetic field coils</a:t>
            </a:r>
            <a:endParaRPr lang="en-US" sz="150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 flipV="1">
            <a:off x="1043609" y="1285201"/>
            <a:ext cx="985315" cy="1351711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30175" y="3432764"/>
            <a:ext cx="625401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79513" y="3126160"/>
            <a:ext cx="432047" cy="2308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1500" dirty="0" smtClean="0">
                <a:solidFill>
                  <a:srgbClr val="FF0000"/>
                </a:solidFill>
                <a:latin typeface="Arial" charset="0"/>
                <a:sym typeface="Symbol" pitchFamily="18" charset="2"/>
              </a:rPr>
              <a:t>UCN</a:t>
            </a:r>
            <a:endParaRPr lang="en-US" sz="15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907704" y="1001621"/>
            <a:ext cx="1178545" cy="2308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1500" dirty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t</a:t>
            </a:r>
            <a:r>
              <a:rPr lang="en-US" sz="1500" dirty="0" smtClean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op UCN trap </a:t>
            </a:r>
            <a:endParaRPr lang="en-US" sz="150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2542566" y="1269234"/>
            <a:ext cx="949315" cy="197234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203848" y="980728"/>
            <a:ext cx="1872209" cy="2308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1500" dirty="0" smtClean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4 top magnetometers</a:t>
            </a:r>
            <a:endParaRPr lang="en-US" sz="150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4238377" y="1269234"/>
            <a:ext cx="1053704" cy="151169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179513" y="4638328"/>
            <a:ext cx="780752" cy="2308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1500" dirty="0" smtClean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polarizer</a:t>
            </a:r>
            <a:endParaRPr lang="en-US" sz="150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H="1">
            <a:off x="442875" y="3465307"/>
            <a:ext cx="570398" cy="1158655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Box 5"/>
          <p:cNvSpPr txBox="1">
            <a:spLocks noChangeArrowheads="1"/>
          </p:cNvSpPr>
          <p:nvPr/>
        </p:nvSpPr>
        <p:spPr bwMode="auto">
          <a:xfrm>
            <a:off x="2843808" y="5662800"/>
            <a:ext cx="1512168" cy="2308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1500" dirty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b</a:t>
            </a:r>
            <a:r>
              <a:rPr lang="en-US" sz="1500" dirty="0" smtClean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ottom UCN trap </a:t>
            </a:r>
            <a:endParaRPr lang="en-US" sz="150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H="1" flipV="1">
            <a:off x="3491881" y="3637791"/>
            <a:ext cx="216023" cy="197234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644008" y="5660774"/>
            <a:ext cx="2133823" cy="2308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1500" dirty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±</a:t>
            </a:r>
            <a:r>
              <a:rPr lang="en-US" sz="1500" dirty="0" smtClean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 high voltage electrode</a:t>
            </a:r>
            <a:endParaRPr lang="en-US" sz="150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H="1" flipV="1">
            <a:off x="3995937" y="3429000"/>
            <a:ext cx="1512167" cy="2224541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6948264" y="5661248"/>
            <a:ext cx="2160239" cy="2308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1500" dirty="0" smtClean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4 bottom magnetometers</a:t>
            </a:r>
            <a:endParaRPr lang="en-US" sz="150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H="1" flipV="1">
            <a:off x="5292081" y="4077072"/>
            <a:ext cx="2113115" cy="1533061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Box 5"/>
          <p:cNvSpPr txBox="1">
            <a:spLocks noChangeArrowheads="1"/>
          </p:cNvSpPr>
          <p:nvPr/>
        </p:nvSpPr>
        <p:spPr bwMode="auto">
          <a:xfrm>
            <a:off x="7596336" y="4365104"/>
            <a:ext cx="563924" cy="2308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1500" dirty="0" smtClean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flipper</a:t>
            </a:r>
            <a:endParaRPr lang="en-US" sz="150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H="1" flipV="1">
            <a:off x="7405196" y="3789040"/>
            <a:ext cx="407164" cy="49361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7308304" y="2276872"/>
            <a:ext cx="860371" cy="2308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1500" dirty="0" smtClean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analyzers</a:t>
            </a:r>
            <a:endParaRPr lang="en-US" sz="150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H="1">
            <a:off x="6814800" y="2564904"/>
            <a:ext cx="936104" cy="67667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7164288" y="980728"/>
            <a:ext cx="1969668" cy="2308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1500" dirty="0" smtClean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2 direct UCN detectors </a:t>
            </a:r>
            <a:endParaRPr lang="en-US" sz="150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flipH="1">
            <a:off x="8218762" y="1285200"/>
            <a:ext cx="97654" cy="174190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5148064" y="980728"/>
            <a:ext cx="1918764" cy="2308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1500" dirty="0" smtClean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2 side UCN detectors </a:t>
            </a:r>
            <a:endParaRPr lang="en-US" sz="150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6372200" y="1285200"/>
            <a:ext cx="442600" cy="100800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Box 5"/>
          <p:cNvSpPr txBox="1">
            <a:spLocks noChangeArrowheads="1"/>
          </p:cNvSpPr>
          <p:nvPr/>
        </p:nvSpPr>
        <p:spPr bwMode="auto">
          <a:xfrm>
            <a:off x="179512" y="5662800"/>
            <a:ext cx="2372343" cy="2308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1500" dirty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r</a:t>
            </a:r>
            <a:r>
              <a:rPr lang="en-US" sz="1500" dirty="0" smtClean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esonance frequency coils</a:t>
            </a:r>
            <a:endParaRPr lang="en-US" sz="150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V="1">
            <a:off x="1756061" y="4035846"/>
            <a:ext cx="1375779" cy="162695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 Box 5"/>
          <p:cNvSpPr txBox="1">
            <a:spLocks noChangeArrowheads="1"/>
          </p:cNvSpPr>
          <p:nvPr/>
        </p:nvSpPr>
        <p:spPr bwMode="auto">
          <a:xfrm>
            <a:off x="152972" y="1844824"/>
            <a:ext cx="913434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1500" dirty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m</a:t>
            </a:r>
            <a:r>
              <a:rPr lang="en-US" sz="1500" dirty="0" smtClean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agnetic </a:t>
            </a:r>
          </a:p>
          <a:p>
            <a:pPr eaLnBrk="1" hangingPunct="1">
              <a:buClr>
                <a:srgbClr val="FF0000"/>
              </a:buClr>
            </a:pPr>
            <a:r>
              <a:rPr lang="en-US" sz="1500" dirty="0" smtClean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screens</a:t>
            </a:r>
            <a:endParaRPr lang="en-US" sz="1500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 flipH="1" flipV="1">
            <a:off x="943200" y="2156152"/>
            <a:ext cx="299368" cy="236137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6804248" y="2564904"/>
            <a:ext cx="936104" cy="676672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7740352" y="2564904"/>
            <a:ext cx="144016" cy="72008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 flipV="1">
            <a:off x="3851920" y="1556792"/>
            <a:ext cx="288032" cy="144016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3347864" y="1268760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rial" charset="0"/>
                <a:sym typeface="Symbol" pitchFamily="18" charset="2"/>
              </a:rPr>
              <a:t>valves</a:t>
            </a:r>
            <a:endParaRPr lang="ru-RU" dirty="0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V="1">
            <a:off x="3491880" y="1556792"/>
            <a:ext cx="216024" cy="144016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8062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6632"/>
            <a:ext cx="84673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FF3399"/>
                </a:solidFill>
                <a:latin typeface="Book Antiqua" pitchFamily="18" charset="0"/>
              </a:rPr>
              <a:t>Principal scheme of measurements with false effect control</a:t>
            </a:r>
            <a:endParaRPr lang="ru-RU" sz="2400" i="1" dirty="0">
              <a:latin typeface="Book Antiqua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963772093"/>
              </p:ext>
            </p:extLst>
          </p:nvPr>
        </p:nvGraphicFramePr>
        <p:xfrm>
          <a:off x="0" y="2428868"/>
          <a:ext cx="4013200" cy="3708400"/>
        </p:xfrm>
        <a:graphic>
          <a:graphicData uri="http://schemas.openxmlformats.org/presentationml/2006/ole">
            <p:oleObj spid="_x0000_s98319" name="Equation" r:id="rId3" imgW="2006280" imgH="1854000" progId="Equation.DSMT4">
              <p:embed/>
            </p:oleObj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252827" y="710192"/>
            <a:ext cx="1959133" cy="147732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en-US" sz="24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-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top trap</a:t>
            </a:r>
          </a:p>
          <a:p>
            <a:pPr eaLnBrk="1" hangingPunct="1">
              <a:buClr>
                <a:srgbClr val="FF0000"/>
              </a:buClr>
            </a:pPr>
            <a:r>
              <a:rPr lang="en-US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en-US" sz="24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- bottom trap</a:t>
            </a:r>
            <a:endParaRPr lang="en-US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1" hangingPunct="1">
              <a:buClr>
                <a:srgbClr val="FF0000"/>
              </a:buClr>
            </a:pPr>
            <a:r>
              <a:rPr lang="en-US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en-US" sz="24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- top </a:t>
            </a: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trap</a:t>
            </a:r>
          </a:p>
          <a:p>
            <a:pPr eaLnBrk="1" hangingPunct="1">
              <a:buClr>
                <a:srgbClr val="FF0000"/>
              </a:buClr>
            </a:pPr>
            <a:r>
              <a:rPr lang="en-US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en-US" sz="24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4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- bottom trap</a:t>
            </a:r>
            <a:endParaRPr lang="en-US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4269051" y="728776"/>
            <a:ext cx="216024" cy="684000"/>
          </a:xfrm>
          <a:prstGeom prst="rightBrace">
            <a:avLst>
              <a:gd name="adj1" fmla="val 8333"/>
              <a:gd name="adj2" fmla="val 48810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629091" y="882084"/>
            <a:ext cx="1959133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irect detectors</a:t>
            </a:r>
            <a:endParaRPr lang="en-US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4269051" y="1520864"/>
            <a:ext cx="216024" cy="684000"/>
          </a:xfrm>
          <a:prstGeom prst="rightBrace">
            <a:avLst>
              <a:gd name="adj1" fmla="val 8333"/>
              <a:gd name="adj2" fmla="val 48810"/>
            </a:avLst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29091" y="1620748"/>
            <a:ext cx="1959133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</a:t>
            </a: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ide detectors</a:t>
            </a:r>
            <a:endParaRPr lang="en-US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4357685" y="2555613"/>
            <a:ext cx="4750819" cy="392415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EDM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is EDM effect</a:t>
            </a:r>
          </a:p>
          <a:p>
            <a:pPr eaLnBrk="1" hangingPunct="1">
              <a:buClr>
                <a:srgbClr val="FF0000"/>
              </a:buClr>
            </a:pPr>
            <a:endParaRPr lang="en-US" sz="15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1" hangingPunct="1">
              <a:buClr>
                <a:srgbClr val="FF0000"/>
              </a:buClr>
            </a:pPr>
            <a:r>
              <a:rPr lang="en-US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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is effect of influence of electric polarity changing on the resonance conditions (magnetic field or frequency)</a:t>
            </a:r>
          </a:p>
          <a:p>
            <a:pPr eaLnBrk="1" hangingPunct="1">
              <a:buClr>
                <a:srgbClr val="FF0000"/>
              </a:buClr>
            </a:pPr>
            <a:endParaRPr lang="en-US" sz="22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1" hangingPunct="1">
              <a:buClr>
                <a:srgbClr val="FF0000"/>
              </a:buClr>
            </a:pPr>
            <a:r>
              <a:rPr lang="en-US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N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is effect of influence of electric polarity changing on the detector counting rate</a:t>
            </a:r>
          </a:p>
          <a:p>
            <a:pPr eaLnBrk="1" hangingPunct="1">
              <a:buClr>
                <a:srgbClr val="FF0000"/>
              </a:buClr>
            </a:pPr>
            <a:endParaRPr lang="en-US" sz="2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1" hangingPunct="1">
              <a:buClr>
                <a:srgbClr val="FF0000"/>
              </a:buClr>
            </a:pPr>
            <a:r>
              <a:rPr lang="en-US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z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is compensation of all effects, including EDM effects </a:t>
            </a:r>
            <a:endParaRPr lang="en-US" sz="22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14282" y="6519446"/>
            <a:ext cx="5544616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en-US" sz="2200" baseline="30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(*)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Difference of measurements for 90</a:t>
            </a:r>
            <a:r>
              <a:rPr lang="en-US" sz="2200" baseline="30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</a:t>
            </a:r>
            <a:r>
              <a:rPr lang="en-US" sz="2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and 180</a:t>
            </a:r>
            <a:r>
              <a:rPr lang="en-US" sz="2200" baseline="30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o</a:t>
            </a:r>
            <a:endParaRPr lang="en-US" sz="2200" baseline="30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057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8338</TotalTime>
  <Words>1213</Words>
  <Application>Microsoft Office PowerPoint</Application>
  <PresentationFormat>Экран (4:3)</PresentationFormat>
  <Paragraphs>218</Paragraphs>
  <Slides>49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49</vt:i4>
      </vt:variant>
    </vt:vector>
  </HeadingPairs>
  <TitlesOfParts>
    <vt:vector size="52" baseType="lpstr">
      <vt:lpstr>Тема Office</vt:lpstr>
      <vt:lpstr>Equation</vt:lpstr>
      <vt:lpstr>Graph</vt:lpstr>
      <vt:lpstr>Present status and future prospects of nEDM experiment  (PNPI-ILL-PTI)  Anatolii  Serebrov  PNPI, Gatchina   Physics of fundamental Symmetries and Interactions - PSI2013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8 (4x2)Cs-magnetometers inside EDM spectrometer</vt:lpstr>
      <vt:lpstr>Слайд 13</vt:lpstr>
      <vt:lpstr>Stabilization of magnetic field during resonance measurements (system of stabilization of resonance conditions + feedback by means of current coils)</vt:lpstr>
      <vt:lpstr>The influence of external magnetic fluctuations on stability of resonance conditions in a spectrometer. (factor of stabilisation by mean of 8 Cs-magnetometers is about 10 – 15 times)</vt:lpstr>
      <vt:lpstr>Слайд 16</vt:lpstr>
      <vt:lpstr>Interactive window of the management program  for the HV-source</vt:lpstr>
      <vt:lpstr>Слайд 18</vt:lpstr>
      <vt:lpstr>Слайд 19</vt:lpstr>
      <vt:lpstr>Слайд 20</vt:lpstr>
      <vt:lpstr>Слайд 21</vt:lpstr>
      <vt:lpstr>Слайд 22</vt:lpstr>
      <vt:lpstr>Слайд 23</vt:lpstr>
      <vt:lpstr>EDM sensitivity at PF2 position “EDM”</vt:lpstr>
      <vt:lpstr>Слайд 25</vt:lpstr>
      <vt:lpstr>UCN  supersources at PNPI reactor WWR-M and  reactor  PIK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High pressure compressors </vt:lpstr>
      <vt:lpstr>Слайд 35</vt:lpstr>
      <vt:lpstr>Preparation of non-standard equipment</vt:lpstr>
      <vt:lpstr>Vacuum test of full-scale model of UCN source</vt:lpstr>
      <vt:lpstr>Cryogenic test of full-scale model  of UCN source</vt:lpstr>
      <vt:lpstr>Manufacturing of cryostat  for superfluid helium at 1.2 K</vt:lpstr>
      <vt:lpstr>Manufacturing of He heating system</vt:lpstr>
      <vt:lpstr>Manufacturing of He pumping tubes</vt:lpstr>
      <vt:lpstr>Vacuum test of pumping tubes</vt:lpstr>
      <vt:lpstr>Installation of He pumping tubes</vt:lpstr>
      <vt:lpstr>Слайд 44</vt:lpstr>
      <vt:lpstr>Слайд 45</vt:lpstr>
      <vt:lpstr>Слайд 46</vt:lpstr>
      <vt:lpstr>Слайд 47</vt:lpstr>
      <vt:lpstr>Слайд 48</vt:lpstr>
      <vt:lpstr>Слайд 49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status and future prospects of nEDM experiment (PNPI-ILL-PTI)  Anatolii  Serebrov  PNPI,Gatchina   Physics of fundamental Symmetries and Interactions - PSI2013  </dc:title>
  <dc:creator>Анатолий</dc:creator>
  <cp:lastModifiedBy>Анатолий</cp:lastModifiedBy>
  <cp:revision>80</cp:revision>
  <dcterms:created xsi:type="dcterms:W3CDTF">2013-08-24T05:34:42Z</dcterms:created>
  <dcterms:modified xsi:type="dcterms:W3CDTF">2013-09-07T07:00:58Z</dcterms:modified>
</cp:coreProperties>
</file>