
<file path=[Content_Types].xml><?xml version="1.0" encoding="utf-8"?>
<Types xmlns="http://schemas.openxmlformats.org/package/2006/content-types">
  <Override PartName="/ppt/slides/slide30.xml" ContentType="application/vnd.openxmlformats-officedocument.presentationml.slide+xml"/>
  <Override PartName="/ppt/slides/slide24.xml" ContentType="application/vnd.openxmlformats-officedocument.presentationml.slide+xml"/>
  <Override PartName="/ppt/embeddings/Microsoft_Equation59.bin" ContentType="application/vnd.openxmlformats-officedocument.oleObject"/>
  <Override PartName="/ppt/embeddings/Microsoft_Equation9.bin" ContentType="application/vnd.openxmlformats-officedocument.oleObject"/>
  <Override PartName="/ppt/embeddings/Microsoft_Equation115.bin" ContentType="application/vnd.openxmlformats-officedocument.oleObject"/>
  <Override PartName="/ppt/embeddings/Microsoft_Equation109.bin" ContentType="application/vnd.openxmlformats-officedocument.oleObject"/>
  <Override PartName="/ppt/embeddings/Microsoft_Equation37.bin" ContentType="application/vnd.openxmlformats-officedocument.oleObject"/>
  <Override PartName="/ppt/slides/slide50.xml" ContentType="application/vnd.openxmlformats-officedocument.presentationml.slide+xml"/>
  <Override PartName="/ppt/slides/slide44.xml" ContentType="application/vnd.openxmlformats-officedocument.presentationml.slide+xml"/>
  <Override PartName="/ppt/embeddings/Microsoft_Equation79.bin" ContentType="application/vnd.openxmlformats-officedocument.oleObject"/>
  <Override PartName="/ppt/embeddings/Microsoft_Equation135.bin" ContentType="application/vnd.openxmlformats-officedocument.oleObject"/>
  <Override PartName="/ppt/embeddings/Microsoft_Equation15.bin" ContentType="application/vnd.openxmlformats-officedocument.oleObject"/>
  <Override PartName="/ppt/embeddings/Microsoft_Equation129.bin" ContentType="application/vnd.openxmlformats-officedocument.oleObject"/>
  <Override PartName="/ppt/slides/slide22.xml" ContentType="application/vnd.openxmlformats-officedocument.presentationml.slide+xml"/>
  <Override PartName="/ppt/embeddings/Microsoft_Equation57.bin" ContentType="application/vnd.openxmlformats-officedocument.oleObject"/>
  <Override PartName="/ppt/embeddings/Microsoft_Equation7.bin" ContentType="application/vnd.openxmlformats-officedocument.oleObject"/>
  <Override PartName="/ppt/embeddings/Microsoft_Equation113.bin" ContentType="application/vnd.openxmlformats-officedocument.oleObject"/>
  <Override PartName="/ppt/embeddings/Microsoft_Equation107.bin" ContentType="application/vnd.openxmlformats-officedocument.oleObject"/>
  <Override PartName="/ppt/embeddings/Microsoft_Equation99.bin" ContentType="application/vnd.openxmlformats-officedocument.oleObject"/>
  <Override PartName="/ppt/embeddings/Microsoft_Equation35.bin" ContentType="application/vnd.openxmlformats-officedocument.oleObject"/>
  <Default Extension="xml" ContentType="application/xml"/>
  <Override PartName="/ppt/slideLayouts/slideLayout11.xml" ContentType="application/vnd.openxmlformats-officedocument.presentationml.slideLayout+xml"/>
  <Override PartName="/ppt/slides/slide42.xml" ContentType="application/vnd.openxmlformats-officedocument.presentationml.slide+xml"/>
  <Override PartName="/ppt/embeddings/Microsoft_Equation133.bin" ContentType="application/vnd.openxmlformats-officedocument.oleObject"/>
  <Override PartName="/ppt/embeddings/Microsoft_Equation90.bin" ContentType="application/vnd.openxmlformats-officedocument.oleObject"/>
  <Override PartName="/ppt/embeddings/Microsoft_Equation77.bin" ContentType="application/vnd.openxmlformats-officedocument.oleObject"/>
  <Override PartName="/ppt/embeddings/Microsoft_Equation13.bin" ContentType="application/vnd.openxmlformats-officedocument.oleObject"/>
  <Override PartName="/ppt/embeddings/Microsoft_Equation127.bin" ContentType="application/vnd.openxmlformats-officedocument.oleObject"/>
  <Override PartName="/ppt/slides/slide20.xml" ContentType="application/vnd.openxmlformats-officedocument.presentationml.slide+xml"/>
  <Override PartName="/ppt/embeddings/Microsoft_Equation55.bin" ContentType="application/vnd.openxmlformats-officedocument.oleObject"/>
  <Override PartName="/ppt/embeddings/Microsoft_Equation5.bin" ContentType="application/vnd.openxmlformats-officedocument.oleObject"/>
  <Override PartName="/ppt/embeddings/Microsoft_Equation111.bin" ContentType="application/vnd.openxmlformats-officedocument.oleObject"/>
  <Override PartName="/ppt/embeddings/Microsoft_Equation105.bin" ContentType="application/vnd.openxmlformats-officedocument.oleObject"/>
  <Override PartName="/ppt/embeddings/Microsoft_Equation49.bin" ContentType="application/vnd.openxmlformats-officedocument.oleObject"/>
  <Override PartName="/ppt/slides/slide62.xml" ContentType="application/vnd.openxmlformats-officedocument.presentationml.slide+xml"/>
  <Override PartName="/ppt/embeddings/Microsoft_Equation97.bin" ContentType="application/vnd.openxmlformats-officedocument.oleObject"/>
  <Override PartName="/ppt/embeddings/Microsoft_Equation33.bin" ContentType="application/vnd.openxmlformats-officedocument.oleObject"/>
  <Override PartName="/ppt/slides/slide40.xml" ContentType="application/vnd.openxmlformats-officedocument.presentationml.slide+xml"/>
  <Override PartName="/ppt/embeddings/Microsoft_Equation75.bin" ContentType="application/vnd.openxmlformats-officedocument.oleObject"/>
  <Override PartName="/ppt/slides/slide9.xml" ContentType="application/vnd.openxmlformats-officedocument.presentationml.slide+xml"/>
  <Override PartName="/ppt/embeddings/Microsoft_Equation131.bin" ContentType="application/vnd.openxmlformats-officedocument.oleObject"/>
  <Default Extension="jpeg" ContentType="image/jpeg"/>
  <Override PartName="/ppt/embeddings/Microsoft_Equation11.bin" ContentType="application/vnd.openxmlformats-officedocument.oleObject"/>
  <Override PartName="/ppt/embeddings/Microsoft_Equation69.bin" ContentType="application/vnd.openxmlformats-officedocument.oleObject"/>
  <Override PartName="/ppt/embeddings/Microsoft_Equation125.bin" ContentType="application/vnd.openxmlformats-officedocument.oleObject"/>
  <Override PartName="/ppt/embeddings/Microsoft_Equation3.bin" ContentType="application/vnd.openxmlformats-officedocument.oleObject"/>
  <Override PartName="/ppt/embeddings/Microsoft_Equation53.bin" ContentType="application/vnd.openxmlformats-officedocument.oleObject"/>
  <Override PartName="/docProps/app.xml" ContentType="application/vnd.openxmlformats-officedocument.extended-properties+xml"/>
  <Override PartName="/ppt/embeddings/Microsoft_Equation47.bin" ContentType="application/vnd.openxmlformats-officedocument.oleObject"/>
  <Override PartName="/ppt/embeddings/Microsoft_Equation103.bin" ContentType="application/vnd.openxmlformats-officedocument.oleObject"/>
  <Override PartName="/ppt/slides/slide60.xml" ContentType="application/vnd.openxmlformats-officedocument.presentationml.slide+xml"/>
  <Override PartName="/ppt/embeddings/Microsoft_Equation95.bin" ContentType="application/vnd.openxmlformats-officedocument.oleObject"/>
  <Override PartName="/ppt/slideLayouts/slideLayout8.xml" ContentType="application/vnd.openxmlformats-officedocument.presentationml.slideLayout+xml"/>
  <Override PartName="/ppt/embeddings/Microsoft_Equation31.bin" ContentType="application/vnd.openxmlformats-officedocument.oleObject"/>
  <Override PartName="/ppt/embeddings/Microsoft_Equation89.bin" ContentType="application/vnd.openxmlformats-officedocument.oleObject"/>
  <Override PartName="/ppt/embeddings/Microsoft_Equation145.bin" ContentType="application/vnd.openxmlformats-officedocument.oleObject"/>
  <Override PartName="/ppt/embeddings/Microsoft_Equation25.bin" ContentType="application/vnd.openxmlformats-officedocument.oleObject"/>
  <Override PartName="/ppt/embeddings/Microsoft_Equation73.bin" ContentType="application/vnd.openxmlformats-officedocument.oleObject"/>
  <Override PartName="/ppt/slides/slide7.xml" ContentType="application/vnd.openxmlformats-officedocument.presentationml.slide+xml"/>
  <Override PartName="/ppt/slides/slide19.xml" ContentType="application/vnd.openxmlformats-officedocument.presentationml.slide+xml"/>
  <Override PartName="/ppt/embeddings/Microsoft_Equation67.bin" ContentType="application/vnd.openxmlformats-officedocument.oleObject"/>
  <Override PartName="/ppt/embeddings/Microsoft_Equation123.bin" ContentType="application/vnd.openxmlformats-officedocument.oleObject"/>
  <Override PartName="/ppt/embeddings/Microsoft_Equation51.bin" ContentType="application/vnd.openxmlformats-officedocument.oleObject"/>
  <Override PartName="/ppt/embeddings/Microsoft_Equation1.bin" ContentType="application/vnd.openxmlformats-officedocument.oleObject"/>
  <Override PartName="/ppt/embeddings/Microsoft_Equation45.bin" ContentType="application/vnd.openxmlformats-officedocument.oleObject"/>
  <Override PartName="/ppt/embeddings/Microsoft_Equation101.bin" ContentType="application/vnd.openxmlformats-officedocument.oleObject"/>
  <Override PartName="/ppt/slideMasters/slideMaster1.xml" ContentType="application/vnd.openxmlformats-officedocument.presentationml.slideMaster+xml"/>
  <Override PartName="/ppt/embeddings/Microsoft_Equation93.bin" ContentType="application/vnd.openxmlformats-officedocument.oleObject"/>
  <Override PartName="/ppt/slideLayouts/slideLayout6.xml" ContentType="application/vnd.openxmlformats-officedocument.presentationml.slideLayout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embeddings/Microsoft_Equation143.bin" ContentType="application/vnd.openxmlformats-officedocument.oleObject"/>
  <Override PartName="/ppt/embeddings/Microsoft_Equation87.bin" ContentType="application/vnd.openxmlformats-officedocument.oleObject"/>
  <Override PartName="/ppt/embeddings/Microsoft_Equation23.bin" ContentType="application/vnd.openxmlformats-officedocument.oleObject"/>
  <Override PartName="/ppt/notesSlides/notesSlide3.xml" ContentType="application/vnd.openxmlformats-officedocument.presentationml.notesSlide+xml"/>
  <Override PartName="/ppt/embeddings/Microsoft_Equation71.bin" ContentType="application/vnd.openxmlformats-officedocument.oleObject"/>
  <Override PartName="/ppt/slides/slide5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65.bin" ContentType="application/vnd.openxmlformats-officedocument.oleObject"/>
  <Override PartName="/ppt/embeddings/Microsoft_Equation121.bin" ContentType="application/vnd.openxmlformats-officedocument.oleObject"/>
  <Override PartName="/ppt/slides/slide59.xml" ContentType="application/vnd.openxmlformats-officedocument.presentationml.slide+xml"/>
  <Override PartName="/ppt/embeddings/Microsoft_Equation43.bin" ContentType="application/vnd.openxmlformats-officedocument.oleObject"/>
  <Override PartName="/ppt/embeddings/Microsoft_Equation91.bin" ContentType="application/vnd.openxmlformats-officedocument.oleObject"/>
  <Override PartName="/ppt/slides/slide37.xml" ContentType="application/vnd.openxmlformats-officedocument.presentationml.slide+xml"/>
  <Default Extension="pdf" ContentType="application/pdf"/>
  <Override PartName="/ppt/slideLayouts/slideLayout4.xml" ContentType="application/vnd.openxmlformats-officedocument.presentationml.slideLayout+xml"/>
  <Override PartName="/ppt/embeddings/Microsoft_Equation85.bin" ContentType="application/vnd.openxmlformats-officedocument.oleObject"/>
  <Override PartName="/ppt/embeddings/Microsoft_Equation141.bin" ContentType="application/vnd.openxmlformats-officedocument.oleObject"/>
  <Override PartName="/ppt/embeddings/Microsoft_Equation21.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embeddings/Microsoft_Equation63.bin" ContentType="application/vnd.openxmlformats-officedocument.oleObject"/>
  <Override PartName="/ppt/slides/slide57.xml" ContentType="application/vnd.openxmlformats-officedocument.presentationml.slide+xml"/>
  <Override PartName="/ppt/embeddings/Microsoft_Equation28.bin" ContentType="application/vnd.openxmlformats-officedocument.oleObject"/>
  <Override PartName="/ppt/embeddings/Microsoft_Equation41.bin" ContentType="application/vnd.openxmlformats-officedocument.oleObject"/>
  <Override PartName="/ppt/slideLayouts/slideLayout2.xml" ContentType="application/vnd.openxmlformats-officedocument.presentationml.slideLayout+xml"/>
  <Override PartName="/ppt/slides/slide35.xml" ContentType="application/vnd.openxmlformats-officedocument.presentationml.slide+xml"/>
  <Override PartName="/ppt/embeddings/Microsoft_Equation83.bin" ContentType="application/vnd.openxmlformats-officedocument.oleObject"/>
  <Override PartName="/ppt/slides/slide29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embeddings/Microsoft_Equation61.bin" ContentType="application/vnd.openxmlformats-officedocument.oleObject"/>
  <Override PartName="/ppt/slides/slide55.xml" ContentType="application/vnd.openxmlformats-officedocument.presentationml.slide+xml"/>
  <Override PartName="/ppt/slides/slide49.xml" ContentType="application/vnd.openxmlformats-officedocument.presentationml.slide+xml"/>
  <Override PartName="/ppt/embeddings/Microsoft_Equation26.bin" ContentType="application/vnd.openxmlformats-officedocument.oleObject"/>
  <Override PartName="/ppt/theme/theme3.xml" ContentType="application/vnd.openxmlformats-officedocument.theme+xml"/>
  <Override PartName="/ppt/slides/slide33.xml" ContentType="application/vnd.openxmlformats-officedocument.presentationml.slide+xml"/>
  <Override PartName="/ppt/viewProps.xml" ContentType="application/vnd.openxmlformats-officedocument.presentationml.viewProps+xml"/>
  <Override PartName="/ppt/embeddings/Microsoft_Equation81.bin" ContentType="application/vnd.openxmlformats-officedocument.oleObject"/>
  <Override PartName="/ppt/slides/slide27.xml" ContentType="application/vnd.openxmlformats-officedocument.presentationml.slide+xml"/>
  <Override PartName="/ppt/embeddings/Microsoft_Equation118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53.xml" ContentType="application/vnd.openxmlformats-officedocument.presentationml.slide+xml"/>
  <Override PartName="/ppt/slides/slide47.xml" ContentType="application/vnd.openxmlformats-officedocument.presentationml.slide+xml"/>
  <Override PartName="/ppt/embeddings/Microsoft_Equation138.bin" ContentType="application/vnd.openxmlformats-officedocument.oleObject"/>
  <Override PartName="/ppt/theme/theme1.xml" ContentType="application/vnd.openxmlformats-officedocument.theme+xml"/>
  <Override PartName="/ppt/embeddings/Microsoft_Equation18.bin" ContentType="application/vnd.openxmlformats-officedocument.oleObject"/>
  <Override PartName="/ppt/slides/slide31.xml" ContentType="application/vnd.openxmlformats-officedocument.presentationml.slide+xml"/>
  <Override PartName="/ppt/slides/slide25.xml" ContentType="application/vnd.openxmlformats-officedocument.presentationml.slide+xml"/>
  <Override PartName="/ppt/embeddings/Microsoft_Equation116.bin" ContentType="application/vnd.openxmlformats-officedocument.oleObject"/>
  <Override PartName="/ppt/embeddings/Microsoft_Equation38.bin" ContentType="application/vnd.openxmlformats-officedocument.oleObject"/>
  <Override PartName="/ppt/slides/slide51.xml" ContentType="application/vnd.openxmlformats-officedocument.presentationml.slide+xml"/>
  <Override PartName="/ppt/slides/slide45.xml" ContentType="application/vnd.openxmlformats-officedocument.presentationml.slide+xml"/>
  <Override PartName="/ppt/embeddings/Microsoft_Equation136.bin" ContentType="application/vnd.openxmlformats-officedocument.oleObject"/>
  <Override PartName="/ppt/embeddings/Microsoft_Equation16.bin" ContentType="application/vnd.openxmlformats-officedocument.oleObject"/>
  <Override PartName="/ppt/slides/slide23.xml" ContentType="application/vnd.openxmlformats-officedocument.presentationml.slide+xml"/>
  <Default Extension="pict" ContentType="image/pict"/>
  <Override PartName="/ppt/embeddings/Microsoft_Equation114.bin" ContentType="application/vnd.openxmlformats-officedocument.oleObject"/>
  <Override PartName="/ppt/embeddings/Microsoft_Equation58.bin" ContentType="application/vnd.openxmlformats-officedocument.oleObject"/>
  <Override PartName="/ppt/embeddings/Microsoft_Equation8.bin" ContentType="application/vnd.openxmlformats-officedocument.oleObject"/>
  <Override PartName="/ppt/embeddings/Microsoft_Equation108.bin" ContentType="application/vnd.openxmlformats-officedocument.oleObject"/>
  <Override PartName="/ppt/embeddings/Microsoft_Equation36.bin" ContentType="application/vnd.openxmlformats-officedocument.oleObject"/>
  <Override PartName="/ppt/slides/slide43.xml" ContentType="application/vnd.openxmlformats-officedocument.presentationml.slide+xml"/>
  <Override PartName="/ppt/embeddings/Microsoft_Equation78.bin" ContentType="application/vnd.openxmlformats-officedocument.oleObject"/>
  <Override PartName="/ppt/embeddings/Microsoft_Equation134.bin" ContentType="application/vnd.openxmlformats-officedocument.oleObject"/>
  <Override PartName="/ppt/embeddings/Microsoft_Equation14.bin" ContentType="application/vnd.openxmlformats-officedocument.oleObject"/>
  <Override PartName="/ppt/embeddings/Microsoft_Equation128.bin" ContentType="application/vnd.openxmlformats-officedocument.oleObject"/>
  <Override PartName="/ppt/slides/slide21.xml" ContentType="application/vnd.openxmlformats-officedocument.presentationml.slide+xml"/>
  <Override PartName="/ppt/embeddings/Microsoft_Equation56.bin" ContentType="application/vnd.openxmlformats-officedocument.oleObject"/>
  <Override PartName="/ppt/embeddings/Microsoft_Equation6.bin" ContentType="application/vnd.openxmlformats-officedocument.oleObject"/>
  <Override PartName="/ppt/embeddings/Microsoft_Equation112.bin" ContentType="application/vnd.openxmlformats-officedocument.oleObject"/>
  <Override PartName="/ppt/notesMasters/notesMaster1.xml" ContentType="application/vnd.openxmlformats-officedocument.presentationml.notesMaster+xml"/>
  <Override PartName="/ppt/embeddings/Microsoft_Equation106.bin" ContentType="application/vnd.openxmlformats-officedocument.oleObject"/>
  <Override PartName="/ppt/embeddings/Microsoft_Equation98.bin" ContentType="application/vnd.openxmlformats-officedocument.oleObject"/>
  <Override PartName="/ppt/embeddings/Microsoft_Equation34.bin" ContentType="application/vnd.openxmlformats-officedocument.oleObject"/>
  <Override PartName="/ppt/slideLayouts/slideLayout10.xml" ContentType="application/vnd.openxmlformats-officedocument.presentationml.slideLayout+xml"/>
  <Override PartName="/ppt/slides/slide41.xml" ContentType="application/vnd.openxmlformats-officedocument.presentationml.slide+xml"/>
  <Override PartName="/ppt/presentation.xml" ContentType="application/vnd.openxmlformats-officedocument.presentationml.presentation.main+xml"/>
  <Override PartName="/ppt/embeddings/Microsoft_Equation76.bin" ContentType="application/vnd.openxmlformats-officedocument.oleObject"/>
  <Override PartName="/ppt/embeddings/Microsoft_Equation132.bin" ContentType="application/vnd.openxmlformats-officedocument.oleObject"/>
  <Override PartName="/ppt/embeddings/Microsoft_Equation12.bin" ContentType="application/vnd.openxmlformats-officedocument.oleObject"/>
  <Override PartName="/ppt/embeddings/Microsoft_Equation126.bin" ContentType="application/vnd.openxmlformats-officedocument.oleObject"/>
  <Override PartName="/ppt/embeddings/Microsoft_Equation54.bin" ContentType="application/vnd.openxmlformats-officedocument.oleObject"/>
  <Override PartName="/ppt/embeddings/Microsoft_Equation4.bin" ContentType="application/vnd.openxmlformats-officedocument.oleObject"/>
  <Override PartName="/ppt/embeddings/Microsoft_Equation110.bin" ContentType="application/vnd.openxmlformats-officedocument.oleObject"/>
  <Override PartName="/ppt/embeddings/Microsoft_Equation48.bin" ContentType="application/vnd.openxmlformats-officedocument.oleObject"/>
  <Override PartName="/ppt/embeddings/Microsoft_Equation104.bin" ContentType="application/vnd.openxmlformats-officedocument.oleObject"/>
  <Override PartName="/ppt/slides/slide61.xml" ContentType="application/vnd.openxmlformats-officedocument.presentationml.slide+xml"/>
  <Override PartName="/ppt/embeddings/Microsoft_Equation96.bin" ContentType="application/vnd.openxmlformats-officedocument.oleObject"/>
  <Override PartName="/ppt/slideLayouts/slideLayout9.xml" ContentType="application/vnd.openxmlformats-officedocument.presentationml.slideLayout+xml"/>
  <Override PartName="/ppt/embeddings/Microsoft_Equation32.bin" ContentType="application/vnd.openxmlformats-officedocument.oleObject"/>
  <Override PartName="/ppt/embeddings/Microsoft_Equation74.bin" ContentType="application/vnd.openxmlformats-officedocument.oleObject"/>
  <Override PartName="/ppt/embeddings/Microsoft_Equation130.bin" ContentType="application/vnd.openxmlformats-officedocument.oleObject"/>
  <Override PartName="/ppt/slides/slide8.xml" ContentType="application/vnd.openxmlformats-officedocument.presentationml.slide+xml"/>
  <Override PartName="/ppt/embeddings/Microsoft_Equation10.bin" ContentType="application/vnd.openxmlformats-officedocument.oleObject"/>
  <Override PartName="/ppt/embeddings/Microsoft_Equation124.bin" ContentType="application/vnd.openxmlformats-officedocument.oleObject"/>
  <Override PartName="/ppt/embeddings/Microsoft_Equation68.bin" ContentType="application/vnd.openxmlformats-officedocument.oleObject"/>
  <Override PartName="/ppt/embeddings/Microsoft_Equation52.bin" ContentType="application/vnd.openxmlformats-officedocument.oleObject"/>
  <Override PartName="/ppt/embeddings/Microsoft_Equation2.bin" ContentType="application/vnd.openxmlformats-officedocument.oleObject"/>
  <Override PartName="/ppt/embeddings/Microsoft_Equation46.bin" ContentType="application/vnd.openxmlformats-officedocument.oleObject"/>
  <Override PartName="/ppt/embeddings/Microsoft_Equation102.bin" ContentType="application/vnd.openxmlformats-officedocument.oleObject"/>
  <Override PartName="/ppt/embeddings/Microsoft_Equation94.bin" ContentType="application/vnd.openxmlformats-officedocument.oleObject"/>
  <Override PartName="/ppt/slideLayouts/slideLayout7.xml" ContentType="application/vnd.openxmlformats-officedocument.presentationml.slideLayout+xml"/>
  <Override PartName="/ppt/embeddings/Microsoft_Equation30.bin" ContentType="application/vnd.openxmlformats-officedocument.oleObject"/>
  <Override PartName="/ppt/embeddings/Microsoft_Equation88.bin" ContentType="application/vnd.openxmlformats-officedocument.oleObject"/>
  <Override PartName="/ppt/embeddings/Microsoft_Equation144.bin" ContentType="application/vnd.openxmlformats-officedocument.oleObject"/>
  <Override PartName="/ppt/embeddings/Microsoft_Equation24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72.bin" ContentType="application/vnd.openxmlformats-officedocument.oleObject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embeddings/Microsoft_Equation66.bin" ContentType="application/vnd.openxmlformats-officedocument.oleObject"/>
  <Override PartName="/ppt/embeddings/Microsoft_Equation122.bin" ContentType="application/vnd.openxmlformats-officedocument.oleObject"/>
  <Default Extension="vml" ContentType="application/vnd.openxmlformats-officedocument.vmlDrawing"/>
  <Override PartName="/ppt/embeddings/Microsoft_Equation50.bin" ContentType="application/vnd.openxmlformats-officedocument.oleObject"/>
  <Override PartName="/ppt/embeddings/Microsoft_Equation100.bin" ContentType="application/vnd.openxmlformats-officedocument.oleObject"/>
  <Override PartName="/ppt/embeddings/Microsoft_Equation44.bin" ContentType="application/vnd.openxmlformats-officedocument.oleObject"/>
  <Override PartName="/ppt/tableStyles.xml" ContentType="application/vnd.openxmlformats-officedocument.presentationml.tableStyles+xml"/>
  <Override PartName="/ppt/embeddings/Microsoft_Equation92.bin" ContentType="application/vnd.openxmlformats-officedocument.oleObject"/>
  <Override PartName="/ppt/slideLayouts/slideLayout5.xml" ContentType="application/vnd.openxmlformats-officedocument.presentationml.slideLayout+xml"/>
  <Override PartName="/ppt/slides/slide38.xml" ContentType="application/vnd.openxmlformats-officedocument.presentationml.slide+xml"/>
  <Override PartName="/ppt/embeddings/Microsoft_Equation86.bin" ContentType="application/vnd.openxmlformats-officedocument.oleObject"/>
  <Override PartName="/ppt/embeddings/Microsoft_Equation142.bin" ContentType="application/vnd.openxmlformats-officedocument.oleObject"/>
  <Override PartName="/ppt/embeddings/Microsoft_Equation22.bin" ContentType="application/vnd.openxmlformats-officedocument.oleObject"/>
  <Default Extension="bin" ContentType="application/vnd.openxmlformats-officedocument.presentationml.printerSettings"/>
  <Override PartName="/ppt/notesSlides/notesSlide2.xml" ContentType="application/vnd.openxmlformats-officedocument.presentationml.notesSlide+xml"/>
  <Override PartName="/ppt/embeddings/Microsoft_Equation70.bin" ContentType="application/vnd.openxmlformats-officedocument.oleObject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embeddings/Microsoft_Equation64.bin" ContentType="application/vnd.openxmlformats-officedocument.oleObject"/>
  <Override PartName="/ppt/embeddings/Microsoft_Equation120.bin" ContentType="application/vnd.openxmlformats-officedocument.oleObject"/>
  <Override PartName="/ppt/slides/slide58.xml" ContentType="application/vnd.openxmlformats-officedocument.presentationml.slide+xml"/>
  <Override PartName="/ppt/embeddings/Microsoft_Equation29.bin" ContentType="application/vnd.openxmlformats-officedocument.oleObject"/>
  <Override PartName="/ppt/embeddings/Microsoft_Equation42.bin" ContentType="application/vnd.openxmlformats-officedocument.oleObject"/>
  <Override PartName="/ppt/slideLayouts/slideLayout3.xml" ContentType="application/vnd.openxmlformats-officedocument.presentationml.slideLayout+xml"/>
  <Override PartName="/ppt/slides/slide36.xml" ContentType="application/vnd.openxmlformats-officedocument.presentationml.slide+xml"/>
  <Override PartName="/ppt/embeddings/Microsoft_Equation84.bin" ContentType="application/vnd.openxmlformats-officedocument.oleObject"/>
  <Override PartName="/ppt/embeddings/Microsoft_Equation140.bin" ContentType="application/vnd.openxmlformats-officedocument.oleObject"/>
  <Override PartName="/ppt/embeddings/Microsoft_Equation20.bin" ContentType="application/vnd.openxmlformats-officedocument.oleObject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embeddings/Microsoft_Equation62.bin" ContentType="application/vnd.openxmlformats-officedocument.oleObject"/>
  <Override PartName="/ppt/slides/slide56.xml" ContentType="application/vnd.openxmlformats-officedocument.presentationml.slide+xml"/>
  <Override PartName="/ppt/embeddings/Microsoft_Equation27.bin" ContentType="application/vnd.openxmlformats-officedocument.oleObject"/>
  <Override PartName="/ppt/embeddings/Microsoft_Equation40.bin" ContentType="application/vnd.openxmlformats-officedocument.oleObject"/>
  <Override PartName="/ppt/slideLayouts/slideLayout1.xml" ContentType="application/vnd.openxmlformats-officedocument.presentationml.slideLayout+xml"/>
  <Override PartName="/ppt/slides/slide34.xml" ContentType="application/vnd.openxmlformats-officedocument.presentationml.slide+xml"/>
  <Override PartName="/ppt/embeddings/Microsoft_Equation82.bin" ContentType="application/vnd.openxmlformats-officedocument.oleObject"/>
  <Override PartName="/ppt/slides/slide28.xml" ContentType="application/vnd.openxmlformats-officedocument.presentationml.slide+xml"/>
  <Override PartName="/ppt/embeddings/Microsoft_Equation119.bin" ContentType="application/vnd.openxmlformats-officedocument.oleObject"/>
  <Default Extension="png" ContentType="image/png"/>
  <Override PartName="/ppt/slides/slide12.xml" ContentType="application/vnd.openxmlformats-officedocument.presentationml.slide+xml"/>
  <Override PartName="/ppt/embeddings/Microsoft_Equation60.bin" ContentType="application/vnd.openxmlformats-officedocument.oleObject"/>
  <Override PartName="/ppt/slides/slide54.xml" ContentType="application/vnd.openxmlformats-officedocument.presentationml.slide+xml"/>
  <Default Extension="rels" ContentType="application/vnd.openxmlformats-package.relationships+xml"/>
  <Override PartName="/ppt/slides/slide48.xml" ContentType="application/vnd.openxmlformats-officedocument.presentationml.slide+xml"/>
  <Override PartName="/ppt/embeddings/Microsoft_Equation139.bin" ContentType="application/vnd.openxmlformats-officedocument.oleObject"/>
  <Override PartName="/ppt/theme/theme2.xml" ContentType="application/vnd.openxmlformats-officedocument.theme+xml"/>
  <Override PartName="/ppt/embeddings/Microsoft_Equation19.bin" ContentType="application/vnd.openxmlformats-officedocument.oleObject"/>
  <Override PartName="/ppt/slides/slide32.xml" ContentType="application/vnd.openxmlformats-officedocument.presentationml.slide+xml"/>
  <Override PartName="/ppt/embeddings/Microsoft_Equation80.bin" ContentType="application/vnd.openxmlformats-officedocument.oleObject"/>
  <Override PartName="/ppt/slides/slide26.xml" ContentType="application/vnd.openxmlformats-officedocument.presentationml.slide+xml"/>
  <Override PartName="/ppt/embeddings/Microsoft_Equation117.bin" ContentType="application/vnd.openxmlformats-officedocument.oleObject"/>
  <Override PartName="/ppt/slides/slide10.xml" ContentType="application/vnd.openxmlformats-officedocument.presentationml.slide+xml"/>
  <Override PartName="/ppt/embeddings/Microsoft_Equation39.bin" ContentType="application/vnd.openxmlformats-officedocument.oleObject"/>
  <Override PartName="/ppt/slides/slide52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embeddings/Microsoft_Equation137.bin" ContentType="application/vnd.openxmlformats-officedocument.oleObject"/>
  <Override PartName="/ppt/embeddings/Microsoft_Equation17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485" r:id="rId1"/>
  </p:sldMasterIdLst>
  <p:notesMasterIdLst>
    <p:notesMasterId r:id="rId64"/>
  </p:notesMasterIdLst>
  <p:handoutMasterIdLst>
    <p:handoutMasterId r:id="rId65"/>
  </p:handoutMasterIdLst>
  <p:sldIdLst>
    <p:sldId id="256" r:id="rId2"/>
    <p:sldId id="312" r:id="rId3"/>
    <p:sldId id="279" r:id="rId4"/>
    <p:sldId id="265" r:id="rId5"/>
    <p:sldId id="280" r:id="rId6"/>
    <p:sldId id="267" r:id="rId7"/>
    <p:sldId id="313" r:id="rId8"/>
    <p:sldId id="257" r:id="rId9"/>
    <p:sldId id="259" r:id="rId10"/>
    <p:sldId id="314" r:id="rId11"/>
    <p:sldId id="315" r:id="rId12"/>
    <p:sldId id="316" r:id="rId13"/>
    <p:sldId id="317" r:id="rId14"/>
    <p:sldId id="318" r:id="rId15"/>
    <p:sldId id="320" r:id="rId16"/>
    <p:sldId id="319" r:id="rId17"/>
    <p:sldId id="322" r:id="rId18"/>
    <p:sldId id="262" r:id="rId19"/>
    <p:sldId id="321" r:id="rId20"/>
    <p:sldId id="263" r:id="rId21"/>
    <p:sldId id="268" r:id="rId22"/>
    <p:sldId id="269" r:id="rId23"/>
    <p:sldId id="270" r:id="rId24"/>
    <p:sldId id="271" r:id="rId25"/>
    <p:sldId id="272" r:id="rId26"/>
    <p:sldId id="273" r:id="rId27"/>
    <p:sldId id="323" r:id="rId28"/>
    <p:sldId id="264" r:id="rId29"/>
    <p:sldId id="305" r:id="rId30"/>
    <p:sldId id="297" r:id="rId31"/>
    <p:sldId id="299" r:id="rId32"/>
    <p:sldId id="324" r:id="rId33"/>
    <p:sldId id="325" r:id="rId34"/>
    <p:sldId id="326" r:id="rId35"/>
    <p:sldId id="327" r:id="rId36"/>
    <p:sldId id="275" r:id="rId37"/>
    <p:sldId id="307" r:id="rId38"/>
    <p:sldId id="328" r:id="rId39"/>
    <p:sldId id="329" r:id="rId40"/>
    <p:sldId id="276" r:id="rId41"/>
    <p:sldId id="278" r:id="rId42"/>
    <p:sldId id="277" r:id="rId43"/>
    <p:sldId id="331" r:id="rId44"/>
    <p:sldId id="308" r:id="rId45"/>
    <p:sldId id="283" r:id="rId46"/>
    <p:sldId id="309" r:id="rId47"/>
    <p:sldId id="310" r:id="rId48"/>
    <p:sldId id="295" r:id="rId49"/>
    <p:sldId id="330" r:id="rId50"/>
    <p:sldId id="306" r:id="rId51"/>
    <p:sldId id="300" r:id="rId52"/>
    <p:sldId id="301" r:id="rId53"/>
    <p:sldId id="302" r:id="rId54"/>
    <p:sldId id="303" r:id="rId55"/>
    <p:sldId id="332" r:id="rId56"/>
    <p:sldId id="333" r:id="rId57"/>
    <p:sldId id="334" r:id="rId58"/>
    <p:sldId id="335" r:id="rId59"/>
    <p:sldId id="336" r:id="rId60"/>
    <p:sldId id="337" r:id="rId61"/>
    <p:sldId id="338" r:id="rId62"/>
    <p:sldId id="311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1024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Relationship Id="rId2" Type="http://schemas.openxmlformats.org/officeDocument/2006/relationships/image" Target="../media/image6.pict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ict"/><Relationship Id="rId4" Type="http://schemas.openxmlformats.org/officeDocument/2006/relationships/image" Target="../media/image41.pict"/><Relationship Id="rId5" Type="http://schemas.openxmlformats.org/officeDocument/2006/relationships/image" Target="../media/image42.pict"/><Relationship Id="rId6" Type="http://schemas.openxmlformats.org/officeDocument/2006/relationships/image" Target="../media/image43.pict"/><Relationship Id="rId1" Type="http://schemas.openxmlformats.org/officeDocument/2006/relationships/image" Target="../media/image38.pict"/><Relationship Id="rId2" Type="http://schemas.openxmlformats.org/officeDocument/2006/relationships/image" Target="../media/image39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ict"/><Relationship Id="rId2" Type="http://schemas.openxmlformats.org/officeDocument/2006/relationships/image" Target="../media/image47.pict"/><Relationship Id="rId3" Type="http://schemas.openxmlformats.org/officeDocument/2006/relationships/image" Target="../media/image48.pict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ict"/><Relationship Id="rId4" Type="http://schemas.openxmlformats.org/officeDocument/2006/relationships/image" Target="../media/image52.pict"/><Relationship Id="rId5" Type="http://schemas.openxmlformats.org/officeDocument/2006/relationships/image" Target="../media/image53.pict"/><Relationship Id="rId1" Type="http://schemas.openxmlformats.org/officeDocument/2006/relationships/image" Target="../media/image49.pict"/><Relationship Id="rId2" Type="http://schemas.openxmlformats.org/officeDocument/2006/relationships/image" Target="../media/image50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ict"/></Relationships>
</file>

<file path=ppt/drawings/_rels/vmlDrawing1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ict"/><Relationship Id="rId12" Type="http://schemas.openxmlformats.org/officeDocument/2006/relationships/image" Target="../media/image65.pict"/><Relationship Id="rId13" Type="http://schemas.openxmlformats.org/officeDocument/2006/relationships/image" Target="../media/image66.pict"/><Relationship Id="rId14" Type="http://schemas.openxmlformats.org/officeDocument/2006/relationships/image" Target="../media/image67.pict"/><Relationship Id="rId1" Type="http://schemas.openxmlformats.org/officeDocument/2006/relationships/image" Target="../media/image54.pict"/><Relationship Id="rId2" Type="http://schemas.openxmlformats.org/officeDocument/2006/relationships/image" Target="../media/image55.pict"/><Relationship Id="rId3" Type="http://schemas.openxmlformats.org/officeDocument/2006/relationships/image" Target="../media/image56.pict"/><Relationship Id="rId4" Type="http://schemas.openxmlformats.org/officeDocument/2006/relationships/image" Target="../media/image57.pict"/><Relationship Id="rId5" Type="http://schemas.openxmlformats.org/officeDocument/2006/relationships/image" Target="../media/image58.pict"/><Relationship Id="rId6" Type="http://schemas.openxmlformats.org/officeDocument/2006/relationships/image" Target="../media/image59.pict"/><Relationship Id="rId7" Type="http://schemas.openxmlformats.org/officeDocument/2006/relationships/image" Target="../media/image60.pict"/><Relationship Id="rId8" Type="http://schemas.openxmlformats.org/officeDocument/2006/relationships/image" Target="../media/image61.pict"/><Relationship Id="rId9" Type="http://schemas.openxmlformats.org/officeDocument/2006/relationships/image" Target="../media/image62.pict"/><Relationship Id="rId10" Type="http://schemas.openxmlformats.org/officeDocument/2006/relationships/image" Target="../media/image63.pict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ict"/><Relationship Id="rId4" Type="http://schemas.openxmlformats.org/officeDocument/2006/relationships/image" Target="../media/image71.pict"/><Relationship Id="rId5" Type="http://schemas.openxmlformats.org/officeDocument/2006/relationships/image" Target="../media/image72.pict"/><Relationship Id="rId6" Type="http://schemas.openxmlformats.org/officeDocument/2006/relationships/image" Target="../media/image73.pict"/><Relationship Id="rId7" Type="http://schemas.openxmlformats.org/officeDocument/2006/relationships/image" Target="../media/image74.pict"/><Relationship Id="rId1" Type="http://schemas.openxmlformats.org/officeDocument/2006/relationships/image" Target="../media/image68.pict"/><Relationship Id="rId2" Type="http://schemas.openxmlformats.org/officeDocument/2006/relationships/image" Target="../media/image69.pict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ict"/><Relationship Id="rId4" Type="http://schemas.openxmlformats.org/officeDocument/2006/relationships/image" Target="../media/image78.pict"/><Relationship Id="rId5" Type="http://schemas.openxmlformats.org/officeDocument/2006/relationships/image" Target="../media/image79.pict"/><Relationship Id="rId6" Type="http://schemas.openxmlformats.org/officeDocument/2006/relationships/image" Target="../media/image80.pict"/><Relationship Id="rId7" Type="http://schemas.openxmlformats.org/officeDocument/2006/relationships/image" Target="../media/image81.pict"/><Relationship Id="rId8" Type="http://schemas.openxmlformats.org/officeDocument/2006/relationships/image" Target="../media/image82.pict"/><Relationship Id="rId9" Type="http://schemas.openxmlformats.org/officeDocument/2006/relationships/image" Target="../media/image83.pict"/><Relationship Id="rId1" Type="http://schemas.openxmlformats.org/officeDocument/2006/relationships/image" Target="../media/image75.pict"/><Relationship Id="rId2" Type="http://schemas.openxmlformats.org/officeDocument/2006/relationships/image" Target="../media/image76.pict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pict"/><Relationship Id="rId2" Type="http://schemas.openxmlformats.org/officeDocument/2006/relationships/image" Target="../media/image85.pict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ict"/><Relationship Id="rId4" Type="http://schemas.openxmlformats.org/officeDocument/2006/relationships/image" Target="../media/image90.pict"/><Relationship Id="rId5" Type="http://schemas.openxmlformats.org/officeDocument/2006/relationships/image" Target="../media/image91.pict"/><Relationship Id="rId1" Type="http://schemas.openxmlformats.org/officeDocument/2006/relationships/image" Target="../media/image87.pict"/><Relationship Id="rId2" Type="http://schemas.openxmlformats.org/officeDocument/2006/relationships/image" Target="../media/image88.pict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pict"/><Relationship Id="rId2" Type="http://schemas.openxmlformats.org/officeDocument/2006/relationships/image" Target="../media/image9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Relationship Id="rId2" Type="http://schemas.openxmlformats.org/officeDocument/2006/relationships/image" Target="../media/image10.pict"/><Relationship Id="rId3" Type="http://schemas.openxmlformats.org/officeDocument/2006/relationships/image" Target="../media/image11.pict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pict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ict"/><Relationship Id="rId4" Type="http://schemas.openxmlformats.org/officeDocument/2006/relationships/image" Target="../media/image99.pict"/><Relationship Id="rId5" Type="http://schemas.openxmlformats.org/officeDocument/2006/relationships/image" Target="../media/image63.pict"/><Relationship Id="rId6" Type="http://schemas.openxmlformats.org/officeDocument/2006/relationships/image" Target="../media/image100.pict"/><Relationship Id="rId7" Type="http://schemas.openxmlformats.org/officeDocument/2006/relationships/image" Target="../media/image101.pict"/><Relationship Id="rId8" Type="http://schemas.openxmlformats.org/officeDocument/2006/relationships/image" Target="../media/image102.pict"/><Relationship Id="rId1" Type="http://schemas.openxmlformats.org/officeDocument/2006/relationships/image" Target="../media/image98.pict"/><Relationship Id="rId2" Type="http://schemas.openxmlformats.org/officeDocument/2006/relationships/image" Target="../media/image89.pict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pict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pict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pict"/><Relationship Id="rId2" Type="http://schemas.openxmlformats.org/officeDocument/2006/relationships/image" Target="../media/image107.pict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ict"/><Relationship Id="rId4" Type="http://schemas.openxmlformats.org/officeDocument/2006/relationships/image" Target="../media/image111.pict"/><Relationship Id="rId1" Type="http://schemas.openxmlformats.org/officeDocument/2006/relationships/image" Target="../media/image108.pict"/><Relationship Id="rId2" Type="http://schemas.openxmlformats.org/officeDocument/2006/relationships/image" Target="../media/image109.pict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ict"/><Relationship Id="rId4" Type="http://schemas.openxmlformats.org/officeDocument/2006/relationships/image" Target="../media/image114.pict"/><Relationship Id="rId1" Type="http://schemas.openxmlformats.org/officeDocument/2006/relationships/image" Target="../media/image112.pict"/><Relationship Id="rId2" Type="http://schemas.openxmlformats.org/officeDocument/2006/relationships/image" Target="../media/image113.pict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ict"/><Relationship Id="rId4" Type="http://schemas.openxmlformats.org/officeDocument/2006/relationships/image" Target="../media/image118.pict"/><Relationship Id="rId1" Type="http://schemas.openxmlformats.org/officeDocument/2006/relationships/image" Target="../media/image115.pict"/><Relationship Id="rId2" Type="http://schemas.openxmlformats.org/officeDocument/2006/relationships/image" Target="../media/image116.pict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pict"/><Relationship Id="rId2" Type="http://schemas.openxmlformats.org/officeDocument/2006/relationships/image" Target="../media/image120.pict"/><Relationship Id="rId3" Type="http://schemas.openxmlformats.org/officeDocument/2006/relationships/image" Target="../media/image117.pict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ict"/><Relationship Id="rId4" Type="http://schemas.openxmlformats.org/officeDocument/2006/relationships/image" Target="../media/image124.pict"/><Relationship Id="rId5" Type="http://schemas.openxmlformats.org/officeDocument/2006/relationships/image" Target="../media/image125.pict"/><Relationship Id="rId6" Type="http://schemas.openxmlformats.org/officeDocument/2006/relationships/image" Target="../media/image126.pict"/><Relationship Id="rId7" Type="http://schemas.openxmlformats.org/officeDocument/2006/relationships/image" Target="../media/image98.pict"/><Relationship Id="rId1" Type="http://schemas.openxmlformats.org/officeDocument/2006/relationships/image" Target="../media/image121.pict"/><Relationship Id="rId2" Type="http://schemas.openxmlformats.org/officeDocument/2006/relationships/image" Target="../media/image122.pict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ict"/><Relationship Id="rId4" Type="http://schemas.openxmlformats.org/officeDocument/2006/relationships/image" Target="../media/image17.pict"/><Relationship Id="rId5" Type="http://schemas.openxmlformats.org/officeDocument/2006/relationships/image" Target="../media/image18.pict"/><Relationship Id="rId6" Type="http://schemas.openxmlformats.org/officeDocument/2006/relationships/image" Target="../media/image19.pict"/><Relationship Id="rId7" Type="http://schemas.openxmlformats.org/officeDocument/2006/relationships/image" Target="../media/image20.pict"/><Relationship Id="rId1" Type="http://schemas.openxmlformats.org/officeDocument/2006/relationships/image" Target="../media/image14.pict"/><Relationship Id="rId2" Type="http://schemas.openxmlformats.org/officeDocument/2006/relationships/image" Target="../media/image15.pict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ict"/><Relationship Id="rId4" Type="http://schemas.openxmlformats.org/officeDocument/2006/relationships/image" Target="../media/image62.pict"/><Relationship Id="rId5" Type="http://schemas.openxmlformats.org/officeDocument/2006/relationships/image" Target="../media/image63.pict"/><Relationship Id="rId6" Type="http://schemas.openxmlformats.org/officeDocument/2006/relationships/image" Target="../media/image128.pict"/><Relationship Id="rId7" Type="http://schemas.openxmlformats.org/officeDocument/2006/relationships/image" Target="../media/image129.pict"/><Relationship Id="rId8" Type="http://schemas.openxmlformats.org/officeDocument/2006/relationships/image" Target="../media/image130.pict"/><Relationship Id="rId9" Type="http://schemas.openxmlformats.org/officeDocument/2006/relationships/image" Target="../media/image131.pict"/><Relationship Id="rId10" Type="http://schemas.openxmlformats.org/officeDocument/2006/relationships/image" Target="../media/image132.pict"/><Relationship Id="rId1" Type="http://schemas.openxmlformats.org/officeDocument/2006/relationships/image" Target="../media/image127.pict"/><Relationship Id="rId2" Type="http://schemas.openxmlformats.org/officeDocument/2006/relationships/image" Target="../media/image59.pict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3.pict"/><Relationship Id="rId2" Type="http://schemas.openxmlformats.org/officeDocument/2006/relationships/image" Target="../media/image134.pict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ict"/><Relationship Id="rId4" Type="http://schemas.openxmlformats.org/officeDocument/2006/relationships/image" Target="../media/image137.pict"/><Relationship Id="rId1" Type="http://schemas.openxmlformats.org/officeDocument/2006/relationships/image" Target="../media/image118.pict"/><Relationship Id="rId2" Type="http://schemas.openxmlformats.org/officeDocument/2006/relationships/image" Target="../media/image135.pict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pict"/><Relationship Id="rId2" Type="http://schemas.openxmlformats.org/officeDocument/2006/relationships/image" Target="../media/image139.pict"/><Relationship Id="rId3" Type="http://schemas.openxmlformats.org/officeDocument/2006/relationships/image" Target="../media/image140.pict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ict"/><Relationship Id="rId4" Type="http://schemas.openxmlformats.org/officeDocument/2006/relationships/image" Target="../media/image144.pict"/><Relationship Id="rId5" Type="http://schemas.openxmlformats.org/officeDocument/2006/relationships/image" Target="../media/image145.pict"/><Relationship Id="rId6" Type="http://schemas.openxmlformats.org/officeDocument/2006/relationships/image" Target="../media/image146.pict"/><Relationship Id="rId1" Type="http://schemas.openxmlformats.org/officeDocument/2006/relationships/image" Target="../media/image141.pict"/><Relationship Id="rId2" Type="http://schemas.openxmlformats.org/officeDocument/2006/relationships/image" Target="../media/image142.pict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7.pict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0.pict"/><Relationship Id="rId2" Type="http://schemas.openxmlformats.org/officeDocument/2006/relationships/image" Target="../media/image101.pict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ict"/><Relationship Id="rId4" Type="http://schemas.openxmlformats.org/officeDocument/2006/relationships/image" Target="../media/image25.pict"/><Relationship Id="rId5" Type="http://schemas.openxmlformats.org/officeDocument/2006/relationships/image" Target="../media/image26.pict"/><Relationship Id="rId6" Type="http://schemas.openxmlformats.org/officeDocument/2006/relationships/image" Target="../media/image27.pict"/><Relationship Id="rId1" Type="http://schemas.openxmlformats.org/officeDocument/2006/relationships/image" Target="../media/image22.pict"/><Relationship Id="rId2" Type="http://schemas.openxmlformats.org/officeDocument/2006/relationships/image" Target="../media/image23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ict"/><Relationship Id="rId2" Type="http://schemas.openxmlformats.org/officeDocument/2006/relationships/image" Target="../media/image29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ict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ict"/><Relationship Id="rId4" Type="http://schemas.openxmlformats.org/officeDocument/2006/relationships/image" Target="../media/image35.pict"/><Relationship Id="rId5" Type="http://schemas.openxmlformats.org/officeDocument/2006/relationships/image" Target="../media/image36.pict"/><Relationship Id="rId1" Type="http://schemas.openxmlformats.org/officeDocument/2006/relationships/image" Target="../media/image32.pict"/><Relationship Id="rId2" Type="http://schemas.openxmlformats.org/officeDocument/2006/relationships/image" Target="../media/image33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3ECF6-37FC-C34B-AC58-D0714C8AAF94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23D70-7DEB-AB42-8A01-F419EB2CA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8C370-05C0-314B-B21C-703A9520DD4D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42A32-A282-9F4C-85BD-68448646F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25F779-B9A6-F949-A8A1-83CBF0F5C0B0}" type="slidenum"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</a:t>
            </a:fld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35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3F628-2746-7F43-9F01-3A52F27674A7}" type="slidenum"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6</a:t>
            </a:fld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08C55-84C9-AE43-AC31-01C9557611E1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36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2D9BC-F177-EB45-A8AB-4F8796CAAB1A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48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CH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CH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CH" dirty="0" err="1" smtClean="0"/>
              <a:t>Click</a:t>
            </a:r>
            <a:r>
              <a:rPr kumimoji="0" lang="de-CH" dirty="0" smtClean="0"/>
              <a:t> to </a:t>
            </a:r>
            <a:r>
              <a:rPr kumimoji="0" lang="de-CH" dirty="0" err="1" smtClean="0"/>
              <a:t>edit</a:t>
            </a:r>
            <a:r>
              <a:rPr kumimoji="0" lang="de-CH" dirty="0" smtClean="0"/>
              <a:t>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9404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CH" dirty="0" err="1" smtClean="0"/>
              <a:t>Click</a:t>
            </a:r>
            <a:r>
              <a:rPr kumimoji="0" lang="de-CH" dirty="0" smtClean="0"/>
              <a:t> to </a:t>
            </a:r>
            <a:r>
              <a:rPr kumimoji="0" lang="de-CH" dirty="0" err="1" smtClean="0"/>
              <a:t>edit</a:t>
            </a:r>
            <a:r>
              <a:rPr kumimoji="0" lang="de-CH" dirty="0" smtClean="0"/>
              <a:t> Master text </a:t>
            </a:r>
            <a:r>
              <a:rPr kumimoji="0" lang="de-CH" dirty="0" err="1" smtClean="0"/>
              <a:t>styles</a:t>
            </a:r>
            <a:endParaRPr kumimoji="0" lang="de-CH" dirty="0" smtClean="0"/>
          </a:p>
          <a:p>
            <a:pPr lvl="1" eaLnBrk="1" latinLnBrk="0" hangingPunct="1"/>
            <a:r>
              <a:rPr kumimoji="0" lang="de-CH" dirty="0" smtClean="0"/>
              <a:t>Second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2" eaLnBrk="1" latinLnBrk="0" hangingPunct="1"/>
            <a:r>
              <a:rPr kumimoji="0" lang="de-CH" dirty="0" err="1" smtClean="0"/>
              <a:t>Third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3" eaLnBrk="1" latinLnBrk="0" hangingPunct="1"/>
            <a:r>
              <a:rPr kumimoji="0" lang="de-CH" dirty="0" err="1" smtClean="0"/>
              <a:t>Fourth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4" eaLnBrk="1" latinLnBrk="0" hangingPunct="1"/>
            <a:r>
              <a:rPr kumimoji="0" lang="de-CH" dirty="0" err="1" smtClean="0"/>
              <a:t>Fifth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11/14/12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oleObject" Target="../embeddings/Microsoft_Equation4.bin"/><Relationship Id="rId5" Type="http://schemas.openxmlformats.org/officeDocument/2006/relationships/oleObject" Target="../embeddings/Microsoft_Equation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.bin"/><Relationship Id="rId4" Type="http://schemas.openxmlformats.org/officeDocument/2006/relationships/oleObject" Target="../embeddings/Microsoft_Equation7.bin"/><Relationship Id="rId5" Type="http://schemas.openxmlformats.org/officeDocument/2006/relationships/oleObject" Target="../embeddings/Microsoft_Equation8.bin"/><Relationship Id="rId6" Type="http://schemas.openxmlformats.org/officeDocument/2006/relationships/oleObject" Target="../embeddings/Microsoft_Equation9.bin"/><Relationship Id="rId7" Type="http://schemas.openxmlformats.org/officeDocument/2006/relationships/oleObject" Target="../embeddings/Microsoft_Equation10.bin"/><Relationship Id="rId8" Type="http://schemas.openxmlformats.org/officeDocument/2006/relationships/oleObject" Target="../embeddings/Microsoft_Equation11.bin"/><Relationship Id="rId9" Type="http://schemas.openxmlformats.org/officeDocument/2006/relationships/oleObject" Target="../embeddings/Microsoft_Equation12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.bin"/><Relationship Id="rId4" Type="http://schemas.openxmlformats.org/officeDocument/2006/relationships/oleObject" Target="../embeddings/Microsoft_Equation14.bin"/><Relationship Id="rId5" Type="http://schemas.openxmlformats.org/officeDocument/2006/relationships/oleObject" Target="../embeddings/Microsoft_Equation15.bin"/><Relationship Id="rId6" Type="http://schemas.openxmlformats.org/officeDocument/2006/relationships/oleObject" Target="../embeddings/Microsoft_Equation16.bin"/><Relationship Id="rId7" Type="http://schemas.openxmlformats.org/officeDocument/2006/relationships/oleObject" Target="../embeddings/Microsoft_Equation17.bin"/><Relationship Id="rId8" Type="http://schemas.openxmlformats.org/officeDocument/2006/relationships/oleObject" Target="../embeddings/Microsoft_Equation18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9.bin"/><Relationship Id="rId4" Type="http://schemas.openxmlformats.org/officeDocument/2006/relationships/oleObject" Target="../embeddings/Microsoft_Equation20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3.bin"/><Relationship Id="rId4" Type="http://schemas.openxmlformats.org/officeDocument/2006/relationships/oleObject" Target="../embeddings/Microsoft_Equation24.bin"/><Relationship Id="rId5" Type="http://schemas.openxmlformats.org/officeDocument/2006/relationships/oleObject" Target="../embeddings/Microsoft_Equation25.bin"/><Relationship Id="rId6" Type="http://schemas.openxmlformats.org/officeDocument/2006/relationships/oleObject" Target="../embeddings/Microsoft_Equation26.bin"/><Relationship Id="rId7" Type="http://schemas.openxmlformats.org/officeDocument/2006/relationships/oleObject" Target="../embeddings/Microsoft_Equation27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9.bin"/><Relationship Id="rId4" Type="http://schemas.openxmlformats.org/officeDocument/2006/relationships/oleObject" Target="../embeddings/Microsoft_Equation30.bin"/><Relationship Id="rId5" Type="http://schemas.openxmlformats.org/officeDocument/2006/relationships/oleObject" Target="../embeddings/Microsoft_Equation31.bin"/><Relationship Id="rId6" Type="http://schemas.openxmlformats.org/officeDocument/2006/relationships/oleObject" Target="../embeddings/Microsoft_Equation32.bin"/><Relationship Id="rId7" Type="http://schemas.openxmlformats.org/officeDocument/2006/relationships/oleObject" Target="../embeddings/Microsoft_Equation33.bin"/><Relationship Id="rId8" Type="http://schemas.openxmlformats.org/officeDocument/2006/relationships/oleObject" Target="../embeddings/Microsoft_Equation34.bin"/><Relationship Id="rId9" Type="http://schemas.openxmlformats.org/officeDocument/2006/relationships/image" Target="../media/image44.jpe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reiche/Desktop/PSI-Praktikum%2014.%20Nov%202012/microbunching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5.bin"/><Relationship Id="rId4" Type="http://schemas.openxmlformats.org/officeDocument/2006/relationships/oleObject" Target="../embeddings/Microsoft_Equation36.bin"/><Relationship Id="rId5" Type="http://schemas.openxmlformats.org/officeDocument/2006/relationships/oleObject" Target="../embeddings/Microsoft_Equation37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8.bin"/><Relationship Id="rId4" Type="http://schemas.openxmlformats.org/officeDocument/2006/relationships/oleObject" Target="../embeddings/Microsoft_Equation39.bin"/><Relationship Id="rId5" Type="http://schemas.openxmlformats.org/officeDocument/2006/relationships/oleObject" Target="../embeddings/Microsoft_Equation40.bin"/><Relationship Id="rId6" Type="http://schemas.openxmlformats.org/officeDocument/2006/relationships/oleObject" Target="../embeddings/Microsoft_Equation41.bin"/><Relationship Id="rId7" Type="http://schemas.openxmlformats.org/officeDocument/2006/relationships/oleObject" Target="../embeddings/Microsoft_Equation42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3.bin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52.bin"/><Relationship Id="rId12" Type="http://schemas.openxmlformats.org/officeDocument/2006/relationships/oleObject" Target="../embeddings/Microsoft_Equation53.bin"/><Relationship Id="rId13" Type="http://schemas.openxmlformats.org/officeDocument/2006/relationships/oleObject" Target="../embeddings/Microsoft_Equation54.bin"/><Relationship Id="rId14" Type="http://schemas.openxmlformats.org/officeDocument/2006/relationships/oleObject" Target="../embeddings/Microsoft_Equation55.bin"/><Relationship Id="rId15" Type="http://schemas.openxmlformats.org/officeDocument/2006/relationships/oleObject" Target="../embeddings/Microsoft_Equation56.bin"/><Relationship Id="rId16" Type="http://schemas.openxmlformats.org/officeDocument/2006/relationships/oleObject" Target="../embeddings/Microsoft_Equation57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4.bin"/><Relationship Id="rId4" Type="http://schemas.openxmlformats.org/officeDocument/2006/relationships/oleObject" Target="../embeddings/Microsoft_Equation45.bin"/><Relationship Id="rId5" Type="http://schemas.openxmlformats.org/officeDocument/2006/relationships/oleObject" Target="../embeddings/Microsoft_Equation46.bin"/><Relationship Id="rId6" Type="http://schemas.openxmlformats.org/officeDocument/2006/relationships/oleObject" Target="../embeddings/Microsoft_Equation47.bin"/><Relationship Id="rId7" Type="http://schemas.openxmlformats.org/officeDocument/2006/relationships/oleObject" Target="../embeddings/Microsoft_Equation48.bin"/><Relationship Id="rId8" Type="http://schemas.openxmlformats.org/officeDocument/2006/relationships/oleObject" Target="../embeddings/Microsoft_Equation49.bin"/><Relationship Id="rId9" Type="http://schemas.openxmlformats.org/officeDocument/2006/relationships/oleObject" Target="../embeddings/Microsoft_Equation50.bin"/><Relationship Id="rId10" Type="http://schemas.openxmlformats.org/officeDocument/2006/relationships/oleObject" Target="../embeddings/Microsoft_Equation51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8.bin"/><Relationship Id="rId4" Type="http://schemas.openxmlformats.org/officeDocument/2006/relationships/oleObject" Target="../embeddings/Microsoft_Equation59.bin"/><Relationship Id="rId5" Type="http://schemas.openxmlformats.org/officeDocument/2006/relationships/oleObject" Target="../embeddings/Microsoft_Equation60.bin"/><Relationship Id="rId6" Type="http://schemas.openxmlformats.org/officeDocument/2006/relationships/oleObject" Target="../embeddings/Microsoft_Equation61.bin"/><Relationship Id="rId7" Type="http://schemas.openxmlformats.org/officeDocument/2006/relationships/oleObject" Target="../embeddings/Microsoft_Equation62.bin"/><Relationship Id="rId8" Type="http://schemas.openxmlformats.org/officeDocument/2006/relationships/oleObject" Target="../embeddings/Microsoft_Equation63.bin"/><Relationship Id="rId9" Type="http://schemas.openxmlformats.org/officeDocument/2006/relationships/oleObject" Target="../embeddings/Microsoft_Equation64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5.bin"/><Relationship Id="rId4" Type="http://schemas.openxmlformats.org/officeDocument/2006/relationships/oleObject" Target="../embeddings/Microsoft_Equation66.bin"/><Relationship Id="rId5" Type="http://schemas.openxmlformats.org/officeDocument/2006/relationships/oleObject" Target="../embeddings/Microsoft_Equation67.bin"/><Relationship Id="rId6" Type="http://schemas.openxmlformats.org/officeDocument/2006/relationships/oleObject" Target="../embeddings/Microsoft_Equation68.bin"/><Relationship Id="rId7" Type="http://schemas.openxmlformats.org/officeDocument/2006/relationships/oleObject" Target="../embeddings/Microsoft_Equation69.bin"/><Relationship Id="rId8" Type="http://schemas.openxmlformats.org/officeDocument/2006/relationships/oleObject" Target="../embeddings/Microsoft_Equation70.bin"/><Relationship Id="rId9" Type="http://schemas.openxmlformats.org/officeDocument/2006/relationships/oleObject" Target="../embeddings/Microsoft_Equation71.bin"/><Relationship Id="rId10" Type="http://schemas.openxmlformats.org/officeDocument/2006/relationships/oleObject" Target="../embeddings/Microsoft_Equation72.bin"/><Relationship Id="rId11" Type="http://schemas.openxmlformats.org/officeDocument/2006/relationships/oleObject" Target="../embeddings/Microsoft_Equation73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4.bin"/><Relationship Id="rId4" Type="http://schemas.openxmlformats.org/officeDocument/2006/relationships/oleObject" Target="../embeddings/Microsoft_Equation75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6.bin"/><Relationship Id="rId4" Type="http://schemas.openxmlformats.org/officeDocument/2006/relationships/oleObject" Target="../embeddings/Microsoft_Equation77.bin"/><Relationship Id="rId5" Type="http://schemas.openxmlformats.org/officeDocument/2006/relationships/oleObject" Target="../embeddings/Microsoft_Equation78.bin"/><Relationship Id="rId6" Type="http://schemas.openxmlformats.org/officeDocument/2006/relationships/oleObject" Target="../embeddings/Microsoft_Equation79.bin"/><Relationship Id="rId7" Type="http://schemas.openxmlformats.org/officeDocument/2006/relationships/oleObject" Target="../embeddings/Microsoft_Equation80.bin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1.bin"/><Relationship Id="rId4" Type="http://schemas.openxmlformats.org/officeDocument/2006/relationships/oleObject" Target="../embeddings/Microsoft_Equation82.bin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reiche/Desktop/PSI-Praktikum%2014.%20Nov%202012/profile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df"/><Relationship Id="rId4" Type="http://schemas.openxmlformats.org/officeDocument/2006/relationships/image" Target="../media/image98.png"/><Relationship Id="rId5" Type="http://schemas.openxmlformats.org/officeDocument/2006/relationships/image" Target="../media/image97.pdf"/><Relationship Id="rId6" Type="http://schemas.openxmlformats.org/officeDocument/2006/relationships/image" Target="../media/image100.png"/><Relationship Id="rId7" Type="http://schemas.openxmlformats.org/officeDocument/2006/relationships/oleObject" Target="../embeddings/Microsoft_Equation83.bin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4.bin"/><Relationship Id="rId4" Type="http://schemas.openxmlformats.org/officeDocument/2006/relationships/oleObject" Target="../embeddings/Microsoft_Equation85.bin"/><Relationship Id="rId5" Type="http://schemas.openxmlformats.org/officeDocument/2006/relationships/oleObject" Target="../embeddings/Microsoft_Equation86.bin"/><Relationship Id="rId6" Type="http://schemas.openxmlformats.org/officeDocument/2006/relationships/oleObject" Target="../embeddings/Microsoft_Equation87.bin"/><Relationship Id="rId7" Type="http://schemas.openxmlformats.org/officeDocument/2006/relationships/oleObject" Target="../embeddings/Microsoft_Equation88.bin"/><Relationship Id="rId8" Type="http://schemas.openxmlformats.org/officeDocument/2006/relationships/oleObject" Target="../embeddings/Microsoft_Equation89.bin"/><Relationship Id="rId9" Type="http://schemas.openxmlformats.org/officeDocument/2006/relationships/oleObject" Target="../embeddings/Microsoft_Equation90.bin"/><Relationship Id="rId10" Type="http://schemas.openxmlformats.org/officeDocument/2006/relationships/oleObject" Target="../embeddings/Microsoft_Equation91.bin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oleObject" Target="../embeddings/Microsoft_Equation92.bin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df"/><Relationship Id="rId4" Type="http://schemas.openxmlformats.org/officeDocument/2006/relationships/image" Target="../media/image109.png"/><Relationship Id="rId5" Type="http://schemas.openxmlformats.org/officeDocument/2006/relationships/oleObject" Target="../embeddings/Microsoft_Equation93.bin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4.bin"/><Relationship Id="rId4" Type="http://schemas.openxmlformats.org/officeDocument/2006/relationships/oleObject" Target="../embeddings/Microsoft_Equation95.bin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6.bin"/><Relationship Id="rId4" Type="http://schemas.openxmlformats.org/officeDocument/2006/relationships/oleObject" Target="../embeddings/Microsoft_Equation97.bin"/><Relationship Id="rId5" Type="http://schemas.openxmlformats.org/officeDocument/2006/relationships/oleObject" Target="../embeddings/Microsoft_Equation98.bin"/><Relationship Id="rId6" Type="http://schemas.openxmlformats.org/officeDocument/2006/relationships/oleObject" Target="../embeddings/Microsoft_Equation99.bin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0.bin"/><Relationship Id="rId4" Type="http://schemas.openxmlformats.org/officeDocument/2006/relationships/oleObject" Target="../embeddings/Microsoft_Equation101.bin"/><Relationship Id="rId5" Type="http://schemas.openxmlformats.org/officeDocument/2006/relationships/oleObject" Target="../embeddings/Microsoft_Equation102.bin"/><Relationship Id="rId6" Type="http://schemas.openxmlformats.org/officeDocument/2006/relationships/oleObject" Target="../embeddings/Microsoft_Equation103.bin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4.bin"/><Relationship Id="rId4" Type="http://schemas.openxmlformats.org/officeDocument/2006/relationships/oleObject" Target="../embeddings/Microsoft_Equation105.bin"/><Relationship Id="rId5" Type="http://schemas.openxmlformats.org/officeDocument/2006/relationships/oleObject" Target="../embeddings/Microsoft_Equation106.bin"/><Relationship Id="rId6" Type="http://schemas.openxmlformats.org/officeDocument/2006/relationships/oleObject" Target="../embeddings/Microsoft_Equation107.bin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8.bin"/><Relationship Id="rId4" Type="http://schemas.openxmlformats.org/officeDocument/2006/relationships/oleObject" Target="../embeddings/Microsoft_Equation109.bin"/><Relationship Id="rId5" Type="http://schemas.openxmlformats.org/officeDocument/2006/relationships/oleObject" Target="../embeddings/Microsoft_Equation110.bin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11.bin"/><Relationship Id="rId4" Type="http://schemas.openxmlformats.org/officeDocument/2006/relationships/oleObject" Target="../embeddings/Microsoft_Equation112.bin"/><Relationship Id="rId5" Type="http://schemas.openxmlformats.org/officeDocument/2006/relationships/oleObject" Target="../embeddings/Microsoft_Equation113.bin"/><Relationship Id="rId6" Type="http://schemas.openxmlformats.org/officeDocument/2006/relationships/oleObject" Target="../embeddings/Microsoft_Equation114.bin"/><Relationship Id="rId7" Type="http://schemas.openxmlformats.org/officeDocument/2006/relationships/oleObject" Target="../embeddings/Microsoft_Equation115.bin"/><Relationship Id="rId8" Type="http://schemas.openxmlformats.org/officeDocument/2006/relationships/oleObject" Target="../embeddings/Microsoft_Equation116.bin"/><Relationship Id="rId9" Type="http://schemas.openxmlformats.org/officeDocument/2006/relationships/oleObject" Target="../embeddings/Microsoft_Equation117.bin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126.bin"/><Relationship Id="rId12" Type="http://schemas.openxmlformats.org/officeDocument/2006/relationships/oleObject" Target="../embeddings/Microsoft_Equation127.bin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18.bin"/><Relationship Id="rId4" Type="http://schemas.openxmlformats.org/officeDocument/2006/relationships/oleObject" Target="../embeddings/Microsoft_Equation119.bin"/><Relationship Id="rId5" Type="http://schemas.openxmlformats.org/officeDocument/2006/relationships/oleObject" Target="../embeddings/Microsoft_Equation120.bin"/><Relationship Id="rId6" Type="http://schemas.openxmlformats.org/officeDocument/2006/relationships/oleObject" Target="../embeddings/Microsoft_Equation121.bin"/><Relationship Id="rId7" Type="http://schemas.openxmlformats.org/officeDocument/2006/relationships/oleObject" Target="../embeddings/Microsoft_Equation122.bin"/><Relationship Id="rId8" Type="http://schemas.openxmlformats.org/officeDocument/2006/relationships/oleObject" Target="../embeddings/Microsoft_Equation123.bin"/><Relationship Id="rId9" Type="http://schemas.openxmlformats.org/officeDocument/2006/relationships/oleObject" Target="../embeddings/Microsoft_Equation124.bin"/><Relationship Id="rId10" Type="http://schemas.openxmlformats.org/officeDocument/2006/relationships/oleObject" Target="../embeddings/Microsoft_Equation125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28.bin"/><Relationship Id="rId4" Type="http://schemas.openxmlformats.org/officeDocument/2006/relationships/oleObject" Target="../embeddings/Microsoft_Equation129.bin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0.bin"/><Relationship Id="rId4" Type="http://schemas.openxmlformats.org/officeDocument/2006/relationships/oleObject" Target="../embeddings/Microsoft_Equation131.bin"/><Relationship Id="rId5" Type="http://schemas.openxmlformats.org/officeDocument/2006/relationships/oleObject" Target="../embeddings/Microsoft_Equation132.bin"/><Relationship Id="rId6" Type="http://schemas.openxmlformats.org/officeDocument/2006/relationships/oleObject" Target="../embeddings/Microsoft_Equation133.bin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4.bin"/><Relationship Id="rId4" Type="http://schemas.openxmlformats.org/officeDocument/2006/relationships/oleObject" Target="../embeddings/Microsoft_Equation135.bin"/><Relationship Id="rId5" Type="http://schemas.openxmlformats.org/officeDocument/2006/relationships/oleObject" Target="../embeddings/Microsoft_Equation136.bin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7.bin"/><Relationship Id="rId4" Type="http://schemas.openxmlformats.org/officeDocument/2006/relationships/oleObject" Target="../embeddings/Microsoft_Equation138.bin"/><Relationship Id="rId5" Type="http://schemas.openxmlformats.org/officeDocument/2006/relationships/oleObject" Target="../embeddings/Microsoft_Equation139.bin"/><Relationship Id="rId6" Type="http://schemas.openxmlformats.org/officeDocument/2006/relationships/oleObject" Target="../embeddings/Microsoft_Equation140.bin"/><Relationship Id="rId7" Type="http://schemas.openxmlformats.org/officeDocument/2006/relationships/oleObject" Target="../embeddings/Microsoft_Equation141.bin"/><Relationship Id="rId8" Type="http://schemas.openxmlformats.org/officeDocument/2006/relationships/oleObject" Target="../embeddings/Microsoft_Equation142.bin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df"/><Relationship Id="rId4" Type="http://schemas.openxmlformats.org/officeDocument/2006/relationships/image" Target="../media/image153.png"/><Relationship Id="rId5" Type="http://schemas.openxmlformats.org/officeDocument/2006/relationships/image" Target="../media/image149.pdf"/><Relationship Id="rId6" Type="http://schemas.openxmlformats.org/officeDocument/2006/relationships/image" Target="../media/image155.png"/><Relationship Id="rId7" Type="http://schemas.openxmlformats.org/officeDocument/2006/relationships/oleObject" Target="../embeddings/Microsoft_Equation143.bin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df"/><Relationship Id="rId4" Type="http://schemas.openxmlformats.org/officeDocument/2006/relationships/image" Target="../media/image158.png"/><Relationship Id="rId5" Type="http://schemas.openxmlformats.org/officeDocument/2006/relationships/oleObject" Target="../embeddings/Microsoft_Equation144.bin"/><Relationship Id="rId6" Type="http://schemas.openxmlformats.org/officeDocument/2006/relationships/oleObject" Target="../embeddings/Microsoft_Equation145.bin"/><Relationship Id="rId1" Type="http://schemas.openxmlformats.org/officeDocument/2006/relationships/vmlDrawing" Target="../drawings/vmlDrawing36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Free-Electron Lasers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Sven Reiche, PSI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6763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Defined by a transverse magnetic field which switch polarity multiple times, defining the </a:t>
            </a:r>
            <a:r>
              <a:rPr lang="en-US" dirty="0" err="1" smtClean="0"/>
              <a:t>undulator</a:t>
            </a:r>
            <a:r>
              <a:rPr lang="en-US" dirty="0" smtClean="0"/>
              <a:t> period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baseline="-25000" dirty="0" err="1" smtClean="0"/>
              <a:t>u</a:t>
            </a:r>
            <a:endParaRPr lang="en-US" baseline="-25000" dirty="0" smtClean="0"/>
          </a:p>
          <a:p>
            <a:endParaRPr lang="en-US" baseline="-25000" dirty="0" smtClean="0"/>
          </a:p>
          <a:p>
            <a:r>
              <a:rPr lang="en-US" dirty="0" smtClean="0"/>
              <a:t>On Axis-Field (we want simple </a:t>
            </a:r>
            <a:r>
              <a:rPr lang="en-US" dirty="0" smtClean="0"/>
              <a:t>fields!</a:t>
            </a:r>
            <a:r>
              <a:rPr lang="en-US" dirty="0" smtClean="0"/>
              <a:t>!!):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Wiggler Field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8441" y="2546866"/>
            <a:ext cx="21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Planar </a:t>
            </a:r>
            <a:r>
              <a:rPr lang="en-US" i="1" dirty="0" err="1" smtClean="0"/>
              <a:t>Undulator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514600"/>
            <a:ext cx="220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Helical </a:t>
            </a:r>
            <a:r>
              <a:rPr lang="en-US" i="1" dirty="0" err="1" smtClean="0"/>
              <a:t>Undulator</a:t>
            </a:r>
            <a:endParaRPr lang="en-US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22425" y="3136900"/>
          <a:ext cx="1706563" cy="1222375"/>
        </p:xfrm>
        <a:graphic>
          <a:graphicData uri="http://schemas.openxmlformats.org/presentationml/2006/ole">
            <p:oleObj spid="_x0000_s1001474" name="Equation" r:id="rId3" imgW="939800" imgH="673100" progId="Equation.3">
              <p:embed/>
            </p:oleObj>
          </a:graphicData>
        </a:graphic>
      </p:graphicFrame>
      <p:graphicFrame>
        <p:nvGraphicFramePr>
          <p:cNvPr id="1001475" name="Object 3"/>
          <p:cNvGraphicFramePr>
            <a:graphicFrameLocks noChangeAspect="1"/>
          </p:cNvGraphicFramePr>
          <p:nvPr/>
        </p:nvGraphicFramePr>
        <p:xfrm>
          <a:off x="5410200" y="3136540"/>
          <a:ext cx="1828800" cy="1275230"/>
        </p:xfrm>
        <a:graphic>
          <a:graphicData uri="http://schemas.openxmlformats.org/presentationml/2006/ole">
            <p:oleObj spid="_x0000_s1001475" name="Equation" r:id="rId4" imgW="965200" imgH="673100" progId="Equation.3">
              <p:embed/>
            </p:oleObj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066800" y="4648200"/>
            <a:ext cx="7751763" cy="1905000"/>
            <a:chOff x="1066800" y="4648200"/>
            <a:chExt cx="7751763" cy="1905000"/>
          </a:xfrm>
        </p:grpSpPr>
        <p:sp>
          <p:nvSpPr>
            <p:cNvPr id="9" name="TextBox 8"/>
            <p:cNvSpPr txBox="1"/>
            <p:nvPr/>
          </p:nvSpPr>
          <p:spPr>
            <a:xfrm>
              <a:off x="1066800" y="4648200"/>
              <a:ext cx="685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2"/>
                  </a:solidFill>
                </a:rPr>
                <a:t>Note that field is only valid on-axis. Maxwell Equation requires other field component off-axis.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6683375" y="5578475"/>
            <a:ext cx="2135188" cy="974725"/>
          </p:xfrm>
          <a:graphic>
            <a:graphicData uri="http://schemas.openxmlformats.org/presentationml/2006/ole">
              <p:oleObj spid="_x0000_s1001476" name="Equation" r:id="rId5" imgW="1473200" imgH="673100" progId="Equation.3">
                <p:embed/>
              </p:oleObj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152604" y="5629869"/>
              <a:ext cx="35529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</a:rPr>
                <a:t>Valid solution for planar </a:t>
              </a:r>
              <a:r>
                <a:rPr lang="en-US" i="1" dirty="0" err="1" smtClean="0">
                  <a:solidFill>
                    <a:srgbClr val="000000"/>
                  </a:solidFill>
                </a:rPr>
                <a:t>undulator</a:t>
              </a:r>
              <a:r>
                <a:rPr lang="en-US" i="1" dirty="0" smtClean="0">
                  <a:solidFill>
                    <a:srgbClr val="000000"/>
                  </a:solidFill>
                </a:rPr>
                <a:t>. Impact negligible for following discussion</a:t>
              </a:r>
              <a:endParaRPr lang="en-US" i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0u_und_phot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483" r="-5483"/>
          <a:stretch>
            <a:fillRect/>
          </a:stretch>
        </p:blipFill>
        <p:spPr>
          <a:xfrm>
            <a:off x="-228600" y="1752600"/>
            <a:ext cx="8229600" cy="4940491"/>
          </a:xfrm>
        </p:spPr>
      </p:pic>
      <p:sp>
        <p:nvSpPr>
          <p:cNvPr id="26" name="Rectangle 25"/>
          <p:cNvSpPr/>
          <p:nvPr/>
        </p:nvSpPr>
        <p:spPr>
          <a:xfrm>
            <a:off x="4724400" y="274638"/>
            <a:ext cx="4419600" cy="28495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 </a:t>
            </a:r>
            <a:r>
              <a:rPr lang="en-US" dirty="0" err="1" smtClean="0"/>
              <a:t>Undulator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1186934"/>
            <a:ext cx="112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Top Part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334000" y="1143000"/>
            <a:ext cx="3352800" cy="1752600"/>
            <a:chOff x="5562600" y="609600"/>
            <a:chExt cx="1752600" cy="990600"/>
          </a:xfrm>
        </p:grpSpPr>
        <p:sp>
          <p:nvSpPr>
            <p:cNvPr id="8" name="Rectangle 7"/>
            <p:cNvSpPr/>
            <p:nvPr/>
          </p:nvSpPr>
          <p:spPr>
            <a:xfrm>
              <a:off x="5562600" y="609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943600" y="609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24600" y="609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05600" y="609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86600" y="609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91200" y="6096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72200" y="6096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553200" y="6096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34200" y="6096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flipV="1">
              <a:off x="5562600" y="1371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flipV="1">
              <a:off x="5943600" y="1371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6324600" y="1371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flipV="1">
              <a:off x="6705600" y="1371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flipV="1">
              <a:off x="7086600" y="1371600"/>
              <a:ext cx="2286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flipV="1">
              <a:off x="5791200" y="12192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 flipV="1">
              <a:off x="6172200" y="12192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flipV="1">
              <a:off x="6553200" y="12192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flipV="1">
              <a:off x="6934200" y="1219200"/>
              <a:ext cx="1524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980026" y="392668"/>
            <a:ext cx="76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Poles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520609" y="392668"/>
            <a:ext cx="1130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cxnSp>
        <p:nvCxnSpPr>
          <p:cNvPr id="32" name="Straight Connector 31"/>
          <p:cNvCxnSpPr>
            <a:stCxn id="28" idx="2"/>
            <a:endCxn id="13" idx="0"/>
          </p:cNvCxnSpPr>
          <p:nvPr/>
        </p:nvCxnSpPr>
        <p:spPr>
          <a:xfrm rot="5400000">
            <a:off x="5949822" y="729274"/>
            <a:ext cx="381000" cy="446452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8" idx="2"/>
            <a:endCxn id="14" idx="0"/>
          </p:cNvCxnSpPr>
          <p:nvPr/>
        </p:nvCxnSpPr>
        <p:spPr>
          <a:xfrm rot="16200000" flipH="1">
            <a:off x="6314256" y="811291"/>
            <a:ext cx="381000" cy="282417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1" idx="0"/>
          </p:cNvCxnSpPr>
          <p:nvPr/>
        </p:nvCxnSpPr>
        <p:spPr>
          <a:xfrm rot="5400000">
            <a:off x="7679635" y="821635"/>
            <a:ext cx="381000" cy="261730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0" idx="2"/>
            <a:endCxn id="12" idx="0"/>
          </p:cNvCxnSpPr>
          <p:nvPr/>
        </p:nvCxnSpPr>
        <p:spPr>
          <a:xfrm rot="16200000" flipH="1">
            <a:off x="8086565" y="761426"/>
            <a:ext cx="381000" cy="38214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" name="Down Arrow 41"/>
          <p:cNvSpPr/>
          <p:nvPr/>
        </p:nvSpPr>
        <p:spPr>
          <a:xfrm flipV="1">
            <a:off x="5832556" y="1524000"/>
            <a:ext cx="187244" cy="91440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 flipV="1">
            <a:off x="7280356" y="1524000"/>
            <a:ext cx="187244" cy="91440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8001000" y="1524000"/>
            <a:ext cx="187244" cy="91440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>
            <a:off x="6553200" y="1524000"/>
            <a:ext cx="187244" cy="91440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 rot="16200000">
            <a:off x="7645648" y="11723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 rot="16200000">
            <a:off x="6201589" y="11723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 rot="16200000">
            <a:off x="6946167" y="25439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own Arrow 48"/>
          <p:cNvSpPr/>
          <p:nvPr/>
        </p:nvSpPr>
        <p:spPr>
          <a:xfrm rot="16200000">
            <a:off x="8393967" y="25439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own Arrow 49"/>
          <p:cNvSpPr/>
          <p:nvPr/>
        </p:nvSpPr>
        <p:spPr>
          <a:xfrm rot="16200000">
            <a:off x="5464989" y="2543988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own Arrow 50"/>
          <p:cNvSpPr/>
          <p:nvPr/>
        </p:nvSpPr>
        <p:spPr>
          <a:xfrm rot="5400000" flipH="1">
            <a:off x="5447567" y="11723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 rot="5400000" flipH="1">
            <a:off x="6895367" y="1181833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 rot="5400000" flipH="1">
            <a:off x="8360589" y="1169133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 rot="5400000" flipH="1">
            <a:off x="7631967" y="25439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Down Arrow 54"/>
          <p:cNvSpPr/>
          <p:nvPr/>
        </p:nvSpPr>
        <p:spPr>
          <a:xfrm rot="5400000" flipH="1">
            <a:off x="6184167" y="2543989"/>
            <a:ext cx="187244" cy="36357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270063" y="1852191"/>
            <a:ext cx="749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Flux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stueck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468" r="-12468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Helical </a:t>
            </a:r>
            <a:r>
              <a:rPr lang="en-US" dirty="0" err="1" smtClean="0"/>
              <a:t>Undulator</a:t>
            </a:r>
            <a:r>
              <a:rPr lang="en-US" dirty="0" smtClean="0"/>
              <a:t> (APPLE Type)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13306292">
            <a:off x="3943513" y="3467168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3306292">
            <a:off x="3410113" y="3009969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3306292">
            <a:off x="2876713" y="2552769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506292">
            <a:off x="3105313" y="2830542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2506292">
            <a:off x="3638713" y="3238569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2506292">
            <a:off x="4220318" y="3744942"/>
            <a:ext cx="218169" cy="48408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8706292">
            <a:off x="4819329" y="4039153"/>
            <a:ext cx="218169" cy="484089"/>
          </a:xfrm>
          <a:prstGeom prst="downArrow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7906292">
            <a:off x="5276529" y="4239758"/>
            <a:ext cx="218169" cy="484089"/>
          </a:xfrm>
          <a:prstGeom prst="downArrow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18706292">
            <a:off x="5657529" y="4648753"/>
            <a:ext cx="218169" cy="484089"/>
          </a:xfrm>
          <a:prstGeom prst="downArrow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7906292">
            <a:off x="6114729" y="4849358"/>
            <a:ext cx="218169" cy="484089"/>
          </a:xfrm>
          <a:prstGeom prst="downArrow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838200" y="2286000"/>
            <a:ext cx="7913756" cy="2514600"/>
            <a:chOff x="838200" y="2286000"/>
            <a:chExt cx="7913756" cy="2514600"/>
          </a:xfrm>
        </p:grpSpPr>
        <p:grpSp>
          <p:nvGrpSpPr>
            <p:cNvPr id="17" name="Group 16"/>
            <p:cNvGrpSpPr/>
            <p:nvPr/>
          </p:nvGrpSpPr>
          <p:grpSpPr>
            <a:xfrm>
              <a:off x="838200" y="2286000"/>
              <a:ext cx="7913756" cy="2514600"/>
              <a:chOff x="925444" y="4100084"/>
              <a:chExt cx="7913756" cy="25146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821044" y="5509784"/>
                <a:ext cx="2085181" cy="11049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1"/>
              <p:cNvGrpSpPr/>
              <p:nvPr/>
            </p:nvGrpSpPr>
            <p:grpSpPr>
              <a:xfrm>
                <a:off x="925444" y="4100084"/>
                <a:ext cx="7913756" cy="1424416"/>
                <a:chOff x="-1040674" y="4953000"/>
                <a:chExt cx="7913756" cy="1424416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5334000" y="4953000"/>
                  <a:ext cx="582613" cy="685800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-1040674" y="5958316"/>
                  <a:ext cx="51705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 smtClean="0"/>
                    <a:t>Undulator</a:t>
                  </a:r>
                  <a:r>
                    <a:rPr lang="en-US" dirty="0" smtClean="0"/>
                    <a:t> parameters put into one constant:</a:t>
                  </a:r>
                  <a:endParaRPr lang="en-US" dirty="0"/>
                </a:p>
              </p:txBody>
            </p:sp>
            <p:graphicFrame>
              <p:nvGraphicFramePr>
                <p:cNvPr id="23" name="Object 22"/>
                <p:cNvGraphicFramePr>
                  <a:graphicFrameLocks noChangeAspect="1"/>
                </p:cNvGraphicFramePr>
                <p:nvPr/>
              </p:nvGraphicFramePr>
              <p:xfrm>
                <a:off x="4198144" y="5988479"/>
                <a:ext cx="2674938" cy="388937"/>
              </p:xfrm>
              <a:graphic>
                <a:graphicData uri="http://schemas.openxmlformats.org/presentationml/2006/ole">
                  <p:oleObj spid="_x0000_s1004550" name="Equation" r:id="rId3" imgW="1485900" imgH="215900" progId="Equation.3">
                    <p:embed/>
                  </p:oleObj>
                </a:graphicData>
              </a:graphic>
            </p:graphicFrame>
            <p:cxnSp>
              <p:nvCxnSpPr>
                <p:cNvPr id="24" name="Straight Arrow Connector 23"/>
                <p:cNvCxnSpPr>
                  <a:stCxn id="21" idx="2"/>
                </p:cNvCxnSpPr>
                <p:nvPr/>
              </p:nvCxnSpPr>
              <p:spPr>
                <a:xfrm rot="16200000" flipH="1">
                  <a:off x="5485115" y="5778992"/>
                  <a:ext cx="369284" cy="88900"/>
                </a:xfrm>
                <a:prstGeom prst="straightConnector1">
                  <a:avLst/>
                </a:prstGeom>
                <a:ln w="38100" cap="flat" cmpd="sng" algn="ctr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20" name="Object 11"/>
              <p:cNvGraphicFramePr>
                <a:graphicFrameLocks noChangeAspect="1"/>
              </p:cNvGraphicFramePr>
              <p:nvPr/>
            </p:nvGraphicFramePr>
            <p:xfrm>
              <a:off x="4035288" y="5781246"/>
              <a:ext cx="1701800" cy="681038"/>
            </p:xfrm>
            <a:graphic>
              <a:graphicData uri="http://schemas.openxmlformats.org/presentationml/2006/ole">
                <p:oleObj spid="_x0000_s1004551" name="Equation" r:id="rId4" imgW="977900" imgH="393700" progId="Equation.3">
                  <p:embed/>
                </p:oleObj>
              </a:graphicData>
            </a:graphic>
          </p:graphicFrame>
        </p:grpSp>
        <p:sp>
          <p:nvSpPr>
            <p:cNvPr id="25" name="TextBox 24"/>
            <p:cNvSpPr txBox="1"/>
            <p:nvPr/>
          </p:nvSpPr>
          <p:spPr>
            <a:xfrm>
              <a:off x="850900" y="4114800"/>
              <a:ext cx="2254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Transverse Motion</a:t>
              </a:r>
              <a:endParaRPr lang="en-US" dirty="0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Lorenz Force: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in Planar </a:t>
            </a:r>
            <a:r>
              <a:rPr lang="en-US" dirty="0" err="1" smtClean="0"/>
              <a:t>Undulator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000" y="1120114"/>
          <a:ext cx="1905000" cy="403886"/>
        </p:xfrm>
        <a:graphic>
          <a:graphicData uri="http://schemas.openxmlformats.org/presentationml/2006/ole">
            <p:oleObj spid="_x0000_s1004546" name="Equation" r:id="rId5" imgW="774700" imgH="1651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752600"/>
            <a:ext cx="352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Dominant motion in </a:t>
            </a:r>
            <a:r>
              <a:rPr lang="en-US" i="1" dirty="0" err="1" smtClean="0">
                <a:solidFill>
                  <a:schemeClr val="accent2"/>
                </a:solidFill>
              </a:rPr>
              <a:t>z</a:t>
            </a:r>
            <a:r>
              <a:rPr lang="en-US" i="1" dirty="0" smtClean="0">
                <a:solidFill>
                  <a:schemeClr val="accent2"/>
                </a:solidFill>
              </a:rPr>
              <a:t> (~</a:t>
            </a:r>
            <a:r>
              <a:rPr lang="en-US" i="1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b</a:t>
            </a:r>
            <a:r>
              <a:rPr lang="en-US" i="1" baseline="-25000" dirty="0" err="1" smtClean="0">
                <a:solidFill>
                  <a:schemeClr val="accent2"/>
                </a:solidFill>
              </a:rPr>
              <a:t>z</a:t>
            </a:r>
            <a:r>
              <a:rPr lang="en-US" i="1" dirty="0" err="1" smtClean="0">
                <a:solidFill>
                  <a:schemeClr val="accent2"/>
                </a:solidFill>
              </a:rPr>
              <a:t>ct</a:t>
            </a:r>
            <a:r>
              <a:rPr lang="en-US" i="1" dirty="0" smtClean="0">
                <a:solidFill>
                  <a:schemeClr val="accent2"/>
                </a:solidFill>
              </a:rPr>
              <a:t>)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535668"/>
            <a:ext cx="241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Dominant field in </a:t>
            </a:r>
            <a:r>
              <a:rPr lang="en-US" i="1" dirty="0" err="1" smtClean="0">
                <a:solidFill>
                  <a:schemeClr val="accent2"/>
                </a:solidFill>
              </a:rPr>
              <a:t>y</a:t>
            </a:r>
            <a:endParaRPr lang="en-US" i="1" dirty="0">
              <a:solidFill>
                <a:schemeClr val="accent2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381500" y="1638300"/>
            <a:ext cx="3048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6" idx="1"/>
          </p:cNvCxnSpPr>
          <p:nvPr/>
        </p:nvCxnSpPr>
        <p:spPr>
          <a:xfrm>
            <a:off x="5334000" y="1386245"/>
            <a:ext cx="533400" cy="3340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46856" y="2351088"/>
          <a:ext cx="4352925" cy="615950"/>
        </p:xfrm>
        <a:graphic>
          <a:graphicData uri="http://schemas.openxmlformats.org/presentationml/2006/ole">
            <p:oleObj spid="_x0000_s1004547" name="Equation" r:id="rId6" imgW="2501900" imgH="35560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6456362" y="2286000"/>
          <a:ext cx="2230438" cy="681038"/>
        </p:xfrm>
        <a:graphic>
          <a:graphicData uri="http://schemas.openxmlformats.org/presentationml/2006/ole">
            <p:oleObj spid="_x0000_s1004548" name="Equation" r:id="rId7" imgW="1282700" imgH="393700" progId="Equation.3">
              <p:embed/>
            </p:oleObj>
          </a:graphicData>
        </a:graphic>
      </p:graphicFrame>
      <p:sp>
        <p:nvSpPr>
          <p:cNvPr id="15" name="Right Arrow 14"/>
          <p:cNvSpPr/>
          <p:nvPr/>
        </p:nvSpPr>
        <p:spPr>
          <a:xfrm>
            <a:off x="5029200" y="2590800"/>
            <a:ext cx="990600" cy="19367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842332" y="5257800"/>
            <a:ext cx="8225468" cy="990601"/>
            <a:chOff x="842332" y="5257800"/>
            <a:chExt cx="8225468" cy="990601"/>
          </a:xfrm>
        </p:grpSpPr>
        <p:sp>
          <p:nvSpPr>
            <p:cNvPr id="30" name="Rectangle 29"/>
            <p:cNvSpPr/>
            <p:nvPr/>
          </p:nvSpPr>
          <p:spPr>
            <a:xfrm>
              <a:off x="5562600" y="5257800"/>
              <a:ext cx="3505200" cy="9906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2332" y="5498068"/>
              <a:ext cx="24342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Longitudinal Motion</a:t>
              </a:r>
              <a:endParaRPr lang="en-US" dirty="0"/>
            </a:p>
          </p:txBody>
        </p:sp>
        <p:graphicFrame>
          <p:nvGraphicFramePr>
            <p:cNvPr id="28" name="Object 27"/>
            <p:cNvGraphicFramePr>
              <a:graphicFrameLocks noChangeAspect="1"/>
            </p:cNvGraphicFramePr>
            <p:nvPr/>
          </p:nvGraphicFramePr>
          <p:xfrm>
            <a:off x="3661732" y="5410199"/>
            <a:ext cx="1519868" cy="597091"/>
          </p:xfrm>
          <a:graphic>
            <a:graphicData uri="http://schemas.openxmlformats.org/presentationml/2006/ole">
              <p:oleObj spid="_x0000_s1004552" name="Equation" r:id="rId8" imgW="1066800" imgH="419100" progId="Equation.3">
                <p:embed/>
              </p:oleObj>
            </a:graphicData>
          </a:graphic>
        </p:graphicFrame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5638800" y="5417582"/>
            <a:ext cx="3268741" cy="678418"/>
          </p:xfrm>
          <a:graphic>
            <a:graphicData uri="http://schemas.openxmlformats.org/presentationml/2006/ole">
              <p:oleObj spid="_x0000_s1004553" name="Equation" r:id="rId9" imgW="2019300" imgH="4191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1" y="1066800"/>
            <a:ext cx="5255608" cy="4800600"/>
          </a:xfrm>
        </p:spPr>
        <p:txBody>
          <a:bodyPr/>
          <a:lstStyle/>
          <a:p>
            <a:r>
              <a:rPr lang="en-US" dirty="0" smtClean="0"/>
              <a:t>Longitudinal wiggle has twice the period.</a:t>
            </a:r>
          </a:p>
          <a:p>
            <a:r>
              <a:rPr lang="en-US" dirty="0" smtClean="0"/>
              <a:t>Causes a figure “8” motion in the co-moving frame.</a:t>
            </a:r>
          </a:p>
          <a:p>
            <a:r>
              <a:rPr lang="en-US" dirty="0" smtClean="0"/>
              <a:t>The longitudinal position is effectively smeared out</a:t>
            </a:r>
          </a:p>
          <a:p>
            <a:r>
              <a:rPr lang="en-US" dirty="0" smtClean="0"/>
              <a:t>Has some effects on the following discussion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Co-moving frame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438400" cy="4152900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2272922" y="2819399"/>
            <a:ext cx="115827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>
                <a:solidFill>
                  <a:schemeClr val="tx1"/>
                </a:solidFill>
                <a:ea typeface="Chalkboard" charset="0"/>
                <a:cs typeface="Chalkboard" charset="0"/>
              </a:rPr>
              <a:t>trajectory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 flipV="1">
            <a:off x="2391380" y="2298699"/>
            <a:ext cx="298450" cy="5207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2135792" y="3695700"/>
            <a:ext cx="554038" cy="609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2516793" y="4471600"/>
            <a:ext cx="1140808" cy="55399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 smtClean="0">
                <a:ea typeface="Chalkboard" charset="0"/>
                <a:cs typeface="Chalkboard" charset="0"/>
              </a:rPr>
              <a:t>Effective position</a:t>
            </a:r>
            <a:endParaRPr lang="en-US" i="1" dirty="0">
              <a:solidFill>
                <a:schemeClr val="tx1"/>
              </a:solidFill>
              <a:ea typeface="Chalkboard" charset="0"/>
              <a:cs typeface="Chalkboar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4848136"/>
            <a:ext cx="41909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DA1F28"/>
                </a:solidFill>
              </a:rPr>
              <a:t>In a helical wiggle the longitudinal motion is constant</a:t>
            </a:r>
            <a:endParaRPr lang="en-US" sz="2400" b="1" i="1" dirty="0">
              <a:solidFill>
                <a:srgbClr val="DA1F2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3200400"/>
            <a:ext cx="31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1066800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III. </a:t>
            </a:r>
            <a:r>
              <a:rPr lang="en-US" sz="4800" dirty="0" err="1" smtClean="0">
                <a:solidFill>
                  <a:schemeClr val="tx1"/>
                </a:solidFill>
              </a:rPr>
              <a:t>Undulator</a:t>
            </a:r>
            <a:r>
              <a:rPr lang="en-US" sz="4800" dirty="0" smtClean="0">
                <a:solidFill>
                  <a:schemeClr val="tx1"/>
                </a:solidFill>
              </a:rPr>
              <a:t> Radiation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3545095" y="2196342"/>
            <a:ext cx="5075543" cy="1004058"/>
            <a:chOff x="3545095" y="2196342"/>
            <a:chExt cx="5075543" cy="1004058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3545095" y="2196342"/>
              <a:ext cx="1788905" cy="951455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058105" y="2398932"/>
              <a:ext cx="2562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Emission Direction: 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86071" y="2831068"/>
              <a:ext cx="304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4535695" y="2209800"/>
              <a:ext cx="1788905" cy="951455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685800"/>
          </a:xfrm>
        </p:spPr>
        <p:txBody>
          <a:bodyPr/>
          <a:lstStyle/>
          <a:p>
            <a:r>
              <a:rPr lang="en-US" dirty="0" smtClean="0"/>
              <a:t>Accelerated particles are emitting radiation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Condition: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250371" y="1752601"/>
            <a:ext cx="6302829" cy="3428999"/>
            <a:chOff x="250371" y="1752601"/>
            <a:chExt cx="6302829" cy="3428999"/>
          </a:xfrm>
        </p:grpSpPr>
        <p:sp>
          <p:nvSpPr>
            <p:cNvPr id="6" name="Freeform 5"/>
            <p:cNvSpPr/>
            <p:nvPr/>
          </p:nvSpPr>
          <p:spPr>
            <a:xfrm>
              <a:off x="2133600" y="3124200"/>
              <a:ext cx="4419600" cy="604132"/>
            </a:xfrm>
            <a:custGeom>
              <a:avLst/>
              <a:gdLst>
                <a:gd name="connsiteX0" fmla="*/ 2165871 w 2165871"/>
                <a:gd name="connsiteY0" fmla="*/ 234364 h 483849"/>
                <a:gd name="connsiteX1" fmla="*/ 1984437 w 2165871"/>
                <a:gd name="connsiteY1" fmla="*/ 449828 h 483849"/>
                <a:gd name="connsiteX2" fmla="*/ 1712285 w 2165871"/>
                <a:gd name="connsiteY2" fmla="*/ 30240 h 483849"/>
                <a:gd name="connsiteX3" fmla="*/ 1451474 w 2165871"/>
                <a:gd name="connsiteY3" fmla="*/ 461168 h 483849"/>
                <a:gd name="connsiteX4" fmla="*/ 1190662 w 2165871"/>
                <a:gd name="connsiteY4" fmla="*/ 18899 h 483849"/>
                <a:gd name="connsiteX5" fmla="*/ 941190 w 2165871"/>
                <a:gd name="connsiteY5" fmla="*/ 461168 h 483849"/>
                <a:gd name="connsiteX6" fmla="*/ 691718 w 2165871"/>
                <a:gd name="connsiteY6" fmla="*/ 18899 h 483849"/>
                <a:gd name="connsiteX7" fmla="*/ 430906 w 2165871"/>
                <a:gd name="connsiteY7" fmla="*/ 461168 h 483849"/>
                <a:gd name="connsiteX8" fmla="*/ 204113 w 2165871"/>
                <a:gd name="connsiteY8" fmla="*/ 30240 h 483849"/>
                <a:gd name="connsiteX9" fmla="*/ 0 w 2165871"/>
                <a:gd name="connsiteY9" fmla="*/ 279725 h 48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5871" h="483849">
                  <a:moveTo>
                    <a:pt x="2165871" y="234364"/>
                  </a:moveTo>
                  <a:cubicBezTo>
                    <a:pt x="2112953" y="359106"/>
                    <a:pt x="2060035" y="483849"/>
                    <a:pt x="1984437" y="449828"/>
                  </a:cubicBezTo>
                  <a:cubicBezTo>
                    <a:pt x="1908839" y="415807"/>
                    <a:pt x="1801112" y="28350"/>
                    <a:pt x="1712285" y="30240"/>
                  </a:cubicBezTo>
                  <a:cubicBezTo>
                    <a:pt x="1623458" y="32130"/>
                    <a:pt x="1538411" y="463058"/>
                    <a:pt x="1451474" y="461168"/>
                  </a:cubicBezTo>
                  <a:cubicBezTo>
                    <a:pt x="1364537" y="459278"/>
                    <a:pt x="1275709" y="18899"/>
                    <a:pt x="1190662" y="18899"/>
                  </a:cubicBezTo>
                  <a:cubicBezTo>
                    <a:pt x="1105615" y="18899"/>
                    <a:pt x="1024347" y="461168"/>
                    <a:pt x="941190" y="461168"/>
                  </a:cubicBezTo>
                  <a:cubicBezTo>
                    <a:pt x="858033" y="461168"/>
                    <a:pt x="776765" y="18899"/>
                    <a:pt x="691718" y="18899"/>
                  </a:cubicBezTo>
                  <a:cubicBezTo>
                    <a:pt x="606671" y="18899"/>
                    <a:pt x="512173" y="459278"/>
                    <a:pt x="430906" y="461168"/>
                  </a:cubicBezTo>
                  <a:cubicBezTo>
                    <a:pt x="349639" y="463058"/>
                    <a:pt x="275931" y="60480"/>
                    <a:pt x="204113" y="30240"/>
                  </a:cubicBezTo>
                  <a:cubicBezTo>
                    <a:pt x="132295" y="0"/>
                    <a:pt x="0" y="279725"/>
                    <a:pt x="0" y="279725"/>
                  </a:cubicBezTo>
                </a:path>
              </a:pathLst>
            </a:custGeom>
            <a:ln w="127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1038" y="1752601"/>
              <a:ext cx="20981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Wavefront</a:t>
              </a:r>
              <a:r>
                <a:rPr lang="en-US" dirty="0" smtClean="0"/>
                <a:t> from Emission Point A</a:t>
              </a: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2239194" y="1892567"/>
              <a:ext cx="2637606" cy="2584706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>
              <a:stCxn id="6" idx="6"/>
              <a:endCxn id="28" idx="1"/>
            </p:cNvCxnSpPr>
            <p:nvPr/>
          </p:nvCxnSpPr>
          <p:spPr>
            <a:xfrm flipH="1" flipV="1">
              <a:off x="2625462" y="2271088"/>
              <a:ext cx="919633" cy="876709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489205" y="275486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R=</a:t>
              </a:r>
              <a:r>
                <a:rPr lang="en-US" dirty="0" err="1" smtClean="0"/>
                <a:t>cT</a:t>
              </a:r>
              <a:endParaRPr lang="en-US" dirty="0"/>
            </a:p>
          </p:txBody>
        </p:sp>
        <p:graphicFrame>
          <p:nvGraphicFramePr>
            <p:cNvPr id="54" name="Object 53"/>
            <p:cNvGraphicFramePr>
              <a:graphicFrameLocks noChangeAspect="1"/>
            </p:cNvGraphicFramePr>
            <p:nvPr/>
          </p:nvGraphicFramePr>
          <p:xfrm>
            <a:off x="250371" y="4419600"/>
            <a:ext cx="2721429" cy="762000"/>
          </p:xfrm>
          <a:graphic>
            <a:graphicData uri="http://schemas.openxmlformats.org/presentationml/2006/ole">
              <p:oleObj spid="_x0000_s1006597" name="Equation" r:id="rId3" imgW="1587500" imgH="444500" progId="Equation.3">
                <p:embed/>
              </p:oleObj>
            </a:graphicData>
          </a:graphic>
        </p:graphicFrame>
      </p:grpSp>
      <p:grpSp>
        <p:nvGrpSpPr>
          <p:cNvPr id="41" name="Group 40"/>
          <p:cNvGrpSpPr/>
          <p:nvPr/>
        </p:nvGrpSpPr>
        <p:grpSpPr>
          <a:xfrm>
            <a:off x="3200400" y="1605757"/>
            <a:ext cx="4505768" cy="3575843"/>
            <a:chOff x="3200400" y="1605757"/>
            <a:chExt cx="4505768" cy="3575843"/>
          </a:xfrm>
        </p:grpSpPr>
        <p:cxnSp>
          <p:nvCxnSpPr>
            <p:cNvPr id="35" name="Straight Connector 34"/>
            <p:cNvCxnSpPr>
              <a:stCxn id="6" idx="6"/>
              <a:endCxn id="6" idx="4"/>
            </p:cNvCxnSpPr>
            <p:nvPr/>
          </p:nvCxnSpPr>
          <p:spPr>
            <a:xfrm>
              <a:off x="3545095" y="3147797"/>
              <a:ext cx="1018128" cy="1588"/>
            </a:xfrm>
            <a:prstGeom prst="line">
              <a:avLst/>
            </a:prstGeom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6" idx="4"/>
            </p:cNvCxnSpPr>
            <p:nvPr/>
          </p:nvCxnSpPr>
          <p:spPr>
            <a:xfrm flipH="1" flipV="1">
              <a:off x="4288924" y="2754868"/>
              <a:ext cx="274299" cy="392929"/>
            </a:xfrm>
            <a:prstGeom prst="line">
              <a:avLst/>
            </a:prstGeom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aphicFrame>
          <p:nvGraphicFramePr>
            <p:cNvPr id="39" name="Object 38"/>
            <p:cNvGraphicFramePr>
              <a:graphicFrameLocks noChangeAspect="1"/>
            </p:cNvGraphicFramePr>
            <p:nvPr/>
          </p:nvGraphicFramePr>
          <p:xfrm>
            <a:off x="3408998" y="3728332"/>
            <a:ext cx="272194" cy="293132"/>
          </p:xfrm>
          <a:graphic>
            <a:graphicData uri="http://schemas.openxmlformats.org/presentationml/2006/ole">
              <p:oleObj spid="_x0000_s1006594" name="Equation" r:id="rId4" imgW="165100" imgH="177800" progId="Equation.3">
                <p:embed/>
              </p:oleObj>
            </a:graphicData>
          </a:graphic>
        </p:graphicFrame>
        <p:graphicFrame>
          <p:nvGraphicFramePr>
            <p:cNvPr id="1006595" name="Object 3"/>
            <p:cNvGraphicFramePr>
              <a:graphicFrameLocks noChangeAspect="1"/>
            </p:cNvGraphicFramePr>
            <p:nvPr/>
          </p:nvGraphicFramePr>
          <p:xfrm>
            <a:off x="3200400" y="2133600"/>
            <a:ext cx="814387" cy="293687"/>
          </p:xfrm>
          <a:graphic>
            <a:graphicData uri="http://schemas.openxmlformats.org/presentationml/2006/ole">
              <p:oleObj spid="_x0000_s1006595" name="Equation" r:id="rId5" imgW="495300" imgH="177800" progId="Equation.3">
                <p:embed/>
              </p:oleObj>
            </a:graphicData>
          </a:graphic>
        </p:graphicFrame>
        <p:graphicFrame>
          <p:nvGraphicFramePr>
            <p:cNvPr id="1006596" name="Object 4"/>
            <p:cNvGraphicFramePr>
              <a:graphicFrameLocks noChangeAspect="1"/>
            </p:cNvGraphicFramePr>
            <p:nvPr/>
          </p:nvGraphicFramePr>
          <p:xfrm>
            <a:off x="4424568" y="1605757"/>
            <a:ext cx="1633537" cy="293687"/>
          </p:xfrm>
          <a:graphic>
            <a:graphicData uri="http://schemas.openxmlformats.org/presentationml/2006/ole">
              <p:oleObj spid="_x0000_s1006596" name="Equation" r:id="rId6" imgW="990600" imgH="177800" progId="Equation.3">
                <p:embed/>
              </p:oleObj>
            </a:graphicData>
          </a:graphic>
        </p:graphicFrame>
        <p:cxnSp>
          <p:nvCxnSpPr>
            <p:cNvPr id="48" name="Straight Connector 47"/>
            <p:cNvCxnSpPr/>
            <p:nvPr/>
          </p:nvCxnSpPr>
          <p:spPr>
            <a:xfrm rot="16200000" flipH="1">
              <a:off x="3499515" y="2444512"/>
              <a:ext cx="432136" cy="340976"/>
            </a:xfrm>
            <a:prstGeom prst="line">
              <a:avLst/>
            </a:prstGeom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4386521" y="2048619"/>
              <a:ext cx="639454" cy="341105"/>
            </a:xfrm>
            <a:prstGeom prst="line">
              <a:avLst/>
            </a:prstGeom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 flipH="1" flipV="1">
              <a:off x="3515975" y="3229520"/>
              <a:ext cx="527932" cy="469692"/>
            </a:xfrm>
            <a:prstGeom prst="line">
              <a:avLst/>
            </a:prstGeom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4288924" y="2538898"/>
              <a:ext cx="435476" cy="2159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5029200" y="3974068"/>
              <a:ext cx="2676968" cy="1207532"/>
              <a:chOff x="5029200" y="3974068"/>
              <a:chExt cx="2676968" cy="1207532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5029200" y="3974068"/>
                <a:ext cx="21753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For small angles:</a:t>
                </a:r>
                <a:endParaRPr lang="en-US" i="1" dirty="0"/>
              </a:p>
            </p:txBody>
          </p:sp>
          <p:graphicFrame>
            <p:nvGraphicFramePr>
              <p:cNvPr id="57" name="Object 56"/>
              <p:cNvGraphicFramePr>
                <a:graphicFrameLocks noChangeAspect="1"/>
              </p:cNvGraphicFramePr>
              <p:nvPr/>
            </p:nvGraphicFramePr>
            <p:xfrm>
              <a:off x="5476091" y="4401073"/>
              <a:ext cx="2230077" cy="780527"/>
            </p:xfrm>
            <a:graphic>
              <a:graphicData uri="http://schemas.openxmlformats.org/presentationml/2006/ole">
                <p:oleObj spid="_x0000_s1006598" name="Equation" r:id="rId7" imgW="1270000" imgH="444500" progId="Equation.3">
                  <p:embed/>
                </p:oleObj>
              </a:graphicData>
            </a:graphic>
          </p:graphicFrame>
        </p:grpSp>
      </p:grpSp>
      <p:grpSp>
        <p:nvGrpSpPr>
          <p:cNvPr id="40" name="Group 39"/>
          <p:cNvGrpSpPr/>
          <p:nvPr/>
        </p:nvGrpSpPr>
        <p:grpSpPr>
          <a:xfrm>
            <a:off x="2743200" y="4985271"/>
            <a:ext cx="4003256" cy="1796529"/>
            <a:chOff x="2743200" y="4985271"/>
            <a:chExt cx="4003256" cy="1796529"/>
          </a:xfrm>
        </p:grpSpPr>
        <p:sp>
          <p:nvSpPr>
            <p:cNvPr id="58" name="Rectangle 57"/>
            <p:cNvSpPr/>
            <p:nvPr/>
          </p:nvSpPr>
          <p:spPr>
            <a:xfrm>
              <a:off x="2743200" y="5562600"/>
              <a:ext cx="4003256" cy="1219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9" name="Object 58"/>
            <p:cNvGraphicFramePr>
              <a:graphicFrameLocks noChangeAspect="1"/>
            </p:cNvGraphicFramePr>
            <p:nvPr/>
          </p:nvGraphicFramePr>
          <p:xfrm>
            <a:off x="2914015" y="5640387"/>
            <a:ext cx="3506787" cy="1065213"/>
          </p:xfrm>
          <a:graphic>
            <a:graphicData uri="http://schemas.openxmlformats.org/presentationml/2006/ole">
              <p:oleObj spid="_x0000_s1006599" name="Equation" r:id="rId8" imgW="1460500" imgH="444500" progId="Equation.3">
                <p:embed/>
              </p:oleObj>
            </a:graphicData>
          </a:graphic>
        </p:graphicFrame>
        <p:sp>
          <p:nvSpPr>
            <p:cNvPr id="60" name="Right Arrow 59"/>
            <p:cNvSpPr/>
            <p:nvPr/>
          </p:nvSpPr>
          <p:spPr>
            <a:xfrm rot="2032363">
              <a:off x="3033257" y="5038819"/>
              <a:ext cx="924438" cy="2286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ight Arrow 60"/>
            <p:cNvSpPr/>
            <p:nvPr/>
          </p:nvSpPr>
          <p:spPr>
            <a:xfrm rot="8513782">
              <a:off x="4589929" y="4985271"/>
              <a:ext cx="924438" cy="2286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380999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Lienard-Wichert</a:t>
            </a:r>
            <a:r>
              <a:rPr lang="en-US" sz="1800" dirty="0" smtClean="0"/>
              <a:t> Field for relativistic particles: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Emitted Field within </a:t>
            </a:r>
            <a:r>
              <a:rPr lang="en-US" dirty="0" err="1" smtClean="0"/>
              <a:t>Undulator</a:t>
            </a:r>
            <a:r>
              <a:rPr lang="en-US" dirty="0" smtClean="0"/>
              <a:t> Period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18532" y="1626632"/>
          <a:ext cx="2796268" cy="1143000"/>
        </p:xfrm>
        <a:graphic>
          <a:graphicData uri="http://schemas.openxmlformats.org/presentationml/2006/ole">
            <p:oleObj spid="_x0000_s1009666" name="Equation" r:id="rId3" imgW="1739900" imgH="7112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40938" y="3886200"/>
          <a:ext cx="3302462" cy="468868"/>
        </p:xfrm>
        <a:graphic>
          <a:graphicData uri="http://schemas.openxmlformats.org/presentationml/2006/ole">
            <p:oleObj spid="_x0000_s1009667" name="Equation" r:id="rId4" imgW="2057400" imgH="292100" progId="Equation.3">
              <p:embed/>
            </p:oleObj>
          </a:graphicData>
        </a:graphic>
      </p:graphicFrame>
      <p:sp>
        <p:nvSpPr>
          <p:cNvPr id="7" name="Content Placeholder 1"/>
          <p:cNvSpPr txBox="1">
            <a:spLocks/>
          </p:cNvSpPr>
          <p:nvPr/>
        </p:nvSpPr>
        <p:spPr>
          <a:xfrm>
            <a:off x="381000" y="3505200"/>
            <a:ext cx="8229600" cy="3809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Observed time: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2971800"/>
            <a:ext cx="35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A1F28"/>
                </a:solidFill>
              </a:rPr>
              <a:t>Spiked when </a:t>
            </a:r>
            <a:r>
              <a:rPr lang="en-US" i="1" dirty="0" err="1" smtClean="0">
                <a:solidFill>
                  <a:srgbClr val="DA1F28"/>
                </a:solidFill>
              </a:rPr>
              <a:t>n</a:t>
            </a:r>
            <a:r>
              <a:rPr lang="en-US" dirty="0" smtClean="0">
                <a:solidFill>
                  <a:srgbClr val="DA1F28"/>
                </a:solidFill>
              </a:rPr>
              <a:t> and </a:t>
            </a:r>
            <a:r>
              <a:rPr lang="en-US" dirty="0" err="1" smtClean="0">
                <a:solidFill>
                  <a:srgbClr val="DA1F28"/>
                </a:solidFill>
                <a:latin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DA1F28"/>
                </a:solidFill>
              </a:rPr>
              <a:t> coincide </a:t>
            </a:r>
            <a:endParaRPr lang="en-US" dirty="0">
              <a:solidFill>
                <a:srgbClr val="DA1F2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4419600"/>
            <a:ext cx="415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A1F28"/>
                </a:solidFill>
              </a:rPr>
              <a:t>Compressed when </a:t>
            </a:r>
            <a:r>
              <a:rPr lang="en-US" i="1" dirty="0" err="1" smtClean="0">
                <a:solidFill>
                  <a:srgbClr val="DA1F28"/>
                </a:solidFill>
              </a:rPr>
              <a:t>n</a:t>
            </a:r>
            <a:r>
              <a:rPr lang="en-US" dirty="0" smtClean="0">
                <a:solidFill>
                  <a:srgbClr val="DA1F28"/>
                </a:solidFill>
              </a:rPr>
              <a:t> and </a:t>
            </a:r>
            <a:r>
              <a:rPr lang="en-US" dirty="0" err="1" smtClean="0">
                <a:solidFill>
                  <a:srgbClr val="DA1F28"/>
                </a:solidFill>
                <a:latin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DA1F28"/>
                </a:solidFill>
              </a:rPr>
              <a:t> coincide </a:t>
            </a:r>
            <a:endParaRPr lang="en-US" dirty="0">
              <a:solidFill>
                <a:srgbClr val="DA1F28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4648200" y="3505994"/>
            <a:ext cx="15240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409406" y="3505994"/>
            <a:ext cx="3277394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4649788" y="6019006"/>
            <a:ext cx="15240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410994" y="6019006"/>
            <a:ext cx="2972594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00" y="2373868"/>
            <a:ext cx="140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Trajectory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8109871" y="4909066"/>
            <a:ext cx="80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Field</a:t>
            </a:r>
            <a:endParaRPr lang="en-US" i="1" dirty="0"/>
          </a:p>
        </p:txBody>
      </p:sp>
      <p:sp>
        <p:nvSpPr>
          <p:cNvPr id="19" name="Freeform 18"/>
          <p:cNvSpPr/>
          <p:nvPr/>
        </p:nvSpPr>
        <p:spPr>
          <a:xfrm>
            <a:off x="5435600" y="2713567"/>
            <a:ext cx="2908300" cy="1483783"/>
          </a:xfrm>
          <a:custGeom>
            <a:avLst/>
            <a:gdLst>
              <a:gd name="connsiteX0" fmla="*/ 0 w 2908300"/>
              <a:gd name="connsiteY0" fmla="*/ 778933 h 1483783"/>
              <a:gd name="connsiteX1" fmla="*/ 812800 w 2908300"/>
              <a:gd name="connsiteY1" fmla="*/ 4233 h 1483783"/>
              <a:gd name="connsiteX2" fmla="*/ 1549400 w 2908300"/>
              <a:gd name="connsiteY2" fmla="*/ 804333 h 1483783"/>
              <a:gd name="connsiteX3" fmla="*/ 2184400 w 2908300"/>
              <a:gd name="connsiteY3" fmla="*/ 1477433 h 1483783"/>
              <a:gd name="connsiteX4" fmla="*/ 2908300 w 2908300"/>
              <a:gd name="connsiteY4" fmla="*/ 766233 h 14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8300" h="1483783">
                <a:moveTo>
                  <a:pt x="0" y="778933"/>
                </a:moveTo>
                <a:cubicBezTo>
                  <a:pt x="277283" y="389466"/>
                  <a:pt x="554567" y="0"/>
                  <a:pt x="812800" y="4233"/>
                </a:cubicBezTo>
                <a:cubicBezTo>
                  <a:pt x="1071033" y="8466"/>
                  <a:pt x="1320800" y="558800"/>
                  <a:pt x="1549400" y="804333"/>
                </a:cubicBezTo>
                <a:cubicBezTo>
                  <a:pt x="1778000" y="1049866"/>
                  <a:pt x="1957917" y="1483783"/>
                  <a:pt x="2184400" y="1477433"/>
                </a:cubicBezTo>
                <a:cubicBezTo>
                  <a:pt x="2410883" y="1471083"/>
                  <a:pt x="2659591" y="1118658"/>
                  <a:pt x="2908300" y="766233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384800" y="5173133"/>
            <a:ext cx="2768600" cy="1598084"/>
          </a:xfrm>
          <a:custGeom>
            <a:avLst/>
            <a:gdLst>
              <a:gd name="connsiteX0" fmla="*/ 0 w 2768600"/>
              <a:gd name="connsiteY0" fmla="*/ 859367 h 1598084"/>
              <a:gd name="connsiteX1" fmla="*/ 508000 w 2768600"/>
              <a:gd name="connsiteY1" fmla="*/ 745067 h 1598084"/>
              <a:gd name="connsiteX2" fmla="*/ 863600 w 2768600"/>
              <a:gd name="connsiteY2" fmla="*/ 8467 h 1598084"/>
              <a:gd name="connsiteX3" fmla="*/ 1117600 w 2768600"/>
              <a:gd name="connsiteY3" fmla="*/ 694267 h 1598084"/>
              <a:gd name="connsiteX4" fmla="*/ 1612900 w 2768600"/>
              <a:gd name="connsiteY4" fmla="*/ 846667 h 1598084"/>
              <a:gd name="connsiteX5" fmla="*/ 1955800 w 2768600"/>
              <a:gd name="connsiteY5" fmla="*/ 1037167 h 1598084"/>
              <a:gd name="connsiteX6" fmla="*/ 2235200 w 2768600"/>
              <a:gd name="connsiteY6" fmla="*/ 1595967 h 1598084"/>
              <a:gd name="connsiteX7" fmla="*/ 2451100 w 2768600"/>
              <a:gd name="connsiteY7" fmla="*/ 1024467 h 1598084"/>
              <a:gd name="connsiteX8" fmla="*/ 2768600 w 2768600"/>
              <a:gd name="connsiteY8" fmla="*/ 846667 h 159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8600" h="1598084">
                <a:moveTo>
                  <a:pt x="0" y="859367"/>
                </a:moveTo>
                <a:cubicBezTo>
                  <a:pt x="182033" y="873125"/>
                  <a:pt x="364067" y="886884"/>
                  <a:pt x="508000" y="745067"/>
                </a:cubicBezTo>
                <a:cubicBezTo>
                  <a:pt x="651933" y="603250"/>
                  <a:pt x="762000" y="16934"/>
                  <a:pt x="863600" y="8467"/>
                </a:cubicBezTo>
                <a:cubicBezTo>
                  <a:pt x="965200" y="0"/>
                  <a:pt x="992717" y="554567"/>
                  <a:pt x="1117600" y="694267"/>
                </a:cubicBezTo>
                <a:cubicBezTo>
                  <a:pt x="1242483" y="833967"/>
                  <a:pt x="1473200" y="789517"/>
                  <a:pt x="1612900" y="846667"/>
                </a:cubicBezTo>
                <a:cubicBezTo>
                  <a:pt x="1752600" y="903817"/>
                  <a:pt x="1852083" y="912284"/>
                  <a:pt x="1955800" y="1037167"/>
                </a:cubicBezTo>
                <a:cubicBezTo>
                  <a:pt x="2059517" y="1162050"/>
                  <a:pt x="2152650" y="1598084"/>
                  <a:pt x="2235200" y="1595967"/>
                </a:cubicBezTo>
                <a:cubicBezTo>
                  <a:pt x="2317750" y="1593850"/>
                  <a:pt x="2362200" y="1149350"/>
                  <a:pt x="2451100" y="1024467"/>
                </a:cubicBezTo>
                <a:cubicBezTo>
                  <a:pt x="2540000" y="899584"/>
                  <a:pt x="2768600" y="846667"/>
                  <a:pt x="2768600" y="84666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19" idx="1"/>
            <a:endCxn id="26" idx="2"/>
          </p:cNvCxnSpPr>
          <p:nvPr/>
        </p:nvCxnSpPr>
        <p:spPr>
          <a:xfrm>
            <a:off x="6248400" y="2717800"/>
            <a:ext cx="1588" cy="24638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3"/>
            <a:endCxn id="26" idx="6"/>
          </p:cNvCxnSpPr>
          <p:nvPr/>
        </p:nvCxnSpPr>
        <p:spPr>
          <a:xfrm>
            <a:off x="7620000" y="4191000"/>
            <a:ext cx="1588" cy="25781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9" idx="2"/>
            <a:endCxn id="26" idx="4"/>
          </p:cNvCxnSpPr>
          <p:nvPr/>
        </p:nvCxnSpPr>
        <p:spPr>
          <a:xfrm>
            <a:off x="6985000" y="3517900"/>
            <a:ext cx="12700" cy="25019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5328047" y="4412853"/>
            <a:ext cx="2653506" cy="2540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5195096" y="4063999"/>
            <a:ext cx="2526506" cy="191297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H="1">
            <a:off x="4413647" y="4476354"/>
            <a:ext cx="2653506" cy="2540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6200000" flipH="1">
            <a:off x="4737098" y="4063205"/>
            <a:ext cx="2526506" cy="191297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6585745" y="5187155"/>
            <a:ext cx="2487611" cy="1905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6842378" y="4808791"/>
            <a:ext cx="2411410" cy="312235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6200000" flipH="1">
            <a:off x="6038455" y="4908155"/>
            <a:ext cx="2439192" cy="19050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 flipH="1">
            <a:off x="6182321" y="5222285"/>
            <a:ext cx="2474912" cy="132948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990411" y="2560122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8763000" y="3276600"/>
            <a:ext cx="27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5021094" y="5029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382000" y="5791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105400" y="1676400"/>
            <a:ext cx="391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Observation in forward direction</a:t>
            </a:r>
            <a:endParaRPr lang="en-US" i="1" dirty="0"/>
          </a:p>
        </p:txBody>
      </p:sp>
      <p:sp>
        <p:nvSpPr>
          <p:cNvPr id="72" name="TextBox 71"/>
          <p:cNvSpPr txBox="1"/>
          <p:nvPr/>
        </p:nvSpPr>
        <p:spPr>
          <a:xfrm>
            <a:off x="1358900" y="5029200"/>
            <a:ext cx="29845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Rich harmonic content but only fundamental is important for FEL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5334000"/>
            <a:ext cx="34290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wavelength can be controlled by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Changing the electron beam energy,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Varying the magnetic field </a:t>
            </a:r>
            <a:r>
              <a:rPr lang="en-US" dirty="0" smtClean="0"/>
              <a:t>(requires K significantly larger than 1)</a:t>
            </a:r>
          </a:p>
          <a:p>
            <a:endParaRPr lang="en-US" sz="2000" dirty="0" smtClean="0"/>
          </a:p>
          <a:p>
            <a:r>
              <a:rPr lang="en-US" sz="2000" dirty="0" smtClean="0"/>
              <a:t>To reach 1 Å radiation, it requires an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period of 15 mm, a K-value of 1.2 and an energy of 5.8 </a:t>
            </a:r>
            <a:r>
              <a:rPr lang="en-US" sz="2000" dirty="0" err="1" smtClean="0"/>
              <a:t>GeV</a:t>
            </a:r>
            <a:r>
              <a:rPr lang="en-US" sz="2000" dirty="0" smtClean="0"/>
              <a:t> (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=11000)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FEL Resonant Wavelength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817203"/>
            <a:ext cx="76200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Free-Electron Lasers are based on </a:t>
            </a:r>
            <a:r>
              <a:rPr lang="en-US" sz="2400" b="1" dirty="0" err="1" smtClean="0"/>
              <a:t>undulator</a:t>
            </a:r>
            <a:r>
              <a:rPr lang="en-US" sz="2400" b="1" dirty="0" smtClean="0"/>
              <a:t> radiation in the forward direction with the resonant wavelength:</a:t>
            </a:r>
          </a:p>
        </p:txBody>
      </p:sp>
      <p:graphicFrame>
        <p:nvGraphicFramePr>
          <p:cNvPr id="873477" name="Object 5"/>
          <p:cNvGraphicFramePr>
            <a:graphicFrameLocks noChangeAspect="1"/>
          </p:cNvGraphicFramePr>
          <p:nvPr/>
        </p:nvGraphicFramePr>
        <p:xfrm>
          <a:off x="3657600" y="5475287"/>
          <a:ext cx="2173287" cy="925513"/>
        </p:xfrm>
        <a:graphic>
          <a:graphicData uri="http://schemas.openxmlformats.org/presentationml/2006/ole">
            <p:oleObj spid="_x0000_s873477" name="Equation" r:id="rId3" imgW="10414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IV. Interaction with Radiation Field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I. Motivation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The wiggling electrons emit radiation. Some of it co-propagates along the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The transverse oscillation allows the coupling of the </a:t>
            </a:r>
          </a:p>
          <a:p>
            <a:endParaRPr lang="en-US" sz="2000" dirty="0" smtClean="0"/>
          </a:p>
          <a:p>
            <a:r>
              <a:rPr lang="en-US" sz="2000" dirty="0" smtClean="0"/>
              <a:t>Electrons, absorbing more photons than emitting, become faster and tend to group with electrons, which are emitting more photons than absorbing.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Interaction with Co-Propagating Field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286072"/>
            <a:ext cx="79248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FEL exploits a collective process, which ends with an almost fully coherent emission at the resonant wavelength.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transverse oscillation allows to couple with a co-propagating field </a:t>
            </a:r>
          </a:p>
          <a:p>
            <a:r>
              <a:rPr lang="en-US" sz="2000" dirty="0" smtClean="0"/>
              <a:t>The electron moves either with or against the field line</a:t>
            </a:r>
          </a:p>
          <a:p>
            <a:r>
              <a:rPr lang="en-US" sz="2000" dirty="0" smtClean="0"/>
              <a:t>After half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period the radiation field has slipped half wavelength. Both, velocity and field, have changed sign and the direction of energy transfer remains.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Co-Propagation of Electrons and Field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3429000"/>
            <a:ext cx="29718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3429000"/>
            <a:ext cx="29718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48600" y="3429000"/>
            <a:ext cx="12954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429000"/>
            <a:ext cx="9144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3644784"/>
            <a:ext cx="9123609" cy="1184506"/>
          </a:xfrm>
          <a:custGeom>
            <a:avLst/>
            <a:gdLst>
              <a:gd name="connsiteX0" fmla="*/ 0 w 9123609"/>
              <a:gd name="connsiteY0" fmla="*/ 1120426 h 1184506"/>
              <a:gd name="connsiteX1" fmla="*/ 2668335 w 9123609"/>
              <a:gd name="connsiteY1" fmla="*/ 1942 h 1184506"/>
              <a:gd name="connsiteX2" fmla="*/ 6047450 w 9123609"/>
              <a:gd name="connsiteY2" fmla="*/ 1132077 h 1184506"/>
              <a:gd name="connsiteX3" fmla="*/ 9123609 w 9123609"/>
              <a:gd name="connsiteY3" fmla="*/ 316516 h 118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23609" h="1184506">
                <a:moveTo>
                  <a:pt x="0" y="1120426"/>
                </a:moveTo>
                <a:cubicBezTo>
                  <a:pt x="830213" y="560213"/>
                  <a:pt x="1660427" y="0"/>
                  <a:pt x="2668335" y="1942"/>
                </a:cubicBezTo>
                <a:cubicBezTo>
                  <a:pt x="3676243" y="3884"/>
                  <a:pt x="4971571" y="1079648"/>
                  <a:pt x="6047450" y="1132077"/>
                </a:cubicBezTo>
                <a:cubicBezTo>
                  <a:pt x="7123329" y="1184506"/>
                  <a:pt x="9123609" y="316516"/>
                  <a:pt x="9123609" y="316516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13292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90600" y="4038600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14600" y="3566035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4139298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43600" y="4694804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8834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99920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46436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1059848" y="3794501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2584512" y="3621482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4336448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6025164" y="4007267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757430" y="499881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30853" y="50284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7452424" y="3878472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10800000" flipV="1">
            <a:off x="7665940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591328" y="4419162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7367301" y="49522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1632" y="5591792"/>
            <a:ext cx="7620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net energy change can be accumulated over many period.</a:t>
            </a:r>
            <a:endParaRPr lang="en-US" sz="2400" b="1" dirty="0" smtClean="0">
              <a:latin typeface="Symbol" charset="2"/>
              <a:cs typeface="Symbol" charset="2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3124200" y="1447800"/>
          <a:ext cx="496263" cy="294082"/>
        </p:xfrm>
        <a:graphic>
          <a:graphicData uri="http://schemas.openxmlformats.org/presentationml/2006/ole">
            <p:oleObj spid="_x0000_s876546" name="Equation" r:id="rId3" imgW="3429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676400"/>
          </a:xfrm>
        </p:spPr>
        <p:txBody>
          <a:bodyPr/>
          <a:lstStyle/>
          <a:p>
            <a:r>
              <a:rPr lang="en-US" dirty="0" smtClean="0"/>
              <a:t>Energy change: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I : Energy Modulation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72710" y="1453375"/>
          <a:ext cx="8018890" cy="708025"/>
        </p:xfrm>
        <a:graphic>
          <a:graphicData uri="http://schemas.openxmlformats.org/presentationml/2006/ole">
            <p:oleObj spid="_x0000_s877570" name="Equation" r:id="rId3" imgW="4318000" imgH="381000" progId="Equation.3">
              <p:embed/>
            </p:oleObj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670410" y="3276600"/>
            <a:ext cx="6549790" cy="833734"/>
            <a:chOff x="1125456" y="5562600"/>
            <a:chExt cx="6549790" cy="833734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4474846" y="5710534"/>
            <a:ext cx="3200400" cy="685800"/>
          </p:xfrm>
          <a:graphic>
            <a:graphicData uri="http://schemas.openxmlformats.org/presentationml/2006/ole">
              <p:oleObj spid="_x0000_s877573" name="Equation" r:id="rId4" imgW="2133600" imgH="457200" progId="Equation.3">
                <p:embed/>
              </p:oleObj>
            </a:graphicData>
          </a:graphic>
        </p:graphicFrame>
        <p:sp>
          <p:nvSpPr>
            <p:cNvPr id="8" name="Freeform 7"/>
            <p:cNvSpPr/>
            <p:nvPr/>
          </p:nvSpPr>
          <p:spPr>
            <a:xfrm>
              <a:off x="3982242" y="5577532"/>
              <a:ext cx="435748" cy="442268"/>
            </a:xfrm>
            <a:custGeom>
              <a:avLst/>
              <a:gdLst>
                <a:gd name="connsiteX0" fmla="*/ 0 w 703058"/>
                <a:gd name="connsiteY0" fmla="*/ 0 h 442268"/>
                <a:gd name="connsiteX1" fmla="*/ 0 w 703058"/>
                <a:gd name="connsiteY1" fmla="*/ 430928 h 442268"/>
                <a:gd name="connsiteX2" fmla="*/ 703058 w 703058"/>
                <a:gd name="connsiteY2" fmla="*/ 442268 h 442268"/>
                <a:gd name="connsiteX3" fmla="*/ 703058 w 703058"/>
                <a:gd name="connsiteY3" fmla="*/ 442268 h 442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058" h="442268">
                  <a:moveTo>
                    <a:pt x="0" y="0"/>
                  </a:moveTo>
                  <a:lnTo>
                    <a:pt x="0" y="430928"/>
                  </a:lnTo>
                  <a:lnTo>
                    <a:pt x="703058" y="442268"/>
                  </a:lnTo>
                  <a:lnTo>
                    <a:pt x="703058" y="442268"/>
                  </a:lnTo>
                </a:path>
              </a:pathLst>
            </a:cu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47716" y="5574268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=0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581400" y="5562600"/>
              <a:ext cx="1642970" cy="1902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125456" y="5835134"/>
              <a:ext cx="2547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Resonance Condition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495800" y="2667000"/>
          <a:ext cx="3124200" cy="533400"/>
        </p:xfrm>
        <a:graphic>
          <a:graphicData uri="http://schemas.openxmlformats.org/presentationml/2006/ole">
            <p:oleObj spid="_x0000_s877571" name="Equation" r:id="rId5" imgW="1562100" imgH="266700" progId="Equation.3">
              <p:embed/>
            </p:oleObj>
          </a:graphicData>
        </a:graphic>
      </p:graphicFrame>
      <p:sp>
        <p:nvSpPr>
          <p:cNvPr id="16" name="Content Placeholder 1"/>
          <p:cNvSpPr txBox="1">
            <a:spLocks/>
          </p:cNvSpPr>
          <p:nvPr/>
        </p:nvSpPr>
        <p:spPr>
          <a:xfrm>
            <a:off x="304800" y="2619020"/>
            <a:ext cx="8229600" cy="14195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400" noProof="0" dirty="0" err="1" smtClean="0"/>
              <a:t>Ponderomotive</a:t>
            </a:r>
            <a:r>
              <a:rPr lang="en-US" sz="2400" noProof="0" dirty="0" smtClean="0"/>
              <a:t> Phase: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n-US" sz="2400" noProof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4695" y="2237601"/>
            <a:ext cx="15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transverse motion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4125" y="2237601"/>
            <a:ext cx="1067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plane wave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>
            <a:stCxn id="22" idx="0"/>
          </p:cNvCxnSpPr>
          <p:nvPr/>
        </p:nvCxnSpPr>
        <p:spPr>
          <a:xfrm rot="16200000" flipV="1">
            <a:off x="4273703" y="2033393"/>
            <a:ext cx="256401" cy="1520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1" idx="0"/>
          </p:cNvCxnSpPr>
          <p:nvPr/>
        </p:nvCxnSpPr>
        <p:spPr>
          <a:xfrm rot="5400000" flipH="1" flipV="1">
            <a:off x="3033768" y="2088793"/>
            <a:ext cx="256401" cy="4121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Down Arrow 26"/>
          <p:cNvSpPr/>
          <p:nvPr/>
        </p:nvSpPr>
        <p:spPr>
          <a:xfrm>
            <a:off x="6287499" y="1907798"/>
            <a:ext cx="152400" cy="60680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6548086" y="2161400"/>
          <a:ext cx="2062514" cy="243604"/>
        </p:xfrm>
        <a:graphic>
          <a:graphicData uri="http://schemas.openxmlformats.org/presentationml/2006/ole">
            <p:oleObj spid="_x0000_s877580" name="Equation" r:id="rId6" imgW="1612900" imgH="190500" progId="Equation.3">
              <p:embed/>
            </p:oleObj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304800" y="4066820"/>
            <a:ext cx="8686800" cy="2410180"/>
            <a:chOff x="304800" y="4066820"/>
            <a:chExt cx="8686800" cy="2410180"/>
          </a:xfrm>
        </p:grpSpPr>
        <p:sp>
          <p:nvSpPr>
            <p:cNvPr id="30" name="Rectangle 29"/>
            <p:cNvSpPr/>
            <p:nvPr/>
          </p:nvSpPr>
          <p:spPr>
            <a:xfrm>
              <a:off x="3111290" y="5486400"/>
              <a:ext cx="3137110" cy="990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77572" name="Object 4"/>
            <p:cNvGraphicFramePr>
              <a:graphicFrameLocks noChangeAspect="1"/>
            </p:cNvGraphicFramePr>
            <p:nvPr/>
          </p:nvGraphicFramePr>
          <p:xfrm>
            <a:off x="3319462" y="5610045"/>
            <a:ext cx="2700338" cy="642937"/>
          </p:xfrm>
          <a:graphic>
            <a:graphicData uri="http://schemas.openxmlformats.org/presentationml/2006/ole">
              <p:oleObj spid="_x0000_s877572" name="Equation" r:id="rId7" imgW="1600200" imgH="381000" progId="Equation.3">
                <p:embed/>
              </p:oleObj>
            </a:graphicData>
          </a:graphic>
        </p:graphicFrame>
        <p:sp>
          <p:nvSpPr>
            <p:cNvPr id="29" name="Content Placeholder 1"/>
            <p:cNvSpPr txBox="1">
              <a:spLocks/>
            </p:cNvSpPr>
            <p:nvPr/>
          </p:nvSpPr>
          <p:spPr>
            <a:xfrm>
              <a:off x="304800" y="4066820"/>
              <a:ext cx="8686800" cy="141958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lang="en-US" sz="2400" noProof="0" dirty="0" smtClean="0"/>
                <a:t>Averaging over an </a:t>
              </a:r>
              <a:r>
                <a:rPr lang="en-US" sz="2400" noProof="0" dirty="0" err="1" smtClean="0"/>
                <a:t>undulator</a:t>
              </a:r>
              <a:r>
                <a:rPr lang="en-US" sz="2400" noProof="0" dirty="0" smtClean="0"/>
                <a:t> period:</a:t>
              </a:r>
            </a:p>
            <a:p>
              <a:pPr marL="822960" lvl="1" indent="-256032" defTabSz="914400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/>
                <a:buChar char=""/>
                <a:defRPr/>
              </a:pPr>
              <a:r>
                <a:rPr lang="en-US" dirty="0" smtClean="0"/>
                <a:t>Second exp-function drops out  (&lt;exp(i</a:t>
              </a:r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/>
                <a:t>-2ik</a:t>
              </a:r>
              <a:r>
                <a:rPr lang="en-US" baseline="-25000" dirty="0" smtClean="0"/>
                <a:t>u</a:t>
              </a:r>
              <a:r>
                <a:rPr lang="en-US" dirty="0" smtClean="0"/>
                <a:t>z)&gt;=0)</a:t>
              </a:r>
            </a:p>
            <a:p>
              <a:pPr marL="822960" lvl="1" indent="-256032" defTabSz="914400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/>
                <a:buChar char=""/>
                <a:defRPr/>
              </a:pPr>
              <a:r>
                <a:rPr lang="en-US" noProof="0" dirty="0" smtClean="0"/>
                <a:t>Longitudinal oscillation smears out position </a:t>
              </a:r>
              <a:r>
                <a:rPr lang="en-US" noProof="0" dirty="0" err="1" smtClean="0">
                  <a:sym typeface="Wingdings"/>
                </a:rPr>
                <a:t></a:t>
              </a:r>
              <a:r>
                <a:rPr lang="en-US" noProof="0" dirty="0" smtClean="0">
                  <a:sym typeface="Wingdings"/>
                </a:rPr>
                <a:t> reduced coupling </a:t>
              </a:r>
              <a:r>
                <a:rPr lang="en-US" noProof="0" dirty="0" err="1" smtClean="0">
                  <a:sym typeface="Wingdings"/>
                </a:rPr>
                <a:t>f</a:t>
              </a:r>
              <a:r>
                <a:rPr lang="en-US" baseline="-25000" noProof="0" dirty="0" err="1" smtClean="0">
                  <a:sym typeface="Wingdings"/>
                </a:rPr>
                <a:t>c</a:t>
              </a:r>
              <a:endParaRPr lang="en-US" baseline="-25000" noProof="0" dirty="0" smtClean="0"/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lang="en-US" sz="2400" noProof="0" dirty="0" smtClean="0"/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For a given wavelength </a:t>
            </a:r>
            <a:r>
              <a:rPr lang="en-US" sz="2000" dirty="0" err="1" smtClean="0">
                <a:latin typeface="Symbol" charset="2"/>
                <a:cs typeface="Symbol" charset="2"/>
              </a:rPr>
              <a:t>l</a:t>
            </a:r>
            <a:r>
              <a:rPr lang="en-US" sz="2000" dirty="0" smtClean="0"/>
              <a:t> there is one energy 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, where the electron stays in phase with radiation field.</a:t>
            </a:r>
          </a:p>
          <a:p>
            <a:endParaRPr lang="en-US" sz="2000" dirty="0" smtClean="0"/>
          </a:p>
          <a:p>
            <a:r>
              <a:rPr lang="en-US" sz="2000" dirty="0" smtClean="0"/>
              <a:t>Electrons with energies above the resonant energy, move faster (</a:t>
            </a:r>
            <a:r>
              <a:rPr lang="en-US" sz="2000" i="1" dirty="0" err="1" smtClean="0"/>
              <a:t>d</a:t>
            </a:r>
            <a:r>
              <a:rPr lang="en-US" sz="2000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err="1" smtClean="0"/>
              <a:t>/</a:t>
            </a:r>
            <a:r>
              <a:rPr lang="en-US" sz="2000" i="1" dirty="0" err="1" smtClean="0"/>
              <a:t>dz</a:t>
            </a:r>
            <a:r>
              <a:rPr lang="en-US" sz="2000" i="1" dirty="0" smtClean="0"/>
              <a:t> </a:t>
            </a:r>
            <a:r>
              <a:rPr lang="en-US" sz="2000" dirty="0" smtClean="0"/>
              <a:t>&gt; 0), while energies below will make the electrons fall back (</a:t>
            </a:r>
            <a:r>
              <a:rPr lang="en-US" sz="2000" i="1" dirty="0" err="1" smtClean="0"/>
              <a:t>d</a:t>
            </a:r>
            <a:r>
              <a:rPr lang="en-US" sz="2000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err="1" smtClean="0"/>
              <a:t>/</a:t>
            </a:r>
            <a:r>
              <a:rPr lang="en-US" sz="2000" i="1" dirty="0" err="1" smtClean="0"/>
              <a:t>dz</a:t>
            </a:r>
            <a:r>
              <a:rPr lang="en-US" sz="2000" i="1" dirty="0" smtClean="0"/>
              <a:t> </a:t>
            </a:r>
            <a:r>
              <a:rPr lang="en-US" sz="2000" dirty="0" smtClean="0"/>
              <a:t>&lt;0 ). </a:t>
            </a:r>
          </a:p>
          <a:p>
            <a:endParaRPr lang="en-US" sz="2000" dirty="0" smtClean="0"/>
          </a:p>
          <a:p>
            <a:r>
              <a:rPr lang="en-US" sz="2000" dirty="0" smtClean="0"/>
              <a:t>For </a:t>
            </a:r>
            <a:r>
              <a:rPr lang="en-US" sz="2000" b="1" i="1" dirty="0" smtClean="0">
                <a:solidFill>
                  <a:srgbClr val="0000FF"/>
                </a:solidFill>
              </a:rPr>
              <a:t>small energy deviation </a:t>
            </a:r>
            <a:r>
              <a:rPr lang="en-US" sz="2000" dirty="0" smtClean="0"/>
              <a:t>from the resonant energy, the change in phase is linear with </a:t>
            </a:r>
            <a:r>
              <a:rPr lang="en-US" sz="2000" dirty="0" smtClean="0">
                <a:latin typeface="Symbol" charset="2"/>
                <a:cs typeface="Symbol" charset="2"/>
              </a:rPr>
              <a:t>Dg</a:t>
            </a:r>
            <a:r>
              <a:rPr lang="en-US" sz="2000" dirty="0" smtClean="0"/>
              <a:t>=(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err="1" smtClean="0"/>
              <a:t>-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).</a:t>
            </a:r>
            <a:endParaRPr lang="en-US" sz="2000" baseline="-25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II: Longitudinal Motion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311275" y="4300538"/>
            <a:ext cx="2559050" cy="1600200"/>
            <a:chOff x="4902200" y="4419600"/>
            <a:chExt cx="2559050" cy="1600200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5011738" y="4648200"/>
              <a:ext cx="1828800" cy="12954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016500" y="4800600"/>
              <a:ext cx="1828800" cy="9906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016500" y="4953000"/>
              <a:ext cx="1828800" cy="6858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4902200" y="5334000"/>
              <a:ext cx="2209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7188200" y="5181600"/>
              <a:ext cx="2730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z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6121400" y="48768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/>
                <a:t> &gt; 0</a:t>
              </a: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5148263" y="5715000"/>
              <a:ext cx="6683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/>
                <a:t> &lt; 0</a:t>
              </a: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816600" y="44196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/>
                <a:t> = 0</a:t>
              </a: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5021263" y="5280025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6502400" y="54864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6426200" y="56388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6329363" y="5824538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V="1">
              <a:off x="5816600" y="57150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5588000" y="46482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6121400" y="5181600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880645" name="Object 5"/>
          <p:cNvGraphicFramePr>
            <a:graphicFrameLocks noChangeAspect="1"/>
          </p:cNvGraphicFramePr>
          <p:nvPr/>
        </p:nvGraphicFramePr>
        <p:xfrm>
          <a:off x="4419600" y="4430713"/>
          <a:ext cx="3203575" cy="1568450"/>
        </p:xfrm>
        <a:graphic>
          <a:graphicData uri="http://schemas.openxmlformats.org/presentationml/2006/ole">
            <p:oleObj spid="_x0000_s880645" name="Equation" r:id="rId3" imgW="1816100" imgH="889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181600" y="1143000"/>
            <a:ext cx="3810000" cy="2590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1142999"/>
            <a:ext cx="4201160" cy="25908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700" y="4038600"/>
            <a:ext cx="4914900" cy="18162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Stable Fix Point: </a:t>
            </a:r>
            <a:r>
              <a:rPr lang="en-US" sz="2000" dirty="0" smtClean="0">
                <a:latin typeface="Symbol" charset="2"/>
                <a:cs typeface="Symbol" charset="2"/>
              </a:rPr>
              <a:t>Dg</a:t>
            </a:r>
            <a:r>
              <a:rPr lang="en-US" sz="2000" dirty="0" smtClean="0"/>
              <a:t>=0, </a:t>
            </a:r>
            <a:r>
              <a:rPr lang="en-US" sz="2000" dirty="0" err="1" smtClean="0">
                <a:latin typeface="Symbol" charset="2"/>
                <a:cs typeface="Symbol" charset="2"/>
              </a:rPr>
              <a:t>q+f</a:t>
            </a:r>
            <a:r>
              <a:rPr lang="en-US" sz="2000" dirty="0" smtClean="0"/>
              <a:t>=0</a:t>
            </a:r>
          </a:p>
          <a:p>
            <a:r>
              <a:rPr lang="en-US" sz="2000" dirty="0" smtClean="0"/>
              <a:t>Instable Fix Point: </a:t>
            </a:r>
            <a:r>
              <a:rPr lang="en-US" sz="2000" dirty="0" smtClean="0">
                <a:latin typeface="Symbol" charset="2"/>
                <a:cs typeface="Symbol" charset="2"/>
              </a:rPr>
              <a:t>Dg</a:t>
            </a:r>
            <a:r>
              <a:rPr lang="en-US" sz="2000" dirty="0" smtClean="0"/>
              <a:t>=0, </a:t>
            </a:r>
            <a:r>
              <a:rPr lang="en-US" sz="2000" dirty="0" err="1" smtClean="0">
                <a:latin typeface="Symbol" charset="2"/>
                <a:cs typeface="Symbol" charset="2"/>
              </a:rPr>
              <a:t>q+f</a:t>
            </a:r>
            <a:r>
              <a:rPr lang="en-US" sz="2000" dirty="0" smtClean="0"/>
              <a:t>=</a:t>
            </a:r>
            <a:r>
              <a:rPr lang="en-US" sz="2000" dirty="0" err="1" smtClean="0">
                <a:latin typeface="Symbol" charset="2"/>
                <a:cs typeface="Symbol" charset="2"/>
              </a:rPr>
              <a:t>p</a:t>
            </a:r>
            <a:endParaRPr lang="en-US" sz="2000" dirty="0" smtClean="0">
              <a:latin typeface="Symbol" charset="2"/>
              <a:cs typeface="Symbol" charset="2"/>
            </a:endParaRPr>
          </a:p>
          <a:p>
            <a:r>
              <a:rPr lang="en-US" sz="2000" dirty="0" smtClean="0">
                <a:latin typeface="Lucida Sans Unicode (Body)"/>
                <a:cs typeface="Lucida Sans Unicode (Body)"/>
              </a:rPr>
              <a:t>Oscillation gets faster with growing E-Field (Pendulum: shorter length L)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 to Pendulum</a:t>
            </a:r>
            <a:endParaRPr lang="en-US" dirty="0"/>
          </a:p>
        </p:txBody>
      </p:sp>
      <p:graphicFrame>
        <p:nvGraphicFramePr>
          <p:cNvPr id="881666" name="Object 2"/>
          <p:cNvGraphicFramePr>
            <a:graphicFrameLocks noChangeAspect="1"/>
          </p:cNvGraphicFramePr>
          <p:nvPr/>
        </p:nvGraphicFramePr>
        <p:xfrm>
          <a:off x="1968500" y="1611313"/>
          <a:ext cx="2484438" cy="663575"/>
        </p:xfrm>
        <a:graphic>
          <a:graphicData uri="http://schemas.openxmlformats.org/presentationml/2006/ole">
            <p:oleObj spid="_x0000_s881666" name="Equation" r:id="rId3" imgW="1473200" imgH="393700" progId="Equation.3">
              <p:embed/>
            </p:oleObj>
          </a:graphicData>
        </a:graphic>
      </p:graphicFrame>
      <p:graphicFrame>
        <p:nvGraphicFramePr>
          <p:cNvPr id="881667" name="Object 3"/>
          <p:cNvGraphicFramePr>
            <a:graphicFrameLocks noChangeAspect="1"/>
          </p:cNvGraphicFramePr>
          <p:nvPr/>
        </p:nvGraphicFramePr>
        <p:xfrm>
          <a:off x="623887" y="1600200"/>
          <a:ext cx="1052513" cy="660400"/>
        </p:xfrm>
        <a:graphic>
          <a:graphicData uri="http://schemas.openxmlformats.org/presentationml/2006/ole">
            <p:oleObj spid="_x0000_s881667" name="Equation" r:id="rId4" imgW="647700" imgH="4064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58950" y="2895600"/>
          <a:ext cx="1157288" cy="711200"/>
        </p:xfrm>
        <a:graphic>
          <a:graphicData uri="http://schemas.openxmlformats.org/presentationml/2006/ole">
            <p:oleObj spid="_x0000_s881668" name="Equation" r:id="rId5" imgW="723900" imgH="4445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0046" y="1143000"/>
            <a:ext cx="1656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FEL </a:t>
            </a:r>
            <a:r>
              <a:rPr lang="en-US" dirty="0" smtClean="0">
                <a:latin typeface="Lucida Sans Unicode (Body)"/>
                <a:cs typeface="Lucida Sans Unicode (Body)"/>
              </a:rPr>
              <a:t>Equations</a:t>
            </a:r>
            <a:endParaRPr lang="en-US" dirty="0">
              <a:latin typeface="Lucida Sans Unicode (Body)"/>
              <a:cs typeface="Lucida Sans Unicode (Body)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1143000"/>
            <a:ext cx="246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Pendulum Equations</a:t>
            </a:r>
            <a:endParaRPr lang="en-US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6970713" y="1601787"/>
          <a:ext cx="1370012" cy="620713"/>
        </p:xfrm>
        <a:graphic>
          <a:graphicData uri="http://schemas.openxmlformats.org/presentationml/2006/ole">
            <p:oleObj spid="_x0000_s881671" name="Equation" r:id="rId6" imgW="812800" imgH="368300" progId="Equation.3">
              <p:embed/>
            </p:oleObj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5443538" y="1600200"/>
          <a:ext cx="804862" cy="598487"/>
        </p:xfrm>
        <a:graphic>
          <a:graphicData uri="http://schemas.openxmlformats.org/presentationml/2006/ole">
            <p:oleObj spid="_x0000_s881672" name="Equation" r:id="rId7" imgW="495300" imgH="3683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20074" y="2362200"/>
            <a:ext cx="133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graphicFrame>
        <p:nvGraphicFramePr>
          <p:cNvPr id="881673" name="Object 9"/>
          <p:cNvGraphicFramePr>
            <a:graphicFrameLocks noChangeAspect="1"/>
          </p:cNvGraphicFramePr>
          <p:nvPr/>
        </p:nvGraphicFramePr>
        <p:xfrm>
          <a:off x="6542088" y="2855913"/>
          <a:ext cx="855662" cy="649287"/>
        </p:xfrm>
        <a:graphic>
          <a:graphicData uri="http://schemas.openxmlformats.org/presentationml/2006/ole">
            <p:oleObj spid="_x0000_s881673" name="Equation" r:id="rId8" imgW="533400" imgH="4064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305356" y="2362200"/>
            <a:ext cx="133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pic>
        <p:nvPicPr>
          <p:cNvPr id="16" name="Picture 15" descr="SimplePendulum01.JPG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5000" y="3886200"/>
            <a:ext cx="2847975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Wavelength typically much smaller than bunch length.</a:t>
            </a:r>
          </a:p>
          <a:p>
            <a:r>
              <a:rPr lang="en-US" sz="2000" dirty="0" smtClean="0"/>
              <a:t>Electrons are spread out initially over all phases.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in </a:t>
            </a:r>
            <a:r>
              <a:rPr lang="en-US" dirty="0" err="1" smtClean="0"/>
              <a:t>Phasespace</a:t>
            </a:r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1016623" y="1674911"/>
            <a:ext cx="2833049" cy="2211289"/>
            <a:chOff x="1016623" y="1674911"/>
            <a:chExt cx="2833049" cy="2211289"/>
          </a:xfrm>
        </p:grpSpPr>
        <p:grpSp>
          <p:nvGrpSpPr>
            <p:cNvPr id="8" name="Group 7"/>
            <p:cNvGrpSpPr/>
            <p:nvPr/>
          </p:nvGrpSpPr>
          <p:grpSpPr>
            <a:xfrm>
              <a:off x="1016623" y="1674911"/>
              <a:ext cx="2833049" cy="2211289"/>
              <a:chOff x="964353" y="3659088"/>
              <a:chExt cx="2833049" cy="2211289"/>
            </a:xfrm>
          </p:grpSpPr>
          <p:cxnSp>
            <p:nvCxnSpPr>
              <p:cNvPr id="4" name="Straight Arrow Connector 3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327126" y="4848305"/>
                <a:ext cx="470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>
                    <a:latin typeface="Symbol" charset="2"/>
                    <a:cs typeface="Symbol" charset="2"/>
                  </a:rPr>
                  <a:t>q+f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12039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3474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49097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3448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77799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9215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35203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06501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0852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49554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6390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27825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92607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055223" y="1674911"/>
            <a:ext cx="2833049" cy="2211289"/>
            <a:chOff x="5055223" y="1674911"/>
            <a:chExt cx="2833049" cy="2211289"/>
          </a:xfrm>
        </p:grpSpPr>
        <p:grpSp>
          <p:nvGrpSpPr>
            <p:cNvPr id="9" name="Group 8"/>
            <p:cNvGrpSpPr/>
            <p:nvPr/>
          </p:nvGrpSpPr>
          <p:grpSpPr>
            <a:xfrm>
              <a:off x="5055223" y="1674911"/>
              <a:ext cx="2833049" cy="2211289"/>
              <a:chOff x="964353" y="3659088"/>
              <a:chExt cx="2833049" cy="221128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327126" y="4848305"/>
                <a:ext cx="470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>
                    <a:latin typeface="Symbol" charset="2"/>
                    <a:cs typeface="Symbol" charset="2"/>
                  </a:rPr>
                  <a:t>q+f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37" name="Oval 36"/>
            <p:cNvSpPr/>
            <p:nvPr/>
          </p:nvSpPr>
          <p:spPr>
            <a:xfrm>
              <a:off x="52373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38081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2432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5667839" y="26655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81134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95485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38538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0983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24187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528899" y="33817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67240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81591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95942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16623" y="3810000"/>
            <a:ext cx="2833049" cy="2211289"/>
            <a:chOff x="1016623" y="3810000"/>
            <a:chExt cx="2833049" cy="2211289"/>
          </a:xfrm>
        </p:grpSpPr>
        <p:grpSp>
          <p:nvGrpSpPr>
            <p:cNvPr id="14" name="Group 13"/>
            <p:cNvGrpSpPr/>
            <p:nvPr/>
          </p:nvGrpSpPr>
          <p:grpSpPr>
            <a:xfrm>
              <a:off x="1016623" y="3810000"/>
              <a:ext cx="2833049" cy="2211289"/>
              <a:chOff x="964353" y="3659088"/>
              <a:chExt cx="2833049" cy="221128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327126" y="4848305"/>
                <a:ext cx="470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>
                    <a:latin typeface="Symbol" charset="2"/>
                    <a:cs typeface="Symbol" charset="2"/>
                  </a:rPr>
                  <a:t>q+f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50" name="Oval 49"/>
            <p:cNvSpPr/>
            <p:nvPr/>
          </p:nvSpPr>
          <p:spPr>
            <a:xfrm>
              <a:off x="120395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347469" y="49072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5544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52600" y="46482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18592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935481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2860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06501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098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392681" y="56388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5908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782569" y="54406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92607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055223" y="3810000"/>
            <a:ext cx="2833049" cy="2211289"/>
            <a:chOff x="5055223" y="3810000"/>
            <a:chExt cx="2833049" cy="2211289"/>
          </a:xfrm>
        </p:grpSpPr>
        <p:grpSp>
          <p:nvGrpSpPr>
            <p:cNvPr id="19" name="Group 18"/>
            <p:cNvGrpSpPr/>
            <p:nvPr/>
          </p:nvGrpSpPr>
          <p:grpSpPr>
            <a:xfrm>
              <a:off x="5055223" y="3810000"/>
              <a:ext cx="2833049" cy="2211289"/>
              <a:chOff x="964353" y="3659088"/>
              <a:chExt cx="2833049" cy="221128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3327126" y="4848305"/>
                <a:ext cx="470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>
                    <a:latin typeface="Symbol" charset="2"/>
                    <a:cs typeface="Symbol" charset="2"/>
                  </a:rPr>
                  <a:t>q+f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523730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4406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56692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9740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0502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096000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61722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609836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0960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62484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5532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818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695942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016623" y="6260068"/>
            <a:ext cx="687519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Electrons are bunched on same phase after quarter rotation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crobunching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1066800"/>
            <a:ext cx="3937000" cy="3556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Microbunching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569803"/>
            <a:ext cx="6477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Microbunching</a:t>
            </a:r>
            <a:r>
              <a:rPr lang="en-US" sz="2400" dirty="0" smtClean="0"/>
              <a:t> has periodicity of FEL wavelength. All electrons emit coherently.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1219200"/>
            <a:ext cx="266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3D Simulation for</a:t>
            </a:r>
          </a:p>
          <a:p>
            <a:r>
              <a:rPr lang="en-US" i="1" dirty="0" smtClean="0"/>
              <a:t>FLASH FEL over 4 wavelengths</a:t>
            </a:r>
          </a:p>
          <a:p>
            <a:endParaRPr lang="en-US" i="1" dirty="0" smtClean="0"/>
          </a:p>
          <a:p>
            <a:r>
              <a:rPr lang="en-US" i="1" dirty="0" smtClean="0"/>
              <a:t>Frame moving with electron beam through 15 </a:t>
            </a:r>
            <a:r>
              <a:rPr lang="en-US" i="1" dirty="0" err="1" smtClean="0"/>
              <a:t>m</a:t>
            </a:r>
            <a:r>
              <a:rPr lang="en-US" i="1" dirty="0" smtClean="0"/>
              <a:t> </a:t>
            </a:r>
            <a:r>
              <a:rPr lang="en-US" i="1" dirty="0" err="1" smtClean="0"/>
              <a:t>undulator</a:t>
            </a:r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Wiggle motion is too small to see. The ‘breathing’ comes from focusing to keep beam small.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724400"/>
            <a:ext cx="456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Slice of electron bunch (4 wavelengths)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81716" y="2708832"/>
            <a:ext cx="238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Transverse position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V. Field Emission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371600" y="6070982"/>
            <a:ext cx="6934200" cy="710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electrons are spread out over the bunch length with its longitudinal position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i="1" dirty="0" err="1" smtClean="0"/>
              <a:t>z</a:t>
            </a:r>
            <a:r>
              <a:rPr lang="en-US" sz="2000" baseline="-25000" dirty="0" err="1" smtClean="0"/>
              <a:t>j</a:t>
            </a:r>
            <a:r>
              <a:rPr lang="en-US" sz="2000" dirty="0" smtClean="0"/>
              <a:t>. The position adds a phase </a:t>
            </a:r>
            <a:r>
              <a:rPr lang="en-US" sz="2000" dirty="0" err="1" smtClean="0">
                <a:latin typeface="Symbol" charset="2"/>
                <a:cs typeface="Symbol" charset="2"/>
              </a:rPr>
              <a:t>f</a:t>
            </a:r>
            <a:r>
              <a:rPr lang="en-US" sz="2000" baseline="-25000" dirty="0" err="1" smtClean="0"/>
              <a:t>j</a:t>
            </a:r>
            <a:r>
              <a:rPr lang="en-US" sz="2000" dirty="0" smtClean="0"/>
              <a:t>=</a:t>
            </a:r>
            <a:r>
              <a:rPr lang="en-US" sz="2000" i="1" dirty="0" err="1" smtClean="0"/>
              <a:t>k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i="1" dirty="0" err="1" smtClean="0"/>
              <a:t>z</a:t>
            </a:r>
            <a:r>
              <a:rPr lang="en-US" sz="2000" baseline="-25000" dirty="0" err="1" smtClean="0"/>
              <a:t>j</a:t>
            </a:r>
            <a:r>
              <a:rPr lang="en-US" sz="2000" dirty="0" smtClean="0"/>
              <a:t> to the emission of the photon.</a:t>
            </a:r>
          </a:p>
          <a:p>
            <a:r>
              <a:rPr lang="en-US" sz="2000" dirty="0" smtClean="0"/>
              <a:t>The total signal is: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Emission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10057" y="1935480"/>
          <a:ext cx="4176743" cy="731520"/>
        </p:xfrm>
        <a:graphic>
          <a:graphicData uri="http://schemas.openxmlformats.org/presentationml/2006/ole">
            <p:oleObj spid="_x0000_s875522" name="Equation" r:id="rId3" imgW="2247900" imgH="393700" progId="Equation.3">
              <p:embed/>
            </p:oleObj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964353" y="5031383"/>
            <a:ext cx="2362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116753" y="4955183"/>
            <a:ext cx="1828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2768024"/>
            <a:ext cx="381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Electrons spread over wavelength:</a:t>
            </a:r>
          </a:p>
          <a:p>
            <a:r>
              <a:rPr lang="en-US" sz="1600" dirty="0" err="1" smtClean="0"/>
              <a:t>Phasor</a:t>
            </a:r>
            <a:r>
              <a:rPr lang="en-US" sz="1600" dirty="0" smtClean="0"/>
              <a:t> sum = random walk in 2D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27126" y="4848305"/>
            <a:ext cx="398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1251" y="3659088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Im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030359" y="4848305"/>
            <a:ext cx="459582" cy="18307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398005" y="4940241"/>
            <a:ext cx="412472" cy="228600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18542" y="5260777"/>
            <a:ext cx="457199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2869452" y="4954488"/>
            <a:ext cx="307777" cy="304800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848576" y="4705012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2718543" y="4346378"/>
            <a:ext cx="380999" cy="26007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2235254" y="4346378"/>
            <a:ext cx="483289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1790304" y="4588022"/>
            <a:ext cx="685004" cy="204894"/>
          </a:xfrm>
          <a:prstGeom prst="straightConnector1">
            <a:avLst/>
          </a:prstGeom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10994" y="4998422"/>
            <a:ext cx="2362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5563394" y="4922222"/>
            <a:ext cx="1828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3767" y="4815344"/>
            <a:ext cx="398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277892" y="3626127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Im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 flipH="1" flipV="1">
            <a:off x="6378437" y="4695386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6207447" y="3655412"/>
            <a:ext cx="1607500" cy="1065218"/>
          </a:xfrm>
          <a:prstGeom prst="straightConnector1">
            <a:avLst/>
          </a:prstGeom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6530835" y="4359115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781800" y="4008616"/>
            <a:ext cx="304802" cy="29815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H="1" flipV="1">
            <a:off x="6988039" y="3780986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239004" y="3384271"/>
            <a:ext cx="304802" cy="29815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85156" y="2799495"/>
            <a:ext cx="42588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Electrons bunched within wavelength:</a:t>
            </a:r>
          </a:p>
          <a:p>
            <a:r>
              <a:rPr lang="en-US" sz="1600" dirty="0" err="1" smtClean="0"/>
              <a:t>Phasor</a:t>
            </a:r>
            <a:r>
              <a:rPr lang="en-US" sz="1600" dirty="0" smtClean="0"/>
              <a:t> sum = Add up in same direction</a:t>
            </a:r>
            <a:endParaRPr lang="en-US" sz="1600" dirty="0"/>
          </a:p>
        </p:txBody>
      </p:sp>
      <p:graphicFrame>
        <p:nvGraphicFramePr>
          <p:cNvPr id="875527" name="Object 7"/>
          <p:cNvGraphicFramePr>
            <a:graphicFrameLocks noChangeAspect="1"/>
          </p:cNvGraphicFramePr>
          <p:nvPr/>
        </p:nvGraphicFramePr>
        <p:xfrm>
          <a:off x="7543806" y="4089400"/>
          <a:ext cx="1317625" cy="536575"/>
        </p:xfrm>
        <a:graphic>
          <a:graphicData uri="http://schemas.openxmlformats.org/presentationml/2006/ole">
            <p:oleObj spid="_x0000_s875527" name="Equation" r:id="rId4" imgW="685800" imgH="279400" progId="Equation.3">
              <p:embed/>
            </p:oleObj>
          </a:graphicData>
        </a:graphic>
      </p:graphicFrame>
      <p:graphicFrame>
        <p:nvGraphicFramePr>
          <p:cNvPr id="875528" name="Object 8"/>
          <p:cNvGraphicFramePr>
            <a:graphicFrameLocks noChangeAspect="1"/>
          </p:cNvGraphicFramePr>
          <p:nvPr/>
        </p:nvGraphicFramePr>
        <p:xfrm>
          <a:off x="195263" y="4089400"/>
          <a:ext cx="1536700" cy="536575"/>
        </p:xfrm>
        <a:graphic>
          <a:graphicData uri="http://schemas.openxmlformats.org/presentationml/2006/ole">
            <p:oleObj spid="_x0000_s875528" name="Equation" r:id="rId5" imgW="800100" imgH="279400" progId="Equation.3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731963" y="6155322"/>
            <a:ext cx="6346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Power ~ |E|</a:t>
            </a:r>
            <a:r>
              <a:rPr lang="en-US" sz="2400" b="1" i="1" baseline="30000" dirty="0" smtClean="0"/>
              <a:t>2</a:t>
            </a:r>
            <a:r>
              <a:rPr lang="en-US" sz="2400" b="1" i="1" dirty="0" smtClean="0"/>
              <a:t> -&gt; Possible Enhancement: N</a:t>
            </a:r>
            <a:endParaRPr lang="en-US" sz="2400" b="1" i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Because the degree of coherence grows the field does not stay constant (Pendulum is only valid for adiabatic changes)</a:t>
            </a:r>
          </a:p>
          <a:p>
            <a:r>
              <a:rPr lang="en-US" sz="2000" dirty="0" smtClean="0"/>
              <a:t>The change in the radiation field is given by Maxwell equation: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Complete Picture: Evolving Radiation Field</a:t>
            </a:r>
            <a:endParaRPr lang="en-US" dirty="0"/>
          </a:p>
        </p:txBody>
      </p:sp>
      <p:graphicFrame>
        <p:nvGraphicFramePr>
          <p:cNvPr id="965638" name="Object 6"/>
          <p:cNvGraphicFramePr>
            <a:graphicFrameLocks noChangeAspect="1"/>
          </p:cNvGraphicFramePr>
          <p:nvPr/>
        </p:nvGraphicFramePr>
        <p:xfrm>
          <a:off x="2203450" y="2438400"/>
          <a:ext cx="5213350" cy="779463"/>
        </p:xfrm>
        <a:graphic>
          <a:graphicData uri="http://schemas.openxmlformats.org/presentationml/2006/ole">
            <p:oleObj spid="_x0000_s965638" name="Equation" r:id="rId3" imgW="3060700" imgH="457200" progId="Equation.3">
              <p:embed/>
            </p:oleObj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81000" y="3048000"/>
            <a:ext cx="8686800" cy="3522061"/>
            <a:chOff x="381000" y="3048000"/>
            <a:chExt cx="8686800" cy="3522061"/>
          </a:xfrm>
        </p:grpSpPr>
        <p:sp>
          <p:nvSpPr>
            <p:cNvPr id="45" name="Rectangle 44"/>
            <p:cNvSpPr/>
            <p:nvPr/>
          </p:nvSpPr>
          <p:spPr>
            <a:xfrm>
              <a:off x="1219200" y="5105400"/>
              <a:ext cx="6324600" cy="146466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965637" name="Object 5"/>
            <p:cNvGraphicFramePr>
              <a:graphicFrameLocks noChangeAspect="1"/>
            </p:cNvGraphicFramePr>
            <p:nvPr/>
          </p:nvGraphicFramePr>
          <p:xfrm>
            <a:off x="1341438" y="5334000"/>
            <a:ext cx="6105525" cy="1038225"/>
          </p:xfrm>
          <a:graphic>
            <a:graphicData uri="http://schemas.openxmlformats.org/presentationml/2006/ole">
              <p:oleObj spid="_x0000_s965637" name="Equation" r:id="rId4" imgW="2616200" imgH="444500" progId="Equation.3">
                <p:embed/>
              </p:oleObj>
            </a:graphicData>
          </a:graphic>
        </p:graphicFrame>
        <p:sp>
          <p:nvSpPr>
            <p:cNvPr id="37" name="Curved Right Arrow 36"/>
            <p:cNvSpPr/>
            <p:nvPr/>
          </p:nvSpPr>
          <p:spPr>
            <a:xfrm>
              <a:off x="381000" y="3048000"/>
              <a:ext cx="914400" cy="2590800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965640" name="Object 8"/>
            <p:cNvGraphicFramePr>
              <a:graphicFrameLocks noChangeAspect="1"/>
            </p:cNvGraphicFramePr>
            <p:nvPr/>
          </p:nvGraphicFramePr>
          <p:xfrm>
            <a:off x="7688262" y="5638800"/>
            <a:ext cx="1379538" cy="592138"/>
          </p:xfrm>
          <a:graphic>
            <a:graphicData uri="http://schemas.openxmlformats.org/presentationml/2006/ole">
              <p:oleObj spid="_x0000_s965640" name="Equation" r:id="rId5" imgW="914400" imgH="393700" progId="Equation.3">
                <p:embed/>
              </p:oleObj>
            </a:graphicData>
          </a:graphic>
        </p:graphicFrame>
      </p:grpSp>
      <p:grpSp>
        <p:nvGrpSpPr>
          <p:cNvPr id="13" name="Group 12"/>
          <p:cNvGrpSpPr/>
          <p:nvPr/>
        </p:nvGrpSpPr>
        <p:grpSpPr>
          <a:xfrm>
            <a:off x="1371600" y="3581400"/>
            <a:ext cx="7527925" cy="1423987"/>
            <a:chOff x="1371600" y="3581400"/>
            <a:chExt cx="7527925" cy="1423987"/>
          </a:xfrm>
        </p:grpSpPr>
        <p:sp>
          <p:nvSpPr>
            <p:cNvPr id="40" name="TextBox 39"/>
            <p:cNvSpPr txBox="1"/>
            <p:nvPr/>
          </p:nvSpPr>
          <p:spPr>
            <a:xfrm>
              <a:off x="1371600" y="3581400"/>
              <a:ext cx="450916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Slow Varying Envelope Approximation: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Period-averaged motion:</a:t>
              </a:r>
              <a:endParaRPr lang="en-US" dirty="0"/>
            </a:p>
          </p:txBody>
        </p:sp>
        <p:graphicFrame>
          <p:nvGraphicFramePr>
            <p:cNvPr id="42" name="Object 41"/>
            <p:cNvGraphicFramePr>
              <a:graphicFrameLocks noChangeAspect="1"/>
            </p:cNvGraphicFramePr>
            <p:nvPr/>
          </p:nvGraphicFramePr>
          <p:xfrm>
            <a:off x="6628891" y="3581400"/>
            <a:ext cx="1575817" cy="369332"/>
          </p:xfrm>
          <a:graphic>
            <a:graphicData uri="http://schemas.openxmlformats.org/presentationml/2006/ole">
              <p:oleObj spid="_x0000_s965639" name="Equation" r:id="rId6" imgW="812800" imgH="190500" progId="Equation.3">
                <p:embed/>
              </p:oleObj>
            </a:graphicData>
          </a:graphic>
        </p:graphicFrame>
        <p:graphicFrame>
          <p:nvGraphicFramePr>
            <p:cNvPr id="965641" name="Object 9"/>
            <p:cNvGraphicFramePr>
              <a:graphicFrameLocks noChangeAspect="1"/>
            </p:cNvGraphicFramePr>
            <p:nvPr/>
          </p:nvGraphicFramePr>
          <p:xfrm>
            <a:off x="5257800" y="4191000"/>
            <a:ext cx="3641725" cy="814387"/>
          </p:xfrm>
          <a:graphic>
            <a:graphicData uri="http://schemas.openxmlformats.org/presentationml/2006/ole">
              <p:oleObj spid="_x0000_s965641" name="Equation" r:id="rId7" imgW="1879600" imgH="4191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4419600" cy="494049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Synchrotron radiation from bending magnets in high energy physics storage rings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2</a:t>
            </a:r>
            <a:r>
              <a:rPr lang="en-US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Dedicated storage rings for synchrotron radiation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3</a:t>
            </a:r>
            <a:r>
              <a:rPr lang="en-US" sz="2000" baseline="30000" dirty="0" smtClean="0">
                <a:solidFill>
                  <a:srgbClr val="FF0000"/>
                </a:solidFill>
              </a:rPr>
              <a:t>rd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Dedicated storage rings with insertion devices (wigglers/</a:t>
            </a:r>
            <a:r>
              <a:rPr lang="en-US" sz="2000" dirty="0" err="1" smtClean="0"/>
              <a:t>undulators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4</a:t>
            </a:r>
            <a:r>
              <a:rPr lang="en-US" sz="2000" baseline="30000" dirty="0" smtClean="0">
                <a:solidFill>
                  <a:srgbClr val="FF0000"/>
                </a:solidFill>
              </a:rPr>
              <a:t>th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Free-Electron Lasers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Sources</a:t>
            </a:r>
            <a:endParaRPr lang="en-US" dirty="0"/>
          </a:p>
        </p:txBody>
      </p:sp>
      <p:pic>
        <p:nvPicPr>
          <p:cNvPr id="6" name="Picture 5" descr="brilliance_histor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39742" y="457200"/>
            <a:ext cx="3470858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Levels of the FEL Model</a:t>
            </a:r>
            <a:endParaRPr lang="en-US" dirty="0"/>
          </a:p>
        </p:txBody>
      </p:sp>
      <p:graphicFrame>
        <p:nvGraphicFramePr>
          <p:cNvPr id="902146" name="Object 2"/>
          <p:cNvGraphicFramePr>
            <a:graphicFrameLocks noChangeAspect="1"/>
          </p:cNvGraphicFramePr>
          <p:nvPr/>
        </p:nvGraphicFramePr>
        <p:xfrm>
          <a:off x="1266825" y="1157288"/>
          <a:ext cx="6103938" cy="1036637"/>
        </p:xfrm>
        <a:graphic>
          <a:graphicData uri="http://schemas.openxmlformats.org/presentationml/2006/ole">
            <p:oleObj spid="_x0000_s902146" name="Equation" r:id="rId3" imgW="2616200" imgH="4445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2727572"/>
            <a:ext cx="137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Diffraction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2450573"/>
            <a:ext cx="2036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Evolution along </a:t>
            </a:r>
          </a:p>
          <a:p>
            <a:r>
              <a:rPr lang="en-US" dirty="0" smtClean="0"/>
              <a:t>Bunch (Slippage)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47054" y="2819400"/>
            <a:ext cx="1915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Evolution along </a:t>
            </a:r>
          </a:p>
          <a:p>
            <a:r>
              <a:rPr lang="en-US" dirty="0" err="1" smtClean="0"/>
              <a:t>Undulator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37860" y="2358241"/>
            <a:ext cx="159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Term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1379766" y="2354035"/>
            <a:ext cx="517772" cy="229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674814" y="2430586"/>
            <a:ext cx="517775" cy="76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53273" y="2209799"/>
            <a:ext cx="566327" cy="5177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37400" y="1828800"/>
            <a:ext cx="558800" cy="333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447800" y="1219201"/>
            <a:ext cx="5540850" cy="3094165"/>
            <a:chOff x="1447800" y="1219201"/>
            <a:chExt cx="5540850" cy="3094165"/>
          </a:xfrm>
        </p:grpSpPr>
        <p:sp>
          <p:nvSpPr>
            <p:cNvPr id="21" name="TextBox 20"/>
            <p:cNvSpPr txBox="1"/>
            <p:nvPr/>
          </p:nvSpPr>
          <p:spPr>
            <a:xfrm>
              <a:off x="1447800" y="3851701"/>
              <a:ext cx="5540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/>
                  </a:solidFill>
                </a:rPr>
                <a:t>1D Model: Ignore Diffraction Effects</a:t>
              </a:r>
              <a:endParaRPr lang="en-US" sz="2400" dirty="0">
                <a:solidFill>
                  <a:schemeClr val="accent2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16200000" flipH="1">
              <a:off x="1129200" y="1537802"/>
              <a:ext cx="866506" cy="229304"/>
            </a:xfrm>
            <a:prstGeom prst="line">
              <a:avLst/>
            </a:prstGeom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1129199" y="1537802"/>
              <a:ext cx="866507" cy="229305"/>
            </a:xfrm>
            <a:prstGeom prst="line">
              <a:avLst/>
            </a:prstGeom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915576" y="1206500"/>
            <a:ext cx="7016164" cy="3720931"/>
            <a:chOff x="915576" y="1206500"/>
            <a:chExt cx="7016164" cy="3720931"/>
          </a:xfrm>
        </p:grpSpPr>
        <p:sp>
          <p:nvSpPr>
            <p:cNvPr id="26" name="TextBox 25"/>
            <p:cNvSpPr txBox="1"/>
            <p:nvPr/>
          </p:nvSpPr>
          <p:spPr>
            <a:xfrm>
              <a:off x="915576" y="4465766"/>
              <a:ext cx="70161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3"/>
                  </a:solidFill>
                </a:rPr>
                <a:t>Steady-State Model: Ignore Time Dependence</a:t>
              </a:r>
              <a:endParaRPr lang="en-US" sz="2400" dirty="0">
                <a:solidFill>
                  <a:schemeClr val="accent3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16200000" flipH="1">
              <a:off x="3339000" y="1525101"/>
              <a:ext cx="866506" cy="229304"/>
            </a:xfrm>
            <a:prstGeom prst="line">
              <a:avLst/>
            </a:prstGeom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3338999" y="1525101"/>
              <a:ext cx="866507" cy="229305"/>
            </a:xfrm>
            <a:prstGeom prst="line">
              <a:avLst/>
            </a:prstGeom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182476" y="5410200"/>
            <a:ext cx="6592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To start-easy: 1D, steady-state FEL Model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of 1D FEL Equations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" y="1177925"/>
          <a:ext cx="1882775" cy="695325"/>
        </p:xfrm>
        <a:graphic>
          <a:graphicData uri="http://schemas.openxmlformats.org/presentationml/2006/ole">
            <p:oleObj spid="_x0000_s915458" name="Equation" r:id="rId3" imgW="1066800" imgH="3937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2400" y="2324100"/>
          <a:ext cx="2700338" cy="685800"/>
        </p:xfrm>
        <a:graphic>
          <a:graphicData uri="http://schemas.openxmlformats.org/presentationml/2006/ole">
            <p:oleObj spid="_x0000_s915459" name="Equation" r:id="rId4" imgW="1600200" imgH="4064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8588" y="3516313"/>
          <a:ext cx="2957512" cy="814387"/>
        </p:xfrm>
        <a:graphic>
          <a:graphicData uri="http://schemas.openxmlformats.org/presentationml/2006/ole">
            <p:oleObj spid="_x0000_s915460" name="Equation" r:id="rId5" imgW="1524000" imgH="419100" progId="Equation.3">
              <p:embed/>
            </p:oleObj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3009900" y="2286000"/>
            <a:ext cx="6055518" cy="685800"/>
            <a:chOff x="3009900" y="2286000"/>
            <a:chExt cx="6055518" cy="685800"/>
          </a:xfrm>
        </p:grpSpPr>
        <p:graphicFrame>
          <p:nvGraphicFramePr>
            <p:cNvPr id="915462" name="Object 6"/>
            <p:cNvGraphicFramePr>
              <a:graphicFrameLocks noChangeAspect="1"/>
            </p:cNvGraphicFramePr>
            <p:nvPr/>
          </p:nvGraphicFramePr>
          <p:xfrm>
            <a:off x="5029200" y="2286000"/>
            <a:ext cx="2143125" cy="685800"/>
          </p:xfrm>
          <a:graphic>
            <a:graphicData uri="http://schemas.openxmlformats.org/presentationml/2006/ole">
              <p:oleObj spid="_x0000_s915462" name="Equation" r:id="rId6" imgW="1270000" imgH="406400" progId="Equation.3">
                <p:embed/>
              </p:oleObj>
            </a:graphicData>
          </a:graphic>
        </p:graphicFrame>
        <p:cxnSp>
          <p:nvCxnSpPr>
            <p:cNvPr id="13" name="Straight Arrow Connector 12"/>
            <p:cNvCxnSpPr/>
            <p:nvPr/>
          </p:nvCxnSpPr>
          <p:spPr>
            <a:xfrm>
              <a:off x="3276600" y="2817812"/>
              <a:ext cx="1143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Object 20"/>
            <p:cNvGraphicFramePr>
              <a:graphicFrameLocks noChangeAspect="1"/>
            </p:cNvGraphicFramePr>
            <p:nvPr/>
          </p:nvGraphicFramePr>
          <p:xfrm>
            <a:off x="3009900" y="2324100"/>
            <a:ext cx="1714500" cy="300038"/>
          </p:xfrm>
          <a:graphic>
            <a:graphicData uri="http://schemas.openxmlformats.org/presentationml/2006/ole">
              <p:oleObj spid="_x0000_s915466" name="Equation" r:id="rId7" imgW="1016000" imgH="177800" progId="Equation.3">
                <p:embed/>
              </p:oleObj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/>
          </p:nvGraphicFramePr>
          <p:xfrm>
            <a:off x="7543800" y="2286000"/>
            <a:ext cx="1521618" cy="685800"/>
          </p:xfrm>
          <a:graphic>
            <a:graphicData uri="http://schemas.openxmlformats.org/presentationml/2006/ole">
              <p:oleObj spid="_x0000_s915468" name="Equation" r:id="rId8" imgW="901700" imgH="406400" progId="Equation.3">
                <p:embed/>
              </p:oleObj>
            </a:graphicData>
          </a:graphic>
        </p:graphicFrame>
      </p:grpSp>
      <p:grpSp>
        <p:nvGrpSpPr>
          <p:cNvPr id="26" name="Group 25"/>
          <p:cNvGrpSpPr/>
          <p:nvPr/>
        </p:nvGrpSpPr>
        <p:grpSpPr>
          <a:xfrm>
            <a:off x="2351088" y="1121635"/>
            <a:ext cx="6776713" cy="926720"/>
            <a:chOff x="2351088" y="1121635"/>
            <a:chExt cx="6776713" cy="92672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3810000" y="1209675"/>
            <a:ext cx="3219450" cy="663575"/>
          </p:xfrm>
          <a:graphic>
            <a:graphicData uri="http://schemas.openxmlformats.org/presentationml/2006/ole">
              <p:oleObj spid="_x0000_s915461" name="Equation" r:id="rId9" imgW="1905000" imgH="393700" progId="Equation.3">
                <p:embed/>
              </p:oleObj>
            </a:graphicData>
          </a:graphic>
        </p:graphicFrame>
        <p:cxnSp>
          <p:nvCxnSpPr>
            <p:cNvPr id="12" name="Straight Arrow Connector 11"/>
            <p:cNvCxnSpPr/>
            <p:nvPr/>
          </p:nvCxnSpPr>
          <p:spPr>
            <a:xfrm>
              <a:off x="2362200" y="1676400"/>
              <a:ext cx="1143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2351088" y="1211263"/>
            <a:ext cx="1073150" cy="312737"/>
          </p:xfrm>
          <a:graphic>
            <a:graphicData uri="http://schemas.openxmlformats.org/presentationml/2006/ole">
              <p:oleObj spid="_x0000_s915465" name="Equation" r:id="rId10" imgW="609600" imgH="177800" progId="Equation.3">
                <p:embed/>
              </p:oleObj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7477389" y="1121635"/>
              <a:ext cx="1650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D</a:t>
              </a:r>
              <a:r>
                <a:rPr lang="en-US" i="1" dirty="0" smtClean="0"/>
                <a:t>=Detuning</a:t>
              </a:r>
            </a:p>
            <a:p>
              <a:r>
                <a:rPr lang="en-US" i="1" dirty="0" err="1" smtClean="0">
                  <a:latin typeface="Symbol" charset="2"/>
                  <a:cs typeface="Symbol" charset="2"/>
                </a:rPr>
                <a:t>h</a:t>
              </a:r>
              <a:r>
                <a:rPr lang="en-US" i="1" dirty="0" smtClean="0"/>
                <a:t>=Deviation</a:t>
              </a:r>
            </a:p>
          </p:txBody>
        </p:sp>
        <p:graphicFrame>
          <p:nvGraphicFramePr>
            <p:cNvPr id="32" name="Object 31"/>
            <p:cNvGraphicFramePr>
              <a:graphicFrameLocks noChangeAspect="1"/>
            </p:cNvGraphicFramePr>
            <p:nvPr/>
          </p:nvGraphicFramePr>
          <p:xfrm>
            <a:off x="7543800" y="1752600"/>
            <a:ext cx="676011" cy="295755"/>
          </p:xfrm>
          <a:graphic>
            <a:graphicData uri="http://schemas.openxmlformats.org/presentationml/2006/ole">
              <p:oleObj spid="_x0000_s915474" name="Equation" r:id="rId11" imgW="406400" imgH="177800" progId="Equation.3">
                <p:embed/>
              </p:oleObj>
            </a:graphicData>
          </a:graphic>
        </p:graphicFrame>
      </p:grpSp>
      <p:grpSp>
        <p:nvGrpSpPr>
          <p:cNvPr id="36" name="Group 35"/>
          <p:cNvGrpSpPr/>
          <p:nvPr/>
        </p:nvGrpSpPr>
        <p:grpSpPr>
          <a:xfrm>
            <a:off x="3328988" y="3429000"/>
            <a:ext cx="4900612" cy="976312"/>
            <a:chOff x="3328988" y="3429000"/>
            <a:chExt cx="4900612" cy="976312"/>
          </a:xfrm>
        </p:grpSpPr>
        <p:graphicFrame>
          <p:nvGraphicFramePr>
            <p:cNvPr id="915463" name="Object 7"/>
            <p:cNvGraphicFramePr>
              <a:graphicFrameLocks noChangeAspect="1"/>
            </p:cNvGraphicFramePr>
            <p:nvPr/>
          </p:nvGraphicFramePr>
          <p:xfrm>
            <a:off x="4799013" y="3505200"/>
            <a:ext cx="3430587" cy="900112"/>
          </p:xfrm>
          <a:graphic>
            <a:graphicData uri="http://schemas.openxmlformats.org/presentationml/2006/ole">
              <p:oleObj spid="_x0000_s915463" name="Equation" r:id="rId12" imgW="2032000" imgH="533400" progId="Equation.3">
                <p:embed/>
              </p:oleObj>
            </a:graphicData>
          </a:graphic>
        </p:graphicFrame>
        <p:cxnSp>
          <p:nvCxnSpPr>
            <p:cNvPr id="14" name="Straight Arrow Connector 13"/>
            <p:cNvCxnSpPr/>
            <p:nvPr/>
          </p:nvCxnSpPr>
          <p:spPr>
            <a:xfrm>
              <a:off x="3429000" y="4113212"/>
              <a:ext cx="1143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3352800" y="3429000"/>
            <a:ext cx="1143000" cy="254000"/>
          </p:xfrm>
          <a:graphic>
            <a:graphicData uri="http://schemas.openxmlformats.org/presentationml/2006/ole">
              <p:oleObj spid="_x0000_s915475" name="Equation" r:id="rId13" imgW="914400" imgH="203200" progId="Equation.3">
                <p:embed/>
              </p:oleObj>
            </a:graphicData>
          </a:graphic>
        </p:graphicFrame>
        <p:graphicFrame>
          <p:nvGraphicFramePr>
            <p:cNvPr id="915476" name="Object 20"/>
            <p:cNvGraphicFramePr>
              <a:graphicFrameLocks noChangeAspect="1"/>
            </p:cNvGraphicFramePr>
            <p:nvPr/>
          </p:nvGraphicFramePr>
          <p:xfrm>
            <a:off x="3328988" y="3740150"/>
            <a:ext cx="1190625" cy="222250"/>
          </p:xfrm>
          <a:graphic>
            <a:graphicData uri="http://schemas.openxmlformats.org/presentationml/2006/ole">
              <p:oleObj spid="_x0000_s915476" name="Equation" r:id="rId14" imgW="952500" imgH="177800" progId="Equation.3">
                <p:embed/>
              </p:oleObj>
            </a:graphicData>
          </a:graphic>
        </p:graphicFrame>
      </p:grpSp>
      <p:grpSp>
        <p:nvGrpSpPr>
          <p:cNvPr id="38" name="Group 37"/>
          <p:cNvGrpSpPr/>
          <p:nvPr/>
        </p:nvGrpSpPr>
        <p:grpSpPr>
          <a:xfrm>
            <a:off x="553400" y="4724400"/>
            <a:ext cx="6990400" cy="1828800"/>
            <a:chOff x="553400" y="4724400"/>
            <a:chExt cx="6990400" cy="1828800"/>
          </a:xfrm>
        </p:grpSpPr>
        <p:sp>
          <p:nvSpPr>
            <p:cNvPr id="37" name="Rectangle 36"/>
            <p:cNvSpPr/>
            <p:nvPr/>
          </p:nvSpPr>
          <p:spPr>
            <a:xfrm>
              <a:off x="5095611" y="4800600"/>
              <a:ext cx="2448189" cy="1752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53400" y="4724400"/>
              <a:ext cx="3866200" cy="1600200"/>
              <a:chOff x="8390961" y="4240768"/>
              <a:chExt cx="3866200" cy="160020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8980561" y="4629150"/>
                <a:ext cx="2592387" cy="12118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28" name="Object 7"/>
              <p:cNvGraphicFramePr>
                <a:graphicFrameLocks noChangeAspect="1"/>
              </p:cNvGraphicFramePr>
              <p:nvPr/>
            </p:nvGraphicFramePr>
            <p:xfrm>
              <a:off x="9132961" y="4640818"/>
              <a:ext cx="2273300" cy="1047750"/>
            </p:xfrm>
            <a:graphic>
              <a:graphicData uri="http://schemas.openxmlformats.org/presentationml/2006/ole">
                <p:oleObj spid="_x0000_s915471" name="Equation" r:id="rId15" imgW="1346200" imgH="622300" progId="Equation.3">
                  <p:embed/>
                </p:oleObj>
              </a:graphicData>
            </a:graphic>
          </p:graphicFrame>
          <p:sp>
            <p:nvSpPr>
              <p:cNvPr id="29" name="TextBox 28"/>
              <p:cNvSpPr txBox="1"/>
              <p:nvPr/>
            </p:nvSpPr>
            <p:spPr>
              <a:xfrm>
                <a:off x="8390961" y="4240768"/>
                <a:ext cx="3866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Choose </a:t>
                </a:r>
                <a:r>
                  <a:rPr lang="en-US" i="1" dirty="0" err="1" smtClean="0">
                    <a:latin typeface="Symbol" charset="2"/>
                    <a:cs typeface="Symbol" charset="2"/>
                  </a:rPr>
                  <a:t>r</a:t>
                </a:r>
                <a:r>
                  <a:rPr lang="en-US" i="1" dirty="0" smtClean="0"/>
                  <a:t> to eliminate constants</a:t>
                </a:r>
                <a:endParaRPr lang="en-US" i="1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34" name="Right Arrow 33"/>
            <p:cNvSpPr/>
            <p:nvPr/>
          </p:nvSpPr>
          <p:spPr>
            <a:xfrm>
              <a:off x="4038600" y="5410200"/>
              <a:ext cx="914400" cy="5217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5292725" y="4991100"/>
            <a:ext cx="2035175" cy="1333500"/>
          </p:xfrm>
          <a:graphic>
            <a:graphicData uri="http://schemas.openxmlformats.org/presentationml/2006/ole">
              <p:oleObj spid="_x0000_s915477" name="Equation" r:id="rId16" imgW="1104900" imgH="7239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VI. Easy Solution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3800" y="3733800"/>
            <a:ext cx="17112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(but limited)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 FEL Equations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96963" y="1338262"/>
          <a:ext cx="1309687" cy="490538"/>
        </p:xfrm>
        <a:graphic>
          <a:graphicData uri="http://schemas.openxmlformats.org/presentationml/2006/ole">
            <p:oleObj spid="_x0000_s1012738" name="Equation" r:id="rId3" imgW="711200" imgH="2667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486400" y="1361281"/>
          <a:ext cx="2198687" cy="444500"/>
        </p:xfrm>
        <a:graphic>
          <a:graphicData uri="http://schemas.openxmlformats.org/presentationml/2006/ole">
            <p:oleObj spid="_x0000_s1012739" name="Equation" r:id="rId4" imgW="1193800" imgH="2413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352800" y="1397000"/>
          <a:ext cx="1333500" cy="373063"/>
        </p:xfrm>
        <a:graphic>
          <a:graphicData uri="http://schemas.openxmlformats.org/presentationml/2006/ole">
            <p:oleObj spid="_x0000_s1012740" name="Equation" r:id="rId5" imgW="723900" imgH="203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7800" y="914400"/>
            <a:ext cx="80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Field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914400"/>
            <a:ext cx="1166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Position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914400"/>
            <a:ext cx="103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Energy</a:t>
            </a:r>
            <a:endParaRPr lang="en-US" i="1" dirty="0">
              <a:solidFill>
                <a:schemeClr val="accent2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68086" y="1765300"/>
            <a:ext cx="6923314" cy="1206500"/>
            <a:chOff x="468086" y="1765300"/>
            <a:chExt cx="6923314" cy="120650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468086" y="2514600"/>
            <a:ext cx="6923314" cy="457200"/>
          </p:xfrm>
          <a:graphic>
            <a:graphicData uri="http://schemas.openxmlformats.org/presentationml/2006/ole">
              <p:oleObj spid="_x0000_s1012741" name="Equation" r:id="rId6" imgW="4038600" imgH="266700" progId="Equation.3">
                <p:embed/>
              </p:oleObj>
            </a:graphicData>
          </a:graphic>
        </p:graphicFrame>
        <p:sp>
          <p:nvSpPr>
            <p:cNvPr id="18" name="Down Arrow 17"/>
            <p:cNvSpPr/>
            <p:nvPr/>
          </p:nvSpPr>
          <p:spPr>
            <a:xfrm>
              <a:off x="609600" y="1828800"/>
              <a:ext cx="304800" cy="5334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0600" y="1905000"/>
              <a:ext cx="2580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Derivative of field eq.</a:t>
              </a:r>
              <a:endParaRPr lang="en-US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1447800" y="1765300"/>
              <a:ext cx="2603500" cy="736600"/>
            </a:xfrm>
            <a:custGeom>
              <a:avLst/>
              <a:gdLst>
                <a:gd name="connsiteX0" fmla="*/ 2603500 w 2603500"/>
                <a:gd name="connsiteY0" fmla="*/ 0 h 736600"/>
                <a:gd name="connsiteX1" fmla="*/ 2603500 w 2603500"/>
                <a:gd name="connsiteY1" fmla="*/ 546100 h 736600"/>
                <a:gd name="connsiteX2" fmla="*/ 0 w 2603500"/>
                <a:gd name="connsiteY2" fmla="*/ 546100 h 736600"/>
                <a:gd name="connsiteX3" fmla="*/ 0 w 2603500"/>
                <a:gd name="connsiteY3" fmla="*/ 73660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3500" h="736600">
                  <a:moveTo>
                    <a:pt x="2603500" y="0"/>
                  </a:moveTo>
                  <a:lnTo>
                    <a:pt x="2603500" y="546100"/>
                  </a:lnTo>
                  <a:lnTo>
                    <a:pt x="0" y="546100"/>
                  </a:lnTo>
                  <a:lnTo>
                    <a:pt x="0" y="736600"/>
                  </a:lnTo>
                </a:path>
              </a:pathLst>
            </a:custGeom>
            <a:noFill/>
            <a:ln w="254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57200" y="1803400"/>
            <a:ext cx="8186127" cy="2800866"/>
            <a:chOff x="457200" y="1803400"/>
            <a:chExt cx="8186127" cy="2800866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/>
          </p:nvGraphicFramePr>
          <p:xfrm>
            <a:off x="457200" y="3562350"/>
            <a:ext cx="5156200" cy="552450"/>
          </p:xfrm>
          <a:graphic>
            <a:graphicData uri="http://schemas.openxmlformats.org/presentationml/2006/ole">
              <p:oleObj spid="_x0000_s1012742" name="Equation" r:id="rId7" imgW="2489200" imgH="266700" progId="Equation.3">
                <p:embed/>
              </p:oleObj>
            </a:graphicData>
          </a:graphic>
        </p:graphicFrame>
        <p:sp>
          <p:nvSpPr>
            <p:cNvPr id="23" name="Down Arrow 22"/>
            <p:cNvSpPr/>
            <p:nvPr/>
          </p:nvSpPr>
          <p:spPr>
            <a:xfrm>
              <a:off x="609600" y="2971800"/>
              <a:ext cx="304800" cy="5334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0600" y="3048000"/>
              <a:ext cx="2050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Derivative again.</a:t>
              </a:r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489200" y="1803400"/>
              <a:ext cx="5334000" cy="1866900"/>
            </a:xfrm>
            <a:custGeom>
              <a:avLst/>
              <a:gdLst>
                <a:gd name="connsiteX0" fmla="*/ 4191000 w 5334000"/>
                <a:gd name="connsiteY0" fmla="*/ 0 h 1866900"/>
                <a:gd name="connsiteX1" fmla="*/ 4191000 w 5334000"/>
                <a:gd name="connsiteY1" fmla="*/ 495300 h 1866900"/>
                <a:gd name="connsiteX2" fmla="*/ 5334000 w 5334000"/>
                <a:gd name="connsiteY2" fmla="*/ 495300 h 1866900"/>
                <a:gd name="connsiteX3" fmla="*/ 5308600 w 5334000"/>
                <a:gd name="connsiteY3" fmla="*/ 1689100 h 1866900"/>
                <a:gd name="connsiteX4" fmla="*/ 0 w 5334000"/>
                <a:gd name="connsiteY4" fmla="*/ 1689100 h 1866900"/>
                <a:gd name="connsiteX5" fmla="*/ 0 w 5334000"/>
                <a:gd name="connsiteY5" fmla="*/ 186690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4000" h="1866900">
                  <a:moveTo>
                    <a:pt x="4191000" y="0"/>
                  </a:moveTo>
                  <a:lnTo>
                    <a:pt x="4191000" y="495300"/>
                  </a:lnTo>
                  <a:lnTo>
                    <a:pt x="5334000" y="495300"/>
                  </a:lnTo>
                  <a:lnTo>
                    <a:pt x="5308600" y="1689100"/>
                  </a:lnTo>
                  <a:lnTo>
                    <a:pt x="0" y="1689100"/>
                  </a:lnTo>
                  <a:lnTo>
                    <a:pt x="0" y="1866900"/>
                  </a:lnTo>
                </a:path>
              </a:pathLst>
            </a:custGeom>
            <a:noFill/>
            <a:ln w="254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71517" y="4234934"/>
              <a:ext cx="3971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Negligible with no energy spread</a:t>
              </a:r>
              <a:endParaRPr lang="en-US" i="1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241800" y="4152900"/>
              <a:ext cx="431800" cy="254000"/>
            </a:xfrm>
            <a:custGeom>
              <a:avLst/>
              <a:gdLst>
                <a:gd name="connsiteX0" fmla="*/ 431800 w 431800"/>
                <a:gd name="connsiteY0" fmla="*/ 254000 h 254000"/>
                <a:gd name="connsiteX1" fmla="*/ 0 w 431800"/>
                <a:gd name="connsiteY1" fmla="*/ 241300 h 254000"/>
                <a:gd name="connsiteX2" fmla="*/ 0 w 431800"/>
                <a:gd name="connsiteY2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1800" h="254000">
                  <a:moveTo>
                    <a:pt x="431800" y="254000"/>
                  </a:moveTo>
                  <a:lnTo>
                    <a:pt x="0" y="241300"/>
                  </a:lnTo>
                  <a:lnTo>
                    <a:pt x="0" y="0"/>
                  </a:lnTo>
                </a:path>
              </a:pathLst>
            </a:custGeom>
            <a:noFill/>
            <a:ln w="254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30250" y="4213227"/>
            <a:ext cx="5478696" cy="1520826"/>
            <a:chOff x="730250" y="4213227"/>
            <a:chExt cx="5478696" cy="1520826"/>
          </a:xfrm>
        </p:grpSpPr>
        <p:sp>
          <p:nvSpPr>
            <p:cNvPr id="27" name="Rectangle 26"/>
            <p:cNvSpPr/>
            <p:nvPr/>
          </p:nvSpPr>
          <p:spPr>
            <a:xfrm>
              <a:off x="2489200" y="5051428"/>
              <a:ext cx="3719746" cy="68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3149600" y="5051428"/>
            <a:ext cx="2260600" cy="574675"/>
          </p:xfrm>
          <a:graphic>
            <a:graphicData uri="http://schemas.openxmlformats.org/presentationml/2006/ole">
              <p:oleObj spid="_x0000_s1012743" name="Equation" r:id="rId8" imgW="800100" imgH="203200" progId="Equation.3">
                <p:embed/>
              </p:oleObj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2057400" y="4535709"/>
            <a:ext cx="1251871" cy="417291"/>
          </p:xfrm>
          <a:graphic>
            <a:graphicData uri="http://schemas.openxmlformats.org/presentationml/2006/ole">
              <p:oleObj spid="_x0000_s1012744" name="Equation" r:id="rId9" imgW="609600" imgH="203200" progId="Equation.3">
                <p:embed/>
              </p:oleObj>
            </a:graphicData>
          </a:graphic>
        </p:graphicFrame>
        <p:sp>
          <p:nvSpPr>
            <p:cNvPr id="26" name="Bent-Up Arrow 25"/>
            <p:cNvSpPr/>
            <p:nvPr/>
          </p:nvSpPr>
          <p:spPr>
            <a:xfrm rot="5400000">
              <a:off x="862012" y="4081465"/>
              <a:ext cx="1412876" cy="1676400"/>
            </a:xfrm>
            <a:prstGeom prst="bentUpArrow">
              <a:avLst>
                <a:gd name="adj1" fmla="val 10618"/>
                <a:gd name="adj2" fmla="val 14963"/>
                <a:gd name="adj3" fmla="val 17809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96963" y="4529693"/>
              <a:ext cx="10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Ansatz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667000"/>
          </a:xfrm>
        </p:spPr>
        <p:txBody>
          <a:bodyPr/>
          <a:lstStyle/>
          <a:p>
            <a:r>
              <a:rPr lang="en-US" dirty="0" smtClean="0"/>
              <a:t>Electron beam in resonance (no detuning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=0)</a:t>
            </a:r>
          </a:p>
          <a:p>
            <a:r>
              <a:rPr lang="en-US" dirty="0" smtClean="0"/>
              <a:t>Only initial field present (A=A</a:t>
            </a:r>
            <a:r>
              <a:rPr lang="en-US" baseline="-25000" dirty="0" smtClean="0"/>
              <a:t>0</a:t>
            </a:r>
            <a:r>
              <a:rPr lang="en-US" dirty="0" smtClean="0"/>
              <a:t>, A’=0, A’’=0)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00200" y="1981200"/>
          <a:ext cx="904875" cy="482600"/>
        </p:xfrm>
        <a:graphic>
          <a:graphicData uri="http://schemas.openxmlformats.org/presentationml/2006/ole">
            <p:oleObj spid="_x0000_s1045506" name="Equation" r:id="rId3" imgW="381000" imgH="203200" progId="Equation.3">
              <p:embed/>
            </p:oleObj>
          </a:graphicData>
        </a:graphic>
      </p:graphicFrame>
      <p:sp>
        <p:nvSpPr>
          <p:cNvPr id="5" name="Right Arrow 4"/>
          <p:cNvSpPr/>
          <p:nvPr/>
        </p:nvSpPr>
        <p:spPr>
          <a:xfrm>
            <a:off x="990600" y="2057400"/>
            <a:ext cx="457200" cy="3302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09600" y="2438400"/>
            <a:ext cx="2516630" cy="1905000"/>
            <a:chOff x="1143000" y="2362200"/>
            <a:chExt cx="2516630" cy="1905000"/>
          </a:xfrm>
        </p:grpSpPr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1333500" y="3466306"/>
              <a:ext cx="1600200" cy="1588"/>
            </a:xfrm>
            <a:prstGeom prst="straightConnector1">
              <a:avLst/>
            </a:prstGeom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143000" y="3505200"/>
              <a:ext cx="2057400" cy="1588"/>
            </a:xfrm>
            <a:prstGeom prst="straightConnector1">
              <a:avLst/>
            </a:prstGeom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00400" y="3276600"/>
              <a:ext cx="45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95531" y="2362200"/>
              <a:ext cx="466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Im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29000" y="2286000"/>
            <a:ext cx="137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Solutions:</a:t>
            </a:r>
            <a:endParaRPr lang="en-US" i="1" dirty="0">
              <a:solidFill>
                <a:srgbClr val="FF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485900" y="2743200"/>
            <a:ext cx="3363130" cy="1600200"/>
            <a:chOff x="1485900" y="2743200"/>
            <a:chExt cx="3363130" cy="1600200"/>
          </a:xfrm>
        </p:grpSpPr>
        <p:sp>
          <p:nvSpPr>
            <p:cNvPr id="21" name="Rectangle 20"/>
            <p:cNvSpPr/>
            <p:nvPr/>
          </p:nvSpPr>
          <p:spPr>
            <a:xfrm>
              <a:off x="3505200" y="2743200"/>
              <a:ext cx="1092200" cy="91440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3505200" y="2819400"/>
            <a:ext cx="1092200" cy="533400"/>
          </p:xfrm>
          <a:graphic>
            <a:graphicData uri="http://schemas.openxmlformats.org/presentationml/2006/ole">
              <p:oleObj spid="_x0000_s1045507" name="Equation" r:id="rId4" imgW="546100" imgH="266700" progId="Equation.3">
                <p:embed/>
              </p:oleObj>
            </a:graphicData>
          </a:graphic>
        </p:graphicFrame>
        <p:sp>
          <p:nvSpPr>
            <p:cNvPr id="18" name="Right Arrow 17"/>
            <p:cNvSpPr/>
            <p:nvPr/>
          </p:nvSpPr>
          <p:spPr>
            <a:xfrm rot="5400000">
              <a:off x="1187431" y="3854469"/>
              <a:ext cx="787400" cy="19046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29000" y="3733800"/>
              <a:ext cx="1420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oscillating</a:t>
              </a:r>
              <a:endParaRPr lang="en-US" i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13682" y="2743200"/>
            <a:ext cx="5166518" cy="1348264"/>
            <a:chOff x="1513682" y="2743200"/>
            <a:chExt cx="5166518" cy="1348264"/>
          </a:xfrm>
        </p:grpSpPr>
        <p:sp>
          <p:nvSpPr>
            <p:cNvPr id="22" name="Rectangle 21"/>
            <p:cNvSpPr/>
            <p:nvPr/>
          </p:nvSpPr>
          <p:spPr>
            <a:xfrm>
              <a:off x="5029200" y="2743200"/>
              <a:ext cx="1651000" cy="9144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045508" name="Object 4"/>
            <p:cNvGraphicFramePr>
              <a:graphicFrameLocks noChangeAspect="1"/>
            </p:cNvGraphicFramePr>
            <p:nvPr/>
          </p:nvGraphicFramePr>
          <p:xfrm>
            <a:off x="5029200" y="2768600"/>
            <a:ext cx="1651000" cy="787400"/>
          </p:xfrm>
          <a:graphic>
            <a:graphicData uri="http://schemas.openxmlformats.org/presentationml/2006/ole">
              <p:oleObj spid="_x0000_s1045508" name="Equation" r:id="rId5" imgW="825500" imgH="393700" progId="Equation.3">
                <p:embed/>
              </p:oleObj>
            </a:graphicData>
          </a:graphic>
        </p:graphicFrame>
        <p:sp>
          <p:nvSpPr>
            <p:cNvPr id="19" name="Right Arrow 18"/>
            <p:cNvSpPr/>
            <p:nvPr/>
          </p:nvSpPr>
          <p:spPr>
            <a:xfrm rot="19592217">
              <a:off x="1513682" y="3203969"/>
              <a:ext cx="908685" cy="221461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57800" y="3722132"/>
              <a:ext cx="1186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growing</a:t>
              </a:r>
              <a:endParaRPr lang="en-US" i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7346" y="2768600"/>
            <a:ext cx="8248854" cy="1334532"/>
            <a:chOff x="717346" y="2768600"/>
            <a:chExt cx="8248854" cy="1334532"/>
          </a:xfrm>
        </p:grpSpPr>
        <p:sp>
          <p:nvSpPr>
            <p:cNvPr id="23" name="Rectangle 22"/>
            <p:cNvSpPr/>
            <p:nvPr/>
          </p:nvSpPr>
          <p:spPr>
            <a:xfrm>
              <a:off x="7010400" y="2768600"/>
              <a:ext cx="1955800" cy="88900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045509" name="Object 5"/>
            <p:cNvGraphicFramePr>
              <a:graphicFrameLocks noChangeAspect="1"/>
            </p:cNvGraphicFramePr>
            <p:nvPr/>
          </p:nvGraphicFramePr>
          <p:xfrm>
            <a:off x="7010400" y="2819400"/>
            <a:ext cx="1955800" cy="787400"/>
          </p:xfrm>
          <a:graphic>
            <a:graphicData uri="http://schemas.openxmlformats.org/presentationml/2006/ole">
              <p:oleObj spid="_x0000_s1045509" name="Equation" r:id="rId6" imgW="977900" imgH="393700" progId="Equation.3">
                <p:embed/>
              </p:oleObj>
            </a:graphicData>
          </a:graphic>
        </p:graphicFrame>
        <p:sp>
          <p:nvSpPr>
            <p:cNvPr id="20" name="Right Arrow 19"/>
            <p:cNvSpPr/>
            <p:nvPr/>
          </p:nvSpPr>
          <p:spPr>
            <a:xfrm rot="12523215">
              <a:off x="717346" y="3185542"/>
              <a:ext cx="955740" cy="258315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00440" y="3733800"/>
              <a:ext cx="12685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decaying</a:t>
              </a:r>
              <a:endParaRPr lang="en-US" i="1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5490" y="4343400"/>
            <a:ext cx="7186910" cy="496332"/>
            <a:chOff x="585490" y="4343400"/>
            <a:chExt cx="7186910" cy="496332"/>
          </a:xfrm>
        </p:grpSpPr>
        <p:sp>
          <p:nvSpPr>
            <p:cNvPr id="30" name="TextBox 29"/>
            <p:cNvSpPr txBox="1"/>
            <p:nvPr/>
          </p:nvSpPr>
          <p:spPr>
            <a:xfrm>
              <a:off x="585490" y="4456668"/>
              <a:ext cx="2100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General Solution:</a:t>
              </a:r>
              <a:endParaRPr lang="en-US" dirty="0"/>
            </a:p>
          </p:txBody>
        </p:sp>
        <p:graphicFrame>
          <p:nvGraphicFramePr>
            <p:cNvPr id="31" name="Object 30"/>
            <p:cNvGraphicFramePr>
              <a:graphicFrameLocks noChangeAspect="1"/>
            </p:cNvGraphicFramePr>
            <p:nvPr/>
          </p:nvGraphicFramePr>
          <p:xfrm>
            <a:off x="3336433" y="4343400"/>
            <a:ext cx="4435967" cy="496332"/>
          </p:xfrm>
          <a:graphic>
            <a:graphicData uri="http://schemas.openxmlformats.org/presentationml/2006/ole">
              <p:oleObj spid="_x0000_s1045510" name="Equation" r:id="rId7" imgW="1816100" imgH="203200" progId="Equation.3">
                <p:embed/>
              </p:oleObj>
            </a:graphicData>
          </a:graphic>
        </p:graphicFrame>
      </p:grpSp>
      <p:grpSp>
        <p:nvGrpSpPr>
          <p:cNvPr id="42" name="Group 41"/>
          <p:cNvGrpSpPr/>
          <p:nvPr/>
        </p:nvGrpSpPr>
        <p:grpSpPr>
          <a:xfrm>
            <a:off x="609600" y="5040868"/>
            <a:ext cx="6902450" cy="1509157"/>
            <a:chOff x="609600" y="5040868"/>
            <a:chExt cx="6902450" cy="1509157"/>
          </a:xfrm>
        </p:grpSpPr>
        <p:sp>
          <p:nvSpPr>
            <p:cNvPr id="32" name="TextBox 31"/>
            <p:cNvSpPr txBox="1"/>
            <p:nvPr/>
          </p:nvSpPr>
          <p:spPr>
            <a:xfrm>
              <a:off x="609600" y="5040868"/>
              <a:ext cx="2167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Conditions:</a:t>
              </a:r>
              <a:endParaRPr lang="en-US" dirty="0"/>
            </a:p>
          </p:txBody>
        </p:sp>
        <p:graphicFrame>
          <p:nvGraphicFramePr>
            <p:cNvPr id="34" name="Object 33"/>
            <p:cNvGraphicFramePr>
              <a:graphicFrameLocks noChangeAspect="1"/>
            </p:cNvGraphicFramePr>
            <p:nvPr/>
          </p:nvGraphicFramePr>
          <p:xfrm>
            <a:off x="3352800" y="5067300"/>
            <a:ext cx="1168400" cy="454378"/>
          </p:xfrm>
          <a:graphic>
            <a:graphicData uri="http://schemas.openxmlformats.org/presentationml/2006/ole">
              <p:oleObj spid="_x0000_s1045511" name="Equation" r:id="rId8" imgW="685800" imgH="266700" progId="Equation.3">
                <p:embed/>
              </p:oleObj>
            </a:graphicData>
          </a:graphic>
        </p:graphicFrame>
        <p:graphicFrame>
          <p:nvGraphicFramePr>
            <p:cNvPr id="1045512" name="Object 8"/>
            <p:cNvGraphicFramePr>
              <a:graphicFrameLocks noChangeAspect="1"/>
            </p:cNvGraphicFramePr>
            <p:nvPr/>
          </p:nvGraphicFramePr>
          <p:xfrm>
            <a:off x="3375025" y="5565775"/>
            <a:ext cx="1276350" cy="454025"/>
          </p:xfrm>
          <a:graphic>
            <a:graphicData uri="http://schemas.openxmlformats.org/presentationml/2006/ole">
              <p:oleObj spid="_x0000_s1045512" name="Equation" r:id="rId9" imgW="749300" imgH="266700" progId="Equation.3">
                <p:embed/>
              </p:oleObj>
            </a:graphicData>
          </a:graphic>
        </p:graphicFrame>
        <p:graphicFrame>
          <p:nvGraphicFramePr>
            <p:cNvPr id="1045513" name="Object 9"/>
            <p:cNvGraphicFramePr>
              <a:graphicFrameLocks noChangeAspect="1"/>
            </p:cNvGraphicFramePr>
            <p:nvPr/>
          </p:nvGraphicFramePr>
          <p:xfrm>
            <a:off x="3371850" y="6096000"/>
            <a:ext cx="1276350" cy="454025"/>
          </p:xfrm>
          <a:graphic>
            <a:graphicData uri="http://schemas.openxmlformats.org/presentationml/2006/ole">
              <p:oleObj spid="_x0000_s1045513" name="Equation" r:id="rId10" imgW="749300" imgH="266700" progId="Equation.3">
                <p:embed/>
              </p:oleObj>
            </a:graphicData>
          </a:graphic>
        </p:graphicFrame>
        <p:sp>
          <p:nvSpPr>
            <p:cNvPr id="37" name="Right Arrow 36"/>
            <p:cNvSpPr/>
            <p:nvPr/>
          </p:nvSpPr>
          <p:spPr>
            <a:xfrm>
              <a:off x="5029200" y="5486400"/>
              <a:ext cx="990600" cy="45402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6397625" y="5343525"/>
            <a:ext cx="1114425" cy="744538"/>
          </p:xfrm>
          <a:graphic>
            <a:graphicData uri="http://schemas.openxmlformats.org/presentationml/2006/ole">
              <p:oleObj spid="_x0000_s1045515" name="Equation" r:id="rId11" imgW="533400" imgH="355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0400" y="3276600"/>
            <a:ext cx="2514600" cy="10697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4572000"/>
          </a:xfrm>
        </p:spPr>
        <p:txBody>
          <a:bodyPr/>
          <a:lstStyle/>
          <a:p>
            <a:r>
              <a:rPr lang="en-US" dirty="0" smtClean="0"/>
              <a:t>For a long distance the growing mode dominates: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Characteristic power gain length (1D):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start-up, other modes are not negligible. Growth is inhibited. This “lethargy” is about two gain length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Regime and Start-up Regime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133600" y="1752600"/>
          <a:ext cx="4550228" cy="838200"/>
        </p:xfrm>
        <a:graphic>
          <a:graphicData uri="http://schemas.openxmlformats.org/presentationml/2006/ole">
            <p:oleObj spid="_x0000_s1046530" name="Equation" r:id="rId3" imgW="2413000" imgH="4445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505200" y="3426097"/>
          <a:ext cx="1727201" cy="764903"/>
        </p:xfrm>
        <a:graphic>
          <a:graphicData uri="http://schemas.openxmlformats.org/presentationml/2006/ole">
            <p:oleObj spid="_x0000_s1046531" name="Equation" r:id="rId4" imgW="8890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Generic Amplification Process</a:t>
            </a:r>
          </a:p>
        </p:txBody>
      </p:sp>
      <p:pic>
        <p:nvPicPr>
          <p:cNvPr id="50179" name="Picture 4" descr="1DFELcur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219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3657600" y="27432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Exponential Amplification</a:t>
            </a:r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5791200" y="1371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Saturation (max. bunching)</a:t>
            </a:r>
          </a:p>
        </p:txBody>
      </p:sp>
      <p:sp>
        <p:nvSpPr>
          <p:cNvPr id="50182" name="Rectangle 7"/>
          <p:cNvSpPr>
            <a:spLocks noChangeArrowheads="1"/>
          </p:cNvSpPr>
          <p:nvPr/>
        </p:nvSpPr>
        <p:spPr bwMode="auto">
          <a:xfrm>
            <a:off x="2286000" y="42672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Start-up Lethargy</a:t>
            </a:r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4419600" y="4267200"/>
            <a:ext cx="3276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Lethargy at start-up is the response time till some bunching has formed.</a:t>
            </a:r>
            <a:endParaRPr lang="en-US" sz="1400" dirty="0"/>
          </a:p>
        </p:txBody>
      </p:sp>
      <p:sp>
        <p:nvSpPr>
          <p:cNvPr id="50184" name="Rectangle 10"/>
          <p:cNvSpPr>
            <a:spLocks noChangeArrowheads="1"/>
          </p:cNvSpPr>
          <p:nvPr/>
        </p:nvSpPr>
        <p:spPr bwMode="auto">
          <a:xfrm>
            <a:off x="2286000" y="1371600"/>
            <a:ext cx="3505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Beyond saturation there is a continuous exchange of energy between electron beam and radiation beam.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93078" y="3450342"/>
            <a:ext cx="311104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7506664" y="3311199"/>
            <a:ext cx="145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FEL Gain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2057400"/>
            <a:ext cx="88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A1F28"/>
                </a:solidFill>
              </a:rPr>
              <a:t>|A| ~1</a:t>
            </a:r>
            <a:endParaRPr lang="en-US" dirty="0">
              <a:solidFill>
                <a:srgbClr val="DA1F2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257800" y="3758694"/>
            <a:ext cx="2133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295399"/>
          </a:xfrm>
        </p:spPr>
        <p:txBody>
          <a:bodyPr>
            <a:normAutofit/>
          </a:bodyPr>
          <a:lstStyle/>
          <a:p>
            <a:r>
              <a:rPr lang="en-US" dirty="0" smtClean="0"/>
              <a:t>Energy conservation and efficiency: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and Bandwidth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9233" y="1676401"/>
          <a:ext cx="6012167" cy="457199"/>
        </p:xfrm>
        <a:graphic>
          <a:graphicData uri="http://schemas.openxmlformats.org/presentationml/2006/ole">
            <p:oleObj spid="_x0000_s967682" name="Equation" r:id="rId3" imgW="3340100" imgH="254000" progId="Equation.3">
              <p:embed/>
            </p:oleObj>
          </a:graphicData>
        </a:graphic>
      </p:graphicFrame>
      <p:sp>
        <p:nvSpPr>
          <p:cNvPr id="5" name="Right Arrow 4"/>
          <p:cNvSpPr/>
          <p:nvPr/>
        </p:nvSpPr>
        <p:spPr>
          <a:xfrm>
            <a:off x="1933303" y="2508813"/>
            <a:ext cx="60960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857228" y="2280213"/>
          <a:ext cx="981075" cy="676347"/>
        </p:xfrm>
        <a:graphic>
          <a:graphicData uri="http://schemas.openxmlformats.org/presentationml/2006/ole">
            <p:oleObj spid="_x0000_s967683" name="Equation" r:id="rId4" imgW="571500" imgH="393700" progId="Equation.3">
              <p:embed/>
            </p:oleObj>
          </a:graphicData>
        </a:graphic>
      </p:graphicFrame>
      <p:sp>
        <p:nvSpPr>
          <p:cNvPr id="7" name="Right Arrow 6"/>
          <p:cNvSpPr/>
          <p:nvPr/>
        </p:nvSpPr>
        <p:spPr>
          <a:xfrm>
            <a:off x="4143103" y="2508813"/>
            <a:ext cx="60960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1600" y="2286000"/>
            <a:ext cx="2133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438503" y="2508813"/>
          <a:ext cx="1724297" cy="365760"/>
        </p:xfrm>
        <a:graphic>
          <a:graphicData uri="http://schemas.openxmlformats.org/presentationml/2006/ole">
            <p:oleObj spid="_x0000_s967684" name="Equation" r:id="rId5" imgW="838200" imgH="177800" progId="Equation.3">
              <p:embed/>
            </p:oleObj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457200" y="5029200"/>
            <a:ext cx="3657600" cy="14477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114300" marR="0" lvl="0" indent="-4763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63500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given wavelength the beam can be detuned by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Dg=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rg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still amplify the signal.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648200" y="5029200"/>
            <a:ext cx="3657600" cy="14477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114300" marR="0" lvl="0" indent="-4763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63500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given energy the </a:t>
            </a:r>
            <a:r>
              <a:rPr lang="en-US" sz="2000" i="1" dirty="0" smtClean="0">
                <a:solidFill>
                  <a:srgbClr val="FFFFFF"/>
                </a:solidFill>
              </a:rPr>
              <a:t>wavelength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detuned by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Dw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=2rw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still be amplified.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381000" y="3124201"/>
            <a:ext cx="8229600" cy="12953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Bandwidth: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1557336" y="3758694"/>
          <a:ext cx="2087563" cy="712211"/>
        </p:xfrm>
        <a:graphic>
          <a:graphicData uri="http://schemas.openxmlformats.org/presentationml/2006/ole">
            <p:oleObj spid="_x0000_s967688" name="Equation" r:id="rId6" imgW="1041400" imgH="355600" progId="Equation.3">
              <p:embed/>
            </p:oleObj>
          </a:graphicData>
        </a:graphic>
      </p:graphicFrame>
      <p:sp>
        <p:nvSpPr>
          <p:cNvPr id="19" name="Right Arrow 18"/>
          <p:cNvSpPr/>
          <p:nvPr/>
        </p:nvSpPr>
        <p:spPr>
          <a:xfrm>
            <a:off x="4048918" y="4038600"/>
            <a:ext cx="60960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5738813" y="3784600"/>
          <a:ext cx="1195387" cy="711200"/>
        </p:xfrm>
        <a:graphic>
          <a:graphicData uri="http://schemas.openxmlformats.org/presentationml/2006/ole">
            <p:oleObj spid="_x0000_s967689" name="Equation" r:id="rId7" imgW="596900" imgH="355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VII. SASE </a:t>
            </a:r>
            <a:r>
              <a:rPr lang="en-US" sz="4800" dirty="0" err="1" smtClean="0">
                <a:solidFill>
                  <a:schemeClr val="tx1"/>
                </a:solidFill>
              </a:rPr>
              <a:t>FELs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solution had an initial input field.</a:t>
            </a:r>
          </a:p>
          <a:p>
            <a:r>
              <a:rPr lang="en-US" dirty="0" smtClean="0"/>
              <a:t>However the FEL can be started also with different initial condition: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 the FEL differently…</a:t>
            </a:r>
            <a:endParaRPr lang="en-US" dirty="0"/>
          </a:p>
        </p:txBody>
      </p:sp>
      <p:graphicFrame>
        <p:nvGraphicFramePr>
          <p:cNvPr id="1048578" name="Object 2"/>
          <p:cNvGraphicFramePr>
            <a:graphicFrameLocks noChangeAspect="1"/>
          </p:cNvGraphicFramePr>
          <p:nvPr/>
        </p:nvGraphicFramePr>
        <p:xfrm>
          <a:off x="1570038" y="2481263"/>
          <a:ext cx="1706562" cy="490537"/>
        </p:xfrm>
        <a:graphic>
          <a:graphicData uri="http://schemas.openxmlformats.org/presentationml/2006/ole">
            <p:oleObj spid="_x0000_s1048578" name="Equation" r:id="rId3" imgW="927100" imgH="2667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334000" y="2514600"/>
          <a:ext cx="2068512" cy="457200"/>
        </p:xfrm>
        <a:graphic>
          <a:graphicData uri="http://schemas.openxmlformats.org/presentationml/2006/ole">
            <p:oleObj spid="_x0000_s1048579" name="Equation" r:id="rId4" imgW="1206500" imgH="2667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3351073"/>
            <a:ext cx="3746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Initial bunching in the electron position, resulting in some emission of radiation. 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Due to the discrete nature of electrons this term is always present (shot noise)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3351073"/>
            <a:ext cx="3746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An energy modulation on the period of the wavelength will yield a non-vanishing term. This energy modulation will turn into a bunching over some drift length.</a:t>
            </a:r>
          </a:p>
          <a:p>
            <a:endParaRPr lang="en-US" i="1" dirty="0" smtClean="0">
              <a:solidFill>
                <a:srgbClr val="0000FF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This term is normally negligible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FEL as a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Brilliant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Light Source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1295400"/>
            <a:ext cx="3556000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3" name="Group 62"/>
          <p:cNvGrpSpPr/>
          <p:nvPr/>
        </p:nvGrpSpPr>
        <p:grpSpPr>
          <a:xfrm>
            <a:off x="3962400" y="1295400"/>
            <a:ext cx="4953000" cy="1066800"/>
            <a:chOff x="3962400" y="1295400"/>
            <a:chExt cx="4953000" cy="1066800"/>
          </a:xfrm>
        </p:grpSpPr>
        <p:sp>
          <p:nvSpPr>
            <p:cNvPr id="22535" name="Rectangle 8"/>
            <p:cNvSpPr>
              <a:spLocks noChangeArrowheads="1"/>
            </p:cNvSpPr>
            <p:nvPr/>
          </p:nvSpPr>
          <p:spPr bwMode="auto">
            <a:xfrm>
              <a:off x="5181600" y="12954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6" name="Freeform 10"/>
            <p:cNvSpPr>
              <a:spLocks/>
            </p:cNvSpPr>
            <p:nvPr/>
          </p:nvSpPr>
          <p:spPr bwMode="auto">
            <a:xfrm>
              <a:off x="5334000" y="144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80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" name="Freeform 11"/>
            <p:cNvSpPr>
              <a:spLocks/>
            </p:cNvSpPr>
            <p:nvPr/>
          </p:nvSpPr>
          <p:spPr bwMode="auto">
            <a:xfrm>
              <a:off x="6858000" y="1828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" name="Freeform 12"/>
            <p:cNvSpPr>
              <a:spLocks/>
            </p:cNvSpPr>
            <p:nvPr/>
          </p:nvSpPr>
          <p:spPr bwMode="auto">
            <a:xfrm rot="-2048775">
              <a:off x="7467600" y="1981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9" name="Freeform 13"/>
            <p:cNvSpPr>
              <a:spLocks/>
            </p:cNvSpPr>
            <p:nvPr/>
          </p:nvSpPr>
          <p:spPr bwMode="auto">
            <a:xfrm rot="-1441165">
              <a:off x="6248400" y="144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0" name="Freeform 14"/>
            <p:cNvSpPr>
              <a:spLocks/>
            </p:cNvSpPr>
            <p:nvPr/>
          </p:nvSpPr>
          <p:spPr bwMode="auto">
            <a:xfrm>
              <a:off x="7620000" y="160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1" name="Freeform 15"/>
            <p:cNvSpPr>
              <a:spLocks/>
            </p:cNvSpPr>
            <p:nvPr/>
          </p:nvSpPr>
          <p:spPr bwMode="auto">
            <a:xfrm rot="1483717">
              <a:off x="6934200" y="160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80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2" name="Freeform 16"/>
            <p:cNvSpPr>
              <a:spLocks/>
            </p:cNvSpPr>
            <p:nvPr/>
          </p:nvSpPr>
          <p:spPr bwMode="auto">
            <a:xfrm rot="-2186462">
              <a:off x="5562600" y="1752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Freeform 17"/>
            <p:cNvSpPr>
              <a:spLocks/>
            </p:cNvSpPr>
            <p:nvPr/>
          </p:nvSpPr>
          <p:spPr bwMode="auto">
            <a:xfrm rot="1366250">
              <a:off x="6172200" y="1905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4" name="Freeform 18"/>
            <p:cNvSpPr>
              <a:spLocks/>
            </p:cNvSpPr>
            <p:nvPr/>
          </p:nvSpPr>
          <p:spPr bwMode="auto">
            <a:xfrm rot="674045">
              <a:off x="8077200" y="137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Freeform 19"/>
            <p:cNvSpPr>
              <a:spLocks/>
            </p:cNvSpPr>
            <p:nvPr/>
          </p:nvSpPr>
          <p:spPr bwMode="auto">
            <a:xfrm rot="774808">
              <a:off x="8153400" y="1905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6" name="Freeform 20"/>
            <p:cNvSpPr>
              <a:spLocks/>
            </p:cNvSpPr>
            <p:nvPr/>
          </p:nvSpPr>
          <p:spPr bwMode="auto">
            <a:xfrm>
              <a:off x="7086600" y="137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Freeform 21"/>
            <p:cNvSpPr>
              <a:spLocks/>
            </p:cNvSpPr>
            <p:nvPr/>
          </p:nvSpPr>
          <p:spPr bwMode="auto">
            <a:xfrm rot="870895">
              <a:off x="5410200" y="1981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2" name="Rectangle 56"/>
            <p:cNvSpPr>
              <a:spLocks noChangeArrowheads="1"/>
            </p:cNvSpPr>
            <p:nvPr/>
          </p:nvSpPr>
          <p:spPr bwMode="auto">
            <a:xfrm>
              <a:off x="3962400" y="1343025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High photon flux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62400" y="2514600"/>
            <a:ext cx="4953000" cy="1066800"/>
            <a:chOff x="3962400" y="2514600"/>
            <a:chExt cx="4953000" cy="1066800"/>
          </a:xfrm>
        </p:grpSpPr>
        <p:sp>
          <p:nvSpPr>
            <p:cNvPr id="22532" name="Rectangle 5"/>
            <p:cNvSpPr>
              <a:spLocks noChangeArrowheads="1"/>
            </p:cNvSpPr>
            <p:nvPr/>
          </p:nvSpPr>
          <p:spPr bwMode="auto">
            <a:xfrm>
              <a:off x="5181600" y="25146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Freeform 22"/>
            <p:cNvSpPr>
              <a:spLocks/>
            </p:cNvSpPr>
            <p:nvPr/>
          </p:nvSpPr>
          <p:spPr bwMode="auto">
            <a:xfrm>
              <a:off x="5334000" y="2667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Freeform 23"/>
            <p:cNvSpPr>
              <a:spLocks/>
            </p:cNvSpPr>
            <p:nvPr/>
          </p:nvSpPr>
          <p:spPr bwMode="auto">
            <a:xfrm>
              <a:off x="6858000" y="3048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0" name="Freeform 24"/>
            <p:cNvSpPr>
              <a:spLocks/>
            </p:cNvSpPr>
            <p:nvPr/>
          </p:nvSpPr>
          <p:spPr bwMode="auto">
            <a:xfrm rot="-2048775">
              <a:off x="7467600" y="3200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Freeform 25"/>
            <p:cNvSpPr>
              <a:spLocks/>
            </p:cNvSpPr>
            <p:nvPr/>
          </p:nvSpPr>
          <p:spPr bwMode="auto">
            <a:xfrm rot="-1441165">
              <a:off x="6248400" y="2667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Freeform 26"/>
            <p:cNvSpPr>
              <a:spLocks/>
            </p:cNvSpPr>
            <p:nvPr/>
          </p:nvSpPr>
          <p:spPr bwMode="auto">
            <a:xfrm>
              <a:off x="7620000" y="2819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3" name="Freeform 27"/>
            <p:cNvSpPr>
              <a:spLocks/>
            </p:cNvSpPr>
            <p:nvPr/>
          </p:nvSpPr>
          <p:spPr bwMode="auto">
            <a:xfrm rot="1483717">
              <a:off x="6934200" y="2819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Freeform 28"/>
            <p:cNvSpPr>
              <a:spLocks/>
            </p:cNvSpPr>
            <p:nvPr/>
          </p:nvSpPr>
          <p:spPr bwMode="auto">
            <a:xfrm rot="-2186462">
              <a:off x="5562600" y="2971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5" name="Freeform 29"/>
            <p:cNvSpPr>
              <a:spLocks/>
            </p:cNvSpPr>
            <p:nvPr/>
          </p:nvSpPr>
          <p:spPr bwMode="auto">
            <a:xfrm rot="1366250">
              <a:off x="6172200" y="3124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6" name="Freeform 30"/>
            <p:cNvSpPr>
              <a:spLocks/>
            </p:cNvSpPr>
            <p:nvPr/>
          </p:nvSpPr>
          <p:spPr bwMode="auto">
            <a:xfrm rot="674045">
              <a:off x="8077200" y="2590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7" name="Freeform 31"/>
            <p:cNvSpPr>
              <a:spLocks/>
            </p:cNvSpPr>
            <p:nvPr/>
          </p:nvSpPr>
          <p:spPr bwMode="auto">
            <a:xfrm rot="774808">
              <a:off x="8153400" y="3124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8" name="Freeform 32"/>
            <p:cNvSpPr>
              <a:spLocks/>
            </p:cNvSpPr>
            <p:nvPr/>
          </p:nvSpPr>
          <p:spPr bwMode="auto">
            <a:xfrm>
              <a:off x="7086600" y="2590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Freeform 33"/>
            <p:cNvSpPr>
              <a:spLocks/>
            </p:cNvSpPr>
            <p:nvPr/>
          </p:nvSpPr>
          <p:spPr bwMode="auto">
            <a:xfrm rot="870895">
              <a:off x="5410200" y="3200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3" name="Rectangle 57"/>
            <p:cNvSpPr>
              <a:spLocks noChangeArrowheads="1"/>
            </p:cNvSpPr>
            <p:nvPr/>
          </p:nvSpPr>
          <p:spPr bwMode="auto">
            <a:xfrm>
              <a:off x="3962400" y="25146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Small freq. bandwidth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962400" y="3733800"/>
            <a:ext cx="4953000" cy="1066800"/>
            <a:chOff x="3962400" y="3733800"/>
            <a:chExt cx="4953000" cy="1066800"/>
          </a:xfrm>
        </p:grpSpPr>
        <p:sp>
          <p:nvSpPr>
            <p:cNvPr id="22533" name="Rectangle 6"/>
            <p:cNvSpPr>
              <a:spLocks noChangeArrowheads="1"/>
            </p:cNvSpPr>
            <p:nvPr/>
          </p:nvSpPr>
          <p:spPr bwMode="auto">
            <a:xfrm>
              <a:off x="5181600" y="37338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0" name="Freeform 34"/>
            <p:cNvSpPr>
              <a:spLocks/>
            </p:cNvSpPr>
            <p:nvPr/>
          </p:nvSpPr>
          <p:spPr bwMode="auto">
            <a:xfrm>
              <a:off x="53340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1" name="Freeform 35"/>
            <p:cNvSpPr>
              <a:spLocks/>
            </p:cNvSpPr>
            <p:nvPr/>
          </p:nvSpPr>
          <p:spPr bwMode="auto">
            <a:xfrm>
              <a:off x="54102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2" name="Freeform 36"/>
            <p:cNvSpPr>
              <a:spLocks/>
            </p:cNvSpPr>
            <p:nvPr/>
          </p:nvSpPr>
          <p:spPr bwMode="auto">
            <a:xfrm rot="309788">
              <a:off x="5715000" y="4114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Freeform 37"/>
            <p:cNvSpPr>
              <a:spLocks/>
            </p:cNvSpPr>
            <p:nvPr/>
          </p:nvSpPr>
          <p:spPr bwMode="auto">
            <a:xfrm>
              <a:off x="70866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Freeform 38"/>
            <p:cNvSpPr>
              <a:spLocks/>
            </p:cNvSpPr>
            <p:nvPr/>
          </p:nvSpPr>
          <p:spPr bwMode="auto">
            <a:xfrm rot="-323438">
              <a:off x="6324600" y="3886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5" name="Freeform 39"/>
            <p:cNvSpPr>
              <a:spLocks/>
            </p:cNvSpPr>
            <p:nvPr/>
          </p:nvSpPr>
          <p:spPr bwMode="auto">
            <a:xfrm rot="-625341">
              <a:off x="62484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6" name="Freeform 40"/>
            <p:cNvSpPr>
              <a:spLocks/>
            </p:cNvSpPr>
            <p:nvPr/>
          </p:nvSpPr>
          <p:spPr bwMode="auto">
            <a:xfrm rot="282339">
              <a:off x="6934200" y="4191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7" name="Freeform 41"/>
            <p:cNvSpPr>
              <a:spLocks/>
            </p:cNvSpPr>
            <p:nvPr/>
          </p:nvSpPr>
          <p:spPr bwMode="auto">
            <a:xfrm rot="-356986">
              <a:off x="7162800" y="4495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8" name="Freeform 42"/>
            <p:cNvSpPr>
              <a:spLocks/>
            </p:cNvSpPr>
            <p:nvPr/>
          </p:nvSpPr>
          <p:spPr bwMode="auto">
            <a:xfrm>
              <a:off x="7696200" y="4114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9" name="Freeform 43"/>
            <p:cNvSpPr>
              <a:spLocks/>
            </p:cNvSpPr>
            <p:nvPr/>
          </p:nvSpPr>
          <p:spPr bwMode="auto">
            <a:xfrm rot="477922">
              <a:off x="80772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0" name="Freeform 44"/>
            <p:cNvSpPr>
              <a:spLocks/>
            </p:cNvSpPr>
            <p:nvPr/>
          </p:nvSpPr>
          <p:spPr bwMode="auto">
            <a:xfrm rot="417456">
              <a:off x="80772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4" name="Rectangle 58"/>
            <p:cNvSpPr>
              <a:spLocks noChangeArrowheads="1"/>
            </p:cNvSpPr>
            <p:nvPr/>
          </p:nvSpPr>
          <p:spPr bwMode="auto">
            <a:xfrm>
              <a:off x="3962400" y="37338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Low divergence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038600" y="4953000"/>
            <a:ext cx="4876800" cy="1066800"/>
            <a:chOff x="4038600" y="4953000"/>
            <a:chExt cx="4876800" cy="1066800"/>
          </a:xfrm>
        </p:grpSpPr>
        <p:sp>
          <p:nvSpPr>
            <p:cNvPr id="22534" name="Rectangle 7"/>
            <p:cNvSpPr>
              <a:spLocks noChangeArrowheads="1"/>
            </p:cNvSpPr>
            <p:nvPr/>
          </p:nvSpPr>
          <p:spPr bwMode="auto">
            <a:xfrm>
              <a:off x="5181600" y="49530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1" name="Freeform 45"/>
            <p:cNvSpPr>
              <a:spLocks/>
            </p:cNvSpPr>
            <p:nvPr/>
          </p:nvSpPr>
          <p:spPr bwMode="auto">
            <a:xfrm>
              <a:off x="5410200" y="518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2" name="Freeform 46"/>
            <p:cNvSpPr>
              <a:spLocks/>
            </p:cNvSpPr>
            <p:nvPr/>
          </p:nvSpPr>
          <p:spPr bwMode="auto">
            <a:xfrm>
              <a:off x="54102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3" name="Freeform 47"/>
            <p:cNvSpPr>
              <a:spLocks/>
            </p:cNvSpPr>
            <p:nvPr/>
          </p:nvSpPr>
          <p:spPr bwMode="auto">
            <a:xfrm rot="309788">
              <a:off x="5715000" y="5334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4" name="Freeform 48"/>
            <p:cNvSpPr>
              <a:spLocks/>
            </p:cNvSpPr>
            <p:nvPr/>
          </p:nvSpPr>
          <p:spPr bwMode="auto">
            <a:xfrm>
              <a:off x="7086600" y="525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5" name="Freeform 49"/>
            <p:cNvSpPr>
              <a:spLocks/>
            </p:cNvSpPr>
            <p:nvPr/>
          </p:nvSpPr>
          <p:spPr bwMode="auto">
            <a:xfrm rot="-323438">
              <a:off x="6324600" y="525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6" name="Freeform 50"/>
            <p:cNvSpPr>
              <a:spLocks/>
            </p:cNvSpPr>
            <p:nvPr/>
          </p:nvSpPr>
          <p:spPr bwMode="auto">
            <a:xfrm rot="-625341">
              <a:off x="62484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7" name="Freeform 51"/>
            <p:cNvSpPr>
              <a:spLocks/>
            </p:cNvSpPr>
            <p:nvPr/>
          </p:nvSpPr>
          <p:spPr bwMode="auto">
            <a:xfrm rot="282339">
              <a:off x="6934200" y="541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8" name="Freeform 52"/>
            <p:cNvSpPr>
              <a:spLocks/>
            </p:cNvSpPr>
            <p:nvPr/>
          </p:nvSpPr>
          <p:spPr bwMode="auto">
            <a:xfrm rot="-356986">
              <a:off x="7086600" y="5562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9" name="Freeform 53"/>
            <p:cNvSpPr>
              <a:spLocks/>
            </p:cNvSpPr>
            <p:nvPr/>
          </p:nvSpPr>
          <p:spPr bwMode="auto">
            <a:xfrm>
              <a:off x="7696200" y="5334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0" name="Freeform 54"/>
            <p:cNvSpPr>
              <a:spLocks/>
            </p:cNvSpPr>
            <p:nvPr/>
          </p:nvSpPr>
          <p:spPr bwMode="auto">
            <a:xfrm rot="477922">
              <a:off x="8023225" y="522605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1" name="Freeform 55"/>
            <p:cNvSpPr>
              <a:spLocks/>
            </p:cNvSpPr>
            <p:nvPr/>
          </p:nvSpPr>
          <p:spPr bwMode="auto">
            <a:xfrm rot="417456">
              <a:off x="80010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5" name="Rectangle 59"/>
            <p:cNvSpPr>
              <a:spLocks noChangeArrowheads="1"/>
            </p:cNvSpPr>
            <p:nvPr/>
          </p:nvSpPr>
          <p:spPr bwMode="auto">
            <a:xfrm>
              <a:off x="4038600" y="49530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Small source size</a:t>
              </a:r>
            </a:p>
          </p:txBody>
        </p:sp>
      </p:grpSp>
      <p:cxnSp>
        <p:nvCxnSpPr>
          <p:cNvPr id="22586" name="Straight Connector 58"/>
          <p:cNvCxnSpPr>
            <a:cxnSpLocks noChangeShapeType="1"/>
          </p:cNvCxnSpPr>
          <p:nvPr/>
        </p:nvCxnSpPr>
        <p:spPr bwMode="auto">
          <a:xfrm flipV="1">
            <a:off x="1828800" y="1981200"/>
            <a:ext cx="457200" cy="1524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</p:cxnSp>
      <p:sp>
        <p:nvSpPr>
          <p:cNvPr id="22587" name="Rectangle 59"/>
          <p:cNvSpPr>
            <a:spLocks noChangeArrowheads="1"/>
          </p:cNvSpPr>
          <p:nvPr/>
        </p:nvSpPr>
        <p:spPr bwMode="auto">
          <a:xfrm>
            <a:off x="2057400" y="1993900"/>
            <a:ext cx="1219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 dirty="0" err="1" smtClean="0">
                <a:solidFill>
                  <a:srgbClr val="0000FF"/>
                </a:solidFill>
                <a:latin typeface="Times" pitchFamily="-110" charset="0"/>
                <a:ea typeface="Times" pitchFamily="-110" charset="0"/>
                <a:cs typeface="Times" pitchFamily="-110" charset="0"/>
              </a:rPr>
              <a:t>SwissFEL</a:t>
            </a:r>
            <a:endParaRPr lang="en-US" sz="800" dirty="0">
              <a:solidFill>
                <a:srgbClr val="0000FF"/>
              </a:solidFill>
              <a:latin typeface="Times" pitchFamily="-110" charset="0"/>
              <a:ea typeface="Times" pitchFamily="-110" charset="0"/>
              <a:cs typeface="Time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SASE FEL (Self-Amplified Spontaneous Emission)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FEL Amplifier (starts with an input signal)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Modes</a:t>
            </a:r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645347" y="4724400"/>
            <a:ext cx="8386706" cy="952500"/>
            <a:chOff x="604894" y="1866900"/>
            <a:chExt cx="8386706" cy="952500"/>
          </a:xfrm>
        </p:grpSpPr>
        <p:grpSp>
          <p:nvGrpSpPr>
            <p:cNvPr id="54" name="Group 53"/>
            <p:cNvGrpSpPr/>
            <p:nvPr/>
          </p:nvGrpSpPr>
          <p:grpSpPr>
            <a:xfrm>
              <a:off x="604894" y="1866900"/>
              <a:ext cx="7319906" cy="952500"/>
              <a:chOff x="604894" y="1866900"/>
              <a:chExt cx="7319906" cy="9525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2552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81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009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238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467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695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24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152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381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610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838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67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95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524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53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981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hape 26"/>
              <p:cNvCxnSpPr>
                <a:endCxn id="10" idx="1"/>
              </p:cNvCxnSpPr>
              <p:nvPr/>
            </p:nvCxnSpPr>
            <p:spPr>
              <a:xfrm rot="5400000" flipH="1" flipV="1">
                <a:off x="1809750" y="207645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hape 28"/>
              <p:cNvCxnSpPr/>
              <p:nvPr/>
            </p:nvCxnSpPr>
            <p:spPr>
              <a:xfrm rot="10800000" flipH="1" flipV="1">
                <a:off x="6248400" y="209550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ight Arrow 29"/>
              <p:cNvSpPr/>
              <p:nvPr/>
            </p:nvSpPr>
            <p:spPr>
              <a:xfrm>
                <a:off x="1524000" y="2000250"/>
                <a:ext cx="533400" cy="1905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Arrow 30"/>
              <p:cNvSpPr/>
              <p:nvPr/>
            </p:nvSpPr>
            <p:spPr>
              <a:xfrm>
                <a:off x="6819900" y="1905000"/>
                <a:ext cx="1104900" cy="3810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8954" y="1891268"/>
                <a:ext cx="801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Seed</a:t>
                </a:r>
                <a:endParaRPr lang="en-US" i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04894" y="2450068"/>
                <a:ext cx="1296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Electrons</a:t>
                </a:r>
                <a:endParaRPr lang="en-US" i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581400" y="2417802"/>
                <a:ext cx="1500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 smtClean="0"/>
                  <a:t>Undulators</a:t>
                </a:r>
                <a:endParaRPr lang="en-US" i="1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7933373" y="1891268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Output</a:t>
              </a:r>
              <a:endParaRPr lang="en-US" i="1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45347" y="1905000"/>
            <a:ext cx="8386706" cy="952500"/>
            <a:chOff x="604894" y="4838699"/>
            <a:chExt cx="8386706" cy="952500"/>
          </a:xfrm>
        </p:grpSpPr>
        <p:sp>
          <p:nvSpPr>
            <p:cNvPr id="36" name="Rectangle 35"/>
            <p:cNvSpPr/>
            <p:nvPr/>
          </p:nvSpPr>
          <p:spPr>
            <a:xfrm>
              <a:off x="2552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1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009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38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67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695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924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152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81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610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38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67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295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524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53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981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hape 51"/>
            <p:cNvCxnSpPr>
              <a:endCxn id="36" idx="1"/>
            </p:cNvCxnSpPr>
            <p:nvPr/>
          </p:nvCxnSpPr>
          <p:spPr>
            <a:xfrm rot="5400000" flipH="1" flipV="1">
              <a:off x="1809750" y="504824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hape 52"/>
            <p:cNvCxnSpPr/>
            <p:nvPr/>
          </p:nvCxnSpPr>
          <p:spPr>
            <a:xfrm rot="10800000" flipH="1" flipV="1">
              <a:off x="6248400" y="506729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ight Arrow 54"/>
            <p:cNvSpPr/>
            <p:nvPr/>
          </p:nvSpPr>
          <p:spPr>
            <a:xfrm>
              <a:off x="6819900" y="4876799"/>
              <a:ext cx="1104900" cy="381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4894" y="5421867"/>
              <a:ext cx="1296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Electrons</a:t>
              </a:r>
              <a:endParaRPr lang="en-US" i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81400" y="5389601"/>
              <a:ext cx="150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Undulators</a:t>
              </a:r>
              <a:endParaRPr lang="en-US" i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33373" y="4863067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Output</a:t>
              </a:r>
              <a:endParaRPr lang="en-US" i="1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532775" y="6007291"/>
            <a:ext cx="5087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Seed must be above shot noise power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97847" y="3048000"/>
            <a:ext cx="556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Spontaneous emission (shot </a:t>
            </a:r>
            <a:r>
              <a:rPr lang="en-US" sz="2000" dirty="0" err="1" smtClean="0">
                <a:solidFill>
                  <a:srgbClr val="FF0000"/>
                </a:solidFill>
              </a:rPr>
              <a:t>nosie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is a broadband seed of “white noise”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ofile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6835" y="1066800"/>
            <a:ext cx="7130330" cy="4940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Growth of SASE Pulse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7497" y="6324600"/>
            <a:ext cx="306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Simulation for FLASH FEL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5443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FEL starts with the broadband signal of spontaneous radiation (almost a white noise signal)</a:t>
            </a:r>
          </a:p>
          <a:p>
            <a:r>
              <a:rPr lang="en-US" sz="2000" dirty="0" smtClean="0"/>
              <a:t>Within the FEL bandwidth </a:t>
            </a:r>
            <a:r>
              <a:rPr lang="en-US" sz="2000" dirty="0" err="1" smtClean="0">
                <a:latin typeface="Symbol" charset="2"/>
                <a:cs typeface="Symbol" charset="2"/>
              </a:rPr>
              <a:t>Dw</a:t>
            </a:r>
            <a:r>
              <a:rPr lang="en-US" sz="2000" dirty="0" smtClean="0">
                <a:latin typeface="Symbol" charset="2"/>
                <a:cs typeface="Symbol" charset="2"/>
              </a:rPr>
              <a:t>=2rw </a:t>
            </a:r>
            <a:r>
              <a:rPr lang="en-US" sz="2000" dirty="0" smtClean="0"/>
              <a:t>the noise is amplified</a:t>
            </a:r>
          </a:p>
          <a:p>
            <a:r>
              <a:rPr lang="en-US" sz="2000" dirty="0" smtClean="0"/>
              <a:t>Spikes in spectrum and time profile.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SASE </a:t>
            </a:r>
            <a:r>
              <a:rPr lang="en-US" dirty="0" err="1" smtClean="0"/>
              <a:t>FELs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62004" y="2687320"/>
            <a:ext cx="3809604" cy="2926080"/>
            <a:chOff x="609600" y="3665220"/>
            <a:chExt cx="3809604" cy="2926080"/>
          </a:xfrm>
        </p:grpSpPr>
        <p:pic>
          <p:nvPicPr>
            <p:cNvPr id="4" name="Picture 3" descr="Aramis_profile_200pC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609600" y="3665220"/>
              <a:ext cx="3809604" cy="2926080"/>
            </a:xfrm>
            <a:prstGeom prst="rect">
              <a:avLst/>
            </a:prstGeom>
          </p:spPr>
        </p:pic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1131887" y="3929061"/>
              <a:ext cx="100171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Pulse at saturation</a:t>
              </a: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603500" y="4064000"/>
              <a:ext cx="2905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c</a:t>
              </a:r>
              <a:endParaRPr lang="en-US" sz="1400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21336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H="1">
              <a:off x="23622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1955800" y="5715000"/>
              <a:ext cx="1188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149600" y="5499100"/>
              <a:ext cx="2968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b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1396" y="2687320"/>
            <a:ext cx="3809604" cy="2926080"/>
            <a:chOff x="4838700" y="3703320"/>
            <a:chExt cx="3809604" cy="2926080"/>
          </a:xfrm>
        </p:grpSpPr>
        <p:pic>
          <p:nvPicPr>
            <p:cNvPr id="5" name="Picture 4" descr="Aramis_spectrum_200pC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5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4838700" y="3703320"/>
              <a:ext cx="3809604" cy="2926080"/>
            </a:xfrm>
            <a:prstGeom prst="rect">
              <a:avLst/>
            </a:prstGeom>
          </p:spPr>
        </p:pic>
        <p:sp>
          <p:nvSpPr>
            <p:cNvPr id="7" name="TextBox 8"/>
            <p:cNvSpPr txBox="1">
              <a:spLocks noChangeArrowheads="1"/>
            </p:cNvSpPr>
            <p:nvPr/>
          </p:nvSpPr>
          <p:spPr bwMode="auto">
            <a:xfrm>
              <a:off x="5360193" y="3962400"/>
              <a:ext cx="1014413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Spectrum at 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saturation</a:t>
              </a: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6881812" y="4086225"/>
              <a:ext cx="4460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1/t</a:t>
              </a:r>
              <a:r>
                <a:rPr lang="en-US" sz="1400" baseline="-25000"/>
                <a:t>b</a:t>
              </a:r>
              <a:endParaRPr lang="en-US" sz="1400"/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6565900" y="4262438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 flipH="1">
              <a:off x="6794500" y="4262438"/>
              <a:ext cx="1635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6646862" y="5784850"/>
              <a:ext cx="3200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6934200" y="5613400"/>
              <a:ext cx="101949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1/</a:t>
              </a:r>
              <a:r>
                <a:rPr lang="en-US" sz="1400" dirty="0" smtClean="0"/>
                <a:t>t</a:t>
              </a:r>
              <a:r>
                <a:rPr lang="en-US" sz="1400" baseline="-25000" dirty="0" smtClean="0"/>
                <a:t>c</a:t>
              </a:r>
              <a:r>
                <a:rPr lang="en-US" sz="1400" dirty="0" smtClean="0"/>
                <a:t>=2</a:t>
              </a:r>
              <a:r>
                <a:rPr lang="en-US" sz="1400" dirty="0" smtClean="0">
                  <a:latin typeface="Symbol" charset="2"/>
                  <a:cs typeface="Symbol" charset="2"/>
                </a:rPr>
                <a:t>rw</a:t>
              </a:r>
              <a:endParaRPr lang="en-US" sz="1400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2533431"/>
            <a:ext cx="426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SwissFEL</a:t>
            </a:r>
            <a:r>
              <a:rPr lang="en-US" sz="1400" i="1" dirty="0" smtClean="0"/>
              <a:t>: Simulation for 1 Angstrom radiation</a:t>
            </a:r>
            <a:endParaRPr lang="en-US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133600" y="5638800"/>
            <a:ext cx="2570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Coorperation</a:t>
            </a:r>
            <a:r>
              <a:rPr lang="en-US" dirty="0" smtClean="0"/>
              <a:t> Length:</a:t>
            </a:r>
            <a:endParaRPr lang="en-US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5183868" y="5759966"/>
          <a:ext cx="1935992" cy="717034"/>
        </p:xfrm>
        <a:graphic>
          <a:graphicData uri="http://schemas.openxmlformats.org/presentationml/2006/ole">
            <p:oleObj spid="_x0000_s949250" name="Equation" r:id="rId7" imgW="1028700" imgH="38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VIII. The Importance of </a:t>
            </a:r>
            <a:r>
              <a:rPr lang="en-US" sz="48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r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Typical values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 = 10</a:t>
            </a:r>
            <a:r>
              <a:rPr lang="en-US" baseline="30000" dirty="0" smtClean="0"/>
              <a:t>-2 </a:t>
            </a:r>
            <a:r>
              <a:rPr lang="en-US" dirty="0" smtClean="0"/>
              <a:t>– 10</a:t>
            </a:r>
            <a:r>
              <a:rPr lang="en-US" baseline="30000" dirty="0" smtClean="0"/>
              <a:t>-4</a:t>
            </a:r>
            <a:endParaRPr lang="en-US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r>
              <a:rPr lang="en-US" dirty="0" smtClean="0"/>
              <a:t>Scaling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Beam Requirements: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the FEL Parameter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64820" y="4084320"/>
          <a:ext cx="1440180" cy="640080"/>
        </p:xfrm>
        <a:graphic>
          <a:graphicData uri="http://schemas.openxmlformats.org/presentationml/2006/ole">
            <p:oleObj spid="_x0000_s968706" name="Equation" r:id="rId3" imgW="914400" imgH="4064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" y="3505200"/>
            <a:ext cx="1563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Gain length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2398032" y="3962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626632" y="4191000"/>
          <a:ext cx="1724297" cy="438912"/>
        </p:xfrm>
        <a:graphic>
          <a:graphicData uri="http://schemas.openxmlformats.org/presentationml/2006/ole">
            <p:oleObj spid="_x0000_s968707" name="Equation" r:id="rId4" imgW="838200" imgH="177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18967" y="3505200"/>
            <a:ext cx="13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Efficiency</a:t>
            </a:r>
            <a:endParaRPr lang="en-US" i="1" dirty="0"/>
          </a:p>
        </p:txBody>
      </p:sp>
      <p:sp>
        <p:nvSpPr>
          <p:cNvPr id="10" name="Rectangle 9"/>
          <p:cNvSpPr/>
          <p:nvPr/>
        </p:nvSpPr>
        <p:spPr>
          <a:xfrm>
            <a:off x="70104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7467600" y="4089400"/>
          <a:ext cx="1195387" cy="711200"/>
        </p:xfrm>
        <a:graphic>
          <a:graphicData uri="http://schemas.openxmlformats.org/presentationml/2006/ole">
            <p:oleObj spid="_x0000_s968708" name="Equation" r:id="rId5" imgW="596900" imgH="3556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15200" y="3505200"/>
            <a:ext cx="144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Bandwidth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4792980" y="3939064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09" name="Object 5"/>
          <p:cNvGraphicFramePr>
            <a:graphicFrameLocks noChangeAspect="1"/>
          </p:cNvGraphicFramePr>
          <p:nvPr/>
        </p:nvGraphicFramePr>
        <p:xfrm>
          <a:off x="5257800" y="4091464"/>
          <a:ext cx="979487" cy="619125"/>
        </p:xfrm>
        <a:graphic>
          <a:graphicData uri="http://schemas.openxmlformats.org/presentationml/2006/ole">
            <p:oleObj spid="_x0000_s968709" name="Equation" r:id="rId6" imgW="622300" imgH="3937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48200" y="3505200"/>
            <a:ext cx="232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SASE Spike Length</a:t>
            </a:r>
            <a:endParaRPr lang="en-US" i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3123406" y="1676400"/>
            <a:ext cx="2592387" cy="1211818"/>
            <a:chOff x="10960967" y="1345168"/>
            <a:chExt cx="2592387" cy="1211818"/>
          </a:xfrm>
        </p:grpSpPr>
        <p:sp>
          <p:nvSpPr>
            <p:cNvPr id="26" name="Rectangle 25"/>
            <p:cNvSpPr/>
            <p:nvPr/>
          </p:nvSpPr>
          <p:spPr>
            <a:xfrm>
              <a:off x="10960967" y="1345168"/>
              <a:ext cx="2592387" cy="12118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7" name="Object 7"/>
            <p:cNvGraphicFramePr>
              <a:graphicFrameLocks noChangeAspect="1"/>
            </p:cNvGraphicFramePr>
            <p:nvPr/>
          </p:nvGraphicFramePr>
          <p:xfrm>
            <a:off x="11086493" y="1345168"/>
            <a:ext cx="2273300" cy="1047750"/>
          </p:xfrm>
          <a:graphic>
            <a:graphicData uri="http://schemas.openxmlformats.org/presentationml/2006/ole">
              <p:oleObj spid="_x0000_s968712" name="Equation" r:id="rId7" imgW="1346200" imgH="622300" progId="Equation.3">
                <p:embed/>
              </p:oleObj>
            </a:graphicData>
          </a:graphic>
        </p:graphicFrame>
      </p:grpSp>
      <p:sp>
        <p:nvSpPr>
          <p:cNvPr id="19" name="Rectangle 18"/>
          <p:cNvSpPr/>
          <p:nvPr/>
        </p:nvSpPr>
        <p:spPr>
          <a:xfrm>
            <a:off x="2398032" y="5867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2931432" y="5943600"/>
          <a:ext cx="1068387" cy="812800"/>
        </p:xfrm>
        <a:graphic>
          <a:graphicData uri="http://schemas.openxmlformats.org/presentationml/2006/ole">
            <p:oleObj spid="_x0000_s968715" name="Equation" r:id="rId8" imgW="533400" imgH="406400" progId="Equation.3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4792980" y="5867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867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16" name="Object 12"/>
          <p:cNvGraphicFramePr>
            <a:graphicFrameLocks noChangeAspect="1"/>
          </p:cNvGraphicFramePr>
          <p:nvPr/>
        </p:nvGraphicFramePr>
        <p:xfrm>
          <a:off x="5334000" y="6004254"/>
          <a:ext cx="950912" cy="701346"/>
        </p:xfrm>
        <a:graphic>
          <a:graphicData uri="http://schemas.openxmlformats.org/presentationml/2006/ole">
            <p:oleObj spid="_x0000_s968716" name="Equation" r:id="rId9" imgW="533400" imgH="393700" progId="Equation.3">
              <p:embed/>
            </p:oleObj>
          </a:graphicData>
        </a:graphic>
      </p:graphicFrame>
      <p:graphicFrame>
        <p:nvGraphicFramePr>
          <p:cNvPr id="968717" name="Object 13"/>
          <p:cNvGraphicFramePr>
            <a:graphicFrameLocks noChangeAspect="1"/>
          </p:cNvGraphicFramePr>
          <p:nvPr/>
        </p:nvGraphicFramePr>
        <p:xfrm>
          <a:off x="7161212" y="6004254"/>
          <a:ext cx="1677988" cy="679450"/>
        </p:xfrm>
        <a:graphic>
          <a:graphicData uri="http://schemas.openxmlformats.org/presentationml/2006/ole">
            <p:oleObj spid="_x0000_s968717" name="Equation" r:id="rId10" imgW="1104900" imgH="4445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590800" y="5498068"/>
            <a:ext cx="18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Energy Spread</a:t>
            </a:r>
            <a:endParaRPr lang="en-US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244115" y="5498068"/>
            <a:ext cx="14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Beam Size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104985" y="5498068"/>
            <a:ext cx="13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Emittance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Only electrons within the FEL bandwidth can contribute to FEL gain.</a:t>
            </a:r>
          </a:p>
          <a:p>
            <a:r>
              <a:rPr lang="en-US" sz="2000" dirty="0" smtClean="0"/>
              <a:t>FEL process is a quarter rotation in the </a:t>
            </a:r>
            <a:r>
              <a:rPr lang="en-US" sz="2000" dirty="0" err="1" smtClean="0"/>
              <a:t>separatrix</a:t>
            </a:r>
            <a:r>
              <a:rPr lang="en-US" sz="2000" dirty="0" smtClean="0"/>
              <a:t> of the FEL. If </a:t>
            </a:r>
            <a:r>
              <a:rPr lang="en-US" sz="2000" dirty="0" err="1" smtClean="0"/>
              <a:t>separatrix</a:t>
            </a:r>
            <a:r>
              <a:rPr lang="en-US" sz="2000" dirty="0" smtClean="0"/>
              <a:t> is filled homogeneously, no bunching and thus coherent emission can be achieved.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Beam Requirements: Energy Spread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895600"/>
            <a:ext cx="3473450" cy="264795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895600"/>
            <a:ext cx="3473450" cy="2651125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47800" y="3114675"/>
            <a:ext cx="971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Small spread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257800" y="3114675"/>
            <a:ext cx="958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Large spread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76400" y="4649946"/>
            <a:ext cx="14125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Strong Bunching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90141" y="4708525"/>
            <a:ext cx="13154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Weak Bunching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1800" y="56388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7315200" y="5715000"/>
          <a:ext cx="1068387" cy="812800"/>
        </p:xfrm>
        <a:graphic>
          <a:graphicData uri="http://schemas.openxmlformats.org/presentationml/2006/ole">
            <p:oleObj spid="_x0000_s951298" name="Equation" r:id="rId5" imgW="533400" imgH="4064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05200" y="5715000"/>
            <a:ext cx="309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Spread Constraint: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the Focusing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Decreasing the </a:t>
            </a:r>
            <a:r>
              <a:rPr lang="en-US" sz="2000" dirty="0" err="1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-function (increase focusing), increases the FEL parameter </a:t>
            </a:r>
            <a:r>
              <a:rPr lang="en-US" sz="2000" dirty="0" err="1" smtClean="0">
                <a:latin typeface="Symbol" charset="2"/>
                <a:cs typeface="Symbol" charset="2"/>
              </a:rPr>
              <a:t>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Stronger focusing:</a:t>
            </a:r>
          </a:p>
          <a:p>
            <a:pPr lvl="1"/>
            <a:r>
              <a:rPr lang="en-US" sz="1600" dirty="0" smtClean="0">
                <a:sym typeface="Wingdings"/>
              </a:rPr>
              <a:t>Larger kinetic energy of </a:t>
            </a:r>
            <a:r>
              <a:rPr lang="en-US" sz="1600" dirty="0" err="1" smtClean="0">
                <a:sym typeface="Wingdings"/>
              </a:rPr>
              <a:t>betatron</a:t>
            </a:r>
            <a:r>
              <a:rPr lang="en-US" sz="1600" dirty="0" smtClean="0">
                <a:sym typeface="Wingdings"/>
              </a:rPr>
              <a:t> oscillation</a:t>
            </a:r>
          </a:p>
          <a:p>
            <a:pPr lvl="1"/>
            <a:r>
              <a:rPr lang="en-US" sz="1600" dirty="0" smtClean="0">
                <a:sym typeface="Wingdings"/>
              </a:rPr>
              <a:t>Less kinetic energy for longitudinal motion</a:t>
            </a:r>
          </a:p>
          <a:p>
            <a:pPr lvl="1"/>
            <a:r>
              <a:rPr lang="en-US" sz="1600" dirty="0" smtClean="0">
                <a:sym typeface="Wingdings"/>
              </a:rPr>
              <a:t>Smearing out of growing bunching</a:t>
            </a:r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14" name="Picture 13" descr="beta-sca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443351" y="2834640"/>
            <a:ext cx="5548249" cy="40233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45695" y="5816708"/>
            <a:ext cx="2933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3D Optimization for </a:t>
            </a:r>
            <a:r>
              <a:rPr lang="en-US" sz="1600" i="1" dirty="0" err="1" smtClean="0">
                <a:solidFill>
                  <a:srgbClr val="FF0000"/>
                </a:solidFill>
              </a:rPr>
              <a:t>SwissFEL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0433" y="3889215"/>
            <a:ext cx="2013041" cy="11567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756424" y="4139663"/>
          <a:ext cx="1677988" cy="679450"/>
        </p:xfrm>
        <a:graphic>
          <a:graphicData uri="http://schemas.openxmlformats.org/presentationml/2006/ole">
            <p:oleObj spid="_x0000_s992260" name="Equation" r:id="rId5" imgW="1104900" imgH="44450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74453" y="3362689"/>
            <a:ext cx="175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From 1D Theory: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392640" y="2819400"/>
            <a:ext cx="4374904" cy="2819400"/>
            <a:chOff x="392640" y="2971800"/>
            <a:chExt cx="4374904" cy="2819400"/>
          </a:xfrm>
        </p:grpSpPr>
        <p:sp>
          <p:nvSpPr>
            <p:cNvPr id="76" name="Rectangle 75"/>
            <p:cNvSpPr/>
            <p:nvPr/>
          </p:nvSpPr>
          <p:spPr>
            <a:xfrm>
              <a:off x="3867022" y="2971800"/>
              <a:ext cx="900522" cy="69691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2640" y="3759875"/>
              <a:ext cx="273156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</a:rPr>
                <a:t>“Soft” constraint for emittance to be smaller than photon emittance for all electrons to contribute on the emission process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 rot="10800000" flipV="1">
              <a:off x="3093500" y="3694787"/>
              <a:ext cx="988821" cy="6461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Overview of 3D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41" y="1090514"/>
            <a:ext cx="8591678" cy="416728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New free Parameter: </a:t>
            </a:r>
            <a:r>
              <a:rPr lang="en-US" sz="2000" b="1" i="1" dirty="0" smtClean="0"/>
              <a:t>Diffraction Parameter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Assuming electron size as radiation source size: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3187" y="1600200"/>
          <a:ext cx="989013" cy="696912"/>
        </p:xfrm>
        <a:graphic>
          <a:graphicData uri="http://schemas.openxmlformats.org/presentationml/2006/ole">
            <p:oleObj spid="_x0000_s996354" name="Equation" r:id="rId3" imgW="558800" imgH="3937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0400" y="1447800"/>
            <a:ext cx="1969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Rayleigh Length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2133600"/>
            <a:ext cx="375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Scaling length of the FEL (2k</a:t>
            </a:r>
            <a:r>
              <a:rPr lang="en-US" baseline="-25000" dirty="0" smtClean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2306169" y="1600200"/>
            <a:ext cx="787330" cy="276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2306169" y="2152512"/>
            <a:ext cx="787330" cy="2106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590166" y="2819400"/>
          <a:ext cx="2314575" cy="696913"/>
        </p:xfrm>
        <a:graphic>
          <a:graphicData uri="http://schemas.openxmlformats.org/presentationml/2006/ole">
            <p:oleObj spid="_x0000_s996355" name="Equation" r:id="rId4" imgW="1308100" imgH="393700" progId="Equation.3">
              <p:embed/>
            </p:oleObj>
          </a:graphicData>
        </a:graphic>
      </p:graphicFrame>
      <p:cxnSp>
        <p:nvCxnSpPr>
          <p:cNvPr id="26" name="Straight Arrow Connector 9"/>
          <p:cNvCxnSpPr>
            <a:cxnSpLocks noChangeShapeType="1"/>
          </p:cNvCxnSpPr>
          <p:nvPr/>
        </p:nvCxnSpPr>
        <p:spPr bwMode="auto">
          <a:xfrm>
            <a:off x="3446981" y="5381625"/>
            <a:ext cx="51054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4818582" y="5456237"/>
            <a:ext cx="22860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" name="Oval 28"/>
          <p:cNvSpPr/>
          <p:nvPr/>
        </p:nvSpPr>
        <p:spPr bwMode="auto">
          <a:xfrm>
            <a:off x="5504381" y="53816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5656781" y="5534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6098106" y="5457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5809181" y="5076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199581" y="57626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809181" y="5686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5656781" y="5534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5809181" y="5686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6799781" y="5229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5961581" y="5229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7028381" y="4772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5961581" y="5838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5123381" y="5534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961581" y="5838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6113981" y="4848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6723581" y="4924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6418781" y="5534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6686275" y="5518150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5504381" y="5153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5275781" y="5229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5428181" y="5915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6494981" y="50006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7409381" y="4695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4894781" y="5991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5047181" y="5213350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4742381" y="54578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6342581" y="4924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5580581" y="57626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6594200" y="4679950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4742381" y="5686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437581" y="59150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970981" y="56102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5679800" y="4924425"/>
            <a:ext cx="92075" cy="92075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8628581" y="5229225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x</a:t>
            </a:r>
          </a:p>
        </p:txBody>
      </p:sp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5809181" y="4010025"/>
            <a:ext cx="3513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err="1" smtClean="0"/>
              <a:t>p</a:t>
            </a:r>
            <a:r>
              <a:rPr lang="en-US" sz="1200" baseline="-25000" dirty="0" err="1" smtClean="0"/>
              <a:t>x</a:t>
            </a:r>
            <a:endParaRPr lang="en-US" sz="1200" baseline="-25000" dirty="0"/>
          </a:p>
        </p:txBody>
      </p:sp>
      <p:grpSp>
        <p:nvGrpSpPr>
          <p:cNvPr id="5" name="Group 65"/>
          <p:cNvGrpSpPr/>
          <p:nvPr/>
        </p:nvGrpSpPr>
        <p:grpSpPr>
          <a:xfrm>
            <a:off x="1727719" y="4821238"/>
            <a:ext cx="6227762" cy="1631394"/>
            <a:chOff x="1727719" y="4821238"/>
            <a:chExt cx="6227762" cy="1631394"/>
          </a:xfrm>
        </p:grpSpPr>
        <p:sp>
          <p:nvSpPr>
            <p:cNvPr id="28" name="Oval 12"/>
            <p:cNvSpPr>
              <a:spLocks noChangeArrowheads="1"/>
            </p:cNvSpPr>
            <p:nvPr/>
          </p:nvSpPr>
          <p:spPr bwMode="auto">
            <a:xfrm rot="20313821">
              <a:off x="4145481" y="4821238"/>
              <a:ext cx="3810000" cy="1066800"/>
            </a:xfrm>
            <a:prstGeom prst="ellipse">
              <a:avLst/>
            </a:prstGeom>
            <a:noFill/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727719" y="6083300"/>
              <a:ext cx="2139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Photon Emittance</a:t>
              </a:r>
              <a:endParaRPr lang="en-US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3867022" y="6050852"/>
              <a:ext cx="410239" cy="156464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" name="Group 69"/>
          <p:cNvGrpSpPr/>
          <p:nvPr/>
        </p:nvGrpSpPr>
        <p:grpSpPr>
          <a:xfrm>
            <a:off x="4710637" y="5008228"/>
            <a:ext cx="4077818" cy="1645203"/>
            <a:chOff x="4710637" y="5008228"/>
            <a:chExt cx="4077818" cy="1645203"/>
          </a:xfrm>
        </p:grpSpPr>
        <p:sp>
          <p:nvSpPr>
            <p:cNvPr id="67" name="Oval 12"/>
            <p:cNvSpPr>
              <a:spLocks noChangeAspect="1" noChangeArrowheads="1"/>
            </p:cNvSpPr>
            <p:nvPr/>
          </p:nvSpPr>
          <p:spPr bwMode="auto">
            <a:xfrm rot="20313821">
              <a:off x="4710637" y="5008228"/>
              <a:ext cx="2612571" cy="731520"/>
            </a:xfrm>
            <a:prstGeom prst="ellipse">
              <a:avLst/>
            </a:prstGeom>
            <a:noFill/>
            <a:ln>
              <a:solidFill>
                <a:srgbClr val="800000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10856" y="6007100"/>
              <a:ext cx="2277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Diffraction Limited</a:t>
              </a:r>
            </a:p>
            <a:p>
              <a:r>
                <a:rPr lang="en-US" dirty="0" smtClean="0"/>
                <a:t>Photon Emittance</a:t>
              </a:r>
              <a:endParaRPr lang="en-US" dirty="0"/>
            </a:p>
          </p:txBody>
        </p:sp>
        <p:cxnSp>
          <p:nvCxnSpPr>
            <p:cNvPr id="69" name="Straight Connector 68"/>
            <p:cNvCxnSpPr>
              <a:endCxn id="67" idx="5"/>
            </p:cNvCxnSpPr>
            <p:nvPr/>
          </p:nvCxnSpPr>
          <p:spPr>
            <a:xfrm rot="16200000" flipV="1">
              <a:off x="6871370" y="5377013"/>
              <a:ext cx="729948" cy="530225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/>
          <p:nvPr/>
        </p:nvCxnSpPr>
        <p:spPr>
          <a:xfrm rot="16200000" flipV="1">
            <a:off x="6924265" y="4176688"/>
            <a:ext cx="614058" cy="40582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296867" y="3640693"/>
            <a:ext cx="108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FEL utilized the strong coherent emission in the collective instability with the tuning ability of the wavelength.</a:t>
            </a:r>
          </a:p>
          <a:p>
            <a:endParaRPr lang="en-US" sz="2000" dirty="0" smtClean="0"/>
          </a:p>
          <a:p>
            <a:r>
              <a:rPr lang="en-US" sz="2000" dirty="0" smtClean="0"/>
              <a:t>Instability can only occur with a beam with low energy spread and emittance.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1311275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Induced energy modulation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5257800" y="1295400"/>
            <a:ext cx="289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Increasing density modulation</a:t>
            </a: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3098800" y="33528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Enhanced emission</a:t>
            </a:r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3581400" y="1524000"/>
            <a:ext cx="1752600" cy="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 flipH="1">
            <a:off x="5562600" y="1905000"/>
            <a:ext cx="1066800" cy="17526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 flipH="1" flipV="1">
            <a:off x="1676400" y="1828800"/>
            <a:ext cx="1066800" cy="16764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Rectangle 10"/>
          <p:cNvSpPr>
            <a:spLocks noChangeArrowheads="1"/>
          </p:cNvSpPr>
          <p:nvPr/>
        </p:nvSpPr>
        <p:spPr bwMode="auto">
          <a:xfrm>
            <a:off x="2971800" y="2133600"/>
            <a:ext cx="26329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Run-away process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(collective instability)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1141" y="838200"/>
            <a:ext cx="1905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FEL Process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752600"/>
            <a:ext cx="8229600" cy="3429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IX. Some Mathematical Hardcore Stuff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(Exact Solution-1D)</a:t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Tunable wavelength, down to 1 </a:t>
            </a:r>
            <a:r>
              <a:rPr lang="en-US" dirty="0" err="1" smtClean="0">
                <a:solidFill>
                  <a:srgbClr val="008000"/>
                </a:solidFill>
              </a:rPr>
              <a:t>Ångstroem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Pulse Length less then 100 </a:t>
            </a:r>
            <a:r>
              <a:rPr lang="en-US" dirty="0" err="1" smtClean="0">
                <a:solidFill>
                  <a:srgbClr val="008000"/>
                </a:solidFill>
              </a:rPr>
              <a:t>fs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High Peak Power above 1 GW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Fully Transverse Coherence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Transform limited </a:t>
            </a:r>
            <a:r>
              <a:rPr lang="en-US" dirty="0" smtClean="0">
                <a:solidFill>
                  <a:srgbClr val="FF0000"/>
                </a:solidFill>
              </a:rPr>
              <a:t>Pulses (longitudinal coherence)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Light 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235714"/>
            <a:ext cx="7699544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XFELs</a:t>
            </a:r>
            <a:r>
              <a:rPr lang="en-US" sz="2000" b="1" dirty="0" smtClean="0">
                <a:solidFill>
                  <a:schemeClr val="bg1"/>
                </a:solidFill>
              </a:rPr>
              <a:t> fulfill all criteria except for the longitudinal coherence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(but we are working on it </a:t>
            </a:r>
            <a:r>
              <a:rPr lang="en-US" sz="2000" b="1" dirty="0" err="1" smtClean="0">
                <a:solidFill>
                  <a:schemeClr val="bg1"/>
                </a:solidFill>
                <a:sym typeface="Wingdings"/>
              </a:rPr>
              <a:t></a:t>
            </a:r>
            <a:r>
              <a:rPr lang="en-US" sz="2000" b="1" dirty="0" smtClean="0">
                <a:solidFill>
                  <a:schemeClr val="bg1"/>
                </a:solidFill>
                <a:sym typeface="Wingdings"/>
              </a:rPr>
              <a:t> )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281254" y="5870575"/>
            <a:ext cx="3719746" cy="682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14400" y="2514600"/>
            <a:ext cx="5562600" cy="812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001000" cy="4940491"/>
          </a:xfrm>
        </p:spPr>
        <p:txBody>
          <a:bodyPr/>
          <a:lstStyle/>
          <a:p>
            <a:r>
              <a:rPr lang="en-US" dirty="0" smtClean="0"/>
              <a:t>2N Ordinary and 1 partial differential equation.</a:t>
            </a:r>
          </a:p>
          <a:p>
            <a:r>
              <a:rPr lang="en-US" dirty="0" smtClean="0"/>
              <a:t>Electrons are represented by the density function </a:t>
            </a:r>
            <a:r>
              <a:rPr lang="en-US" dirty="0" err="1" smtClean="0">
                <a:solidFill>
                  <a:schemeClr val="accent2"/>
                </a:solidFill>
              </a:rPr>
              <a:t>f(</a:t>
            </a:r>
            <a:r>
              <a:rPr lang="en-US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q</a:t>
            </a:r>
            <a:r>
              <a:rPr lang="en-US" dirty="0" err="1" smtClean="0">
                <a:solidFill>
                  <a:schemeClr val="accent2"/>
                </a:solidFill>
              </a:rPr>
              <a:t>,</a:t>
            </a:r>
            <a:r>
              <a:rPr lang="en-US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h</a:t>
            </a:r>
            <a:r>
              <a:rPr lang="en-US" dirty="0" err="1" smtClean="0">
                <a:solidFill>
                  <a:schemeClr val="accent2"/>
                </a:solidFill>
              </a:rPr>
              <a:t>,z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r>
              <a:rPr lang="en-US" dirty="0" smtClean="0"/>
              <a:t>, fulfilling </a:t>
            </a:r>
            <a:r>
              <a:rPr lang="en-US" dirty="0" err="1" smtClean="0"/>
              <a:t>Liouville’s</a:t>
            </a:r>
            <a:r>
              <a:rPr lang="en-US" dirty="0" smtClean="0"/>
              <a:t> theorem: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Fourier series expansion: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Equation with terms proportional to </a:t>
            </a:r>
            <a:r>
              <a:rPr lang="en-US" dirty="0" err="1" smtClean="0"/>
              <a:t>e</a:t>
            </a:r>
            <a:r>
              <a:rPr lang="en-US" baseline="30000" dirty="0" err="1" smtClean="0"/>
              <a:t>i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solve the Problem?</a:t>
            </a:r>
            <a:endParaRPr lang="en-US" dirty="0"/>
          </a:p>
        </p:txBody>
      </p:sp>
      <p:graphicFrame>
        <p:nvGraphicFramePr>
          <p:cNvPr id="966658" name="Object 2"/>
          <p:cNvGraphicFramePr>
            <a:graphicFrameLocks noChangeAspect="1"/>
          </p:cNvGraphicFramePr>
          <p:nvPr/>
        </p:nvGraphicFramePr>
        <p:xfrm>
          <a:off x="1094772" y="2514600"/>
          <a:ext cx="5235575" cy="812800"/>
        </p:xfrm>
        <a:graphic>
          <a:graphicData uri="http://schemas.openxmlformats.org/presentationml/2006/ole">
            <p:oleObj spid="_x0000_s966658" name="Equation" r:id="rId3" imgW="2781300" imgH="431800" progId="Equation.3">
              <p:embed/>
            </p:oleObj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1094772" y="4066820"/>
            <a:ext cx="4886597" cy="1142160"/>
            <a:chOff x="1233118" y="4680465"/>
            <a:chExt cx="4886597" cy="1142160"/>
          </a:xfrm>
        </p:grpSpPr>
        <p:graphicFrame>
          <p:nvGraphicFramePr>
            <p:cNvPr id="966659" name="Object 3"/>
            <p:cNvGraphicFramePr>
              <a:graphicFrameLocks noChangeAspect="1"/>
            </p:cNvGraphicFramePr>
            <p:nvPr/>
          </p:nvGraphicFramePr>
          <p:xfrm>
            <a:off x="1233118" y="4680465"/>
            <a:ext cx="3762375" cy="381000"/>
          </p:xfrm>
          <a:graphic>
            <a:graphicData uri="http://schemas.openxmlformats.org/presentationml/2006/ole">
              <p:oleObj spid="_x0000_s966659" name="Equation" r:id="rId4" imgW="2006600" imgH="203200" progId="Equation.3">
                <p:embed/>
              </p:oleObj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421955" y="5453293"/>
              <a:ext cx="2185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distribution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33800" y="5410200"/>
              <a:ext cx="238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Current modulation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5400000">
              <a:off x="2488034" y="5088031"/>
              <a:ext cx="348737" cy="2956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033468" y="5061465"/>
              <a:ext cx="386132" cy="3487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966660" name="Object 4"/>
          <p:cNvGraphicFramePr>
            <a:graphicFrameLocks noChangeAspect="1"/>
          </p:cNvGraphicFramePr>
          <p:nvPr/>
        </p:nvGraphicFramePr>
        <p:xfrm>
          <a:off x="6911975" y="2554287"/>
          <a:ext cx="2011362" cy="773113"/>
        </p:xfrm>
        <a:graphic>
          <a:graphicData uri="http://schemas.openxmlformats.org/presentationml/2006/ole">
            <p:oleObj spid="_x0000_s966660" name="Equation" r:id="rId5" imgW="1092200" imgH="419100" progId="Equation.3">
              <p:embed/>
            </p:oleObj>
          </a:graphicData>
        </a:graphic>
      </p:graphicFrame>
      <p:graphicFrame>
        <p:nvGraphicFramePr>
          <p:cNvPr id="966661" name="Object 5"/>
          <p:cNvGraphicFramePr>
            <a:graphicFrameLocks noChangeAspect="1"/>
          </p:cNvGraphicFramePr>
          <p:nvPr/>
        </p:nvGraphicFramePr>
        <p:xfrm>
          <a:off x="4435475" y="5870575"/>
          <a:ext cx="3260725" cy="682625"/>
        </p:xfrm>
        <a:graphic>
          <a:graphicData uri="http://schemas.openxmlformats.org/presentationml/2006/ole">
            <p:oleObj spid="_x0000_s966661" name="Equation" r:id="rId6" imgW="1879600" imgH="3937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181600" y="3426023"/>
            <a:ext cx="1750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DA1F28"/>
                </a:solidFill>
              </a:rPr>
              <a:t>(</a:t>
            </a:r>
            <a:r>
              <a:rPr lang="en-US" sz="1400" i="1" dirty="0" err="1" smtClean="0">
                <a:solidFill>
                  <a:srgbClr val="DA1F28"/>
                </a:solidFill>
              </a:rPr>
              <a:t>Vlasov</a:t>
            </a:r>
            <a:r>
              <a:rPr lang="en-US" sz="1400" i="1" dirty="0" smtClean="0">
                <a:solidFill>
                  <a:srgbClr val="DA1F28"/>
                </a:solidFill>
              </a:rPr>
              <a:t> Equation)</a:t>
            </a:r>
            <a:endParaRPr lang="en-US" sz="1400" i="1" dirty="0">
              <a:solidFill>
                <a:srgbClr val="DA1F2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524000"/>
          </a:xfrm>
        </p:spPr>
        <p:txBody>
          <a:bodyPr/>
          <a:lstStyle/>
          <a:p>
            <a:r>
              <a:rPr lang="en-US" dirty="0" smtClean="0"/>
              <a:t>Field evolution is given by density function: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Including the field equation…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828800" y="1676400"/>
          <a:ext cx="5870575" cy="725488"/>
        </p:xfrm>
        <a:graphic>
          <a:graphicData uri="http://schemas.openxmlformats.org/presentationml/2006/ole">
            <p:oleObj spid="_x0000_s916482" name="Equation" r:id="rId3" imgW="3086100" imgH="381000" progId="Equation.3">
              <p:embed/>
            </p:oleObj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20675" y="2787554"/>
            <a:ext cx="8289925" cy="3537046"/>
            <a:chOff x="320675" y="2787554"/>
            <a:chExt cx="8289925" cy="3537046"/>
          </a:xfrm>
        </p:grpSpPr>
        <p:sp>
          <p:nvSpPr>
            <p:cNvPr id="11" name="Content Placeholder 1"/>
            <p:cNvSpPr txBox="1">
              <a:spLocks/>
            </p:cNvSpPr>
            <p:nvPr/>
          </p:nvSpPr>
          <p:spPr>
            <a:xfrm>
              <a:off x="381000" y="2787554"/>
              <a:ext cx="8229600" cy="3384646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formal solution for f</a:t>
              </a:r>
              <a:r>
                <a:rPr kumimoji="0" lang="en-US" sz="24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is:</a:t>
              </a: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Problem reduce to </a:t>
              </a:r>
              <a:r>
                <a:rPr kumimoji="0" lang="en-US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integro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-differential equation:</a:t>
              </a: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86000" y="5105400"/>
              <a:ext cx="4648200" cy="1219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4648200" y="3371206"/>
            <a:ext cx="3608387" cy="895994"/>
          </p:xfrm>
          <a:graphic>
            <a:graphicData uri="http://schemas.openxmlformats.org/presentationml/2006/ole">
              <p:oleObj spid="_x0000_s916483" name="Equation" r:id="rId4" imgW="1739900" imgH="431800" progId="Equation.3">
                <p:embed/>
              </p:oleObj>
            </a:graphicData>
          </a:graphic>
        </p:graphicFrame>
        <p:graphicFrame>
          <p:nvGraphicFramePr>
            <p:cNvPr id="916487" name="Object 7"/>
            <p:cNvGraphicFramePr>
              <a:graphicFrameLocks noChangeAspect="1"/>
            </p:cNvGraphicFramePr>
            <p:nvPr/>
          </p:nvGraphicFramePr>
          <p:xfrm>
            <a:off x="320675" y="3508375"/>
            <a:ext cx="3260725" cy="682625"/>
          </p:xfrm>
          <a:graphic>
            <a:graphicData uri="http://schemas.openxmlformats.org/presentationml/2006/ole">
              <p:oleObj spid="_x0000_s916487" name="Equation" r:id="rId5" imgW="1879600" imgH="393700" progId="Equation.3">
                <p:embed/>
              </p:oleObj>
            </a:graphicData>
          </a:graphic>
        </p:graphicFrame>
        <p:graphicFrame>
          <p:nvGraphicFramePr>
            <p:cNvPr id="916491" name="Object 11"/>
            <p:cNvGraphicFramePr>
              <a:graphicFrameLocks noChangeAspect="1"/>
            </p:cNvGraphicFramePr>
            <p:nvPr/>
          </p:nvGraphicFramePr>
          <p:xfrm>
            <a:off x="2540794" y="5257800"/>
            <a:ext cx="4214812" cy="868363"/>
          </p:xfrm>
          <a:graphic>
            <a:graphicData uri="http://schemas.openxmlformats.org/presentationml/2006/ole">
              <p:oleObj spid="_x0000_s916491" name="Equation" r:id="rId6" imgW="2032000" imgH="419100" progId="Equation.3">
                <p:embed/>
              </p:oleObj>
            </a:graphicData>
          </a:graphic>
        </p:graphicFrame>
        <p:sp>
          <p:nvSpPr>
            <p:cNvPr id="9" name="Right Arrow 8"/>
            <p:cNvSpPr/>
            <p:nvPr/>
          </p:nvSpPr>
          <p:spPr>
            <a:xfrm>
              <a:off x="3733800" y="3733800"/>
              <a:ext cx="914400" cy="228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4812"/>
          </a:xfrm>
        </p:spPr>
        <p:txBody>
          <a:bodyPr>
            <a:normAutofit/>
          </a:bodyPr>
          <a:lstStyle/>
          <a:p>
            <a:r>
              <a:rPr lang="en-US" dirty="0" smtClean="0"/>
              <a:t>Laplace transformation: (Fourier transformation does not work</a:t>
            </a:r>
            <a:r>
              <a:rPr lang="en-US" dirty="0" smtClean="0">
                <a:sym typeface="Wingdings"/>
              </a:rPr>
              <a:t>) :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FEL Equation: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FEL Equations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66800" y="2819400"/>
          <a:ext cx="7772400" cy="914400"/>
        </p:xfrm>
        <a:graphic>
          <a:graphicData uri="http://schemas.openxmlformats.org/presentationml/2006/ole">
            <p:oleObj spid="_x0000_s917506" name="Equation" r:id="rId3" imgW="3670300" imgH="431800" progId="Equation.3">
              <p:embed/>
            </p:oleObj>
          </a:graphicData>
        </a:graphic>
      </p:graphicFrame>
      <p:graphicFrame>
        <p:nvGraphicFramePr>
          <p:cNvPr id="917509" name="Object 5"/>
          <p:cNvGraphicFramePr>
            <a:graphicFrameLocks noChangeAspect="1"/>
          </p:cNvGraphicFramePr>
          <p:nvPr/>
        </p:nvGraphicFramePr>
        <p:xfrm>
          <a:off x="4927600" y="1624013"/>
          <a:ext cx="2308225" cy="801687"/>
        </p:xfrm>
        <a:graphic>
          <a:graphicData uri="http://schemas.openxmlformats.org/presentationml/2006/ole">
            <p:oleObj spid="_x0000_s917509" name="Equation" r:id="rId4" imgW="1206500" imgH="419100" progId="Equation.3">
              <p:embed/>
            </p:oleObj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33400" y="3962400"/>
            <a:ext cx="8229600" cy="1268413"/>
            <a:chOff x="533400" y="3962400"/>
            <a:chExt cx="8229600" cy="1268413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2806700" y="4356100"/>
            <a:ext cx="5487988" cy="874713"/>
          </p:xfrm>
          <a:graphic>
            <a:graphicData uri="http://schemas.openxmlformats.org/presentationml/2006/ole">
              <p:oleObj spid="_x0000_s917507" name="Equation" r:id="rId5" imgW="2628900" imgH="419100" progId="Equation.3">
                <p:embed/>
              </p:oleObj>
            </a:graphicData>
          </a:graphic>
        </p:graphicFrame>
        <p:sp>
          <p:nvSpPr>
            <p:cNvPr id="11" name="Content Placeholder 1"/>
            <p:cNvSpPr txBox="1">
              <a:spLocks/>
            </p:cNvSpPr>
            <p:nvPr/>
          </p:nvSpPr>
          <p:spPr>
            <a:xfrm>
              <a:off x="533400" y="3962400"/>
              <a:ext cx="8229600" cy="6858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Integration over </a:t>
              </a:r>
              <a:r>
                <a:rPr kumimoji="0" lang="en-US" sz="2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z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by parts on both sides: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3400" y="5181600"/>
            <a:ext cx="8229600" cy="1371600"/>
            <a:chOff x="533400" y="5181600"/>
            <a:chExt cx="8229600" cy="137160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4302125" y="5464175"/>
            <a:ext cx="3089275" cy="1089025"/>
          </p:xfrm>
          <a:graphic>
            <a:graphicData uri="http://schemas.openxmlformats.org/presentationml/2006/ole">
              <p:oleObj spid="_x0000_s917508" name="Equation" r:id="rId6" imgW="1765300" imgH="622300" progId="Equation.3">
                <p:embed/>
              </p:oleObj>
            </a:graphicData>
          </a:graphic>
        </p:graphicFrame>
        <p:sp>
          <p:nvSpPr>
            <p:cNvPr id="13" name="Content Placeholder 1"/>
            <p:cNvSpPr txBox="1">
              <a:spLocks/>
            </p:cNvSpPr>
            <p:nvPr/>
          </p:nvSpPr>
          <p:spPr>
            <a:xfrm>
              <a:off x="533400" y="5181600"/>
              <a:ext cx="8229600" cy="6858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Formal Solution: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Laplace Transformation: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Equation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76800" y="4265612"/>
            <a:ext cx="3657600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4997355" y="4221258"/>
            <a:ext cx="3416491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6706395" y="3544669"/>
            <a:ext cx="2177319" cy="646331"/>
            <a:chOff x="6020595" y="3544669"/>
            <a:chExt cx="2177319" cy="646331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6020595" y="4189412"/>
              <a:ext cx="2132805" cy="1588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086600" y="3544669"/>
              <a:ext cx="11113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Laplace </a:t>
              </a:r>
            </a:p>
            <a:p>
              <a:r>
                <a:rPr lang="en-US" i="1" dirty="0" smtClean="0"/>
                <a:t>Tran.</a:t>
              </a:r>
              <a:endParaRPr lang="en-US" i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350827" y="1916668"/>
            <a:ext cx="2921926" cy="4316889"/>
            <a:chOff x="4350827" y="1916668"/>
            <a:chExt cx="2921926" cy="4316889"/>
          </a:xfrm>
        </p:grpSpPr>
        <p:sp>
          <p:nvSpPr>
            <p:cNvPr id="17" name="Freeform 16"/>
            <p:cNvSpPr/>
            <p:nvPr/>
          </p:nvSpPr>
          <p:spPr>
            <a:xfrm flipH="1" flipV="1">
              <a:off x="4571999" y="2277507"/>
              <a:ext cx="2700754" cy="3956050"/>
            </a:xfrm>
            <a:custGeom>
              <a:avLst/>
              <a:gdLst>
                <a:gd name="connsiteX0" fmla="*/ 0 w 3183467"/>
                <a:gd name="connsiteY0" fmla="*/ 4152900 h 4220633"/>
                <a:gd name="connsiteX1" fmla="*/ 1054100 w 3183467"/>
                <a:gd name="connsiteY1" fmla="*/ 4140200 h 4220633"/>
                <a:gd name="connsiteX2" fmla="*/ 2260600 w 3183467"/>
                <a:gd name="connsiteY2" fmla="*/ 3670300 h 4220633"/>
                <a:gd name="connsiteX3" fmla="*/ 3022600 w 3183467"/>
                <a:gd name="connsiteY3" fmla="*/ 2628900 h 4220633"/>
                <a:gd name="connsiteX4" fmla="*/ 3175000 w 3183467"/>
                <a:gd name="connsiteY4" fmla="*/ 2057400 h 4220633"/>
                <a:gd name="connsiteX5" fmla="*/ 3073400 w 3183467"/>
                <a:gd name="connsiteY5" fmla="*/ 1536700 h 4220633"/>
                <a:gd name="connsiteX6" fmla="*/ 2730500 w 3183467"/>
                <a:gd name="connsiteY6" fmla="*/ 952500 h 4220633"/>
                <a:gd name="connsiteX7" fmla="*/ 2082800 w 3183467"/>
                <a:gd name="connsiteY7" fmla="*/ 431800 h 4220633"/>
                <a:gd name="connsiteX8" fmla="*/ 1206500 w 3183467"/>
                <a:gd name="connsiteY8" fmla="*/ 114300 h 4220633"/>
                <a:gd name="connsiteX9" fmla="*/ 152400 w 3183467"/>
                <a:gd name="connsiteY9" fmla="*/ 0 h 422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3467" h="4220633">
                  <a:moveTo>
                    <a:pt x="0" y="4152900"/>
                  </a:moveTo>
                  <a:cubicBezTo>
                    <a:pt x="338666" y="4186766"/>
                    <a:pt x="677333" y="4220633"/>
                    <a:pt x="1054100" y="4140200"/>
                  </a:cubicBezTo>
                  <a:cubicBezTo>
                    <a:pt x="1430867" y="4059767"/>
                    <a:pt x="1932517" y="3922183"/>
                    <a:pt x="2260600" y="3670300"/>
                  </a:cubicBezTo>
                  <a:cubicBezTo>
                    <a:pt x="2588683" y="3418417"/>
                    <a:pt x="2870200" y="2897717"/>
                    <a:pt x="3022600" y="2628900"/>
                  </a:cubicBezTo>
                  <a:cubicBezTo>
                    <a:pt x="3175000" y="2360083"/>
                    <a:pt x="3166533" y="2239433"/>
                    <a:pt x="3175000" y="2057400"/>
                  </a:cubicBezTo>
                  <a:cubicBezTo>
                    <a:pt x="3183467" y="1875367"/>
                    <a:pt x="3147483" y="1720850"/>
                    <a:pt x="3073400" y="1536700"/>
                  </a:cubicBezTo>
                  <a:cubicBezTo>
                    <a:pt x="2999317" y="1352550"/>
                    <a:pt x="2895600" y="1136650"/>
                    <a:pt x="2730500" y="952500"/>
                  </a:cubicBezTo>
                  <a:cubicBezTo>
                    <a:pt x="2565400" y="768350"/>
                    <a:pt x="2336800" y="571500"/>
                    <a:pt x="2082800" y="431800"/>
                  </a:cubicBezTo>
                  <a:cubicBezTo>
                    <a:pt x="1828800" y="292100"/>
                    <a:pt x="1528233" y="186267"/>
                    <a:pt x="1206500" y="114300"/>
                  </a:cubicBezTo>
                  <a:cubicBezTo>
                    <a:pt x="884767" y="42333"/>
                    <a:pt x="152400" y="0"/>
                    <a:pt x="152400" y="0"/>
                  </a:cubicBezTo>
                </a:path>
              </a:pathLst>
            </a:custGeom>
            <a:ln>
              <a:solidFill>
                <a:schemeClr val="accent2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50827" y="1916668"/>
              <a:ext cx="2049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Completed Path</a:t>
              </a:r>
              <a:endParaRPr lang="en-US" i="1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09871" y="3503612"/>
            <a:ext cx="6262883" cy="2735997"/>
            <a:chOff x="1009871" y="3503612"/>
            <a:chExt cx="6262883" cy="2735997"/>
          </a:xfrm>
        </p:grpSpPr>
        <p:grpSp>
          <p:nvGrpSpPr>
            <p:cNvPr id="30" name="Group 29"/>
            <p:cNvGrpSpPr/>
            <p:nvPr/>
          </p:nvGrpSpPr>
          <p:grpSpPr>
            <a:xfrm>
              <a:off x="1009871" y="4800600"/>
              <a:ext cx="3181129" cy="1439009"/>
              <a:chOff x="933671" y="4572000"/>
              <a:chExt cx="3181129" cy="1439009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933671" y="4572000"/>
                <a:ext cx="3181129" cy="143900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918531" name="Object 3"/>
              <p:cNvGraphicFramePr>
                <a:graphicFrameLocks noChangeAspect="1"/>
              </p:cNvGraphicFramePr>
              <p:nvPr/>
            </p:nvGraphicFramePr>
            <p:xfrm>
              <a:off x="1128713" y="5040313"/>
              <a:ext cx="2644775" cy="755650"/>
            </p:xfrm>
            <a:graphic>
              <a:graphicData uri="http://schemas.openxmlformats.org/presentationml/2006/ole">
                <p:oleObj spid="_x0000_s918531" name="Equation" r:id="rId3" imgW="1511300" imgH="431800" progId="Equation.3">
                  <p:embed/>
                </p:oleObj>
              </a:graphicData>
            </a:graphic>
          </p:graphicFrame>
          <p:sp>
            <p:nvSpPr>
              <p:cNvPr id="25" name="TextBox 24"/>
              <p:cNvSpPr txBox="1"/>
              <p:nvPr/>
            </p:nvSpPr>
            <p:spPr>
              <a:xfrm>
                <a:off x="933671" y="4572000"/>
                <a:ext cx="318112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Dispersion Equation</a:t>
                </a:r>
                <a:endParaRPr lang="en-US" sz="2400" b="1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248400" y="449421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0090"/>
                  </a:solidFill>
                </a:rPr>
                <a:t>x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9800" y="350361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0090"/>
                  </a:solidFill>
                </a:rPr>
                <a:t>x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34200" y="4309546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0090"/>
                  </a:solidFill>
                </a:rPr>
                <a:t>x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31163" y="3886200"/>
              <a:ext cx="1650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000090"/>
                  </a:solidFill>
                </a:rPr>
                <a:t>Singularities</a:t>
              </a:r>
              <a:endParaRPr lang="en-US" i="1" dirty="0">
                <a:solidFill>
                  <a:srgbClr val="000090"/>
                </a:solidFill>
              </a:endParaRPr>
            </a:p>
          </p:txBody>
        </p:sp>
      </p:grpSp>
      <p:graphicFrame>
        <p:nvGraphicFramePr>
          <p:cNvPr id="918532" name="Object 4"/>
          <p:cNvGraphicFramePr>
            <a:graphicFrameLocks noChangeAspect="1"/>
          </p:cNvGraphicFramePr>
          <p:nvPr/>
        </p:nvGraphicFramePr>
        <p:xfrm>
          <a:off x="1025525" y="1600200"/>
          <a:ext cx="3089275" cy="1089025"/>
        </p:xfrm>
        <a:graphic>
          <a:graphicData uri="http://schemas.openxmlformats.org/presentationml/2006/ole">
            <p:oleObj spid="_x0000_s918532" name="Equation" r:id="rId4" imgW="1765300" imgH="6223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8153400" y="4267200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Re(z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995893" y="2435423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Im(z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507637" y="2435422"/>
            <a:ext cx="7253095" cy="4117960"/>
            <a:chOff x="507637" y="2435422"/>
            <a:chExt cx="7253095" cy="4117960"/>
          </a:xfrm>
        </p:grpSpPr>
        <p:grpSp>
          <p:nvGrpSpPr>
            <p:cNvPr id="34" name="Group 33"/>
            <p:cNvGrpSpPr/>
            <p:nvPr/>
          </p:nvGrpSpPr>
          <p:grpSpPr>
            <a:xfrm>
              <a:off x="1318054" y="2435422"/>
              <a:ext cx="6442678" cy="4117960"/>
              <a:chOff x="1318054" y="2435422"/>
              <a:chExt cx="6442678" cy="4117960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/>
            </p:nvGraphicFramePr>
            <p:xfrm>
              <a:off x="1318054" y="3651250"/>
              <a:ext cx="2491946" cy="768350"/>
            </p:xfrm>
            <a:graphic>
              <a:graphicData uri="http://schemas.openxmlformats.org/presentationml/2006/ole">
                <p:oleObj spid="_x0000_s918530" name="Equation" r:id="rId5" imgW="1524000" imgH="469900" progId="Equation.3">
                  <p:embed/>
                </p:oleObj>
              </a:graphicData>
            </a:graphic>
          </p:graphicFrame>
          <p:grpSp>
            <p:nvGrpSpPr>
              <p:cNvPr id="31" name="Group 30"/>
              <p:cNvGrpSpPr/>
              <p:nvPr/>
            </p:nvGrpSpPr>
            <p:grpSpPr>
              <a:xfrm>
                <a:off x="7315201" y="2435422"/>
                <a:ext cx="445531" cy="4117960"/>
                <a:chOff x="7315201" y="2435422"/>
                <a:chExt cx="445531" cy="4117960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5608146" y="4142477"/>
                  <a:ext cx="3415697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 rot="5400000">
                  <a:off x="6454148" y="5246798"/>
                  <a:ext cx="22438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/>
                    <a:t>Inv. Laplace Tran.</a:t>
                  </a:r>
                  <a:endParaRPr lang="en-US" i="1" dirty="0"/>
                </a:p>
              </p:txBody>
            </p:sp>
          </p:grpSp>
        </p:grpSp>
        <p:sp>
          <p:nvSpPr>
            <p:cNvPr id="33" name="Content Placeholder 1"/>
            <p:cNvSpPr txBox="1">
              <a:spLocks/>
            </p:cNvSpPr>
            <p:nvPr/>
          </p:nvSpPr>
          <p:spPr>
            <a:xfrm>
              <a:off x="507637" y="2743994"/>
              <a:ext cx="4597763" cy="1294606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Inverse Laplace Transformation: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508250"/>
          </a:xfrm>
        </p:spPr>
        <p:txBody>
          <a:bodyPr/>
          <a:lstStyle/>
          <a:p>
            <a:r>
              <a:rPr lang="en-US" dirty="0" smtClean="0"/>
              <a:t>No detuning (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=0) and no energy spread (</a:t>
            </a:r>
            <a:r>
              <a:rPr lang="en-US" i="1" dirty="0" smtClean="0"/>
              <a:t>f</a:t>
            </a:r>
            <a:r>
              <a:rPr lang="en-US" baseline="-25000" dirty="0" smtClean="0"/>
              <a:t>0</a:t>
            </a:r>
            <a:r>
              <a:rPr lang="en-US" dirty="0" smtClean="0"/>
              <a:t>=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))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 Solutions to: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175032" y="3924300"/>
            <a:ext cx="2971800" cy="1066800"/>
            <a:chOff x="5257800" y="4114800"/>
            <a:chExt cx="2971800" cy="1066800"/>
          </a:xfrm>
        </p:grpSpPr>
        <p:sp>
          <p:nvSpPr>
            <p:cNvPr id="10" name="Rectangle 9"/>
            <p:cNvSpPr/>
            <p:nvPr/>
          </p:nvSpPr>
          <p:spPr>
            <a:xfrm>
              <a:off x="5257800" y="4114800"/>
              <a:ext cx="2971800" cy="1066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99332" y="4382869"/>
              <a:ext cx="88893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FEL </a:t>
              </a:r>
            </a:p>
            <a:p>
              <a:r>
                <a:rPr lang="en-US" b="1" i="1" dirty="0" smtClean="0"/>
                <a:t>Mode</a:t>
              </a:r>
              <a:endParaRPr lang="en-US" b="1" i="1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1D Solution</a:t>
            </a:r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90800" y="1752600"/>
          <a:ext cx="4022725" cy="755650"/>
        </p:xfrm>
        <a:graphic>
          <a:graphicData uri="http://schemas.openxmlformats.org/presentationml/2006/ole">
            <p:oleObj spid="_x0000_s919554" name="Equation" r:id="rId3" imgW="2298700" imgH="43180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295400" y="4267200"/>
          <a:ext cx="742950" cy="311150"/>
        </p:xfrm>
        <a:graphic>
          <a:graphicData uri="http://schemas.openxmlformats.org/presentationml/2006/ole">
            <p:oleObj spid="_x0000_s919555" name="Equation" r:id="rId4" imgW="393700" imgH="165100" progId="Equation.3">
              <p:embed/>
            </p:oleObj>
          </a:graphicData>
        </a:graphic>
      </p:graphicFrame>
      <p:graphicFrame>
        <p:nvGraphicFramePr>
          <p:cNvPr id="919556" name="Object 4"/>
          <p:cNvGraphicFramePr>
            <a:graphicFrameLocks noChangeAspect="1"/>
          </p:cNvGraphicFramePr>
          <p:nvPr/>
        </p:nvGraphicFramePr>
        <p:xfrm>
          <a:off x="3324257" y="4095750"/>
          <a:ext cx="1387475" cy="742950"/>
        </p:xfrm>
        <a:graphic>
          <a:graphicData uri="http://schemas.openxmlformats.org/presentationml/2006/ole">
            <p:oleObj spid="_x0000_s919556" name="Equation" r:id="rId5" imgW="736600" imgH="393700" progId="Equation.3">
              <p:embed/>
            </p:oleObj>
          </a:graphicData>
        </a:graphic>
      </p:graphicFrame>
      <p:graphicFrame>
        <p:nvGraphicFramePr>
          <p:cNvPr id="919557" name="Object 5"/>
          <p:cNvGraphicFramePr>
            <a:graphicFrameLocks noChangeAspect="1"/>
          </p:cNvGraphicFramePr>
          <p:nvPr/>
        </p:nvGraphicFramePr>
        <p:xfrm>
          <a:off x="6445250" y="4086225"/>
          <a:ext cx="1555750" cy="742950"/>
        </p:xfrm>
        <a:graphic>
          <a:graphicData uri="http://schemas.openxmlformats.org/presentationml/2006/ole">
            <p:oleObj spid="_x0000_s919557" name="Equation" r:id="rId6" imgW="825500" imgH="39370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581400" y="2819400"/>
          <a:ext cx="1554480" cy="323850"/>
        </p:xfrm>
        <a:graphic>
          <a:graphicData uri="http://schemas.openxmlformats.org/presentationml/2006/ole">
            <p:oleObj spid="_x0000_s919560" name="Equation" r:id="rId7" imgW="914400" imgH="1905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90600" y="3482201"/>
            <a:ext cx="145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Oscillating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26214" y="3482201"/>
            <a:ext cx="1209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Growing</a:t>
            </a:r>
            <a:endParaRPr lang="en-US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13525" y="3482201"/>
            <a:ext cx="12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Decaying</a:t>
            </a:r>
            <a:endParaRPr lang="en-US" i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457200" y="5181600"/>
            <a:ext cx="8458200" cy="1752600"/>
            <a:chOff x="457200" y="5181600"/>
            <a:chExt cx="8458200" cy="1752600"/>
          </a:xfrm>
        </p:grpSpPr>
        <p:sp>
          <p:nvSpPr>
            <p:cNvPr id="16" name="Content Placeholder 1"/>
            <p:cNvSpPr txBox="1">
              <a:spLocks/>
            </p:cNvSpPr>
            <p:nvPr/>
          </p:nvSpPr>
          <p:spPr>
            <a:xfrm>
              <a:off x="457200" y="5181600"/>
              <a:ext cx="8229600" cy="17526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Gain Length (</a:t>
              </a:r>
              <a:r>
                <a:rPr kumimoji="0" lang="en-US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-folding length):</a:t>
              </a: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2298032" y="5943599"/>
            <a:ext cx="3416968" cy="457200"/>
          </p:xfrm>
          <a:graphic>
            <a:graphicData uri="http://schemas.openxmlformats.org/presentationml/2006/ole">
              <p:oleObj spid="_x0000_s919561" name="Equation" r:id="rId8" imgW="1803400" imgH="241300" progId="Equation.3">
                <p:embed/>
              </p:oleObj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6934200" y="5714999"/>
              <a:ext cx="1981200" cy="914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7170420" y="5836919"/>
            <a:ext cx="1440180" cy="640080"/>
          </p:xfrm>
          <a:graphic>
            <a:graphicData uri="http://schemas.openxmlformats.org/presentationml/2006/ole">
              <p:oleObj spid="_x0000_s919562" name="Equation" r:id="rId9" imgW="914400" imgH="406400" progId="Equation.3">
                <p:embed/>
              </p:oleObj>
            </a:graphicData>
          </a:graphic>
        </p:graphicFrame>
        <p:sp>
          <p:nvSpPr>
            <p:cNvPr id="20" name="Right Arrow 19"/>
            <p:cNvSpPr/>
            <p:nvPr/>
          </p:nvSpPr>
          <p:spPr>
            <a:xfrm>
              <a:off x="5943600" y="6095999"/>
              <a:ext cx="762000" cy="228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752600"/>
            <a:ext cx="8229600" cy="3429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X. Even More Hardcore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(3D Theory)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1827213" y="1034534"/>
            <a:ext cx="5183187" cy="7942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733801" y="1992868"/>
            <a:ext cx="5305426" cy="46365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810099" y="3436937"/>
            <a:ext cx="1514501" cy="5254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50813" y="1992868"/>
            <a:ext cx="3582987" cy="46365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of 3D Field Equation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622006" y="2486025"/>
          <a:ext cx="4014788" cy="790575"/>
        </p:xfrm>
        <a:graphic>
          <a:graphicData uri="http://schemas.openxmlformats.org/presentationml/2006/ole">
            <p:oleObj spid="_x0000_s1071108" name="Equation" r:id="rId3" imgW="2070100" imgH="406400" progId="Equation.3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107784" y="1066800"/>
          <a:ext cx="1521618" cy="685800"/>
        </p:xfrm>
        <a:graphic>
          <a:graphicData uri="http://schemas.openxmlformats.org/presentationml/2006/ole">
            <p:oleObj spid="_x0000_s1071114" name="Equation" r:id="rId4" imgW="901700" imgH="406400" progId="Equation.3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3422650" y="1287463"/>
          <a:ext cx="1073150" cy="312737"/>
        </p:xfrm>
        <a:graphic>
          <a:graphicData uri="http://schemas.openxmlformats.org/presentationml/2006/ole">
            <p:oleObj spid="_x0000_s1071112" name="Equation" r:id="rId5" imgW="609600" imgH="177800" progId="Equation.3">
              <p:embed/>
            </p:oleObj>
          </a:graphicData>
        </a:graphic>
      </p:graphicFrame>
      <p:graphicFrame>
        <p:nvGraphicFramePr>
          <p:cNvPr id="915463" name="Object 7"/>
          <p:cNvGraphicFramePr>
            <a:graphicFrameLocks noChangeAspect="1"/>
          </p:cNvGraphicFramePr>
          <p:nvPr/>
        </p:nvGraphicFramePr>
        <p:xfrm>
          <a:off x="227013" y="4150518"/>
          <a:ext cx="3430587" cy="900112"/>
        </p:xfrm>
        <a:graphic>
          <a:graphicData uri="http://schemas.openxmlformats.org/presentationml/2006/ole">
            <p:oleObj spid="_x0000_s1071111" name="Equation" r:id="rId6" imgW="2032000" imgH="533400" progId="Equation.3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>
          <a:xfrm>
            <a:off x="604837" y="5257800"/>
            <a:ext cx="2592387" cy="1211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" name="Object 7"/>
          <p:cNvGraphicFramePr>
            <a:graphicFrameLocks noChangeAspect="1"/>
          </p:cNvGraphicFramePr>
          <p:nvPr/>
        </p:nvGraphicFramePr>
        <p:xfrm>
          <a:off x="757237" y="5269468"/>
          <a:ext cx="2273300" cy="1047750"/>
        </p:xfrm>
        <a:graphic>
          <a:graphicData uri="http://schemas.openxmlformats.org/presentationml/2006/ole">
            <p:oleObj spid="_x0000_s1071115" name="Equation" r:id="rId7" imgW="1346200" imgH="622300" progId="Equation.3">
              <p:embed/>
            </p:oleObj>
          </a:graphicData>
        </a:graphic>
      </p:graphicFrame>
      <p:cxnSp>
        <p:nvCxnSpPr>
          <p:cNvPr id="38" name="Straight Arrow Connector 37"/>
          <p:cNvCxnSpPr/>
          <p:nvPr/>
        </p:nvCxnSpPr>
        <p:spPr>
          <a:xfrm rot="5400000">
            <a:off x="6247073" y="3768189"/>
            <a:ext cx="764656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71123" name="Object 19"/>
          <p:cNvGraphicFramePr>
            <a:graphicFrameLocks noChangeAspect="1"/>
          </p:cNvGraphicFramePr>
          <p:nvPr/>
        </p:nvGraphicFramePr>
        <p:xfrm>
          <a:off x="7010400" y="3436937"/>
          <a:ext cx="1204912" cy="525463"/>
        </p:xfrm>
        <a:graphic>
          <a:graphicData uri="http://schemas.openxmlformats.org/presentationml/2006/ole">
            <p:oleObj spid="_x0000_s1071123" name="Equation" r:id="rId8" imgW="1016000" imgH="444500" progId="Equation.3">
              <p:embed/>
            </p:oleObj>
          </a:graphicData>
        </a:graphic>
      </p:graphicFrame>
      <p:graphicFrame>
        <p:nvGraphicFramePr>
          <p:cNvPr id="1071124" name="Object 20"/>
          <p:cNvGraphicFramePr>
            <a:graphicFrameLocks noChangeAspect="1"/>
          </p:cNvGraphicFramePr>
          <p:nvPr/>
        </p:nvGraphicFramePr>
        <p:xfrm>
          <a:off x="3843337" y="4240213"/>
          <a:ext cx="5148263" cy="865187"/>
        </p:xfrm>
        <a:graphic>
          <a:graphicData uri="http://schemas.openxmlformats.org/presentationml/2006/ole">
            <p:oleObj spid="_x0000_s1071124" name="Equation" r:id="rId9" imgW="2654300" imgH="444500" progId="Equation.3">
              <p:embed/>
            </p:oleObj>
          </a:graphicData>
        </a:graphic>
      </p:graphicFrame>
      <p:graphicFrame>
        <p:nvGraphicFramePr>
          <p:cNvPr id="1071126" name="Object 22"/>
          <p:cNvGraphicFramePr>
            <a:graphicFrameLocks noChangeAspect="1"/>
          </p:cNvGraphicFramePr>
          <p:nvPr/>
        </p:nvGraphicFramePr>
        <p:xfrm>
          <a:off x="381000" y="2511425"/>
          <a:ext cx="3028950" cy="765175"/>
        </p:xfrm>
        <a:graphic>
          <a:graphicData uri="http://schemas.openxmlformats.org/presentationml/2006/ole">
            <p:oleObj spid="_x0000_s1071126" name="Equation" r:id="rId10" imgW="1562100" imgH="393700" progId="Equation.3">
              <p:embed/>
            </p:oleObj>
          </a:graphicData>
        </a:graphic>
      </p:graphicFrame>
      <p:sp>
        <p:nvSpPr>
          <p:cNvPr id="42" name="Rectangle 41"/>
          <p:cNvSpPr/>
          <p:nvPr/>
        </p:nvSpPr>
        <p:spPr>
          <a:xfrm>
            <a:off x="5410200" y="5257800"/>
            <a:ext cx="2592387" cy="1211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" name="Object 7"/>
          <p:cNvGraphicFramePr>
            <a:graphicFrameLocks noChangeAspect="1"/>
          </p:cNvGraphicFramePr>
          <p:nvPr/>
        </p:nvGraphicFramePr>
        <p:xfrm>
          <a:off x="5702300" y="5344557"/>
          <a:ext cx="1993900" cy="896938"/>
        </p:xfrm>
        <a:graphic>
          <a:graphicData uri="http://schemas.openxmlformats.org/presentationml/2006/ole">
            <p:oleObj spid="_x0000_s1071127" name="Equation" r:id="rId11" imgW="1181100" imgH="533400" progId="Equation.3">
              <p:embed/>
            </p:oleObj>
          </a:graphicData>
        </a:graphic>
      </p:graphicFrame>
      <p:graphicFrame>
        <p:nvGraphicFramePr>
          <p:cNvPr id="1071128" name="Object 24"/>
          <p:cNvGraphicFramePr>
            <a:graphicFrameLocks noChangeAspect="1"/>
          </p:cNvGraphicFramePr>
          <p:nvPr/>
        </p:nvGraphicFramePr>
        <p:xfrm>
          <a:off x="4876800" y="3507264"/>
          <a:ext cx="1382739" cy="354489"/>
        </p:xfrm>
        <a:graphic>
          <a:graphicData uri="http://schemas.openxmlformats.org/presentationml/2006/ole">
            <p:oleObj spid="_x0000_s1071128" name="Equation" r:id="rId12" imgW="787400" imgH="203200" progId="Equation.3">
              <p:embed/>
            </p:oleObj>
          </a:graphicData>
        </a:graphic>
      </p:graphicFrame>
      <p:cxnSp>
        <p:nvCxnSpPr>
          <p:cNvPr id="46" name="Straight Arrow Connector 45"/>
          <p:cNvCxnSpPr/>
          <p:nvPr/>
        </p:nvCxnSpPr>
        <p:spPr>
          <a:xfrm rot="5400000">
            <a:off x="1446473" y="3735127"/>
            <a:ext cx="764656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199905" y="2070100"/>
            <a:ext cx="1347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1D Model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91200" y="1992868"/>
            <a:ext cx="1347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3D Model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9860" y="1230868"/>
            <a:ext cx="113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Scaling: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4812"/>
          </a:xfrm>
        </p:spPr>
        <p:txBody>
          <a:bodyPr>
            <a:normAutofit/>
          </a:bodyPr>
          <a:lstStyle/>
          <a:p>
            <a:r>
              <a:rPr lang="en-US" dirty="0" smtClean="0"/>
              <a:t>Assuming a round, rigid beam with no change in transverse </a:t>
            </a:r>
            <a:r>
              <a:rPr lang="en-US" dirty="0" err="1" smtClean="0"/>
              <a:t>momenta</a:t>
            </a:r>
            <a:r>
              <a:rPr lang="en-US" dirty="0" smtClean="0"/>
              <a:t> and position.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Add a normalized distribution </a:t>
            </a:r>
            <a:r>
              <a:rPr lang="en-US" dirty="0" err="1" smtClean="0">
                <a:sym typeface="Wingdings"/>
              </a:rPr>
              <a:t>g(r</a:t>
            </a:r>
            <a:r>
              <a:rPr lang="en-US" dirty="0" smtClean="0">
                <a:sym typeface="Wingdings"/>
              </a:rPr>
              <a:t>) to describe the transverse beam profile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Vlasov</a:t>
            </a:r>
            <a:r>
              <a:rPr lang="en-US" dirty="0" smtClean="0"/>
              <a:t> Equation</a:t>
            </a:r>
            <a:endParaRPr lang="en-US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533400" y="4305300"/>
            <a:ext cx="82296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Formal Solution for Field Equation: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981200" y="2133600"/>
            <a:ext cx="1143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52800" y="2052935"/>
            <a:ext cx="5282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3D </a:t>
            </a:r>
            <a:r>
              <a:rPr lang="en-US" sz="2400" dirty="0" err="1" smtClean="0">
                <a:solidFill>
                  <a:srgbClr val="FF0000"/>
                </a:solidFill>
              </a:rPr>
              <a:t>Vlasov</a:t>
            </a:r>
            <a:r>
              <a:rPr lang="en-US" sz="2400" dirty="0" smtClean="0">
                <a:solidFill>
                  <a:srgbClr val="FF0000"/>
                </a:solidFill>
              </a:rPr>
              <a:t> Equation same as in 1D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/>
        </p:nvGraphicFramePr>
        <p:xfrm>
          <a:off x="1981200" y="3657600"/>
          <a:ext cx="4595813" cy="452438"/>
        </p:xfrm>
        <a:graphic>
          <a:graphicData uri="http://schemas.openxmlformats.org/presentationml/2006/ole">
            <p:oleObj spid="_x0000_s1072135" name="Equation" r:id="rId3" imgW="2451100" imgH="241300" progId="Equation.3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1143000" y="4991100"/>
            <a:ext cx="6553200" cy="12572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72136" name="Object 8"/>
          <p:cNvGraphicFramePr>
            <a:graphicFrameLocks noChangeAspect="1"/>
          </p:cNvGraphicFramePr>
          <p:nvPr/>
        </p:nvGraphicFramePr>
        <p:xfrm>
          <a:off x="1450975" y="5181600"/>
          <a:ext cx="5886450" cy="815975"/>
        </p:xfrm>
        <a:graphic>
          <a:graphicData uri="http://schemas.openxmlformats.org/presentationml/2006/ole">
            <p:oleObj spid="_x0000_s1072136" name="Equation" r:id="rId4" imgW="30353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505200" y="4419600"/>
            <a:ext cx="2133600" cy="762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667000" y="5772150"/>
            <a:ext cx="5486400" cy="8572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4812"/>
          </a:xfrm>
        </p:spPr>
        <p:txBody>
          <a:bodyPr>
            <a:normAutofit/>
          </a:bodyPr>
          <a:lstStyle/>
          <a:p>
            <a:r>
              <a:rPr lang="en-US" dirty="0" smtClean="0"/>
              <a:t>Left Hand Side: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>
              <a:buNone/>
            </a:pP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Right Hand Side: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Laplace Transformation</a:t>
            </a:r>
            <a:endParaRPr lang="en-US" dirty="0"/>
          </a:p>
        </p:txBody>
      </p:sp>
      <p:graphicFrame>
        <p:nvGraphicFramePr>
          <p:cNvPr id="917509" name="Object 5"/>
          <p:cNvGraphicFramePr>
            <a:graphicFrameLocks noChangeAspect="1"/>
          </p:cNvGraphicFramePr>
          <p:nvPr/>
        </p:nvGraphicFramePr>
        <p:xfrm>
          <a:off x="5638800" y="304800"/>
          <a:ext cx="2308225" cy="801687"/>
        </p:xfrm>
        <a:graphic>
          <a:graphicData uri="http://schemas.openxmlformats.org/presentationml/2006/ole">
            <p:oleObj spid="_x0000_s1073157" name="Equation" r:id="rId3" imgW="1206500" imgH="419100" progId="Equation.3">
              <p:embed/>
            </p:oleObj>
          </a:graphicData>
        </a:graphic>
      </p:graphicFrame>
      <p:graphicFrame>
        <p:nvGraphicFramePr>
          <p:cNvPr id="1073158" name="Object 6"/>
          <p:cNvGraphicFramePr>
            <a:graphicFrameLocks noChangeAspect="1"/>
          </p:cNvGraphicFramePr>
          <p:nvPr/>
        </p:nvGraphicFramePr>
        <p:xfrm>
          <a:off x="1017587" y="1698625"/>
          <a:ext cx="7364413" cy="815975"/>
        </p:xfrm>
        <a:graphic>
          <a:graphicData uri="http://schemas.openxmlformats.org/presentationml/2006/ole">
            <p:oleObj spid="_x0000_s1073158" name="Equation" r:id="rId4" imgW="3797300" imgH="419100" progId="Equation.3">
              <p:embed/>
            </p:oleObj>
          </a:graphicData>
        </a:graphic>
      </p:graphicFrame>
      <p:graphicFrame>
        <p:nvGraphicFramePr>
          <p:cNvPr id="1073159" name="Object 7"/>
          <p:cNvGraphicFramePr>
            <a:graphicFrameLocks noChangeAspect="1"/>
          </p:cNvGraphicFramePr>
          <p:nvPr/>
        </p:nvGraphicFramePr>
        <p:xfrm>
          <a:off x="1752600" y="3425825"/>
          <a:ext cx="5713412" cy="1755775"/>
        </p:xfrm>
        <a:graphic>
          <a:graphicData uri="http://schemas.openxmlformats.org/presentationml/2006/ole">
            <p:oleObj spid="_x0000_s1073159" name="Equation" r:id="rId5" imgW="2946400" imgH="901700" progId="Equation.3">
              <p:embed/>
            </p:oleObj>
          </a:graphicData>
        </a:graphic>
      </p:graphicFrame>
      <p:graphicFrame>
        <p:nvGraphicFramePr>
          <p:cNvPr id="1073160" name="Object 8"/>
          <p:cNvGraphicFramePr>
            <a:graphicFrameLocks noChangeAspect="1"/>
          </p:cNvGraphicFramePr>
          <p:nvPr/>
        </p:nvGraphicFramePr>
        <p:xfrm>
          <a:off x="2989263" y="5930900"/>
          <a:ext cx="4999037" cy="469900"/>
        </p:xfrm>
        <a:graphic>
          <a:graphicData uri="http://schemas.openxmlformats.org/presentationml/2006/ole">
            <p:oleObj spid="_x0000_s1073160" name="Equation" r:id="rId6" imgW="2578100" imgH="241300" progId="Equation.3">
              <p:embed/>
            </p:oleObj>
          </a:graphicData>
        </a:graphic>
      </p:graphicFrame>
      <p:sp>
        <p:nvSpPr>
          <p:cNvPr id="17" name="Down Arrow 16"/>
          <p:cNvSpPr/>
          <p:nvPr/>
        </p:nvSpPr>
        <p:spPr>
          <a:xfrm>
            <a:off x="4419600" y="5181600"/>
            <a:ext cx="304800" cy="59055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81600" y="5257800"/>
            <a:ext cx="401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Dispersion Function of 1D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4812"/>
          </a:xfrm>
        </p:spPr>
        <p:txBody>
          <a:bodyPr>
            <a:normAutofit/>
          </a:bodyPr>
          <a:lstStyle/>
          <a:p>
            <a:r>
              <a:rPr lang="en-US" dirty="0" smtClean="0"/>
              <a:t>Effective Potential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Remarks:</a:t>
            </a:r>
          </a:p>
          <a:p>
            <a:pPr lvl="1"/>
            <a:r>
              <a:rPr lang="en-US" dirty="0" smtClean="0">
                <a:sym typeface="Wingdings"/>
              </a:rPr>
              <a:t>The constant term is the particular solution and omitted in the following discussion</a:t>
            </a:r>
          </a:p>
          <a:p>
            <a:pPr lvl="1"/>
            <a:r>
              <a:rPr lang="en-US" dirty="0" smtClean="0">
                <a:sym typeface="Wingdings"/>
              </a:rPr>
              <a:t>The solution of the solution needs to be well defined (L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-norm is proportional to radiation power):</a:t>
            </a:r>
          </a:p>
          <a:p>
            <a:pPr lvl="2"/>
            <a:r>
              <a:rPr lang="en-US" dirty="0" smtClean="0">
                <a:sym typeface="Wingdings"/>
              </a:rPr>
              <a:t>Solution needs to drop faster than r</a:t>
            </a:r>
            <a:r>
              <a:rPr lang="en-US" baseline="30000" dirty="0" smtClean="0">
                <a:sym typeface="Wingdings"/>
              </a:rPr>
              <a:t>-1</a:t>
            </a:r>
          </a:p>
          <a:p>
            <a:pPr lvl="2"/>
            <a:r>
              <a:rPr lang="en-US" dirty="0" smtClean="0">
                <a:sym typeface="Wingdings"/>
              </a:rPr>
              <a:t>Solution has no singularities at the origin</a:t>
            </a:r>
          </a:p>
          <a:p>
            <a:pPr lvl="2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Simple Model:</a:t>
            </a:r>
          </a:p>
          <a:p>
            <a:pPr lvl="1"/>
            <a:r>
              <a:rPr lang="en-US" dirty="0" smtClean="0">
                <a:sym typeface="Wingdings"/>
              </a:rPr>
              <a:t>Uniform transverse distribution with sharp edge at </a:t>
            </a:r>
            <a:r>
              <a:rPr lang="en-US" dirty="0" err="1" smtClean="0">
                <a:sym typeface="Wingdings"/>
              </a:rPr>
              <a:t>r</a:t>
            </a:r>
            <a:r>
              <a:rPr lang="en-US" dirty="0" smtClean="0">
                <a:sym typeface="Wingdings"/>
              </a:rPr>
              <a:t>=1</a:t>
            </a:r>
            <a:endParaRPr lang="en-US" baseline="-25000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Expansion into radial and </a:t>
            </a:r>
            <a:r>
              <a:rPr lang="en-US" dirty="0" err="1" smtClean="0">
                <a:sym typeface="Wingdings"/>
              </a:rPr>
              <a:t>azimuthal</a:t>
            </a:r>
            <a:r>
              <a:rPr lang="en-US" dirty="0" smtClean="0">
                <a:sym typeface="Wingdings"/>
              </a:rPr>
              <a:t> modes.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 to 2D Quantum Mechanics</a:t>
            </a:r>
            <a:endParaRPr lang="en-US" dirty="0"/>
          </a:p>
        </p:txBody>
      </p:sp>
      <p:graphicFrame>
        <p:nvGraphicFramePr>
          <p:cNvPr id="1073160" name="Object 8"/>
          <p:cNvGraphicFramePr>
            <a:graphicFrameLocks noChangeAspect="1"/>
          </p:cNvGraphicFramePr>
          <p:nvPr/>
        </p:nvGraphicFramePr>
        <p:xfrm>
          <a:off x="1295400" y="1663700"/>
          <a:ext cx="2611438" cy="469900"/>
        </p:xfrm>
        <a:graphic>
          <a:graphicData uri="http://schemas.openxmlformats.org/presentationml/2006/ole">
            <p:oleObj spid="_x0000_s1074181" name="Equation" r:id="rId3" imgW="1346200" imgH="241300" progId="Equation.3">
              <p:embed/>
            </p:oleObj>
          </a:graphicData>
        </a:graphic>
      </p:graphicFrame>
      <p:graphicFrame>
        <p:nvGraphicFramePr>
          <p:cNvPr id="1074182" name="Object 6"/>
          <p:cNvGraphicFramePr>
            <a:graphicFrameLocks noChangeAspect="1"/>
          </p:cNvGraphicFramePr>
          <p:nvPr/>
        </p:nvGraphicFramePr>
        <p:xfrm>
          <a:off x="5486400" y="1761330"/>
          <a:ext cx="2635250" cy="322263"/>
        </p:xfrm>
        <a:graphic>
          <a:graphicData uri="http://schemas.openxmlformats.org/presentationml/2006/ole">
            <p:oleObj spid="_x0000_s1074182" name="Equation" r:id="rId4" imgW="1358900" imgH="1651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67200" y="1621928"/>
            <a:ext cx="816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</a:t>
            </a:r>
            <a:endParaRPr lang="en-US" sz="2400" dirty="0"/>
          </a:p>
        </p:txBody>
      </p:sp>
      <p:graphicFrame>
        <p:nvGraphicFramePr>
          <p:cNvPr id="1074183" name="Object 7"/>
          <p:cNvGraphicFramePr>
            <a:graphicFrameLocks noChangeAspect="1"/>
          </p:cNvGraphicFramePr>
          <p:nvPr/>
        </p:nvGraphicFramePr>
        <p:xfrm>
          <a:off x="6237288" y="6096000"/>
          <a:ext cx="2906712" cy="693738"/>
        </p:xfrm>
        <a:graphic>
          <a:graphicData uri="http://schemas.openxmlformats.org/presentationml/2006/ole">
            <p:oleObj spid="_x0000_s1074183" name="Equation" r:id="rId5" imgW="1498600" imgH="355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X-ray/VUV FEL Projects Around the World</a:t>
            </a:r>
          </a:p>
        </p:txBody>
      </p:sp>
      <p:pic>
        <p:nvPicPr>
          <p:cNvPr id="26627" name="Picture 29" descr="neocreo_Blue_World_Map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8351838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56"/>
          <p:cNvSpPr>
            <a:spLocks noChangeArrowheads="1"/>
          </p:cNvSpPr>
          <p:nvPr/>
        </p:nvSpPr>
        <p:spPr bwMode="auto">
          <a:xfrm>
            <a:off x="990600" y="281940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LCLS</a:t>
            </a:r>
          </a:p>
        </p:txBody>
      </p:sp>
      <p:cxnSp>
        <p:nvCxnSpPr>
          <p:cNvPr id="26629" name="Straight Connector 32"/>
          <p:cNvCxnSpPr>
            <a:cxnSpLocks noChangeShapeType="1"/>
          </p:cNvCxnSpPr>
          <p:nvPr/>
        </p:nvCxnSpPr>
        <p:spPr bwMode="auto">
          <a:xfrm rot="10800000" flipV="1">
            <a:off x="1371600" y="25908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0" name="Rectangle 56"/>
          <p:cNvSpPr>
            <a:spLocks noChangeArrowheads="1"/>
          </p:cNvSpPr>
          <p:nvPr/>
        </p:nvSpPr>
        <p:spPr bwMode="auto">
          <a:xfrm>
            <a:off x="1981200" y="167640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WiFel</a:t>
            </a:r>
          </a:p>
        </p:txBody>
      </p:sp>
      <p:cxnSp>
        <p:nvCxnSpPr>
          <p:cNvPr id="26631" name="Straight Connector 35"/>
          <p:cNvCxnSpPr>
            <a:cxnSpLocks noChangeShapeType="1"/>
            <a:endCxn id="26630" idx="2"/>
          </p:cNvCxnSpPr>
          <p:nvPr/>
        </p:nvCxnSpPr>
        <p:spPr bwMode="auto">
          <a:xfrm rot="16200000" flipV="1">
            <a:off x="2344737" y="2039938"/>
            <a:ext cx="301625" cy="190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2" name="Rectangle 56"/>
          <p:cNvSpPr>
            <a:spLocks noChangeArrowheads="1"/>
          </p:cNvSpPr>
          <p:nvPr/>
        </p:nvSpPr>
        <p:spPr bwMode="auto">
          <a:xfrm>
            <a:off x="1219200" y="34290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NGLS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6633" name="Straight Connector 38"/>
          <p:cNvCxnSpPr>
            <a:cxnSpLocks noChangeShapeType="1"/>
          </p:cNvCxnSpPr>
          <p:nvPr/>
        </p:nvCxnSpPr>
        <p:spPr bwMode="auto">
          <a:xfrm rot="5400000">
            <a:off x="1371600" y="2895600"/>
            <a:ext cx="838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4" name="Rectangle 56"/>
          <p:cNvSpPr>
            <a:spLocks noChangeArrowheads="1"/>
          </p:cNvSpPr>
          <p:nvPr/>
        </p:nvSpPr>
        <p:spPr bwMode="auto">
          <a:xfrm>
            <a:off x="7391400" y="304482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smtClean="0">
                <a:solidFill>
                  <a:schemeClr val="bg1"/>
                </a:solidFill>
              </a:rPr>
              <a:t>SACLA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26635" name="Straight Connector 43"/>
          <p:cNvCxnSpPr>
            <a:cxnSpLocks noChangeShapeType="1"/>
          </p:cNvCxnSpPr>
          <p:nvPr/>
        </p:nvCxnSpPr>
        <p:spPr bwMode="auto">
          <a:xfrm rot="16200000" flipH="1">
            <a:off x="7353300" y="2781300"/>
            <a:ext cx="381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6" name="Rectangle 56"/>
          <p:cNvSpPr>
            <a:spLocks noChangeArrowheads="1"/>
          </p:cNvSpPr>
          <p:nvPr/>
        </p:nvSpPr>
        <p:spPr bwMode="auto">
          <a:xfrm>
            <a:off x="2819400" y="31242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MaRIE</a:t>
            </a:r>
          </a:p>
        </p:txBody>
      </p:sp>
      <p:cxnSp>
        <p:nvCxnSpPr>
          <p:cNvPr id="26637" name="Straight Connector 48"/>
          <p:cNvCxnSpPr>
            <a:cxnSpLocks noChangeShapeType="1"/>
          </p:cNvCxnSpPr>
          <p:nvPr/>
        </p:nvCxnSpPr>
        <p:spPr bwMode="auto">
          <a:xfrm rot="16200000" flipH="1">
            <a:off x="2209800" y="2590800"/>
            <a:ext cx="6858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8" name="Rectangle 56"/>
          <p:cNvSpPr>
            <a:spLocks noChangeArrowheads="1"/>
          </p:cNvSpPr>
          <p:nvPr/>
        </p:nvSpPr>
        <p:spPr bwMode="auto">
          <a:xfrm>
            <a:off x="5562600" y="3581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Shanghai LS</a:t>
            </a:r>
          </a:p>
        </p:txBody>
      </p:sp>
      <p:cxnSp>
        <p:nvCxnSpPr>
          <p:cNvPr id="26639" name="Straight Connector 53"/>
          <p:cNvCxnSpPr>
            <a:cxnSpLocks noChangeShapeType="1"/>
          </p:cNvCxnSpPr>
          <p:nvPr/>
        </p:nvCxnSpPr>
        <p:spPr bwMode="auto">
          <a:xfrm rot="5400000">
            <a:off x="6515100" y="3009900"/>
            <a:ext cx="685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40" name="Rectangle 56"/>
          <p:cNvSpPr>
            <a:spLocks noChangeArrowheads="1"/>
          </p:cNvSpPr>
          <p:nvPr/>
        </p:nvSpPr>
        <p:spPr bwMode="auto">
          <a:xfrm>
            <a:off x="3505200" y="1978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FLASH</a:t>
            </a:r>
          </a:p>
        </p:txBody>
      </p:sp>
      <p:sp>
        <p:nvSpPr>
          <p:cNvPr id="26641" name="Rectangle 56"/>
          <p:cNvSpPr>
            <a:spLocks noChangeArrowheads="1"/>
          </p:cNvSpPr>
          <p:nvPr/>
        </p:nvSpPr>
        <p:spPr bwMode="auto">
          <a:xfrm>
            <a:off x="3200400" y="22098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Euro XFEL</a:t>
            </a:r>
          </a:p>
        </p:txBody>
      </p:sp>
      <p:sp>
        <p:nvSpPr>
          <p:cNvPr id="26642" name="Rectangle 56"/>
          <p:cNvSpPr>
            <a:spLocks noChangeArrowheads="1"/>
          </p:cNvSpPr>
          <p:nvPr/>
        </p:nvSpPr>
        <p:spPr bwMode="auto">
          <a:xfrm>
            <a:off x="3200400" y="2740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SwissFEL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6643" name="Rectangle 56"/>
          <p:cNvSpPr>
            <a:spLocks noChangeArrowheads="1"/>
          </p:cNvSpPr>
          <p:nvPr/>
        </p:nvSpPr>
        <p:spPr bwMode="auto">
          <a:xfrm>
            <a:off x="3733800" y="17494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NLS</a:t>
            </a:r>
          </a:p>
        </p:txBody>
      </p:sp>
      <p:sp>
        <p:nvSpPr>
          <p:cNvPr id="26644" name="Rectangle 56"/>
          <p:cNvSpPr>
            <a:spLocks noChangeArrowheads="1"/>
          </p:cNvSpPr>
          <p:nvPr/>
        </p:nvSpPr>
        <p:spPr bwMode="auto">
          <a:xfrm>
            <a:off x="3048000" y="2438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Arc en Ciel</a:t>
            </a:r>
          </a:p>
        </p:txBody>
      </p:sp>
      <p:sp>
        <p:nvSpPr>
          <p:cNvPr id="26645" name="Rectangle 56"/>
          <p:cNvSpPr>
            <a:spLocks noChangeArrowheads="1"/>
          </p:cNvSpPr>
          <p:nvPr/>
        </p:nvSpPr>
        <p:spPr bwMode="auto">
          <a:xfrm>
            <a:off x="4953000" y="1978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FERMI</a:t>
            </a:r>
          </a:p>
        </p:txBody>
      </p:sp>
      <p:sp>
        <p:nvSpPr>
          <p:cNvPr id="26646" name="Rectangle 56"/>
          <p:cNvSpPr>
            <a:spLocks noChangeArrowheads="1"/>
          </p:cNvSpPr>
          <p:nvPr/>
        </p:nvSpPr>
        <p:spPr bwMode="auto">
          <a:xfrm>
            <a:off x="4343400" y="28162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SPARX</a:t>
            </a:r>
          </a:p>
        </p:txBody>
      </p:sp>
      <p:sp>
        <p:nvSpPr>
          <p:cNvPr id="26647" name="Rectangle 56"/>
          <p:cNvSpPr>
            <a:spLocks noChangeArrowheads="1"/>
          </p:cNvSpPr>
          <p:nvPr/>
        </p:nvSpPr>
        <p:spPr bwMode="auto">
          <a:xfrm>
            <a:off x="5029200" y="1676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PolFEL</a:t>
            </a:r>
          </a:p>
        </p:txBody>
      </p:sp>
      <p:cxnSp>
        <p:nvCxnSpPr>
          <p:cNvPr id="26648" name="Straight Connector 63"/>
          <p:cNvCxnSpPr>
            <a:cxnSpLocks noChangeShapeType="1"/>
            <a:stCxn id="26643" idx="2"/>
          </p:cNvCxnSpPr>
          <p:nvPr/>
        </p:nvCxnSpPr>
        <p:spPr bwMode="auto">
          <a:xfrm rot="5400000" flipH="1">
            <a:off x="4267200" y="1905000"/>
            <a:ext cx="76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49" name="Straight Connector 66"/>
          <p:cNvCxnSpPr>
            <a:cxnSpLocks noChangeShapeType="1"/>
          </p:cNvCxnSpPr>
          <p:nvPr/>
        </p:nvCxnSpPr>
        <p:spPr bwMode="auto">
          <a:xfrm rot="10800000" flipV="1">
            <a:off x="4191000" y="2057400"/>
            <a:ext cx="533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0" name="Straight Connector 69"/>
          <p:cNvCxnSpPr>
            <a:cxnSpLocks noChangeShapeType="1"/>
          </p:cNvCxnSpPr>
          <p:nvPr/>
        </p:nvCxnSpPr>
        <p:spPr bwMode="auto">
          <a:xfrm rot="10800000" flipV="1">
            <a:off x="4114800" y="2057400"/>
            <a:ext cx="609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1" name="Straight Connector 72"/>
          <p:cNvCxnSpPr>
            <a:cxnSpLocks noChangeShapeType="1"/>
          </p:cNvCxnSpPr>
          <p:nvPr/>
        </p:nvCxnSpPr>
        <p:spPr bwMode="auto">
          <a:xfrm rot="10800000" flipV="1">
            <a:off x="4038600" y="2209800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2" name="Straight Connector 75"/>
          <p:cNvCxnSpPr>
            <a:cxnSpLocks noChangeShapeType="1"/>
          </p:cNvCxnSpPr>
          <p:nvPr/>
        </p:nvCxnSpPr>
        <p:spPr bwMode="auto">
          <a:xfrm rot="10800000" flipV="1">
            <a:off x="4038600" y="2286000"/>
            <a:ext cx="609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3" name="Straight Connector 78"/>
          <p:cNvCxnSpPr>
            <a:cxnSpLocks noChangeShapeType="1"/>
          </p:cNvCxnSpPr>
          <p:nvPr/>
        </p:nvCxnSpPr>
        <p:spPr bwMode="auto">
          <a:xfrm rot="5400000">
            <a:off x="4495801" y="2590800"/>
            <a:ext cx="457200" cy="3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4" name="Straight Connector 81"/>
          <p:cNvCxnSpPr>
            <a:cxnSpLocks noChangeShapeType="1"/>
          </p:cNvCxnSpPr>
          <p:nvPr/>
        </p:nvCxnSpPr>
        <p:spPr bwMode="auto">
          <a:xfrm flipV="1">
            <a:off x="4724400" y="2133600"/>
            <a:ext cx="304800" cy="153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5" name="Straight Connector 85"/>
          <p:cNvCxnSpPr>
            <a:cxnSpLocks noChangeShapeType="1"/>
          </p:cNvCxnSpPr>
          <p:nvPr/>
        </p:nvCxnSpPr>
        <p:spPr bwMode="auto">
          <a:xfrm flipV="1">
            <a:off x="4800600" y="1905000"/>
            <a:ext cx="3048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32" name="Rectangle 56"/>
          <p:cNvSpPr>
            <a:spLocks noChangeArrowheads="1"/>
          </p:cNvSpPr>
          <p:nvPr/>
        </p:nvSpPr>
        <p:spPr bwMode="auto">
          <a:xfrm>
            <a:off x="7543800" y="22860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PAL FEL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53"/>
          <p:cNvCxnSpPr>
            <a:cxnSpLocks noChangeShapeType="1"/>
          </p:cNvCxnSpPr>
          <p:nvPr/>
        </p:nvCxnSpPr>
        <p:spPr bwMode="auto">
          <a:xfrm flipV="1">
            <a:off x="7315201" y="2438402"/>
            <a:ext cx="304799" cy="15239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981200" y="4267200"/>
            <a:ext cx="4953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4825"/>
            <a:ext cx="8229600" cy="269557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Differential Equation:</a:t>
            </a:r>
          </a:p>
          <a:p>
            <a:endParaRPr lang="en-US" dirty="0" smtClean="0">
              <a:sym typeface="Wingdings"/>
            </a:endParaRPr>
          </a:p>
          <a:p>
            <a:pPr>
              <a:buNone/>
            </a:pPr>
            <a:endParaRPr lang="en-US" dirty="0" smtClean="0">
              <a:sym typeface="Wingdings"/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 for FEL Mode</a:t>
            </a:r>
            <a:endParaRPr lang="en-US" dirty="0"/>
          </a:p>
        </p:txBody>
      </p:sp>
      <p:graphicFrame>
        <p:nvGraphicFramePr>
          <p:cNvPr id="1075204" name="Object 4"/>
          <p:cNvGraphicFramePr>
            <a:graphicFrameLocks noChangeAspect="1"/>
          </p:cNvGraphicFramePr>
          <p:nvPr/>
        </p:nvGraphicFramePr>
        <p:xfrm>
          <a:off x="2246313" y="1419225"/>
          <a:ext cx="4164012" cy="866775"/>
        </p:xfrm>
        <a:graphic>
          <a:graphicData uri="http://schemas.openxmlformats.org/presentationml/2006/ole">
            <p:oleObj spid="_x0000_s1075204" name="Equation" r:id="rId3" imgW="2146300" imgH="4445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27675" y="2362200"/>
            <a:ext cx="2128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Outside Solution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2173" y="2362200"/>
            <a:ext cx="192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Inside Solution</a:t>
            </a:r>
            <a:endParaRPr lang="en-US" i="1" dirty="0">
              <a:solidFill>
                <a:srgbClr val="FF0000"/>
              </a:solidFill>
            </a:endParaRPr>
          </a:p>
        </p:txBody>
      </p:sp>
      <p:graphicFrame>
        <p:nvGraphicFramePr>
          <p:cNvPr id="1075205" name="Object 5"/>
          <p:cNvGraphicFramePr>
            <a:graphicFrameLocks noChangeAspect="1"/>
          </p:cNvGraphicFramePr>
          <p:nvPr/>
        </p:nvGraphicFramePr>
        <p:xfrm>
          <a:off x="6172200" y="2809875"/>
          <a:ext cx="1552575" cy="347663"/>
        </p:xfrm>
        <a:graphic>
          <a:graphicData uri="http://schemas.openxmlformats.org/presentationml/2006/ole">
            <p:oleObj spid="_x0000_s1075205" name="Equation" r:id="rId4" imgW="800100" imgH="177800" progId="Equation.3">
              <p:embed/>
            </p:oleObj>
          </a:graphicData>
        </a:graphic>
      </p:graphicFrame>
      <p:graphicFrame>
        <p:nvGraphicFramePr>
          <p:cNvPr id="1075206" name="Object 6"/>
          <p:cNvGraphicFramePr>
            <a:graphicFrameLocks noChangeAspect="1"/>
          </p:cNvGraphicFramePr>
          <p:nvPr/>
        </p:nvGraphicFramePr>
        <p:xfrm>
          <a:off x="1130300" y="2819400"/>
          <a:ext cx="1528763" cy="347663"/>
        </p:xfrm>
        <a:graphic>
          <a:graphicData uri="http://schemas.openxmlformats.org/presentationml/2006/ole">
            <p:oleObj spid="_x0000_s1075206" name="Equation" r:id="rId5" imgW="787400" imgH="177800" progId="Equation.3">
              <p:embed/>
            </p:oleObj>
          </a:graphicData>
        </a:graphic>
      </p:graphicFrame>
      <p:graphicFrame>
        <p:nvGraphicFramePr>
          <p:cNvPr id="1075207" name="Object 7"/>
          <p:cNvGraphicFramePr>
            <a:graphicFrameLocks noChangeAspect="1"/>
          </p:cNvGraphicFramePr>
          <p:nvPr/>
        </p:nvGraphicFramePr>
        <p:xfrm>
          <a:off x="5741186" y="3276600"/>
          <a:ext cx="2439987" cy="446087"/>
        </p:xfrm>
        <a:graphic>
          <a:graphicData uri="http://schemas.openxmlformats.org/presentationml/2006/ole">
            <p:oleObj spid="_x0000_s1075207" name="Equation" r:id="rId6" imgW="1257300" imgH="228600" progId="Equation.3">
              <p:embed/>
            </p:oleObj>
          </a:graphicData>
        </a:graphic>
      </p:graphicFrame>
      <p:graphicFrame>
        <p:nvGraphicFramePr>
          <p:cNvPr id="1075208" name="Object 8"/>
          <p:cNvGraphicFramePr>
            <a:graphicFrameLocks noChangeAspect="1"/>
          </p:cNvGraphicFramePr>
          <p:nvPr/>
        </p:nvGraphicFramePr>
        <p:xfrm>
          <a:off x="1006475" y="3363913"/>
          <a:ext cx="2044700" cy="446087"/>
        </p:xfrm>
        <a:graphic>
          <a:graphicData uri="http://schemas.openxmlformats.org/presentationml/2006/ole">
            <p:oleObj spid="_x0000_s1075208" name="Equation" r:id="rId7" imgW="1054100" imgH="2286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96144" y="3886200"/>
            <a:ext cx="367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Continuation Condition at </a:t>
            </a:r>
            <a:r>
              <a:rPr lang="en-US" i="1" dirty="0" err="1" smtClean="0">
                <a:solidFill>
                  <a:srgbClr val="FF0000"/>
                </a:solidFill>
              </a:rPr>
              <a:t>r</a:t>
            </a:r>
            <a:r>
              <a:rPr lang="en-US" i="1" dirty="0" smtClean="0">
                <a:solidFill>
                  <a:srgbClr val="FF0000"/>
                </a:solidFill>
              </a:rPr>
              <a:t>=1</a:t>
            </a:r>
            <a:endParaRPr lang="en-US" i="1" dirty="0">
              <a:solidFill>
                <a:srgbClr val="FF0000"/>
              </a:solidFill>
            </a:endParaRPr>
          </a:p>
        </p:txBody>
      </p:sp>
      <p:graphicFrame>
        <p:nvGraphicFramePr>
          <p:cNvPr id="1075209" name="Object 9"/>
          <p:cNvGraphicFramePr>
            <a:graphicFrameLocks noChangeAspect="1"/>
          </p:cNvGraphicFramePr>
          <p:nvPr/>
        </p:nvGraphicFramePr>
        <p:xfrm>
          <a:off x="2455862" y="4474368"/>
          <a:ext cx="3868738" cy="347663"/>
        </p:xfrm>
        <a:graphic>
          <a:graphicData uri="http://schemas.openxmlformats.org/presentationml/2006/ole">
            <p:oleObj spid="_x0000_s1075209" name="Equation" r:id="rId8" imgW="1993900" imgH="1778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79835" y="5257800"/>
            <a:ext cx="8006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Allows for different solution (</a:t>
            </a:r>
            <a:r>
              <a:rPr lang="en-US" sz="2400" dirty="0" err="1" smtClean="0"/>
              <a:t>eigenvalues</a:t>
            </a:r>
            <a:r>
              <a:rPr lang="en-US" sz="2400" dirty="0" smtClean="0"/>
              <a:t>) for </a:t>
            </a:r>
            <a:r>
              <a:rPr lang="en-US" sz="2400" dirty="0" err="1" smtClean="0"/>
              <a:t>m</a:t>
            </a:r>
            <a:r>
              <a:rPr lang="en-US" sz="2400" dirty="0" smtClean="0"/>
              <a:t>. Solutions are ordered by the index </a:t>
            </a:r>
            <a:r>
              <a:rPr lang="en-US" sz="2400" dirty="0" err="1" smtClean="0"/>
              <a:t>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FEL </a:t>
            </a:r>
            <a:r>
              <a:rPr lang="en-US" dirty="0" err="1" smtClean="0"/>
              <a:t>Eigenmodes</a:t>
            </a: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mn</a:t>
            </a:r>
            <a:endParaRPr lang="en-US" baseline="-25000" dirty="0"/>
          </a:p>
        </p:txBody>
      </p:sp>
      <p:pic>
        <p:nvPicPr>
          <p:cNvPr id="17" name="Picture 16" descr="radial0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-76200" y="1077686"/>
            <a:ext cx="4572000" cy="3265714"/>
          </a:xfrm>
          <a:prstGeom prst="rect">
            <a:avLst/>
          </a:prstGeom>
        </p:spPr>
      </p:pic>
      <p:pic>
        <p:nvPicPr>
          <p:cNvPr id="20" name="Picture 19" descr="radial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572000" y="1077686"/>
            <a:ext cx="4572000" cy="326571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57200" y="4579203"/>
            <a:ext cx="8006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the limit B </a:t>
            </a:r>
            <a:r>
              <a:rPr lang="en-US" sz="2400" dirty="0" err="1" smtClean="0">
                <a:sym typeface="Wingdings"/>
              </a:rPr>
              <a:t>infinity</a:t>
            </a:r>
            <a:r>
              <a:rPr lang="en-US" sz="2400" dirty="0" smtClean="0">
                <a:sym typeface="Wingdings"/>
              </a:rPr>
              <a:t> (negligible diffraction) the </a:t>
            </a:r>
            <a:r>
              <a:rPr lang="en-US" sz="2400" dirty="0" err="1" smtClean="0">
                <a:sym typeface="Wingdings"/>
              </a:rPr>
              <a:t>eigenvalues</a:t>
            </a:r>
            <a:r>
              <a:rPr lang="en-US" sz="2400" dirty="0" smtClean="0">
                <a:sym typeface="Wingdings"/>
              </a:rPr>
              <a:t> for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dirty="0" smtClean="0">
                <a:sym typeface="Wingdings"/>
              </a:rPr>
              <a:t> are degenerated with </a:t>
            </a:r>
            <a:r>
              <a:rPr lang="en-US" sz="2400" i="1" dirty="0" err="1" smtClean="0">
                <a:sym typeface="Wingdings"/>
              </a:rPr>
              <a:t>pB</a:t>
            </a:r>
            <a:r>
              <a:rPr lang="en-US" sz="2400" i="1" dirty="0" smtClean="0">
                <a:sym typeface="Wingdings"/>
              </a:rPr>
              <a:t>=D</a:t>
            </a:r>
            <a:endParaRPr lang="en-US" sz="2400" i="1" dirty="0"/>
          </a:p>
        </p:txBody>
      </p:sp>
      <p:sp>
        <p:nvSpPr>
          <p:cNvPr id="24" name="Right Arrow 23"/>
          <p:cNvSpPr/>
          <p:nvPr/>
        </p:nvSpPr>
        <p:spPr>
          <a:xfrm>
            <a:off x="2667000" y="5867400"/>
            <a:ext cx="8382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733800" y="5867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1D Solution:</a:t>
            </a:r>
            <a:endParaRPr lang="en-US" sz="2400" dirty="0"/>
          </a:p>
        </p:txBody>
      </p:sp>
      <p:graphicFrame>
        <p:nvGraphicFramePr>
          <p:cNvPr id="1076232" name="Object 8"/>
          <p:cNvGraphicFramePr>
            <a:graphicFrameLocks noChangeAspect="1"/>
          </p:cNvGraphicFramePr>
          <p:nvPr/>
        </p:nvGraphicFramePr>
        <p:xfrm>
          <a:off x="5835650" y="5791200"/>
          <a:ext cx="1479550" cy="447675"/>
        </p:xfrm>
        <a:graphic>
          <a:graphicData uri="http://schemas.openxmlformats.org/presentationml/2006/ole">
            <p:oleObj spid="_x0000_s1076232" name="Equation" r:id="rId7" imgW="762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41" y="838200"/>
            <a:ext cx="8591678" cy="540171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Growth rates for FEL </a:t>
            </a:r>
            <a:r>
              <a:rPr lang="en-US" sz="2000" dirty="0" err="1" smtClean="0"/>
              <a:t>eigenmodes</a:t>
            </a:r>
            <a:r>
              <a:rPr lang="en-US" sz="2000" dirty="0" smtClean="0"/>
              <a:t> (</a:t>
            </a:r>
            <a:r>
              <a:rPr lang="en-US" sz="2000" dirty="0" err="1" smtClean="0"/>
              <a:t>r,</a:t>
            </a:r>
            <a:r>
              <a:rPr lang="en-US" sz="2000" dirty="0" err="1" smtClean="0">
                <a:latin typeface="Symbol" charset="2"/>
                <a:cs typeface="Symbol" charset="2"/>
              </a:rPr>
              <a:t>f</a:t>
            </a:r>
            <a:r>
              <a:rPr lang="en-US" sz="2000" dirty="0" smtClean="0"/>
              <a:t>-decomposition):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81" name="Picture 80" descr="Bsca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55231" y="1397701"/>
            <a:ext cx="6350000" cy="430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FEL </a:t>
            </a:r>
            <a:r>
              <a:rPr lang="en-US" dirty="0" err="1" smtClean="0"/>
              <a:t>Eigenmodes</a:t>
            </a:r>
            <a:r>
              <a:rPr lang="en-US" dirty="0" smtClean="0"/>
              <a:t> + Mode </a:t>
            </a:r>
            <a:r>
              <a:rPr lang="en-US" dirty="0" err="1" smtClean="0"/>
              <a:t>Competion</a:t>
            </a:r>
            <a:endParaRPr lang="en-US" dirty="0"/>
          </a:p>
        </p:txBody>
      </p:sp>
      <p:sp>
        <p:nvSpPr>
          <p:cNvPr id="70" name="Left Arrow 69"/>
          <p:cNvSpPr/>
          <p:nvPr/>
        </p:nvSpPr>
        <p:spPr>
          <a:xfrm>
            <a:off x="3005764" y="5581650"/>
            <a:ext cx="2936966" cy="391216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>
            <a:off x="6858000" y="5581650"/>
            <a:ext cx="1547134" cy="39121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16191" y="5961526"/>
            <a:ext cx="3403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Increased gain length due to strong diffraction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9401" y="5927506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Mode competition and reduced coherence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276971" y="1721551"/>
            <a:ext cx="1546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Optimum growth rate of 1D model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8845" y="1676400"/>
            <a:ext cx="2214700" cy="3733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7504" y="1676400"/>
            <a:ext cx="24870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Optimum for SASE:</a:t>
            </a:r>
          </a:p>
          <a:p>
            <a:endParaRPr lang="en-US" sz="1400" dirty="0" smtClean="0"/>
          </a:p>
          <a:p>
            <a:r>
              <a:rPr lang="en-US" sz="1400" dirty="0" smtClean="0"/>
              <a:t>Only one dominating mode at saturation</a:t>
            </a:r>
          </a:p>
          <a:p>
            <a:endParaRPr lang="en-US" sz="1400" dirty="0" smtClean="0"/>
          </a:p>
          <a:p>
            <a:r>
              <a:rPr lang="en-US" sz="1400" dirty="0" smtClean="0"/>
              <a:t>Transverse coherence</a:t>
            </a:r>
            <a:endParaRPr lang="en-US" sz="1400" dirty="0"/>
          </a:p>
        </p:txBody>
      </p:sp>
      <p:graphicFrame>
        <p:nvGraphicFramePr>
          <p:cNvPr id="83" name="Object 82"/>
          <p:cNvGraphicFramePr>
            <a:graphicFrameLocks noChangeAspect="1"/>
          </p:cNvGraphicFramePr>
          <p:nvPr/>
        </p:nvGraphicFramePr>
        <p:xfrm>
          <a:off x="609600" y="3544188"/>
          <a:ext cx="957633" cy="342012"/>
        </p:xfrm>
        <a:graphic>
          <a:graphicData uri="http://schemas.openxmlformats.org/presentationml/2006/ole">
            <p:oleObj spid="_x0000_s997378" name="Equation" r:id="rId5" imgW="355600" imgH="12700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496377" y="4191000"/>
          <a:ext cx="1180023" cy="869783"/>
        </p:xfrm>
        <a:graphic>
          <a:graphicData uri="http://schemas.openxmlformats.org/presentationml/2006/ole">
            <p:oleObj spid="_x0000_s997379" name="Equation" r:id="rId6" imgW="533400" imgH="3937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798872" y="3471174"/>
            <a:ext cx="1546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1D Limit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7349196" y="3928961"/>
            <a:ext cx="673364" cy="5506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II. Very Basic Principles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Wavelength – The Idea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0825" y="1230868"/>
            <a:ext cx="318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 Radiation (Antenna)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52885" y="1230868"/>
            <a:ext cx="3833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 Radiation + Doppler Shift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00200" y="2438400"/>
            <a:ext cx="914400" cy="914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43000" y="1981200"/>
            <a:ext cx="1828800" cy="18288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1371600" y="2209800"/>
            <a:ext cx="1371600" cy="1371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914400" y="1752600"/>
            <a:ext cx="2286000" cy="22860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830388" y="2895600"/>
            <a:ext cx="457200" cy="0"/>
          </a:xfrm>
          <a:prstGeom prst="straightConnector1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5943600" y="1752600"/>
            <a:ext cx="2286000" cy="22860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4600" y="1981200"/>
            <a:ext cx="1828800" cy="18288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6705600" y="2209800"/>
            <a:ext cx="1371600" cy="1371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086600" y="2438400"/>
            <a:ext cx="914400" cy="914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7467600" y="2895600"/>
            <a:ext cx="457200" cy="0"/>
          </a:xfrm>
          <a:prstGeom prst="straightConnector1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1827311"/>
            <a:ext cx="10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Wavefront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200399" y="3656112"/>
            <a:ext cx="1865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Oscillating Electron</a:t>
            </a:r>
            <a:endParaRPr lang="en-US" sz="1400" dirty="0"/>
          </a:p>
        </p:txBody>
      </p:sp>
      <p:cxnSp>
        <p:nvCxnSpPr>
          <p:cNvPr id="24" name="Straight Connector 23"/>
          <p:cNvCxnSpPr>
            <a:stCxn id="21" idx="1"/>
          </p:cNvCxnSpPr>
          <p:nvPr/>
        </p:nvCxnSpPr>
        <p:spPr>
          <a:xfrm rot="10800000" flipV="1">
            <a:off x="2971800" y="1981200"/>
            <a:ext cx="533400" cy="2286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1"/>
          </p:cNvCxnSpPr>
          <p:nvPr/>
        </p:nvCxnSpPr>
        <p:spPr>
          <a:xfrm rot="10800000">
            <a:off x="2058987" y="2895601"/>
            <a:ext cx="1141412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5533743" y="2646053"/>
            <a:ext cx="2165871" cy="483849"/>
          </a:xfrm>
          <a:custGeom>
            <a:avLst/>
            <a:gdLst>
              <a:gd name="connsiteX0" fmla="*/ 2165871 w 2165871"/>
              <a:gd name="connsiteY0" fmla="*/ 234364 h 483849"/>
              <a:gd name="connsiteX1" fmla="*/ 1984437 w 2165871"/>
              <a:gd name="connsiteY1" fmla="*/ 449828 h 483849"/>
              <a:gd name="connsiteX2" fmla="*/ 1712285 w 2165871"/>
              <a:gd name="connsiteY2" fmla="*/ 30240 h 483849"/>
              <a:gd name="connsiteX3" fmla="*/ 1451474 w 2165871"/>
              <a:gd name="connsiteY3" fmla="*/ 461168 h 483849"/>
              <a:gd name="connsiteX4" fmla="*/ 1190662 w 2165871"/>
              <a:gd name="connsiteY4" fmla="*/ 18899 h 483849"/>
              <a:gd name="connsiteX5" fmla="*/ 941190 w 2165871"/>
              <a:gd name="connsiteY5" fmla="*/ 461168 h 483849"/>
              <a:gd name="connsiteX6" fmla="*/ 691718 w 2165871"/>
              <a:gd name="connsiteY6" fmla="*/ 18899 h 483849"/>
              <a:gd name="connsiteX7" fmla="*/ 430906 w 2165871"/>
              <a:gd name="connsiteY7" fmla="*/ 461168 h 483849"/>
              <a:gd name="connsiteX8" fmla="*/ 204113 w 2165871"/>
              <a:gd name="connsiteY8" fmla="*/ 30240 h 483849"/>
              <a:gd name="connsiteX9" fmla="*/ 0 w 2165871"/>
              <a:gd name="connsiteY9" fmla="*/ 279725 h 48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5871" h="483849">
                <a:moveTo>
                  <a:pt x="2165871" y="234364"/>
                </a:moveTo>
                <a:cubicBezTo>
                  <a:pt x="2112953" y="359106"/>
                  <a:pt x="2060035" y="483849"/>
                  <a:pt x="1984437" y="449828"/>
                </a:cubicBezTo>
                <a:cubicBezTo>
                  <a:pt x="1908839" y="415807"/>
                  <a:pt x="1801112" y="28350"/>
                  <a:pt x="1712285" y="30240"/>
                </a:cubicBezTo>
                <a:cubicBezTo>
                  <a:pt x="1623458" y="32130"/>
                  <a:pt x="1538411" y="463058"/>
                  <a:pt x="1451474" y="461168"/>
                </a:cubicBezTo>
                <a:cubicBezTo>
                  <a:pt x="1364537" y="459278"/>
                  <a:pt x="1275709" y="18899"/>
                  <a:pt x="1190662" y="18899"/>
                </a:cubicBezTo>
                <a:cubicBezTo>
                  <a:pt x="1105615" y="18899"/>
                  <a:pt x="1024347" y="461168"/>
                  <a:pt x="941190" y="461168"/>
                </a:cubicBezTo>
                <a:cubicBezTo>
                  <a:pt x="858033" y="461168"/>
                  <a:pt x="776765" y="18899"/>
                  <a:pt x="691718" y="18899"/>
                </a:cubicBezTo>
                <a:cubicBezTo>
                  <a:pt x="606671" y="18899"/>
                  <a:pt x="512173" y="459278"/>
                  <a:pt x="430906" y="461168"/>
                </a:cubicBezTo>
                <a:cubicBezTo>
                  <a:pt x="349639" y="463058"/>
                  <a:pt x="275931" y="60480"/>
                  <a:pt x="204113" y="30240"/>
                </a:cubicBezTo>
                <a:cubicBezTo>
                  <a:pt x="132295" y="0"/>
                  <a:pt x="0" y="279725"/>
                  <a:pt x="0" y="279725"/>
                </a:cubicBezTo>
              </a:path>
            </a:pathLst>
          </a:cu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032829" y="2438399"/>
            <a:ext cx="106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Trajectory</a:t>
            </a:r>
            <a:endParaRPr lang="en-US" sz="1400" dirty="0"/>
          </a:p>
        </p:txBody>
      </p:sp>
      <p:cxnSp>
        <p:nvCxnSpPr>
          <p:cNvPr id="37" name="Straight Connector 36"/>
          <p:cNvCxnSpPr>
            <a:endCxn id="31" idx="3"/>
          </p:cNvCxnSpPr>
          <p:nvPr/>
        </p:nvCxnSpPr>
        <p:spPr>
          <a:xfrm rot="10800000">
            <a:off x="5094927" y="2592288"/>
            <a:ext cx="438817" cy="1538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0" idx="2"/>
          </p:cNvCxnSpPr>
          <p:nvPr/>
        </p:nvCxnSpPr>
        <p:spPr>
          <a:xfrm rot="10800000" flipV="1">
            <a:off x="914400" y="2895600"/>
            <a:ext cx="1588" cy="167640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8" idx="2"/>
          </p:cNvCxnSpPr>
          <p:nvPr/>
        </p:nvCxnSpPr>
        <p:spPr>
          <a:xfrm rot="10800000" flipV="1">
            <a:off x="1143000" y="2895600"/>
            <a:ext cx="1588" cy="167640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6" idx="6"/>
          </p:cNvCxnSpPr>
          <p:nvPr/>
        </p:nvCxnSpPr>
        <p:spPr>
          <a:xfrm>
            <a:off x="8229600" y="2895600"/>
            <a:ext cx="1588" cy="167640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7" idx="6"/>
          </p:cNvCxnSpPr>
          <p:nvPr/>
        </p:nvCxnSpPr>
        <p:spPr>
          <a:xfrm>
            <a:off x="8153400" y="2895600"/>
            <a:ext cx="1588" cy="167640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577735" y="4739640"/>
          <a:ext cx="1022465" cy="274320"/>
        </p:xfrm>
        <a:graphic>
          <a:graphicData uri="http://schemas.openxmlformats.org/presentationml/2006/ole">
            <p:oleObj spid="_x0000_s206850" name="Equation" r:id="rId3" imgW="520700" imgH="139700" progId="Equation.3">
              <p:embed/>
            </p:oleObj>
          </a:graphicData>
        </a:graphic>
      </p:graphicFrame>
      <p:graphicFrame>
        <p:nvGraphicFramePr>
          <p:cNvPr id="206851" name="Object 3"/>
          <p:cNvGraphicFramePr>
            <a:graphicFrameLocks noChangeAspect="1"/>
          </p:cNvGraphicFramePr>
          <p:nvPr/>
        </p:nvGraphicFramePr>
        <p:xfrm>
          <a:off x="7246938" y="4572000"/>
          <a:ext cx="1744662" cy="447675"/>
        </p:xfrm>
        <a:graphic>
          <a:graphicData uri="http://schemas.openxmlformats.org/presentationml/2006/ole">
            <p:oleObj spid="_x0000_s206851" name="Equation" r:id="rId4" imgW="889000" imgH="22860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7254483" y="5029200"/>
            <a:ext cx="1813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(forward direction)</a:t>
            </a:r>
            <a:endParaRPr lang="en-US" sz="14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00825" y="4495800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1144588" y="4495800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924800" y="4494212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8231188" y="4494212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24873" y="5408415"/>
            <a:ext cx="7304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relativistic electrons the longitudinal velocity </a:t>
            </a:r>
            <a:r>
              <a:rPr lang="en-US" i="1" dirty="0" err="1" smtClean="0"/>
              <a:t>v</a:t>
            </a:r>
            <a:r>
              <a:rPr lang="en-US" baseline="-25000" dirty="0" err="1" smtClean="0"/>
              <a:t>z</a:t>
            </a:r>
            <a:r>
              <a:rPr lang="en-US" dirty="0" smtClean="0"/>
              <a:t> is close to </a:t>
            </a:r>
            <a:r>
              <a:rPr lang="en-US" i="1" dirty="0" err="1" smtClean="0"/>
              <a:t>c</a:t>
            </a:r>
            <a:r>
              <a:rPr lang="en-US" dirty="0" smtClean="0"/>
              <a:t>, resulting in very short wavelength (blue shift of photon energy)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by injecting them into a period field of an wiggler magnet (also often called </a:t>
            </a:r>
            <a:r>
              <a:rPr lang="en-US" dirty="0" err="1" smtClean="0"/>
              <a:t>undulator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Forcing the Electrons to Wiggle…</a:t>
            </a:r>
            <a:endParaRPr lang="en-US" dirty="0"/>
          </a:p>
        </p:txBody>
      </p:sp>
      <p:pic>
        <p:nvPicPr>
          <p:cNvPr id="4" name="Picture 3" descr="Undula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3276600"/>
            <a:ext cx="5805714" cy="3657600"/>
          </a:xfrm>
          <a:prstGeom prst="rect">
            <a:avLst/>
          </a:prstGeom>
        </p:spPr>
      </p:pic>
      <p:pic>
        <p:nvPicPr>
          <p:cNvPr id="5" name="Picture 4" descr="undulator-on-girder_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905000"/>
            <a:ext cx="4171843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8283" y="5105400"/>
            <a:ext cx="255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Wiggler module from the LCLS XFEL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6137</TotalTime>
  <Words>2378</Words>
  <Application>Microsoft Macintosh PowerPoint</Application>
  <PresentationFormat>On-screen Show (4:3)</PresentationFormat>
  <Paragraphs>507</Paragraphs>
  <Slides>62</Slides>
  <Notes>4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Concourse</vt:lpstr>
      <vt:lpstr>Equation</vt:lpstr>
      <vt:lpstr>Free-Electron Lasers</vt:lpstr>
      <vt:lpstr>I. Motivation</vt:lpstr>
      <vt:lpstr>Light Sources</vt:lpstr>
      <vt:lpstr>FEL as a Brilliant Light Source</vt:lpstr>
      <vt:lpstr>4th Generation Light Sources</vt:lpstr>
      <vt:lpstr>X-ray/VUV FEL Projects Around the World</vt:lpstr>
      <vt:lpstr>II. Very Basic Principles</vt:lpstr>
      <vt:lpstr>Controlling the Wavelength – The Idea</vt:lpstr>
      <vt:lpstr>Forcing the Electrons to Wiggle…</vt:lpstr>
      <vt:lpstr>Wiggler Field</vt:lpstr>
      <vt:lpstr>Planar Undulator</vt:lpstr>
      <vt:lpstr>Helical Undulator (APPLE Type)</vt:lpstr>
      <vt:lpstr>Motion in Planar Undulator</vt:lpstr>
      <vt:lpstr>In the Co-moving frame</vt:lpstr>
      <vt:lpstr>III. Undulator Radiation</vt:lpstr>
      <vt:lpstr>Resonance Condition:</vt:lpstr>
      <vt:lpstr>Emitted Field within Undulator Period</vt:lpstr>
      <vt:lpstr>The FEL Resonant Wavelength</vt:lpstr>
      <vt:lpstr>IV. Interaction with Radiation Field</vt:lpstr>
      <vt:lpstr>Interaction with Co-Propagating Field</vt:lpstr>
      <vt:lpstr>Co-Propagation of Electrons and Field</vt:lpstr>
      <vt:lpstr>Step I : Energy Modulation</vt:lpstr>
      <vt:lpstr>Step II: Longitudinal Motion</vt:lpstr>
      <vt:lpstr>Analogy to Pendulum</vt:lpstr>
      <vt:lpstr>Motion in Phasespace</vt:lpstr>
      <vt:lpstr>Microbunching</vt:lpstr>
      <vt:lpstr>V. Field Emission</vt:lpstr>
      <vt:lpstr>Coherent Emission</vt:lpstr>
      <vt:lpstr>Complete Picture: Evolving Radiation Field</vt:lpstr>
      <vt:lpstr>The Levels of the FEL Model</vt:lpstr>
      <vt:lpstr>Scaling of 1D FEL Equations</vt:lpstr>
      <vt:lpstr>VI. Easy Solution</vt:lpstr>
      <vt:lpstr>1D FEL Equations</vt:lpstr>
      <vt:lpstr>Solutions</vt:lpstr>
      <vt:lpstr>Linear Regime and Start-up Regime</vt:lpstr>
      <vt:lpstr>The Generic Amplification Process</vt:lpstr>
      <vt:lpstr>Efficiency and Bandwidth</vt:lpstr>
      <vt:lpstr>VII. SASE FELs</vt:lpstr>
      <vt:lpstr>How to start the FEL differently…</vt:lpstr>
      <vt:lpstr>FEL Modes</vt:lpstr>
      <vt:lpstr>Typical Growth of SASE Pulse</vt:lpstr>
      <vt:lpstr>SASE FELs</vt:lpstr>
      <vt:lpstr>VIII. The Importance of r</vt:lpstr>
      <vt:lpstr>The Importance of the FEL Parameter r</vt:lpstr>
      <vt:lpstr>Electron Beam Requirements: Energy Spread</vt:lpstr>
      <vt:lpstr>Optimizing the Focusing</vt:lpstr>
      <vt:lpstr>Quick Overview of 3D Theory</vt:lpstr>
      <vt:lpstr>Summary</vt:lpstr>
      <vt:lpstr>IX. Some Mathematical Hardcore Stuff (Exact Solution-1D) </vt:lpstr>
      <vt:lpstr>How to solve the Problem?</vt:lpstr>
      <vt:lpstr>Including the field equation…</vt:lpstr>
      <vt:lpstr>Solving the FEL Equations</vt:lpstr>
      <vt:lpstr>Dispersion Equation</vt:lpstr>
      <vt:lpstr>The 1D Solution</vt:lpstr>
      <vt:lpstr>X. Even More Hardcore (3D Theory)</vt:lpstr>
      <vt:lpstr>Scaling of 3D Field Equation</vt:lpstr>
      <vt:lpstr>Vlasov Equation</vt:lpstr>
      <vt:lpstr>Laplace Transformation</vt:lpstr>
      <vt:lpstr>Analogy to 2D Quantum Mechanics</vt:lpstr>
      <vt:lpstr>The Solution for FEL Mode</vt:lpstr>
      <vt:lpstr>The FEL Eigenmodes Rmn</vt:lpstr>
      <vt:lpstr>FEL Eigenmodes + Mode Competion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</dc:title>
  <dc:creator>Sven Reiche</dc:creator>
  <cp:lastModifiedBy>Sven Reiche</cp:lastModifiedBy>
  <cp:revision>98</cp:revision>
  <cp:lastPrinted>2012-11-14T07:35:20Z</cp:lastPrinted>
  <dcterms:created xsi:type="dcterms:W3CDTF">2012-11-14T07:17:04Z</dcterms:created>
  <dcterms:modified xsi:type="dcterms:W3CDTF">2012-11-14T07:41:37Z</dcterms:modified>
</cp:coreProperties>
</file>