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2"/>
  </p:sldMasterIdLst>
  <p:notesMasterIdLst>
    <p:notesMasterId r:id="rId20"/>
  </p:notesMasterIdLst>
  <p:handoutMasterIdLst>
    <p:handoutMasterId r:id="rId21"/>
  </p:handoutMasterIdLst>
  <p:sldIdLst>
    <p:sldId id="257" r:id="rId3"/>
    <p:sldId id="258" r:id="rId4"/>
    <p:sldId id="260" r:id="rId5"/>
    <p:sldId id="261" r:id="rId6"/>
    <p:sldId id="259" r:id="rId7"/>
    <p:sldId id="262" r:id="rId8"/>
    <p:sldId id="263" r:id="rId9"/>
    <p:sldId id="266" r:id="rId10"/>
    <p:sldId id="264" r:id="rId11"/>
    <p:sldId id="265" r:id="rId12"/>
    <p:sldId id="267" r:id="rId13"/>
    <p:sldId id="268" r:id="rId14"/>
    <p:sldId id="269" r:id="rId15"/>
    <p:sldId id="270" r:id="rId16"/>
    <p:sldId id="272" r:id="rId17"/>
    <p:sldId id="275" r:id="rId18"/>
    <p:sldId id="274"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2" d="100"/>
          <a:sy n="112" d="100"/>
        </p:scale>
        <p:origin x="-948"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86B8B72-D9BB-0948-8531-4359A33B033B}" type="datetimeFigureOut">
              <a:rPr lang="en-US" smtClean="0"/>
              <a:t>1/14/2013</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5CEE0EB-69AB-3D46-8989-5E9B67461FC1}" type="slidenum">
              <a:rPr lang="en-GB" smtClean="0"/>
              <a:t>‹#›</a:t>
            </a:fld>
            <a:endParaRPr lang="en-GB"/>
          </a:p>
        </p:txBody>
      </p:sp>
    </p:spTree>
    <p:extLst>
      <p:ext uri="{BB962C8B-B14F-4D97-AF65-F5344CB8AC3E}">
        <p14:creationId xmlns:p14="http://schemas.microsoft.com/office/powerpoint/2010/main" val="41916734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56A2DD6-8B4B-4E28-AEED-FADE10A53DF5}" type="datetimeFigureOut">
              <a:rPr lang="en-US" smtClean="0"/>
              <a:t>1/14/2013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9B67381-199C-4110-A771-FC626DBDCBA1}" type="slidenum">
              <a:rPr lang="en-US" smtClean="0"/>
              <a:t>‹#›</a:t>
            </a:fld>
            <a:endParaRPr lang="en-US"/>
          </a:p>
        </p:txBody>
      </p:sp>
    </p:spTree>
    <p:extLst>
      <p:ext uri="{BB962C8B-B14F-4D97-AF65-F5344CB8AC3E}">
        <p14:creationId xmlns:p14="http://schemas.microsoft.com/office/powerpoint/2010/main" val="89635815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1/14/2013 7:44 AM</a:t>
            </a:fld>
            <a:endParaRPr lang="en-US" dirty="0"/>
          </a:p>
        </p:txBody>
      </p:sp>
      <p:sp>
        <p:nvSpPr>
          <p:cNvPr id="6" name="Footer Placeholder 5"/>
          <p:cNvSpPr>
            <a:spLocks noGrp="1"/>
          </p:cNvSpPr>
          <p:nvPr>
            <p:ph type="ftr" sz="quarter" idx="12"/>
          </p:nvPr>
        </p:nvSpPr>
        <p:spPr>
          <a:xfrm>
            <a:off x="0" y="8685213"/>
            <a:ext cx="6172200" cy="457200"/>
          </a:xfrm>
        </p:spPr>
        <p:txBody>
          <a:bodyPr/>
          <a:lstStyle/>
          <a:p>
            <a:r>
              <a:rPr lang="en-US" sz="500"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rPr>
            </a:br>
            <a:r>
              <a:rPr lang="en-US" sz="500" dirty="0" smtClean="0">
                <a:solidFill>
                  <a:srgbClr val="000000"/>
                </a:solidFill>
              </a:rPr>
              <a:t>MICROSOFT MAKES NO WARRANTIES, EXPRESS, IMPLIED OR STATUTORY, AS TO THE INFORMATION IN THIS PRESENTATION.</a:t>
            </a:r>
          </a:p>
          <a:p>
            <a:endParaRPr lang="en-US" sz="500" dirty="0"/>
          </a:p>
        </p:txBody>
      </p:sp>
      <p:sp>
        <p:nvSpPr>
          <p:cNvPr id="7" name="Slide Number Placeholder 6"/>
          <p:cNvSpPr>
            <a:spLocks noGrp="1"/>
          </p:cNvSpPr>
          <p:nvPr>
            <p:ph type="sldNum" sz="quarter" idx="13"/>
          </p:nvPr>
        </p:nvSpPr>
        <p:spPr>
          <a:xfrm>
            <a:off x="6172199" y="8685213"/>
            <a:ext cx="684213" cy="457200"/>
          </a:xfrm>
        </p:spPr>
        <p:txBody>
          <a:bodyPr/>
          <a:lstStyle/>
          <a:p>
            <a:fld id="{EC87E0CF-87F6-4B58-B8B8-DCAB2DAAF3CA}"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9B67381-199C-4110-A771-FC626DBDCBA1}" type="slidenum">
              <a:rPr lang="en-US" smtClean="0"/>
              <a:t>3</a:t>
            </a:fld>
            <a:endParaRPr lang="en-US"/>
          </a:p>
        </p:txBody>
      </p:sp>
    </p:spTree>
    <p:extLst>
      <p:ext uri="{BB962C8B-B14F-4D97-AF65-F5344CB8AC3E}">
        <p14:creationId xmlns:p14="http://schemas.microsoft.com/office/powerpoint/2010/main" val="36743630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215011A7-A3E7-4CAA-B660-2C958679D9CC}" type="slidenum">
              <a:rPr lang="en-GB"/>
              <a:pPr/>
              <a:t>8</a:t>
            </a:fld>
            <a:endParaRPr lang="en-GB"/>
          </a:p>
        </p:txBody>
      </p:sp>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p:txBody>
          <a:bodyPr/>
          <a:lstStyle/>
          <a:p>
            <a:endParaRPr lang="en-US"/>
          </a:p>
        </p:txBody>
      </p:sp>
      <p:sp>
        <p:nvSpPr>
          <p:cNvPr id="62468"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pPr algn="r"/>
            <a:fld id="{924A4FD8-2C97-465E-9351-846A6B6F32EE}" type="slidenum">
              <a:rPr lang="en-GB" sz="1200"/>
              <a:pPr algn="r"/>
              <a:t>8</a:t>
            </a:fld>
            <a:endParaRPr lang="en-GB"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0250" y="1905000"/>
            <a:ext cx="7681913" cy="1523495"/>
          </a:xfrm>
        </p:spPr>
        <p:txBody>
          <a:bodyPr>
            <a:noAutofit/>
          </a:bodyPr>
          <a:lstStyle>
            <a:lvl1pPr>
              <a:lnSpc>
                <a:spcPct val="90000"/>
              </a:lnSpc>
              <a:defRPr sz="5400"/>
            </a:lvl1pPr>
          </a:lstStyle>
          <a:p>
            <a:r>
              <a:rPr lang="de-CH" smtClean="0"/>
              <a:t>Click to edit Master title style</a:t>
            </a:r>
            <a:endParaRPr lang="en-US" dirty="0"/>
          </a:p>
        </p:txBody>
      </p:sp>
      <p:sp>
        <p:nvSpPr>
          <p:cNvPr id="3" name="Subtitle 2"/>
          <p:cNvSpPr>
            <a:spLocks noGrp="1"/>
          </p:cNvSpPr>
          <p:nvPr>
            <p:ph type="subTitle" idx="1"/>
          </p:nvPr>
        </p:nvSpPr>
        <p:spPr>
          <a:xfrm>
            <a:off x="730249" y="4344988"/>
            <a:ext cx="7681913"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de-CH" smtClean="0"/>
              <a:t>Click to edit Master subtitle style</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000" i="1">
                <a:solidFill>
                  <a:schemeClr val="tx1">
                    <a:tint val="75000"/>
                  </a:schemeClr>
                </a:solidFill>
              </a:defRPr>
            </a:lvl1pPr>
          </a:lstStyle>
          <a:p>
            <a:r>
              <a:rPr lang="de-CH" smtClean="0"/>
              <a:t>Peter-Raymond Kettle</a:t>
            </a:r>
            <a:endParaRPr lang="en-GB"/>
          </a:p>
        </p:txBody>
      </p:sp>
      <p:sp>
        <p:nvSpPr>
          <p:cNvPr id="5" name="Slide Number Placeholder 4"/>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000" i="1">
                <a:solidFill>
                  <a:schemeClr val="tx1">
                    <a:tint val="75000"/>
                  </a:schemeClr>
                </a:solidFill>
              </a:defRPr>
            </a:lvl1pPr>
          </a:lstStyle>
          <a:p>
            <a:fld id="{DCE8B236-B968-7C40-80F0-91F79B8B445C}" type="slidenum">
              <a:rPr lang="en-GB" smtClean="0"/>
              <a:pPr/>
              <a:t>‹#›</a:t>
            </a:fld>
            <a:endParaRPr lang="en-GB"/>
          </a:p>
        </p:txBody>
      </p:sp>
      <p:sp>
        <p:nvSpPr>
          <p:cNvPr id="6" name="Footer Placeholder 5"/>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000" i="1">
                <a:solidFill>
                  <a:schemeClr val="tx1">
                    <a:tint val="75000"/>
                  </a:schemeClr>
                </a:solidFill>
              </a:defRPr>
            </a:lvl1pPr>
          </a:lstStyle>
          <a:p>
            <a:r>
              <a:rPr lang="en-GB" smtClean="0"/>
              <a:t>MEG 2013 Review</a:t>
            </a:r>
            <a:endParaRPr lang="en-GB"/>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spTree>
      <p:nvGrpSpPr>
        <p:cNvPr id="1" name=""/>
        <p:cNvGrpSpPr/>
        <p:nvPr/>
      </p:nvGrpSpPr>
      <p:grpSpPr>
        <a:xfrm>
          <a:off x="0" y="0"/>
          <a:ext cx="0" cy="0"/>
          <a:chOff x="0" y="0"/>
          <a:chExt cx="0" cy="0"/>
        </a:xfrm>
      </p:grpSpPr>
      <p:sp>
        <p:nvSpPr>
          <p:cNvPr id="5"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000" i="1">
                <a:solidFill>
                  <a:schemeClr val="tx1">
                    <a:tint val="75000"/>
                  </a:schemeClr>
                </a:solidFill>
              </a:defRPr>
            </a:lvl1pPr>
          </a:lstStyle>
          <a:p>
            <a:r>
              <a:rPr lang="de-CH" smtClean="0"/>
              <a:t>Peter-Raymond Kettle</a:t>
            </a:r>
            <a:endParaRPr lang="en-GB"/>
          </a:p>
        </p:txBody>
      </p:sp>
      <p:sp>
        <p:nvSpPr>
          <p:cNvPr id="6" name="Slide Number Placeholder 4"/>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000" i="1">
                <a:solidFill>
                  <a:schemeClr val="tx1">
                    <a:tint val="75000"/>
                  </a:schemeClr>
                </a:solidFill>
              </a:defRPr>
            </a:lvl1pPr>
          </a:lstStyle>
          <a:p>
            <a:fld id="{DCE8B236-B968-7C40-80F0-91F79B8B445C}" type="slidenum">
              <a:rPr lang="en-GB" smtClean="0"/>
              <a:pPr/>
              <a:t>‹#›</a:t>
            </a:fld>
            <a:endParaRPr lang="en-GB"/>
          </a:p>
        </p:txBody>
      </p:sp>
      <p:sp>
        <p:nvSpPr>
          <p:cNvPr id="8" name="Footer Placeholder 5"/>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000" i="1">
                <a:solidFill>
                  <a:schemeClr val="tx1">
                    <a:tint val="75000"/>
                  </a:schemeClr>
                </a:solidFill>
              </a:defRPr>
            </a:lvl1pPr>
          </a:lstStyle>
          <a:p>
            <a:r>
              <a:rPr lang="en-GB" smtClean="0"/>
              <a:t>MEG 2013 Review</a:t>
            </a:r>
            <a:endParaRPr lang="en-GB"/>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de-CH" smtClean="0"/>
              <a:t>Click to edit Master text styles</a:t>
            </a:r>
          </a:p>
          <a:p>
            <a:pPr lvl="1"/>
            <a:r>
              <a:rPr lang="de-CH" smtClean="0"/>
              <a:t>Second level</a:t>
            </a:r>
          </a:p>
          <a:p>
            <a:pPr lvl="2"/>
            <a:r>
              <a:rPr lang="de-CH" smtClean="0"/>
              <a:t>Third level</a:t>
            </a:r>
          </a:p>
          <a:p>
            <a:pPr lvl="3"/>
            <a:r>
              <a:rPr lang="de-CH" smtClean="0"/>
              <a:t>Fourth level</a:t>
            </a:r>
          </a:p>
          <a:p>
            <a:pPr lvl="4"/>
            <a:r>
              <a:rPr lang="de-CH"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000" i="1">
                <a:solidFill>
                  <a:schemeClr val="tx1">
                    <a:tint val="75000"/>
                  </a:schemeClr>
                </a:solidFill>
              </a:defRPr>
            </a:lvl1pPr>
          </a:lstStyle>
          <a:p>
            <a:r>
              <a:rPr lang="de-CH" smtClean="0"/>
              <a:t>Peter-Raymond Kettle</a:t>
            </a:r>
            <a:endParaRPr lang="en-GB"/>
          </a:p>
        </p:txBody>
      </p:sp>
      <p:sp>
        <p:nvSpPr>
          <p:cNvPr id="5" name="Slide Number Placeholder 4"/>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000" i="1">
                <a:solidFill>
                  <a:schemeClr val="tx1">
                    <a:tint val="75000"/>
                  </a:schemeClr>
                </a:solidFill>
              </a:defRPr>
            </a:lvl1pPr>
          </a:lstStyle>
          <a:p>
            <a:fld id="{DCE8B236-B968-7C40-80F0-91F79B8B445C}" type="slidenum">
              <a:rPr lang="en-GB" smtClean="0"/>
              <a:pPr/>
              <a:t>‹#›</a:t>
            </a:fld>
            <a:endParaRPr lang="en-GB"/>
          </a:p>
        </p:txBody>
      </p:sp>
      <p:sp>
        <p:nvSpPr>
          <p:cNvPr id="7" name="Footer Placeholder 5"/>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000" i="1">
                <a:solidFill>
                  <a:schemeClr val="tx1">
                    <a:tint val="75000"/>
                  </a:schemeClr>
                </a:solidFill>
              </a:defRPr>
            </a:lvl1pPr>
          </a:lstStyle>
          <a:p>
            <a:r>
              <a:rPr lang="en-GB" smtClean="0"/>
              <a:t>MEG 2013 Review</a:t>
            </a:r>
            <a:endParaRPr lang="en-GB"/>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52600" y="76200"/>
            <a:ext cx="5257800" cy="507831"/>
          </a:xfrm>
        </p:spPr>
        <p:txBody>
          <a:bodyPr/>
          <a:lstStyle>
            <a:lvl1pPr>
              <a:defRPr sz="3600"/>
            </a:lvl1pPr>
          </a:lstStyle>
          <a:p>
            <a:r>
              <a:rPr lang="de-CH" smtClean="0"/>
              <a:t>Click to edit Master title style</a:t>
            </a:r>
            <a:endParaRPr lang="en-US"/>
          </a:p>
        </p:txBody>
      </p:sp>
      <p:sp>
        <p:nvSpPr>
          <p:cNvPr id="3"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000" i="1">
                <a:solidFill>
                  <a:schemeClr val="tx1">
                    <a:tint val="75000"/>
                  </a:schemeClr>
                </a:solidFill>
              </a:defRPr>
            </a:lvl1pPr>
          </a:lstStyle>
          <a:p>
            <a:r>
              <a:rPr lang="de-CH" smtClean="0"/>
              <a:t>Peter-Raymond Kettle</a:t>
            </a:r>
            <a:endParaRPr lang="en-GB"/>
          </a:p>
        </p:txBody>
      </p:sp>
      <p:sp>
        <p:nvSpPr>
          <p:cNvPr id="4" name="Slide Number Placeholder 4"/>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000" i="1">
                <a:solidFill>
                  <a:schemeClr val="tx1">
                    <a:tint val="75000"/>
                  </a:schemeClr>
                </a:solidFill>
              </a:defRPr>
            </a:lvl1pPr>
          </a:lstStyle>
          <a:p>
            <a:fld id="{DCE8B236-B968-7C40-80F0-91F79B8B445C}" type="slidenum">
              <a:rPr lang="en-GB" smtClean="0"/>
              <a:pPr/>
              <a:t>‹#›</a:t>
            </a:fld>
            <a:endParaRPr lang="en-GB"/>
          </a:p>
        </p:txBody>
      </p:sp>
      <p:sp>
        <p:nvSpPr>
          <p:cNvPr id="5" name="Footer Placeholder 5"/>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000" i="1">
                <a:solidFill>
                  <a:schemeClr val="tx1">
                    <a:tint val="75000"/>
                  </a:schemeClr>
                </a:solidFill>
              </a:defRPr>
            </a:lvl1pPr>
          </a:lstStyle>
          <a:p>
            <a:r>
              <a:rPr lang="en-GB" smtClean="0"/>
              <a:t>MEG 2013 Review</a:t>
            </a:r>
            <a:endParaRPr lang="en-GB"/>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de-CH" smtClean="0"/>
              <a:t>Peter-Raymond Kettle</a:t>
            </a:r>
            <a:endParaRPr lang="en-GB"/>
          </a:p>
        </p:txBody>
      </p:sp>
      <p:sp>
        <p:nvSpPr>
          <p:cNvPr id="3" name="Footer Placeholder 2"/>
          <p:cNvSpPr>
            <a:spLocks noGrp="1"/>
          </p:cNvSpPr>
          <p:nvPr>
            <p:ph type="ftr" sz="quarter" idx="11"/>
          </p:nvPr>
        </p:nvSpPr>
        <p:spPr/>
        <p:txBody>
          <a:bodyPr/>
          <a:lstStyle>
            <a:lvl1pPr>
              <a:defRPr/>
            </a:lvl1pPr>
          </a:lstStyle>
          <a:p>
            <a:r>
              <a:rPr lang="en-GB" smtClean="0"/>
              <a:t>MEG Review 2012</a:t>
            </a:r>
            <a:endParaRPr lang="en-GB"/>
          </a:p>
        </p:txBody>
      </p:sp>
      <p:sp>
        <p:nvSpPr>
          <p:cNvPr id="4" name="Slide Number Placeholder 3"/>
          <p:cNvSpPr>
            <a:spLocks noGrp="1"/>
          </p:cNvSpPr>
          <p:nvPr>
            <p:ph type="sldNum" sz="quarter" idx="12"/>
          </p:nvPr>
        </p:nvSpPr>
        <p:spPr/>
        <p:txBody>
          <a:bodyPr/>
          <a:lstStyle>
            <a:lvl1pPr>
              <a:defRPr/>
            </a:lvl1pPr>
          </a:lstStyle>
          <a:p>
            <a:fld id="{D0F40AEF-333A-1345-908A-D950C8B9479A}" type="slidenum">
              <a:rPr lang="en-GB"/>
              <a:pPr/>
              <a:t>‹#›</a:t>
            </a:fld>
            <a:endParaRPr lang="en-GB"/>
          </a:p>
        </p:txBody>
      </p:sp>
    </p:spTree>
    <p:extLst>
      <p:ext uri="{BB962C8B-B14F-4D97-AF65-F5344CB8AC3E}">
        <p14:creationId xmlns:p14="http://schemas.microsoft.com/office/powerpoint/2010/main" val="33977877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7">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de-CH" smtClean="0"/>
              <a:t>Click to edit Master title style</a:t>
            </a:r>
            <a:endParaRPr lang="en-US" dirty="0"/>
          </a:p>
        </p:txBody>
      </p:sp>
      <p:sp>
        <p:nvSpPr>
          <p:cNvPr id="3" name="Text Placeholder 2"/>
          <p:cNvSpPr>
            <a:spLocks noGrp="1"/>
          </p:cNvSpPr>
          <p:nvPr>
            <p:ph type="body" idx="1"/>
          </p:nvPr>
        </p:nvSpPr>
        <p:spPr>
          <a:xfrm>
            <a:off x="381000" y="1412875"/>
            <a:ext cx="8382000" cy="2135969"/>
          </a:xfrm>
          <a:prstGeom prst="rect">
            <a:avLst/>
          </a:prstGeom>
        </p:spPr>
        <p:txBody>
          <a:bodyPr vert="horz" lIns="0" tIns="0" rIns="0" bIns="0" rtlCol="0">
            <a:spAutoFit/>
          </a:bodyPr>
          <a:lstStyle/>
          <a:p>
            <a:pPr lvl="0"/>
            <a:r>
              <a:rPr lang="de-CH" smtClean="0"/>
              <a:t>Click to edit Master text styles</a:t>
            </a:r>
          </a:p>
          <a:p>
            <a:pPr lvl="1"/>
            <a:r>
              <a:rPr lang="de-CH" smtClean="0"/>
              <a:t>Second level</a:t>
            </a:r>
          </a:p>
          <a:p>
            <a:pPr lvl="2"/>
            <a:r>
              <a:rPr lang="de-CH" smtClean="0"/>
              <a:t>Third level</a:t>
            </a:r>
          </a:p>
          <a:p>
            <a:pPr lvl="3"/>
            <a:r>
              <a:rPr lang="de-CH" smtClean="0"/>
              <a:t>Fourth level</a:t>
            </a:r>
          </a:p>
          <a:p>
            <a:pPr lvl="4"/>
            <a:r>
              <a:rPr lang="de-CH"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000" b="0" i="1">
                <a:solidFill>
                  <a:schemeClr val="tx1">
                    <a:tint val="75000"/>
                  </a:schemeClr>
                </a:solidFill>
              </a:defRPr>
            </a:lvl1pPr>
          </a:lstStyle>
          <a:p>
            <a:r>
              <a:rPr lang="de-CH" smtClean="0"/>
              <a:t>Peter-Raymond Kettle</a:t>
            </a:r>
            <a:endParaRPr lang="en-GB"/>
          </a:p>
        </p:txBody>
      </p:sp>
      <p:sp>
        <p:nvSpPr>
          <p:cNvPr id="5" name="Slide Number Placeholder 4"/>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000" b="0" i="1">
                <a:solidFill>
                  <a:schemeClr val="tx1">
                    <a:tint val="75000"/>
                  </a:schemeClr>
                </a:solidFill>
              </a:defRPr>
            </a:lvl1pPr>
          </a:lstStyle>
          <a:p>
            <a:fld id="{DCE8B236-B968-7C40-80F0-91F79B8B445C}" type="slidenum">
              <a:rPr lang="en-GB" smtClean="0"/>
              <a:pPr/>
              <a:t>‹#›</a:t>
            </a:fld>
            <a:endParaRPr lang="en-GB"/>
          </a:p>
        </p:txBody>
      </p:sp>
      <p:sp>
        <p:nvSpPr>
          <p:cNvPr id="6" name="Footer Placeholder 5"/>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000" b="0" i="1">
                <a:solidFill>
                  <a:schemeClr val="tx1">
                    <a:tint val="75000"/>
                  </a:schemeClr>
                </a:solidFill>
              </a:defRPr>
            </a:lvl1pPr>
          </a:lstStyle>
          <a:p>
            <a:r>
              <a:rPr lang="en-GB" smtClean="0"/>
              <a:t>MEG 2013 Review</a:t>
            </a:r>
            <a:endParaRPr lang="en-GB"/>
          </a:p>
        </p:txBody>
      </p:sp>
    </p:spTree>
  </p:cSld>
  <p:clrMap bg1="dk1" tx1="lt1" bg2="dk2" tx2="lt2" accent1="accent1" accent2="accent2" accent3="accent3" accent4="accent4" accent5="accent5" accent6="accent6" hlink="hlink" folHlink="folHlink"/>
  <p:sldLayoutIdLst>
    <p:sldLayoutId id="2147483663" r:id="rId1"/>
    <p:sldLayoutId id="2147483664" r:id="rId2"/>
    <p:sldLayoutId id="2147483665" r:id="rId3"/>
    <p:sldLayoutId id="2147483669" r:id="rId4"/>
    <p:sldLayoutId id="2147483670" r:id="rId5"/>
  </p:sldLayoutIdLst>
  <p:transition>
    <p:fade/>
  </p:transition>
  <p:hf hdr="0"/>
  <p:txStyles>
    <p:title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8"/>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9"/>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9"/>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9"/>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9"/>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5.png"/><Relationship Id="rId2" Type="http://schemas.openxmlformats.org/officeDocument/2006/relationships/image" Target="../media/image24.jpeg"/><Relationship Id="rId1" Type="http://schemas.openxmlformats.org/officeDocument/2006/relationships/slideLayout" Target="../slideLayouts/slideLayout4.xml"/><Relationship Id="rId6" Type="http://schemas.openxmlformats.org/officeDocument/2006/relationships/image" Target="../media/image6.png"/><Relationship Id="rId5" Type="http://schemas.openxmlformats.org/officeDocument/2006/relationships/image" Target="../media/image15.jpeg"/><Relationship Id="rId4" Type="http://schemas.openxmlformats.org/officeDocument/2006/relationships/image" Target="../media/image9.jpe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5.jpeg"/><Relationship Id="rId1" Type="http://schemas.openxmlformats.org/officeDocument/2006/relationships/slideLayout" Target="../slideLayouts/slideLayout4.xml"/><Relationship Id="rId5" Type="http://schemas.openxmlformats.org/officeDocument/2006/relationships/image" Target="../media/image27.png"/><Relationship Id="rId4" Type="http://schemas.openxmlformats.org/officeDocument/2006/relationships/image" Target="../media/image26.png"/></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4.xml"/><Relationship Id="rId4" Type="http://schemas.openxmlformats.org/officeDocument/2006/relationships/image" Target="../media/image3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4.xml"/><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8" Type="http://schemas.openxmlformats.org/officeDocument/2006/relationships/image" Target="../media/image16.gif"/><Relationship Id="rId3" Type="http://schemas.openxmlformats.org/officeDocument/2006/relationships/image" Target="../media/image11.wmf"/><Relationship Id="rId7" Type="http://schemas.openxmlformats.org/officeDocument/2006/relationships/image" Target="../media/image15.jpeg"/><Relationship Id="rId2" Type="http://schemas.openxmlformats.org/officeDocument/2006/relationships/image" Target="../media/image10.wmf"/><Relationship Id="rId1" Type="http://schemas.openxmlformats.org/officeDocument/2006/relationships/slideLayout" Target="../slideLayouts/slideLayout4.xml"/><Relationship Id="rId6" Type="http://schemas.openxmlformats.org/officeDocument/2006/relationships/image" Target="../media/image14.wmf"/><Relationship Id="rId5" Type="http://schemas.openxmlformats.org/officeDocument/2006/relationships/image" Target="../media/image13.wmf"/><Relationship Id="rId4" Type="http://schemas.openxmlformats.org/officeDocument/2006/relationships/image" Target="../media/image12.png"/><Relationship Id="rId9" Type="http://schemas.openxmlformats.org/officeDocument/2006/relationships/image" Target="../media/image17.png"/></Relationships>
</file>

<file path=ppt/slides/_rels/slide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3.xml"/><Relationship Id="rId1" Type="http://schemas.openxmlformats.org/officeDocument/2006/relationships/slideLayout" Target="../slideLayouts/slideLayout5.xml"/><Relationship Id="rId5" Type="http://schemas.openxmlformats.org/officeDocument/2006/relationships/image" Target="../media/image22.wmf"/><Relationship Id="rId4" Type="http://schemas.openxmlformats.org/officeDocument/2006/relationships/image" Target="../media/image21.jpeg"/></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3.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3564" y="820903"/>
            <a:ext cx="7681913" cy="3352800"/>
          </a:xfrm>
        </p:spPr>
        <p:txBody>
          <a:bodyPr/>
          <a:lstStyle/>
          <a:p>
            <a:r>
              <a:rPr lang="en-US" dirty="0" smtClean="0"/>
              <a:t>MEG 2012 Run</a:t>
            </a:r>
            <a:br>
              <a:rPr lang="en-US" dirty="0" smtClean="0"/>
            </a:br>
            <a:r>
              <a:rPr lang="en-US" dirty="0" smtClean="0"/>
              <a:t/>
            </a:r>
            <a:br>
              <a:rPr lang="en-US" dirty="0" smtClean="0"/>
            </a:br>
            <a:r>
              <a:rPr lang="en-US" dirty="0"/>
              <a:t/>
            </a:r>
            <a:br>
              <a:rPr lang="en-US" dirty="0"/>
            </a:br>
            <a:r>
              <a:rPr lang="en-US" sz="4000" dirty="0" smtClean="0"/>
              <a:t>            - An   Overview</a:t>
            </a:r>
            <a:endParaRPr lang="en-US" dirty="0"/>
          </a:p>
        </p:txBody>
      </p:sp>
      <p:sp>
        <p:nvSpPr>
          <p:cNvPr id="5" name="Date Placeholder 4"/>
          <p:cNvSpPr>
            <a:spLocks noGrp="1"/>
          </p:cNvSpPr>
          <p:nvPr>
            <p:ph type="dt" sz="half" idx="2"/>
          </p:nvPr>
        </p:nvSpPr>
        <p:spPr/>
        <p:txBody>
          <a:bodyPr/>
          <a:lstStyle/>
          <a:p>
            <a:r>
              <a:rPr lang="de-CH" smtClean="0"/>
              <a:t>Peter-Raymond Kettle</a:t>
            </a:r>
            <a:endParaRPr lang="en-GB"/>
          </a:p>
        </p:txBody>
      </p:sp>
      <p:sp>
        <p:nvSpPr>
          <p:cNvPr id="6" name="Footer Placeholder 5"/>
          <p:cNvSpPr>
            <a:spLocks noGrp="1"/>
          </p:cNvSpPr>
          <p:nvPr>
            <p:ph type="ftr" sz="quarter" idx="3"/>
          </p:nvPr>
        </p:nvSpPr>
        <p:spPr/>
        <p:txBody>
          <a:bodyPr/>
          <a:lstStyle/>
          <a:p>
            <a:r>
              <a:rPr lang="en-GB" smtClean="0"/>
              <a:t>MEG 2013 Review</a:t>
            </a:r>
            <a:endParaRPr lang="en-GB"/>
          </a:p>
        </p:txBody>
      </p:sp>
      <p:sp>
        <p:nvSpPr>
          <p:cNvPr id="7" name="Slide Number Placeholder 6"/>
          <p:cNvSpPr>
            <a:spLocks noGrp="1"/>
          </p:cNvSpPr>
          <p:nvPr>
            <p:ph type="sldNum" sz="quarter" idx="4"/>
          </p:nvPr>
        </p:nvSpPr>
        <p:spPr/>
        <p:txBody>
          <a:bodyPr/>
          <a:lstStyle/>
          <a:p>
            <a:fld id="{DCE8B236-B968-7C40-80F0-91F79B8B445C}" type="slidenum">
              <a:rPr lang="en-GB" smtClean="0"/>
              <a:pPr/>
              <a:t>1</a:t>
            </a:fld>
            <a:endParaRPr lang="en-GB"/>
          </a:p>
        </p:txBody>
      </p:sp>
      <p:grpSp>
        <p:nvGrpSpPr>
          <p:cNvPr id="8" name="Group 7"/>
          <p:cNvGrpSpPr/>
          <p:nvPr/>
        </p:nvGrpSpPr>
        <p:grpSpPr>
          <a:xfrm rot="1059429">
            <a:off x="4412653" y="2336380"/>
            <a:ext cx="4229404" cy="3028328"/>
            <a:chOff x="401723" y="3742569"/>
            <a:chExt cx="3595901" cy="2531053"/>
          </a:xfrm>
        </p:grpSpPr>
        <p:sp>
          <p:nvSpPr>
            <p:cNvPr id="9" name="Rectangle 7"/>
            <p:cNvSpPr/>
            <p:nvPr/>
          </p:nvSpPr>
          <p:spPr>
            <a:xfrm>
              <a:off x="747315" y="5609859"/>
              <a:ext cx="3250309" cy="594972"/>
            </a:xfrm>
            <a:custGeom>
              <a:avLst/>
              <a:gdLst>
                <a:gd name="connsiteX0" fmla="*/ 0 w 2833640"/>
                <a:gd name="connsiteY0" fmla="*/ 0 h 419125"/>
                <a:gd name="connsiteX1" fmla="*/ 2833640 w 2833640"/>
                <a:gd name="connsiteY1" fmla="*/ 0 h 419125"/>
                <a:gd name="connsiteX2" fmla="*/ 2833640 w 2833640"/>
                <a:gd name="connsiteY2" fmla="*/ 419125 h 419125"/>
                <a:gd name="connsiteX3" fmla="*/ 0 w 2833640"/>
                <a:gd name="connsiteY3" fmla="*/ 419125 h 419125"/>
                <a:gd name="connsiteX4" fmla="*/ 0 w 2833640"/>
                <a:gd name="connsiteY4" fmla="*/ 0 h 419125"/>
                <a:gd name="connsiteX0" fmla="*/ 0 w 3326009"/>
                <a:gd name="connsiteY0" fmla="*/ 0 h 419125"/>
                <a:gd name="connsiteX1" fmla="*/ 3326009 w 3326009"/>
                <a:gd name="connsiteY1" fmla="*/ 114300 h 419125"/>
                <a:gd name="connsiteX2" fmla="*/ 2833640 w 3326009"/>
                <a:gd name="connsiteY2" fmla="*/ 419125 h 419125"/>
                <a:gd name="connsiteX3" fmla="*/ 0 w 3326009"/>
                <a:gd name="connsiteY3" fmla="*/ 419125 h 419125"/>
                <a:gd name="connsiteX4" fmla="*/ 0 w 3326009"/>
                <a:gd name="connsiteY4" fmla="*/ 0 h 419125"/>
                <a:gd name="connsiteX0" fmla="*/ 571500 w 3326009"/>
                <a:gd name="connsiteY0" fmla="*/ 8792 h 304825"/>
                <a:gd name="connsiteX1" fmla="*/ 3326009 w 3326009"/>
                <a:gd name="connsiteY1" fmla="*/ 0 h 304825"/>
                <a:gd name="connsiteX2" fmla="*/ 2833640 w 3326009"/>
                <a:gd name="connsiteY2" fmla="*/ 304825 h 304825"/>
                <a:gd name="connsiteX3" fmla="*/ 0 w 3326009"/>
                <a:gd name="connsiteY3" fmla="*/ 304825 h 304825"/>
                <a:gd name="connsiteX4" fmla="*/ 571500 w 3326009"/>
                <a:gd name="connsiteY4" fmla="*/ 8792 h 304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26009" h="304825">
                  <a:moveTo>
                    <a:pt x="571500" y="8792"/>
                  </a:moveTo>
                  <a:lnTo>
                    <a:pt x="3326009" y="0"/>
                  </a:lnTo>
                  <a:lnTo>
                    <a:pt x="2833640" y="304825"/>
                  </a:lnTo>
                  <a:lnTo>
                    <a:pt x="0" y="304825"/>
                  </a:lnTo>
                  <a:lnTo>
                    <a:pt x="571500" y="8792"/>
                  </a:lnTo>
                  <a:close/>
                </a:path>
              </a:pathLst>
            </a:custGeom>
            <a:blipFill>
              <a:blip r:embed="rId3"/>
              <a:tile tx="0" ty="0" sx="100000" sy="100000" flip="none" algn="tl"/>
            </a:blipFill>
            <a:ln>
              <a:solidFill>
                <a:schemeClr val="accent4">
                  <a:lumMod val="60000"/>
                  <a:lumOff val="40000"/>
                </a:schemeClr>
              </a:solidFill>
            </a:ln>
            <a:effectLst>
              <a:outerShdw blurRad="76200" dist="12700" dir="8100000" sy="-23000" kx="8004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Can 9"/>
            <p:cNvSpPr/>
            <p:nvPr/>
          </p:nvSpPr>
          <p:spPr>
            <a:xfrm>
              <a:off x="1516653" y="5219677"/>
              <a:ext cx="378069" cy="539258"/>
            </a:xfrm>
            <a:prstGeom prst="can">
              <a:avLst/>
            </a:prstGeom>
            <a:blipFill>
              <a:blip r:embed="rId3"/>
              <a:tile tx="0" ty="0" sx="100000" sy="100000" flip="none" algn="tl"/>
            </a:blipFill>
            <a:ln>
              <a:solidFill>
                <a:schemeClr val="accent4">
                  <a:lumMod val="60000"/>
                  <a:lumOff val="40000"/>
                </a:schemeClr>
              </a:solidFill>
            </a:ln>
            <a:effectLst>
              <a:glow rad="101600">
                <a:schemeClr val="accent4">
                  <a:satMod val="175000"/>
                  <a:alpha val="40000"/>
                </a:schemeClr>
              </a:glow>
              <a:outerShdw blurRad="76200" dist="12700" dir="8100000" sy="-23000" kx="800400" algn="br" rotWithShape="0">
                <a:prstClr val="black">
                  <a:alpha val="20000"/>
                </a:prstClr>
              </a:outerShdw>
            </a:effectLst>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de-CH" sz="1400" b="1" dirty="0" smtClean="0">
                  <a:effectLst>
                    <a:outerShdw blurRad="38100" dist="38100" dir="2700000" algn="tl">
                      <a:srgbClr val="000000">
                        <a:alpha val="43137"/>
                      </a:srgbClr>
                    </a:outerShdw>
                  </a:effectLst>
                  <a:latin typeface="Garamond" pitchFamily="18" charset="0"/>
                </a:rPr>
                <a:t>0.65</a:t>
              </a:r>
              <a:endParaRPr lang="en-GB" sz="1400" b="1" dirty="0">
                <a:effectLst>
                  <a:outerShdw blurRad="38100" dist="38100" dir="2700000" algn="tl">
                    <a:srgbClr val="000000">
                      <a:alpha val="43137"/>
                    </a:srgbClr>
                  </a:outerShdw>
                </a:effectLst>
                <a:latin typeface="Garamond" pitchFamily="18" charset="0"/>
              </a:endParaRPr>
            </a:p>
          </p:txBody>
        </p:sp>
        <p:sp>
          <p:nvSpPr>
            <p:cNvPr id="11" name="Can 10"/>
            <p:cNvSpPr/>
            <p:nvPr/>
          </p:nvSpPr>
          <p:spPr>
            <a:xfrm>
              <a:off x="2051519" y="4774198"/>
              <a:ext cx="378069" cy="984737"/>
            </a:xfrm>
            <a:prstGeom prst="can">
              <a:avLst/>
            </a:prstGeom>
            <a:blipFill>
              <a:blip r:embed="rId3"/>
              <a:tile tx="0" ty="0" sx="100000" sy="100000" flip="none" algn="tl"/>
            </a:blipFill>
            <a:ln>
              <a:solidFill>
                <a:schemeClr val="accent4">
                  <a:lumMod val="60000"/>
                  <a:lumOff val="40000"/>
                </a:schemeClr>
              </a:solidFill>
            </a:ln>
            <a:effectLst>
              <a:glow rad="101600">
                <a:schemeClr val="accent4">
                  <a:satMod val="175000"/>
                  <a:alpha val="40000"/>
                </a:schemeClr>
              </a:glow>
              <a:outerShdw blurRad="76200" dist="12700" dir="8100000" sy="-23000" kx="800400" algn="br" rotWithShape="0">
                <a:prstClr val="black">
                  <a:alpha val="20000"/>
                </a:prstClr>
              </a:outerShdw>
            </a:effectLst>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de-CH" sz="1600" b="1" dirty="0" smtClean="0">
                  <a:effectLst>
                    <a:outerShdw blurRad="38100" dist="38100" dir="2700000" algn="tl">
                      <a:srgbClr val="000000">
                        <a:alpha val="43137"/>
                      </a:srgbClr>
                    </a:outerShdw>
                  </a:effectLst>
                  <a:latin typeface="Garamond" pitchFamily="18" charset="0"/>
                </a:rPr>
                <a:t>1.10</a:t>
              </a:r>
              <a:endParaRPr lang="en-GB" sz="1600" b="1" dirty="0">
                <a:effectLst>
                  <a:outerShdw blurRad="38100" dist="38100" dir="2700000" algn="tl">
                    <a:srgbClr val="000000">
                      <a:alpha val="43137"/>
                    </a:srgbClr>
                  </a:outerShdw>
                </a:effectLst>
                <a:latin typeface="Garamond" pitchFamily="18" charset="0"/>
              </a:endParaRPr>
            </a:p>
          </p:txBody>
        </p:sp>
        <p:sp>
          <p:nvSpPr>
            <p:cNvPr id="12" name="Can 11"/>
            <p:cNvSpPr/>
            <p:nvPr/>
          </p:nvSpPr>
          <p:spPr>
            <a:xfrm>
              <a:off x="2543889" y="4155806"/>
              <a:ext cx="378069" cy="1603129"/>
            </a:xfrm>
            <a:prstGeom prst="can">
              <a:avLst/>
            </a:prstGeom>
            <a:blipFill>
              <a:blip r:embed="rId3"/>
              <a:tile tx="0" ty="0" sx="100000" sy="100000" flip="none" algn="tl"/>
            </a:blipFill>
            <a:ln>
              <a:solidFill>
                <a:schemeClr val="accent4">
                  <a:lumMod val="60000"/>
                  <a:lumOff val="40000"/>
                </a:schemeClr>
              </a:solidFill>
            </a:ln>
            <a:effectLst>
              <a:glow rad="101600">
                <a:schemeClr val="accent4">
                  <a:satMod val="175000"/>
                  <a:alpha val="40000"/>
                </a:schemeClr>
              </a:glow>
              <a:outerShdw blurRad="76200" dist="12700" dir="8100000" sy="-23000" kx="800400" algn="br" rotWithShape="0">
                <a:prstClr val="black">
                  <a:alpha val="20000"/>
                </a:prstClr>
              </a:outerShdw>
            </a:effectLst>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de-CH" sz="1600" b="1" dirty="0" smtClean="0">
                  <a:effectLst>
                    <a:outerShdw blurRad="38100" dist="38100" dir="2700000" algn="tl">
                      <a:srgbClr val="000000">
                        <a:alpha val="43137"/>
                      </a:srgbClr>
                    </a:outerShdw>
                  </a:effectLst>
                  <a:latin typeface="Garamond" pitchFamily="18" charset="0"/>
                </a:rPr>
                <a:t>1.85</a:t>
              </a:r>
              <a:endParaRPr lang="en-GB" sz="1600" b="1" dirty="0">
                <a:effectLst>
                  <a:outerShdw blurRad="38100" dist="38100" dir="2700000" algn="tl">
                    <a:srgbClr val="000000">
                      <a:alpha val="43137"/>
                    </a:srgbClr>
                  </a:outerShdw>
                </a:effectLst>
                <a:latin typeface="Garamond" pitchFamily="18" charset="0"/>
              </a:endParaRPr>
            </a:p>
          </p:txBody>
        </p:sp>
        <p:sp>
          <p:nvSpPr>
            <p:cNvPr id="13" name="Can 12"/>
            <p:cNvSpPr/>
            <p:nvPr/>
          </p:nvSpPr>
          <p:spPr>
            <a:xfrm>
              <a:off x="3153488" y="3742569"/>
              <a:ext cx="577382" cy="2016366"/>
            </a:xfrm>
            <a:prstGeom prst="can">
              <a:avLst/>
            </a:prstGeom>
            <a:blipFill>
              <a:blip r:embed="rId3"/>
              <a:tile tx="0" ty="0" sx="100000" sy="100000" flip="none" algn="tl"/>
            </a:blipFill>
            <a:ln>
              <a:solidFill>
                <a:schemeClr val="accent4">
                  <a:lumMod val="60000"/>
                  <a:lumOff val="40000"/>
                </a:schemeClr>
              </a:solidFill>
            </a:ln>
            <a:effectLst>
              <a:glow rad="355600">
                <a:srgbClr val="FF0000">
                  <a:alpha val="85000"/>
                </a:srgbClr>
              </a:glow>
              <a:outerShdw blurRad="76200" dist="12700" dir="8100000" sy="-23000" kx="800400" algn="br" rotWithShape="0">
                <a:prstClr val="black">
                  <a:alpha val="20000"/>
                </a:prstClr>
              </a:outerShdw>
            </a:effectLst>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de-CH" sz="1600" b="1" dirty="0" smtClean="0">
                  <a:effectLst>
                    <a:outerShdw blurRad="38100" dist="38100" dir="2700000" algn="tl">
                      <a:srgbClr val="000000">
                        <a:alpha val="43137"/>
                      </a:srgbClr>
                    </a:outerShdw>
                  </a:effectLst>
                  <a:latin typeface="Garamond" pitchFamily="18" charset="0"/>
                </a:rPr>
                <a:t>2.40</a:t>
              </a:r>
              <a:endParaRPr lang="en-GB" sz="1600" b="1" dirty="0">
                <a:effectLst>
                  <a:outerShdw blurRad="38100" dist="38100" dir="2700000" algn="tl">
                    <a:srgbClr val="000000">
                      <a:alpha val="43137"/>
                    </a:srgbClr>
                  </a:outerShdw>
                </a:effectLst>
                <a:latin typeface="Garamond" pitchFamily="18" charset="0"/>
              </a:endParaRPr>
            </a:p>
          </p:txBody>
        </p:sp>
        <p:sp>
          <p:nvSpPr>
            <p:cNvPr id="14" name="TextBox 13"/>
            <p:cNvSpPr txBox="1"/>
            <p:nvPr/>
          </p:nvSpPr>
          <p:spPr>
            <a:xfrm>
              <a:off x="401723" y="3749645"/>
              <a:ext cx="2607930" cy="540198"/>
            </a:xfrm>
            <a:prstGeom prst="rect">
              <a:avLst/>
            </a:prstGeom>
            <a:noFill/>
          </p:spPr>
          <p:txBody>
            <a:bodyPr wrap="none"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de-CH" b="1" i="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Garamond" pitchFamily="18" charset="0"/>
                </a:rPr>
                <a:t>MEG Period Statistics</a:t>
              </a:r>
            </a:p>
            <a:p>
              <a:r>
                <a:rPr lang="de-CH" b="1" i="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Garamond" pitchFamily="18" charset="0"/>
                </a:rPr>
                <a:t>         µ-Stops x 10</a:t>
              </a:r>
              <a:r>
                <a:rPr lang="de-CH" b="1" i="1" cap="all" baseline="3000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Garamond" pitchFamily="18" charset="0"/>
                </a:rPr>
                <a:t>14</a:t>
              </a:r>
              <a:endParaRPr lang="en-GB" b="1" i="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Garamond" pitchFamily="18" charset="0"/>
              </a:endParaRPr>
            </a:p>
          </p:txBody>
        </p:sp>
        <p:sp>
          <p:nvSpPr>
            <p:cNvPr id="15" name="TextBox 14"/>
            <p:cNvSpPr txBox="1"/>
            <p:nvPr/>
          </p:nvSpPr>
          <p:spPr>
            <a:xfrm rot="18369225">
              <a:off x="1333776" y="5800394"/>
              <a:ext cx="569387" cy="338554"/>
            </a:xfrm>
            <a:prstGeom prst="rect">
              <a:avLst/>
            </a:prstGeom>
            <a:noFill/>
          </p:spPr>
          <p:txBody>
            <a:bodyPr wrap="none" rtlCol="0">
              <a:spAutoFit/>
            </a:bodyPr>
            <a:lstStyle/>
            <a:p>
              <a:r>
                <a:rPr lang="de-CH" sz="1600" b="1" dirty="0" smtClean="0">
                  <a:effectLst>
                    <a:outerShdw blurRad="38100" dist="38100" dir="2700000" algn="tl">
                      <a:srgbClr val="000000">
                        <a:alpha val="43137"/>
                      </a:srgbClr>
                    </a:outerShdw>
                  </a:effectLst>
                  <a:latin typeface="Garamond" pitchFamily="18" charset="0"/>
                </a:rPr>
                <a:t>2009</a:t>
              </a:r>
              <a:endParaRPr lang="en-GB" sz="1600" b="1" dirty="0">
                <a:effectLst>
                  <a:outerShdw blurRad="38100" dist="38100" dir="2700000" algn="tl">
                    <a:srgbClr val="000000">
                      <a:alpha val="43137"/>
                    </a:srgbClr>
                  </a:outerShdw>
                </a:effectLst>
                <a:latin typeface="Garamond" pitchFamily="18" charset="0"/>
              </a:endParaRPr>
            </a:p>
          </p:txBody>
        </p:sp>
        <p:sp>
          <p:nvSpPr>
            <p:cNvPr id="16" name="TextBox 15"/>
            <p:cNvSpPr txBox="1"/>
            <p:nvPr/>
          </p:nvSpPr>
          <p:spPr>
            <a:xfrm rot="18369225">
              <a:off x="1840361" y="5819652"/>
              <a:ext cx="569387" cy="338554"/>
            </a:xfrm>
            <a:prstGeom prst="rect">
              <a:avLst/>
            </a:prstGeom>
            <a:noFill/>
          </p:spPr>
          <p:txBody>
            <a:bodyPr wrap="none" rtlCol="0">
              <a:spAutoFit/>
            </a:bodyPr>
            <a:lstStyle/>
            <a:p>
              <a:r>
                <a:rPr lang="de-CH" sz="1600" b="1" dirty="0" smtClean="0">
                  <a:effectLst>
                    <a:outerShdw blurRad="38100" dist="38100" dir="2700000" algn="tl">
                      <a:srgbClr val="000000">
                        <a:alpha val="43137"/>
                      </a:srgbClr>
                    </a:outerShdw>
                  </a:effectLst>
                  <a:latin typeface="Garamond" pitchFamily="18" charset="0"/>
                </a:rPr>
                <a:t>2010</a:t>
              </a:r>
              <a:endParaRPr lang="en-GB" sz="1600" b="1" dirty="0">
                <a:effectLst>
                  <a:outerShdw blurRad="38100" dist="38100" dir="2700000" algn="tl">
                    <a:srgbClr val="000000">
                      <a:alpha val="43137"/>
                    </a:srgbClr>
                  </a:outerShdw>
                </a:effectLst>
                <a:latin typeface="Garamond" pitchFamily="18" charset="0"/>
              </a:endParaRPr>
            </a:p>
          </p:txBody>
        </p:sp>
        <p:sp>
          <p:nvSpPr>
            <p:cNvPr id="17" name="TextBox 16"/>
            <p:cNvSpPr txBox="1"/>
            <p:nvPr/>
          </p:nvSpPr>
          <p:spPr>
            <a:xfrm rot="18369225">
              <a:off x="2381223" y="5790308"/>
              <a:ext cx="540533" cy="338554"/>
            </a:xfrm>
            <a:prstGeom prst="rect">
              <a:avLst/>
            </a:prstGeom>
            <a:noFill/>
          </p:spPr>
          <p:txBody>
            <a:bodyPr wrap="none" rtlCol="0">
              <a:spAutoFit/>
            </a:bodyPr>
            <a:lstStyle/>
            <a:p>
              <a:r>
                <a:rPr lang="de-CH" sz="1600" b="1" dirty="0" smtClean="0">
                  <a:effectLst>
                    <a:outerShdw blurRad="38100" dist="38100" dir="2700000" algn="tl">
                      <a:srgbClr val="000000">
                        <a:alpha val="43137"/>
                      </a:srgbClr>
                    </a:outerShdw>
                  </a:effectLst>
                  <a:latin typeface="Garamond" pitchFamily="18" charset="0"/>
                </a:rPr>
                <a:t>2011</a:t>
              </a:r>
              <a:endParaRPr lang="en-GB" sz="1600" b="1" dirty="0">
                <a:effectLst>
                  <a:outerShdw blurRad="38100" dist="38100" dir="2700000" algn="tl">
                    <a:srgbClr val="000000">
                      <a:alpha val="43137"/>
                    </a:srgbClr>
                  </a:outerShdw>
                </a:effectLst>
                <a:latin typeface="Garamond" pitchFamily="18" charset="0"/>
              </a:endParaRPr>
            </a:p>
          </p:txBody>
        </p:sp>
        <p:sp>
          <p:nvSpPr>
            <p:cNvPr id="18" name="TextBox 17"/>
            <p:cNvSpPr txBox="1"/>
            <p:nvPr/>
          </p:nvSpPr>
          <p:spPr>
            <a:xfrm rot="18369225">
              <a:off x="3059293" y="5794117"/>
              <a:ext cx="463831" cy="287844"/>
            </a:xfrm>
            <a:prstGeom prst="rect">
              <a:avLst/>
            </a:prstGeom>
            <a:noFill/>
          </p:spPr>
          <p:txBody>
            <a:bodyPr wrap="none" rtlCol="0">
              <a:spAutoFit/>
            </a:bodyPr>
            <a:lstStyle/>
            <a:p>
              <a:r>
                <a:rPr lang="de-CH" sz="1600" b="1" dirty="0" smtClean="0">
                  <a:effectLst>
                    <a:glow rad="317500">
                      <a:srgbClr val="FF0000"/>
                    </a:glow>
                    <a:outerShdw blurRad="38100" dist="38100" dir="2700000" algn="tl">
                      <a:srgbClr val="000000">
                        <a:alpha val="43137"/>
                      </a:srgbClr>
                    </a:outerShdw>
                  </a:effectLst>
                  <a:latin typeface="Garamond" pitchFamily="18" charset="0"/>
                </a:rPr>
                <a:t>2012</a:t>
              </a:r>
              <a:endParaRPr lang="en-GB" sz="1600" b="1" dirty="0">
                <a:effectLst>
                  <a:glow rad="317500">
                    <a:srgbClr val="FF0000"/>
                  </a:glow>
                  <a:outerShdw blurRad="38100" dist="38100" dir="2700000" algn="tl">
                    <a:srgbClr val="000000">
                      <a:alpha val="43137"/>
                    </a:srgbClr>
                  </a:outerShdw>
                </a:effectLst>
                <a:latin typeface="Garamond" pitchFamily="18" charset="0"/>
              </a:endParaRPr>
            </a:p>
          </p:txBody>
        </p:sp>
      </p:gr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6933"/>
            <a:ext cx="6705600" cy="685800"/>
          </a:xfrm>
        </p:spPr>
        <p:txBody>
          <a:bodyPr/>
          <a:lstStyle/>
          <a:p>
            <a:r>
              <a:rPr lang="en-GB" dirty="0" smtClean="0"/>
              <a:t>Preliminary Detector Performance 2012</a:t>
            </a:r>
            <a:endParaRPr lang="en-GB" dirty="0"/>
          </a:p>
        </p:txBody>
      </p:sp>
      <p:sp>
        <p:nvSpPr>
          <p:cNvPr id="3" name="Date Placeholder 2"/>
          <p:cNvSpPr>
            <a:spLocks noGrp="1"/>
          </p:cNvSpPr>
          <p:nvPr>
            <p:ph type="dt" sz="half" idx="2"/>
          </p:nvPr>
        </p:nvSpPr>
        <p:spPr/>
        <p:txBody>
          <a:bodyPr/>
          <a:lstStyle/>
          <a:p>
            <a:r>
              <a:rPr lang="de-CH" smtClean="0"/>
              <a:t>Peter-Raymond Kettle</a:t>
            </a:r>
            <a:endParaRPr lang="en-GB"/>
          </a:p>
        </p:txBody>
      </p:sp>
      <p:sp>
        <p:nvSpPr>
          <p:cNvPr id="4" name="Slide Number Placeholder 3"/>
          <p:cNvSpPr>
            <a:spLocks noGrp="1"/>
          </p:cNvSpPr>
          <p:nvPr>
            <p:ph type="sldNum" sz="quarter" idx="4"/>
          </p:nvPr>
        </p:nvSpPr>
        <p:spPr/>
        <p:txBody>
          <a:bodyPr/>
          <a:lstStyle/>
          <a:p>
            <a:fld id="{DCE8B236-B968-7C40-80F0-91F79B8B445C}" type="slidenum">
              <a:rPr lang="en-GB" smtClean="0"/>
              <a:pPr/>
              <a:t>10</a:t>
            </a:fld>
            <a:endParaRPr lang="en-GB"/>
          </a:p>
        </p:txBody>
      </p:sp>
      <p:sp>
        <p:nvSpPr>
          <p:cNvPr id="5" name="Footer Placeholder 4"/>
          <p:cNvSpPr>
            <a:spLocks noGrp="1"/>
          </p:cNvSpPr>
          <p:nvPr>
            <p:ph type="ftr" sz="quarter" idx="3"/>
          </p:nvPr>
        </p:nvSpPr>
        <p:spPr/>
        <p:txBody>
          <a:bodyPr/>
          <a:lstStyle/>
          <a:p>
            <a:r>
              <a:rPr lang="en-GB" smtClean="0"/>
              <a:t>MEG 2013 Review</a:t>
            </a:r>
            <a:endParaRPr lang="en-GB"/>
          </a:p>
        </p:txBody>
      </p:sp>
      <p:grpSp>
        <p:nvGrpSpPr>
          <p:cNvPr id="6" name="Group 5"/>
          <p:cNvGrpSpPr/>
          <p:nvPr/>
        </p:nvGrpSpPr>
        <p:grpSpPr>
          <a:xfrm>
            <a:off x="24858" y="1304598"/>
            <a:ext cx="1797132" cy="1376216"/>
            <a:chOff x="3062795" y="1268760"/>
            <a:chExt cx="2435125" cy="1826344"/>
          </a:xfrm>
        </p:grpSpPr>
        <p:pic>
          <p:nvPicPr>
            <p:cNvPr id="7" name="Picture 3" descr="F:\Physics D\MEG2010\New Muon Target\DSCF019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62795" y="1268760"/>
              <a:ext cx="2435125" cy="1826344"/>
            </a:xfrm>
            <a:prstGeom prst="rect">
              <a:avLst/>
            </a:prstGeom>
            <a:noFill/>
            <a:effectLst>
              <a:outerShdw blurRad="50800" dist="165100" dir="2700000" algn="tl" rotWithShape="0">
                <a:prstClr val="black">
                  <a:alpha val="74000"/>
                </a:prstClr>
              </a:outerShdw>
            </a:effectLst>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3131841" y="1268760"/>
              <a:ext cx="719676" cy="475312"/>
            </a:xfrm>
            <a:prstGeom prst="rect">
              <a:avLst/>
            </a:prstGeom>
          </p:spPr>
          <p:style>
            <a:lnRef idx="0">
              <a:schemeClr val="accent6"/>
            </a:lnRef>
            <a:fillRef idx="3">
              <a:schemeClr val="accent6"/>
            </a:fillRef>
            <a:effectRef idx="3">
              <a:schemeClr val="accent6"/>
            </a:effectRef>
            <a:fontRef idx="minor">
              <a:schemeClr val="lt1"/>
            </a:fontRef>
          </p:style>
          <p:txBody>
            <a:bodyPr wrap="none" rtlCol="0">
              <a:spAutoFit/>
            </a:bodyPr>
            <a:lstStyle/>
            <a:p>
              <a:r>
                <a:rPr lang="de-CH" sz="1200" dirty="0" smtClean="0">
                  <a:solidFill>
                    <a:srgbClr val="FF0000"/>
                  </a:solidFill>
                  <a:effectLst>
                    <a:outerShdw blurRad="38100" dist="38100" dir="2700000" algn="tl">
                      <a:srgbClr val="000000">
                        <a:alpha val="43137"/>
                      </a:srgbClr>
                    </a:outerShdw>
                  </a:effectLst>
                </a:rPr>
                <a:t>DCs</a:t>
              </a:r>
              <a:endParaRPr lang="en-GB" sz="1200" dirty="0">
                <a:solidFill>
                  <a:srgbClr val="FF0000"/>
                </a:solidFill>
                <a:effectLst>
                  <a:outerShdw blurRad="38100" dist="38100" dir="2700000" algn="tl">
                    <a:srgbClr val="000000">
                      <a:alpha val="43137"/>
                    </a:srgbClr>
                  </a:outerShdw>
                </a:effectLst>
              </a:endParaRPr>
            </a:p>
          </p:txBody>
        </p:sp>
      </p:grpSp>
      <p:grpSp>
        <p:nvGrpSpPr>
          <p:cNvPr id="9" name="Group 8"/>
          <p:cNvGrpSpPr/>
          <p:nvPr/>
        </p:nvGrpSpPr>
        <p:grpSpPr>
          <a:xfrm>
            <a:off x="3320998" y="590039"/>
            <a:ext cx="1437969" cy="1760832"/>
            <a:chOff x="539552" y="833588"/>
            <a:chExt cx="1948456" cy="2336759"/>
          </a:xfrm>
        </p:grpSpPr>
        <p:pic>
          <p:nvPicPr>
            <p:cNvPr id="10" name="Picture 8" descr="CaloPiE5"/>
            <p:cNvPicPr>
              <a:picLocks noChangeAspect="1" noChangeArrowheads="1"/>
            </p:cNvPicPr>
            <p:nvPr/>
          </p:nvPicPr>
          <p:blipFill>
            <a:blip r:embed="rId3"/>
            <a:srcRect/>
            <a:stretch>
              <a:fillRect/>
            </a:stretch>
          </p:blipFill>
          <p:spPr bwMode="auto">
            <a:xfrm>
              <a:off x="539552" y="833588"/>
              <a:ext cx="1728192" cy="2157862"/>
            </a:xfrm>
            <a:prstGeom prst="rect">
              <a:avLst/>
            </a:prstGeom>
            <a:noFill/>
            <a:effectLst>
              <a:outerShdw blurRad="50800" dist="165100" dir="2700000" algn="tl" rotWithShape="0">
                <a:prstClr val="black">
                  <a:alpha val="74000"/>
                </a:prstClr>
              </a:outerShdw>
            </a:effectLst>
          </p:spPr>
        </p:pic>
        <p:sp>
          <p:nvSpPr>
            <p:cNvPr id="11" name="TextBox 10"/>
            <p:cNvSpPr txBox="1"/>
            <p:nvPr/>
          </p:nvSpPr>
          <p:spPr>
            <a:xfrm>
              <a:off x="911282" y="2695035"/>
              <a:ext cx="1576726" cy="475312"/>
            </a:xfrm>
            <a:prstGeom prst="rect">
              <a:avLst/>
            </a:prstGeom>
          </p:spPr>
          <p:style>
            <a:lnRef idx="0">
              <a:schemeClr val="accent6"/>
            </a:lnRef>
            <a:fillRef idx="3">
              <a:schemeClr val="accent6"/>
            </a:fillRef>
            <a:effectRef idx="3">
              <a:schemeClr val="accent6"/>
            </a:effectRef>
            <a:fontRef idx="minor">
              <a:schemeClr val="lt1"/>
            </a:fontRef>
          </p:style>
          <p:txBody>
            <a:bodyPr wrap="none" rtlCol="0">
              <a:spAutoFit/>
            </a:bodyPr>
            <a:lstStyle/>
            <a:p>
              <a:r>
                <a:rPr lang="de-CH" sz="1200" dirty="0" smtClean="0">
                  <a:solidFill>
                    <a:srgbClr val="FF0000"/>
                  </a:solidFill>
                  <a:effectLst>
                    <a:outerShdw blurRad="38100" dist="38100" dir="2700000" algn="tl">
                      <a:srgbClr val="000000">
                        <a:alpha val="43137"/>
                      </a:srgbClr>
                    </a:outerShdw>
                  </a:effectLst>
                </a:rPr>
                <a:t>Calorimeter</a:t>
              </a:r>
              <a:endParaRPr lang="en-GB" sz="1200" dirty="0">
                <a:solidFill>
                  <a:srgbClr val="FF0000"/>
                </a:solidFill>
                <a:effectLst>
                  <a:outerShdw blurRad="38100" dist="38100" dir="2700000" algn="tl">
                    <a:srgbClr val="000000">
                      <a:alpha val="43137"/>
                    </a:srgbClr>
                  </a:outerShdw>
                </a:effectLst>
              </a:endParaRPr>
            </a:p>
          </p:txBody>
        </p:sp>
      </p:grpSp>
      <p:grpSp>
        <p:nvGrpSpPr>
          <p:cNvPr id="12" name="Group 11"/>
          <p:cNvGrpSpPr/>
          <p:nvPr/>
        </p:nvGrpSpPr>
        <p:grpSpPr>
          <a:xfrm>
            <a:off x="6553200" y="1325033"/>
            <a:ext cx="1870547" cy="1459873"/>
            <a:chOff x="6481029" y="800300"/>
            <a:chExt cx="2534603" cy="1937364"/>
          </a:xfrm>
        </p:grpSpPr>
        <p:pic>
          <p:nvPicPr>
            <p:cNvPr id="13" name="Picture 3" descr="TC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81029" y="836712"/>
              <a:ext cx="2534603" cy="1900952"/>
            </a:xfrm>
            <a:prstGeom prst="rect">
              <a:avLst/>
            </a:prstGeom>
            <a:noFill/>
            <a:effectLst>
              <a:outerShdw blurRad="50800" dist="165100" dir="2700000" algn="tl" rotWithShape="0">
                <a:prstClr val="black">
                  <a:alpha val="74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p:cNvSpPr txBox="1"/>
            <p:nvPr/>
          </p:nvSpPr>
          <p:spPr>
            <a:xfrm>
              <a:off x="6481029" y="800300"/>
              <a:ext cx="681506" cy="475312"/>
            </a:xfrm>
            <a:prstGeom prst="rect">
              <a:avLst/>
            </a:prstGeom>
          </p:spPr>
          <p:style>
            <a:lnRef idx="0">
              <a:schemeClr val="accent6"/>
            </a:lnRef>
            <a:fillRef idx="3">
              <a:schemeClr val="accent6"/>
            </a:fillRef>
            <a:effectRef idx="3">
              <a:schemeClr val="accent6"/>
            </a:effectRef>
            <a:fontRef idx="minor">
              <a:schemeClr val="lt1"/>
            </a:fontRef>
          </p:style>
          <p:txBody>
            <a:bodyPr wrap="none" rtlCol="0">
              <a:spAutoFit/>
            </a:bodyPr>
            <a:lstStyle/>
            <a:p>
              <a:r>
                <a:rPr lang="de-CH" sz="1200" dirty="0" smtClean="0">
                  <a:solidFill>
                    <a:srgbClr val="FF0000"/>
                  </a:solidFill>
                  <a:effectLst>
                    <a:outerShdw blurRad="38100" dist="38100" dir="2700000" algn="tl">
                      <a:srgbClr val="000000">
                        <a:alpha val="43137"/>
                      </a:srgbClr>
                    </a:outerShdw>
                  </a:effectLst>
                </a:rPr>
                <a:t>TCs</a:t>
              </a:r>
              <a:endParaRPr lang="en-GB" sz="1200" dirty="0">
                <a:solidFill>
                  <a:srgbClr val="FF0000"/>
                </a:solidFill>
                <a:effectLst>
                  <a:outerShdw blurRad="38100" dist="38100" dir="2700000" algn="tl">
                    <a:srgbClr val="000000">
                      <a:alpha val="43137"/>
                    </a:srgbClr>
                  </a:outerShdw>
                </a:effectLst>
              </a:endParaRPr>
            </a:p>
          </p:txBody>
        </p:sp>
      </p:grpSp>
      <p:grpSp>
        <p:nvGrpSpPr>
          <p:cNvPr id="15" name="Group 14"/>
          <p:cNvGrpSpPr/>
          <p:nvPr/>
        </p:nvGrpSpPr>
        <p:grpSpPr>
          <a:xfrm>
            <a:off x="304800" y="4228896"/>
            <a:ext cx="1237248" cy="1556096"/>
            <a:chOff x="-147249" y="836712"/>
            <a:chExt cx="2283678" cy="2108117"/>
          </a:xfrm>
        </p:grpSpPr>
        <p:pic>
          <p:nvPicPr>
            <p:cNvPr id="16"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1520" y="836712"/>
              <a:ext cx="1800225" cy="2016125"/>
            </a:xfrm>
            <a:prstGeom prst="rect">
              <a:avLst/>
            </a:prstGeom>
            <a:noFill/>
            <a:ln>
              <a:noFill/>
            </a:ln>
            <a:effectLst>
              <a:outerShdw dist="53882" dir="2700000" algn="ctr" rotWithShape="0">
                <a:schemeClr val="bg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Box 16"/>
            <p:cNvSpPr txBox="1"/>
            <p:nvPr/>
          </p:nvSpPr>
          <p:spPr>
            <a:xfrm>
              <a:off x="-147249" y="2459606"/>
              <a:ext cx="2283678" cy="485223"/>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de-CH" sz="1200" dirty="0" smtClean="0">
                  <a:solidFill>
                    <a:srgbClr val="FF0000"/>
                  </a:solidFill>
                  <a:effectLst>
                    <a:outerShdw blurRad="38100" dist="38100" dir="2700000" algn="tl">
                      <a:srgbClr val="000000">
                        <a:alpha val="43137"/>
                      </a:srgbClr>
                    </a:outerShdw>
                  </a:effectLst>
                </a:rPr>
                <a:t>Trigger+DAQ</a:t>
              </a:r>
              <a:endParaRPr lang="en-GB" sz="1200" dirty="0">
                <a:solidFill>
                  <a:srgbClr val="FF0000"/>
                </a:solidFill>
                <a:effectLst>
                  <a:outerShdw blurRad="38100" dist="38100" dir="2700000" algn="tl">
                    <a:srgbClr val="000000">
                      <a:alpha val="43137"/>
                    </a:srgbClr>
                  </a:outerShdw>
                </a:effectLst>
              </a:endParaRPr>
            </a:p>
          </p:txBody>
        </p:sp>
      </p:grpSp>
      <p:grpSp>
        <p:nvGrpSpPr>
          <p:cNvPr id="27" name="Group 26"/>
          <p:cNvGrpSpPr/>
          <p:nvPr/>
        </p:nvGrpSpPr>
        <p:grpSpPr>
          <a:xfrm>
            <a:off x="7142864" y="3753040"/>
            <a:ext cx="1669991" cy="1242328"/>
            <a:chOff x="7010400" y="3581400"/>
            <a:chExt cx="1326595" cy="960797"/>
          </a:xfrm>
        </p:grpSpPr>
        <p:pic>
          <p:nvPicPr>
            <p:cNvPr id="20" name="Picture 19"/>
            <p:cNvPicPr>
              <a:picLocks noChangeAspect="1"/>
            </p:cNvPicPr>
            <p:nvPr/>
          </p:nvPicPr>
          <p:blipFill>
            <a:blip r:embed="rId6"/>
            <a:stretch>
              <a:fillRect/>
            </a:stretch>
          </p:blipFill>
          <p:spPr>
            <a:xfrm>
              <a:off x="7010400" y="3581400"/>
              <a:ext cx="1326595" cy="960797"/>
            </a:xfrm>
            <a:prstGeom prst="rect">
              <a:avLst/>
            </a:prstGeom>
            <a:noFill/>
            <a:effectLst>
              <a:outerShdw blurRad="50800" dist="165100" dir="2700000" algn="tl" rotWithShape="0">
                <a:prstClr val="black">
                  <a:alpha val="74000"/>
                </a:prstClr>
              </a:outerShdw>
            </a:effectLst>
          </p:spPr>
        </p:pic>
        <p:sp>
          <p:nvSpPr>
            <p:cNvPr id="21" name="TextBox 20"/>
            <p:cNvSpPr txBox="1"/>
            <p:nvPr/>
          </p:nvSpPr>
          <p:spPr>
            <a:xfrm>
              <a:off x="7010400" y="3581400"/>
              <a:ext cx="922304" cy="276999"/>
            </a:xfrm>
            <a:prstGeom prst="rect">
              <a:avLst/>
            </a:prstGeom>
          </p:spPr>
          <p:style>
            <a:lnRef idx="0">
              <a:schemeClr val="accent6"/>
            </a:lnRef>
            <a:fillRef idx="3">
              <a:schemeClr val="accent6"/>
            </a:fillRef>
            <a:effectRef idx="3">
              <a:schemeClr val="accent6"/>
            </a:effectRef>
            <a:fontRef idx="minor">
              <a:schemeClr val="lt1"/>
            </a:fontRef>
          </p:style>
          <p:txBody>
            <a:bodyPr wrap="none" rtlCol="0">
              <a:spAutoFit/>
            </a:bodyPr>
            <a:lstStyle/>
            <a:p>
              <a:r>
                <a:rPr lang="de-CH" sz="1200" dirty="0" smtClean="0">
                  <a:solidFill>
                    <a:srgbClr val="FF0000"/>
                  </a:solidFill>
                  <a:effectLst>
                    <a:outerShdw blurRad="38100" dist="38100" dir="2700000" algn="tl">
                      <a:srgbClr val="000000">
                        <a:alpha val="43137"/>
                      </a:srgbClr>
                    </a:outerShdw>
                  </a:effectLst>
                </a:rPr>
                <a:t>Calibrations</a:t>
              </a:r>
              <a:endParaRPr lang="en-GB" sz="1200" dirty="0">
                <a:solidFill>
                  <a:srgbClr val="FF0000"/>
                </a:solidFill>
                <a:effectLst>
                  <a:outerShdw blurRad="38100" dist="38100" dir="2700000" algn="tl">
                    <a:srgbClr val="000000">
                      <a:alpha val="43137"/>
                    </a:srgbClr>
                  </a:outerShdw>
                </a:effectLst>
              </a:endParaRPr>
            </a:p>
          </p:txBody>
        </p:sp>
      </p:grpSp>
      <p:grpSp>
        <p:nvGrpSpPr>
          <p:cNvPr id="28" name="Group 27"/>
          <p:cNvGrpSpPr/>
          <p:nvPr/>
        </p:nvGrpSpPr>
        <p:grpSpPr>
          <a:xfrm>
            <a:off x="3050350" y="5181600"/>
            <a:ext cx="2888602" cy="1194560"/>
            <a:chOff x="3630616" y="2838575"/>
            <a:chExt cx="2294626" cy="923854"/>
          </a:xfrm>
        </p:grpSpPr>
        <p:pic>
          <p:nvPicPr>
            <p:cNvPr id="18" name="Picture 17"/>
            <p:cNvPicPr>
              <a:picLocks noChangeAspect="1"/>
            </p:cNvPicPr>
            <p:nvPr/>
          </p:nvPicPr>
          <p:blipFill>
            <a:blip r:embed="rId7"/>
            <a:stretch>
              <a:fillRect/>
            </a:stretch>
          </p:blipFill>
          <p:spPr>
            <a:xfrm>
              <a:off x="3630616" y="2848029"/>
              <a:ext cx="2294626" cy="914400"/>
            </a:xfrm>
            <a:prstGeom prst="rect">
              <a:avLst/>
            </a:prstGeom>
            <a:scene3d>
              <a:camera prst="orthographicFront"/>
              <a:lightRig rig="threePt" dir="t"/>
            </a:scene3d>
            <a:sp3d>
              <a:bevelT/>
            </a:sp3d>
          </p:spPr>
        </p:pic>
        <p:sp>
          <p:nvSpPr>
            <p:cNvPr id="26" name="TextBox 25"/>
            <p:cNvSpPr txBox="1"/>
            <p:nvPr/>
          </p:nvSpPr>
          <p:spPr>
            <a:xfrm>
              <a:off x="4969775" y="2838575"/>
              <a:ext cx="914558" cy="276999"/>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de-CH" sz="1200" dirty="0" smtClean="0">
                  <a:solidFill>
                    <a:srgbClr val="FF0000"/>
                  </a:solidFill>
                  <a:effectLst>
                    <a:outerShdw blurRad="38100" dist="38100" dir="2700000" algn="tl">
                      <a:srgbClr val="000000">
                        <a:alpha val="43137"/>
                      </a:srgbClr>
                    </a:outerShdw>
                  </a:effectLst>
                </a:rPr>
                <a:t>Beam Line</a:t>
              </a:r>
              <a:endParaRPr lang="en-GB" sz="1200" dirty="0">
                <a:solidFill>
                  <a:srgbClr val="FF0000"/>
                </a:solidFill>
                <a:effectLst>
                  <a:outerShdw blurRad="38100" dist="38100" dir="2700000" algn="tl">
                    <a:srgbClr val="000000">
                      <a:alpha val="43137"/>
                    </a:srgbClr>
                  </a:outerShdw>
                </a:effectLst>
              </a:endParaRPr>
            </a:p>
          </p:txBody>
        </p:sp>
      </p:grpSp>
      <p:sp>
        <p:nvSpPr>
          <p:cNvPr id="29" name="TextBox 28"/>
          <p:cNvSpPr txBox="1"/>
          <p:nvPr/>
        </p:nvSpPr>
        <p:spPr>
          <a:xfrm>
            <a:off x="1986503" y="2492312"/>
            <a:ext cx="3804697" cy="2431435"/>
          </a:xfrm>
          <a:prstGeom prst="rect">
            <a:avLst/>
          </a:prstGeom>
          <a:noFill/>
        </p:spPr>
        <p:txBody>
          <a:bodyPr wrap="square"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GB"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2012 Data already Processed                </a:t>
            </a:r>
          </a:p>
          <a:p>
            <a:r>
              <a:rPr lang="en-GB"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r>
              <a:rPr lang="en-GB"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though</a:t>
            </a:r>
          </a:p>
          <a:p>
            <a:r>
              <a:rPr lang="en-GB"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Final Calibrations still Missing due to Priority placed on reprocessed 2009-2010 data + 2011 data Analysis + Calibrations</a:t>
            </a:r>
          </a:p>
          <a:p>
            <a:endParaRPr lang="en-GB" sz="8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pPr marL="285750" indent="-285750">
              <a:buFont typeface="Symbol"/>
              <a:buChar char="Þ"/>
            </a:pPr>
            <a:r>
              <a:rPr lang="en-GB" b="1" cap="all" dirty="0" smtClean="0">
                <a:ln w="0"/>
                <a:solidFill>
                  <a:srgbClr val="66FF66"/>
                </a:solidFill>
                <a:effectLst>
                  <a:reflection blurRad="12700" stA="50000" endPos="50000" dist="5000" dir="5400000" sy="-100000" rotWithShape="0"/>
                </a:effectLst>
                <a:sym typeface="Symbol"/>
              </a:rPr>
              <a:t>Preliminary Data Quality          </a:t>
            </a:r>
          </a:p>
          <a:p>
            <a:r>
              <a:rPr lang="en-GB" b="1" cap="all" dirty="0">
                <a:ln w="0"/>
                <a:solidFill>
                  <a:srgbClr val="66FF66"/>
                </a:solidFill>
                <a:effectLst>
                  <a:reflection blurRad="12700" stA="50000" endPos="50000" dist="5000" dir="5400000" sy="-100000" rotWithShape="0"/>
                </a:effectLst>
                <a:sym typeface="Symbol"/>
              </a:rPr>
              <a:t> </a:t>
            </a:r>
            <a:r>
              <a:rPr lang="en-GB" b="1" cap="all" dirty="0" smtClean="0">
                <a:ln w="0"/>
                <a:solidFill>
                  <a:srgbClr val="66FF66"/>
                </a:solidFill>
                <a:effectLst>
                  <a:reflection blurRad="12700" stA="50000" endPos="50000" dist="5000" dir="5400000" sy="-100000" rotWithShape="0"/>
                </a:effectLst>
                <a:sym typeface="Symbol"/>
              </a:rPr>
              <a:t>          similar to 2011</a:t>
            </a:r>
            <a:endParaRPr lang="en-GB" b="1" cap="all" dirty="0">
              <a:ln w="0"/>
              <a:solidFill>
                <a:srgbClr val="66FF66"/>
              </a:solidFill>
              <a:effectLst>
                <a:reflection blurRad="12700" stA="50000" endPos="50000" dist="5000" dir="5400000" sy="-100000" rotWithShape="0"/>
              </a:effectLst>
            </a:endParaRPr>
          </a:p>
        </p:txBody>
      </p:sp>
      <p:sp>
        <p:nvSpPr>
          <p:cNvPr id="19" name="TextBox 18"/>
          <p:cNvSpPr txBox="1"/>
          <p:nvPr/>
        </p:nvSpPr>
        <p:spPr>
          <a:xfrm>
            <a:off x="5562600" y="4004872"/>
            <a:ext cx="1554272" cy="1107996"/>
          </a:xfrm>
          <a:prstGeom prst="rect">
            <a:avLst/>
          </a:prstGeom>
          <a:noFill/>
        </p:spPr>
        <p:txBody>
          <a:bodyPr wrap="none"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GB" b="1" u="sng" cap="all" dirty="0" smtClean="0">
                <a:ln w="0"/>
                <a:solidFill>
                  <a:srgbClr val="66FF66"/>
                </a:solidFill>
                <a:effectLst>
                  <a:reflection blurRad="12700" stA="50000" endPos="50000" dist="5000" dir="5400000" sy="-100000" rotWithShape="0"/>
                </a:effectLst>
              </a:rPr>
              <a:t>2011 - values</a:t>
            </a:r>
          </a:p>
          <a:p>
            <a:r>
              <a:rPr lang="en-GB" sz="1600" b="1" cap="all" dirty="0" smtClean="0">
                <a:ln w="0"/>
                <a:solidFill>
                  <a:srgbClr val="66FF66"/>
                </a:solidFill>
                <a:effectLst>
                  <a:reflection blurRad="12700" stA="50000" endPos="50000" dist="5000" dir="5400000" sy="-100000" rotWithShape="0"/>
                </a:effectLst>
              </a:rPr>
              <a:t>   E</a:t>
            </a:r>
            <a:r>
              <a:rPr lang="en-GB" sz="1600" b="1" cap="all" baseline="-25000" dirty="0" smtClean="0">
                <a:ln w="0"/>
                <a:solidFill>
                  <a:srgbClr val="66FF66"/>
                </a:solidFill>
                <a:effectLst>
                  <a:reflection blurRad="12700" stA="50000" endPos="50000" dist="5000" dir="5400000" sy="-100000" rotWithShape="0"/>
                </a:effectLst>
                <a:sym typeface="Symbol"/>
              </a:rPr>
              <a:t></a:t>
            </a:r>
            <a:r>
              <a:rPr lang="en-GB" sz="1600" b="1" cap="all" dirty="0" smtClean="0">
                <a:ln w="0"/>
                <a:solidFill>
                  <a:srgbClr val="66FF66"/>
                </a:solidFill>
                <a:effectLst>
                  <a:reflection blurRad="12700" stA="50000" endPos="50000" dist="5000" dir="5400000" sy="-100000" rotWithShape="0"/>
                </a:effectLst>
                <a:sym typeface="Symbol"/>
              </a:rPr>
              <a:t> ~ 1.65%</a:t>
            </a:r>
          </a:p>
          <a:p>
            <a:r>
              <a:rPr lang="en-GB" sz="1600" b="1" cap="all" dirty="0" smtClean="0">
                <a:ln w="0"/>
                <a:solidFill>
                  <a:srgbClr val="66FF66"/>
                </a:solidFill>
                <a:effectLst>
                  <a:reflection blurRad="12700" stA="50000" endPos="50000" dist="5000" dir="5400000" sy="-100000" rotWithShape="0"/>
                </a:effectLst>
                <a:sym typeface="Symbol"/>
              </a:rPr>
              <a:t>   </a:t>
            </a:r>
            <a:r>
              <a:rPr lang="en-GB" sz="1600" b="1" cap="all" dirty="0" err="1" smtClean="0">
                <a:ln w="0"/>
                <a:solidFill>
                  <a:srgbClr val="66FF66"/>
                </a:solidFill>
                <a:effectLst>
                  <a:reflection blurRad="12700" stA="50000" endPos="50000" dist="5000" dir="5400000" sy="-100000" rotWithShape="0"/>
                </a:effectLst>
                <a:sym typeface="Symbol"/>
              </a:rPr>
              <a:t>T</a:t>
            </a:r>
            <a:r>
              <a:rPr lang="en-GB" sz="1600" b="1" cap="all" baseline="-25000" dirty="0" err="1" smtClean="0">
                <a:ln w="0"/>
                <a:solidFill>
                  <a:srgbClr val="66FF66"/>
                </a:solidFill>
                <a:effectLst>
                  <a:reflection blurRad="12700" stA="50000" endPos="50000" dist="5000" dir="5400000" sy="-100000" rotWithShape="0"/>
                </a:effectLst>
                <a:sym typeface="Symbol"/>
              </a:rPr>
              <a:t>e</a:t>
            </a:r>
            <a:r>
              <a:rPr lang="en-GB" sz="1600" b="1" cap="all" baseline="-25000" dirty="0" smtClean="0">
                <a:ln w="0"/>
                <a:solidFill>
                  <a:srgbClr val="66FF66"/>
                </a:solidFill>
                <a:effectLst>
                  <a:reflection blurRad="12700" stA="50000" endPos="50000" dist="5000" dir="5400000" sy="-100000" rotWithShape="0"/>
                </a:effectLst>
                <a:sym typeface="Symbol"/>
              </a:rPr>
              <a:t></a:t>
            </a:r>
            <a:r>
              <a:rPr lang="en-GB" sz="1600" b="1" cap="all" dirty="0" smtClean="0">
                <a:ln w="0"/>
                <a:solidFill>
                  <a:srgbClr val="66FF66"/>
                </a:solidFill>
                <a:effectLst>
                  <a:reflection blurRad="12700" stA="50000" endPos="50000" dist="5000" dir="5400000" sy="-100000" rotWithShape="0"/>
                </a:effectLst>
                <a:sym typeface="Symbol"/>
              </a:rPr>
              <a:t>~ 140 </a:t>
            </a:r>
            <a:r>
              <a:rPr lang="en-GB" sz="1600" b="1" cap="all" dirty="0" err="1" smtClean="0">
                <a:ln w="0"/>
                <a:solidFill>
                  <a:srgbClr val="66FF66"/>
                </a:solidFill>
                <a:effectLst>
                  <a:reflection blurRad="12700" stA="50000" endPos="50000" dist="5000" dir="5400000" sy="-100000" rotWithShape="0"/>
                </a:effectLst>
                <a:sym typeface="Symbol"/>
              </a:rPr>
              <a:t>ps</a:t>
            </a:r>
            <a:endParaRPr lang="en-GB" sz="1600" b="1" cap="all" dirty="0" smtClean="0">
              <a:ln w="0"/>
              <a:solidFill>
                <a:srgbClr val="66FF66"/>
              </a:solidFill>
              <a:effectLst>
                <a:reflection blurRad="12700" stA="50000" endPos="50000" dist="5000" dir="5400000" sy="-100000" rotWithShape="0"/>
              </a:effectLst>
              <a:sym typeface="Symbol"/>
            </a:endParaRPr>
          </a:p>
          <a:p>
            <a:r>
              <a:rPr lang="en-GB" sz="1600" b="1" cap="all" dirty="0" smtClean="0">
                <a:ln w="0"/>
                <a:solidFill>
                  <a:srgbClr val="66FF66"/>
                </a:solidFill>
                <a:effectLst>
                  <a:reflection blurRad="12700" stA="50000" endPos="50000" dist="5000" dir="5400000" sy="-100000" rotWithShape="0"/>
                </a:effectLst>
                <a:sym typeface="Symbol"/>
              </a:rPr>
              <a:t>   </a:t>
            </a:r>
            <a:r>
              <a:rPr lang="en-GB" sz="1600" b="1" cap="all" dirty="0" err="1" smtClean="0">
                <a:ln w="0"/>
                <a:solidFill>
                  <a:srgbClr val="66FF66"/>
                </a:solidFill>
                <a:effectLst>
                  <a:reflection blurRad="12700" stA="50000" endPos="50000" dist="5000" dir="5400000" sy="-100000" rotWithShape="0"/>
                </a:effectLst>
                <a:sym typeface="Symbol"/>
              </a:rPr>
              <a:t>E</a:t>
            </a:r>
            <a:r>
              <a:rPr lang="en-GB" sz="1600" b="1" cap="all" baseline="-25000" dirty="0" err="1" smtClean="0">
                <a:ln w="0"/>
                <a:solidFill>
                  <a:srgbClr val="66FF66"/>
                </a:solidFill>
                <a:effectLst>
                  <a:reflection blurRad="12700" stA="50000" endPos="50000" dist="5000" dir="5400000" sy="-100000" rotWithShape="0"/>
                </a:effectLst>
                <a:sym typeface="Symbol"/>
              </a:rPr>
              <a:t>e</a:t>
            </a:r>
            <a:r>
              <a:rPr lang="en-GB" sz="1600" b="1" cap="all" dirty="0" smtClean="0">
                <a:ln w="0"/>
                <a:solidFill>
                  <a:srgbClr val="66FF66"/>
                </a:solidFill>
                <a:effectLst>
                  <a:reflection blurRad="12700" stA="50000" endPos="50000" dist="5000" dir="5400000" sy="-100000" rotWithShape="0"/>
                </a:effectLst>
                <a:sym typeface="Symbol"/>
              </a:rPr>
              <a:t>~ 0.58%</a:t>
            </a:r>
            <a:endParaRPr lang="en-GB" sz="1600" b="1" cap="all" dirty="0">
              <a:ln w="0"/>
              <a:solidFill>
                <a:srgbClr val="66FF66"/>
              </a:solidFill>
              <a:effectLst>
                <a:reflection blurRad="12700" stA="50000" endPos="50000" dist="5000" dir="5400000" sy="-100000" rotWithShape="0"/>
              </a:effectLst>
            </a:endParaRPr>
          </a:p>
        </p:txBody>
      </p:sp>
      <p:sp>
        <p:nvSpPr>
          <p:cNvPr id="22" name="TextBox 21"/>
          <p:cNvSpPr txBox="1"/>
          <p:nvPr/>
        </p:nvSpPr>
        <p:spPr>
          <a:xfrm>
            <a:off x="5231940" y="4374204"/>
            <a:ext cx="412292" cy="369332"/>
          </a:xfrm>
          <a:prstGeom prst="rect">
            <a:avLst/>
          </a:prstGeom>
          <a:noFill/>
        </p:spPr>
        <p:txBody>
          <a:bodyPr wrap="none" rtlCol="0">
            <a:spAutoFit/>
          </a:bodyPr>
          <a:lstStyle/>
          <a:p>
            <a:r>
              <a:rPr lang="en-GB"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sym typeface="Symbol"/>
              </a:rPr>
              <a:t></a:t>
            </a:r>
            <a:endParaRPr lang="en-GB"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extLst>
      <p:ext uri="{BB962C8B-B14F-4D97-AF65-F5344CB8AC3E}">
        <p14:creationId xmlns:p14="http://schemas.microsoft.com/office/powerpoint/2010/main" val="233020639"/>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dirty="0"/>
              <a:t>e</a:t>
            </a:r>
            <a:r>
              <a:rPr lang="de-CH" baseline="30000" dirty="0"/>
              <a:t>+</a:t>
            </a:r>
            <a:r>
              <a:rPr lang="de-CH" dirty="0"/>
              <a:t> Mott Scattered </a:t>
            </a:r>
            <a:r>
              <a:rPr lang="de-CH" dirty="0" smtClean="0"/>
              <a:t>Beam </a:t>
            </a:r>
            <a:endParaRPr lang="en-GB" dirty="0"/>
          </a:p>
        </p:txBody>
      </p:sp>
      <p:sp>
        <p:nvSpPr>
          <p:cNvPr id="3" name="Date Placeholder 2"/>
          <p:cNvSpPr>
            <a:spLocks noGrp="1"/>
          </p:cNvSpPr>
          <p:nvPr>
            <p:ph type="dt" sz="half" idx="2"/>
          </p:nvPr>
        </p:nvSpPr>
        <p:spPr/>
        <p:txBody>
          <a:bodyPr/>
          <a:lstStyle/>
          <a:p>
            <a:r>
              <a:rPr lang="de-CH" smtClean="0"/>
              <a:t>Peter-Raymond Kettle</a:t>
            </a:r>
            <a:endParaRPr lang="en-GB"/>
          </a:p>
        </p:txBody>
      </p:sp>
      <p:sp>
        <p:nvSpPr>
          <p:cNvPr id="4" name="Slide Number Placeholder 3"/>
          <p:cNvSpPr>
            <a:spLocks noGrp="1"/>
          </p:cNvSpPr>
          <p:nvPr>
            <p:ph type="sldNum" sz="quarter" idx="4"/>
          </p:nvPr>
        </p:nvSpPr>
        <p:spPr/>
        <p:txBody>
          <a:bodyPr/>
          <a:lstStyle/>
          <a:p>
            <a:fld id="{DCE8B236-B968-7C40-80F0-91F79B8B445C}" type="slidenum">
              <a:rPr lang="en-GB" smtClean="0"/>
              <a:pPr/>
              <a:t>11</a:t>
            </a:fld>
            <a:endParaRPr lang="en-GB"/>
          </a:p>
        </p:txBody>
      </p:sp>
      <p:sp>
        <p:nvSpPr>
          <p:cNvPr id="5" name="Footer Placeholder 4"/>
          <p:cNvSpPr>
            <a:spLocks noGrp="1"/>
          </p:cNvSpPr>
          <p:nvPr>
            <p:ph type="ftr" sz="quarter" idx="3"/>
          </p:nvPr>
        </p:nvSpPr>
        <p:spPr/>
        <p:txBody>
          <a:bodyPr/>
          <a:lstStyle/>
          <a:p>
            <a:r>
              <a:rPr lang="en-GB" smtClean="0"/>
              <a:t>MEG 2013 Review</a:t>
            </a:r>
            <a:endParaRPr lang="en-GB"/>
          </a:p>
        </p:txBody>
      </p:sp>
      <p:pic>
        <p:nvPicPr>
          <p:cNvPr id="6" name="Picture 19" descr="positronTargetMax"/>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868" y="1168545"/>
            <a:ext cx="1680693" cy="1272877"/>
          </a:xfrm>
          <a:prstGeom prst="rect">
            <a:avLst/>
          </a:prstGeom>
          <a:noFill/>
          <a:effectLst>
            <a:outerShdw dist="53882" dir="2700000" algn="ctr" rotWithShape="0">
              <a:schemeClr val="bg2"/>
            </a:outerShdw>
          </a:effectLst>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3"/>
          <a:stretch>
            <a:fillRect/>
          </a:stretch>
        </p:blipFill>
        <p:spPr>
          <a:xfrm>
            <a:off x="5842744" y="934118"/>
            <a:ext cx="2840040" cy="1792531"/>
          </a:xfrm>
          <a:prstGeom prst="rect">
            <a:avLst/>
          </a:prstGeom>
          <a:noFill/>
          <a:effectLst>
            <a:outerShdw blurRad="50800" dist="165100" dir="2700000" algn="tl" rotWithShape="0">
              <a:prstClr val="black">
                <a:alpha val="74000"/>
              </a:prstClr>
            </a:outerShdw>
          </a:effectLst>
        </p:spPr>
      </p:pic>
      <p:sp>
        <p:nvSpPr>
          <p:cNvPr id="8" name="TextBox 7"/>
          <p:cNvSpPr txBox="1"/>
          <p:nvPr/>
        </p:nvSpPr>
        <p:spPr>
          <a:xfrm>
            <a:off x="2460459" y="977295"/>
            <a:ext cx="2767232" cy="1323439"/>
          </a:xfrm>
          <a:prstGeom prst="rect">
            <a:avLst/>
          </a:prstGeom>
          <a:noFill/>
        </p:spPr>
        <p:txBody>
          <a:bodyPr wrap="none" rtlCol="0">
            <a:spAutoFit/>
          </a:bodyPr>
          <a:lstStyle/>
          <a:p>
            <a:pPr algn="ctr"/>
            <a:r>
              <a:rPr lang="de-CH" sz="1600" dirty="0" smtClean="0">
                <a:solidFill>
                  <a:srgbClr val="FFC000"/>
                </a:solidFill>
                <a:effectLst>
                  <a:outerShdw blurRad="38100" dist="38100" dir="2700000" algn="tl">
                    <a:srgbClr val="000000">
                      <a:alpha val="43137"/>
                    </a:srgbClr>
                  </a:outerShdw>
                </a:effectLst>
              </a:rPr>
              <a:t>Coherent Mott-scattered </a:t>
            </a:r>
          </a:p>
          <a:p>
            <a:pPr algn="ctr"/>
            <a:r>
              <a:rPr lang="de-CH" sz="1600" dirty="0" smtClean="0">
                <a:solidFill>
                  <a:srgbClr val="FFC000"/>
                </a:solidFill>
                <a:effectLst>
                  <a:outerShdw blurRad="38100" dist="38100" dir="2700000" algn="tl">
                    <a:srgbClr val="000000">
                      <a:alpha val="43137"/>
                    </a:srgbClr>
                  </a:outerShdw>
                </a:effectLst>
              </a:rPr>
              <a:t>monochromatic Positron Beam</a:t>
            </a:r>
          </a:p>
          <a:p>
            <a:pPr algn="ctr"/>
            <a:r>
              <a:rPr lang="de-CH" sz="1600" dirty="0" smtClean="0">
                <a:solidFill>
                  <a:srgbClr val="FFC000"/>
                </a:solidFill>
                <a:effectLst>
                  <a:outerShdw blurRad="38100" dist="38100" dir="2700000" algn="tl">
                    <a:srgbClr val="000000">
                      <a:alpha val="43137"/>
                    </a:srgbClr>
                  </a:outerShdw>
                </a:effectLst>
              </a:rPr>
              <a:t>as a calibration-tool  at the </a:t>
            </a:r>
          </a:p>
          <a:p>
            <a:pPr algn="ctr"/>
            <a:r>
              <a:rPr lang="de-CH" sz="1600" dirty="0" smtClean="0">
                <a:solidFill>
                  <a:srgbClr val="FFC000"/>
                </a:solidFill>
                <a:effectLst>
                  <a:outerShdw blurRad="38100" dist="38100" dir="2700000" algn="tl">
                    <a:srgbClr val="000000">
                      <a:alpha val="43137"/>
                    </a:srgbClr>
                  </a:outerShdw>
                </a:effectLst>
              </a:rPr>
              <a:t>MEG Signal-energy for our</a:t>
            </a:r>
          </a:p>
          <a:p>
            <a:pPr algn="ctr"/>
            <a:r>
              <a:rPr lang="de-CH" sz="1600" dirty="0" smtClean="0">
                <a:solidFill>
                  <a:srgbClr val="FFC000"/>
                </a:solidFill>
                <a:effectLst>
                  <a:outerShdw blurRad="38100" dist="38100" dir="2700000" algn="tl">
                    <a:srgbClr val="000000">
                      <a:alpha val="43137"/>
                    </a:srgbClr>
                  </a:outerShdw>
                </a:effectLst>
              </a:rPr>
              <a:t>Positron  spectrometer</a:t>
            </a:r>
            <a:endParaRPr lang="en-GB" sz="1600" dirty="0">
              <a:solidFill>
                <a:srgbClr val="FFC000"/>
              </a:solidFill>
              <a:effectLst>
                <a:outerShdw blurRad="38100" dist="38100" dir="2700000" algn="tl">
                  <a:srgbClr val="000000">
                    <a:alpha val="43137"/>
                  </a:srgbClr>
                </a:outerShdw>
              </a:effectLst>
            </a:endParaRPr>
          </a:p>
        </p:txBody>
      </p:sp>
      <p:sp>
        <p:nvSpPr>
          <p:cNvPr id="9" name="TextBox 8"/>
          <p:cNvSpPr txBox="1"/>
          <p:nvPr/>
        </p:nvSpPr>
        <p:spPr>
          <a:xfrm>
            <a:off x="304800" y="2827867"/>
            <a:ext cx="8130687" cy="646331"/>
          </a:xfrm>
          <a:prstGeom prst="rect">
            <a:avLst/>
          </a:prstGeom>
          <a:noFill/>
        </p:spPr>
        <p:txBody>
          <a:bodyPr wrap="none" rtlCol="0">
            <a:spAutoFit/>
          </a:bodyPr>
          <a:lstStyle/>
          <a:p>
            <a:r>
              <a:rPr lang="en-GB" dirty="0" smtClean="0"/>
              <a:t>2012 – first high statistics data of Mott events from MEG-target</a:t>
            </a:r>
          </a:p>
          <a:p>
            <a:r>
              <a:rPr lang="en-GB" dirty="0"/>
              <a:t> </a:t>
            </a:r>
            <a:r>
              <a:rPr lang="en-GB" dirty="0" smtClean="0"/>
              <a:t>             using the RF </a:t>
            </a:r>
            <a:r>
              <a:rPr lang="en-GB" dirty="0" err="1" smtClean="0"/>
              <a:t>tof</a:t>
            </a:r>
            <a:r>
              <a:rPr lang="en-GB" dirty="0"/>
              <a:t> </a:t>
            </a:r>
            <a:r>
              <a:rPr lang="en-GB" dirty="0" smtClean="0"/>
              <a:t>tested separation technique of 2011 for a 53 MeV/c e</a:t>
            </a:r>
            <a:r>
              <a:rPr lang="en-GB" baseline="30000" dirty="0" smtClean="0"/>
              <a:t>+</a:t>
            </a:r>
            <a:r>
              <a:rPr lang="en-GB" dirty="0" smtClean="0"/>
              <a:t>-beam</a:t>
            </a:r>
            <a:endParaRPr lang="en-GB" dirty="0"/>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0933" y="3843867"/>
            <a:ext cx="3240832" cy="220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988964" y="3883223"/>
            <a:ext cx="1449436" cy="307777"/>
          </a:xfrm>
          <a:prstGeom prst="rect">
            <a:avLst/>
          </a:prstGeom>
          <a:noFill/>
        </p:spPr>
        <p:txBody>
          <a:bodyPr wrap="none" rtlCol="0">
            <a:spAutoFit/>
          </a:bodyPr>
          <a:lstStyle/>
          <a:p>
            <a:r>
              <a:rPr lang="en-GB" sz="1400" b="1" dirty="0" smtClean="0">
                <a:solidFill>
                  <a:srgbClr val="FF0000"/>
                </a:solidFill>
                <a:effectLst>
                  <a:outerShdw blurRad="38100" dist="38100" dir="2700000" algn="tl">
                    <a:srgbClr val="000000">
                      <a:alpha val="43137"/>
                    </a:srgbClr>
                  </a:outerShdw>
                </a:effectLst>
              </a:rPr>
              <a:t>RF TOF Spectrum</a:t>
            </a:r>
            <a:endParaRPr lang="en-GB" sz="1400" b="1" dirty="0">
              <a:solidFill>
                <a:srgbClr val="FF0000"/>
              </a:solidFill>
              <a:effectLst>
                <a:outerShdw blurRad="38100" dist="38100" dir="2700000" algn="tl">
                  <a:srgbClr val="000000">
                    <a:alpha val="43137"/>
                  </a:srgbClr>
                </a:outerShdw>
              </a:effectLst>
            </a:endParaRPr>
          </a:p>
        </p:txBody>
      </p:sp>
      <p:sp>
        <p:nvSpPr>
          <p:cNvPr id="11" name="TextBox 10"/>
          <p:cNvSpPr txBox="1"/>
          <p:nvPr/>
        </p:nvSpPr>
        <p:spPr>
          <a:xfrm>
            <a:off x="1160059" y="5105400"/>
            <a:ext cx="609462" cy="523220"/>
          </a:xfrm>
          <a:prstGeom prst="rect">
            <a:avLst/>
          </a:prstGeom>
          <a:noFill/>
        </p:spPr>
        <p:txBody>
          <a:bodyPr wrap="none" rtlCol="0">
            <a:spAutoFit/>
          </a:bodyPr>
          <a:lstStyle/>
          <a:p>
            <a:r>
              <a:rPr lang="en-GB" sz="1400" b="1" dirty="0" smtClean="0">
                <a:solidFill>
                  <a:srgbClr val="FF0000"/>
                </a:solidFill>
                <a:effectLst>
                  <a:outerShdw blurRad="38100" dist="38100" dir="2700000" algn="tl">
                    <a:srgbClr val="000000">
                      <a:alpha val="43137"/>
                    </a:srgbClr>
                  </a:outerShdw>
                </a:effectLst>
              </a:rPr>
              <a:t>Beam</a:t>
            </a:r>
          </a:p>
          <a:p>
            <a:r>
              <a:rPr lang="en-GB" sz="1400" b="1" dirty="0" smtClean="0">
                <a:solidFill>
                  <a:srgbClr val="FF0000"/>
                </a:solidFill>
                <a:effectLst>
                  <a:outerShdw blurRad="38100" dist="38100" dir="2700000" algn="tl">
                    <a:srgbClr val="000000">
                      <a:alpha val="43137"/>
                    </a:srgbClr>
                  </a:outerShdw>
                </a:effectLst>
              </a:rPr>
              <a:t>     e</a:t>
            </a:r>
            <a:r>
              <a:rPr lang="en-GB" sz="1400" b="1" baseline="30000" dirty="0" smtClean="0">
                <a:solidFill>
                  <a:srgbClr val="FF0000"/>
                </a:solidFill>
                <a:effectLst>
                  <a:outerShdw blurRad="38100" dist="38100" dir="2700000" algn="tl">
                    <a:srgbClr val="000000">
                      <a:alpha val="43137"/>
                    </a:srgbClr>
                  </a:outerShdw>
                </a:effectLst>
              </a:rPr>
              <a:t>+</a:t>
            </a:r>
            <a:endParaRPr lang="en-GB" sz="1400" b="1" dirty="0">
              <a:solidFill>
                <a:srgbClr val="FF0000"/>
              </a:solidFill>
              <a:effectLst>
                <a:outerShdw blurRad="38100" dist="38100" dir="2700000" algn="tl">
                  <a:srgbClr val="000000">
                    <a:alpha val="43137"/>
                  </a:srgbClr>
                </a:outerShdw>
              </a:effectLst>
            </a:endParaRPr>
          </a:p>
        </p:txBody>
      </p:sp>
      <p:sp>
        <p:nvSpPr>
          <p:cNvPr id="13" name="TextBox 12"/>
          <p:cNvSpPr txBox="1"/>
          <p:nvPr/>
        </p:nvSpPr>
        <p:spPr>
          <a:xfrm>
            <a:off x="2141156" y="4843790"/>
            <a:ext cx="612668" cy="523220"/>
          </a:xfrm>
          <a:prstGeom prst="rect">
            <a:avLst/>
          </a:prstGeom>
          <a:noFill/>
        </p:spPr>
        <p:txBody>
          <a:bodyPr wrap="none" rtlCol="0">
            <a:spAutoFit/>
          </a:bodyPr>
          <a:lstStyle/>
          <a:p>
            <a:r>
              <a:rPr lang="en-GB" sz="1400" b="1" dirty="0" smtClean="0">
                <a:solidFill>
                  <a:srgbClr val="FF0000"/>
                </a:solidFill>
                <a:effectLst>
                  <a:outerShdw blurRad="38100" dist="38100" dir="2700000" algn="tl">
                    <a:srgbClr val="000000">
                      <a:alpha val="43137"/>
                    </a:srgbClr>
                  </a:outerShdw>
                </a:effectLst>
              </a:rPr>
              <a:t>Cloud</a:t>
            </a:r>
          </a:p>
          <a:p>
            <a:r>
              <a:rPr lang="en-GB" sz="1400" b="1" dirty="0" smtClean="0">
                <a:solidFill>
                  <a:srgbClr val="FF0000"/>
                </a:solidFill>
                <a:effectLst>
                  <a:outerShdw blurRad="38100" dist="38100" dir="2700000" algn="tl">
                    <a:srgbClr val="000000">
                      <a:alpha val="43137"/>
                    </a:srgbClr>
                  </a:outerShdw>
                </a:effectLst>
              </a:rPr>
              <a:t>     µ</a:t>
            </a:r>
            <a:r>
              <a:rPr lang="en-GB" sz="1400" b="1" baseline="30000" dirty="0" smtClean="0">
                <a:solidFill>
                  <a:srgbClr val="FF0000"/>
                </a:solidFill>
                <a:effectLst>
                  <a:outerShdw blurRad="38100" dist="38100" dir="2700000" algn="tl">
                    <a:srgbClr val="000000">
                      <a:alpha val="43137"/>
                    </a:srgbClr>
                  </a:outerShdw>
                </a:effectLst>
              </a:rPr>
              <a:t>+</a:t>
            </a:r>
            <a:endParaRPr lang="en-GB" sz="1400" b="1" dirty="0">
              <a:solidFill>
                <a:srgbClr val="FF0000"/>
              </a:solidFill>
              <a:effectLst>
                <a:outerShdw blurRad="38100" dist="38100" dir="2700000" algn="tl">
                  <a:srgbClr val="000000">
                    <a:alpha val="43137"/>
                  </a:srgbClr>
                </a:outerShdw>
              </a:effectLst>
            </a:endParaRPr>
          </a:p>
        </p:txBody>
      </p:sp>
      <p:pic>
        <p:nvPicPr>
          <p:cNvPr id="3075"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76800" y="3594204"/>
            <a:ext cx="3707299" cy="2481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TextBox 14"/>
          <p:cNvSpPr txBox="1"/>
          <p:nvPr/>
        </p:nvSpPr>
        <p:spPr>
          <a:xfrm rot="19525551">
            <a:off x="2824863" y="4511670"/>
            <a:ext cx="2877845" cy="646331"/>
          </a:xfrm>
          <a:prstGeom prst="rect">
            <a:avLst/>
          </a:prstGeom>
          <a:noFill/>
        </p:spPr>
        <p:txBody>
          <a:bodyPr wrap="square" rtlCol="0">
            <a:spAutoFit/>
          </a:bodyPr>
          <a:lstStyle/>
          <a:p>
            <a:r>
              <a:rPr lang="de-CH" sz="3600" b="1" dirty="0" smtClean="0">
                <a:solidFill>
                  <a:srgbClr val="9A57CD"/>
                </a:solidFill>
                <a:effectLst>
                  <a:outerShdw blurRad="38100" dist="38100" dir="2700000" algn="tl">
                    <a:srgbClr val="000000">
                      <a:alpha val="43137"/>
                    </a:srgbClr>
                  </a:outerShdw>
                </a:effectLst>
              </a:rPr>
              <a:t>Preliminary</a:t>
            </a:r>
            <a:endParaRPr lang="en-GB" sz="3600" b="1" dirty="0">
              <a:solidFill>
                <a:srgbClr val="9A57CD"/>
              </a:solidFill>
              <a:effectLst>
                <a:outerShdw blurRad="38100" dist="38100" dir="2700000" algn="tl">
                  <a:srgbClr val="000000">
                    <a:alpha val="43137"/>
                  </a:srgbClr>
                </a:outerShdw>
              </a:effectLst>
            </a:endParaRPr>
          </a:p>
        </p:txBody>
      </p:sp>
      <p:sp>
        <p:nvSpPr>
          <p:cNvPr id="16" name="TextBox 15"/>
          <p:cNvSpPr txBox="1"/>
          <p:nvPr/>
        </p:nvSpPr>
        <p:spPr>
          <a:xfrm>
            <a:off x="5257800" y="4500169"/>
            <a:ext cx="1755545" cy="738664"/>
          </a:xfrm>
          <a:prstGeom prst="rect">
            <a:avLst/>
          </a:prstGeom>
          <a:noFill/>
        </p:spPr>
        <p:txBody>
          <a:bodyPr wrap="none" rtlCol="0">
            <a:spAutoFit/>
          </a:bodyPr>
          <a:lstStyle/>
          <a:p>
            <a:r>
              <a:rPr lang="en-GB" sz="1400" b="1" dirty="0" smtClean="0">
                <a:solidFill>
                  <a:srgbClr val="FF0000"/>
                </a:solidFill>
                <a:effectLst>
                  <a:outerShdw blurRad="38100" dist="38100" dir="2700000" algn="tl">
                    <a:srgbClr val="000000">
                      <a:alpha val="43137"/>
                    </a:srgbClr>
                  </a:outerShdw>
                </a:effectLst>
              </a:rPr>
              <a:t>Monochromatic</a:t>
            </a:r>
          </a:p>
          <a:p>
            <a:r>
              <a:rPr lang="en-GB" sz="1400" b="1" dirty="0">
                <a:solidFill>
                  <a:srgbClr val="FF0000"/>
                </a:solidFill>
                <a:effectLst>
                  <a:outerShdw blurRad="38100" dist="38100" dir="2700000" algn="tl">
                    <a:srgbClr val="000000">
                      <a:alpha val="43137"/>
                    </a:srgbClr>
                  </a:outerShdw>
                </a:effectLst>
              </a:rPr>
              <a:t> </a:t>
            </a:r>
            <a:r>
              <a:rPr lang="en-GB" sz="1400" b="1" dirty="0" smtClean="0">
                <a:solidFill>
                  <a:srgbClr val="FF0000"/>
                </a:solidFill>
                <a:effectLst>
                  <a:outerShdw blurRad="38100" dist="38100" dir="2700000" algn="tl">
                    <a:srgbClr val="000000">
                      <a:alpha val="43137"/>
                    </a:srgbClr>
                  </a:outerShdw>
                </a:effectLst>
              </a:rPr>
              <a:t>   Mott Line</a:t>
            </a:r>
          </a:p>
          <a:p>
            <a:r>
              <a:rPr lang="en-GB" sz="1400" b="1" dirty="0" err="1" smtClean="0">
                <a:solidFill>
                  <a:srgbClr val="FF0000"/>
                </a:solidFill>
                <a:effectLst>
                  <a:outerShdw blurRad="38100" dist="38100" dir="2700000" algn="tl">
                    <a:srgbClr val="000000">
                      <a:alpha val="43137"/>
                    </a:srgbClr>
                  </a:outerShdw>
                </a:effectLst>
              </a:rPr>
              <a:t>σE</a:t>
            </a:r>
            <a:r>
              <a:rPr lang="en-GB" sz="1400" b="1" dirty="0" smtClean="0">
                <a:solidFill>
                  <a:srgbClr val="FF0000"/>
                </a:solidFill>
                <a:effectLst>
                  <a:outerShdw blurRad="38100" dist="38100" dir="2700000" algn="tl">
                    <a:srgbClr val="000000">
                      <a:alpha val="43137"/>
                    </a:srgbClr>
                  </a:outerShdw>
                </a:effectLst>
              </a:rPr>
              <a:t> = 450 – 490 </a:t>
            </a:r>
            <a:r>
              <a:rPr lang="en-GB" sz="1400" b="1" dirty="0" err="1" smtClean="0">
                <a:solidFill>
                  <a:srgbClr val="FF0000"/>
                </a:solidFill>
                <a:effectLst>
                  <a:outerShdw blurRad="38100" dist="38100" dir="2700000" algn="tl">
                    <a:srgbClr val="000000">
                      <a:alpha val="43137"/>
                    </a:srgbClr>
                  </a:outerShdw>
                </a:effectLst>
              </a:rPr>
              <a:t>keV</a:t>
            </a:r>
            <a:r>
              <a:rPr lang="en-GB" sz="1400" b="1" dirty="0" smtClean="0">
                <a:solidFill>
                  <a:srgbClr val="FF0000"/>
                </a:solidFill>
                <a:effectLst>
                  <a:outerShdw blurRad="38100" dist="38100" dir="2700000" algn="tl">
                    <a:srgbClr val="000000">
                      <a:alpha val="43137"/>
                    </a:srgbClr>
                  </a:outerShdw>
                </a:effectLst>
              </a:rPr>
              <a:t>/c </a:t>
            </a:r>
            <a:endParaRPr lang="en-GB" sz="1400" b="1"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6188069"/>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0800" y="76200"/>
            <a:ext cx="3429000" cy="507831"/>
          </a:xfrm>
        </p:spPr>
        <p:txBody>
          <a:bodyPr/>
          <a:lstStyle/>
          <a:p>
            <a:r>
              <a:rPr lang="en-GB" dirty="0" smtClean="0"/>
              <a:t>Analysis Study </a:t>
            </a:r>
            <a:endParaRPr lang="en-GB" dirty="0"/>
          </a:p>
        </p:txBody>
      </p:sp>
      <p:sp>
        <p:nvSpPr>
          <p:cNvPr id="3" name="Date Placeholder 2"/>
          <p:cNvSpPr>
            <a:spLocks noGrp="1"/>
          </p:cNvSpPr>
          <p:nvPr>
            <p:ph type="dt" sz="half" idx="2"/>
          </p:nvPr>
        </p:nvSpPr>
        <p:spPr/>
        <p:txBody>
          <a:bodyPr/>
          <a:lstStyle/>
          <a:p>
            <a:r>
              <a:rPr lang="de-CH" smtClean="0"/>
              <a:t>Peter-Raymond Kettle</a:t>
            </a:r>
            <a:endParaRPr lang="en-GB"/>
          </a:p>
        </p:txBody>
      </p:sp>
      <p:sp>
        <p:nvSpPr>
          <p:cNvPr id="4" name="Slide Number Placeholder 3"/>
          <p:cNvSpPr>
            <a:spLocks noGrp="1"/>
          </p:cNvSpPr>
          <p:nvPr>
            <p:ph type="sldNum" sz="quarter" idx="4"/>
          </p:nvPr>
        </p:nvSpPr>
        <p:spPr/>
        <p:txBody>
          <a:bodyPr/>
          <a:lstStyle/>
          <a:p>
            <a:fld id="{DCE8B236-B968-7C40-80F0-91F79B8B445C}" type="slidenum">
              <a:rPr lang="en-GB" smtClean="0"/>
              <a:pPr/>
              <a:t>12</a:t>
            </a:fld>
            <a:endParaRPr lang="en-GB"/>
          </a:p>
        </p:txBody>
      </p:sp>
      <p:sp>
        <p:nvSpPr>
          <p:cNvPr id="5" name="Footer Placeholder 4"/>
          <p:cNvSpPr>
            <a:spLocks noGrp="1"/>
          </p:cNvSpPr>
          <p:nvPr>
            <p:ph type="ftr" sz="quarter" idx="3"/>
          </p:nvPr>
        </p:nvSpPr>
        <p:spPr/>
        <p:txBody>
          <a:bodyPr/>
          <a:lstStyle/>
          <a:p>
            <a:r>
              <a:rPr lang="en-GB" smtClean="0"/>
              <a:t>MEG 2013 Review</a:t>
            </a:r>
            <a:endParaRPr lang="en-GB"/>
          </a:p>
        </p:txBody>
      </p:sp>
      <p:sp>
        <p:nvSpPr>
          <p:cNvPr id="7" name="TextBox 6"/>
          <p:cNvSpPr txBox="1"/>
          <p:nvPr/>
        </p:nvSpPr>
        <p:spPr>
          <a:xfrm>
            <a:off x="381000" y="728246"/>
            <a:ext cx="6358985" cy="923330"/>
          </a:xfrm>
          <a:prstGeom prst="rect">
            <a:avLst/>
          </a:prstGeom>
          <a:noFill/>
        </p:spPr>
        <p:txBody>
          <a:bodyPr wrap="none" rtlCol="0">
            <a:spAutoFit/>
          </a:bodyPr>
          <a:lstStyle/>
          <a:p>
            <a:r>
              <a:rPr lang="en-GB" dirty="0" smtClean="0">
                <a:effectLst>
                  <a:outerShdw blurRad="38100" dist="38100" dir="2700000" algn="tl">
                    <a:srgbClr val="000000">
                      <a:alpha val="43137"/>
                    </a:srgbClr>
                  </a:outerShdw>
                </a:effectLst>
              </a:rPr>
              <a:t>Should now have </a:t>
            </a:r>
            <a:r>
              <a:rPr lang="en-GB" dirty="0">
                <a:effectLst>
                  <a:outerShdw blurRad="38100" dist="38100" dir="2700000" algn="tl">
                    <a:srgbClr val="000000">
                      <a:alpha val="43137"/>
                    </a:srgbClr>
                  </a:outerShdw>
                </a:effectLst>
              </a:rPr>
              <a:t>s</a:t>
            </a:r>
            <a:r>
              <a:rPr lang="en-GB" dirty="0" smtClean="0">
                <a:effectLst>
                  <a:outerShdw blurRad="38100" dist="38100" dir="2700000" algn="tl">
                    <a:srgbClr val="000000">
                      <a:alpha val="43137"/>
                    </a:srgbClr>
                  </a:outerShdw>
                </a:effectLst>
              </a:rPr>
              <a:t>ufficient statistics to start planned studies now:</a:t>
            </a:r>
          </a:p>
          <a:p>
            <a:endParaRPr lang="en-GB" dirty="0">
              <a:effectLst>
                <a:outerShdw blurRad="38100" dist="38100" dir="2700000" algn="tl">
                  <a:srgbClr val="000000">
                    <a:alpha val="43137"/>
                  </a:srgbClr>
                </a:outerShdw>
              </a:effectLst>
            </a:endParaRPr>
          </a:p>
          <a:p>
            <a:pPr marL="342900" indent="-342900">
              <a:buFont typeface="+mj-lt"/>
              <a:buAutoNum type="arabicPeriod"/>
            </a:pPr>
            <a:endParaRPr lang="en-GB" dirty="0">
              <a:effectLst>
                <a:outerShdw blurRad="38100" dist="38100" dir="2700000" algn="tl">
                  <a:srgbClr val="000000">
                    <a:alpha val="43137"/>
                  </a:srgbClr>
                </a:outerShdw>
              </a:effectLst>
            </a:endParaRPr>
          </a:p>
        </p:txBody>
      </p:sp>
      <p:sp>
        <p:nvSpPr>
          <p:cNvPr id="8" name="TextBox 7"/>
          <p:cNvSpPr txBox="1"/>
          <p:nvPr/>
        </p:nvSpPr>
        <p:spPr>
          <a:xfrm>
            <a:off x="381000" y="1174578"/>
            <a:ext cx="6200287" cy="369332"/>
          </a:xfrm>
          <a:prstGeom prst="rect">
            <a:avLst/>
          </a:prstGeom>
          <a:noFill/>
        </p:spPr>
        <p:txBody>
          <a:bodyPr wrap="none" rtlCol="0">
            <a:spAutoFit/>
          </a:bodyPr>
          <a:lstStyle/>
          <a:p>
            <a:pPr marL="342900" indent="-342900">
              <a:buFont typeface="+mj-lt"/>
              <a:buAutoNum type="arabicPeriod"/>
            </a:pPr>
            <a:r>
              <a:rPr lang="de-CH" dirty="0" smtClean="0">
                <a:solidFill>
                  <a:srgbClr val="FFC000"/>
                </a:solidFill>
              </a:rPr>
              <a:t>Polarization Study comparison of Michel e</a:t>
            </a:r>
            <a:r>
              <a:rPr lang="de-CH" baseline="30000" dirty="0" smtClean="0">
                <a:solidFill>
                  <a:srgbClr val="FFC000"/>
                </a:solidFill>
              </a:rPr>
              <a:t>+</a:t>
            </a:r>
            <a:r>
              <a:rPr lang="de-CH" dirty="0" smtClean="0">
                <a:solidFill>
                  <a:srgbClr val="FFC000"/>
                </a:solidFill>
              </a:rPr>
              <a:t> </a:t>
            </a:r>
            <a:r>
              <a:rPr lang="de-CH" dirty="0">
                <a:solidFill>
                  <a:srgbClr val="FFC000"/>
                </a:solidFill>
              </a:rPr>
              <a:t>&amp;</a:t>
            </a:r>
            <a:r>
              <a:rPr lang="de-CH" dirty="0" smtClean="0">
                <a:solidFill>
                  <a:srgbClr val="FFC000"/>
                </a:solidFill>
              </a:rPr>
              <a:t> Mott e</a:t>
            </a:r>
            <a:r>
              <a:rPr lang="de-CH" baseline="30000" dirty="0" smtClean="0">
                <a:solidFill>
                  <a:srgbClr val="FFC000"/>
                </a:solidFill>
              </a:rPr>
              <a:t>+</a:t>
            </a:r>
            <a:r>
              <a:rPr lang="de-CH" dirty="0" smtClean="0">
                <a:solidFill>
                  <a:srgbClr val="FFC000"/>
                </a:solidFill>
              </a:rPr>
              <a:t> events</a:t>
            </a:r>
            <a:endParaRPr lang="en-GB" dirty="0">
              <a:solidFill>
                <a:srgbClr val="FFC000"/>
              </a:solidFill>
            </a:endParaRPr>
          </a:p>
        </p:txBody>
      </p:sp>
      <p:sp>
        <p:nvSpPr>
          <p:cNvPr id="9" name="TextBox 8"/>
          <p:cNvSpPr txBox="1"/>
          <p:nvPr/>
        </p:nvSpPr>
        <p:spPr>
          <a:xfrm>
            <a:off x="2983831" y="2209800"/>
            <a:ext cx="3391569" cy="830997"/>
          </a:xfrm>
          <a:prstGeom prst="rect">
            <a:avLst/>
          </a:prstGeom>
          <a:noFill/>
        </p:spPr>
        <p:txBody>
          <a:bodyPr wrap="none" rtlCol="0">
            <a:spAutoFit/>
          </a:bodyPr>
          <a:lstStyle/>
          <a:p>
            <a:r>
              <a:rPr lang="en-GB" sz="1600" dirty="0" smtClean="0">
                <a:effectLst>
                  <a:outerShdw blurRad="38100" dist="38100" dir="2700000" algn="tl">
                    <a:srgbClr val="000000">
                      <a:alpha val="43137"/>
                    </a:srgbClr>
                  </a:outerShdw>
                </a:effectLst>
                <a:sym typeface="Symbol"/>
              </a:rPr>
              <a:t>-Distribution of Mott-events </a:t>
            </a:r>
          </a:p>
          <a:p>
            <a:r>
              <a:rPr lang="en-GB" sz="1600" dirty="0" smtClean="0">
                <a:effectLst>
                  <a:outerShdw blurRad="38100" dist="38100" dir="2700000" algn="tl">
                    <a:srgbClr val="000000">
                      <a:alpha val="43137"/>
                    </a:srgbClr>
                  </a:outerShdw>
                </a:effectLst>
                <a:sym typeface="Symbol"/>
              </a:rPr>
              <a:t>compared to MC theoretical X-section </a:t>
            </a:r>
          </a:p>
          <a:p>
            <a:r>
              <a:rPr lang="en-GB" sz="1600" dirty="0" smtClean="0">
                <a:effectLst>
                  <a:outerShdw blurRad="38100" dist="38100" dir="2700000" algn="tl">
                    <a:srgbClr val="000000">
                      <a:alpha val="43137"/>
                    </a:srgbClr>
                  </a:outerShdw>
                </a:effectLst>
                <a:sym typeface="Symbol"/>
              </a:rPr>
              <a:t>    &amp; detector "accepted" X-section</a:t>
            </a:r>
            <a:endParaRPr lang="en-GB" sz="1600" dirty="0">
              <a:effectLst>
                <a:outerShdw blurRad="38100" dist="38100" dir="2700000" algn="tl">
                  <a:srgbClr val="000000">
                    <a:alpha val="43137"/>
                  </a:srgbClr>
                </a:outerShdw>
              </a:effectLst>
            </a:endParaRPr>
          </a:p>
        </p:txBody>
      </p:sp>
      <p:pic>
        <p:nvPicPr>
          <p:cNvPr id="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9857" y="1543910"/>
            <a:ext cx="2304256" cy="1552576"/>
          </a:xfrm>
          <a:prstGeom prst="rect">
            <a:avLst/>
          </a:prstGeom>
          <a:noFill/>
          <a:ln>
            <a:noFill/>
          </a:ln>
          <a:effectLst>
            <a:outerShdw blurRad="50800" dist="177800" dir="2700000" sx="102000" sy="102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651576"/>
            <a:ext cx="2525624" cy="1537147"/>
          </a:xfrm>
          <a:prstGeom prst="rect">
            <a:avLst/>
          </a:prstGeom>
          <a:noFill/>
          <a:ln>
            <a:noFill/>
          </a:ln>
          <a:effectLst>
            <a:outerShdw blurRad="50800" dist="177800" dir="2700000" sx="102000" sy="102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p:cNvSpPr txBox="1"/>
          <p:nvPr/>
        </p:nvSpPr>
        <p:spPr>
          <a:xfrm>
            <a:off x="347147" y="3352800"/>
            <a:ext cx="3142463" cy="369332"/>
          </a:xfrm>
          <a:prstGeom prst="rect">
            <a:avLst/>
          </a:prstGeom>
          <a:noFill/>
        </p:spPr>
        <p:txBody>
          <a:bodyPr wrap="none" rtlCol="0">
            <a:spAutoFit/>
          </a:bodyPr>
          <a:lstStyle/>
          <a:p>
            <a:pPr marL="342900" indent="-342900">
              <a:buFont typeface="+mj-lt"/>
              <a:buAutoNum type="arabicPeriod" startAt="2"/>
            </a:pPr>
            <a:r>
              <a:rPr lang="de-CH" dirty="0" smtClean="0">
                <a:solidFill>
                  <a:srgbClr val="FFC000"/>
                </a:solidFill>
              </a:rPr>
              <a:t>Detector Alignment Study</a:t>
            </a:r>
            <a:endParaRPr lang="en-GB" dirty="0">
              <a:solidFill>
                <a:srgbClr val="FFC000"/>
              </a:solidFill>
            </a:endParaRPr>
          </a:p>
        </p:txBody>
      </p:sp>
      <p:grpSp>
        <p:nvGrpSpPr>
          <p:cNvPr id="15" name="Group 14"/>
          <p:cNvGrpSpPr/>
          <p:nvPr/>
        </p:nvGrpSpPr>
        <p:grpSpPr>
          <a:xfrm>
            <a:off x="534179" y="3835080"/>
            <a:ext cx="2634704" cy="1763225"/>
            <a:chOff x="395536" y="4178084"/>
            <a:chExt cx="2634704" cy="1763225"/>
          </a:xfrm>
          <a:effectLst/>
        </p:grpSpPr>
        <p:pic>
          <p:nvPicPr>
            <p:cNvPr id="14"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536" y="4178084"/>
              <a:ext cx="2634704" cy="1763225"/>
            </a:xfrm>
            <a:prstGeom prst="rect">
              <a:avLst/>
            </a:prstGeom>
            <a:noFill/>
            <a:ln>
              <a:noFill/>
            </a:ln>
            <a:effectLst>
              <a:outerShdw blurRad="50800" dist="177800" dir="2700000" sx="102000" sy="102000" algn="ctr" rotWithShape="0">
                <a:schemeClr val="bg2"/>
              </a:outerShdw>
            </a:effectLst>
            <a:scene3d>
              <a:camera prst="orthographicFront"/>
              <a:lightRig rig="threePt" dir="t"/>
            </a:scene3d>
            <a:sp3d>
              <a:bevel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2"/>
            <p:cNvSpPr txBox="1"/>
            <p:nvPr/>
          </p:nvSpPr>
          <p:spPr>
            <a:xfrm rot="20136592">
              <a:off x="1284727" y="4430275"/>
              <a:ext cx="856325" cy="307777"/>
            </a:xfrm>
            <a:prstGeom prst="rect">
              <a:avLst/>
            </a:prstGeom>
            <a:noFill/>
            <a:scene3d>
              <a:camera prst="orthographicFront"/>
              <a:lightRig rig="threePt" dir="t"/>
            </a:scene3d>
            <a:sp3d>
              <a:bevelT/>
            </a:sp3d>
          </p:spPr>
          <p:txBody>
            <a:bodyPr wrap="none" rtlCol="0">
              <a:spAutoFit/>
            </a:bodyPr>
            <a:lstStyle/>
            <a:p>
              <a:r>
                <a:rPr lang="de-CH" sz="1400" dirty="0" smtClean="0">
                  <a:solidFill>
                    <a:srgbClr val="9A57CD"/>
                  </a:solidFill>
                  <a:effectLst>
                    <a:outerShdw blurRad="38100" dist="38100" dir="2700000" algn="tl">
                      <a:srgbClr val="000000">
                        <a:alpha val="43137"/>
                      </a:srgbClr>
                    </a:outerShdw>
                  </a:effectLst>
                </a:rPr>
                <a:t>MC Data</a:t>
              </a:r>
              <a:endParaRPr lang="en-GB" sz="1400" dirty="0">
                <a:solidFill>
                  <a:srgbClr val="9A57CD"/>
                </a:solidFill>
                <a:effectLst>
                  <a:outerShdw blurRad="38100" dist="38100" dir="2700000" algn="tl">
                    <a:srgbClr val="000000">
                      <a:alpha val="43137"/>
                    </a:srgbClr>
                  </a:outerShdw>
                </a:effectLst>
              </a:endParaRPr>
            </a:p>
          </p:txBody>
        </p:sp>
      </p:grpSp>
      <p:sp>
        <p:nvSpPr>
          <p:cNvPr id="16" name="TextBox 15"/>
          <p:cNvSpPr txBox="1"/>
          <p:nvPr/>
        </p:nvSpPr>
        <p:spPr>
          <a:xfrm>
            <a:off x="3523463" y="3835080"/>
            <a:ext cx="4790735" cy="1077218"/>
          </a:xfrm>
          <a:prstGeom prst="rect">
            <a:avLst/>
          </a:prstGeom>
          <a:noFill/>
        </p:spPr>
        <p:txBody>
          <a:bodyPr wrap="none" rtlCol="0">
            <a:spAutoFit/>
          </a:bodyPr>
          <a:lstStyle/>
          <a:p>
            <a:r>
              <a:rPr lang="en-GB" sz="1600" dirty="0" smtClean="0">
                <a:effectLst>
                  <a:outerShdw blurRad="38100" dist="38100" dir="2700000" algn="tl">
                    <a:srgbClr val="000000">
                      <a:alpha val="43137"/>
                    </a:srgbClr>
                  </a:outerShdw>
                </a:effectLst>
                <a:sym typeface="Symbol"/>
              </a:rPr>
              <a:t>Scattered e</a:t>
            </a:r>
            <a:r>
              <a:rPr lang="en-GB" sz="1600" baseline="30000" dirty="0" smtClean="0">
                <a:effectLst>
                  <a:outerShdw blurRad="38100" dist="38100" dir="2700000" algn="tl">
                    <a:srgbClr val="000000">
                      <a:alpha val="43137"/>
                    </a:srgbClr>
                  </a:outerShdw>
                </a:effectLst>
                <a:sym typeface="Symbol"/>
              </a:rPr>
              <a:t>+</a:t>
            </a:r>
            <a:r>
              <a:rPr lang="en-GB" sz="1600" dirty="0" smtClean="0">
                <a:effectLst>
                  <a:outerShdw blurRad="38100" dist="38100" dir="2700000" algn="tl">
                    <a:srgbClr val="000000">
                      <a:alpha val="43137"/>
                    </a:srgbClr>
                  </a:outerShdw>
                </a:effectLst>
                <a:sym typeface="Symbol"/>
              </a:rPr>
              <a:t> have well known F()</a:t>
            </a:r>
          </a:p>
          <a:p>
            <a:r>
              <a:rPr lang="en-GB" sz="1600" dirty="0" smtClean="0">
                <a:effectLst>
                  <a:outerShdw blurRad="38100" dist="38100" dir="2700000" algn="tl">
                    <a:srgbClr val="000000">
                      <a:alpha val="43137"/>
                    </a:srgbClr>
                  </a:outerShdw>
                </a:effectLst>
                <a:sym typeface="Symbol"/>
              </a:rPr>
              <a:t>from binned -Distribution of Mott-events vs. P </a:t>
            </a:r>
          </a:p>
          <a:p>
            <a:r>
              <a:rPr lang="en-GB" sz="1600" dirty="0" smtClean="0">
                <a:effectLst>
                  <a:outerShdw blurRad="38100" dist="38100" dir="2700000" algn="tl">
                    <a:srgbClr val="000000">
                      <a:alpha val="43137"/>
                    </a:srgbClr>
                  </a:outerShdw>
                </a:effectLst>
                <a:sym typeface="Symbol"/>
              </a:rPr>
              <a:t>Sensitive to misalignment effects – most sensitive for z!</a:t>
            </a:r>
          </a:p>
          <a:p>
            <a:r>
              <a:rPr lang="en-GB" sz="1600" dirty="0">
                <a:effectLst>
                  <a:outerShdw blurRad="38100" dist="38100" dir="2700000" algn="tl">
                    <a:srgbClr val="000000">
                      <a:alpha val="43137"/>
                    </a:srgbClr>
                  </a:outerShdw>
                </a:effectLst>
                <a:sym typeface="Symbol"/>
              </a:rPr>
              <a:t> </a:t>
            </a:r>
            <a:r>
              <a:rPr lang="en-GB" sz="1600" dirty="0" smtClean="0">
                <a:effectLst>
                  <a:outerShdw blurRad="38100" dist="38100" dir="2700000" algn="tl">
                    <a:srgbClr val="000000">
                      <a:alpha val="43137"/>
                    </a:srgbClr>
                  </a:outerShdw>
                </a:effectLst>
                <a:sym typeface="Symbol"/>
              </a:rPr>
              <a:t>   </a:t>
            </a:r>
            <a:endParaRPr lang="en-GB" sz="1600" dirty="0">
              <a:effectLst>
                <a:outerShdw blurRad="38100" dist="38100" dir="2700000" algn="tl">
                  <a:srgbClr val="000000">
                    <a:alpha val="43137"/>
                  </a:srgbClr>
                </a:outerShdw>
              </a:effectLst>
            </a:endParaRPr>
          </a:p>
        </p:txBody>
      </p:sp>
      <p:sp>
        <p:nvSpPr>
          <p:cNvPr id="17" name="TextBox 16"/>
          <p:cNvSpPr txBox="1"/>
          <p:nvPr/>
        </p:nvSpPr>
        <p:spPr>
          <a:xfrm>
            <a:off x="3733800" y="5029200"/>
            <a:ext cx="3128485" cy="369332"/>
          </a:xfrm>
          <a:prstGeom prst="rect">
            <a:avLst/>
          </a:prstGeom>
          <a:noFill/>
        </p:spPr>
        <p:txBody>
          <a:bodyPr wrap="none" rtlCol="0">
            <a:spAutoFit/>
          </a:bodyPr>
          <a:lstStyle/>
          <a:p>
            <a:pPr marL="342900" indent="-342900">
              <a:buFont typeface="+mj-lt"/>
              <a:buAutoNum type="arabicPeriod" startAt="3"/>
            </a:pPr>
            <a:r>
              <a:rPr lang="de-CH" dirty="0" smtClean="0">
                <a:solidFill>
                  <a:srgbClr val="FFC000"/>
                </a:solidFill>
              </a:rPr>
              <a:t>Target Positional Resolution</a:t>
            </a:r>
            <a:endParaRPr lang="en-GB" dirty="0">
              <a:solidFill>
                <a:srgbClr val="FFC000"/>
              </a:solidFill>
            </a:endParaRPr>
          </a:p>
        </p:txBody>
      </p:sp>
      <p:sp>
        <p:nvSpPr>
          <p:cNvPr id="18" name="TextBox 17"/>
          <p:cNvSpPr txBox="1"/>
          <p:nvPr/>
        </p:nvSpPr>
        <p:spPr>
          <a:xfrm>
            <a:off x="4114800" y="5429028"/>
            <a:ext cx="4375493" cy="338554"/>
          </a:xfrm>
          <a:prstGeom prst="rect">
            <a:avLst/>
          </a:prstGeom>
          <a:noFill/>
        </p:spPr>
        <p:txBody>
          <a:bodyPr wrap="none" rtlCol="0">
            <a:spAutoFit/>
          </a:bodyPr>
          <a:lstStyle/>
          <a:p>
            <a:r>
              <a:rPr lang="en-GB" sz="1600" dirty="0" smtClean="0">
                <a:effectLst>
                  <a:outerShdw blurRad="38100" dist="38100" dir="2700000" algn="tl">
                    <a:srgbClr val="000000">
                      <a:alpha val="43137"/>
                    </a:srgbClr>
                  </a:outerShdw>
                </a:effectLst>
              </a:rPr>
              <a:t>Study of higher-density spaced materials on target</a:t>
            </a:r>
            <a:endParaRPr lang="en-GB" sz="16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262886652"/>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304800"/>
            <a:ext cx="5257800" cy="2492990"/>
          </a:xfrm>
        </p:spPr>
        <p:txBody>
          <a:bodyPr/>
          <a:lstStyle/>
          <a:p>
            <a:r>
              <a:rPr lang="en-GB" dirty="0" smtClean="0"/>
              <a:t/>
            </a:r>
            <a:br>
              <a:rPr lang="en-GB" dirty="0" smtClean="0"/>
            </a:br>
            <a:r>
              <a:rPr lang="en-GB" dirty="0"/>
              <a:t/>
            </a:r>
            <a:br>
              <a:rPr lang="en-GB" dirty="0"/>
            </a:br>
            <a:r>
              <a:rPr lang="en-GB" dirty="0" smtClean="0"/>
              <a:t>BEAM  REQUEST &amp; SCHEDULE</a:t>
            </a:r>
            <a:br>
              <a:rPr lang="en-GB" dirty="0" smtClean="0"/>
            </a:br>
            <a:r>
              <a:rPr lang="en-GB" dirty="0"/>
              <a:t/>
            </a:r>
            <a:br>
              <a:rPr lang="en-GB" dirty="0"/>
            </a:br>
            <a:r>
              <a:rPr lang="en-GB" dirty="0" smtClean="0"/>
              <a:t>                       2013</a:t>
            </a:r>
            <a:endParaRPr lang="en-GB" dirty="0"/>
          </a:p>
        </p:txBody>
      </p:sp>
      <p:sp>
        <p:nvSpPr>
          <p:cNvPr id="3" name="Date Placeholder 2"/>
          <p:cNvSpPr>
            <a:spLocks noGrp="1"/>
          </p:cNvSpPr>
          <p:nvPr>
            <p:ph type="dt" sz="half" idx="2"/>
          </p:nvPr>
        </p:nvSpPr>
        <p:spPr/>
        <p:txBody>
          <a:bodyPr/>
          <a:lstStyle/>
          <a:p>
            <a:r>
              <a:rPr lang="de-CH" smtClean="0"/>
              <a:t>Peter-Raymond Kettle</a:t>
            </a:r>
            <a:endParaRPr lang="en-GB"/>
          </a:p>
        </p:txBody>
      </p:sp>
      <p:sp>
        <p:nvSpPr>
          <p:cNvPr id="4" name="Slide Number Placeholder 3"/>
          <p:cNvSpPr>
            <a:spLocks noGrp="1"/>
          </p:cNvSpPr>
          <p:nvPr>
            <p:ph type="sldNum" sz="quarter" idx="4"/>
          </p:nvPr>
        </p:nvSpPr>
        <p:spPr/>
        <p:txBody>
          <a:bodyPr/>
          <a:lstStyle/>
          <a:p>
            <a:fld id="{DCE8B236-B968-7C40-80F0-91F79B8B445C}" type="slidenum">
              <a:rPr lang="en-GB" smtClean="0"/>
              <a:pPr/>
              <a:t>13</a:t>
            </a:fld>
            <a:endParaRPr lang="en-GB"/>
          </a:p>
        </p:txBody>
      </p:sp>
      <p:sp>
        <p:nvSpPr>
          <p:cNvPr id="5" name="Footer Placeholder 4"/>
          <p:cNvSpPr>
            <a:spLocks noGrp="1"/>
          </p:cNvSpPr>
          <p:nvPr>
            <p:ph type="ftr" sz="quarter" idx="3"/>
          </p:nvPr>
        </p:nvSpPr>
        <p:spPr/>
        <p:txBody>
          <a:bodyPr/>
          <a:lstStyle/>
          <a:p>
            <a:r>
              <a:rPr lang="en-GB" smtClean="0"/>
              <a:t>MEG 2013 Review</a:t>
            </a:r>
            <a:endParaRPr lang="en-GB"/>
          </a:p>
        </p:txBody>
      </p:sp>
      <p:grpSp>
        <p:nvGrpSpPr>
          <p:cNvPr id="7" name="Group 6"/>
          <p:cNvGrpSpPr/>
          <p:nvPr/>
        </p:nvGrpSpPr>
        <p:grpSpPr>
          <a:xfrm>
            <a:off x="609600" y="3429000"/>
            <a:ext cx="7464669" cy="1561294"/>
            <a:chOff x="395652" y="567870"/>
            <a:chExt cx="7464669" cy="1561294"/>
          </a:xfrm>
        </p:grpSpPr>
        <p:sp>
          <p:nvSpPr>
            <p:cNvPr id="8" name="Oval 7"/>
            <p:cNvSpPr/>
            <p:nvPr/>
          </p:nvSpPr>
          <p:spPr>
            <a:xfrm>
              <a:off x="395652" y="567870"/>
              <a:ext cx="7464669" cy="1561294"/>
            </a:xfrm>
            <a:prstGeom prst="ellipse">
              <a:avLst/>
            </a:prstGeom>
            <a:solidFill>
              <a:schemeClr val="bg2">
                <a:lumMod val="10000"/>
                <a:lumOff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896814" y="863769"/>
              <a:ext cx="6787661" cy="969496"/>
            </a:xfrm>
            <a:prstGeom prst="rect">
              <a:avLst/>
            </a:prstGeom>
          </p:spPr>
          <p:txBody>
            <a:bodyPr wrap="square">
              <a:spAutoFit/>
            </a:bodyPr>
            <a:lstStyle/>
            <a:p>
              <a:r>
                <a:rPr lang="en-GB" sz="2400" b="1" dirty="0">
                  <a:solidFill>
                    <a:schemeClr val="bg1">
                      <a:lumMod val="50000"/>
                    </a:schemeClr>
                  </a:solidFill>
                </a:rPr>
                <a:t> </a:t>
              </a:r>
              <a:r>
                <a:rPr lang="en-GB" sz="2400" b="1" dirty="0" smtClean="0">
                  <a:solidFill>
                    <a:schemeClr val="bg1">
                      <a:lumMod val="50000"/>
                    </a:schemeClr>
                  </a:solidFill>
                </a:rPr>
                <a:t>           </a:t>
              </a:r>
              <a:r>
                <a:rPr lang="en-GB" sz="2400" b="1" dirty="0" smtClean="0">
                  <a:solidFill>
                    <a:schemeClr val="bg2">
                      <a:lumMod val="75000"/>
                      <a:lumOff val="25000"/>
                    </a:schemeClr>
                  </a:solidFill>
                  <a:effectLst>
                    <a:outerShdw blurRad="38100" dist="38100" dir="2700000" algn="tl">
                      <a:srgbClr val="000000">
                        <a:alpha val="43137"/>
                      </a:srgbClr>
                    </a:outerShdw>
                  </a:effectLst>
                </a:rPr>
                <a:t>Beam </a:t>
              </a:r>
              <a:r>
                <a:rPr lang="en-GB" sz="2400" b="1" dirty="0">
                  <a:solidFill>
                    <a:schemeClr val="bg2">
                      <a:lumMod val="75000"/>
                      <a:lumOff val="25000"/>
                    </a:schemeClr>
                  </a:solidFill>
                  <a:effectLst>
                    <a:outerShdw blurRad="38100" dist="38100" dir="2700000" algn="tl">
                      <a:srgbClr val="000000">
                        <a:alpha val="43137"/>
                      </a:srgbClr>
                    </a:outerShdw>
                  </a:effectLst>
                </a:rPr>
                <a:t>Start Up:   13</a:t>
              </a:r>
              <a:r>
                <a:rPr lang="en-GB" sz="2400" b="1" baseline="30000" dirty="0">
                  <a:solidFill>
                    <a:schemeClr val="bg2">
                      <a:lumMod val="75000"/>
                      <a:lumOff val="25000"/>
                    </a:schemeClr>
                  </a:solidFill>
                  <a:effectLst>
                    <a:outerShdw blurRad="38100" dist="38100" dir="2700000" algn="tl">
                      <a:srgbClr val="000000">
                        <a:alpha val="43137"/>
                      </a:srgbClr>
                    </a:outerShdw>
                  </a:effectLst>
                </a:rPr>
                <a:t>th</a:t>
              </a:r>
              <a:r>
                <a:rPr lang="en-GB" sz="2400" b="1" dirty="0">
                  <a:solidFill>
                    <a:schemeClr val="bg2">
                      <a:lumMod val="75000"/>
                      <a:lumOff val="25000"/>
                    </a:schemeClr>
                  </a:solidFill>
                  <a:effectLst>
                    <a:outerShdw blurRad="38100" dist="38100" dir="2700000" algn="tl">
                      <a:srgbClr val="000000">
                        <a:alpha val="43137"/>
                      </a:srgbClr>
                    </a:outerShdw>
                  </a:effectLst>
                </a:rPr>
                <a:t> MAY 2013</a:t>
              </a:r>
            </a:p>
            <a:p>
              <a:endParaRPr lang="en-GB" sz="900" b="1" dirty="0">
                <a:solidFill>
                  <a:schemeClr val="bg2">
                    <a:lumMod val="75000"/>
                    <a:lumOff val="25000"/>
                  </a:schemeClr>
                </a:solidFill>
                <a:effectLst>
                  <a:outerShdw blurRad="38100" dist="38100" dir="2700000" algn="tl">
                    <a:srgbClr val="000000">
                      <a:alpha val="43137"/>
                    </a:srgbClr>
                  </a:outerShdw>
                </a:effectLst>
                <a:latin typeface="Garamond" pitchFamily="18" charset="0"/>
              </a:endParaRPr>
            </a:p>
            <a:p>
              <a:r>
                <a:rPr lang="en-GB" sz="2400" b="1" dirty="0">
                  <a:solidFill>
                    <a:schemeClr val="bg2">
                      <a:lumMod val="75000"/>
                      <a:lumOff val="25000"/>
                    </a:schemeClr>
                  </a:solidFill>
                  <a:effectLst>
                    <a:outerShdw blurRad="38100" dist="38100" dir="2700000" algn="tl">
                      <a:srgbClr val="000000">
                        <a:alpha val="43137"/>
                      </a:srgbClr>
                    </a:outerShdw>
                  </a:effectLst>
                </a:rPr>
                <a:t>MEG Beam Request Mid May – End August 2013</a:t>
              </a:r>
              <a:endParaRPr lang="en-GB" sz="2400" dirty="0">
                <a:solidFill>
                  <a:schemeClr val="bg2">
                    <a:lumMod val="75000"/>
                    <a:lumOff val="25000"/>
                  </a:schemeClr>
                </a:solidFill>
                <a:effectLst>
                  <a:outerShdw blurRad="38100" dist="38100" dir="2700000" algn="tl">
                    <a:srgbClr val="000000">
                      <a:alpha val="43137"/>
                    </a:srgbClr>
                  </a:outerShdw>
                </a:effectLst>
              </a:endParaRPr>
            </a:p>
          </p:txBody>
        </p:sp>
      </p:grpSp>
    </p:spTree>
    <p:extLst>
      <p:ext uri="{BB962C8B-B14F-4D97-AF65-F5344CB8AC3E}">
        <p14:creationId xmlns:p14="http://schemas.microsoft.com/office/powerpoint/2010/main" val="157229615"/>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ed Rectangle 8"/>
          <p:cNvSpPr/>
          <p:nvPr/>
        </p:nvSpPr>
        <p:spPr bwMode="auto">
          <a:xfrm>
            <a:off x="1752600" y="1219200"/>
            <a:ext cx="5079342" cy="6858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3" name="Date Placeholder 2"/>
          <p:cNvSpPr>
            <a:spLocks noGrp="1"/>
          </p:cNvSpPr>
          <p:nvPr>
            <p:ph type="dt" sz="half" idx="2"/>
          </p:nvPr>
        </p:nvSpPr>
        <p:spPr/>
        <p:txBody>
          <a:bodyPr/>
          <a:lstStyle/>
          <a:p>
            <a:r>
              <a:rPr lang="de-CH" smtClean="0"/>
              <a:t>Peter-Raymond Kettle</a:t>
            </a:r>
            <a:endParaRPr lang="en-GB"/>
          </a:p>
        </p:txBody>
      </p:sp>
      <p:sp>
        <p:nvSpPr>
          <p:cNvPr id="4" name="Slide Number Placeholder 3"/>
          <p:cNvSpPr>
            <a:spLocks noGrp="1"/>
          </p:cNvSpPr>
          <p:nvPr>
            <p:ph type="sldNum" sz="quarter" idx="4"/>
          </p:nvPr>
        </p:nvSpPr>
        <p:spPr/>
        <p:txBody>
          <a:bodyPr/>
          <a:lstStyle/>
          <a:p>
            <a:fld id="{DCE8B236-B968-7C40-80F0-91F79B8B445C}" type="slidenum">
              <a:rPr lang="en-GB" smtClean="0"/>
              <a:pPr/>
              <a:t>14</a:t>
            </a:fld>
            <a:endParaRPr lang="en-GB"/>
          </a:p>
        </p:txBody>
      </p:sp>
      <p:sp>
        <p:nvSpPr>
          <p:cNvPr id="5" name="Footer Placeholder 4"/>
          <p:cNvSpPr>
            <a:spLocks noGrp="1"/>
          </p:cNvSpPr>
          <p:nvPr>
            <p:ph type="ftr" sz="quarter" idx="3"/>
          </p:nvPr>
        </p:nvSpPr>
        <p:spPr/>
        <p:txBody>
          <a:bodyPr/>
          <a:lstStyle/>
          <a:p>
            <a:r>
              <a:rPr lang="en-GB" smtClean="0"/>
              <a:t>MEG 2013 Review</a:t>
            </a:r>
            <a:endParaRPr lang="en-GB"/>
          </a:p>
        </p:txBody>
      </p:sp>
      <p:sp>
        <p:nvSpPr>
          <p:cNvPr id="8" name="Title 1"/>
          <p:cNvSpPr>
            <a:spLocks noGrp="1"/>
          </p:cNvSpPr>
          <p:nvPr>
            <p:ph type="title"/>
          </p:nvPr>
        </p:nvSpPr>
        <p:spPr>
          <a:xfrm>
            <a:off x="1447800" y="152400"/>
            <a:ext cx="7543800" cy="533400"/>
          </a:xfrm>
        </p:spPr>
        <p:txBody>
          <a:bodyPr/>
          <a:lstStyle/>
          <a:p>
            <a:r>
              <a:rPr lang="en-GB" dirty="0" smtClean="0"/>
              <a:t>Basis 2013 Beam Request &amp; Aspects</a:t>
            </a:r>
            <a:endParaRPr lang="en-GB" dirty="0"/>
          </a:p>
        </p:txBody>
      </p:sp>
      <p:sp>
        <p:nvSpPr>
          <p:cNvPr id="2" name="TextBox 1"/>
          <p:cNvSpPr txBox="1"/>
          <p:nvPr/>
        </p:nvSpPr>
        <p:spPr>
          <a:xfrm>
            <a:off x="831581" y="762000"/>
            <a:ext cx="6000361" cy="1354217"/>
          </a:xfrm>
          <a:prstGeom prst="rect">
            <a:avLst/>
          </a:prstGeom>
          <a:noFill/>
        </p:spPr>
        <p:txBody>
          <a:bodyPr wrap="none"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GB" sz="2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2013 </a:t>
            </a:r>
            <a:r>
              <a:rPr lang="en-GB" sz="2000" b="1"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Beam Time Sensitivity Reach Difference</a:t>
            </a:r>
            <a:r>
              <a:rPr lang="en-GB" sz="2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t>
            </a:r>
          </a:p>
          <a:p>
            <a:endParaRPr lang="en-GB" sz="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r>
              <a:rPr lang="en-GB"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r>
              <a:rPr lang="en-GB" b="1"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Summed Sensitivity    </a:t>
            </a:r>
            <a:r>
              <a:rPr lang="en-GB"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(2009 – 2012)    </a:t>
            </a:r>
            <a:r>
              <a:rPr lang="en-GB"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Bradley Hand ITC" pitchFamily="66" charset="0"/>
              </a:rPr>
              <a:t>S ~ </a:t>
            </a:r>
            <a:r>
              <a:rPr lang="en-GB"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7·10</a:t>
            </a:r>
            <a:r>
              <a:rPr lang="en-GB" b="1" cap="all" baseline="3000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-13</a:t>
            </a:r>
          </a:p>
          <a:p>
            <a:r>
              <a:rPr lang="en-GB"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r>
              <a:rPr lang="en-GB" b="1"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Summed </a:t>
            </a:r>
            <a:r>
              <a:rPr lang="en-GB" b="1"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Sensitivity</a:t>
            </a:r>
            <a:r>
              <a:rPr lang="en-GB"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r>
              <a:rPr lang="en-GB"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2009 – </a:t>
            </a:r>
            <a:r>
              <a:rPr lang="en-GB"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2013)    </a:t>
            </a:r>
            <a:r>
              <a:rPr lang="en-GB"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Bradley Hand ITC" pitchFamily="66" charset="0"/>
              </a:rPr>
              <a:t>S ~ </a:t>
            </a:r>
            <a:r>
              <a:rPr lang="en-GB"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6·10</a:t>
            </a:r>
            <a:r>
              <a:rPr lang="en-GB" b="1" cap="all" baseline="3000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-13</a:t>
            </a:r>
            <a:endParaRPr lang="en-GB" b="1" cap="all" baseline="3000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endParaRPr lang="en-GB"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Bradley Hand ITC" pitchFamily="66" charset="0"/>
            </a:endParaRPr>
          </a:p>
        </p:txBody>
      </p:sp>
      <p:sp>
        <p:nvSpPr>
          <p:cNvPr id="10" name="TextBox 9"/>
          <p:cNvSpPr txBox="1"/>
          <p:nvPr/>
        </p:nvSpPr>
        <p:spPr>
          <a:xfrm>
            <a:off x="0" y="2253734"/>
            <a:ext cx="4197111" cy="3139321"/>
          </a:xfrm>
          <a:prstGeom prst="rect">
            <a:avLst/>
          </a:prstGeom>
          <a:noFill/>
        </p:spPr>
        <p:txBody>
          <a:bodyPr wrap="none" rtlCol="0">
            <a:spAutoFit/>
          </a:bodyPr>
          <a:lstStyle/>
          <a:p>
            <a:r>
              <a:rPr lang="en-GB" u="sng" dirty="0" smtClean="0">
                <a:effectLst>
                  <a:outerShdw blurRad="38100" dist="38100" dir="2700000" algn="tl">
                    <a:srgbClr val="000000">
                      <a:alpha val="43137"/>
                    </a:srgbClr>
                  </a:outerShdw>
                </a:effectLst>
              </a:rPr>
              <a:t>DC Replacement for 2013 Run needed</a:t>
            </a:r>
            <a:r>
              <a:rPr lang="en-GB" dirty="0" smtClean="0">
                <a:effectLst>
                  <a:outerShdw blurRad="38100" dist="38100" dir="2700000" algn="tl">
                    <a:srgbClr val="000000">
                      <a:alpha val="43137"/>
                    </a:srgbClr>
                  </a:outerShdw>
                </a:effectLst>
              </a:rPr>
              <a:t>:</a:t>
            </a:r>
          </a:p>
          <a:p>
            <a:endParaRPr lang="en-GB" dirty="0">
              <a:effectLst>
                <a:outerShdw blurRad="38100" dist="38100" dir="2700000" algn="tl">
                  <a:srgbClr val="000000">
                    <a:alpha val="43137"/>
                  </a:srgbClr>
                </a:outerShdw>
              </a:effectLst>
            </a:endParaRPr>
          </a:p>
          <a:p>
            <a:r>
              <a:rPr lang="en-GB" dirty="0" smtClean="0">
                <a:solidFill>
                  <a:schemeClr val="accent1"/>
                </a:solidFill>
                <a:effectLst>
                  <a:outerShdw blurRad="38100" dist="38100" dir="2700000" algn="tl">
                    <a:srgbClr val="000000">
                      <a:alpha val="43137"/>
                    </a:srgbClr>
                  </a:outerShdw>
                </a:effectLst>
              </a:rPr>
              <a:t>-</a:t>
            </a:r>
            <a:r>
              <a:rPr lang="en-GB" dirty="0" smtClean="0">
                <a:effectLst>
                  <a:outerShdw blurRad="38100" dist="38100" dir="2700000" algn="tl">
                    <a:srgbClr val="000000">
                      <a:alpha val="43137"/>
                    </a:srgbClr>
                  </a:outerShdw>
                </a:effectLst>
              </a:rPr>
              <a:t> </a:t>
            </a:r>
            <a:r>
              <a:rPr lang="en-GB" dirty="0" smtClean="0">
                <a:solidFill>
                  <a:schemeClr val="accent1"/>
                </a:solidFill>
                <a:effectLst>
                  <a:outerShdw blurRad="38100" dist="38100" dir="2700000" algn="tl">
                    <a:srgbClr val="000000">
                      <a:alpha val="43137"/>
                    </a:srgbClr>
                  </a:outerShdw>
                </a:effectLst>
              </a:rPr>
              <a:t>At start of 2012 Run </a:t>
            </a:r>
            <a:r>
              <a:rPr lang="en-GB" dirty="0" smtClean="0">
                <a:effectLst>
                  <a:outerShdw blurRad="38100" dist="38100" dir="2700000" algn="tl">
                    <a:srgbClr val="000000">
                      <a:alpha val="43137"/>
                    </a:srgbClr>
                  </a:outerShdw>
                </a:effectLst>
              </a:rPr>
              <a:t>30 of 32 DC-planes</a:t>
            </a:r>
          </a:p>
          <a:p>
            <a:r>
              <a:rPr lang="en-GB" dirty="0" smtClean="0">
                <a:effectLst>
                  <a:outerShdw blurRad="38100" dist="38100" dir="2700000" algn="tl">
                    <a:srgbClr val="000000">
                      <a:alpha val="43137"/>
                    </a:srgbClr>
                  </a:outerShdw>
                </a:effectLst>
              </a:rPr>
              <a:t>Functional, 2-lost at start</a:t>
            </a:r>
            <a:endParaRPr lang="en-GB" dirty="0" smtClean="0">
              <a:effectLst>
                <a:outerShdw blurRad="38100" dist="38100" dir="2700000" algn="tl">
                  <a:srgbClr val="000000">
                    <a:alpha val="43137"/>
                  </a:srgbClr>
                </a:outerShdw>
              </a:effectLst>
            </a:endParaRPr>
          </a:p>
          <a:p>
            <a:endParaRPr lang="en-GB" dirty="0">
              <a:effectLst>
                <a:outerShdw blurRad="38100" dist="38100" dir="2700000" algn="tl">
                  <a:srgbClr val="000000">
                    <a:alpha val="43137"/>
                  </a:srgbClr>
                </a:outerShdw>
              </a:effectLst>
            </a:endParaRPr>
          </a:p>
          <a:p>
            <a:r>
              <a:rPr lang="en-GB" dirty="0" smtClean="0">
                <a:solidFill>
                  <a:schemeClr val="accent1"/>
                </a:solidFill>
                <a:effectLst>
                  <a:outerShdw blurRad="38100" dist="38100" dir="2700000" algn="tl">
                    <a:srgbClr val="000000">
                      <a:alpha val="43137"/>
                    </a:srgbClr>
                  </a:outerShdw>
                </a:effectLst>
              </a:rPr>
              <a:t>- At end of 2012 Run </a:t>
            </a:r>
            <a:r>
              <a:rPr lang="en-GB" dirty="0" smtClean="0">
                <a:effectLst>
                  <a:outerShdw blurRad="38100" dist="38100" dir="2700000" algn="tl">
                    <a:srgbClr val="000000">
                      <a:alpha val="43137"/>
                    </a:srgbClr>
                  </a:outerShdw>
                </a:effectLst>
              </a:rPr>
              <a:t>7 DC-planes defective</a:t>
            </a:r>
          </a:p>
          <a:p>
            <a:r>
              <a:rPr lang="en-GB" dirty="0" smtClean="0">
                <a:effectLst>
                  <a:outerShdw blurRad="38100" dist="38100" dir="2700000" algn="tl">
                    <a:srgbClr val="000000">
                      <a:alpha val="43137"/>
                    </a:srgbClr>
                  </a:outerShdw>
                </a:effectLst>
              </a:rPr>
              <a:t>  &amp; need replacing</a:t>
            </a:r>
          </a:p>
          <a:p>
            <a:r>
              <a:rPr lang="en-GB" dirty="0">
                <a:effectLst>
                  <a:outerShdw blurRad="38100" dist="38100" dir="2700000" algn="tl">
                    <a:srgbClr val="000000">
                      <a:alpha val="43137"/>
                    </a:srgbClr>
                  </a:outerShdw>
                </a:effectLst>
              </a:rPr>
              <a:t> </a:t>
            </a:r>
            <a:r>
              <a:rPr lang="en-GB" dirty="0" smtClean="0">
                <a:effectLst>
                  <a:outerShdw blurRad="38100" dist="38100" dir="2700000" algn="tl">
                    <a:srgbClr val="000000">
                      <a:alpha val="43137"/>
                    </a:srgbClr>
                  </a:outerShdw>
                </a:effectLst>
              </a:rPr>
              <a:t>                HOWEVER</a:t>
            </a:r>
          </a:p>
          <a:p>
            <a:r>
              <a:rPr lang="en-GB" dirty="0" smtClean="0">
                <a:effectLst>
                  <a:glow rad="228600">
                    <a:schemeClr val="accent2">
                      <a:satMod val="175000"/>
                      <a:alpha val="40000"/>
                    </a:schemeClr>
                  </a:glow>
                  <a:outerShdw blurRad="38100" dist="38100" dir="2700000" algn="tl">
                    <a:srgbClr val="000000">
                      <a:alpha val="43137"/>
                    </a:srgbClr>
                  </a:outerShdw>
                </a:effectLst>
              </a:rPr>
              <a:t>In a much better situation for 2013</a:t>
            </a:r>
          </a:p>
          <a:p>
            <a:r>
              <a:rPr lang="en-GB" dirty="0" smtClean="0">
                <a:effectLst>
                  <a:glow rad="228600">
                    <a:schemeClr val="accent2">
                      <a:satMod val="175000"/>
                      <a:alpha val="40000"/>
                    </a:schemeClr>
                  </a:glow>
                  <a:outerShdw blurRad="38100" dist="38100" dir="2700000" algn="tl">
                    <a:srgbClr val="000000">
                      <a:alpha val="43137"/>
                    </a:srgbClr>
                  </a:outerShdw>
                </a:effectLst>
              </a:rPr>
              <a:t>Have 6 New &amp; Tested DC-MODULES ready </a:t>
            </a:r>
          </a:p>
          <a:p>
            <a:r>
              <a:rPr lang="en-GB" dirty="0" smtClean="0">
                <a:effectLst>
                  <a:glow rad="228600">
                    <a:schemeClr val="accent2">
                      <a:satMod val="175000"/>
                      <a:alpha val="40000"/>
                    </a:schemeClr>
                  </a:glow>
                  <a:outerShdw blurRad="38100" dist="38100" dir="2700000" algn="tl">
                    <a:srgbClr val="000000">
                      <a:alpha val="43137"/>
                    </a:srgbClr>
                  </a:outerShdw>
                </a:effectLst>
              </a:rPr>
              <a:t>            for  Installation NOW</a:t>
            </a:r>
          </a:p>
        </p:txBody>
      </p:sp>
      <p:grpSp>
        <p:nvGrpSpPr>
          <p:cNvPr id="11" name="Group 10"/>
          <p:cNvGrpSpPr/>
          <p:nvPr/>
        </p:nvGrpSpPr>
        <p:grpSpPr>
          <a:xfrm>
            <a:off x="4181475" y="2286000"/>
            <a:ext cx="4886325" cy="1179458"/>
            <a:chOff x="4181475" y="2445266"/>
            <a:chExt cx="4886325" cy="1179458"/>
          </a:xfrm>
        </p:grpSpPr>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81475" y="2445266"/>
              <a:ext cx="4886325" cy="11794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Box 11"/>
            <p:cNvSpPr txBox="1"/>
            <p:nvPr/>
          </p:nvSpPr>
          <p:spPr>
            <a:xfrm>
              <a:off x="5018120" y="2623066"/>
              <a:ext cx="2754280" cy="369332"/>
            </a:xfrm>
            <a:prstGeom prst="rect">
              <a:avLst/>
            </a:prstGeom>
            <a:noFill/>
          </p:spPr>
          <p:txBody>
            <a:bodyPr wrap="none" rtlCol="0">
              <a:spAutoFit/>
            </a:bodyPr>
            <a:lstStyle/>
            <a:p>
              <a:r>
                <a:rPr lang="en-GB" b="1" dirty="0">
                  <a:solidFill>
                    <a:srgbClr val="C00000"/>
                  </a:solidFill>
                  <a:effectLst>
                    <a:outerShdw blurRad="38100" dist="38100" dir="2700000" algn="tl">
                      <a:srgbClr val="000000">
                        <a:alpha val="43137"/>
                      </a:srgbClr>
                    </a:outerShdw>
                  </a:effectLst>
                </a:rPr>
                <a:t> </a:t>
              </a:r>
              <a:r>
                <a:rPr lang="en-GB" b="1" dirty="0" smtClean="0">
                  <a:solidFill>
                    <a:srgbClr val="C00000"/>
                  </a:solidFill>
                  <a:effectLst>
                    <a:outerShdw blurRad="38100" dist="38100" dir="2700000" algn="tl">
                      <a:srgbClr val="000000">
                        <a:alpha val="43137"/>
                      </a:srgbClr>
                    </a:outerShdw>
                  </a:effectLst>
                </a:rPr>
                <a:t>       Beginning of Run 2012</a:t>
              </a:r>
              <a:endParaRPr lang="en-GB" b="1" dirty="0">
                <a:solidFill>
                  <a:srgbClr val="C00000"/>
                </a:solidFill>
                <a:effectLst>
                  <a:outerShdw blurRad="38100" dist="38100" dir="2700000" algn="tl">
                    <a:srgbClr val="000000">
                      <a:alpha val="43137"/>
                    </a:srgbClr>
                  </a:outerShdw>
                </a:effectLst>
              </a:endParaRPr>
            </a:p>
          </p:txBody>
        </p:sp>
      </p:grpSp>
      <p:grpSp>
        <p:nvGrpSpPr>
          <p:cNvPr id="17" name="Group 16"/>
          <p:cNvGrpSpPr/>
          <p:nvPr/>
        </p:nvGrpSpPr>
        <p:grpSpPr>
          <a:xfrm>
            <a:off x="4181476" y="3657600"/>
            <a:ext cx="4928658" cy="1317435"/>
            <a:chOff x="4181476" y="3657600"/>
            <a:chExt cx="4928658" cy="1317435"/>
          </a:xfrm>
        </p:grpSpPr>
        <p:grpSp>
          <p:nvGrpSpPr>
            <p:cNvPr id="13" name="Group 12"/>
            <p:cNvGrpSpPr/>
            <p:nvPr/>
          </p:nvGrpSpPr>
          <p:grpSpPr>
            <a:xfrm>
              <a:off x="4181476" y="3733799"/>
              <a:ext cx="4928658" cy="1241236"/>
              <a:chOff x="617072" y="2952309"/>
              <a:chExt cx="7540576" cy="1543195"/>
            </a:xfrm>
          </p:grpSpPr>
          <p:pic>
            <p:nvPicPr>
              <p:cNvPr id="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072" y="2952309"/>
                <a:ext cx="7540576" cy="1454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Rectangle 14"/>
              <p:cNvSpPr/>
              <p:nvPr/>
            </p:nvSpPr>
            <p:spPr>
              <a:xfrm>
                <a:off x="2263789" y="4036324"/>
                <a:ext cx="4911586" cy="459180"/>
              </a:xfrm>
              <a:prstGeom prst="rect">
                <a:avLst/>
              </a:prstGeom>
            </p:spPr>
            <p:txBody>
              <a:bodyPr wrap="none">
                <a:spAutoFit/>
              </a:bodyPr>
              <a:lstStyle/>
              <a:p>
                <a:r>
                  <a:rPr lang="en-GB" b="1" dirty="0">
                    <a:solidFill>
                      <a:srgbClr val="491003"/>
                    </a:solidFill>
                    <a:effectLst>
                      <a:outerShdw blurRad="38100" dist="38100" dir="2700000" algn="tl">
                        <a:srgbClr val="000000">
                          <a:alpha val="43137"/>
                        </a:srgbClr>
                      </a:outerShdw>
                    </a:effectLst>
                    <a:latin typeface="Garamond" pitchFamily="18" charset="0"/>
                  </a:rPr>
                  <a:t>7 planes </a:t>
                </a:r>
                <a:r>
                  <a:rPr lang="en-GB" b="1" dirty="0" smtClean="0">
                    <a:solidFill>
                      <a:srgbClr val="491003"/>
                    </a:solidFill>
                    <a:effectLst>
                      <a:outerShdw blurRad="38100" dist="38100" dir="2700000" algn="tl">
                        <a:srgbClr val="000000">
                          <a:alpha val="43137"/>
                        </a:srgbClr>
                      </a:outerShdw>
                    </a:effectLst>
                    <a:latin typeface="Garamond" pitchFamily="18" charset="0"/>
                  </a:rPr>
                  <a:t>missing = 4 chambers</a:t>
                </a:r>
                <a:endParaRPr lang="en-GB" b="1" dirty="0">
                  <a:effectLst>
                    <a:outerShdw blurRad="38100" dist="38100" dir="2700000" algn="tl">
                      <a:srgbClr val="000000">
                        <a:alpha val="43137"/>
                      </a:srgbClr>
                    </a:outerShdw>
                  </a:effectLst>
                  <a:latin typeface="Garamond" pitchFamily="18" charset="0"/>
                </a:endParaRPr>
              </a:p>
            </p:txBody>
          </p:sp>
        </p:grpSp>
        <p:sp>
          <p:nvSpPr>
            <p:cNvPr id="16" name="TextBox 15"/>
            <p:cNvSpPr txBox="1"/>
            <p:nvPr/>
          </p:nvSpPr>
          <p:spPr>
            <a:xfrm>
              <a:off x="5373243" y="3657600"/>
              <a:ext cx="2167581" cy="369332"/>
            </a:xfrm>
            <a:prstGeom prst="rect">
              <a:avLst/>
            </a:prstGeom>
            <a:noFill/>
          </p:spPr>
          <p:txBody>
            <a:bodyPr wrap="none" rtlCol="0">
              <a:spAutoFit/>
            </a:bodyPr>
            <a:lstStyle/>
            <a:p>
              <a:r>
                <a:rPr lang="en-GB" b="1" dirty="0">
                  <a:solidFill>
                    <a:srgbClr val="C00000"/>
                  </a:solidFill>
                  <a:effectLst>
                    <a:outerShdw blurRad="38100" dist="38100" dir="2700000" algn="tl">
                      <a:srgbClr val="000000">
                        <a:alpha val="43137"/>
                      </a:srgbClr>
                    </a:outerShdw>
                  </a:effectLst>
                </a:rPr>
                <a:t> </a:t>
              </a:r>
              <a:r>
                <a:rPr lang="en-GB" b="1" dirty="0" smtClean="0">
                  <a:solidFill>
                    <a:srgbClr val="C00000"/>
                  </a:solidFill>
                  <a:effectLst>
                    <a:outerShdw blurRad="38100" dist="38100" dir="2700000" algn="tl">
                      <a:srgbClr val="000000">
                        <a:alpha val="43137"/>
                      </a:srgbClr>
                    </a:outerShdw>
                  </a:effectLst>
                </a:rPr>
                <a:t>       End of Run 2012</a:t>
              </a:r>
              <a:endParaRPr lang="en-GB" b="1" dirty="0">
                <a:solidFill>
                  <a:srgbClr val="C00000"/>
                </a:solidFill>
                <a:effectLst>
                  <a:outerShdw blurRad="38100" dist="38100" dir="2700000" algn="tl">
                    <a:srgbClr val="000000">
                      <a:alpha val="43137"/>
                    </a:srgbClr>
                  </a:outerShdw>
                </a:effectLst>
              </a:endParaRPr>
            </a:p>
          </p:txBody>
        </p:sp>
      </p:grpSp>
      <p:cxnSp>
        <p:nvCxnSpPr>
          <p:cNvPr id="19" name="Straight Connector 18"/>
          <p:cNvCxnSpPr/>
          <p:nvPr/>
        </p:nvCxnSpPr>
        <p:spPr>
          <a:xfrm>
            <a:off x="1752600" y="2116217"/>
            <a:ext cx="5638800" cy="0"/>
          </a:xfrm>
          <a:prstGeom prst="line">
            <a:avLst/>
          </a:prstGeom>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3087243" y="5393055"/>
            <a:ext cx="4572000" cy="923330"/>
          </a:xfrm>
          <a:prstGeom prst="rect">
            <a:avLst/>
          </a:prstGeom>
        </p:spPr>
        <p:txBody>
          <a:bodyPr>
            <a:spAutoFit/>
          </a:bodyPr>
          <a:lstStyle/>
          <a:p>
            <a:r>
              <a:rPr lang="en-GB" dirty="0">
                <a:effectLst>
                  <a:glow rad="228600">
                    <a:schemeClr val="accent2">
                      <a:satMod val="175000"/>
                      <a:alpha val="40000"/>
                    </a:schemeClr>
                  </a:glow>
                  <a:outerShdw blurRad="38100" dist="38100" dir="2700000" algn="tl">
                    <a:srgbClr val="000000">
                      <a:alpha val="43137"/>
                    </a:srgbClr>
                  </a:outerShdw>
                </a:effectLst>
              </a:rPr>
              <a:t> </a:t>
            </a:r>
            <a:r>
              <a:rPr lang="en-GB" dirty="0">
                <a:solidFill>
                  <a:srgbClr val="FFC000"/>
                </a:solidFill>
                <a:effectLst>
                  <a:outerShdw blurRad="38100" dist="38100" dir="2700000" algn="tl">
                    <a:srgbClr val="000000">
                      <a:alpha val="43137"/>
                    </a:srgbClr>
                  </a:outerShdw>
                </a:effectLst>
                <a:sym typeface="Symbol"/>
              </a:rPr>
              <a:t></a:t>
            </a:r>
            <a:r>
              <a:rPr lang="en-GB" dirty="0">
                <a:solidFill>
                  <a:srgbClr val="FFC000"/>
                </a:solidFill>
                <a:effectLst>
                  <a:outerShdw blurRad="38100" dist="38100" dir="2700000" algn="tl">
                    <a:srgbClr val="000000">
                      <a:alpha val="43137"/>
                    </a:srgbClr>
                  </a:outerShdw>
                </a:effectLst>
              </a:rPr>
              <a:t>NO DELAYS or Beam Time Losses </a:t>
            </a:r>
          </a:p>
          <a:p>
            <a:r>
              <a:rPr lang="en-GB" dirty="0">
                <a:solidFill>
                  <a:srgbClr val="FFC000"/>
                </a:solidFill>
                <a:effectLst>
                  <a:outerShdw blurRad="38100" dist="38100" dir="2700000" algn="tl">
                    <a:srgbClr val="000000">
                      <a:alpha val="43137"/>
                    </a:srgbClr>
                  </a:outerShdw>
                </a:effectLst>
              </a:rPr>
              <a:t>        due to DCs Expected 2013</a:t>
            </a:r>
          </a:p>
          <a:p>
            <a:r>
              <a:rPr lang="en-GB" dirty="0">
                <a:solidFill>
                  <a:srgbClr val="FFC000"/>
                </a:solidFill>
                <a:effectLst>
                  <a:outerShdw blurRad="38100" dist="38100" dir="2700000" algn="tl">
                    <a:srgbClr val="000000">
                      <a:alpha val="43137"/>
                    </a:srgbClr>
                  </a:outerShdw>
                </a:effectLst>
              </a:rPr>
              <a:t>Fits planned Schedule to start at Beg. of Period</a:t>
            </a:r>
            <a:endParaRPr lang="en-GB" dirty="0"/>
          </a:p>
        </p:txBody>
      </p:sp>
    </p:spTree>
    <p:extLst>
      <p:ext uri="{BB962C8B-B14F-4D97-AF65-F5344CB8AC3E}">
        <p14:creationId xmlns:p14="http://schemas.microsoft.com/office/powerpoint/2010/main" val="497811678"/>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r>
              <a:rPr lang="de-CH" dirty="0" smtClean="0"/>
              <a:t>Peter-Raymond Kettle</a:t>
            </a:r>
            <a:endParaRPr lang="en-GB" dirty="0"/>
          </a:p>
        </p:txBody>
      </p:sp>
      <p:sp>
        <p:nvSpPr>
          <p:cNvPr id="4" name="Slide Number Placeholder 3"/>
          <p:cNvSpPr>
            <a:spLocks noGrp="1"/>
          </p:cNvSpPr>
          <p:nvPr>
            <p:ph type="sldNum" sz="quarter" idx="4"/>
          </p:nvPr>
        </p:nvSpPr>
        <p:spPr/>
        <p:txBody>
          <a:bodyPr/>
          <a:lstStyle/>
          <a:p>
            <a:fld id="{DCE8B236-B968-7C40-80F0-91F79B8B445C}" type="slidenum">
              <a:rPr lang="en-GB" smtClean="0"/>
              <a:pPr/>
              <a:t>15</a:t>
            </a:fld>
            <a:endParaRPr lang="en-GB"/>
          </a:p>
        </p:txBody>
      </p:sp>
      <p:sp>
        <p:nvSpPr>
          <p:cNvPr id="5" name="Footer Placeholder 4"/>
          <p:cNvSpPr>
            <a:spLocks noGrp="1"/>
          </p:cNvSpPr>
          <p:nvPr>
            <p:ph type="ftr" sz="quarter" idx="3"/>
          </p:nvPr>
        </p:nvSpPr>
        <p:spPr/>
        <p:txBody>
          <a:bodyPr/>
          <a:lstStyle/>
          <a:p>
            <a:r>
              <a:rPr lang="en-GB" dirty="0" smtClean="0"/>
              <a:t>MEG 2013 Review</a:t>
            </a:r>
            <a:endParaRPr lang="en-GB"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039" y="30183"/>
            <a:ext cx="8592645" cy="56086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4928543" y="5740501"/>
            <a:ext cx="3890424" cy="830997"/>
          </a:xfrm>
          <a:prstGeom prst="rect">
            <a:avLst/>
          </a:prstGeom>
          <a:noFill/>
        </p:spPr>
        <p:txBody>
          <a:bodyPr wrap="none"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285750" indent="-285750">
              <a:buFont typeface="Arial" pitchFamily="34" charset="0"/>
              <a:buChar char="•"/>
            </a:pPr>
            <a:r>
              <a:rPr lang="de-CH" sz="1600" b="1"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Start Extraction – Mid February</a:t>
            </a:r>
          </a:p>
          <a:p>
            <a:pPr marL="285750" indent="-285750">
              <a:buFont typeface="Arial" pitchFamily="34" charset="0"/>
              <a:buChar char="•"/>
            </a:pPr>
            <a:r>
              <a:rPr lang="de-CH" sz="1600" b="1"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Ready </a:t>
            </a:r>
            <a:r>
              <a:rPr lang="de-CH" sz="1600" b="1"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for </a:t>
            </a:r>
            <a:r>
              <a:rPr lang="de-CH" sz="1600" b="1"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Accelerator Startup </a:t>
            </a:r>
            <a:r>
              <a:rPr lang="de-CH" sz="1600" b="1"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Mid-May</a:t>
            </a:r>
          </a:p>
          <a:p>
            <a:pPr marL="285750" indent="-285750">
              <a:buFont typeface="Arial" pitchFamily="34" charset="0"/>
              <a:buChar char="•"/>
            </a:pPr>
            <a:r>
              <a:rPr lang="de-CH" sz="1600" b="1"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Sufficient contingency</a:t>
            </a:r>
            <a:endParaRPr lang="de-CH" sz="1600" b="1"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8" name="TextBox 7"/>
          <p:cNvSpPr txBox="1"/>
          <p:nvPr/>
        </p:nvSpPr>
        <p:spPr>
          <a:xfrm>
            <a:off x="685800" y="5740500"/>
            <a:ext cx="3482107" cy="584775"/>
          </a:xfrm>
          <a:prstGeom prst="rect">
            <a:avLst/>
          </a:prstGeom>
          <a:noFill/>
        </p:spPr>
        <p:txBody>
          <a:bodyPr wrap="none"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285750" indent="-285750">
              <a:buFont typeface="Arial" pitchFamily="34" charset="0"/>
              <a:buChar char="•"/>
            </a:pPr>
            <a:r>
              <a:rPr lang="de-CH" sz="1600" b="1"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6 Tested Spare DC Modules </a:t>
            </a:r>
            <a:r>
              <a:rPr lang="de-CH" sz="1600" b="1"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already</a:t>
            </a:r>
            <a:endParaRPr lang="de-CH" sz="1600" b="1"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r>
              <a:rPr lang="de-CH" sz="1600" b="1"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r>
              <a:rPr lang="de-CH" sz="1600" b="1"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available </a:t>
            </a:r>
            <a:r>
              <a:rPr lang="de-CH" sz="1600" b="1"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f</a:t>
            </a:r>
            <a:r>
              <a:rPr lang="de-CH" sz="1600" b="1"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or </a:t>
            </a:r>
            <a:r>
              <a:rPr lang="de-CH" sz="1600" b="1"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Exchange </a:t>
            </a:r>
          </a:p>
        </p:txBody>
      </p:sp>
    </p:spTree>
    <p:extLst>
      <p:ext uri="{BB962C8B-B14F-4D97-AF65-F5344CB8AC3E}">
        <p14:creationId xmlns:p14="http://schemas.microsoft.com/office/powerpoint/2010/main" val="365849495"/>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r>
              <a:rPr lang="de-CH" smtClean="0"/>
              <a:t>Peter-Raymond Kettle</a:t>
            </a:r>
            <a:endParaRPr lang="en-GB"/>
          </a:p>
        </p:txBody>
      </p:sp>
      <p:sp>
        <p:nvSpPr>
          <p:cNvPr id="4" name="Slide Number Placeholder 3"/>
          <p:cNvSpPr>
            <a:spLocks noGrp="1"/>
          </p:cNvSpPr>
          <p:nvPr>
            <p:ph type="sldNum" sz="quarter" idx="4"/>
          </p:nvPr>
        </p:nvSpPr>
        <p:spPr/>
        <p:txBody>
          <a:bodyPr/>
          <a:lstStyle/>
          <a:p>
            <a:fld id="{DCE8B236-B968-7C40-80F0-91F79B8B445C}" type="slidenum">
              <a:rPr lang="en-GB" smtClean="0"/>
              <a:pPr/>
              <a:t>16</a:t>
            </a:fld>
            <a:endParaRPr lang="en-GB"/>
          </a:p>
        </p:txBody>
      </p:sp>
      <p:sp>
        <p:nvSpPr>
          <p:cNvPr id="5" name="Footer Placeholder 4"/>
          <p:cNvSpPr>
            <a:spLocks noGrp="1"/>
          </p:cNvSpPr>
          <p:nvPr>
            <p:ph type="ftr" sz="quarter" idx="3"/>
          </p:nvPr>
        </p:nvSpPr>
        <p:spPr/>
        <p:txBody>
          <a:bodyPr/>
          <a:lstStyle/>
          <a:p>
            <a:r>
              <a:rPr lang="en-GB" smtClean="0"/>
              <a:t>MEG 2013 Review</a:t>
            </a:r>
            <a:endParaRPr lang="en-GB"/>
          </a:p>
        </p:txBody>
      </p:sp>
      <p:pic>
        <p:nvPicPr>
          <p:cNvPr id="8" name="Picture 2" descr="Process1"/>
          <p:cNvPicPr>
            <a:picLocks noChangeAspect="1" noChangeArrowheads="1"/>
          </p:cNvPicPr>
          <p:nvPr/>
        </p:nvPicPr>
        <p:blipFill>
          <a:blip r:embed="rId2">
            <a:extLst>
              <a:ext uri="{28A0092B-C50C-407E-A947-70E740481C1C}">
                <a14:useLocalDpi xmlns:a14="http://schemas.microsoft.com/office/drawing/2010/main" val="0"/>
              </a:ext>
            </a:extLst>
          </a:blip>
          <a:srcRect l="27138" t="2054" b="8907"/>
          <a:stretch>
            <a:fillRect/>
          </a:stretch>
        </p:blipFill>
        <p:spPr bwMode="auto">
          <a:xfrm>
            <a:off x="177800" y="25976"/>
            <a:ext cx="8874172" cy="56890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761999" y="5774842"/>
            <a:ext cx="7579639" cy="584775"/>
          </a:xfrm>
          <a:prstGeom prst="rect">
            <a:avLst/>
          </a:prstGeom>
          <a:noFill/>
        </p:spPr>
        <p:txBody>
          <a:bodyPr wrap="none"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285750" indent="-285750">
              <a:buFont typeface="Arial" pitchFamily="34" charset="0"/>
              <a:buChar char="•"/>
            </a:pPr>
            <a:r>
              <a:rPr lang="de-CH" sz="1600" b="1"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Ready </a:t>
            </a:r>
            <a:r>
              <a:rPr lang="de-CH" sz="1600" b="1"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for </a:t>
            </a:r>
            <a:r>
              <a:rPr lang="de-CH" sz="1600" b="1"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MEG Data-taking ~ 1week </a:t>
            </a:r>
            <a:r>
              <a:rPr lang="de-CH" sz="1600" b="1"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after </a:t>
            </a:r>
            <a:r>
              <a:rPr lang="de-CH" sz="1600" b="1"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Accelerator </a:t>
            </a:r>
            <a:r>
              <a:rPr lang="de-CH" sz="1600" b="1"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Switch </a:t>
            </a:r>
            <a:r>
              <a:rPr lang="de-CH" sz="1600" b="1"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On</a:t>
            </a:r>
          </a:p>
          <a:p>
            <a:pPr marL="285750" indent="-285750">
              <a:buFont typeface="Arial" pitchFamily="34" charset="0"/>
              <a:buChar char="•"/>
            </a:pPr>
            <a:r>
              <a:rPr lang="de-CH" sz="1600" b="1"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Run </a:t>
            </a:r>
            <a:r>
              <a:rPr lang="de-CH" sz="1600" b="1"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at </a:t>
            </a:r>
            <a:r>
              <a:rPr lang="de-CH" sz="1600" b="1"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Intermediate Intensity  </a:t>
            </a:r>
            <a:r>
              <a:rPr lang="de-CH" sz="1600" b="1"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gives </a:t>
            </a:r>
            <a:r>
              <a:rPr lang="de-CH" sz="1600" b="1"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70%  </a:t>
            </a:r>
            <a:r>
              <a:rPr lang="de-CH" sz="1600" b="1"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of </a:t>
            </a:r>
            <a:r>
              <a:rPr lang="de-CH" sz="1600" b="1"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2012 Statistics </a:t>
            </a:r>
            <a:r>
              <a:rPr lang="de-CH" sz="1600" b="1"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with </a:t>
            </a:r>
            <a:r>
              <a:rPr lang="de-CH" sz="1600" b="1"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CEX + Mott Runs</a:t>
            </a:r>
          </a:p>
        </p:txBody>
      </p:sp>
    </p:spTree>
    <p:extLst>
      <p:ext uri="{BB962C8B-B14F-4D97-AF65-F5344CB8AC3E}">
        <p14:creationId xmlns:p14="http://schemas.microsoft.com/office/powerpoint/2010/main" val="3958342297"/>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p:cNvSpPr/>
          <p:nvPr/>
        </p:nvSpPr>
        <p:spPr bwMode="auto">
          <a:xfrm>
            <a:off x="1905000" y="5638800"/>
            <a:ext cx="5334000" cy="6858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 name="Title 1"/>
          <p:cNvSpPr>
            <a:spLocks noGrp="1"/>
          </p:cNvSpPr>
          <p:nvPr>
            <p:ph type="title"/>
          </p:nvPr>
        </p:nvSpPr>
        <p:spPr>
          <a:xfrm>
            <a:off x="2286000" y="152400"/>
            <a:ext cx="4343400" cy="498598"/>
          </a:xfrm>
        </p:spPr>
        <p:txBody>
          <a:bodyPr/>
          <a:lstStyle/>
          <a:p>
            <a:r>
              <a:rPr lang="en-GB" dirty="0" smtClean="0"/>
              <a:t>Conclusions 2012 Run</a:t>
            </a:r>
            <a:endParaRPr lang="en-GB" dirty="0"/>
          </a:p>
        </p:txBody>
      </p:sp>
      <p:sp>
        <p:nvSpPr>
          <p:cNvPr id="3" name="Date Placeholder 2"/>
          <p:cNvSpPr>
            <a:spLocks noGrp="1"/>
          </p:cNvSpPr>
          <p:nvPr>
            <p:ph type="dt" sz="half" idx="2"/>
          </p:nvPr>
        </p:nvSpPr>
        <p:spPr/>
        <p:txBody>
          <a:bodyPr/>
          <a:lstStyle/>
          <a:p>
            <a:r>
              <a:rPr lang="de-CH" smtClean="0"/>
              <a:t>Peter-Raymond Kettle</a:t>
            </a:r>
            <a:endParaRPr lang="en-GB"/>
          </a:p>
        </p:txBody>
      </p:sp>
      <p:sp>
        <p:nvSpPr>
          <p:cNvPr id="4" name="Slide Number Placeholder 3"/>
          <p:cNvSpPr>
            <a:spLocks noGrp="1"/>
          </p:cNvSpPr>
          <p:nvPr>
            <p:ph type="sldNum" sz="quarter" idx="4"/>
          </p:nvPr>
        </p:nvSpPr>
        <p:spPr/>
        <p:txBody>
          <a:bodyPr/>
          <a:lstStyle/>
          <a:p>
            <a:fld id="{DCE8B236-B968-7C40-80F0-91F79B8B445C}" type="slidenum">
              <a:rPr lang="en-GB" smtClean="0"/>
              <a:pPr/>
              <a:t>17</a:t>
            </a:fld>
            <a:endParaRPr lang="en-GB"/>
          </a:p>
        </p:txBody>
      </p:sp>
      <p:sp>
        <p:nvSpPr>
          <p:cNvPr id="5" name="Footer Placeholder 4"/>
          <p:cNvSpPr>
            <a:spLocks noGrp="1"/>
          </p:cNvSpPr>
          <p:nvPr>
            <p:ph type="ftr" sz="quarter" idx="3"/>
          </p:nvPr>
        </p:nvSpPr>
        <p:spPr/>
        <p:txBody>
          <a:bodyPr/>
          <a:lstStyle/>
          <a:p>
            <a:r>
              <a:rPr lang="en-GB" smtClean="0"/>
              <a:t>MEG 2013 Review</a:t>
            </a:r>
            <a:endParaRPr lang="en-GB"/>
          </a:p>
        </p:txBody>
      </p:sp>
      <p:sp>
        <p:nvSpPr>
          <p:cNvPr id="6" name="TextBox 5"/>
          <p:cNvSpPr txBox="1"/>
          <p:nvPr/>
        </p:nvSpPr>
        <p:spPr>
          <a:xfrm>
            <a:off x="1464733" y="1075267"/>
            <a:ext cx="6713761" cy="4893647"/>
          </a:xfrm>
          <a:prstGeom prst="rect">
            <a:avLst/>
          </a:prstGeom>
          <a:noFill/>
        </p:spPr>
        <p:txBody>
          <a:bodyPr wrap="none" rtlCol="0">
            <a:spAutoFit/>
          </a:bodyPr>
          <a:lstStyle/>
          <a:p>
            <a:pPr marL="285750" indent="-285750">
              <a:buFont typeface="Arial" pitchFamily="34" charset="0"/>
              <a:buChar char="•"/>
            </a:pPr>
            <a:r>
              <a:rPr lang="en-GB" dirty="0" smtClean="0"/>
              <a:t>Run finished a couple of weeks ago</a:t>
            </a:r>
          </a:p>
          <a:p>
            <a:endParaRPr lang="en-GB" dirty="0" smtClean="0"/>
          </a:p>
          <a:p>
            <a:pPr marL="285750" indent="-285750">
              <a:buFont typeface="Arial" pitchFamily="34" charset="0"/>
              <a:buChar char="•"/>
            </a:pPr>
            <a:r>
              <a:rPr lang="en-GB" dirty="0" smtClean="0"/>
              <a:t>Data already processed during run period</a:t>
            </a:r>
          </a:p>
          <a:p>
            <a:endParaRPr lang="en-GB" dirty="0" smtClean="0"/>
          </a:p>
          <a:p>
            <a:pPr marL="285750" indent="-285750">
              <a:buFont typeface="Arial" pitchFamily="34" charset="0"/>
              <a:buChar char="•"/>
            </a:pPr>
            <a:r>
              <a:rPr lang="en-GB" dirty="0" smtClean="0"/>
              <a:t>Final Calibrations not finished yet</a:t>
            </a:r>
          </a:p>
          <a:p>
            <a:endParaRPr lang="en-GB" dirty="0" smtClean="0"/>
          </a:p>
          <a:p>
            <a:pPr marL="285750" indent="-285750">
              <a:buFont typeface="Arial" pitchFamily="34" charset="0"/>
              <a:buChar char="•"/>
            </a:pPr>
            <a:r>
              <a:rPr lang="en-GB" sz="2400" dirty="0" smtClean="0">
                <a:effectLst>
                  <a:glow rad="228600">
                    <a:schemeClr val="accent2">
                      <a:satMod val="175000"/>
                      <a:alpha val="40000"/>
                    </a:schemeClr>
                  </a:glow>
                </a:effectLst>
              </a:rPr>
              <a:t>Statistically MEG’s MOST SIGNIFICANT RUN so far!</a:t>
            </a:r>
          </a:p>
          <a:p>
            <a:endParaRPr lang="en-GB" dirty="0" smtClean="0"/>
          </a:p>
          <a:p>
            <a:pPr marL="285750" indent="-285750">
              <a:buFont typeface="Arial" pitchFamily="34" charset="0"/>
              <a:buChar char="•"/>
            </a:pPr>
            <a:r>
              <a:rPr lang="en-GB" dirty="0" smtClean="0"/>
              <a:t>At least 30% more data than previous best run period 2011</a:t>
            </a:r>
          </a:p>
          <a:p>
            <a:endParaRPr lang="en-GB" dirty="0" smtClean="0"/>
          </a:p>
          <a:p>
            <a:pPr marL="285750" indent="-285750">
              <a:buFont typeface="Arial" pitchFamily="34" charset="0"/>
              <a:buChar char="•"/>
            </a:pPr>
            <a:r>
              <a:rPr lang="en-GB" dirty="0" smtClean="0"/>
              <a:t>Preliminary performances similar to 2011</a:t>
            </a:r>
          </a:p>
          <a:p>
            <a:pPr marL="285750" indent="-285750">
              <a:buFont typeface="Arial" pitchFamily="34" charset="0"/>
              <a:buChar char="•"/>
            </a:pPr>
            <a:endParaRPr lang="en-GB" dirty="0"/>
          </a:p>
          <a:p>
            <a:pPr marL="285750" indent="-285750">
              <a:buFont typeface="Arial" pitchFamily="34" charset="0"/>
              <a:buChar char="•"/>
            </a:pPr>
            <a:r>
              <a:rPr lang="en-GB" dirty="0" smtClean="0"/>
              <a:t>Analysis will continue after 2009-2011 data fully presented</a:t>
            </a:r>
          </a:p>
          <a:p>
            <a:pPr marL="285750" indent="-285750">
              <a:buFont typeface="Arial" pitchFamily="34" charset="0"/>
              <a:buChar char="•"/>
            </a:pPr>
            <a:endParaRPr lang="en-GB" dirty="0"/>
          </a:p>
          <a:p>
            <a:pPr marL="285750" indent="-285750">
              <a:buFont typeface="Arial" pitchFamily="34" charset="0"/>
              <a:buChar char="•"/>
            </a:pPr>
            <a:r>
              <a:rPr lang="en-GB" dirty="0" smtClean="0">
                <a:effectLst>
                  <a:glow rad="228600">
                    <a:schemeClr val="accent2">
                      <a:satMod val="175000"/>
                      <a:alpha val="40000"/>
                    </a:schemeClr>
                  </a:glow>
                </a:effectLst>
              </a:rPr>
              <a:t>Final MEG period 2013 Planned 3.5months beam requested</a:t>
            </a:r>
          </a:p>
          <a:p>
            <a:r>
              <a:rPr lang="en-GB" dirty="0">
                <a:effectLst>
                  <a:glow rad="228600">
                    <a:schemeClr val="accent2">
                      <a:satMod val="175000"/>
                      <a:alpha val="40000"/>
                    </a:schemeClr>
                  </a:glow>
                </a:effectLst>
              </a:rPr>
              <a:t> </a:t>
            </a:r>
            <a:r>
              <a:rPr lang="en-GB" dirty="0" smtClean="0">
                <a:effectLst>
                  <a:glow rad="228600">
                    <a:schemeClr val="accent2">
                      <a:satMod val="175000"/>
                      <a:alpha val="40000"/>
                    </a:schemeClr>
                  </a:glow>
                </a:effectLst>
              </a:rPr>
              <a:t>     to maximize Sensitivity reach of MEG</a:t>
            </a:r>
          </a:p>
          <a:p>
            <a:pPr marL="285750" indent="-285750">
              <a:buFont typeface="Arial" pitchFamily="34" charset="0"/>
              <a:buChar char="•"/>
            </a:pPr>
            <a:endParaRPr lang="en-GB" dirty="0"/>
          </a:p>
        </p:txBody>
      </p:sp>
      <p:sp>
        <p:nvSpPr>
          <p:cNvPr id="7" name="TextBox 6"/>
          <p:cNvSpPr txBox="1"/>
          <p:nvPr/>
        </p:nvSpPr>
        <p:spPr>
          <a:xfrm>
            <a:off x="2209800" y="5743515"/>
            <a:ext cx="4832413" cy="369332"/>
          </a:xfrm>
          <a:prstGeom prst="rect">
            <a:avLst/>
          </a:prstGeom>
          <a:noFill/>
        </p:spPr>
        <p:txBody>
          <a:bodyPr wrap="none" rtlCol="0">
            <a:spAutoFit/>
          </a:bodyPr>
          <a:lstStyle/>
          <a:p>
            <a:r>
              <a:rPr lang="en-GB" dirty="0" smtClean="0">
                <a:solidFill>
                  <a:srgbClr val="66FF66"/>
                </a:solidFill>
                <a:effectLst>
                  <a:outerShdw blurRad="38100" dist="38100" dir="2700000" algn="tl">
                    <a:srgbClr val="000000">
                      <a:alpha val="43137"/>
                    </a:srgbClr>
                  </a:outerShdw>
                </a:effectLst>
              </a:rPr>
              <a:t>Physics Results to be presented next </a:t>
            </a:r>
            <a:r>
              <a:rPr lang="en-GB" dirty="0" smtClean="0">
                <a:solidFill>
                  <a:srgbClr val="66FF66"/>
                </a:solidFill>
                <a:effectLst>
                  <a:outerShdw blurRad="38100" dist="38100" dir="2700000" algn="tl">
                    <a:srgbClr val="000000">
                      <a:alpha val="43137"/>
                    </a:srgbClr>
                  </a:outerShdw>
                </a:effectLst>
                <a:sym typeface="Symbol"/>
              </a:rPr>
              <a:t>  </a:t>
            </a:r>
            <a:r>
              <a:rPr lang="en-GB" dirty="0" err="1" smtClean="0">
                <a:solidFill>
                  <a:srgbClr val="66FF66"/>
                </a:solidFill>
                <a:effectLst>
                  <a:outerShdw blurRad="38100" dist="38100" dir="2700000" algn="tl">
                    <a:srgbClr val="000000">
                      <a:alpha val="43137"/>
                    </a:srgbClr>
                  </a:outerShdw>
                </a:effectLst>
                <a:sym typeface="Symbol"/>
              </a:rPr>
              <a:t>Gianluca</a:t>
            </a:r>
            <a:r>
              <a:rPr lang="en-GB" dirty="0" smtClean="0">
                <a:solidFill>
                  <a:srgbClr val="66FF66"/>
                </a:solidFill>
                <a:effectLst>
                  <a:outerShdw blurRad="38100" dist="38100" dir="2700000" algn="tl">
                    <a:srgbClr val="000000">
                      <a:alpha val="43137"/>
                    </a:srgbClr>
                  </a:outerShdw>
                </a:effectLst>
                <a:sym typeface="Symbol"/>
              </a:rPr>
              <a:t> </a:t>
            </a:r>
            <a:endParaRPr lang="en-GB" dirty="0">
              <a:solidFill>
                <a:srgbClr val="66FF66"/>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011903273"/>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ounded Rectangle 19"/>
          <p:cNvSpPr/>
          <p:nvPr/>
        </p:nvSpPr>
        <p:spPr bwMode="auto">
          <a:xfrm>
            <a:off x="1845733" y="2362200"/>
            <a:ext cx="2743200" cy="3810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6" name="TextBox 5"/>
          <p:cNvSpPr txBox="1"/>
          <p:nvPr/>
        </p:nvSpPr>
        <p:spPr>
          <a:xfrm>
            <a:off x="304800" y="304800"/>
            <a:ext cx="7795467" cy="6155531"/>
          </a:xfrm>
          <a:prstGeom prst="rect">
            <a:avLst/>
          </a:prstGeom>
          <a:noFill/>
        </p:spPr>
        <p:txBody>
          <a:bodyPr wrap="none" rtlCol="0">
            <a:spAutoFit/>
          </a:bodyPr>
          <a:lstStyle/>
          <a:p>
            <a:r>
              <a:rPr lang="en-GB" sz="2400" dirty="0" smtClean="0">
                <a:effectLst>
                  <a:outerShdw blurRad="38100" dist="38100" dir="2700000" algn="tl">
                    <a:srgbClr val="000000">
                      <a:alpha val="43137"/>
                    </a:srgbClr>
                  </a:outerShdw>
                </a:effectLst>
              </a:rPr>
              <a:t>In Essence:</a:t>
            </a:r>
          </a:p>
          <a:p>
            <a:endParaRPr lang="en-GB" sz="800" dirty="0" smtClean="0">
              <a:effectLst>
                <a:outerShdw blurRad="38100" dist="38100" dir="2700000" algn="tl">
                  <a:srgbClr val="000000">
                    <a:alpha val="43137"/>
                  </a:srgbClr>
                </a:outerShdw>
              </a:effectLst>
            </a:endParaRPr>
          </a:p>
          <a:p>
            <a:pPr marL="285750" indent="-285750">
              <a:buFont typeface="Arial" pitchFamily="34" charset="0"/>
              <a:buChar char="•"/>
            </a:pPr>
            <a:r>
              <a:rPr lang="en-GB" sz="1600" dirty="0" smtClean="0">
                <a:solidFill>
                  <a:srgbClr val="FFC000"/>
                </a:solidFill>
                <a:effectLst>
                  <a:outerShdw blurRad="38100" dist="38100" dir="2700000" algn="tl">
                    <a:srgbClr val="000000">
                      <a:alpha val="43137"/>
                    </a:srgbClr>
                  </a:outerShdw>
                </a:effectLst>
              </a:rPr>
              <a:t>EXTREMELY SUCCESSFUL RUN </a:t>
            </a:r>
            <a:r>
              <a:rPr lang="en-GB" sz="1600" dirty="0" smtClean="0">
                <a:effectLst>
                  <a:outerShdw blurRad="38100" dist="38100" dir="2700000" algn="tl">
                    <a:srgbClr val="000000">
                      <a:alpha val="43137"/>
                    </a:srgbClr>
                  </a:outerShdw>
                </a:effectLst>
              </a:rPr>
              <a:t>– </a:t>
            </a:r>
          </a:p>
          <a:p>
            <a:r>
              <a:rPr lang="en-GB" sz="1600" dirty="0" smtClean="0">
                <a:effectLst>
                  <a:outerShdw blurRad="38100" dist="38100" dir="2700000" algn="tl">
                    <a:srgbClr val="000000">
                      <a:alpha val="43137"/>
                    </a:srgbClr>
                  </a:outerShdw>
                </a:effectLst>
              </a:rPr>
              <a:t>                        highest statistics obtained so far, approximately  30% more µ-stops than 2011</a:t>
            </a:r>
          </a:p>
          <a:p>
            <a:endParaRPr lang="en-GB" sz="800" dirty="0" smtClean="0">
              <a:effectLst>
                <a:outerShdw blurRad="38100" dist="38100" dir="2700000" algn="tl">
                  <a:srgbClr val="000000">
                    <a:alpha val="43137"/>
                  </a:srgbClr>
                </a:outerShdw>
              </a:effectLst>
            </a:endParaRPr>
          </a:p>
          <a:p>
            <a:pPr marL="285750" indent="-285750">
              <a:buFont typeface="Arial" pitchFamily="34" charset="0"/>
              <a:buChar char="•"/>
            </a:pPr>
            <a:r>
              <a:rPr lang="en-GB" sz="1600" dirty="0" smtClean="0">
                <a:solidFill>
                  <a:srgbClr val="FFC000"/>
                </a:solidFill>
                <a:effectLst>
                  <a:outerShdw blurRad="38100" dist="38100" dir="2700000" algn="tl">
                    <a:srgbClr val="000000">
                      <a:alpha val="43137"/>
                    </a:srgbClr>
                  </a:outerShdw>
                </a:effectLst>
              </a:rPr>
              <a:t>Technical difficulties </a:t>
            </a:r>
            <a:r>
              <a:rPr lang="en-GB" sz="1600" dirty="0" smtClean="0">
                <a:effectLst>
                  <a:outerShdw blurRad="38100" dist="38100" dir="2700000" algn="tl">
                    <a:srgbClr val="000000">
                      <a:alpha val="43137"/>
                    </a:srgbClr>
                  </a:outerShdw>
                </a:effectLst>
              </a:rPr>
              <a:t>with DC replacement modules caused </a:t>
            </a:r>
            <a:r>
              <a:rPr lang="en-GB" sz="1600" dirty="0" smtClean="0">
                <a:solidFill>
                  <a:srgbClr val="FFC000"/>
                </a:solidFill>
                <a:effectLst>
                  <a:outerShdw blurRad="38100" dist="38100" dir="2700000" algn="tl">
                    <a:srgbClr val="000000">
                      <a:alpha val="43137"/>
                    </a:srgbClr>
                  </a:outerShdw>
                </a:effectLst>
              </a:rPr>
              <a:t>delay in start-up</a:t>
            </a:r>
            <a:r>
              <a:rPr lang="en-GB" sz="1600" dirty="0" smtClean="0">
                <a:effectLst>
                  <a:outerShdw blurRad="38100" dist="38100" dir="2700000" algn="tl">
                    <a:srgbClr val="000000">
                      <a:alpha val="43137"/>
                    </a:srgbClr>
                  </a:outerShdw>
                </a:effectLst>
              </a:rPr>
              <a:t> – </a:t>
            </a:r>
          </a:p>
          <a:p>
            <a:r>
              <a:rPr lang="en-GB" sz="1600" dirty="0" smtClean="0">
                <a:effectLst>
                  <a:outerShdw blurRad="38100" dist="38100" dir="2700000" algn="tl">
                    <a:srgbClr val="000000">
                      <a:alpha val="43137"/>
                    </a:srgbClr>
                  </a:outerShdw>
                </a:effectLst>
              </a:rPr>
              <a:t>                        systematic studies led to the finding &amp; solving of the problem</a:t>
            </a:r>
          </a:p>
          <a:p>
            <a:endParaRPr lang="de-CH" sz="800" dirty="0">
              <a:effectLst>
                <a:outerShdw blurRad="38100" dist="38100" dir="2700000" algn="tl">
                  <a:srgbClr val="000000">
                    <a:alpha val="43137"/>
                  </a:srgbClr>
                </a:outerShdw>
              </a:effectLst>
            </a:endParaRPr>
          </a:p>
          <a:p>
            <a:pPr marL="285750" indent="-285750">
              <a:buFont typeface="Arial" pitchFamily="34" charset="0"/>
              <a:buChar char="•"/>
            </a:pPr>
            <a:r>
              <a:rPr lang="de-CH" sz="1600" dirty="0" smtClean="0">
                <a:solidFill>
                  <a:srgbClr val="FFC000"/>
                </a:solidFill>
                <a:effectLst>
                  <a:outerShdw blurRad="38100" dist="38100" dir="2700000" algn="tl">
                    <a:srgbClr val="000000">
                      <a:alpha val="43137"/>
                    </a:srgbClr>
                  </a:outerShdw>
                </a:effectLst>
              </a:rPr>
              <a:t>Physics Run</a:t>
            </a:r>
            <a:r>
              <a:rPr lang="de-CH" sz="1600" dirty="0" smtClean="0">
                <a:effectLst>
                  <a:outerShdw blurRad="38100" dist="38100" dir="2700000" algn="tl">
                    <a:srgbClr val="000000">
                      <a:alpha val="43137"/>
                    </a:srgbClr>
                  </a:outerShdw>
                </a:effectLst>
              </a:rPr>
              <a:t> from </a:t>
            </a:r>
            <a:r>
              <a:rPr lang="de-CH" sz="1600" dirty="0" smtClean="0">
                <a:solidFill>
                  <a:srgbClr val="FFC000"/>
                </a:solidFill>
                <a:effectLst>
                  <a:outerShdw blurRad="38100" dist="38100" dir="2700000" algn="tl">
                    <a:srgbClr val="000000">
                      <a:alpha val="43137"/>
                    </a:srgbClr>
                  </a:outerShdw>
                </a:effectLst>
              </a:rPr>
              <a:t>27</a:t>
            </a:r>
            <a:r>
              <a:rPr lang="de-CH" sz="1600" baseline="30000" dirty="0" smtClean="0">
                <a:solidFill>
                  <a:srgbClr val="FFC000"/>
                </a:solidFill>
                <a:effectLst>
                  <a:outerShdw blurRad="38100" dist="38100" dir="2700000" algn="tl">
                    <a:srgbClr val="000000">
                      <a:alpha val="43137"/>
                    </a:srgbClr>
                  </a:outerShdw>
                </a:effectLst>
              </a:rPr>
              <a:t>th</a:t>
            </a:r>
            <a:r>
              <a:rPr lang="de-CH" sz="1600" dirty="0" smtClean="0">
                <a:solidFill>
                  <a:srgbClr val="FFC000"/>
                </a:solidFill>
                <a:effectLst>
                  <a:outerShdw blurRad="38100" dist="38100" dir="2700000" algn="tl">
                    <a:srgbClr val="000000">
                      <a:alpha val="43137"/>
                    </a:srgbClr>
                  </a:outerShdw>
                </a:effectLst>
              </a:rPr>
              <a:t> July – 21</a:t>
            </a:r>
            <a:r>
              <a:rPr lang="de-CH" sz="1600" baseline="30000" dirty="0" smtClean="0">
                <a:solidFill>
                  <a:srgbClr val="FFC000"/>
                </a:solidFill>
                <a:effectLst>
                  <a:outerShdw blurRad="38100" dist="38100" dir="2700000" algn="tl">
                    <a:srgbClr val="000000">
                      <a:alpha val="43137"/>
                    </a:srgbClr>
                  </a:outerShdw>
                </a:effectLst>
              </a:rPr>
              <a:t>st</a:t>
            </a:r>
            <a:r>
              <a:rPr lang="de-CH" sz="1600" dirty="0" smtClean="0">
                <a:solidFill>
                  <a:srgbClr val="FFC000"/>
                </a:solidFill>
                <a:effectLst>
                  <a:outerShdw blurRad="38100" dist="38100" dir="2700000" algn="tl">
                    <a:srgbClr val="000000">
                      <a:alpha val="43137"/>
                    </a:srgbClr>
                  </a:outerShdw>
                </a:effectLst>
              </a:rPr>
              <a:t> December </a:t>
            </a:r>
            <a:r>
              <a:rPr lang="de-CH" sz="1600" dirty="0" smtClean="0">
                <a:effectLst>
                  <a:outerShdw blurRad="38100" dist="38100" dir="2700000" algn="tl">
                    <a:srgbClr val="000000">
                      <a:alpha val="43137"/>
                    </a:srgbClr>
                  </a:outerShdw>
                </a:effectLst>
              </a:rPr>
              <a:t>Total 148 days: </a:t>
            </a:r>
            <a:r>
              <a:rPr lang="de-CH" sz="1600" dirty="0" smtClean="0">
                <a:solidFill>
                  <a:srgbClr val="FFC000"/>
                </a:solidFill>
                <a:effectLst>
                  <a:outerShdw blurRad="38100" dist="38100" dir="2700000" algn="tl">
                    <a:srgbClr val="000000">
                      <a:alpha val="43137"/>
                    </a:srgbClr>
                  </a:outerShdw>
                </a:effectLst>
              </a:rPr>
              <a:t>   </a:t>
            </a:r>
          </a:p>
          <a:p>
            <a:pPr>
              <a:spcBef>
                <a:spcPts val="600"/>
              </a:spcBef>
              <a:spcAft>
                <a:spcPts val="600"/>
              </a:spcAft>
            </a:pPr>
            <a:r>
              <a:rPr lang="de-CH" sz="1600" dirty="0">
                <a:solidFill>
                  <a:srgbClr val="FFC000"/>
                </a:solidFill>
                <a:effectLst>
                  <a:outerShdw blurRad="38100" dist="38100" dir="2700000" algn="tl">
                    <a:srgbClr val="000000">
                      <a:alpha val="43137"/>
                    </a:srgbClr>
                  </a:outerShdw>
                </a:effectLst>
              </a:rPr>
              <a:t> </a:t>
            </a:r>
            <a:r>
              <a:rPr lang="de-CH" sz="1600" dirty="0" smtClean="0">
                <a:solidFill>
                  <a:srgbClr val="FFC000"/>
                </a:solidFill>
                <a:effectLst>
                  <a:outerShdw blurRad="38100" dist="38100" dir="2700000" algn="tl">
                    <a:srgbClr val="000000">
                      <a:alpha val="43137"/>
                    </a:srgbClr>
                  </a:outerShdw>
                </a:effectLst>
              </a:rPr>
              <a:t>                                 105 days Physics Data-taking</a:t>
            </a:r>
          </a:p>
          <a:p>
            <a:endParaRPr lang="de-CH" sz="800" dirty="0" smtClean="0">
              <a:solidFill>
                <a:srgbClr val="FFC000"/>
              </a:solidFill>
              <a:effectLst>
                <a:outerShdw blurRad="38100" dist="38100" dir="2700000" algn="tl">
                  <a:srgbClr val="000000">
                    <a:alpha val="43137"/>
                  </a:srgbClr>
                </a:outerShdw>
              </a:effectLst>
            </a:endParaRPr>
          </a:p>
          <a:p>
            <a:r>
              <a:rPr lang="de-CH" sz="1600" dirty="0">
                <a:solidFill>
                  <a:srgbClr val="FFC000"/>
                </a:solidFill>
                <a:effectLst>
                  <a:outerShdw blurRad="38100" dist="38100" dir="2700000" algn="tl">
                    <a:srgbClr val="000000">
                      <a:alpha val="43137"/>
                    </a:srgbClr>
                  </a:outerShdw>
                </a:effectLst>
              </a:rPr>
              <a:t> </a:t>
            </a:r>
            <a:r>
              <a:rPr lang="de-CH" sz="1600" dirty="0" smtClean="0">
                <a:solidFill>
                  <a:srgbClr val="FFC000"/>
                </a:solidFill>
                <a:effectLst>
                  <a:outerShdw blurRad="38100" dist="38100" dir="2700000" algn="tl">
                    <a:srgbClr val="000000">
                      <a:alpha val="43137"/>
                    </a:srgbClr>
                  </a:outerShdw>
                </a:effectLst>
              </a:rPr>
              <a:t>                        - 18 days </a:t>
            </a:r>
            <a:r>
              <a:rPr lang="de-CH" sz="1600" dirty="0" smtClean="0">
                <a:effectLst>
                  <a:outerShdw blurRad="38100" dist="38100" dir="2700000" algn="tl">
                    <a:srgbClr val="000000">
                      <a:alpha val="43137"/>
                    </a:srgbClr>
                  </a:outerShdw>
                </a:effectLst>
              </a:rPr>
              <a:t>Accelerator Shutdown/Service periods</a:t>
            </a:r>
          </a:p>
          <a:p>
            <a:r>
              <a:rPr lang="de-CH" sz="1600" dirty="0">
                <a:solidFill>
                  <a:srgbClr val="FFC000"/>
                </a:solidFill>
                <a:effectLst>
                  <a:outerShdw blurRad="38100" dist="38100" dir="2700000" algn="tl">
                    <a:srgbClr val="000000">
                      <a:alpha val="43137"/>
                    </a:srgbClr>
                  </a:outerShdw>
                </a:effectLst>
              </a:rPr>
              <a:t> </a:t>
            </a:r>
            <a:r>
              <a:rPr lang="de-CH" sz="1600" dirty="0" smtClean="0">
                <a:solidFill>
                  <a:srgbClr val="FFC000"/>
                </a:solidFill>
                <a:effectLst>
                  <a:outerShdw blurRad="38100" dist="38100" dir="2700000" algn="tl">
                    <a:srgbClr val="000000">
                      <a:alpha val="43137"/>
                    </a:srgbClr>
                  </a:outerShdw>
                </a:effectLst>
              </a:rPr>
              <a:t>                        - 5 days </a:t>
            </a:r>
            <a:r>
              <a:rPr lang="de-CH" sz="1600" dirty="0" smtClean="0">
                <a:effectLst>
                  <a:outerShdw blurRad="38100" dist="38100" dir="2700000" algn="tl">
                    <a:srgbClr val="000000">
                      <a:alpha val="43137"/>
                    </a:srgbClr>
                  </a:outerShdw>
                </a:effectLst>
              </a:rPr>
              <a:t>Trigger setup + Full Detector Test Data Taken (start-of-period</a:t>
            </a:r>
            <a:r>
              <a:rPr lang="de-CH" sz="1600" dirty="0" smtClean="0">
                <a:solidFill>
                  <a:srgbClr val="FFC000"/>
                </a:solidFill>
                <a:effectLst>
                  <a:outerShdw blurRad="38100" dist="38100" dir="2700000" algn="tl">
                    <a:srgbClr val="000000">
                      <a:alpha val="43137"/>
                    </a:srgbClr>
                  </a:outerShdw>
                </a:effectLst>
              </a:rPr>
              <a:t>)</a:t>
            </a:r>
          </a:p>
          <a:p>
            <a:r>
              <a:rPr lang="de-CH" sz="1600" dirty="0">
                <a:solidFill>
                  <a:srgbClr val="FFC000"/>
                </a:solidFill>
                <a:effectLst>
                  <a:outerShdw blurRad="38100" dist="38100" dir="2700000" algn="tl">
                    <a:srgbClr val="000000">
                      <a:alpha val="43137"/>
                    </a:srgbClr>
                  </a:outerShdw>
                </a:effectLst>
              </a:rPr>
              <a:t> </a:t>
            </a:r>
            <a:r>
              <a:rPr lang="de-CH" sz="1600" dirty="0" smtClean="0">
                <a:solidFill>
                  <a:srgbClr val="FFC000"/>
                </a:solidFill>
                <a:effectLst>
                  <a:outerShdw blurRad="38100" dist="38100" dir="2700000" algn="tl">
                    <a:srgbClr val="000000">
                      <a:alpha val="43137"/>
                    </a:srgbClr>
                  </a:outerShdw>
                </a:effectLst>
              </a:rPr>
              <a:t>                        - 11 days </a:t>
            </a:r>
            <a:r>
              <a:rPr lang="de-CH" sz="1600" dirty="0" smtClean="0">
                <a:effectLst>
                  <a:outerShdw blurRad="38100" dist="38100" dir="2700000" algn="tl">
                    <a:srgbClr val="000000">
                      <a:alpha val="43137"/>
                    </a:srgbClr>
                  </a:outerShdw>
                </a:effectLst>
              </a:rPr>
              <a:t>CEX Run (pions)</a:t>
            </a:r>
          </a:p>
          <a:p>
            <a:r>
              <a:rPr lang="de-CH" sz="1600" dirty="0" smtClean="0">
                <a:solidFill>
                  <a:srgbClr val="FFC000"/>
                </a:solidFill>
                <a:effectLst>
                  <a:outerShdw blurRad="38100" dist="38100" dir="2700000" algn="tl">
                    <a:srgbClr val="000000">
                      <a:alpha val="43137"/>
                    </a:srgbClr>
                  </a:outerShdw>
                </a:effectLst>
              </a:rPr>
              <a:t>                         - 5 Days </a:t>
            </a:r>
            <a:r>
              <a:rPr lang="de-CH" sz="1600" dirty="0" smtClean="0">
                <a:effectLst>
                  <a:outerShdw blurRad="38100" dist="38100" dir="2700000" algn="tl">
                    <a:srgbClr val="000000">
                      <a:alpha val="43137"/>
                    </a:srgbClr>
                  </a:outerShdw>
                </a:effectLst>
              </a:rPr>
              <a:t>Mott Run (positrons)</a:t>
            </a:r>
          </a:p>
          <a:p>
            <a:r>
              <a:rPr lang="de-CH" sz="1600" dirty="0" smtClean="0">
                <a:solidFill>
                  <a:srgbClr val="FFC000"/>
                </a:solidFill>
                <a:effectLst>
                  <a:outerShdw blurRad="38100" dist="38100" dir="2700000" algn="tl">
                    <a:srgbClr val="000000">
                      <a:alpha val="43137"/>
                    </a:srgbClr>
                  </a:outerShdw>
                </a:effectLst>
              </a:rPr>
              <a:t>                         - 4 days </a:t>
            </a:r>
            <a:r>
              <a:rPr lang="de-CH" sz="1600" dirty="0" smtClean="0">
                <a:effectLst>
                  <a:outerShdw blurRad="38100" dist="38100" dir="2700000" algn="tl">
                    <a:srgbClr val="000000">
                      <a:alpha val="43137"/>
                    </a:srgbClr>
                  </a:outerShdw>
                </a:effectLst>
              </a:rPr>
              <a:t>beam Tests (end-of-period)</a:t>
            </a:r>
          </a:p>
          <a:p>
            <a:endParaRPr lang="de-CH" sz="800" dirty="0" smtClean="0">
              <a:effectLst>
                <a:outerShdw blurRad="38100" dist="38100" dir="2700000" algn="tl">
                  <a:srgbClr val="000000">
                    <a:alpha val="43137"/>
                  </a:srgbClr>
                </a:outerShdw>
              </a:effectLst>
            </a:endParaRPr>
          </a:p>
          <a:p>
            <a:pPr marL="285750" indent="-285750">
              <a:buFont typeface="Arial" pitchFamily="34" charset="0"/>
              <a:buChar char="•"/>
            </a:pPr>
            <a:r>
              <a:rPr lang="de-CH" sz="1600" dirty="0">
                <a:solidFill>
                  <a:srgbClr val="FFC000"/>
                </a:solidFill>
                <a:effectLst>
                  <a:outerShdw blurRad="38100" dist="38100" dir="2700000" algn="tl">
                    <a:srgbClr val="000000">
                      <a:alpha val="43137"/>
                    </a:srgbClr>
                  </a:outerShdw>
                </a:effectLst>
              </a:rPr>
              <a:t> </a:t>
            </a:r>
            <a:r>
              <a:rPr lang="de-CH" sz="1600" dirty="0" smtClean="0">
                <a:solidFill>
                  <a:srgbClr val="FFC000"/>
                </a:solidFill>
                <a:effectLst>
                  <a:outerShdw blurRad="38100" dist="38100" dir="2700000" algn="tl">
                    <a:srgbClr val="000000">
                      <a:alpha val="43137"/>
                    </a:srgbClr>
                  </a:outerShdw>
                </a:effectLst>
              </a:rPr>
              <a:t>Increased µ</a:t>
            </a:r>
            <a:r>
              <a:rPr lang="de-CH" sz="1600" baseline="30000" dirty="0" smtClean="0">
                <a:solidFill>
                  <a:srgbClr val="FFC000"/>
                </a:solidFill>
                <a:effectLst>
                  <a:outerShdw blurRad="38100" dist="38100" dir="2700000" algn="tl">
                    <a:srgbClr val="000000">
                      <a:alpha val="43137"/>
                    </a:srgbClr>
                  </a:outerShdw>
                </a:effectLst>
              </a:rPr>
              <a:t>+</a:t>
            </a:r>
            <a:r>
              <a:rPr lang="de-CH" sz="1600" dirty="0" smtClean="0">
                <a:solidFill>
                  <a:srgbClr val="FFC000"/>
                </a:solidFill>
                <a:effectLst>
                  <a:outerShdw blurRad="38100" dist="38100" dir="2700000" algn="tl">
                    <a:srgbClr val="000000">
                      <a:alpha val="43137"/>
                    </a:srgbClr>
                  </a:outerShdw>
                </a:effectLst>
              </a:rPr>
              <a:t> Stopping rate «Normal» </a:t>
            </a:r>
            <a:r>
              <a:rPr lang="de-CH" sz="1600" dirty="0" smtClean="0">
                <a:effectLst>
                  <a:outerShdw blurRad="38100" dist="38100" dir="2700000" algn="tl">
                    <a:srgbClr val="000000">
                      <a:alpha val="43137"/>
                    </a:srgbClr>
                  </a:outerShdw>
                </a:effectLst>
                <a:sym typeface="Symbol"/>
              </a:rPr>
              <a:t></a:t>
            </a:r>
            <a:r>
              <a:rPr lang="de-CH" sz="1600" dirty="0" smtClean="0">
                <a:solidFill>
                  <a:srgbClr val="FFC000"/>
                </a:solidFill>
                <a:effectLst>
                  <a:outerShdw blurRad="38100" dist="38100" dir="2700000" algn="tl">
                    <a:srgbClr val="000000">
                      <a:alpha val="43137"/>
                    </a:srgbClr>
                  </a:outerShdw>
                </a:effectLst>
                <a:sym typeface="Symbol"/>
              </a:rPr>
              <a:t> «Intermediate» Intensity </a:t>
            </a:r>
            <a:r>
              <a:rPr lang="de-CH" sz="1600" dirty="0" smtClean="0">
                <a:effectLst>
                  <a:outerShdw blurRad="38100" dist="38100" dir="2700000" algn="tl">
                    <a:srgbClr val="000000">
                      <a:alpha val="43137"/>
                    </a:srgbClr>
                  </a:outerShdw>
                </a:effectLst>
                <a:sym typeface="Symbol"/>
              </a:rPr>
              <a:t>+ 10-15% </a:t>
            </a:r>
          </a:p>
          <a:p>
            <a:r>
              <a:rPr lang="de-CH" sz="1600" dirty="0" smtClean="0">
                <a:effectLst>
                  <a:outerShdw blurRad="38100" dist="38100" dir="2700000" algn="tl">
                    <a:srgbClr val="000000">
                      <a:alpha val="43137"/>
                    </a:srgbClr>
                  </a:outerShdw>
                </a:effectLst>
                <a:sym typeface="Symbol"/>
              </a:rPr>
              <a:t>       (based on detector rate tests end 2011)</a:t>
            </a:r>
            <a:endParaRPr lang="en-GB" sz="1600" dirty="0" smtClean="0">
              <a:effectLst>
                <a:outerShdw blurRad="38100" dist="38100" dir="2700000" algn="tl">
                  <a:srgbClr val="000000">
                    <a:alpha val="43137"/>
                  </a:srgbClr>
                </a:outerShdw>
              </a:effectLst>
            </a:endParaRPr>
          </a:p>
          <a:p>
            <a:endParaRPr lang="en-GB" sz="800" dirty="0" smtClean="0">
              <a:effectLst>
                <a:outerShdw blurRad="38100" dist="38100" dir="2700000" algn="tl">
                  <a:srgbClr val="000000">
                    <a:alpha val="43137"/>
                  </a:srgbClr>
                </a:outerShdw>
              </a:effectLst>
            </a:endParaRPr>
          </a:p>
          <a:p>
            <a:pPr marL="285750" indent="-285750">
              <a:buFont typeface="Arial" pitchFamily="34" charset="0"/>
              <a:buChar char="•"/>
            </a:pPr>
            <a:r>
              <a:rPr lang="en-GB" sz="1600" dirty="0" smtClean="0">
                <a:solidFill>
                  <a:srgbClr val="FFC000"/>
                </a:solidFill>
                <a:effectLst>
                  <a:outerShdw blurRad="38100" dist="38100" dir="2700000" algn="tl">
                    <a:srgbClr val="000000">
                      <a:alpha val="43137"/>
                    </a:srgbClr>
                  </a:outerShdw>
                </a:effectLst>
              </a:rPr>
              <a:t>Very Stable Operation &amp; Run Conditions </a:t>
            </a:r>
            <a:r>
              <a:rPr lang="en-GB" sz="1600" dirty="0" smtClean="0">
                <a:effectLst>
                  <a:outerShdw blurRad="38100" dist="38100" dir="2700000" algn="tl">
                    <a:srgbClr val="000000">
                      <a:alpha val="43137"/>
                    </a:srgbClr>
                  </a:outerShdw>
                </a:effectLst>
              </a:rPr>
              <a:t>– allowed </a:t>
            </a:r>
            <a:r>
              <a:rPr lang="en-GB" sz="1600" dirty="0" smtClean="0">
                <a:solidFill>
                  <a:srgbClr val="FFC000"/>
                </a:solidFill>
                <a:effectLst>
                  <a:outerShdw blurRad="38100" dist="38100" dir="2700000" algn="tl">
                    <a:srgbClr val="000000">
                      <a:alpha val="43137"/>
                    </a:srgbClr>
                  </a:outerShdw>
                </a:effectLst>
              </a:rPr>
              <a:t>Remote Shifts </a:t>
            </a:r>
            <a:r>
              <a:rPr lang="en-GB" sz="1600" dirty="0" smtClean="0">
                <a:effectLst>
                  <a:outerShdw blurRad="38100" dist="38100" dir="2700000" algn="tl">
                    <a:srgbClr val="000000">
                      <a:alpha val="43137"/>
                    </a:srgbClr>
                  </a:outerShdw>
                </a:effectLst>
              </a:rPr>
              <a:t>over </a:t>
            </a:r>
            <a:r>
              <a:rPr lang="en-GB" sz="1600" dirty="0" smtClean="0">
                <a:solidFill>
                  <a:srgbClr val="FFC000"/>
                </a:solidFill>
                <a:effectLst>
                  <a:outerShdw blurRad="38100" dist="38100" dir="2700000" algn="tl">
                    <a:srgbClr val="000000">
                      <a:alpha val="43137"/>
                    </a:srgbClr>
                  </a:outerShdw>
                </a:effectLst>
              </a:rPr>
              <a:t>the whole period </a:t>
            </a:r>
          </a:p>
          <a:p>
            <a:r>
              <a:rPr lang="en-GB" sz="1600" dirty="0">
                <a:effectLst>
                  <a:outerShdw blurRad="38100" dist="38100" dir="2700000" algn="tl">
                    <a:srgbClr val="000000">
                      <a:alpha val="43137"/>
                    </a:srgbClr>
                  </a:outerShdw>
                </a:effectLst>
              </a:rPr>
              <a:t> </a:t>
            </a:r>
            <a:r>
              <a:rPr lang="en-GB" sz="1600" dirty="0" smtClean="0">
                <a:effectLst>
                  <a:outerShdw blurRad="38100" dist="38100" dir="2700000" algn="tl">
                    <a:srgbClr val="000000">
                      <a:alpha val="43137"/>
                    </a:srgbClr>
                  </a:outerShdw>
                </a:effectLst>
              </a:rPr>
              <a:t>              (excluding Calibration Runs)   </a:t>
            </a:r>
            <a:r>
              <a:rPr lang="en-GB" sz="1600" dirty="0" smtClean="0">
                <a:solidFill>
                  <a:srgbClr val="FFC000"/>
                </a:solidFill>
                <a:effectLst>
                  <a:outerShdw blurRad="38100" dist="38100" dir="2700000" algn="tl">
                    <a:srgbClr val="000000">
                      <a:alpha val="43137"/>
                    </a:srgbClr>
                  </a:outerShdw>
                </a:effectLst>
              </a:rPr>
              <a:t>Physics Part II had &gt; 40% Remote Shifts</a:t>
            </a:r>
          </a:p>
          <a:p>
            <a:endParaRPr lang="de-CH" sz="800" dirty="0">
              <a:effectLst>
                <a:outerShdw blurRad="38100" dist="38100" dir="2700000" algn="tl">
                  <a:srgbClr val="000000">
                    <a:alpha val="43137"/>
                  </a:srgbClr>
                </a:outerShdw>
              </a:effectLst>
            </a:endParaRPr>
          </a:p>
          <a:p>
            <a:pPr marL="285750" indent="-285750">
              <a:buFont typeface="Arial" pitchFamily="34" charset="0"/>
              <a:buChar char="•"/>
            </a:pPr>
            <a:r>
              <a:rPr lang="de-CH" sz="1600" dirty="0" smtClean="0">
                <a:effectLst>
                  <a:outerShdw blurRad="38100" dist="38100" dir="2700000" algn="tl">
                    <a:srgbClr val="000000">
                      <a:alpha val="43137"/>
                    </a:srgbClr>
                  </a:outerShdw>
                </a:effectLst>
              </a:rPr>
              <a:t>Total of </a:t>
            </a:r>
            <a:r>
              <a:rPr lang="de-CH" sz="1600" dirty="0" smtClean="0">
                <a:solidFill>
                  <a:srgbClr val="FFC000"/>
                </a:solidFill>
                <a:effectLst>
                  <a:outerShdw blurRad="38100" dist="38100" dir="2700000" algn="tl">
                    <a:srgbClr val="000000">
                      <a:alpha val="43137"/>
                    </a:srgbClr>
                  </a:outerShdw>
                </a:effectLst>
              </a:rPr>
              <a:t>1108 shifts (886 Normal) </a:t>
            </a:r>
            <a:r>
              <a:rPr lang="de-CH" sz="1600" dirty="0" smtClean="0">
                <a:effectLst>
                  <a:outerShdw blurRad="38100" dist="38100" dir="2700000" algn="tl">
                    <a:srgbClr val="000000">
                      <a:alpha val="43137"/>
                    </a:srgbClr>
                  </a:outerShdw>
                </a:effectLst>
              </a:rPr>
              <a:t>allocated with </a:t>
            </a:r>
            <a:r>
              <a:rPr lang="de-CH" sz="1600" dirty="0" smtClean="0">
                <a:solidFill>
                  <a:srgbClr val="FFC000"/>
                </a:solidFill>
                <a:effectLst>
                  <a:outerShdw blurRad="38100" dist="38100" dir="2700000" algn="tl">
                    <a:srgbClr val="000000">
                      <a:alpha val="43137"/>
                    </a:srgbClr>
                  </a:outerShdw>
                </a:effectLst>
              </a:rPr>
              <a:t>22 shift coordinators</a:t>
            </a:r>
          </a:p>
          <a:p>
            <a:pPr marL="285750" indent="-285750">
              <a:buFont typeface="Arial" pitchFamily="34" charset="0"/>
              <a:buChar char="•"/>
            </a:pPr>
            <a:endParaRPr lang="de-CH" sz="800" dirty="0">
              <a:solidFill>
                <a:srgbClr val="FFC000"/>
              </a:solidFill>
              <a:effectLst>
                <a:outerShdw blurRad="38100" dist="38100" dir="2700000" algn="tl">
                  <a:srgbClr val="000000">
                    <a:alpha val="43137"/>
                  </a:srgbClr>
                </a:outerShdw>
              </a:effectLst>
            </a:endParaRPr>
          </a:p>
          <a:p>
            <a:pPr marL="285750" indent="-285750">
              <a:buFont typeface="Arial" pitchFamily="34" charset="0"/>
              <a:buChar char="•"/>
            </a:pPr>
            <a:r>
              <a:rPr lang="en-GB" sz="1600" dirty="0" smtClean="0">
                <a:effectLst>
                  <a:outerShdw blurRad="38100" dist="38100" dir="2700000" algn="tl">
                    <a:srgbClr val="000000">
                      <a:alpha val="43137"/>
                    </a:srgbClr>
                  </a:outerShdw>
                </a:effectLst>
              </a:rPr>
              <a:t>Final </a:t>
            </a:r>
            <a:r>
              <a:rPr lang="en-GB" sz="1600" dirty="0" smtClean="0">
                <a:solidFill>
                  <a:srgbClr val="FFC000"/>
                </a:solidFill>
                <a:effectLst>
                  <a:outerShdw blurRad="38100" dist="38100" dir="2700000" algn="tl">
                    <a:srgbClr val="000000">
                      <a:alpha val="43137"/>
                    </a:srgbClr>
                  </a:outerShdw>
                </a:effectLst>
              </a:rPr>
              <a:t>2012 Calibrations </a:t>
            </a:r>
            <a:r>
              <a:rPr lang="en-GB" sz="1600" dirty="0" smtClean="0">
                <a:effectLst>
                  <a:outerShdw blurRad="38100" dist="38100" dir="2700000" algn="tl">
                    <a:srgbClr val="000000">
                      <a:alpha val="43137"/>
                    </a:srgbClr>
                  </a:outerShdw>
                </a:effectLst>
              </a:rPr>
              <a:t>not concluded yet  - </a:t>
            </a:r>
            <a:r>
              <a:rPr lang="en-GB" sz="1600" dirty="0" smtClean="0">
                <a:effectLst>
                  <a:outerShdw blurRad="38100" dist="38100" dir="2700000" algn="tl">
                    <a:srgbClr val="000000">
                      <a:alpha val="43137"/>
                    </a:srgbClr>
                  </a:outerShdw>
                </a:effectLst>
                <a:sym typeface="Symbol"/>
              </a:rPr>
              <a:t>can only say at present </a:t>
            </a:r>
          </a:p>
          <a:p>
            <a:r>
              <a:rPr lang="en-GB" sz="1600" dirty="0">
                <a:solidFill>
                  <a:srgbClr val="FFC000"/>
                </a:solidFill>
                <a:effectLst>
                  <a:outerShdw blurRad="38100" dist="38100" dir="2700000" algn="tl">
                    <a:srgbClr val="000000">
                      <a:alpha val="43137"/>
                    </a:srgbClr>
                  </a:outerShdw>
                </a:effectLst>
                <a:sym typeface="Symbol"/>
              </a:rPr>
              <a:t> </a:t>
            </a:r>
            <a:r>
              <a:rPr lang="en-GB" sz="1600" dirty="0" smtClean="0">
                <a:solidFill>
                  <a:srgbClr val="FFC000"/>
                </a:solidFill>
                <a:effectLst>
                  <a:outerShdw blurRad="38100" dist="38100" dir="2700000" algn="tl">
                    <a:srgbClr val="000000">
                      <a:alpha val="43137"/>
                    </a:srgbClr>
                  </a:outerShdw>
                </a:effectLst>
                <a:sym typeface="Symbol"/>
              </a:rPr>
              <a:t>     </a:t>
            </a:r>
            <a:r>
              <a:rPr lang="en-GB" sz="1600" dirty="0" smtClean="0">
                <a:solidFill>
                  <a:srgbClr val="FFC000"/>
                </a:solidFill>
                <a:effectLst>
                  <a:outerShdw blurRad="38100" dist="38100" dir="2700000" algn="tl">
                    <a:srgbClr val="000000">
                      <a:alpha val="43137"/>
                    </a:srgbClr>
                  </a:outerShdw>
                </a:effectLst>
              </a:rPr>
              <a:t>detector performance consistent with 2011</a:t>
            </a:r>
            <a:endParaRPr lang="en-GB" sz="1600" dirty="0">
              <a:solidFill>
                <a:srgbClr val="FFC000"/>
              </a:solidFill>
              <a:effectLst>
                <a:outerShdw blurRad="38100" dist="38100" dir="2700000" algn="tl">
                  <a:srgbClr val="000000">
                    <a:alpha val="43137"/>
                  </a:srgbClr>
                </a:outerShdw>
              </a:effectLst>
            </a:endParaRPr>
          </a:p>
        </p:txBody>
      </p:sp>
      <p:sp>
        <p:nvSpPr>
          <p:cNvPr id="5" name="Title 4"/>
          <p:cNvSpPr>
            <a:spLocks noGrp="1"/>
          </p:cNvSpPr>
          <p:nvPr>
            <p:ph type="title"/>
          </p:nvPr>
        </p:nvSpPr>
        <p:spPr/>
        <p:txBody>
          <a:bodyPr/>
          <a:lstStyle/>
          <a:p>
            <a:r>
              <a:rPr lang="de-CH" dirty="0" smtClean="0"/>
              <a:t>      MEG 2012 Run Overview</a:t>
            </a:r>
            <a:endParaRPr lang="en-GB" dirty="0"/>
          </a:p>
        </p:txBody>
      </p:sp>
      <p:sp>
        <p:nvSpPr>
          <p:cNvPr id="2" name="Date Placeholder 1"/>
          <p:cNvSpPr>
            <a:spLocks noGrp="1"/>
          </p:cNvSpPr>
          <p:nvPr>
            <p:ph type="dt" sz="half" idx="2"/>
          </p:nvPr>
        </p:nvSpPr>
        <p:spPr/>
        <p:txBody>
          <a:bodyPr/>
          <a:lstStyle/>
          <a:p>
            <a:r>
              <a:rPr lang="de-CH" smtClean="0"/>
              <a:t>Peter-Raymond Kettle</a:t>
            </a:r>
            <a:endParaRPr lang="en-GB"/>
          </a:p>
        </p:txBody>
      </p:sp>
      <p:sp>
        <p:nvSpPr>
          <p:cNvPr id="3" name="Slide Number Placeholder 2"/>
          <p:cNvSpPr>
            <a:spLocks noGrp="1"/>
          </p:cNvSpPr>
          <p:nvPr>
            <p:ph type="sldNum" sz="quarter" idx="4"/>
          </p:nvPr>
        </p:nvSpPr>
        <p:spPr/>
        <p:txBody>
          <a:bodyPr/>
          <a:lstStyle/>
          <a:p>
            <a:fld id="{DCE8B236-B968-7C40-80F0-91F79B8B445C}" type="slidenum">
              <a:rPr lang="en-GB" smtClean="0"/>
              <a:pPr/>
              <a:t>2</a:t>
            </a:fld>
            <a:endParaRPr lang="en-GB"/>
          </a:p>
        </p:txBody>
      </p:sp>
      <p:sp>
        <p:nvSpPr>
          <p:cNvPr id="4" name="Footer Placeholder 3"/>
          <p:cNvSpPr>
            <a:spLocks noGrp="1"/>
          </p:cNvSpPr>
          <p:nvPr>
            <p:ph type="ftr" sz="quarter" idx="3"/>
          </p:nvPr>
        </p:nvSpPr>
        <p:spPr/>
        <p:txBody>
          <a:bodyPr/>
          <a:lstStyle/>
          <a:p>
            <a:r>
              <a:rPr lang="en-GB" dirty="0" smtClean="0"/>
              <a:t>MEG 2013 Review</a:t>
            </a:r>
            <a:endParaRPr lang="en-GB" dirty="0"/>
          </a:p>
        </p:txBody>
      </p:sp>
    </p:spTree>
    <p:extLst>
      <p:ext uri="{BB962C8B-B14F-4D97-AF65-F5344CB8AC3E}">
        <p14:creationId xmlns:p14="http://schemas.microsoft.com/office/powerpoint/2010/main" val="3767587355"/>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76200"/>
            <a:ext cx="4001302" cy="604398"/>
          </a:xfrm>
        </p:spPr>
        <p:txBody>
          <a:bodyPr/>
          <a:lstStyle/>
          <a:p>
            <a:r>
              <a:rPr lang="en-GB" dirty="0" smtClean="0"/>
              <a:t>MEG 2012 Overview</a:t>
            </a:r>
            <a:endParaRPr lang="en-GB" dirty="0"/>
          </a:p>
        </p:txBody>
      </p:sp>
      <p:sp>
        <p:nvSpPr>
          <p:cNvPr id="3" name="Date Placeholder 2"/>
          <p:cNvSpPr>
            <a:spLocks noGrp="1"/>
          </p:cNvSpPr>
          <p:nvPr>
            <p:ph type="dt" sz="half" idx="2"/>
          </p:nvPr>
        </p:nvSpPr>
        <p:spPr/>
        <p:txBody>
          <a:bodyPr/>
          <a:lstStyle/>
          <a:p>
            <a:r>
              <a:rPr lang="de-CH" smtClean="0"/>
              <a:t>Peter-Raymond Kettle</a:t>
            </a:r>
            <a:endParaRPr lang="en-GB"/>
          </a:p>
        </p:txBody>
      </p:sp>
      <p:sp>
        <p:nvSpPr>
          <p:cNvPr id="4" name="Slide Number Placeholder 3"/>
          <p:cNvSpPr>
            <a:spLocks noGrp="1"/>
          </p:cNvSpPr>
          <p:nvPr>
            <p:ph type="sldNum" sz="quarter" idx="4"/>
          </p:nvPr>
        </p:nvSpPr>
        <p:spPr/>
        <p:txBody>
          <a:bodyPr/>
          <a:lstStyle/>
          <a:p>
            <a:fld id="{DCE8B236-B968-7C40-80F0-91F79B8B445C}" type="slidenum">
              <a:rPr lang="en-GB" smtClean="0"/>
              <a:pPr/>
              <a:t>3</a:t>
            </a:fld>
            <a:endParaRPr lang="en-GB"/>
          </a:p>
        </p:txBody>
      </p:sp>
      <p:sp>
        <p:nvSpPr>
          <p:cNvPr id="5" name="Footer Placeholder 4"/>
          <p:cNvSpPr>
            <a:spLocks noGrp="1"/>
          </p:cNvSpPr>
          <p:nvPr>
            <p:ph type="ftr" sz="quarter" idx="3"/>
          </p:nvPr>
        </p:nvSpPr>
        <p:spPr>
          <a:xfrm>
            <a:off x="3124200" y="6324600"/>
            <a:ext cx="2895600" cy="365125"/>
          </a:xfrm>
        </p:spPr>
        <p:txBody>
          <a:bodyPr/>
          <a:lstStyle/>
          <a:p>
            <a:r>
              <a:rPr lang="en-GB" smtClean="0"/>
              <a:t>MEG 2013 Review</a:t>
            </a:r>
            <a:endParaRPr lang="en-GB"/>
          </a:p>
        </p:txBody>
      </p:sp>
      <p:pic>
        <p:nvPicPr>
          <p:cNvPr id="6" name="Picture 5"/>
          <p:cNvPicPr>
            <a:picLocks noChangeAspect="1"/>
          </p:cNvPicPr>
          <p:nvPr/>
        </p:nvPicPr>
        <p:blipFill>
          <a:blip r:embed="rId3"/>
          <a:stretch>
            <a:fillRect/>
          </a:stretch>
        </p:blipFill>
        <p:spPr>
          <a:xfrm>
            <a:off x="453483" y="838200"/>
            <a:ext cx="3981091" cy="1586450"/>
          </a:xfrm>
          <a:prstGeom prst="rect">
            <a:avLst/>
          </a:prstGeom>
          <a:scene3d>
            <a:camera prst="orthographicFront"/>
            <a:lightRig rig="threePt" dir="t"/>
          </a:scene3d>
          <a:sp3d>
            <a:bevelT/>
          </a:sp3d>
        </p:spPr>
      </p:pic>
      <p:sp>
        <p:nvSpPr>
          <p:cNvPr id="7" name="TextBox 6"/>
          <p:cNvSpPr txBox="1"/>
          <p:nvPr/>
        </p:nvSpPr>
        <p:spPr>
          <a:xfrm>
            <a:off x="5161494" y="2209800"/>
            <a:ext cx="3883499" cy="4124206"/>
          </a:xfrm>
          <a:prstGeom prst="rect">
            <a:avLst/>
          </a:prstGeom>
          <a:noFill/>
        </p:spPr>
        <p:txBody>
          <a:bodyPr wrap="none" rtlCol="0">
            <a:spAutoFit/>
          </a:bodyPr>
          <a:lstStyle/>
          <a:p>
            <a:pPr marL="285750" indent="-285750">
              <a:buFont typeface="Arial"/>
              <a:buChar char="•"/>
            </a:pPr>
            <a:r>
              <a:rPr lang="en-GB" sz="1600" b="1" u="sng" dirty="0" smtClean="0">
                <a:solidFill>
                  <a:srgbClr val="66FF66"/>
                </a:solidFill>
                <a:effectLst>
                  <a:outerShdw blurRad="38100" dist="38100" dir="2700000" algn="tl">
                    <a:srgbClr val="000000">
                      <a:alpha val="43137"/>
                    </a:srgbClr>
                  </a:outerShdw>
                </a:effectLst>
                <a:ea typeface="Tahoma" pitchFamily="34" charset="0"/>
                <a:cs typeface="Tahoma" pitchFamily="34" charset="0"/>
              </a:rPr>
              <a:t>Mott scattering  e</a:t>
            </a:r>
            <a:r>
              <a:rPr lang="en-GB" sz="1600" b="1" u="sng" baseline="30000" dirty="0" smtClean="0">
                <a:solidFill>
                  <a:srgbClr val="66FF66"/>
                </a:solidFill>
                <a:effectLst>
                  <a:outerShdw blurRad="38100" dist="38100" dir="2700000" algn="tl">
                    <a:srgbClr val="000000">
                      <a:alpha val="43137"/>
                    </a:srgbClr>
                  </a:outerShdw>
                </a:effectLst>
                <a:ea typeface="Tahoma" pitchFamily="34" charset="0"/>
                <a:cs typeface="Tahoma" pitchFamily="34" charset="0"/>
              </a:rPr>
              <a:t>+</a:t>
            </a:r>
            <a:r>
              <a:rPr lang="en-GB" sz="1600" b="1" u="sng" dirty="0" smtClean="0">
                <a:solidFill>
                  <a:srgbClr val="66FF66"/>
                </a:solidFill>
                <a:effectLst>
                  <a:outerShdw blurRad="38100" dist="38100" dir="2700000" algn="tl">
                    <a:srgbClr val="000000">
                      <a:alpha val="43137"/>
                    </a:srgbClr>
                  </a:outerShdw>
                </a:effectLst>
                <a:ea typeface="Tahoma" pitchFamily="34" charset="0"/>
                <a:cs typeface="Tahoma" pitchFamily="34" charset="0"/>
              </a:rPr>
              <a:t> Beam</a:t>
            </a:r>
          </a:p>
          <a:p>
            <a:pPr marL="285750" indent="-285750">
              <a:buFont typeface="Arial"/>
              <a:buChar char="•"/>
            </a:pPr>
            <a:endParaRPr lang="en-GB" sz="800" b="1" u="sng" dirty="0" smtClean="0">
              <a:solidFill>
                <a:srgbClr val="66FF66"/>
              </a:solidFill>
              <a:effectLst>
                <a:outerShdw blurRad="38100" dist="38100" dir="2700000" algn="tl">
                  <a:srgbClr val="000000">
                    <a:alpha val="43137"/>
                  </a:srgbClr>
                </a:outerShdw>
              </a:effectLst>
              <a:ea typeface="Tahoma" pitchFamily="34" charset="0"/>
              <a:cs typeface="Tahoma" pitchFamily="34" charset="0"/>
            </a:endParaRPr>
          </a:p>
          <a:p>
            <a:r>
              <a:rPr lang="en-GB" sz="1400" dirty="0" smtClean="0">
                <a:solidFill>
                  <a:srgbClr val="FFFFFF"/>
                </a:solidFill>
                <a:effectLst>
                  <a:outerShdw blurRad="38100" dist="38100" dir="2700000" algn="tl">
                    <a:srgbClr val="000000">
                      <a:alpha val="43137"/>
                    </a:srgbClr>
                  </a:outerShdw>
                </a:effectLst>
                <a:ea typeface="Tahoma" pitchFamily="34" charset="0"/>
                <a:cs typeface="Tahoma" pitchFamily="34" charset="0"/>
              </a:rPr>
              <a:t>   </a:t>
            </a:r>
            <a:r>
              <a:rPr lang="en-GB" sz="1600" dirty="0" smtClean="0">
                <a:solidFill>
                  <a:srgbClr val="FFFFFF"/>
                </a:solidFill>
                <a:effectLst>
                  <a:outerShdw blurRad="38100" dist="38100" dir="2700000" algn="tl">
                    <a:srgbClr val="000000">
                      <a:alpha val="43137"/>
                    </a:srgbClr>
                  </a:outerShdw>
                </a:effectLst>
                <a:ea typeface="Tahoma" pitchFamily="34" charset="0"/>
                <a:cs typeface="Tahoma" pitchFamily="34" charset="0"/>
              </a:rPr>
              <a:t>- First high statistics Mott Run with</a:t>
            </a:r>
          </a:p>
          <a:p>
            <a:r>
              <a:rPr lang="en-GB" sz="1600" dirty="0">
                <a:solidFill>
                  <a:srgbClr val="FFFFFF"/>
                </a:solidFill>
                <a:effectLst>
                  <a:outerShdw blurRad="38100" dist="38100" dir="2700000" algn="tl">
                    <a:srgbClr val="000000">
                      <a:alpha val="43137"/>
                    </a:srgbClr>
                  </a:outerShdw>
                </a:effectLst>
                <a:ea typeface="Tahoma" pitchFamily="34" charset="0"/>
                <a:cs typeface="Tahoma" pitchFamily="34" charset="0"/>
              </a:rPr>
              <a:t> </a:t>
            </a:r>
            <a:r>
              <a:rPr lang="en-GB" sz="1600" dirty="0" smtClean="0">
                <a:solidFill>
                  <a:srgbClr val="FFFFFF"/>
                </a:solidFill>
                <a:effectLst>
                  <a:outerShdw blurRad="38100" dist="38100" dir="2700000" algn="tl">
                    <a:srgbClr val="000000">
                      <a:alpha val="43137"/>
                    </a:srgbClr>
                  </a:outerShdw>
                </a:effectLst>
                <a:ea typeface="Tahoma" pitchFamily="34" charset="0"/>
                <a:cs typeface="Tahoma" pitchFamily="34" charset="0"/>
              </a:rPr>
              <a:t>    improvements tested in 2011 Run</a:t>
            </a:r>
          </a:p>
          <a:p>
            <a:r>
              <a:rPr lang="en-GB" sz="1600" dirty="0" smtClean="0">
                <a:solidFill>
                  <a:srgbClr val="66FF66"/>
                </a:solidFill>
                <a:effectLst>
                  <a:outerShdw blurRad="38100" dist="38100" dir="2700000" algn="tl">
                    <a:srgbClr val="000000">
                      <a:alpha val="43137"/>
                    </a:srgbClr>
                  </a:outerShdw>
                </a:effectLst>
                <a:ea typeface="Tahoma" pitchFamily="34" charset="0"/>
                <a:cs typeface="Tahoma" pitchFamily="34" charset="0"/>
              </a:rPr>
              <a:t>     RF-selection gives good </a:t>
            </a:r>
          </a:p>
          <a:p>
            <a:r>
              <a:rPr lang="en-GB" sz="1600" dirty="0" smtClean="0">
                <a:solidFill>
                  <a:srgbClr val="66FF66"/>
                </a:solidFill>
                <a:effectLst>
                  <a:outerShdw blurRad="38100" dist="38100" dir="2700000" algn="tl">
                    <a:srgbClr val="000000">
                      <a:alpha val="43137"/>
                    </a:srgbClr>
                  </a:outerShdw>
                </a:effectLst>
                <a:ea typeface="Tahoma" pitchFamily="34" charset="0"/>
                <a:cs typeface="Tahoma" pitchFamily="34" charset="0"/>
              </a:rPr>
              <a:t>     monochromatic </a:t>
            </a:r>
            <a:r>
              <a:rPr lang="en-GB" sz="1600" b="1" dirty="0" smtClean="0">
                <a:solidFill>
                  <a:srgbClr val="66FF66"/>
                </a:solidFill>
                <a:effectLst>
                  <a:outerShdw blurRad="38100" dist="38100" dir="2700000" algn="tl">
                    <a:srgbClr val="000000">
                      <a:alpha val="43137"/>
                    </a:srgbClr>
                  </a:outerShdw>
                </a:effectLst>
                <a:ea typeface="Tahoma" pitchFamily="34" charset="0"/>
                <a:cs typeface="Tahoma" pitchFamily="34" charset="0"/>
              </a:rPr>
              <a:t>LINE</a:t>
            </a:r>
          </a:p>
          <a:p>
            <a:r>
              <a:rPr lang="en-GB" sz="1600" dirty="0" smtClean="0">
                <a:solidFill>
                  <a:srgbClr val="66FF66"/>
                </a:solidFill>
                <a:effectLst>
                  <a:outerShdw blurRad="38100" dist="38100" dir="2700000" algn="tl">
                    <a:srgbClr val="000000">
                      <a:alpha val="43137"/>
                    </a:srgbClr>
                  </a:outerShdw>
                </a:effectLst>
                <a:ea typeface="Tahoma" pitchFamily="34" charset="0"/>
                <a:cs typeface="Tahoma" pitchFamily="34" charset="0"/>
              </a:rPr>
              <a:t>     </a:t>
            </a:r>
            <a:r>
              <a:rPr lang="en-GB" sz="1600" dirty="0" err="1" smtClean="0">
                <a:solidFill>
                  <a:srgbClr val="66FF66"/>
                </a:solidFill>
                <a:effectLst>
                  <a:outerShdw blurRad="38100" dist="38100" dir="2700000" algn="tl">
                    <a:srgbClr val="000000">
                      <a:alpha val="43137"/>
                    </a:srgbClr>
                  </a:outerShdw>
                </a:effectLst>
                <a:ea typeface="Tahoma" pitchFamily="34" charset="0"/>
                <a:cs typeface="Tahoma" pitchFamily="34" charset="0"/>
              </a:rPr>
              <a:t>σ</a:t>
            </a:r>
            <a:r>
              <a:rPr lang="en-GB" sz="1600" baseline="-25000" dirty="0" err="1" smtClean="0">
                <a:solidFill>
                  <a:srgbClr val="66FF66"/>
                </a:solidFill>
                <a:effectLst>
                  <a:outerShdw blurRad="38100" dist="38100" dir="2700000" algn="tl">
                    <a:srgbClr val="000000">
                      <a:alpha val="43137"/>
                    </a:srgbClr>
                  </a:outerShdw>
                </a:effectLst>
                <a:ea typeface="Tahoma" pitchFamily="34" charset="0"/>
                <a:cs typeface="Tahoma" pitchFamily="34" charset="0"/>
              </a:rPr>
              <a:t>E</a:t>
            </a:r>
            <a:r>
              <a:rPr lang="en-GB" sz="1600" dirty="0" smtClean="0">
                <a:solidFill>
                  <a:srgbClr val="66FF66"/>
                </a:solidFill>
                <a:effectLst>
                  <a:outerShdw blurRad="38100" dist="38100" dir="2700000" algn="tl">
                    <a:srgbClr val="000000">
                      <a:alpha val="43137"/>
                    </a:srgbClr>
                  </a:outerShdw>
                </a:effectLst>
                <a:ea typeface="Tahoma" pitchFamily="34" charset="0"/>
                <a:cs typeface="Tahoma" pitchFamily="34" charset="0"/>
              </a:rPr>
              <a:t> ~ 450-490 </a:t>
            </a:r>
            <a:r>
              <a:rPr lang="en-GB" sz="1600" dirty="0" err="1" smtClean="0">
                <a:solidFill>
                  <a:srgbClr val="66FF66"/>
                </a:solidFill>
                <a:effectLst>
                  <a:outerShdw blurRad="38100" dist="38100" dir="2700000" algn="tl">
                    <a:srgbClr val="000000">
                      <a:alpha val="43137"/>
                    </a:srgbClr>
                  </a:outerShdw>
                </a:effectLst>
                <a:ea typeface="Tahoma" pitchFamily="34" charset="0"/>
                <a:cs typeface="Tahoma" pitchFamily="34" charset="0"/>
              </a:rPr>
              <a:t>keV</a:t>
            </a:r>
            <a:r>
              <a:rPr lang="en-GB" sz="1600" dirty="0" smtClean="0">
                <a:solidFill>
                  <a:srgbClr val="66FF66"/>
                </a:solidFill>
                <a:effectLst>
                  <a:outerShdw blurRad="38100" dist="38100" dir="2700000" algn="tl">
                    <a:srgbClr val="000000">
                      <a:alpha val="43137"/>
                    </a:srgbClr>
                  </a:outerShdw>
                </a:effectLst>
                <a:ea typeface="Tahoma" pitchFamily="34" charset="0"/>
                <a:cs typeface="Tahoma" pitchFamily="34" charset="0"/>
              </a:rPr>
              <a:t> (8</a:t>
            </a:r>
            <a:r>
              <a:rPr lang="en-GB" sz="1600" dirty="0">
                <a:solidFill>
                  <a:srgbClr val="66FF66"/>
                </a:solidFill>
                <a:effectLst>
                  <a:outerShdw blurRad="38100" dist="38100" dir="2700000" algn="tl">
                    <a:srgbClr val="000000">
                      <a:alpha val="43137"/>
                    </a:srgbClr>
                  </a:outerShdw>
                </a:effectLst>
                <a:ea typeface="Tahoma" pitchFamily="34" charset="0"/>
                <a:cs typeface="Tahoma" pitchFamily="34" charset="0"/>
              </a:rPr>
              <a:t>‰  </a:t>
            </a:r>
            <a:r>
              <a:rPr lang="en-GB" sz="1600" dirty="0" err="1">
                <a:solidFill>
                  <a:srgbClr val="66FF66"/>
                </a:solidFill>
                <a:effectLst>
                  <a:outerShdw blurRad="38100" dist="38100" dir="2700000" algn="tl">
                    <a:srgbClr val="000000">
                      <a:alpha val="43137"/>
                    </a:srgbClr>
                  </a:outerShdw>
                </a:effectLst>
                <a:ea typeface="Tahoma" pitchFamily="34" charset="0"/>
                <a:cs typeface="Tahoma" pitchFamily="34" charset="0"/>
              </a:rPr>
              <a:t>σ</a:t>
            </a:r>
            <a:r>
              <a:rPr lang="en-GB" sz="1600" baseline="-25000" dirty="0" err="1">
                <a:solidFill>
                  <a:srgbClr val="66FF66"/>
                </a:solidFill>
                <a:effectLst>
                  <a:outerShdw blurRad="38100" dist="38100" dir="2700000" algn="tl">
                    <a:srgbClr val="000000">
                      <a:alpha val="43137"/>
                    </a:srgbClr>
                  </a:outerShdw>
                </a:effectLst>
                <a:ea typeface="Tahoma" pitchFamily="34" charset="0"/>
                <a:cs typeface="Tahoma" pitchFamily="34" charset="0"/>
              </a:rPr>
              <a:t>E</a:t>
            </a:r>
            <a:r>
              <a:rPr lang="en-GB" sz="1600" dirty="0">
                <a:solidFill>
                  <a:srgbClr val="66FF66"/>
                </a:solidFill>
                <a:effectLst>
                  <a:outerShdw blurRad="38100" dist="38100" dir="2700000" algn="tl">
                    <a:srgbClr val="000000">
                      <a:alpha val="43137"/>
                    </a:srgbClr>
                  </a:outerShdw>
                </a:effectLst>
                <a:ea typeface="Tahoma" pitchFamily="34" charset="0"/>
                <a:cs typeface="Tahoma" pitchFamily="34" charset="0"/>
              </a:rPr>
              <a:t> </a:t>
            </a:r>
            <a:r>
              <a:rPr lang="en-GB" sz="1600" dirty="0" smtClean="0">
                <a:solidFill>
                  <a:srgbClr val="66FF66"/>
                </a:solidFill>
                <a:effectLst>
                  <a:outerShdw blurRad="38100" dist="38100" dir="2700000" algn="tl">
                    <a:srgbClr val="000000">
                      <a:alpha val="43137"/>
                    </a:srgbClr>
                  </a:outerShdw>
                </a:effectLst>
                <a:ea typeface="Tahoma" pitchFamily="34" charset="0"/>
                <a:cs typeface="Tahoma" pitchFamily="34" charset="0"/>
              </a:rPr>
              <a:t>/E at signal E)</a:t>
            </a:r>
          </a:p>
          <a:p>
            <a:endParaRPr lang="de-CH" sz="1000" dirty="0">
              <a:solidFill>
                <a:srgbClr val="66FF66"/>
              </a:solidFill>
              <a:effectLst>
                <a:outerShdw blurRad="38100" dist="38100" dir="2700000" algn="tl">
                  <a:srgbClr val="000000">
                    <a:alpha val="43137"/>
                  </a:srgbClr>
                </a:outerShdw>
              </a:effectLst>
              <a:ea typeface="Tahoma" pitchFamily="34" charset="0"/>
              <a:cs typeface="Tahoma" pitchFamily="34" charset="0"/>
            </a:endParaRPr>
          </a:p>
          <a:p>
            <a:pPr marL="285750" indent="-285750">
              <a:buFont typeface="Arial" pitchFamily="34" charset="0"/>
              <a:buChar char="•"/>
            </a:pPr>
            <a:r>
              <a:rPr lang="de-CH" sz="1600" b="1" u="sng" dirty="0" smtClean="0">
                <a:solidFill>
                  <a:srgbClr val="66FF66"/>
                </a:solidFill>
                <a:effectLst>
                  <a:outerShdw blurRad="38100" dist="38100" dir="2700000" algn="tl">
                    <a:srgbClr val="000000">
                      <a:alpha val="43137"/>
                    </a:srgbClr>
                  </a:outerShdw>
                </a:effectLst>
                <a:ea typeface="Tahoma" pitchFamily="34" charset="0"/>
                <a:cs typeface="Tahoma" pitchFamily="34" charset="0"/>
              </a:rPr>
              <a:t>Neutron Generator </a:t>
            </a:r>
          </a:p>
          <a:p>
            <a:pPr marL="285750" indent="-285750">
              <a:buFont typeface="Arial" pitchFamily="34" charset="0"/>
              <a:buChar char="•"/>
            </a:pPr>
            <a:endParaRPr lang="de-CH" sz="800" b="1" u="sng" dirty="0">
              <a:solidFill>
                <a:srgbClr val="66FF66"/>
              </a:solidFill>
              <a:effectLst>
                <a:outerShdw blurRad="38100" dist="38100" dir="2700000" algn="tl">
                  <a:srgbClr val="000000">
                    <a:alpha val="43137"/>
                  </a:srgbClr>
                </a:outerShdw>
              </a:effectLst>
              <a:ea typeface="Tahoma" pitchFamily="34" charset="0"/>
              <a:cs typeface="Tahoma" pitchFamily="34" charset="0"/>
            </a:endParaRPr>
          </a:p>
          <a:p>
            <a:r>
              <a:rPr lang="de-CH" sz="1600" dirty="0" smtClean="0">
                <a:effectLst>
                  <a:outerShdw blurRad="38100" dist="38100" dir="2700000" algn="tl">
                    <a:srgbClr val="000000">
                      <a:alpha val="43137"/>
                    </a:srgbClr>
                  </a:outerShdw>
                </a:effectLst>
                <a:ea typeface="Tahoma" pitchFamily="34" charset="0"/>
                <a:cs typeface="Tahoma" pitchFamily="34" charset="0"/>
              </a:rPr>
              <a:t>     with</a:t>
            </a:r>
            <a:r>
              <a:rPr lang="de-CH" sz="1600" dirty="0">
                <a:effectLst>
                  <a:outerShdw blurRad="38100" dist="38100" dir="2700000" algn="tl">
                    <a:srgbClr val="000000">
                      <a:alpha val="43137"/>
                    </a:srgbClr>
                  </a:outerShdw>
                </a:effectLst>
                <a:ea typeface="Tahoma" pitchFamily="34" charset="0"/>
                <a:cs typeface="Tahoma" pitchFamily="34" charset="0"/>
              </a:rPr>
              <a:t> </a:t>
            </a:r>
            <a:r>
              <a:rPr lang="de-CH" sz="1600" dirty="0" smtClean="0">
                <a:effectLst>
                  <a:outerShdw blurRad="38100" dist="38100" dir="2700000" algn="tl">
                    <a:srgbClr val="000000">
                      <a:alpha val="43137"/>
                    </a:srgbClr>
                  </a:outerShdw>
                </a:effectLst>
                <a:ea typeface="Tahoma" pitchFamily="34" charset="0"/>
                <a:cs typeface="Tahoma" pitchFamily="34" charset="0"/>
              </a:rPr>
              <a:t>9 MeV Ni gamma-line used as</a:t>
            </a:r>
          </a:p>
          <a:p>
            <a:r>
              <a:rPr lang="de-CH" sz="1600" dirty="0" smtClean="0">
                <a:effectLst>
                  <a:outerShdw blurRad="38100" dist="38100" dir="2700000" algn="tl">
                    <a:srgbClr val="000000">
                      <a:alpha val="43137"/>
                    </a:srgbClr>
                  </a:outerShdw>
                </a:effectLst>
                <a:ea typeface="Tahoma" pitchFamily="34" charset="0"/>
                <a:cs typeface="Tahoma" pitchFamily="34" charset="0"/>
              </a:rPr>
              <a:t>     standard calibration tool + inter-calib.</a:t>
            </a:r>
          </a:p>
          <a:p>
            <a:r>
              <a:rPr lang="de-CH" sz="1600" dirty="0" smtClean="0">
                <a:effectLst>
                  <a:outerShdw blurRad="38100" dist="38100" dir="2700000" algn="tl">
                    <a:srgbClr val="000000">
                      <a:alpha val="43137"/>
                    </a:srgbClr>
                  </a:outerShdw>
                </a:effectLst>
                <a:ea typeface="Tahoma" pitchFamily="34" charset="0"/>
                <a:cs typeface="Tahoma" pitchFamily="34" charset="0"/>
              </a:rPr>
              <a:t>     tool to bridge Muon &amp; CEX Runs (no C-W)</a:t>
            </a:r>
          </a:p>
          <a:p>
            <a:endParaRPr lang="de-CH" sz="1000" dirty="0">
              <a:effectLst>
                <a:outerShdw blurRad="38100" dist="38100" dir="2700000" algn="tl">
                  <a:srgbClr val="000000">
                    <a:alpha val="43137"/>
                  </a:srgbClr>
                </a:outerShdw>
              </a:effectLst>
              <a:ea typeface="Tahoma" pitchFamily="34" charset="0"/>
              <a:cs typeface="Tahoma" pitchFamily="34" charset="0"/>
            </a:endParaRPr>
          </a:p>
          <a:p>
            <a:pPr marL="285750" indent="-285750">
              <a:buFont typeface="Arial"/>
              <a:buChar char="•"/>
            </a:pPr>
            <a:r>
              <a:rPr lang="en-GB" sz="1600" u="sng" dirty="0" smtClean="0">
                <a:solidFill>
                  <a:srgbClr val="66FF66"/>
                </a:solidFill>
                <a:effectLst>
                  <a:outerShdw blurRad="38100" dist="38100" dir="2700000" algn="tl">
                    <a:srgbClr val="000000">
                      <a:alpha val="43137"/>
                    </a:srgbClr>
                  </a:outerShdw>
                </a:effectLst>
                <a:ea typeface="Tahoma" pitchFamily="34" charset="0"/>
                <a:cs typeface="Tahoma" pitchFamily="34" charset="0"/>
              </a:rPr>
              <a:t>Dedicated Cosmic Alignment</a:t>
            </a:r>
          </a:p>
          <a:p>
            <a:pPr marL="285750" indent="-285750">
              <a:buFont typeface="Arial"/>
              <a:buChar char="•"/>
            </a:pPr>
            <a:endParaRPr lang="en-GB" sz="800" u="sng" dirty="0" smtClean="0">
              <a:solidFill>
                <a:srgbClr val="66FF66"/>
              </a:solidFill>
              <a:effectLst>
                <a:outerShdw blurRad="38100" dist="38100" dir="2700000" algn="tl">
                  <a:srgbClr val="000000">
                    <a:alpha val="43137"/>
                  </a:srgbClr>
                </a:outerShdw>
              </a:effectLst>
              <a:ea typeface="Tahoma" pitchFamily="34" charset="0"/>
              <a:cs typeface="Tahoma" pitchFamily="34" charset="0"/>
            </a:endParaRPr>
          </a:p>
          <a:p>
            <a:r>
              <a:rPr lang="en-GB" sz="1600" dirty="0" smtClean="0">
                <a:effectLst>
                  <a:outerShdw blurRad="38100" dist="38100" dir="2700000" algn="tl">
                    <a:srgbClr val="000000">
                      <a:alpha val="43137"/>
                    </a:srgbClr>
                  </a:outerShdw>
                </a:effectLst>
                <a:ea typeface="Tahoma" pitchFamily="34" charset="0"/>
                <a:cs typeface="Tahoma" pitchFamily="34" charset="0"/>
              </a:rPr>
              <a:t>      Cosmic  Detector Alignment data run </a:t>
            </a:r>
          </a:p>
          <a:p>
            <a:r>
              <a:rPr lang="en-GB" sz="1600" dirty="0">
                <a:effectLst>
                  <a:outerShdw blurRad="38100" dist="38100" dir="2700000" algn="tl">
                    <a:srgbClr val="000000">
                      <a:alpha val="43137"/>
                    </a:srgbClr>
                  </a:outerShdw>
                </a:effectLst>
                <a:ea typeface="Tahoma" pitchFamily="34" charset="0"/>
                <a:cs typeface="Tahoma" pitchFamily="34" charset="0"/>
              </a:rPr>
              <a:t> </a:t>
            </a:r>
            <a:r>
              <a:rPr lang="en-GB" sz="1600" dirty="0" smtClean="0">
                <a:effectLst>
                  <a:outerShdw blurRad="38100" dist="38100" dir="2700000" algn="tl">
                    <a:srgbClr val="000000">
                      <a:alpha val="43137"/>
                    </a:srgbClr>
                  </a:outerShdw>
                </a:effectLst>
                <a:ea typeface="Tahoma" pitchFamily="34" charset="0"/>
                <a:cs typeface="Tahoma" pitchFamily="34" charset="0"/>
              </a:rPr>
              <a:t>     taken at beginning of period</a:t>
            </a:r>
            <a:endParaRPr lang="en-GB" sz="1600" dirty="0">
              <a:effectLst>
                <a:outerShdw blurRad="38100" dist="38100" dir="2700000" algn="tl">
                  <a:srgbClr val="000000">
                    <a:alpha val="43137"/>
                  </a:srgbClr>
                </a:outerShdw>
              </a:effectLst>
              <a:ea typeface="Tahoma" pitchFamily="34" charset="0"/>
              <a:cs typeface="Tahoma" pitchFamily="34" charset="0"/>
            </a:endParaRPr>
          </a:p>
        </p:txBody>
      </p:sp>
      <p:grpSp>
        <p:nvGrpSpPr>
          <p:cNvPr id="8" name="Group 7"/>
          <p:cNvGrpSpPr/>
          <p:nvPr/>
        </p:nvGrpSpPr>
        <p:grpSpPr>
          <a:xfrm>
            <a:off x="5649356" y="311266"/>
            <a:ext cx="2840040" cy="1792531"/>
            <a:chOff x="460517" y="675694"/>
            <a:chExt cx="2840040" cy="1792531"/>
          </a:xfrm>
        </p:grpSpPr>
        <p:pic>
          <p:nvPicPr>
            <p:cNvPr id="9" name="Picture 8"/>
            <p:cNvPicPr>
              <a:picLocks noChangeAspect="1"/>
            </p:cNvPicPr>
            <p:nvPr/>
          </p:nvPicPr>
          <p:blipFill>
            <a:blip r:embed="rId4"/>
            <a:stretch>
              <a:fillRect/>
            </a:stretch>
          </p:blipFill>
          <p:spPr>
            <a:xfrm>
              <a:off x="460517" y="675694"/>
              <a:ext cx="2840040" cy="1792531"/>
            </a:xfrm>
            <a:prstGeom prst="rect">
              <a:avLst/>
            </a:prstGeom>
            <a:noFill/>
            <a:effectLst>
              <a:outerShdw blurRad="50800" dist="165100" dir="2700000" algn="tl" rotWithShape="0">
                <a:prstClr val="black">
                  <a:alpha val="74000"/>
                </a:prstClr>
              </a:outerShdw>
            </a:effectLst>
          </p:spPr>
        </p:pic>
        <p:sp>
          <p:nvSpPr>
            <p:cNvPr id="10" name="TextBox 9"/>
            <p:cNvSpPr txBox="1"/>
            <p:nvPr/>
          </p:nvSpPr>
          <p:spPr>
            <a:xfrm>
              <a:off x="460517" y="675694"/>
              <a:ext cx="1365567" cy="369332"/>
            </a:xfrm>
            <a:prstGeom prst="rect">
              <a:avLst/>
            </a:prstGeom>
          </p:spPr>
          <p:style>
            <a:lnRef idx="0">
              <a:schemeClr val="accent6"/>
            </a:lnRef>
            <a:fillRef idx="3">
              <a:schemeClr val="accent6"/>
            </a:fillRef>
            <a:effectRef idx="3">
              <a:schemeClr val="accent6"/>
            </a:effectRef>
            <a:fontRef idx="minor">
              <a:schemeClr val="lt1"/>
            </a:fontRef>
          </p:style>
          <p:txBody>
            <a:bodyPr wrap="none" rtlCol="0">
              <a:spAutoFit/>
            </a:bodyPr>
            <a:lstStyle/>
            <a:p>
              <a:r>
                <a:rPr lang="de-CH" dirty="0" smtClean="0">
                  <a:solidFill>
                    <a:srgbClr val="FF0000"/>
                  </a:solidFill>
                  <a:effectLst>
                    <a:outerShdw blurRad="38100" dist="38100" dir="2700000" algn="tl">
                      <a:srgbClr val="000000">
                        <a:alpha val="43137"/>
                      </a:srgbClr>
                    </a:outerShdw>
                  </a:effectLst>
                </a:rPr>
                <a:t>Calibrations</a:t>
              </a:r>
              <a:endParaRPr lang="en-GB" dirty="0">
                <a:solidFill>
                  <a:srgbClr val="FF0000"/>
                </a:solidFill>
                <a:effectLst>
                  <a:outerShdw blurRad="38100" dist="38100" dir="2700000" algn="tl">
                    <a:srgbClr val="000000">
                      <a:alpha val="43137"/>
                    </a:srgbClr>
                  </a:outerShdw>
                </a:effectLst>
              </a:endParaRPr>
            </a:p>
          </p:txBody>
        </p:sp>
      </p:grpSp>
      <p:sp>
        <p:nvSpPr>
          <p:cNvPr id="11" name="TextBox 10"/>
          <p:cNvSpPr txBox="1"/>
          <p:nvPr/>
        </p:nvSpPr>
        <p:spPr>
          <a:xfrm>
            <a:off x="3262580" y="838200"/>
            <a:ext cx="1160895" cy="369332"/>
          </a:xfrm>
          <a:prstGeom prst="rect">
            <a:avLst/>
          </a:prstGeom>
        </p:spPr>
        <p:style>
          <a:lnRef idx="0">
            <a:schemeClr val="accent6"/>
          </a:lnRef>
          <a:fillRef idx="3">
            <a:schemeClr val="accent6"/>
          </a:fillRef>
          <a:effectRef idx="3">
            <a:schemeClr val="accent6"/>
          </a:effectRef>
          <a:fontRef idx="minor">
            <a:schemeClr val="lt1"/>
          </a:fontRef>
        </p:style>
        <p:txBody>
          <a:bodyPr wrap="none" rtlCol="0">
            <a:spAutoFit/>
          </a:bodyPr>
          <a:lstStyle/>
          <a:p>
            <a:r>
              <a:rPr lang="de-CH" dirty="0" smtClean="0">
                <a:solidFill>
                  <a:srgbClr val="FF0000"/>
                </a:solidFill>
                <a:effectLst>
                  <a:outerShdw blurRad="38100" dist="38100" dir="2700000" algn="tl">
                    <a:srgbClr val="000000">
                      <a:alpha val="43137"/>
                    </a:srgbClr>
                  </a:outerShdw>
                </a:effectLst>
              </a:rPr>
              <a:t>Beam Line</a:t>
            </a:r>
            <a:endParaRPr lang="en-GB" dirty="0">
              <a:solidFill>
                <a:srgbClr val="FF0000"/>
              </a:solidFill>
              <a:effectLst>
                <a:outerShdw blurRad="38100" dist="38100" dir="2700000" algn="tl">
                  <a:srgbClr val="000000">
                    <a:alpha val="43137"/>
                  </a:srgbClr>
                </a:outerShdw>
              </a:effectLst>
            </a:endParaRPr>
          </a:p>
        </p:txBody>
      </p:sp>
      <p:sp>
        <p:nvSpPr>
          <p:cNvPr id="12" name="TextBox 11"/>
          <p:cNvSpPr txBox="1"/>
          <p:nvPr/>
        </p:nvSpPr>
        <p:spPr>
          <a:xfrm>
            <a:off x="375828" y="2652253"/>
            <a:ext cx="4047647" cy="2708434"/>
          </a:xfrm>
          <a:prstGeom prst="rect">
            <a:avLst/>
          </a:prstGeom>
          <a:noFill/>
        </p:spPr>
        <p:txBody>
          <a:bodyPr wrap="none" rtlCol="0">
            <a:spAutoFit/>
          </a:bodyPr>
          <a:lstStyle/>
          <a:p>
            <a:pPr marL="285750" indent="-285750">
              <a:buFont typeface="Arial"/>
              <a:buChar char="•"/>
            </a:pPr>
            <a:r>
              <a:rPr lang="de-CH" sz="1600" b="1" u="sng" dirty="0" smtClean="0">
                <a:solidFill>
                  <a:srgbClr val="66FF66"/>
                </a:solidFill>
                <a:effectLst>
                  <a:outerShdw blurRad="38100" dist="38100" dir="2700000" algn="tl">
                    <a:srgbClr val="000000">
                      <a:alpha val="43137"/>
                    </a:srgbClr>
                  </a:outerShdw>
                </a:effectLst>
                <a:ea typeface="Tahoma" pitchFamily="34" charset="0"/>
                <a:cs typeface="Tahoma" pitchFamily="34" charset="0"/>
              </a:rPr>
              <a:t>New PSI Epics Beam Line Control System</a:t>
            </a:r>
          </a:p>
          <a:p>
            <a:pPr marL="285750" indent="-285750">
              <a:buFont typeface="Arial"/>
              <a:buChar char="•"/>
            </a:pPr>
            <a:endParaRPr lang="de-CH" sz="800" b="1" u="sng" dirty="0" smtClean="0">
              <a:solidFill>
                <a:srgbClr val="66FF66"/>
              </a:solidFill>
              <a:effectLst>
                <a:outerShdw blurRad="38100" dist="38100" dir="2700000" algn="tl">
                  <a:srgbClr val="000000">
                    <a:alpha val="43137"/>
                  </a:srgbClr>
                </a:outerShdw>
              </a:effectLst>
              <a:ea typeface="Tahoma" pitchFamily="34" charset="0"/>
              <a:cs typeface="Tahoma" pitchFamily="34" charset="0"/>
            </a:endParaRPr>
          </a:p>
          <a:p>
            <a:r>
              <a:rPr lang="de-CH" sz="1600" dirty="0">
                <a:solidFill>
                  <a:srgbClr val="66FF66"/>
                </a:solidFill>
                <a:effectLst>
                  <a:outerShdw blurRad="38100" dist="38100" dir="2700000" algn="tl">
                    <a:srgbClr val="000000">
                      <a:alpha val="43137"/>
                    </a:srgbClr>
                  </a:outerShdw>
                </a:effectLst>
                <a:ea typeface="Tahoma" pitchFamily="34" charset="0"/>
                <a:cs typeface="Tahoma" pitchFamily="34" charset="0"/>
              </a:rPr>
              <a:t> </a:t>
            </a:r>
            <a:r>
              <a:rPr lang="de-CH" sz="1600" dirty="0" smtClean="0">
                <a:solidFill>
                  <a:srgbClr val="66FF66"/>
                </a:solidFill>
                <a:effectLst>
                  <a:outerShdw blurRad="38100" dist="38100" dir="2700000" algn="tl">
                    <a:srgbClr val="000000">
                      <a:alpha val="43137"/>
                    </a:srgbClr>
                  </a:outerShdw>
                </a:effectLst>
                <a:ea typeface="Tahoma" pitchFamily="34" charset="0"/>
                <a:cs typeface="Tahoma" pitchFamily="34" charset="0"/>
              </a:rPr>
              <a:t>    </a:t>
            </a:r>
            <a:r>
              <a:rPr lang="de-CH" sz="1600" dirty="0" smtClean="0">
                <a:effectLst>
                  <a:outerShdw blurRad="38100" dist="38100" dir="2700000" algn="tl">
                    <a:srgbClr val="000000">
                      <a:alpha val="43137"/>
                    </a:srgbClr>
                  </a:outerShdw>
                </a:effectLst>
                <a:ea typeface="Tahoma" pitchFamily="34" charset="0"/>
                <a:cs typeface="Tahoma" pitchFamily="34" charset="0"/>
              </a:rPr>
              <a:t>- all beam line magnet calibrations  &amp; optics</a:t>
            </a:r>
          </a:p>
          <a:p>
            <a:r>
              <a:rPr lang="de-CH" sz="1600" dirty="0">
                <a:effectLst>
                  <a:outerShdw blurRad="38100" dist="38100" dir="2700000" algn="tl">
                    <a:srgbClr val="000000">
                      <a:alpha val="43137"/>
                    </a:srgbClr>
                  </a:outerShdw>
                </a:effectLst>
                <a:ea typeface="Tahoma" pitchFamily="34" charset="0"/>
                <a:cs typeface="Tahoma" pitchFamily="34" charset="0"/>
              </a:rPr>
              <a:t> </a:t>
            </a:r>
            <a:r>
              <a:rPr lang="de-CH" sz="1600" dirty="0" smtClean="0">
                <a:effectLst>
                  <a:outerShdw blurRad="38100" dist="38100" dir="2700000" algn="tl">
                    <a:srgbClr val="000000">
                      <a:alpha val="43137"/>
                    </a:srgbClr>
                  </a:outerShdw>
                </a:effectLst>
                <a:ea typeface="Tahoma" pitchFamily="34" charset="0"/>
                <a:cs typeface="Tahoma" pitchFamily="34" charset="0"/>
              </a:rPr>
              <a:t>      needed to be checked, Power supply</a:t>
            </a:r>
          </a:p>
          <a:p>
            <a:r>
              <a:rPr lang="de-CH" sz="1600" dirty="0">
                <a:effectLst>
                  <a:outerShdw blurRad="38100" dist="38100" dir="2700000" algn="tl">
                    <a:srgbClr val="000000">
                      <a:alpha val="43137"/>
                    </a:srgbClr>
                  </a:outerShdw>
                </a:effectLst>
                <a:ea typeface="Tahoma" pitchFamily="34" charset="0"/>
                <a:cs typeface="Tahoma" pitchFamily="34" charset="0"/>
              </a:rPr>
              <a:t> </a:t>
            </a:r>
            <a:r>
              <a:rPr lang="de-CH" sz="1600" dirty="0" smtClean="0">
                <a:effectLst>
                  <a:outerShdw blurRad="38100" dist="38100" dir="2700000" algn="tl">
                    <a:srgbClr val="000000">
                      <a:alpha val="43137"/>
                    </a:srgbClr>
                  </a:outerShdw>
                </a:effectLst>
                <a:ea typeface="Tahoma" pitchFamily="34" charset="0"/>
                <a:cs typeface="Tahoma" pitchFamily="34" charset="0"/>
              </a:rPr>
              <a:t>      calibrations newly based on current only</a:t>
            </a:r>
          </a:p>
          <a:p>
            <a:endParaRPr lang="de-CH" sz="1000" dirty="0" smtClean="0">
              <a:effectLst>
                <a:outerShdw blurRad="38100" dist="38100" dir="2700000" algn="tl">
                  <a:srgbClr val="000000">
                    <a:alpha val="43137"/>
                  </a:srgbClr>
                </a:outerShdw>
              </a:effectLst>
              <a:ea typeface="Tahoma" pitchFamily="34" charset="0"/>
              <a:cs typeface="Tahoma" pitchFamily="34" charset="0"/>
            </a:endParaRPr>
          </a:p>
          <a:p>
            <a:pPr marL="285750" indent="-285750">
              <a:buFont typeface="Arial"/>
              <a:buChar char="•"/>
            </a:pPr>
            <a:r>
              <a:rPr lang="de-CH" sz="1600" b="1" u="sng" dirty="0" smtClean="0">
                <a:solidFill>
                  <a:srgbClr val="66FF66"/>
                </a:solidFill>
                <a:effectLst>
                  <a:outerShdw blurRad="38100" dist="38100" dir="2700000" algn="tl">
                    <a:srgbClr val="000000">
                      <a:alpha val="43137"/>
                    </a:srgbClr>
                  </a:outerShdw>
                </a:effectLst>
                <a:ea typeface="Tahoma" pitchFamily="34" charset="0"/>
                <a:cs typeface="Tahoma" pitchFamily="34" charset="0"/>
              </a:rPr>
              <a:t>Increased Beam Intensity for Run</a:t>
            </a:r>
          </a:p>
          <a:p>
            <a:pPr marL="285750" indent="-285750">
              <a:buFont typeface="Arial"/>
              <a:buChar char="•"/>
            </a:pPr>
            <a:endParaRPr lang="de-CH" sz="800" b="1" u="sng" dirty="0" smtClean="0">
              <a:solidFill>
                <a:srgbClr val="66FF66"/>
              </a:solidFill>
              <a:effectLst>
                <a:outerShdw blurRad="38100" dist="38100" dir="2700000" algn="tl">
                  <a:srgbClr val="000000">
                    <a:alpha val="43137"/>
                  </a:srgbClr>
                </a:outerShdw>
              </a:effectLst>
              <a:ea typeface="Tahoma" pitchFamily="34" charset="0"/>
              <a:cs typeface="Tahoma" pitchFamily="34" charset="0"/>
            </a:endParaRPr>
          </a:p>
          <a:p>
            <a:r>
              <a:rPr lang="de-CH" sz="1400" dirty="0" smtClean="0">
                <a:effectLst>
                  <a:outerShdw blurRad="38100" dist="38100" dir="2700000" algn="tl">
                    <a:srgbClr val="000000">
                      <a:alpha val="43137"/>
                    </a:srgbClr>
                  </a:outerShdw>
                </a:effectLst>
                <a:ea typeface="Tahoma" pitchFamily="34" charset="0"/>
                <a:cs typeface="Tahoma" pitchFamily="34" charset="0"/>
              </a:rPr>
              <a:t>    </a:t>
            </a:r>
            <a:r>
              <a:rPr lang="de-CH" sz="1600" dirty="0" smtClean="0">
                <a:effectLst>
                  <a:outerShdw blurRad="38100" dist="38100" dir="2700000" algn="tl">
                    <a:srgbClr val="000000">
                      <a:alpha val="43137"/>
                    </a:srgbClr>
                  </a:outerShdw>
                </a:effectLst>
                <a:ea typeface="Tahoma" pitchFamily="34" charset="0"/>
                <a:cs typeface="Tahoma" pitchFamily="34" charset="0"/>
              </a:rPr>
              <a:t>- after detector intensity tests end 2011</a:t>
            </a:r>
          </a:p>
          <a:p>
            <a:r>
              <a:rPr lang="de-CH" sz="1600" dirty="0">
                <a:effectLst>
                  <a:outerShdw blurRad="38100" dist="38100" dir="2700000" algn="tl">
                    <a:srgbClr val="000000">
                      <a:alpha val="43137"/>
                    </a:srgbClr>
                  </a:outerShdw>
                </a:effectLst>
                <a:ea typeface="Tahoma" pitchFamily="34" charset="0"/>
                <a:cs typeface="Tahoma" pitchFamily="34" charset="0"/>
              </a:rPr>
              <a:t> </a:t>
            </a:r>
            <a:r>
              <a:rPr lang="de-CH" sz="1600" dirty="0" smtClean="0">
                <a:effectLst>
                  <a:outerShdw blurRad="38100" dist="38100" dir="2700000" algn="tl">
                    <a:srgbClr val="000000">
                      <a:alpha val="43137"/>
                    </a:srgbClr>
                  </a:outerShdw>
                </a:effectLst>
                <a:ea typeface="Tahoma" pitchFamily="34" charset="0"/>
                <a:cs typeface="Tahoma" pitchFamily="34" charset="0"/>
              </a:rPr>
              <a:t>     increase shown feasible </a:t>
            </a:r>
            <a:r>
              <a:rPr lang="de-CH" sz="1600" dirty="0" smtClean="0">
                <a:effectLst>
                  <a:outerShdw blurRad="38100" dist="38100" dir="2700000" algn="tl">
                    <a:srgbClr val="000000">
                      <a:alpha val="43137"/>
                    </a:srgbClr>
                  </a:outerShdw>
                </a:effectLst>
                <a:ea typeface="Tahoma" pitchFamily="34" charset="0"/>
                <a:cs typeface="Tahoma" pitchFamily="34" charset="0"/>
                <a:sym typeface="Symbol"/>
              </a:rPr>
              <a:t></a:t>
            </a:r>
            <a:r>
              <a:rPr lang="de-CH" sz="1600" dirty="0" smtClean="0">
                <a:effectLst>
                  <a:outerShdw blurRad="38100" dist="38100" dir="2700000" algn="tl">
                    <a:srgbClr val="000000">
                      <a:alpha val="43137"/>
                    </a:srgbClr>
                  </a:outerShdw>
                </a:effectLst>
                <a:ea typeface="Tahoma" pitchFamily="34" charset="0"/>
                <a:cs typeface="Tahoma" pitchFamily="34" charset="0"/>
              </a:rPr>
              <a:t> </a:t>
            </a:r>
          </a:p>
          <a:p>
            <a:r>
              <a:rPr lang="de-CH" sz="1600" dirty="0">
                <a:effectLst>
                  <a:outerShdw blurRad="38100" dist="38100" dir="2700000" algn="tl">
                    <a:srgbClr val="000000">
                      <a:alpha val="43137"/>
                    </a:srgbClr>
                  </a:outerShdw>
                </a:effectLst>
                <a:ea typeface="Tahoma" pitchFamily="34" charset="0"/>
                <a:cs typeface="Tahoma" pitchFamily="34" charset="0"/>
              </a:rPr>
              <a:t> </a:t>
            </a:r>
            <a:r>
              <a:rPr lang="de-CH" sz="1600" dirty="0" smtClean="0">
                <a:effectLst>
                  <a:outerShdw blurRad="38100" dist="38100" dir="2700000" algn="tl">
                    <a:srgbClr val="000000">
                      <a:alpha val="43137"/>
                    </a:srgbClr>
                  </a:outerShdw>
                </a:effectLst>
                <a:ea typeface="Tahoma" pitchFamily="34" charset="0"/>
                <a:cs typeface="Tahoma" pitchFamily="34" charset="0"/>
              </a:rPr>
              <a:t>     </a:t>
            </a:r>
            <a:r>
              <a:rPr lang="de-CH" sz="1600" dirty="0" smtClean="0">
                <a:solidFill>
                  <a:srgbClr val="66FF66"/>
                </a:solidFill>
                <a:effectLst>
                  <a:outerShdw blurRad="38100" dist="38100" dir="2700000" algn="tl">
                    <a:srgbClr val="000000">
                      <a:alpha val="43137"/>
                    </a:srgbClr>
                  </a:outerShdw>
                </a:effectLst>
                <a:ea typeface="Tahoma" pitchFamily="34" charset="0"/>
                <a:cs typeface="Tahoma" pitchFamily="34" charset="0"/>
              </a:rPr>
              <a:t>stopping  intensity  </a:t>
            </a:r>
            <a:r>
              <a:rPr lang="de-CH" sz="1600" dirty="0" smtClean="0">
                <a:effectLst>
                  <a:outerShdw blurRad="38100" dist="38100" dir="2700000" algn="tl">
                    <a:srgbClr val="000000">
                      <a:alpha val="43137"/>
                    </a:srgbClr>
                  </a:outerShdw>
                </a:effectLst>
                <a:ea typeface="Tahoma" pitchFamily="34" charset="0"/>
                <a:cs typeface="Tahoma" pitchFamily="34" charset="0"/>
              </a:rPr>
              <a:t>for 2012 Run </a:t>
            </a:r>
          </a:p>
          <a:p>
            <a:r>
              <a:rPr lang="de-CH" sz="1600" dirty="0">
                <a:effectLst>
                  <a:outerShdw blurRad="38100" dist="38100" dir="2700000" algn="tl">
                    <a:srgbClr val="000000">
                      <a:alpha val="43137"/>
                    </a:srgbClr>
                  </a:outerShdw>
                </a:effectLst>
                <a:ea typeface="Tahoma" pitchFamily="34" charset="0"/>
                <a:cs typeface="Tahoma" pitchFamily="34" charset="0"/>
              </a:rPr>
              <a:t> </a:t>
            </a:r>
            <a:r>
              <a:rPr lang="de-CH" sz="1600" dirty="0" smtClean="0">
                <a:effectLst>
                  <a:outerShdw blurRad="38100" dist="38100" dir="2700000" algn="tl">
                    <a:srgbClr val="000000">
                      <a:alpha val="43137"/>
                    </a:srgbClr>
                  </a:outerShdw>
                </a:effectLst>
                <a:ea typeface="Tahoma" pitchFamily="34" charset="0"/>
                <a:cs typeface="Tahoma" pitchFamily="34" charset="0"/>
              </a:rPr>
              <a:t>     </a:t>
            </a:r>
            <a:r>
              <a:rPr lang="de-CH" sz="1600" dirty="0" smtClean="0">
                <a:solidFill>
                  <a:srgbClr val="66FF66"/>
                </a:solidFill>
                <a:effectLst>
                  <a:outerShdw blurRad="38100" dist="38100" dir="2700000" algn="tl">
                    <a:srgbClr val="000000">
                      <a:alpha val="43137"/>
                    </a:srgbClr>
                  </a:outerShdw>
                </a:effectLst>
                <a:ea typeface="Tahoma" pitchFamily="34" charset="0"/>
                <a:cs typeface="Tahoma" pitchFamily="34" charset="0"/>
              </a:rPr>
              <a:t>increased (10-15)% </a:t>
            </a:r>
          </a:p>
        </p:txBody>
      </p:sp>
    </p:spTree>
    <p:extLst>
      <p:ext uri="{BB962C8B-B14F-4D97-AF65-F5344CB8AC3E}">
        <p14:creationId xmlns:p14="http://schemas.microsoft.com/office/powerpoint/2010/main" val="3579310307"/>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MEG 2012 </a:t>
            </a:r>
            <a:r>
              <a:rPr lang="en-GB" dirty="0" smtClean="0"/>
              <a:t>Overview Cont.</a:t>
            </a:r>
            <a:endParaRPr lang="en-GB" dirty="0"/>
          </a:p>
        </p:txBody>
      </p:sp>
      <p:sp>
        <p:nvSpPr>
          <p:cNvPr id="3" name="Date Placeholder 2"/>
          <p:cNvSpPr>
            <a:spLocks noGrp="1"/>
          </p:cNvSpPr>
          <p:nvPr>
            <p:ph type="dt" sz="half" idx="2"/>
          </p:nvPr>
        </p:nvSpPr>
        <p:spPr/>
        <p:txBody>
          <a:bodyPr/>
          <a:lstStyle/>
          <a:p>
            <a:r>
              <a:rPr lang="de-CH" smtClean="0"/>
              <a:t>Peter-Raymond Kettle</a:t>
            </a:r>
            <a:endParaRPr lang="en-GB"/>
          </a:p>
        </p:txBody>
      </p:sp>
      <p:sp>
        <p:nvSpPr>
          <p:cNvPr id="4" name="Slide Number Placeholder 3"/>
          <p:cNvSpPr>
            <a:spLocks noGrp="1"/>
          </p:cNvSpPr>
          <p:nvPr>
            <p:ph type="sldNum" sz="quarter" idx="4"/>
          </p:nvPr>
        </p:nvSpPr>
        <p:spPr/>
        <p:txBody>
          <a:bodyPr/>
          <a:lstStyle/>
          <a:p>
            <a:fld id="{DCE8B236-B968-7C40-80F0-91F79B8B445C}" type="slidenum">
              <a:rPr lang="en-GB" smtClean="0"/>
              <a:pPr/>
              <a:t>4</a:t>
            </a:fld>
            <a:endParaRPr lang="en-GB" dirty="0"/>
          </a:p>
        </p:txBody>
      </p:sp>
      <p:sp>
        <p:nvSpPr>
          <p:cNvPr id="5" name="Footer Placeholder 4"/>
          <p:cNvSpPr>
            <a:spLocks noGrp="1"/>
          </p:cNvSpPr>
          <p:nvPr>
            <p:ph type="ftr" sz="quarter" idx="3"/>
          </p:nvPr>
        </p:nvSpPr>
        <p:spPr/>
        <p:txBody>
          <a:bodyPr/>
          <a:lstStyle/>
          <a:p>
            <a:r>
              <a:rPr lang="en-GB" smtClean="0"/>
              <a:t>MEG 2013 Review</a:t>
            </a:r>
            <a:endParaRPr lang="en-GB"/>
          </a:p>
        </p:txBody>
      </p:sp>
      <p:sp>
        <p:nvSpPr>
          <p:cNvPr id="6" name="Rectangle 5"/>
          <p:cNvSpPr/>
          <p:nvPr/>
        </p:nvSpPr>
        <p:spPr>
          <a:xfrm>
            <a:off x="118533" y="3705446"/>
            <a:ext cx="3048000" cy="2185214"/>
          </a:xfrm>
          <a:prstGeom prst="rect">
            <a:avLst/>
          </a:prstGeom>
        </p:spPr>
        <p:txBody>
          <a:bodyPr wrap="square">
            <a:spAutoFit/>
          </a:bodyPr>
          <a:lstStyle/>
          <a:p>
            <a:pPr marL="285750" indent="-285750">
              <a:buFont typeface="Arial" pitchFamily="34" charset="0"/>
              <a:buChar char="•"/>
            </a:pPr>
            <a:r>
              <a:rPr lang="de-CH" sz="1600" b="1" u="sng" dirty="0">
                <a:solidFill>
                  <a:srgbClr val="66FF66"/>
                </a:solidFill>
                <a:effectLst>
                  <a:outerShdw blurRad="38100" dist="38100" dir="2700000" algn="tl">
                    <a:srgbClr val="000000">
                      <a:alpha val="43137"/>
                    </a:srgbClr>
                  </a:outerShdw>
                </a:effectLst>
              </a:rPr>
              <a:t>7</a:t>
            </a:r>
            <a:r>
              <a:rPr lang="de-CH" sz="1600" b="1" u="sng" dirty="0" smtClean="0">
                <a:solidFill>
                  <a:srgbClr val="66FF66"/>
                </a:solidFill>
                <a:effectLst>
                  <a:outerShdw blurRad="38100" dist="38100" dir="2700000" algn="tl">
                    <a:srgbClr val="000000">
                      <a:alpha val="43137"/>
                    </a:srgbClr>
                  </a:outerShdw>
                </a:effectLst>
              </a:rPr>
              <a:t> DC Modules replaced</a:t>
            </a:r>
          </a:p>
          <a:p>
            <a:pPr marL="285750" indent="-285750">
              <a:buFont typeface="Arial" pitchFamily="34" charset="0"/>
              <a:buChar char="•"/>
            </a:pPr>
            <a:endParaRPr lang="de-CH" sz="800" b="1" u="sng" dirty="0">
              <a:solidFill>
                <a:srgbClr val="66FF66"/>
              </a:solidFill>
              <a:effectLst>
                <a:outerShdw blurRad="38100" dist="38100" dir="2700000" algn="tl">
                  <a:srgbClr val="000000">
                    <a:alpha val="43137"/>
                  </a:srgbClr>
                </a:outerShdw>
              </a:effectLst>
              <a:sym typeface="Wingdings"/>
            </a:endParaRPr>
          </a:p>
          <a:p>
            <a:r>
              <a:rPr lang="de-CH" sz="1600" dirty="0" smtClean="0">
                <a:effectLst>
                  <a:outerShdw blurRad="38100" dist="38100" dir="2700000" algn="tl">
                    <a:srgbClr val="000000">
                      <a:alpha val="43137"/>
                    </a:srgbClr>
                  </a:outerShdw>
                </a:effectLst>
                <a:sym typeface="Wingdings"/>
              </a:rPr>
              <a:t> </a:t>
            </a:r>
            <a:r>
              <a:rPr lang="de-CH" sz="1600" dirty="0" smtClean="0">
                <a:solidFill>
                  <a:srgbClr val="66FF66"/>
                </a:solidFill>
                <a:effectLst>
                  <a:outerShdw blurRad="38100" dist="38100" dir="2700000" algn="tl">
                    <a:srgbClr val="000000">
                      <a:alpha val="43137"/>
                    </a:srgbClr>
                  </a:outerShdw>
                </a:effectLst>
                <a:sym typeface="Wingdings"/>
              </a:rPr>
              <a:t>7 DC modules were replaced</a:t>
            </a:r>
          </a:p>
          <a:p>
            <a:r>
              <a:rPr lang="de-CH" sz="1600" dirty="0" smtClean="0">
                <a:effectLst>
                  <a:outerShdw blurRad="38100" dist="38100" dir="2700000" algn="tl">
                    <a:srgbClr val="000000">
                      <a:alpha val="43137"/>
                    </a:srgbClr>
                  </a:outerShdw>
                </a:effectLst>
                <a:sym typeface="Wingdings"/>
              </a:rPr>
              <a:t>For 2012 Run – initial HV </a:t>
            </a:r>
          </a:p>
          <a:p>
            <a:r>
              <a:rPr lang="de-CH" sz="1600" dirty="0" smtClean="0">
                <a:effectLst>
                  <a:outerShdw blurRad="38100" dist="38100" dir="2700000" algn="tl">
                    <a:srgbClr val="000000">
                      <a:alpha val="43137"/>
                    </a:srgbClr>
                  </a:outerShdw>
                </a:effectLst>
                <a:sym typeface="Wingdings"/>
              </a:rPr>
              <a:t>problems with modules located</a:t>
            </a:r>
          </a:p>
          <a:p>
            <a:r>
              <a:rPr lang="de-CH" sz="1600" dirty="0" smtClean="0">
                <a:effectLst>
                  <a:outerShdw blurRad="38100" dist="38100" dir="2700000" algn="tl">
                    <a:srgbClr val="000000">
                      <a:alpha val="43137"/>
                    </a:srgbClr>
                  </a:outerShdw>
                </a:effectLst>
                <a:sym typeface="Wingdings"/>
              </a:rPr>
              <a:t>&amp; solved with extra HV-capacitor potting on prints </a:t>
            </a:r>
          </a:p>
          <a:p>
            <a:r>
              <a:rPr lang="de-CH" sz="1600" dirty="0">
                <a:effectLst>
                  <a:outerShdw blurRad="38100" dist="38100" dir="2700000" algn="tl">
                    <a:srgbClr val="000000">
                      <a:alpha val="43137"/>
                    </a:srgbClr>
                  </a:outerShdw>
                </a:effectLst>
                <a:sym typeface="Wingdings"/>
              </a:rPr>
              <a:t> </a:t>
            </a:r>
            <a:r>
              <a:rPr lang="de-CH" sz="1600" dirty="0" smtClean="0">
                <a:effectLst>
                  <a:outerShdw blurRad="38100" dist="38100" dir="2700000" algn="tl">
                    <a:srgbClr val="000000">
                      <a:alpha val="43137"/>
                    </a:srgbClr>
                  </a:outerShdw>
                </a:effectLst>
                <a:sym typeface="Wingdings"/>
              </a:rPr>
              <a:t>– </a:t>
            </a:r>
            <a:r>
              <a:rPr lang="de-CH" sz="1600" dirty="0" smtClean="0">
                <a:solidFill>
                  <a:srgbClr val="66FF66"/>
                </a:solidFill>
                <a:effectLst>
                  <a:outerShdw blurRad="38100" dist="38100" dir="2700000" algn="tl">
                    <a:srgbClr val="000000">
                      <a:alpha val="43137"/>
                    </a:srgbClr>
                  </a:outerShdw>
                </a:effectLst>
                <a:sym typeface="Wingdings"/>
              </a:rPr>
              <a:t>caused start-up delay</a:t>
            </a:r>
          </a:p>
          <a:p>
            <a:r>
              <a:rPr lang="de-CH" sz="1600" dirty="0" smtClean="0">
                <a:effectLst>
                  <a:outerShdw blurRad="38100" dist="38100" dir="2700000" algn="tl">
                    <a:srgbClr val="000000">
                      <a:alpha val="43137"/>
                    </a:srgbClr>
                  </a:outerShdw>
                </a:effectLst>
                <a:sym typeface="Wingdings"/>
              </a:rPr>
              <a:t>-</a:t>
            </a:r>
            <a:r>
              <a:rPr lang="de-CH" sz="1600" dirty="0" smtClean="0">
                <a:solidFill>
                  <a:srgbClr val="66FF66"/>
                </a:solidFill>
                <a:effectLst>
                  <a:outerShdw blurRad="38100" dist="38100" dir="2700000" algn="tl">
                    <a:srgbClr val="000000">
                      <a:alpha val="43137"/>
                    </a:srgbClr>
                  </a:outerShdw>
                </a:effectLst>
                <a:sym typeface="Wingdings"/>
              </a:rPr>
              <a:t> Loss of 7-planes by end of Dec.</a:t>
            </a:r>
            <a:endParaRPr lang="de-CH" sz="1600" dirty="0">
              <a:solidFill>
                <a:srgbClr val="66FF66"/>
              </a:solidFill>
              <a:effectLst>
                <a:outerShdw blurRad="38100" dist="38100" dir="2700000" algn="tl">
                  <a:srgbClr val="000000">
                    <a:alpha val="43137"/>
                  </a:srgbClr>
                </a:outerShdw>
              </a:effectLst>
              <a:sym typeface="Wingdings"/>
            </a:endParaRPr>
          </a:p>
        </p:txBody>
      </p:sp>
      <p:grpSp>
        <p:nvGrpSpPr>
          <p:cNvPr id="7" name="Group 6"/>
          <p:cNvGrpSpPr/>
          <p:nvPr/>
        </p:nvGrpSpPr>
        <p:grpSpPr>
          <a:xfrm>
            <a:off x="364067" y="1676400"/>
            <a:ext cx="2435125" cy="1826344"/>
            <a:chOff x="3062795" y="1268760"/>
            <a:chExt cx="2435125" cy="1826344"/>
          </a:xfrm>
        </p:grpSpPr>
        <p:pic>
          <p:nvPicPr>
            <p:cNvPr id="8" name="Picture 3" descr="F:\Physics D\MEG2010\New Muon Target\DSCF019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62795" y="1268760"/>
              <a:ext cx="2435125" cy="1826344"/>
            </a:xfrm>
            <a:prstGeom prst="rect">
              <a:avLst/>
            </a:prstGeom>
            <a:noFill/>
            <a:effectLst>
              <a:outerShdw blurRad="50800" dist="165100" dir="2700000" algn="tl" rotWithShape="0">
                <a:prstClr val="black">
                  <a:alpha val="74000"/>
                </a:prstClr>
              </a:outerShdw>
            </a:effectLst>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3131840" y="1268760"/>
              <a:ext cx="582211" cy="369332"/>
            </a:xfrm>
            <a:prstGeom prst="rect">
              <a:avLst/>
            </a:prstGeom>
          </p:spPr>
          <p:style>
            <a:lnRef idx="0">
              <a:schemeClr val="accent6"/>
            </a:lnRef>
            <a:fillRef idx="3">
              <a:schemeClr val="accent6"/>
            </a:fillRef>
            <a:effectRef idx="3">
              <a:schemeClr val="accent6"/>
            </a:effectRef>
            <a:fontRef idx="minor">
              <a:schemeClr val="lt1"/>
            </a:fontRef>
          </p:style>
          <p:txBody>
            <a:bodyPr wrap="none" rtlCol="0">
              <a:spAutoFit/>
            </a:bodyPr>
            <a:lstStyle/>
            <a:p>
              <a:r>
                <a:rPr lang="de-CH" dirty="0" smtClean="0">
                  <a:solidFill>
                    <a:srgbClr val="FF0000"/>
                  </a:solidFill>
                  <a:effectLst>
                    <a:outerShdw blurRad="38100" dist="38100" dir="2700000" algn="tl">
                      <a:srgbClr val="000000">
                        <a:alpha val="43137"/>
                      </a:srgbClr>
                    </a:outerShdw>
                  </a:effectLst>
                </a:rPr>
                <a:t>DCs</a:t>
              </a:r>
              <a:endParaRPr lang="en-GB" dirty="0">
                <a:solidFill>
                  <a:srgbClr val="FF0000"/>
                </a:solidFill>
                <a:effectLst>
                  <a:outerShdw blurRad="38100" dist="38100" dir="2700000" algn="tl">
                    <a:srgbClr val="000000">
                      <a:alpha val="43137"/>
                    </a:srgbClr>
                  </a:outerShdw>
                </a:effectLst>
              </a:endParaRPr>
            </a:p>
          </p:txBody>
        </p:sp>
      </p:grpSp>
      <p:sp>
        <p:nvSpPr>
          <p:cNvPr id="10" name="Rectangle 9"/>
          <p:cNvSpPr/>
          <p:nvPr/>
        </p:nvSpPr>
        <p:spPr>
          <a:xfrm>
            <a:off x="2971799" y="3276600"/>
            <a:ext cx="2867163" cy="2308324"/>
          </a:xfrm>
          <a:prstGeom prst="rect">
            <a:avLst/>
          </a:prstGeom>
        </p:spPr>
        <p:txBody>
          <a:bodyPr wrap="square">
            <a:spAutoFit/>
          </a:bodyPr>
          <a:lstStyle/>
          <a:p>
            <a:pPr marL="285750" indent="-285750">
              <a:buFont typeface="Arial"/>
              <a:buChar char="•"/>
            </a:pPr>
            <a:r>
              <a:rPr lang="en-GB" sz="1600" b="1" u="sng" dirty="0">
                <a:solidFill>
                  <a:srgbClr val="66FF66"/>
                </a:solidFill>
                <a:effectLst>
                  <a:outerShdw blurRad="38100" dist="38100" dir="2700000" algn="tl">
                    <a:srgbClr val="000000">
                      <a:alpha val="43137"/>
                    </a:srgbClr>
                  </a:outerShdw>
                </a:effectLst>
                <a:sym typeface="Wingdings"/>
              </a:rPr>
              <a:t>Stable operation of calorimeter</a:t>
            </a:r>
          </a:p>
          <a:p>
            <a:r>
              <a:rPr lang="en-GB" sz="1600" dirty="0">
                <a:solidFill>
                  <a:srgbClr val="66FF66"/>
                </a:solidFill>
                <a:effectLst>
                  <a:outerShdw blurRad="38100" dist="38100" dir="2700000" algn="tl">
                    <a:srgbClr val="000000">
                      <a:alpha val="43137"/>
                    </a:srgbClr>
                  </a:outerShdw>
                </a:effectLst>
                <a:sym typeface="Wingdings"/>
              </a:rPr>
              <a:t>  </a:t>
            </a:r>
            <a:r>
              <a:rPr lang="en-GB" sz="1600" dirty="0" smtClean="0">
                <a:solidFill>
                  <a:srgbClr val="66FF66"/>
                </a:solidFill>
                <a:effectLst>
                  <a:outerShdw blurRad="38100" dist="38100" dir="2700000" algn="tl">
                    <a:srgbClr val="000000">
                      <a:alpha val="43137"/>
                    </a:srgbClr>
                  </a:outerShdw>
                </a:effectLst>
                <a:sym typeface="Wingdings"/>
              </a:rPr>
              <a:t> </a:t>
            </a:r>
            <a:r>
              <a:rPr lang="en-GB" sz="1600" dirty="0" smtClean="0">
                <a:effectLst>
                  <a:outerShdw blurRad="38100" dist="38100" dir="2700000" algn="tl">
                    <a:srgbClr val="000000">
                      <a:alpha val="43137"/>
                    </a:srgbClr>
                  </a:outerShdw>
                </a:effectLst>
                <a:sym typeface="Wingdings"/>
              </a:rPr>
              <a:t> </a:t>
            </a:r>
            <a:r>
              <a:rPr lang="en-GB" sz="1600" dirty="0">
                <a:effectLst>
                  <a:outerShdw blurRad="38100" dist="38100" dir="2700000" algn="tl">
                    <a:srgbClr val="000000">
                      <a:alpha val="43137"/>
                    </a:srgbClr>
                  </a:outerShdw>
                </a:effectLst>
                <a:sym typeface="Wingdings"/>
              </a:rPr>
              <a:t>- </a:t>
            </a:r>
            <a:r>
              <a:rPr lang="en-GB" sz="1600" dirty="0" smtClean="0">
                <a:solidFill>
                  <a:srgbClr val="66FF66"/>
                </a:solidFill>
                <a:effectLst>
                  <a:outerShdw blurRad="38100" dist="38100" dir="2700000" algn="tl">
                    <a:srgbClr val="000000">
                      <a:alpha val="43137"/>
                    </a:srgbClr>
                  </a:outerShdw>
                </a:effectLst>
                <a:sym typeface="Wingdings"/>
              </a:rPr>
              <a:t>stable light-yield </a:t>
            </a:r>
            <a:r>
              <a:rPr lang="en-GB" sz="1600" dirty="0" smtClean="0">
                <a:effectLst>
                  <a:outerShdw blurRad="38100" dist="38100" dir="2700000" algn="tl">
                    <a:srgbClr val="000000">
                      <a:alpha val="43137"/>
                    </a:srgbClr>
                  </a:outerShdw>
                </a:effectLst>
                <a:sym typeface="Wingdings"/>
              </a:rPr>
              <a:t>(well </a:t>
            </a:r>
          </a:p>
          <a:p>
            <a:r>
              <a:rPr lang="en-GB" sz="1600" dirty="0">
                <a:effectLst>
                  <a:outerShdw blurRad="38100" dist="38100" dir="2700000" algn="tl">
                    <a:srgbClr val="000000">
                      <a:alpha val="43137"/>
                    </a:srgbClr>
                  </a:outerShdw>
                </a:effectLst>
                <a:sym typeface="Wingdings"/>
              </a:rPr>
              <a:t> </a:t>
            </a:r>
            <a:r>
              <a:rPr lang="en-GB" sz="1600" dirty="0" smtClean="0">
                <a:effectLst>
                  <a:outerShdw blurRad="38100" dist="38100" dir="2700000" algn="tl">
                    <a:srgbClr val="000000">
                      <a:alpha val="43137"/>
                    </a:srgbClr>
                  </a:outerShdw>
                </a:effectLst>
                <a:sym typeface="Wingdings"/>
              </a:rPr>
              <a:t>     monitored &amp; compensated)</a:t>
            </a:r>
          </a:p>
          <a:p>
            <a:r>
              <a:rPr lang="en-GB" sz="1600" dirty="0">
                <a:effectLst>
                  <a:outerShdw blurRad="38100" dist="38100" dir="2700000" algn="tl">
                    <a:srgbClr val="000000">
                      <a:alpha val="43137"/>
                    </a:srgbClr>
                  </a:outerShdw>
                </a:effectLst>
                <a:sym typeface="Wingdings"/>
              </a:rPr>
              <a:t> </a:t>
            </a:r>
            <a:r>
              <a:rPr lang="en-GB" sz="1600" dirty="0" smtClean="0">
                <a:effectLst>
                  <a:outerShdw blurRad="38100" dist="38100" dir="2700000" algn="tl">
                    <a:srgbClr val="000000">
                      <a:alpha val="43137"/>
                    </a:srgbClr>
                  </a:outerShdw>
                </a:effectLst>
                <a:sym typeface="Wingdings"/>
              </a:rPr>
              <a:t>   - </a:t>
            </a:r>
            <a:r>
              <a:rPr lang="en-GB" sz="1600" dirty="0" smtClean="0">
                <a:solidFill>
                  <a:srgbClr val="66FF66"/>
                </a:solidFill>
                <a:effectLst>
                  <a:outerShdw blurRad="38100" dist="38100" dir="2700000" algn="tl">
                    <a:srgbClr val="000000">
                      <a:alpha val="43137"/>
                    </a:srgbClr>
                  </a:outerShdw>
                </a:effectLst>
                <a:sym typeface="Wingdings"/>
              </a:rPr>
              <a:t>PMT gain-loss at 2011 level </a:t>
            </a:r>
          </a:p>
          <a:p>
            <a:r>
              <a:rPr lang="en-GB" sz="1600" dirty="0">
                <a:effectLst>
                  <a:outerShdw blurRad="38100" dist="38100" dir="2700000" algn="tl">
                    <a:srgbClr val="000000">
                      <a:alpha val="43137"/>
                    </a:srgbClr>
                  </a:outerShdw>
                </a:effectLst>
                <a:sym typeface="Wingdings"/>
              </a:rPr>
              <a:t> </a:t>
            </a:r>
            <a:r>
              <a:rPr lang="en-GB" sz="1600" dirty="0" smtClean="0">
                <a:effectLst>
                  <a:outerShdw blurRad="38100" dist="38100" dir="2700000" algn="tl">
                    <a:srgbClr val="000000">
                      <a:alpha val="43137"/>
                    </a:srgbClr>
                  </a:outerShdw>
                </a:effectLst>
                <a:sym typeface="Wingdings"/>
              </a:rPr>
              <a:t>     &lt; 0.1%/D MEG &lt; 0.2%/D CEX</a:t>
            </a:r>
            <a:endParaRPr lang="en-GB" sz="1600" dirty="0">
              <a:effectLst>
                <a:outerShdw blurRad="38100" dist="38100" dir="2700000" algn="tl">
                  <a:srgbClr val="000000">
                    <a:alpha val="43137"/>
                  </a:srgbClr>
                </a:outerShdw>
              </a:effectLst>
              <a:sym typeface="Wingdings"/>
            </a:endParaRPr>
          </a:p>
          <a:p>
            <a:r>
              <a:rPr lang="en-GB" sz="1600" dirty="0">
                <a:solidFill>
                  <a:srgbClr val="66FF66"/>
                </a:solidFill>
                <a:effectLst>
                  <a:outerShdw blurRad="38100" dist="38100" dir="2700000" algn="tl">
                    <a:srgbClr val="000000">
                      <a:alpha val="43137"/>
                    </a:srgbClr>
                  </a:outerShdw>
                </a:effectLst>
                <a:sym typeface="Wingdings"/>
              </a:rPr>
              <a:t> </a:t>
            </a:r>
            <a:r>
              <a:rPr lang="en-GB" sz="1600" dirty="0">
                <a:solidFill>
                  <a:srgbClr val="FFFFFF"/>
                </a:solidFill>
                <a:effectLst>
                  <a:outerShdw blurRad="38100" dist="38100" dir="2700000" algn="tl">
                    <a:srgbClr val="000000">
                      <a:alpha val="43137"/>
                    </a:srgbClr>
                  </a:outerShdw>
                </a:effectLst>
                <a:sym typeface="Wingdings"/>
              </a:rPr>
              <a:t>   </a:t>
            </a:r>
            <a:r>
              <a:rPr lang="en-GB" sz="1600" dirty="0" smtClean="0">
                <a:solidFill>
                  <a:srgbClr val="FFFFFF"/>
                </a:solidFill>
                <a:effectLst>
                  <a:outerShdw blurRad="38100" dist="38100" dir="2700000" algn="tl">
                    <a:srgbClr val="000000">
                      <a:alpha val="43137"/>
                    </a:srgbClr>
                  </a:outerShdw>
                </a:effectLst>
                <a:sym typeface="Wingdings"/>
              </a:rPr>
              <a:t>- provisional </a:t>
            </a:r>
            <a:r>
              <a:rPr lang="en-GB" sz="1600" dirty="0" smtClean="0">
                <a:solidFill>
                  <a:srgbClr val="66FF66"/>
                </a:solidFill>
                <a:effectLst>
                  <a:outerShdw blurRad="38100" dist="38100" dir="2700000" algn="tl">
                    <a:srgbClr val="000000">
                      <a:alpha val="43137"/>
                    </a:srgbClr>
                  </a:outerShdw>
                </a:effectLst>
                <a:sym typeface="Wingdings"/>
              </a:rPr>
              <a:t>energy    </a:t>
            </a:r>
          </a:p>
          <a:p>
            <a:r>
              <a:rPr lang="en-GB" sz="1600" dirty="0">
                <a:solidFill>
                  <a:srgbClr val="66FF66"/>
                </a:solidFill>
                <a:effectLst>
                  <a:outerShdw blurRad="38100" dist="38100" dir="2700000" algn="tl">
                    <a:srgbClr val="000000">
                      <a:alpha val="43137"/>
                    </a:srgbClr>
                  </a:outerShdw>
                </a:effectLst>
                <a:sym typeface="Wingdings"/>
              </a:rPr>
              <a:t> </a:t>
            </a:r>
            <a:r>
              <a:rPr lang="en-GB" sz="1600" dirty="0" smtClean="0">
                <a:solidFill>
                  <a:srgbClr val="66FF66"/>
                </a:solidFill>
                <a:effectLst>
                  <a:outerShdw blurRad="38100" dist="38100" dir="2700000" algn="tl">
                    <a:srgbClr val="000000">
                      <a:alpha val="43137"/>
                    </a:srgbClr>
                  </a:outerShdw>
                </a:effectLst>
                <a:sym typeface="Wingdings"/>
              </a:rPr>
              <a:t>     resolution consistent with   </a:t>
            </a:r>
          </a:p>
          <a:p>
            <a:r>
              <a:rPr lang="en-GB" sz="1600" dirty="0">
                <a:solidFill>
                  <a:srgbClr val="66FF66"/>
                </a:solidFill>
                <a:effectLst>
                  <a:outerShdw blurRad="38100" dist="38100" dir="2700000" algn="tl">
                    <a:srgbClr val="000000">
                      <a:alpha val="43137"/>
                    </a:srgbClr>
                  </a:outerShdw>
                </a:effectLst>
                <a:sym typeface="Wingdings"/>
              </a:rPr>
              <a:t> </a:t>
            </a:r>
            <a:r>
              <a:rPr lang="en-GB" sz="1600" dirty="0" smtClean="0">
                <a:solidFill>
                  <a:srgbClr val="66FF66"/>
                </a:solidFill>
                <a:effectLst>
                  <a:outerShdw blurRad="38100" dist="38100" dir="2700000" algn="tl">
                    <a:srgbClr val="000000">
                      <a:alpha val="43137"/>
                    </a:srgbClr>
                  </a:outerShdw>
                </a:effectLst>
                <a:sym typeface="Wingdings"/>
              </a:rPr>
              <a:t>     2011</a:t>
            </a:r>
          </a:p>
        </p:txBody>
      </p:sp>
      <p:grpSp>
        <p:nvGrpSpPr>
          <p:cNvPr id="11" name="Group 10"/>
          <p:cNvGrpSpPr/>
          <p:nvPr/>
        </p:nvGrpSpPr>
        <p:grpSpPr>
          <a:xfrm>
            <a:off x="3467160" y="810984"/>
            <a:ext cx="1728192" cy="2230780"/>
            <a:chOff x="539552" y="833588"/>
            <a:chExt cx="1728192" cy="2230780"/>
          </a:xfrm>
        </p:grpSpPr>
        <p:pic>
          <p:nvPicPr>
            <p:cNvPr id="12" name="Picture 8" descr="CaloPiE5"/>
            <p:cNvPicPr>
              <a:picLocks noChangeAspect="1" noChangeArrowheads="1"/>
            </p:cNvPicPr>
            <p:nvPr/>
          </p:nvPicPr>
          <p:blipFill>
            <a:blip r:embed="rId3"/>
            <a:srcRect/>
            <a:stretch>
              <a:fillRect/>
            </a:stretch>
          </p:blipFill>
          <p:spPr bwMode="auto">
            <a:xfrm>
              <a:off x="539552" y="833588"/>
              <a:ext cx="1728192" cy="2157862"/>
            </a:xfrm>
            <a:prstGeom prst="rect">
              <a:avLst/>
            </a:prstGeom>
            <a:noFill/>
            <a:effectLst>
              <a:outerShdw blurRad="50800" dist="165100" dir="2700000" algn="tl" rotWithShape="0">
                <a:prstClr val="black">
                  <a:alpha val="74000"/>
                </a:prstClr>
              </a:outerShdw>
            </a:effectLst>
          </p:spPr>
        </p:pic>
        <p:sp>
          <p:nvSpPr>
            <p:cNvPr id="13" name="TextBox 12"/>
            <p:cNvSpPr txBox="1"/>
            <p:nvPr/>
          </p:nvSpPr>
          <p:spPr>
            <a:xfrm>
              <a:off x="911282" y="2695036"/>
              <a:ext cx="1356462" cy="369332"/>
            </a:xfrm>
            <a:prstGeom prst="rect">
              <a:avLst/>
            </a:prstGeom>
          </p:spPr>
          <p:style>
            <a:lnRef idx="0">
              <a:schemeClr val="accent6"/>
            </a:lnRef>
            <a:fillRef idx="3">
              <a:schemeClr val="accent6"/>
            </a:fillRef>
            <a:effectRef idx="3">
              <a:schemeClr val="accent6"/>
            </a:effectRef>
            <a:fontRef idx="minor">
              <a:schemeClr val="lt1"/>
            </a:fontRef>
          </p:style>
          <p:txBody>
            <a:bodyPr wrap="none" rtlCol="0">
              <a:spAutoFit/>
            </a:bodyPr>
            <a:lstStyle/>
            <a:p>
              <a:r>
                <a:rPr lang="de-CH" dirty="0" smtClean="0">
                  <a:solidFill>
                    <a:srgbClr val="FF0000"/>
                  </a:solidFill>
                  <a:effectLst>
                    <a:outerShdw blurRad="38100" dist="38100" dir="2700000" algn="tl">
                      <a:srgbClr val="000000">
                        <a:alpha val="43137"/>
                      </a:srgbClr>
                    </a:outerShdw>
                  </a:effectLst>
                </a:rPr>
                <a:t>Calorimeter</a:t>
              </a:r>
              <a:endParaRPr lang="en-GB" dirty="0">
                <a:solidFill>
                  <a:srgbClr val="FF0000"/>
                </a:solidFill>
                <a:effectLst>
                  <a:outerShdw blurRad="38100" dist="38100" dir="2700000" algn="tl">
                    <a:srgbClr val="000000">
                      <a:alpha val="43137"/>
                    </a:srgbClr>
                  </a:outerShdw>
                </a:effectLst>
              </a:endParaRPr>
            </a:p>
          </p:txBody>
        </p:sp>
      </p:grpSp>
      <p:grpSp>
        <p:nvGrpSpPr>
          <p:cNvPr id="14" name="Group 13"/>
          <p:cNvGrpSpPr/>
          <p:nvPr/>
        </p:nvGrpSpPr>
        <p:grpSpPr>
          <a:xfrm>
            <a:off x="6186334" y="1620890"/>
            <a:ext cx="2534603" cy="1937364"/>
            <a:chOff x="6481029" y="800300"/>
            <a:chExt cx="2534603" cy="1937364"/>
          </a:xfrm>
        </p:grpSpPr>
        <p:pic>
          <p:nvPicPr>
            <p:cNvPr id="15" name="Picture 3" descr="TC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81029" y="836712"/>
              <a:ext cx="2534603" cy="1900952"/>
            </a:xfrm>
            <a:prstGeom prst="rect">
              <a:avLst/>
            </a:prstGeom>
            <a:noFill/>
            <a:effectLst>
              <a:outerShdw blurRad="50800" dist="165100" dir="2700000" algn="tl" rotWithShape="0">
                <a:prstClr val="black">
                  <a:alpha val="74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p:cNvSpPr txBox="1"/>
            <p:nvPr/>
          </p:nvSpPr>
          <p:spPr>
            <a:xfrm>
              <a:off x="6481029" y="800300"/>
              <a:ext cx="555345" cy="369332"/>
            </a:xfrm>
            <a:prstGeom prst="rect">
              <a:avLst/>
            </a:prstGeom>
          </p:spPr>
          <p:style>
            <a:lnRef idx="0">
              <a:schemeClr val="accent6"/>
            </a:lnRef>
            <a:fillRef idx="3">
              <a:schemeClr val="accent6"/>
            </a:fillRef>
            <a:effectRef idx="3">
              <a:schemeClr val="accent6"/>
            </a:effectRef>
            <a:fontRef idx="minor">
              <a:schemeClr val="lt1"/>
            </a:fontRef>
          </p:style>
          <p:txBody>
            <a:bodyPr wrap="none" rtlCol="0">
              <a:spAutoFit/>
            </a:bodyPr>
            <a:lstStyle/>
            <a:p>
              <a:r>
                <a:rPr lang="de-CH" dirty="0" smtClean="0">
                  <a:solidFill>
                    <a:srgbClr val="FF0000"/>
                  </a:solidFill>
                  <a:effectLst>
                    <a:outerShdw blurRad="38100" dist="38100" dir="2700000" algn="tl">
                      <a:srgbClr val="000000">
                        <a:alpha val="43137"/>
                      </a:srgbClr>
                    </a:outerShdw>
                  </a:effectLst>
                </a:rPr>
                <a:t>TCs</a:t>
              </a:r>
              <a:endParaRPr lang="en-GB" dirty="0">
                <a:solidFill>
                  <a:srgbClr val="FF0000"/>
                </a:solidFill>
                <a:effectLst>
                  <a:outerShdw blurRad="38100" dist="38100" dir="2700000" algn="tl">
                    <a:srgbClr val="000000">
                      <a:alpha val="43137"/>
                    </a:srgbClr>
                  </a:outerShdw>
                </a:effectLst>
              </a:endParaRPr>
            </a:p>
          </p:txBody>
        </p:sp>
      </p:grpSp>
      <p:sp>
        <p:nvSpPr>
          <p:cNvPr id="17" name="TextBox 16"/>
          <p:cNvSpPr txBox="1"/>
          <p:nvPr/>
        </p:nvSpPr>
        <p:spPr>
          <a:xfrm>
            <a:off x="5838963" y="3705446"/>
            <a:ext cx="3229346" cy="2031325"/>
          </a:xfrm>
          <a:prstGeom prst="rect">
            <a:avLst/>
          </a:prstGeom>
          <a:noFill/>
        </p:spPr>
        <p:txBody>
          <a:bodyPr wrap="none" rtlCol="0">
            <a:spAutoFit/>
          </a:bodyPr>
          <a:lstStyle/>
          <a:p>
            <a:pPr marL="285750" indent="-285750">
              <a:buFont typeface="Arial" pitchFamily="34" charset="0"/>
              <a:buChar char="•"/>
            </a:pPr>
            <a:r>
              <a:rPr lang="de-CH" sz="1600" b="1" u="sng" dirty="0" smtClean="0">
                <a:solidFill>
                  <a:srgbClr val="66FF66"/>
                </a:solidFill>
                <a:effectLst>
                  <a:outerShdw blurRad="38100" dist="38100" dir="2700000" algn="tl">
                    <a:srgbClr val="000000">
                      <a:alpha val="43137"/>
                    </a:srgbClr>
                  </a:outerShdw>
                </a:effectLst>
              </a:rPr>
              <a:t>TC bar performance</a:t>
            </a:r>
          </a:p>
          <a:p>
            <a:r>
              <a:rPr lang="de-CH" sz="1600" dirty="0">
                <a:effectLst>
                  <a:outerShdw blurRad="38100" dist="38100" dir="2700000" algn="tl">
                    <a:srgbClr val="000000">
                      <a:alpha val="43137"/>
                    </a:srgbClr>
                  </a:outerShdw>
                </a:effectLst>
              </a:rPr>
              <a:t> </a:t>
            </a:r>
            <a:r>
              <a:rPr lang="de-CH" sz="1600" dirty="0" smtClean="0">
                <a:effectLst>
                  <a:outerShdw blurRad="38100" dist="38100" dir="2700000" algn="tl">
                    <a:srgbClr val="000000">
                      <a:alpha val="43137"/>
                    </a:srgbClr>
                  </a:outerShdw>
                </a:effectLst>
              </a:rPr>
              <a:t>  - stable operation</a:t>
            </a:r>
          </a:p>
          <a:p>
            <a:r>
              <a:rPr lang="de-CH" sz="1600" dirty="0">
                <a:effectLst>
                  <a:outerShdw blurRad="38100" dist="38100" dir="2700000" algn="tl">
                    <a:srgbClr val="000000">
                      <a:alpha val="43137"/>
                    </a:srgbClr>
                  </a:outerShdw>
                </a:effectLst>
              </a:rPr>
              <a:t> </a:t>
            </a:r>
            <a:r>
              <a:rPr lang="de-CH" sz="1600" dirty="0" smtClean="0">
                <a:effectLst>
                  <a:outerShdw blurRad="38100" dist="38100" dir="2700000" algn="tl">
                    <a:srgbClr val="000000">
                      <a:alpha val="43137"/>
                    </a:srgbClr>
                  </a:outerShdw>
                </a:effectLst>
              </a:rPr>
              <a:t>  - </a:t>
            </a:r>
            <a:r>
              <a:rPr lang="de-CH" sz="1600" dirty="0" smtClean="0">
                <a:solidFill>
                  <a:srgbClr val="66FF66"/>
                </a:solidFill>
                <a:effectLst>
                  <a:outerShdw blurRad="38100" dist="38100" dir="2700000" algn="tl">
                    <a:srgbClr val="000000">
                      <a:alpha val="43137"/>
                    </a:srgbClr>
                  </a:outerShdw>
                </a:effectLst>
              </a:rPr>
              <a:t>performance comparable to 2011</a:t>
            </a:r>
          </a:p>
          <a:p>
            <a:endParaRPr lang="de-CH" sz="1000" dirty="0">
              <a:effectLst>
                <a:outerShdw blurRad="38100" dist="38100" dir="2700000" algn="tl">
                  <a:srgbClr val="000000">
                    <a:alpha val="43137"/>
                  </a:srgbClr>
                </a:outerShdw>
              </a:effectLst>
            </a:endParaRPr>
          </a:p>
          <a:p>
            <a:pPr marL="285750" indent="-285750">
              <a:buFont typeface="Arial" pitchFamily="34" charset="0"/>
              <a:buChar char="•"/>
            </a:pPr>
            <a:r>
              <a:rPr lang="de-CH" sz="1600" b="1" u="sng" dirty="0" smtClean="0">
                <a:solidFill>
                  <a:srgbClr val="66FF66"/>
                </a:solidFill>
                <a:effectLst>
                  <a:outerShdw blurRad="38100" dist="38100" dir="2700000" algn="tl">
                    <a:srgbClr val="000000">
                      <a:alpha val="43137"/>
                    </a:srgbClr>
                  </a:outerShdw>
                </a:effectLst>
              </a:rPr>
              <a:t>TC Fibre performance</a:t>
            </a:r>
          </a:p>
          <a:p>
            <a:r>
              <a:rPr lang="de-CH" sz="1400" dirty="0" smtClean="0">
                <a:solidFill>
                  <a:srgbClr val="66FF66"/>
                </a:solidFill>
                <a:effectLst>
                  <a:outerShdw blurRad="38100" dist="38100" dir="2700000" algn="tl">
                    <a:srgbClr val="000000">
                      <a:alpha val="43137"/>
                    </a:srgbClr>
                  </a:outerShdw>
                </a:effectLst>
              </a:rPr>
              <a:t>  </a:t>
            </a:r>
            <a:r>
              <a:rPr lang="de-CH" sz="1400" dirty="0" smtClean="0">
                <a:effectLst>
                  <a:outerShdw blurRad="38100" dist="38100" dir="2700000" algn="tl">
                    <a:srgbClr val="000000">
                      <a:alpha val="43137"/>
                    </a:srgbClr>
                  </a:outerShdw>
                </a:effectLst>
              </a:rPr>
              <a:t> </a:t>
            </a:r>
            <a:r>
              <a:rPr lang="de-CH" sz="1600" dirty="0" smtClean="0">
                <a:effectLst>
                  <a:outerShdw blurRad="38100" dist="38100" dir="2700000" algn="tl">
                    <a:srgbClr val="000000">
                      <a:alpha val="43137"/>
                    </a:srgbClr>
                  </a:outerShdw>
                </a:effectLst>
              </a:rPr>
              <a:t>-  noise influence on DCs</a:t>
            </a:r>
          </a:p>
          <a:p>
            <a:r>
              <a:rPr lang="de-CH" sz="1600" dirty="0">
                <a:effectLst>
                  <a:outerShdw blurRad="38100" dist="38100" dir="2700000" algn="tl">
                    <a:srgbClr val="000000">
                      <a:alpha val="43137"/>
                    </a:srgbClr>
                  </a:outerShdw>
                </a:effectLst>
              </a:rPr>
              <a:t> </a:t>
            </a:r>
            <a:r>
              <a:rPr lang="de-CH" sz="1600" dirty="0" smtClean="0">
                <a:effectLst>
                  <a:outerShdw blurRad="38100" dist="38100" dir="2700000" algn="tl">
                    <a:srgbClr val="000000">
                      <a:alpha val="43137"/>
                    </a:srgbClr>
                  </a:outerShdw>
                </a:effectLst>
              </a:rPr>
              <a:t>     negligable for whole Run</a:t>
            </a:r>
          </a:p>
          <a:p>
            <a:r>
              <a:rPr lang="de-CH" sz="1600" dirty="0">
                <a:effectLst>
                  <a:outerShdw blurRad="38100" dist="38100" dir="2700000" algn="tl">
                    <a:srgbClr val="000000">
                      <a:alpha val="43137"/>
                    </a:srgbClr>
                  </a:outerShdw>
                </a:effectLst>
              </a:rPr>
              <a:t> </a:t>
            </a:r>
            <a:r>
              <a:rPr lang="de-CH" sz="1600" dirty="0" smtClean="0">
                <a:effectLst>
                  <a:outerShdw blurRad="38100" dist="38100" dir="2700000" algn="tl">
                    <a:srgbClr val="000000">
                      <a:alpha val="43137"/>
                    </a:srgbClr>
                  </a:outerShdw>
                </a:effectLst>
              </a:rPr>
              <a:t>  -  for ‘’offline’’ analysis only</a:t>
            </a:r>
          </a:p>
        </p:txBody>
      </p:sp>
    </p:spTree>
    <p:extLst>
      <p:ext uri="{BB962C8B-B14F-4D97-AF65-F5344CB8AC3E}">
        <p14:creationId xmlns:p14="http://schemas.microsoft.com/office/powerpoint/2010/main" val="2744400971"/>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MEG 2012 </a:t>
            </a:r>
            <a:r>
              <a:rPr lang="en-GB" dirty="0" smtClean="0"/>
              <a:t>Overview Cont.</a:t>
            </a:r>
            <a:endParaRPr lang="en-GB" dirty="0"/>
          </a:p>
        </p:txBody>
      </p:sp>
      <p:sp>
        <p:nvSpPr>
          <p:cNvPr id="3" name="Date Placeholder 2"/>
          <p:cNvSpPr>
            <a:spLocks noGrp="1"/>
          </p:cNvSpPr>
          <p:nvPr>
            <p:ph type="dt" sz="half" idx="2"/>
          </p:nvPr>
        </p:nvSpPr>
        <p:spPr/>
        <p:txBody>
          <a:bodyPr/>
          <a:lstStyle/>
          <a:p>
            <a:r>
              <a:rPr lang="de-CH" smtClean="0"/>
              <a:t>Peter-Raymond Kettle</a:t>
            </a:r>
            <a:endParaRPr lang="en-GB"/>
          </a:p>
        </p:txBody>
      </p:sp>
      <p:sp>
        <p:nvSpPr>
          <p:cNvPr id="4" name="Slide Number Placeholder 3"/>
          <p:cNvSpPr>
            <a:spLocks noGrp="1"/>
          </p:cNvSpPr>
          <p:nvPr>
            <p:ph type="sldNum" sz="quarter" idx="4"/>
          </p:nvPr>
        </p:nvSpPr>
        <p:spPr/>
        <p:txBody>
          <a:bodyPr/>
          <a:lstStyle/>
          <a:p>
            <a:fld id="{DCE8B236-B968-7C40-80F0-91F79B8B445C}" type="slidenum">
              <a:rPr lang="en-GB" smtClean="0"/>
              <a:pPr/>
              <a:t>5</a:t>
            </a:fld>
            <a:endParaRPr lang="en-GB"/>
          </a:p>
        </p:txBody>
      </p:sp>
      <p:sp>
        <p:nvSpPr>
          <p:cNvPr id="5" name="Footer Placeholder 4"/>
          <p:cNvSpPr>
            <a:spLocks noGrp="1"/>
          </p:cNvSpPr>
          <p:nvPr>
            <p:ph type="ftr" sz="quarter" idx="3"/>
          </p:nvPr>
        </p:nvSpPr>
        <p:spPr/>
        <p:txBody>
          <a:bodyPr/>
          <a:lstStyle/>
          <a:p>
            <a:r>
              <a:rPr lang="en-GB" smtClean="0"/>
              <a:t>MEG 2013 Review</a:t>
            </a:r>
            <a:endParaRPr lang="en-GB"/>
          </a:p>
        </p:txBody>
      </p:sp>
      <p:grpSp>
        <p:nvGrpSpPr>
          <p:cNvPr id="6" name="Group 5"/>
          <p:cNvGrpSpPr/>
          <p:nvPr/>
        </p:nvGrpSpPr>
        <p:grpSpPr>
          <a:xfrm>
            <a:off x="6248400" y="827607"/>
            <a:ext cx="2206150" cy="2308423"/>
            <a:chOff x="4860032" y="1181365"/>
            <a:chExt cx="2206150" cy="2308423"/>
          </a:xfrm>
        </p:grpSpPr>
        <p:grpSp>
          <p:nvGrpSpPr>
            <p:cNvPr id="7" name="Group 6"/>
            <p:cNvGrpSpPr/>
            <p:nvPr/>
          </p:nvGrpSpPr>
          <p:grpSpPr>
            <a:xfrm>
              <a:off x="4860032" y="1181365"/>
              <a:ext cx="2206150" cy="2308423"/>
              <a:chOff x="3527191" y="1134021"/>
              <a:chExt cx="5490414" cy="3901440"/>
            </a:xfrm>
          </p:grpSpPr>
          <p:pic>
            <p:nvPicPr>
              <p:cNvPr id="9"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1306790">
                <a:off x="3527191" y="1401442"/>
                <a:ext cx="5247135" cy="3084488"/>
              </a:xfrm>
              <a:prstGeom prst="rect">
                <a:avLst/>
              </a:prstGeom>
              <a:noFill/>
              <a:ln>
                <a:noFill/>
              </a:ln>
              <a:effectLst>
                <a:outerShdw dist="71842" dir="2700000" algn="ctr" rotWithShape="0">
                  <a:srgbClr val="000000"/>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21055440">
                <a:off x="4375695" y="1134021"/>
                <a:ext cx="4412920" cy="33298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1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92518" y="1991596"/>
                <a:ext cx="4048391" cy="30249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1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435862">
                <a:off x="5051849" y="2183228"/>
                <a:ext cx="3524378" cy="26831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1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1915540">
                <a:off x="5440652" y="3934860"/>
                <a:ext cx="3576953" cy="11006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8" name="TextBox 7"/>
            <p:cNvSpPr txBox="1"/>
            <p:nvPr/>
          </p:nvSpPr>
          <p:spPr>
            <a:xfrm>
              <a:off x="5386141" y="2979517"/>
              <a:ext cx="1469120" cy="369332"/>
            </a:xfrm>
            <a:prstGeom prst="rect">
              <a:avLst/>
            </a:prstGeom>
          </p:spPr>
          <p:style>
            <a:lnRef idx="0">
              <a:schemeClr val="accent6"/>
            </a:lnRef>
            <a:fillRef idx="3">
              <a:schemeClr val="accent6"/>
            </a:fillRef>
            <a:effectRef idx="3">
              <a:schemeClr val="accent6"/>
            </a:effectRef>
            <a:fontRef idx="minor">
              <a:schemeClr val="lt1"/>
            </a:fontRef>
          </p:style>
          <p:txBody>
            <a:bodyPr wrap="none" rtlCol="0">
              <a:spAutoFit/>
            </a:bodyPr>
            <a:lstStyle/>
            <a:p>
              <a:r>
                <a:rPr lang="de-CH" smtClean="0">
                  <a:solidFill>
                    <a:srgbClr val="FF0000"/>
                  </a:solidFill>
                  <a:effectLst>
                    <a:outerShdw blurRad="38100" dist="38100" dir="2700000" algn="tl">
                      <a:srgbClr val="000000">
                        <a:alpha val="43137"/>
                      </a:srgbClr>
                    </a:outerShdw>
                  </a:effectLst>
                </a:rPr>
                <a:t>Organization</a:t>
              </a:r>
              <a:endParaRPr lang="en-GB">
                <a:solidFill>
                  <a:srgbClr val="FF0000"/>
                </a:solidFill>
                <a:effectLst>
                  <a:outerShdw blurRad="38100" dist="38100" dir="2700000" algn="tl">
                    <a:srgbClr val="000000">
                      <a:alpha val="43137"/>
                    </a:srgbClr>
                  </a:outerShdw>
                </a:effectLst>
              </a:endParaRPr>
            </a:p>
          </p:txBody>
        </p:sp>
      </p:grpSp>
      <p:sp>
        <p:nvSpPr>
          <p:cNvPr id="14" name="TextBox 13"/>
          <p:cNvSpPr txBox="1"/>
          <p:nvPr/>
        </p:nvSpPr>
        <p:spPr>
          <a:xfrm>
            <a:off x="6179410" y="3466810"/>
            <a:ext cx="2659318" cy="2523768"/>
          </a:xfrm>
          <a:prstGeom prst="rect">
            <a:avLst/>
          </a:prstGeom>
          <a:noFill/>
        </p:spPr>
        <p:txBody>
          <a:bodyPr wrap="none" rtlCol="0">
            <a:spAutoFit/>
          </a:bodyPr>
          <a:lstStyle/>
          <a:p>
            <a:pPr marL="285750" indent="-285750">
              <a:buFont typeface="Arial" pitchFamily="34" charset="0"/>
              <a:buChar char="•"/>
            </a:pPr>
            <a:r>
              <a:rPr lang="de-CH" sz="1600" b="1" u="sng" dirty="0">
                <a:solidFill>
                  <a:srgbClr val="66FF66"/>
                </a:solidFill>
                <a:effectLst>
                  <a:outerShdw blurRad="38100" dist="38100" dir="2700000" algn="tl">
                    <a:srgbClr val="000000">
                      <a:alpha val="43137"/>
                    </a:srgbClr>
                  </a:outerShdw>
                </a:effectLst>
              </a:rPr>
              <a:t>Remote Shift Scheme </a:t>
            </a:r>
            <a:endParaRPr lang="de-CH" sz="1600" b="1" u="sng" dirty="0" smtClean="0">
              <a:solidFill>
                <a:srgbClr val="66FF66"/>
              </a:solidFill>
              <a:effectLst>
                <a:outerShdw blurRad="38100" dist="38100" dir="2700000" algn="tl">
                  <a:srgbClr val="000000">
                    <a:alpha val="43137"/>
                  </a:srgbClr>
                </a:outerShdw>
              </a:effectLst>
            </a:endParaRPr>
          </a:p>
          <a:p>
            <a:r>
              <a:rPr lang="de-CH" sz="1600" b="1" dirty="0" smtClean="0">
                <a:solidFill>
                  <a:srgbClr val="66FF66"/>
                </a:solidFill>
                <a:effectLst>
                  <a:outerShdw blurRad="38100" dist="38100" dir="2700000" algn="tl">
                    <a:srgbClr val="000000">
                      <a:alpha val="43137"/>
                    </a:srgbClr>
                  </a:outerShdw>
                </a:effectLst>
              </a:rPr>
              <a:t>             </a:t>
            </a:r>
            <a:r>
              <a:rPr lang="de-CH" sz="1600" b="1" u="sng" dirty="0" smtClean="0">
                <a:solidFill>
                  <a:srgbClr val="66FF66"/>
                </a:solidFill>
                <a:effectLst>
                  <a:outerShdw blurRad="38100" dist="38100" dir="2700000" algn="tl">
                    <a:srgbClr val="000000">
                      <a:alpha val="43137"/>
                    </a:srgbClr>
                  </a:outerShdw>
                </a:effectLst>
              </a:rPr>
              <a:t>fully Exploited</a:t>
            </a:r>
            <a:endParaRPr lang="de-CH" sz="1600" b="1" u="sng" dirty="0">
              <a:solidFill>
                <a:srgbClr val="66FF66"/>
              </a:solidFill>
              <a:effectLst>
                <a:outerShdw blurRad="38100" dist="38100" dir="2700000" algn="tl">
                  <a:srgbClr val="000000">
                    <a:alpha val="43137"/>
                  </a:srgbClr>
                </a:outerShdw>
              </a:effectLst>
            </a:endParaRPr>
          </a:p>
          <a:p>
            <a:r>
              <a:rPr lang="de-CH" sz="1600" dirty="0">
                <a:effectLst>
                  <a:outerShdw blurRad="38100" dist="38100" dir="2700000" algn="tl">
                    <a:srgbClr val="000000">
                      <a:alpha val="43137"/>
                    </a:srgbClr>
                  </a:outerShdw>
                </a:effectLst>
              </a:rPr>
              <a:t>    </a:t>
            </a:r>
            <a:r>
              <a:rPr lang="de-CH" sz="1600" dirty="0" smtClean="0">
                <a:effectLst>
                  <a:outerShdw blurRad="38100" dist="38100" dir="2700000" algn="tl">
                    <a:srgbClr val="000000">
                      <a:alpha val="43137"/>
                    </a:srgbClr>
                  </a:outerShdw>
                </a:effectLst>
              </a:rPr>
              <a:t>- supplimented full set of</a:t>
            </a:r>
          </a:p>
          <a:p>
            <a:r>
              <a:rPr lang="de-CH" sz="1600" dirty="0" smtClean="0">
                <a:effectLst>
                  <a:outerShdw blurRad="38100" dist="38100" dir="2700000" algn="tl">
                    <a:srgbClr val="000000">
                      <a:alpha val="43137"/>
                    </a:srgbClr>
                  </a:outerShdw>
                </a:effectLst>
              </a:rPr>
              <a:t>       ‘</a:t>
            </a:r>
            <a:r>
              <a:rPr lang="de-CH" sz="1600" dirty="0">
                <a:effectLst>
                  <a:outerShdw blurRad="38100" dist="38100" dir="2700000" algn="tl">
                    <a:srgbClr val="000000">
                      <a:alpha val="43137"/>
                    </a:srgbClr>
                  </a:outerShdw>
                </a:effectLst>
              </a:rPr>
              <a:t>’remote tools’’ to run</a:t>
            </a:r>
          </a:p>
          <a:p>
            <a:r>
              <a:rPr lang="de-CH" sz="1600" dirty="0">
                <a:effectLst>
                  <a:outerShdw blurRad="38100" dist="38100" dir="2700000" algn="tl">
                    <a:srgbClr val="000000">
                      <a:alpha val="43137"/>
                    </a:srgbClr>
                  </a:outerShdw>
                </a:effectLst>
              </a:rPr>
              <a:t>      experiment over </a:t>
            </a:r>
            <a:r>
              <a:rPr lang="de-CH" sz="1600" dirty="0" smtClean="0">
                <a:effectLst>
                  <a:outerShdw blurRad="38100" dist="38100" dir="2700000" algn="tl">
                    <a:srgbClr val="000000">
                      <a:alpha val="43137"/>
                    </a:srgbClr>
                  </a:outerShdw>
                </a:effectLst>
              </a:rPr>
              <a:t>Internet </a:t>
            </a:r>
          </a:p>
          <a:p>
            <a:r>
              <a:rPr lang="de-CH" sz="1600" dirty="0" smtClean="0">
                <a:effectLst>
                  <a:outerShdw blurRad="38100" dist="38100" dir="2700000" algn="tl">
                    <a:srgbClr val="000000">
                      <a:alpha val="43137"/>
                    </a:srgbClr>
                  </a:outerShdw>
                </a:effectLst>
              </a:rPr>
              <a:t>    - added further monitoring </a:t>
            </a:r>
          </a:p>
          <a:p>
            <a:r>
              <a:rPr lang="de-CH" sz="1600" dirty="0" smtClean="0">
                <a:effectLst>
                  <a:outerShdw blurRad="38100" dist="38100" dir="2700000" algn="tl">
                    <a:srgbClr val="000000">
                      <a:alpha val="43137"/>
                    </a:srgbClr>
                  </a:outerShdw>
                </a:effectLst>
              </a:rPr>
              <a:t>      &amp; </a:t>
            </a:r>
            <a:r>
              <a:rPr lang="de-CH" sz="1600" dirty="0">
                <a:effectLst>
                  <a:outerShdw blurRad="38100" dist="38100" dir="2700000" algn="tl">
                    <a:srgbClr val="000000">
                      <a:alpha val="43137"/>
                    </a:srgbClr>
                  </a:outerShdw>
                </a:effectLst>
              </a:rPr>
              <a:t>surveillance tools</a:t>
            </a:r>
          </a:p>
          <a:p>
            <a:r>
              <a:rPr lang="de-CH" sz="1600" dirty="0">
                <a:effectLst>
                  <a:outerShdw blurRad="38100" dist="38100" dir="2700000" algn="tl">
                    <a:srgbClr val="000000">
                      <a:alpha val="43137"/>
                    </a:srgbClr>
                  </a:outerShdw>
                </a:effectLst>
              </a:rPr>
              <a:t>    - added </a:t>
            </a:r>
            <a:r>
              <a:rPr lang="de-CH" sz="1600" dirty="0" smtClean="0">
                <a:effectLst>
                  <a:outerShdw blurRad="38100" dist="38100" dir="2700000" algn="tl">
                    <a:srgbClr val="000000">
                      <a:alpha val="43137"/>
                    </a:srgbClr>
                  </a:outerShdw>
                </a:effectLst>
              </a:rPr>
              <a:t>further electronic </a:t>
            </a:r>
          </a:p>
          <a:p>
            <a:r>
              <a:rPr lang="de-CH" sz="1600" dirty="0">
                <a:effectLst>
                  <a:outerShdw blurRad="38100" dist="38100" dir="2700000" algn="tl">
                    <a:srgbClr val="000000">
                      <a:alpha val="43137"/>
                    </a:srgbClr>
                  </a:outerShdw>
                </a:effectLst>
              </a:rPr>
              <a:t> </a:t>
            </a:r>
            <a:r>
              <a:rPr lang="de-CH" sz="1600" dirty="0" smtClean="0">
                <a:effectLst>
                  <a:outerShdw blurRad="38100" dist="38100" dir="2700000" algn="tl">
                    <a:srgbClr val="000000">
                      <a:alpha val="43137"/>
                    </a:srgbClr>
                  </a:outerShdw>
                </a:effectLst>
              </a:rPr>
              <a:t>     control </a:t>
            </a:r>
            <a:r>
              <a:rPr lang="de-CH" sz="1600" dirty="0">
                <a:effectLst>
                  <a:outerShdw blurRad="38100" dist="38100" dir="2700000" algn="tl">
                    <a:srgbClr val="000000">
                      <a:alpha val="43137"/>
                    </a:srgbClr>
                  </a:outerShdw>
                </a:effectLst>
              </a:rPr>
              <a:t>room aids </a:t>
            </a:r>
          </a:p>
          <a:p>
            <a:r>
              <a:rPr lang="de-CH" sz="1400" dirty="0"/>
              <a:t> </a:t>
            </a:r>
            <a:r>
              <a:rPr lang="de-CH" sz="1400" dirty="0" smtClean="0"/>
              <a:t>     </a:t>
            </a:r>
            <a:endParaRPr lang="en-GB" sz="1400" dirty="0"/>
          </a:p>
        </p:txBody>
      </p:sp>
      <p:grpSp>
        <p:nvGrpSpPr>
          <p:cNvPr id="20" name="Group 19"/>
          <p:cNvGrpSpPr/>
          <p:nvPr/>
        </p:nvGrpSpPr>
        <p:grpSpPr>
          <a:xfrm>
            <a:off x="467544" y="685800"/>
            <a:ext cx="1800225" cy="2016125"/>
            <a:chOff x="251520" y="836712"/>
            <a:chExt cx="1800225" cy="2016125"/>
          </a:xfrm>
        </p:grpSpPr>
        <p:pic>
          <p:nvPicPr>
            <p:cNvPr id="21"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1520" y="836712"/>
              <a:ext cx="1800225" cy="2016125"/>
            </a:xfrm>
            <a:prstGeom prst="rect">
              <a:avLst/>
            </a:prstGeom>
            <a:noFill/>
            <a:ln>
              <a:noFill/>
            </a:ln>
            <a:effectLst>
              <a:outerShdw dist="53882" dir="2700000" algn="ctr" rotWithShape="0">
                <a:schemeClr val="bg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TextBox 21"/>
            <p:cNvSpPr txBox="1"/>
            <p:nvPr/>
          </p:nvSpPr>
          <p:spPr>
            <a:xfrm>
              <a:off x="519359" y="2459605"/>
              <a:ext cx="1522596" cy="369332"/>
            </a:xfrm>
            <a:prstGeom prst="rect">
              <a:avLst/>
            </a:prstGeom>
          </p:spPr>
          <p:style>
            <a:lnRef idx="0">
              <a:schemeClr val="accent6"/>
            </a:lnRef>
            <a:fillRef idx="3">
              <a:schemeClr val="accent6"/>
            </a:fillRef>
            <a:effectRef idx="3">
              <a:schemeClr val="accent6"/>
            </a:effectRef>
            <a:fontRef idx="minor">
              <a:schemeClr val="lt1"/>
            </a:fontRef>
          </p:style>
          <p:txBody>
            <a:bodyPr wrap="none" rtlCol="0">
              <a:spAutoFit/>
            </a:bodyPr>
            <a:lstStyle/>
            <a:p>
              <a:r>
                <a:rPr lang="de-CH" smtClean="0">
                  <a:solidFill>
                    <a:srgbClr val="FF0000"/>
                  </a:solidFill>
                  <a:effectLst>
                    <a:outerShdw blurRad="38100" dist="38100" dir="2700000" algn="tl">
                      <a:srgbClr val="000000">
                        <a:alpha val="43137"/>
                      </a:srgbClr>
                    </a:outerShdw>
                  </a:effectLst>
                </a:rPr>
                <a:t>Trigger+DAQ</a:t>
              </a:r>
              <a:endParaRPr lang="en-GB">
                <a:solidFill>
                  <a:srgbClr val="FF0000"/>
                </a:solidFill>
                <a:effectLst>
                  <a:outerShdw blurRad="38100" dist="38100" dir="2700000" algn="tl">
                    <a:srgbClr val="000000">
                      <a:alpha val="43137"/>
                    </a:srgbClr>
                  </a:outerShdw>
                </a:effectLst>
              </a:endParaRPr>
            </a:p>
          </p:txBody>
        </p:sp>
      </p:grpSp>
      <p:sp>
        <p:nvSpPr>
          <p:cNvPr id="23" name="TextBox 22"/>
          <p:cNvSpPr txBox="1"/>
          <p:nvPr/>
        </p:nvSpPr>
        <p:spPr>
          <a:xfrm>
            <a:off x="-19579" y="2819400"/>
            <a:ext cx="2796599" cy="3662541"/>
          </a:xfrm>
          <a:prstGeom prst="rect">
            <a:avLst/>
          </a:prstGeom>
          <a:noFill/>
        </p:spPr>
        <p:txBody>
          <a:bodyPr wrap="none" rtlCol="0">
            <a:spAutoFit/>
          </a:bodyPr>
          <a:lstStyle/>
          <a:p>
            <a:pPr marL="285750" indent="-285750">
              <a:buFont typeface="Arial" pitchFamily="34" charset="0"/>
              <a:buChar char="•"/>
            </a:pPr>
            <a:r>
              <a:rPr lang="de-CH" sz="1400" b="1" dirty="0" smtClean="0">
                <a:solidFill>
                  <a:srgbClr val="66FF66"/>
                </a:solidFill>
                <a:effectLst>
                  <a:outerShdw blurRad="38100" dist="38100" dir="2700000" algn="tl">
                    <a:srgbClr val="000000">
                      <a:alpha val="43137"/>
                    </a:srgbClr>
                  </a:outerShdw>
                </a:effectLst>
              </a:rPr>
              <a:t>T</a:t>
            </a:r>
            <a:r>
              <a:rPr lang="de-CH" sz="1600" b="1" u="sng" dirty="0" smtClean="0">
                <a:solidFill>
                  <a:srgbClr val="66FF66"/>
                </a:solidFill>
                <a:effectLst>
                  <a:outerShdw blurRad="38100" dist="38100" dir="2700000" algn="tl">
                    <a:srgbClr val="000000">
                      <a:alpha val="43137"/>
                    </a:srgbClr>
                  </a:outerShdw>
                </a:effectLst>
              </a:rPr>
              <a:t>rigger/DAQ </a:t>
            </a:r>
          </a:p>
          <a:p>
            <a:r>
              <a:rPr lang="de-CH" sz="1600" b="1" dirty="0">
                <a:solidFill>
                  <a:srgbClr val="66FF66"/>
                </a:solidFill>
                <a:effectLst>
                  <a:outerShdw blurRad="38100" dist="38100" dir="2700000" algn="tl">
                    <a:srgbClr val="000000">
                      <a:alpha val="43137"/>
                    </a:srgbClr>
                  </a:outerShdw>
                </a:effectLst>
              </a:rPr>
              <a:t> </a:t>
            </a:r>
            <a:r>
              <a:rPr lang="de-CH" sz="1600" b="1" dirty="0" smtClean="0">
                <a:solidFill>
                  <a:srgbClr val="66FF66"/>
                </a:solidFill>
                <a:effectLst>
                  <a:outerShdw blurRad="38100" dist="38100" dir="2700000" algn="tl">
                    <a:srgbClr val="000000">
                      <a:alpha val="43137"/>
                    </a:srgbClr>
                  </a:outerShdw>
                </a:effectLst>
              </a:rPr>
              <a:t>      </a:t>
            </a:r>
            <a:r>
              <a:rPr lang="de-CH" sz="1600" b="1" u="sng" dirty="0" smtClean="0">
                <a:solidFill>
                  <a:srgbClr val="66FF66"/>
                </a:solidFill>
                <a:effectLst>
                  <a:outerShdw blurRad="38100" dist="38100" dir="2700000" algn="tl">
                    <a:srgbClr val="000000">
                      <a:alpha val="43137"/>
                    </a:srgbClr>
                  </a:outerShdw>
                </a:effectLst>
              </a:rPr>
              <a:t>Performance</a:t>
            </a:r>
          </a:p>
          <a:p>
            <a:pPr marL="285750" indent="-285750">
              <a:buFont typeface="Arial" pitchFamily="34" charset="0"/>
              <a:buChar char="•"/>
            </a:pPr>
            <a:endParaRPr lang="de-CH" sz="800" b="1" u="sng" dirty="0" smtClean="0">
              <a:solidFill>
                <a:srgbClr val="66FF66"/>
              </a:solidFill>
              <a:effectLst>
                <a:outerShdw blurRad="38100" dist="38100" dir="2700000" algn="tl">
                  <a:srgbClr val="000000">
                    <a:alpha val="43137"/>
                  </a:srgbClr>
                </a:outerShdw>
              </a:effectLst>
            </a:endParaRPr>
          </a:p>
          <a:p>
            <a:r>
              <a:rPr lang="de-CH" sz="1400" dirty="0" smtClean="0">
                <a:effectLst>
                  <a:outerShdw blurRad="38100" dist="38100" dir="2700000" algn="tl">
                    <a:srgbClr val="000000">
                      <a:alpha val="43137"/>
                    </a:srgbClr>
                  </a:outerShdw>
                </a:effectLst>
              </a:rPr>
              <a:t>    </a:t>
            </a:r>
            <a:r>
              <a:rPr lang="de-CH" sz="1600" dirty="0" smtClean="0">
                <a:effectLst>
                  <a:outerShdw blurRad="38100" dist="38100" dir="2700000" algn="tl">
                    <a:srgbClr val="000000">
                      <a:alpha val="43137"/>
                    </a:srgbClr>
                  </a:outerShdw>
                </a:effectLst>
              </a:rPr>
              <a:t>- 2011 introduced </a:t>
            </a:r>
          </a:p>
          <a:p>
            <a:r>
              <a:rPr lang="de-CH" sz="1600" dirty="0">
                <a:effectLst>
                  <a:outerShdw blurRad="38100" dist="38100" dir="2700000" algn="tl">
                    <a:srgbClr val="000000">
                      <a:alpha val="43137"/>
                    </a:srgbClr>
                  </a:outerShdw>
                </a:effectLst>
              </a:rPr>
              <a:t> </a:t>
            </a:r>
            <a:r>
              <a:rPr lang="de-CH" sz="1600" dirty="0" smtClean="0">
                <a:effectLst>
                  <a:outerShdw blurRad="38100" dist="38100" dir="2700000" algn="tl">
                    <a:srgbClr val="000000">
                      <a:alpha val="43137"/>
                    </a:srgbClr>
                  </a:outerShdw>
                </a:effectLst>
              </a:rPr>
              <a:t>     Multi-buffering used </a:t>
            </a:r>
          </a:p>
          <a:p>
            <a:r>
              <a:rPr lang="de-CH" sz="1600" dirty="0">
                <a:effectLst>
                  <a:outerShdw blurRad="38100" dist="38100" dir="2700000" algn="tl">
                    <a:srgbClr val="000000">
                      <a:alpha val="43137"/>
                    </a:srgbClr>
                  </a:outerShdw>
                </a:effectLst>
              </a:rPr>
              <a:t> </a:t>
            </a:r>
            <a:r>
              <a:rPr lang="de-CH" sz="1600" dirty="0" smtClean="0">
                <a:effectLst>
                  <a:outerShdw blurRad="38100" dist="38100" dir="2700000" algn="tl">
                    <a:srgbClr val="000000">
                      <a:alpha val="43137"/>
                    </a:srgbClr>
                  </a:outerShdw>
                </a:effectLst>
              </a:rPr>
              <a:t>     with a live-time LT ~  99%</a:t>
            </a:r>
          </a:p>
          <a:p>
            <a:r>
              <a:rPr lang="de-CH" sz="1600" dirty="0" smtClean="0">
                <a:effectLst>
                  <a:outerShdw blurRad="38100" dist="38100" dir="2700000" algn="tl">
                    <a:srgbClr val="000000">
                      <a:alpha val="43137"/>
                    </a:srgbClr>
                  </a:outerShdw>
                </a:effectLst>
              </a:rPr>
              <a:t>      for normal rate </a:t>
            </a:r>
            <a:r>
              <a:rPr lang="de-CH" sz="1600" dirty="0" smtClean="0">
                <a:effectLst>
                  <a:outerShdw blurRad="38100" dist="38100" dir="2700000" algn="tl">
                    <a:srgbClr val="000000">
                      <a:alpha val="43137"/>
                    </a:srgbClr>
                  </a:outerShdw>
                </a:effectLst>
              </a:rPr>
              <a:t>but...</a:t>
            </a:r>
            <a:endParaRPr lang="de-CH" sz="1600" dirty="0" smtClean="0">
              <a:effectLst>
                <a:outerShdw blurRad="38100" dist="38100" dir="2700000" algn="tl">
                  <a:srgbClr val="000000">
                    <a:alpha val="43137"/>
                  </a:srgbClr>
                </a:outerShdw>
              </a:effectLst>
            </a:endParaRPr>
          </a:p>
          <a:p>
            <a:r>
              <a:rPr lang="de-CH" sz="1600" dirty="0">
                <a:effectLst>
                  <a:outerShdw blurRad="38100" dist="38100" dir="2700000" algn="tl">
                    <a:srgbClr val="000000">
                      <a:alpha val="43137"/>
                    </a:srgbClr>
                  </a:outerShdw>
                </a:effectLst>
              </a:rPr>
              <a:t> </a:t>
            </a:r>
            <a:r>
              <a:rPr lang="de-CH" sz="1600" dirty="0" smtClean="0">
                <a:effectLst>
                  <a:outerShdw blurRad="38100" dist="38100" dir="2700000" algn="tl">
                    <a:srgbClr val="000000">
                      <a:alpha val="43137"/>
                    </a:srgbClr>
                  </a:outerShdw>
                </a:effectLst>
              </a:rPr>
              <a:t>   - </a:t>
            </a:r>
            <a:r>
              <a:rPr lang="de-CH" sz="1600" dirty="0" smtClean="0">
                <a:solidFill>
                  <a:srgbClr val="66FF66"/>
                </a:solidFill>
                <a:effectLst>
                  <a:outerShdw blurRad="38100" dist="38100" dir="2700000" algn="tl">
                    <a:srgbClr val="000000">
                      <a:alpha val="43137"/>
                    </a:srgbClr>
                  </a:outerShdw>
                </a:effectLst>
              </a:rPr>
              <a:t>New data-file compression</a:t>
            </a:r>
          </a:p>
          <a:p>
            <a:r>
              <a:rPr lang="de-CH" sz="1600" dirty="0">
                <a:effectLst>
                  <a:outerShdw blurRad="38100" dist="38100" dir="2700000" algn="tl">
                    <a:srgbClr val="000000">
                      <a:alpha val="43137"/>
                    </a:srgbClr>
                  </a:outerShdw>
                </a:effectLst>
              </a:rPr>
              <a:t> </a:t>
            </a:r>
            <a:r>
              <a:rPr lang="de-CH" sz="1600" dirty="0" smtClean="0">
                <a:effectLst>
                  <a:outerShdw blurRad="38100" dist="38100" dir="2700000" algn="tl">
                    <a:srgbClr val="000000">
                      <a:alpha val="43137"/>
                    </a:srgbClr>
                  </a:outerShdw>
                </a:effectLst>
              </a:rPr>
              <a:t>     introduced  to compensate</a:t>
            </a:r>
          </a:p>
          <a:p>
            <a:r>
              <a:rPr lang="de-CH" sz="1600" dirty="0">
                <a:effectLst>
                  <a:outerShdw blurRad="38100" dist="38100" dir="2700000" algn="tl">
                    <a:srgbClr val="000000">
                      <a:alpha val="43137"/>
                    </a:srgbClr>
                  </a:outerShdw>
                </a:effectLst>
              </a:rPr>
              <a:t> </a:t>
            </a:r>
            <a:r>
              <a:rPr lang="de-CH" sz="1600" dirty="0" smtClean="0">
                <a:effectLst>
                  <a:outerShdw blurRad="38100" dist="38100" dir="2700000" algn="tl">
                    <a:srgbClr val="000000">
                      <a:alpha val="43137"/>
                    </a:srgbClr>
                  </a:outerShdw>
                </a:effectLst>
              </a:rPr>
              <a:t>     for </a:t>
            </a:r>
            <a:r>
              <a:rPr lang="de-CH" sz="1600" dirty="0" smtClean="0">
                <a:effectLst>
                  <a:outerShdw blurRad="38100" dist="38100" dir="2700000" algn="tl">
                    <a:srgbClr val="000000">
                      <a:alpha val="43137"/>
                    </a:srgbClr>
                  </a:outerShdw>
                </a:effectLst>
                <a:sym typeface="Wingdings 3"/>
              </a:rPr>
              <a:t>intermediate intensity</a:t>
            </a:r>
          </a:p>
          <a:p>
            <a:r>
              <a:rPr lang="de-CH" sz="1600" dirty="0">
                <a:effectLst>
                  <a:outerShdw blurRad="38100" dist="38100" dir="2700000" algn="tl">
                    <a:srgbClr val="000000">
                      <a:alpha val="43137"/>
                    </a:srgbClr>
                  </a:outerShdw>
                </a:effectLst>
                <a:sym typeface="Wingdings 3"/>
              </a:rPr>
              <a:t> </a:t>
            </a:r>
            <a:r>
              <a:rPr lang="de-CH" sz="1600" dirty="0" smtClean="0">
                <a:effectLst>
                  <a:outerShdw blurRad="38100" dist="38100" dir="2700000" algn="tl">
                    <a:srgbClr val="000000">
                      <a:alpha val="43137"/>
                    </a:srgbClr>
                  </a:outerShdw>
                </a:effectLst>
                <a:sym typeface="Wingdings 3"/>
              </a:rPr>
              <a:t>     maintain LT at 98% for new</a:t>
            </a:r>
            <a:endParaRPr lang="de-CH" sz="1600" dirty="0" smtClean="0">
              <a:effectLst>
                <a:outerShdw blurRad="38100" dist="38100" dir="2700000" algn="tl">
                  <a:srgbClr val="000000">
                    <a:alpha val="43137"/>
                  </a:srgbClr>
                </a:outerShdw>
              </a:effectLst>
            </a:endParaRPr>
          </a:p>
          <a:p>
            <a:r>
              <a:rPr lang="de-CH" sz="1600" dirty="0" smtClean="0">
                <a:effectLst>
                  <a:outerShdw blurRad="38100" dist="38100" dir="2700000" algn="tl">
                    <a:srgbClr val="000000">
                      <a:alpha val="43137"/>
                    </a:srgbClr>
                  </a:outerShdw>
                </a:effectLst>
              </a:rPr>
              <a:t>      MEG trigger rate  10</a:t>
            </a:r>
            <a:r>
              <a:rPr lang="de-CH" sz="1600" dirty="0" smtClean="0">
                <a:effectLst>
                  <a:outerShdw blurRad="38100" dist="38100" dir="2700000" algn="tl">
                    <a:srgbClr val="000000">
                      <a:alpha val="43137"/>
                    </a:srgbClr>
                  </a:outerShdw>
                </a:effectLst>
                <a:sym typeface="Wingdings 3"/>
              </a:rPr>
              <a:t>13 </a:t>
            </a:r>
            <a:r>
              <a:rPr lang="de-CH" sz="1600" dirty="0" smtClean="0">
                <a:effectLst>
                  <a:outerShdw blurRad="38100" dist="38100" dir="2700000" algn="tl">
                    <a:srgbClr val="000000">
                      <a:alpha val="43137"/>
                    </a:srgbClr>
                  </a:outerShdw>
                </a:effectLst>
                <a:sym typeface="Wingdings 3"/>
              </a:rPr>
              <a:t>Hz</a:t>
            </a:r>
          </a:p>
          <a:p>
            <a:r>
              <a:rPr lang="de-CH" sz="1600" dirty="0">
                <a:effectLst>
                  <a:outerShdw blurRad="38100" dist="38100" dir="2700000" algn="tl">
                    <a:srgbClr val="000000">
                      <a:alpha val="43137"/>
                    </a:srgbClr>
                  </a:outerShdw>
                </a:effectLst>
                <a:sym typeface="Wingdings 3"/>
              </a:rPr>
              <a:t> </a:t>
            </a:r>
            <a:r>
              <a:rPr lang="de-CH" sz="1600" dirty="0" smtClean="0">
                <a:effectLst>
                  <a:outerShdw blurRad="38100" dist="38100" dir="2700000" algn="tl">
                    <a:srgbClr val="000000">
                      <a:alpha val="43137"/>
                    </a:srgbClr>
                  </a:outerShdw>
                </a:effectLst>
                <a:sym typeface="Wingdings 3"/>
              </a:rPr>
              <a:t>     bonus file-size significantly </a:t>
            </a:r>
          </a:p>
          <a:p>
            <a:r>
              <a:rPr lang="de-CH" sz="1600" dirty="0">
                <a:effectLst>
                  <a:outerShdw blurRad="38100" dist="38100" dir="2700000" algn="tl">
                    <a:srgbClr val="000000">
                      <a:alpha val="43137"/>
                    </a:srgbClr>
                  </a:outerShdw>
                </a:effectLst>
                <a:sym typeface="Wingdings 3"/>
              </a:rPr>
              <a:t> </a:t>
            </a:r>
            <a:r>
              <a:rPr lang="de-CH" sz="1600" dirty="0" smtClean="0">
                <a:effectLst>
                  <a:outerShdw blurRad="38100" dist="38100" dir="2700000" algn="tl">
                    <a:srgbClr val="000000">
                      <a:alpha val="43137"/>
                    </a:srgbClr>
                  </a:outerShdw>
                </a:effectLst>
                <a:sym typeface="Wingdings 3"/>
              </a:rPr>
              <a:t>     reduced</a:t>
            </a:r>
            <a:r>
              <a:rPr lang="de-CH" sz="1600" dirty="0" smtClean="0">
                <a:effectLst>
                  <a:outerShdw blurRad="38100" dist="38100" dir="2700000" algn="tl">
                    <a:srgbClr val="000000">
                      <a:alpha val="43137"/>
                    </a:srgbClr>
                  </a:outerShdw>
                </a:effectLst>
                <a:sym typeface="Wingdings 3"/>
              </a:rPr>
              <a:t> </a:t>
            </a:r>
            <a:endParaRPr lang="de-CH" sz="1600" dirty="0" smtClean="0">
              <a:effectLst>
                <a:outerShdw blurRad="38100" dist="38100" dir="2700000" algn="tl">
                  <a:srgbClr val="000000">
                    <a:alpha val="43137"/>
                  </a:srgbClr>
                </a:outerShdw>
              </a:effectLst>
              <a:sym typeface="Wingdings 3"/>
            </a:endParaRPr>
          </a:p>
          <a:p>
            <a:r>
              <a:rPr lang="de-CH" sz="1600" dirty="0">
                <a:effectLst>
                  <a:outerShdw blurRad="38100" dist="38100" dir="2700000" algn="tl">
                    <a:srgbClr val="000000">
                      <a:alpha val="43137"/>
                    </a:srgbClr>
                  </a:outerShdw>
                </a:effectLst>
                <a:sym typeface="Wingdings 3"/>
              </a:rPr>
              <a:t> </a:t>
            </a:r>
            <a:r>
              <a:rPr lang="de-CH" sz="1600" dirty="0" smtClean="0">
                <a:effectLst>
                  <a:outerShdw blurRad="38100" dist="38100" dir="2700000" algn="tl">
                    <a:srgbClr val="000000">
                      <a:alpha val="43137"/>
                    </a:srgbClr>
                  </a:outerShdw>
                </a:effectLst>
                <a:sym typeface="Wingdings 3"/>
              </a:rPr>
              <a:t>    </a:t>
            </a:r>
          </a:p>
        </p:txBody>
      </p:sp>
      <p:sp>
        <p:nvSpPr>
          <p:cNvPr id="19" name="TextBox 18"/>
          <p:cNvSpPr txBox="1"/>
          <p:nvPr/>
        </p:nvSpPr>
        <p:spPr>
          <a:xfrm>
            <a:off x="3006554" y="2667000"/>
            <a:ext cx="3237168" cy="3877985"/>
          </a:xfrm>
          <a:prstGeom prst="rect">
            <a:avLst/>
          </a:prstGeom>
          <a:noFill/>
        </p:spPr>
        <p:txBody>
          <a:bodyPr wrap="none" rtlCol="0">
            <a:spAutoFit/>
          </a:bodyPr>
          <a:lstStyle/>
          <a:p>
            <a:pPr marL="285750" indent="-285750">
              <a:buFont typeface="Arial" pitchFamily="34" charset="0"/>
              <a:buChar char="•"/>
            </a:pPr>
            <a:r>
              <a:rPr lang="de-CH" sz="1600" b="1" u="sng" dirty="0" smtClean="0">
                <a:solidFill>
                  <a:srgbClr val="66FF66"/>
                </a:solidFill>
                <a:effectLst>
                  <a:outerShdw blurRad="38100" dist="38100" dir="2700000" algn="tl">
                    <a:srgbClr val="000000">
                      <a:alpha val="43137"/>
                    </a:srgbClr>
                  </a:outerShdw>
                </a:effectLst>
              </a:rPr>
              <a:t>Offline/Analysis</a:t>
            </a:r>
          </a:p>
          <a:p>
            <a:pPr marL="285750" indent="-285750">
              <a:buFont typeface="Arial" pitchFamily="34" charset="0"/>
              <a:buChar char="•"/>
            </a:pPr>
            <a:endParaRPr lang="de-CH" sz="800" b="1" u="sng" dirty="0" smtClean="0">
              <a:solidFill>
                <a:srgbClr val="66FF66"/>
              </a:solidFill>
              <a:effectLst>
                <a:outerShdw blurRad="38100" dist="38100" dir="2700000" algn="tl">
                  <a:srgbClr val="000000">
                    <a:alpha val="43137"/>
                  </a:srgbClr>
                </a:outerShdw>
              </a:effectLst>
            </a:endParaRPr>
          </a:p>
          <a:p>
            <a:r>
              <a:rPr lang="de-CH" sz="1600" dirty="0" smtClean="0">
                <a:effectLst>
                  <a:outerShdw blurRad="38100" dist="38100" dir="2700000" algn="tl">
                    <a:srgbClr val="000000">
                      <a:alpha val="43137"/>
                    </a:srgbClr>
                  </a:outerShdw>
                </a:effectLst>
              </a:rPr>
              <a:t>    </a:t>
            </a:r>
            <a:r>
              <a:rPr lang="de-CH" sz="1600" dirty="0" smtClean="0">
                <a:solidFill>
                  <a:srgbClr val="66FF66"/>
                </a:solidFill>
                <a:effectLst>
                  <a:outerShdw blurRad="38100" dist="38100" dir="2700000" algn="tl">
                    <a:srgbClr val="000000">
                      <a:alpha val="43137"/>
                    </a:srgbClr>
                  </a:outerShdw>
                </a:effectLst>
              </a:rPr>
              <a:t>New Methods Developed in 2012</a:t>
            </a:r>
          </a:p>
          <a:p>
            <a:r>
              <a:rPr lang="de-CH" sz="1600" dirty="0" smtClean="0">
                <a:effectLst>
                  <a:outerShdw blurRad="38100" dist="38100" dir="2700000" algn="tl">
                    <a:srgbClr val="000000">
                      <a:alpha val="43137"/>
                    </a:srgbClr>
                  </a:outerShdw>
                </a:effectLst>
              </a:rPr>
              <a:t>    First test impact on pre 2011 data</a:t>
            </a:r>
          </a:p>
          <a:p>
            <a:r>
              <a:rPr lang="de-CH" sz="1600" dirty="0" smtClean="0">
                <a:effectLst>
                  <a:outerShdw blurRad="38100" dist="38100" dir="2700000" algn="tl">
                    <a:srgbClr val="000000">
                      <a:alpha val="43137"/>
                    </a:srgbClr>
                  </a:outerShdw>
                </a:effectLst>
              </a:rPr>
              <a:t>   - </a:t>
            </a:r>
            <a:r>
              <a:rPr lang="de-CH" sz="1600" dirty="0" smtClean="0">
                <a:solidFill>
                  <a:srgbClr val="66FF66"/>
                </a:solidFill>
                <a:effectLst>
                  <a:outerShdw blurRad="38100" dist="38100" dir="2700000" algn="tl">
                    <a:srgbClr val="000000">
                      <a:alpha val="43137"/>
                    </a:srgbClr>
                  </a:outerShdw>
                </a:effectLst>
              </a:rPr>
              <a:t>New Kalman-filter Fit </a:t>
            </a:r>
          </a:p>
          <a:p>
            <a:r>
              <a:rPr lang="de-CH" sz="1600" dirty="0">
                <a:effectLst>
                  <a:outerShdw blurRad="38100" dist="38100" dir="2700000" algn="tl">
                    <a:srgbClr val="000000">
                      <a:alpha val="43137"/>
                    </a:srgbClr>
                  </a:outerShdw>
                </a:effectLst>
              </a:rPr>
              <a:t> </a:t>
            </a:r>
            <a:r>
              <a:rPr lang="de-CH" sz="1600" dirty="0" smtClean="0">
                <a:effectLst>
                  <a:outerShdw blurRad="38100" dist="38100" dir="2700000" algn="tl">
                    <a:srgbClr val="000000">
                      <a:alpha val="43137"/>
                    </a:srgbClr>
                  </a:outerShdw>
                </a:effectLst>
              </a:rPr>
              <a:t>    (more detailed model)</a:t>
            </a:r>
          </a:p>
          <a:p>
            <a:r>
              <a:rPr lang="de-CH" sz="1600" dirty="0">
                <a:effectLst>
                  <a:outerShdw blurRad="38100" dist="38100" dir="2700000" algn="tl">
                    <a:srgbClr val="000000">
                      <a:alpha val="43137"/>
                    </a:srgbClr>
                  </a:outerShdw>
                </a:effectLst>
              </a:rPr>
              <a:t> </a:t>
            </a:r>
            <a:r>
              <a:rPr lang="de-CH" sz="1600" dirty="0" smtClean="0">
                <a:effectLst>
                  <a:outerShdw blurRad="38100" dist="38100" dir="2700000" algn="tl">
                    <a:srgbClr val="000000">
                      <a:alpha val="43137"/>
                    </a:srgbClr>
                  </a:outerShdw>
                </a:effectLst>
              </a:rPr>
              <a:t>   leads to improvement Norm.Fac &amp;</a:t>
            </a:r>
          </a:p>
          <a:p>
            <a:r>
              <a:rPr lang="de-CH" sz="1600" dirty="0">
                <a:effectLst>
                  <a:outerShdw blurRad="38100" dist="38100" dir="2700000" algn="tl">
                    <a:srgbClr val="000000">
                      <a:alpha val="43137"/>
                    </a:srgbClr>
                  </a:outerShdw>
                </a:effectLst>
              </a:rPr>
              <a:t> </a:t>
            </a:r>
            <a:r>
              <a:rPr lang="de-CH" sz="1600" dirty="0" smtClean="0">
                <a:effectLst>
                  <a:outerShdw blurRad="38100" dist="38100" dir="2700000" algn="tl">
                    <a:srgbClr val="000000">
                      <a:alpha val="43137"/>
                    </a:srgbClr>
                  </a:outerShdw>
                </a:effectLst>
              </a:rPr>
              <a:t>   Sensitivity improvement </a:t>
            </a:r>
          </a:p>
          <a:p>
            <a:r>
              <a:rPr lang="de-CH" sz="1600" dirty="0">
                <a:effectLst>
                  <a:outerShdw blurRad="38100" dist="38100" dir="2700000" algn="tl">
                    <a:srgbClr val="000000">
                      <a:alpha val="43137"/>
                    </a:srgbClr>
                  </a:outerShdw>
                </a:effectLst>
                <a:sym typeface="Wingdings 3"/>
              </a:rPr>
              <a:t> </a:t>
            </a:r>
            <a:r>
              <a:rPr lang="de-CH" sz="1600" dirty="0" smtClean="0">
                <a:effectLst>
                  <a:outerShdw blurRad="38100" dist="38100" dir="2700000" algn="tl">
                    <a:srgbClr val="000000">
                      <a:alpha val="43137"/>
                    </a:srgbClr>
                  </a:outerShdw>
                </a:effectLst>
                <a:sym typeface="Wingdings 3"/>
              </a:rPr>
              <a:t> - </a:t>
            </a:r>
            <a:r>
              <a:rPr lang="de-CH" sz="1600" dirty="0" smtClean="0">
                <a:solidFill>
                  <a:srgbClr val="66FF66"/>
                </a:solidFill>
                <a:effectLst>
                  <a:outerShdw blurRad="38100" dist="38100" dir="2700000" algn="tl">
                    <a:srgbClr val="000000">
                      <a:alpha val="43137"/>
                    </a:srgbClr>
                  </a:outerShdw>
                </a:effectLst>
                <a:sym typeface="Wingdings 3"/>
              </a:rPr>
              <a:t>New Photon Waveform Analysis</a:t>
            </a:r>
          </a:p>
          <a:p>
            <a:r>
              <a:rPr lang="de-CH" sz="1600" dirty="0">
                <a:effectLst>
                  <a:outerShdw blurRad="38100" dist="38100" dir="2700000" algn="tl">
                    <a:srgbClr val="000000">
                      <a:alpha val="43137"/>
                    </a:srgbClr>
                  </a:outerShdw>
                </a:effectLst>
                <a:sym typeface="Wingdings 3"/>
              </a:rPr>
              <a:t> </a:t>
            </a:r>
            <a:r>
              <a:rPr lang="de-CH" sz="1600" dirty="0" smtClean="0">
                <a:effectLst>
                  <a:outerShdw blurRad="38100" dist="38100" dir="2700000" algn="tl">
                    <a:srgbClr val="000000">
                      <a:alpha val="43137"/>
                    </a:srgbClr>
                  </a:outerShdw>
                </a:effectLst>
                <a:sym typeface="Wingdings 3"/>
              </a:rPr>
              <a:t>   (for pile-up identification + </a:t>
            </a:r>
          </a:p>
          <a:p>
            <a:r>
              <a:rPr lang="de-CH" sz="1600" dirty="0">
                <a:effectLst>
                  <a:outerShdw blurRad="38100" dist="38100" dir="2700000" algn="tl">
                    <a:srgbClr val="000000">
                      <a:alpha val="43137"/>
                    </a:srgbClr>
                  </a:outerShdw>
                </a:effectLst>
                <a:sym typeface="Wingdings 3"/>
              </a:rPr>
              <a:t> </a:t>
            </a:r>
            <a:r>
              <a:rPr lang="de-CH" sz="1600" dirty="0" smtClean="0">
                <a:effectLst>
                  <a:outerShdw blurRad="38100" dist="38100" dir="2700000" algn="tl">
                    <a:srgbClr val="000000">
                      <a:alpha val="43137"/>
                    </a:srgbClr>
                  </a:outerShdw>
                </a:effectLst>
                <a:sym typeface="Wingdings 3"/>
              </a:rPr>
              <a:t>    improved E-resolution)</a:t>
            </a:r>
          </a:p>
          <a:p>
            <a:r>
              <a:rPr lang="de-CH" sz="1600" dirty="0" smtClean="0">
                <a:solidFill>
                  <a:srgbClr val="66FF66"/>
                </a:solidFill>
                <a:effectLst>
                  <a:outerShdw blurRad="38100" dist="38100" dir="2700000" algn="tl">
                    <a:srgbClr val="000000">
                      <a:alpha val="43137"/>
                    </a:srgbClr>
                  </a:outerShdw>
                </a:effectLst>
                <a:sym typeface="Wingdings 3"/>
              </a:rPr>
              <a:t>-  New Pile-up Rejection method</a:t>
            </a:r>
          </a:p>
          <a:p>
            <a:r>
              <a:rPr lang="de-CH" sz="1600" dirty="0">
                <a:solidFill>
                  <a:srgbClr val="66FF66"/>
                </a:solidFill>
                <a:effectLst>
                  <a:outerShdw blurRad="38100" dist="38100" dir="2700000" algn="tl">
                    <a:srgbClr val="000000">
                      <a:alpha val="43137"/>
                    </a:srgbClr>
                  </a:outerShdw>
                </a:effectLst>
                <a:sym typeface="Wingdings 3"/>
              </a:rPr>
              <a:t> </a:t>
            </a:r>
            <a:r>
              <a:rPr lang="de-CH" sz="1600" dirty="0" smtClean="0">
                <a:solidFill>
                  <a:srgbClr val="66FF66"/>
                </a:solidFill>
                <a:effectLst>
                  <a:outerShdw blurRad="38100" dist="38100" dir="2700000" algn="tl">
                    <a:srgbClr val="000000">
                      <a:alpha val="43137"/>
                    </a:srgbClr>
                  </a:outerShdw>
                </a:effectLst>
                <a:sym typeface="Wingdings 3"/>
              </a:rPr>
              <a:t>   </a:t>
            </a:r>
            <a:r>
              <a:rPr lang="de-CH" sz="1600" dirty="0" smtClean="0">
                <a:effectLst>
                  <a:outerShdw blurRad="38100" dist="38100" dir="2700000" algn="tl">
                    <a:srgbClr val="000000">
                      <a:alpha val="43137"/>
                    </a:srgbClr>
                  </a:outerShdw>
                </a:effectLst>
                <a:sym typeface="Wingdings 3"/>
              </a:rPr>
              <a:t>exploits new waveform analysis</a:t>
            </a:r>
          </a:p>
          <a:p>
            <a:pPr marL="285750" indent="-285750">
              <a:buFontTx/>
              <a:buChar char="-"/>
            </a:pPr>
            <a:r>
              <a:rPr lang="de-CH" sz="1600" dirty="0" smtClean="0">
                <a:solidFill>
                  <a:srgbClr val="66FF66"/>
                </a:solidFill>
                <a:effectLst>
                  <a:outerShdw blurRad="38100" dist="38100" dir="2700000" algn="tl">
                    <a:srgbClr val="000000">
                      <a:alpha val="43137"/>
                    </a:srgbClr>
                  </a:outerShdw>
                </a:effectLst>
                <a:sym typeface="Wingdings 3"/>
              </a:rPr>
              <a:t>New offline FFT noise-filtering </a:t>
            </a:r>
          </a:p>
          <a:p>
            <a:r>
              <a:rPr lang="de-CH" sz="1600" dirty="0">
                <a:solidFill>
                  <a:srgbClr val="66FF66"/>
                </a:solidFill>
                <a:effectLst>
                  <a:outerShdw blurRad="38100" dist="38100" dir="2700000" algn="tl">
                    <a:srgbClr val="000000">
                      <a:alpha val="43137"/>
                    </a:srgbClr>
                  </a:outerShdw>
                </a:effectLst>
                <a:sym typeface="Wingdings 3"/>
              </a:rPr>
              <a:t> </a:t>
            </a:r>
            <a:r>
              <a:rPr lang="de-CH" sz="1600" dirty="0" smtClean="0">
                <a:solidFill>
                  <a:srgbClr val="66FF66"/>
                </a:solidFill>
                <a:effectLst>
                  <a:outerShdw blurRad="38100" dist="38100" dir="2700000" algn="tl">
                    <a:srgbClr val="000000">
                      <a:alpha val="43137"/>
                    </a:srgbClr>
                  </a:outerShdw>
                </a:effectLst>
                <a:sym typeface="Wingdings 3"/>
              </a:rPr>
              <a:t>   algorithm</a:t>
            </a:r>
            <a:r>
              <a:rPr lang="de-CH" sz="1600" dirty="0">
                <a:solidFill>
                  <a:srgbClr val="66FF66"/>
                </a:solidFill>
                <a:effectLst>
                  <a:outerShdw blurRad="38100" dist="38100" dir="2700000" algn="tl">
                    <a:srgbClr val="000000">
                      <a:alpha val="43137"/>
                    </a:srgbClr>
                  </a:outerShdw>
                </a:effectLst>
                <a:sym typeface="Wingdings 3"/>
              </a:rPr>
              <a:t> </a:t>
            </a:r>
            <a:r>
              <a:rPr lang="de-CH" sz="1600" dirty="0" smtClean="0">
                <a:effectLst>
                  <a:outerShdw blurRad="38100" dist="38100" dir="2700000" algn="tl">
                    <a:srgbClr val="000000">
                      <a:alpha val="43137"/>
                    </a:srgbClr>
                  </a:outerShdw>
                </a:effectLst>
                <a:sym typeface="Wingdings 3"/>
              </a:rPr>
              <a:t>for DC-waveforms </a:t>
            </a:r>
          </a:p>
          <a:p>
            <a:r>
              <a:rPr lang="de-CH" sz="1400" dirty="0">
                <a:solidFill>
                  <a:srgbClr val="66FF66"/>
                </a:solidFill>
                <a:effectLst>
                  <a:outerShdw blurRad="38100" dist="38100" dir="2700000" algn="tl">
                    <a:srgbClr val="000000">
                      <a:alpha val="43137"/>
                    </a:srgbClr>
                  </a:outerShdw>
                </a:effectLst>
                <a:sym typeface="Wingdings 3"/>
              </a:rPr>
              <a:t> </a:t>
            </a:r>
            <a:r>
              <a:rPr lang="de-CH" sz="1400" dirty="0" smtClean="0">
                <a:solidFill>
                  <a:srgbClr val="66FF66"/>
                </a:solidFill>
                <a:effectLst>
                  <a:outerShdw blurRad="38100" dist="38100" dir="2700000" algn="tl">
                    <a:srgbClr val="000000">
                      <a:alpha val="43137"/>
                    </a:srgbClr>
                  </a:outerShdw>
                </a:effectLst>
                <a:sym typeface="Wingdings 3"/>
              </a:rPr>
              <a:t>     </a:t>
            </a:r>
          </a:p>
        </p:txBody>
      </p:sp>
      <p:grpSp>
        <p:nvGrpSpPr>
          <p:cNvPr id="15" name="Group 14"/>
          <p:cNvGrpSpPr/>
          <p:nvPr/>
        </p:nvGrpSpPr>
        <p:grpSpPr>
          <a:xfrm>
            <a:off x="2925883" y="685800"/>
            <a:ext cx="2646814" cy="1909649"/>
            <a:chOff x="2925883" y="900776"/>
            <a:chExt cx="2646814" cy="1909649"/>
          </a:xfrm>
        </p:grpSpPr>
        <p:pic>
          <p:nvPicPr>
            <p:cNvPr id="1026" name="Picture 2" descr="F:\Physics D\MEG2009\Monitoring\Experiment\Cosmic-bfield-off.gif"/>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rot="20607682">
              <a:off x="2925883" y="1131862"/>
              <a:ext cx="2009572" cy="1252196"/>
            </a:xfrm>
            <a:prstGeom prst="rect">
              <a:avLst/>
            </a:prstGeom>
            <a:noFill/>
            <a:effectLst>
              <a:outerShdw blurRad="76200" dist="12700" dir="8100000" sy="-23000" kx="800400" algn="br" rotWithShape="0">
                <a:prstClr val="black">
                  <a:alpha val="20000"/>
                </a:prstClr>
              </a:outerShdw>
            </a:effectLst>
            <a:extLst>
              <a:ext uri="{909E8E84-426E-40DD-AFC4-6F175D3DCCD1}">
                <a14:hiddenFill xmlns:a14="http://schemas.microsoft.com/office/drawing/2010/main">
                  <a:solidFill>
                    <a:srgbClr val="FFFFFF"/>
                  </a:solidFill>
                </a14:hiddenFill>
              </a:ext>
            </a:extLst>
          </p:spPr>
        </p:pic>
        <p:pic>
          <p:nvPicPr>
            <p:cNvPr id="24" name="Picture 23"/>
            <p:cNvPicPr>
              <a:picLocks noChangeAspect="1" noChangeArrowheads="1"/>
            </p:cNvPicPr>
            <p:nvPr/>
          </p:nvPicPr>
          <p:blipFill>
            <a:blip r:embed="rId9" cstate="print"/>
            <a:srcRect/>
            <a:stretch>
              <a:fillRect/>
            </a:stretch>
          </p:blipFill>
          <p:spPr bwMode="auto">
            <a:xfrm rot="419603">
              <a:off x="4250614" y="900776"/>
              <a:ext cx="1322083" cy="1835995"/>
            </a:xfrm>
            <a:prstGeom prst="rect">
              <a:avLst/>
            </a:prstGeom>
            <a:noFill/>
            <a:ln w="9525">
              <a:noFill/>
              <a:miter lim="800000"/>
              <a:headEnd/>
              <a:tailEnd/>
            </a:ln>
            <a:effectLst>
              <a:outerShdw blurRad="76200" dist="12700" dir="8100000" sy="-23000" kx="800400" algn="br" rotWithShape="0">
                <a:prstClr val="black">
                  <a:alpha val="20000"/>
                </a:prstClr>
              </a:outerShdw>
            </a:effectLst>
          </p:spPr>
        </p:pic>
        <p:sp>
          <p:nvSpPr>
            <p:cNvPr id="25" name="TextBox 24"/>
            <p:cNvSpPr txBox="1"/>
            <p:nvPr/>
          </p:nvSpPr>
          <p:spPr>
            <a:xfrm>
              <a:off x="3581400" y="2441093"/>
              <a:ext cx="1653466" cy="369332"/>
            </a:xfrm>
            <a:prstGeom prst="rect">
              <a:avLst/>
            </a:prstGeom>
          </p:spPr>
          <p:style>
            <a:lnRef idx="0">
              <a:schemeClr val="accent6"/>
            </a:lnRef>
            <a:fillRef idx="3">
              <a:schemeClr val="accent6"/>
            </a:fillRef>
            <a:effectRef idx="3">
              <a:schemeClr val="accent6"/>
            </a:effectRef>
            <a:fontRef idx="minor">
              <a:schemeClr val="lt1"/>
            </a:fontRef>
          </p:style>
          <p:txBody>
            <a:bodyPr wrap="none" rtlCol="0">
              <a:spAutoFit/>
            </a:bodyPr>
            <a:lstStyle/>
            <a:p>
              <a:r>
                <a:rPr lang="de-CH" dirty="0" smtClean="0">
                  <a:solidFill>
                    <a:srgbClr val="FF0000"/>
                  </a:solidFill>
                  <a:effectLst>
                    <a:outerShdw blurRad="38100" dist="38100" dir="2700000" algn="tl">
                      <a:srgbClr val="000000">
                        <a:alpha val="43137"/>
                      </a:srgbClr>
                    </a:outerShdw>
                  </a:effectLst>
                </a:rPr>
                <a:t>Offline/Analysis</a:t>
              </a:r>
              <a:endParaRPr lang="en-GB" dirty="0">
                <a:solidFill>
                  <a:srgbClr val="FF0000"/>
                </a:solidFill>
                <a:effectLst>
                  <a:outerShdw blurRad="38100" dist="38100" dir="2700000" algn="tl">
                    <a:srgbClr val="000000">
                      <a:alpha val="43137"/>
                    </a:srgbClr>
                  </a:outerShdw>
                </a:effectLst>
              </a:endParaRPr>
            </a:p>
          </p:txBody>
        </p:sp>
      </p:grpSp>
    </p:spTree>
    <p:extLst>
      <p:ext uri="{BB962C8B-B14F-4D97-AF65-F5344CB8AC3E}">
        <p14:creationId xmlns:p14="http://schemas.microsoft.com/office/powerpoint/2010/main" val="1364413768"/>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06146"/>
            <a:ext cx="9135533" cy="50816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GB" dirty="0" smtClean="0"/>
              <a:t>Final Schedule 2012 Run</a:t>
            </a:r>
            <a:endParaRPr lang="en-GB" dirty="0"/>
          </a:p>
        </p:txBody>
      </p:sp>
      <p:sp>
        <p:nvSpPr>
          <p:cNvPr id="3" name="Date Placeholder 2"/>
          <p:cNvSpPr>
            <a:spLocks noGrp="1"/>
          </p:cNvSpPr>
          <p:nvPr>
            <p:ph type="dt" sz="half" idx="2"/>
          </p:nvPr>
        </p:nvSpPr>
        <p:spPr/>
        <p:txBody>
          <a:bodyPr/>
          <a:lstStyle/>
          <a:p>
            <a:r>
              <a:rPr lang="de-CH" smtClean="0"/>
              <a:t>Peter-Raymond Kettle</a:t>
            </a:r>
            <a:endParaRPr lang="en-GB"/>
          </a:p>
        </p:txBody>
      </p:sp>
      <p:sp>
        <p:nvSpPr>
          <p:cNvPr id="4" name="Slide Number Placeholder 3"/>
          <p:cNvSpPr>
            <a:spLocks noGrp="1"/>
          </p:cNvSpPr>
          <p:nvPr>
            <p:ph type="sldNum" sz="quarter" idx="4"/>
          </p:nvPr>
        </p:nvSpPr>
        <p:spPr/>
        <p:txBody>
          <a:bodyPr/>
          <a:lstStyle/>
          <a:p>
            <a:fld id="{DCE8B236-B968-7C40-80F0-91F79B8B445C}" type="slidenum">
              <a:rPr lang="en-GB" smtClean="0"/>
              <a:pPr/>
              <a:t>6</a:t>
            </a:fld>
            <a:endParaRPr lang="en-GB"/>
          </a:p>
        </p:txBody>
      </p:sp>
      <p:sp>
        <p:nvSpPr>
          <p:cNvPr id="5" name="Footer Placeholder 4"/>
          <p:cNvSpPr>
            <a:spLocks noGrp="1"/>
          </p:cNvSpPr>
          <p:nvPr>
            <p:ph type="ftr" sz="quarter" idx="3"/>
          </p:nvPr>
        </p:nvSpPr>
        <p:spPr/>
        <p:txBody>
          <a:bodyPr/>
          <a:lstStyle/>
          <a:p>
            <a:r>
              <a:rPr lang="en-GB" smtClean="0"/>
              <a:t>MEG 2013 Review</a:t>
            </a:r>
            <a:endParaRPr lang="en-GB"/>
          </a:p>
        </p:txBody>
      </p:sp>
      <p:sp>
        <p:nvSpPr>
          <p:cNvPr id="6" name="TextBox 5"/>
          <p:cNvSpPr txBox="1"/>
          <p:nvPr/>
        </p:nvSpPr>
        <p:spPr>
          <a:xfrm>
            <a:off x="762000" y="5791200"/>
            <a:ext cx="7480702" cy="584775"/>
          </a:xfrm>
          <a:prstGeom prst="rect">
            <a:avLst/>
          </a:prstGeom>
          <a:noFill/>
        </p:spPr>
        <p:txBody>
          <a:bodyPr wrap="none" rtlCol="0">
            <a:spAutoFit/>
          </a:bodyPr>
          <a:lstStyle/>
          <a:p>
            <a:r>
              <a:rPr lang="en-GB" sz="1600" dirty="0" smtClean="0">
                <a:solidFill>
                  <a:srgbClr val="66FF66"/>
                </a:solidFill>
                <a:effectLst>
                  <a:outerShdw blurRad="38100" dist="38100" dir="2700000" algn="tl">
                    <a:srgbClr val="000000">
                      <a:alpha val="43137"/>
                    </a:srgbClr>
                  </a:outerShdw>
                </a:effectLst>
              </a:rPr>
              <a:t>Technical problem </a:t>
            </a:r>
            <a:r>
              <a:rPr lang="en-GB" sz="1600" dirty="0" smtClean="0">
                <a:effectLst>
                  <a:outerShdw blurRad="38100" dist="38100" dir="2700000" algn="tl">
                    <a:srgbClr val="000000">
                      <a:alpha val="43137"/>
                    </a:srgbClr>
                  </a:outerShdw>
                </a:effectLst>
              </a:rPr>
              <a:t>with replacement DCs led to </a:t>
            </a:r>
            <a:r>
              <a:rPr lang="en-GB" sz="1600" dirty="0" smtClean="0">
                <a:solidFill>
                  <a:srgbClr val="66FF66"/>
                </a:solidFill>
                <a:effectLst>
                  <a:outerShdw blurRad="38100" dist="38100" dir="2700000" algn="tl">
                    <a:srgbClr val="000000">
                      <a:alpha val="43137"/>
                    </a:srgbClr>
                  </a:outerShdw>
                </a:effectLst>
              </a:rPr>
              <a:t>start-up delay of 7 weeks </a:t>
            </a:r>
            <a:r>
              <a:rPr lang="en-GB" sz="1600" dirty="0" smtClean="0">
                <a:effectLst>
                  <a:outerShdw blurRad="38100" dist="38100" dir="2700000" algn="tl">
                    <a:srgbClr val="000000">
                      <a:alpha val="43137"/>
                    </a:srgbClr>
                  </a:outerShdw>
                </a:effectLst>
              </a:rPr>
              <a:t>for MEG 2012</a:t>
            </a:r>
          </a:p>
          <a:p>
            <a:r>
              <a:rPr lang="en-GB" sz="1600" dirty="0" smtClean="0">
                <a:effectLst>
                  <a:outerShdw blurRad="38100" dist="38100" dir="2700000" algn="tl">
                    <a:srgbClr val="000000">
                      <a:alpha val="43137"/>
                    </a:srgbClr>
                  </a:outerShdw>
                </a:effectLst>
              </a:rPr>
              <a:t>- Part of time could be used for checking functionality of new beam line control system</a:t>
            </a:r>
            <a:endParaRPr lang="en-GB" sz="1600" dirty="0">
              <a:effectLst>
                <a:outerShdw blurRad="38100" dist="38100" dir="2700000" algn="tl">
                  <a:srgbClr val="000000">
                    <a:alpha val="43137"/>
                  </a:srgbClr>
                </a:outerShdw>
              </a:effectLst>
            </a:endParaRPr>
          </a:p>
        </p:txBody>
      </p:sp>
      <p:sp>
        <p:nvSpPr>
          <p:cNvPr id="7" name="Oval 6"/>
          <p:cNvSpPr/>
          <p:nvPr/>
        </p:nvSpPr>
        <p:spPr bwMode="auto">
          <a:xfrm>
            <a:off x="1981200" y="4487333"/>
            <a:ext cx="762000" cy="541867"/>
          </a:xfrm>
          <a:prstGeom prst="ellipse">
            <a:avLst/>
          </a:prstGeom>
          <a:noFill/>
          <a:ln>
            <a:solidFill>
              <a:srgbClr val="FF0000"/>
            </a:solidFill>
            <a:headEnd type="none" w="med" len="med"/>
            <a:tailEnd type="none" w="med" len="med"/>
          </a:ln>
          <a:effectLst>
            <a:glow rad="63500">
              <a:srgbClr val="FF0000"/>
            </a:glow>
            <a:outerShdw blurRad="63500" dist="38100" dir="5400000" rotWithShape="0">
              <a:srgbClr val="000000">
                <a:alpha val="45000"/>
              </a:srgbClr>
            </a:outerShdw>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9" name="Oval 8"/>
          <p:cNvSpPr/>
          <p:nvPr/>
        </p:nvSpPr>
        <p:spPr bwMode="auto">
          <a:xfrm>
            <a:off x="8534400" y="2971801"/>
            <a:ext cx="381000" cy="228600"/>
          </a:xfrm>
          <a:prstGeom prst="ellipse">
            <a:avLst/>
          </a:prstGeom>
          <a:noFill/>
          <a:ln>
            <a:solidFill>
              <a:srgbClr val="FF0000"/>
            </a:solidFill>
            <a:headEnd type="none" w="med" len="med"/>
            <a:tailEnd type="none" w="med" len="med"/>
          </a:ln>
          <a:effectLst>
            <a:glow rad="63500">
              <a:srgbClr val="FF0000"/>
            </a:glow>
            <a:outerShdw blurRad="63500" dist="38100" dir="5400000" rotWithShape="0">
              <a:srgbClr val="000000">
                <a:alpha val="45000"/>
              </a:srgbClr>
            </a:outerShdw>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300" dirty="0" smtClean="0">
              <a:solidFill>
                <a:srgbClr val="FFFFFF"/>
              </a:solidFill>
              <a:effectLst>
                <a:outerShdw blurRad="38100" dist="38100" dir="2700000" algn="tl">
                  <a:srgbClr val="000000">
                    <a:alpha val="43137"/>
                  </a:srgbClr>
                </a:outerShdw>
              </a:effectLst>
              <a:latin typeface="Segoe" pitchFamily="34" charset="0"/>
            </a:endParaRPr>
          </a:p>
        </p:txBody>
      </p:sp>
    </p:spTree>
    <p:extLst>
      <p:ext uri="{BB962C8B-B14F-4D97-AF65-F5344CB8AC3E}">
        <p14:creationId xmlns:p14="http://schemas.microsoft.com/office/powerpoint/2010/main" val="2908620308"/>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Final Schedule 2012 Run</a:t>
            </a:r>
          </a:p>
        </p:txBody>
      </p:sp>
      <p:sp>
        <p:nvSpPr>
          <p:cNvPr id="3" name="Date Placeholder 2"/>
          <p:cNvSpPr>
            <a:spLocks noGrp="1"/>
          </p:cNvSpPr>
          <p:nvPr>
            <p:ph type="dt" sz="half" idx="2"/>
          </p:nvPr>
        </p:nvSpPr>
        <p:spPr/>
        <p:txBody>
          <a:bodyPr/>
          <a:lstStyle/>
          <a:p>
            <a:r>
              <a:rPr lang="de-CH" smtClean="0"/>
              <a:t>Peter-Raymond Kettle</a:t>
            </a:r>
            <a:endParaRPr lang="en-GB"/>
          </a:p>
        </p:txBody>
      </p:sp>
      <p:sp>
        <p:nvSpPr>
          <p:cNvPr id="4" name="Slide Number Placeholder 3"/>
          <p:cNvSpPr>
            <a:spLocks noGrp="1"/>
          </p:cNvSpPr>
          <p:nvPr>
            <p:ph type="sldNum" sz="quarter" idx="4"/>
          </p:nvPr>
        </p:nvSpPr>
        <p:spPr/>
        <p:txBody>
          <a:bodyPr/>
          <a:lstStyle/>
          <a:p>
            <a:fld id="{DCE8B236-B968-7C40-80F0-91F79B8B445C}" type="slidenum">
              <a:rPr lang="en-GB" smtClean="0"/>
              <a:pPr/>
              <a:t>7</a:t>
            </a:fld>
            <a:endParaRPr lang="en-GB"/>
          </a:p>
        </p:txBody>
      </p:sp>
      <p:sp>
        <p:nvSpPr>
          <p:cNvPr id="5" name="Footer Placeholder 4"/>
          <p:cNvSpPr>
            <a:spLocks noGrp="1"/>
          </p:cNvSpPr>
          <p:nvPr>
            <p:ph type="ftr" sz="quarter" idx="3"/>
          </p:nvPr>
        </p:nvSpPr>
        <p:spPr/>
        <p:txBody>
          <a:bodyPr/>
          <a:lstStyle/>
          <a:p>
            <a:r>
              <a:rPr lang="en-GB" smtClean="0"/>
              <a:t>MEG 2013 Review</a:t>
            </a:r>
            <a:endParaRPr lang="en-GB"/>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101" y="533400"/>
            <a:ext cx="9019699"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152400" y="5029200"/>
            <a:ext cx="4038541" cy="1323439"/>
          </a:xfrm>
          <a:prstGeom prst="rect">
            <a:avLst/>
          </a:prstGeom>
          <a:noFill/>
        </p:spPr>
        <p:txBody>
          <a:bodyPr wrap="none" rtlCol="0">
            <a:spAutoFit/>
          </a:bodyPr>
          <a:lstStyle/>
          <a:p>
            <a:pPr marL="285750" indent="-285750">
              <a:buFont typeface="Arial" pitchFamily="34" charset="0"/>
              <a:buChar char="•"/>
            </a:pPr>
            <a:r>
              <a:rPr lang="en-GB" sz="1600" dirty="0" smtClean="0">
                <a:effectLst>
                  <a:outerShdw blurRad="38100" dist="38100" dir="2700000" algn="tl">
                    <a:srgbClr val="000000">
                      <a:alpha val="43137"/>
                    </a:srgbClr>
                  </a:outerShdw>
                </a:effectLst>
              </a:rPr>
              <a:t>After “</a:t>
            </a:r>
            <a:r>
              <a:rPr lang="en-GB" sz="1600" dirty="0">
                <a:solidFill>
                  <a:srgbClr val="66FF66"/>
                </a:solidFill>
                <a:effectLst>
                  <a:outerShdw blurRad="38100" dist="38100" dir="2700000" algn="tl">
                    <a:srgbClr val="000000">
                      <a:alpha val="43137"/>
                    </a:srgbClr>
                  </a:outerShdw>
                </a:effectLst>
              </a:rPr>
              <a:t>F</a:t>
            </a:r>
            <a:r>
              <a:rPr lang="en-GB" sz="1600" dirty="0" smtClean="0">
                <a:solidFill>
                  <a:srgbClr val="66FF66"/>
                </a:solidFill>
                <a:effectLst>
                  <a:outerShdw blurRad="38100" dist="38100" dir="2700000" algn="tl">
                    <a:srgbClr val="000000">
                      <a:alpha val="43137"/>
                    </a:srgbClr>
                  </a:outerShdw>
                </a:effectLst>
              </a:rPr>
              <a:t>ull Detector Test</a:t>
            </a:r>
            <a:r>
              <a:rPr lang="en-GB" sz="1600" dirty="0" smtClean="0">
                <a:effectLst>
                  <a:outerShdw blurRad="38100" dist="38100" dir="2700000" algn="tl">
                    <a:srgbClr val="000000">
                      <a:alpha val="43137"/>
                    </a:srgbClr>
                  </a:outerShdw>
                </a:effectLst>
              </a:rPr>
              <a:t>” </a:t>
            </a:r>
          </a:p>
          <a:p>
            <a:pPr marL="285750" indent="-285750">
              <a:buFont typeface="Arial" pitchFamily="34" charset="0"/>
              <a:buChar char="•"/>
            </a:pPr>
            <a:r>
              <a:rPr lang="en-GB" sz="1600" dirty="0">
                <a:effectLst>
                  <a:outerShdw blurRad="38100" dist="38100" dir="2700000" algn="tl">
                    <a:srgbClr val="000000">
                      <a:alpha val="43137"/>
                    </a:srgbClr>
                  </a:outerShdw>
                </a:effectLst>
              </a:rPr>
              <a:t> </a:t>
            </a:r>
            <a:r>
              <a:rPr lang="en-GB" sz="1600" dirty="0" smtClean="0">
                <a:solidFill>
                  <a:srgbClr val="66FF66"/>
                </a:solidFill>
                <a:effectLst>
                  <a:outerShdw blurRad="38100" dist="38100" dir="2700000" algn="tl">
                    <a:srgbClr val="000000">
                      <a:alpha val="43137"/>
                    </a:srgbClr>
                  </a:outerShdw>
                </a:effectLst>
              </a:rPr>
              <a:t>MEG Data-taking </a:t>
            </a:r>
            <a:r>
              <a:rPr lang="en-GB" sz="1600" dirty="0" smtClean="0">
                <a:effectLst>
                  <a:outerShdw blurRad="38100" dist="38100" dir="2700000" algn="tl">
                    <a:srgbClr val="000000">
                      <a:alpha val="43137"/>
                    </a:srgbClr>
                  </a:outerShdw>
                </a:effectLst>
              </a:rPr>
              <a:t>Normal/Intermediate </a:t>
            </a:r>
          </a:p>
          <a:p>
            <a:r>
              <a:rPr lang="en-GB" sz="1600" dirty="0">
                <a:effectLst>
                  <a:outerShdw blurRad="38100" dist="38100" dir="2700000" algn="tl">
                    <a:srgbClr val="000000">
                      <a:alpha val="43137"/>
                    </a:srgbClr>
                  </a:outerShdw>
                </a:effectLst>
              </a:rPr>
              <a:t> </a:t>
            </a:r>
            <a:r>
              <a:rPr lang="en-GB" sz="1600" dirty="0" smtClean="0">
                <a:effectLst>
                  <a:outerShdw blurRad="38100" dist="38100" dir="2700000" algn="tl">
                    <a:srgbClr val="000000">
                      <a:alpha val="43137"/>
                    </a:srgbClr>
                  </a:outerShdw>
                </a:effectLst>
              </a:rPr>
              <a:t>      Intensity</a:t>
            </a:r>
          </a:p>
          <a:p>
            <a:pPr marL="285750" indent="-285750">
              <a:buFont typeface="Arial" pitchFamily="34" charset="0"/>
              <a:buChar char="•"/>
            </a:pPr>
            <a:r>
              <a:rPr lang="en-GB" sz="1600" dirty="0" smtClean="0">
                <a:solidFill>
                  <a:srgbClr val="66FF66"/>
                </a:solidFill>
                <a:effectLst>
                  <a:outerShdw blurRad="38100" dist="38100" dir="2700000" algn="tl">
                    <a:srgbClr val="000000">
                      <a:alpha val="43137"/>
                    </a:srgbClr>
                  </a:outerShdw>
                </a:effectLst>
              </a:rPr>
              <a:t>CEX Pion Run </a:t>
            </a:r>
            <a:r>
              <a:rPr lang="en-GB" sz="1400" dirty="0" smtClean="0">
                <a:effectLst>
                  <a:outerShdw blurRad="38100" dist="38100" dir="2700000" algn="tl">
                    <a:srgbClr val="000000">
                      <a:alpha val="43137"/>
                    </a:srgbClr>
                  </a:outerShdw>
                </a:effectLst>
              </a:rPr>
              <a:t>(set-up overlap </a:t>
            </a:r>
            <a:r>
              <a:rPr lang="en-GB" sz="1400" dirty="0" err="1" smtClean="0">
                <a:effectLst>
                  <a:outerShdw blurRad="38100" dist="38100" dir="2700000" algn="tl">
                    <a:srgbClr val="000000">
                      <a:alpha val="43137"/>
                    </a:srgbClr>
                  </a:outerShdw>
                </a:effectLst>
              </a:rPr>
              <a:t>Accel</a:t>
            </a:r>
            <a:r>
              <a:rPr lang="en-GB" sz="1400" dirty="0" smtClean="0">
                <a:effectLst>
                  <a:outerShdw blurRad="38100" dist="38100" dir="2700000" algn="tl">
                    <a:srgbClr val="000000">
                      <a:alpha val="43137"/>
                    </a:srgbClr>
                  </a:outerShdw>
                </a:effectLst>
              </a:rPr>
              <a:t>. Shutdown)</a:t>
            </a:r>
            <a:endParaRPr lang="en-GB" sz="1600" dirty="0" smtClean="0">
              <a:effectLst>
                <a:outerShdw blurRad="38100" dist="38100" dir="2700000" algn="tl">
                  <a:srgbClr val="000000">
                    <a:alpha val="43137"/>
                  </a:srgbClr>
                </a:outerShdw>
              </a:effectLst>
            </a:endParaRPr>
          </a:p>
          <a:p>
            <a:pPr marL="285750" indent="-285750">
              <a:buFont typeface="Arial" pitchFamily="34" charset="0"/>
              <a:buChar char="•"/>
            </a:pPr>
            <a:r>
              <a:rPr lang="en-GB" sz="1600" dirty="0" smtClean="0">
                <a:solidFill>
                  <a:srgbClr val="66FF66"/>
                </a:solidFill>
                <a:effectLst>
                  <a:outerShdw blurRad="38100" dist="38100" dir="2700000" algn="tl">
                    <a:srgbClr val="000000">
                      <a:alpha val="43137"/>
                    </a:srgbClr>
                  </a:outerShdw>
                </a:effectLst>
              </a:rPr>
              <a:t>MEG Data-taking </a:t>
            </a:r>
            <a:r>
              <a:rPr lang="en-GB" sz="1600" dirty="0" smtClean="0">
                <a:effectLst>
                  <a:outerShdw blurRad="38100" dist="38100" dir="2700000" algn="tl">
                    <a:srgbClr val="000000">
                      <a:alpha val="43137"/>
                    </a:srgbClr>
                  </a:outerShdw>
                </a:effectLst>
              </a:rPr>
              <a:t>Intermediate Intensity</a:t>
            </a:r>
            <a:endParaRPr lang="en-GB" sz="1600" dirty="0">
              <a:effectLst>
                <a:outerShdw blurRad="38100" dist="38100" dir="2700000" algn="tl">
                  <a:srgbClr val="000000">
                    <a:alpha val="43137"/>
                  </a:srgbClr>
                </a:outerShdw>
              </a:effectLst>
            </a:endParaRPr>
          </a:p>
        </p:txBody>
      </p:sp>
      <p:sp>
        <p:nvSpPr>
          <p:cNvPr id="8" name="TextBox 7"/>
          <p:cNvSpPr txBox="1"/>
          <p:nvPr/>
        </p:nvSpPr>
        <p:spPr>
          <a:xfrm>
            <a:off x="4419600" y="5105400"/>
            <a:ext cx="4464235" cy="830997"/>
          </a:xfrm>
          <a:prstGeom prst="rect">
            <a:avLst/>
          </a:prstGeom>
          <a:noFill/>
        </p:spPr>
        <p:txBody>
          <a:bodyPr wrap="none" rtlCol="0">
            <a:spAutoFit/>
          </a:bodyPr>
          <a:lstStyle/>
          <a:p>
            <a:pPr marL="285750" lvl="0" indent="-285750">
              <a:buFont typeface="Arial" pitchFamily="34" charset="0"/>
              <a:buChar char="•"/>
            </a:pPr>
            <a:r>
              <a:rPr lang="en-GB" sz="1600" dirty="0" smtClean="0">
                <a:solidFill>
                  <a:srgbClr val="66FF66"/>
                </a:solidFill>
                <a:effectLst>
                  <a:outerShdw blurRad="38100" dist="38100" dir="2700000" algn="tl">
                    <a:srgbClr val="000000">
                      <a:alpha val="43137"/>
                    </a:srgbClr>
                  </a:outerShdw>
                </a:effectLst>
              </a:rPr>
              <a:t>Mott Positron Run </a:t>
            </a:r>
            <a:r>
              <a:rPr lang="en-GB" sz="1400" dirty="0" smtClean="0">
                <a:solidFill>
                  <a:srgbClr val="FFFFFF"/>
                </a:solidFill>
                <a:effectLst>
                  <a:outerShdw blurRad="38100" dist="38100" dir="2700000" algn="tl">
                    <a:srgbClr val="000000">
                      <a:alpha val="43137"/>
                    </a:srgbClr>
                  </a:outerShdw>
                </a:effectLst>
              </a:rPr>
              <a:t>(</a:t>
            </a:r>
            <a:r>
              <a:rPr lang="en-GB" sz="1400" dirty="0">
                <a:solidFill>
                  <a:srgbClr val="FFFFFF"/>
                </a:solidFill>
                <a:effectLst>
                  <a:outerShdw blurRad="38100" dist="38100" dir="2700000" algn="tl">
                    <a:srgbClr val="000000">
                      <a:alpha val="43137"/>
                    </a:srgbClr>
                  </a:outerShdw>
                </a:effectLst>
              </a:rPr>
              <a:t>set-up overlap </a:t>
            </a:r>
            <a:r>
              <a:rPr lang="en-GB" sz="1400" dirty="0" err="1">
                <a:solidFill>
                  <a:srgbClr val="FFFFFF"/>
                </a:solidFill>
                <a:effectLst>
                  <a:outerShdw blurRad="38100" dist="38100" dir="2700000" algn="tl">
                    <a:srgbClr val="000000">
                      <a:alpha val="43137"/>
                    </a:srgbClr>
                  </a:outerShdw>
                </a:effectLst>
              </a:rPr>
              <a:t>Accel</a:t>
            </a:r>
            <a:r>
              <a:rPr lang="en-GB" sz="1400" dirty="0">
                <a:solidFill>
                  <a:srgbClr val="FFFFFF"/>
                </a:solidFill>
                <a:effectLst>
                  <a:outerShdw blurRad="38100" dist="38100" dir="2700000" algn="tl">
                    <a:srgbClr val="000000">
                      <a:alpha val="43137"/>
                    </a:srgbClr>
                  </a:outerShdw>
                </a:effectLst>
              </a:rPr>
              <a:t>. Shutdown</a:t>
            </a:r>
            <a:r>
              <a:rPr lang="en-GB" sz="1400" dirty="0" smtClean="0">
                <a:solidFill>
                  <a:srgbClr val="FFFFFF"/>
                </a:solidFill>
                <a:effectLst>
                  <a:outerShdw blurRad="38100" dist="38100" dir="2700000" algn="tl">
                    <a:srgbClr val="000000">
                      <a:alpha val="43137"/>
                    </a:srgbClr>
                  </a:outerShdw>
                </a:effectLst>
              </a:rPr>
              <a:t>)</a:t>
            </a:r>
            <a:endParaRPr lang="en-GB" sz="1600" dirty="0" smtClean="0">
              <a:effectLst>
                <a:outerShdw blurRad="38100" dist="38100" dir="2700000" algn="tl">
                  <a:srgbClr val="000000">
                    <a:alpha val="43137"/>
                  </a:srgbClr>
                </a:outerShdw>
              </a:effectLst>
            </a:endParaRPr>
          </a:p>
          <a:p>
            <a:pPr marL="285750" indent="-285750">
              <a:buFont typeface="Arial" pitchFamily="34" charset="0"/>
              <a:buChar char="•"/>
            </a:pPr>
            <a:r>
              <a:rPr lang="en-GB" sz="1600" dirty="0" smtClean="0">
                <a:effectLst>
                  <a:outerShdw blurRad="38100" dist="38100" dir="2700000" algn="tl">
                    <a:srgbClr val="000000">
                      <a:alpha val="43137"/>
                    </a:srgbClr>
                  </a:outerShdw>
                </a:effectLst>
              </a:rPr>
              <a:t> </a:t>
            </a:r>
            <a:r>
              <a:rPr lang="en-GB" sz="1600" dirty="0" smtClean="0">
                <a:solidFill>
                  <a:srgbClr val="66FF66"/>
                </a:solidFill>
                <a:effectLst>
                  <a:outerShdw blurRad="38100" dist="38100" dir="2700000" algn="tl">
                    <a:srgbClr val="000000">
                      <a:alpha val="43137"/>
                    </a:srgbClr>
                  </a:outerShdw>
                </a:effectLst>
              </a:rPr>
              <a:t>MEG Data-taking</a:t>
            </a:r>
            <a:r>
              <a:rPr lang="en-GB" sz="1600" dirty="0" smtClean="0">
                <a:effectLst>
                  <a:outerShdw blurRad="38100" dist="38100" dir="2700000" algn="tl">
                    <a:srgbClr val="000000">
                      <a:alpha val="43137"/>
                    </a:srgbClr>
                  </a:outerShdw>
                </a:effectLst>
              </a:rPr>
              <a:t> Intermediate Intensity</a:t>
            </a:r>
          </a:p>
          <a:p>
            <a:pPr marL="285750" indent="-285750">
              <a:buFont typeface="Arial" pitchFamily="34" charset="0"/>
              <a:buChar char="•"/>
            </a:pPr>
            <a:r>
              <a:rPr lang="en-GB" sz="1600" dirty="0" smtClean="0">
                <a:solidFill>
                  <a:srgbClr val="66FF66"/>
                </a:solidFill>
                <a:effectLst>
                  <a:outerShdw blurRad="38100" dist="38100" dir="2700000" algn="tl">
                    <a:srgbClr val="000000">
                      <a:alpha val="43137"/>
                    </a:srgbClr>
                  </a:outerShdw>
                </a:effectLst>
              </a:rPr>
              <a:t>Test Beam </a:t>
            </a:r>
            <a:r>
              <a:rPr lang="en-GB" sz="1600" dirty="0" smtClean="0">
                <a:effectLst>
                  <a:outerShdw blurRad="38100" dist="38100" dir="2700000" algn="tl">
                    <a:srgbClr val="000000">
                      <a:alpha val="43137"/>
                    </a:srgbClr>
                  </a:outerShdw>
                </a:effectLst>
              </a:rPr>
              <a:t>Period at EOR </a:t>
            </a:r>
            <a:r>
              <a:rPr lang="en-GB" sz="1400" dirty="0" smtClean="0">
                <a:effectLst>
                  <a:outerShdw blurRad="38100" dist="38100" dir="2700000" algn="tl">
                    <a:srgbClr val="000000">
                      <a:alpha val="43137"/>
                    </a:srgbClr>
                  </a:outerShdw>
                </a:effectLst>
              </a:rPr>
              <a:t>(not shown 4D) </a:t>
            </a:r>
            <a:endParaRPr lang="en-GB" sz="14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261022731"/>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Date Placeholder 1"/>
          <p:cNvSpPr>
            <a:spLocks noGrp="1"/>
          </p:cNvSpPr>
          <p:nvPr>
            <p:ph type="dt" sz="half" idx="10"/>
          </p:nvPr>
        </p:nvSpPr>
        <p:spPr/>
        <p:txBody>
          <a:bodyPr/>
          <a:lstStyle/>
          <a:p>
            <a:r>
              <a:rPr lang="en-GB"/>
              <a:t>Peter-Raymond Kettle</a:t>
            </a:r>
          </a:p>
        </p:txBody>
      </p:sp>
      <p:sp>
        <p:nvSpPr>
          <p:cNvPr id="20" name="Footer Placeholder 2"/>
          <p:cNvSpPr>
            <a:spLocks noGrp="1"/>
          </p:cNvSpPr>
          <p:nvPr>
            <p:ph type="ftr" sz="quarter" idx="11"/>
          </p:nvPr>
        </p:nvSpPr>
        <p:spPr/>
        <p:txBody>
          <a:bodyPr/>
          <a:lstStyle/>
          <a:p>
            <a:r>
              <a:rPr lang="en-GB" smtClean="0"/>
              <a:t>MEG Review 2012</a:t>
            </a:r>
            <a:endParaRPr lang="en-GB"/>
          </a:p>
        </p:txBody>
      </p:sp>
      <p:sp>
        <p:nvSpPr>
          <p:cNvPr id="21" name="Slide Number Placeholder 3"/>
          <p:cNvSpPr>
            <a:spLocks noGrp="1"/>
          </p:cNvSpPr>
          <p:nvPr>
            <p:ph type="sldNum" sz="quarter" idx="12"/>
          </p:nvPr>
        </p:nvSpPr>
        <p:spPr/>
        <p:txBody>
          <a:bodyPr/>
          <a:lstStyle/>
          <a:p>
            <a:fld id="{8CBEAD47-7AFD-47D7-B30C-E6C6B505ACB5}" type="slidenum">
              <a:rPr lang="en-GB"/>
              <a:pPr/>
              <a:t>8</a:t>
            </a:fld>
            <a:endParaRPr lang="en-GB"/>
          </a:p>
        </p:txBody>
      </p:sp>
      <p:sp>
        <p:nvSpPr>
          <p:cNvPr id="98306" name="Rectangle 2"/>
          <p:cNvSpPr>
            <a:spLocks noGrp="1" noChangeArrowheads="1"/>
          </p:cNvSpPr>
          <p:nvPr>
            <p:ph type="title" idx="4294967295"/>
          </p:nvPr>
        </p:nvSpPr>
        <p:spPr>
          <a:xfrm>
            <a:off x="455613" y="-26988"/>
            <a:ext cx="8226425" cy="553998"/>
          </a:xfrm>
        </p:spPr>
        <p:txBody>
          <a:bodyPr anchorCtr="1"/>
          <a:lstStyle/>
          <a:p>
            <a:r>
              <a:rPr lang="en-GB" sz="4000" dirty="0" smtClean="0"/>
              <a:t>2012 </a:t>
            </a:r>
            <a:r>
              <a:rPr lang="en-GB" sz="4000" dirty="0"/>
              <a:t>Run Conditions </a:t>
            </a:r>
          </a:p>
        </p:txBody>
      </p:sp>
      <p:grpSp>
        <p:nvGrpSpPr>
          <p:cNvPr id="3" name="Group 2"/>
          <p:cNvGrpSpPr/>
          <p:nvPr/>
        </p:nvGrpSpPr>
        <p:grpSpPr>
          <a:xfrm>
            <a:off x="4833044" y="635347"/>
            <a:ext cx="2208616" cy="1676576"/>
            <a:chOff x="4846765" y="662316"/>
            <a:chExt cx="2208616" cy="1676576"/>
          </a:xfrm>
          <a:effectLst>
            <a:outerShdw blurRad="50800" dist="165100" dir="2700000" algn="tl" rotWithShape="0">
              <a:prstClr val="black"/>
            </a:outerShdw>
          </a:effectLst>
        </p:grpSpPr>
        <p:grpSp>
          <p:nvGrpSpPr>
            <p:cNvPr id="61447" name="Group 4"/>
            <p:cNvGrpSpPr>
              <a:grpSpLocks/>
            </p:cNvGrpSpPr>
            <p:nvPr/>
          </p:nvGrpSpPr>
          <p:grpSpPr bwMode="auto">
            <a:xfrm>
              <a:off x="4848155" y="662316"/>
              <a:ext cx="2207226" cy="1676576"/>
              <a:chOff x="-375" y="2423"/>
              <a:chExt cx="1919" cy="1492"/>
            </a:xfrm>
          </p:grpSpPr>
          <p:pic>
            <p:nvPicPr>
              <p:cNvPr id="61448" name="Picture 5" descr="DSCF000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5" y="2423"/>
                <a:ext cx="1919" cy="1492"/>
              </a:xfrm>
              <a:prstGeom prst="rect">
                <a:avLst/>
              </a:prstGeom>
              <a:noFill/>
              <a:ln>
                <a:noFill/>
              </a:ln>
              <a:effectLst>
                <a:outerShdw dist="71842" dir="2700000" algn="ctr" rotWithShape="0">
                  <a:schemeClr val="bg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49" name="Line 6"/>
              <p:cNvSpPr>
                <a:spLocks noChangeShapeType="1"/>
              </p:cNvSpPr>
              <p:nvPr/>
            </p:nvSpPr>
            <p:spPr bwMode="auto">
              <a:xfrm>
                <a:off x="620" y="2444"/>
                <a:ext cx="0" cy="1402"/>
              </a:xfrm>
              <a:prstGeom prst="line">
                <a:avLst/>
              </a:prstGeom>
              <a:ln>
                <a:headEnd/>
                <a:tailEnd type="triangle" w="med" len="med"/>
              </a:ln>
              <a:extLst/>
            </p:spPr>
            <p:style>
              <a:lnRef idx="1">
                <a:schemeClr val="accent4"/>
              </a:lnRef>
              <a:fillRef idx="0">
                <a:schemeClr val="accent4"/>
              </a:fillRef>
              <a:effectRef idx="0">
                <a:schemeClr val="accent4"/>
              </a:effectRef>
              <a:fontRef idx="minor">
                <a:schemeClr val="tx1"/>
              </a:fontRef>
            </p:style>
            <p:txBody>
              <a:bodyPr/>
              <a:lstStyle/>
              <a:p>
                <a:endParaRPr lang="en-GB"/>
              </a:p>
            </p:txBody>
          </p:sp>
          <p:sp>
            <p:nvSpPr>
              <p:cNvPr id="61450" name="Line 7"/>
              <p:cNvSpPr>
                <a:spLocks noChangeShapeType="1"/>
              </p:cNvSpPr>
              <p:nvPr/>
            </p:nvSpPr>
            <p:spPr bwMode="auto">
              <a:xfrm flipH="1" flipV="1">
                <a:off x="-40" y="3194"/>
                <a:ext cx="660" cy="195"/>
              </a:xfrm>
              <a:prstGeom prst="line">
                <a:avLst/>
              </a:prstGeom>
              <a:ln>
                <a:headEnd/>
                <a:tailEnd type="triangle" w="med" len="med"/>
              </a:ln>
              <a:extLst/>
            </p:spPr>
            <p:style>
              <a:lnRef idx="1">
                <a:schemeClr val="accent4"/>
              </a:lnRef>
              <a:fillRef idx="0">
                <a:schemeClr val="accent4"/>
              </a:fillRef>
              <a:effectRef idx="0">
                <a:schemeClr val="accent4"/>
              </a:effectRef>
              <a:fontRef idx="minor">
                <a:schemeClr val="tx1"/>
              </a:fontRef>
            </p:style>
            <p:txBody>
              <a:bodyPr/>
              <a:lstStyle/>
              <a:p>
                <a:endParaRPr lang="en-GB"/>
              </a:p>
            </p:txBody>
          </p:sp>
          <p:sp>
            <p:nvSpPr>
              <p:cNvPr id="61451" name="Line 8"/>
              <p:cNvSpPr>
                <a:spLocks noChangeShapeType="1"/>
              </p:cNvSpPr>
              <p:nvPr/>
            </p:nvSpPr>
            <p:spPr bwMode="auto">
              <a:xfrm flipH="1" flipV="1">
                <a:off x="557" y="3292"/>
                <a:ext cx="63" cy="98"/>
              </a:xfrm>
              <a:prstGeom prst="line">
                <a:avLst/>
              </a:prstGeom>
              <a:ln>
                <a:headEnd/>
                <a:tailEnd type="triangle" w="med" len="med"/>
              </a:ln>
              <a:extLst/>
            </p:spPr>
            <p:style>
              <a:lnRef idx="1">
                <a:schemeClr val="accent4"/>
              </a:lnRef>
              <a:fillRef idx="0">
                <a:schemeClr val="accent4"/>
              </a:fillRef>
              <a:effectRef idx="0">
                <a:schemeClr val="accent4"/>
              </a:effectRef>
              <a:fontRef idx="minor">
                <a:schemeClr val="tx1"/>
              </a:fontRef>
            </p:style>
            <p:txBody>
              <a:bodyPr/>
              <a:lstStyle/>
              <a:p>
                <a:endParaRPr lang="en-GB"/>
              </a:p>
            </p:txBody>
          </p:sp>
        </p:grpSp>
        <p:sp>
          <p:nvSpPr>
            <p:cNvPr id="98313" name="Text Box 9"/>
            <p:cNvSpPr txBox="1">
              <a:spLocks noChangeArrowheads="1"/>
            </p:cNvSpPr>
            <p:nvPr/>
          </p:nvSpPr>
          <p:spPr bwMode="auto">
            <a:xfrm>
              <a:off x="4846765" y="662316"/>
              <a:ext cx="1244251" cy="738664"/>
            </a:xfrm>
            <a:prstGeom prst="rect">
              <a:avLst/>
            </a:prstGeom>
            <a:noFill/>
            <a:ln>
              <a:noFill/>
            </a:ln>
            <a:effectLst>
              <a:outerShdw dist="71842" dir="2700000" algn="ctr" rotWithShape="0">
                <a:schemeClr val="bg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Symbol" pitchFamily="18" charset="2"/>
                <a:buChar char="b"/>
                <a:defRPr/>
              </a:pPr>
              <a:r>
                <a:rPr lang="en-GB" sz="1400" b="1">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Verdana" pitchFamily="34" charset="0"/>
                  <a:cs typeface="+mn-cs"/>
                  <a:sym typeface="Symbol" pitchFamily="18" charset="2"/>
                </a:rPr>
                <a:t> - target </a:t>
              </a:r>
            </a:p>
            <a:p>
              <a:pPr>
                <a:buFont typeface="Symbol" pitchFamily="18" charset="2"/>
                <a:buNone/>
                <a:defRPr/>
              </a:pPr>
              <a:r>
                <a:rPr lang="en-GB" sz="1400" b="1">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Verdana" pitchFamily="34" charset="0"/>
                  <a:cs typeface="+mn-cs"/>
                  <a:sym typeface="Symbol" pitchFamily="18" charset="2"/>
                </a:rPr>
                <a:t>inclination</a:t>
              </a:r>
            </a:p>
            <a:p>
              <a:pPr>
                <a:buFont typeface="Symbol" pitchFamily="18" charset="2"/>
                <a:buNone/>
                <a:defRPr/>
              </a:pPr>
              <a:r>
                <a:rPr lang="en-GB" sz="1400" b="1">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Verdana" pitchFamily="34" charset="0"/>
                  <a:cs typeface="+mn-cs"/>
                  <a:sym typeface="Symbol" pitchFamily="18" charset="2"/>
                </a:rPr>
                <a:t>angle</a:t>
              </a:r>
            </a:p>
          </p:txBody>
        </p:sp>
      </p:grpSp>
      <p:sp>
        <p:nvSpPr>
          <p:cNvPr id="98314" name="Text Box 10"/>
          <p:cNvSpPr txBox="1">
            <a:spLocks noChangeArrowheads="1"/>
          </p:cNvSpPr>
          <p:nvPr/>
        </p:nvSpPr>
        <p:spPr bwMode="auto">
          <a:xfrm>
            <a:off x="107950" y="620713"/>
            <a:ext cx="3615990" cy="461665"/>
          </a:xfrm>
          <a:prstGeom prst="rect">
            <a:avLst/>
          </a:prstGeom>
          <a:gradFill rotWithShape="1">
            <a:gsLst>
              <a:gs pos="0">
                <a:srgbClr val="FF0000"/>
              </a:gs>
              <a:gs pos="50000">
                <a:srgbClr val="760000"/>
              </a:gs>
              <a:gs pos="100000">
                <a:srgbClr val="FF0000"/>
              </a:gs>
            </a:gsLst>
            <a:lin ang="5400000" scaled="1"/>
          </a:gradFill>
          <a:ln>
            <a:noFill/>
          </a:ln>
          <a:effectLst>
            <a:outerShdw dist="71842" dir="2700000" algn="ctr" rotWithShape="0">
              <a:schemeClr val="bg2"/>
            </a:outerShdw>
          </a:effectLst>
          <a:extLs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marL="342900" indent="-342900">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pPr>
              <a:buFontTx/>
              <a:buAutoNum type="arabicPeriod"/>
            </a:pPr>
            <a:r>
              <a:rPr lang="en-GB" sz="2400" u="sng" err="1" smtClean="0">
                <a:effectLst>
                  <a:outerShdw blurRad="38100" dist="38100" dir="2700000" algn="tl">
                    <a:srgbClr val="000000"/>
                  </a:outerShdw>
                </a:effectLst>
                <a:latin typeface="Garamond" pitchFamily="18" charset="0"/>
              </a:rPr>
              <a:t>Muon</a:t>
            </a:r>
            <a:r>
              <a:rPr lang="en-GB" sz="2400" u="sng" smtClean="0">
                <a:effectLst>
                  <a:outerShdw blurRad="38100" dist="38100" dir="2700000" algn="tl">
                    <a:srgbClr val="000000"/>
                  </a:outerShdw>
                </a:effectLst>
                <a:latin typeface="Garamond" pitchFamily="18" charset="0"/>
              </a:rPr>
              <a:t> Target Parameters:</a:t>
            </a:r>
            <a:r>
              <a:rPr lang="en-GB" sz="2000" smtClean="0">
                <a:effectLst>
                  <a:outerShdw blurRad="38100" dist="38100" dir="2700000" algn="tl">
                    <a:srgbClr val="000000"/>
                  </a:outerShdw>
                </a:effectLst>
                <a:latin typeface="Garamond" pitchFamily="18" charset="0"/>
              </a:rPr>
              <a:t> </a:t>
            </a:r>
            <a:endParaRPr lang="en-GB">
              <a:effectLst>
                <a:outerShdw blurRad="38100" dist="38100" dir="2700000" algn="tl">
                  <a:srgbClr val="000000"/>
                </a:outerShdw>
              </a:effectLst>
              <a:latin typeface="Garamond" pitchFamily="18" charset="0"/>
            </a:endParaRPr>
          </a:p>
        </p:txBody>
      </p:sp>
      <p:sp>
        <p:nvSpPr>
          <p:cNvPr id="98315" name="Text Box 11"/>
          <p:cNvSpPr txBox="1">
            <a:spLocks noChangeArrowheads="1"/>
          </p:cNvSpPr>
          <p:nvPr/>
        </p:nvSpPr>
        <p:spPr bwMode="auto">
          <a:xfrm>
            <a:off x="182561" y="1221090"/>
            <a:ext cx="4397229" cy="923330"/>
          </a:xfrm>
          <a:prstGeom prst="rect">
            <a:avLst/>
          </a:prstGeom>
          <a:ln/>
          <a:extLst/>
        </p:spPr>
        <p:style>
          <a:lnRef idx="0">
            <a:schemeClr val="accent6"/>
          </a:lnRef>
          <a:fillRef idx="1003">
            <a:schemeClr val="dk2"/>
          </a:fillRef>
          <a:effectRef idx="3">
            <a:schemeClr val="accent6"/>
          </a:effectRef>
          <a:fontRef idx="minor">
            <a:schemeClr val="lt1"/>
          </a:fontRef>
        </p:style>
        <p:txBody>
          <a:bodyPr wrap="none">
            <a:spAutoFit/>
          </a:bodyP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pPr marL="285750" indent="-285750">
              <a:buFont typeface="Arial" pitchFamily="34" charset="0"/>
              <a:buChar char="•"/>
            </a:pPr>
            <a:r>
              <a:rPr lang="en-GB" dirty="0" smtClean="0">
                <a:effectLst>
                  <a:outerShdw blurRad="38100" dist="38100" dir="2700000" algn="tl">
                    <a:srgbClr val="000000"/>
                  </a:outerShdw>
                </a:effectLst>
                <a:latin typeface="Garamond" pitchFamily="18" charset="0"/>
              </a:rPr>
              <a:t> </a:t>
            </a:r>
            <a:r>
              <a:rPr lang="en-GB" dirty="0">
                <a:effectLst>
                  <a:outerShdw blurRad="38100" dist="38100" dir="2700000" algn="tl">
                    <a:srgbClr val="000000"/>
                  </a:outerShdw>
                </a:effectLst>
                <a:latin typeface="Garamond" pitchFamily="18" charset="0"/>
              </a:rPr>
              <a:t>Inclination </a:t>
            </a:r>
            <a:r>
              <a:rPr lang="en-GB" dirty="0" smtClean="0">
                <a:effectLst>
                  <a:outerShdw blurRad="38100" dist="38100" dir="2700000" algn="tl">
                    <a:srgbClr val="000000"/>
                  </a:outerShdw>
                </a:effectLst>
                <a:latin typeface="Garamond" pitchFamily="18" charset="0"/>
              </a:rPr>
              <a:t>Angle </a:t>
            </a:r>
            <a:r>
              <a:rPr lang="en-GB" dirty="0" smtClean="0">
                <a:effectLst>
                  <a:outerShdw blurRad="38100" dist="38100" dir="2700000" algn="tl">
                    <a:srgbClr val="000000"/>
                  </a:outerShdw>
                </a:effectLst>
                <a:latin typeface="Garamond" pitchFamily="18" charset="0"/>
                <a:sym typeface="Symbol" pitchFamily="18" charset="2"/>
              </a:rPr>
              <a:t> =</a:t>
            </a:r>
            <a:r>
              <a:rPr lang="en-GB" dirty="0" smtClean="0">
                <a:effectLst>
                  <a:outerShdw blurRad="38100" dist="38100" dir="2700000" algn="tl">
                    <a:srgbClr val="000000"/>
                  </a:outerShdw>
                </a:effectLst>
                <a:latin typeface="Garamond" pitchFamily="18" charset="0"/>
              </a:rPr>
              <a:t>(19.9</a:t>
            </a:r>
            <a:r>
              <a:rPr lang="en-GB" dirty="0" smtClean="0">
                <a:effectLst>
                  <a:outerShdw blurRad="38100" dist="38100" dir="2700000" algn="tl">
                    <a:srgbClr val="000000"/>
                  </a:outerShdw>
                </a:effectLst>
                <a:latin typeface="Garamond" pitchFamily="18" charset="0"/>
                <a:sym typeface="Symbol" pitchFamily="18" charset="2"/>
              </a:rPr>
              <a:t></a:t>
            </a:r>
            <a:r>
              <a:rPr lang="en-GB" dirty="0">
                <a:effectLst>
                  <a:outerShdw blurRad="38100" dist="38100" dir="2700000" algn="tl">
                    <a:srgbClr val="000000"/>
                  </a:outerShdw>
                </a:effectLst>
                <a:latin typeface="Garamond" pitchFamily="18" charset="0"/>
                <a:sym typeface="Symbol" pitchFamily="18" charset="2"/>
              </a:rPr>
              <a:t>0.3)</a:t>
            </a:r>
            <a:r>
              <a:rPr lang="en-US" dirty="0" smtClean="0">
                <a:effectLst>
                  <a:outerShdw blurRad="38100" dist="38100" dir="2700000" algn="tl">
                    <a:srgbClr val="000000"/>
                  </a:outerShdw>
                </a:effectLst>
                <a:latin typeface="Garamond" pitchFamily="18" charset="0"/>
                <a:sym typeface="Symbol" pitchFamily="18" charset="2"/>
              </a:rPr>
              <a:t>º</a:t>
            </a:r>
          </a:p>
          <a:p>
            <a:pPr marL="285750" indent="-285750">
              <a:buFont typeface="Arial" pitchFamily="34" charset="0"/>
              <a:buChar char="•"/>
            </a:pPr>
            <a:r>
              <a:rPr lang="en-US" dirty="0" smtClean="0">
                <a:effectLst>
                  <a:outerShdw blurRad="38100" dist="38100" dir="2700000" algn="tl">
                    <a:srgbClr val="000000"/>
                  </a:outerShdw>
                </a:effectLst>
                <a:latin typeface="Garamond" pitchFamily="18" charset="0"/>
                <a:sym typeface="Symbol" pitchFamily="18" charset="2"/>
              </a:rPr>
              <a:t>Thickness 205 µm CH</a:t>
            </a:r>
            <a:r>
              <a:rPr lang="en-US" baseline="-25000" dirty="0" smtClean="0">
                <a:effectLst>
                  <a:outerShdw blurRad="38100" dist="38100" dir="2700000" algn="tl">
                    <a:srgbClr val="000000"/>
                  </a:outerShdw>
                </a:effectLst>
                <a:latin typeface="Garamond" pitchFamily="18" charset="0"/>
                <a:sym typeface="Symbol" pitchFamily="18" charset="2"/>
              </a:rPr>
              <a:t>2</a:t>
            </a:r>
            <a:r>
              <a:rPr lang="en-US" dirty="0" smtClean="0">
                <a:effectLst>
                  <a:outerShdw blurRad="38100" dist="38100" dir="2700000" algn="tl">
                    <a:srgbClr val="000000"/>
                  </a:outerShdw>
                </a:effectLst>
                <a:latin typeface="Garamond" pitchFamily="18" charset="0"/>
                <a:sym typeface="Symbol" pitchFamily="18" charset="2"/>
              </a:rPr>
              <a:t>/Polyester Sandwich</a:t>
            </a:r>
          </a:p>
          <a:p>
            <a:pPr marL="285750" indent="-285750">
              <a:buFont typeface="Arial" pitchFamily="34" charset="0"/>
              <a:buChar char="•"/>
            </a:pPr>
            <a:r>
              <a:rPr lang="en-US" dirty="0" smtClean="0">
                <a:effectLst>
                  <a:outerShdw blurRad="38100" dist="38100" dir="2700000" algn="tl">
                    <a:srgbClr val="000000"/>
                  </a:outerShdw>
                </a:effectLst>
                <a:latin typeface="Garamond" pitchFamily="18" charset="0"/>
                <a:sym typeface="Symbol" pitchFamily="18" charset="2"/>
              </a:rPr>
              <a:t>Density 0.895 g/cm</a:t>
            </a:r>
            <a:r>
              <a:rPr lang="en-US" baseline="30000" dirty="0" smtClean="0">
                <a:effectLst>
                  <a:outerShdw blurRad="38100" dist="38100" dir="2700000" algn="tl">
                    <a:srgbClr val="000000"/>
                  </a:outerShdw>
                </a:effectLst>
                <a:latin typeface="Garamond" pitchFamily="18" charset="0"/>
                <a:sym typeface="Symbol" pitchFamily="18" charset="2"/>
              </a:rPr>
              <a:t>3</a:t>
            </a:r>
            <a:r>
              <a:rPr lang="en-US" dirty="0" smtClean="0">
                <a:effectLst>
                  <a:outerShdw blurRad="38100" dist="38100" dir="2700000" algn="tl">
                    <a:srgbClr val="000000"/>
                  </a:outerShdw>
                </a:effectLst>
                <a:latin typeface="Garamond" pitchFamily="18" charset="0"/>
                <a:sym typeface="Symbol" pitchFamily="18" charset="2"/>
              </a:rPr>
              <a:t> </a:t>
            </a:r>
            <a:endParaRPr lang="en-US" dirty="0">
              <a:effectLst>
                <a:outerShdw blurRad="38100" dist="38100" dir="2700000" algn="tl">
                  <a:srgbClr val="000000"/>
                </a:outerShdw>
              </a:effectLst>
              <a:latin typeface="Garamond" pitchFamily="18" charset="0"/>
              <a:sym typeface="Symbol" pitchFamily="18" charset="2"/>
            </a:endParaRPr>
          </a:p>
        </p:txBody>
      </p:sp>
      <p:graphicFrame>
        <p:nvGraphicFramePr>
          <p:cNvPr id="61517" name="Group 77"/>
          <p:cNvGraphicFramePr>
            <a:graphicFrameLocks noGrp="1"/>
          </p:cNvGraphicFramePr>
          <p:nvPr>
            <p:extLst>
              <p:ext uri="{D42A27DB-BD31-4B8C-83A1-F6EECF244321}">
                <p14:modId xmlns:p14="http://schemas.microsoft.com/office/powerpoint/2010/main" val="2357832828"/>
              </p:ext>
            </p:extLst>
          </p:nvPr>
        </p:nvGraphicFramePr>
        <p:xfrm>
          <a:off x="2381366" y="3766929"/>
          <a:ext cx="6762634" cy="1646938"/>
        </p:xfrm>
        <a:graphic>
          <a:graphicData uri="http://schemas.openxmlformats.org/drawingml/2006/table">
            <a:tbl>
              <a:tblPr/>
              <a:tblGrid>
                <a:gridCol w="2419234"/>
                <a:gridCol w="4343400"/>
              </a:tblGrid>
              <a:tr h="28892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GB" sz="1600" b="1" i="0" u="none" strike="noStrike" cap="none" normalizeH="0" baseline="0" dirty="0" smtClean="0">
                          <a:ln>
                            <a:noFill/>
                          </a:ln>
                          <a:solidFill>
                            <a:schemeClr val="tx1"/>
                          </a:solidFill>
                          <a:effectLst>
                            <a:outerShdw blurRad="38100" dist="38100" dir="2700000" algn="tl">
                              <a:srgbClr val="000000"/>
                            </a:outerShdw>
                          </a:effectLst>
                          <a:latin typeface="Garamond" pitchFamily="18" charset="0"/>
                          <a:cs typeface="Arial" pitchFamily="34" charset="0"/>
                        </a:rPr>
                        <a:t>Mode</a:t>
                      </a:r>
                    </a:p>
                  </a:txBody>
                  <a:tcPr marL="90000" marR="90000" marT="46800" marB="46800" horzOverflow="overflow">
                    <a:lnL w="28575" cap="flat" cmpd="sng" algn="ctr">
                      <a:solidFill>
                        <a:schemeClr val="bg2"/>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bg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cell3D prstMaterial="dkEdge">
                      <a:bevel/>
                      <a:lightRig rig="flood" dir="t"/>
                    </a:cell3D>
                    <a:gradFill flip="none" rotWithShape="1">
                      <a:gsLst>
                        <a:gs pos="100000">
                          <a:schemeClr val="bg2">
                            <a:lumMod val="41000"/>
                            <a:lumOff val="59000"/>
                          </a:schemeClr>
                        </a:gs>
                        <a:gs pos="22000">
                          <a:schemeClr val="bg2">
                            <a:lumMod val="88000"/>
                            <a:lumOff val="12000"/>
                            <a:alpha val="88000"/>
                          </a:schemeClr>
                        </a:gs>
                        <a:gs pos="100000">
                          <a:schemeClr val="accent6">
                            <a:lumMod val="40000"/>
                            <a:lumOff val="60000"/>
                          </a:schemeClr>
                        </a:gs>
                        <a:gs pos="100000">
                          <a:srgbClr val="FF0000"/>
                        </a:gs>
                      </a:gsLst>
                      <a:lin ang="2700000" scaled="1"/>
                      <a:tileRect/>
                    </a:gra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GB" sz="1600" b="1" i="0" u="none" strike="noStrike" cap="none" normalizeH="0" baseline="0" dirty="0" smtClean="0">
                          <a:ln>
                            <a:noFill/>
                          </a:ln>
                          <a:solidFill>
                            <a:schemeClr val="tx1"/>
                          </a:solidFill>
                          <a:effectLst>
                            <a:outerShdw blurRad="38100" dist="38100" dir="2700000" algn="tl">
                              <a:srgbClr val="000000"/>
                            </a:outerShdw>
                          </a:effectLst>
                          <a:latin typeface="Garamond" pitchFamily="18" charset="0"/>
                          <a:cs typeface="Arial" pitchFamily="34" charset="0"/>
                        </a:rPr>
                        <a:t>Measured Rate  COBRA Centre at 2.2 mA</a:t>
                      </a:r>
                    </a:p>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GB" sz="1600" b="1" i="0" u="none" strike="noStrike" cap="none" normalizeH="0" baseline="0" dirty="0" smtClean="0">
                          <a:ln>
                            <a:noFill/>
                          </a:ln>
                          <a:solidFill>
                            <a:schemeClr val="tx1"/>
                          </a:solidFill>
                          <a:effectLst>
                            <a:outerShdw blurRad="38100" dist="38100" dir="2700000" algn="tl">
                              <a:srgbClr val="000000"/>
                            </a:outerShdw>
                          </a:effectLst>
                          <a:latin typeface="Garamond" pitchFamily="18" charset="0"/>
                          <a:cs typeface="Arial" pitchFamily="34" charset="0"/>
                        </a:rPr>
                        <a:t>                300</a:t>
                      </a:r>
                      <a:r>
                        <a:rPr kumimoji="0" lang="en-GB" sz="1600" b="1" i="0" u="none" strike="noStrike" cap="none" normalizeH="0" baseline="0" dirty="0" smtClean="0">
                          <a:ln>
                            <a:noFill/>
                          </a:ln>
                          <a:solidFill>
                            <a:schemeClr val="tx1"/>
                          </a:solidFill>
                          <a:effectLst>
                            <a:outerShdw blurRad="38100" dist="38100" dir="2700000" algn="tl">
                              <a:srgbClr val="000000"/>
                            </a:outerShdw>
                          </a:effectLst>
                          <a:latin typeface="Garamond" pitchFamily="18" charset="0"/>
                          <a:cs typeface="Arial" pitchFamily="34" charset="0"/>
                          <a:sym typeface="Symbol" pitchFamily="18" charset="2"/>
                        </a:rPr>
                        <a:t>m Degrader, </a:t>
                      </a:r>
                      <a:r>
                        <a:rPr lang="en-GB" sz="1600" b="1" dirty="0" smtClean="0">
                          <a:effectLst>
                            <a:outerShdw blurRad="38100" dist="38100" dir="2700000" algn="tl">
                              <a:srgbClr val="000000"/>
                            </a:outerShdw>
                          </a:effectLst>
                          <a:latin typeface="Garamond" pitchFamily="18" charset="0"/>
                          <a:sym typeface="Symbol" pitchFamily="18" charset="2"/>
                        </a:rPr>
                        <a:t>He/Air 94%/6%</a:t>
                      </a:r>
                      <a:endParaRPr kumimoji="0" lang="el-GR" sz="1600" b="1" i="0" u="none" strike="noStrike" cap="none" normalizeH="0" baseline="0" dirty="0" smtClean="0">
                        <a:ln>
                          <a:noFill/>
                        </a:ln>
                        <a:solidFill>
                          <a:schemeClr val="tx1"/>
                        </a:solidFill>
                        <a:effectLst>
                          <a:outerShdw blurRad="38100" dist="38100" dir="2700000" algn="tl">
                            <a:srgbClr val="000000"/>
                          </a:outerShdw>
                        </a:effectLst>
                        <a:latin typeface="Garamond" pitchFamily="18" charset="0"/>
                        <a:cs typeface="Arial" pitchFamily="34" charset="0"/>
                      </a:endParaRPr>
                    </a:p>
                  </a:txBody>
                  <a:tcPr marL="90000" marR="90000" marT="46800" marB="46800" horzOverflow="overflow">
                    <a:lnL w="12700" cap="flat" cmpd="sng" algn="ctr">
                      <a:solidFill>
                        <a:schemeClr val="tx1"/>
                      </a:solidFill>
                      <a:prstDash val="solid"/>
                      <a:round/>
                      <a:headEnd type="none" w="med" len="med"/>
                      <a:tailEnd type="none" w="med" len="med"/>
                    </a:lnL>
                    <a:lnR w="28575" cap="flat" cmpd="sng" algn="ctr">
                      <a:solidFill>
                        <a:schemeClr val="bg2"/>
                      </a:solidFill>
                      <a:prstDash val="solid"/>
                      <a:round/>
                      <a:headEnd type="none" w="med" len="med"/>
                      <a:tailEnd type="none" w="med" len="med"/>
                    </a:lnR>
                    <a:lnT w="28575" cap="flat" cmpd="sng" algn="ctr">
                      <a:solidFill>
                        <a:schemeClr val="bg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cell3D prstMaterial="dkEdge">
                      <a:bevel/>
                      <a:lightRig rig="flood" dir="t"/>
                    </a:cell3D>
                    <a:gradFill>
                      <a:gsLst>
                        <a:gs pos="100000">
                          <a:schemeClr val="bg2">
                            <a:lumMod val="41000"/>
                            <a:lumOff val="59000"/>
                          </a:schemeClr>
                        </a:gs>
                        <a:gs pos="22000">
                          <a:schemeClr val="bg2">
                            <a:lumMod val="88000"/>
                            <a:lumOff val="12000"/>
                            <a:alpha val="88000"/>
                          </a:schemeClr>
                        </a:gs>
                        <a:gs pos="100000">
                          <a:schemeClr val="accent6">
                            <a:lumMod val="40000"/>
                            <a:lumOff val="60000"/>
                          </a:schemeClr>
                        </a:gs>
                        <a:gs pos="100000">
                          <a:srgbClr val="FF0000"/>
                        </a:gs>
                      </a:gsLst>
                      <a:lin ang="2700000" scaled="1"/>
                    </a:gradFill>
                  </a:tcPr>
                </a:tc>
              </a:tr>
              <a:tr h="2746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GB" sz="1600" b="0" i="0" u="none" strike="noStrike" cap="none" normalizeH="0" baseline="0" dirty="0" smtClean="0">
                          <a:ln>
                            <a:noFill/>
                          </a:ln>
                          <a:solidFill>
                            <a:schemeClr val="tx1"/>
                          </a:solidFill>
                          <a:effectLst>
                            <a:outerShdw blurRad="38100" dist="38100" dir="2700000" algn="tl">
                              <a:srgbClr val="000000"/>
                            </a:outerShdw>
                          </a:effectLst>
                          <a:latin typeface="Garamond" pitchFamily="18" charset="0"/>
                          <a:cs typeface="Arial" pitchFamily="34" charset="0"/>
                        </a:rPr>
                        <a:t>“Normal” (slits 105)</a:t>
                      </a:r>
                    </a:p>
                  </a:txBody>
                  <a:tcPr marL="90000" marR="90000" marT="46800" marB="46800" horzOverflow="overflow">
                    <a:lnL w="28575" cap="flat" cmpd="sng" algn="ctr">
                      <a:solidFill>
                        <a:schemeClr val="bg2"/>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cell3D prstMaterial="dkEdge">
                      <a:bevel/>
                      <a:lightRig rig="flood" dir="t"/>
                    </a:cell3D>
                    <a:gradFill flip="none" rotWithShape="1">
                      <a:gsLst>
                        <a:gs pos="100000">
                          <a:schemeClr val="bg2">
                            <a:lumMod val="41000"/>
                            <a:lumOff val="59000"/>
                          </a:schemeClr>
                        </a:gs>
                        <a:gs pos="22000">
                          <a:schemeClr val="bg2">
                            <a:lumMod val="88000"/>
                            <a:lumOff val="12000"/>
                            <a:alpha val="88000"/>
                          </a:schemeClr>
                        </a:gs>
                        <a:gs pos="100000">
                          <a:schemeClr val="accent6">
                            <a:lumMod val="40000"/>
                            <a:lumOff val="60000"/>
                          </a:schemeClr>
                        </a:gs>
                        <a:gs pos="100000">
                          <a:srgbClr val="FF0000"/>
                        </a:gs>
                      </a:gsLst>
                      <a:lin ang="2700000" scaled="1"/>
                      <a:tileRect/>
                    </a:gra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GB" sz="1600" b="0" i="0" u="none" strike="noStrike" cap="none" normalizeH="0" baseline="0" dirty="0" smtClean="0">
                          <a:ln>
                            <a:noFill/>
                          </a:ln>
                          <a:solidFill>
                            <a:schemeClr val="tx1"/>
                          </a:solidFill>
                          <a:effectLst>
                            <a:outerShdw blurRad="38100" dist="38100" dir="2700000" algn="tl">
                              <a:srgbClr val="080808"/>
                            </a:outerShdw>
                          </a:effectLst>
                          <a:latin typeface="Garamond" pitchFamily="18" charset="0"/>
                          <a:cs typeface="Arial" pitchFamily="34" charset="0"/>
                          <a:sym typeface="Symbol" pitchFamily="18" charset="2"/>
                        </a:rPr>
                        <a:t> 3.6</a:t>
                      </a:r>
                      <a:r>
                        <a:rPr kumimoji="0" lang="en-GB" sz="1600" b="0" i="0" u="none" strike="noStrike" cap="none" normalizeH="0" baseline="0" dirty="0" smtClean="0">
                          <a:ln>
                            <a:noFill/>
                          </a:ln>
                          <a:solidFill>
                            <a:schemeClr val="tx1"/>
                          </a:solidFill>
                          <a:effectLst>
                            <a:outerShdw blurRad="38100" dist="38100" dir="2700000" algn="tl">
                              <a:srgbClr val="080808"/>
                            </a:outerShdw>
                          </a:effectLst>
                          <a:latin typeface="Garamond" pitchFamily="18" charset="0"/>
                          <a:cs typeface="Arial" pitchFamily="34" charset="0"/>
                          <a:sym typeface="Wingdings 2" pitchFamily="18" charset="2"/>
                        </a:rPr>
                        <a:t>10</a:t>
                      </a:r>
                      <a:r>
                        <a:rPr kumimoji="0" lang="en-GB" sz="1600" b="0" i="0" u="none" strike="noStrike" cap="none" normalizeH="0" baseline="30000" dirty="0" smtClean="0">
                          <a:ln>
                            <a:noFill/>
                          </a:ln>
                          <a:solidFill>
                            <a:schemeClr val="tx1"/>
                          </a:solidFill>
                          <a:effectLst>
                            <a:outerShdw blurRad="38100" dist="38100" dir="2700000" algn="tl">
                              <a:srgbClr val="080808"/>
                            </a:outerShdw>
                          </a:effectLst>
                          <a:latin typeface="Garamond" pitchFamily="18" charset="0"/>
                          <a:cs typeface="Arial" pitchFamily="34" charset="0"/>
                          <a:sym typeface="Wingdings 2" pitchFamily="18" charset="2"/>
                        </a:rPr>
                        <a:t>7</a:t>
                      </a:r>
                      <a:r>
                        <a:rPr kumimoji="0" lang="en-GB" sz="1600" b="0" i="0" u="none" strike="noStrike" cap="none" normalizeH="0" baseline="0" dirty="0" smtClean="0">
                          <a:ln>
                            <a:noFill/>
                          </a:ln>
                          <a:solidFill>
                            <a:schemeClr val="tx1"/>
                          </a:solidFill>
                          <a:effectLst>
                            <a:outerShdw blurRad="38100" dist="38100" dir="2700000" algn="tl">
                              <a:srgbClr val="080808"/>
                            </a:outerShdw>
                          </a:effectLst>
                          <a:latin typeface="Garamond" pitchFamily="18" charset="0"/>
                          <a:cs typeface="Arial" pitchFamily="34" charset="0"/>
                          <a:sym typeface="Wingdings 2" pitchFamily="18" charset="2"/>
                        </a:rPr>
                        <a:t> </a:t>
                      </a:r>
                      <a:r>
                        <a:rPr kumimoji="0" lang="en-GB" sz="1600" b="0" i="0" u="none" strike="noStrike" cap="none" normalizeH="0" baseline="0" dirty="0" smtClean="0">
                          <a:ln>
                            <a:noFill/>
                          </a:ln>
                          <a:solidFill>
                            <a:schemeClr val="tx1"/>
                          </a:solidFill>
                          <a:effectLst>
                            <a:outerShdw blurRad="38100" dist="38100" dir="2700000" algn="tl">
                              <a:srgbClr val="080808"/>
                            </a:outerShdw>
                          </a:effectLst>
                          <a:latin typeface="Garamond" pitchFamily="18" charset="0"/>
                          <a:cs typeface="Arial" pitchFamily="34" charset="0"/>
                          <a:sym typeface="Symbol" pitchFamily="18" charset="2"/>
                        </a:rPr>
                        <a:t></a:t>
                      </a:r>
                      <a:r>
                        <a:rPr kumimoji="0" lang="en-GB" sz="1600" b="0" i="0" u="none" strike="noStrike" cap="none" normalizeH="0" baseline="30000" dirty="0" smtClean="0">
                          <a:ln>
                            <a:noFill/>
                          </a:ln>
                          <a:solidFill>
                            <a:schemeClr val="tx1"/>
                          </a:solidFill>
                          <a:effectLst>
                            <a:outerShdw blurRad="38100" dist="38100" dir="2700000" algn="tl">
                              <a:srgbClr val="080808"/>
                            </a:outerShdw>
                          </a:effectLst>
                          <a:latin typeface="Garamond" pitchFamily="18" charset="0"/>
                          <a:cs typeface="Arial" pitchFamily="34" charset="0"/>
                          <a:sym typeface="Symbol" pitchFamily="18" charset="2"/>
                        </a:rPr>
                        <a:t>+</a:t>
                      </a:r>
                      <a:r>
                        <a:rPr kumimoji="0" lang="en-GB" sz="1600" b="0" i="0" u="none" strike="noStrike" cap="none" normalizeH="0" baseline="0" dirty="0" smtClean="0">
                          <a:ln>
                            <a:noFill/>
                          </a:ln>
                          <a:solidFill>
                            <a:schemeClr val="tx1"/>
                          </a:solidFill>
                          <a:effectLst>
                            <a:outerShdw blurRad="38100" dist="38100" dir="2700000" algn="tl">
                              <a:srgbClr val="080808"/>
                            </a:outerShdw>
                          </a:effectLst>
                          <a:latin typeface="Garamond" pitchFamily="18" charset="0"/>
                          <a:cs typeface="Arial" pitchFamily="34" charset="0"/>
                          <a:sym typeface="Symbol" pitchFamily="18" charset="2"/>
                        </a:rPr>
                        <a:t>s</a:t>
                      </a:r>
                      <a:r>
                        <a:rPr kumimoji="0" lang="en-GB" sz="1600" b="0" i="0" u="none" strike="noStrike" cap="none" normalizeH="0" baseline="30000" dirty="0" smtClean="0">
                          <a:ln>
                            <a:noFill/>
                          </a:ln>
                          <a:solidFill>
                            <a:schemeClr val="tx1"/>
                          </a:solidFill>
                          <a:effectLst>
                            <a:outerShdw blurRad="38100" dist="38100" dir="2700000" algn="tl">
                              <a:srgbClr val="080808"/>
                            </a:outerShdw>
                          </a:effectLst>
                          <a:latin typeface="Garamond" pitchFamily="18" charset="0"/>
                          <a:cs typeface="Arial" pitchFamily="34" charset="0"/>
                          <a:sym typeface="Symbol" pitchFamily="18" charset="2"/>
                        </a:rPr>
                        <a:t>-1            </a:t>
                      </a:r>
                      <a:r>
                        <a:rPr kumimoji="0" lang="el-GR" sz="1600" b="0" i="0" u="none" strike="noStrike" cap="none" normalizeH="0" baseline="0" dirty="0" smtClean="0">
                          <a:ln>
                            <a:noFill/>
                          </a:ln>
                          <a:solidFill>
                            <a:schemeClr val="tx1"/>
                          </a:solidFill>
                          <a:effectLst>
                            <a:outerShdw blurRad="38100" dist="38100" dir="2700000" algn="tl">
                              <a:srgbClr val="080808"/>
                            </a:outerShdw>
                          </a:effectLst>
                          <a:latin typeface="Garamond" pitchFamily="18" charset="0"/>
                          <a:cs typeface="Arial" pitchFamily="34" charset="0"/>
                          <a:sym typeface="Symbol" pitchFamily="18" charset="2"/>
                        </a:rPr>
                        <a:t>σ</a:t>
                      </a:r>
                      <a:r>
                        <a:rPr kumimoji="0" lang="de-CH" sz="1600" b="0" i="0" u="none" strike="noStrike" cap="none" normalizeH="0" baseline="-25000" dirty="0" smtClean="0">
                          <a:ln>
                            <a:noFill/>
                          </a:ln>
                          <a:solidFill>
                            <a:schemeClr val="tx1"/>
                          </a:solidFill>
                          <a:effectLst>
                            <a:outerShdw blurRad="38100" dist="38100" dir="2700000" algn="tl">
                              <a:srgbClr val="080808"/>
                            </a:outerShdw>
                          </a:effectLst>
                          <a:latin typeface="Garamond" pitchFamily="18" charset="0"/>
                          <a:cs typeface="Arial" pitchFamily="34" charset="0"/>
                          <a:sym typeface="Symbol" pitchFamily="18" charset="2"/>
                        </a:rPr>
                        <a:t>X</a:t>
                      </a:r>
                      <a:r>
                        <a:rPr kumimoji="0" lang="de-CH" sz="1600" b="0" i="0" u="none" strike="noStrike" cap="none" normalizeH="0" baseline="0" dirty="0" smtClean="0">
                          <a:ln>
                            <a:noFill/>
                          </a:ln>
                          <a:solidFill>
                            <a:schemeClr val="tx1"/>
                          </a:solidFill>
                          <a:effectLst>
                            <a:outerShdw blurRad="38100" dist="38100" dir="2700000" algn="tl">
                              <a:srgbClr val="080808"/>
                            </a:outerShdw>
                          </a:effectLst>
                          <a:latin typeface="Garamond" pitchFamily="18" charset="0"/>
                          <a:cs typeface="Arial" pitchFamily="34" charset="0"/>
                          <a:sym typeface="Symbol" pitchFamily="18" charset="2"/>
                        </a:rPr>
                        <a:t> </a:t>
                      </a:r>
                      <a:r>
                        <a:rPr kumimoji="0" lang="de-CH" sz="1400" b="0" i="0" u="none" strike="noStrike" cap="none" normalizeH="0" baseline="0" dirty="0" smtClean="0">
                          <a:ln>
                            <a:noFill/>
                          </a:ln>
                          <a:solidFill>
                            <a:schemeClr val="tx1"/>
                          </a:solidFill>
                          <a:effectLst>
                            <a:outerShdw blurRad="38100" dist="38100" dir="2700000" algn="tl">
                              <a:srgbClr val="080808"/>
                            </a:outerShdw>
                          </a:effectLst>
                          <a:latin typeface="Garamond" pitchFamily="18" charset="0"/>
                          <a:cs typeface="Arial" pitchFamily="34" charset="0"/>
                          <a:sym typeface="Symbol" pitchFamily="18" charset="2"/>
                        </a:rPr>
                        <a:t>= 9.2 mm </a:t>
                      </a:r>
                      <a:r>
                        <a:rPr kumimoji="0" lang="el-GR" sz="1600" b="0" i="0" u="none" strike="noStrike" cap="none" normalizeH="0" baseline="0" dirty="0" smtClean="0">
                          <a:ln>
                            <a:noFill/>
                          </a:ln>
                          <a:solidFill>
                            <a:schemeClr val="tx1"/>
                          </a:solidFill>
                          <a:effectLst>
                            <a:outerShdw blurRad="38100" dist="38100" dir="2700000" algn="tl">
                              <a:srgbClr val="080808"/>
                            </a:outerShdw>
                          </a:effectLst>
                          <a:latin typeface="Garamond" pitchFamily="18" charset="0"/>
                          <a:cs typeface="Arial" pitchFamily="34" charset="0"/>
                          <a:sym typeface="Symbol" pitchFamily="18" charset="2"/>
                        </a:rPr>
                        <a:t>σ</a:t>
                      </a:r>
                      <a:r>
                        <a:rPr kumimoji="0" lang="de-CH" sz="1600" b="0" i="0" u="none" strike="noStrike" cap="none" normalizeH="0" baseline="-25000" dirty="0" smtClean="0">
                          <a:ln>
                            <a:noFill/>
                          </a:ln>
                          <a:solidFill>
                            <a:schemeClr val="tx1"/>
                          </a:solidFill>
                          <a:effectLst>
                            <a:outerShdw blurRad="38100" dist="38100" dir="2700000" algn="tl">
                              <a:srgbClr val="080808"/>
                            </a:outerShdw>
                          </a:effectLst>
                          <a:latin typeface="Garamond" pitchFamily="18" charset="0"/>
                          <a:cs typeface="Arial" pitchFamily="34" charset="0"/>
                          <a:sym typeface="Symbol" pitchFamily="18" charset="2"/>
                        </a:rPr>
                        <a:t>Y</a:t>
                      </a:r>
                      <a:r>
                        <a:rPr kumimoji="0" lang="de-CH" sz="1600" b="0" i="0" u="none" strike="noStrike" cap="none" normalizeH="0" baseline="0" dirty="0" smtClean="0">
                          <a:ln>
                            <a:noFill/>
                          </a:ln>
                          <a:solidFill>
                            <a:schemeClr val="tx1"/>
                          </a:solidFill>
                          <a:effectLst>
                            <a:outerShdw blurRad="38100" dist="38100" dir="2700000" algn="tl">
                              <a:srgbClr val="080808"/>
                            </a:outerShdw>
                          </a:effectLst>
                          <a:latin typeface="Garamond" pitchFamily="18" charset="0"/>
                          <a:cs typeface="Arial" pitchFamily="34" charset="0"/>
                          <a:sym typeface="Symbol" pitchFamily="18" charset="2"/>
                        </a:rPr>
                        <a:t> </a:t>
                      </a:r>
                      <a:r>
                        <a:rPr kumimoji="0" lang="de-CH" sz="1400" b="0" i="0" u="none" strike="noStrike" cap="none" normalizeH="0" baseline="0" dirty="0" smtClean="0">
                          <a:ln>
                            <a:noFill/>
                          </a:ln>
                          <a:solidFill>
                            <a:schemeClr val="tx1"/>
                          </a:solidFill>
                          <a:effectLst>
                            <a:outerShdw blurRad="38100" dist="38100" dir="2700000" algn="tl">
                              <a:srgbClr val="080808"/>
                            </a:outerShdw>
                          </a:effectLst>
                          <a:latin typeface="Garamond" pitchFamily="18" charset="0"/>
                          <a:cs typeface="Arial" pitchFamily="34" charset="0"/>
                          <a:sym typeface="Symbol" pitchFamily="18" charset="2"/>
                        </a:rPr>
                        <a:t>= 10.0 mm</a:t>
                      </a:r>
                      <a:endParaRPr kumimoji="0" lang="en-GB" sz="1400" b="0" i="0" u="none" strike="noStrike" cap="none" normalizeH="0" baseline="30000" dirty="0" smtClean="0">
                        <a:ln>
                          <a:noFill/>
                        </a:ln>
                        <a:solidFill>
                          <a:schemeClr val="tx1"/>
                        </a:solidFill>
                        <a:effectLst>
                          <a:outerShdw blurRad="38100" dist="38100" dir="2700000" algn="tl">
                            <a:srgbClr val="080808"/>
                          </a:outerShdw>
                        </a:effectLst>
                        <a:latin typeface="Garamond" pitchFamily="18" charset="0"/>
                        <a:cs typeface="Arial" pitchFamily="34" charset="0"/>
                        <a:sym typeface="Symbol" pitchFamily="18" charset="2"/>
                      </a:endParaRPr>
                    </a:p>
                  </a:txBody>
                  <a:tcPr marL="90000" marR="90000" marT="46800" marB="46800" horzOverflow="overflow">
                    <a:lnL w="12700" cap="flat" cmpd="sng" algn="ctr">
                      <a:solidFill>
                        <a:schemeClr val="tx1"/>
                      </a:solidFill>
                      <a:prstDash val="solid"/>
                      <a:round/>
                      <a:headEnd type="none" w="med" len="med"/>
                      <a:tailEnd type="none" w="med" len="med"/>
                    </a:lnL>
                    <a:lnR w="28575" cap="flat" cmpd="sng" algn="ctr">
                      <a:solidFill>
                        <a:schemeClr val="bg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cell3D prstMaterial="dkEdge">
                      <a:bevel/>
                      <a:lightRig rig="flood" dir="t"/>
                    </a:cell3D>
                    <a:gradFill>
                      <a:gsLst>
                        <a:gs pos="100000">
                          <a:schemeClr val="bg2">
                            <a:lumMod val="41000"/>
                            <a:lumOff val="59000"/>
                          </a:schemeClr>
                        </a:gs>
                        <a:gs pos="22000">
                          <a:schemeClr val="bg2">
                            <a:lumMod val="88000"/>
                            <a:lumOff val="12000"/>
                            <a:alpha val="88000"/>
                          </a:schemeClr>
                        </a:gs>
                        <a:gs pos="100000">
                          <a:schemeClr val="accent6">
                            <a:lumMod val="40000"/>
                            <a:lumOff val="60000"/>
                          </a:schemeClr>
                        </a:gs>
                        <a:gs pos="100000">
                          <a:srgbClr val="FF0000"/>
                        </a:gs>
                      </a:gsLst>
                      <a:lin ang="2700000" scaled="1"/>
                    </a:gradFill>
                  </a:tcPr>
                </a:tc>
              </a:tr>
              <a:tr h="3397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GB" sz="1600" b="1" i="0" u="none" strike="noStrike" cap="none" normalizeH="0" baseline="0" dirty="0" smtClean="0">
                          <a:ln>
                            <a:noFill/>
                          </a:ln>
                          <a:solidFill>
                            <a:srgbClr val="FFC000"/>
                          </a:solidFill>
                          <a:effectLst>
                            <a:outerShdw blurRad="38100" dist="38100" dir="2700000" algn="tl">
                              <a:srgbClr val="000000"/>
                            </a:outerShdw>
                          </a:effectLst>
                          <a:latin typeface="Garamond" pitchFamily="18" charset="0"/>
                          <a:cs typeface="Arial" pitchFamily="34" charset="0"/>
                        </a:rPr>
                        <a:t>“Intermediate” (slits 115)</a:t>
                      </a:r>
                    </a:p>
                  </a:txBody>
                  <a:tcPr marL="90000" marR="90000" marT="46800" marB="46800" horzOverflow="overflow">
                    <a:lnL w="28575" cap="flat" cmpd="sng" algn="ctr">
                      <a:solidFill>
                        <a:schemeClr val="bg2"/>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cell3D prstMaterial="dkEdge">
                      <a:bevel/>
                      <a:lightRig rig="flood" dir="t"/>
                    </a:cell3D>
                    <a:gradFill flip="none" rotWithShape="1">
                      <a:gsLst>
                        <a:gs pos="100000">
                          <a:schemeClr val="bg2">
                            <a:lumMod val="41000"/>
                            <a:lumOff val="59000"/>
                          </a:schemeClr>
                        </a:gs>
                        <a:gs pos="22000">
                          <a:schemeClr val="bg2">
                            <a:lumMod val="88000"/>
                            <a:lumOff val="12000"/>
                            <a:alpha val="88000"/>
                          </a:schemeClr>
                        </a:gs>
                        <a:gs pos="100000">
                          <a:schemeClr val="accent6">
                            <a:lumMod val="40000"/>
                            <a:lumOff val="60000"/>
                          </a:schemeClr>
                        </a:gs>
                        <a:gs pos="100000">
                          <a:srgbClr val="FF0000"/>
                        </a:gs>
                      </a:gsLst>
                      <a:lin ang="2700000" scaled="1"/>
                      <a:tileRect/>
                    </a:gra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GB" sz="1400" b="0" i="0" u="none" strike="noStrike" cap="none" normalizeH="0" baseline="0" dirty="0" smtClean="0">
                          <a:ln>
                            <a:noFill/>
                          </a:ln>
                          <a:solidFill>
                            <a:schemeClr val="tx1"/>
                          </a:solidFill>
                          <a:effectLst>
                            <a:outerShdw blurRad="38100" dist="38100" dir="2700000" algn="tl">
                              <a:srgbClr val="080808"/>
                            </a:outerShdw>
                          </a:effectLst>
                          <a:latin typeface="Garamond" pitchFamily="18" charset="0"/>
                          <a:cs typeface="Arial" pitchFamily="34" charset="0"/>
                          <a:sym typeface="Symbol" pitchFamily="18" charset="2"/>
                        </a:rPr>
                        <a:t> </a:t>
                      </a:r>
                      <a:r>
                        <a:rPr kumimoji="0" lang="en-GB" sz="1600" b="0" i="0" u="none" strike="noStrike" cap="none" normalizeH="0" baseline="0" dirty="0" smtClean="0">
                          <a:ln>
                            <a:noFill/>
                          </a:ln>
                          <a:solidFill>
                            <a:schemeClr val="tx1"/>
                          </a:solidFill>
                          <a:effectLst>
                            <a:outerShdw blurRad="38100" dist="38100" dir="2700000" algn="tl">
                              <a:srgbClr val="080808"/>
                            </a:outerShdw>
                          </a:effectLst>
                          <a:latin typeface="Garamond" pitchFamily="18" charset="0"/>
                          <a:cs typeface="Arial" pitchFamily="34" charset="0"/>
                          <a:sym typeface="Symbol" pitchFamily="18" charset="2"/>
                        </a:rPr>
                        <a:t>4.3</a:t>
                      </a:r>
                      <a:r>
                        <a:rPr kumimoji="0" lang="en-GB" sz="1600" b="0" i="0" u="none" strike="noStrike" cap="none" normalizeH="0" baseline="0" dirty="0" smtClean="0">
                          <a:ln>
                            <a:noFill/>
                          </a:ln>
                          <a:solidFill>
                            <a:schemeClr val="tx1"/>
                          </a:solidFill>
                          <a:effectLst>
                            <a:outerShdw blurRad="38100" dist="38100" dir="2700000" algn="tl">
                              <a:srgbClr val="080808"/>
                            </a:outerShdw>
                          </a:effectLst>
                          <a:latin typeface="Garamond" pitchFamily="18" charset="0"/>
                          <a:cs typeface="Arial" pitchFamily="34" charset="0"/>
                          <a:sym typeface="Wingdings 2" pitchFamily="18" charset="2"/>
                        </a:rPr>
                        <a:t>10</a:t>
                      </a:r>
                      <a:r>
                        <a:rPr kumimoji="0" lang="en-GB" sz="1600" b="0" i="0" u="none" strike="noStrike" cap="none" normalizeH="0" baseline="30000" dirty="0" smtClean="0">
                          <a:ln>
                            <a:noFill/>
                          </a:ln>
                          <a:solidFill>
                            <a:schemeClr val="tx1"/>
                          </a:solidFill>
                          <a:effectLst>
                            <a:outerShdw blurRad="38100" dist="38100" dir="2700000" algn="tl">
                              <a:srgbClr val="080808"/>
                            </a:outerShdw>
                          </a:effectLst>
                          <a:latin typeface="Garamond" pitchFamily="18" charset="0"/>
                          <a:cs typeface="Arial" pitchFamily="34" charset="0"/>
                          <a:sym typeface="Wingdings 2" pitchFamily="18" charset="2"/>
                        </a:rPr>
                        <a:t>7</a:t>
                      </a:r>
                      <a:r>
                        <a:rPr kumimoji="0" lang="en-GB" sz="1600" b="0" i="0" u="none" strike="noStrike" cap="none" normalizeH="0" baseline="0" dirty="0" smtClean="0">
                          <a:ln>
                            <a:noFill/>
                          </a:ln>
                          <a:solidFill>
                            <a:schemeClr val="tx1"/>
                          </a:solidFill>
                          <a:effectLst>
                            <a:outerShdw blurRad="38100" dist="38100" dir="2700000" algn="tl">
                              <a:srgbClr val="080808"/>
                            </a:outerShdw>
                          </a:effectLst>
                          <a:latin typeface="Garamond" pitchFamily="18" charset="0"/>
                          <a:cs typeface="Arial" pitchFamily="34" charset="0"/>
                          <a:sym typeface="Wingdings 2" pitchFamily="18" charset="2"/>
                        </a:rPr>
                        <a:t> </a:t>
                      </a:r>
                      <a:r>
                        <a:rPr kumimoji="0" lang="en-GB" sz="1600" b="0" i="0" u="none" strike="noStrike" cap="none" normalizeH="0" baseline="0" dirty="0" smtClean="0">
                          <a:ln>
                            <a:noFill/>
                          </a:ln>
                          <a:solidFill>
                            <a:schemeClr val="tx1"/>
                          </a:solidFill>
                          <a:effectLst>
                            <a:outerShdw blurRad="38100" dist="38100" dir="2700000" algn="tl">
                              <a:srgbClr val="080808"/>
                            </a:outerShdw>
                          </a:effectLst>
                          <a:latin typeface="Garamond" pitchFamily="18" charset="0"/>
                          <a:cs typeface="Arial" pitchFamily="34" charset="0"/>
                          <a:sym typeface="Symbol" pitchFamily="18" charset="2"/>
                        </a:rPr>
                        <a:t></a:t>
                      </a:r>
                      <a:r>
                        <a:rPr kumimoji="0" lang="en-GB" sz="1600" b="0" i="0" u="none" strike="noStrike" cap="none" normalizeH="0" baseline="30000" dirty="0" smtClean="0">
                          <a:ln>
                            <a:noFill/>
                          </a:ln>
                          <a:solidFill>
                            <a:schemeClr val="tx1"/>
                          </a:solidFill>
                          <a:effectLst>
                            <a:outerShdw blurRad="38100" dist="38100" dir="2700000" algn="tl">
                              <a:srgbClr val="080808"/>
                            </a:outerShdw>
                          </a:effectLst>
                          <a:latin typeface="Garamond" pitchFamily="18" charset="0"/>
                          <a:cs typeface="Arial" pitchFamily="34" charset="0"/>
                          <a:sym typeface="Symbol" pitchFamily="18" charset="2"/>
                        </a:rPr>
                        <a:t>+</a:t>
                      </a:r>
                      <a:r>
                        <a:rPr kumimoji="0" lang="en-GB" sz="1600" b="0" i="0" u="none" strike="noStrike" cap="none" normalizeH="0" baseline="0" dirty="0" smtClean="0">
                          <a:ln>
                            <a:noFill/>
                          </a:ln>
                          <a:solidFill>
                            <a:schemeClr val="tx1"/>
                          </a:solidFill>
                          <a:effectLst>
                            <a:outerShdw blurRad="38100" dist="38100" dir="2700000" algn="tl">
                              <a:srgbClr val="080808"/>
                            </a:outerShdw>
                          </a:effectLst>
                          <a:latin typeface="Garamond" pitchFamily="18" charset="0"/>
                          <a:cs typeface="Arial" pitchFamily="34" charset="0"/>
                          <a:sym typeface="Symbol" pitchFamily="18" charset="2"/>
                        </a:rPr>
                        <a:t>s</a:t>
                      </a:r>
                      <a:r>
                        <a:rPr kumimoji="0" lang="en-GB" sz="1600" b="0" i="0" u="none" strike="noStrike" cap="none" normalizeH="0" baseline="30000" dirty="0" smtClean="0">
                          <a:ln>
                            <a:noFill/>
                          </a:ln>
                          <a:solidFill>
                            <a:schemeClr val="tx1"/>
                          </a:solidFill>
                          <a:effectLst>
                            <a:outerShdw blurRad="38100" dist="38100" dir="2700000" algn="tl">
                              <a:srgbClr val="080808"/>
                            </a:outerShdw>
                          </a:effectLst>
                          <a:latin typeface="Garamond" pitchFamily="18" charset="0"/>
                          <a:cs typeface="Arial" pitchFamily="34" charset="0"/>
                          <a:sym typeface="Symbol" pitchFamily="18" charset="2"/>
                        </a:rPr>
                        <a:t>-1            </a:t>
                      </a:r>
                      <a:r>
                        <a:rPr kumimoji="0" lang="el-GR" sz="1600" b="0" i="0" u="none" strike="noStrike" kern="1200" cap="none" spc="0" normalizeH="0" baseline="0" noProof="0" dirty="0" smtClean="0">
                          <a:ln>
                            <a:noFill/>
                          </a:ln>
                          <a:solidFill>
                            <a:srgbClr val="FFFFFF"/>
                          </a:solidFill>
                          <a:effectLst>
                            <a:outerShdw blurRad="38100" dist="38100" dir="2700000" algn="tl">
                              <a:srgbClr val="080808"/>
                            </a:outerShdw>
                          </a:effectLst>
                          <a:uLnTx/>
                          <a:uFillTx/>
                          <a:latin typeface="Garamond" pitchFamily="18" charset="0"/>
                          <a:ea typeface="+mn-ea"/>
                          <a:cs typeface="Arial" pitchFamily="34" charset="0"/>
                          <a:sym typeface="Symbol" pitchFamily="18" charset="2"/>
                        </a:rPr>
                        <a:t>σ</a:t>
                      </a:r>
                      <a:r>
                        <a:rPr kumimoji="0" lang="de-CH" sz="1600" b="0" i="0" u="none" strike="noStrike" kern="1200" cap="none" spc="0" normalizeH="0" baseline="-25000" noProof="0" dirty="0" smtClean="0">
                          <a:ln>
                            <a:noFill/>
                          </a:ln>
                          <a:solidFill>
                            <a:srgbClr val="FFFFFF"/>
                          </a:solidFill>
                          <a:effectLst>
                            <a:outerShdw blurRad="38100" dist="38100" dir="2700000" algn="tl">
                              <a:srgbClr val="080808"/>
                            </a:outerShdw>
                          </a:effectLst>
                          <a:uLnTx/>
                          <a:uFillTx/>
                          <a:latin typeface="Garamond" pitchFamily="18" charset="0"/>
                          <a:ea typeface="+mn-ea"/>
                          <a:cs typeface="Arial" pitchFamily="34" charset="0"/>
                          <a:sym typeface="Symbol" pitchFamily="18" charset="2"/>
                        </a:rPr>
                        <a:t>X</a:t>
                      </a:r>
                      <a:r>
                        <a:rPr kumimoji="0" lang="de-CH" sz="1600" b="0" i="0" u="none" strike="noStrike" kern="1200" cap="none" spc="0" normalizeH="0" baseline="0" noProof="0" dirty="0" smtClean="0">
                          <a:ln>
                            <a:noFill/>
                          </a:ln>
                          <a:solidFill>
                            <a:srgbClr val="FFFFFF"/>
                          </a:solidFill>
                          <a:effectLst>
                            <a:outerShdw blurRad="38100" dist="38100" dir="2700000" algn="tl">
                              <a:srgbClr val="080808"/>
                            </a:outerShdw>
                          </a:effectLst>
                          <a:uLnTx/>
                          <a:uFillTx/>
                          <a:latin typeface="Garamond" pitchFamily="18" charset="0"/>
                          <a:ea typeface="+mn-ea"/>
                          <a:cs typeface="Arial" pitchFamily="34" charset="0"/>
                          <a:sym typeface="Symbol" pitchFamily="18" charset="2"/>
                        </a:rPr>
                        <a:t> </a:t>
                      </a:r>
                      <a:r>
                        <a:rPr kumimoji="0" lang="de-CH" sz="1400" b="0" i="0" u="none" strike="noStrike" kern="1200" cap="none" spc="0" normalizeH="0" baseline="0" noProof="0" dirty="0" smtClean="0">
                          <a:ln>
                            <a:noFill/>
                          </a:ln>
                          <a:solidFill>
                            <a:srgbClr val="FFFFFF"/>
                          </a:solidFill>
                          <a:effectLst>
                            <a:outerShdw blurRad="38100" dist="38100" dir="2700000" algn="tl">
                              <a:srgbClr val="080808"/>
                            </a:outerShdw>
                          </a:effectLst>
                          <a:uLnTx/>
                          <a:uFillTx/>
                          <a:latin typeface="Garamond" pitchFamily="18" charset="0"/>
                          <a:ea typeface="+mn-ea"/>
                          <a:cs typeface="Arial" pitchFamily="34" charset="0"/>
                          <a:sym typeface="Symbol" pitchFamily="18" charset="2"/>
                        </a:rPr>
                        <a:t>= 9.3 mm </a:t>
                      </a:r>
                      <a:r>
                        <a:rPr kumimoji="0" lang="el-GR" sz="1600" b="0" i="0" u="none" strike="noStrike" kern="1200" cap="none" spc="0" normalizeH="0" baseline="0" noProof="0" dirty="0" smtClean="0">
                          <a:ln>
                            <a:noFill/>
                          </a:ln>
                          <a:solidFill>
                            <a:srgbClr val="FFFFFF"/>
                          </a:solidFill>
                          <a:effectLst>
                            <a:outerShdw blurRad="38100" dist="38100" dir="2700000" algn="tl">
                              <a:srgbClr val="080808"/>
                            </a:outerShdw>
                          </a:effectLst>
                          <a:uLnTx/>
                          <a:uFillTx/>
                          <a:latin typeface="Garamond" pitchFamily="18" charset="0"/>
                          <a:ea typeface="+mn-ea"/>
                          <a:cs typeface="Arial" pitchFamily="34" charset="0"/>
                          <a:sym typeface="Symbol" pitchFamily="18" charset="2"/>
                        </a:rPr>
                        <a:t>σ</a:t>
                      </a:r>
                      <a:r>
                        <a:rPr kumimoji="0" lang="de-CH" sz="1600" b="0" i="0" u="none" strike="noStrike" kern="1200" cap="none" spc="0" normalizeH="0" baseline="-25000" noProof="0" dirty="0" smtClean="0">
                          <a:ln>
                            <a:noFill/>
                          </a:ln>
                          <a:solidFill>
                            <a:srgbClr val="FFFFFF"/>
                          </a:solidFill>
                          <a:effectLst>
                            <a:outerShdw blurRad="38100" dist="38100" dir="2700000" algn="tl">
                              <a:srgbClr val="080808"/>
                            </a:outerShdw>
                          </a:effectLst>
                          <a:uLnTx/>
                          <a:uFillTx/>
                          <a:latin typeface="Garamond" pitchFamily="18" charset="0"/>
                          <a:ea typeface="+mn-ea"/>
                          <a:cs typeface="Arial" pitchFamily="34" charset="0"/>
                          <a:sym typeface="Symbol" pitchFamily="18" charset="2"/>
                        </a:rPr>
                        <a:t>Y</a:t>
                      </a:r>
                      <a:r>
                        <a:rPr kumimoji="0" lang="de-CH" sz="1600" b="0" i="0" u="none" strike="noStrike" kern="1200" cap="none" spc="0" normalizeH="0" baseline="0" noProof="0" dirty="0" smtClean="0">
                          <a:ln>
                            <a:noFill/>
                          </a:ln>
                          <a:solidFill>
                            <a:srgbClr val="FFFFFF"/>
                          </a:solidFill>
                          <a:effectLst>
                            <a:outerShdw blurRad="38100" dist="38100" dir="2700000" algn="tl">
                              <a:srgbClr val="080808"/>
                            </a:outerShdw>
                          </a:effectLst>
                          <a:uLnTx/>
                          <a:uFillTx/>
                          <a:latin typeface="Garamond" pitchFamily="18" charset="0"/>
                          <a:ea typeface="+mn-ea"/>
                          <a:cs typeface="Arial" pitchFamily="34" charset="0"/>
                          <a:sym typeface="Symbol" pitchFamily="18" charset="2"/>
                        </a:rPr>
                        <a:t> </a:t>
                      </a:r>
                      <a:r>
                        <a:rPr kumimoji="0" lang="de-CH" sz="1400" b="0" i="0" u="none" strike="noStrike" kern="1200" cap="none" spc="0" normalizeH="0" baseline="0" noProof="0" dirty="0" smtClean="0">
                          <a:ln>
                            <a:noFill/>
                          </a:ln>
                          <a:solidFill>
                            <a:srgbClr val="FFFFFF"/>
                          </a:solidFill>
                          <a:effectLst>
                            <a:outerShdw blurRad="38100" dist="38100" dir="2700000" algn="tl">
                              <a:srgbClr val="080808"/>
                            </a:outerShdw>
                          </a:effectLst>
                          <a:uLnTx/>
                          <a:uFillTx/>
                          <a:latin typeface="Garamond" pitchFamily="18" charset="0"/>
                          <a:ea typeface="+mn-ea"/>
                          <a:cs typeface="Arial" pitchFamily="34" charset="0"/>
                          <a:sym typeface="Symbol" pitchFamily="18" charset="2"/>
                        </a:rPr>
                        <a:t>= 10.1 mm</a:t>
                      </a:r>
                      <a:endParaRPr kumimoji="0" lang="en-GB" sz="1600" b="0" i="0" u="none" strike="noStrike" cap="none" normalizeH="0" baseline="0" dirty="0" smtClean="0">
                        <a:ln>
                          <a:noFill/>
                        </a:ln>
                        <a:solidFill>
                          <a:schemeClr val="tx1"/>
                        </a:solidFill>
                        <a:effectLst>
                          <a:outerShdw blurRad="38100" dist="38100" dir="2700000" algn="tl">
                            <a:srgbClr val="080808"/>
                          </a:outerShdw>
                        </a:effectLst>
                        <a:latin typeface="Garamond" pitchFamily="18" charset="0"/>
                        <a:cs typeface="Arial" pitchFamily="34" charset="0"/>
                        <a:sym typeface="Symbol" pitchFamily="18" charset="2"/>
                      </a:endParaRPr>
                    </a:p>
                  </a:txBody>
                  <a:tcPr marL="90000" marR="90000" marT="46800" marB="46800" horzOverflow="overflow">
                    <a:lnL w="12700" cap="flat" cmpd="sng" algn="ctr">
                      <a:solidFill>
                        <a:schemeClr val="tx1"/>
                      </a:solidFill>
                      <a:prstDash val="solid"/>
                      <a:round/>
                      <a:headEnd type="none" w="med" len="med"/>
                      <a:tailEnd type="none" w="med" len="med"/>
                    </a:lnL>
                    <a:lnR w="28575" cap="flat" cmpd="sng" algn="ctr">
                      <a:solidFill>
                        <a:schemeClr val="bg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cell3D prstMaterial="dkEdge">
                      <a:bevel/>
                      <a:lightRig rig="flood" dir="t"/>
                    </a:cell3D>
                    <a:gradFill>
                      <a:gsLst>
                        <a:gs pos="100000">
                          <a:schemeClr val="bg2">
                            <a:lumMod val="41000"/>
                            <a:lumOff val="59000"/>
                          </a:schemeClr>
                        </a:gs>
                        <a:gs pos="22000">
                          <a:schemeClr val="bg2">
                            <a:lumMod val="88000"/>
                            <a:lumOff val="12000"/>
                            <a:alpha val="88000"/>
                          </a:schemeClr>
                        </a:gs>
                        <a:gs pos="100000">
                          <a:schemeClr val="accent6">
                            <a:lumMod val="40000"/>
                            <a:lumOff val="60000"/>
                          </a:schemeClr>
                        </a:gs>
                        <a:gs pos="100000">
                          <a:srgbClr val="FF0000"/>
                        </a:gs>
                      </a:gsLst>
                      <a:lin ang="2700000" scaled="1"/>
                    </a:gradFill>
                  </a:tcPr>
                </a:tc>
              </a:tr>
              <a:tr h="3397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de-CH" sz="16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pitchFamily="34" charset="0"/>
                        </a:rPr>
                        <a:t>‘’High’’ (slits 250/280)</a:t>
                      </a:r>
                      <a:endParaRPr kumimoji="0" lang="en-GB" sz="16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pitchFamily="34" charset="0"/>
                      </a:endParaRPr>
                    </a:p>
                  </a:txBody>
                  <a:tcPr marL="90000" marR="90000" marT="46800" marB="46800" horzOverflow="overflow">
                    <a:lnL w="28575" cap="flat" cmpd="sng" algn="ctr">
                      <a:solidFill>
                        <a:schemeClr val="bg2"/>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bg2"/>
                      </a:solidFill>
                      <a:prstDash val="solid"/>
                      <a:round/>
                      <a:headEnd type="none" w="med" len="med"/>
                      <a:tailEnd type="none" w="med" len="med"/>
                    </a:lnB>
                    <a:lnTlToBr>
                      <a:noFill/>
                    </a:lnTlToBr>
                    <a:lnBlToTr>
                      <a:noFill/>
                    </a:lnBlToTr>
                    <a:cell3D prstMaterial="dkEdge">
                      <a:bevel/>
                      <a:lightRig rig="flood" dir="t"/>
                    </a:cell3D>
                    <a:gradFill flip="none" rotWithShape="1">
                      <a:gsLst>
                        <a:gs pos="100000">
                          <a:schemeClr val="bg2">
                            <a:lumMod val="41000"/>
                            <a:lumOff val="59000"/>
                          </a:schemeClr>
                        </a:gs>
                        <a:gs pos="22000">
                          <a:schemeClr val="bg2">
                            <a:lumMod val="88000"/>
                            <a:lumOff val="12000"/>
                            <a:alpha val="88000"/>
                          </a:schemeClr>
                        </a:gs>
                        <a:gs pos="100000">
                          <a:schemeClr val="accent6">
                            <a:lumMod val="40000"/>
                            <a:lumOff val="60000"/>
                          </a:schemeClr>
                        </a:gs>
                        <a:gs pos="100000">
                          <a:srgbClr val="FF0000"/>
                        </a:gs>
                      </a:gsLst>
                      <a:lin ang="2700000" scaled="1"/>
                      <a:tileRect/>
                    </a:gra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GB" sz="1400" b="0" i="0" u="none" strike="noStrike" cap="none" normalizeH="0" baseline="0" dirty="0" smtClean="0">
                          <a:ln>
                            <a:noFill/>
                          </a:ln>
                          <a:solidFill>
                            <a:schemeClr val="tx1"/>
                          </a:solidFill>
                          <a:effectLst>
                            <a:outerShdw blurRad="38100" dist="38100" dir="2700000" algn="tl">
                              <a:srgbClr val="080808"/>
                            </a:outerShdw>
                          </a:effectLst>
                          <a:latin typeface="Garamond" pitchFamily="18" charset="0"/>
                          <a:cs typeface="Arial" pitchFamily="34" charset="0"/>
                          <a:sym typeface="Symbol" pitchFamily="18" charset="2"/>
                        </a:rPr>
                        <a:t>   </a:t>
                      </a:r>
                      <a:r>
                        <a:rPr kumimoji="0" lang="en-GB" sz="1600" b="0" i="0" u="none" strike="noStrike" cap="none" normalizeH="0" baseline="0" dirty="0" smtClean="0">
                          <a:ln>
                            <a:noFill/>
                          </a:ln>
                          <a:solidFill>
                            <a:schemeClr val="tx1"/>
                          </a:solidFill>
                          <a:effectLst>
                            <a:outerShdw blurRad="38100" dist="38100" dir="2700000" algn="tl">
                              <a:srgbClr val="080808"/>
                            </a:outerShdw>
                          </a:effectLst>
                          <a:latin typeface="Garamond" pitchFamily="18" charset="0"/>
                          <a:cs typeface="Arial" pitchFamily="34" charset="0"/>
                          <a:sym typeface="Symbol" pitchFamily="18" charset="2"/>
                        </a:rPr>
                        <a:t>9.4</a:t>
                      </a:r>
                      <a:r>
                        <a:rPr kumimoji="0" lang="en-GB" sz="1600" b="0" i="0" u="none" strike="noStrike" cap="none" normalizeH="0" baseline="0" dirty="0" smtClean="0">
                          <a:ln>
                            <a:noFill/>
                          </a:ln>
                          <a:solidFill>
                            <a:schemeClr val="tx1"/>
                          </a:solidFill>
                          <a:effectLst>
                            <a:outerShdw blurRad="38100" dist="38100" dir="2700000" algn="tl">
                              <a:srgbClr val="080808"/>
                            </a:outerShdw>
                          </a:effectLst>
                          <a:latin typeface="Garamond" pitchFamily="18" charset="0"/>
                          <a:cs typeface="Arial" pitchFamily="34" charset="0"/>
                          <a:sym typeface="Wingdings 2" pitchFamily="18" charset="2"/>
                        </a:rPr>
                        <a:t>10</a:t>
                      </a:r>
                      <a:r>
                        <a:rPr kumimoji="0" lang="en-GB" sz="1600" b="0" i="0" u="none" strike="noStrike" cap="none" normalizeH="0" baseline="30000" dirty="0" smtClean="0">
                          <a:ln>
                            <a:noFill/>
                          </a:ln>
                          <a:solidFill>
                            <a:schemeClr val="tx1"/>
                          </a:solidFill>
                          <a:effectLst>
                            <a:outerShdw blurRad="38100" dist="38100" dir="2700000" algn="tl">
                              <a:srgbClr val="080808"/>
                            </a:outerShdw>
                          </a:effectLst>
                          <a:latin typeface="Garamond" pitchFamily="18" charset="0"/>
                          <a:cs typeface="Arial" pitchFamily="34" charset="0"/>
                          <a:sym typeface="Wingdings 2" pitchFamily="18" charset="2"/>
                        </a:rPr>
                        <a:t>7</a:t>
                      </a:r>
                      <a:r>
                        <a:rPr kumimoji="0" lang="en-GB" sz="1600" b="0" i="0" u="none" strike="noStrike" cap="none" normalizeH="0" baseline="0" dirty="0" smtClean="0">
                          <a:ln>
                            <a:noFill/>
                          </a:ln>
                          <a:solidFill>
                            <a:schemeClr val="tx1"/>
                          </a:solidFill>
                          <a:effectLst>
                            <a:outerShdw blurRad="38100" dist="38100" dir="2700000" algn="tl">
                              <a:srgbClr val="080808"/>
                            </a:outerShdw>
                          </a:effectLst>
                          <a:latin typeface="Garamond" pitchFamily="18" charset="0"/>
                          <a:cs typeface="Arial" pitchFamily="34" charset="0"/>
                          <a:sym typeface="Wingdings 2" pitchFamily="18" charset="2"/>
                        </a:rPr>
                        <a:t> </a:t>
                      </a:r>
                      <a:r>
                        <a:rPr kumimoji="0" lang="en-GB" sz="1600" b="0" i="0" u="none" strike="noStrike" cap="none" normalizeH="0" baseline="0" dirty="0" smtClean="0">
                          <a:ln>
                            <a:noFill/>
                          </a:ln>
                          <a:solidFill>
                            <a:schemeClr val="tx1"/>
                          </a:solidFill>
                          <a:effectLst>
                            <a:outerShdw blurRad="38100" dist="38100" dir="2700000" algn="tl">
                              <a:srgbClr val="080808"/>
                            </a:outerShdw>
                          </a:effectLst>
                          <a:latin typeface="Garamond" pitchFamily="18" charset="0"/>
                          <a:cs typeface="Arial" pitchFamily="34" charset="0"/>
                          <a:sym typeface="Symbol" pitchFamily="18" charset="2"/>
                        </a:rPr>
                        <a:t></a:t>
                      </a:r>
                      <a:r>
                        <a:rPr kumimoji="0" lang="en-GB" sz="1600" b="0" i="0" u="none" strike="noStrike" cap="none" normalizeH="0" baseline="30000" dirty="0" smtClean="0">
                          <a:ln>
                            <a:noFill/>
                          </a:ln>
                          <a:solidFill>
                            <a:schemeClr val="tx1"/>
                          </a:solidFill>
                          <a:effectLst>
                            <a:outerShdw blurRad="38100" dist="38100" dir="2700000" algn="tl">
                              <a:srgbClr val="080808"/>
                            </a:outerShdw>
                          </a:effectLst>
                          <a:latin typeface="Garamond" pitchFamily="18" charset="0"/>
                          <a:cs typeface="Arial" pitchFamily="34" charset="0"/>
                          <a:sym typeface="Symbol" pitchFamily="18" charset="2"/>
                        </a:rPr>
                        <a:t>+</a:t>
                      </a:r>
                      <a:r>
                        <a:rPr kumimoji="0" lang="en-GB" sz="1600" b="0" i="0" u="none" strike="noStrike" cap="none" normalizeH="0" baseline="0" dirty="0" smtClean="0">
                          <a:ln>
                            <a:noFill/>
                          </a:ln>
                          <a:solidFill>
                            <a:schemeClr val="tx1"/>
                          </a:solidFill>
                          <a:effectLst>
                            <a:outerShdw blurRad="38100" dist="38100" dir="2700000" algn="tl">
                              <a:srgbClr val="080808"/>
                            </a:outerShdw>
                          </a:effectLst>
                          <a:latin typeface="Garamond" pitchFamily="18" charset="0"/>
                          <a:cs typeface="Arial" pitchFamily="34" charset="0"/>
                          <a:sym typeface="Symbol" pitchFamily="18" charset="2"/>
                        </a:rPr>
                        <a:t>s</a:t>
                      </a:r>
                      <a:r>
                        <a:rPr kumimoji="0" lang="en-GB" sz="1600" b="0" i="0" u="none" strike="noStrike" cap="none" normalizeH="0" baseline="30000" dirty="0" smtClean="0">
                          <a:ln>
                            <a:noFill/>
                          </a:ln>
                          <a:solidFill>
                            <a:schemeClr val="tx1"/>
                          </a:solidFill>
                          <a:effectLst>
                            <a:outerShdw blurRad="38100" dist="38100" dir="2700000" algn="tl">
                              <a:srgbClr val="080808"/>
                            </a:outerShdw>
                          </a:effectLst>
                          <a:latin typeface="Garamond" pitchFamily="18" charset="0"/>
                          <a:cs typeface="Arial" pitchFamily="34" charset="0"/>
                          <a:sym typeface="Symbol" pitchFamily="18" charset="2"/>
                        </a:rPr>
                        <a:t>-1             </a:t>
                      </a:r>
                      <a:r>
                        <a:rPr kumimoji="0" lang="el-GR" sz="1600" b="0" i="0" u="none" strike="noStrike" kern="1200" cap="none" spc="0" normalizeH="0" baseline="0" noProof="0" dirty="0" smtClean="0">
                          <a:ln>
                            <a:noFill/>
                          </a:ln>
                          <a:solidFill>
                            <a:srgbClr val="FFFFFF"/>
                          </a:solidFill>
                          <a:effectLst>
                            <a:outerShdw blurRad="38100" dist="38100" dir="2700000" algn="tl">
                              <a:srgbClr val="080808"/>
                            </a:outerShdw>
                          </a:effectLst>
                          <a:uLnTx/>
                          <a:uFillTx/>
                          <a:latin typeface="Garamond" pitchFamily="18" charset="0"/>
                          <a:ea typeface="+mn-ea"/>
                          <a:cs typeface="Arial" pitchFamily="34" charset="0"/>
                          <a:sym typeface="Symbol" pitchFamily="18" charset="2"/>
                        </a:rPr>
                        <a:t>σ</a:t>
                      </a:r>
                      <a:r>
                        <a:rPr kumimoji="0" lang="de-CH" sz="1600" b="0" i="0" u="none" strike="noStrike" kern="1200" cap="none" spc="0" normalizeH="0" baseline="-25000" noProof="0" dirty="0" smtClean="0">
                          <a:ln>
                            <a:noFill/>
                          </a:ln>
                          <a:solidFill>
                            <a:srgbClr val="FFFFFF"/>
                          </a:solidFill>
                          <a:effectLst>
                            <a:outerShdw blurRad="38100" dist="38100" dir="2700000" algn="tl">
                              <a:srgbClr val="080808"/>
                            </a:outerShdw>
                          </a:effectLst>
                          <a:uLnTx/>
                          <a:uFillTx/>
                          <a:latin typeface="Garamond" pitchFamily="18" charset="0"/>
                          <a:ea typeface="+mn-ea"/>
                          <a:cs typeface="Arial" pitchFamily="34" charset="0"/>
                          <a:sym typeface="Symbol" pitchFamily="18" charset="2"/>
                        </a:rPr>
                        <a:t>X</a:t>
                      </a:r>
                      <a:r>
                        <a:rPr kumimoji="0" lang="de-CH" sz="1600" b="0" i="0" u="none" strike="noStrike" kern="1200" cap="none" spc="0" normalizeH="0" baseline="0" noProof="0" dirty="0" smtClean="0">
                          <a:ln>
                            <a:noFill/>
                          </a:ln>
                          <a:solidFill>
                            <a:srgbClr val="FFFFFF"/>
                          </a:solidFill>
                          <a:effectLst>
                            <a:outerShdw blurRad="38100" dist="38100" dir="2700000" algn="tl">
                              <a:srgbClr val="080808"/>
                            </a:outerShdw>
                          </a:effectLst>
                          <a:uLnTx/>
                          <a:uFillTx/>
                          <a:latin typeface="Garamond" pitchFamily="18" charset="0"/>
                          <a:ea typeface="+mn-ea"/>
                          <a:cs typeface="Arial" pitchFamily="34" charset="0"/>
                          <a:sym typeface="Symbol" pitchFamily="18" charset="2"/>
                        </a:rPr>
                        <a:t> </a:t>
                      </a:r>
                      <a:r>
                        <a:rPr kumimoji="0" lang="de-CH" sz="1400" b="0" i="0" u="none" strike="noStrike" kern="1200" cap="none" spc="0" normalizeH="0" baseline="0" noProof="0" dirty="0" smtClean="0">
                          <a:ln>
                            <a:noFill/>
                          </a:ln>
                          <a:solidFill>
                            <a:srgbClr val="FFFFFF"/>
                          </a:solidFill>
                          <a:effectLst>
                            <a:outerShdw blurRad="38100" dist="38100" dir="2700000" algn="tl">
                              <a:srgbClr val="080808"/>
                            </a:outerShdw>
                          </a:effectLst>
                          <a:uLnTx/>
                          <a:uFillTx/>
                          <a:latin typeface="Garamond" pitchFamily="18" charset="0"/>
                          <a:ea typeface="+mn-ea"/>
                          <a:cs typeface="Arial" pitchFamily="34" charset="0"/>
                          <a:sym typeface="Symbol" pitchFamily="18" charset="2"/>
                        </a:rPr>
                        <a:t>= 10.2 mm </a:t>
                      </a:r>
                      <a:r>
                        <a:rPr kumimoji="0" lang="el-GR" sz="1600" b="0" i="0" u="none" strike="noStrike" kern="1200" cap="none" spc="0" normalizeH="0" baseline="0" noProof="0" dirty="0" smtClean="0">
                          <a:ln>
                            <a:noFill/>
                          </a:ln>
                          <a:solidFill>
                            <a:srgbClr val="FFFFFF"/>
                          </a:solidFill>
                          <a:effectLst>
                            <a:outerShdw blurRad="38100" dist="38100" dir="2700000" algn="tl">
                              <a:srgbClr val="080808"/>
                            </a:outerShdw>
                          </a:effectLst>
                          <a:uLnTx/>
                          <a:uFillTx/>
                          <a:latin typeface="Garamond" pitchFamily="18" charset="0"/>
                          <a:ea typeface="+mn-ea"/>
                          <a:cs typeface="Arial" pitchFamily="34" charset="0"/>
                          <a:sym typeface="Symbol" pitchFamily="18" charset="2"/>
                        </a:rPr>
                        <a:t>σ</a:t>
                      </a:r>
                      <a:r>
                        <a:rPr kumimoji="0" lang="de-CH" sz="1600" b="0" i="0" u="none" strike="noStrike" kern="1200" cap="none" spc="0" normalizeH="0" baseline="-25000" noProof="0" dirty="0" smtClean="0">
                          <a:ln>
                            <a:noFill/>
                          </a:ln>
                          <a:solidFill>
                            <a:srgbClr val="FFFFFF"/>
                          </a:solidFill>
                          <a:effectLst>
                            <a:outerShdw blurRad="38100" dist="38100" dir="2700000" algn="tl">
                              <a:srgbClr val="080808"/>
                            </a:outerShdw>
                          </a:effectLst>
                          <a:uLnTx/>
                          <a:uFillTx/>
                          <a:latin typeface="Garamond" pitchFamily="18" charset="0"/>
                          <a:ea typeface="+mn-ea"/>
                          <a:cs typeface="Arial" pitchFamily="34" charset="0"/>
                          <a:sym typeface="Symbol" pitchFamily="18" charset="2"/>
                        </a:rPr>
                        <a:t>Y</a:t>
                      </a:r>
                      <a:r>
                        <a:rPr kumimoji="0" lang="de-CH" sz="1600" b="0" i="0" u="none" strike="noStrike" kern="1200" cap="none" spc="0" normalizeH="0" baseline="0" noProof="0" dirty="0" smtClean="0">
                          <a:ln>
                            <a:noFill/>
                          </a:ln>
                          <a:solidFill>
                            <a:srgbClr val="FFFFFF"/>
                          </a:solidFill>
                          <a:effectLst>
                            <a:outerShdw blurRad="38100" dist="38100" dir="2700000" algn="tl">
                              <a:srgbClr val="080808"/>
                            </a:outerShdw>
                          </a:effectLst>
                          <a:uLnTx/>
                          <a:uFillTx/>
                          <a:latin typeface="Garamond" pitchFamily="18" charset="0"/>
                          <a:ea typeface="+mn-ea"/>
                          <a:cs typeface="Arial" pitchFamily="34" charset="0"/>
                          <a:sym typeface="Symbol" pitchFamily="18" charset="2"/>
                        </a:rPr>
                        <a:t> </a:t>
                      </a:r>
                      <a:r>
                        <a:rPr kumimoji="0" lang="de-CH" sz="1400" b="0" i="0" u="none" strike="noStrike" kern="1200" cap="none" spc="0" normalizeH="0" baseline="0" noProof="0" dirty="0" smtClean="0">
                          <a:ln>
                            <a:noFill/>
                          </a:ln>
                          <a:solidFill>
                            <a:srgbClr val="FFFFFF"/>
                          </a:solidFill>
                          <a:effectLst>
                            <a:outerShdw blurRad="38100" dist="38100" dir="2700000" algn="tl">
                              <a:srgbClr val="080808"/>
                            </a:outerShdw>
                          </a:effectLst>
                          <a:uLnTx/>
                          <a:uFillTx/>
                          <a:latin typeface="Garamond" pitchFamily="18" charset="0"/>
                          <a:ea typeface="+mn-ea"/>
                          <a:cs typeface="Arial" pitchFamily="34" charset="0"/>
                          <a:sym typeface="Symbol" pitchFamily="18" charset="2"/>
                        </a:rPr>
                        <a:t>= 11.9 mm</a:t>
                      </a:r>
                      <a:endParaRPr kumimoji="0" lang="en-GB" sz="1600" b="1" i="0" u="none" strike="noStrike" cap="none" normalizeH="0" baseline="0" dirty="0" smtClean="0">
                        <a:ln>
                          <a:noFill/>
                        </a:ln>
                        <a:solidFill>
                          <a:schemeClr val="tx1"/>
                        </a:solidFill>
                        <a:effectLst>
                          <a:outerShdw blurRad="38100" dist="38100" dir="2700000" algn="tl">
                            <a:srgbClr val="080808"/>
                          </a:outerShdw>
                        </a:effectLst>
                        <a:latin typeface="Garamond" pitchFamily="18" charset="0"/>
                        <a:cs typeface="Arial" pitchFamily="34" charset="0"/>
                        <a:sym typeface="Symbol" pitchFamily="18" charset="2"/>
                      </a:endParaRPr>
                    </a:p>
                  </a:txBody>
                  <a:tcPr marL="90000" marR="90000" marT="46800" marB="46800" horzOverflow="overflow">
                    <a:lnL w="12700" cap="flat" cmpd="sng" algn="ctr">
                      <a:solidFill>
                        <a:schemeClr val="tx1"/>
                      </a:solidFill>
                      <a:prstDash val="solid"/>
                      <a:round/>
                      <a:headEnd type="none" w="med" len="med"/>
                      <a:tailEnd type="none" w="med" len="med"/>
                    </a:lnL>
                    <a:lnR w="28575" cap="flat" cmpd="sng" algn="ctr">
                      <a:solidFill>
                        <a:schemeClr val="bg2"/>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bg2"/>
                      </a:solidFill>
                      <a:prstDash val="solid"/>
                      <a:round/>
                      <a:headEnd type="none" w="med" len="med"/>
                      <a:tailEnd type="none" w="med" len="med"/>
                    </a:lnB>
                    <a:lnTlToBr>
                      <a:noFill/>
                    </a:lnTlToBr>
                    <a:lnBlToTr>
                      <a:noFill/>
                    </a:lnBlToTr>
                    <a:cell3D prstMaterial="dkEdge">
                      <a:bevel/>
                      <a:lightRig rig="flood" dir="t"/>
                    </a:cell3D>
                    <a:gradFill>
                      <a:gsLst>
                        <a:gs pos="100000">
                          <a:schemeClr val="bg2">
                            <a:lumMod val="41000"/>
                            <a:lumOff val="59000"/>
                          </a:schemeClr>
                        </a:gs>
                        <a:gs pos="22000">
                          <a:schemeClr val="bg2">
                            <a:lumMod val="88000"/>
                            <a:lumOff val="12000"/>
                            <a:alpha val="88000"/>
                          </a:schemeClr>
                        </a:gs>
                        <a:gs pos="100000">
                          <a:schemeClr val="accent6">
                            <a:lumMod val="40000"/>
                            <a:lumOff val="60000"/>
                          </a:schemeClr>
                        </a:gs>
                        <a:gs pos="100000">
                          <a:srgbClr val="FF0000"/>
                        </a:gs>
                      </a:gsLst>
                      <a:lin ang="2700000" scaled="1"/>
                    </a:gradFill>
                  </a:tcPr>
                </a:tc>
              </a:tr>
            </a:tbl>
          </a:graphicData>
        </a:graphic>
      </p:graphicFrame>
      <p:sp>
        <p:nvSpPr>
          <p:cNvPr id="98344" name="Text Box 40"/>
          <p:cNvSpPr txBox="1">
            <a:spLocks noChangeArrowheads="1"/>
          </p:cNvSpPr>
          <p:nvPr/>
        </p:nvSpPr>
        <p:spPr bwMode="auto">
          <a:xfrm>
            <a:off x="81869" y="2420888"/>
            <a:ext cx="1921680" cy="461665"/>
          </a:xfrm>
          <a:prstGeom prst="rect">
            <a:avLst/>
          </a:prstGeom>
          <a:gradFill rotWithShape="1">
            <a:gsLst>
              <a:gs pos="0">
                <a:srgbClr val="FF0000"/>
              </a:gs>
              <a:gs pos="50000">
                <a:srgbClr val="760000"/>
              </a:gs>
              <a:gs pos="100000">
                <a:srgbClr val="FF0000"/>
              </a:gs>
            </a:gsLst>
            <a:lin ang="5400000" scaled="1"/>
          </a:gradFill>
          <a:ln>
            <a:noFill/>
          </a:ln>
          <a:effectLst>
            <a:outerShdw dist="71842" dir="2700000" algn="ctr" rotWithShape="0">
              <a:schemeClr val="bg2"/>
            </a:outerShdw>
          </a:effectLst>
          <a:extLs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marL="342900" indent="-342900">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pPr>
              <a:buFontTx/>
              <a:buAutoNum type="arabicPeriod" startAt="2"/>
            </a:pPr>
            <a:r>
              <a:rPr lang="en-GB" sz="2400" u="sng">
                <a:effectLst>
                  <a:outerShdw blurRad="38100" dist="38100" dir="2700000" algn="tl">
                    <a:srgbClr val="000000"/>
                  </a:outerShdw>
                </a:effectLst>
                <a:latin typeface="Garamond" pitchFamily="18" charset="0"/>
              </a:rPr>
              <a:t>Degrader:</a:t>
            </a:r>
            <a:r>
              <a:rPr lang="en-GB" sz="2000">
                <a:effectLst>
                  <a:outerShdw blurRad="38100" dist="38100" dir="2700000" algn="tl">
                    <a:srgbClr val="000000"/>
                  </a:outerShdw>
                </a:effectLst>
                <a:latin typeface="Garamond" pitchFamily="18" charset="0"/>
              </a:rPr>
              <a:t> </a:t>
            </a:r>
            <a:r>
              <a:rPr lang="en-GB" smtClean="0">
                <a:effectLst>
                  <a:outerShdw blurRad="38100" dist="38100" dir="2700000" algn="tl">
                    <a:srgbClr val="000000"/>
                  </a:outerShdw>
                </a:effectLst>
                <a:sym typeface="Symbol" pitchFamily="18" charset="2"/>
              </a:rPr>
              <a:t> </a:t>
            </a:r>
            <a:endParaRPr lang="en-GB">
              <a:effectLst>
                <a:outerShdw blurRad="38100" dist="38100" dir="2700000" algn="tl">
                  <a:srgbClr val="000000"/>
                </a:outerShdw>
              </a:effectLst>
              <a:sym typeface="Symbol" pitchFamily="18" charset="2"/>
            </a:endParaRPr>
          </a:p>
        </p:txBody>
      </p:sp>
      <p:sp>
        <p:nvSpPr>
          <p:cNvPr id="61478" name="Text Box 65"/>
          <p:cNvSpPr txBox="1">
            <a:spLocks noChangeArrowheads="1"/>
          </p:cNvSpPr>
          <p:nvPr/>
        </p:nvSpPr>
        <p:spPr bwMode="auto">
          <a:xfrm>
            <a:off x="685800" y="5924490"/>
            <a:ext cx="7938327" cy="400110"/>
          </a:xfrm>
          <a:prstGeom prst="rect">
            <a:avLst/>
          </a:prstGeom>
          <a:gradFill>
            <a:gsLst>
              <a:gs pos="0">
                <a:schemeClr val="dk2">
                  <a:tint val="40000"/>
                  <a:satMod val="350000"/>
                  <a:lumMod val="0"/>
                </a:schemeClr>
              </a:gs>
              <a:gs pos="40000">
                <a:schemeClr val="dk2">
                  <a:tint val="45000"/>
                  <a:shade val="99000"/>
                  <a:satMod val="350000"/>
                </a:schemeClr>
              </a:gs>
              <a:gs pos="100000">
                <a:schemeClr val="dk2">
                  <a:shade val="20000"/>
                  <a:satMod val="255000"/>
                </a:schemeClr>
              </a:gs>
            </a:gsLst>
          </a:gradFill>
          <a:ln>
            <a:solidFill>
              <a:srgbClr val="CC0000"/>
            </a:solidFill>
          </a:ln>
          <a:effectLst>
            <a:glow rad="203200">
              <a:srgbClr val="FF0000">
                <a:alpha val="69000"/>
              </a:srgbClr>
            </a:glow>
          </a:effectLst>
          <a:extLst/>
        </p:spPr>
        <p:style>
          <a:lnRef idx="0">
            <a:scrgbClr r="0" g="0" b="0"/>
          </a:lnRef>
          <a:fillRef idx="1002">
            <a:schemeClr val="dk2"/>
          </a:fillRef>
          <a:effectRef idx="0">
            <a:scrgbClr r="0" g="0" b="0"/>
          </a:effectRef>
          <a:fontRef idx="major"/>
        </p:style>
        <p:txBody>
          <a:bodyPr wrap="none">
            <a:spAutoFit/>
          </a:bodyP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r>
              <a:rPr lang="en-GB" sz="2000" dirty="0" smtClean="0">
                <a:effectLst>
                  <a:outerShdw blurRad="38100" dist="38100" dir="2700000" algn="tl">
                    <a:srgbClr val="000000"/>
                  </a:outerShdw>
                </a:effectLst>
                <a:latin typeface="Garamond" pitchFamily="18" charset="0"/>
              </a:rPr>
              <a:t>&lt;Stopping Rate&gt; </a:t>
            </a:r>
            <a:r>
              <a:rPr lang="en-GB" sz="2000" dirty="0">
                <a:effectLst>
                  <a:outerShdw blurRad="38100" dist="38100" dir="2700000" algn="tl">
                    <a:srgbClr val="000000"/>
                  </a:outerShdw>
                </a:effectLst>
                <a:latin typeface="Garamond" pitchFamily="18" charset="0"/>
              </a:rPr>
              <a:t>for physics Run (300</a:t>
            </a:r>
            <a:r>
              <a:rPr lang="en-GB" sz="2000" dirty="0">
                <a:effectLst>
                  <a:outerShdw blurRad="38100" dist="38100" dir="2700000" algn="tl">
                    <a:srgbClr val="000000"/>
                  </a:outerShdw>
                </a:effectLst>
                <a:latin typeface="Garamond" pitchFamily="18" charset="0"/>
                <a:sym typeface="Symbol" pitchFamily="18" charset="2"/>
              </a:rPr>
              <a:t>m degrader) at 2.2 mA ~ </a:t>
            </a:r>
            <a:r>
              <a:rPr lang="en-GB" sz="2000" dirty="0" smtClean="0">
                <a:effectLst>
                  <a:outerShdw blurRad="38100" dist="38100" dir="2700000" algn="tl">
                    <a:srgbClr val="000000"/>
                  </a:outerShdw>
                </a:effectLst>
                <a:latin typeface="Garamond" pitchFamily="18" charset="0"/>
                <a:sym typeface="Symbol" pitchFamily="18" charset="2"/>
              </a:rPr>
              <a:t>3.3·10</a:t>
            </a:r>
            <a:r>
              <a:rPr lang="en-GB" sz="2000" baseline="30000" dirty="0" smtClean="0">
                <a:effectLst>
                  <a:outerShdw blurRad="38100" dist="38100" dir="2700000" algn="tl">
                    <a:srgbClr val="000000"/>
                  </a:outerShdw>
                </a:effectLst>
                <a:latin typeface="Garamond" pitchFamily="18" charset="0"/>
                <a:sym typeface="Symbol" pitchFamily="18" charset="2"/>
              </a:rPr>
              <a:t>7</a:t>
            </a:r>
            <a:r>
              <a:rPr lang="en-GB" sz="2000" dirty="0">
                <a:effectLst>
                  <a:outerShdw blurRad="38100" dist="38100" dir="2700000" algn="tl">
                    <a:srgbClr val="000000"/>
                  </a:outerShdw>
                </a:effectLst>
                <a:latin typeface="Garamond" pitchFamily="18" charset="0"/>
                <a:sym typeface="Symbol" pitchFamily="18" charset="2"/>
              </a:rPr>
              <a:t></a:t>
            </a:r>
            <a:r>
              <a:rPr lang="en-GB" sz="2000" baseline="30000" dirty="0">
                <a:effectLst>
                  <a:outerShdw blurRad="38100" dist="38100" dir="2700000" algn="tl">
                    <a:srgbClr val="000000"/>
                  </a:outerShdw>
                </a:effectLst>
                <a:latin typeface="Garamond" pitchFamily="18" charset="0"/>
                <a:sym typeface="Symbol" pitchFamily="18" charset="2"/>
              </a:rPr>
              <a:t>+</a:t>
            </a:r>
            <a:r>
              <a:rPr lang="en-GB" sz="2000" dirty="0">
                <a:effectLst>
                  <a:outerShdw blurRad="38100" dist="38100" dir="2700000" algn="tl">
                    <a:srgbClr val="000000"/>
                  </a:outerShdw>
                </a:effectLst>
                <a:latin typeface="Garamond" pitchFamily="18" charset="0"/>
                <a:sym typeface="Symbol" pitchFamily="18" charset="2"/>
              </a:rPr>
              <a:t>s</a:t>
            </a:r>
            <a:r>
              <a:rPr lang="en-GB" sz="2000" baseline="30000" dirty="0">
                <a:effectLst>
                  <a:outerShdw blurRad="38100" dist="38100" dir="2700000" algn="tl">
                    <a:srgbClr val="000000"/>
                  </a:outerShdw>
                </a:effectLst>
                <a:latin typeface="Garamond" pitchFamily="18" charset="0"/>
                <a:sym typeface="Symbol" pitchFamily="18" charset="2"/>
              </a:rPr>
              <a:t>-1</a:t>
            </a:r>
            <a:endParaRPr lang="en-GB" sz="2000" dirty="0">
              <a:effectLst>
                <a:outerShdw blurRad="38100" dist="38100" dir="2700000" algn="tl">
                  <a:srgbClr val="000000"/>
                </a:outerShdw>
              </a:effectLst>
              <a:latin typeface="Garamond" pitchFamily="18" charset="0"/>
              <a:sym typeface="Symbol" pitchFamily="18" charset="2"/>
            </a:endParaRPr>
          </a:p>
        </p:txBody>
      </p:sp>
      <p:sp>
        <p:nvSpPr>
          <p:cNvPr id="61487" name="Text Box 47"/>
          <p:cNvSpPr txBox="1">
            <a:spLocks noChangeArrowheads="1"/>
          </p:cNvSpPr>
          <p:nvPr/>
        </p:nvSpPr>
        <p:spPr bwMode="auto">
          <a:xfrm>
            <a:off x="158749" y="5944418"/>
            <a:ext cx="4556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sz="2400" b="1">
                <a:solidFill>
                  <a:srgbClr val="FF0000"/>
                </a:solidFill>
                <a:effectLst>
                  <a:outerShdw blurRad="38100" dist="38100" dir="2700000" algn="tl">
                    <a:srgbClr val="000000"/>
                  </a:outerShdw>
                </a:effectLst>
                <a:sym typeface="Wingdings" pitchFamily="2" charset="2"/>
              </a:rPr>
              <a:t></a:t>
            </a:r>
          </a:p>
        </p:txBody>
      </p:sp>
      <p:grpSp>
        <p:nvGrpSpPr>
          <p:cNvPr id="6" name="Group 5"/>
          <p:cNvGrpSpPr/>
          <p:nvPr/>
        </p:nvGrpSpPr>
        <p:grpSpPr>
          <a:xfrm>
            <a:off x="7174422" y="2234387"/>
            <a:ext cx="1562234" cy="1359848"/>
            <a:chOff x="7236295" y="1268760"/>
            <a:chExt cx="1562234" cy="1359848"/>
          </a:xfrm>
          <a:effectLst>
            <a:outerShdw blurRad="50800" dist="177800" dir="2700000" algn="tl" rotWithShape="0">
              <a:schemeClr val="bg2">
                <a:alpha val="82000"/>
              </a:schemeClr>
            </a:outerShdw>
          </a:effectLst>
        </p:grpSpPr>
        <p:pic>
          <p:nvPicPr>
            <p:cNvPr id="23" name="Picture 7" descr="DSCF0713"/>
            <p:cNvPicPr>
              <a:picLocks noChangeAspect="1" noChangeArrowheads="1"/>
            </p:cNvPicPr>
            <p:nvPr/>
          </p:nvPicPr>
          <p:blipFill rotWithShape="1">
            <a:blip r:embed="rId4"/>
            <a:srcRect b="30829"/>
            <a:stretch/>
          </p:blipFill>
          <p:spPr bwMode="auto">
            <a:xfrm>
              <a:off x="7236295" y="1366682"/>
              <a:ext cx="1500361" cy="1261926"/>
            </a:xfrm>
            <a:prstGeom prst="rect">
              <a:avLst/>
            </a:prstGeom>
            <a:noFill/>
            <a:effectLst>
              <a:outerShdw dist="35921" dir="2700000" algn="ctr" rotWithShape="0">
                <a:schemeClr val="accent1"/>
              </a:outerShdw>
            </a:effectLst>
          </p:spPr>
        </p:pic>
        <p:sp>
          <p:nvSpPr>
            <p:cNvPr id="4" name="TextBox 3"/>
            <p:cNvSpPr txBox="1"/>
            <p:nvPr/>
          </p:nvSpPr>
          <p:spPr>
            <a:xfrm>
              <a:off x="7884368" y="1268760"/>
              <a:ext cx="914161" cy="307777"/>
            </a:xfrm>
            <a:prstGeom prst="rect">
              <a:avLst/>
            </a:prstGeom>
            <a:noFill/>
          </p:spPr>
          <p:txBody>
            <a:bodyPr wrap="none" rtlCol="0">
              <a:spAutoFit/>
            </a:bodyPr>
            <a:lstStyle/>
            <a:p>
              <a:r>
                <a:rPr lang="de-CH" sz="1400" smtClean="0">
                  <a:solidFill>
                    <a:schemeClr val="accent1">
                      <a:lumMod val="50000"/>
                    </a:schemeClr>
                  </a:solidFill>
                  <a:effectLst>
                    <a:outerShdw blurRad="38100" dist="38100" dir="2700000" algn="tl">
                      <a:srgbClr val="000000">
                        <a:alpha val="43137"/>
                      </a:srgbClr>
                    </a:outerShdw>
                  </a:effectLst>
                </a:rPr>
                <a:t>Degrader</a:t>
              </a:r>
              <a:endParaRPr lang="en-GB" sz="1400">
                <a:solidFill>
                  <a:schemeClr val="accent1">
                    <a:lumMod val="50000"/>
                  </a:schemeClr>
                </a:solidFill>
                <a:effectLst>
                  <a:outerShdw blurRad="38100" dist="38100" dir="2700000" algn="tl">
                    <a:srgbClr val="000000">
                      <a:alpha val="43137"/>
                    </a:srgbClr>
                  </a:outerShdw>
                </a:effectLst>
              </a:endParaRPr>
            </a:p>
          </p:txBody>
        </p:sp>
      </p:grpSp>
      <p:sp>
        <p:nvSpPr>
          <p:cNvPr id="26" name="Text Box 11"/>
          <p:cNvSpPr txBox="1">
            <a:spLocks noChangeArrowheads="1"/>
          </p:cNvSpPr>
          <p:nvPr/>
        </p:nvSpPr>
        <p:spPr bwMode="auto">
          <a:xfrm>
            <a:off x="2308811" y="2473730"/>
            <a:ext cx="2680990" cy="923330"/>
          </a:xfrm>
          <a:prstGeom prst="rect">
            <a:avLst/>
          </a:prstGeom>
          <a:ln/>
          <a:extLst/>
        </p:spPr>
        <p:style>
          <a:lnRef idx="0">
            <a:schemeClr val="accent6"/>
          </a:lnRef>
          <a:fillRef idx="1003">
            <a:schemeClr val="dk2"/>
          </a:fillRef>
          <a:effectRef idx="3">
            <a:schemeClr val="accent6"/>
          </a:effectRef>
          <a:fontRef idx="minor">
            <a:schemeClr val="lt1"/>
          </a:fontRef>
        </p:style>
        <p:txBody>
          <a:bodyPr wrap="none">
            <a:spAutoFit/>
          </a:bodyP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pPr marL="285750" indent="-285750">
              <a:buFont typeface="Arial" pitchFamily="34" charset="0"/>
              <a:buChar char="•"/>
            </a:pPr>
            <a:r>
              <a:rPr lang="en-US" dirty="0" smtClean="0">
                <a:effectLst>
                  <a:outerShdw blurRad="38100" dist="38100" dir="2700000" algn="tl">
                    <a:srgbClr val="000000"/>
                  </a:outerShdw>
                </a:effectLst>
                <a:latin typeface="Garamond" pitchFamily="18" charset="0"/>
                <a:sym typeface="Symbol" pitchFamily="18" charset="2"/>
              </a:rPr>
              <a:t>Thickness 300 µm Mylar</a:t>
            </a:r>
          </a:p>
          <a:p>
            <a:pPr marL="285750" indent="-285750">
              <a:buFont typeface="Arial" pitchFamily="34" charset="0"/>
              <a:buChar char="•"/>
            </a:pPr>
            <a:r>
              <a:rPr lang="en-US" dirty="0" smtClean="0">
                <a:effectLst>
                  <a:outerShdw blurRad="38100" dist="38100" dir="2700000" algn="tl">
                    <a:srgbClr val="000000"/>
                  </a:outerShdw>
                </a:effectLst>
                <a:latin typeface="Garamond" pitchFamily="18" charset="0"/>
                <a:sym typeface="Symbol" pitchFamily="18" charset="2"/>
              </a:rPr>
              <a:t>Density 1.395 g/cm</a:t>
            </a:r>
            <a:r>
              <a:rPr lang="en-US" baseline="30000" dirty="0" smtClean="0">
                <a:effectLst>
                  <a:outerShdw blurRad="38100" dist="38100" dir="2700000" algn="tl">
                    <a:srgbClr val="000000"/>
                  </a:outerShdw>
                </a:effectLst>
                <a:latin typeface="Garamond" pitchFamily="18" charset="0"/>
                <a:sym typeface="Symbol" pitchFamily="18" charset="2"/>
              </a:rPr>
              <a:t>3</a:t>
            </a:r>
          </a:p>
          <a:p>
            <a:pPr marL="285750" indent="-285750">
              <a:buFont typeface="Arial" pitchFamily="34" charset="0"/>
              <a:buChar char="•"/>
            </a:pPr>
            <a:r>
              <a:rPr lang="en-US" dirty="0" smtClean="0">
                <a:effectLst>
                  <a:outerShdw blurRad="38100" dist="38100" dir="2700000" algn="tl">
                    <a:srgbClr val="000000"/>
                  </a:outerShdw>
                </a:effectLst>
                <a:latin typeface="Garamond" pitchFamily="18" charset="0"/>
                <a:sym typeface="Symbol" pitchFamily="18" charset="2"/>
              </a:rPr>
              <a:t> </a:t>
            </a:r>
            <a:r>
              <a:rPr lang="en-GB" dirty="0">
                <a:effectLst>
                  <a:outerShdw blurRad="38100" dist="38100" dir="2700000" algn="tl">
                    <a:srgbClr val="000000"/>
                  </a:outerShdw>
                </a:effectLst>
                <a:latin typeface="Garamond" pitchFamily="18" charset="0"/>
                <a:sym typeface="Symbol" pitchFamily="18" charset="2"/>
              </a:rPr>
              <a:t>He/Air </a:t>
            </a:r>
            <a:r>
              <a:rPr lang="en-GB" dirty="0" smtClean="0">
                <a:effectLst>
                  <a:outerShdw blurRad="38100" dist="38100" dir="2700000" algn="tl">
                    <a:srgbClr val="000000"/>
                  </a:outerShdw>
                </a:effectLst>
                <a:latin typeface="Garamond" pitchFamily="18" charset="0"/>
                <a:sym typeface="Symbol" pitchFamily="18" charset="2"/>
              </a:rPr>
              <a:t>94%/</a:t>
            </a:r>
            <a:r>
              <a:rPr lang="en-GB" dirty="0">
                <a:effectLst>
                  <a:outerShdw blurRad="38100" dist="38100" dir="2700000" algn="tl">
                    <a:srgbClr val="000000"/>
                  </a:outerShdw>
                </a:effectLst>
                <a:latin typeface="Garamond" pitchFamily="18" charset="0"/>
                <a:sym typeface="Symbol" pitchFamily="18" charset="2"/>
              </a:rPr>
              <a:t>6</a:t>
            </a:r>
            <a:r>
              <a:rPr lang="en-GB" dirty="0" smtClean="0">
                <a:effectLst>
                  <a:outerShdw blurRad="38100" dist="38100" dir="2700000" algn="tl">
                    <a:srgbClr val="000000"/>
                  </a:outerShdw>
                </a:effectLst>
                <a:latin typeface="Garamond" pitchFamily="18" charset="0"/>
                <a:sym typeface="Symbol" pitchFamily="18" charset="2"/>
              </a:rPr>
              <a:t>%</a:t>
            </a:r>
            <a:endParaRPr lang="en-US" dirty="0">
              <a:effectLst>
                <a:outerShdw blurRad="38100" dist="38100" dir="2700000" algn="tl">
                  <a:srgbClr val="000000"/>
                </a:outerShdw>
              </a:effectLst>
              <a:latin typeface="Garamond" pitchFamily="18" charset="0"/>
              <a:sym typeface="Symbol" pitchFamily="18" charset="2"/>
            </a:endParaRPr>
          </a:p>
        </p:txBody>
      </p:sp>
      <p:pic>
        <p:nvPicPr>
          <p:cNvPr id="28" name="Picture 1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a:xfrm>
            <a:off x="152400" y="4293096"/>
            <a:ext cx="1858974" cy="1224136"/>
          </a:xfrm>
          <a:prstGeom prst="rect">
            <a:avLst/>
          </a:prstGeom>
          <a:noFill/>
          <a:ln/>
          <a:effectLst>
            <a:outerShdw blurRad="190500" dist="139700"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4559667" y="5410200"/>
            <a:ext cx="3228961" cy="338554"/>
          </a:xfrm>
          <a:prstGeom prst="rect">
            <a:avLst/>
          </a:prstGeom>
          <a:noFill/>
        </p:spPr>
        <p:txBody>
          <a:bodyPr wrap="none" rtlCol="0">
            <a:spAutoFit/>
          </a:bodyPr>
          <a:lstStyle/>
          <a:p>
            <a:r>
              <a:rPr lang="en-GB" sz="1600" dirty="0" smtClean="0">
                <a:solidFill>
                  <a:srgbClr val="FF0000"/>
                </a:solidFill>
                <a:effectLst>
                  <a:outerShdw blurRad="38100" dist="38100" dir="2700000" algn="tl">
                    <a:srgbClr val="000000">
                      <a:alpha val="43137"/>
                    </a:srgbClr>
                  </a:outerShdw>
                </a:effectLst>
              </a:rPr>
              <a:t>Consistent with 2011 measurements</a:t>
            </a:r>
            <a:endParaRPr lang="en-GB" sz="1600" dirty="0">
              <a:solidFill>
                <a:srgbClr val="FF0000"/>
              </a:solidFill>
              <a:effectLst>
                <a:outerShdw blurRad="38100" dist="38100" dir="2700000" algn="tl">
                  <a:srgbClr val="000000">
                    <a:alpha val="43137"/>
                  </a:srgbClr>
                </a:outerShdw>
              </a:effectLst>
            </a:endParaRPr>
          </a:p>
        </p:txBody>
      </p:sp>
      <p:sp>
        <p:nvSpPr>
          <p:cNvPr id="98318" name="Text Box 14"/>
          <p:cNvSpPr txBox="1">
            <a:spLocks noChangeArrowheads="1"/>
          </p:cNvSpPr>
          <p:nvPr/>
        </p:nvSpPr>
        <p:spPr bwMode="auto">
          <a:xfrm>
            <a:off x="25278" y="3550787"/>
            <a:ext cx="2569934" cy="461665"/>
          </a:xfrm>
          <a:prstGeom prst="rect">
            <a:avLst/>
          </a:prstGeom>
          <a:gradFill rotWithShape="1">
            <a:gsLst>
              <a:gs pos="0">
                <a:srgbClr val="FF0000"/>
              </a:gs>
              <a:gs pos="50000">
                <a:srgbClr val="760000"/>
              </a:gs>
              <a:gs pos="100000">
                <a:srgbClr val="FF0000"/>
              </a:gs>
            </a:gsLst>
            <a:lin ang="5400000" scaled="1"/>
          </a:gradFill>
          <a:ln>
            <a:noFill/>
          </a:ln>
          <a:effectLst>
            <a:outerShdw dist="71842" dir="2700000" algn="ctr" rotWithShape="0">
              <a:schemeClr val="bg2"/>
            </a:outerShdw>
          </a:effectLst>
          <a:extLs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marL="342900" indent="-342900">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pPr>
              <a:buFontTx/>
              <a:buAutoNum type="arabicPeriod" startAt="3"/>
            </a:pPr>
            <a:r>
              <a:rPr lang="en-GB" sz="2400" u="sng">
                <a:effectLst>
                  <a:outerShdw blurRad="38100" dist="38100" dir="2700000" algn="tl">
                    <a:srgbClr val="000000"/>
                  </a:outerShdw>
                </a:effectLst>
                <a:latin typeface="Garamond" pitchFamily="18" charset="0"/>
              </a:rPr>
              <a:t>Beam Intensity:</a:t>
            </a:r>
            <a:r>
              <a:rPr lang="en-GB" sz="2400">
                <a:effectLst>
                  <a:outerShdw blurRad="38100" dist="38100" dir="2700000" algn="tl">
                    <a:srgbClr val="000000"/>
                  </a:outerShdw>
                </a:effectLst>
                <a:latin typeface="Garamond" pitchFamily="18" charset="0"/>
              </a:rPr>
              <a:t> -</a:t>
            </a:r>
            <a:endParaRPr lang="en-US" sz="2400">
              <a:effectLst>
                <a:outerShdw blurRad="38100" dist="38100" dir="2700000" algn="tl">
                  <a:srgbClr val="000000"/>
                </a:outerShdw>
              </a:effectLst>
              <a:latin typeface="Garamond" pitchFamily="18" charset="0"/>
              <a:sym typeface="Symbol" pitchFamily="18" charset="2"/>
            </a:endParaRPr>
          </a:p>
        </p:txBody>
      </p:sp>
    </p:spTree>
    <p:extLst>
      <p:ext uri="{BB962C8B-B14F-4D97-AF65-F5344CB8AC3E}">
        <p14:creationId xmlns:p14="http://schemas.microsoft.com/office/powerpoint/2010/main" val="25159736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76200"/>
            <a:ext cx="5257800" cy="498598"/>
          </a:xfrm>
        </p:spPr>
        <p:txBody>
          <a:bodyPr/>
          <a:lstStyle/>
          <a:p>
            <a:r>
              <a:rPr lang="en-GB" dirty="0" smtClean="0"/>
              <a:t>2012 Run in Numbers</a:t>
            </a:r>
            <a:endParaRPr lang="en-GB" dirty="0"/>
          </a:p>
        </p:txBody>
      </p:sp>
      <p:sp>
        <p:nvSpPr>
          <p:cNvPr id="3" name="Date Placeholder 2"/>
          <p:cNvSpPr>
            <a:spLocks noGrp="1"/>
          </p:cNvSpPr>
          <p:nvPr>
            <p:ph type="dt" sz="half" idx="2"/>
          </p:nvPr>
        </p:nvSpPr>
        <p:spPr/>
        <p:txBody>
          <a:bodyPr/>
          <a:lstStyle/>
          <a:p>
            <a:r>
              <a:rPr lang="de-CH" smtClean="0"/>
              <a:t>Peter-Raymond Kettle</a:t>
            </a:r>
            <a:endParaRPr lang="en-GB"/>
          </a:p>
        </p:txBody>
      </p:sp>
      <p:sp>
        <p:nvSpPr>
          <p:cNvPr id="4" name="Slide Number Placeholder 3"/>
          <p:cNvSpPr>
            <a:spLocks noGrp="1"/>
          </p:cNvSpPr>
          <p:nvPr>
            <p:ph type="sldNum" sz="quarter" idx="4"/>
          </p:nvPr>
        </p:nvSpPr>
        <p:spPr/>
        <p:txBody>
          <a:bodyPr/>
          <a:lstStyle/>
          <a:p>
            <a:fld id="{DCE8B236-B968-7C40-80F0-91F79B8B445C}" type="slidenum">
              <a:rPr lang="en-GB" smtClean="0"/>
              <a:pPr/>
              <a:t>9</a:t>
            </a:fld>
            <a:endParaRPr lang="en-GB" dirty="0"/>
          </a:p>
        </p:txBody>
      </p:sp>
      <p:sp>
        <p:nvSpPr>
          <p:cNvPr id="5" name="Footer Placeholder 4"/>
          <p:cNvSpPr>
            <a:spLocks noGrp="1"/>
          </p:cNvSpPr>
          <p:nvPr>
            <p:ph type="ftr" sz="quarter" idx="3"/>
          </p:nvPr>
        </p:nvSpPr>
        <p:spPr/>
        <p:txBody>
          <a:bodyPr/>
          <a:lstStyle/>
          <a:p>
            <a:r>
              <a:rPr lang="en-GB" smtClean="0"/>
              <a:t>MEG 2013 Review</a:t>
            </a:r>
            <a:endParaRPr lang="en-GB"/>
          </a:p>
        </p:txBody>
      </p:sp>
      <p:sp>
        <p:nvSpPr>
          <p:cNvPr id="7" name="Rectangle 6"/>
          <p:cNvSpPr/>
          <p:nvPr/>
        </p:nvSpPr>
        <p:spPr>
          <a:xfrm>
            <a:off x="152400" y="609600"/>
            <a:ext cx="5461002" cy="2462213"/>
          </a:xfrm>
          <a:prstGeom prst="rect">
            <a:avLst/>
          </a:prstGeom>
        </p:spPr>
        <p:txBody>
          <a:bodyPr wrap="square">
            <a:spAutoFit/>
          </a:bodyPr>
          <a:lstStyle/>
          <a:p>
            <a:pPr marL="285750" lvl="0" indent="-285750">
              <a:buFont typeface="Arial" pitchFamily="34" charset="0"/>
              <a:buChar char="•"/>
            </a:pPr>
            <a:r>
              <a:rPr lang="de-CH" sz="1600" dirty="0">
                <a:solidFill>
                  <a:srgbClr val="FFC000"/>
                </a:solidFill>
                <a:effectLst>
                  <a:outerShdw blurRad="38100" dist="38100" dir="2700000" algn="tl">
                    <a:srgbClr val="000000">
                      <a:alpha val="43137"/>
                    </a:srgbClr>
                  </a:outerShdw>
                </a:effectLst>
              </a:rPr>
              <a:t>Physics Run</a:t>
            </a:r>
            <a:r>
              <a:rPr lang="de-CH" sz="1600" dirty="0">
                <a:solidFill>
                  <a:srgbClr val="FFFFFF"/>
                </a:solidFill>
                <a:effectLst>
                  <a:outerShdw blurRad="38100" dist="38100" dir="2700000" algn="tl">
                    <a:srgbClr val="000000">
                      <a:alpha val="43137"/>
                    </a:srgbClr>
                  </a:outerShdw>
                </a:effectLst>
              </a:rPr>
              <a:t> from </a:t>
            </a:r>
            <a:r>
              <a:rPr lang="de-CH" sz="1600" dirty="0">
                <a:solidFill>
                  <a:srgbClr val="FFC000"/>
                </a:solidFill>
                <a:effectLst>
                  <a:outerShdw blurRad="38100" dist="38100" dir="2700000" algn="tl">
                    <a:srgbClr val="000000">
                      <a:alpha val="43137"/>
                    </a:srgbClr>
                  </a:outerShdw>
                </a:effectLst>
              </a:rPr>
              <a:t>27</a:t>
            </a:r>
            <a:r>
              <a:rPr lang="de-CH" sz="1600" baseline="30000" dirty="0">
                <a:solidFill>
                  <a:srgbClr val="FFC000"/>
                </a:solidFill>
                <a:effectLst>
                  <a:outerShdw blurRad="38100" dist="38100" dir="2700000" algn="tl">
                    <a:srgbClr val="000000">
                      <a:alpha val="43137"/>
                    </a:srgbClr>
                  </a:outerShdw>
                </a:effectLst>
              </a:rPr>
              <a:t>th</a:t>
            </a:r>
            <a:r>
              <a:rPr lang="de-CH" sz="1600" dirty="0">
                <a:solidFill>
                  <a:srgbClr val="FFC000"/>
                </a:solidFill>
                <a:effectLst>
                  <a:outerShdw blurRad="38100" dist="38100" dir="2700000" algn="tl">
                    <a:srgbClr val="000000">
                      <a:alpha val="43137"/>
                    </a:srgbClr>
                  </a:outerShdw>
                </a:effectLst>
              </a:rPr>
              <a:t> July – 21</a:t>
            </a:r>
            <a:r>
              <a:rPr lang="de-CH" sz="1600" baseline="30000" dirty="0">
                <a:solidFill>
                  <a:srgbClr val="FFC000"/>
                </a:solidFill>
                <a:effectLst>
                  <a:outerShdw blurRad="38100" dist="38100" dir="2700000" algn="tl">
                    <a:srgbClr val="000000">
                      <a:alpha val="43137"/>
                    </a:srgbClr>
                  </a:outerShdw>
                </a:effectLst>
              </a:rPr>
              <a:t>st</a:t>
            </a:r>
            <a:r>
              <a:rPr lang="de-CH" sz="1600" dirty="0">
                <a:solidFill>
                  <a:srgbClr val="FFC000"/>
                </a:solidFill>
                <a:effectLst>
                  <a:outerShdw blurRad="38100" dist="38100" dir="2700000" algn="tl">
                    <a:srgbClr val="000000">
                      <a:alpha val="43137"/>
                    </a:srgbClr>
                  </a:outerShdw>
                </a:effectLst>
              </a:rPr>
              <a:t> December </a:t>
            </a:r>
            <a:endParaRPr lang="de-CH" sz="1600" dirty="0" smtClean="0">
              <a:solidFill>
                <a:srgbClr val="FFC000"/>
              </a:solidFill>
              <a:effectLst>
                <a:outerShdw blurRad="38100" dist="38100" dir="2700000" algn="tl">
                  <a:srgbClr val="000000">
                    <a:alpha val="43137"/>
                  </a:srgbClr>
                </a:outerShdw>
              </a:effectLst>
            </a:endParaRPr>
          </a:p>
          <a:p>
            <a:pPr lvl="0"/>
            <a:r>
              <a:rPr lang="de-CH" sz="1600" dirty="0">
                <a:solidFill>
                  <a:srgbClr val="FFC000"/>
                </a:solidFill>
                <a:effectLst>
                  <a:outerShdw blurRad="38100" dist="38100" dir="2700000" algn="tl">
                    <a:srgbClr val="000000">
                      <a:alpha val="43137"/>
                    </a:srgbClr>
                  </a:outerShdw>
                </a:effectLst>
              </a:rPr>
              <a:t> </a:t>
            </a:r>
            <a:r>
              <a:rPr lang="de-CH" sz="1600" dirty="0" smtClean="0">
                <a:solidFill>
                  <a:srgbClr val="FFC000"/>
                </a:solidFill>
                <a:effectLst>
                  <a:outerShdw blurRad="38100" dist="38100" dir="2700000" algn="tl">
                    <a:srgbClr val="000000">
                      <a:alpha val="43137"/>
                    </a:srgbClr>
                  </a:outerShdw>
                </a:effectLst>
              </a:rPr>
              <a:t>      </a:t>
            </a:r>
            <a:r>
              <a:rPr lang="de-CH" sz="1600" dirty="0" smtClean="0">
                <a:solidFill>
                  <a:srgbClr val="FFFFFF"/>
                </a:solidFill>
                <a:effectLst>
                  <a:outerShdw blurRad="38100" dist="38100" dir="2700000" algn="tl">
                    <a:srgbClr val="000000">
                      <a:alpha val="43137"/>
                    </a:srgbClr>
                  </a:outerShdw>
                </a:effectLst>
              </a:rPr>
              <a:t>Total </a:t>
            </a:r>
            <a:r>
              <a:rPr lang="de-CH" sz="1600" dirty="0">
                <a:solidFill>
                  <a:srgbClr val="FFFFFF"/>
                </a:solidFill>
                <a:effectLst>
                  <a:outerShdw blurRad="38100" dist="38100" dir="2700000" algn="tl">
                    <a:srgbClr val="000000">
                      <a:alpha val="43137"/>
                    </a:srgbClr>
                  </a:outerShdw>
                </a:effectLst>
              </a:rPr>
              <a:t>148 days: </a:t>
            </a:r>
            <a:r>
              <a:rPr lang="de-CH" sz="1600" dirty="0">
                <a:solidFill>
                  <a:srgbClr val="FFC000"/>
                </a:solidFill>
                <a:effectLst>
                  <a:outerShdw blurRad="38100" dist="38100" dir="2700000" algn="tl">
                    <a:srgbClr val="000000">
                      <a:alpha val="43137"/>
                    </a:srgbClr>
                  </a:outerShdw>
                </a:effectLst>
              </a:rPr>
              <a:t>   </a:t>
            </a:r>
          </a:p>
          <a:p>
            <a:pPr lvl="0">
              <a:spcBef>
                <a:spcPts val="600"/>
              </a:spcBef>
              <a:spcAft>
                <a:spcPts val="600"/>
              </a:spcAft>
            </a:pPr>
            <a:r>
              <a:rPr lang="de-CH" sz="1600" dirty="0">
                <a:solidFill>
                  <a:srgbClr val="FFC000"/>
                </a:solidFill>
                <a:effectLst>
                  <a:outerShdw blurRad="38100" dist="38100" dir="2700000" algn="tl">
                    <a:srgbClr val="000000">
                      <a:alpha val="43137"/>
                    </a:srgbClr>
                  </a:outerShdw>
                </a:effectLst>
              </a:rPr>
              <a:t>               </a:t>
            </a:r>
            <a:r>
              <a:rPr lang="de-CH" sz="1600" dirty="0" smtClean="0">
                <a:solidFill>
                  <a:srgbClr val="FFC000"/>
                </a:solidFill>
                <a:effectLst>
                  <a:outerShdw blurRad="38100" dist="38100" dir="2700000" algn="tl">
                    <a:srgbClr val="000000">
                      <a:alpha val="43137"/>
                    </a:srgbClr>
                  </a:outerShdw>
                </a:effectLst>
              </a:rPr>
              <a:t>105 </a:t>
            </a:r>
            <a:r>
              <a:rPr lang="de-CH" sz="1600" dirty="0">
                <a:solidFill>
                  <a:srgbClr val="FFC000"/>
                </a:solidFill>
                <a:effectLst>
                  <a:outerShdw blurRad="38100" dist="38100" dir="2700000" algn="tl">
                    <a:srgbClr val="000000">
                      <a:alpha val="43137"/>
                    </a:srgbClr>
                  </a:outerShdw>
                </a:effectLst>
              </a:rPr>
              <a:t>days Physics </a:t>
            </a:r>
            <a:r>
              <a:rPr lang="de-CH" sz="1600" dirty="0" smtClean="0">
                <a:solidFill>
                  <a:srgbClr val="FFC000"/>
                </a:solidFill>
                <a:effectLst>
                  <a:outerShdw blurRad="38100" dist="38100" dir="2700000" algn="tl">
                    <a:srgbClr val="000000">
                      <a:alpha val="43137"/>
                    </a:srgbClr>
                  </a:outerShdw>
                </a:effectLst>
              </a:rPr>
              <a:t>Data-taking</a:t>
            </a:r>
            <a:endParaRPr lang="de-CH" sz="800" dirty="0">
              <a:solidFill>
                <a:srgbClr val="FFC000"/>
              </a:solidFill>
              <a:effectLst>
                <a:outerShdw blurRad="38100" dist="38100" dir="2700000" algn="tl">
                  <a:srgbClr val="000000">
                    <a:alpha val="43137"/>
                  </a:srgbClr>
                </a:outerShdw>
              </a:effectLst>
            </a:endParaRPr>
          </a:p>
          <a:p>
            <a:pPr lvl="0"/>
            <a:r>
              <a:rPr lang="de-CH" sz="1600" dirty="0">
                <a:solidFill>
                  <a:srgbClr val="FFC000"/>
                </a:solidFill>
                <a:effectLst>
                  <a:outerShdw blurRad="38100" dist="38100" dir="2700000" algn="tl">
                    <a:srgbClr val="000000">
                      <a:alpha val="43137"/>
                    </a:srgbClr>
                  </a:outerShdw>
                </a:effectLst>
              </a:rPr>
              <a:t>    </a:t>
            </a:r>
            <a:r>
              <a:rPr lang="de-CH" sz="1600" dirty="0" smtClean="0">
                <a:solidFill>
                  <a:srgbClr val="FFC000"/>
                </a:solidFill>
                <a:effectLst>
                  <a:outerShdw blurRad="38100" dist="38100" dir="2700000" algn="tl">
                    <a:srgbClr val="000000">
                      <a:alpha val="43137"/>
                    </a:srgbClr>
                  </a:outerShdw>
                </a:effectLst>
              </a:rPr>
              <a:t>- </a:t>
            </a:r>
            <a:r>
              <a:rPr lang="de-CH" sz="1600" dirty="0">
                <a:solidFill>
                  <a:srgbClr val="FFC000"/>
                </a:solidFill>
                <a:effectLst>
                  <a:outerShdw blurRad="38100" dist="38100" dir="2700000" algn="tl">
                    <a:srgbClr val="000000">
                      <a:alpha val="43137"/>
                    </a:srgbClr>
                  </a:outerShdw>
                </a:effectLst>
              </a:rPr>
              <a:t>18 days </a:t>
            </a:r>
            <a:r>
              <a:rPr lang="de-CH" sz="1600" dirty="0">
                <a:effectLst>
                  <a:outerShdw blurRad="38100" dist="38100" dir="2700000" algn="tl">
                    <a:srgbClr val="000000">
                      <a:alpha val="43137"/>
                    </a:srgbClr>
                  </a:outerShdw>
                </a:effectLst>
              </a:rPr>
              <a:t>Accelerator Shutdown/Service periods</a:t>
            </a:r>
          </a:p>
          <a:p>
            <a:pPr lvl="0"/>
            <a:r>
              <a:rPr lang="de-CH" sz="1600" dirty="0">
                <a:solidFill>
                  <a:srgbClr val="FFC000"/>
                </a:solidFill>
                <a:effectLst>
                  <a:outerShdw blurRad="38100" dist="38100" dir="2700000" algn="tl">
                    <a:srgbClr val="000000">
                      <a:alpha val="43137"/>
                    </a:srgbClr>
                  </a:outerShdw>
                </a:effectLst>
              </a:rPr>
              <a:t>    </a:t>
            </a:r>
            <a:r>
              <a:rPr lang="de-CH" sz="1600" dirty="0" smtClean="0">
                <a:solidFill>
                  <a:srgbClr val="FFC000"/>
                </a:solidFill>
                <a:effectLst>
                  <a:outerShdw blurRad="38100" dist="38100" dir="2700000" algn="tl">
                    <a:srgbClr val="000000">
                      <a:alpha val="43137"/>
                    </a:srgbClr>
                  </a:outerShdw>
                </a:effectLst>
              </a:rPr>
              <a:t>- </a:t>
            </a:r>
            <a:r>
              <a:rPr lang="de-CH" sz="1600" dirty="0">
                <a:solidFill>
                  <a:srgbClr val="FFC000"/>
                </a:solidFill>
                <a:effectLst>
                  <a:outerShdw blurRad="38100" dist="38100" dir="2700000" algn="tl">
                    <a:srgbClr val="000000">
                      <a:alpha val="43137"/>
                    </a:srgbClr>
                  </a:outerShdw>
                </a:effectLst>
              </a:rPr>
              <a:t>5 days </a:t>
            </a:r>
            <a:r>
              <a:rPr lang="de-CH" sz="1600" dirty="0">
                <a:effectLst>
                  <a:outerShdw blurRad="38100" dist="38100" dir="2700000" algn="tl">
                    <a:srgbClr val="000000">
                      <a:alpha val="43137"/>
                    </a:srgbClr>
                  </a:outerShdw>
                </a:effectLst>
              </a:rPr>
              <a:t>Trigger setup + Full Detector Test Data Taken </a:t>
            </a:r>
            <a:endParaRPr lang="de-CH" sz="1600" dirty="0" smtClean="0">
              <a:effectLst>
                <a:outerShdw blurRad="38100" dist="38100" dir="2700000" algn="tl">
                  <a:srgbClr val="000000">
                    <a:alpha val="43137"/>
                  </a:srgbClr>
                </a:outerShdw>
              </a:effectLst>
            </a:endParaRPr>
          </a:p>
          <a:p>
            <a:pPr lvl="0"/>
            <a:r>
              <a:rPr lang="de-CH" sz="1600" dirty="0">
                <a:solidFill>
                  <a:srgbClr val="FFC000"/>
                </a:solidFill>
                <a:effectLst>
                  <a:outerShdw blurRad="38100" dist="38100" dir="2700000" algn="tl">
                    <a:srgbClr val="000000">
                      <a:alpha val="43137"/>
                    </a:srgbClr>
                  </a:outerShdw>
                </a:effectLst>
              </a:rPr>
              <a:t> </a:t>
            </a:r>
            <a:r>
              <a:rPr lang="de-CH" sz="1600" dirty="0" smtClean="0">
                <a:solidFill>
                  <a:srgbClr val="FFC000"/>
                </a:solidFill>
                <a:effectLst>
                  <a:outerShdw blurRad="38100" dist="38100" dir="2700000" algn="tl">
                    <a:srgbClr val="000000">
                      <a:alpha val="43137"/>
                    </a:srgbClr>
                  </a:outerShdw>
                </a:effectLst>
              </a:rPr>
              <a:t>                   </a:t>
            </a:r>
            <a:r>
              <a:rPr lang="de-CH" sz="1600" dirty="0" smtClean="0">
                <a:effectLst>
                  <a:outerShdw blurRad="38100" dist="38100" dir="2700000" algn="tl">
                    <a:srgbClr val="000000">
                      <a:alpha val="43137"/>
                    </a:srgbClr>
                  </a:outerShdw>
                </a:effectLst>
              </a:rPr>
              <a:t>(</a:t>
            </a:r>
            <a:r>
              <a:rPr lang="de-CH" sz="1600" dirty="0">
                <a:effectLst>
                  <a:outerShdw blurRad="38100" dist="38100" dir="2700000" algn="tl">
                    <a:srgbClr val="000000">
                      <a:alpha val="43137"/>
                    </a:srgbClr>
                  </a:outerShdw>
                </a:effectLst>
              </a:rPr>
              <a:t>start-of-period)</a:t>
            </a:r>
          </a:p>
          <a:p>
            <a:pPr lvl="0"/>
            <a:r>
              <a:rPr lang="de-CH" sz="1600" dirty="0">
                <a:solidFill>
                  <a:srgbClr val="FFC000"/>
                </a:solidFill>
                <a:effectLst>
                  <a:outerShdw blurRad="38100" dist="38100" dir="2700000" algn="tl">
                    <a:srgbClr val="000000">
                      <a:alpha val="43137"/>
                    </a:srgbClr>
                  </a:outerShdw>
                </a:effectLst>
              </a:rPr>
              <a:t>    </a:t>
            </a:r>
            <a:r>
              <a:rPr lang="de-CH" sz="1600" dirty="0" smtClean="0">
                <a:solidFill>
                  <a:srgbClr val="FFC000"/>
                </a:solidFill>
                <a:effectLst>
                  <a:outerShdw blurRad="38100" dist="38100" dir="2700000" algn="tl">
                    <a:srgbClr val="000000">
                      <a:alpha val="43137"/>
                    </a:srgbClr>
                  </a:outerShdw>
                </a:effectLst>
              </a:rPr>
              <a:t>- </a:t>
            </a:r>
            <a:r>
              <a:rPr lang="de-CH" sz="1600" dirty="0">
                <a:solidFill>
                  <a:srgbClr val="FFC000"/>
                </a:solidFill>
                <a:effectLst>
                  <a:outerShdw blurRad="38100" dist="38100" dir="2700000" algn="tl">
                    <a:srgbClr val="000000">
                      <a:alpha val="43137"/>
                    </a:srgbClr>
                  </a:outerShdw>
                </a:effectLst>
              </a:rPr>
              <a:t>11 days </a:t>
            </a:r>
            <a:r>
              <a:rPr lang="de-CH" sz="1600" dirty="0">
                <a:effectLst>
                  <a:outerShdw blurRad="38100" dist="38100" dir="2700000" algn="tl">
                    <a:srgbClr val="000000">
                      <a:alpha val="43137"/>
                    </a:srgbClr>
                  </a:outerShdw>
                </a:effectLst>
              </a:rPr>
              <a:t>CEX Run (pions)</a:t>
            </a:r>
          </a:p>
          <a:p>
            <a:pPr lvl="0"/>
            <a:r>
              <a:rPr lang="de-CH" sz="1600" dirty="0">
                <a:solidFill>
                  <a:srgbClr val="FFC000"/>
                </a:solidFill>
                <a:effectLst>
                  <a:outerShdw blurRad="38100" dist="38100" dir="2700000" algn="tl">
                    <a:srgbClr val="000000">
                      <a:alpha val="43137"/>
                    </a:srgbClr>
                  </a:outerShdw>
                </a:effectLst>
              </a:rPr>
              <a:t>  </a:t>
            </a:r>
            <a:r>
              <a:rPr lang="de-CH" sz="1600" dirty="0" smtClean="0">
                <a:solidFill>
                  <a:srgbClr val="FFC000"/>
                </a:solidFill>
                <a:effectLst>
                  <a:outerShdw blurRad="38100" dist="38100" dir="2700000" algn="tl">
                    <a:srgbClr val="000000">
                      <a:alpha val="43137"/>
                    </a:srgbClr>
                  </a:outerShdw>
                </a:effectLst>
              </a:rPr>
              <a:t>  </a:t>
            </a:r>
            <a:r>
              <a:rPr lang="de-CH" sz="1600" dirty="0">
                <a:solidFill>
                  <a:srgbClr val="FFC000"/>
                </a:solidFill>
                <a:effectLst>
                  <a:outerShdw blurRad="38100" dist="38100" dir="2700000" algn="tl">
                    <a:srgbClr val="000000">
                      <a:alpha val="43137"/>
                    </a:srgbClr>
                  </a:outerShdw>
                </a:effectLst>
              </a:rPr>
              <a:t>- 5 Days </a:t>
            </a:r>
            <a:r>
              <a:rPr lang="de-CH" sz="1600" dirty="0">
                <a:effectLst>
                  <a:outerShdw blurRad="38100" dist="38100" dir="2700000" algn="tl">
                    <a:srgbClr val="000000">
                      <a:alpha val="43137"/>
                    </a:srgbClr>
                  </a:outerShdw>
                </a:effectLst>
              </a:rPr>
              <a:t>Mott Run (positrons)</a:t>
            </a:r>
          </a:p>
          <a:p>
            <a:pPr lvl="0"/>
            <a:r>
              <a:rPr lang="de-CH" sz="1600" dirty="0">
                <a:solidFill>
                  <a:srgbClr val="FFC000"/>
                </a:solidFill>
                <a:effectLst>
                  <a:outerShdw blurRad="38100" dist="38100" dir="2700000" algn="tl">
                    <a:srgbClr val="000000">
                      <a:alpha val="43137"/>
                    </a:srgbClr>
                  </a:outerShdw>
                </a:effectLst>
              </a:rPr>
              <a:t>   </a:t>
            </a:r>
            <a:r>
              <a:rPr lang="de-CH" sz="1600" dirty="0" smtClean="0">
                <a:solidFill>
                  <a:srgbClr val="FFC000"/>
                </a:solidFill>
                <a:effectLst>
                  <a:outerShdw blurRad="38100" dist="38100" dir="2700000" algn="tl">
                    <a:srgbClr val="000000">
                      <a:alpha val="43137"/>
                    </a:srgbClr>
                  </a:outerShdw>
                </a:effectLst>
              </a:rPr>
              <a:t> </a:t>
            </a:r>
            <a:r>
              <a:rPr lang="de-CH" sz="1600" dirty="0">
                <a:solidFill>
                  <a:srgbClr val="FFC000"/>
                </a:solidFill>
                <a:effectLst>
                  <a:outerShdw blurRad="38100" dist="38100" dir="2700000" algn="tl">
                    <a:srgbClr val="000000">
                      <a:alpha val="43137"/>
                    </a:srgbClr>
                  </a:outerShdw>
                </a:effectLst>
              </a:rPr>
              <a:t>- 4 days </a:t>
            </a:r>
            <a:r>
              <a:rPr lang="de-CH" sz="1600" dirty="0">
                <a:effectLst>
                  <a:outerShdw blurRad="38100" dist="38100" dir="2700000" algn="tl">
                    <a:srgbClr val="000000">
                      <a:alpha val="43137"/>
                    </a:srgbClr>
                  </a:outerShdw>
                </a:effectLst>
              </a:rPr>
              <a:t>beam Tests (end-of-period)</a:t>
            </a:r>
            <a:endParaRPr lang="en-GB" sz="1600" dirty="0">
              <a:effectLst>
                <a:outerShdw blurRad="38100" dist="38100" dir="2700000" algn="tl">
                  <a:srgbClr val="000000">
                    <a:alpha val="43137"/>
                  </a:srgbClr>
                </a:outerShdw>
              </a:effectLst>
            </a:endParaRPr>
          </a:p>
        </p:txBody>
      </p:sp>
      <p:pic>
        <p:nvPicPr>
          <p:cNvPr id="8" name="Picture 7"/>
          <p:cNvPicPr>
            <a:picLocks noChangeAspect="1"/>
          </p:cNvPicPr>
          <p:nvPr/>
        </p:nvPicPr>
        <p:blipFill>
          <a:blip r:embed="rId2"/>
          <a:stretch>
            <a:fillRect/>
          </a:stretch>
        </p:blipFill>
        <p:spPr>
          <a:xfrm>
            <a:off x="152400" y="4343400"/>
            <a:ext cx="4357641" cy="2036486"/>
          </a:xfrm>
          <a:prstGeom prst="rect">
            <a:avLst/>
          </a:prstGeom>
          <a:scene3d>
            <a:camera prst="orthographicFront"/>
            <a:lightRig rig="threePt" dir="t"/>
          </a:scene3d>
          <a:sp3d>
            <a:bevelT/>
          </a:sp3d>
        </p:spPr>
      </p:pic>
      <p:sp>
        <p:nvSpPr>
          <p:cNvPr id="9" name="Rectangle 8"/>
          <p:cNvSpPr/>
          <p:nvPr/>
        </p:nvSpPr>
        <p:spPr>
          <a:xfrm>
            <a:off x="1371600" y="3102590"/>
            <a:ext cx="3886200" cy="1200329"/>
          </a:xfrm>
          <a:prstGeom prst="rect">
            <a:avLst/>
          </a:prstGeom>
          <a:solidFill>
            <a:srgbClr val="660066"/>
          </a:solidFill>
          <a:scene3d>
            <a:camera prst="orthographicFront"/>
            <a:lightRig rig="threePt" dir="t"/>
          </a:scene3d>
          <a:sp3d>
            <a:bevelT/>
          </a:sp3d>
        </p:spPr>
        <p:txBody>
          <a:bodyPr wrap="square">
            <a:spAutoFit/>
          </a:bodyPr>
          <a:lstStyle/>
          <a:p>
            <a:r>
              <a:rPr lang="en-GB" dirty="0">
                <a:effectLst>
                  <a:outerShdw blurRad="38100" dist="38100" dir="2700000" algn="tl">
                    <a:srgbClr val="000000">
                      <a:alpha val="43137"/>
                    </a:srgbClr>
                  </a:outerShdw>
                </a:effectLst>
                <a:latin typeface="Garamond"/>
                <a:cs typeface="Garamond"/>
              </a:rPr>
              <a:t>Number of </a:t>
            </a:r>
            <a:r>
              <a:rPr lang="en-GB" dirty="0" smtClean="0">
                <a:effectLst>
                  <a:outerShdw blurRad="38100" dist="38100" dir="2700000" algn="tl">
                    <a:srgbClr val="000000">
                      <a:alpha val="43137"/>
                    </a:srgbClr>
                  </a:outerShdw>
                </a:effectLst>
                <a:latin typeface="Garamond"/>
                <a:cs typeface="Garamond"/>
              </a:rPr>
              <a:t>runs:</a:t>
            </a:r>
            <a:r>
              <a:rPr lang="en-GB" dirty="0">
                <a:effectLst>
                  <a:outerShdw blurRad="38100" dist="38100" dir="2700000" algn="tl">
                    <a:srgbClr val="000000">
                      <a:alpha val="43137"/>
                    </a:srgbClr>
                  </a:outerShdw>
                </a:effectLst>
                <a:latin typeface="Garamond"/>
                <a:cs typeface="Garamond"/>
              </a:rPr>
              <a:t>	</a:t>
            </a:r>
            <a:r>
              <a:rPr lang="en-GB" dirty="0" smtClean="0">
                <a:effectLst>
                  <a:outerShdw blurRad="38100" dist="38100" dir="2700000" algn="tl">
                    <a:srgbClr val="000000">
                      <a:alpha val="43137"/>
                    </a:srgbClr>
                  </a:outerShdw>
                </a:effectLst>
                <a:latin typeface="Garamond"/>
                <a:cs typeface="Garamond"/>
              </a:rPr>
              <a:t>43833 at ~2k Events </a:t>
            </a:r>
            <a:r>
              <a:rPr lang="en-GB" dirty="0" smtClean="0">
                <a:effectLst>
                  <a:outerShdw blurRad="38100" dist="38100" dir="2700000" algn="tl">
                    <a:srgbClr val="000000">
                      <a:alpha val="43137"/>
                    </a:srgbClr>
                  </a:outerShdw>
                </a:effectLst>
                <a:latin typeface="Lucida Grande"/>
                <a:ea typeface="Lucida Grande"/>
                <a:cs typeface="Lucida Grande"/>
              </a:rPr>
              <a:t>Σ</a:t>
            </a:r>
            <a:r>
              <a:rPr lang="en-GB" dirty="0" smtClean="0">
                <a:effectLst>
                  <a:outerShdw blurRad="38100" dist="38100" dir="2700000" algn="tl">
                    <a:srgbClr val="000000">
                      <a:alpha val="43137"/>
                    </a:srgbClr>
                  </a:outerShdw>
                </a:effectLst>
                <a:latin typeface="Garamond"/>
                <a:cs typeface="Garamond"/>
              </a:rPr>
              <a:t> MEG-events:</a:t>
            </a:r>
            <a:r>
              <a:rPr lang="en-GB" dirty="0">
                <a:effectLst>
                  <a:outerShdw blurRad="38100" dist="38100" dir="2700000" algn="tl">
                    <a:srgbClr val="000000">
                      <a:alpha val="43137"/>
                    </a:srgbClr>
                  </a:outerShdw>
                </a:effectLst>
                <a:latin typeface="Garamond"/>
                <a:cs typeface="Garamond"/>
              </a:rPr>
              <a:t>	</a:t>
            </a:r>
            <a:r>
              <a:rPr lang="en-GB" dirty="0" smtClean="0">
                <a:effectLst>
                  <a:outerShdw blurRad="38100" dist="38100" dir="2700000" algn="tl">
                    <a:srgbClr val="000000">
                      <a:alpha val="43137"/>
                    </a:srgbClr>
                  </a:outerShdw>
                </a:effectLst>
                <a:latin typeface="Garamond"/>
                <a:cs typeface="Garamond"/>
              </a:rPr>
              <a:t>89.4 M Events</a:t>
            </a:r>
            <a:endParaRPr lang="en-GB" dirty="0">
              <a:effectLst>
                <a:outerShdw blurRad="38100" dist="38100" dir="2700000" algn="tl">
                  <a:srgbClr val="000000">
                    <a:alpha val="43137"/>
                  </a:srgbClr>
                </a:outerShdw>
              </a:effectLst>
              <a:latin typeface="Garamond"/>
              <a:cs typeface="Garamond"/>
            </a:endParaRPr>
          </a:p>
          <a:p>
            <a:r>
              <a:rPr lang="en-GB" dirty="0" smtClean="0">
                <a:effectLst>
                  <a:outerShdw blurRad="38100" dist="38100" dir="2700000" algn="tl">
                    <a:srgbClr val="000000">
                      <a:alpha val="43137"/>
                    </a:srgbClr>
                  </a:outerShdw>
                </a:effectLst>
                <a:latin typeface="Lucida Grande"/>
                <a:ea typeface="Lucida Grande"/>
                <a:cs typeface="Lucida Grande"/>
              </a:rPr>
              <a:t>Σ</a:t>
            </a:r>
            <a:r>
              <a:rPr lang="en-GB" dirty="0" smtClean="0">
                <a:effectLst>
                  <a:outerShdw blurRad="38100" dist="38100" dir="2700000" algn="tl">
                    <a:srgbClr val="000000">
                      <a:alpha val="43137"/>
                    </a:srgbClr>
                  </a:outerShdw>
                </a:effectLst>
                <a:latin typeface="Garamond"/>
                <a:cs typeface="Garamond"/>
              </a:rPr>
              <a:t> DAQ Days</a:t>
            </a:r>
            <a:r>
              <a:rPr lang="en-GB" dirty="0">
                <a:effectLst>
                  <a:outerShdw blurRad="38100" dist="38100" dir="2700000" algn="tl">
                    <a:srgbClr val="000000">
                      <a:alpha val="43137"/>
                    </a:srgbClr>
                  </a:outerShdw>
                </a:effectLst>
                <a:latin typeface="Garamond"/>
                <a:cs typeface="Garamond"/>
              </a:rPr>
              <a:t>	</a:t>
            </a:r>
            <a:r>
              <a:rPr lang="en-GB" dirty="0" smtClean="0">
                <a:effectLst>
                  <a:outerShdw blurRad="38100" dist="38100" dir="2700000" algn="tl">
                    <a:srgbClr val="000000">
                      <a:alpha val="43137"/>
                    </a:srgbClr>
                  </a:outerShdw>
                </a:effectLst>
                <a:latin typeface="Garamond"/>
                <a:cs typeface="Garamond"/>
              </a:rPr>
              <a:t>~ 91 Days</a:t>
            </a:r>
          </a:p>
          <a:p>
            <a:r>
              <a:rPr lang="en-GB" b="1" dirty="0" smtClean="0">
                <a:effectLst>
                  <a:glow rad="228600">
                    <a:schemeClr val="accent3">
                      <a:satMod val="175000"/>
                      <a:alpha val="40000"/>
                    </a:schemeClr>
                  </a:glow>
                  <a:outerShdw blurRad="38100" dist="38100" dir="2700000" algn="tl">
                    <a:srgbClr val="000000">
                      <a:alpha val="43137"/>
                    </a:srgbClr>
                  </a:outerShdw>
                </a:effectLst>
                <a:latin typeface="Garamond"/>
                <a:cs typeface="Garamond"/>
                <a:sym typeface="Symbol"/>
              </a:rPr>
              <a:t>µ-stops                    2.4·10</a:t>
            </a:r>
            <a:r>
              <a:rPr lang="en-GB" b="1" baseline="30000" dirty="0" smtClean="0">
                <a:effectLst>
                  <a:glow rad="228600">
                    <a:schemeClr val="accent3">
                      <a:satMod val="175000"/>
                      <a:alpha val="40000"/>
                    </a:schemeClr>
                  </a:glow>
                  <a:outerShdw blurRad="38100" dist="38100" dir="2700000" algn="tl">
                    <a:srgbClr val="000000">
                      <a:alpha val="43137"/>
                    </a:srgbClr>
                  </a:outerShdw>
                </a:effectLst>
                <a:latin typeface="Garamond"/>
                <a:cs typeface="Garamond"/>
                <a:sym typeface="Symbol"/>
              </a:rPr>
              <a:t>14</a:t>
            </a:r>
            <a:endParaRPr lang="en-GB" b="1" dirty="0">
              <a:effectLst>
                <a:glow rad="228600">
                  <a:schemeClr val="accent3">
                    <a:satMod val="175000"/>
                    <a:alpha val="40000"/>
                  </a:schemeClr>
                </a:glow>
                <a:outerShdw blurRad="38100" dist="38100" dir="2700000" algn="tl">
                  <a:srgbClr val="000000">
                    <a:alpha val="43137"/>
                  </a:srgbClr>
                </a:outerShdw>
              </a:effectLst>
              <a:latin typeface="Garamond"/>
              <a:cs typeface="Garamond"/>
            </a:endParaRPr>
          </a:p>
        </p:txBody>
      </p:sp>
      <p:sp>
        <p:nvSpPr>
          <p:cNvPr id="10" name="TextBox 9"/>
          <p:cNvSpPr txBox="1"/>
          <p:nvPr/>
        </p:nvSpPr>
        <p:spPr>
          <a:xfrm rot="1223448">
            <a:off x="2884054" y="5317388"/>
            <a:ext cx="1367234" cy="646331"/>
          </a:xfrm>
          <a:prstGeom prst="rect">
            <a:avLst/>
          </a:prstGeom>
          <a:noFill/>
        </p:spPr>
        <p:txBody>
          <a:bodyPr wrap="none" rtlCol="0">
            <a:spAutoFit/>
          </a:bodyPr>
          <a:lstStyle/>
          <a:p>
            <a:r>
              <a:rPr lang="de-CH" sz="1200" dirty="0" smtClean="0">
                <a:solidFill>
                  <a:srgbClr val="FF0000"/>
                </a:solidFill>
                <a:effectLst>
                  <a:outerShdw blurRad="38100" dist="38100" dir="2700000" algn="tl">
                    <a:srgbClr val="000000">
                      <a:alpha val="43137"/>
                    </a:srgbClr>
                  </a:outerShdw>
                </a:effectLst>
              </a:rPr>
              <a:t>Plot here assumes:</a:t>
            </a:r>
          </a:p>
          <a:p>
            <a:r>
              <a:rPr lang="de-CH" sz="1200" dirty="0" smtClean="0">
                <a:solidFill>
                  <a:srgbClr val="FF0000"/>
                </a:solidFill>
                <a:effectLst>
                  <a:outerShdw blurRad="38100" dist="38100" dir="2700000" algn="tl">
                    <a:srgbClr val="000000">
                      <a:alpha val="43137"/>
                    </a:srgbClr>
                  </a:outerShdw>
                </a:effectLst>
              </a:rPr>
              <a:t> constant stopping</a:t>
            </a:r>
          </a:p>
          <a:p>
            <a:r>
              <a:rPr lang="de-CH" sz="1200" dirty="0" smtClean="0">
                <a:solidFill>
                  <a:srgbClr val="FF0000"/>
                </a:solidFill>
                <a:effectLst>
                  <a:outerShdw blurRad="38100" dist="38100" dir="2700000" algn="tl">
                    <a:srgbClr val="000000">
                      <a:alpha val="43137"/>
                    </a:srgbClr>
                  </a:outerShdw>
                </a:effectLst>
              </a:rPr>
              <a:t> factor for all Runs</a:t>
            </a:r>
            <a:endParaRPr lang="en-GB" sz="1200" dirty="0">
              <a:solidFill>
                <a:srgbClr val="FF0000"/>
              </a:solidFill>
              <a:effectLst>
                <a:outerShdw blurRad="38100" dist="38100" dir="2700000" algn="tl">
                  <a:srgbClr val="000000">
                    <a:alpha val="43137"/>
                  </a:srgbClr>
                </a:outerShdw>
              </a:effectLst>
            </a:endParaRPr>
          </a:p>
        </p:txBody>
      </p:sp>
      <p:sp>
        <p:nvSpPr>
          <p:cNvPr id="11" name="TextBox 10"/>
          <p:cNvSpPr txBox="1"/>
          <p:nvPr/>
        </p:nvSpPr>
        <p:spPr>
          <a:xfrm rot="19155101">
            <a:off x="-179059" y="3515300"/>
            <a:ext cx="1760225" cy="338554"/>
          </a:xfrm>
          <a:prstGeom prst="rect">
            <a:avLst/>
          </a:prstGeom>
          <a:noFill/>
        </p:spPr>
        <p:txBody>
          <a:bodyPr wrap="none" rtlCol="0">
            <a:spAutoFit/>
          </a:bodyPr>
          <a:lstStyle/>
          <a:p>
            <a:r>
              <a:rPr lang="en-GB" sz="1600" dirty="0" smtClean="0">
                <a:effectLst>
                  <a:outerShdw blurRad="38100" dist="38100" dir="2700000" algn="tl">
                    <a:srgbClr val="000000">
                      <a:alpha val="43137"/>
                    </a:srgbClr>
                  </a:outerShdw>
                </a:effectLst>
              </a:rPr>
              <a:t>Actual Values 2012</a:t>
            </a:r>
            <a:endParaRPr lang="en-GB" sz="1600" dirty="0">
              <a:effectLst>
                <a:outerShdw blurRad="38100" dist="38100" dir="2700000" algn="tl">
                  <a:srgbClr val="000000">
                    <a:alpha val="43137"/>
                  </a:srgbClr>
                </a:outerShdw>
              </a:effectLst>
            </a:endParaRPr>
          </a:p>
        </p:txBody>
      </p:sp>
      <p:grpSp>
        <p:nvGrpSpPr>
          <p:cNvPr id="12" name="Group 11"/>
          <p:cNvGrpSpPr/>
          <p:nvPr/>
        </p:nvGrpSpPr>
        <p:grpSpPr>
          <a:xfrm rot="1059429">
            <a:off x="4770832" y="2622203"/>
            <a:ext cx="4032886" cy="2741611"/>
            <a:chOff x="163404" y="3724446"/>
            <a:chExt cx="3834220" cy="2549176"/>
          </a:xfrm>
        </p:grpSpPr>
        <p:sp>
          <p:nvSpPr>
            <p:cNvPr id="13" name="Rectangle 7"/>
            <p:cNvSpPr/>
            <p:nvPr/>
          </p:nvSpPr>
          <p:spPr>
            <a:xfrm>
              <a:off x="747315" y="5609859"/>
              <a:ext cx="3250309" cy="594972"/>
            </a:xfrm>
            <a:custGeom>
              <a:avLst/>
              <a:gdLst>
                <a:gd name="connsiteX0" fmla="*/ 0 w 2833640"/>
                <a:gd name="connsiteY0" fmla="*/ 0 h 419125"/>
                <a:gd name="connsiteX1" fmla="*/ 2833640 w 2833640"/>
                <a:gd name="connsiteY1" fmla="*/ 0 h 419125"/>
                <a:gd name="connsiteX2" fmla="*/ 2833640 w 2833640"/>
                <a:gd name="connsiteY2" fmla="*/ 419125 h 419125"/>
                <a:gd name="connsiteX3" fmla="*/ 0 w 2833640"/>
                <a:gd name="connsiteY3" fmla="*/ 419125 h 419125"/>
                <a:gd name="connsiteX4" fmla="*/ 0 w 2833640"/>
                <a:gd name="connsiteY4" fmla="*/ 0 h 419125"/>
                <a:gd name="connsiteX0" fmla="*/ 0 w 3326009"/>
                <a:gd name="connsiteY0" fmla="*/ 0 h 419125"/>
                <a:gd name="connsiteX1" fmla="*/ 3326009 w 3326009"/>
                <a:gd name="connsiteY1" fmla="*/ 114300 h 419125"/>
                <a:gd name="connsiteX2" fmla="*/ 2833640 w 3326009"/>
                <a:gd name="connsiteY2" fmla="*/ 419125 h 419125"/>
                <a:gd name="connsiteX3" fmla="*/ 0 w 3326009"/>
                <a:gd name="connsiteY3" fmla="*/ 419125 h 419125"/>
                <a:gd name="connsiteX4" fmla="*/ 0 w 3326009"/>
                <a:gd name="connsiteY4" fmla="*/ 0 h 419125"/>
                <a:gd name="connsiteX0" fmla="*/ 571500 w 3326009"/>
                <a:gd name="connsiteY0" fmla="*/ 8792 h 304825"/>
                <a:gd name="connsiteX1" fmla="*/ 3326009 w 3326009"/>
                <a:gd name="connsiteY1" fmla="*/ 0 h 304825"/>
                <a:gd name="connsiteX2" fmla="*/ 2833640 w 3326009"/>
                <a:gd name="connsiteY2" fmla="*/ 304825 h 304825"/>
                <a:gd name="connsiteX3" fmla="*/ 0 w 3326009"/>
                <a:gd name="connsiteY3" fmla="*/ 304825 h 304825"/>
                <a:gd name="connsiteX4" fmla="*/ 571500 w 3326009"/>
                <a:gd name="connsiteY4" fmla="*/ 8792 h 304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26009" h="304825">
                  <a:moveTo>
                    <a:pt x="571500" y="8792"/>
                  </a:moveTo>
                  <a:lnTo>
                    <a:pt x="3326009" y="0"/>
                  </a:lnTo>
                  <a:lnTo>
                    <a:pt x="2833640" y="304825"/>
                  </a:lnTo>
                  <a:lnTo>
                    <a:pt x="0" y="304825"/>
                  </a:lnTo>
                  <a:lnTo>
                    <a:pt x="571500" y="8792"/>
                  </a:lnTo>
                  <a:close/>
                </a:path>
              </a:pathLst>
            </a:custGeom>
            <a:blipFill>
              <a:blip r:embed="rId3"/>
              <a:tile tx="0" ty="0" sx="100000" sy="100000" flip="none" algn="tl"/>
            </a:blipFill>
            <a:ln>
              <a:solidFill>
                <a:schemeClr val="accent4">
                  <a:lumMod val="60000"/>
                  <a:lumOff val="40000"/>
                </a:schemeClr>
              </a:solidFill>
            </a:ln>
            <a:effectLst>
              <a:outerShdw blurRad="76200" dist="12700" dir="8100000" sy="-23000" kx="8004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Can 13"/>
            <p:cNvSpPr/>
            <p:nvPr/>
          </p:nvSpPr>
          <p:spPr>
            <a:xfrm>
              <a:off x="1516653" y="5219677"/>
              <a:ext cx="378069" cy="539258"/>
            </a:xfrm>
            <a:prstGeom prst="can">
              <a:avLst/>
            </a:prstGeom>
            <a:blipFill>
              <a:blip r:embed="rId3"/>
              <a:tile tx="0" ty="0" sx="100000" sy="100000" flip="none" algn="tl"/>
            </a:blipFill>
            <a:ln>
              <a:solidFill>
                <a:schemeClr val="accent4">
                  <a:lumMod val="60000"/>
                  <a:lumOff val="40000"/>
                </a:schemeClr>
              </a:solidFill>
            </a:ln>
            <a:effectLst>
              <a:glow rad="101600">
                <a:schemeClr val="accent4">
                  <a:satMod val="175000"/>
                  <a:alpha val="40000"/>
                </a:schemeClr>
              </a:glow>
              <a:outerShdw blurRad="76200" dist="12700" dir="8100000" sy="-23000" kx="800400" algn="br" rotWithShape="0">
                <a:prstClr val="black">
                  <a:alpha val="20000"/>
                </a:prstClr>
              </a:outerShdw>
            </a:effectLst>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de-CH" sz="1400" b="1" dirty="0" smtClean="0">
                  <a:effectLst>
                    <a:outerShdw blurRad="38100" dist="38100" dir="2700000" algn="tl">
                      <a:srgbClr val="000000">
                        <a:alpha val="43137"/>
                      </a:srgbClr>
                    </a:outerShdw>
                  </a:effectLst>
                  <a:latin typeface="Garamond" pitchFamily="18" charset="0"/>
                </a:rPr>
                <a:t>0.65</a:t>
              </a:r>
              <a:endParaRPr lang="en-GB" sz="1400" b="1" dirty="0">
                <a:effectLst>
                  <a:outerShdw blurRad="38100" dist="38100" dir="2700000" algn="tl">
                    <a:srgbClr val="000000">
                      <a:alpha val="43137"/>
                    </a:srgbClr>
                  </a:outerShdw>
                </a:effectLst>
                <a:latin typeface="Garamond" pitchFamily="18" charset="0"/>
              </a:endParaRPr>
            </a:p>
          </p:txBody>
        </p:sp>
        <p:sp>
          <p:nvSpPr>
            <p:cNvPr id="15" name="Can 14"/>
            <p:cNvSpPr/>
            <p:nvPr/>
          </p:nvSpPr>
          <p:spPr>
            <a:xfrm>
              <a:off x="2051519" y="4774198"/>
              <a:ext cx="378069" cy="984737"/>
            </a:xfrm>
            <a:prstGeom prst="can">
              <a:avLst/>
            </a:prstGeom>
            <a:blipFill>
              <a:blip r:embed="rId3"/>
              <a:tile tx="0" ty="0" sx="100000" sy="100000" flip="none" algn="tl"/>
            </a:blipFill>
            <a:ln>
              <a:solidFill>
                <a:schemeClr val="accent4">
                  <a:lumMod val="60000"/>
                  <a:lumOff val="40000"/>
                </a:schemeClr>
              </a:solidFill>
            </a:ln>
            <a:effectLst>
              <a:glow rad="101600">
                <a:schemeClr val="accent4">
                  <a:satMod val="175000"/>
                  <a:alpha val="40000"/>
                </a:schemeClr>
              </a:glow>
              <a:outerShdw blurRad="76200" dist="12700" dir="8100000" sy="-23000" kx="800400" algn="br" rotWithShape="0">
                <a:prstClr val="black">
                  <a:alpha val="20000"/>
                </a:prstClr>
              </a:outerShdw>
            </a:effectLst>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de-CH" sz="1600" b="1" dirty="0" smtClean="0">
                  <a:effectLst>
                    <a:outerShdw blurRad="38100" dist="38100" dir="2700000" algn="tl">
                      <a:srgbClr val="000000">
                        <a:alpha val="43137"/>
                      </a:srgbClr>
                    </a:outerShdw>
                  </a:effectLst>
                  <a:latin typeface="Garamond" pitchFamily="18" charset="0"/>
                </a:rPr>
                <a:t>1.10</a:t>
              </a:r>
              <a:endParaRPr lang="en-GB" sz="1600" b="1" dirty="0">
                <a:effectLst>
                  <a:outerShdw blurRad="38100" dist="38100" dir="2700000" algn="tl">
                    <a:srgbClr val="000000">
                      <a:alpha val="43137"/>
                    </a:srgbClr>
                  </a:outerShdw>
                </a:effectLst>
                <a:latin typeface="Garamond" pitchFamily="18" charset="0"/>
              </a:endParaRPr>
            </a:p>
          </p:txBody>
        </p:sp>
        <p:sp>
          <p:nvSpPr>
            <p:cNvPr id="16" name="Can 15"/>
            <p:cNvSpPr/>
            <p:nvPr/>
          </p:nvSpPr>
          <p:spPr>
            <a:xfrm>
              <a:off x="2543889" y="4155806"/>
              <a:ext cx="378069" cy="1603129"/>
            </a:xfrm>
            <a:prstGeom prst="can">
              <a:avLst/>
            </a:prstGeom>
            <a:blipFill>
              <a:blip r:embed="rId3"/>
              <a:tile tx="0" ty="0" sx="100000" sy="100000" flip="none" algn="tl"/>
            </a:blipFill>
            <a:ln>
              <a:solidFill>
                <a:schemeClr val="accent4">
                  <a:lumMod val="60000"/>
                  <a:lumOff val="40000"/>
                </a:schemeClr>
              </a:solidFill>
            </a:ln>
            <a:effectLst>
              <a:glow rad="101600">
                <a:schemeClr val="accent4">
                  <a:satMod val="175000"/>
                  <a:alpha val="40000"/>
                </a:schemeClr>
              </a:glow>
              <a:outerShdw blurRad="76200" dist="12700" dir="8100000" sy="-23000" kx="800400" algn="br" rotWithShape="0">
                <a:prstClr val="black">
                  <a:alpha val="20000"/>
                </a:prstClr>
              </a:outerShdw>
            </a:effectLst>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de-CH" sz="1600" b="1" dirty="0" smtClean="0">
                  <a:effectLst>
                    <a:outerShdw blurRad="38100" dist="38100" dir="2700000" algn="tl">
                      <a:srgbClr val="000000">
                        <a:alpha val="43137"/>
                      </a:srgbClr>
                    </a:outerShdw>
                  </a:effectLst>
                  <a:latin typeface="Garamond" pitchFamily="18" charset="0"/>
                </a:rPr>
                <a:t>1.85</a:t>
              </a:r>
              <a:endParaRPr lang="en-GB" sz="1600" b="1" dirty="0">
                <a:effectLst>
                  <a:outerShdw blurRad="38100" dist="38100" dir="2700000" algn="tl">
                    <a:srgbClr val="000000">
                      <a:alpha val="43137"/>
                    </a:srgbClr>
                  </a:outerShdw>
                </a:effectLst>
                <a:latin typeface="Garamond" pitchFamily="18" charset="0"/>
              </a:endParaRPr>
            </a:p>
          </p:txBody>
        </p:sp>
        <p:sp>
          <p:nvSpPr>
            <p:cNvPr id="17" name="Can 16"/>
            <p:cNvSpPr/>
            <p:nvPr/>
          </p:nvSpPr>
          <p:spPr>
            <a:xfrm>
              <a:off x="3153488" y="3742569"/>
              <a:ext cx="577382" cy="2016366"/>
            </a:xfrm>
            <a:prstGeom prst="can">
              <a:avLst/>
            </a:prstGeom>
            <a:blipFill>
              <a:blip r:embed="rId3"/>
              <a:tile tx="0" ty="0" sx="100000" sy="100000" flip="none" algn="tl"/>
            </a:blipFill>
            <a:ln>
              <a:solidFill>
                <a:schemeClr val="accent4">
                  <a:lumMod val="60000"/>
                  <a:lumOff val="40000"/>
                </a:schemeClr>
              </a:solidFill>
            </a:ln>
            <a:effectLst>
              <a:glow rad="355600">
                <a:srgbClr val="FF0000">
                  <a:alpha val="85000"/>
                </a:srgbClr>
              </a:glow>
              <a:outerShdw blurRad="76200" dist="12700" dir="8100000" sy="-23000" kx="800400" algn="br" rotWithShape="0">
                <a:prstClr val="black">
                  <a:alpha val="20000"/>
                </a:prstClr>
              </a:outerShdw>
            </a:effectLst>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de-CH" sz="1600" b="1" dirty="0" smtClean="0">
                  <a:effectLst>
                    <a:outerShdw blurRad="38100" dist="38100" dir="2700000" algn="tl">
                      <a:srgbClr val="000000">
                        <a:alpha val="43137"/>
                      </a:srgbClr>
                    </a:outerShdw>
                  </a:effectLst>
                  <a:latin typeface="Garamond" pitchFamily="18" charset="0"/>
                </a:rPr>
                <a:t>2.40</a:t>
              </a:r>
              <a:endParaRPr lang="en-GB" sz="1600" b="1" dirty="0">
                <a:effectLst>
                  <a:outerShdw blurRad="38100" dist="38100" dir="2700000" algn="tl">
                    <a:srgbClr val="000000">
                      <a:alpha val="43137"/>
                    </a:srgbClr>
                  </a:outerShdw>
                </a:effectLst>
                <a:latin typeface="Garamond" pitchFamily="18" charset="0"/>
              </a:endParaRPr>
            </a:p>
          </p:txBody>
        </p:sp>
        <p:sp>
          <p:nvSpPr>
            <p:cNvPr id="18" name="TextBox 17"/>
            <p:cNvSpPr txBox="1"/>
            <p:nvPr/>
          </p:nvSpPr>
          <p:spPr>
            <a:xfrm>
              <a:off x="163404" y="3724446"/>
              <a:ext cx="2607930" cy="540198"/>
            </a:xfrm>
            <a:prstGeom prst="rect">
              <a:avLst/>
            </a:prstGeom>
            <a:noFill/>
          </p:spPr>
          <p:txBody>
            <a:bodyPr wrap="none"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de-CH" b="1" i="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Garamond" pitchFamily="18" charset="0"/>
                </a:rPr>
                <a:t>MEG Period Statistics</a:t>
              </a:r>
            </a:p>
            <a:p>
              <a:r>
                <a:rPr lang="de-CH" b="1" i="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Garamond" pitchFamily="18" charset="0"/>
                </a:rPr>
                <a:t>         µ-Stops x 10</a:t>
              </a:r>
              <a:r>
                <a:rPr lang="de-CH" b="1" i="1" cap="all" baseline="3000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Garamond" pitchFamily="18" charset="0"/>
                </a:rPr>
                <a:t>14</a:t>
              </a:r>
              <a:endParaRPr lang="en-GB" b="1" i="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Garamond" pitchFamily="18" charset="0"/>
              </a:endParaRPr>
            </a:p>
          </p:txBody>
        </p:sp>
        <p:sp>
          <p:nvSpPr>
            <p:cNvPr id="19" name="TextBox 18"/>
            <p:cNvSpPr txBox="1"/>
            <p:nvPr/>
          </p:nvSpPr>
          <p:spPr>
            <a:xfrm rot="18369225">
              <a:off x="1333776" y="5800394"/>
              <a:ext cx="569387" cy="338554"/>
            </a:xfrm>
            <a:prstGeom prst="rect">
              <a:avLst/>
            </a:prstGeom>
            <a:noFill/>
          </p:spPr>
          <p:txBody>
            <a:bodyPr wrap="none" rtlCol="0">
              <a:spAutoFit/>
            </a:bodyPr>
            <a:lstStyle/>
            <a:p>
              <a:r>
                <a:rPr lang="de-CH" sz="1600" b="1" dirty="0" smtClean="0">
                  <a:effectLst>
                    <a:outerShdw blurRad="38100" dist="38100" dir="2700000" algn="tl">
                      <a:srgbClr val="000000">
                        <a:alpha val="43137"/>
                      </a:srgbClr>
                    </a:outerShdw>
                  </a:effectLst>
                  <a:latin typeface="Garamond" pitchFamily="18" charset="0"/>
                </a:rPr>
                <a:t>2009</a:t>
              </a:r>
              <a:endParaRPr lang="en-GB" sz="1600" b="1" dirty="0">
                <a:effectLst>
                  <a:outerShdw blurRad="38100" dist="38100" dir="2700000" algn="tl">
                    <a:srgbClr val="000000">
                      <a:alpha val="43137"/>
                    </a:srgbClr>
                  </a:outerShdw>
                </a:effectLst>
                <a:latin typeface="Garamond" pitchFamily="18" charset="0"/>
              </a:endParaRPr>
            </a:p>
          </p:txBody>
        </p:sp>
        <p:sp>
          <p:nvSpPr>
            <p:cNvPr id="20" name="TextBox 19"/>
            <p:cNvSpPr txBox="1"/>
            <p:nvPr/>
          </p:nvSpPr>
          <p:spPr>
            <a:xfrm rot="18369225">
              <a:off x="1840361" y="5819652"/>
              <a:ext cx="569387" cy="338554"/>
            </a:xfrm>
            <a:prstGeom prst="rect">
              <a:avLst/>
            </a:prstGeom>
            <a:noFill/>
          </p:spPr>
          <p:txBody>
            <a:bodyPr wrap="none" rtlCol="0">
              <a:spAutoFit/>
            </a:bodyPr>
            <a:lstStyle/>
            <a:p>
              <a:r>
                <a:rPr lang="de-CH" sz="1600" b="1" dirty="0" smtClean="0">
                  <a:effectLst>
                    <a:outerShdw blurRad="38100" dist="38100" dir="2700000" algn="tl">
                      <a:srgbClr val="000000">
                        <a:alpha val="43137"/>
                      </a:srgbClr>
                    </a:outerShdw>
                  </a:effectLst>
                  <a:latin typeface="Garamond" pitchFamily="18" charset="0"/>
                </a:rPr>
                <a:t>2010</a:t>
              </a:r>
              <a:endParaRPr lang="en-GB" sz="1600" b="1" dirty="0">
                <a:effectLst>
                  <a:outerShdw blurRad="38100" dist="38100" dir="2700000" algn="tl">
                    <a:srgbClr val="000000">
                      <a:alpha val="43137"/>
                    </a:srgbClr>
                  </a:outerShdw>
                </a:effectLst>
                <a:latin typeface="Garamond" pitchFamily="18" charset="0"/>
              </a:endParaRPr>
            </a:p>
          </p:txBody>
        </p:sp>
        <p:sp>
          <p:nvSpPr>
            <p:cNvPr id="21" name="TextBox 20"/>
            <p:cNvSpPr txBox="1"/>
            <p:nvPr/>
          </p:nvSpPr>
          <p:spPr>
            <a:xfrm rot="18369225">
              <a:off x="2381223" y="5790308"/>
              <a:ext cx="540533" cy="338554"/>
            </a:xfrm>
            <a:prstGeom prst="rect">
              <a:avLst/>
            </a:prstGeom>
            <a:noFill/>
          </p:spPr>
          <p:txBody>
            <a:bodyPr wrap="none" rtlCol="0">
              <a:spAutoFit/>
            </a:bodyPr>
            <a:lstStyle/>
            <a:p>
              <a:r>
                <a:rPr lang="de-CH" sz="1600" b="1" dirty="0" smtClean="0">
                  <a:effectLst>
                    <a:outerShdw blurRad="38100" dist="38100" dir="2700000" algn="tl">
                      <a:srgbClr val="000000">
                        <a:alpha val="43137"/>
                      </a:srgbClr>
                    </a:outerShdw>
                  </a:effectLst>
                  <a:latin typeface="Garamond" pitchFamily="18" charset="0"/>
                </a:rPr>
                <a:t>2011</a:t>
              </a:r>
              <a:endParaRPr lang="en-GB" sz="1600" b="1" dirty="0">
                <a:effectLst>
                  <a:outerShdw blurRad="38100" dist="38100" dir="2700000" algn="tl">
                    <a:srgbClr val="000000">
                      <a:alpha val="43137"/>
                    </a:srgbClr>
                  </a:outerShdw>
                </a:effectLst>
                <a:latin typeface="Garamond" pitchFamily="18" charset="0"/>
              </a:endParaRPr>
            </a:p>
          </p:txBody>
        </p:sp>
        <p:sp>
          <p:nvSpPr>
            <p:cNvPr id="22" name="TextBox 21"/>
            <p:cNvSpPr txBox="1"/>
            <p:nvPr/>
          </p:nvSpPr>
          <p:spPr>
            <a:xfrm rot="18369225">
              <a:off x="3059293" y="5794117"/>
              <a:ext cx="463831" cy="287844"/>
            </a:xfrm>
            <a:prstGeom prst="rect">
              <a:avLst/>
            </a:prstGeom>
            <a:noFill/>
          </p:spPr>
          <p:txBody>
            <a:bodyPr wrap="none" rtlCol="0">
              <a:spAutoFit/>
            </a:bodyPr>
            <a:lstStyle/>
            <a:p>
              <a:r>
                <a:rPr lang="de-CH" sz="1600" b="1" dirty="0" smtClean="0">
                  <a:effectLst>
                    <a:glow rad="317500">
                      <a:srgbClr val="FF0000"/>
                    </a:glow>
                    <a:outerShdw blurRad="38100" dist="38100" dir="2700000" algn="tl">
                      <a:srgbClr val="000000">
                        <a:alpha val="43137"/>
                      </a:srgbClr>
                    </a:outerShdw>
                  </a:effectLst>
                  <a:latin typeface="Garamond" pitchFamily="18" charset="0"/>
                </a:rPr>
                <a:t>2012</a:t>
              </a:r>
              <a:endParaRPr lang="en-GB" sz="1600" b="1" dirty="0">
                <a:effectLst>
                  <a:glow rad="317500">
                    <a:srgbClr val="FF0000"/>
                  </a:glow>
                  <a:outerShdw blurRad="38100" dist="38100" dir="2700000" algn="tl">
                    <a:srgbClr val="000000">
                      <a:alpha val="43137"/>
                    </a:srgbClr>
                  </a:outerShdw>
                </a:effectLst>
                <a:latin typeface="Garamond" pitchFamily="18" charset="0"/>
              </a:endParaRPr>
            </a:p>
          </p:txBody>
        </p:sp>
      </p:grpSp>
      <p:sp>
        <p:nvSpPr>
          <p:cNvPr id="23" name="TextBox 22"/>
          <p:cNvSpPr txBox="1"/>
          <p:nvPr/>
        </p:nvSpPr>
        <p:spPr>
          <a:xfrm>
            <a:off x="4909425" y="5640553"/>
            <a:ext cx="3214278" cy="830997"/>
          </a:xfrm>
          <a:prstGeom prst="rect">
            <a:avLst/>
          </a:prstGeom>
          <a:noFill/>
        </p:spPr>
        <p:txBody>
          <a:bodyPr wrap="none"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285750" indent="-285750">
              <a:buFont typeface="Symbol"/>
              <a:buChar char="S"/>
            </a:pPr>
            <a:r>
              <a:rPr lang="en-GB" sz="2400" b="1" i="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outerShdw blurRad="38100" dist="38100" dir="2700000" algn="tl">
                    <a:srgbClr val="000000">
                      <a:alpha val="43137"/>
                    </a:srgbClr>
                  </a:outerShdw>
                  <a:reflection blurRad="12700" stA="50000" endPos="50000" dist="5000" dir="5400000" sy="-100000" rotWithShape="0"/>
                </a:effectLst>
                <a:sym typeface="Symbol"/>
              </a:rPr>
              <a:t>µ-Stops (2009 -2012)</a:t>
            </a:r>
          </a:p>
          <a:p>
            <a:r>
              <a:rPr lang="en-GB" sz="2400" b="1" i="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outerShdw blurRad="38100" dist="38100" dir="2700000" algn="tl">
                    <a:srgbClr val="000000">
                      <a:alpha val="43137"/>
                    </a:srgbClr>
                  </a:outerShdw>
                  <a:reflection blurRad="12700" stA="50000" endPos="50000" dist="5000" dir="5400000" sy="-100000" rotWithShape="0"/>
                </a:effectLst>
                <a:sym typeface="Symbol"/>
              </a:rPr>
              <a:t> </a:t>
            </a:r>
            <a:r>
              <a:rPr lang="en-GB" sz="2400" b="1" i="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outerShdw blurRad="38100" dist="38100" dir="2700000" algn="tl">
                    <a:srgbClr val="000000">
                      <a:alpha val="43137"/>
                    </a:srgbClr>
                  </a:outerShdw>
                  <a:reflection blurRad="12700" stA="50000" endPos="50000" dist="5000" dir="5400000" sy="-100000" rotWithShape="0"/>
                </a:effectLst>
                <a:sym typeface="Symbol"/>
              </a:rPr>
              <a:t>           ~ 6·10</a:t>
            </a:r>
            <a:r>
              <a:rPr lang="en-GB" sz="2400" b="1" i="1" cap="all" baseline="3000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outerShdw blurRad="38100" dist="38100" dir="2700000" algn="tl">
                    <a:srgbClr val="000000">
                      <a:alpha val="43137"/>
                    </a:srgbClr>
                  </a:outerShdw>
                  <a:reflection blurRad="12700" stA="50000" endPos="50000" dist="5000" dir="5400000" sy="-100000" rotWithShape="0"/>
                </a:effectLst>
                <a:sym typeface="Symbol"/>
              </a:rPr>
              <a:t>14</a:t>
            </a:r>
            <a:endParaRPr lang="en-GB" sz="2400" b="1" i="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outerShdw blurRad="38100" dist="38100" dir="2700000" algn="tl">
                  <a:srgbClr val="000000">
                    <a:alpha val="43137"/>
                  </a:srgbClr>
                </a:outerShdw>
                <a:reflection blurRad="12700" stA="50000" endPos="50000" dist="5000" dir="5400000" sy="-100000" rotWithShape="0"/>
              </a:effectLst>
            </a:endParaRPr>
          </a:p>
        </p:txBody>
      </p:sp>
      <p:sp>
        <p:nvSpPr>
          <p:cNvPr id="24" name="TextBox 23"/>
          <p:cNvSpPr txBox="1"/>
          <p:nvPr/>
        </p:nvSpPr>
        <p:spPr>
          <a:xfrm rot="1050084">
            <a:off x="5446078" y="1403108"/>
            <a:ext cx="3678379" cy="830997"/>
          </a:xfrm>
          <a:prstGeom prst="rect">
            <a:avLst/>
          </a:prstGeom>
          <a:noFill/>
        </p:spPr>
        <p:txBody>
          <a:bodyPr wrap="none"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de-CH"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Statistical – MEG’s most</a:t>
            </a:r>
          </a:p>
          <a:p>
            <a:r>
              <a:rPr lang="de-CH"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Significant Physics Run</a:t>
            </a:r>
            <a:endParaRPr lang="en-GB" sz="2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6" name="TextBox 5"/>
          <p:cNvSpPr txBox="1"/>
          <p:nvPr/>
        </p:nvSpPr>
        <p:spPr>
          <a:xfrm>
            <a:off x="2133600" y="5181600"/>
            <a:ext cx="421910" cy="276999"/>
          </a:xfrm>
          <a:prstGeom prst="rect">
            <a:avLst/>
          </a:prstGeom>
          <a:noFill/>
        </p:spPr>
        <p:txBody>
          <a:bodyPr wrap="none" rtlCol="0">
            <a:spAutoFit/>
          </a:bodyPr>
          <a:lstStyle/>
          <a:p>
            <a:r>
              <a:rPr lang="en-GB" sz="1200" dirty="0" smtClean="0">
                <a:solidFill>
                  <a:srgbClr val="FF0000"/>
                </a:solidFill>
                <a:effectLst>
                  <a:outerShdw blurRad="38100" dist="38100" dir="2700000" algn="tl">
                    <a:srgbClr val="000000">
                      <a:alpha val="43137"/>
                    </a:srgbClr>
                  </a:outerShdw>
                </a:effectLst>
              </a:rPr>
              <a:t>CEX</a:t>
            </a:r>
            <a:endParaRPr lang="en-GB" sz="1200" dirty="0">
              <a:solidFill>
                <a:srgbClr val="FF0000"/>
              </a:solidFill>
              <a:effectLst>
                <a:outerShdw blurRad="38100" dist="38100" dir="2700000" algn="tl">
                  <a:srgbClr val="000000">
                    <a:alpha val="43137"/>
                  </a:srgbClr>
                </a:outerShdw>
              </a:effectLst>
            </a:endParaRPr>
          </a:p>
        </p:txBody>
      </p:sp>
      <p:sp>
        <p:nvSpPr>
          <p:cNvPr id="25" name="TextBox 24"/>
          <p:cNvSpPr txBox="1"/>
          <p:nvPr/>
        </p:nvSpPr>
        <p:spPr>
          <a:xfrm>
            <a:off x="2840567" y="4840329"/>
            <a:ext cx="498278" cy="276999"/>
          </a:xfrm>
          <a:prstGeom prst="rect">
            <a:avLst/>
          </a:prstGeom>
          <a:noFill/>
        </p:spPr>
        <p:txBody>
          <a:bodyPr wrap="none" rtlCol="0">
            <a:spAutoFit/>
          </a:bodyPr>
          <a:lstStyle/>
          <a:p>
            <a:r>
              <a:rPr lang="en-GB" sz="1200" dirty="0" smtClean="0">
                <a:solidFill>
                  <a:srgbClr val="FF0000"/>
                </a:solidFill>
                <a:effectLst>
                  <a:outerShdw blurRad="38100" dist="38100" dir="2700000" algn="tl">
                    <a:srgbClr val="000000">
                      <a:alpha val="43137"/>
                    </a:srgbClr>
                  </a:outerShdw>
                </a:effectLst>
              </a:rPr>
              <a:t>Mott</a:t>
            </a:r>
            <a:endParaRPr lang="en-GB" sz="1200" dirty="0">
              <a:solidFill>
                <a:srgbClr val="FF0000"/>
              </a:solidFill>
              <a:effectLst>
                <a:outerShdw blurRad="38100" dist="38100" dir="2700000" algn="tl">
                  <a:srgbClr val="000000">
                    <a:alpha val="43137"/>
                  </a:srgbClr>
                </a:outerShdw>
              </a:effectLst>
            </a:endParaRPr>
          </a:p>
        </p:txBody>
      </p:sp>
      <p:sp>
        <p:nvSpPr>
          <p:cNvPr id="26" name="TextBox 25"/>
          <p:cNvSpPr txBox="1"/>
          <p:nvPr/>
        </p:nvSpPr>
        <p:spPr>
          <a:xfrm>
            <a:off x="1149424" y="5529128"/>
            <a:ext cx="444352" cy="461665"/>
          </a:xfrm>
          <a:prstGeom prst="rect">
            <a:avLst/>
          </a:prstGeom>
          <a:noFill/>
        </p:spPr>
        <p:txBody>
          <a:bodyPr wrap="none" rtlCol="0">
            <a:spAutoFit/>
          </a:bodyPr>
          <a:lstStyle/>
          <a:p>
            <a:r>
              <a:rPr lang="en-GB" sz="1200" dirty="0" smtClean="0">
                <a:solidFill>
                  <a:srgbClr val="FF0000"/>
                </a:solidFill>
                <a:effectLst>
                  <a:outerShdw blurRad="38100" dist="38100" dir="2700000" algn="tl">
                    <a:srgbClr val="000000">
                      <a:alpha val="43137"/>
                    </a:srgbClr>
                  </a:outerShdw>
                </a:effectLst>
              </a:rPr>
              <a:t>Acc.</a:t>
            </a:r>
          </a:p>
          <a:p>
            <a:r>
              <a:rPr lang="en-GB" sz="1200" dirty="0" err="1" smtClean="0">
                <a:solidFill>
                  <a:srgbClr val="FF0000"/>
                </a:solidFill>
                <a:effectLst>
                  <a:outerShdw blurRad="38100" dist="38100" dir="2700000" algn="tl">
                    <a:srgbClr val="000000">
                      <a:alpha val="43137"/>
                    </a:srgbClr>
                  </a:outerShdw>
                </a:effectLst>
              </a:rPr>
              <a:t>Ser</a:t>
            </a:r>
            <a:endParaRPr lang="en-GB" sz="1200" dirty="0">
              <a:solidFill>
                <a:srgbClr val="FF0000"/>
              </a:solidFill>
              <a:effectLst>
                <a:outerShdw blurRad="38100" dist="38100" dir="2700000" algn="tl">
                  <a:srgbClr val="000000">
                    <a:alpha val="43137"/>
                  </a:srgbClr>
                </a:outerShdw>
              </a:effectLst>
            </a:endParaRPr>
          </a:p>
        </p:txBody>
      </p:sp>
      <p:sp>
        <p:nvSpPr>
          <p:cNvPr id="27" name="TextBox 26"/>
          <p:cNvSpPr txBox="1"/>
          <p:nvPr/>
        </p:nvSpPr>
        <p:spPr>
          <a:xfrm>
            <a:off x="1711690" y="5334000"/>
            <a:ext cx="444352" cy="276999"/>
          </a:xfrm>
          <a:prstGeom prst="rect">
            <a:avLst/>
          </a:prstGeom>
          <a:noFill/>
        </p:spPr>
        <p:txBody>
          <a:bodyPr wrap="none" rtlCol="0">
            <a:spAutoFit/>
          </a:bodyPr>
          <a:lstStyle/>
          <a:p>
            <a:r>
              <a:rPr lang="en-GB" sz="1200" dirty="0" smtClean="0">
                <a:solidFill>
                  <a:srgbClr val="FF0000"/>
                </a:solidFill>
                <a:effectLst>
                  <a:outerShdw blurRad="38100" dist="38100" dir="2700000" algn="tl">
                    <a:srgbClr val="000000">
                      <a:alpha val="43137"/>
                    </a:srgbClr>
                  </a:outerShdw>
                </a:effectLst>
              </a:rPr>
              <a:t>Acc.</a:t>
            </a:r>
            <a:endParaRPr lang="en-GB" sz="1200" dirty="0">
              <a:solidFill>
                <a:srgbClr val="FF0000"/>
              </a:solidFill>
              <a:effectLst>
                <a:outerShdw blurRad="38100" dist="38100" dir="2700000" algn="tl">
                  <a:srgbClr val="000000">
                    <a:alpha val="43137"/>
                  </a:srgbClr>
                </a:outerShdw>
              </a:effectLst>
            </a:endParaRPr>
          </a:p>
        </p:txBody>
      </p:sp>
      <p:sp>
        <p:nvSpPr>
          <p:cNvPr id="28" name="TextBox 27"/>
          <p:cNvSpPr txBox="1"/>
          <p:nvPr/>
        </p:nvSpPr>
        <p:spPr>
          <a:xfrm>
            <a:off x="3268153" y="4901724"/>
            <a:ext cx="444352" cy="276999"/>
          </a:xfrm>
          <a:prstGeom prst="rect">
            <a:avLst/>
          </a:prstGeom>
          <a:noFill/>
        </p:spPr>
        <p:txBody>
          <a:bodyPr wrap="none" rtlCol="0">
            <a:spAutoFit/>
          </a:bodyPr>
          <a:lstStyle/>
          <a:p>
            <a:r>
              <a:rPr lang="en-GB" sz="1200" dirty="0" smtClean="0">
                <a:solidFill>
                  <a:srgbClr val="FF0000"/>
                </a:solidFill>
                <a:effectLst>
                  <a:outerShdw blurRad="38100" dist="38100" dir="2700000" algn="tl">
                    <a:srgbClr val="000000">
                      <a:alpha val="43137"/>
                    </a:srgbClr>
                  </a:outerShdw>
                </a:effectLst>
              </a:rPr>
              <a:t>Acc.</a:t>
            </a:r>
            <a:endParaRPr lang="en-GB" sz="1200" dirty="0">
              <a:solidFill>
                <a:srgbClr val="FF0000"/>
              </a:solidFill>
              <a:effectLst>
                <a:outerShdw blurRad="38100" dist="38100" dir="2700000" algn="tl">
                  <a:srgbClr val="000000">
                    <a:alpha val="43137"/>
                  </a:srgbClr>
                </a:outerShdw>
              </a:effectLst>
            </a:endParaRPr>
          </a:p>
        </p:txBody>
      </p:sp>
      <p:sp>
        <p:nvSpPr>
          <p:cNvPr id="29" name="TextBox 28"/>
          <p:cNvSpPr txBox="1"/>
          <p:nvPr/>
        </p:nvSpPr>
        <p:spPr>
          <a:xfrm>
            <a:off x="3338845" y="4606140"/>
            <a:ext cx="444352" cy="276999"/>
          </a:xfrm>
          <a:prstGeom prst="rect">
            <a:avLst/>
          </a:prstGeom>
          <a:noFill/>
        </p:spPr>
        <p:txBody>
          <a:bodyPr wrap="none" rtlCol="0">
            <a:spAutoFit/>
          </a:bodyPr>
          <a:lstStyle/>
          <a:p>
            <a:r>
              <a:rPr lang="en-GB" sz="1200" dirty="0" smtClean="0">
                <a:solidFill>
                  <a:srgbClr val="FF0000"/>
                </a:solidFill>
                <a:effectLst>
                  <a:outerShdw blurRad="38100" dist="38100" dir="2700000" algn="tl">
                    <a:srgbClr val="000000">
                      <a:alpha val="43137"/>
                    </a:srgbClr>
                  </a:outerShdw>
                </a:effectLst>
              </a:rPr>
              <a:t>Acc.</a:t>
            </a:r>
            <a:endParaRPr lang="en-GB" sz="1200"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355550698"/>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C102867439990">
  <a:themeElements>
    <a:clrScheme name="Blue Template-Template">
      <a:dk1>
        <a:srgbClr val="000000"/>
      </a:dk1>
      <a:lt1>
        <a:srgbClr val="FFFFFF"/>
      </a:lt1>
      <a:dk2>
        <a:srgbClr val="050595"/>
      </a:dk2>
      <a:lt2>
        <a:srgbClr val="FFFF99"/>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300" dirty="0" smtClean="0">
            <a:solidFill>
              <a:srgbClr val="FFFFFF"/>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56746CBC-7F4C-47B3-9557-72D96C99537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TC102867439990</Template>
  <TotalTime>1885</TotalTime>
  <Words>1772</Words>
  <Application>Microsoft Office PowerPoint</Application>
  <PresentationFormat>On-screen Show (4:3)</PresentationFormat>
  <Paragraphs>379</Paragraphs>
  <Slides>17</Slides>
  <Notes>3</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TC102867439990</vt:lpstr>
      <vt:lpstr>MEG 2012 Run               - An   Overview</vt:lpstr>
      <vt:lpstr>      MEG 2012 Run Overview</vt:lpstr>
      <vt:lpstr>MEG 2012 Overview</vt:lpstr>
      <vt:lpstr>MEG 2012 Overview Cont.</vt:lpstr>
      <vt:lpstr>MEG 2012 Overview Cont.</vt:lpstr>
      <vt:lpstr>Final Schedule 2012 Run</vt:lpstr>
      <vt:lpstr>Final Schedule 2012 Run</vt:lpstr>
      <vt:lpstr>2012 Run Conditions </vt:lpstr>
      <vt:lpstr>2012 Run in Numbers</vt:lpstr>
      <vt:lpstr>Preliminary Detector Performance 2012</vt:lpstr>
      <vt:lpstr>e+ Mott Scattered Beam </vt:lpstr>
      <vt:lpstr>Analysis Study </vt:lpstr>
      <vt:lpstr>  BEAM  REQUEST &amp; SCHEDULE                         2013</vt:lpstr>
      <vt:lpstr>Basis 2013 Beam Request &amp; Aspects</vt:lpstr>
      <vt:lpstr>PowerPoint Presentation</vt:lpstr>
      <vt:lpstr>PowerPoint Presentation</vt:lpstr>
      <vt:lpstr>Conclusions 2012 Run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Sample presentation slides (Blue grid design)</dc:title>
  <dc:creator>PRK</dc:creator>
  <cp:lastModifiedBy>Kettle</cp:lastModifiedBy>
  <cp:revision>258</cp:revision>
  <dcterms:modified xsi:type="dcterms:W3CDTF">2013-01-14T07:30:44Z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TC102867439990</vt:lpwstr>
  </property>
</Properties>
</file>