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embeddings/Microsoft_Equation1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66" r:id="rId4"/>
    <p:sldId id="267" r:id="rId5"/>
    <p:sldId id="269" r:id="rId6"/>
    <p:sldId id="262" r:id="rId7"/>
    <p:sldId id="294" r:id="rId8"/>
    <p:sldId id="258" r:id="rId9"/>
    <p:sldId id="284" r:id="rId10"/>
    <p:sldId id="275" r:id="rId11"/>
    <p:sldId id="273" r:id="rId12"/>
    <p:sldId id="260" r:id="rId13"/>
    <p:sldId id="259" r:id="rId14"/>
    <p:sldId id="289" r:id="rId15"/>
    <p:sldId id="277" r:id="rId16"/>
    <p:sldId id="271" r:id="rId17"/>
    <p:sldId id="270" r:id="rId18"/>
    <p:sldId id="272" r:id="rId19"/>
    <p:sldId id="261" r:id="rId20"/>
    <p:sldId id="263" r:id="rId21"/>
    <p:sldId id="292" r:id="rId22"/>
    <p:sldId id="274" r:id="rId23"/>
    <p:sldId id="265" r:id="rId24"/>
    <p:sldId id="290" r:id="rId25"/>
    <p:sldId id="291" r:id="rId26"/>
    <p:sldId id="268" r:id="rId27"/>
    <p:sldId id="295" r:id="rId28"/>
    <p:sldId id="296" r:id="rId29"/>
    <p:sldId id="288" r:id="rId30"/>
    <p:sldId id="293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4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73046" autoAdjust="0"/>
  </p:normalViewPr>
  <p:slideViewPr>
    <p:cSldViewPr snapToGrid="0" snapToObjects="1">
      <p:cViewPr>
        <p:scale>
          <a:sx n="75" d="100"/>
          <a:sy n="75" d="100"/>
        </p:scale>
        <p:origin x="-1832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6258D-C5FF-D74B-BD0C-B21803C52234}" type="datetimeFigureOut">
              <a:rPr lang="en-US" smtClean="0"/>
              <a:pPr/>
              <a:t>1/14/13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C0852-06CE-304C-9C5B-03B88D75E2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9E766-EB63-C048-8C75-40943B0E6EC2}" type="datetimeFigureOut">
              <a:rPr lang="en-US" smtClean="0"/>
              <a:pPr/>
              <a:t>1/14/13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CA133-2BF7-B640-9622-24DD8C7AC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Yuki notes results</a:t>
            </a:r>
            <a:r>
              <a:rPr lang="en-US" baseline="0" dirty="0" smtClean="0"/>
              <a:t> for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A133-2BF7-B640-9622-24DD8C7AC96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Francesco’s note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A133-2BF7-B640-9622-24DD8C7AC96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Positron </a:t>
            </a:r>
            <a:r>
              <a:rPr lang="en-US" dirty="0" err="1" smtClean="0"/>
              <a:t>eff</a:t>
            </a:r>
            <a:r>
              <a:rPr lang="en-US" dirty="0" smtClean="0"/>
              <a:t> for</a:t>
            </a:r>
            <a:r>
              <a:rPr lang="en-US" baseline="0" dirty="0" smtClean="0"/>
              <a:t> signal (OLD </a:t>
            </a:r>
            <a:r>
              <a:rPr lang="en-US" baseline="0" dirty="0" err="1" smtClean="0"/>
              <a:t>Kalman</a:t>
            </a:r>
            <a:r>
              <a:rPr lang="en-US" baseline="0" dirty="0" smtClean="0"/>
              <a:t>)  </a:t>
            </a:r>
          </a:p>
          <a:p>
            <a:pPr marL="228600" indent="-228600">
              <a:buAutoNum type="arabicParenR"/>
            </a:pPr>
            <a:r>
              <a:rPr lang="en-US" dirty="0" smtClean="0"/>
              <a:t>MC full DCH 40% 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Missing DCH layer 2010 34%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NEW </a:t>
            </a:r>
            <a:r>
              <a:rPr lang="en-US" baseline="0" dirty="0" err="1" smtClean="0"/>
              <a:t>Kalman</a:t>
            </a:r>
            <a:r>
              <a:rPr lang="en-US" baseline="0" dirty="0" smtClean="0"/>
              <a:t> +7% relative</a:t>
            </a:r>
          </a:p>
          <a:p>
            <a:pPr marL="228600" indent="-228600">
              <a:buNone/>
            </a:pPr>
            <a:r>
              <a:rPr lang="en-US" baseline="0" dirty="0" smtClean="0"/>
              <a:t>2009 -&gt; 43</a:t>
            </a:r>
          </a:p>
          <a:p>
            <a:pPr marL="228600" indent="-228600">
              <a:buNone/>
            </a:pPr>
            <a:r>
              <a:rPr lang="en-US" baseline="0" dirty="0" smtClean="0"/>
              <a:t>2010 -&gt; 36</a:t>
            </a:r>
          </a:p>
          <a:p>
            <a:pPr marL="228600" indent="-228600">
              <a:buNone/>
            </a:pPr>
            <a:r>
              <a:rPr lang="en-US" baseline="0" dirty="0" smtClean="0"/>
              <a:t>2011 -&gt; 36 </a:t>
            </a:r>
          </a:p>
          <a:p>
            <a:pPr marL="228600" indent="-228600">
              <a:buAutoNum type="arabicParenR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A133-2BF7-B640-9622-24DD8C7AC96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Yuki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A133-2BF7-B640-9622-24DD8C7AC96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A133-2BF7-B640-9622-24DD8C7AC96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A133-2BF7-B640-9622-24DD8C7AC96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0432" y="-1170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4499"/>
            <a:ext cx="8229600" cy="4890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D27BB-5EDF-4F49-9B4D-A050DE0B6F4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creen shot 2013-01-08 at 9.28.08 AM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088972" cy="107082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25.png"/><Relationship Id="rId5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MEG Physics analysis 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6600" cy="23495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Gianluca Cavoto</a:t>
            </a:r>
          </a:p>
          <a:p>
            <a:r>
              <a:rPr lang="en-US" sz="2706" dirty="0" smtClean="0"/>
              <a:t>INFN Roma</a:t>
            </a:r>
          </a:p>
          <a:p>
            <a:r>
              <a:rPr lang="en-US" sz="3459" b="1" i="1" dirty="0" smtClean="0"/>
              <a:t>MEG  BVR meeting</a:t>
            </a:r>
          </a:p>
          <a:p>
            <a:r>
              <a:rPr lang="en-US" b="1" i="1" dirty="0" smtClean="0"/>
              <a:t>PSI</a:t>
            </a:r>
            <a:r>
              <a:rPr lang="en-US" dirty="0" smtClean="0"/>
              <a:t> </a:t>
            </a:r>
          </a:p>
          <a:p>
            <a:r>
              <a:rPr lang="en-US" dirty="0" smtClean="0"/>
              <a:t>Jan 14</a:t>
            </a:r>
            <a:r>
              <a:rPr lang="en-US" baseline="30000" dirty="0" smtClean="0"/>
              <a:t>th</a:t>
            </a:r>
            <a:r>
              <a:rPr lang="en-US" dirty="0" smtClean="0"/>
              <a:t>  2013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new KF fit</a:t>
            </a:r>
            <a:endParaRPr lang="en-US" dirty="0"/>
          </a:p>
        </p:txBody>
      </p:sp>
      <p:pic>
        <p:nvPicPr>
          <p:cNvPr id="8" name="Content Placeholder 7" descr="Screen shot 2013-01-09 at 8.56.15 A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21930" b="-21930"/>
          <a:stretch>
            <a:fillRect/>
          </a:stretch>
        </p:blipFill>
        <p:spPr>
          <a:xfrm>
            <a:off x="1308100" y="915876"/>
            <a:ext cx="6451600" cy="383392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5273" y="4749800"/>
            <a:ext cx="8411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Overall improvements measured by normalization factor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    7% increase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0800" y="1025928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Radiative</a:t>
            </a:r>
            <a:r>
              <a:rPr lang="en-US" dirty="0" smtClean="0"/>
              <a:t> decays, </a:t>
            </a:r>
            <a:r>
              <a:rPr lang="en-US" dirty="0" err="1" smtClean="0"/>
              <a:t>E</a:t>
            </a:r>
            <a:r>
              <a:rPr lang="en-US" baseline="-25000" dirty="0" err="1" smtClean="0">
                <a:latin typeface="Symbol"/>
              </a:rPr>
              <a:t>g</a:t>
            </a:r>
            <a:r>
              <a:rPr lang="en-US" dirty="0" smtClean="0"/>
              <a:t> &gt; 48 </a:t>
            </a:r>
            <a:r>
              <a:rPr lang="en-US" dirty="0" err="1" smtClean="0"/>
              <a:t>MeV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per-event error PDF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dirty="0" smtClean="0"/>
              <a:t>Previous version of analysis divided events in </a:t>
            </a:r>
            <a:r>
              <a:rPr lang="en-US" b="1" dirty="0" smtClean="0"/>
              <a:t>categories </a:t>
            </a:r>
            <a:r>
              <a:rPr lang="en-US" dirty="0" smtClean="0"/>
              <a:t>of positron tracking quality</a:t>
            </a:r>
          </a:p>
          <a:p>
            <a:pPr lvl="2"/>
            <a:r>
              <a:rPr lang="en-US" dirty="0"/>
              <a:t>V</a:t>
            </a:r>
            <a:r>
              <a:rPr lang="en-US" dirty="0" smtClean="0"/>
              <a:t>alidation of KF fit errors: </a:t>
            </a:r>
            <a:r>
              <a:rPr lang="en-US" b="1" dirty="0" smtClean="0">
                <a:solidFill>
                  <a:srgbClr val="FF0000"/>
                </a:solidFill>
              </a:rPr>
              <a:t>per-event error </a:t>
            </a:r>
            <a:r>
              <a:rPr lang="en-US" dirty="0" smtClean="0"/>
              <a:t>in likelihood definition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Screen shot 2013-01-08 at 9.48.3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32518"/>
            <a:ext cx="9144000" cy="9929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52658" y="5248354"/>
            <a:ext cx="59913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 algn="ctr"/>
            <a:r>
              <a:rPr lang="en-US" sz="2400" b="1" dirty="0" smtClean="0">
                <a:solidFill>
                  <a:srgbClr val="FF0000"/>
                </a:solidFill>
              </a:rPr>
              <a:t>This  adds another ~10% improvements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 in  BF sensitivity! </a:t>
            </a:r>
          </a:p>
          <a:p>
            <a:pPr algn="ctr"/>
            <a:endParaRPr lang="en-US" dirty="0"/>
          </a:p>
        </p:txBody>
      </p:sp>
      <p:pic>
        <p:nvPicPr>
          <p:cNvPr id="9" name="Picture 8" descr="Screen shot 2013-01-08 at 9.52.50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" y="3925482"/>
            <a:ext cx="4076700" cy="685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40300" y="4305300"/>
            <a:ext cx="3659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Correlations  between variables 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Included </a:t>
            </a:r>
            <a:r>
              <a:rPr lang="en-US" dirty="0" smtClean="0"/>
              <a:t>(as it was already done)</a:t>
            </a:r>
          </a:p>
          <a:p>
            <a:r>
              <a:rPr lang="en-US" dirty="0" smtClean="0"/>
              <a:t>Carefully checked in data and MC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5092700" y="3925482"/>
            <a:ext cx="584200" cy="379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XEC  </a:t>
            </a:r>
            <a:r>
              <a:rPr lang="en-US" dirty="0" err="1" smtClean="0"/>
              <a:t>SumWaveform</a:t>
            </a:r>
            <a:r>
              <a:rPr lang="en-US" dirty="0" smtClean="0"/>
              <a:t> 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29314"/>
            <a:ext cx="8953500" cy="1598823"/>
          </a:xfrm>
        </p:spPr>
        <p:txBody>
          <a:bodyPr>
            <a:normAutofit fontScale="85000" lnSpcReduction="20000"/>
          </a:bodyPr>
          <a:lstStyle/>
          <a:p>
            <a:pPr lvl="2"/>
            <a:r>
              <a:rPr lang="en-US" dirty="0" smtClean="0"/>
              <a:t>Meant to identify pile-up events and improve </a:t>
            </a:r>
            <a:r>
              <a:rPr lang="en-US" dirty="0" err="1" smtClean="0"/>
              <a:t>E</a:t>
            </a:r>
            <a:r>
              <a:rPr lang="en-US" baseline="-25000" dirty="0" err="1" smtClean="0">
                <a:latin typeface="Symbol"/>
              </a:rPr>
              <a:t>g</a:t>
            </a:r>
            <a:r>
              <a:rPr lang="en-US" dirty="0" smtClean="0"/>
              <a:t> resolution</a:t>
            </a:r>
          </a:p>
          <a:p>
            <a:pPr lvl="3"/>
            <a:r>
              <a:rPr lang="en-US" dirty="0" smtClean="0"/>
              <a:t>Light distribution in XEC not good enough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Sum all the PMT (weighted) waveform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Based on time and position reconstruction</a:t>
            </a:r>
            <a:endParaRPr lang="en-US" dirty="0" smtClean="0"/>
          </a:p>
          <a:p>
            <a:pPr lvl="2"/>
            <a:r>
              <a:rPr lang="en-US" dirty="0" smtClean="0"/>
              <a:t>Multi-template fit: main </a:t>
            </a:r>
            <a:r>
              <a:rPr lang="en-US" dirty="0" err="1" smtClean="0"/>
              <a:t>wf</a:t>
            </a:r>
            <a:r>
              <a:rPr lang="en-US" dirty="0" smtClean="0"/>
              <a:t> is the closest to event time  </a:t>
            </a:r>
            <a:endParaRPr lang="en-US" dirty="0"/>
          </a:p>
        </p:txBody>
      </p:sp>
      <p:pic>
        <p:nvPicPr>
          <p:cNvPr id="9" name="Content Placeholder 6" descr="Screen shot 2013-01-08 at 10.08.18 PM.png"/>
          <p:cNvPicPr>
            <a:picLocks noChangeAspect="1"/>
          </p:cNvPicPr>
          <p:nvPr/>
        </p:nvPicPr>
        <p:blipFill>
          <a:blip r:embed="rId2"/>
          <a:srcRect t="-12564" b="-12564"/>
          <a:stretch>
            <a:fillRect/>
          </a:stretch>
        </p:blipFill>
        <p:spPr>
          <a:xfrm>
            <a:off x="1028700" y="2535815"/>
            <a:ext cx="6756400" cy="37157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65500" y="1600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09800" y="4203700"/>
            <a:ext cx="11883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Three</a:t>
            </a:r>
            <a:br>
              <a:rPr lang="en-US" b="1" i="1" dirty="0" smtClean="0">
                <a:solidFill>
                  <a:srgbClr val="FF0000"/>
                </a:solidFill>
              </a:rPr>
            </a:br>
            <a:r>
              <a:rPr lang="en-US" b="1" i="1" dirty="0" smtClean="0">
                <a:solidFill>
                  <a:srgbClr val="FF0000"/>
                </a:solidFill>
              </a:rPr>
              <a:t>template </a:t>
            </a:r>
            <a:br>
              <a:rPr lang="en-US" b="1" i="1" dirty="0" smtClean="0">
                <a:solidFill>
                  <a:srgbClr val="FF0000"/>
                </a:solidFill>
              </a:rPr>
            </a:br>
            <a:r>
              <a:rPr lang="en-US" b="1" i="1" dirty="0" smtClean="0">
                <a:solidFill>
                  <a:srgbClr val="FF0000"/>
                </a:solidFill>
              </a:rPr>
              <a:t>fit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20786" y="4203700"/>
            <a:ext cx="1316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“main”</a:t>
            </a:r>
            <a:br>
              <a:rPr lang="en-US" b="1" i="1" dirty="0" smtClean="0"/>
            </a:br>
            <a:r>
              <a:rPr lang="en-US" b="1" i="1" dirty="0" smtClean="0"/>
              <a:t>waveform</a:t>
            </a:r>
            <a:endParaRPr lang="en-US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7467600" y="4203700"/>
            <a:ext cx="1649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“subtracted”</a:t>
            </a:r>
            <a:br>
              <a:rPr lang="en-US" b="1" i="1" dirty="0" smtClean="0">
                <a:solidFill>
                  <a:srgbClr val="0000FF"/>
                </a:solidFill>
              </a:rPr>
            </a:br>
            <a:r>
              <a:rPr lang="en-US" b="1" i="1" dirty="0" smtClean="0">
                <a:solidFill>
                  <a:srgbClr val="0000FF"/>
                </a:solidFill>
              </a:rPr>
              <a:t>waveform</a:t>
            </a:r>
            <a:endParaRPr lang="en-US" b="1" i="1" dirty="0">
              <a:solidFill>
                <a:srgbClr val="0000FF"/>
              </a:solidFill>
            </a:endParaRPr>
          </a:p>
        </p:txBody>
      </p:sp>
      <p:sp>
        <p:nvSpPr>
          <p:cNvPr id="14" name="Curved Up Arrow 13"/>
          <p:cNvSpPr/>
          <p:nvPr/>
        </p:nvSpPr>
        <p:spPr>
          <a:xfrm rot="10646768">
            <a:off x="6432800" y="3239178"/>
            <a:ext cx="286842" cy="302652"/>
          </a:xfrm>
          <a:prstGeom prst="curvedUp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37637" y="2686734"/>
            <a:ext cx="1633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</a:rPr>
              <a:t>Change in start time </a:t>
            </a:r>
          </a:p>
          <a:p>
            <a:r>
              <a:rPr lang="en-US" sz="1200" dirty="0" smtClean="0">
                <a:solidFill>
                  <a:srgbClr val="008000"/>
                </a:solidFill>
              </a:rPr>
              <a:t>of integration window</a:t>
            </a:r>
            <a:endParaRPr lang="en-US" sz="120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22243" y="5999718"/>
            <a:ext cx="3240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Crucial for high beam rate ! 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pileup rejection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3800"/>
            <a:ext cx="8686800" cy="4525963"/>
          </a:xfrm>
        </p:spPr>
        <p:txBody>
          <a:bodyPr/>
          <a:lstStyle/>
          <a:p>
            <a:pPr lvl="2"/>
            <a:r>
              <a:rPr lang="en-US" dirty="0" smtClean="0"/>
              <a:t>Selection algorithm modified to exploit the new </a:t>
            </a:r>
            <a:r>
              <a:rPr lang="en-US" dirty="0" err="1" smtClean="0"/>
              <a:t>wf</a:t>
            </a:r>
            <a:r>
              <a:rPr lang="en-US" dirty="0" smtClean="0"/>
              <a:t> analysis (including information from light distribution)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 descr="Screen shot 2013-01-08 at 10.38.0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00" y="2456308"/>
            <a:ext cx="6019800" cy="21433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36700" y="5022334"/>
            <a:ext cx="6294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Gamma efficiency increase:  59%  → 63%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 up elimination on high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7005" t="5139" r="11783" b="3478"/>
          <a:stretch>
            <a:fillRect/>
          </a:stretch>
        </p:blipFill>
        <p:spPr bwMode="auto">
          <a:xfrm>
            <a:off x="0" y="1556792"/>
            <a:ext cx="445091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6"/>
          <p:cNvSpPr txBox="1"/>
          <p:nvPr/>
        </p:nvSpPr>
        <p:spPr>
          <a:xfrm>
            <a:off x="251520" y="1124744"/>
            <a:ext cx="3929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 </a:t>
            </a:r>
            <a:r>
              <a:rPr lang="en-GB" sz="20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MeV</a:t>
            </a:r>
            <a:r>
              <a:rPr lang="en-GB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photons from </a:t>
            </a:r>
            <a:r>
              <a:rPr lang="en-GB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/>
              </a:rPr>
              <a:t>p</a:t>
            </a:r>
            <a:r>
              <a:rPr lang="en-GB" sz="2000" b="1" baseline="30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GB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decay</a:t>
            </a:r>
          </a:p>
        </p:txBody>
      </p:sp>
      <p:sp>
        <p:nvSpPr>
          <p:cNvPr id="9" name="CasellaDiTesto 7"/>
          <p:cNvSpPr txBox="1"/>
          <p:nvPr/>
        </p:nvSpPr>
        <p:spPr>
          <a:xfrm>
            <a:off x="0" y="5157192"/>
            <a:ext cx="43220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applying pileup elimination </a:t>
            </a:r>
          </a:p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algorithm, </a:t>
            </a:r>
            <a:r>
              <a:rPr lang="en-GB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pileup flagged events look </a:t>
            </a:r>
          </a:p>
          <a:p>
            <a:r>
              <a:rPr lang="en-GB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similar to no pileup events.</a:t>
            </a:r>
            <a:endParaRPr lang="en-GB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935797" y="1124744"/>
            <a:ext cx="4208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BKG event by event comparison </a:t>
            </a: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 l="2124" t="5559" r="6563" b="2722"/>
          <a:stretch>
            <a:fillRect/>
          </a:stretch>
        </p:blipFill>
        <p:spPr bwMode="auto">
          <a:xfrm>
            <a:off x="5220072" y="1556792"/>
            <a:ext cx="30963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l="1522" t="2292" r="10694" b="4127"/>
          <a:stretch>
            <a:fillRect/>
          </a:stretch>
        </p:blipFill>
        <p:spPr bwMode="auto">
          <a:xfrm>
            <a:off x="4932040" y="3933056"/>
            <a:ext cx="3310592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e 13"/>
          <p:cNvSpPr/>
          <p:nvPr/>
        </p:nvSpPr>
        <p:spPr>
          <a:xfrm>
            <a:off x="7020272" y="3212976"/>
            <a:ext cx="842392" cy="64807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Connettore 2 15"/>
          <p:cNvCxnSpPr/>
          <p:nvPr/>
        </p:nvCxnSpPr>
        <p:spPr>
          <a:xfrm flipH="1">
            <a:off x="6444208" y="3933056"/>
            <a:ext cx="864096" cy="1224136"/>
          </a:xfrm>
          <a:prstGeom prst="straightConnector1">
            <a:avLst/>
          </a:prstGeom>
          <a:ln w="28575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6"/>
          <p:cNvSpPr txBox="1"/>
          <p:nvPr/>
        </p:nvSpPr>
        <p:spPr>
          <a:xfrm>
            <a:off x="6901142" y="4941168"/>
            <a:ext cx="20778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Better reconstruction </a:t>
            </a:r>
          </a:p>
          <a:p>
            <a:r>
              <a:rPr lang="en-GB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shallow events</a:t>
            </a:r>
            <a:endParaRPr lang="en-GB" sz="16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CasellaDiTesto 17"/>
          <p:cNvSpPr txBox="1"/>
          <p:nvPr/>
        </p:nvSpPr>
        <p:spPr>
          <a:xfrm>
            <a:off x="5796136" y="1628800"/>
            <a:ext cx="1282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NEW-OLD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XEC </a:t>
            </a:r>
            <a:r>
              <a:rPr lang="en-US" dirty="0" err="1" smtClean="0"/>
              <a:t>E</a:t>
            </a:r>
            <a:r>
              <a:rPr lang="en-US" baseline="-25000" dirty="0" err="1" smtClean="0">
                <a:latin typeface="Symbol"/>
              </a:rPr>
              <a:t>g</a:t>
            </a:r>
            <a:r>
              <a:rPr lang="en-US" dirty="0" smtClean="0"/>
              <a:t>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4600"/>
            <a:ext cx="8229600" cy="4525963"/>
          </a:xfrm>
        </p:spPr>
        <p:txBody>
          <a:bodyPr/>
          <a:lstStyle/>
          <a:p>
            <a:pPr lvl="2"/>
            <a:r>
              <a:rPr lang="en-US" dirty="0" smtClean="0"/>
              <a:t>Better resolution on shallow events (tuning of integration window)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Screen shot 2013-01-08 at 10.47.0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2998056"/>
            <a:ext cx="6553200" cy="2772507"/>
          </a:xfrm>
          <a:prstGeom prst="rect">
            <a:avLst/>
          </a:prstGeom>
        </p:spPr>
      </p:pic>
      <p:pic>
        <p:nvPicPr>
          <p:cNvPr id="9" name="Picture 8" descr="Screen shot 2013-01-08 at 10.47.4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399" y="1769698"/>
            <a:ext cx="3406775" cy="1059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n-US" dirty="0" smtClean="0"/>
              <a:t>Summary of PDF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t="1273" b="1946"/>
          <a:stretch>
            <a:fillRect/>
          </a:stretch>
        </p:blipFill>
        <p:spPr bwMode="auto">
          <a:xfrm>
            <a:off x="251520" y="1124744"/>
            <a:ext cx="8298024" cy="52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performances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/>
        </p:nvGraphicFramePr>
        <p:xfrm>
          <a:off x="698501" y="1297999"/>
          <a:ext cx="7988300" cy="4184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4368"/>
                <a:gridCol w="1215308"/>
                <a:gridCol w="1215308"/>
                <a:gridCol w="989608"/>
                <a:gridCol w="2193708"/>
              </a:tblGrid>
              <a:tr h="14372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Note</a:t>
                      </a:r>
                      <a:endParaRPr lang="en-US" sz="1400" dirty="0"/>
                    </a:p>
                  </a:txBody>
                  <a:tcPr/>
                </a:tc>
              </a:tr>
              <a:tr h="34453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Gamma E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1.89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1.90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1.65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Effective sigma</a:t>
                      </a:r>
                    </a:p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599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Relative</a:t>
                      </a:r>
                      <a:r>
                        <a:rPr lang="en-US" sz="1400" baseline="0" dirty="0" smtClean="0"/>
                        <a:t> timing </a:t>
                      </a:r>
                      <a:r>
                        <a:rPr lang="en-US" sz="1400" baseline="0" dirty="0" err="1" smtClean="0"/>
                        <a:t>T</a:t>
                      </a:r>
                      <a:r>
                        <a:rPr lang="en-US" sz="1400" baseline="-25000" dirty="0" err="1" smtClean="0"/>
                        <a:t>eγ</a:t>
                      </a:r>
                      <a:r>
                        <a:rPr lang="en-US" sz="1400" baseline="-25000" dirty="0" smtClean="0"/>
                        <a:t> </a:t>
                      </a:r>
                      <a:r>
                        <a:rPr lang="en-US" sz="1400" baseline="0" dirty="0" smtClean="0"/>
                        <a:t>[</a:t>
                      </a:r>
                      <a:r>
                        <a:rPr lang="en-US" sz="1400" baseline="0" dirty="0" err="1" smtClean="0"/>
                        <a:t>ps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RMD with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Symbol"/>
                        </a:rPr>
                        <a:t>g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&lt; 48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MeV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599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Positron E</a:t>
                      </a:r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keV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306(86%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306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(85% 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304(86)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Michel edge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core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resolution)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17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Positron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θ</a:t>
                      </a:r>
                      <a:r>
                        <a:rPr lang="en-US" sz="1400" baseline="0" dirty="0" smtClean="0"/>
                        <a:t>  [</a:t>
                      </a:r>
                      <a:r>
                        <a:rPr lang="en-US" sz="1400" baseline="0" dirty="0" err="1" smtClean="0"/>
                        <a:t>mrad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9.4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10.4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10.6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Double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turn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17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Positron </a:t>
                      </a:r>
                      <a:r>
                        <a:rPr lang="en-US" sz="1400" dirty="0" err="1" smtClean="0"/>
                        <a:t>φ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at</a:t>
                      </a:r>
                      <a:r>
                        <a:rPr lang="en-US" sz="1400" baseline="0" dirty="0" smtClean="0"/>
                        <a:t> zero [</a:t>
                      </a:r>
                      <a:r>
                        <a:rPr lang="en-US" sz="1400" baseline="0" dirty="0" err="1" smtClean="0"/>
                        <a:t>mrad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8.7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9.8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Double turn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17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Positron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Z/Y [mm]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2.4/1.2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3.0/1.2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3.1/1.3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Double turn,</a:t>
                      </a:r>
                    </a:p>
                    <a:p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Y core resolution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17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Gamma position [mm]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5(u,v)6(w)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5(u,v)6(w)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5(u,v)6(w)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917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Trigger/DAQ  efficiency [%]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91/75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92/76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97/96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917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Gamma</a:t>
                      </a:r>
                      <a:r>
                        <a:rPr lang="en-US" sz="1400" baseline="0" dirty="0" smtClean="0"/>
                        <a:t> efficiency [%]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Symbol"/>
                        </a:rPr>
                        <a:t>p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sample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17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Positron</a:t>
                      </a:r>
                      <a:r>
                        <a:rPr lang="en-US" sz="1400" baseline="0" dirty="0" smtClean="0"/>
                        <a:t> efficiency [%]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From MC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71406" y="5982141"/>
            <a:ext cx="5911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Correlation and per-event event error included in the ML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42016" y="5571018"/>
            <a:ext cx="4379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Measured quantities are reported here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032" y="-42862"/>
            <a:ext cx="8229600" cy="1143000"/>
          </a:xfrm>
        </p:spPr>
        <p:txBody>
          <a:bodyPr/>
          <a:lstStyle/>
          <a:p>
            <a:r>
              <a:rPr lang="en-US" dirty="0" smtClean="0"/>
              <a:t>“Normalization” factor </a:t>
            </a:r>
            <a:r>
              <a:rPr lang="en-US" dirty="0" err="1" smtClean="0"/>
              <a:t>k</a:t>
            </a:r>
            <a:endParaRPr lang="en-US" dirty="0"/>
          </a:p>
        </p:txBody>
      </p:sp>
      <p:pic>
        <p:nvPicPr>
          <p:cNvPr id="9" name="Content Placeholder 8" descr="Screen shot 2013-01-08 at 5.19.20 PM.png"/>
          <p:cNvPicPr>
            <a:picLocks noGrp="1" noChangeAspect="1"/>
          </p:cNvPicPr>
          <p:nvPr>
            <p:ph idx="1"/>
          </p:nvPr>
        </p:nvPicPr>
        <p:blipFill>
          <a:blip r:embed="rId4"/>
          <a:srcRect l="-9600" r="-9600"/>
          <a:stretch>
            <a:fillRect/>
          </a:stretch>
        </p:blipFill>
        <p:spPr>
          <a:xfrm>
            <a:off x="-647700" y="2882900"/>
            <a:ext cx="7556500" cy="29130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3821" y="1087438"/>
            <a:ext cx="70442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METHODS: </a:t>
            </a:r>
          </a:p>
          <a:p>
            <a:r>
              <a:rPr lang="en-US" dirty="0" smtClean="0"/>
              <a:t>Count (</a:t>
            </a:r>
            <a:r>
              <a:rPr lang="en-US" dirty="0" err="1" smtClean="0"/>
              <a:t>prescaled</a:t>
            </a:r>
            <a:r>
              <a:rPr lang="en-US" dirty="0" smtClean="0"/>
              <a:t>)  </a:t>
            </a:r>
            <a:r>
              <a:rPr lang="en-US" b="1" dirty="0" smtClean="0">
                <a:solidFill>
                  <a:srgbClr val="FF0000"/>
                </a:solidFill>
              </a:rPr>
              <a:t>Michel </a:t>
            </a:r>
            <a:r>
              <a:rPr lang="en-US" dirty="0" smtClean="0"/>
              <a:t>positron – correcting for small difference </a:t>
            </a:r>
            <a:br>
              <a:rPr lang="en-US" dirty="0" smtClean="0"/>
            </a:br>
            <a:r>
              <a:rPr lang="en-US" dirty="0" smtClean="0"/>
              <a:t>with signal </a:t>
            </a:r>
          </a:p>
          <a:p>
            <a:r>
              <a:rPr lang="en-US" dirty="0" smtClean="0"/>
              <a:t>Count </a:t>
            </a:r>
            <a:r>
              <a:rPr lang="en-US" b="1" dirty="0" err="1" smtClean="0">
                <a:solidFill>
                  <a:srgbClr val="FF0000"/>
                </a:solidFill>
              </a:rPr>
              <a:t>radiative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decays  </a:t>
            </a:r>
            <a:endParaRPr lang="en-US" dirty="0"/>
          </a:p>
        </p:txBody>
      </p:sp>
      <p:graphicFrame>
        <p:nvGraphicFramePr>
          <p:cNvPr id="31746" name="Object 20"/>
          <p:cNvGraphicFramePr>
            <a:graphicFrameLocks noChangeAspect="1"/>
          </p:cNvGraphicFramePr>
          <p:nvPr/>
        </p:nvGraphicFramePr>
        <p:xfrm>
          <a:off x="3543300" y="896938"/>
          <a:ext cx="3119438" cy="533400"/>
        </p:xfrm>
        <a:graphic>
          <a:graphicData uri="http://schemas.openxmlformats.org/presentationml/2006/ole">
            <p:oleObj spid="_x0000_s31746" name="Equation" r:id="rId5" imgW="1485720" imgH="2538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69166" y="2396634"/>
            <a:ext cx="531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Projected  RMD distributions (</a:t>
            </a:r>
            <a:r>
              <a:rPr lang="en-US" b="1" dirty="0" smtClean="0"/>
              <a:t>2011 data</a:t>
            </a:r>
            <a:r>
              <a:rPr lang="en-US" dirty="0" smtClean="0"/>
              <a:t>) 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265335" y="3416402"/>
          <a:ext cx="2794000" cy="1643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433"/>
                <a:gridCol w="1100667"/>
                <a:gridCol w="1104900"/>
              </a:tblGrid>
              <a:tr h="36358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</a:t>
                      </a:r>
                      <a:r>
                        <a:rPr lang="en-US" sz="1400" baseline="0" dirty="0" smtClean="0"/>
                        <a:t> (Michel) [10</a:t>
                      </a:r>
                      <a:r>
                        <a:rPr lang="en-US" sz="1400" baseline="30000" dirty="0" smtClean="0"/>
                        <a:t>12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Combined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bg1"/>
                          </a:solidFill>
                        </a:rPr>
                        <a:t>k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 [10</a:t>
                      </a:r>
                      <a:r>
                        <a:rPr lang="en-US" sz="1400" baseline="3000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49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1.21</a:t>
                      </a:r>
                      <a:r>
                        <a:rPr lang="en-US" sz="1400" dirty="0" smtClean="0"/>
                        <a:t>± </a:t>
                      </a:r>
                      <a:r>
                        <a:rPr lang="en-US" sz="1400" b="1" i="0" baseline="0" dirty="0" smtClean="0"/>
                        <a:t>0.07</a:t>
                      </a:r>
                      <a:endParaRPr lang="en-US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>
                          <a:solidFill>
                            <a:srgbClr val="FF0000"/>
                          </a:solidFill>
                        </a:rPr>
                        <a:t>1.20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± </a:t>
                      </a:r>
                      <a:r>
                        <a:rPr lang="en-US" sz="1400" b="1" i="0" baseline="0" dirty="0" smtClean="0">
                          <a:solidFill>
                            <a:srgbClr val="FF0000"/>
                          </a:solidFill>
                        </a:rPr>
                        <a:t>0.06</a:t>
                      </a:r>
                      <a:endParaRPr lang="en-US" sz="1400" b="1" i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49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2.66 </a:t>
                      </a:r>
                      <a:r>
                        <a:rPr lang="en-US" sz="1400" dirty="0" smtClean="0"/>
                        <a:t>± </a:t>
                      </a:r>
                      <a:r>
                        <a:rPr lang="en-US" sz="1400" b="1" i="0" dirty="0" smtClean="0"/>
                        <a:t>0.13</a:t>
                      </a:r>
                      <a:endParaRPr lang="en-US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solidFill>
                            <a:srgbClr val="FF0000"/>
                          </a:solidFill>
                        </a:rPr>
                        <a:t>2.52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± </a:t>
                      </a:r>
                      <a:r>
                        <a:rPr lang="en-US" sz="1400" b="1" i="0" dirty="0" smtClean="0">
                          <a:solidFill>
                            <a:srgbClr val="FF0000"/>
                          </a:solidFill>
                        </a:rPr>
                        <a:t>0.09</a:t>
                      </a:r>
                      <a:endParaRPr lang="en-US" sz="14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49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/>
                        <a:t>4.10 </a:t>
                      </a:r>
                      <a:r>
                        <a:rPr lang="en-US" sz="1400" dirty="0" smtClean="0"/>
                        <a:t>± </a:t>
                      </a:r>
                      <a:r>
                        <a:rPr lang="en-US" sz="1400" b="1" i="0" dirty="0" smtClean="0"/>
                        <a:t>0.20 </a:t>
                      </a:r>
                      <a:endParaRPr lang="en-US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 smtClean="0">
                          <a:solidFill>
                            <a:srgbClr val="FF0000"/>
                          </a:solidFill>
                        </a:rPr>
                        <a:t>4.05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± </a:t>
                      </a:r>
                      <a:r>
                        <a:rPr lang="en-US" sz="1400" b="1" i="0" dirty="0" smtClean="0">
                          <a:solidFill>
                            <a:srgbClr val="FF0000"/>
                          </a:solidFill>
                        </a:rPr>
                        <a:t>0.16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126357" y="5780946"/>
            <a:ext cx="4304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2011 data </a:t>
            </a:r>
            <a:r>
              <a:rPr lang="en-US" dirty="0" err="1" smtClean="0"/>
              <a:t>k(RMD</a:t>
            </a:r>
            <a:r>
              <a:rPr lang="en-US" dirty="0" smtClean="0"/>
              <a:t>) = 3.96 </a:t>
            </a:r>
            <a:r>
              <a:rPr lang="en-US" dirty="0"/>
              <a:t>± </a:t>
            </a:r>
            <a:r>
              <a:rPr lang="en-US" dirty="0" smtClean="0"/>
              <a:t>0.24 10</a:t>
            </a:r>
            <a:r>
              <a:rPr lang="en-US" baseline="30000" dirty="0" smtClean="0"/>
              <a:t>12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032" y="-3137"/>
            <a:ext cx="8229600" cy="1143000"/>
          </a:xfrm>
        </p:spPr>
        <p:txBody>
          <a:bodyPr/>
          <a:lstStyle/>
          <a:p>
            <a:r>
              <a:rPr lang="en-US" dirty="0" smtClean="0"/>
              <a:t>Sensitivity </a:t>
            </a:r>
            <a:r>
              <a:rPr lang="en-US" dirty="0" smtClean="0">
                <a:latin typeface="Brush Script MT"/>
              </a:rPr>
              <a:t>S</a:t>
            </a:r>
            <a:endParaRPr lang="en-US" dirty="0">
              <a:latin typeface="Brush Script MT"/>
            </a:endParaRPr>
          </a:p>
        </p:txBody>
      </p:sp>
      <p:pic>
        <p:nvPicPr>
          <p:cNvPr id="7" name="Content Placeholder 6" descr="sens200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3210" r="-23210"/>
          <a:stretch>
            <a:fillRect/>
          </a:stretch>
        </p:blipFill>
        <p:spPr>
          <a:xfrm>
            <a:off x="316559" y="1338543"/>
            <a:ext cx="4526772" cy="24895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7" descr="sens20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3331" y="1313143"/>
            <a:ext cx="3209912" cy="25977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75111" y="209238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84389" y="2137346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92239" y="935343"/>
            <a:ext cx="629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Upper limit distribution on ensemble of  toy MC experiments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11721" y="3811160"/>
            <a:ext cx="560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Sensitivity </a:t>
            </a:r>
            <a:r>
              <a:rPr lang="en-US" b="1" i="1" dirty="0" smtClean="0">
                <a:solidFill>
                  <a:srgbClr val="FF0000"/>
                </a:solidFill>
                <a:latin typeface="Brush Script MT"/>
              </a:rPr>
              <a:t>S</a:t>
            </a:r>
            <a:r>
              <a:rPr lang="en-US" dirty="0" smtClean="0">
                <a:latin typeface="Brush Script MT"/>
              </a:rPr>
              <a:t>  </a:t>
            </a:r>
            <a:r>
              <a:rPr lang="en-US" dirty="0" smtClean="0"/>
              <a:t>is the </a:t>
            </a:r>
            <a:r>
              <a:rPr lang="en-US" b="1" dirty="0" smtClean="0"/>
              <a:t>median </a:t>
            </a:r>
            <a:r>
              <a:rPr lang="en-US" dirty="0" smtClean="0"/>
              <a:t>of  such distributions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289700" y="4264159"/>
          <a:ext cx="7007640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910"/>
                <a:gridCol w="1751910"/>
                <a:gridCol w="1751910"/>
                <a:gridCol w="1751910"/>
              </a:tblGrid>
              <a:tr h="39251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Nsignal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latin typeface="Brush Script MT"/>
                        </a:rPr>
                        <a:t>S </a:t>
                      </a:r>
                      <a:r>
                        <a:rPr lang="en-US" sz="1800" b="1" i="1" dirty="0" smtClean="0"/>
                        <a:t>[10</a:t>
                      </a:r>
                      <a:r>
                        <a:rPr lang="en-US" sz="1800" b="1" i="1" baseline="30000" dirty="0" smtClean="0"/>
                        <a:t>-12</a:t>
                      </a:r>
                      <a:r>
                        <a:rPr lang="en-US" sz="1800" b="1" i="1" dirty="0" smtClean="0"/>
                        <a:t>]</a:t>
                      </a:r>
                      <a:endParaRPr lang="en-US" sz="1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Old </a:t>
                      </a:r>
                      <a:r>
                        <a:rPr lang="en-US" sz="1600" dirty="0" smtClean="0">
                          <a:latin typeface="Brush Script MT"/>
                        </a:rPr>
                        <a:t>S </a:t>
                      </a:r>
                      <a:r>
                        <a:rPr lang="en-US" sz="1600" dirty="0" smtClean="0"/>
                        <a:t>[10</a:t>
                      </a:r>
                      <a:r>
                        <a:rPr lang="en-US" sz="1600" baseline="30000" dirty="0" smtClean="0"/>
                        <a:t>-12</a:t>
                      </a:r>
                      <a:r>
                        <a:rPr lang="en-US" sz="1600" dirty="0" smtClean="0"/>
                        <a:t>]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3427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2009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/>
                        <a:t>3.4</a:t>
                      </a:r>
                      <a:endParaRPr lang="en-US" sz="18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/>
                        <a:t>2.8</a:t>
                      </a:r>
                      <a:endParaRPr lang="en-US" sz="1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/>
                        <a:t>3.3</a:t>
                      </a:r>
                      <a:endParaRPr lang="en-US" sz="1800" b="0" i="0" dirty="0"/>
                    </a:p>
                  </a:txBody>
                  <a:tcPr/>
                </a:tc>
              </a:tr>
              <a:tr h="3427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/>
                        <a:t>4.0</a:t>
                      </a:r>
                      <a:endParaRPr lang="en-US" sz="18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/>
                        <a:t>1.6</a:t>
                      </a:r>
                      <a:endParaRPr lang="en-US" sz="1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/>
                        <a:t>2.2</a:t>
                      </a:r>
                      <a:endParaRPr lang="en-US" sz="1800" b="0" i="0" dirty="0"/>
                    </a:p>
                  </a:txBody>
                  <a:tcPr/>
                </a:tc>
              </a:tr>
              <a:tr h="3427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2009+2010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/>
                        <a:t>4.7</a:t>
                      </a:r>
                      <a:endParaRPr lang="en-US" sz="18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/>
                        <a:t>1.3</a:t>
                      </a:r>
                      <a:endParaRPr lang="en-US" sz="1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/>
                        <a:t>1.6</a:t>
                      </a:r>
                      <a:endParaRPr lang="en-US" sz="1800" b="0" i="0" dirty="0"/>
                    </a:p>
                  </a:txBody>
                  <a:tcPr/>
                </a:tc>
              </a:tr>
              <a:tr h="3427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/>
                        <a:t>4.6</a:t>
                      </a:r>
                      <a:endParaRPr lang="en-US" sz="18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/>
                        <a:t>1.1</a:t>
                      </a:r>
                      <a:endParaRPr lang="en-US" sz="1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/>
                        <a:t>=</a:t>
                      </a:r>
                      <a:endParaRPr lang="en-US" sz="1800" b="0" i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7483"/>
            <a:ext cx="8229600" cy="4890517"/>
          </a:xfrm>
        </p:spPr>
        <p:txBody>
          <a:bodyPr>
            <a:normAutofit/>
          </a:bodyPr>
          <a:lstStyle/>
          <a:p>
            <a:r>
              <a:rPr lang="en-US" dirty="0" smtClean="0"/>
              <a:t>Data analysis and new algorithms</a:t>
            </a:r>
          </a:p>
          <a:p>
            <a:r>
              <a:rPr lang="en-US" dirty="0" smtClean="0"/>
              <a:t>Reanalysis of 2009 and 2010 data</a:t>
            </a:r>
          </a:p>
          <a:p>
            <a:r>
              <a:rPr lang="en-US" dirty="0" smtClean="0"/>
              <a:t>Evaluation of 2011 sensitivity</a:t>
            </a:r>
          </a:p>
          <a:p>
            <a:r>
              <a:rPr lang="en-US" dirty="0" smtClean="0"/>
              <a:t>Outlook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 to sideband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9" name="Content Placeholder 8" descr="Screen shot 2013-01-09 at 9.02.02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055" r="-3055"/>
          <a:stretch>
            <a:fillRect/>
          </a:stretch>
        </p:blipFill>
        <p:spPr>
          <a:xfrm>
            <a:off x="3993340" y="911628"/>
            <a:ext cx="4985560" cy="2962716"/>
          </a:xfrm>
        </p:spPr>
      </p:pic>
      <p:sp>
        <p:nvSpPr>
          <p:cNvPr id="10" name="TextBox 9"/>
          <p:cNvSpPr txBox="1"/>
          <p:nvPr/>
        </p:nvSpPr>
        <p:spPr>
          <a:xfrm>
            <a:off x="190500" y="1854200"/>
            <a:ext cx="392360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/>
              <a:t>Angle sideband definition </a:t>
            </a:r>
          </a:p>
          <a:p>
            <a:pPr algn="ctr"/>
            <a:r>
              <a:rPr lang="en-US" sz="2600" dirty="0" smtClean="0"/>
              <a:t>(events with </a:t>
            </a:r>
            <a:r>
              <a:rPr lang="en-US" sz="2600" dirty="0" err="1" smtClean="0"/>
              <a:t>T</a:t>
            </a:r>
            <a:r>
              <a:rPr lang="en-US" sz="2600" baseline="-25000" dirty="0" err="1" smtClean="0"/>
              <a:t>e</a:t>
            </a:r>
            <a:r>
              <a:rPr lang="en-US" sz="2600" baseline="-25000" dirty="0" err="1" smtClean="0">
                <a:latin typeface="Symbol"/>
              </a:rPr>
              <a:t>g</a:t>
            </a:r>
            <a:r>
              <a:rPr lang="en-US" sz="2600" dirty="0" smtClean="0"/>
              <a:t> ~ 0 !) </a:t>
            </a:r>
            <a:endParaRPr lang="en-US" sz="2600" dirty="0"/>
          </a:p>
        </p:txBody>
      </p:sp>
      <p:pic>
        <p:nvPicPr>
          <p:cNvPr id="11" name="Picture 10" descr="Screen shot 2013-01-09 at 9.34.55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9691" y="3696544"/>
            <a:ext cx="6407782" cy="27384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68800" y="4318000"/>
            <a:ext cx="124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2009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33797" y="4022626"/>
            <a:ext cx="252338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Upper limit evaluated</a:t>
            </a:r>
          </a:p>
          <a:p>
            <a:r>
              <a:rPr lang="en-US" dirty="0" smtClean="0"/>
              <a:t> on sidebands well </a:t>
            </a:r>
            <a:br>
              <a:rPr lang="en-US" dirty="0" smtClean="0"/>
            </a:br>
            <a:r>
              <a:rPr lang="en-US" dirty="0" smtClean="0"/>
              <a:t> compatible with 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toyMC</a:t>
            </a:r>
            <a:r>
              <a:rPr lang="en-US" dirty="0" smtClean="0"/>
              <a:t> expectation</a:t>
            </a:r>
          </a:p>
          <a:p>
            <a:endParaRPr lang="en-US" dirty="0" smtClean="0"/>
          </a:p>
          <a:p>
            <a:r>
              <a:rPr lang="en-US" i="1" dirty="0" smtClean="0">
                <a:solidFill>
                  <a:srgbClr val="FF0000"/>
                </a:solidFill>
              </a:rPr>
              <a:t>Background is well </a:t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>understood, no sign of </a:t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>fake signal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data fit to sidebands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642531" y="3691458"/>
          <a:ext cx="597746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2489"/>
                <a:gridCol w="988792"/>
                <a:gridCol w="299618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Best</a:t>
                      </a:r>
                      <a:r>
                        <a:rPr lang="en-US" sz="1600" baseline="0" dirty="0" smtClean="0"/>
                        <a:t> fit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Upper limit</a:t>
                      </a:r>
                      <a:r>
                        <a:rPr lang="en-US" sz="1600" baseline="0" dirty="0" smtClean="0"/>
                        <a:t> at 90% CL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 -2ns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r>
                        <a:rPr lang="en-US" sz="1600" baseline="0" dirty="0" smtClean="0"/>
                        <a:t> +2ns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5.9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latin typeface="Symbol"/>
                        </a:rPr>
                        <a:t> </a:t>
                      </a:r>
                      <a:r>
                        <a:rPr lang="en-US" sz="1600" baseline="0" dirty="0" err="1" smtClean="0">
                          <a:latin typeface="Symbol"/>
                        </a:rPr>
                        <a:t>f</a:t>
                      </a:r>
                      <a:r>
                        <a:rPr lang="en-US" sz="1600" baseline="0" dirty="0" smtClean="0">
                          <a:latin typeface="Symbol"/>
                        </a:rPr>
                        <a:t> </a:t>
                      </a:r>
                      <a:r>
                        <a:rPr lang="en-US" sz="1600" baseline="0" dirty="0" smtClean="0"/>
                        <a:t>negative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Symbol"/>
                        </a:rPr>
                        <a:t> </a:t>
                      </a:r>
                      <a:r>
                        <a:rPr lang="en-US" sz="1600" baseline="0" dirty="0" err="1" smtClean="0">
                          <a:latin typeface="Symbol"/>
                        </a:rPr>
                        <a:t>f</a:t>
                      </a:r>
                      <a:r>
                        <a:rPr lang="en-US" sz="1600" baseline="0" dirty="0" smtClean="0">
                          <a:latin typeface="Symbol"/>
                        </a:rPr>
                        <a:t> </a:t>
                      </a:r>
                      <a:r>
                        <a:rPr lang="en-US" sz="1600" baseline="0" dirty="0" smtClean="0"/>
                        <a:t>positive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-0.70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6.9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Symbol"/>
                        </a:rPr>
                        <a:t> </a:t>
                      </a:r>
                      <a:r>
                        <a:rPr lang="en-US" sz="1600" baseline="0" dirty="0" err="1" smtClean="0">
                          <a:latin typeface="Symbol"/>
                        </a:rPr>
                        <a:t>q</a:t>
                      </a:r>
                      <a:r>
                        <a:rPr lang="en-US" sz="1600" baseline="0" dirty="0" smtClean="0">
                          <a:latin typeface="Symbol"/>
                        </a:rPr>
                        <a:t> </a:t>
                      </a:r>
                      <a:r>
                        <a:rPr lang="en-US" sz="1600" baseline="0" dirty="0" smtClean="0"/>
                        <a:t>negative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-2.8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Symbol"/>
                        </a:rPr>
                        <a:t> </a:t>
                      </a:r>
                      <a:r>
                        <a:rPr lang="en-US" sz="1600" baseline="0" dirty="0" err="1" smtClean="0">
                          <a:latin typeface="Symbol"/>
                        </a:rPr>
                        <a:t>q</a:t>
                      </a:r>
                      <a:r>
                        <a:rPr lang="en-US" sz="1600" baseline="0" dirty="0" smtClean="0">
                          <a:latin typeface="Symbol"/>
                        </a:rPr>
                        <a:t> </a:t>
                      </a:r>
                      <a:r>
                        <a:rPr lang="en-US" sz="1600" baseline="0" dirty="0" smtClean="0"/>
                        <a:t>positive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7.7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 descr="Screen shot 2013-01-13 at 4.43.1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894" y="839664"/>
            <a:ext cx="6590975" cy="2800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432" y="-167871"/>
            <a:ext cx="8229600" cy="1143000"/>
          </a:xfrm>
        </p:spPr>
        <p:txBody>
          <a:bodyPr/>
          <a:lstStyle/>
          <a:p>
            <a:r>
              <a:rPr lang="en-US" dirty="0" smtClean="0"/>
              <a:t>Compatibility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03300" y="1005899"/>
            <a:ext cx="8229600" cy="4890517"/>
          </a:xfrm>
        </p:spPr>
        <p:txBody>
          <a:bodyPr/>
          <a:lstStyle/>
          <a:p>
            <a:pPr lvl="3"/>
            <a:r>
              <a:rPr lang="en-US" sz="1500" dirty="0" smtClean="0"/>
              <a:t>Event</a:t>
            </a:r>
            <a:r>
              <a:rPr lang="en-US" sz="1500" baseline="0" dirty="0" smtClean="0"/>
              <a:t>-by-event difference </a:t>
            </a:r>
            <a:r>
              <a:rPr lang="en-US" sz="1500" b="1" dirty="0" err="1" smtClean="0">
                <a:solidFill>
                  <a:srgbClr val="FF0000"/>
                </a:solidFill>
                <a:latin typeface="Symbol"/>
              </a:rPr>
              <a:t>d</a:t>
            </a:r>
            <a:r>
              <a:rPr lang="en-US" sz="1500" b="1" dirty="0" err="1" smtClean="0">
                <a:solidFill>
                  <a:srgbClr val="FF0000"/>
                </a:solidFill>
              </a:rPr>
              <a:t>X</a:t>
            </a:r>
            <a:r>
              <a:rPr lang="en-US" sz="1500" baseline="-25000" dirty="0"/>
              <a:t> </a:t>
            </a:r>
            <a:r>
              <a:rPr lang="en-US" sz="1500" baseline="0" dirty="0" smtClean="0"/>
              <a:t>due to NEW reconstruction code</a:t>
            </a:r>
            <a:br>
              <a:rPr lang="en-US" sz="1500" baseline="0" dirty="0" smtClean="0"/>
            </a:br>
            <a:r>
              <a:rPr lang="en-US" sz="1500" baseline="0" dirty="0" smtClean="0"/>
              <a:t> can change the </a:t>
            </a:r>
            <a:r>
              <a:rPr lang="en-US" sz="1500" baseline="0" dirty="0" err="1" smtClean="0"/>
              <a:t>NsigBestfit</a:t>
            </a:r>
            <a:r>
              <a:rPr lang="en-US" sz="1500" baseline="0" dirty="0" smtClean="0"/>
              <a:t> and </a:t>
            </a:r>
            <a:r>
              <a:rPr lang="en-US" sz="1500" baseline="0" dirty="0" err="1" smtClean="0"/>
              <a:t>NsigUL</a:t>
            </a:r>
            <a:r>
              <a:rPr lang="en-US" sz="1500" baseline="0" dirty="0" smtClean="0"/>
              <a:t> values </a:t>
            </a:r>
            <a:br>
              <a:rPr lang="en-US" sz="1500" baseline="0" dirty="0" smtClean="0"/>
            </a:br>
            <a:r>
              <a:rPr lang="en-US" sz="1500" baseline="0" dirty="0" smtClean="0"/>
              <a:t> </a:t>
            </a:r>
            <a:r>
              <a:rPr lang="en-US" sz="1500" i="1" baseline="0" dirty="0" smtClean="0"/>
              <a:t>even </a:t>
            </a:r>
            <a:r>
              <a:rPr lang="en-US" sz="1500" baseline="0" dirty="0" smtClean="0"/>
              <a:t>with </a:t>
            </a:r>
            <a:r>
              <a:rPr lang="en-US" sz="1500" i="1" baseline="0" dirty="0" smtClean="0"/>
              <a:t>same </a:t>
            </a:r>
            <a:r>
              <a:rPr lang="en-US" sz="1500" baseline="0" dirty="0" smtClean="0"/>
              <a:t>PDF on </a:t>
            </a:r>
            <a:r>
              <a:rPr lang="en-US" sz="1500" i="1" baseline="0" dirty="0" smtClean="0"/>
              <a:t>same </a:t>
            </a:r>
            <a:r>
              <a:rPr lang="en-US" sz="1500" baseline="0" dirty="0" smtClean="0"/>
              <a:t>events.</a:t>
            </a:r>
          </a:p>
          <a:p>
            <a:pPr lvl="3"/>
            <a:r>
              <a:rPr lang="en-US" sz="1500" dirty="0" smtClean="0"/>
              <a:t>Generated </a:t>
            </a:r>
            <a:r>
              <a:rPr lang="en-US" sz="1500" dirty="0" err="1" smtClean="0"/>
              <a:t>toyMC</a:t>
            </a:r>
            <a:r>
              <a:rPr lang="en-US" sz="1500" dirty="0" smtClean="0"/>
              <a:t>-experiments  according to these </a:t>
            </a:r>
            <a:r>
              <a:rPr lang="en-US" sz="1500" b="1" dirty="0" err="1" smtClean="0">
                <a:solidFill>
                  <a:srgbClr val="FF0000"/>
                </a:solidFill>
                <a:latin typeface="Symbol"/>
              </a:rPr>
              <a:t>d</a:t>
            </a:r>
            <a:r>
              <a:rPr lang="en-US" sz="1500" b="1" dirty="0" err="1" smtClean="0">
                <a:solidFill>
                  <a:srgbClr val="FF0000"/>
                </a:solidFill>
              </a:rPr>
              <a:t>X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 smtClean="0"/>
              <a:t> distributions (old</a:t>
            </a:r>
            <a:r>
              <a:rPr lang="en-US" sz="1500" baseline="0" dirty="0" smtClean="0"/>
              <a:t> version of the analysis, less sensitive)</a:t>
            </a:r>
            <a:endParaRPr lang="en-US" sz="1500" dirty="0" smtClean="0"/>
          </a:p>
          <a:p>
            <a:pPr lvl="3"/>
            <a:endParaRPr lang="en-US" sz="1600" baseline="0" dirty="0" smtClean="0"/>
          </a:p>
          <a:p>
            <a:pPr lvl="3"/>
            <a:endParaRPr lang="en-US" sz="1600" baseline="0" dirty="0" smtClean="0"/>
          </a:p>
          <a:p>
            <a:pPr lvl="3"/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G.Cavoto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7" name="Picture 16" descr="Screen shot 2013-01-09 at 7.45.0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443852"/>
            <a:ext cx="4368800" cy="2810082"/>
          </a:xfrm>
          <a:prstGeom prst="rect">
            <a:avLst/>
          </a:prstGeom>
        </p:spPr>
      </p:pic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291961" y="778903"/>
          <a:ext cx="2247900" cy="152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643"/>
                <a:gridCol w="1611257"/>
              </a:tblGrid>
              <a:tr h="22860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RMS</a:t>
                      </a:r>
                      <a:endParaRPr lang="en-US" sz="14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Symbol"/>
                        </a:rPr>
                        <a:t>d</a:t>
                      </a:r>
                      <a:r>
                        <a:rPr lang="en-US" sz="1400" dirty="0" err="1" smtClean="0"/>
                        <a:t>E</a:t>
                      </a:r>
                      <a:r>
                        <a:rPr lang="en-US" sz="1400" baseline="-25000" dirty="0" err="1" smtClean="0"/>
                        <a:t>e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250keV</a:t>
                      </a:r>
                      <a:endParaRPr lang="en-US" sz="14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Symbol"/>
                        </a:rPr>
                        <a:t>dq</a:t>
                      </a:r>
                      <a:r>
                        <a:rPr lang="en-US" sz="1400" baseline="-25000" dirty="0" err="1" smtClean="0"/>
                        <a:t>e</a:t>
                      </a:r>
                      <a:endParaRPr lang="en-US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 </a:t>
                      </a:r>
                      <a:r>
                        <a:rPr lang="en-US" sz="1400" dirty="0" err="1" smtClean="0"/>
                        <a:t>mrad</a:t>
                      </a:r>
                      <a:endParaRPr lang="en-US" sz="14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Symbol"/>
                        </a:rPr>
                        <a:t>df</a:t>
                      </a:r>
                      <a:r>
                        <a:rPr lang="en-US" sz="1400" baseline="-25000" dirty="0" err="1" smtClean="0"/>
                        <a:t>e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 </a:t>
                      </a:r>
                      <a:r>
                        <a:rPr lang="en-US" sz="1400" dirty="0" err="1" smtClean="0"/>
                        <a:t>mrad</a:t>
                      </a:r>
                      <a:endParaRPr lang="en-US" sz="14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Symbol"/>
                        </a:rPr>
                        <a:t>d</a:t>
                      </a:r>
                      <a:r>
                        <a:rPr lang="en-US" sz="1400" dirty="0" err="1" smtClean="0"/>
                        <a:t>T</a:t>
                      </a:r>
                      <a:r>
                        <a:rPr lang="en-US" sz="1400" baseline="-25000" dirty="0" err="1" smtClean="0"/>
                        <a:t>e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 </a:t>
                      </a:r>
                      <a:r>
                        <a:rPr lang="en-US" sz="1400" dirty="0" err="1" smtClean="0"/>
                        <a:t>ps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Right Arrow 22"/>
          <p:cNvSpPr/>
          <p:nvPr/>
        </p:nvSpPr>
        <p:spPr>
          <a:xfrm>
            <a:off x="4800600" y="364665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Screen shot 2013-01-09 at 8.12.2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3430" y="2352218"/>
            <a:ext cx="1987340" cy="349514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587500" y="5385701"/>
            <a:ext cx="4432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Value for </a:t>
            </a:r>
            <a:r>
              <a:rPr lang="en-US" b="1" dirty="0" err="1" smtClean="0">
                <a:solidFill>
                  <a:srgbClr val="FF0000"/>
                </a:solidFill>
                <a:latin typeface="Symbol"/>
              </a:rPr>
              <a:t>d</a:t>
            </a:r>
            <a:r>
              <a:rPr lang="en-US" b="1" dirty="0" err="1" smtClean="0">
                <a:solidFill>
                  <a:srgbClr val="FF0000"/>
                </a:solidFill>
              </a:rPr>
              <a:t>NsigUL</a:t>
            </a:r>
            <a:r>
              <a:rPr lang="en-US" b="1" dirty="0" smtClean="0">
                <a:solidFill>
                  <a:srgbClr val="FF0000"/>
                </a:solidFill>
              </a:rPr>
              <a:t> and </a:t>
            </a:r>
            <a:r>
              <a:rPr lang="en-US" b="1" dirty="0" err="1" smtClean="0">
                <a:solidFill>
                  <a:srgbClr val="FF0000"/>
                </a:solidFill>
                <a:latin typeface="Symbol"/>
              </a:rPr>
              <a:t>d</a:t>
            </a:r>
            <a:r>
              <a:rPr lang="en-US" b="1" dirty="0" err="1" smtClean="0">
                <a:solidFill>
                  <a:srgbClr val="FF0000"/>
                </a:solidFill>
              </a:rPr>
              <a:t>NsigBestfit</a:t>
            </a:r>
            <a:r>
              <a:rPr lang="en-US" b="1" dirty="0" smtClean="0">
                <a:solidFill>
                  <a:srgbClr val="FF0000"/>
                </a:solidFill>
              </a:rPr>
              <a:t> in data ARE in the 95% interval of these </a:t>
            </a:r>
            <a:r>
              <a:rPr lang="en-US" b="1" dirty="0" err="1" smtClean="0">
                <a:solidFill>
                  <a:srgbClr val="FF0000"/>
                </a:solidFill>
              </a:rPr>
              <a:t>toyMC</a:t>
            </a:r>
            <a:r>
              <a:rPr lang="en-US" b="1" dirty="0" smtClean="0">
                <a:solidFill>
                  <a:srgbClr val="FF0000"/>
                </a:solidFill>
              </a:rPr>
              <a:t> distributions.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searches and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499"/>
            <a:ext cx="8686800" cy="5121851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/>
              <a:t>Measurement of</a:t>
            </a:r>
            <a:r>
              <a:rPr lang="en-US" dirty="0" smtClean="0"/>
              <a:t> RMD (</a:t>
            </a:r>
            <a:r>
              <a:rPr lang="en-US" i="1" dirty="0" err="1" smtClean="0">
                <a:solidFill>
                  <a:srgbClr val="FF0000"/>
                </a:solidFill>
                <a:latin typeface="Symbol"/>
              </a:rPr>
              <a:t>m→</a:t>
            </a:r>
            <a:r>
              <a:rPr lang="en-US" i="1" dirty="0" err="1" smtClean="0">
                <a:solidFill>
                  <a:srgbClr val="FF0000"/>
                </a:solidFill>
              </a:rPr>
              <a:t>e</a:t>
            </a:r>
            <a:r>
              <a:rPr lang="en-US" i="1" dirty="0" err="1" smtClean="0">
                <a:solidFill>
                  <a:srgbClr val="FF0000"/>
                </a:solidFill>
                <a:latin typeface="Symbol"/>
              </a:rPr>
              <a:t>nng</a:t>
            </a:r>
            <a:r>
              <a:rPr lang="en-US" i="1" dirty="0" smtClean="0">
                <a:latin typeface="Symbol"/>
              </a:rPr>
              <a:t>)</a:t>
            </a:r>
            <a:r>
              <a:rPr lang="en-US" dirty="0" smtClean="0"/>
              <a:t> </a:t>
            </a:r>
            <a:r>
              <a:rPr lang="en-US" dirty="0"/>
              <a:t>branching ratio and decay </a:t>
            </a:r>
            <a:r>
              <a:rPr lang="en-US" dirty="0" smtClean="0"/>
              <a:t>parameters</a:t>
            </a:r>
          </a:p>
          <a:p>
            <a:pPr lvl="2"/>
            <a:r>
              <a:rPr lang="en-US" i="1" dirty="0" smtClean="0"/>
              <a:t>Subject of a paper in preparation</a:t>
            </a:r>
          </a:p>
          <a:p>
            <a:pPr lvl="1"/>
            <a:r>
              <a:rPr lang="en-US" dirty="0" smtClean="0"/>
              <a:t> Search for </a:t>
            </a:r>
            <a:r>
              <a:rPr lang="en-US" i="1" dirty="0" err="1" smtClean="0">
                <a:solidFill>
                  <a:srgbClr val="FF0000"/>
                </a:solidFill>
                <a:latin typeface="Symbol"/>
              </a:rPr>
              <a:t>m→</a:t>
            </a:r>
            <a:r>
              <a:rPr lang="en-US" i="1" dirty="0" err="1" smtClean="0">
                <a:solidFill>
                  <a:srgbClr val="FF0000"/>
                </a:solidFill>
              </a:rPr>
              <a:t>eJ</a:t>
            </a:r>
            <a:r>
              <a:rPr lang="en-US" i="1" dirty="0" smtClean="0">
                <a:solidFill>
                  <a:srgbClr val="FF0000"/>
                </a:solidFill>
                <a:latin typeface="Symbol"/>
              </a:rPr>
              <a:t> </a:t>
            </a:r>
            <a:r>
              <a:rPr lang="en-US" i="1" dirty="0" smtClean="0"/>
              <a:t>with </a:t>
            </a:r>
            <a:r>
              <a:rPr lang="en-US" i="1" dirty="0" smtClean="0">
                <a:solidFill>
                  <a:srgbClr val="FF0000"/>
                </a:solidFill>
              </a:rPr>
              <a:t>J</a:t>
            </a:r>
            <a:r>
              <a:rPr lang="en-US" i="1" dirty="0" smtClean="0"/>
              <a:t> a (almost) </a:t>
            </a:r>
            <a:r>
              <a:rPr lang="en-US" i="1" dirty="0" err="1" smtClean="0"/>
              <a:t>massless</a:t>
            </a:r>
            <a:r>
              <a:rPr lang="en-US" i="1" dirty="0" smtClean="0"/>
              <a:t> particle [</a:t>
            </a:r>
            <a:r>
              <a:rPr lang="en-US" i="1" dirty="0" err="1" smtClean="0"/>
              <a:t>Majoron</a:t>
            </a:r>
            <a:r>
              <a:rPr lang="en-US" i="1" dirty="0" smtClean="0"/>
              <a:t>]</a:t>
            </a:r>
          </a:p>
          <a:p>
            <a:pPr lvl="2"/>
            <a:r>
              <a:rPr lang="en-US" i="1" dirty="0" smtClean="0"/>
              <a:t>MEG could improve TWIST limit with full MEG stat </a:t>
            </a:r>
          </a:p>
          <a:p>
            <a:pPr lvl="1"/>
            <a:r>
              <a:rPr lang="en-US" i="1" dirty="0" smtClean="0"/>
              <a:t>Search for </a:t>
            </a:r>
            <a:r>
              <a:rPr lang="en-US" i="1" dirty="0" err="1" smtClean="0">
                <a:solidFill>
                  <a:srgbClr val="FF0000"/>
                </a:solidFill>
                <a:latin typeface="Symbol"/>
              </a:rPr>
              <a:t>m→</a:t>
            </a:r>
            <a:r>
              <a:rPr lang="en-US" i="1" dirty="0" err="1" smtClean="0">
                <a:solidFill>
                  <a:srgbClr val="FF0000"/>
                </a:solidFill>
              </a:rPr>
              <a:t>eJ</a:t>
            </a:r>
            <a:r>
              <a:rPr lang="en-US" i="1" dirty="0" err="1" smtClean="0">
                <a:solidFill>
                  <a:srgbClr val="FF0000"/>
                </a:solidFill>
                <a:latin typeface="Symbol"/>
              </a:rPr>
              <a:t>g</a:t>
            </a:r>
            <a:r>
              <a:rPr lang="en-US" i="1" dirty="0" smtClean="0">
                <a:solidFill>
                  <a:srgbClr val="FF0000"/>
                </a:solidFill>
                <a:latin typeface="Symbol"/>
              </a:rPr>
              <a:t> </a:t>
            </a:r>
          </a:p>
          <a:p>
            <a:pPr lvl="2"/>
            <a:r>
              <a:rPr lang="en-US" i="1" dirty="0" smtClean="0"/>
              <a:t>Feasibility study on going</a:t>
            </a:r>
            <a:br>
              <a:rPr lang="en-US" i="1" dirty="0" smtClean="0"/>
            </a:br>
            <a:r>
              <a:rPr lang="en-US" i="1" dirty="0" smtClean="0"/>
              <a:t> (we could improve </a:t>
            </a:r>
            <a:r>
              <a:rPr lang="en-US" i="1" dirty="0" err="1" smtClean="0"/>
              <a:t>Crystalbox</a:t>
            </a:r>
            <a:r>
              <a:rPr lang="en-US" i="1" dirty="0" smtClean="0"/>
              <a:t> limit)</a:t>
            </a:r>
            <a:endParaRPr lang="en-US" dirty="0" smtClean="0"/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polarization</a:t>
            </a:r>
          </a:p>
          <a:p>
            <a:pPr lvl="2"/>
            <a:r>
              <a:rPr lang="en-US" i="1" dirty="0" smtClean="0"/>
              <a:t>Measurement done,  subject  of a paper</a:t>
            </a:r>
          </a:p>
          <a:p>
            <a:pPr lvl="1"/>
            <a:r>
              <a:rPr lang="en-US" dirty="0" smtClean="0"/>
              <a:t>Polarized </a:t>
            </a:r>
            <a:r>
              <a:rPr lang="en-US" dirty="0" err="1"/>
              <a:t>m</a:t>
            </a:r>
            <a:r>
              <a:rPr lang="en-US" dirty="0" err="1" smtClean="0"/>
              <a:t>uon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lifetime </a:t>
            </a:r>
            <a:r>
              <a:rPr lang="en-US" dirty="0" smtClean="0"/>
              <a:t>in flight</a:t>
            </a:r>
          </a:p>
          <a:p>
            <a:pPr lvl="2"/>
            <a:r>
              <a:rPr lang="en-US" i="1" dirty="0" smtClean="0"/>
              <a:t>Exotic theory predicting a different value</a:t>
            </a:r>
          </a:p>
          <a:p>
            <a:pPr lvl="2"/>
            <a:r>
              <a:rPr lang="en-US" i="1" dirty="0" smtClean="0"/>
              <a:t>Data without MEG target to be analyzed 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Search for</a:t>
            </a:r>
            <a:r>
              <a:rPr lang="en-US" dirty="0" smtClean="0"/>
              <a:t> </a:t>
            </a:r>
            <a:r>
              <a:rPr lang="en-US" i="1" dirty="0" err="1" smtClean="0">
                <a:latin typeface="Symbol"/>
              </a:rPr>
              <a:t>m→</a:t>
            </a:r>
            <a:r>
              <a:rPr lang="en-US" i="1" dirty="0" err="1" smtClean="0"/>
              <a:t>e”</a:t>
            </a:r>
            <a:r>
              <a:rPr lang="en-US" i="1" dirty="0" err="1" smtClean="0">
                <a:latin typeface="Symbol"/>
              </a:rPr>
              <a:t>f</a:t>
            </a:r>
            <a:r>
              <a:rPr lang="en-US" i="1" dirty="0" smtClean="0">
                <a:latin typeface="Symbol"/>
              </a:rPr>
              <a:t>”, </a:t>
            </a:r>
            <a:r>
              <a:rPr lang="en-US" i="1" dirty="0" err="1" smtClean="0">
                <a:latin typeface="Symbol"/>
              </a:rPr>
              <a:t>f</a:t>
            </a:r>
            <a:r>
              <a:rPr lang="en-US" i="1" dirty="0" smtClean="0">
                <a:latin typeface="Symbol"/>
              </a:rPr>
              <a:t>→ </a:t>
            </a:r>
            <a:r>
              <a:rPr lang="en-US" i="1" dirty="0" err="1" smtClean="0">
                <a:latin typeface="Symbol"/>
              </a:rPr>
              <a:t>gg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Long lifetime, small </a:t>
            </a:r>
            <a:br>
              <a:rPr lang="en-US" dirty="0" smtClean="0"/>
            </a:br>
            <a:r>
              <a:rPr lang="en-US" dirty="0" smtClean="0"/>
              <a:t>mass resonance </a:t>
            </a:r>
            <a:r>
              <a:rPr lang="en-US" i="1" dirty="0" smtClean="0"/>
              <a:t>”</a:t>
            </a:r>
            <a:r>
              <a:rPr lang="en-US" i="1" dirty="0" err="1" smtClean="0">
                <a:latin typeface="Symbol"/>
              </a:rPr>
              <a:t>f</a:t>
            </a:r>
            <a:r>
              <a:rPr lang="en-US" i="1" dirty="0" smtClean="0">
                <a:latin typeface="Symbol"/>
              </a:rPr>
              <a:t>”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7" descr="Screen shot 2013-01-10 at 12.52.3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967" y="1234499"/>
            <a:ext cx="4152900" cy="1981200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920385" y="2365739"/>
            <a:ext cx="3527425" cy="445379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124200" y="5181600"/>
            <a:ext cx="1330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data </a:t>
            </a:r>
            <a:br>
              <a:rPr lang="en-US" b="1" i="1" dirty="0" smtClean="0"/>
            </a:br>
            <a:r>
              <a:rPr lang="en-US" b="1" i="1" dirty="0" smtClean="0"/>
              <a:t>2009/2010</a:t>
            </a:r>
            <a:endParaRPr lang="en-US" b="1" i="1" dirty="0"/>
          </a:p>
        </p:txBody>
      </p:sp>
      <p:sp>
        <p:nvSpPr>
          <p:cNvPr id="11" name="TextBox 10"/>
          <p:cNvSpPr txBox="1"/>
          <p:nvPr/>
        </p:nvSpPr>
        <p:spPr>
          <a:xfrm rot="5400000">
            <a:off x="4088591" y="4346625"/>
            <a:ext cx="1364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Crystal Box </a:t>
            </a:r>
            <a:endParaRPr lang="en-US" dirty="0"/>
          </a:p>
        </p:txBody>
      </p:sp>
      <p:sp>
        <p:nvSpPr>
          <p:cNvPr id="12" name="Right Brace 11"/>
          <p:cNvSpPr/>
          <p:nvPr/>
        </p:nvSpPr>
        <p:spPr>
          <a:xfrm>
            <a:off x="4199467" y="4097867"/>
            <a:ext cx="300679" cy="108373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740400" y="3880981"/>
            <a:ext cx="3403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 signal at 90% CL</a:t>
            </a:r>
          </a:p>
          <a:p>
            <a:endParaRPr lang="en-US" sz="2400" dirty="0" smtClean="0"/>
          </a:p>
          <a:p>
            <a:pPr algn="ctr"/>
            <a:r>
              <a:rPr lang="en-US" sz="2400" b="1" i="1" dirty="0" smtClean="0"/>
              <a:t>Full stat. </a:t>
            </a:r>
            <a:br>
              <a:rPr lang="en-US" sz="2400" b="1" i="1" dirty="0" smtClean="0"/>
            </a:br>
            <a:r>
              <a:rPr lang="en-US" sz="2400" b="1" i="1" dirty="0" smtClean="0"/>
              <a:t>(2009 to 2013) </a:t>
            </a:r>
            <a:br>
              <a:rPr lang="en-US" sz="2400" b="1" i="1" dirty="0" smtClean="0"/>
            </a:br>
            <a:r>
              <a:rPr lang="en-US" sz="2400" b="1" i="1" dirty="0" smtClean="0"/>
              <a:t>can improve it  by a factor 3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25928"/>
            <a:ext cx="9525000" cy="5330422"/>
          </a:xfrm>
        </p:spPr>
        <p:txBody>
          <a:bodyPr>
            <a:normAutofit lnSpcReduction="10000"/>
          </a:bodyPr>
          <a:lstStyle/>
          <a:p>
            <a:pPr lvl="2"/>
            <a:r>
              <a:rPr lang="en-US" dirty="0" smtClean="0"/>
              <a:t>Last year spent to improve our data reconstruction</a:t>
            </a:r>
          </a:p>
          <a:p>
            <a:pPr lvl="3"/>
            <a:r>
              <a:rPr lang="en-US" dirty="0" smtClean="0"/>
              <a:t>New gamma and positron reconstruction,  per-event errors </a:t>
            </a:r>
            <a:br>
              <a:rPr lang="en-US" dirty="0" smtClean="0"/>
            </a:br>
            <a:r>
              <a:rPr lang="en-US" dirty="0" smtClean="0"/>
              <a:t>in ML analysis</a:t>
            </a:r>
          </a:p>
          <a:p>
            <a:pPr lvl="3"/>
            <a:endParaRPr lang="en-US" dirty="0" smtClean="0"/>
          </a:p>
          <a:p>
            <a:pPr lvl="2"/>
            <a:r>
              <a:rPr lang="en-US" dirty="0" smtClean="0"/>
              <a:t>2009-2010-2011 data fully reprocessed (</a:t>
            </a:r>
            <a:r>
              <a:rPr lang="en-US" b="1" dirty="0" smtClean="0"/>
              <a:t>3.6 10</a:t>
            </a:r>
            <a:r>
              <a:rPr lang="en-US" b="1" baseline="30000" dirty="0" smtClean="0"/>
              <a:t>14</a:t>
            </a:r>
            <a:r>
              <a:rPr lang="en-US" b="1" dirty="0" smtClean="0"/>
              <a:t> </a:t>
            </a:r>
            <a:r>
              <a:rPr lang="en-US" b="1" dirty="0" err="1" smtClean="0"/>
              <a:t>msot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On combined 2009/2010 data set (</a:t>
            </a:r>
            <a:r>
              <a:rPr lang="en-US" b="1" dirty="0" smtClean="0">
                <a:solidFill>
                  <a:srgbClr val="FF0000"/>
                </a:solidFill>
              </a:rPr>
              <a:t>1.75 10</a:t>
            </a:r>
            <a:r>
              <a:rPr lang="en-US" b="1" baseline="30000" dirty="0" smtClean="0">
                <a:solidFill>
                  <a:srgbClr val="FF0000"/>
                </a:solidFill>
              </a:rPr>
              <a:t>14 </a:t>
            </a:r>
            <a:r>
              <a:rPr lang="en-US" b="1" dirty="0" err="1" smtClean="0">
                <a:solidFill>
                  <a:srgbClr val="FF0000"/>
                </a:solidFill>
              </a:rPr>
              <a:t>msot</a:t>
            </a:r>
            <a:r>
              <a:rPr lang="en-US" dirty="0"/>
              <a:t>)</a:t>
            </a:r>
            <a:r>
              <a:rPr lang="en-US" dirty="0" smtClean="0"/>
              <a:t>  we predict:</a:t>
            </a:r>
            <a:br>
              <a:rPr lang="en-US" dirty="0" smtClean="0"/>
            </a:br>
            <a:r>
              <a:rPr lang="en-US" dirty="0" smtClean="0"/>
              <a:t>            </a:t>
            </a:r>
            <a:r>
              <a:rPr lang="en-US" b="1" dirty="0" smtClean="0">
                <a:solidFill>
                  <a:srgbClr val="FF0000"/>
                </a:solidFill>
                <a:latin typeface="Brush Script MT"/>
              </a:rPr>
              <a:t>S = </a:t>
            </a:r>
            <a:r>
              <a:rPr lang="en-US" b="1" dirty="0" smtClean="0">
                <a:solidFill>
                  <a:srgbClr val="FF0000"/>
                </a:solidFill>
              </a:rPr>
              <a:t>1.3 10</a:t>
            </a:r>
            <a:r>
              <a:rPr lang="en-US" b="1" baseline="30000" dirty="0" smtClean="0">
                <a:solidFill>
                  <a:srgbClr val="FF0000"/>
                </a:solidFill>
              </a:rPr>
              <a:t>-12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(was 1.6 10</a:t>
            </a:r>
            <a:r>
              <a:rPr lang="en-US" baseline="30000" dirty="0" smtClean="0"/>
              <a:t>-12</a:t>
            </a:r>
            <a:r>
              <a:rPr lang="en-US" dirty="0" smtClean="0"/>
              <a:t>  in previous version)</a:t>
            </a:r>
          </a:p>
          <a:p>
            <a:pPr lvl="3">
              <a:buNone/>
            </a:pPr>
            <a:endParaRPr lang="en-US" dirty="0" smtClean="0"/>
          </a:p>
          <a:p>
            <a:pPr lvl="2"/>
            <a:r>
              <a:rPr lang="en-US" dirty="0" smtClean="0"/>
              <a:t>On 2011 data set (</a:t>
            </a:r>
            <a:r>
              <a:rPr lang="en-US" b="1" dirty="0" smtClean="0"/>
              <a:t>1.85 10</a:t>
            </a:r>
            <a:r>
              <a:rPr lang="en-US" b="1" baseline="30000" dirty="0" smtClean="0"/>
              <a:t>14 </a:t>
            </a:r>
            <a:r>
              <a:rPr lang="en-US" b="1" dirty="0" err="1" smtClean="0"/>
              <a:t>msot</a:t>
            </a:r>
            <a:r>
              <a:rPr lang="en-US" dirty="0" smtClean="0"/>
              <a:t>) we predict  </a:t>
            </a:r>
            <a:br>
              <a:rPr lang="en-US" dirty="0" smtClean="0"/>
            </a:br>
            <a:r>
              <a:rPr lang="en-US" dirty="0" smtClean="0"/>
              <a:t>                               </a:t>
            </a:r>
            <a:r>
              <a:rPr lang="en-US" b="1" dirty="0" smtClean="0">
                <a:latin typeface="Brush Script MT"/>
              </a:rPr>
              <a:t>S = </a:t>
            </a:r>
            <a:r>
              <a:rPr lang="en-US" b="1" dirty="0" smtClean="0"/>
              <a:t>1.1 10</a:t>
            </a:r>
            <a:r>
              <a:rPr lang="en-US" b="1" baseline="30000" dirty="0" smtClean="0"/>
              <a:t>-12</a:t>
            </a:r>
            <a:r>
              <a:rPr lang="en-US" b="1" dirty="0" smtClean="0"/>
              <a:t> </a:t>
            </a:r>
          </a:p>
          <a:p>
            <a:pPr lvl="3"/>
            <a:r>
              <a:rPr lang="en-US" dirty="0" smtClean="0"/>
              <a:t>Finalizing analysis and ready to </a:t>
            </a:r>
            <a:r>
              <a:rPr lang="en-US" dirty="0" err="1" smtClean="0"/>
              <a:t>unblind</a:t>
            </a:r>
            <a:r>
              <a:rPr lang="en-US" dirty="0" smtClean="0"/>
              <a:t>  in few days</a:t>
            </a:r>
          </a:p>
          <a:p>
            <a:pPr lvl="3"/>
            <a:r>
              <a:rPr lang="en-US" dirty="0" smtClean="0"/>
              <a:t>First 2009-2010 data checks will be completed and then 2011 </a:t>
            </a:r>
            <a:br>
              <a:rPr lang="en-US" dirty="0" smtClean="0"/>
            </a:br>
            <a:r>
              <a:rPr lang="en-US" dirty="0" err="1" smtClean="0"/>
              <a:t>unblinding</a:t>
            </a:r>
            <a:endParaRPr lang="en-US" dirty="0" smtClean="0"/>
          </a:p>
          <a:p>
            <a:pPr lvl="2">
              <a:buNone/>
            </a:pPr>
            <a:r>
              <a:rPr lang="en-US" b="1" dirty="0" smtClean="0"/>
              <a:t> New combined result will be made public this Winter</a:t>
            </a:r>
          </a:p>
          <a:p>
            <a:pPr lvl="3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data analysis</a:t>
            </a:r>
            <a:endParaRPr lang="en-US" dirty="0"/>
          </a:p>
        </p:txBody>
      </p:sp>
      <p:pic>
        <p:nvPicPr>
          <p:cNvPr id="7" name="Content Placeholder 6" descr="data2012.png"/>
          <p:cNvPicPr>
            <a:picLocks noGrp="1" noChangeAspect="1"/>
          </p:cNvPicPr>
          <p:nvPr>
            <p:ph idx="1"/>
          </p:nvPr>
        </p:nvPicPr>
        <p:blipFill>
          <a:blip r:embed="rId2"/>
          <a:srcRect t="-8210" b="-8210"/>
          <a:stretch>
            <a:fillRect/>
          </a:stretch>
        </p:blipFill>
        <p:spPr>
          <a:xfrm>
            <a:off x="-24209" y="860409"/>
            <a:ext cx="5128418" cy="282043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26722" y="1386900"/>
            <a:ext cx="1677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Data 2012:</a:t>
            </a:r>
          </a:p>
          <a:p>
            <a:r>
              <a:rPr lang="en-US" b="1" dirty="0" smtClean="0"/>
              <a:t> 2.4 10</a:t>
            </a:r>
            <a:r>
              <a:rPr lang="en-US" b="1" baseline="30000" dirty="0" smtClean="0"/>
              <a:t>14</a:t>
            </a:r>
            <a:r>
              <a:rPr lang="en-US" b="1" dirty="0" smtClean="0"/>
              <a:t> </a:t>
            </a:r>
            <a:r>
              <a:rPr lang="en-US" b="1" dirty="0" err="1" smtClean="0"/>
              <a:t>msot</a:t>
            </a:r>
            <a:endParaRPr lang="en-US" b="1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33265" y="1386900"/>
            <a:ext cx="4686300" cy="25924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2012 data taking completed few weeks ago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have processed data during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datataking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but the calibration are not yet final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 descr="Screen shot 2013-01-13 at 4.23.5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410" y="3528444"/>
            <a:ext cx="4174067" cy="28252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24342" y="3979323"/>
            <a:ext cx="384775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marL="0" lvl="1" algn="ctr"/>
            <a:r>
              <a:rPr lang="en-US" sz="2400" b="1" i="1" dirty="0" smtClean="0"/>
              <a:t>Data quality is </a:t>
            </a:r>
            <a:br>
              <a:rPr lang="en-US" sz="2400" b="1" i="1" dirty="0" smtClean="0"/>
            </a:br>
            <a:r>
              <a:rPr lang="en-US" sz="2400" b="1" i="1" dirty="0" smtClean="0"/>
              <a:t>at the same level of 2011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26722" y="5571067"/>
            <a:ext cx="659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XEC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957965" y="4453701"/>
            <a:ext cx="2827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XEC  on-line </a:t>
            </a:r>
            <a:br>
              <a:rPr lang="en-US" dirty="0" smtClean="0"/>
            </a:br>
            <a:r>
              <a:rPr lang="en-US" dirty="0" smtClean="0"/>
              <a:t>monitoring and calibration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look at 2012 data</a:t>
            </a:r>
            <a:endParaRPr lang="en-US" dirty="0"/>
          </a:p>
        </p:txBody>
      </p:sp>
      <p:pic>
        <p:nvPicPr>
          <p:cNvPr id="7" name="Content Placeholder 6" descr="Screen shot 2013-01-13 at 3.55.38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6847" r="-26847"/>
          <a:stretch>
            <a:fillRect/>
          </a:stretch>
        </p:blipFill>
        <p:spPr>
          <a:xfrm>
            <a:off x="3574513" y="1025928"/>
            <a:ext cx="4724400" cy="28075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56741" y="2709333"/>
            <a:ext cx="992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Boron</a:t>
            </a:r>
          </a:p>
          <a:p>
            <a:r>
              <a:rPr lang="en-US" dirty="0" smtClean="0"/>
              <a:t> sample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5638" y="1185337"/>
            <a:ext cx="28364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Time difference </a:t>
            </a:r>
            <a:r>
              <a:rPr lang="en-US" dirty="0" smtClean="0"/>
              <a:t>between </a:t>
            </a:r>
            <a:br>
              <a:rPr lang="en-US" dirty="0" smtClean="0"/>
            </a:br>
            <a:r>
              <a:rPr lang="en-US" dirty="0" smtClean="0"/>
              <a:t>two photons</a:t>
            </a:r>
            <a:br>
              <a:rPr lang="en-US" dirty="0" smtClean="0"/>
            </a:br>
            <a:r>
              <a:rPr lang="en-US" dirty="0" smtClean="0"/>
              <a:t> (one XEC and one in TC)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3659837" y="1542808"/>
            <a:ext cx="14335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T</a:t>
            </a:r>
            <a:r>
              <a:rPr lang="en-US" dirty="0" err="1" smtClean="0">
                <a:latin typeface="Symbol"/>
              </a:rPr>
              <a:t>gg</a:t>
            </a:r>
            <a:r>
              <a:rPr lang="en-US" dirty="0" smtClean="0">
                <a:latin typeface="Symbol"/>
              </a:rPr>
              <a:t> </a:t>
            </a:r>
            <a:r>
              <a:rPr lang="en-US" dirty="0" smtClean="0"/>
              <a:t>[ns]</a:t>
            </a:r>
            <a:endParaRPr lang="en-US" dirty="0">
              <a:latin typeface="Symbol"/>
            </a:endParaRPr>
          </a:p>
        </p:txBody>
      </p:sp>
      <p:pic>
        <p:nvPicPr>
          <p:cNvPr id="11" name="Picture 10" descr="Screen shot 2013-01-13 at 4.15.0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29" y="3914539"/>
            <a:ext cx="7409038" cy="237407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9726" y="3032498"/>
            <a:ext cx="2185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DCH resolutions</a:t>
            </a:r>
          </a:p>
          <a:p>
            <a:r>
              <a:rPr lang="en-US" dirty="0" smtClean="0"/>
              <a:t>(double-turn tracks)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8000"/>
            <a:ext cx="8229600" cy="2484349"/>
          </a:xfrm>
        </p:spPr>
        <p:txBody>
          <a:bodyPr/>
          <a:lstStyle/>
          <a:p>
            <a:pPr lvl="1" algn="ctr">
              <a:buNone/>
            </a:pPr>
            <a:r>
              <a:rPr lang="en-US" dirty="0" smtClean="0"/>
              <a:t>   Data analysis of 2012 will be completed and included in a final publication</a:t>
            </a:r>
          </a:p>
          <a:p>
            <a:pPr lvl="1" algn="ctr">
              <a:buNone/>
            </a:pPr>
            <a:r>
              <a:rPr lang="en-US" dirty="0" smtClean="0"/>
              <a:t> on the entire MEG dataset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72700" y="3592908"/>
            <a:ext cx="7746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600" dirty="0"/>
              <a:t>From the</a:t>
            </a:r>
            <a:r>
              <a:rPr lang="en-US" sz="2600" dirty="0" smtClean="0"/>
              <a:t> whole  data set (2009/10/11/12)  </a:t>
            </a:r>
            <a:br>
              <a:rPr lang="en-US" sz="2600" dirty="0" smtClean="0"/>
            </a:br>
            <a:r>
              <a:rPr lang="en-US" sz="2600" dirty="0" smtClean="0"/>
              <a:t>    corresponding to   </a:t>
            </a:r>
            <a:r>
              <a:rPr lang="en-US" sz="2600" b="1" dirty="0" smtClean="0"/>
              <a:t>6.0 </a:t>
            </a:r>
            <a:r>
              <a:rPr lang="en-US" sz="2600" b="1" dirty="0"/>
              <a:t>10</a:t>
            </a:r>
            <a:r>
              <a:rPr lang="en-US" sz="2600" b="1" baseline="30000" dirty="0"/>
              <a:t>14</a:t>
            </a:r>
            <a:r>
              <a:rPr lang="en-US" sz="2600" b="1" dirty="0"/>
              <a:t> </a:t>
            </a:r>
            <a:r>
              <a:rPr lang="en-US" sz="2600" b="1" dirty="0" err="1" smtClean="0"/>
              <a:t>msot</a:t>
            </a:r>
            <a:r>
              <a:rPr lang="en-US" sz="2600" b="1" dirty="0"/>
              <a:t/>
            </a:r>
            <a:br>
              <a:rPr lang="en-US" sz="2600" b="1" dirty="0"/>
            </a:br>
            <a:r>
              <a:rPr lang="en-US" sz="2600" dirty="0"/>
              <a:t>we expect to </a:t>
            </a:r>
            <a:r>
              <a:rPr lang="en-US" sz="2600" dirty="0" smtClean="0"/>
              <a:t>reach  </a:t>
            </a:r>
            <a:r>
              <a:rPr lang="en-US" sz="2600" b="1" dirty="0">
                <a:latin typeface="Brush Script MT"/>
              </a:rPr>
              <a:t>S</a:t>
            </a:r>
            <a:r>
              <a:rPr lang="en-US" sz="2600" b="1" dirty="0" smtClean="0"/>
              <a:t> ~ 0.66 10</a:t>
            </a:r>
            <a:r>
              <a:rPr lang="en-US" sz="2600" b="1" baseline="30000" dirty="0"/>
              <a:t>-12</a:t>
            </a:r>
            <a:r>
              <a:rPr lang="en-US" sz="2600" b="1" dirty="0" smtClean="0">
                <a:latin typeface="Brush Script MT"/>
              </a:rPr>
              <a:t> </a:t>
            </a:r>
            <a:endParaRPr lang="en-US" sz="2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Datasets  </a:t>
            </a:r>
            <a:endParaRPr lang="en-US" dirty="0"/>
          </a:p>
        </p:txBody>
      </p:sp>
      <p:pic>
        <p:nvPicPr>
          <p:cNvPr id="7" name="Content Placeholder 6" descr="data2009.png"/>
          <p:cNvPicPr>
            <a:picLocks noGrp="1" noChangeAspect="1"/>
          </p:cNvPicPr>
          <p:nvPr>
            <p:ph idx="1"/>
          </p:nvPr>
        </p:nvPicPr>
        <p:blipFill>
          <a:blip r:embed="rId2"/>
          <a:srcRect t="-6040" b="-6040"/>
          <a:stretch>
            <a:fillRect/>
          </a:stretch>
        </p:blipFill>
        <p:spPr>
          <a:xfrm>
            <a:off x="0" y="1581285"/>
            <a:ext cx="4131997" cy="227243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32937" y="2127933"/>
            <a:ext cx="2332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2009</a:t>
            </a:r>
            <a:r>
              <a:rPr lang="en-US" dirty="0" smtClean="0"/>
              <a:t>: 0.65 10</a:t>
            </a:r>
            <a:r>
              <a:rPr lang="en-US" baseline="30000" dirty="0" smtClean="0"/>
              <a:t>14</a:t>
            </a:r>
            <a:r>
              <a:rPr lang="en-US" dirty="0" smtClean="0"/>
              <a:t>msot</a:t>
            </a:r>
            <a:endParaRPr lang="en-US" dirty="0"/>
          </a:p>
        </p:txBody>
      </p:sp>
      <p:pic>
        <p:nvPicPr>
          <p:cNvPr id="9" name="Picture 8" descr="data20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322" y="1602303"/>
            <a:ext cx="4518195" cy="21987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61056" y="2095667"/>
            <a:ext cx="2332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2010</a:t>
            </a:r>
            <a:r>
              <a:rPr lang="en-US" dirty="0" smtClean="0"/>
              <a:t>: 1.10 10</a:t>
            </a:r>
            <a:r>
              <a:rPr lang="en-US" baseline="30000" dirty="0" smtClean="0"/>
              <a:t>14</a:t>
            </a:r>
            <a:r>
              <a:rPr lang="en-US" dirty="0" smtClean="0"/>
              <a:t>msot </a:t>
            </a:r>
            <a:endParaRPr lang="en-US" dirty="0"/>
          </a:p>
        </p:txBody>
      </p:sp>
      <p:pic>
        <p:nvPicPr>
          <p:cNvPr id="11" name="Picture 10" descr="data201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2564" y="4134197"/>
            <a:ext cx="4164561" cy="19695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9857" y="4500279"/>
            <a:ext cx="265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2011</a:t>
            </a:r>
            <a:r>
              <a:rPr lang="en-US" dirty="0" smtClean="0"/>
              <a:t>: 1.85 10</a:t>
            </a:r>
            <a:r>
              <a:rPr lang="en-US" baseline="30000" dirty="0" smtClean="0"/>
              <a:t>14</a:t>
            </a:r>
            <a:r>
              <a:rPr lang="en-US" dirty="0" smtClean="0"/>
              <a:t>msot </a:t>
            </a:r>
          </a:p>
          <a:p>
            <a:r>
              <a:rPr lang="en-US" dirty="0" smtClean="0"/>
              <a:t>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69052" y="1211953"/>
            <a:ext cx="7950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muons</a:t>
            </a:r>
            <a:r>
              <a:rPr lang="en-US" b="1" dirty="0" smtClean="0"/>
              <a:t> stopped on target [</a:t>
            </a:r>
            <a:r>
              <a:rPr lang="en-US" b="1" dirty="0" err="1" smtClean="0"/>
              <a:t>msot</a:t>
            </a:r>
            <a:r>
              <a:rPr lang="en-US" b="1" dirty="0" smtClean="0"/>
              <a:t>] </a:t>
            </a:r>
            <a:r>
              <a:rPr lang="en-US" dirty="0" smtClean="0"/>
              <a:t>from proton current measurement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61056" y="4244281"/>
            <a:ext cx="37630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Detector conditions  quite stable</a:t>
            </a:r>
          </a:p>
          <a:p>
            <a:r>
              <a:rPr lang="en-US" b="1" dirty="0" smtClean="0"/>
              <a:t> and continuously monitored</a:t>
            </a:r>
          </a:p>
          <a:p>
            <a:endParaRPr lang="en-US" b="1" dirty="0" smtClean="0"/>
          </a:p>
          <a:p>
            <a:r>
              <a:rPr lang="en-US" b="1" dirty="0" smtClean="0"/>
              <a:t>Frequent  calibrations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DCH alignment</a:t>
            </a:r>
            <a:endParaRPr lang="en-US" dirty="0"/>
          </a:p>
        </p:txBody>
      </p:sp>
      <p:pic>
        <p:nvPicPr>
          <p:cNvPr id="7" name="Content Placeholder 6" descr="Screen shot 2013-01-10 at 3.05.52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734" r="-10734"/>
          <a:stretch>
            <a:fillRect/>
          </a:stretch>
        </p:blipFill>
        <p:spPr>
          <a:xfrm>
            <a:off x="0" y="802699"/>
            <a:ext cx="8686800" cy="516221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64869" y="6070084"/>
            <a:ext cx="8460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Residual misalignment of few chambers accounted in systematic error evaluation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422" y="-6826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MEG maximum likelihood 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414977" y="10096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Extended maximum likelihood analysis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Determine number of signal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analysis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region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Constraints on background rate </a:t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(Accidental [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 and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radiative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]) from sidebands	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Observables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γ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,E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,T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eγ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,θ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eγ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,φ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eγ</a:t>
            </a:r>
            <a:endParaRPr kumimoji="0" lang="en-US" sz="2400" b="0" i="0" u="none" strike="noStrike" kern="1200" cap="none" spc="0" normalizeH="0" baseline="-25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Probability Density Function (PDF)  from data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Measured resolutions in sideband or dedicated samples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Different PDF implementations (as cross-check)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Event by event information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 categories,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averaged PDF , different functional forms…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Screen shot 2011-07-18 at 2.45.0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5038117"/>
            <a:ext cx="9144000" cy="8666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76700" y="5771574"/>
            <a:ext cx="16902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Background rate </a:t>
            </a:r>
          </a:p>
          <a:p>
            <a:r>
              <a:rPr lang="en-US" sz="1600" dirty="0" smtClean="0"/>
              <a:t>constraints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661428" y="4688351"/>
            <a:ext cx="63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PDFs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7048500" y="4873016"/>
            <a:ext cx="612928" cy="369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7705361" y="5133883"/>
            <a:ext cx="21693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326514" y="4916948"/>
            <a:ext cx="360286" cy="2169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65078" y="1436125"/>
            <a:ext cx="3057235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/>
              <a:t>48&lt;</a:t>
            </a:r>
            <a:r>
              <a:rPr lang="en-US" sz="1500" dirty="0" err="1" smtClean="0"/>
              <a:t>E</a:t>
            </a:r>
            <a:r>
              <a:rPr lang="en-US" sz="1500" baseline="-25000" dirty="0" err="1" smtClean="0">
                <a:latin typeface="Symbol"/>
              </a:rPr>
              <a:t>g</a:t>
            </a:r>
            <a:r>
              <a:rPr lang="en-US" sz="1500" dirty="0" smtClean="0"/>
              <a:t> </a:t>
            </a:r>
            <a:r>
              <a:rPr lang="en-US" sz="1500" dirty="0" smtClean="0"/>
              <a:t>&lt; 58 </a:t>
            </a:r>
            <a:r>
              <a:rPr lang="en-US" sz="1500" dirty="0" err="1" smtClean="0"/>
              <a:t>MeV</a:t>
            </a:r>
            <a:r>
              <a:rPr lang="en-US" sz="1500" dirty="0" smtClean="0"/>
              <a:t>,</a:t>
            </a:r>
          </a:p>
          <a:p>
            <a:r>
              <a:rPr lang="en-US" sz="1500" dirty="0" smtClean="0"/>
              <a:t>50</a:t>
            </a:r>
            <a:r>
              <a:rPr lang="en-US" sz="1500" dirty="0" smtClean="0"/>
              <a:t>&lt;</a:t>
            </a:r>
            <a:r>
              <a:rPr lang="en-US" sz="1500" dirty="0" err="1" smtClean="0"/>
              <a:t>E</a:t>
            </a:r>
            <a:r>
              <a:rPr lang="en-US" sz="1500" baseline="-25000" dirty="0" err="1" smtClean="0"/>
              <a:t>e</a:t>
            </a:r>
            <a:r>
              <a:rPr lang="en-US" sz="1500" dirty="0" smtClean="0"/>
              <a:t> &lt; 56 </a:t>
            </a:r>
            <a:r>
              <a:rPr lang="en-US" sz="1500" dirty="0" err="1" smtClean="0"/>
              <a:t>MeV</a:t>
            </a:r>
            <a:r>
              <a:rPr lang="en-US" sz="1500" dirty="0" smtClean="0"/>
              <a:t>,</a:t>
            </a:r>
            <a:r>
              <a:rPr lang="en-US" sz="1500" dirty="0" smtClean="0"/>
              <a:t> </a:t>
            </a:r>
          </a:p>
          <a:p>
            <a:r>
              <a:rPr lang="en-US" sz="1500" dirty="0" smtClean="0"/>
              <a:t>|</a:t>
            </a:r>
            <a:r>
              <a:rPr lang="en-US" sz="1500" dirty="0" err="1" smtClean="0"/>
              <a:t>T</a:t>
            </a:r>
            <a:r>
              <a:rPr lang="en-US" sz="1500" baseline="-25000" dirty="0" err="1" smtClean="0"/>
              <a:t>e</a:t>
            </a:r>
            <a:r>
              <a:rPr lang="en-US" sz="1500" baseline="-25000" dirty="0" err="1" smtClean="0">
                <a:latin typeface="Symbol"/>
              </a:rPr>
              <a:t>g</a:t>
            </a:r>
            <a:r>
              <a:rPr lang="en-US" sz="1500" dirty="0" smtClean="0"/>
              <a:t>| </a:t>
            </a:r>
            <a:r>
              <a:rPr lang="en-US" sz="1500" dirty="0" smtClean="0"/>
              <a:t>&lt; </a:t>
            </a:r>
            <a:r>
              <a:rPr lang="en-US" sz="1500" dirty="0" smtClean="0"/>
              <a:t>0.7 </a:t>
            </a:r>
            <a:r>
              <a:rPr lang="en-US" sz="1500" dirty="0" smtClean="0"/>
              <a:t>ns,</a:t>
            </a:r>
            <a:endParaRPr lang="en-US" sz="1500" dirty="0" smtClean="0"/>
          </a:p>
          <a:p>
            <a:r>
              <a:rPr lang="en-US" sz="1500" dirty="0" smtClean="0"/>
              <a:t>|</a:t>
            </a:r>
            <a:r>
              <a:rPr lang="en-US" sz="1500" dirty="0" err="1" smtClean="0">
                <a:latin typeface="Symbol"/>
              </a:rPr>
              <a:t>q</a:t>
            </a:r>
            <a:r>
              <a:rPr lang="en-US" sz="1500" baseline="-25000" dirty="0" err="1" smtClean="0"/>
              <a:t>e</a:t>
            </a:r>
            <a:r>
              <a:rPr lang="en-US" sz="1500" baseline="-25000" dirty="0" err="1" smtClean="0">
                <a:latin typeface="Symbol"/>
              </a:rPr>
              <a:t>g</a:t>
            </a:r>
            <a:r>
              <a:rPr lang="en-US" sz="1500" dirty="0" smtClean="0"/>
              <a:t>|&lt; </a:t>
            </a:r>
            <a:r>
              <a:rPr lang="en-US" sz="1500" dirty="0" smtClean="0"/>
              <a:t>50 </a:t>
            </a:r>
            <a:r>
              <a:rPr lang="en-US" sz="1500" dirty="0" err="1" smtClean="0"/>
              <a:t>mrad</a:t>
            </a:r>
            <a:r>
              <a:rPr lang="en-US" sz="1500" dirty="0" smtClean="0"/>
              <a:t>, and</a:t>
            </a:r>
            <a:r>
              <a:rPr lang="en-US" sz="1500" dirty="0" smtClean="0"/>
              <a:t> |</a:t>
            </a:r>
            <a:r>
              <a:rPr lang="en-US" sz="1500" dirty="0" err="1" smtClean="0">
                <a:latin typeface="Symbol"/>
              </a:rPr>
              <a:t>f</a:t>
            </a:r>
            <a:r>
              <a:rPr lang="en-US" sz="1500" baseline="-25000" dirty="0" err="1" smtClean="0"/>
              <a:t>e</a:t>
            </a:r>
            <a:r>
              <a:rPr lang="en-US" sz="1500" baseline="-25000" dirty="0" err="1" smtClean="0">
                <a:latin typeface="Symbol"/>
              </a:rPr>
              <a:t>g</a:t>
            </a:r>
            <a:r>
              <a:rPr lang="en-US" sz="1500" dirty="0" smtClean="0"/>
              <a:t>|</a:t>
            </a:r>
            <a:r>
              <a:rPr lang="en-US" sz="1500" dirty="0" smtClean="0"/>
              <a:t>&lt; </a:t>
            </a:r>
            <a:r>
              <a:rPr lang="en-US" sz="1500" dirty="0" smtClean="0"/>
              <a:t>50 </a:t>
            </a:r>
            <a:r>
              <a:rPr lang="en-US" sz="1500" dirty="0" err="1" smtClean="0"/>
              <a:t>mrad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6780017" y="1074738"/>
            <a:ext cx="1959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Analysis region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blind method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1322194" y="14776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600200" lvl="3" indent="-228600">
              <a:spcBef>
                <a:spcPct val="20000"/>
              </a:spcBef>
              <a:buFont typeface="Arial"/>
              <a:buChar char="–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portion of analysis fit region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kept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hidden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[BLIND BOX]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sidebands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determine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background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shape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sideband or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alternative samples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determine resolutions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Reprocess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whenever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better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reconstruction algorithm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 calibration is available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lang="en-US" sz="1600" b="1" i="1" dirty="0" smtClean="0">
                <a:solidFill>
                  <a:srgbClr val="FF0000"/>
                </a:solidFill>
              </a:rPr>
              <a:t>Define a list of checks, </a:t>
            </a:r>
            <a:br>
              <a:rPr lang="en-US" sz="1600" b="1" i="1" dirty="0" smtClean="0">
                <a:solidFill>
                  <a:srgbClr val="FF0000"/>
                </a:solidFill>
              </a:rPr>
            </a:br>
            <a:r>
              <a:rPr lang="en-US" sz="1600" b="1" i="1" dirty="0" smtClean="0">
                <a:solidFill>
                  <a:srgbClr val="FF0000"/>
                </a:solidFill>
              </a:rPr>
              <a:t>only when</a:t>
            </a:r>
            <a:r>
              <a:rPr lang="en-US" sz="1600" b="1" i="1" dirty="0">
                <a:solidFill>
                  <a:srgbClr val="FF0000"/>
                </a:solidFill>
              </a:rPr>
              <a:t> </a:t>
            </a:r>
            <a:r>
              <a:rPr lang="en-US" sz="1600" b="1" i="1" dirty="0" smtClean="0">
                <a:solidFill>
                  <a:srgbClr val="FF0000"/>
                </a:solidFill>
              </a:rPr>
              <a:t>fulfilled the box is opened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477" y="1865994"/>
            <a:ext cx="3551735" cy="30503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1503" y="2778339"/>
            <a:ext cx="2148264" cy="17866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918" y="4867075"/>
            <a:ext cx="3136518" cy="14948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3973" y="5508538"/>
            <a:ext cx="5203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This is a blind analysis procedure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5716282" y="3276600"/>
            <a:ext cx="139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Left </a:t>
            </a:r>
            <a:r>
              <a:rPr lang="en-US" sz="1200" dirty="0" err="1" smtClean="0">
                <a:solidFill>
                  <a:schemeClr val="bg1"/>
                </a:solidFill>
              </a:rPr>
              <a:t>Teg</a:t>
            </a:r>
            <a:r>
              <a:rPr lang="en-US" sz="1200" dirty="0" smtClean="0">
                <a:solidFill>
                  <a:schemeClr val="bg1"/>
                </a:solidFill>
              </a:rPr>
              <a:t> sideband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6888223" y="3276599"/>
            <a:ext cx="1542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Right  </a:t>
            </a:r>
            <a:r>
              <a:rPr lang="en-US" sz="1200" dirty="0" err="1" smtClean="0">
                <a:solidFill>
                  <a:schemeClr val="bg1"/>
                </a:solidFill>
              </a:rPr>
              <a:t>Teg</a:t>
            </a:r>
            <a:r>
              <a:rPr lang="en-US" sz="1200" dirty="0" smtClean="0">
                <a:solidFill>
                  <a:schemeClr val="bg1"/>
                </a:solidFill>
              </a:rPr>
              <a:t> sideband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032" y="-76200"/>
            <a:ext cx="8229600" cy="1143000"/>
          </a:xfrm>
        </p:spPr>
        <p:txBody>
          <a:bodyPr/>
          <a:lstStyle/>
          <a:p>
            <a:r>
              <a:rPr lang="en-US" dirty="0" smtClean="0"/>
              <a:t>Last year data analysis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42900" y="1193800"/>
            <a:ext cx="9321800" cy="5162550"/>
          </a:xfrm>
        </p:spPr>
        <p:txBody>
          <a:bodyPr>
            <a:normAutofit fontScale="92500" lnSpcReduction="20000"/>
          </a:bodyPr>
          <a:lstStyle/>
          <a:p>
            <a:pPr lvl="2"/>
            <a:r>
              <a:rPr lang="en-US" dirty="0" smtClean="0"/>
              <a:t>Substantial progress in </a:t>
            </a:r>
            <a:r>
              <a:rPr lang="en-US" b="1" dirty="0" smtClean="0">
                <a:solidFill>
                  <a:srgbClr val="FF0000"/>
                </a:solidFill>
              </a:rPr>
              <a:t>NEW </a:t>
            </a:r>
            <a:r>
              <a:rPr lang="en-US" dirty="0" smtClean="0"/>
              <a:t>algorithm deployment!</a:t>
            </a:r>
          </a:p>
          <a:p>
            <a:pPr lvl="3"/>
            <a:r>
              <a:rPr lang="en-US" dirty="0" smtClean="0"/>
              <a:t>New XEC waveform analysis </a:t>
            </a:r>
          </a:p>
          <a:p>
            <a:pPr lvl="3"/>
            <a:r>
              <a:rPr lang="en-US" dirty="0" smtClean="0"/>
              <a:t>New pile-up rejection method for photons in  XEC</a:t>
            </a:r>
          </a:p>
          <a:p>
            <a:pPr lvl="3"/>
            <a:r>
              <a:rPr lang="en-US" dirty="0" smtClean="0"/>
              <a:t>A noise filtering algorithm for DCH waveform</a:t>
            </a:r>
          </a:p>
          <a:p>
            <a:pPr lvl="3"/>
            <a:r>
              <a:rPr lang="en-US" dirty="0" smtClean="0"/>
              <a:t>New </a:t>
            </a:r>
            <a:r>
              <a:rPr lang="en-US" dirty="0" err="1" smtClean="0"/>
              <a:t>Kalman</a:t>
            </a:r>
            <a:r>
              <a:rPr lang="en-US" dirty="0" smtClean="0"/>
              <a:t> filter fit for positron tracking	</a:t>
            </a:r>
          </a:p>
          <a:p>
            <a:pPr lvl="3">
              <a:buNone/>
            </a:pPr>
            <a:endParaRPr lang="en-US" dirty="0" smtClean="0"/>
          </a:p>
          <a:p>
            <a:pPr lvl="2"/>
            <a:r>
              <a:rPr lang="en-US" dirty="0" smtClean="0"/>
              <a:t>Standard tools of calibrations updated</a:t>
            </a:r>
          </a:p>
          <a:p>
            <a:pPr lvl="3"/>
            <a:r>
              <a:rPr lang="en-US" dirty="0" smtClean="0"/>
              <a:t>XEC continuous monitoring</a:t>
            </a:r>
          </a:p>
          <a:p>
            <a:pPr lvl="3"/>
            <a:r>
              <a:rPr lang="en-US" dirty="0" smtClean="0"/>
              <a:t>DCH alignment</a:t>
            </a:r>
          </a:p>
          <a:p>
            <a:pPr lvl="3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dirty="0" smtClean="0"/>
              <a:t>The </a:t>
            </a:r>
            <a:r>
              <a:rPr lang="en-US" b="1" dirty="0" smtClean="0"/>
              <a:t>three </a:t>
            </a:r>
            <a:r>
              <a:rPr lang="en-US" dirty="0" smtClean="0"/>
              <a:t>years sample were </a:t>
            </a:r>
            <a:r>
              <a:rPr lang="en-US" b="1" dirty="0" smtClean="0"/>
              <a:t>consistently </a:t>
            </a:r>
            <a:r>
              <a:rPr lang="en-US" dirty="0" smtClean="0"/>
              <a:t>reprocessed</a:t>
            </a:r>
          </a:p>
          <a:p>
            <a:pPr lvl="1" algn="ctr">
              <a:buNone/>
            </a:pPr>
            <a:r>
              <a:rPr lang="en-US" dirty="0" smtClean="0"/>
              <a:t> </a:t>
            </a:r>
          </a:p>
          <a:p>
            <a:pPr lvl="2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Before </a:t>
            </a:r>
            <a:r>
              <a:rPr lang="en-US" dirty="0" smtClean="0">
                <a:solidFill>
                  <a:srgbClr val="FF0000"/>
                </a:solidFill>
              </a:rPr>
              <a:t>opening 2011 box we looked </a:t>
            </a:r>
          </a:p>
          <a:p>
            <a:pPr lvl="2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at 2009 and 2010 </a:t>
            </a:r>
            <a:r>
              <a:rPr lang="en-US" b="1" dirty="0" smtClean="0">
                <a:solidFill>
                  <a:srgbClr val="FF0000"/>
                </a:solidFill>
              </a:rPr>
              <a:t>reanalysis </a:t>
            </a:r>
            <a:r>
              <a:rPr lang="en-US" dirty="0" smtClean="0">
                <a:solidFill>
                  <a:srgbClr val="FF0000"/>
                </a:solidFill>
              </a:rPr>
              <a:t>results</a:t>
            </a:r>
          </a:p>
          <a:p>
            <a:pPr lvl="2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2" algn="ctr">
              <a:buNone/>
            </a:pPr>
            <a:r>
              <a:rPr lang="en-US" dirty="0" smtClean="0"/>
              <a:t>A </a:t>
            </a:r>
            <a:r>
              <a:rPr lang="en-US" b="1" dirty="0" smtClean="0"/>
              <a:t>compatibility </a:t>
            </a:r>
            <a:r>
              <a:rPr lang="en-US" dirty="0" smtClean="0"/>
              <a:t>test was (</a:t>
            </a:r>
            <a:r>
              <a:rPr lang="en-US" b="1" dirty="0" smtClean="0"/>
              <a:t>blindly</a:t>
            </a:r>
            <a:r>
              <a:rPr lang="en-US" dirty="0" smtClean="0"/>
              <a:t>) adopted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DCH noise filtering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Offline FFT noise filtering algorithm for DCH waveforms</a:t>
            </a:r>
          </a:p>
          <a:p>
            <a:pPr lvl="2"/>
            <a:r>
              <a:rPr lang="en-US" dirty="0" smtClean="0"/>
              <a:t>Particularly important for period with higher noise (beg. 2011)</a:t>
            </a:r>
          </a:p>
          <a:p>
            <a:pPr lvl="2"/>
            <a:r>
              <a:rPr lang="en-US" dirty="0" smtClean="0"/>
              <a:t>Applied and useful for all data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 descr="Screen shot 2013-01-13 at 3.49.4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814151"/>
            <a:ext cx="6553200" cy="1948412"/>
          </a:xfrm>
          <a:prstGeom prst="rect">
            <a:avLst/>
          </a:prstGeom>
        </p:spPr>
      </p:pic>
      <p:pic>
        <p:nvPicPr>
          <p:cNvPr id="8" name="Picture 7" descr="Screen shot 2013-01-13 at 3.50.1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505275"/>
            <a:ext cx="2590800" cy="2393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3-01-10 at 12.14.4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2276745"/>
            <a:ext cx="3581400" cy="18949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Kalman</a:t>
            </a:r>
            <a:r>
              <a:rPr lang="en-US" dirty="0" smtClean="0"/>
              <a:t> Filter 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305328"/>
            <a:ext cx="9461500" cy="4890517"/>
          </a:xfrm>
        </p:spPr>
        <p:txBody>
          <a:bodyPr/>
          <a:lstStyle/>
          <a:p>
            <a:pPr lvl="1"/>
            <a:r>
              <a:rPr lang="en-US" dirty="0" smtClean="0"/>
              <a:t>Use a more detailed </a:t>
            </a:r>
            <a:r>
              <a:rPr lang="en-US" b="1" dirty="0" smtClean="0"/>
              <a:t>detector</a:t>
            </a:r>
            <a:r>
              <a:rPr lang="en-US" dirty="0" smtClean="0"/>
              <a:t> model</a:t>
            </a:r>
          </a:p>
          <a:p>
            <a:pPr lvl="2"/>
            <a:r>
              <a:rPr lang="en-US" dirty="0" smtClean="0"/>
              <a:t>Use of </a:t>
            </a:r>
            <a:r>
              <a:rPr lang="en-US" b="1" dirty="0" smtClean="0"/>
              <a:t>GEANE </a:t>
            </a:r>
            <a:r>
              <a:rPr lang="en-US" dirty="0" smtClean="0"/>
              <a:t>track model</a:t>
            </a:r>
            <a:br>
              <a:rPr lang="en-US" dirty="0" smtClean="0"/>
            </a:br>
            <a:r>
              <a:rPr lang="en-US" dirty="0" smtClean="0"/>
              <a:t> (use MC detector model)</a:t>
            </a:r>
          </a:p>
          <a:p>
            <a:pPr lvl="1"/>
            <a:r>
              <a:rPr lang="en-US" dirty="0" smtClean="0"/>
              <a:t>Use a new </a:t>
            </a:r>
            <a:r>
              <a:rPr lang="en-US" b="1" dirty="0" smtClean="0"/>
              <a:t>measurement </a:t>
            </a:r>
            <a:r>
              <a:rPr lang="en-US" dirty="0" smtClean="0"/>
              <a:t>model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b="1" dirty="0" smtClean="0"/>
              <a:t>Extrapolation </a:t>
            </a:r>
            <a:r>
              <a:rPr lang="en-US" dirty="0" smtClean="0"/>
              <a:t>to TC included, easier addition of TC position (better </a:t>
            </a:r>
            <a:r>
              <a:rPr lang="en-US" dirty="0" err="1" smtClean="0"/>
              <a:t>tracklength</a:t>
            </a:r>
            <a:r>
              <a:rPr lang="en-US" dirty="0" smtClean="0"/>
              <a:t> estimate)</a:t>
            </a:r>
          </a:p>
          <a:p>
            <a:pPr lvl="1"/>
            <a:r>
              <a:rPr lang="en-US" dirty="0" smtClean="0"/>
              <a:t> </a:t>
            </a:r>
            <a:r>
              <a:rPr lang="en-US" b="1" dirty="0" smtClean="0"/>
              <a:t>TC timing </a:t>
            </a:r>
            <a:r>
              <a:rPr lang="en-US" dirty="0" smtClean="0"/>
              <a:t>to refine DCH hit</a:t>
            </a:r>
          </a:p>
          <a:p>
            <a:pPr lvl="1"/>
            <a:r>
              <a:rPr lang="en-US" dirty="0" smtClean="0"/>
              <a:t>Easy inclusion of a possible active target meas.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361032" y="2877234"/>
            <a:ext cx="1050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3366FF"/>
                </a:solidFill>
              </a:rPr>
              <a:t>Virtual plane</a:t>
            </a:r>
          </a:p>
          <a:p>
            <a:r>
              <a:rPr lang="en-US" sz="1200" dirty="0" smtClean="0">
                <a:solidFill>
                  <a:srgbClr val="3366FF"/>
                </a:solidFill>
              </a:rPr>
              <a:t> (</a:t>
            </a:r>
            <a:r>
              <a:rPr lang="en-US" sz="1200" dirty="0" err="1" smtClean="0">
                <a:solidFill>
                  <a:srgbClr val="3366FF"/>
                </a:solidFill>
              </a:rPr>
              <a:t>wire+hit</a:t>
            </a:r>
            <a:r>
              <a:rPr lang="en-US" sz="1200" dirty="0" smtClean="0">
                <a:solidFill>
                  <a:srgbClr val="3366FF"/>
                </a:solidFill>
              </a:rPr>
              <a:t>)</a:t>
            </a:r>
            <a:endParaRPr lang="en-US" sz="12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matrix validated</a:t>
            </a:r>
            <a:endParaRPr lang="en-US" dirty="0"/>
          </a:p>
        </p:txBody>
      </p:sp>
      <p:pic>
        <p:nvPicPr>
          <p:cNvPr id="7" name="Content Placeholder 6" descr="Screen shot 2013-01-09 at 7.37.10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7517" r="-27517"/>
          <a:stretch>
            <a:fillRect/>
          </a:stretch>
        </p:blipFill>
        <p:spPr>
          <a:xfrm>
            <a:off x="-1282700" y="1310699"/>
            <a:ext cx="8229600" cy="489051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 14th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G.Cavoto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27BB-5EDF-4F49-9B4D-A050DE0B6F4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480315" y="2181830"/>
            <a:ext cx="348454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Pulls from double-turn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tracks on data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with RMS ~ 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0315" y="3835400"/>
            <a:ext cx="3729184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Several other tests made </a:t>
            </a:r>
            <a:br>
              <a:rPr lang="en-US" dirty="0" smtClean="0"/>
            </a:br>
            <a:r>
              <a:rPr lang="en-US" dirty="0" smtClean="0"/>
              <a:t>on event by event comparison </a:t>
            </a:r>
          </a:p>
          <a:p>
            <a:r>
              <a:rPr lang="en-US" dirty="0" smtClean="0"/>
              <a:t>with respect to OLD tracking code</a:t>
            </a:r>
          </a:p>
          <a:p>
            <a:endParaRPr lang="en-US" dirty="0" smtClean="0"/>
          </a:p>
          <a:p>
            <a:r>
              <a:rPr lang="en-US" sz="2600" b="1" i="1" dirty="0" smtClean="0"/>
              <a:t>No bias </a:t>
            </a:r>
          </a:p>
          <a:p>
            <a:r>
              <a:rPr lang="en-US" sz="2600" b="1" i="1" dirty="0" smtClean="0"/>
              <a:t>Same resolution </a:t>
            </a:r>
            <a:endParaRPr lang="en-US" sz="2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4674</TotalTime>
  <Words>1849</Words>
  <Application>Microsoft Macintosh PowerPoint</Application>
  <PresentationFormat>On-screen Show (4:3)</PresentationFormat>
  <Paragraphs>426</Paragraphs>
  <Slides>30</Slides>
  <Notes>6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Equation</vt:lpstr>
      <vt:lpstr>MEG Physics analysis status</vt:lpstr>
      <vt:lpstr>Outline</vt:lpstr>
      <vt:lpstr>Datasets  </vt:lpstr>
      <vt:lpstr>MEG maximum likelihood analysis</vt:lpstr>
      <vt:lpstr>The blind method</vt:lpstr>
      <vt:lpstr>Last year data analysis </vt:lpstr>
      <vt:lpstr>DCH noise filtering algorithm</vt:lpstr>
      <vt:lpstr>New Kalman Filter fit</vt:lpstr>
      <vt:lpstr>Error matrix validated</vt:lpstr>
      <vt:lpstr>Effect of new KF fit</vt:lpstr>
      <vt:lpstr>Use of per-event error PDF</vt:lpstr>
      <vt:lpstr>XEC  SumWaveform analysis</vt:lpstr>
      <vt:lpstr>New pileup rejection method</vt:lpstr>
      <vt:lpstr>Pile up elimination on high rate</vt:lpstr>
      <vt:lpstr>XEC Eg resolution</vt:lpstr>
      <vt:lpstr>Summary of PDF definitions</vt:lpstr>
      <vt:lpstr>Summary of performances </vt:lpstr>
      <vt:lpstr>“Normalization” factor k</vt:lpstr>
      <vt:lpstr>Sensitivity S</vt:lpstr>
      <vt:lpstr>Fit to sideband</vt:lpstr>
      <vt:lpstr>2011 data fit to sidebands</vt:lpstr>
      <vt:lpstr>Compatibility tests</vt:lpstr>
      <vt:lpstr>Other searches and measurement</vt:lpstr>
      <vt:lpstr>Search for m→e”f”, f→ gg</vt:lpstr>
      <vt:lpstr>Summary</vt:lpstr>
      <vt:lpstr>2012 data analysis</vt:lpstr>
      <vt:lpstr>First look at 2012 data</vt:lpstr>
      <vt:lpstr>Outlook</vt:lpstr>
      <vt:lpstr>Back up slides</vt:lpstr>
      <vt:lpstr>DCH alignment</vt:lpstr>
    </vt:vector>
  </TitlesOfParts>
  <Company>INFN Roma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MEG Physics analysis status</dc:title>
  <dc:creator>Gianluca Cavoto</dc:creator>
  <cp:lastModifiedBy>Gianluca Cavoto</cp:lastModifiedBy>
  <cp:revision>38</cp:revision>
  <dcterms:created xsi:type="dcterms:W3CDTF">2013-01-14T06:47:35Z</dcterms:created>
  <dcterms:modified xsi:type="dcterms:W3CDTF">2013-01-14T06:57:54Z</dcterms:modified>
</cp:coreProperties>
</file>