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263" r:id="rId2"/>
    <p:sldId id="591" r:id="rId3"/>
    <p:sldId id="414" r:id="rId4"/>
    <p:sldId id="415" r:id="rId5"/>
    <p:sldId id="593" r:id="rId6"/>
    <p:sldId id="438" r:id="rId7"/>
    <p:sldId id="589" r:id="rId8"/>
    <p:sldId id="596" r:id="rId9"/>
    <p:sldId id="637" r:id="rId10"/>
    <p:sldId id="638" r:id="rId11"/>
    <p:sldId id="592" r:id="rId12"/>
    <p:sldId id="594" r:id="rId13"/>
    <p:sldId id="595" r:id="rId14"/>
    <p:sldId id="501" r:id="rId15"/>
    <p:sldId id="590" r:id="rId16"/>
    <p:sldId id="599" r:id="rId17"/>
    <p:sldId id="538" r:id="rId18"/>
    <p:sldId id="541" r:id="rId19"/>
    <p:sldId id="548" r:id="rId20"/>
    <p:sldId id="597" r:id="rId21"/>
    <p:sldId id="579" r:id="rId22"/>
    <p:sldId id="598" r:id="rId23"/>
    <p:sldId id="600" r:id="rId24"/>
    <p:sldId id="588" r:id="rId25"/>
    <p:sldId id="557" r:id="rId26"/>
    <p:sldId id="425" r:id="rId27"/>
    <p:sldId id="601" r:id="rId28"/>
    <p:sldId id="603" r:id="rId29"/>
    <p:sldId id="605" r:id="rId30"/>
    <p:sldId id="607" r:id="rId31"/>
    <p:sldId id="612" r:id="rId32"/>
    <p:sldId id="614" r:id="rId33"/>
    <p:sldId id="615" r:id="rId34"/>
    <p:sldId id="620" r:id="rId35"/>
    <p:sldId id="622" r:id="rId36"/>
    <p:sldId id="623" r:id="rId37"/>
    <p:sldId id="624" r:id="rId38"/>
    <p:sldId id="625" r:id="rId39"/>
    <p:sldId id="633" r:id="rId40"/>
    <p:sldId id="627" r:id="rId41"/>
    <p:sldId id="628" r:id="rId42"/>
    <p:sldId id="629" r:id="rId43"/>
    <p:sldId id="630" r:id="rId44"/>
    <p:sldId id="626" r:id="rId45"/>
    <p:sldId id="546" r:id="rId46"/>
    <p:sldId id="540" r:id="rId47"/>
    <p:sldId id="565" r:id="rId48"/>
    <p:sldId id="635" r:id="rId49"/>
    <p:sldId id="634" r:id="rId50"/>
    <p:sldId id="631" r:id="rId51"/>
    <p:sldId id="632" r:id="rId52"/>
    <p:sldId id="609" r:id="rId53"/>
    <p:sldId id="613" r:id="rId54"/>
    <p:sldId id="636" r:id="rId55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F92"/>
    <a:srgbClr val="4FAAFF"/>
    <a:srgbClr val="008000"/>
    <a:srgbClr val="663300"/>
    <a:srgbClr val="0000CC"/>
    <a:srgbClr val="FF0066"/>
    <a:srgbClr val="FF0000"/>
    <a:srgbClr val="66FF33"/>
    <a:srgbClr val="6600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87" autoAdjust="0"/>
    <p:restoredTop sz="99488" autoAdjust="0"/>
  </p:normalViewPr>
  <p:slideViewPr>
    <p:cSldViewPr>
      <p:cViewPr varScale="1">
        <p:scale>
          <a:sx n="77" d="100"/>
          <a:sy n="77" d="100"/>
        </p:scale>
        <p:origin x="-112" y="-3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52288"/>
    </p:cViewPr>
  </p:sorterViewPr>
  <p:gridSpacing cx="114300" cy="1143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notesMaster" Target="notesMasters/notesMaster1.xml"/><Relationship Id="rId57" Type="http://schemas.openxmlformats.org/officeDocument/2006/relationships/handoutMaster" Target="handoutMasters/handoutMaster1.xml"/><Relationship Id="rId58" Type="http://schemas.openxmlformats.org/officeDocument/2006/relationships/printerSettings" Target="printerSettings/printerSettings1.bin"/><Relationship Id="rId59" Type="http://schemas.openxmlformats.org/officeDocument/2006/relationships/presProps" Target="pres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viewProps" Target="viewProps.xml"/><Relationship Id="rId61" Type="http://schemas.openxmlformats.org/officeDocument/2006/relationships/theme" Target="theme/theme1.xml"/><Relationship Id="rId6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1" Type="http://schemas.openxmlformats.org/officeDocument/2006/relationships/image" Target="../media/image24.emf"/><Relationship Id="rId2" Type="http://schemas.openxmlformats.org/officeDocument/2006/relationships/image" Target="../media/image2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D6BF7B-10BD-C849-BA63-6FC7AD4775FC}" type="datetimeFigureOut">
              <a:rPr lang="en-US" smtClean="0"/>
              <a:pPr/>
              <a:t>14/01/2013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A4BA9-E3A8-D345-92EA-1B77AAFD8E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5396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077466D-7B95-4432-B622-0A561FD9041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6589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77466D-7B95-4432-B622-0A561FD90412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MEG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F35AC-05AD-4EEE-BA15-30392199D58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MEG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073AC-E040-42E4-8BB5-E5BED4D831E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45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45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MEG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71FA73-0E7E-40EA-AF04-FCDCA67A71C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MEG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DE9C9-B077-41EE-B1A6-5053CDA36AC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MEG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95E86B-CE73-4176-B750-5084DCD01C8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MEG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219BDC-3104-4B43-83B1-4A7EABE6345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MEG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C20752-DECA-4364-AAF5-129140B1D28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MEG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66E06-B1CA-4937-9195-8B025913642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MEG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910A9C-0240-456B-8F68-BFD600626F6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MEG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5BC987-85B3-4EF6-BE10-94691D8D544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MEG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5A4C55-C3CD-447C-BF44-E646CEB458B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28700" y="381000"/>
            <a:ext cx="6934200" cy="609600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3429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latin typeface="Garamond"/>
                <a:cs typeface="Garamond"/>
              </a:defRPr>
            </a:lvl1pPr>
          </a:lstStyle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74696" y="65151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Garamond"/>
                <a:cs typeface="Garamond"/>
              </a:defRPr>
            </a:lvl1pPr>
          </a:lstStyle>
          <a:p>
            <a:r>
              <a:rPr lang="en-US" smtClean="0"/>
              <a:t>MEG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Garamond"/>
                <a:cs typeface="Garamond"/>
              </a:defRPr>
            </a:lvl1pPr>
          </a:lstStyle>
          <a:p>
            <a:fld id="{0CD1147A-D69D-4DDA-885E-58B45A48C3F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Garamond"/>
          <a:ea typeface="+mj-ea"/>
          <a:cs typeface="Garamond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0000CC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0000CC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0000CC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0000CC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CC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CC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CC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CC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Garamond"/>
          <a:ea typeface="+mn-ea"/>
          <a:cs typeface="Garamond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Garamond"/>
          <a:cs typeface="Garamond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Garamond"/>
          <a:cs typeface="Garamond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Garamond"/>
          <a:cs typeface="Garamond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Garamond"/>
          <a:cs typeface="Garamond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8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8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8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8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3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jpe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4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25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26.e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27.emf"/><Relationship Id="rId11" Type="http://schemas.openxmlformats.org/officeDocument/2006/relationships/image" Target="../media/image2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25.emf"/><Relationship Id="rId5" Type="http://schemas.openxmlformats.org/officeDocument/2006/relationships/image" Target="../media/image31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wmf"/><Relationship Id="rId3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Relationship Id="rId3" Type="http://schemas.openxmlformats.org/officeDocument/2006/relationships/image" Target="../media/image49.gi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4" Type="http://schemas.openxmlformats.org/officeDocument/2006/relationships/image" Target="../media/image5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3.png"/><Relationship Id="rId5" Type="http://schemas.openxmlformats.org/officeDocument/2006/relationships/image" Target="../media/image6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e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Relationship Id="rId3" Type="http://schemas.openxmlformats.org/officeDocument/2006/relationships/image" Target="../media/image6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5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14400" y="2130425"/>
            <a:ext cx="7200900" cy="1184275"/>
          </a:xfrm>
          <a:ln/>
        </p:spPr>
        <p:txBody>
          <a:bodyPr/>
          <a:lstStyle/>
          <a:p>
            <a:r>
              <a:rPr lang="en-US" dirty="0" smtClean="0">
                <a:solidFill>
                  <a:srgbClr val="0000CC"/>
                </a:solidFill>
              </a:rPr>
              <a:t>The</a:t>
            </a:r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new </a:t>
            </a:r>
            <a:r>
              <a:rPr lang="en-US" dirty="0">
                <a:solidFill>
                  <a:srgbClr val="0000CC"/>
                </a:solidFill>
              </a:rPr>
              <a:t>MEG tracker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724400" y="5257800"/>
            <a:ext cx="3733800" cy="762000"/>
          </a:xfrm>
        </p:spPr>
        <p:txBody>
          <a:bodyPr/>
          <a:lstStyle/>
          <a:p>
            <a:r>
              <a:rPr lang="en-US" sz="1800" dirty="0" smtClean="0">
                <a:solidFill>
                  <a:schemeClr val="tx1"/>
                </a:solidFill>
              </a:rPr>
              <a:t>Marco Grassi</a:t>
            </a:r>
          </a:p>
          <a:p>
            <a:r>
              <a:rPr lang="en-US" sz="1800" dirty="0" smtClean="0"/>
              <a:t>INFN - Pisa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TPC prototype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056764"/>
            <a:ext cx="8651571" cy="4686936"/>
          </a:xfrm>
          <a:prstGeom prst="rect">
            <a:avLst/>
          </a:prstGeom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914400" y="1257300"/>
            <a:ext cx="77724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A prototype of a radial TPC has been assembled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A long term R&amp;D has been started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tabLst>
                <a:tab pos="6186488" algn="r"/>
              </a:tabLst>
            </a:pPr>
            <a:endParaRPr lang="en-GB" sz="2000" dirty="0" smtClean="0">
              <a:solidFill>
                <a:srgbClr val="0000CC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Arial" pitchFamily="34" charset="0"/>
              <a:buChar char="•"/>
              <a:tabLst>
                <a:tab pos="6186488" algn="r"/>
              </a:tabLst>
            </a:pPr>
            <a:endParaRPr lang="en-GB" sz="2000" dirty="0" smtClean="0">
              <a:solidFill>
                <a:srgbClr val="0000CC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tabLst>
                <a:tab pos="6186488" algn="r"/>
              </a:tabLst>
            </a:pPr>
            <a:endParaRPr lang="en-GB" sz="2000" baseline="30000" dirty="0" smtClean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340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28700" y="381000"/>
            <a:ext cx="6362700" cy="609600"/>
          </a:xfrm>
          <a:ln/>
        </p:spPr>
        <p:txBody>
          <a:bodyPr/>
          <a:lstStyle/>
          <a:p>
            <a:r>
              <a:rPr lang="en-US" dirty="0" smtClean="0">
                <a:solidFill>
                  <a:srgbClr val="0000CC"/>
                </a:solidFill>
              </a:rPr>
              <a:t>Alternative solutions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28700" y="1600200"/>
            <a:ext cx="708660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spcBef>
                <a:spcPct val="20000"/>
              </a:spcBef>
              <a:tabLst>
                <a:tab pos="6186488" algn="r"/>
              </a:tabLst>
            </a:pPr>
            <a:endParaRPr lang="en-GB" sz="2000" dirty="0" smtClean="0">
              <a:solidFill>
                <a:srgbClr val="0000CC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r>
              <a:rPr lang="en-GB" sz="2400" dirty="0" smtClean="0">
                <a:solidFill>
                  <a:srgbClr val="FF0000"/>
                </a:solidFill>
                <a:latin typeface="Garamond"/>
                <a:cs typeface="Garamond"/>
              </a:rPr>
              <a:t>Both options were discarded as tracking devices for MEG for different reasons</a:t>
            </a:r>
          </a:p>
          <a:p>
            <a:pPr marL="3429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Overall performances</a:t>
            </a:r>
          </a:p>
          <a:p>
            <a:pPr marL="3429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Transparency towards the TC</a:t>
            </a:r>
          </a:p>
          <a:p>
            <a:pPr marL="3429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6186488" algn="r"/>
              </a:tabLst>
            </a:pPr>
            <a:endParaRPr lang="en-GB" sz="2000" dirty="0" smtClean="0">
              <a:solidFill>
                <a:srgbClr val="0000CC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Complexity of building even a single prototype</a:t>
            </a:r>
          </a:p>
          <a:p>
            <a:pPr marL="3429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Long and mandatory research and development phase, not compatible with the tight schedule of the MEG upgrade</a:t>
            </a:r>
          </a:p>
          <a:p>
            <a:pPr marL="3429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Development of appropriate readout devices</a:t>
            </a:r>
            <a:endParaRPr lang="en-GB" sz="2000" dirty="0">
              <a:solidFill>
                <a:srgbClr val="008000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endParaRPr lang="en-GB" sz="2000" baseline="30000" dirty="0" smtClean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032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</a:t>
            </a:r>
            <a:endParaRPr lang="en-US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409700" y="1676400"/>
            <a:ext cx="65913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Garamond"/>
                <a:cs typeface="Garamond"/>
              </a:rPr>
              <a:t>Performances of the present system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Garamond"/>
                <a:cs typeface="Garamond"/>
              </a:rPr>
              <a:t>The new tracker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Simulation and expected performances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Key aspects 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Hit resolution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Ageing 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Mechanics, assembly and integration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Resources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Timetable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Conclusions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	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177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and Reconstruction</a:t>
            </a:r>
            <a:endParaRPr lang="en-US" dirty="0"/>
          </a:p>
        </p:txBody>
      </p:sp>
      <p:sp>
        <p:nvSpPr>
          <p:cNvPr id="6" name="Segnaposto contenuto 2"/>
          <p:cNvSpPr txBox="1">
            <a:spLocks/>
          </p:cNvSpPr>
          <p:nvPr/>
        </p:nvSpPr>
        <p:spPr bwMode="auto">
          <a:xfrm>
            <a:off x="800100" y="1340768"/>
            <a:ext cx="7848600" cy="5174332"/>
          </a:xfrm>
          <a:prstGeom prst="rect">
            <a:avLst/>
          </a:prstGeom>
          <a:ln w="9525" cap="flat" cmpd="sng" algn="ctr">
            <a:solidFill>
              <a:schemeClr val="accent3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Garamond"/>
                <a:cs typeface="Garamond"/>
              </a:rPr>
              <a:t>The fundamental tools to </a:t>
            </a:r>
            <a:r>
              <a:rPr lang="en-GB" dirty="0" smtClean="0">
                <a:solidFill>
                  <a:srgbClr val="008000"/>
                </a:solidFill>
                <a:latin typeface="Garamond"/>
                <a:cs typeface="Garamond"/>
              </a:rPr>
              <a:t>evaluate</a:t>
            </a:r>
            <a:r>
              <a:rPr lang="en-GB" dirty="0" smtClean="0">
                <a:latin typeface="Garamond"/>
                <a:cs typeface="Garamond"/>
              </a:rPr>
              <a:t>, </a:t>
            </a:r>
            <a:r>
              <a:rPr lang="en-GB" dirty="0" smtClean="0">
                <a:solidFill>
                  <a:srgbClr val="008000"/>
                </a:solidFill>
                <a:latin typeface="Garamond"/>
                <a:cs typeface="Garamond"/>
              </a:rPr>
              <a:t>design </a:t>
            </a:r>
            <a:r>
              <a:rPr lang="en-GB" dirty="0" smtClean="0">
                <a:latin typeface="Garamond"/>
                <a:cs typeface="Garamond"/>
              </a:rPr>
              <a:t>and </a:t>
            </a:r>
            <a:r>
              <a:rPr lang="en-GB" dirty="0" smtClean="0">
                <a:solidFill>
                  <a:srgbClr val="008000"/>
                </a:solidFill>
                <a:latin typeface="Garamond"/>
                <a:cs typeface="Garamond"/>
              </a:rPr>
              <a:t>optimize </a:t>
            </a:r>
            <a:r>
              <a:rPr lang="en-GB" dirty="0" smtClean="0">
                <a:latin typeface="Garamond"/>
                <a:cs typeface="Garamond"/>
              </a:rPr>
              <a:t>the new tracker are available</a:t>
            </a:r>
          </a:p>
          <a:p>
            <a:r>
              <a:rPr lang="en-GB" dirty="0" smtClean="0">
                <a:solidFill>
                  <a:srgbClr val="FF0000"/>
                </a:solidFill>
                <a:latin typeface="Garamond"/>
                <a:cs typeface="Garamond"/>
              </a:rPr>
              <a:t>Simulation</a:t>
            </a:r>
          </a:p>
          <a:p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MC code: 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both standard GEANT 3 MEG simulation and GEANT 4</a:t>
            </a:r>
          </a:p>
          <a:p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Detector configuration</a:t>
            </a:r>
            <a:r>
              <a:rPr lang="en-GB" sz="2000" dirty="0" smtClean="0">
                <a:solidFill>
                  <a:srgbClr val="0000FF"/>
                </a:solidFill>
                <a:latin typeface="Garamond"/>
                <a:cs typeface="Garamond"/>
              </a:rPr>
              <a:t>: </a:t>
            </a:r>
          </a:p>
          <a:p>
            <a:r>
              <a:rPr lang="en-GB" sz="2000" dirty="0" smtClean="0">
                <a:solidFill>
                  <a:srgbClr val="0000FF"/>
                </a:solidFill>
                <a:latin typeface="Garamond"/>
                <a:cs typeface="Garamond"/>
              </a:rPr>
              <a:t>	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target, magnetic field, non optimized chamber geometry,</a:t>
            </a:r>
            <a:r>
              <a:rPr lang="en-GB" sz="2000" dirty="0">
                <a:latin typeface="Garamond"/>
                <a:cs typeface="Garamond"/>
              </a:rPr>
              <a:t> 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correct material description, gas ionization, signal generation and pile up</a:t>
            </a:r>
          </a:p>
          <a:p>
            <a:r>
              <a:rPr lang="en-GB" dirty="0" smtClean="0">
                <a:solidFill>
                  <a:srgbClr val="FF0000"/>
                </a:solidFill>
                <a:latin typeface="Garamond"/>
                <a:cs typeface="Garamond"/>
              </a:rPr>
              <a:t>Reconstruction </a:t>
            </a:r>
          </a:p>
          <a:p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New </a:t>
            </a:r>
            <a:r>
              <a:rPr lang="en-GB" sz="2000" dirty="0" err="1" smtClean="0">
                <a:solidFill>
                  <a:srgbClr val="0000CC"/>
                </a:solidFill>
                <a:latin typeface="Garamond"/>
                <a:cs typeface="Garamond"/>
              </a:rPr>
              <a:t>Kalman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filter: 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adapted to the new tracker</a:t>
            </a:r>
          </a:p>
          <a:p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Basic package: 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GEANE</a:t>
            </a:r>
          </a:p>
          <a:p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Detector response: 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model of single hit resolution</a:t>
            </a:r>
          </a:p>
          <a:p>
            <a:endParaRPr lang="en-GB" dirty="0" smtClean="0">
              <a:solidFill>
                <a:srgbClr val="008000"/>
              </a:solidFill>
              <a:latin typeface="Garamond"/>
              <a:cs typeface="Garamond"/>
            </a:endParaRPr>
          </a:p>
          <a:p>
            <a:endParaRPr lang="en-GB" dirty="0" smtClean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524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608" y="342900"/>
            <a:ext cx="6157292" cy="685800"/>
          </a:xfrm>
        </p:spPr>
        <p:txBody>
          <a:bodyPr/>
          <a:lstStyle/>
          <a:p>
            <a:r>
              <a:rPr lang="en-GB" dirty="0">
                <a:solidFill>
                  <a:srgbClr val="0000CC"/>
                </a:solidFill>
              </a:rPr>
              <a:t>C</a:t>
            </a:r>
            <a:r>
              <a:rPr lang="en-GB" dirty="0" smtClean="0">
                <a:solidFill>
                  <a:srgbClr val="0000CC"/>
                </a:solidFill>
              </a:rPr>
              <a:t>hamber simulation</a:t>
            </a:r>
            <a:endParaRPr lang="en-GB" dirty="0">
              <a:solidFill>
                <a:srgbClr val="0000CC"/>
              </a:solidFill>
            </a:endParaRPr>
          </a:p>
        </p:txBody>
      </p:sp>
      <p:pic>
        <p:nvPicPr>
          <p:cNvPr id="7" name="Immagine 6" descr="sig_ev9.jpg"/>
          <p:cNvPicPr>
            <a:picLocks noChangeAspect="1"/>
          </p:cNvPicPr>
          <p:nvPr/>
        </p:nvPicPr>
        <p:blipFill>
          <a:blip r:embed="rId2" cstate="print"/>
          <a:srcRect t="16400" r="7133" b="15351"/>
          <a:stretch>
            <a:fillRect/>
          </a:stretch>
        </p:blipFill>
        <p:spPr>
          <a:xfrm>
            <a:off x="0" y="1412776"/>
            <a:ext cx="4499992" cy="4680520"/>
          </a:xfrm>
          <a:prstGeom prst="rect">
            <a:avLst/>
          </a:prstGeom>
        </p:spPr>
      </p:pic>
      <p:pic>
        <p:nvPicPr>
          <p:cNvPr id="8" name="Immagine 7" descr="sig_ev10.jpg"/>
          <p:cNvPicPr>
            <a:picLocks noChangeAspect="1"/>
          </p:cNvPicPr>
          <p:nvPr/>
        </p:nvPicPr>
        <p:blipFill>
          <a:blip r:embed="rId3" cstate="print"/>
          <a:srcRect t="17450" r="2447" b="16401"/>
          <a:stretch>
            <a:fillRect/>
          </a:stretch>
        </p:blipFill>
        <p:spPr>
          <a:xfrm>
            <a:off x="4416916" y="1484784"/>
            <a:ext cx="4727084" cy="453650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Expected performances 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569318"/>
              </p:ext>
            </p:extLst>
          </p:nvPr>
        </p:nvGraphicFramePr>
        <p:xfrm>
          <a:off x="457200" y="1485900"/>
          <a:ext cx="3949700" cy="1955800"/>
        </p:xfrm>
        <a:graphic>
          <a:graphicData uri="http://schemas.openxmlformats.org/drawingml/2006/table">
            <a:tbl>
              <a:tblPr/>
              <a:tblGrid>
                <a:gridCol w="1282700"/>
                <a:gridCol w="1447800"/>
                <a:gridCol w="609600"/>
                <a:gridCol w="609600"/>
              </a:tblGrid>
              <a:tr h="215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Item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Description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Thickness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10</a:t>
                      </a:r>
                      <a:r>
                        <a:rPr lang="en-US" sz="1000" b="0" i="0" u="none" strike="noStrike" baseline="30000">
                          <a:effectLst/>
                          <a:latin typeface="Verdana"/>
                        </a:rPr>
                        <a:t>-3</a:t>
                      </a:r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 X</a:t>
                      </a:r>
                      <a:r>
                        <a:rPr lang="en-US" sz="1000" b="0" i="0" u="none" strike="noStrike" baseline="-25000">
                          <a:effectLst/>
                          <a:latin typeface="Verdana"/>
                        </a:rPr>
                        <a:t>0</a:t>
                      </a:r>
                      <a:endParaRPr lang="en-US" sz="10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MEG target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(115 </a:t>
                      </a:r>
                      <a:r>
                        <a:rPr lang="en-US" sz="1000" b="0" i="0" u="none" strike="noStrike">
                          <a:effectLst/>
                          <a:latin typeface="Symbol"/>
                        </a:rPr>
                        <a:t>m</a:t>
                      </a:r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m Polietilene)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0.21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Sense wires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(25 </a:t>
                      </a:r>
                      <a:r>
                        <a:rPr lang="en-US" sz="1000" b="0" i="0" u="none" strike="noStrike">
                          <a:effectLst/>
                          <a:latin typeface="Symbol"/>
                        </a:rPr>
                        <a:t>m</a:t>
                      </a:r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m Ni/Cr)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0.16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0.54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Field wires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(40 </a:t>
                      </a:r>
                      <a:r>
                        <a:rPr lang="en-US" sz="1000" b="0" i="0" u="none" strike="noStrike">
                          <a:effectLst/>
                          <a:latin typeface="Symbol"/>
                        </a:rPr>
                        <a:t>m</a:t>
                      </a:r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m Al)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0.35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guard ring wires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(40 </a:t>
                      </a:r>
                      <a:r>
                        <a:rPr lang="en-US" sz="1000" b="0" i="0" u="none" strike="noStrike">
                          <a:effectLst/>
                          <a:latin typeface="Symbol"/>
                        </a:rPr>
                        <a:t>m</a:t>
                      </a:r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m Al)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0.03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protective foil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(20 </a:t>
                      </a:r>
                      <a:r>
                        <a:rPr lang="en-US" sz="1000" b="0" i="0" u="none" strike="noStrike">
                          <a:effectLst/>
                          <a:latin typeface="Symbol"/>
                        </a:rPr>
                        <a:t>m</a:t>
                      </a:r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m Kapton)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0.14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0.14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Inner gas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(pure He)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0.06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0.56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Tracker gas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(He/iBut. 85/15)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0.50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Total 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1 full turn w/o target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1.25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1143000" y="11430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 smtClean="0">
                <a:solidFill>
                  <a:srgbClr val="000090"/>
                </a:solidFill>
                <a:latin typeface="Garamond"/>
                <a:cs typeface="Garamond"/>
              </a:rPr>
              <a:t>Chamber thickness</a:t>
            </a:r>
          </a:p>
        </p:txBody>
      </p:sp>
      <p:sp>
        <p:nvSpPr>
          <p:cNvPr id="8" name="CasellaDiTesto 6"/>
          <p:cNvSpPr txBox="1"/>
          <p:nvPr/>
        </p:nvSpPr>
        <p:spPr>
          <a:xfrm>
            <a:off x="5600700" y="11430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 smtClean="0">
                <a:solidFill>
                  <a:srgbClr val="000090"/>
                </a:solidFill>
                <a:latin typeface="Garamond"/>
                <a:cs typeface="Garamond"/>
              </a:rPr>
              <a:t>Large number of hits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57200" y="3771900"/>
            <a:ext cx="83439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spcBef>
                <a:spcPct val="20000"/>
              </a:spcBef>
              <a:tabLst>
                <a:tab pos="1792288" algn="l"/>
                <a:tab pos="6186488" algn="r"/>
              </a:tabLst>
            </a:pPr>
            <a:r>
              <a:rPr lang="en-GB" sz="2400" dirty="0" smtClean="0">
                <a:solidFill>
                  <a:srgbClr val="000090"/>
                </a:solidFill>
                <a:latin typeface="Garamond"/>
                <a:cs typeface="Garamond"/>
              </a:rPr>
              <a:t>The simulation, which include a</a:t>
            </a:r>
            <a:r>
              <a:rPr lang="en-GB" sz="2400" dirty="0" smtClean="0">
                <a:solidFill>
                  <a:srgbClr val="008000"/>
                </a:solidFill>
                <a:latin typeface="Garamond"/>
                <a:cs typeface="Garamond"/>
              </a:rPr>
              <a:t> thinner target</a:t>
            </a:r>
            <a:r>
              <a:rPr lang="en-GB" sz="2400" dirty="0" smtClean="0">
                <a:solidFill>
                  <a:srgbClr val="660066"/>
                </a:solidFill>
                <a:latin typeface="Garamond"/>
                <a:cs typeface="Garamond"/>
              </a:rPr>
              <a:t>, </a:t>
            </a:r>
            <a:r>
              <a:rPr lang="en-GB" sz="2400" dirty="0" smtClean="0">
                <a:solidFill>
                  <a:srgbClr val="000090"/>
                </a:solidFill>
                <a:latin typeface="Garamond"/>
                <a:cs typeface="Garamond"/>
              </a:rPr>
              <a:t>gives the following resolutions in </a:t>
            </a:r>
            <a:r>
              <a:rPr lang="en-GB" sz="2400" dirty="0" smtClean="0">
                <a:solidFill>
                  <a:srgbClr val="008000"/>
                </a:solidFill>
                <a:latin typeface="Garamond"/>
                <a:cs typeface="Garamond"/>
              </a:rPr>
              <a:t>standard deviations</a:t>
            </a:r>
          </a:p>
          <a:p>
            <a:pPr algn="r" eaLnBrk="1" hangingPunct="1">
              <a:spcBef>
                <a:spcPct val="20000"/>
              </a:spcBef>
              <a:tabLst>
                <a:tab pos="1792288" algn="l"/>
                <a:tab pos="6186488" algn="r"/>
              </a:tabLst>
            </a:pP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 </a:t>
            </a:r>
            <a:r>
              <a:rPr lang="en-GB" sz="2000" dirty="0" smtClean="0">
                <a:latin typeface="Garamond"/>
                <a:cs typeface="Garamond"/>
              </a:rPr>
              <a:t>(black: present system)</a:t>
            </a:r>
          </a:p>
          <a:p>
            <a:pPr marL="3429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2511425" algn="l"/>
                <a:tab pos="5022850" algn="l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Momentum  	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~130 </a:t>
            </a:r>
            <a:r>
              <a:rPr lang="en-GB" sz="2000" dirty="0" err="1" smtClean="0">
                <a:solidFill>
                  <a:srgbClr val="FF0000"/>
                </a:solidFill>
                <a:latin typeface="Garamond"/>
                <a:cs typeface="Garamond"/>
              </a:rPr>
              <a:t>KeV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	</a:t>
            </a:r>
            <a:r>
              <a:rPr lang="en-GB" sz="2000" dirty="0" smtClean="0">
                <a:solidFill>
                  <a:srgbClr val="000000"/>
                </a:solidFill>
                <a:latin typeface="Garamond"/>
                <a:cs typeface="Garamond"/>
              </a:rPr>
              <a:t>350 </a:t>
            </a:r>
            <a:r>
              <a:rPr lang="en-GB" sz="2000" dirty="0" err="1" smtClean="0">
                <a:solidFill>
                  <a:srgbClr val="000000"/>
                </a:solidFill>
                <a:latin typeface="Garamond"/>
                <a:cs typeface="Garamond"/>
              </a:rPr>
              <a:t>KeV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	</a:t>
            </a:r>
          </a:p>
          <a:p>
            <a:pPr marL="3429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2511425" algn="l"/>
                <a:tab pos="5022850" algn="l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Angular     	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~5 </a:t>
            </a:r>
            <a:r>
              <a:rPr lang="en-GB" sz="2000" dirty="0" err="1" smtClean="0">
                <a:solidFill>
                  <a:srgbClr val="FF0000"/>
                </a:solidFill>
                <a:latin typeface="Garamond"/>
                <a:cs typeface="Garamond"/>
              </a:rPr>
              <a:t>mrad</a:t>
            </a:r>
            <a:r>
              <a:rPr lang="en-GB" sz="2000" dirty="0">
                <a:solidFill>
                  <a:srgbClr val="FF0000"/>
                </a:solidFill>
                <a:latin typeface="Garamond"/>
                <a:cs typeface="Garamond"/>
              </a:rPr>
              <a:t> 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; ~5 </a:t>
            </a:r>
            <a:r>
              <a:rPr lang="en-GB" sz="2000" dirty="0" err="1" smtClean="0">
                <a:solidFill>
                  <a:srgbClr val="FF0000"/>
                </a:solidFill>
                <a:latin typeface="Garamond"/>
                <a:cs typeface="Garamond"/>
              </a:rPr>
              <a:t>mrad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	</a:t>
            </a:r>
            <a:r>
              <a:rPr lang="en-GB" sz="2000" dirty="0" smtClean="0">
                <a:solidFill>
                  <a:srgbClr val="000000"/>
                </a:solidFill>
                <a:latin typeface="Garamond"/>
                <a:cs typeface="Garamond"/>
              </a:rPr>
              <a:t>9 </a:t>
            </a:r>
            <a:r>
              <a:rPr lang="en-GB" sz="2000" dirty="0" err="1" smtClean="0">
                <a:solidFill>
                  <a:srgbClr val="000000"/>
                </a:solidFill>
                <a:latin typeface="Garamond"/>
                <a:cs typeface="Garamond"/>
              </a:rPr>
              <a:t>mrad</a:t>
            </a:r>
            <a:r>
              <a:rPr lang="en-GB" sz="2000" dirty="0" smtClean="0">
                <a:solidFill>
                  <a:srgbClr val="000000"/>
                </a:solidFill>
                <a:latin typeface="Garamond"/>
                <a:cs typeface="Garamond"/>
              </a:rPr>
              <a:t> ; 11 </a:t>
            </a:r>
            <a:r>
              <a:rPr lang="en-GB" sz="2000" dirty="0" err="1" smtClean="0">
                <a:solidFill>
                  <a:srgbClr val="000000"/>
                </a:solidFill>
                <a:latin typeface="Garamond"/>
                <a:cs typeface="Garamond"/>
              </a:rPr>
              <a:t>mrad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	</a:t>
            </a:r>
          </a:p>
          <a:p>
            <a:pPr marL="3429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2511425" algn="l"/>
                <a:tab pos="5022850" algn="l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Vertex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	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~1.2 mm ; ~0.7 mm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	</a:t>
            </a:r>
            <a:r>
              <a:rPr lang="en-GB" sz="2000" dirty="0" smtClean="0">
                <a:solidFill>
                  <a:srgbClr val="000000"/>
                </a:solidFill>
                <a:latin typeface="Garamond"/>
                <a:cs typeface="Garamond"/>
              </a:rPr>
              <a:t>1.8 </a:t>
            </a:r>
            <a:r>
              <a:rPr lang="en-GB" sz="2000" dirty="0">
                <a:solidFill>
                  <a:srgbClr val="000000"/>
                </a:solidFill>
                <a:latin typeface="Garamond"/>
                <a:cs typeface="Garamond"/>
              </a:rPr>
              <a:t>mm ; </a:t>
            </a:r>
            <a:r>
              <a:rPr lang="en-GB" sz="2000" dirty="0" smtClean="0">
                <a:solidFill>
                  <a:srgbClr val="000000"/>
                </a:solidFill>
                <a:latin typeface="Garamond"/>
                <a:cs typeface="Garamond"/>
              </a:rPr>
              <a:t>1.1 </a:t>
            </a:r>
            <a:r>
              <a:rPr lang="en-GB" sz="2000" dirty="0">
                <a:solidFill>
                  <a:srgbClr val="000000"/>
                </a:solidFill>
                <a:latin typeface="Garamond"/>
                <a:cs typeface="Garamond"/>
              </a:rPr>
              <a:t>mm</a:t>
            </a:r>
          </a:p>
          <a:p>
            <a:pPr marL="3429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2511425" algn="l"/>
                <a:tab pos="5022850" algn="l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DC-TC matching eff. </a:t>
            </a:r>
            <a:r>
              <a:rPr lang="en-GB" sz="2000" dirty="0">
                <a:solidFill>
                  <a:srgbClr val="FF0000"/>
                </a:solidFill>
                <a:latin typeface="Garamond"/>
                <a:cs typeface="Garamond"/>
              </a:rPr>
              <a:t>~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 90 %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	</a:t>
            </a:r>
            <a:r>
              <a:rPr lang="en-GB" sz="2000" dirty="0" smtClean="0">
                <a:latin typeface="Garamond"/>
                <a:cs typeface="Garamond"/>
              </a:rPr>
              <a:t>41%</a:t>
            </a:r>
            <a:endParaRPr lang="en-GB" sz="2000" dirty="0"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tabLst>
                <a:tab pos="1792288" algn="l"/>
                <a:tab pos="6186488" algn="r"/>
              </a:tabLst>
            </a:pPr>
            <a:endParaRPr lang="en-GB" sz="2000" baseline="30000" dirty="0" smtClean="0">
              <a:solidFill>
                <a:srgbClr val="0000CC"/>
              </a:solidFill>
              <a:latin typeface="Comic Sans MS" pitchFamily="66" charset="0"/>
            </a:endParaRPr>
          </a:p>
        </p:txBody>
      </p:sp>
      <p:pic>
        <p:nvPicPr>
          <p:cNvPr id="10" name="Immagine 6" descr="ncellbf.jpg"/>
          <p:cNvPicPr>
            <a:picLocks noChangeAspect="1"/>
          </p:cNvPicPr>
          <p:nvPr/>
        </p:nvPicPr>
        <p:blipFill>
          <a:blip r:embed="rId2" cstate="print"/>
          <a:srcRect l="8391" t="16400" r="8391" b="10101"/>
          <a:stretch>
            <a:fillRect/>
          </a:stretch>
        </p:blipFill>
        <p:spPr>
          <a:xfrm rot="5400000">
            <a:off x="5760720" y="1303020"/>
            <a:ext cx="2194560" cy="2743200"/>
          </a:xfrm>
          <a:prstGeom prst="rect">
            <a:avLst/>
          </a:prstGeom>
        </p:spPr>
      </p:pic>
      <p:sp>
        <p:nvSpPr>
          <p:cNvPr id="12" name="CasellaDiTesto 6"/>
          <p:cNvSpPr txBox="1"/>
          <p:nvPr/>
        </p:nvSpPr>
        <p:spPr>
          <a:xfrm>
            <a:off x="6972300" y="2286000"/>
            <a:ext cx="19431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Red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: new tracker</a:t>
            </a:r>
            <a:endParaRPr lang="en-GB" sz="2000" dirty="0" smtClean="0">
              <a:solidFill>
                <a:srgbClr val="FF0000"/>
              </a:solidFill>
              <a:latin typeface="Garamond"/>
              <a:cs typeface="Garamond"/>
            </a:endParaRPr>
          </a:p>
          <a:p>
            <a:pPr algn="l"/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&lt;N&gt; ≈ 64</a:t>
            </a:r>
          </a:p>
          <a:p>
            <a:pPr algn="l"/>
            <a:endParaRPr lang="en-GB" sz="2000" dirty="0" smtClean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3608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</a:t>
            </a:r>
            <a:endParaRPr lang="en-US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409700" y="1676400"/>
            <a:ext cx="65913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Garamond"/>
                <a:cs typeface="Garamond"/>
              </a:rPr>
              <a:t>Performances of the present system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Garamond"/>
                <a:cs typeface="Garamond"/>
              </a:rPr>
              <a:t>The new tracker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Garamond"/>
                <a:cs typeface="Garamond"/>
              </a:rPr>
              <a:t>Simulation and expected performances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Key aspects 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Hit resolution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Ageing 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Mechanics, assembly and integration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Resources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Timetable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Conclusion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s 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	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0535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852282"/>
            <a:ext cx="3771900" cy="26628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CC"/>
                </a:solidFill>
              </a:rPr>
              <a:t>Key item #1: Single hit resolution</a:t>
            </a:r>
            <a:endParaRPr lang="en-GB" dirty="0">
              <a:solidFill>
                <a:srgbClr val="0000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1257300"/>
            <a:ext cx="3657600" cy="2514600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>
                <a:solidFill>
                  <a:srgbClr val="008000"/>
                </a:solidFill>
              </a:rPr>
              <a:t>Resolution on the impact parameter: </a:t>
            </a:r>
            <a:r>
              <a:rPr lang="en-GB" sz="2000" dirty="0" smtClean="0">
                <a:solidFill>
                  <a:srgbClr val="FF0000"/>
                </a:solidFill>
              </a:rPr>
              <a:t>130 ÷ 350 </a:t>
            </a:r>
            <a:r>
              <a:rPr lang="en-GB" sz="2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GB" sz="2000" dirty="0" smtClean="0">
                <a:solidFill>
                  <a:srgbClr val="FF0000"/>
                </a:solidFill>
              </a:rPr>
              <a:t>m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 smtClean="0">
                <a:solidFill>
                  <a:srgbClr val="0000CC"/>
                </a:solidFill>
              </a:rPr>
              <a:t>He/iC</a:t>
            </a:r>
            <a:r>
              <a:rPr lang="en-GB" sz="2000" baseline="-25000" dirty="0" smtClean="0">
                <a:solidFill>
                  <a:srgbClr val="0000CC"/>
                </a:solidFill>
              </a:rPr>
              <a:t>2</a:t>
            </a:r>
            <a:r>
              <a:rPr lang="en-GB" sz="2000" dirty="0" smtClean="0">
                <a:solidFill>
                  <a:srgbClr val="0000CC"/>
                </a:solidFill>
              </a:rPr>
              <a:t>H</a:t>
            </a:r>
            <a:r>
              <a:rPr lang="en-GB" sz="2000" baseline="-25000" dirty="0" smtClean="0">
                <a:solidFill>
                  <a:srgbClr val="0000CC"/>
                </a:solidFill>
              </a:rPr>
              <a:t>4</a:t>
            </a:r>
            <a:r>
              <a:rPr lang="en-GB" sz="2000" dirty="0" smtClean="0">
                <a:solidFill>
                  <a:srgbClr val="0000CC"/>
                </a:solidFill>
              </a:rPr>
              <a:t> 90/10 gas mixture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 smtClean="0">
                <a:solidFill>
                  <a:srgbClr val="0000CC"/>
                </a:solidFill>
              </a:rPr>
              <a:t>25 </a:t>
            </a:r>
            <a:r>
              <a:rPr lang="en-GB" sz="2000" dirty="0" smtClean="0">
                <a:solidFill>
                  <a:srgbClr val="0000CC"/>
                </a:solidFill>
                <a:latin typeface="Symbol" charset="2"/>
                <a:cs typeface="Symbol" charset="2"/>
              </a:rPr>
              <a:t>m</a:t>
            </a:r>
            <a:r>
              <a:rPr lang="en-GB" sz="2000" dirty="0" smtClean="0">
                <a:solidFill>
                  <a:srgbClr val="0000CC"/>
                </a:solidFill>
              </a:rPr>
              <a:t>m wires</a:t>
            </a:r>
          </a:p>
          <a:p>
            <a:pPr marL="0" indent="0">
              <a:buClr>
                <a:srgbClr val="FF0000"/>
              </a:buClr>
            </a:pPr>
            <a:r>
              <a:rPr lang="en-GB" sz="2000" dirty="0" smtClean="0">
                <a:solidFill>
                  <a:srgbClr val="008000"/>
                </a:solidFill>
              </a:rPr>
              <a:t>Limiting factors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 smtClean="0">
                <a:solidFill>
                  <a:srgbClr val="0000CC"/>
                </a:solidFill>
              </a:rPr>
              <a:t>Primary ion. Density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 smtClean="0">
                <a:solidFill>
                  <a:srgbClr val="0000CC"/>
                </a:solidFill>
              </a:rPr>
              <a:t>Time measurements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75" y="1206500"/>
            <a:ext cx="4210225" cy="2527300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 bwMode="auto">
          <a:xfrm rot="19509089">
            <a:off x="173482" y="4270964"/>
            <a:ext cx="2314251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indent="127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Garfield simulation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 rot="19509089">
            <a:off x="1295150" y="1441622"/>
            <a:ext cx="125586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indent="127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KLOE Prototype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4457700" y="3771900"/>
            <a:ext cx="44577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aramond"/>
                <a:cs typeface="Garamond"/>
              </a:rPr>
              <a:t>MEG aims at better performances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defRPr/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Heavier gas: 85/15 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defRPr/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Faster </a:t>
            </a:r>
            <a:r>
              <a:rPr lang="en-GB" sz="2000" dirty="0">
                <a:solidFill>
                  <a:srgbClr val="0000CC"/>
                </a:solidFill>
                <a:latin typeface="Garamond"/>
                <a:cs typeface="Garamond"/>
              </a:rPr>
              <a:t>electronic 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chain</a:t>
            </a:r>
          </a:p>
          <a:p>
            <a:pPr algn="r" eaLnBrk="1" hangingPunct="1">
              <a:spcBef>
                <a:spcPct val="20000"/>
              </a:spcBef>
              <a:buClr>
                <a:srgbClr val="FF0000"/>
              </a:buClr>
              <a:defRPr/>
            </a:pPr>
            <a:r>
              <a:rPr lang="en-GB" sz="1800" dirty="0" smtClean="0">
                <a:latin typeface="Garamond"/>
                <a:cs typeface="Garamond"/>
              </a:rPr>
              <a:t>HF preamplifiers + DRS</a:t>
            </a:r>
            <a:endParaRPr lang="en-GB" sz="1800" dirty="0"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rgbClr val="0000CC"/>
                </a:solidFill>
                <a:latin typeface="Garamond"/>
                <a:cs typeface="Garamond"/>
              </a:rPr>
              <a:t>Better use of all clusters in the 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signal</a:t>
            </a:r>
          </a:p>
          <a:p>
            <a:pPr algn="r" eaLnBrk="1" hangingPunct="1">
              <a:spcBef>
                <a:spcPct val="20000"/>
              </a:spcBef>
              <a:buClr>
                <a:srgbClr val="FF0000"/>
              </a:buClr>
              <a:defRPr/>
            </a:pPr>
            <a:r>
              <a:rPr lang="en-GB" sz="1800" dirty="0" smtClean="0">
                <a:latin typeface="Garamond"/>
                <a:cs typeface="Garamond"/>
              </a:rPr>
              <a:t>Cluster timing </a:t>
            </a:r>
            <a:endParaRPr lang="en-GB" sz="1800" dirty="0">
              <a:solidFill>
                <a:srgbClr val="0000CC"/>
              </a:solidFill>
              <a:latin typeface="Garamond"/>
              <a:cs typeface="Garamond"/>
            </a:endParaRPr>
          </a:p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Backup: ATAR active target </a:t>
            </a:r>
          </a:p>
          <a:p>
            <a:pPr marL="342900" indent="-342900" algn="l" eaLnBrk="1" hangingPunct="1">
              <a:spcBef>
                <a:spcPct val="20000"/>
              </a:spcBef>
              <a:defRPr/>
            </a:pPr>
            <a:endParaRPr lang="en-GB" sz="2000" dirty="0">
              <a:solidFill>
                <a:srgbClr val="008000"/>
              </a:solidFill>
              <a:latin typeface="Garamond"/>
              <a:cs typeface="Garamond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aramond"/>
              <a:cs typeface="Garamond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943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550" y="1212850"/>
            <a:ext cx="7105650" cy="370205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000" dirty="0" smtClean="0">
                <a:solidFill>
                  <a:srgbClr val="008000"/>
                </a:solidFill>
              </a:rPr>
              <a:t>Small prototype with threefold purpose: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000" dirty="0" smtClean="0">
                <a:solidFill>
                  <a:srgbClr val="008000"/>
                </a:solidFill>
              </a:rPr>
              <a:t>     </a:t>
            </a:r>
            <a:r>
              <a:rPr lang="en-US" sz="2000" dirty="0" smtClean="0">
                <a:solidFill>
                  <a:srgbClr val="FF0000"/>
                </a:solidFill>
              </a:rPr>
              <a:t>measure the resolution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     test the electronic chain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     test the cluster timing technique</a:t>
            </a:r>
            <a:endParaRPr lang="en-US" sz="2000" dirty="0" smtClean="0"/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1800" dirty="0" smtClean="0">
                <a:ea typeface="+mn-ea"/>
              </a:rPr>
              <a:t>  </a:t>
            </a:r>
            <a:r>
              <a:rPr lang="en-US" sz="1800" dirty="0" smtClean="0"/>
              <a:t>	 </a:t>
            </a:r>
            <a:r>
              <a:rPr lang="en-US" sz="1800" dirty="0" smtClean="0">
                <a:ea typeface="+mn-ea"/>
              </a:rPr>
              <a:t>- 8x8 small squares cell (0.7x0.7cm</a:t>
            </a:r>
            <a:r>
              <a:rPr lang="en-US" sz="1800" baseline="30000" dirty="0" smtClean="0">
                <a:ea typeface="+mn-ea"/>
              </a:rPr>
              <a:t>2</a:t>
            </a:r>
            <a:r>
              <a:rPr lang="en-US" sz="1800" dirty="0" smtClean="0">
                <a:ea typeface="+mn-ea"/>
              </a:rPr>
              <a:t>)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1800" dirty="0" smtClean="0">
                <a:ea typeface="+mn-ea"/>
              </a:rPr>
              <a:t>    	 - 50 cm long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1800" dirty="0" smtClean="0">
                <a:ea typeface="+mn-ea"/>
              </a:rPr>
              <a:t>   	 - He/</a:t>
            </a:r>
            <a:r>
              <a:rPr lang="en-US" sz="1800" dirty="0" err="1" smtClean="0">
                <a:ea typeface="+mn-ea"/>
              </a:rPr>
              <a:t>Isobutane</a:t>
            </a:r>
            <a:r>
              <a:rPr lang="en-US" sz="1800" dirty="0" smtClean="0">
                <a:ea typeface="+mn-ea"/>
              </a:rPr>
              <a:t> 90/10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1800" dirty="0" smtClean="0">
                <a:ea typeface="+mn-ea"/>
              </a:rPr>
              <a:t>   	 - No stereo angle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1800" dirty="0" smtClean="0">
                <a:ea typeface="+mn-ea"/>
              </a:rPr>
              <a:t>  	 - FE board to test cluster timing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1800" dirty="0" smtClean="0">
                <a:ea typeface="+mn-ea"/>
              </a:rPr>
              <a:t>   	 - Test with cosmic telescope</a:t>
            </a:r>
          </a:p>
        </p:txBody>
      </p:sp>
      <p:sp>
        <p:nvSpPr>
          <p:cNvPr id="14341" name="Content Placeholder 2"/>
          <p:cNvSpPr txBox="1">
            <a:spLocks/>
          </p:cNvSpPr>
          <p:nvPr/>
        </p:nvSpPr>
        <p:spPr bwMode="auto">
          <a:xfrm>
            <a:off x="6286500" y="4914900"/>
            <a:ext cx="247332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000" dirty="0">
                <a:latin typeface="Garamond"/>
                <a:cs typeface="Garamond"/>
              </a:rPr>
              <a:t>Mylar windows</a:t>
            </a:r>
          </a:p>
          <a:p>
            <a:pPr eaLnBrk="1" hangingPunct="1">
              <a:spcBef>
                <a:spcPct val="20000"/>
              </a:spcBef>
            </a:pPr>
            <a:r>
              <a:rPr lang="en-US" sz="2000" dirty="0">
                <a:latin typeface="Garamond"/>
                <a:cs typeface="Garamond"/>
              </a:rPr>
              <a:t>to reduce MS of</a:t>
            </a:r>
          </a:p>
          <a:p>
            <a:pPr eaLnBrk="1" hangingPunct="1">
              <a:spcBef>
                <a:spcPct val="20000"/>
              </a:spcBef>
            </a:pPr>
            <a:r>
              <a:rPr lang="en-US" sz="2000" dirty="0">
                <a:latin typeface="Garamond"/>
                <a:cs typeface="Garamond"/>
              </a:rPr>
              <a:t>incoming </a:t>
            </a:r>
            <a:r>
              <a:rPr lang="en-US" sz="2000" dirty="0" err="1">
                <a:latin typeface="Garamond"/>
                <a:cs typeface="Garamond"/>
              </a:rPr>
              <a:t>muons</a:t>
            </a:r>
            <a:endParaRPr lang="en-US" sz="2000" dirty="0">
              <a:latin typeface="Garamond"/>
              <a:cs typeface="Garamond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791325" y="6378575"/>
            <a:ext cx="2138363" cy="406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Hit resolution</a:t>
            </a:r>
            <a:endParaRPr lang="en-US" dirty="0"/>
          </a:p>
        </p:txBody>
      </p:sp>
      <p:pic>
        <p:nvPicPr>
          <p:cNvPr id="12" name="Picture 10" descr="foto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962"/>
          <a:stretch/>
        </p:blipFill>
        <p:spPr bwMode="auto">
          <a:xfrm rot="5400000">
            <a:off x="5699248" y="1762247"/>
            <a:ext cx="2596905" cy="23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" descr="foto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317"/>
          <a:stretch/>
        </p:blipFill>
        <p:spPr bwMode="auto">
          <a:xfrm>
            <a:off x="2634737" y="4831501"/>
            <a:ext cx="3880363" cy="1912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Hit </a:t>
            </a:r>
            <a:r>
              <a:rPr lang="it-IT" dirty="0" err="1" smtClean="0"/>
              <a:t>resolution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t="1" r="24635" b="47286"/>
          <a:stretch/>
        </p:blipFill>
        <p:spPr bwMode="auto">
          <a:xfrm>
            <a:off x="342900" y="1257300"/>
            <a:ext cx="5205763" cy="2845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971800" y="4800600"/>
            <a:ext cx="56007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Reuse spare </a:t>
            </a:r>
            <a:r>
              <a:rPr lang="en-GB" sz="2000" dirty="0" err="1" smtClean="0">
                <a:solidFill>
                  <a:srgbClr val="0000CC"/>
                </a:solidFill>
                <a:latin typeface="Garamond"/>
                <a:cs typeface="Garamond"/>
              </a:rPr>
              <a:t>BaBar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tracker elements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Resolutions at the DUT location 20 – 40 </a:t>
            </a:r>
            <a:r>
              <a:rPr lang="en-GB" sz="2000" dirty="0" smtClean="0">
                <a:solidFill>
                  <a:srgbClr val="0000CC"/>
                </a:solidFill>
                <a:latin typeface="Symbol" charset="2"/>
                <a:cs typeface="Symbol" charset="2"/>
              </a:rPr>
              <a:t>m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m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Trigger with external scintillator telescope </a:t>
            </a:r>
          </a:p>
        </p:txBody>
      </p:sp>
      <p:sp>
        <p:nvSpPr>
          <p:cNvPr id="3" name="Rectangle 2"/>
          <p:cNvSpPr/>
          <p:nvPr/>
        </p:nvSpPr>
        <p:spPr>
          <a:xfrm>
            <a:off x="4343400" y="36576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400" dirty="0" smtClean="0">
                <a:solidFill>
                  <a:srgbClr val="008000"/>
                </a:solidFill>
                <a:latin typeface="Garamond"/>
                <a:cs typeface="Garamond"/>
              </a:rPr>
              <a:t>Si strip telescope 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400" dirty="0">
                <a:solidFill>
                  <a:srgbClr val="FF0000"/>
                </a:solidFill>
                <a:latin typeface="Garamond"/>
                <a:cs typeface="Garamond"/>
              </a:rPr>
              <a:t>f</a:t>
            </a:r>
            <a:r>
              <a:rPr lang="en-US" sz="2400" dirty="0" smtClean="0">
                <a:solidFill>
                  <a:srgbClr val="FF0000"/>
                </a:solidFill>
                <a:latin typeface="Garamond"/>
                <a:cs typeface="Garamond"/>
              </a:rPr>
              <a:t>or precise cosmic </a:t>
            </a:r>
            <a:r>
              <a:rPr lang="en-US" sz="2400" dirty="0" err="1" smtClean="0">
                <a:solidFill>
                  <a:srgbClr val="FF0000"/>
                </a:solidFill>
                <a:latin typeface="Garamond"/>
                <a:cs typeface="Garamond"/>
              </a:rPr>
              <a:t>muon</a:t>
            </a:r>
            <a:r>
              <a:rPr lang="en-US" sz="2400" dirty="0" smtClean="0">
                <a:solidFill>
                  <a:srgbClr val="FF0000"/>
                </a:solidFill>
                <a:latin typeface="Garamond"/>
                <a:cs typeface="Garamond"/>
              </a:rPr>
              <a:t> tracking</a:t>
            </a:r>
            <a:endParaRPr lang="en-US" sz="240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6E06-B1CA-4937-9195-8B025913642D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</a:t>
            </a:r>
            <a:endParaRPr lang="en-US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409700" y="1676400"/>
            <a:ext cx="65913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Performances of the present system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The new tracker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Simulation and expected performances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Key aspects 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Hit resolution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Ageing 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Mechanics, assembly and integration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Resources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Timetable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Conclusions 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	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003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914400" y="1257300"/>
            <a:ext cx="7105650" cy="84455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2000" dirty="0" smtClean="0">
                <a:solidFill>
                  <a:srgbClr val="008000"/>
                </a:solidFill>
              </a:rPr>
              <a:t>The </a:t>
            </a:r>
            <a:r>
              <a:rPr lang="en-US" sz="2000" dirty="0" smtClean="0">
                <a:solidFill>
                  <a:srgbClr val="FF0000"/>
                </a:solidFill>
              </a:rPr>
              <a:t>small prototype </a:t>
            </a:r>
            <a:r>
              <a:rPr lang="en-US" sz="2000" dirty="0" smtClean="0">
                <a:solidFill>
                  <a:srgbClr val="008000"/>
                </a:solidFill>
              </a:rPr>
              <a:t>and the </a:t>
            </a:r>
            <a:r>
              <a:rPr lang="en-US" sz="2000" dirty="0" smtClean="0">
                <a:solidFill>
                  <a:srgbClr val="FF0000"/>
                </a:solidFill>
              </a:rPr>
              <a:t>cosmic telescope </a:t>
            </a:r>
            <a:r>
              <a:rPr lang="en-US" sz="2000" dirty="0" smtClean="0">
                <a:solidFill>
                  <a:srgbClr val="008000"/>
                </a:solidFill>
              </a:rPr>
              <a:t>are in integration phase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2000" dirty="0" smtClean="0">
                <a:solidFill>
                  <a:srgbClr val="008000"/>
                </a:solidFill>
              </a:rPr>
              <a:t>The system will be operational by the </a:t>
            </a:r>
            <a:r>
              <a:rPr lang="en-US" sz="2000" dirty="0" smtClean="0">
                <a:solidFill>
                  <a:srgbClr val="0000CC"/>
                </a:solidFill>
              </a:rPr>
              <a:t>end of </a:t>
            </a:r>
            <a:r>
              <a:rPr lang="en-US" sz="2000" dirty="0">
                <a:solidFill>
                  <a:srgbClr val="0000CC"/>
                </a:solidFill>
              </a:rPr>
              <a:t>J</a:t>
            </a:r>
            <a:r>
              <a:rPr lang="en-US" sz="2000" dirty="0" smtClean="0">
                <a:solidFill>
                  <a:srgbClr val="0000CC"/>
                </a:solidFill>
              </a:rPr>
              <a:t>anuary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sz="18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0480" b="27923"/>
          <a:stretch/>
        </p:blipFill>
        <p:spPr>
          <a:xfrm>
            <a:off x="228600" y="2122311"/>
            <a:ext cx="4254500" cy="16495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057400"/>
            <a:ext cx="4457700" cy="1990045"/>
          </a:xfrm>
          <a:prstGeom prst="rect">
            <a:avLst/>
          </a:prstGeom>
        </p:spPr>
      </p:pic>
      <p:pic>
        <p:nvPicPr>
          <p:cNvPr id="8" name="Picture 8" descr="fot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424518" y="4633882"/>
            <a:ext cx="2328801" cy="174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10780" b="5332"/>
          <a:stretch/>
        </p:blipFill>
        <p:spPr>
          <a:xfrm>
            <a:off x="2692400" y="3880556"/>
            <a:ext cx="2336800" cy="2624666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66E06-B1CA-4937-9195-8B025913642D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8614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Straight Connector 62"/>
          <p:cNvCxnSpPr/>
          <p:nvPr/>
        </p:nvCxnSpPr>
        <p:spPr>
          <a:xfrm rot="15633394">
            <a:off x="7266909" y="1937654"/>
            <a:ext cx="0" cy="559088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 rot="20862657">
            <a:off x="7073030" y="2074811"/>
            <a:ext cx="499967" cy="2053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186435" y="4501174"/>
            <a:ext cx="1559951" cy="1504826"/>
          </a:xfrm>
          <a:prstGeom prst="ellipse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ultiply 11"/>
          <p:cNvSpPr/>
          <p:nvPr/>
        </p:nvSpPr>
        <p:spPr>
          <a:xfrm>
            <a:off x="6931898" y="5191460"/>
            <a:ext cx="124244" cy="151863"/>
          </a:xfrm>
          <a:prstGeom prst="mathMultiply">
            <a:avLst/>
          </a:prstGeom>
          <a:solidFill>
            <a:schemeClr val="tx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6186435" y="1490439"/>
            <a:ext cx="1559951" cy="1504826"/>
          </a:xfrm>
          <a:prstGeom prst="ellipse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Multiply 4"/>
          <p:cNvSpPr/>
          <p:nvPr/>
        </p:nvSpPr>
        <p:spPr>
          <a:xfrm>
            <a:off x="6931898" y="2180725"/>
            <a:ext cx="124244" cy="151863"/>
          </a:xfrm>
          <a:prstGeom prst="mathMultiply">
            <a:avLst/>
          </a:prstGeom>
          <a:solidFill>
            <a:schemeClr val="tx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380250" y="2995810"/>
            <a:ext cx="1559951" cy="1504826"/>
          </a:xfrm>
          <a:prstGeom prst="ellipse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ultiply 8"/>
          <p:cNvSpPr/>
          <p:nvPr/>
        </p:nvSpPr>
        <p:spPr>
          <a:xfrm>
            <a:off x="7125713" y="3686096"/>
            <a:ext cx="124244" cy="151863"/>
          </a:xfrm>
          <a:prstGeom prst="mathMultiply">
            <a:avLst/>
          </a:prstGeom>
          <a:solidFill>
            <a:schemeClr val="tx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989854" y="2217199"/>
            <a:ext cx="0" cy="3089650"/>
          </a:xfrm>
          <a:prstGeom prst="line">
            <a:avLst/>
          </a:prstGeom>
          <a:ln w="317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15633394">
            <a:off x="7272341" y="4939795"/>
            <a:ext cx="0" cy="559088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15633394">
            <a:off x="7267106" y="3469631"/>
            <a:ext cx="0" cy="559088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16423771">
            <a:off x="6707461" y="4966052"/>
            <a:ext cx="0" cy="559088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rot="16423771">
            <a:off x="6903289" y="3466324"/>
            <a:ext cx="0" cy="559088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16423771">
            <a:off x="6711582" y="1966231"/>
            <a:ext cx="0" cy="559088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 rot="20862657">
            <a:off x="7331903" y="3581731"/>
            <a:ext cx="499967" cy="2053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 rot="194475">
            <a:off x="6273457" y="2116547"/>
            <a:ext cx="427982" cy="2053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 rot="194475">
            <a:off x="6372898" y="5097697"/>
            <a:ext cx="139433" cy="2053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Connector 66"/>
          <p:cNvCxnSpPr/>
          <p:nvPr/>
        </p:nvCxnSpPr>
        <p:spPr>
          <a:xfrm rot="16423771" flipH="1">
            <a:off x="4258734" y="3713846"/>
            <a:ext cx="4704081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6473307" y="1028700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tracks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rot="15633394" flipH="1">
            <a:off x="4963821" y="3696268"/>
            <a:ext cx="4704081" cy="0"/>
          </a:xfrm>
          <a:prstGeom prst="line">
            <a:avLst/>
          </a:prstGeom>
          <a:ln w="28575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8051800" y="4965802"/>
            <a:ext cx="541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T3</a:t>
            </a:r>
            <a:endParaRPr lang="en-US" sz="2800" dirty="0"/>
          </a:p>
        </p:txBody>
      </p:sp>
      <p:sp>
        <p:nvSpPr>
          <p:cNvPr id="80" name="TextBox 79"/>
          <p:cNvSpPr txBox="1"/>
          <p:nvPr/>
        </p:nvSpPr>
        <p:spPr>
          <a:xfrm>
            <a:off x="8051800" y="3502442"/>
            <a:ext cx="541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T2</a:t>
            </a:r>
            <a:endParaRPr lang="en-US" sz="2800" dirty="0"/>
          </a:p>
        </p:txBody>
      </p:sp>
      <p:sp>
        <p:nvSpPr>
          <p:cNvPr id="81" name="TextBox 80"/>
          <p:cNvSpPr txBox="1"/>
          <p:nvPr/>
        </p:nvSpPr>
        <p:spPr>
          <a:xfrm>
            <a:off x="8051800" y="1998133"/>
            <a:ext cx="541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T1</a:t>
            </a:r>
            <a:endParaRPr lang="en-US" sz="2800" dirty="0"/>
          </a:p>
        </p:txBody>
      </p:sp>
      <p:cxnSp>
        <p:nvCxnSpPr>
          <p:cNvPr id="83" name="Straight Connector 82"/>
          <p:cNvCxnSpPr/>
          <p:nvPr/>
        </p:nvCxnSpPr>
        <p:spPr>
          <a:xfrm>
            <a:off x="6990126" y="5265205"/>
            <a:ext cx="6459" cy="954993"/>
          </a:xfrm>
          <a:prstGeom prst="line">
            <a:avLst/>
          </a:prstGeom>
          <a:ln w="317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185954" y="3756662"/>
            <a:ext cx="8449" cy="2463536"/>
          </a:xfrm>
          <a:prstGeom prst="line">
            <a:avLst/>
          </a:prstGeom>
          <a:ln w="317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 flipH="1">
            <a:off x="6901611" y="6033334"/>
            <a:ext cx="40163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Δ</a:t>
            </a:r>
            <a:endParaRPr lang="en-US" sz="3200" dirty="0"/>
          </a:p>
        </p:txBody>
      </p:sp>
      <p:sp>
        <p:nvSpPr>
          <p:cNvPr id="91" name="TextBox 90"/>
          <p:cNvSpPr txBox="1"/>
          <p:nvPr/>
        </p:nvSpPr>
        <p:spPr>
          <a:xfrm>
            <a:off x="228600" y="1257300"/>
            <a:ext cx="56007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Garamond"/>
                <a:cs typeface="Garamond"/>
              </a:rPr>
              <a:t>Arrange 3 cells with the central one displaced by </a:t>
            </a:r>
            <a:r>
              <a:rPr lang="en-US" sz="2000" dirty="0" smtClean="0">
                <a:latin typeface="Symbol" charset="2"/>
                <a:cs typeface="Symbol" charset="2"/>
              </a:rPr>
              <a:t>D</a:t>
            </a:r>
          </a:p>
          <a:p>
            <a:pPr marL="342900" indent="-342900" algn="l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Garamond"/>
                <a:cs typeface="Garamond"/>
              </a:rPr>
              <a:t>Measure </a:t>
            </a:r>
            <a:r>
              <a:rPr lang="en-US" sz="2000" dirty="0" err="1" smtClean="0">
                <a:latin typeface="Garamond"/>
                <a:cs typeface="Garamond"/>
              </a:rPr>
              <a:t>t</a:t>
            </a:r>
            <a:r>
              <a:rPr lang="en-US" sz="2000" baseline="-25000" dirty="0" err="1" smtClean="0">
                <a:latin typeface="Garamond"/>
                <a:cs typeface="Garamond"/>
              </a:rPr>
              <a:t>i</a:t>
            </a:r>
            <a:r>
              <a:rPr lang="en-US" sz="2000" dirty="0" smtClean="0">
                <a:latin typeface="Garamond"/>
                <a:cs typeface="Garamond"/>
              </a:rPr>
              <a:t> drift times, compute d</a:t>
            </a:r>
            <a:r>
              <a:rPr lang="en-US" sz="2000" baseline="-25000" dirty="0" smtClean="0">
                <a:latin typeface="Garamond"/>
                <a:cs typeface="Garamond"/>
              </a:rPr>
              <a:t>i</a:t>
            </a:r>
            <a:r>
              <a:rPr lang="en-US" sz="2000" dirty="0" smtClean="0">
                <a:latin typeface="Garamond"/>
                <a:cs typeface="Garamond"/>
              </a:rPr>
              <a:t> drift distances</a:t>
            </a:r>
          </a:p>
          <a:p>
            <a:pPr marL="342900" indent="-342900" algn="l">
              <a:buClr>
                <a:srgbClr val="FF0000"/>
              </a:buClr>
              <a:buFont typeface="Wingdings" charset="2"/>
              <a:buChar char="§"/>
            </a:pPr>
            <a:endParaRPr lang="en-US" sz="2000" dirty="0">
              <a:latin typeface="Garamond"/>
              <a:cs typeface="Garamond"/>
            </a:endParaRPr>
          </a:p>
          <a:p>
            <a:pPr marL="342900" indent="-342900" algn="l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Garamond"/>
                <a:cs typeface="Garamond"/>
              </a:rPr>
              <a:t>For straight tracks it results</a:t>
            </a:r>
          </a:p>
          <a:p>
            <a:pPr marL="355600" algn="l">
              <a:buClr>
                <a:srgbClr val="FF0000"/>
              </a:buClr>
            </a:pPr>
            <a:r>
              <a:rPr lang="en-US" sz="2000" dirty="0">
                <a:latin typeface="Garamond"/>
                <a:cs typeface="Garamond"/>
              </a:rPr>
              <a:t>i</a:t>
            </a:r>
            <a:r>
              <a:rPr lang="en-US" sz="2000" dirty="0" smtClean="0">
                <a:latin typeface="Garamond"/>
                <a:cs typeface="Garamond"/>
              </a:rPr>
              <a:t>ndependently of drift distance</a:t>
            </a:r>
          </a:p>
          <a:p>
            <a:pPr marL="355600" algn="l">
              <a:buClr>
                <a:srgbClr val="FF0000"/>
              </a:buClr>
            </a:pPr>
            <a:r>
              <a:rPr lang="en-US" sz="2000" dirty="0">
                <a:latin typeface="Garamond"/>
                <a:cs typeface="Garamond"/>
              </a:rPr>
              <a:t>a</a:t>
            </a:r>
            <a:r>
              <a:rPr lang="en-US" sz="2000" dirty="0" smtClean="0">
                <a:latin typeface="Garamond"/>
                <a:cs typeface="Garamond"/>
              </a:rPr>
              <a:t>nd angle (almost)  </a:t>
            </a:r>
          </a:p>
          <a:p>
            <a:pPr marL="342900" indent="-342900" algn="l">
              <a:buClr>
                <a:srgbClr val="008000"/>
              </a:buClr>
              <a:buFont typeface="Wingdings" charset="2"/>
              <a:buChar char="§"/>
            </a:pPr>
            <a:endParaRPr lang="en-US" sz="2000" dirty="0" smtClean="0">
              <a:latin typeface="Garamond"/>
              <a:cs typeface="Garamond"/>
            </a:endParaRPr>
          </a:p>
          <a:p>
            <a:pPr marL="342900" indent="-342900" algn="l">
              <a:buClr>
                <a:srgbClr val="008000"/>
              </a:buClr>
              <a:buFont typeface="Wingdings" charset="2"/>
              <a:buChar char="§"/>
            </a:pPr>
            <a:endParaRPr lang="en-US" sz="2000" dirty="0">
              <a:latin typeface="Garamond"/>
              <a:cs typeface="Garamond"/>
            </a:endParaRPr>
          </a:p>
          <a:p>
            <a:pPr marL="342900" indent="-342900" algn="l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0000CC"/>
                </a:solidFill>
                <a:latin typeface="Garamond"/>
                <a:cs typeface="Garamond"/>
              </a:rPr>
              <a:t>Measure single hit resolution averaged on all impact parameters and angles if</a:t>
            </a:r>
          </a:p>
          <a:p>
            <a:pPr marL="342900" indent="-342900" algn="l">
              <a:buClr>
                <a:srgbClr val="008000"/>
              </a:buClr>
              <a:buFont typeface="Wingdings" charset="2"/>
              <a:buChar char="§"/>
            </a:pPr>
            <a:endParaRPr lang="en-US" sz="2000" dirty="0">
              <a:solidFill>
                <a:srgbClr val="0000CC"/>
              </a:solidFill>
              <a:latin typeface="Garamond"/>
              <a:cs typeface="Garamond"/>
            </a:endParaRPr>
          </a:p>
          <a:p>
            <a:pPr algn="l"/>
            <a:endParaRPr lang="en-US" sz="2000" dirty="0">
              <a:solidFill>
                <a:srgbClr val="0000CC"/>
              </a:solidFill>
              <a:latin typeface="Garamond"/>
              <a:cs typeface="Garamond"/>
            </a:endParaRPr>
          </a:p>
        </p:txBody>
      </p:sp>
      <p:graphicFrame>
        <p:nvGraphicFramePr>
          <p:cNvPr id="94" name="Object 9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6646280"/>
              </p:ext>
            </p:extLst>
          </p:nvPr>
        </p:nvGraphicFramePr>
        <p:xfrm>
          <a:off x="3886200" y="2057400"/>
          <a:ext cx="1943100" cy="734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" name="Equation" r:id="rId3" imgW="1041400" imgH="393700" progId="Equation.3">
                  <p:embed/>
                </p:oleObj>
              </mc:Choice>
              <mc:Fallback>
                <p:oleObj name="Equation" r:id="rId3" imgW="10414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86200" y="2057400"/>
                        <a:ext cx="1943100" cy="7340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" name="Object 9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0585812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" name="Equation" r:id="rId5" imgW="114300" imgH="165100" progId="Equation.3">
                  <p:embed/>
                </p:oleObj>
              </mc:Choice>
              <mc:Fallback>
                <p:oleObj name="Equation" r:id="rId5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7" name="Object 9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7548033"/>
              </p:ext>
            </p:extLst>
          </p:nvPr>
        </p:nvGraphicFramePr>
        <p:xfrm>
          <a:off x="3886200" y="2628900"/>
          <a:ext cx="1485900" cy="8148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4" name="Equation" r:id="rId7" imgW="787400" imgH="431800" progId="Equation.3">
                  <p:embed/>
                </p:oleObj>
              </mc:Choice>
              <mc:Fallback>
                <p:oleObj name="Equation" r:id="rId7" imgW="7874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886200" y="2628900"/>
                        <a:ext cx="1485900" cy="8148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itle 1"/>
          <p:cNvSpPr txBox="1">
            <a:spLocks/>
          </p:cNvSpPr>
          <p:nvPr/>
        </p:nvSpPr>
        <p:spPr bwMode="auto">
          <a:xfrm>
            <a:off x="457200" y="381000"/>
            <a:ext cx="6934200" cy="609600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FF"/>
                </a:solidFill>
                <a:latin typeface="Garamond"/>
                <a:ea typeface="+mj-ea"/>
                <a:cs typeface="Garamond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CC"/>
                </a:solidFill>
                <a:latin typeface="Comic Sans MS" pitchFamily="66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CC"/>
                </a:solidFill>
                <a:latin typeface="Comic Sans MS" pitchFamily="66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CC"/>
                </a:solidFill>
                <a:latin typeface="Comic Sans MS" pitchFamily="66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CC"/>
                </a:solidFill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CC"/>
                </a:solidFill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CC"/>
                </a:solidFill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CC"/>
                </a:solidFill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CC"/>
                </a:solidFill>
                <a:latin typeface="Comic Sans MS" pitchFamily="66" charset="0"/>
              </a:defRPr>
            </a:lvl9pPr>
          </a:lstStyle>
          <a:p>
            <a:r>
              <a:rPr lang="en-US" dirty="0" smtClean="0"/>
              <a:t>Hit resolution estimate</a:t>
            </a:r>
            <a:endParaRPr lang="en-US" dirty="0"/>
          </a:p>
        </p:txBody>
      </p:sp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5272698"/>
              </p:ext>
            </p:extLst>
          </p:nvPr>
        </p:nvGraphicFramePr>
        <p:xfrm>
          <a:off x="3886200" y="4000500"/>
          <a:ext cx="1252537" cy="4098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5" name="Equation" r:id="rId9" imgW="622300" imgH="203200" progId="Equation.3">
                  <p:embed/>
                </p:oleObj>
              </mc:Choice>
              <mc:Fallback>
                <p:oleObj name="Equation" r:id="rId9" imgW="6223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886200" y="4000500"/>
                        <a:ext cx="1252537" cy="4098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14500" y="4454046"/>
            <a:ext cx="3200400" cy="2403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945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cell prototype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rcRect t="11521" b="11521"/>
          <a:stretch>
            <a:fillRect/>
          </a:stretch>
        </p:blipFill>
        <p:spPr>
          <a:xfrm>
            <a:off x="742438" y="1485901"/>
            <a:ext cx="7715762" cy="4457699"/>
          </a:xfr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9721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Signals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t="14049" b="14049"/>
          <a:stretch>
            <a:fillRect/>
          </a:stretch>
        </p:blipFill>
        <p:spPr/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7318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Box 90"/>
          <p:cNvSpPr txBox="1"/>
          <p:nvPr/>
        </p:nvSpPr>
        <p:spPr>
          <a:xfrm>
            <a:off x="457200" y="1257300"/>
            <a:ext cx="42291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>
                <a:srgbClr val="FF0000"/>
              </a:buClr>
            </a:pPr>
            <a:r>
              <a:rPr lang="en-US" sz="2000" dirty="0" smtClean="0">
                <a:latin typeface="Garamond"/>
                <a:cs typeface="Garamond"/>
              </a:rPr>
              <a:t>Setup close to working point</a:t>
            </a:r>
          </a:p>
          <a:p>
            <a:pPr marL="342900" indent="-342900" algn="l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Garamond"/>
                <a:cs typeface="Garamond"/>
              </a:rPr>
              <a:t>8 mm drift tube </a:t>
            </a:r>
          </a:p>
          <a:p>
            <a:pPr marL="342900" indent="-342900" algn="l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Garamond"/>
                <a:cs typeface="Garamond"/>
              </a:rPr>
              <a:t>20 </a:t>
            </a:r>
            <a:r>
              <a:rPr lang="en-US" sz="2000" dirty="0" smtClean="0">
                <a:latin typeface="Symbol" charset="2"/>
                <a:cs typeface="Symbol" charset="2"/>
              </a:rPr>
              <a:t>m</a:t>
            </a:r>
            <a:r>
              <a:rPr lang="en-US" sz="2000" dirty="0" smtClean="0">
                <a:latin typeface="Garamond"/>
                <a:cs typeface="Garamond"/>
              </a:rPr>
              <a:t>m wire, </a:t>
            </a:r>
          </a:p>
          <a:p>
            <a:pPr marL="342900" indent="-342900" algn="l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Garamond"/>
                <a:cs typeface="Garamond"/>
              </a:rPr>
              <a:t>He/</a:t>
            </a:r>
            <a:r>
              <a:rPr lang="en-US" sz="2000" dirty="0" err="1" smtClean="0">
                <a:latin typeface="Garamond"/>
                <a:cs typeface="Garamond"/>
              </a:rPr>
              <a:t>isobutane</a:t>
            </a:r>
            <a:r>
              <a:rPr lang="en-US" sz="2000" dirty="0" smtClean="0">
                <a:latin typeface="Garamond"/>
                <a:cs typeface="Garamond"/>
              </a:rPr>
              <a:t>  </a:t>
            </a:r>
            <a:r>
              <a:rPr lang="en-US" sz="2000" dirty="0" smtClean="0">
                <a:solidFill>
                  <a:srgbClr val="FF0000"/>
                </a:solidFill>
                <a:latin typeface="Garamond"/>
                <a:cs typeface="Garamond"/>
              </a:rPr>
              <a:t>- 85/15</a:t>
            </a:r>
          </a:p>
          <a:p>
            <a:pPr marL="342900" indent="-342900" algn="l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Garamond"/>
                <a:cs typeface="Garamond"/>
              </a:rPr>
              <a:t>200 </a:t>
            </a:r>
            <a:r>
              <a:rPr lang="en-US" sz="2000" dirty="0">
                <a:latin typeface="Symbol" charset="2"/>
                <a:cs typeface="Symbol" charset="2"/>
              </a:rPr>
              <a:t>m</a:t>
            </a:r>
            <a:r>
              <a:rPr lang="en-US" sz="2000" dirty="0">
                <a:latin typeface="Garamond"/>
                <a:cs typeface="Garamond"/>
              </a:rPr>
              <a:t>m</a:t>
            </a:r>
            <a:r>
              <a:rPr lang="en-US" sz="2000" dirty="0" smtClean="0">
                <a:latin typeface="Garamond"/>
                <a:cs typeface="Garamond"/>
              </a:rPr>
              <a:t> wall thickness</a:t>
            </a:r>
          </a:p>
          <a:p>
            <a:pPr marL="342900" indent="-342900" algn="l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>
                <a:latin typeface="Garamond"/>
                <a:cs typeface="Garamond"/>
              </a:rPr>
              <a:t>5</a:t>
            </a:r>
            <a:r>
              <a:rPr lang="en-US" sz="2000" dirty="0" smtClean="0">
                <a:latin typeface="Garamond"/>
                <a:cs typeface="Garamond"/>
              </a:rPr>
              <a:t>00 </a:t>
            </a:r>
            <a:r>
              <a:rPr lang="en-US" sz="2000" dirty="0" smtClean="0">
                <a:latin typeface="Symbol" charset="2"/>
                <a:cs typeface="Symbol" charset="2"/>
              </a:rPr>
              <a:t>m</a:t>
            </a:r>
            <a:r>
              <a:rPr lang="en-US" sz="2000" dirty="0" smtClean="0">
                <a:latin typeface="Garamond"/>
                <a:cs typeface="Garamond"/>
              </a:rPr>
              <a:t>m nominal stagger </a:t>
            </a:r>
            <a:r>
              <a:rPr lang="en-US" sz="2000" dirty="0" smtClean="0">
                <a:latin typeface="Symbol" charset="2"/>
                <a:cs typeface="Symbol" charset="2"/>
              </a:rPr>
              <a:t>D</a:t>
            </a:r>
          </a:p>
          <a:p>
            <a:pPr marL="342900" indent="-342900" algn="l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Garamond"/>
                <a:cs typeface="Garamond"/>
              </a:rPr>
              <a:t>2x10</a:t>
            </a:r>
            <a:r>
              <a:rPr lang="en-US" sz="2000" baseline="30000" dirty="0" smtClean="0">
                <a:latin typeface="Garamond"/>
                <a:cs typeface="Garamond"/>
              </a:rPr>
              <a:t>5</a:t>
            </a:r>
            <a:r>
              <a:rPr lang="en-US" sz="2000" dirty="0" smtClean="0">
                <a:latin typeface="Garamond"/>
                <a:cs typeface="Garamond"/>
              </a:rPr>
              <a:t> gain, no preamplifiers</a:t>
            </a:r>
          </a:p>
          <a:p>
            <a:pPr marL="342900" indent="-342900" algn="l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Garamond"/>
                <a:cs typeface="Garamond"/>
              </a:rPr>
              <a:t>&lt;1 </a:t>
            </a:r>
            <a:r>
              <a:rPr lang="en-US" sz="2000" dirty="0" err="1" smtClean="0">
                <a:latin typeface="Garamond"/>
                <a:cs typeface="Garamond"/>
              </a:rPr>
              <a:t>muon</a:t>
            </a:r>
            <a:r>
              <a:rPr lang="en-US" sz="2000" dirty="0" smtClean="0">
                <a:latin typeface="Garamond"/>
                <a:cs typeface="Garamond"/>
              </a:rPr>
              <a:t> /min</a:t>
            </a:r>
          </a:p>
          <a:p>
            <a:pPr marL="342900" indent="-342900" algn="l">
              <a:buClr>
                <a:srgbClr val="FF0000"/>
              </a:buClr>
              <a:buFont typeface="Wingdings" charset="2"/>
              <a:buChar char="§"/>
            </a:pPr>
            <a:endParaRPr lang="en-US" sz="2000" dirty="0" smtClean="0">
              <a:solidFill>
                <a:srgbClr val="0000CC"/>
              </a:solidFill>
              <a:latin typeface="Garamond"/>
              <a:cs typeface="Garamond"/>
            </a:endParaRPr>
          </a:p>
          <a:p>
            <a:pPr marL="342900" indent="-342900" algn="l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0000CC"/>
                </a:solidFill>
                <a:latin typeface="Garamond"/>
                <a:cs typeface="Garamond"/>
              </a:rPr>
              <a:t>Measured </a:t>
            </a:r>
            <a:r>
              <a:rPr lang="en-US" sz="2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σ</a:t>
            </a:r>
            <a:r>
              <a:rPr lang="en-US" sz="2000" baseline="-25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d</a:t>
            </a:r>
            <a:r>
              <a:rPr lang="en-US" sz="2000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  ≤ 140 </a:t>
            </a:r>
            <a:r>
              <a:rPr lang="en-US" sz="2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μm</a:t>
            </a:r>
            <a:endParaRPr lang="en-US" sz="2000" dirty="0" smtClean="0">
              <a:solidFill>
                <a:srgbClr val="FF0000"/>
              </a:solidFill>
              <a:latin typeface="Garamond"/>
              <a:cs typeface="Garamond"/>
            </a:endParaRPr>
          </a:p>
          <a:p>
            <a:pPr marL="357188" algn="l">
              <a:buClr>
                <a:srgbClr val="FF0000"/>
              </a:buClr>
            </a:pPr>
            <a:r>
              <a:rPr lang="en-US" sz="2000" dirty="0">
                <a:solidFill>
                  <a:srgbClr val="0000CC"/>
                </a:solidFill>
                <a:latin typeface="Garamond"/>
                <a:cs typeface="Garamond"/>
              </a:rPr>
              <a:t>f</a:t>
            </a:r>
            <a:r>
              <a:rPr lang="en-US" sz="2000" dirty="0" smtClean="0">
                <a:solidFill>
                  <a:srgbClr val="0000CC"/>
                </a:solidFill>
                <a:latin typeface="Garamond"/>
                <a:cs typeface="Garamond"/>
              </a:rPr>
              <a:t>or </a:t>
            </a:r>
            <a:r>
              <a:rPr lang="en-US" sz="2000" dirty="0" smtClean="0">
                <a:solidFill>
                  <a:srgbClr val="FF0000"/>
                </a:solidFill>
                <a:latin typeface="Garamond"/>
                <a:cs typeface="Garamond"/>
              </a:rPr>
              <a:t>b&gt;</a:t>
            </a:r>
            <a:r>
              <a:rPr lang="en-US" sz="2000" dirty="0" smtClean="0">
                <a:solidFill>
                  <a:srgbClr val="FF0000"/>
                </a:solidFill>
                <a:latin typeface="Garamond"/>
                <a:cs typeface="Garamond"/>
              </a:rPr>
              <a:t>1 mm </a:t>
            </a:r>
            <a:r>
              <a:rPr lang="en-US" sz="2000" dirty="0" smtClean="0">
                <a:solidFill>
                  <a:srgbClr val="0000CC"/>
                </a:solidFill>
                <a:latin typeface="Garamond"/>
                <a:cs typeface="Garamond"/>
              </a:rPr>
              <a:t>using first cluster only</a:t>
            </a:r>
            <a:endParaRPr lang="en-US" sz="2000" dirty="0">
              <a:solidFill>
                <a:srgbClr val="0000CC"/>
              </a:solidFill>
              <a:latin typeface="Garamond"/>
              <a:cs typeface="Garamond"/>
            </a:endParaRPr>
          </a:p>
        </p:txBody>
      </p:sp>
      <p:graphicFrame>
        <p:nvGraphicFramePr>
          <p:cNvPr id="96" name="Object 9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6648475"/>
              </p:ext>
            </p:extLst>
          </p:nvPr>
        </p:nvGraphicFramePr>
        <p:xfrm>
          <a:off x="4514850" y="17462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0" name="Equation" r:id="rId3" imgW="114300" imgH="165100" progId="Equation.3">
                  <p:embed/>
                </p:oleObj>
              </mc:Choice>
              <mc:Fallback>
                <p:oleObj name="Equation" r:id="rId3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17462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itle 1"/>
          <p:cNvSpPr txBox="1">
            <a:spLocks/>
          </p:cNvSpPr>
          <p:nvPr/>
        </p:nvSpPr>
        <p:spPr bwMode="auto">
          <a:xfrm>
            <a:off x="457200" y="381000"/>
            <a:ext cx="6934200" cy="609600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FF"/>
                </a:solidFill>
                <a:latin typeface="Garamond"/>
                <a:ea typeface="+mj-ea"/>
                <a:cs typeface="Garamond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CC"/>
                </a:solidFill>
                <a:latin typeface="Comic Sans MS" pitchFamily="66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CC"/>
                </a:solidFill>
                <a:latin typeface="Comic Sans MS" pitchFamily="66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CC"/>
                </a:solidFill>
                <a:latin typeface="Comic Sans MS" pitchFamily="66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CC"/>
                </a:solidFill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CC"/>
                </a:solidFill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CC"/>
                </a:solidFill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CC"/>
                </a:solidFill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CC"/>
                </a:solidFill>
                <a:latin typeface="Comic Sans MS" pitchFamily="66" charset="0"/>
              </a:defRPr>
            </a:lvl9pPr>
          </a:lstStyle>
          <a:p>
            <a:r>
              <a:rPr lang="en-US" dirty="0" smtClean="0"/>
              <a:t>Hit resolution estimate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457200" y="4927937"/>
            <a:ext cx="845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>
                <a:srgbClr val="FF0000"/>
              </a:buClr>
            </a:pPr>
            <a:r>
              <a:rPr lang="en-US" sz="2000" dirty="0" smtClean="0">
                <a:solidFill>
                  <a:srgbClr val="FF0000"/>
                </a:solidFill>
                <a:latin typeface="Garamond"/>
                <a:cs typeface="Garamond"/>
              </a:rPr>
              <a:t>Remarks</a:t>
            </a:r>
          </a:p>
          <a:p>
            <a:pPr marL="342900" indent="-342900" algn="l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008000"/>
                </a:solidFill>
                <a:latin typeface="Garamond"/>
                <a:cs typeface="Garamond"/>
              </a:rPr>
              <a:t>Goal resolution obtained for large impact parameter using the </a:t>
            </a:r>
            <a:r>
              <a:rPr lang="en-US" sz="2000" dirty="0" smtClean="0">
                <a:solidFill>
                  <a:srgbClr val="FF0000"/>
                </a:solidFill>
                <a:latin typeface="Garamond"/>
                <a:cs typeface="Garamond"/>
              </a:rPr>
              <a:t>first cluster </a:t>
            </a:r>
            <a:r>
              <a:rPr lang="en-US" sz="2000" dirty="0" smtClean="0">
                <a:solidFill>
                  <a:srgbClr val="008000"/>
                </a:solidFill>
                <a:latin typeface="Garamond"/>
                <a:cs typeface="Garamond"/>
              </a:rPr>
              <a:t>only</a:t>
            </a:r>
          </a:p>
          <a:p>
            <a:pPr marL="342900" indent="-342900" algn="l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008000"/>
                </a:solidFill>
                <a:latin typeface="Garamond"/>
                <a:cs typeface="Garamond"/>
              </a:rPr>
              <a:t>More than 40 hits (out of 60) have adequate </a:t>
            </a:r>
            <a:r>
              <a:rPr lang="en-US" sz="2000" dirty="0" smtClean="0">
                <a:solidFill>
                  <a:srgbClr val="008000"/>
                </a:solidFill>
                <a:latin typeface="Garamond"/>
                <a:cs typeface="Garamond"/>
              </a:rPr>
              <a:t>resolution</a:t>
            </a:r>
          </a:p>
          <a:p>
            <a:pPr marL="342900" indent="-342900" algn="l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008000"/>
                </a:solidFill>
                <a:latin typeface="Garamond"/>
                <a:cs typeface="Garamond"/>
              </a:rPr>
              <a:t>The cluster timing technique is not exploited yet</a:t>
            </a:r>
            <a:endParaRPr lang="en-US" sz="2000" dirty="0" smtClean="0">
              <a:solidFill>
                <a:srgbClr val="008000"/>
              </a:solidFill>
              <a:latin typeface="Garamond"/>
              <a:cs typeface="Garamond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6200" y="1193800"/>
            <a:ext cx="5207000" cy="314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395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937950" y="3886199"/>
            <a:ext cx="5863150" cy="2945743"/>
            <a:chOff x="899055" y="3140075"/>
            <a:chExt cx="7057495" cy="3603625"/>
          </a:xfrm>
        </p:grpSpPr>
        <p:sp>
          <p:nvSpPr>
            <p:cNvPr id="83972" name="Rectangle 4"/>
            <p:cNvSpPr>
              <a:spLocks noChangeArrowheads="1"/>
            </p:cNvSpPr>
            <p:nvPr/>
          </p:nvSpPr>
          <p:spPr bwMode="auto">
            <a:xfrm>
              <a:off x="1258888" y="3140075"/>
              <a:ext cx="1295400" cy="3024188"/>
            </a:xfrm>
            <a:prstGeom prst="rect">
              <a:avLst/>
            </a:prstGeom>
            <a:noFill/>
            <a:ln w="28575">
              <a:solidFill>
                <a:srgbClr val="00CC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3" name="Rectangle 5"/>
            <p:cNvSpPr>
              <a:spLocks noChangeArrowheads="1"/>
            </p:cNvSpPr>
            <p:nvPr/>
          </p:nvSpPr>
          <p:spPr bwMode="auto">
            <a:xfrm>
              <a:off x="2700338" y="3140075"/>
              <a:ext cx="2303462" cy="3024188"/>
            </a:xfrm>
            <a:prstGeom prst="rect">
              <a:avLst/>
            </a:prstGeom>
            <a:noFill/>
            <a:ln w="28575">
              <a:solidFill>
                <a:srgbClr val="00CC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4" name="Rectangle 6"/>
            <p:cNvSpPr>
              <a:spLocks noChangeArrowheads="1"/>
            </p:cNvSpPr>
            <p:nvPr/>
          </p:nvSpPr>
          <p:spPr bwMode="auto">
            <a:xfrm>
              <a:off x="5148263" y="3140075"/>
              <a:ext cx="2808287" cy="3024188"/>
            </a:xfrm>
            <a:prstGeom prst="rect">
              <a:avLst/>
            </a:prstGeom>
            <a:noFill/>
            <a:ln w="28575">
              <a:solidFill>
                <a:srgbClr val="00CC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5" name="Text Box 7"/>
            <p:cNvSpPr txBox="1">
              <a:spLocks noChangeArrowheads="1"/>
            </p:cNvSpPr>
            <p:nvPr/>
          </p:nvSpPr>
          <p:spPr bwMode="auto">
            <a:xfrm>
              <a:off x="1476375" y="3148013"/>
              <a:ext cx="1077913" cy="639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 eaLnBrk="1" hangingPunct="1"/>
              <a:r>
                <a:rPr lang="it-IT" sz="1200">
                  <a:solidFill>
                    <a:srgbClr val="00CC66"/>
                  </a:solidFill>
                  <a:latin typeface="Verdana" charset="0"/>
                </a:rPr>
                <a:t>decoupling/</a:t>
              </a:r>
            </a:p>
            <a:p>
              <a:pPr algn="r" eaLnBrk="1" hangingPunct="1"/>
              <a:r>
                <a:rPr lang="it-IT" sz="1200">
                  <a:solidFill>
                    <a:srgbClr val="00CC66"/>
                  </a:solidFill>
                  <a:latin typeface="Verdana" charset="0"/>
                </a:rPr>
                <a:t>protection/</a:t>
              </a:r>
            </a:p>
            <a:p>
              <a:pPr algn="r" eaLnBrk="1" hangingPunct="1"/>
              <a:r>
                <a:rPr lang="it-IT" sz="1200">
                  <a:solidFill>
                    <a:srgbClr val="00CC66"/>
                  </a:solidFill>
                  <a:latin typeface="Verdana" charset="0"/>
                </a:rPr>
                <a:t>matching</a:t>
              </a:r>
            </a:p>
          </p:txBody>
        </p:sp>
        <p:sp>
          <p:nvSpPr>
            <p:cNvPr id="83976" name="Text Box 8"/>
            <p:cNvSpPr txBox="1">
              <a:spLocks noChangeArrowheads="1"/>
            </p:cNvSpPr>
            <p:nvPr/>
          </p:nvSpPr>
          <p:spPr bwMode="auto">
            <a:xfrm>
              <a:off x="6732588" y="3140075"/>
              <a:ext cx="1216025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 eaLnBrk="1" hangingPunct="1"/>
              <a:r>
                <a:rPr lang="it-IT" sz="1200">
                  <a:solidFill>
                    <a:srgbClr val="00CC66"/>
                  </a:solidFill>
                  <a:latin typeface="Verdana" charset="0"/>
                </a:rPr>
                <a:t>2° stage/</a:t>
              </a:r>
            </a:p>
            <a:p>
              <a:pPr algn="r" eaLnBrk="1" hangingPunct="1"/>
              <a:r>
                <a:rPr lang="it-IT" sz="1200">
                  <a:solidFill>
                    <a:srgbClr val="00CC66"/>
                  </a:solidFill>
                  <a:latin typeface="Verdana" charset="0"/>
                </a:rPr>
                <a:t>Output driver</a:t>
              </a:r>
            </a:p>
          </p:txBody>
        </p:sp>
        <p:sp>
          <p:nvSpPr>
            <p:cNvPr id="83977" name="Text Box 9"/>
            <p:cNvSpPr txBox="1">
              <a:spLocks noChangeArrowheads="1"/>
            </p:cNvSpPr>
            <p:nvPr/>
          </p:nvSpPr>
          <p:spPr bwMode="auto">
            <a:xfrm>
              <a:off x="4211638" y="3140075"/>
              <a:ext cx="812800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it-IT" sz="1200">
                  <a:solidFill>
                    <a:srgbClr val="00CC66"/>
                  </a:solidFill>
                  <a:latin typeface="Verdana" charset="0"/>
                </a:rPr>
                <a:t>1° stage</a:t>
              </a:r>
            </a:p>
          </p:txBody>
        </p:sp>
        <p:pic>
          <p:nvPicPr>
            <p:cNvPr id="83978" name="Picture 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055" y="3451225"/>
              <a:ext cx="6919911" cy="3292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</p:grpSp>
      <p:pic>
        <p:nvPicPr>
          <p:cNvPr id="14" name="Picture 4" descr="20120710_00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3" t="22761" r="23203" b="15321"/>
          <a:stretch/>
        </p:blipFill>
        <p:spPr bwMode="auto">
          <a:xfrm>
            <a:off x="509283" y="1546487"/>
            <a:ext cx="2348217" cy="188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ontent Placeholder 10"/>
          <p:cNvSpPr txBox="1">
            <a:spLocks/>
          </p:cNvSpPr>
          <p:nvPr/>
        </p:nvSpPr>
        <p:spPr bwMode="auto">
          <a:xfrm>
            <a:off x="2971800" y="1257300"/>
            <a:ext cx="58293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0000CC"/>
                </a:solidFill>
              </a:rPr>
              <a:t>Differential output 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0000CC"/>
                </a:solidFill>
              </a:rPr>
              <a:t>Use of commercial IC </a:t>
            </a:r>
          </a:p>
          <a:p>
            <a:pPr marL="0" indent="0" algn="r">
              <a:buClr>
                <a:srgbClr val="FF0000"/>
              </a:buClr>
            </a:pPr>
            <a:r>
              <a:rPr lang="en-US" sz="2000" dirty="0" smtClean="0">
                <a:solidFill>
                  <a:srgbClr val="0000CC"/>
                </a:solidFill>
              </a:rPr>
              <a:t>	</a:t>
            </a:r>
            <a:r>
              <a:rPr lang="en-US" sz="1800" dirty="0" smtClean="0"/>
              <a:t>AD8009 </a:t>
            </a:r>
            <a:r>
              <a:rPr lang="en-US" sz="1800" dirty="0" err="1" smtClean="0"/>
              <a:t>OpAmp</a:t>
            </a:r>
            <a:r>
              <a:rPr lang="en-US" sz="1800" dirty="0" smtClean="0"/>
              <a:t> and THS4509 Diff </a:t>
            </a:r>
            <a:r>
              <a:rPr lang="en-US" sz="1800" dirty="0" err="1" smtClean="0"/>
              <a:t>OpAmp</a:t>
            </a:r>
            <a:r>
              <a:rPr lang="en-US" sz="1800" dirty="0" smtClean="0"/>
              <a:t>  </a:t>
            </a:r>
            <a:endParaRPr lang="en-US" sz="2000" dirty="0" smtClean="0"/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0000CC"/>
                </a:solidFill>
              </a:rPr>
              <a:t>Fulfill BW, gain and linearity requirements  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0000CC"/>
                </a:solidFill>
              </a:rPr>
              <a:t>Design in the 7 mm spacing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0000CC"/>
                </a:solidFill>
              </a:rPr>
              <a:t>Version with </a:t>
            </a:r>
            <a:r>
              <a:rPr lang="en-US" sz="2000" dirty="0" smtClean="0">
                <a:solidFill>
                  <a:srgbClr val="FF0000"/>
                </a:solidFill>
              </a:rPr>
              <a:t>single ended output </a:t>
            </a:r>
            <a:r>
              <a:rPr lang="en-US" sz="2000" dirty="0" smtClean="0">
                <a:solidFill>
                  <a:srgbClr val="0000CC"/>
                </a:solidFill>
              </a:rPr>
              <a:t>soon available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023" y="2171700"/>
            <a:ext cx="6249177" cy="3086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CC"/>
                </a:solidFill>
              </a:rPr>
              <a:t>Key item #2: chamber ageing </a:t>
            </a:r>
            <a:endParaRPr lang="en-GB" dirty="0">
              <a:solidFill>
                <a:srgbClr val="0000CC"/>
              </a:solidFill>
            </a:endParaRPr>
          </a:p>
        </p:txBody>
      </p:sp>
      <p:sp>
        <p:nvSpPr>
          <p:cNvPr id="10" name="CasellaDiTesto 6"/>
          <p:cNvSpPr txBox="1"/>
          <p:nvPr/>
        </p:nvSpPr>
        <p:spPr>
          <a:xfrm>
            <a:off x="571500" y="1028700"/>
            <a:ext cx="6972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 smtClean="0">
                <a:solidFill>
                  <a:srgbClr val="0033CC"/>
                </a:solidFill>
                <a:latin typeface="Garamond"/>
                <a:cs typeface="Garamond"/>
              </a:rPr>
              <a:t>Positron hit rate density by MC simulation: </a:t>
            </a:r>
          </a:p>
          <a:p>
            <a:pPr marL="450850" indent="-273050" algn="l">
              <a:buClr>
                <a:srgbClr val="FF0000"/>
              </a:buClr>
              <a:buFont typeface="Arial"/>
              <a:buChar char="•"/>
              <a:tabLst>
                <a:tab pos="177800" algn="l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Michel e+ generated over 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4</a:t>
            </a:r>
            <a:r>
              <a:rPr lang="en-GB" sz="2000" dirty="0">
                <a:solidFill>
                  <a:srgbClr val="FF0000"/>
                </a:solidFill>
                <a:latin typeface="Symbol" charset="2"/>
                <a:cs typeface="Symbol" charset="2"/>
              </a:rPr>
              <a:t>p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  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at 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1x10</a:t>
            </a:r>
            <a:r>
              <a:rPr lang="en-GB" sz="2000" baseline="30000" dirty="0" smtClean="0">
                <a:solidFill>
                  <a:srgbClr val="FF0000"/>
                </a:solidFill>
                <a:latin typeface="Garamond"/>
                <a:cs typeface="Garamond"/>
              </a:rPr>
              <a:t>8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  </a:t>
            </a:r>
            <a:r>
              <a:rPr lang="en-GB" sz="2000" dirty="0" err="1" smtClean="0">
                <a:solidFill>
                  <a:srgbClr val="0000CC"/>
                </a:solidFill>
                <a:latin typeface="Garamond"/>
                <a:cs typeface="Garamond"/>
              </a:rPr>
              <a:t>mustop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/s</a:t>
            </a:r>
          </a:p>
          <a:p>
            <a:pPr marL="450850" indent="-273050" algn="l">
              <a:buClr>
                <a:srgbClr val="FF0000"/>
              </a:buClr>
              <a:buFont typeface="Arial"/>
              <a:buChar char="•"/>
              <a:tabLst>
                <a:tab pos="177800" algn="l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max rate 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45 kHz/cm</a:t>
            </a:r>
            <a:r>
              <a:rPr lang="en-GB" sz="2000" baseline="30000" dirty="0" smtClean="0">
                <a:solidFill>
                  <a:srgbClr val="FF0000"/>
                </a:solidFill>
                <a:latin typeface="Garamond"/>
                <a:cs typeface="Garamond"/>
              </a:rPr>
              <a:t>2 </a:t>
            </a:r>
          </a:p>
        </p:txBody>
      </p:sp>
      <p:sp>
        <p:nvSpPr>
          <p:cNvPr id="12" name="CasellaDiTesto 6"/>
          <p:cNvSpPr txBox="1"/>
          <p:nvPr/>
        </p:nvSpPr>
        <p:spPr>
          <a:xfrm>
            <a:off x="571500" y="5029200"/>
            <a:ext cx="69723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850" indent="-273050" algn="l">
              <a:buClr>
                <a:srgbClr val="FF0000"/>
              </a:buClr>
              <a:buFont typeface="Arial"/>
              <a:buChar char="•"/>
              <a:tabLst>
                <a:tab pos="177800" algn="l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At </a:t>
            </a:r>
            <a:r>
              <a:rPr lang="en-GB" sz="2000" dirty="0">
                <a:solidFill>
                  <a:srgbClr val="FF0000"/>
                </a:solidFill>
                <a:latin typeface="Garamond"/>
                <a:cs typeface="Garamond"/>
              </a:rPr>
              <a:t>1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x10</a:t>
            </a:r>
            <a:r>
              <a:rPr lang="en-GB" sz="2000" baseline="30000" dirty="0" smtClean="0">
                <a:solidFill>
                  <a:srgbClr val="FF0000"/>
                </a:solidFill>
                <a:latin typeface="Garamond"/>
                <a:cs typeface="Garamond"/>
              </a:rPr>
              <a:t>5 </a:t>
            </a:r>
            <a:r>
              <a:rPr lang="en-GB" sz="2000" dirty="0">
                <a:solidFill>
                  <a:srgbClr val="0000CC"/>
                </a:solidFill>
                <a:latin typeface="Garamond"/>
                <a:cs typeface="Garamond"/>
              </a:rPr>
              <a:t>gain 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and 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7x10</a:t>
            </a:r>
            <a:r>
              <a:rPr lang="en-GB" sz="2000" baseline="30000" dirty="0" smtClean="0">
                <a:solidFill>
                  <a:srgbClr val="FF0000"/>
                </a:solidFill>
                <a:latin typeface="Garamond"/>
                <a:cs typeface="Garamond"/>
              </a:rPr>
              <a:t>7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  </a:t>
            </a:r>
            <a:r>
              <a:rPr lang="en-GB" sz="2000" dirty="0" err="1">
                <a:solidFill>
                  <a:srgbClr val="0000CC"/>
                </a:solidFill>
                <a:latin typeface="Garamond"/>
                <a:cs typeface="Garamond"/>
              </a:rPr>
              <a:t>mustop</a:t>
            </a:r>
            <a:r>
              <a:rPr lang="en-GB" sz="2000" dirty="0">
                <a:solidFill>
                  <a:srgbClr val="0000CC"/>
                </a:solidFill>
                <a:latin typeface="Garamond"/>
                <a:cs typeface="Garamond"/>
              </a:rPr>
              <a:t>/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s</a:t>
            </a:r>
          </a:p>
          <a:p>
            <a:pPr marL="450850" indent="-273050" algn="l">
              <a:buClr>
                <a:srgbClr val="FF0000"/>
              </a:buClr>
              <a:buFont typeface="Arial"/>
              <a:buChar char="•"/>
              <a:tabLst>
                <a:tab pos="177800" algn="l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The maximum current is 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6 </a:t>
            </a:r>
            <a:r>
              <a:rPr lang="en-GB" sz="2000" dirty="0" err="1" smtClean="0">
                <a:solidFill>
                  <a:srgbClr val="FF0000"/>
                </a:solidFill>
                <a:latin typeface="Garamond"/>
                <a:cs typeface="Garamond"/>
              </a:rPr>
              <a:t>nA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/cm</a:t>
            </a:r>
            <a:endParaRPr lang="en-GB" sz="2000" dirty="0">
              <a:solidFill>
                <a:srgbClr val="FF0000"/>
              </a:solidFill>
              <a:latin typeface="Garamond"/>
              <a:cs typeface="Garamond"/>
            </a:endParaRPr>
          </a:p>
          <a:p>
            <a:pPr marL="450850" indent="-273050" algn="l">
              <a:buClr>
                <a:srgbClr val="FF0000"/>
              </a:buClr>
              <a:buFont typeface="Arial"/>
              <a:buChar char="•"/>
              <a:tabLst>
                <a:tab pos="177800" algn="l"/>
              </a:tabLst>
            </a:pPr>
            <a:r>
              <a:rPr lang="en-GB" sz="2000" dirty="0">
                <a:solidFill>
                  <a:srgbClr val="0000CC"/>
                </a:solidFill>
                <a:latin typeface="Garamond"/>
                <a:cs typeface="Garamond"/>
              </a:rPr>
              <a:t>For </a:t>
            </a:r>
            <a:r>
              <a:rPr lang="en-GB" sz="2000" dirty="0">
                <a:solidFill>
                  <a:srgbClr val="FF0000"/>
                </a:solidFill>
                <a:latin typeface="Garamond"/>
                <a:cs typeface="Garamond"/>
              </a:rPr>
              <a:t>3 </a:t>
            </a:r>
            <a:r>
              <a:rPr lang="en-GB" sz="2000" dirty="0">
                <a:solidFill>
                  <a:srgbClr val="0000CC"/>
                </a:solidFill>
                <a:latin typeface="Garamond"/>
                <a:cs typeface="Garamond"/>
              </a:rPr>
              <a:t>years of running </a:t>
            </a:r>
          </a:p>
          <a:p>
            <a:pPr marL="450850" indent="-273050" algn="l">
              <a:buClr>
                <a:srgbClr val="FF0000"/>
              </a:buClr>
              <a:buFont typeface="Arial"/>
              <a:buChar char="•"/>
              <a:tabLst>
                <a:tab pos="177800" algn="l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The maximum integrated charge is 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0.4 </a:t>
            </a:r>
            <a:r>
              <a:rPr lang="en-GB" sz="2000" dirty="0">
                <a:solidFill>
                  <a:srgbClr val="FF0000"/>
                </a:solidFill>
                <a:latin typeface="Garamond"/>
                <a:cs typeface="Garamond"/>
              </a:rPr>
              <a:t>C/cm 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857220" algn="l"/>
              </a:tabLst>
            </a:pPr>
            <a:r>
              <a:rPr lang="en-US"/>
              <a:t>The ageing measurement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69726" y="1178719"/>
            <a:ext cx="7867055" cy="5222081"/>
          </a:xfrm>
          <a:ln/>
        </p:spPr>
        <p:txBody>
          <a:bodyPr/>
          <a:lstStyle/>
          <a:p>
            <a:pPr marL="348245">
              <a:lnSpc>
                <a:spcPct val="110000"/>
              </a:lnSpc>
              <a:spcBef>
                <a:spcPct val="0"/>
              </a:spcBef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888472" algn="l"/>
                <a:tab pos="888472" algn="l"/>
              </a:tabLst>
            </a:pPr>
            <a:r>
              <a:rPr lang="en-US" sz="1700" dirty="0"/>
              <a:t>By </a:t>
            </a:r>
            <a:r>
              <a:rPr lang="en-US" sz="1700" dirty="0">
                <a:solidFill>
                  <a:srgbClr val="FF0000"/>
                </a:solidFill>
              </a:rPr>
              <a:t>classical ageing</a:t>
            </a:r>
            <a:r>
              <a:rPr lang="en-US" sz="1700" dirty="0"/>
              <a:t> we mean the formation of </a:t>
            </a:r>
            <a:r>
              <a:rPr lang="en-US" sz="1700" dirty="0">
                <a:solidFill>
                  <a:srgbClr val="FF0000"/>
                </a:solidFill>
              </a:rPr>
              <a:t>deposits</a:t>
            </a:r>
            <a:r>
              <a:rPr lang="en-US" sz="1700" dirty="0"/>
              <a:t>, conductive or insulating, on the </a:t>
            </a:r>
            <a:r>
              <a:rPr lang="en-US" sz="1700" dirty="0">
                <a:solidFill>
                  <a:srgbClr val="FF0000"/>
                </a:solidFill>
              </a:rPr>
              <a:t>electrode surface</a:t>
            </a:r>
            <a:r>
              <a:rPr lang="en-US" sz="1700" dirty="0"/>
              <a:t> which may lead to </a:t>
            </a:r>
          </a:p>
          <a:p>
            <a:pPr marL="794714" lvl="2">
              <a:lnSpc>
                <a:spcPct val="110000"/>
              </a:lnSpc>
              <a:spcBef>
                <a:spcPts val="211"/>
              </a:spcBef>
              <a:buClr>
                <a:srgbClr val="0000CC"/>
              </a:buClr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888472" algn="l"/>
                <a:tab pos="888472" algn="l"/>
              </a:tabLst>
            </a:pPr>
            <a:r>
              <a:rPr lang="en-US" sz="1500" dirty="0">
                <a:solidFill>
                  <a:srgbClr val="253EFF"/>
                </a:solidFill>
              </a:rPr>
              <a:t>gain</a:t>
            </a:r>
            <a:r>
              <a:rPr lang="en-US" sz="1500" dirty="0"/>
              <a:t> loss</a:t>
            </a:r>
          </a:p>
          <a:p>
            <a:pPr marL="794714" lvl="2">
              <a:lnSpc>
                <a:spcPct val="110000"/>
              </a:lnSpc>
              <a:spcBef>
                <a:spcPts val="211"/>
              </a:spcBef>
              <a:buClr>
                <a:srgbClr val="0000CC"/>
              </a:buClr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888472" algn="l"/>
                <a:tab pos="888472" algn="l"/>
              </a:tabLst>
            </a:pPr>
            <a:r>
              <a:rPr lang="en-US" sz="1500" dirty="0"/>
              <a:t>worse energy </a:t>
            </a:r>
            <a:r>
              <a:rPr lang="en-US" sz="1500" dirty="0">
                <a:solidFill>
                  <a:srgbClr val="253EFF"/>
                </a:solidFill>
              </a:rPr>
              <a:t>resolution</a:t>
            </a:r>
            <a:endParaRPr lang="en-US" sz="1500" dirty="0"/>
          </a:p>
          <a:p>
            <a:pPr marL="794714" lvl="2">
              <a:lnSpc>
                <a:spcPct val="110000"/>
              </a:lnSpc>
              <a:spcBef>
                <a:spcPts val="211"/>
              </a:spcBef>
              <a:buClr>
                <a:srgbClr val="0000CC"/>
              </a:buClr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888472" algn="l"/>
                <a:tab pos="888472" algn="l"/>
              </a:tabLst>
            </a:pPr>
            <a:r>
              <a:rPr lang="en-US" sz="1500" dirty="0"/>
              <a:t>excessive chamber </a:t>
            </a:r>
            <a:r>
              <a:rPr lang="en-US" sz="1500" dirty="0">
                <a:solidFill>
                  <a:srgbClr val="253EFF"/>
                </a:solidFill>
              </a:rPr>
              <a:t>current</a:t>
            </a:r>
            <a:endParaRPr lang="en-US" sz="1500" dirty="0"/>
          </a:p>
          <a:p>
            <a:pPr marL="794714" lvl="2">
              <a:lnSpc>
                <a:spcPct val="110000"/>
              </a:lnSpc>
              <a:spcBef>
                <a:spcPts val="211"/>
              </a:spcBef>
              <a:buClr>
                <a:srgbClr val="0000CC"/>
              </a:buClr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888472" algn="l"/>
                <a:tab pos="888472" algn="l"/>
              </a:tabLst>
            </a:pPr>
            <a:r>
              <a:rPr lang="en-US" sz="1500" dirty="0"/>
              <a:t>self-sustained </a:t>
            </a:r>
            <a:r>
              <a:rPr lang="en-US" sz="1500" dirty="0">
                <a:solidFill>
                  <a:srgbClr val="253EFF"/>
                </a:solidFill>
              </a:rPr>
              <a:t>discharges</a:t>
            </a:r>
            <a:endParaRPr lang="en-US" sz="1500" dirty="0"/>
          </a:p>
          <a:p>
            <a:pPr marL="794714" lvl="2">
              <a:lnSpc>
                <a:spcPct val="110000"/>
              </a:lnSpc>
              <a:spcBef>
                <a:spcPts val="211"/>
              </a:spcBef>
              <a:buClr>
                <a:srgbClr val="0000CC"/>
              </a:buClr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888472" algn="l"/>
                <a:tab pos="888472" algn="l"/>
              </a:tabLst>
            </a:pPr>
            <a:r>
              <a:rPr lang="en-US" sz="1500" dirty="0">
                <a:solidFill>
                  <a:srgbClr val="253EFF"/>
                </a:solidFill>
              </a:rPr>
              <a:t>sparking</a:t>
            </a:r>
            <a:endParaRPr lang="en-US" sz="1500" dirty="0"/>
          </a:p>
          <a:p>
            <a:pPr marL="794714" lvl="2">
              <a:lnSpc>
                <a:spcPct val="110000"/>
              </a:lnSpc>
              <a:spcBef>
                <a:spcPts val="211"/>
              </a:spcBef>
              <a:buClr>
                <a:srgbClr val="0000CC"/>
              </a:buClr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888472" algn="l"/>
                <a:tab pos="888472" algn="l"/>
              </a:tabLst>
            </a:pPr>
            <a:r>
              <a:rPr lang="en-US" sz="1500" dirty="0"/>
              <a:t>high voltage </a:t>
            </a:r>
            <a:r>
              <a:rPr lang="en-US" sz="1500" dirty="0">
                <a:solidFill>
                  <a:srgbClr val="253EFF"/>
                </a:solidFill>
              </a:rPr>
              <a:t>instability</a:t>
            </a:r>
            <a:endParaRPr lang="en-US" sz="1500" dirty="0"/>
          </a:p>
          <a:p>
            <a:pPr marL="794714" lvl="2">
              <a:lnSpc>
                <a:spcPct val="110000"/>
              </a:lnSpc>
              <a:spcBef>
                <a:spcPts val="211"/>
              </a:spcBef>
              <a:buClr>
                <a:srgbClr val="0000CC"/>
              </a:buClr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888472" algn="l"/>
                <a:tab pos="888472" algn="l"/>
              </a:tabLst>
            </a:pPr>
            <a:r>
              <a:rPr lang="en-US" sz="1500" dirty="0">
                <a:solidFill>
                  <a:srgbClr val="253EFF"/>
                </a:solidFill>
              </a:rPr>
              <a:t>wire</a:t>
            </a:r>
            <a:r>
              <a:rPr lang="en-US" sz="1500" dirty="0"/>
              <a:t> corrosion, swelling, rupture</a:t>
            </a:r>
          </a:p>
          <a:p>
            <a:pPr marL="794714" lvl="2">
              <a:lnSpc>
                <a:spcPct val="110000"/>
              </a:lnSpc>
              <a:spcBef>
                <a:spcPts val="211"/>
              </a:spcBef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888472" algn="l"/>
                <a:tab pos="888472" algn="l"/>
              </a:tabLst>
            </a:pPr>
            <a:endParaRPr lang="en-US" sz="1500" dirty="0"/>
          </a:p>
          <a:p>
            <a:pPr marL="348245">
              <a:lnSpc>
                <a:spcPct val="110000"/>
              </a:lnSpc>
              <a:spcBef>
                <a:spcPts val="211"/>
              </a:spcBef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888472" algn="l"/>
                <a:tab pos="888472" algn="l"/>
              </a:tabLst>
            </a:pPr>
            <a:r>
              <a:rPr lang="en-US" sz="1700" dirty="0"/>
              <a:t>Free </a:t>
            </a:r>
            <a:r>
              <a:rPr lang="en-US" sz="1700" dirty="0">
                <a:solidFill>
                  <a:srgbClr val="FF0000"/>
                </a:solidFill>
              </a:rPr>
              <a:t>radical polymerization</a:t>
            </a:r>
            <a:r>
              <a:rPr lang="en-US" sz="1700" dirty="0"/>
              <a:t> is regarded as the </a:t>
            </a:r>
            <a:r>
              <a:rPr lang="en-US" sz="1700" dirty="0">
                <a:solidFill>
                  <a:srgbClr val="253EFF"/>
                </a:solidFill>
              </a:rPr>
              <a:t>dominating mechanism</a:t>
            </a:r>
            <a:r>
              <a:rPr lang="en-US" sz="1700" dirty="0"/>
              <a:t> of wire chamber ageing.</a:t>
            </a:r>
          </a:p>
          <a:p>
            <a:pPr marL="348245">
              <a:tabLst>
                <a:tab pos="888472" algn="l"/>
                <a:tab pos="1272435" algn="l"/>
                <a:tab pos="1272435" algn="l"/>
                <a:tab pos="1272435" algn="l"/>
                <a:tab pos="1272435" algn="l"/>
                <a:tab pos="888472" algn="l"/>
                <a:tab pos="1272435" algn="l"/>
                <a:tab pos="1272435" algn="l"/>
                <a:tab pos="888472" algn="l"/>
                <a:tab pos="888472" algn="l"/>
              </a:tabLst>
            </a:pPr>
            <a:endParaRPr lang="en-US" sz="1700" dirty="0" smtClean="0"/>
          </a:p>
          <a:p>
            <a:pPr marL="348245">
              <a:tabLst>
                <a:tab pos="888472" algn="l"/>
                <a:tab pos="1272435" algn="l"/>
                <a:tab pos="1272435" algn="l"/>
                <a:tab pos="1272435" algn="l"/>
                <a:tab pos="1272435" algn="l"/>
                <a:tab pos="888472" algn="l"/>
                <a:tab pos="1272435" algn="l"/>
                <a:tab pos="1272435" algn="l"/>
                <a:tab pos="888472" algn="l"/>
                <a:tab pos="888472" algn="l"/>
              </a:tabLst>
            </a:pPr>
            <a:r>
              <a:rPr lang="en-US" sz="1700" dirty="0" smtClean="0"/>
              <a:t>The </a:t>
            </a:r>
            <a:r>
              <a:rPr lang="en-US" sz="1700" dirty="0">
                <a:solidFill>
                  <a:srgbClr val="FF0000"/>
                </a:solidFill>
              </a:rPr>
              <a:t>key elements</a:t>
            </a:r>
            <a:r>
              <a:rPr lang="en-US" sz="1700" dirty="0"/>
              <a:t> for the ageing test are</a:t>
            </a:r>
          </a:p>
          <a:p>
            <a:pPr marL="616127" lvl="1">
              <a:buSzPct val="99000"/>
              <a:buFontTx/>
              <a:buAutoNum type="arabicPeriod"/>
              <a:tabLst>
                <a:tab pos="888472" algn="l"/>
                <a:tab pos="1272435" algn="l"/>
                <a:tab pos="1272435" algn="l"/>
                <a:tab pos="1272435" algn="l"/>
                <a:tab pos="1272435" algn="l"/>
                <a:tab pos="888472" algn="l"/>
                <a:tab pos="1272435" algn="l"/>
                <a:tab pos="1272435" algn="l"/>
                <a:tab pos="888472" algn="l"/>
                <a:tab pos="888472" algn="l"/>
              </a:tabLst>
            </a:pPr>
            <a:r>
              <a:rPr lang="en-US" sz="1700" dirty="0">
                <a:solidFill>
                  <a:srgbClr val="253EFF"/>
                </a:solidFill>
              </a:rPr>
              <a:t>DC prototype</a:t>
            </a:r>
            <a:endParaRPr lang="en-US" sz="1700" dirty="0"/>
          </a:p>
          <a:p>
            <a:pPr marL="616127" lvl="1">
              <a:buSzPct val="99000"/>
              <a:buFontTx/>
              <a:buAutoNum type="arabicPeriod"/>
              <a:tabLst>
                <a:tab pos="888472" algn="l"/>
                <a:tab pos="1272435" algn="l"/>
                <a:tab pos="1272435" algn="l"/>
                <a:tab pos="1272435" algn="l"/>
                <a:tab pos="1272435" algn="l"/>
                <a:tab pos="888472" algn="l"/>
                <a:tab pos="1272435" algn="l"/>
                <a:tab pos="1272435" algn="l"/>
                <a:tab pos="888472" algn="l"/>
                <a:tab pos="888472" algn="l"/>
              </a:tabLst>
            </a:pPr>
            <a:r>
              <a:rPr lang="en-US" sz="1700" dirty="0">
                <a:solidFill>
                  <a:srgbClr val="253EFF"/>
                </a:solidFill>
              </a:rPr>
              <a:t>Gas system</a:t>
            </a:r>
            <a:r>
              <a:rPr lang="en-US" sz="1700" dirty="0"/>
              <a:t> </a:t>
            </a:r>
          </a:p>
          <a:p>
            <a:pPr marL="616127" lvl="1">
              <a:buSzPct val="99000"/>
              <a:buFontTx/>
              <a:buAutoNum type="arabicPeriod"/>
              <a:tabLst>
                <a:tab pos="888472" algn="l"/>
                <a:tab pos="1272435" algn="l"/>
                <a:tab pos="1272435" algn="l"/>
                <a:tab pos="1272435" algn="l"/>
                <a:tab pos="1272435" algn="l"/>
                <a:tab pos="888472" algn="l"/>
                <a:tab pos="1272435" algn="l"/>
                <a:tab pos="1272435" algn="l"/>
                <a:tab pos="888472" algn="l"/>
                <a:tab pos="888472" algn="l"/>
              </a:tabLst>
            </a:pPr>
            <a:r>
              <a:rPr lang="en-US" sz="1700" dirty="0">
                <a:solidFill>
                  <a:srgbClr val="253EFF"/>
                </a:solidFill>
              </a:rPr>
              <a:t>Irradiation System</a:t>
            </a:r>
          </a:p>
          <a:p>
            <a:pPr marL="348245">
              <a:lnSpc>
                <a:spcPct val="110000"/>
              </a:lnSpc>
              <a:spcBef>
                <a:spcPts val="211"/>
              </a:spcBef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888472" algn="l"/>
                <a:tab pos="888472" algn="l"/>
              </a:tabLst>
            </a:pPr>
            <a:endParaRPr lang="en-US" sz="1700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402" y="1928813"/>
            <a:ext cx="3435697" cy="1625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857220" algn="l"/>
              </a:tabLst>
            </a:pPr>
            <a:r>
              <a:rPr lang="en-US"/>
              <a:t>Numbers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485900" y="1028700"/>
            <a:ext cx="6743700" cy="5715000"/>
          </a:xfrm>
          <a:ln/>
        </p:spPr>
        <p:txBody>
          <a:bodyPr/>
          <a:lstStyle/>
          <a:p>
            <a:pPr marL="348245"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1659747" algn="l"/>
                <a:tab pos="1272435" algn="l"/>
                <a:tab pos="888472" algn="l"/>
                <a:tab pos="1659747" algn="l"/>
                <a:tab pos="1659747" algn="l"/>
                <a:tab pos="1659747" algn="l"/>
              </a:tabLst>
            </a:pPr>
            <a:r>
              <a:rPr lang="en-US" sz="2000" dirty="0"/>
              <a:t>What numbers we have in mind for the </a:t>
            </a:r>
            <a:r>
              <a:rPr lang="en-US" sz="2000" dirty="0">
                <a:solidFill>
                  <a:srgbClr val="FF0000"/>
                </a:solidFill>
              </a:rPr>
              <a:t>new DC operation</a:t>
            </a:r>
            <a:r>
              <a:rPr lang="en-US" sz="2000" dirty="0"/>
              <a:t>:</a:t>
            </a:r>
          </a:p>
          <a:p>
            <a:pPr marL="794714" lvl="2"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1659747" algn="l"/>
                <a:tab pos="1272435" algn="l"/>
                <a:tab pos="888472" algn="l"/>
                <a:tab pos="1659747" algn="l"/>
                <a:tab pos="1659747" algn="l"/>
                <a:tab pos="1659747" algn="l"/>
              </a:tabLst>
            </a:pPr>
            <a:r>
              <a:rPr lang="en-US" sz="1600" dirty="0"/>
              <a:t>DC gain: </a:t>
            </a:r>
            <a:r>
              <a:rPr lang="en-US" sz="1600" dirty="0">
                <a:solidFill>
                  <a:srgbClr val="253EFF"/>
                </a:solidFill>
              </a:rPr>
              <a:t>1 x 10</a:t>
            </a:r>
            <a:r>
              <a:rPr lang="en-US" sz="1600" baseline="32000" dirty="0">
                <a:solidFill>
                  <a:srgbClr val="253EFF"/>
                </a:solidFill>
              </a:rPr>
              <a:t>5</a:t>
            </a:r>
            <a:endParaRPr lang="en-US" sz="1600" dirty="0"/>
          </a:p>
          <a:p>
            <a:pPr marL="794714" lvl="2"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1659747" algn="l"/>
                <a:tab pos="1272435" algn="l"/>
                <a:tab pos="888472" algn="l"/>
                <a:tab pos="1659747" algn="l"/>
                <a:tab pos="1659747" algn="l"/>
                <a:tab pos="1659747" algn="l"/>
              </a:tabLst>
            </a:pPr>
            <a:r>
              <a:rPr lang="en-US" sz="1600" dirty="0"/>
              <a:t>Current on innermost wire:  </a:t>
            </a:r>
            <a:r>
              <a:rPr lang="en-US" sz="1600" dirty="0">
                <a:solidFill>
                  <a:srgbClr val="253EFF"/>
                </a:solidFill>
              </a:rPr>
              <a:t>6 </a:t>
            </a:r>
            <a:r>
              <a:rPr lang="en-US" sz="1600" dirty="0" err="1">
                <a:solidFill>
                  <a:srgbClr val="253EFF"/>
                </a:solidFill>
              </a:rPr>
              <a:t>nA</a:t>
            </a:r>
            <a:r>
              <a:rPr lang="en-US" sz="1600" dirty="0">
                <a:solidFill>
                  <a:srgbClr val="253EFF"/>
                </a:solidFill>
              </a:rPr>
              <a:t>/cm</a:t>
            </a:r>
            <a:endParaRPr lang="en-US" sz="1600" dirty="0"/>
          </a:p>
          <a:p>
            <a:pPr marL="794714" lvl="2"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1659747" algn="l"/>
                <a:tab pos="1272435" algn="l"/>
                <a:tab pos="888472" algn="l"/>
                <a:tab pos="1659747" algn="l"/>
                <a:tab pos="1659747" algn="l"/>
                <a:tab pos="1659747" algn="l"/>
              </a:tabLst>
            </a:pPr>
            <a:r>
              <a:rPr lang="en-US" sz="1600" dirty="0"/>
              <a:t>Total charge on innermost wire:  </a:t>
            </a:r>
            <a:r>
              <a:rPr lang="en-US" sz="1600" dirty="0" smtClean="0">
                <a:solidFill>
                  <a:srgbClr val="253EFF"/>
                </a:solidFill>
              </a:rPr>
              <a:t>0.4 </a:t>
            </a:r>
            <a:r>
              <a:rPr lang="en-US" sz="1600" dirty="0">
                <a:solidFill>
                  <a:srgbClr val="253EFF"/>
                </a:solidFill>
              </a:rPr>
              <a:t>Coulomb/cm</a:t>
            </a:r>
            <a:endParaRPr lang="en-US" sz="1600" dirty="0"/>
          </a:p>
          <a:p>
            <a:pPr marL="794714" lvl="2"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1659747" algn="l"/>
                <a:tab pos="1272435" algn="l"/>
                <a:tab pos="888472" algn="l"/>
                <a:tab pos="1659747" algn="l"/>
                <a:tab pos="1659747" algn="l"/>
                <a:tab pos="1659747" algn="l"/>
              </a:tabLst>
            </a:pPr>
            <a:r>
              <a:rPr lang="en-US" sz="1600" dirty="0"/>
              <a:t>DAQ time: </a:t>
            </a:r>
            <a:r>
              <a:rPr lang="en-US" sz="1600" dirty="0">
                <a:solidFill>
                  <a:srgbClr val="253EFF"/>
                </a:solidFill>
              </a:rPr>
              <a:t>630 days</a:t>
            </a:r>
            <a:endParaRPr lang="en-US" sz="1600" dirty="0"/>
          </a:p>
          <a:p>
            <a:pPr marL="794714" lvl="2"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1659747" algn="l"/>
                <a:tab pos="1272435" algn="l"/>
                <a:tab pos="888472" algn="l"/>
                <a:tab pos="1659747" algn="l"/>
                <a:tab pos="1659747" algn="l"/>
                <a:tab pos="1659747" algn="l"/>
              </a:tabLst>
            </a:pPr>
            <a:r>
              <a:rPr lang="en-US" sz="1600" dirty="0"/>
              <a:t>Chamber volume: (300 </a:t>
            </a:r>
            <a:r>
              <a:rPr lang="en-US" sz="1600" dirty="0" err="1"/>
              <a:t>litres</a:t>
            </a:r>
            <a:r>
              <a:rPr lang="en-US" sz="1600" dirty="0"/>
              <a:t>) </a:t>
            </a:r>
            <a:r>
              <a:rPr lang="en-US" sz="1600" dirty="0">
                <a:solidFill>
                  <a:srgbClr val="253EFF"/>
                </a:solidFill>
              </a:rPr>
              <a:t>300 000 cc</a:t>
            </a:r>
            <a:endParaRPr lang="en-US" sz="1600" dirty="0"/>
          </a:p>
          <a:p>
            <a:pPr marL="794714" lvl="2"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1659747" algn="l"/>
                <a:tab pos="1272435" algn="l"/>
                <a:tab pos="888472" algn="l"/>
                <a:tab pos="1659747" algn="l"/>
                <a:tab pos="1659747" algn="l"/>
                <a:tab pos="1659747" algn="l"/>
              </a:tabLst>
            </a:pPr>
            <a:r>
              <a:rPr lang="en-US" sz="1600" dirty="0"/>
              <a:t>Flow rate: </a:t>
            </a:r>
            <a:r>
              <a:rPr lang="en-US" sz="1600" dirty="0">
                <a:solidFill>
                  <a:srgbClr val="00B600"/>
                </a:solidFill>
              </a:rPr>
              <a:t>(1 volume exchange/12 hours)</a:t>
            </a:r>
            <a:endParaRPr lang="en-US" sz="1600" dirty="0"/>
          </a:p>
          <a:p>
            <a:pPr marL="794714" lvl="2"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1659747" algn="l"/>
                <a:tab pos="1272435" algn="l"/>
                <a:tab pos="888472" algn="l"/>
                <a:tab pos="1659747" algn="l"/>
                <a:tab pos="1659747" algn="l"/>
                <a:tab pos="1659747" algn="l"/>
              </a:tabLst>
            </a:pPr>
            <a:endParaRPr lang="en-US" sz="1600" dirty="0"/>
          </a:p>
          <a:p>
            <a:pPr marL="348245"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1659747" algn="l"/>
                <a:tab pos="1272435" algn="l"/>
                <a:tab pos="888472" algn="l"/>
                <a:tab pos="1659747" algn="l"/>
                <a:tab pos="1659747" algn="l"/>
                <a:tab pos="1659747" algn="l"/>
              </a:tabLst>
            </a:pPr>
            <a:r>
              <a:rPr lang="en-US" sz="2000" dirty="0"/>
              <a:t>To integrate the same charge </a:t>
            </a:r>
            <a:r>
              <a:rPr lang="en-US" sz="2000" dirty="0">
                <a:solidFill>
                  <a:srgbClr val="FF0000"/>
                </a:solidFill>
              </a:rPr>
              <a:t>in 30 days</a:t>
            </a:r>
            <a:endParaRPr lang="en-US" sz="2000" dirty="0"/>
          </a:p>
          <a:p>
            <a:pPr marL="794714" lvl="2"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1659747" algn="l"/>
                <a:tab pos="1272435" algn="l"/>
                <a:tab pos="888472" algn="l"/>
                <a:tab pos="1659747" algn="l"/>
                <a:tab pos="1659747" algn="l"/>
                <a:tab pos="1659747" algn="l"/>
              </a:tabLst>
            </a:pPr>
            <a:r>
              <a:rPr lang="en-US" sz="1600" dirty="0">
                <a:solidFill>
                  <a:srgbClr val="253EFF"/>
                </a:solidFill>
              </a:rPr>
              <a:t>x20</a:t>
            </a:r>
            <a:r>
              <a:rPr lang="en-US" sz="1600" dirty="0"/>
              <a:t> speed</a:t>
            </a:r>
          </a:p>
          <a:p>
            <a:pPr marL="794714" lvl="2"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1659747" algn="l"/>
                <a:tab pos="1272435" algn="l"/>
                <a:tab pos="888472" algn="l"/>
                <a:tab pos="1659747" algn="l"/>
                <a:tab pos="1659747" algn="l"/>
                <a:tab pos="1659747" algn="l"/>
              </a:tabLst>
            </a:pPr>
            <a:r>
              <a:rPr lang="en-US" sz="1600" dirty="0"/>
              <a:t>Average current: </a:t>
            </a:r>
            <a:r>
              <a:rPr lang="en-US" sz="1600" dirty="0">
                <a:solidFill>
                  <a:srgbClr val="253EFF"/>
                </a:solidFill>
              </a:rPr>
              <a:t>120 </a:t>
            </a:r>
            <a:r>
              <a:rPr lang="en-US" sz="1600" dirty="0" err="1">
                <a:solidFill>
                  <a:srgbClr val="253EFF"/>
                </a:solidFill>
              </a:rPr>
              <a:t>nA</a:t>
            </a:r>
            <a:r>
              <a:rPr lang="en-US" sz="1600" dirty="0">
                <a:solidFill>
                  <a:srgbClr val="253EFF"/>
                </a:solidFill>
              </a:rPr>
              <a:t>/cm</a:t>
            </a:r>
            <a:endParaRPr lang="en-US" sz="1600" dirty="0"/>
          </a:p>
          <a:p>
            <a:pPr marL="794714" lvl="2"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1659747" algn="l"/>
                <a:tab pos="1272435" algn="l"/>
                <a:tab pos="888472" algn="l"/>
                <a:tab pos="1659747" algn="l"/>
                <a:tab pos="1659747" algn="l"/>
                <a:tab pos="1659747" algn="l"/>
              </a:tabLst>
            </a:pPr>
            <a:r>
              <a:rPr lang="en-US" sz="1600" dirty="0"/>
              <a:t>Chamber volume: </a:t>
            </a:r>
            <a:r>
              <a:rPr lang="en-US" sz="1600" dirty="0">
                <a:solidFill>
                  <a:srgbClr val="253EFF"/>
                </a:solidFill>
              </a:rPr>
              <a:t>3 500 cc</a:t>
            </a:r>
            <a:endParaRPr lang="en-US" sz="1600" dirty="0"/>
          </a:p>
          <a:p>
            <a:pPr marL="794714" lvl="2"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1659747" algn="l"/>
                <a:tab pos="1272435" algn="l"/>
                <a:tab pos="888472" algn="l"/>
                <a:tab pos="1659747" algn="l"/>
                <a:tab pos="1659747" algn="l"/>
                <a:tab pos="1659747" algn="l"/>
              </a:tabLst>
            </a:pPr>
            <a:r>
              <a:rPr lang="en-US" sz="1600" dirty="0"/>
              <a:t>Flow rate:</a:t>
            </a:r>
            <a:r>
              <a:rPr lang="en-US" sz="1600" dirty="0">
                <a:solidFill>
                  <a:srgbClr val="00B600"/>
                </a:solidFill>
              </a:rPr>
              <a:t> </a:t>
            </a:r>
            <a:r>
              <a:rPr lang="en-US" sz="1600" dirty="0">
                <a:solidFill>
                  <a:srgbClr val="253EFF"/>
                </a:solidFill>
              </a:rPr>
              <a:t>40 cc/min</a:t>
            </a:r>
            <a:r>
              <a:rPr lang="en-US" sz="1600" dirty="0">
                <a:solidFill>
                  <a:srgbClr val="00B600"/>
                </a:solidFill>
              </a:rPr>
              <a:t> </a:t>
            </a:r>
            <a:r>
              <a:rPr lang="en-US" sz="1600" dirty="0">
                <a:solidFill>
                  <a:srgbClr val="253EFF"/>
                </a:solidFill>
              </a:rPr>
              <a:t>(1 volume exchange/ 1.5 hour)</a:t>
            </a:r>
            <a:endParaRPr lang="en-US" sz="1600" dirty="0"/>
          </a:p>
          <a:p>
            <a:pPr marL="616127" lvl="1"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1659747" algn="l"/>
                <a:tab pos="1272435" algn="l"/>
                <a:tab pos="888472" algn="l"/>
                <a:tab pos="1659747" algn="l"/>
                <a:tab pos="1659747" algn="l"/>
                <a:tab pos="1659747" algn="l"/>
              </a:tabLst>
            </a:pPr>
            <a:endParaRPr lang="en-US" sz="1800" dirty="0"/>
          </a:p>
          <a:p>
            <a:pPr marL="348245"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1659747" algn="l"/>
                <a:tab pos="1272435" algn="l"/>
                <a:tab pos="888472" algn="l"/>
                <a:tab pos="1659747" algn="l"/>
                <a:tab pos="1659747" algn="l"/>
                <a:tab pos="1659747" algn="l"/>
              </a:tabLst>
            </a:pPr>
            <a:r>
              <a:rPr lang="en-US" sz="2000" dirty="0">
                <a:solidFill>
                  <a:srgbClr val="FF0000"/>
                </a:solidFill>
              </a:rPr>
              <a:t>Present DC</a:t>
            </a:r>
            <a:r>
              <a:rPr lang="en-US" sz="2000" dirty="0"/>
              <a:t> system</a:t>
            </a:r>
          </a:p>
          <a:p>
            <a:pPr marL="794714" lvl="2"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1659747" algn="l"/>
                <a:tab pos="1272435" algn="l"/>
                <a:tab pos="888472" algn="l"/>
                <a:tab pos="1659747" algn="l"/>
                <a:tab pos="1659747" algn="l"/>
                <a:tab pos="1659747" algn="l"/>
              </a:tabLst>
            </a:pPr>
            <a:r>
              <a:rPr lang="en-US" sz="1600" dirty="0"/>
              <a:t>Current of innermost wire: </a:t>
            </a:r>
            <a:r>
              <a:rPr lang="en-US" sz="1600" dirty="0">
                <a:solidFill>
                  <a:srgbClr val="253EFF"/>
                </a:solidFill>
              </a:rPr>
              <a:t>20 </a:t>
            </a:r>
            <a:r>
              <a:rPr lang="en-US" sz="1600" dirty="0" err="1">
                <a:solidFill>
                  <a:srgbClr val="253EFF"/>
                </a:solidFill>
              </a:rPr>
              <a:t>nA</a:t>
            </a:r>
            <a:r>
              <a:rPr lang="en-US" sz="1600" dirty="0">
                <a:solidFill>
                  <a:srgbClr val="253EFF"/>
                </a:solidFill>
              </a:rPr>
              <a:t>/cm </a:t>
            </a:r>
            <a:r>
              <a:rPr lang="en-US" sz="900" dirty="0">
                <a:solidFill>
                  <a:srgbClr val="00B600"/>
                </a:solidFill>
              </a:rPr>
              <a:t>(0.7mm cell, 24 clusters, 1.3 e/</a:t>
            </a:r>
            <a:r>
              <a:rPr lang="en-US" sz="900" dirty="0" err="1">
                <a:solidFill>
                  <a:srgbClr val="00B600"/>
                </a:solidFill>
              </a:rPr>
              <a:t>clu</a:t>
            </a:r>
            <a:r>
              <a:rPr lang="en-US" sz="900" dirty="0">
                <a:solidFill>
                  <a:srgbClr val="00B600"/>
                </a:solidFill>
              </a:rPr>
              <a:t>, 5e5 gain)</a:t>
            </a:r>
            <a:endParaRPr lang="en-US" sz="1600" dirty="0"/>
          </a:p>
          <a:p>
            <a:pPr marL="794714" lvl="2"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1659747" algn="l"/>
                <a:tab pos="1272435" algn="l"/>
                <a:tab pos="888472" algn="l"/>
                <a:tab pos="1659747" algn="l"/>
                <a:tab pos="1659747" algn="l"/>
                <a:tab pos="1659747" algn="l"/>
              </a:tabLst>
            </a:pPr>
            <a:r>
              <a:rPr lang="en-US" sz="1600" dirty="0"/>
              <a:t>Chamber volume: 16 </a:t>
            </a:r>
            <a:r>
              <a:rPr lang="en-US" sz="1600" dirty="0" err="1"/>
              <a:t>litres</a:t>
            </a:r>
            <a:r>
              <a:rPr lang="en-US" sz="1600" dirty="0"/>
              <a:t>    </a:t>
            </a:r>
            <a:r>
              <a:rPr lang="en-US" sz="1600" dirty="0">
                <a:solidFill>
                  <a:srgbClr val="253EFF"/>
                </a:solidFill>
              </a:rPr>
              <a:t>16 000 cc</a:t>
            </a:r>
            <a:endParaRPr lang="en-US" sz="1600" dirty="0"/>
          </a:p>
          <a:p>
            <a:pPr marL="794714" lvl="2">
              <a:tabLst>
                <a:tab pos="888472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1659747" algn="l"/>
                <a:tab pos="1272435" algn="l"/>
                <a:tab pos="888472" algn="l"/>
                <a:tab pos="1659747" algn="l"/>
                <a:tab pos="1659747" algn="l"/>
                <a:tab pos="1659747" algn="l"/>
              </a:tabLst>
            </a:pPr>
            <a:r>
              <a:rPr lang="en-US" sz="1600" dirty="0"/>
              <a:t>Flow rate: </a:t>
            </a:r>
            <a:r>
              <a:rPr lang="en-US" sz="1600" dirty="0">
                <a:solidFill>
                  <a:srgbClr val="253EFF"/>
                </a:solidFill>
              </a:rPr>
              <a:t>140 cc/min</a:t>
            </a:r>
            <a:r>
              <a:rPr lang="en-US" sz="1600" dirty="0"/>
              <a:t>  (1 volume exchange/2 hours)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857220" algn="l"/>
              </a:tabLst>
            </a:pPr>
            <a:r>
              <a:rPr lang="en-US" dirty="0"/>
              <a:t>A</a:t>
            </a:r>
            <a:r>
              <a:rPr lang="en-US" dirty="0" smtClean="0"/>
              <a:t>geing </a:t>
            </a:r>
            <a:r>
              <a:rPr lang="en-US" dirty="0"/>
              <a:t>prototype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6820" y="1723430"/>
            <a:ext cx="5095279" cy="4677370"/>
          </a:xfrm>
          <a:ln/>
        </p:spPr>
        <p:txBody>
          <a:bodyPr/>
          <a:lstStyle/>
          <a:p>
            <a:pPr marL="348245">
              <a:tabLst>
                <a:tab pos="888472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888472" algn="l"/>
                <a:tab pos="1272435" algn="l"/>
                <a:tab pos="1272435" algn="l"/>
                <a:tab pos="1272435" algn="l"/>
                <a:tab pos="1659747" algn="l"/>
                <a:tab pos="1659747" algn="l"/>
                <a:tab pos="1272435" algn="l"/>
                <a:tab pos="1272435" algn="l"/>
                <a:tab pos="1272435" algn="l"/>
              </a:tabLst>
            </a:pPr>
            <a:r>
              <a:rPr lang="en-US" sz="2000" dirty="0">
                <a:solidFill>
                  <a:srgbClr val="FF0000"/>
                </a:solidFill>
              </a:rPr>
              <a:t>Realistic prototype</a:t>
            </a:r>
            <a:r>
              <a:rPr lang="en-US" sz="2000" dirty="0"/>
              <a:t> from the point of view of </a:t>
            </a:r>
          </a:p>
          <a:p>
            <a:pPr marL="794714" lvl="2">
              <a:tabLst>
                <a:tab pos="888472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888472" algn="l"/>
                <a:tab pos="1272435" algn="l"/>
                <a:tab pos="1272435" algn="l"/>
                <a:tab pos="1272435" algn="l"/>
                <a:tab pos="1659747" algn="l"/>
                <a:tab pos="1659747" algn="l"/>
                <a:tab pos="1272435" algn="l"/>
                <a:tab pos="1272435" algn="l"/>
                <a:tab pos="1272435" algn="l"/>
              </a:tabLst>
            </a:pPr>
            <a:r>
              <a:rPr lang="en-US" sz="1600" dirty="0">
                <a:solidFill>
                  <a:srgbClr val="253EFF"/>
                </a:solidFill>
              </a:rPr>
              <a:t>field</a:t>
            </a:r>
            <a:r>
              <a:rPr lang="en-US" sz="1600" dirty="0"/>
              <a:t> configuration</a:t>
            </a:r>
          </a:p>
          <a:p>
            <a:pPr marL="794714" lvl="2">
              <a:tabLst>
                <a:tab pos="888472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888472" algn="l"/>
                <a:tab pos="1272435" algn="l"/>
                <a:tab pos="1272435" algn="l"/>
                <a:tab pos="1272435" algn="l"/>
                <a:tab pos="1659747" algn="l"/>
                <a:tab pos="1659747" algn="l"/>
                <a:tab pos="1272435" algn="l"/>
                <a:tab pos="1272435" algn="l"/>
                <a:tab pos="1272435" algn="l"/>
              </a:tabLst>
            </a:pPr>
            <a:r>
              <a:rPr lang="en-US" sz="1600" dirty="0" smtClean="0">
                <a:solidFill>
                  <a:srgbClr val="0000FF"/>
                </a:solidFill>
              </a:rPr>
              <a:t>Materials</a:t>
            </a:r>
            <a:endParaRPr lang="en-US" sz="1600" dirty="0">
              <a:solidFill>
                <a:srgbClr val="0000FF"/>
              </a:solidFill>
            </a:endParaRPr>
          </a:p>
          <a:p>
            <a:pPr marL="348245">
              <a:tabLst>
                <a:tab pos="888472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888472" algn="l"/>
                <a:tab pos="1272435" algn="l"/>
                <a:tab pos="1272435" algn="l"/>
                <a:tab pos="1272435" algn="l"/>
                <a:tab pos="1659747" algn="l"/>
                <a:tab pos="1659747" algn="l"/>
                <a:tab pos="1272435" algn="l"/>
                <a:tab pos="1272435" algn="l"/>
                <a:tab pos="1272435" algn="l"/>
              </a:tabLst>
            </a:pPr>
            <a:r>
              <a:rPr lang="en-US" sz="2000" dirty="0" smtClean="0">
                <a:solidFill>
                  <a:srgbClr val="FF0000"/>
                </a:solidFill>
              </a:rPr>
              <a:t>Prototype</a:t>
            </a:r>
            <a:endParaRPr lang="en-US" sz="2000" dirty="0"/>
          </a:p>
          <a:p>
            <a:pPr marL="616127" lvl="1">
              <a:tabLst>
                <a:tab pos="888472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888472" algn="l"/>
                <a:tab pos="1272435" algn="l"/>
                <a:tab pos="1272435" algn="l"/>
                <a:tab pos="1272435" algn="l"/>
                <a:tab pos="1659747" algn="l"/>
                <a:tab pos="1659747" algn="l"/>
                <a:tab pos="1272435" algn="l"/>
                <a:tab pos="1272435" algn="l"/>
                <a:tab pos="1272435" algn="l"/>
              </a:tabLst>
            </a:pPr>
            <a:r>
              <a:rPr lang="en-US" sz="1800" dirty="0">
                <a:solidFill>
                  <a:srgbClr val="253EFF"/>
                </a:solidFill>
              </a:rPr>
              <a:t>1-</a:t>
            </a:r>
            <a:r>
              <a:rPr lang="en-US" sz="1800" dirty="0"/>
              <a:t>complete cells (</a:t>
            </a:r>
            <a:r>
              <a:rPr lang="en-US" sz="1800" dirty="0">
                <a:solidFill>
                  <a:srgbClr val="253EFF"/>
                </a:solidFill>
              </a:rPr>
              <a:t>20 cm</a:t>
            </a:r>
            <a:r>
              <a:rPr lang="en-US" sz="1800" dirty="0"/>
              <a:t> length) + guard field</a:t>
            </a:r>
          </a:p>
          <a:p>
            <a:pPr marL="616127" lvl="1">
              <a:tabLst>
                <a:tab pos="888472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888472" algn="l"/>
                <a:tab pos="1272435" algn="l"/>
                <a:tab pos="1272435" algn="l"/>
                <a:tab pos="1272435" algn="l"/>
                <a:tab pos="1659747" algn="l"/>
                <a:tab pos="1659747" algn="l"/>
                <a:tab pos="1272435" algn="l"/>
                <a:tab pos="1272435" algn="l"/>
                <a:tab pos="1272435" algn="l"/>
              </a:tabLst>
            </a:pPr>
            <a:r>
              <a:rPr lang="en-US" sz="1800" dirty="0"/>
              <a:t>4 s</a:t>
            </a:r>
            <a:r>
              <a:rPr lang="en-US" sz="1800" dirty="0">
                <a:solidFill>
                  <a:srgbClr val="253EFF"/>
                </a:solidFill>
              </a:rPr>
              <a:t>tainless steel </a:t>
            </a:r>
            <a:r>
              <a:rPr lang="en-US" sz="1800" dirty="0"/>
              <a:t>rods</a:t>
            </a:r>
          </a:p>
          <a:p>
            <a:pPr marL="616127" lvl="1">
              <a:tabLst>
                <a:tab pos="888472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888472" algn="l"/>
                <a:tab pos="1272435" algn="l"/>
                <a:tab pos="1272435" algn="l"/>
                <a:tab pos="1272435" algn="l"/>
                <a:tab pos="1659747" algn="l"/>
                <a:tab pos="1659747" algn="l"/>
                <a:tab pos="1272435" algn="l"/>
                <a:tab pos="1272435" algn="l"/>
                <a:tab pos="1272435" algn="l"/>
              </a:tabLst>
            </a:pPr>
            <a:r>
              <a:rPr lang="en-US" sz="1800" dirty="0"/>
              <a:t>Gold-plated </a:t>
            </a:r>
            <a:r>
              <a:rPr lang="en-US" sz="1800" dirty="0">
                <a:solidFill>
                  <a:srgbClr val="253EFF"/>
                </a:solidFill>
              </a:rPr>
              <a:t>tungsten</a:t>
            </a:r>
            <a:r>
              <a:rPr lang="en-US" sz="1800" dirty="0"/>
              <a:t> wires</a:t>
            </a:r>
          </a:p>
          <a:p>
            <a:pPr marL="794714" lvl="2">
              <a:tabLst>
                <a:tab pos="888472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888472" algn="l"/>
                <a:tab pos="1272435" algn="l"/>
                <a:tab pos="1272435" algn="l"/>
                <a:tab pos="1272435" algn="l"/>
                <a:tab pos="1659747" algn="l"/>
                <a:tab pos="1659747" algn="l"/>
                <a:tab pos="1272435" algn="l"/>
                <a:tab pos="1272435" algn="l"/>
                <a:tab pos="1272435" algn="l"/>
              </a:tabLst>
            </a:pPr>
            <a:r>
              <a:rPr lang="en-US" sz="1600" dirty="0"/>
              <a:t>~4 µm plating</a:t>
            </a:r>
          </a:p>
          <a:p>
            <a:pPr marL="794714" lvl="2">
              <a:tabLst>
                <a:tab pos="888472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888472" algn="l"/>
                <a:tab pos="1272435" algn="l"/>
                <a:tab pos="1272435" algn="l"/>
                <a:tab pos="1272435" algn="l"/>
                <a:tab pos="1659747" algn="l"/>
                <a:tab pos="1659747" algn="l"/>
                <a:tab pos="1272435" algn="l"/>
                <a:tab pos="1272435" algn="l"/>
                <a:tab pos="1272435" algn="l"/>
              </a:tabLst>
            </a:pPr>
            <a:r>
              <a:rPr lang="en-US" sz="1600" dirty="0"/>
              <a:t>sense wire </a:t>
            </a:r>
            <a:r>
              <a:rPr lang="en-US" sz="1600" dirty="0">
                <a:solidFill>
                  <a:srgbClr val="253EFF"/>
                </a:solidFill>
              </a:rPr>
              <a:t>25µm</a:t>
            </a:r>
            <a:r>
              <a:rPr lang="en-US" sz="1600" dirty="0"/>
              <a:t>/ </a:t>
            </a:r>
            <a:r>
              <a:rPr lang="en-US" sz="1600" dirty="0" err="1"/>
              <a:t>field+shape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253EFF"/>
                </a:solidFill>
              </a:rPr>
              <a:t>80 µm</a:t>
            </a:r>
            <a:endParaRPr lang="en-US" sz="1600" dirty="0"/>
          </a:p>
          <a:p>
            <a:pPr marL="616127" lvl="1">
              <a:tabLst>
                <a:tab pos="888472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888472" algn="l"/>
                <a:tab pos="1272435" algn="l"/>
                <a:tab pos="1272435" algn="l"/>
                <a:tab pos="1272435" algn="l"/>
                <a:tab pos="1659747" algn="l"/>
                <a:tab pos="1659747" algn="l"/>
                <a:tab pos="1272435" algn="l"/>
                <a:tab pos="1272435" algn="l"/>
                <a:tab pos="1272435" algn="l"/>
              </a:tabLst>
            </a:pPr>
            <a:r>
              <a:rPr lang="en-US" sz="1800" dirty="0"/>
              <a:t>~1kBq </a:t>
            </a:r>
            <a:r>
              <a:rPr lang="en-US" sz="1800" dirty="0">
                <a:solidFill>
                  <a:srgbClr val="253EFF"/>
                </a:solidFill>
                <a:cs typeface="Lucida Grande" charset="0"/>
              </a:rPr>
              <a:t>α-source</a:t>
            </a:r>
            <a:r>
              <a:rPr lang="en-US" sz="1800" dirty="0"/>
              <a:t> at the center</a:t>
            </a:r>
          </a:p>
          <a:p>
            <a:pPr marL="616127" lvl="1">
              <a:tabLst>
                <a:tab pos="888472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888472" algn="l"/>
                <a:tab pos="1272435" algn="l"/>
                <a:tab pos="1272435" algn="l"/>
                <a:tab pos="1272435" algn="l"/>
                <a:tab pos="1659747" algn="l"/>
                <a:tab pos="1659747" algn="l"/>
                <a:tab pos="1272435" algn="l"/>
                <a:tab pos="1272435" algn="l"/>
                <a:tab pos="1272435" algn="l"/>
              </a:tabLst>
            </a:pPr>
            <a:r>
              <a:rPr lang="en-US" sz="1800" dirty="0">
                <a:solidFill>
                  <a:srgbClr val="253EFF"/>
                </a:solidFill>
              </a:rPr>
              <a:t>Teflon</a:t>
            </a:r>
            <a:r>
              <a:rPr lang="en-US" sz="1800" dirty="0"/>
              <a:t> cables</a:t>
            </a:r>
          </a:p>
          <a:p>
            <a:pPr marL="616127" lvl="1">
              <a:tabLst>
                <a:tab pos="888472" algn="l"/>
                <a:tab pos="1659747" algn="l"/>
                <a:tab pos="1659747" algn="l"/>
                <a:tab pos="888472" algn="l"/>
                <a:tab pos="1659747" algn="l"/>
                <a:tab pos="1659747" algn="l"/>
                <a:tab pos="1659747" algn="l"/>
                <a:tab pos="888472" algn="l"/>
                <a:tab pos="1272435" algn="l"/>
                <a:tab pos="1272435" algn="l"/>
                <a:tab pos="1272435" algn="l"/>
                <a:tab pos="1659747" algn="l"/>
                <a:tab pos="1659747" algn="l"/>
                <a:tab pos="1272435" algn="l"/>
                <a:tab pos="1272435" algn="l"/>
                <a:tab pos="1272435" algn="l"/>
              </a:tabLst>
            </a:pPr>
            <a:r>
              <a:rPr lang="en-US" sz="1800" dirty="0"/>
              <a:t>Assembled in </a:t>
            </a:r>
            <a:r>
              <a:rPr lang="en-US" sz="1800" dirty="0">
                <a:solidFill>
                  <a:srgbClr val="253EFF"/>
                </a:solidFill>
              </a:rPr>
              <a:t>clean room</a:t>
            </a: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59" t="8453" r="33394" b="30434"/>
          <a:stretch>
            <a:fillRect/>
          </a:stretch>
        </p:blipFill>
        <p:spPr bwMode="auto">
          <a:xfrm>
            <a:off x="5411391" y="1184300"/>
            <a:ext cx="1393031" cy="19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165" y="1040309"/>
            <a:ext cx="2286000" cy="2446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Oval 6"/>
          <p:cNvSpPr>
            <a:spLocks/>
          </p:cNvSpPr>
          <p:nvPr/>
        </p:nvSpPr>
        <p:spPr bwMode="auto">
          <a:xfrm>
            <a:off x="7963049" y="2135312"/>
            <a:ext cx="60275" cy="65856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55" name="Oval 7"/>
          <p:cNvSpPr>
            <a:spLocks/>
          </p:cNvSpPr>
          <p:nvPr/>
        </p:nvSpPr>
        <p:spPr bwMode="auto">
          <a:xfrm>
            <a:off x="8143876" y="2135312"/>
            <a:ext cx="60275" cy="65856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56" name="Oval 8"/>
          <p:cNvSpPr>
            <a:spLocks/>
          </p:cNvSpPr>
          <p:nvPr/>
        </p:nvSpPr>
        <p:spPr bwMode="auto">
          <a:xfrm>
            <a:off x="8143876" y="2327300"/>
            <a:ext cx="60275" cy="65856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57" name="Oval 9"/>
          <p:cNvSpPr>
            <a:spLocks/>
          </p:cNvSpPr>
          <p:nvPr/>
        </p:nvSpPr>
        <p:spPr bwMode="auto">
          <a:xfrm>
            <a:off x="7969747" y="2321719"/>
            <a:ext cx="60275" cy="65857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58" name="Oval 10"/>
          <p:cNvSpPr>
            <a:spLocks/>
          </p:cNvSpPr>
          <p:nvPr/>
        </p:nvSpPr>
        <p:spPr bwMode="auto">
          <a:xfrm>
            <a:off x="7788920" y="2321719"/>
            <a:ext cx="60275" cy="65857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59" name="Oval 11"/>
          <p:cNvSpPr>
            <a:spLocks/>
          </p:cNvSpPr>
          <p:nvPr/>
        </p:nvSpPr>
        <p:spPr bwMode="auto">
          <a:xfrm>
            <a:off x="7788920" y="2140893"/>
            <a:ext cx="60275" cy="65857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60" name="Oval 12"/>
          <p:cNvSpPr>
            <a:spLocks/>
          </p:cNvSpPr>
          <p:nvPr/>
        </p:nvSpPr>
        <p:spPr bwMode="auto">
          <a:xfrm>
            <a:off x="7969747" y="1961183"/>
            <a:ext cx="60275" cy="65856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61" name="Oval 13"/>
          <p:cNvSpPr>
            <a:spLocks/>
          </p:cNvSpPr>
          <p:nvPr/>
        </p:nvSpPr>
        <p:spPr bwMode="auto">
          <a:xfrm>
            <a:off x="8149457" y="1961183"/>
            <a:ext cx="60275" cy="65856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62" name="Oval 14"/>
          <p:cNvSpPr>
            <a:spLocks/>
          </p:cNvSpPr>
          <p:nvPr/>
        </p:nvSpPr>
        <p:spPr bwMode="auto">
          <a:xfrm>
            <a:off x="7788920" y="1961183"/>
            <a:ext cx="60275" cy="65856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63" name="Oval 15"/>
          <p:cNvSpPr>
            <a:spLocks/>
          </p:cNvSpPr>
          <p:nvPr/>
        </p:nvSpPr>
        <p:spPr bwMode="auto">
          <a:xfrm>
            <a:off x="8071322" y="1876351"/>
            <a:ext cx="42416" cy="35719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64" name="Oval 16"/>
          <p:cNvSpPr>
            <a:spLocks/>
          </p:cNvSpPr>
          <p:nvPr/>
        </p:nvSpPr>
        <p:spPr bwMode="auto">
          <a:xfrm>
            <a:off x="8156154" y="1883048"/>
            <a:ext cx="41299" cy="35719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65" name="Oval 17"/>
          <p:cNvSpPr>
            <a:spLocks/>
          </p:cNvSpPr>
          <p:nvPr/>
        </p:nvSpPr>
        <p:spPr bwMode="auto">
          <a:xfrm>
            <a:off x="8245451" y="1883048"/>
            <a:ext cx="42416" cy="35719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66" name="Oval 18"/>
          <p:cNvSpPr>
            <a:spLocks/>
          </p:cNvSpPr>
          <p:nvPr/>
        </p:nvSpPr>
        <p:spPr bwMode="auto">
          <a:xfrm>
            <a:off x="8245451" y="1972345"/>
            <a:ext cx="42416" cy="36835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67" name="Oval 19"/>
          <p:cNvSpPr>
            <a:spLocks/>
          </p:cNvSpPr>
          <p:nvPr/>
        </p:nvSpPr>
        <p:spPr bwMode="auto">
          <a:xfrm>
            <a:off x="8252148" y="2062758"/>
            <a:ext cx="42416" cy="35719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68" name="Oval 20"/>
          <p:cNvSpPr>
            <a:spLocks/>
          </p:cNvSpPr>
          <p:nvPr/>
        </p:nvSpPr>
        <p:spPr bwMode="auto">
          <a:xfrm>
            <a:off x="8252148" y="2153171"/>
            <a:ext cx="42416" cy="35719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69" name="Oval 21"/>
          <p:cNvSpPr>
            <a:spLocks/>
          </p:cNvSpPr>
          <p:nvPr/>
        </p:nvSpPr>
        <p:spPr bwMode="auto">
          <a:xfrm>
            <a:off x="7705205" y="2243584"/>
            <a:ext cx="41299" cy="35719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70" name="Oval 22"/>
          <p:cNvSpPr>
            <a:spLocks/>
          </p:cNvSpPr>
          <p:nvPr/>
        </p:nvSpPr>
        <p:spPr bwMode="auto">
          <a:xfrm>
            <a:off x="7794502" y="2249165"/>
            <a:ext cx="42416" cy="35719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71" name="Oval 23"/>
          <p:cNvSpPr>
            <a:spLocks/>
          </p:cNvSpPr>
          <p:nvPr/>
        </p:nvSpPr>
        <p:spPr bwMode="auto">
          <a:xfrm>
            <a:off x="7891611" y="2249165"/>
            <a:ext cx="41300" cy="35719"/>
          </a:xfrm>
          <a:prstGeom prst="ellipse">
            <a:avLst/>
          </a:prstGeom>
          <a:solidFill>
            <a:srgbClr val="FCFF4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72" name="Oval 24"/>
          <p:cNvSpPr>
            <a:spLocks/>
          </p:cNvSpPr>
          <p:nvPr/>
        </p:nvSpPr>
        <p:spPr bwMode="auto">
          <a:xfrm>
            <a:off x="7975328" y="2249165"/>
            <a:ext cx="42416" cy="35719"/>
          </a:xfrm>
          <a:prstGeom prst="ellipse">
            <a:avLst/>
          </a:prstGeom>
          <a:solidFill>
            <a:srgbClr val="FCFF4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73" name="Oval 25"/>
          <p:cNvSpPr>
            <a:spLocks/>
          </p:cNvSpPr>
          <p:nvPr/>
        </p:nvSpPr>
        <p:spPr bwMode="auto">
          <a:xfrm>
            <a:off x="8065741" y="2249165"/>
            <a:ext cx="42416" cy="35719"/>
          </a:xfrm>
          <a:prstGeom prst="ellipse">
            <a:avLst/>
          </a:prstGeom>
          <a:solidFill>
            <a:srgbClr val="FCFF4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74" name="Oval 26"/>
          <p:cNvSpPr>
            <a:spLocks/>
          </p:cNvSpPr>
          <p:nvPr/>
        </p:nvSpPr>
        <p:spPr bwMode="auto">
          <a:xfrm>
            <a:off x="8149457" y="2243584"/>
            <a:ext cx="42416" cy="35719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75" name="Oval 27"/>
          <p:cNvSpPr>
            <a:spLocks/>
          </p:cNvSpPr>
          <p:nvPr/>
        </p:nvSpPr>
        <p:spPr bwMode="auto">
          <a:xfrm>
            <a:off x="8252148" y="2243584"/>
            <a:ext cx="42416" cy="35719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76" name="Oval 28"/>
          <p:cNvSpPr>
            <a:spLocks/>
          </p:cNvSpPr>
          <p:nvPr/>
        </p:nvSpPr>
        <p:spPr bwMode="auto">
          <a:xfrm>
            <a:off x="8252148" y="2327300"/>
            <a:ext cx="42416" cy="35719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77" name="Oval 29"/>
          <p:cNvSpPr>
            <a:spLocks/>
          </p:cNvSpPr>
          <p:nvPr/>
        </p:nvSpPr>
        <p:spPr bwMode="auto">
          <a:xfrm>
            <a:off x="7710786" y="2429991"/>
            <a:ext cx="42416" cy="35719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78" name="Oval 30"/>
          <p:cNvSpPr>
            <a:spLocks/>
          </p:cNvSpPr>
          <p:nvPr/>
        </p:nvSpPr>
        <p:spPr bwMode="auto">
          <a:xfrm>
            <a:off x="7801199" y="2435572"/>
            <a:ext cx="42416" cy="35719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79" name="Oval 31"/>
          <p:cNvSpPr>
            <a:spLocks/>
          </p:cNvSpPr>
          <p:nvPr/>
        </p:nvSpPr>
        <p:spPr bwMode="auto">
          <a:xfrm>
            <a:off x="7884914" y="2435572"/>
            <a:ext cx="42416" cy="35719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80" name="Oval 32"/>
          <p:cNvSpPr>
            <a:spLocks/>
          </p:cNvSpPr>
          <p:nvPr/>
        </p:nvSpPr>
        <p:spPr bwMode="auto">
          <a:xfrm>
            <a:off x="7975328" y="2435572"/>
            <a:ext cx="42416" cy="35719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81" name="Oval 33"/>
          <p:cNvSpPr>
            <a:spLocks/>
          </p:cNvSpPr>
          <p:nvPr/>
        </p:nvSpPr>
        <p:spPr bwMode="auto">
          <a:xfrm>
            <a:off x="8065741" y="2435572"/>
            <a:ext cx="42416" cy="35719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82" name="Oval 34"/>
          <p:cNvSpPr>
            <a:spLocks/>
          </p:cNvSpPr>
          <p:nvPr/>
        </p:nvSpPr>
        <p:spPr bwMode="auto">
          <a:xfrm>
            <a:off x="8156154" y="2435572"/>
            <a:ext cx="41299" cy="35719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83" name="Oval 35"/>
          <p:cNvSpPr>
            <a:spLocks/>
          </p:cNvSpPr>
          <p:nvPr/>
        </p:nvSpPr>
        <p:spPr bwMode="auto">
          <a:xfrm>
            <a:off x="8245451" y="2435572"/>
            <a:ext cx="42416" cy="35719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84" name="Oval 36"/>
          <p:cNvSpPr>
            <a:spLocks/>
          </p:cNvSpPr>
          <p:nvPr/>
        </p:nvSpPr>
        <p:spPr bwMode="auto">
          <a:xfrm>
            <a:off x="8059043" y="2339578"/>
            <a:ext cx="42416" cy="35719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85" name="Oval 37"/>
          <p:cNvSpPr>
            <a:spLocks/>
          </p:cNvSpPr>
          <p:nvPr/>
        </p:nvSpPr>
        <p:spPr bwMode="auto">
          <a:xfrm>
            <a:off x="7897193" y="2345160"/>
            <a:ext cx="42416" cy="36835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86" name="Oval 38"/>
          <p:cNvSpPr>
            <a:spLocks/>
          </p:cNvSpPr>
          <p:nvPr/>
        </p:nvSpPr>
        <p:spPr bwMode="auto">
          <a:xfrm>
            <a:off x="7705205" y="2339578"/>
            <a:ext cx="41299" cy="35719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87" name="Oval 39"/>
          <p:cNvSpPr>
            <a:spLocks/>
          </p:cNvSpPr>
          <p:nvPr/>
        </p:nvSpPr>
        <p:spPr bwMode="auto">
          <a:xfrm>
            <a:off x="7710786" y="1883048"/>
            <a:ext cx="42416" cy="35719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88" name="Oval 40"/>
          <p:cNvSpPr>
            <a:spLocks/>
          </p:cNvSpPr>
          <p:nvPr/>
        </p:nvSpPr>
        <p:spPr bwMode="auto">
          <a:xfrm>
            <a:off x="7801199" y="1883048"/>
            <a:ext cx="42416" cy="35719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89" name="Oval 41"/>
          <p:cNvSpPr>
            <a:spLocks/>
          </p:cNvSpPr>
          <p:nvPr/>
        </p:nvSpPr>
        <p:spPr bwMode="auto">
          <a:xfrm>
            <a:off x="7884914" y="1883048"/>
            <a:ext cx="42416" cy="35719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90" name="Oval 42"/>
          <p:cNvSpPr>
            <a:spLocks/>
          </p:cNvSpPr>
          <p:nvPr/>
        </p:nvSpPr>
        <p:spPr bwMode="auto">
          <a:xfrm>
            <a:off x="7975328" y="1883048"/>
            <a:ext cx="42416" cy="35719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91" name="Oval 43"/>
          <p:cNvSpPr>
            <a:spLocks/>
          </p:cNvSpPr>
          <p:nvPr/>
        </p:nvSpPr>
        <p:spPr bwMode="auto">
          <a:xfrm>
            <a:off x="8059043" y="1972345"/>
            <a:ext cx="42416" cy="36835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92" name="Oval 44"/>
          <p:cNvSpPr>
            <a:spLocks/>
          </p:cNvSpPr>
          <p:nvPr/>
        </p:nvSpPr>
        <p:spPr bwMode="auto">
          <a:xfrm>
            <a:off x="8149457" y="2057177"/>
            <a:ext cx="42416" cy="35719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93" name="Oval 45"/>
          <p:cNvSpPr>
            <a:spLocks/>
          </p:cNvSpPr>
          <p:nvPr/>
        </p:nvSpPr>
        <p:spPr bwMode="auto">
          <a:xfrm>
            <a:off x="7698508" y="2062758"/>
            <a:ext cx="42416" cy="35719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94" name="Oval 46"/>
          <p:cNvSpPr>
            <a:spLocks/>
          </p:cNvSpPr>
          <p:nvPr/>
        </p:nvSpPr>
        <p:spPr bwMode="auto">
          <a:xfrm>
            <a:off x="7801199" y="2069455"/>
            <a:ext cx="42416" cy="35719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95" name="Oval 47"/>
          <p:cNvSpPr>
            <a:spLocks/>
          </p:cNvSpPr>
          <p:nvPr/>
        </p:nvSpPr>
        <p:spPr bwMode="auto">
          <a:xfrm>
            <a:off x="7891611" y="2069455"/>
            <a:ext cx="41300" cy="35719"/>
          </a:xfrm>
          <a:prstGeom prst="ellipse">
            <a:avLst/>
          </a:prstGeom>
          <a:solidFill>
            <a:srgbClr val="FCFF4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96" name="Oval 48"/>
          <p:cNvSpPr>
            <a:spLocks/>
          </p:cNvSpPr>
          <p:nvPr/>
        </p:nvSpPr>
        <p:spPr bwMode="auto">
          <a:xfrm>
            <a:off x="7975328" y="2069455"/>
            <a:ext cx="42416" cy="35719"/>
          </a:xfrm>
          <a:prstGeom prst="ellipse">
            <a:avLst/>
          </a:prstGeom>
          <a:solidFill>
            <a:srgbClr val="FCFF4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97" name="Oval 49"/>
          <p:cNvSpPr>
            <a:spLocks/>
          </p:cNvSpPr>
          <p:nvPr/>
        </p:nvSpPr>
        <p:spPr bwMode="auto">
          <a:xfrm>
            <a:off x="8065741" y="2075036"/>
            <a:ext cx="42416" cy="35719"/>
          </a:xfrm>
          <a:prstGeom prst="ellipse">
            <a:avLst/>
          </a:prstGeom>
          <a:solidFill>
            <a:srgbClr val="FCFF4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98" name="Oval 50"/>
          <p:cNvSpPr>
            <a:spLocks/>
          </p:cNvSpPr>
          <p:nvPr/>
        </p:nvSpPr>
        <p:spPr bwMode="auto">
          <a:xfrm>
            <a:off x="8071322" y="2158752"/>
            <a:ext cx="42416" cy="36835"/>
          </a:xfrm>
          <a:prstGeom prst="ellipse">
            <a:avLst/>
          </a:prstGeom>
          <a:solidFill>
            <a:srgbClr val="FCFF4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99" name="Oval 51"/>
          <p:cNvSpPr>
            <a:spLocks/>
          </p:cNvSpPr>
          <p:nvPr/>
        </p:nvSpPr>
        <p:spPr bwMode="auto">
          <a:xfrm>
            <a:off x="7884914" y="2165449"/>
            <a:ext cx="42416" cy="35719"/>
          </a:xfrm>
          <a:prstGeom prst="ellipse">
            <a:avLst/>
          </a:prstGeom>
          <a:solidFill>
            <a:srgbClr val="FCFF4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700" name="Oval 52"/>
          <p:cNvSpPr>
            <a:spLocks/>
          </p:cNvSpPr>
          <p:nvPr/>
        </p:nvSpPr>
        <p:spPr bwMode="auto">
          <a:xfrm>
            <a:off x="7698508" y="2158752"/>
            <a:ext cx="42416" cy="36835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701" name="Oval 53"/>
          <p:cNvSpPr>
            <a:spLocks/>
          </p:cNvSpPr>
          <p:nvPr/>
        </p:nvSpPr>
        <p:spPr bwMode="auto">
          <a:xfrm>
            <a:off x="7698508" y="1972345"/>
            <a:ext cx="42416" cy="36835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702" name="Oval 54"/>
          <p:cNvSpPr>
            <a:spLocks/>
          </p:cNvSpPr>
          <p:nvPr/>
        </p:nvSpPr>
        <p:spPr bwMode="auto">
          <a:xfrm>
            <a:off x="7891611" y="1979042"/>
            <a:ext cx="41300" cy="35719"/>
          </a:xfrm>
          <a:prstGeom prst="ellipse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703" name="Line 55"/>
          <p:cNvSpPr>
            <a:spLocks noChangeShapeType="1"/>
          </p:cNvSpPr>
          <p:nvPr/>
        </p:nvSpPr>
        <p:spPr bwMode="auto">
          <a:xfrm>
            <a:off x="7761015" y="1943324"/>
            <a:ext cx="42416" cy="42416"/>
          </a:xfrm>
          <a:prstGeom prst="line">
            <a:avLst/>
          </a:prstGeom>
          <a:noFill/>
          <a:ln w="25400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7704" name="Line 56"/>
          <p:cNvSpPr>
            <a:spLocks noChangeShapeType="1"/>
          </p:cNvSpPr>
          <p:nvPr/>
        </p:nvSpPr>
        <p:spPr bwMode="auto">
          <a:xfrm rot="10800000" flipH="1">
            <a:off x="7761015" y="1596182"/>
            <a:ext cx="7813" cy="339328"/>
          </a:xfrm>
          <a:prstGeom prst="line">
            <a:avLst/>
          </a:prstGeom>
          <a:noFill/>
          <a:ln w="25400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7705" name="Line 57"/>
          <p:cNvSpPr>
            <a:spLocks noChangeShapeType="1"/>
          </p:cNvSpPr>
          <p:nvPr/>
        </p:nvSpPr>
        <p:spPr bwMode="auto">
          <a:xfrm rot="10800000">
            <a:off x="7733109" y="1560463"/>
            <a:ext cx="35719" cy="49113"/>
          </a:xfrm>
          <a:prstGeom prst="line">
            <a:avLst/>
          </a:prstGeom>
          <a:noFill/>
          <a:ln w="25400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7706" name="Line 58"/>
          <p:cNvSpPr>
            <a:spLocks noChangeShapeType="1"/>
          </p:cNvSpPr>
          <p:nvPr/>
        </p:nvSpPr>
        <p:spPr bwMode="auto">
          <a:xfrm rot="10800000" flipH="1">
            <a:off x="8265543" y="1596182"/>
            <a:ext cx="2232" cy="49113"/>
          </a:xfrm>
          <a:prstGeom prst="line">
            <a:avLst/>
          </a:prstGeom>
          <a:noFill/>
          <a:ln w="25400">
            <a:solidFill>
              <a:srgbClr val="FF7D0D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7707" name="Line 59"/>
          <p:cNvSpPr>
            <a:spLocks noChangeShapeType="1"/>
          </p:cNvSpPr>
          <p:nvPr/>
        </p:nvSpPr>
        <p:spPr bwMode="auto">
          <a:xfrm rot="10800000" flipH="1">
            <a:off x="8037836" y="1645295"/>
            <a:ext cx="226590" cy="226591"/>
          </a:xfrm>
          <a:prstGeom prst="line">
            <a:avLst/>
          </a:prstGeom>
          <a:noFill/>
          <a:ln w="25400">
            <a:solidFill>
              <a:srgbClr val="FF7D0D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7708" name="Line 60"/>
          <p:cNvSpPr>
            <a:spLocks noChangeShapeType="1"/>
          </p:cNvSpPr>
          <p:nvPr/>
        </p:nvSpPr>
        <p:spPr bwMode="auto">
          <a:xfrm>
            <a:off x="8044533" y="1865189"/>
            <a:ext cx="0" cy="247799"/>
          </a:xfrm>
          <a:prstGeom prst="line">
            <a:avLst/>
          </a:prstGeom>
          <a:noFill/>
          <a:ln w="25400">
            <a:solidFill>
              <a:srgbClr val="FF7D0D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7709" name="Line 61"/>
          <p:cNvSpPr>
            <a:spLocks noChangeShapeType="1"/>
          </p:cNvSpPr>
          <p:nvPr/>
        </p:nvSpPr>
        <p:spPr bwMode="auto">
          <a:xfrm flipH="1">
            <a:off x="8002117" y="2112988"/>
            <a:ext cx="50229" cy="49113"/>
          </a:xfrm>
          <a:prstGeom prst="line">
            <a:avLst/>
          </a:prstGeom>
          <a:noFill/>
          <a:ln w="25400">
            <a:solidFill>
              <a:srgbClr val="FF7D0D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pic>
        <p:nvPicPr>
          <p:cNvPr id="27710" name="Picture 6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29"/>
          <a:stretch/>
        </p:blipFill>
        <p:spPr bwMode="auto">
          <a:xfrm>
            <a:off x="5579269" y="3200400"/>
            <a:ext cx="2993231" cy="364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6248400" cy="609600"/>
          </a:xfrm>
          <a:ln/>
        </p:spPr>
        <p:txBody>
          <a:bodyPr/>
          <a:lstStyle/>
          <a:p>
            <a:r>
              <a:rPr lang="en-US" dirty="0" smtClean="0">
                <a:solidFill>
                  <a:srgbClr val="0000CC"/>
                </a:solidFill>
              </a:rPr>
              <a:t>Present system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381000" y="1143000"/>
            <a:ext cx="4648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16 chambers composed as follow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rgbClr val="FF0000"/>
              </a:buClr>
              <a:buFont typeface="Arial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4 x12 </a:t>
            </a:r>
            <a:r>
              <a:rPr lang="en-GB" sz="2000" dirty="0" smtClean="0">
                <a:solidFill>
                  <a:srgbClr val="0000CC"/>
                </a:solidFill>
                <a:latin typeface="Symbol" charset="2"/>
                <a:cs typeface="Symbol" charset="2"/>
              </a:rPr>
              <a:t>m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m of kapton (cathodes)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rgbClr val="FF0000"/>
              </a:buClr>
              <a:buFont typeface="Arial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50 </a:t>
            </a:r>
            <a:r>
              <a:rPr lang="en-GB" sz="2000" dirty="0" smtClean="0">
                <a:solidFill>
                  <a:srgbClr val="0000CC"/>
                </a:solidFill>
                <a:latin typeface="Symbol" charset="2"/>
                <a:cs typeface="Symbol" charset="2"/>
              </a:rPr>
              <a:t>m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m BeCu cathode wires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rgbClr val="FF0000"/>
              </a:buClr>
              <a:buFont typeface="Arial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25 </a:t>
            </a:r>
            <a:r>
              <a:rPr lang="en-GB" sz="2000" dirty="0" smtClean="0">
                <a:solidFill>
                  <a:srgbClr val="0000CC"/>
                </a:solidFill>
                <a:latin typeface="Symbol" charset="2"/>
                <a:cs typeface="Symbol" charset="2"/>
              </a:rPr>
              <a:t>m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m NiCr anode wires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rgbClr val="FF0000"/>
              </a:buClr>
              <a:buFont typeface="Arial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2 x 7 +3 mm He:C</a:t>
            </a:r>
            <a:r>
              <a:rPr lang="en-GB" sz="2000" baseline="-25000" dirty="0" smtClean="0">
                <a:solidFill>
                  <a:srgbClr val="0000CC"/>
                </a:solidFill>
                <a:latin typeface="Garamond"/>
                <a:cs typeface="Garamond"/>
              </a:rPr>
              <a:t>2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H</a:t>
            </a:r>
            <a:r>
              <a:rPr lang="en-GB" sz="2000" baseline="-25000" dirty="0" smtClean="0">
                <a:solidFill>
                  <a:srgbClr val="0000CC"/>
                </a:solidFill>
                <a:latin typeface="Garamond"/>
                <a:cs typeface="Garamond"/>
              </a:rPr>
              <a:t>6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(50/50) 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2514600" algn="l"/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Single chamber 	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x ~ 0.23 10</a:t>
            </a:r>
            <a:r>
              <a:rPr lang="en-GB" sz="2000" baseline="30000" dirty="0" smtClean="0">
                <a:solidFill>
                  <a:srgbClr val="008000"/>
                </a:solidFill>
                <a:latin typeface="Garamond"/>
                <a:cs typeface="Garamond"/>
              </a:rPr>
              <a:t>-3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 X</a:t>
            </a:r>
            <a:r>
              <a:rPr lang="en-GB" sz="2000" baseline="-25000" dirty="0" smtClean="0">
                <a:solidFill>
                  <a:srgbClr val="008000"/>
                </a:solidFill>
                <a:latin typeface="Garamond"/>
                <a:cs typeface="Garamond"/>
              </a:rPr>
              <a:t>0</a:t>
            </a:r>
            <a:endParaRPr lang="en-GB" sz="2000" dirty="0" smtClean="0">
              <a:solidFill>
                <a:srgbClr val="008000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2514600" algn="l"/>
                <a:tab pos="6186488" algn="r"/>
              </a:tabLst>
            </a:pPr>
            <a:r>
              <a:rPr lang="en-GB" sz="2000" dirty="0">
                <a:solidFill>
                  <a:srgbClr val="0000CC"/>
                </a:solidFill>
                <a:latin typeface="Garamond"/>
                <a:cs typeface="Garamond"/>
              </a:rPr>
              <a:t>Full e+ turn :    	</a:t>
            </a:r>
            <a:r>
              <a:rPr lang="en-GB" sz="2000" dirty="0">
                <a:solidFill>
                  <a:srgbClr val="008000"/>
                </a:solidFill>
                <a:latin typeface="Garamond"/>
                <a:cs typeface="Garamond"/>
              </a:rPr>
              <a:t>x ~ 1.7 10</a:t>
            </a:r>
            <a:r>
              <a:rPr lang="en-GB" sz="2000" baseline="30000" dirty="0">
                <a:solidFill>
                  <a:srgbClr val="008000"/>
                </a:solidFill>
                <a:latin typeface="Garamond"/>
                <a:cs typeface="Garamond"/>
              </a:rPr>
              <a:t>-3</a:t>
            </a:r>
            <a:r>
              <a:rPr lang="en-GB" sz="2000" dirty="0">
                <a:solidFill>
                  <a:srgbClr val="008000"/>
                </a:solidFill>
                <a:latin typeface="Garamond"/>
                <a:cs typeface="Garamond"/>
              </a:rPr>
              <a:t> X</a:t>
            </a:r>
            <a:r>
              <a:rPr lang="en-GB" sz="2000" baseline="-25000" dirty="0">
                <a:solidFill>
                  <a:srgbClr val="008000"/>
                </a:solidFill>
                <a:latin typeface="Garamond"/>
                <a:cs typeface="Garamond"/>
              </a:rPr>
              <a:t>0</a:t>
            </a:r>
            <a:endParaRPr lang="en-GB" sz="2000" dirty="0">
              <a:solidFill>
                <a:srgbClr val="008000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2514600" algn="l"/>
                <a:tab pos="6186488" algn="r"/>
              </a:tabLst>
            </a:pPr>
            <a:endParaRPr lang="en-GB" sz="2000" dirty="0" smtClean="0">
              <a:solidFill>
                <a:srgbClr val="0000CC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buClr>
                <a:srgbClr val="008000"/>
              </a:buClr>
              <a:buFont typeface="Wingdings" charset="2"/>
              <a:buChar char="§"/>
              <a:tabLst>
                <a:tab pos="2514600" algn="l"/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Weak points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rgbClr val="008000"/>
              </a:buClr>
              <a:buFont typeface="Wingdings" charset="2"/>
              <a:buChar char="§"/>
              <a:tabLst>
                <a:tab pos="2514600" algn="l"/>
                <a:tab pos="6186488" algn="r"/>
              </a:tabLst>
            </a:pPr>
            <a:r>
              <a:rPr lang="en-GB" sz="2000" dirty="0">
                <a:latin typeface="Garamond"/>
                <a:cs typeface="Garamond"/>
              </a:rPr>
              <a:t>Individual </a:t>
            </a:r>
            <a:r>
              <a:rPr lang="en-GB" sz="2000" dirty="0" smtClean="0">
                <a:latin typeface="Garamond"/>
                <a:cs typeface="Garamond"/>
              </a:rPr>
              <a:t>chambers, alignment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rgbClr val="008000"/>
              </a:buClr>
              <a:buFont typeface="Wingdings" charset="2"/>
              <a:buChar char="§"/>
              <a:tabLst>
                <a:tab pos="2514600" algn="l"/>
                <a:tab pos="6186488" algn="r"/>
              </a:tabLst>
            </a:pPr>
            <a:r>
              <a:rPr lang="en-GB" sz="2000" dirty="0" smtClean="0">
                <a:latin typeface="Garamond"/>
                <a:cs typeface="Garamond"/>
              </a:rPr>
              <a:t>Electrical insulation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rgbClr val="008000"/>
              </a:buClr>
              <a:buFont typeface="Wingdings" charset="2"/>
              <a:buChar char="§"/>
              <a:tabLst>
                <a:tab pos="2514600" algn="l"/>
                <a:tab pos="6186488" algn="r"/>
              </a:tabLst>
            </a:pPr>
            <a:r>
              <a:rPr lang="en-GB" sz="2000" dirty="0" smtClean="0">
                <a:latin typeface="Garamond"/>
                <a:cs typeface="Garamond"/>
              </a:rPr>
              <a:t>Cathode foil production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rgbClr val="008000"/>
              </a:buClr>
              <a:buFont typeface="Wingdings" charset="2"/>
              <a:buChar char="§"/>
              <a:tabLst>
                <a:tab pos="2514600" algn="l"/>
                <a:tab pos="6186488" algn="r"/>
              </a:tabLst>
            </a:pPr>
            <a:r>
              <a:rPr lang="en-GB" sz="2000" dirty="0" smtClean="0">
                <a:latin typeface="Garamond"/>
                <a:cs typeface="Garamond"/>
              </a:rPr>
              <a:t>Noise on </a:t>
            </a:r>
            <a:r>
              <a:rPr lang="en-GB" sz="2000" dirty="0" err="1" smtClean="0">
                <a:latin typeface="Garamond"/>
                <a:cs typeface="Garamond"/>
              </a:rPr>
              <a:t>vernier</a:t>
            </a:r>
            <a:r>
              <a:rPr lang="en-GB" sz="2000" dirty="0" smtClean="0">
                <a:latin typeface="Garamond"/>
                <a:cs typeface="Garamond"/>
              </a:rPr>
              <a:t> strips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rgbClr val="008000"/>
              </a:buClr>
              <a:buFont typeface="Wingdings" charset="2"/>
              <a:buChar char="§"/>
              <a:tabLst>
                <a:tab pos="2514600" algn="l"/>
                <a:tab pos="6186488" algn="r"/>
              </a:tabLst>
            </a:pPr>
            <a:r>
              <a:rPr lang="en-GB" sz="2000" dirty="0" smtClean="0">
                <a:latin typeface="Garamond"/>
                <a:cs typeface="Garamond"/>
              </a:rPr>
              <a:t>Material along e</a:t>
            </a:r>
            <a:r>
              <a:rPr lang="en-GB" sz="2000" baseline="30000" dirty="0" smtClean="0">
                <a:latin typeface="Garamond"/>
                <a:cs typeface="Garamond"/>
              </a:rPr>
              <a:t>+</a:t>
            </a:r>
            <a:r>
              <a:rPr lang="en-GB" sz="2000" dirty="0" smtClean="0">
                <a:latin typeface="Garamond"/>
                <a:cs typeface="Garamond"/>
              </a:rPr>
              <a:t> trajectory</a:t>
            </a:r>
          </a:p>
        </p:txBody>
      </p:sp>
      <p:pic>
        <p:nvPicPr>
          <p:cNvPr id="13" name="Picture 4" descr="new_preamp 010"/>
          <p:cNvPicPr>
            <a:picLocks noChangeAspect="1" noChangeArrowheads="1"/>
          </p:cNvPicPr>
          <p:nvPr/>
        </p:nvPicPr>
        <p:blipFill>
          <a:blip r:embed="rId2"/>
          <a:srcRect t="24242"/>
          <a:stretch>
            <a:fillRect/>
          </a:stretch>
        </p:blipFill>
        <p:spPr bwMode="auto">
          <a:xfrm>
            <a:off x="4800600" y="4386694"/>
            <a:ext cx="4114800" cy="2337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 descr="img_38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91490" y="1142965"/>
            <a:ext cx="4123910" cy="3092484"/>
          </a:xfrm>
          <a:prstGeom prst="rect">
            <a:avLst/>
          </a:prstGeom>
          <a:noFill/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658" y="2429992"/>
            <a:ext cx="2070572" cy="1937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Oval 2"/>
          <p:cNvSpPr>
            <a:spLocks/>
          </p:cNvSpPr>
          <p:nvPr/>
        </p:nvSpPr>
        <p:spPr bwMode="auto">
          <a:xfrm rot="5400000">
            <a:off x="821531" y="3396630"/>
            <a:ext cx="51346" cy="55811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9699" name="Oval 3"/>
          <p:cNvSpPr>
            <a:spLocks/>
          </p:cNvSpPr>
          <p:nvPr/>
        </p:nvSpPr>
        <p:spPr bwMode="auto">
          <a:xfrm rot="5400000">
            <a:off x="821531" y="3549551"/>
            <a:ext cx="51346" cy="55811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9700" name="Oval 4"/>
          <p:cNvSpPr>
            <a:spLocks/>
          </p:cNvSpPr>
          <p:nvPr/>
        </p:nvSpPr>
        <p:spPr bwMode="auto">
          <a:xfrm rot="5400000">
            <a:off x="658565" y="3549551"/>
            <a:ext cx="51346" cy="55811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9701" name="Oval 5"/>
          <p:cNvSpPr>
            <a:spLocks/>
          </p:cNvSpPr>
          <p:nvPr/>
        </p:nvSpPr>
        <p:spPr bwMode="auto">
          <a:xfrm rot="5400000">
            <a:off x="663030" y="3402211"/>
            <a:ext cx="51346" cy="55811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9702" name="Oval 6"/>
          <p:cNvSpPr>
            <a:spLocks/>
          </p:cNvSpPr>
          <p:nvPr/>
        </p:nvSpPr>
        <p:spPr bwMode="auto">
          <a:xfrm rot="5400000">
            <a:off x="663030" y="3249291"/>
            <a:ext cx="51346" cy="55811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9703" name="Oval 7"/>
          <p:cNvSpPr>
            <a:spLocks/>
          </p:cNvSpPr>
          <p:nvPr/>
        </p:nvSpPr>
        <p:spPr bwMode="auto">
          <a:xfrm rot="5400000">
            <a:off x="815951" y="3249291"/>
            <a:ext cx="51346" cy="55811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9704" name="Oval 8"/>
          <p:cNvSpPr>
            <a:spLocks/>
          </p:cNvSpPr>
          <p:nvPr/>
        </p:nvSpPr>
        <p:spPr bwMode="auto">
          <a:xfrm rot="5400000">
            <a:off x="969429" y="3401653"/>
            <a:ext cx="50230" cy="55811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9705" name="Oval 9"/>
          <p:cNvSpPr>
            <a:spLocks/>
          </p:cNvSpPr>
          <p:nvPr/>
        </p:nvSpPr>
        <p:spPr bwMode="auto">
          <a:xfrm rot="5400000">
            <a:off x="969430" y="3554574"/>
            <a:ext cx="50229" cy="55811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9706" name="Oval 10"/>
          <p:cNvSpPr>
            <a:spLocks/>
          </p:cNvSpPr>
          <p:nvPr/>
        </p:nvSpPr>
        <p:spPr bwMode="auto">
          <a:xfrm rot="5400000">
            <a:off x="969430" y="3248732"/>
            <a:ext cx="50229" cy="55811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9707" name="Oval 11"/>
          <p:cNvSpPr>
            <a:spLocks/>
          </p:cNvSpPr>
          <p:nvPr/>
        </p:nvSpPr>
        <p:spPr bwMode="auto">
          <a:xfrm rot="5400000">
            <a:off x="743955" y="3340262"/>
            <a:ext cx="35719" cy="30137"/>
          </a:xfrm>
          <a:prstGeom prst="ellipse">
            <a:avLst/>
          </a:prstGeom>
          <a:solidFill>
            <a:srgbClr val="FCFF4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9708" name="Oval 12"/>
          <p:cNvSpPr>
            <a:spLocks/>
          </p:cNvSpPr>
          <p:nvPr/>
        </p:nvSpPr>
        <p:spPr bwMode="auto">
          <a:xfrm rot="5400000">
            <a:off x="743955" y="3411699"/>
            <a:ext cx="35719" cy="30137"/>
          </a:xfrm>
          <a:prstGeom prst="ellipse">
            <a:avLst/>
          </a:prstGeom>
          <a:solidFill>
            <a:srgbClr val="FCFF4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9709" name="Oval 13"/>
          <p:cNvSpPr>
            <a:spLocks/>
          </p:cNvSpPr>
          <p:nvPr/>
        </p:nvSpPr>
        <p:spPr bwMode="auto">
          <a:xfrm rot="5400000">
            <a:off x="744513" y="3488159"/>
            <a:ext cx="35719" cy="31254"/>
          </a:xfrm>
          <a:prstGeom prst="ellipse">
            <a:avLst/>
          </a:prstGeom>
          <a:solidFill>
            <a:srgbClr val="FCFF4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9710" name="Oval 14"/>
          <p:cNvSpPr>
            <a:spLocks/>
          </p:cNvSpPr>
          <p:nvPr/>
        </p:nvSpPr>
        <p:spPr bwMode="auto">
          <a:xfrm rot="5400000">
            <a:off x="897992" y="3340262"/>
            <a:ext cx="35719" cy="30137"/>
          </a:xfrm>
          <a:prstGeom prst="ellipse">
            <a:avLst/>
          </a:prstGeom>
          <a:solidFill>
            <a:srgbClr val="FCFF4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9711" name="Oval 15"/>
          <p:cNvSpPr>
            <a:spLocks/>
          </p:cNvSpPr>
          <p:nvPr/>
        </p:nvSpPr>
        <p:spPr bwMode="auto">
          <a:xfrm rot="5400000">
            <a:off x="897992" y="3411699"/>
            <a:ext cx="35719" cy="30137"/>
          </a:xfrm>
          <a:prstGeom prst="ellipse">
            <a:avLst/>
          </a:prstGeom>
          <a:solidFill>
            <a:srgbClr val="FCFF4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9712" name="Oval 16"/>
          <p:cNvSpPr>
            <a:spLocks/>
          </p:cNvSpPr>
          <p:nvPr/>
        </p:nvSpPr>
        <p:spPr bwMode="auto">
          <a:xfrm rot="5400000">
            <a:off x="892969" y="3488159"/>
            <a:ext cx="35719" cy="31254"/>
          </a:xfrm>
          <a:prstGeom prst="ellipse">
            <a:avLst/>
          </a:prstGeom>
          <a:solidFill>
            <a:srgbClr val="FCFF4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9713" name="Oval 17"/>
          <p:cNvSpPr>
            <a:spLocks/>
          </p:cNvSpPr>
          <p:nvPr/>
        </p:nvSpPr>
        <p:spPr bwMode="auto">
          <a:xfrm rot="5400000">
            <a:off x="820974" y="3493182"/>
            <a:ext cx="35719" cy="30138"/>
          </a:xfrm>
          <a:prstGeom prst="ellipse">
            <a:avLst/>
          </a:prstGeom>
          <a:solidFill>
            <a:srgbClr val="FCFF4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9714" name="Oval 18"/>
          <p:cNvSpPr>
            <a:spLocks/>
          </p:cNvSpPr>
          <p:nvPr/>
        </p:nvSpPr>
        <p:spPr bwMode="auto">
          <a:xfrm rot="5400000">
            <a:off x="815950" y="3335238"/>
            <a:ext cx="35719" cy="31254"/>
          </a:xfrm>
          <a:prstGeom prst="ellipse">
            <a:avLst/>
          </a:prstGeom>
          <a:solidFill>
            <a:srgbClr val="FCFF4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9715" name="Line 19"/>
          <p:cNvSpPr>
            <a:spLocks noChangeShapeType="1"/>
          </p:cNvSpPr>
          <p:nvPr/>
        </p:nvSpPr>
        <p:spPr bwMode="auto">
          <a:xfrm flipH="1">
            <a:off x="1002358" y="3230315"/>
            <a:ext cx="51346" cy="33486"/>
          </a:xfrm>
          <a:prstGeom prst="line">
            <a:avLst/>
          </a:prstGeom>
          <a:noFill/>
          <a:ln w="25400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9716" name="Line 20"/>
          <p:cNvSpPr>
            <a:spLocks noChangeShapeType="1"/>
          </p:cNvSpPr>
          <p:nvPr/>
        </p:nvSpPr>
        <p:spPr bwMode="auto">
          <a:xfrm>
            <a:off x="1043658" y="3228082"/>
            <a:ext cx="289098" cy="5581"/>
          </a:xfrm>
          <a:prstGeom prst="line">
            <a:avLst/>
          </a:prstGeom>
          <a:noFill/>
          <a:ln w="25400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9717" name="Line 21"/>
          <p:cNvSpPr>
            <a:spLocks noChangeShapeType="1"/>
          </p:cNvSpPr>
          <p:nvPr/>
        </p:nvSpPr>
        <p:spPr bwMode="auto">
          <a:xfrm rot="10800000" flipH="1">
            <a:off x="1320478" y="3204643"/>
            <a:ext cx="42416" cy="29021"/>
          </a:xfrm>
          <a:prstGeom prst="line">
            <a:avLst/>
          </a:prstGeom>
          <a:noFill/>
          <a:ln w="25400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9718" name="Line 22"/>
          <p:cNvSpPr>
            <a:spLocks noChangeShapeType="1"/>
          </p:cNvSpPr>
          <p:nvPr/>
        </p:nvSpPr>
        <p:spPr bwMode="auto">
          <a:xfrm>
            <a:off x="1290340" y="3655592"/>
            <a:ext cx="42416" cy="2232"/>
          </a:xfrm>
          <a:prstGeom prst="line">
            <a:avLst/>
          </a:prstGeom>
          <a:noFill/>
          <a:ln w="25400">
            <a:solidFill>
              <a:srgbClr val="FF7D0D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9719" name="Line 23"/>
          <p:cNvSpPr>
            <a:spLocks noChangeShapeType="1"/>
          </p:cNvSpPr>
          <p:nvPr/>
        </p:nvSpPr>
        <p:spPr bwMode="auto">
          <a:xfrm>
            <a:off x="1098352" y="3462486"/>
            <a:ext cx="191988" cy="191988"/>
          </a:xfrm>
          <a:prstGeom prst="line">
            <a:avLst/>
          </a:prstGeom>
          <a:noFill/>
          <a:ln w="25400">
            <a:solidFill>
              <a:srgbClr val="FF7D0D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9720" name="Line 24"/>
          <p:cNvSpPr>
            <a:spLocks noChangeShapeType="1"/>
          </p:cNvSpPr>
          <p:nvPr/>
        </p:nvSpPr>
        <p:spPr bwMode="auto">
          <a:xfrm flipH="1">
            <a:off x="894085" y="3468068"/>
            <a:ext cx="209848" cy="0"/>
          </a:xfrm>
          <a:prstGeom prst="line">
            <a:avLst/>
          </a:prstGeom>
          <a:noFill/>
          <a:ln w="25400">
            <a:solidFill>
              <a:srgbClr val="FF7D0D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9721" name="Line 25"/>
          <p:cNvSpPr>
            <a:spLocks noChangeShapeType="1"/>
          </p:cNvSpPr>
          <p:nvPr/>
        </p:nvSpPr>
        <p:spPr bwMode="auto">
          <a:xfrm rot="10800000">
            <a:off x="851670" y="3423420"/>
            <a:ext cx="42416" cy="42416"/>
          </a:xfrm>
          <a:prstGeom prst="line">
            <a:avLst/>
          </a:prstGeom>
          <a:noFill/>
          <a:ln w="25400">
            <a:solidFill>
              <a:srgbClr val="FF7D0D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9722" name="Rectangle 26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857220" algn="l"/>
              </a:tabLst>
            </a:pPr>
            <a:r>
              <a:rPr lang="en-US" dirty="0" smtClean="0"/>
              <a:t>Ageing prototype </a:t>
            </a:r>
            <a:r>
              <a:rPr lang="en-US" dirty="0"/>
              <a:t>configuration</a:t>
            </a:r>
          </a:p>
        </p:txBody>
      </p:sp>
      <p:sp>
        <p:nvSpPr>
          <p:cNvPr id="29723" name="Rectangle 27"/>
          <p:cNvSpPr>
            <a:spLocks noGrp="1" noChangeArrowheads="1"/>
          </p:cNvSpPr>
          <p:nvPr>
            <p:ph type="body" idx="1"/>
          </p:nvPr>
        </p:nvSpPr>
        <p:spPr>
          <a:xfrm>
            <a:off x="342900" y="1143000"/>
            <a:ext cx="8572500" cy="1553766"/>
          </a:xfrm>
          <a:ln/>
        </p:spPr>
        <p:txBody>
          <a:bodyPr/>
          <a:lstStyle/>
          <a:p>
            <a:pPr marL="348245">
              <a:tabLst>
                <a:tab pos="888472" algn="l"/>
                <a:tab pos="1659747" algn="l"/>
                <a:tab pos="1659747" algn="l"/>
                <a:tab pos="1659747" algn="l"/>
              </a:tabLst>
            </a:pPr>
            <a:r>
              <a:rPr lang="en-US" sz="2000" dirty="0"/>
              <a:t>To </a:t>
            </a:r>
            <a:r>
              <a:rPr lang="en-US" sz="2000" dirty="0">
                <a:solidFill>
                  <a:srgbClr val="253EFF"/>
                </a:solidFill>
              </a:rPr>
              <a:t>read-out</a:t>
            </a:r>
            <a:r>
              <a:rPr lang="en-US" sz="2000" dirty="0"/>
              <a:t> the current of the </a:t>
            </a:r>
            <a:r>
              <a:rPr lang="en-US" sz="2000" dirty="0">
                <a:solidFill>
                  <a:srgbClr val="253EFF"/>
                </a:solidFill>
              </a:rPr>
              <a:t>central signal</a:t>
            </a:r>
            <a:r>
              <a:rPr lang="en-US" sz="2000" dirty="0"/>
              <a:t> wire we adopt a </a:t>
            </a:r>
            <a:r>
              <a:rPr lang="ja-JP" altLang="en-US" sz="2000" dirty="0">
                <a:solidFill>
                  <a:srgbClr val="FF0000"/>
                </a:solidFill>
              </a:rPr>
              <a:t>“</a:t>
            </a:r>
            <a:r>
              <a:rPr lang="en-US" sz="2000" dirty="0">
                <a:solidFill>
                  <a:srgbClr val="FF0000"/>
                </a:solidFill>
              </a:rPr>
              <a:t>shifted potential</a:t>
            </a:r>
            <a:r>
              <a:rPr lang="ja-JP" altLang="en-US" sz="2000" dirty="0">
                <a:solidFill>
                  <a:srgbClr val="FF0000"/>
                </a:solidFill>
              </a:rPr>
              <a:t>”</a:t>
            </a:r>
            <a:r>
              <a:rPr lang="en-US" sz="2000" dirty="0"/>
              <a:t> configuration</a:t>
            </a:r>
          </a:p>
          <a:p>
            <a:pPr marL="794714" lvl="2">
              <a:lnSpc>
                <a:spcPct val="80000"/>
              </a:lnSpc>
              <a:tabLst>
                <a:tab pos="888472" algn="l"/>
                <a:tab pos="1659747" algn="l"/>
                <a:tab pos="1659747" algn="l"/>
                <a:tab pos="1659747" algn="l"/>
              </a:tabLst>
            </a:pPr>
            <a:r>
              <a:rPr lang="en-US" dirty="0">
                <a:solidFill>
                  <a:srgbClr val="FF0000"/>
                </a:solidFill>
              </a:rPr>
              <a:t>sense</a:t>
            </a:r>
            <a:r>
              <a:rPr lang="en-US" dirty="0"/>
              <a:t> wires ⇒ </a:t>
            </a:r>
            <a:r>
              <a:rPr lang="en-US" dirty="0">
                <a:solidFill>
                  <a:srgbClr val="FF0000"/>
                </a:solidFill>
              </a:rPr>
              <a:t>zero</a:t>
            </a:r>
            <a:r>
              <a:rPr lang="en-US" dirty="0"/>
              <a:t> potential</a:t>
            </a:r>
          </a:p>
          <a:p>
            <a:pPr marL="794714" lvl="2">
              <a:lnSpc>
                <a:spcPct val="80000"/>
              </a:lnSpc>
              <a:spcBef>
                <a:spcPct val="0"/>
              </a:spcBef>
              <a:tabLst>
                <a:tab pos="888472" algn="l"/>
                <a:tab pos="1659747" algn="l"/>
                <a:tab pos="1659747" algn="l"/>
                <a:tab pos="1659747" algn="l"/>
              </a:tabLst>
            </a:pPr>
            <a:r>
              <a:rPr lang="en-US" dirty="0">
                <a:solidFill>
                  <a:srgbClr val="FF0000"/>
                </a:solidFill>
              </a:rPr>
              <a:t>field</a:t>
            </a:r>
            <a:r>
              <a:rPr lang="en-US" dirty="0"/>
              <a:t> wires ⇒ </a:t>
            </a:r>
            <a:r>
              <a:rPr lang="en-US" dirty="0">
                <a:solidFill>
                  <a:srgbClr val="FF0000"/>
                </a:solidFill>
              </a:rPr>
              <a:t>–HV</a:t>
            </a:r>
            <a:r>
              <a:rPr lang="en-US" baseline="-6000" dirty="0">
                <a:solidFill>
                  <a:srgbClr val="FF0000"/>
                </a:solidFill>
              </a:rPr>
              <a:t>1</a:t>
            </a:r>
            <a:r>
              <a:rPr lang="en-US" dirty="0">
                <a:solidFill>
                  <a:srgbClr val="FF0000"/>
                </a:solidFill>
              </a:rPr>
              <a:t>, guard</a:t>
            </a:r>
            <a:r>
              <a:rPr lang="en-US" dirty="0"/>
              <a:t> wires ⇒ </a:t>
            </a:r>
            <a:r>
              <a:rPr lang="en-US" dirty="0">
                <a:solidFill>
                  <a:srgbClr val="FF0000"/>
                </a:solidFill>
              </a:rPr>
              <a:t>–HV</a:t>
            </a:r>
            <a:r>
              <a:rPr lang="en-US" baseline="-6000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0000"/>
                </a:solidFill>
              </a:rPr>
              <a:t>, </a:t>
            </a:r>
            <a:endParaRPr lang="en-US" dirty="0"/>
          </a:p>
          <a:p>
            <a:pPr marL="794714" lvl="2">
              <a:lnSpc>
                <a:spcPct val="80000"/>
              </a:lnSpc>
              <a:spcBef>
                <a:spcPct val="0"/>
              </a:spcBef>
              <a:tabLst>
                <a:tab pos="888472" algn="l"/>
                <a:tab pos="1659747" algn="l"/>
                <a:tab pos="1659747" algn="l"/>
                <a:tab pos="1659747" algn="l"/>
              </a:tabLst>
            </a:pPr>
            <a:r>
              <a:rPr lang="en-US" dirty="0"/>
              <a:t>supporting </a:t>
            </a:r>
            <a:r>
              <a:rPr lang="en-US" dirty="0">
                <a:solidFill>
                  <a:srgbClr val="FF0000"/>
                </a:solidFill>
              </a:rPr>
              <a:t>rods &amp; CF100</a:t>
            </a:r>
            <a:r>
              <a:rPr lang="en-US" dirty="0"/>
              <a:t> cross ⇒ common </a:t>
            </a:r>
            <a:r>
              <a:rPr lang="en-US" dirty="0">
                <a:solidFill>
                  <a:srgbClr val="FF0000"/>
                </a:solidFill>
              </a:rPr>
              <a:t>ground</a:t>
            </a:r>
          </a:p>
        </p:txBody>
      </p:sp>
      <p:pic>
        <p:nvPicPr>
          <p:cNvPr id="29724" name="Picture 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" y="4500562"/>
            <a:ext cx="2975818" cy="2232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25" name="Line 29"/>
          <p:cNvSpPr>
            <a:spLocks noChangeShapeType="1"/>
          </p:cNvSpPr>
          <p:nvPr/>
        </p:nvSpPr>
        <p:spPr bwMode="auto">
          <a:xfrm rot="10800000" flipH="1">
            <a:off x="1394148" y="3657599"/>
            <a:ext cx="1920552" cy="223"/>
          </a:xfrm>
          <a:prstGeom prst="line">
            <a:avLst/>
          </a:prstGeom>
          <a:noFill/>
          <a:ln w="25400">
            <a:solidFill>
              <a:srgbClr val="FF7D0D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9726" name="Line 30"/>
          <p:cNvSpPr>
            <a:spLocks noChangeShapeType="1"/>
          </p:cNvSpPr>
          <p:nvPr/>
        </p:nvSpPr>
        <p:spPr bwMode="auto">
          <a:xfrm flipH="1">
            <a:off x="3340247" y="3663176"/>
            <a:ext cx="722188" cy="3349"/>
          </a:xfrm>
          <a:prstGeom prst="line">
            <a:avLst/>
          </a:prstGeom>
          <a:noFill/>
          <a:ln w="25400">
            <a:solidFill>
              <a:srgbClr val="FF7D0D"/>
            </a:solidFill>
            <a:prstDash val="solid"/>
            <a:round/>
            <a:headEnd type="stealth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9727" name="Rectangle 31"/>
          <p:cNvSpPr>
            <a:spLocks/>
          </p:cNvSpPr>
          <p:nvPr/>
        </p:nvSpPr>
        <p:spPr bwMode="auto">
          <a:xfrm>
            <a:off x="3893888" y="3410912"/>
            <a:ext cx="1491258" cy="464344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300" dirty="0">
                <a:solidFill>
                  <a:srgbClr val="C74B00"/>
                </a:solidFill>
                <a:ea typeface="ＭＳ Ｐゴシック" charset="0"/>
                <a:cs typeface="Optima" charset="0"/>
              </a:rPr>
              <a:t>GND through </a:t>
            </a:r>
            <a:r>
              <a:rPr lang="en-US" sz="1300" dirty="0" err="1">
                <a:solidFill>
                  <a:srgbClr val="C74B00"/>
                </a:solidFill>
                <a:ea typeface="ＭＳ Ｐゴシック" charset="0"/>
                <a:cs typeface="Optima" charset="0"/>
              </a:rPr>
              <a:t>picoammeter</a:t>
            </a:r>
            <a:endParaRPr lang="en-US" sz="1300" dirty="0">
              <a:solidFill>
                <a:srgbClr val="C74B00"/>
              </a:solidFill>
              <a:ea typeface="ＭＳ Ｐゴシック" charset="0"/>
              <a:cs typeface="Optima" charset="0"/>
            </a:endParaRPr>
          </a:p>
        </p:txBody>
      </p:sp>
      <p:sp>
        <p:nvSpPr>
          <p:cNvPr id="29728" name="Line 32"/>
          <p:cNvSpPr>
            <a:spLocks noChangeShapeType="1"/>
          </p:cNvSpPr>
          <p:nvPr/>
        </p:nvSpPr>
        <p:spPr bwMode="auto">
          <a:xfrm rot="10800000" flipH="1">
            <a:off x="1394148" y="3200399"/>
            <a:ext cx="1920552" cy="2008"/>
          </a:xfrm>
          <a:prstGeom prst="line">
            <a:avLst/>
          </a:prstGeom>
          <a:noFill/>
          <a:ln w="25400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grpSp>
        <p:nvGrpSpPr>
          <p:cNvPr id="29729" name="Group 33"/>
          <p:cNvGrpSpPr>
            <a:grpSpLocks/>
          </p:cNvGrpSpPr>
          <p:nvPr/>
        </p:nvGrpSpPr>
        <p:grpSpPr bwMode="auto">
          <a:xfrm>
            <a:off x="3317923" y="3129627"/>
            <a:ext cx="496714" cy="93762"/>
            <a:chOff x="0" y="0"/>
            <a:chExt cx="444" cy="84"/>
          </a:xfrm>
        </p:grpSpPr>
        <p:sp>
          <p:nvSpPr>
            <p:cNvPr id="29730" name="Line 34"/>
            <p:cNvSpPr>
              <a:spLocks noChangeShapeType="1"/>
            </p:cNvSpPr>
            <p:nvPr/>
          </p:nvSpPr>
          <p:spPr bwMode="auto">
            <a:xfrm>
              <a:off x="368" y="0"/>
              <a:ext cx="76" cy="76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31" name="Line 35"/>
            <p:cNvSpPr>
              <a:spLocks noChangeShapeType="1"/>
            </p:cNvSpPr>
            <p:nvPr/>
          </p:nvSpPr>
          <p:spPr bwMode="auto">
            <a:xfrm>
              <a:off x="216" y="0"/>
              <a:ext cx="76" cy="76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32" name="Line 36"/>
            <p:cNvSpPr>
              <a:spLocks noChangeShapeType="1"/>
            </p:cNvSpPr>
            <p:nvPr/>
          </p:nvSpPr>
          <p:spPr bwMode="auto">
            <a:xfrm rot="10800000" flipH="1">
              <a:off x="144" y="0"/>
              <a:ext cx="76" cy="76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33" name="Line 37"/>
            <p:cNvSpPr>
              <a:spLocks noChangeShapeType="1"/>
            </p:cNvSpPr>
            <p:nvPr/>
          </p:nvSpPr>
          <p:spPr bwMode="auto">
            <a:xfrm>
              <a:off x="72" y="0"/>
              <a:ext cx="76" cy="76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34" name="Line 38"/>
            <p:cNvSpPr>
              <a:spLocks noChangeShapeType="1"/>
            </p:cNvSpPr>
            <p:nvPr/>
          </p:nvSpPr>
          <p:spPr bwMode="auto">
            <a:xfrm rot="10800000" flipH="1">
              <a:off x="296" y="7"/>
              <a:ext cx="76" cy="7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35" name="Line 39"/>
            <p:cNvSpPr>
              <a:spLocks noChangeShapeType="1"/>
            </p:cNvSpPr>
            <p:nvPr/>
          </p:nvSpPr>
          <p:spPr bwMode="auto">
            <a:xfrm rot="10800000" flipH="1">
              <a:off x="0" y="0"/>
              <a:ext cx="76" cy="76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9736" name="Line 40"/>
          <p:cNvSpPr>
            <a:spLocks noChangeShapeType="1"/>
          </p:cNvSpPr>
          <p:nvPr/>
        </p:nvSpPr>
        <p:spPr bwMode="auto">
          <a:xfrm flipH="1">
            <a:off x="3817985" y="3205529"/>
            <a:ext cx="132829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9737" name="Line 41"/>
          <p:cNvSpPr>
            <a:spLocks noChangeShapeType="1"/>
          </p:cNvSpPr>
          <p:nvPr/>
        </p:nvSpPr>
        <p:spPr bwMode="auto">
          <a:xfrm flipH="1">
            <a:off x="3850355" y="3216691"/>
            <a:ext cx="228824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solid"/>
            <a:round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9738" name="Rectangle 42"/>
          <p:cNvSpPr>
            <a:spLocks/>
          </p:cNvSpPr>
          <p:nvPr/>
        </p:nvSpPr>
        <p:spPr bwMode="auto">
          <a:xfrm>
            <a:off x="4170708" y="3044795"/>
            <a:ext cx="919088" cy="375047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500" dirty="0">
                <a:solidFill>
                  <a:srgbClr val="FF0000"/>
                </a:solidFill>
                <a:ea typeface="ＭＳ Ｐゴシック" charset="0"/>
                <a:cs typeface="Optima" charset="0"/>
              </a:rPr>
              <a:t>–</a:t>
            </a:r>
            <a:r>
              <a:rPr lang="en-US" sz="1500" dirty="0">
                <a:solidFill>
                  <a:srgbClr val="FF0000"/>
                </a:solidFill>
                <a:latin typeface="Lucida Sans Unicode" charset="0"/>
                <a:ea typeface="ＭＳ Ｐゴシック" charset="0"/>
                <a:cs typeface="Lucida Sans Unicode" charset="0"/>
                <a:sym typeface="Lucida Sans Unicode" charset="0"/>
              </a:rPr>
              <a:t>¾</a:t>
            </a:r>
            <a:r>
              <a:rPr lang="en-US" sz="1500" dirty="0">
                <a:solidFill>
                  <a:srgbClr val="FF0000"/>
                </a:solidFill>
                <a:ea typeface="ＭＳ Ｐゴシック" charset="0"/>
                <a:cs typeface="Optima" charset="0"/>
              </a:rPr>
              <a:t> HV</a:t>
            </a:r>
          </a:p>
        </p:txBody>
      </p:sp>
      <p:sp>
        <p:nvSpPr>
          <p:cNvPr id="29739" name="Line 43"/>
          <p:cNvSpPr>
            <a:spLocks noChangeShapeType="1"/>
          </p:cNvSpPr>
          <p:nvPr/>
        </p:nvSpPr>
        <p:spPr bwMode="auto">
          <a:xfrm rot="10800000" flipH="1">
            <a:off x="1199927" y="2721322"/>
            <a:ext cx="2148706" cy="5581"/>
          </a:xfrm>
          <a:prstGeom prst="line">
            <a:avLst/>
          </a:prstGeom>
          <a:noFill/>
          <a:ln w="25400">
            <a:solidFill>
              <a:srgbClr val="00B6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9740" name="Rectangle 44"/>
          <p:cNvSpPr>
            <a:spLocks/>
          </p:cNvSpPr>
          <p:nvPr/>
        </p:nvSpPr>
        <p:spPr bwMode="auto">
          <a:xfrm>
            <a:off x="3286669" y="3223388"/>
            <a:ext cx="571500" cy="267891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300">
                <a:solidFill>
                  <a:srgbClr val="FF0000"/>
                </a:solidFill>
                <a:ea typeface="ＭＳ Ｐゴシック" charset="0"/>
                <a:cs typeface="Optima" charset="0"/>
              </a:rPr>
              <a:t>4.6MΩ</a:t>
            </a:r>
          </a:p>
        </p:txBody>
      </p:sp>
      <p:sp>
        <p:nvSpPr>
          <p:cNvPr id="29741" name="Line 45"/>
          <p:cNvSpPr>
            <a:spLocks noChangeShapeType="1"/>
          </p:cNvSpPr>
          <p:nvPr/>
        </p:nvSpPr>
        <p:spPr bwMode="auto">
          <a:xfrm>
            <a:off x="1199928" y="3985990"/>
            <a:ext cx="2114772" cy="14510"/>
          </a:xfrm>
          <a:prstGeom prst="line">
            <a:avLst/>
          </a:prstGeom>
          <a:noFill/>
          <a:ln w="25400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25399" dir="2700000" algn="ctr" rotWithShape="0">
              <a:srgbClr val="000000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9742" name="Line 46"/>
          <p:cNvSpPr>
            <a:spLocks noChangeShapeType="1"/>
          </p:cNvSpPr>
          <p:nvPr/>
        </p:nvSpPr>
        <p:spPr bwMode="auto">
          <a:xfrm>
            <a:off x="3728689" y="3924369"/>
            <a:ext cx="85948" cy="84832"/>
          </a:xfrm>
          <a:prstGeom prst="line">
            <a:avLst/>
          </a:prstGeom>
          <a:noFill/>
          <a:ln w="25400">
            <a:solidFill>
              <a:srgbClr val="FFEF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25399" dir="2700000" algn="ctr" rotWithShape="0">
              <a:srgbClr val="000000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9743" name="Line 47"/>
          <p:cNvSpPr>
            <a:spLocks noChangeShapeType="1"/>
          </p:cNvSpPr>
          <p:nvPr/>
        </p:nvSpPr>
        <p:spPr bwMode="auto">
          <a:xfrm>
            <a:off x="3559025" y="3924369"/>
            <a:ext cx="85948" cy="84832"/>
          </a:xfrm>
          <a:prstGeom prst="line">
            <a:avLst/>
          </a:prstGeom>
          <a:noFill/>
          <a:ln w="25400">
            <a:solidFill>
              <a:srgbClr val="FFEF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25399" dir="2700000" algn="ctr" rotWithShape="0">
              <a:srgbClr val="000000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9744" name="Line 48"/>
          <p:cNvSpPr>
            <a:spLocks noChangeShapeType="1"/>
          </p:cNvSpPr>
          <p:nvPr/>
        </p:nvSpPr>
        <p:spPr bwMode="auto">
          <a:xfrm rot="10800000" flipH="1">
            <a:off x="3478658" y="3924369"/>
            <a:ext cx="85948" cy="84832"/>
          </a:xfrm>
          <a:prstGeom prst="line">
            <a:avLst/>
          </a:prstGeom>
          <a:noFill/>
          <a:ln w="25400">
            <a:solidFill>
              <a:srgbClr val="FFEF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25399" dir="2700000" algn="ctr" rotWithShape="0">
              <a:srgbClr val="000000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9745" name="Line 49"/>
          <p:cNvSpPr>
            <a:spLocks noChangeShapeType="1"/>
          </p:cNvSpPr>
          <p:nvPr/>
        </p:nvSpPr>
        <p:spPr bwMode="auto">
          <a:xfrm>
            <a:off x="3398291" y="3924369"/>
            <a:ext cx="85948" cy="84832"/>
          </a:xfrm>
          <a:prstGeom prst="line">
            <a:avLst/>
          </a:prstGeom>
          <a:noFill/>
          <a:ln w="25400">
            <a:solidFill>
              <a:srgbClr val="FFEF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25399" dir="2700000" algn="ctr" rotWithShape="0">
              <a:srgbClr val="000000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9746" name="Line 50"/>
          <p:cNvSpPr>
            <a:spLocks noChangeShapeType="1"/>
          </p:cNvSpPr>
          <p:nvPr/>
        </p:nvSpPr>
        <p:spPr bwMode="auto">
          <a:xfrm rot="10800000" flipH="1">
            <a:off x="3648322" y="3933299"/>
            <a:ext cx="85948" cy="84832"/>
          </a:xfrm>
          <a:prstGeom prst="line">
            <a:avLst/>
          </a:prstGeom>
          <a:noFill/>
          <a:ln w="25400">
            <a:solidFill>
              <a:srgbClr val="FFEF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25399" dir="2700000" algn="ctr" rotWithShape="0">
              <a:srgbClr val="000000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9747" name="Line 51"/>
          <p:cNvSpPr>
            <a:spLocks noChangeShapeType="1"/>
          </p:cNvSpPr>
          <p:nvPr/>
        </p:nvSpPr>
        <p:spPr bwMode="auto">
          <a:xfrm rot="10800000" flipH="1">
            <a:off x="3317923" y="3924369"/>
            <a:ext cx="85948" cy="84832"/>
          </a:xfrm>
          <a:prstGeom prst="line">
            <a:avLst/>
          </a:prstGeom>
          <a:noFill/>
          <a:ln w="25400">
            <a:solidFill>
              <a:srgbClr val="FFEF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25399" dir="2700000" algn="ctr" rotWithShape="0">
              <a:srgbClr val="000000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9748" name="Line 52"/>
          <p:cNvSpPr>
            <a:spLocks noChangeShapeType="1"/>
          </p:cNvSpPr>
          <p:nvPr/>
        </p:nvSpPr>
        <p:spPr bwMode="auto">
          <a:xfrm flipH="1">
            <a:off x="3814636" y="3993574"/>
            <a:ext cx="228824" cy="0"/>
          </a:xfrm>
          <a:prstGeom prst="line">
            <a:avLst/>
          </a:prstGeom>
          <a:noFill/>
          <a:ln w="25400">
            <a:solidFill>
              <a:srgbClr val="FFFF00"/>
            </a:solidFill>
            <a:prstDash val="solid"/>
            <a:round/>
            <a:headEnd type="triangle" w="med" len="med"/>
            <a:tailEnd type="none" w="med" len="med"/>
          </a:ln>
          <a:effectLst>
            <a:outerShdw blurRad="25400" dist="25399" dir="2700000" algn="ctr" rotWithShape="0">
              <a:srgbClr val="000000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9749" name="Rectangle 53"/>
          <p:cNvSpPr>
            <a:spLocks/>
          </p:cNvSpPr>
          <p:nvPr/>
        </p:nvSpPr>
        <p:spPr bwMode="auto">
          <a:xfrm>
            <a:off x="3322388" y="4009201"/>
            <a:ext cx="562570" cy="267891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300" dirty="0">
                <a:solidFill>
                  <a:srgbClr val="825400"/>
                </a:solidFill>
                <a:ea typeface="ＭＳ Ｐゴシック" charset="0"/>
                <a:cs typeface="Optima" charset="0"/>
              </a:rPr>
              <a:t>4.6MΩ</a:t>
            </a:r>
          </a:p>
        </p:txBody>
      </p:sp>
      <p:sp>
        <p:nvSpPr>
          <p:cNvPr id="29750" name="Rectangle 54"/>
          <p:cNvSpPr>
            <a:spLocks/>
          </p:cNvSpPr>
          <p:nvPr/>
        </p:nvSpPr>
        <p:spPr bwMode="auto">
          <a:xfrm>
            <a:off x="4117130" y="3893115"/>
            <a:ext cx="857250" cy="303609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500" dirty="0">
                <a:solidFill>
                  <a:srgbClr val="825400"/>
                </a:solidFill>
                <a:ea typeface="ＭＳ Ｐゴシック" charset="0"/>
                <a:cs typeface="Optima" charset="0"/>
              </a:rPr>
              <a:t>–HV</a:t>
            </a:r>
          </a:p>
        </p:txBody>
      </p:sp>
      <p:sp>
        <p:nvSpPr>
          <p:cNvPr id="29751" name="Line 55"/>
          <p:cNvSpPr>
            <a:spLocks noChangeShapeType="1"/>
          </p:cNvSpPr>
          <p:nvPr/>
        </p:nvSpPr>
        <p:spPr bwMode="auto">
          <a:xfrm rot="10800000" flipH="1">
            <a:off x="839391" y="2726904"/>
            <a:ext cx="381744" cy="458762"/>
          </a:xfrm>
          <a:prstGeom prst="line">
            <a:avLst/>
          </a:prstGeom>
          <a:noFill/>
          <a:ln w="25400">
            <a:solidFill>
              <a:srgbClr val="00B6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9752" name="Line 56"/>
          <p:cNvSpPr>
            <a:spLocks noChangeShapeType="1"/>
          </p:cNvSpPr>
          <p:nvPr/>
        </p:nvSpPr>
        <p:spPr bwMode="auto">
          <a:xfrm rot="10800000">
            <a:off x="905248" y="3786188"/>
            <a:ext cx="283518" cy="206499"/>
          </a:xfrm>
          <a:prstGeom prst="line">
            <a:avLst/>
          </a:prstGeom>
          <a:noFill/>
          <a:ln w="25400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9753" name="Line 57"/>
          <p:cNvSpPr>
            <a:spLocks noChangeShapeType="1"/>
          </p:cNvSpPr>
          <p:nvPr/>
        </p:nvSpPr>
        <p:spPr bwMode="auto">
          <a:xfrm flipH="1">
            <a:off x="905248" y="3510484"/>
            <a:ext cx="3348" cy="276820"/>
          </a:xfrm>
          <a:prstGeom prst="line">
            <a:avLst/>
          </a:prstGeom>
          <a:noFill/>
          <a:ln w="25400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29754" name="Rectangle 58"/>
          <p:cNvSpPr>
            <a:spLocks/>
          </p:cNvSpPr>
          <p:nvPr/>
        </p:nvSpPr>
        <p:spPr bwMode="auto">
          <a:xfrm>
            <a:off x="1865189" y="2455664"/>
            <a:ext cx="1491258" cy="303609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500">
                <a:solidFill>
                  <a:srgbClr val="00B600"/>
                </a:solidFill>
                <a:ea typeface="ＭＳ Ｐゴシック" charset="0"/>
                <a:cs typeface="Optima" charset="0"/>
              </a:rPr>
              <a:t>Not connected</a:t>
            </a:r>
          </a:p>
        </p:txBody>
      </p:sp>
      <p:sp>
        <p:nvSpPr>
          <p:cNvPr id="29755" name="Rectangle 59"/>
          <p:cNvSpPr>
            <a:spLocks/>
          </p:cNvSpPr>
          <p:nvPr/>
        </p:nvSpPr>
        <p:spPr bwMode="auto">
          <a:xfrm>
            <a:off x="1856259" y="2884289"/>
            <a:ext cx="1491258" cy="303609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500">
                <a:solidFill>
                  <a:srgbClr val="FF0000"/>
                </a:solidFill>
                <a:ea typeface="ＭＳ Ｐゴシック" charset="0"/>
                <a:cs typeface="Optima" charset="0"/>
              </a:rPr>
              <a:t>Guard Wires</a:t>
            </a:r>
          </a:p>
        </p:txBody>
      </p:sp>
      <p:sp>
        <p:nvSpPr>
          <p:cNvPr id="29756" name="Rectangle 60"/>
          <p:cNvSpPr>
            <a:spLocks/>
          </p:cNvSpPr>
          <p:nvPr/>
        </p:nvSpPr>
        <p:spPr bwMode="auto">
          <a:xfrm>
            <a:off x="1731243" y="3312914"/>
            <a:ext cx="1491258" cy="312539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>
                <a:solidFill>
                  <a:srgbClr val="C74B00"/>
                </a:solidFill>
                <a:ea typeface="ＭＳ Ｐゴシック" charset="0"/>
                <a:cs typeface="Optima" charset="0"/>
              </a:rPr>
              <a:t>Central Sense</a:t>
            </a:r>
          </a:p>
        </p:txBody>
      </p:sp>
      <p:sp>
        <p:nvSpPr>
          <p:cNvPr id="29757" name="Rectangle 61"/>
          <p:cNvSpPr>
            <a:spLocks/>
          </p:cNvSpPr>
          <p:nvPr/>
        </p:nvSpPr>
        <p:spPr bwMode="auto">
          <a:xfrm>
            <a:off x="1856259" y="3741539"/>
            <a:ext cx="1491258" cy="303609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500">
                <a:solidFill>
                  <a:srgbClr val="825400"/>
                </a:solidFill>
                <a:ea typeface="ＭＳ Ｐゴシック" charset="0"/>
                <a:cs typeface="Optima" charset="0"/>
              </a:rPr>
              <a:t>Central Field</a:t>
            </a:r>
          </a:p>
        </p:txBody>
      </p:sp>
      <p:sp>
        <p:nvSpPr>
          <p:cNvPr id="29758" name="Rectangle 62"/>
          <p:cNvSpPr>
            <a:spLocks/>
          </p:cNvSpPr>
          <p:nvPr/>
        </p:nvSpPr>
        <p:spPr bwMode="auto">
          <a:xfrm>
            <a:off x="0" y="6563320"/>
            <a:ext cx="2097361" cy="205383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900">
                <a:solidFill>
                  <a:srgbClr val="FF0000"/>
                </a:solidFill>
                <a:ea typeface="ＭＳ Ｐゴシック" charset="0"/>
                <a:cs typeface="Optima" charset="0"/>
              </a:rPr>
              <a:t>Readout of sense wire on opposite side</a:t>
            </a:r>
          </a:p>
        </p:txBody>
      </p:sp>
      <p:sp>
        <p:nvSpPr>
          <p:cNvPr id="29759" name="Line 63"/>
          <p:cNvSpPr>
            <a:spLocks noChangeShapeType="1"/>
          </p:cNvSpPr>
          <p:nvPr/>
        </p:nvSpPr>
        <p:spPr bwMode="auto">
          <a:xfrm flipH="1">
            <a:off x="1290340" y="6383611"/>
            <a:ext cx="177478" cy="213196"/>
          </a:xfrm>
          <a:prstGeom prst="line">
            <a:avLst/>
          </a:prstGeom>
          <a:noFill/>
          <a:ln w="25400">
            <a:solidFill>
              <a:srgbClr val="FFFFFF"/>
            </a:solidFill>
            <a:prstDash val="solid"/>
            <a:round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pic>
        <p:nvPicPr>
          <p:cNvPr id="29761" name="Picture 6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343400"/>
            <a:ext cx="2243584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029831" y="3743832"/>
            <a:ext cx="2514600" cy="371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Rectangle 2"/>
          <p:cNvSpPr txBox="1">
            <a:spLocks noChangeArrowheads="1"/>
          </p:cNvSpPr>
          <p:nvPr/>
        </p:nvSpPr>
        <p:spPr bwMode="auto">
          <a:xfrm>
            <a:off x="6286501" y="2514600"/>
            <a:ext cx="28575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348245">
              <a:tabLst>
                <a:tab pos="888472" algn="l"/>
                <a:tab pos="1659747" algn="l"/>
                <a:tab pos="888472" algn="l"/>
                <a:tab pos="1659747" algn="l"/>
              </a:tabLst>
            </a:pPr>
            <a:r>
              <a:rPr lang="en-US" sz="2000" dirty="0" smtClean="0">
                <a:solidFill>
                  <a:srgbClr val="253EFF"/>
                </a:solidFill>
              </a:rPr>
              <a:t>Garfield</a:t>
            </a:r>
            <a:r>
              <a:rPr lang="en-US" sz="2000" dirty="0" smtClean="0"/>
              <a:t> and </a:t>
            </a:r>
            <a:r>
              <a:rPr lang="en-US" sz="2000" dirty="0" smtClean="0">
                <a:solidFill>
                  <a:srgbClr val="253EFF"/>
                </a:solidFill>
              </a:rPr>
              <a:t>Garfield++</a:t>
            </a:r>
            <a:r>
              <a:rPr lang="en-US" sz="2000" dirty="0" smtClean="0"/>
              <a:t> simulations </a:t>
            </a:r>
          </a:p>
          <a:p>
            <a:pPr marL="348245">
              <a:tabLst>
                <a:tab pos="888472" algn="l"/>
                <a:tab pos="1659747" algn="l"/>
                <a:tab pos="888472" algn="l"/>
                <a:tab pos="1659747" algn="l"/>
              </a:tabLst>
            </a:pPr>
            <a:r>
              <a:rPr lang="en-US" sz="2000" dirty="0" smtClean="0"/>
              <a:t>Gain </a:t>
            </a:r>
            <a:r>
              <a:rPr lang="en-US" sz="2000" i="1" dirty="0" smtClean="0">
                <a:solidFill>
                  <a:srgbClr val="FF0000"/>
                </a:solidFill>
              </a:rPr>
              <a:t>g</a:t>
            </a:r>
            <a:r>
              <a:rPr lang="en-US" sz="2000" dirty="0" smtClean="0">
                <a:solidFill>
                  <a:srgbClr val="FF0000"/>
                </a:solidFill>
              </a:rPr>
              <a:t> ~ 2x10</a:t>
            </a:r>
            <a:r>
              <a:rPr lang="en-US" sz="2000" baseline="32000" dirty="0" smtClean="0">
                <a:solidFill>
                  <a:srgbClr val="FF0000"/>
                </a:solidFill>
              </a:rPr>
              <a:t>4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for </a:t>
            </a:r>
          </a:p>
          <a:p>
            <a:pPr marL="348245">
              <a:tabLst>
                <a:tab pos="888472" algn="l"/>
                <a:tab pos="1659747" algn="l"/>
                <a:tab pos="888472" algn="l"/>
                <a:tab pos="1659747" algn="l"/>
              </a:tabLst>
            </a:pPr>
            <a:r>
              <a:rPr lang="en-US" sz="2000" dirty="0" smtClean="0">
                <a:solidFill>
                  <a:srgbClr val="253EFF"/>
                </a:solidFill>
              </a:rPr>
              <a:t>HV</a:t>
            </a:r>
            <a:r>
              <a:rPr lang="en-US" sz="2000" baseline="-6000" dirty="0" smtClean="0">
                <a:solidFill>
                  <a:srgbClr val="253EFF"/>
                </a:solidFill>
              </a:rPr>
              <a:t>1</a:t>
            </a:r>
            <a:r>
              <a:rPr lang="en-US" sz="2000" dirty="0" smtClean="0">
                <a:solidFill>
                  <a:srgbClr val="253EFF"/>
                </a:solidFill>
              </a:rPr>
              <a:t> = </a:t>
            </a:r>
            <a:r>
              <a:rPr lang="en-US" sz="2000" dirty="0" smtClean="0">
                <a:solidFill>
                  <a:srgbClr val="FF0000"/>
                </a:solidFill>
              </a:rPr>
              <a:t>–1250 V</a:t>
            </a:r>
            <a:r>
              <a:rPr lang="en-US" sz="2000" dirty="0" smtClean="0"/>
              <a:t>,</a:t>
            </a:r>
          </a:p>
          <a:p>
            <a:pPr marL="348245">
              <a:tabLst>
                <a:tab pos="888472" algn="l"/>
                <a:tab pos="1659747" algn="l"/>
                <a:tab pos="888472" algn="l"/>
                <a:tab pos="1659747" algn="l"/>
              </a:tabLst>
            </a:pPr>
            <a:r>
              <a:rPr lang="en-US" sz="2000" dirty="0" smtClean="0">
                <a:solidFill>
                  <a:srgbClr val="253EFF"/>
                </a:solidFill>
              </a:rPr>
              <a:t>HV</a:t>
            </a:r>
            <a:r>
              <a:rPr lang="en-US" sz="2000" baseline="-6000" dirty="0" smtClean="0">
                <a:solidFill>
                  <a:srgbClr val="253EFF"/>
                </a:solidFill>
              </a:rPr>
              <a:t>2</a:t>
            </a:r>
            <a:r>
              <a:rPr lang="en-US" sz="2000" dirty="0" smtClean="0">
                <a:solidFill>
                  <a:srgbClr val="253EFF"/>
                </a:solidFill>
              </a:rPr>
              <a:t> = </a:t>
            </a:r>
            <a:r>
              <a:rPr lang="en-US" sz="2000" dirty="0" smtClean="0">
                <a:solidFill>
                  <a:srgbClr val="FF0000"/>
                </a:solidFill>
              </a:rPr>
              <a:t>–1000 V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473068"/>
            <a:ext cx="2103834" cy="2198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857220" algn="l"/>
              </a:tabLst>
            </a:pPr>
            <a:r>
              <a:rPr lang="en-US" sz="3900" dirty="0" smtClean="0"/>
              <a:t>Gas &amp; </a:t>
            </a:r>
            <a:r>
              <a:rPr lang="en-US" sz="3900" dirty="0"/>
              <a:t>X</a:t>
            </a:r>
            <a:r>
              <a:rPr lang="en-US" dirty="0"/>
              <a:t>-ray source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0" y="1143000"/>
            <a:ext cx="4572000" cy="5518547"/>
          </a:xfrm>
          <a:ln/>
        </p:spPr>
        <p:txBody>
          <a:bodyPr/>
          <a:lstStyle/>
          <a:p>
            <a:pPr marL="348245">
              <a:tabLst>
                <a:tab pos="888472" algn="l"/>
                <a:tab pos="888472" algn="l"/>
                <a:tab pos="1659747" algn="l"/>
                <a:tab pos="888472" algn="l"/>
                <a:tab pos="1659747" algn="l"/>
                <a:tab pos="1659747" algn="l"/>
              </a:tabLst>
            </a:pPr>
            <a:r>
              <a:rPr lang="en-US" sz="2800" dirty="0">
                <a:solidFill>
                  <a:srgbClr val="FF0000"/>
                </a:solidFill>
              </a:rPr>
              <a:t>x-ray </a:t>
            </a:r>
            <a:r>
              <a:rPr lang="en-US" sz="2800" dirty="0" smtClean="0">
                <a:solidFill>
                  <a:srgbClr val="FF0000"/>
                </a:solidFill>
              </a:rPr>
              <a:t>source</a:t>
            </a:r>
          </a:p>
          <a:p>
            <a:pPr marL="348245">
              <a:tabLst>
                <a:tab pos="888472" algn="l"/>
                <a:tab pos="888472" algn="l"/>
                <a:tab pos="1659747" algn="l"/>
                <a:tab pos="888472" algn="l"/>
                <a:tab pos="1659747" algn="l"/>
                <a:tab pos="1659747" algn="l"/>
              </a:tabLst>
            </a:pPr>
            <a:endParaRPr lang="en-US" sz="2800" dirty="0">
              <a:solidFill>
                <a:srgbClr val="FF0000"/>
              </a:solidFill>
            </a:endParaRPr>
          </a:p>
          <a:p>
            <a:pPr marL="348245">
              <a:tabLst>
                <a:tab pos="888472" algn="l"/>
                <a:tab pos="888472" algn="l"/>
                <a:tab pos="1659747" algn="l"/>
                <a:tab pos="888472" algn="l"/>
                <a:tab pos="1659747" algn="l"/>
                <a:tab pos="1659747" algn="l"/>
              </a:tabLst>
            </a:pPr>
            <a:r>
              <a:rPr lang="en-US" sz="2000" b="1" dirty="0" smtClean="0">
                <a:solidFill>
                  <a:srgbClr val="253EFF"/>
                </a:solidFill>
                <a:latin typeface="Helvetica" charset="0"/>
                <a:cs typeface="Helvetica" charset="0"/>
                <a:sym typeface="Helvetica" charset="0"/>
              </a:rPr>
              <a:t>	     MOXTEK</a:t>
            </a:r>
            <a:r>
              <a:rPr lang="en-US" sz="2000" dirty="0" smtClean="0"/>
              <a:t> </a:t>
            </a:r>
            <a:r>
              <a:rPr lang="en-US" sz="2000" dirty="0"/>
              <a:t>MAGNUM 40kV </a:t>
            </a:r>
            <a:endParaRPr lang="en-US" sz="2000" dirty="0" smtClean="0"/>
          </a:p>
          <a:p>
            <a:pPr marL="348245">
              <a:tabLst>
                <a:tab pos="888472" algn="l"/>
                <a:tab pos="888472" algn="l"/>
                <a:tab pos="1659747" algn="l"/>
                <a:tab pos="888472" algn="l"/>
                <a:tab pos="1659747" algn="l"/>
                <a:tab pos="1659747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Tungsten</a:t>
            </a:r>
            <a:r>
              <a:rPr lang="en-US" dirty="0" smtClean="0"/>
              <a:t> </a:t>
            </a:r>
            <a:r>
              <a:rPr lang="en-US" dirty="0"/>
              <a:t>target</a:t>
            </a:r>
          </a:p>
          <a:p>
            <a:pPr marL="794714" lvl="2">
              <a:tabLst>
                <a:tab pos="888472" algn="l"/>
                <a:tab pos="888472" algn="l"/>
                <a:tab pos="1659747" algn="l"/>
                <a:tab pos="888472" algn="l"/>
                <a:tab pos="1659747" algn="l"/>
                <a:tab pos="1659747" algn="l"/>
              </a:tabLst>
            </a:pPr>
            <a:r>
              <a:rPr lang="en-US" dirty="0"/>
              <a:t>waiting for the delivery of a more powerful source (Oxford series 5000, 50kV, 50W)</a:t>
            </a:r>
          </a:p>
          <a:p>
            <a:pPr marL="348245">
              <a:tabLst>
                <a:tab pos="888472" algn="l"/>
                <a:tab pos="888472" algn="l"/>
                <a:tab pos="1659747" algn="l"/>
                <a:tab pos="888472" algn="l"/>
                <a:tab pos="1659747" algn="l"/>
                <a:tab pos="1659747" algn="l"/>
              </a:tabLst>
            </a:pPr>
            <a:r>
              <a:rPr lang="en-US" dirty="0"/>
              <a:t>Tunable</a:t>
            </a:r>
          </a:p>
          <a:p>
            <a:pPr marL="794714" lvl="2">
              <a:tabLst>
                <a:tab pos="888472" algn="l"/>
                <a:tab pos="888472" algn="l"/>
                <a:tab pos="1659747" algn="l"/>
                <a:tab pos="888472" algn="l"/>
                <a:tab pos="1659747" algn="l"/>
                <a:tab pos="1659747" algn="l"/>
              </a:tabLst>
            </a:pPr>
            <a:r>
              <a:rPr lang="en-US" dirty="0">
                <a:solidFill>
                  <a:srgbClr val="FF0000"/>
                </a:solidFill>
              </a:rPr>
              <a:t>HV</a:t>
            </a:r>
            <a:r>
              <a:rPr lang="en-US" dirty="0">
                <a:cs typeface="Lucida Grande" charset="0"/>
              </a:rPr>
              <a:t>:       10 → 40 </a:t>
            </a:r>
            <a:r>
              <a:rPr lang="en-US" dirty="0" err="1">
                <a:cs typeface="Lucida Grande" charset="0"/>
              </a:rPr>
              <a:t>keV</a:t>
            </a:r>
            <a:endParaRPr lang="en-US" dirty="0"/>
          </a:p>
          <a:p>
            <a:pPr marL="794714" lvl="2">
              <a:tabLst>
                <a:tab pos="888472" algn="l"/>
                <a:tab pos="888472" algn="l"/>
                <a:tab pos="1659747" algn="l"/>
                <a:tab pos="888472" algn="l"/>
                <a:tab pos="1659747" algn="l"/>
                <a:tab pos="1659747" algn="l"/>
              </a:tabLst>
            </a:pPr>
            <a:r>
              <a:rPr lang="en-US" dirty="0">
                <a:solidFill>
                  <a:srgbClr val="FF0000"/>
                </a:solidFill>
              </a:rPr>
              <a:t>Current</a:t>
            </a:r>
            <a:r>
              <a:rPr lang="en-US" dirty="0">
                <a:cs typeface="Lucida Grande" charset="0"/>
              </a:rPr>
              <a:t>: 1 → 100 µA</a:t>
            </a:r>
            <a:endParaRPr lang="en-US" dirty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571500" y="1143000"/>
            <a:ext cx="3366492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348245">
              <a:tabLst>
                <a:tab pos="888472" algn="l"/>
                <a:tab pos="888472" algn="l"/>
                <a:tab pos="888472" algn="l"/>
                <a:tab pos="888472" algn="l"/>
              </a:tabLst>
            </a:pPr>
            <a:r>
              <a:rPr lang="en-US" sz="2800" dirty="0" smtClean="0">
                <a:solidFill>
                  <a:srgbClr val="FF0000"/>
                </a:solidFill>
              </a:rPr>
              <a:t>Gas </a:t>
            </a:r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</a:tabLst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Pre-mixed </a:t>
            </a:r>
            <a:r>
              <a:rPr lang="en-US" dirty="0" smtClean="0"/>
              <a:t>He/</a:t>
            </a:r>
            <a:r>
              <a:rPr lang="en-US" dirty="0" err="1" smtClean="0"/>
              <a:t>isobutane</a:t>
            </a:r>
            <a:r>
              <a:rPr lang="en-US" dirty="0" smtClean="0"/>
              <a:t> bottles</a:t>
            </a:r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</a:tabLst>
            </a:pPr>
            <a:r>
              <a:rPr lang="en-US" dirty="0" smtClean="0"/>
              <a:t>Stainless steel </a:t>
            </a:r>
            <a:r>
              <a:rPr lang="en-US" dirty="0" smtClean="0">
                <a:solidFill>
                  <a:srgbClr val="FF0000"/>
                </a:solidFill>
              </a:rPr>
              <a:t>piping</a:t>
            </a:r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</a:tabLst>
            </a:pPr>
            <a:r>
              <a:rPr lang="en-US" dirty="0" smtClean="0"/>
              <a:t>Tunable </a:t>
            </a:r>
            <a:r>
              <a:rPr lang="en-US" dirty="0" smtClean="0">
                <a:solidFill>
                  <a:srgbClr val="FF0000"/>
                </a:solidFill>
              </a:rPr>
              <a:t>gas flow</a:t>
            </a:r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</a:tabLst>
            </a:pPr>
            <a:r>
              <a:rPr lang="en-US" dirty="0" smtClean="0"/>
              <a:t>Absolute </a:t>
            </a:r>
            <a:r>
              <a:rPr lang="en-US" dirty="0" smtClean="0">
                <a:solidFill>
                  <a:srgbClr val="FF0000"/>
                </a:solidFill>
              </a:rPr>
              <a:t>pressure</a:t>
            </a:r>
            <a:r>
              <a:rPr lang="en-US" dirty="0" smtClean="0"/>
              <a:t> regulation</a:t>
            </a:r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</a:tabLst>
            </a:pPr>
            <a:endParaRPr lang="en-US" dirty="0" smtClean="0">
              <a:solidFill>
                <a:srgbClr val="253EFF"/>
              </a:solidFill>
            </a:endParaRPr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</a:tabLst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/>
          </p:cNvSpPr>
          <p:nvPr/>
        </p:nvSpPr>
        <p:spPr bwMode="auto">
          <a:xfrm>
            <a:off x="1044773" y="2616398"/>
            <a:ext cx="1812727" cy="2777133"/>
          </a:xfrm>
          <a:prstGeom prst="rect">
            <a:avLst/>
          </a:prstGeom>
          <a:solidFill>
            <a:srgbClr val="19191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866" name="Rectangle 2"/>
          <p:cNvSpPr>
            <a:spLocks/>
          </p:cNvSpPr>
          <p:nvPr/>
        </p:nvSpPr>
        <p:spPr bwMode="auto">
          <a:xfrm>
            <a:off x="2536031" y="2678906"/>
            <a:ext cx="357188" cy="2678906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867" name="Rectangle 3"/>
          <p:cNvSpPr>
            <a:spLocks/>
          </p:cNvSpPr>
          <p:nvPr/>
        </p:nvSpPr>
        <p:spPr bwMode="auto">
          <a:xfrm>
            <a:off x="1098351" y="2678906"/>
            <a:ext cx="1437680" cy="266104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868" name="Rectangle 4"/>
          <p:cNvSpPr>
            <a:spLocks/>
          </p:cNvSpPr>
          <p:nvPr/>
        </p:nvSpPr>
        <p:spPr bwMode="auto">
          <a:xfrm>
            <a:off x="2152054" y="2678906"/>
            <a:ext cx="357188" cy="2678906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869" name="Rectangle 5"/>
          <p:cNvSpPr>
            <a:spLocks/>
          </p:cNvSpPr>
          <p:nvPr/>
        </p:nvSpPr>
        <p:spPr bwMode="auto">
          <a:xfrm>
            <a:off x="5715000" y="2678906"/>
            <a:ext cx="357188" cy="2678906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870" name="Rectangle 6"/>
          <p:cNvSpPr>
            <a:spLocks/>
          </p:cNvSpPr>
          <p:nvPr/>
        </p:nvSpPr>
        <p:spPr bwMode="auto">
          <a:xfrm>
            <a:off x="6090047" y="2678906"/>
            <a:ext cx="357188" cy="2678906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871" name="Rectangle 7"/>
          <p:cNvSpPr>
            <a:spLocks/>
          </p:cNvSpPr>
          <p:nvPr/>
        </p:nvSpPr>
        <p:spPr bwMode="auto">
          <a:xfrm rot="-5400000">
            <a:off x="4589859" y="928688"/>
            <a:ext cx="357188" cy="160734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872" name="Rectangle 8"/>
          <p:cNvSpPr>
            <a:spLocks/>
          </p:cNvSpPr>
          <p:nvPr/>
        </p:nvSpPr>
        <p:spPr bwMode="auto">
          <a:xfrm rot="-5400000">
            <a:off x="4116028" y="-213754"/>
            <a:ext cx="357188" cy="267779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873" name="Rectangle 9"/>
          <p:cNvSpPr>
            <a:spLocks/>
          </p:cNvSpPr>
          <p:nvPr/>
        </p:nvSpPr>
        <p:spPr bwMode="auto">
          <a:xfrm>
            <a:off x="2160984" y="3080742"/>
            <a:ext cx="4268391" cy="185737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874" name="Rectangle 10"/>
          <p:cNvSpPr>
            <a:spLocks/>
          </p:cNvSpPr>
          <p:nvPr/>
        </p:nvSpPr>
        <p:spPr bwMode="auto">
          <a:xfrm>
            <a:off x="3357563" y="1562695"/>
            <a:ext cx="1875234" cy="500062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875" name="Rectangle 11"/>
          <p:cNvSpPr>
            <a:spLocks noGrp="1" noChangeArrowheads="1"/>
          </p:cNvSpPr>
          <p:nvPr>
            <p:ph type="title"/>
          </p:nvPr>
        </p:nvSpPr>
        <p:spPr>
          <a:xfrm>
            <a:off x="687586" y="116086"/>
            <a:ext cx="7420570" cy="651867"/>
          </a:xfrm>
          <a:ln/>
        </p:spPr>
        <p:txBody>
          <a:bodyPr/>
          <a:lstStyle/>
          <a:p>
            <a:pPr>
              <a:tabLst>
                <a:tab pos="857220" algn="l"/>
              </a:tabLst>
            </a:pPr>
            <a:r>
              <a:rPr lang="en-US"/>
              <a:t>Measuring configuration</a:t>
            </a:r>
          </a:p>
        </p:txBody>
      </p:sp>
      <p:sp>
        <p:nvSpPr>
          <p:cNvPr id="36876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634008" y="955477"/>
            <a:ext cx="7867055" cy="339328"/>
          </a:xfrm>
          <a:ln/>
        </p:spPr>
        <p:txBody>
          <a:bodyPr/>
          <a:lstStyle/>
          <a:p>
            <a:pPr marL="348245">
              <a:tabLst>
                <a:tab pos="888472" algn="l"/>
              </a:tabLst>
            </a:pPr>
            <a:r>
              <a:rPr lang="en-US"/>
              <a:t>On scale</a:t>
            </a:r>
          </a:p>
        </p:txBody>
      </p:sp>
      <p:sp>
        <p:nvSpPr>
          <p:cNvPr id="36877" name="AutoShape 13"/>
          <p:cNvSpPr>
            <a:spLocks/>
          </p:cNvSpPr>
          <p:nvPr/>
        </p:nvSpPr>
        <p:spPr bwMode="auto">
          <a:xfrm rot="-5400000">
            <a:off x="6789912" y="3942457"/>
            <a:ext cx="741164" cy="375047"/>
          </a:xfrm>
          <a:prstGeom prst="rightArrow">
            <a:avLst>
              <a:gd name="adj1" fmla="val 93194"/>
              <a:gd name="adj2" fmla="val 49816"/>
            </a:avLst>
          </a:prstGeom>
          <a:gradFill rotWithShape="0">
            <a:gsLst>
              <a:gs pos="0">
                <a:srgbClr val="FF0000"/>
              </a:gs>
              <a:gs pos="100000">
                <a:srgbClr val="FFCC66"/>
              </a:gs>
            </a:gsLst>
            <a:lin ang="0" scaled="1"/>
          </a:gradFill>
          <a:ln w="12700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878" name="Rectangle 14"/>
          <p:cNvSpPr>
            <a:spLocks/>
          </p:cNvSpPr>
          <p:nvPr/>
        </p:nvSpPr>
        <p:spPr bwMode="auto">
          <a:xfrm rot="-5400000">
            <a:off x="4116586" y="151805"/>
            <a:ext cx="357188" cy="2678906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879" name="Rectangle 15"/>
          <p:cNvSpPr>
            <a:spLocks/>
          </p:cNvSpPr>
          <p:nvPr/>
        </p:nvSpPr>
        <p:spPr bwMode="auto">
          <a:xfrm rot="-5400000">
            <a:off x="4116586" y="5268516"/>
            <a:ext cx="357188" cy="2678906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880" name="AutoShape 16"/>
          <p:cNvSpPr>
            <a:spLocks/>
          </p:cNvSpPr>
          <p:nvPr/>
        </p:nvSpPr>
        <p:spPr bwMode="auto">
          <a:xfrm>
            <a:off x="3402211" y="1268015"/>
            <a:ext cx="1785938" cy="5581055"/>
          </a:xfrm>
          <a:prstGeom prst="roundRect">
            <a:avLst>
              <a:gd name="adj" fmla="val 7500"/>
            </a:avLst>
          </a:prstGeom>
          <a:solidFill>
            <a:srgbClr val="D3EBCB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881" name="AutoShape 17"/>
          <p:cNvSpPr>
            <a:spLocks/>
          </p:cNvSpPr>
          <p:nvPr/>
        </p:nvSpPr>
        <p:spPr bwMode="auto">
          <a:xfrm>
            <a:off x="2187774" y="3116461"/>
            <a:ext cx="4223742" cy="1794867"/>
          </a:xfrm>
          <a:prstGeom prst="roundRect">
            <a:avLst>
              <a:gd name="adj" fmla="val 7458"/>
            </a:avLst>
          </a:prstGeom>
          <a:solidFill>
            <a:srgbClr val="D3EBCB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882" name="AutoShape 18"/>
          <p:cNvSpPr>
            <a:spLocks/>
          </p:cNvSpPr>
          <p:nvPr/>
        </p:nvSpPr>
        <p:spPr bwMode="auto">
          <a:xfrm flipH="1">
            <a:off x="2169914" y="3446859"/>
            <a:ext cx="884039" cy="1071563"/>
          </a:xfrm>
          <a:prstGeom prst="roundRect">
            <a:avLst>
              <a:gd name="adj" fmla="val 6852"/>
            </a:avLst>
          </a:prstGeom>
          <a:solidFill>
            <a:srgbClr val="D3EBCB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883" name="Rectangle 19"/>
          <p:cNvSpPr>
            <a:spLocks/>
          </p:cNvSpPr>
          <p:nvPr/>
        </p:nvSpPr>
        <p:spPr bwMode="auto">
          <a:xfrm>
            <a:off x="5536406" y="3768328"/>
            <a:ext cx="892969" cy="428625"/>
          </a:xfrm>
          <a:prstGeom prst="rect">
            <a:avLst/>
          </a:prstGeom>
          <a:solidFill>
            <a:srgbClr val="D3EBCB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884" name="Line 20"/>
          <p:cNvSpPr>
            <a:spLocks noChangeShapeType="1"/>
          </p:cNvSpPr>
          <p:nvPr/>
        </p:nvSpPr>
        <p:spPr bwMode="auto">
          <a:xfrm>
            <a:off x="6429375" y="4866680"/>
            <a:ext cx="535781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olid"/>
            <a:round/>
            <a:headEnd type="stealth" w="med" len="med"/>
            <a:tailEnd type="stealth" w="med" len="med"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6885" name="Rectangle 21"/>
          <p:cNvSpPr>
            <a:spLocks/>
          </p:cNvSpPr>
          <p:nvPr/>
        </p:nvSpPr>
        <p:spPr bwMode="auto">
          <a:xfrm>
            <a:off x="6442280" y="4973836"/>
            <a:ext cx="498809" cy="215444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400">
                <a:solidFill>
                  <a:srgbClr val="000000"/>
                </a:solidFill>
                <a:ea typeface="ＭＳ Ｐゴシック" charset="0"/>
                <a:cs typeface="Optima" charset="0"/>
              </a:rPr>
              <a:t>30mm</a:t>
            </a:r>
          </a:p>
        </p:txBody>
      </p:sp>
      <p:sp>
        <p:nvSpPr>
          <p:cNvPr id="36886" name="Rectangle 22"/>
          <p:cNvSpPr>
            <a:spLocks/>
          </p:cNvSpPr>
          <p:nvPr/>
        </p:nvSpPr>
        <p:spPr bwMode="auto">
          <a:xfrm>
            <a:off x="7637115" y="2536031"/>
            <a:ext cx="1232297" cy="910828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</a:tabLst>
            </a:pPr>
            <a:r>
              <a:rPr lang="en-US" sz="1400">
                <a:solidFill>
                  <a:srgbClr val="000000"/>
                </a:solidFill>
                <a:ea typeface="ＭＳ Ｐゴシック" charset="0"/>
                <a:cs typeface="Lucida Grande" charset="0"/>
              </a:rPr>
              <a:t>Φ 5mm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</a:tabLst>
            </a:pPr>
            <a:r>
              <a:rPr lang="en-US" sz="1400">
                <a:solidFill>
                  <a:srgbClr val="000000"/>
                </a:solidFill>
                <a:ea typeface="ＭＳ Ｐゴシック" charset="0"/>
                <a:cs typeface="Lucida Grande" charset="0"/>
              </a:rPr>
              <a:t>collimator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</a:tabLst>
            </a:pPr>
            <a:r>
              <a:rPr lang="en-US" sz="1400">
                <a:solidFill>
                  <a:srgbClr val="000000"/>
                </a:solidFill>
                <a:ea typeface="ＭＳ Ｐゴシック" charset="0"/>
                <a:cs typeface="Lucida Grande" charset="0"/>
              </a:rPr>
              <a:t>on 150µm Mylar window</a:t>
            </a:r>
          </a:p>
        </p:txBody>
      </p:sp>
      <p:sp>
        <p:nvSpPr>
          <p:cNvPr id="36887" name="Line 23"/>
          <p:cNvSpPr>
            <a:spLocks noChangeShapeType="1"/>
          </p:cNvSpPr>
          <p:nvPr/>
        </p:nvSpPr>
        <p:spPr bwMode="auto">
          <a:xfrm rot="10800000" flipH="1">
            <a:off x="6540996" y="2877592"/>
            <a:ext cx="1098352" cy="981150"/>
          </a:xfrm>
          <a:prstGeom prst="line">
            <a:avLst/>
          </a:prstGeom>
          <a:noFill/>
          <a:ln w="25400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6888" name="Line 24"/>
          <p:cNvSpPr>
            <a:spLocks noChangeShapeType="1"/>
          </p:cNvSpPr>
          <p:nvPr/>
        </p:nvSpPr>
        <p:spPr bwMode="auto">
          <a:xfrm>
            <a:off x="4275088" y="3979293"/>
            <a:ext cx="2145357" cy="2232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6889" name="Rectangle 25"/>
          <p:cNvSpPr>
            <a:spLocks/>
          </p:cNvSpPr>
          <p:nvPr/>
        </p:nvSpPr>
        <p:spPr bwMode="auto">
          <a:xfrm>
            <a:off x="5142199" y="3991570"/>
            <a:ext cx="598659" cy="215444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400">
                <a:solidFill>
                  <a:srgbClr val="000000"/>
                </a:solidFill>
                <a:ea typeface="ＭＳ Ｐゴシック" charset="0"/>
                <a:cs typeface="Optima" charset="0"/>
              </a:rPr>
              <a:t>120mm</a:t>
            </a:r>
          </a:p>
        </p:txBody>
      </p:sp>
      <p:sp>
        <p:nvSpPr>
          <p:cNvPr id="36890" name="Rectangle 26"/>
          <p:cNvSpPr>
            <a:spLocks/>
          </p:cNvSpPr>
          <p:nvPr/>
        </p:nvSpPr>
        <p:spPr bwMode="auto">
          <a:xfrm>
            <a:off x="3580805" y="2241351"/>
            <a:ext cx="1428750" cy="35719"/>
          </a:xfrm>
          <a:prstGeom prst="rect">
            <a:avLst/>
          </a:prstGeom>
          <a:solidFill>
            <a:srgbClr val="FFCC6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891" name="Rectangle 27"/>
          <p:cNvSpPr>
            <a:spLocks/>
          </p:cNvSpPr>
          <p:nvPr/>
        </p:nvSpPr>
        <p:spPr bwMode="auto">
          <a:xfrm>
            <a:off x="3580805" y="5840016"/>
            <a:ext cx="1428750" cy="35719"/>
          </a:xfrm>
          <a:prstGeom prst="rect">
            <a:avLst/>
          </a:prstGeom>
          <a:solidFill>
            <a:srgbClr val="FFCC66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892" name="Line 28"/>
          <p:cNvSpPr>
            <a:spLocks noChangeShapeType="1"/>
          </p:cNvSpPr>
          <p:nvPr/>
        </p:nvSpPr>
        <p:spPr bwMode="auto">
          <a:xfrm>
            <a:off x="4286250" y="2277070"/>
            <a:ext cx="0" cy="3571875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6893" name="Line 29"/>
          <p:cNvSpPr>
            <a:spLocks noChangeShapeType="1"/>
          </p:cNvSpPr>
          <p:nvPr/>
        </p:nvSpPr>
        <p:spPr bwMode="auto">
          <a:xfrm>
            <a:off x="6284268" y="5854527"/>
            <a:ext cx="1733476" cy="2232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6894" name="Rectangle 30"/>
          <p:cNvSpPr>
            <a:spLocks/>
          </p:cNvSpPr>
          <p:nvPr/>
        </p:nvSpPr>
        <p:spPr bwMode="auto">
          <a:xfrm>
            <a:off x="1172021" y="1687711"/>
            <a:ext cx="955477" cy="910828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</a:tabLst>
            </a:pPr>
            <a:r>
              <a:rPr lang="en-US" sz="1400">
                <a:solidFill>
                  <a:srgbClr val="000000"/>
                </a:solidFill>
                <a:ea typeface="ＭＳ Ｐゴシック" charset="0"/>
                <a:cs typeface="Lucida Grande" charset="0"/>
              </a:rPr>
              <a:t>Φ 60mm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</a:tabLst>
            </a:pPr>
            <a:r>
              <a:rPr lang="en-US" sz="1400">
                <a:solidFill>
                  <a:srgbClr val="000000"/>
                </a:solidFill>
                <a:ea typeface="ＭＳ Ｐゴシック" charset="0"/>
                <a:cs typeface="Lucida Grande" charset="0"/>
              </a:rPr>
              <a:t>150 µm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</a:tabLst>
            </a:pPr>
            <a:r>
              <a:rPr lang="en-US" sz="1400">
                <a:solidFill>
                  <a:srgbClr val="000000"/>
                </a:solidFill>
                <a:ea typeface="ＭＳ Ｐゴシック" charset="0"/>
                <a:cs typeface="Lucida Grande" charset="0"/>
              </a:rPr>
              <a:t>Mylar window</a:t>
            </a:r>
          </a:p>
        </p:txBody>
      </p:sp>
      <p:sp>
        <p:nvSpPr>
          <p:cNvPr id="36895" name="Line 31"/>
          <p:cNvSpPr>
            <a:spLocks noChangeShapeType="1"/>
          </p:cNvSpPr>
          <p:nvPr/>
        </p:nvSpPr>
        <p:spPr bwMode="auto">
          <a:xfrm rot="10800000">
            <a:off x="1586137" y="2510359"/>
            <a:ext cx="527967" cy="1468934"/>
          </a:xfrm>
          <a:prstGeom prst="line">
            <a:avLst/>
          </a:prstGeom>
          <a:noFill/>
          <a:ln w="25400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6896" name="Line 32"/>
          <p:cNvSpPr>
            <a:spLocks noChangeShapeType="1"/>
          </p:cNvSpPr>
          <p:nvPr/>
        </p:nvSpPr>
        <p:spPr bwMode="auto">
          <a:xfrm>
            <a:off x="4348758" y="2277070"/>
            <a:ext cx="0" cy="3571875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6897" name="Line 33"/>
          <p:cNvSpPr>
            <a:spLocks noChangeShapeType="1"/>
          </p:cNvSpPr>
          <p:nvPr/>
        </p:nvSpPr>
        <p:spPr bwMode="auto">
          <a:xfrm>
            <a:off x="4411266" y="2277070"/>
            <a:ext cx="0" cy="3571875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6898" name="Line 34"/>
          <p:cNvSpPr>
            <a:spLocks noChangeShapeType="1"/>
          </p:cNvSpPr>
          <p:nvPr/>
        </p:nvSpPr>
        <p:spPr bwMode="auto">
          <a:xfrm>
            <a:off x="4223742" y="2277070"/>
            <a:ext cx="0" cy="3571875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6899" name="Line 35"/>
          <p:cNvSpPr>
            <a:spLocks noChangeShapeType="1"/>
          </p:cNvSpPr>
          <p:nvPr/>
        </p:nvSpPr>
        <p:spPr bwMode="auto">
          <a:xfrm>
            <a:off x="4170164" y="2277070"/>
            <a:ext cx="0" cy="3571875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6900" name="Line 36"/>
          <p:cNvSpPr>
            <a:spLocks noChangeShapeType="1"/>
          </p:cNvSpPr>
          <p:nvPr/>
        </p:nvSpPr>
        <p:spPr bwMode="auto">
          <a:xfrm>
            <a:off x="4107656" y="2277070"/>
            <a:ext cx="0" cy="3571875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6901" name="Line 37"/>
          <p:cNvSpPr>
            <a:spLocks noChangeShapeType="1"/>
          </p:cNvSpPr>
          <p:nvPr/>
        </p:nvSpPr>
        <p:spPr bwMode="auto">
          <a:xfrm>
            <a:off x="4464844" y="2277070"/>
            <a:ext cx="0" cy="3571875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6902" name="Rectangle 38"/>
          <p:cNvSpPr>
            <a:spLocks/>
          </p:cNvSpPr>
          <p:nvPr/>
        </p:nvSpPr>
        <p:spPr bwMode="auto">
          <a:xfrm>
            <a:off x="6903196" y="5884664"/>
            <a:ext cx="648540" cy="215444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400">
                <a:solidFill>
                  <a:srgbClr val="000000"/>
                </a:solidFill>
                <a:ea typeface="ＭＳ Ｐゴシック" charset="0"/>
                <a:cs typeface="Optima" charset="0"/>
              </a:rPr>
              <a:t>100 mm</a:t>
            </a:r>
          </a:p>
        </p:txBody>
      </p:sp>
      <p:sp>
        <p:nvSpPr>
          <p:cNvPr id="36903" name="Rectangle 39"/>
          <p:cNvSpPr>
            <a:spLocks/>
          </p:cNvSpPr>
          <p:nvPr/>
        </p:nvSpPr>
        <p:spPr bwMode="auto">
          <a:xfrm>
            <a:off x="1305967" y="5464969"/>
            <a:ext cx="1071563" cy="27682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400">
                <a:solidFill>
                  <a:srgbClr val="000000"/>
                </a:solidFill>
                <a:ea typeface="ＭＳ Ｐゴシック" charset="0"/>
                <a:cs typeface="Optima" charset="0"/>
              </a:rPr>
              <a:t>Lead Shield</a:t>
            </a:r>
          </a:p>
        </p:txBody>
      </p:sp>
      <p:sp>
        <p:nvSpPr>
          <p:cNvPr id="36904" name="Rectangle 40"/>
          <p:cNvSpPr>
            <a:spLocks/>
          </p:cNvSpPr>
          <p:nvPr/>
        </p:nvSpPr>
        <p:spPr bwMode="auto">
          <a:xfrm>
            <a:off x="55810" y="4795242"/>
            <a:ext cx="955477" cy="500063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400">
                <a:solidFill>
                  <a:srgbClr val="000000"/>
                </a:solidFill>
                <a:ea typeface="ＭＳ Ｐゴシック" charset="0"/>
                <a:cs typeface="Lucida Grande" charset="0"/>
              </a:rPr>
              <a:t>Φ 0.6mm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400">
                <a:solidFill>
                  <a:srgbClr val="000000"/>
                </a:solidFill>
                <a:ea typeface="ＭＳ Ｐゴシック" charset="0"/>
                <a:cs typeface="Lucida Grande" charset="0"/>
              </a:rPr>
              <a:t>collimator</a:t>
            </a:r>
          </a:p>
        </p:txBody>
      </p:sp>
      <p:sp>
        <p:nvSpPr>
          <p:cNvPr id="36905" name="Line 41"/>
          <p:cNvSpPr>
            <a:spLocks noChangeShapeType="1"/>
          </p:cNvSpPr>
          <p:nvPr/>
        </p:nvSpPr>
        <p:spPr bwMode="auto">
          <a:xfrm flipH="1">
            <a:off x="882923" y="4087564"/>
            <a:ext cx="151805" cy="742281"/>
          </a:xfrm>
          <a:prstGeom prst="line">
            <a:avLst/>
          </a:prstGeom>
          <a:noFill/>
          <a:ln w="25400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6906" name="AutoShape 42"/>
          <p:cNvSpPr>
            <a:spLocks/>
          </p:cNvSpPr>
          <p:nvPr/>
        </p:nvSpPr>
        <p:spPr bwMode="auto">
          <a:xfrm>
            <a:off x="-750094" y="3571875"/>
            <a:ext cx="1687711" cy="892969"/>
          </a:xfrm>
          <a:prstGeom prst="roundRect">
            <a:avLst>
              <a:gd name="adj" fmla="val 6000"/>
            </a:avLst>
          </a:prstGeom>
          <a:gradFill rotWithShape="0">
            <a:gsLst>
              <a:gs pos="0">
                <a:srgbClr val="B3B3B3"/>
              </a:gs>
              <a:gs pos="100000">
                <a:srgbClr val="464658"/>
              </a:gs>
            </a:gsLst>
            <a:lin ang="5400000" scaled="1"/>
          </a:gradFill>
          <a:ln w="25400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907" name="Rectangle 43"/>
          <p:cNvSpPr>
            <a:spLocks/>
          </p:cNvSpPr>
          <p:nvPr/>
        </p:nvSpPr>
        <p:spPr bwMode="auto">
          <a:xfrm>
            <a:off x="-94878" y="3839765"/>
            <a:ext cx="954361" cy="357188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900">
                <a:solidFill>
                  <a:srgbClr val="000000"/>
                </a:solidFill>
                <a:ea typeface="ＭＳ Ｐゴシック" charset="0"/>
                <a:cs typeface="Optima" charset="0"/>
              </a:rPr>
              <a:t>NaI</a:t>
            </a:r>
          </a:p>
        </p:txBody>
      </p:sp>
      <p:sp>
        <p:nvSpPr>
          <p:cNvPr id="36908" name="Rectangle 44"/>
          <p:cNvSpPr>
            <a:spLocks/>
          </p:cNvSpPr>
          <p:nvPr/>
        </p:nvSpPr>
        <p:spPr bwMode="auto">
          <a:xfrm>
            <a:off x="7351365" y="3991570"/>
            <a:ext cx="1089422" cy="27682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400">
                <a:solidFill>
                  <a:srgbClr val="000000"/>
                </a:solidFill>
                <a:ea typeface="ＭＳ Ｐゴシック" charset="0"/>
                <a:cs typeface="Optima" charset="0"/>
              </a:rPr>
              <a:t>X-ray source</a:t>
            </a:r>
          </a:p>
        </p:txBody>
      </p:sp>
      <p:sp>
        <p:nvSpPr>
          <p:cNvPr id="36909" name="AutoShape 45"/>
          <p:cNvSpPr>
            <a:spLocks/>
          </p:cNvSpPr>
          <p:nvPr/>
        </p:nvSpPr>
        <p:spPr bwMode="auto">
          <a:xfrm>
            <a:off x="3750469" y="2268141"/>
            <a:ext cx="142875" cy="3571875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B3B3B3"/>
              </a:gs>
              <a:gs pos="100000">
                <a:srgbClr val="464658"/>
              </a:gs>
            </a:gsLst>
            <a:lin ang="0" scaled="1"/>
          </a:gradFill>
          <a:ln w="12700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910" name="AutoShape 46"/>
          <p:cNvSpPr>
            <a:spLocks/>
          </p:cNvSpPr>
          <p:nvPr/>
        </p:nvSpPr>
        <p:spPr bwMode="auto">
          <a:xfrm>
            <a:off x="3719215" y="3732609"/>
            <a:ext cx="213197" cy="200918"/>
          </a:xfrm>
          <a:prstGeom prst="star5">
            <a:avLst/>
          </a:pr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911" name="Rectangle 47"/>
          <p:cNvSpPr>
            <a:spLocks/>
          </p:cNvSpPr>
          <p:nvPr/>
        </p:nvSpPr>
        <p:spPr bwMode="auto">
          <a:xfrm>
            <a:off x="2761506" y="3518297"/>
            <a:ext cx="1089422" cy="29468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400">
                <a:solidFill>
                  <a:srgbClr val="000000"/>
                </a:solidFill>
                <a:ea typeface="ＭＳ Ｐゴシック" charset="0"/>
                <a:cs typeface="Lucida Grande" charset="0"/>
              </a:rPr>
              <a:t>α-source</a:t>
            </a:r>
          </a:p>
        </p:txBody>
      </p:sp>
      <p:sp>
        <p:nvSpPr>
          <p:cNvPr id="36912" name="Rectangle 48"/>
          <p:cNvSpPr>
            <a:spLocks/>
          </p:cNvSpPr>
          <p:nvPr/>
        </p:nvSpPr>
        <p:spPr bwMode="auto">
          <a:xfrm>
            <a:off x="5967264" y="1580555"/>
            <a:ext cx="1589484" cy="892969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400">
                <a:solidFill>
                  <a:srgbClr val="000000"/>
                </a:solidFill>
                <a:ea typeface="ＭＳ Ｐゴシック" charset="0"/>
                <a:cs typeface="Optima" charset="0"/>
              </a:rPr>
              <a:t>The supporting rods are rotated 45º away in the actual configuration</a:t>
            </a:r>
          </a:p>
        </p:txBody>
      </p:sp>
      <p:sp>
        <p:nvSpPr>
          <p:cNvPr id="36913" name="Line 49"/>
          <p:cNvSpPr>
            <a:spLocks noChangeShapeType="1"/>
          </p:cNvSpPr>
          <p:nvPr/>
        </p:nvSpPr>
        <p:spPr bwMode="auto">
          <a:xfrm rot="10800000" flipH="1">
            <a:off x="4875610" y="1966764"/>
            <a:ext cx="959941" cy="840507"/>
          </a:xfrm>
          <a:prstGeom prst="line">
            <a:avLst/>
          </a:prstGeom>
          <a:noFill/>
          <a:ln w="25400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6914" name="AutoShape 50"/>
          <p:cNvSpPr>
            <a:spLocks/>
          </p:cNvSpPr>
          <p:nvPr/>
        </p:nvSpPr>
        <p:spPr bwMode="auto">
          <a:xfrm>
            <a:off x="4340945" y="5870154"/>
            <a:ext cx="116086" cy="102691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938" y="0"/>
                </a:moveTo>
                <a:cubicBezTo>
                  <a:pt x="19938" y="2046"/>
                  <a:pt x="21600" y="4093"/>
                  <a:pt x="21600" y="4093"/>
                </a:cubicBezTo>
                <a:lnTo>
                  <a:pt x="13292" y="7731"/>
                </a:lnTo>
                <a:cubicBezTo>
                  <a:pt x="13292" y="7731"/>
                  <a:pt x="4985" y="10232"/>
                  <a:pt x="3323" y="11823"/>
                </a:cubicBezTo>
                <a:cubicBezTo>
                  <a:pt x="1662" y="13415"/>
                  <a:pt x="0" y="16371"/>
                  <a:pt x="0" y="16371"/>
                </a:cubicBezTo>
                <a:lnTo>
                  <a:pt x="4985" y="18644"/>
                </a:lnTo>
                <a:lnTo>
                  <a:pt x="13292" y="21600"/>
                </a:lnTo>
              </a:path>
            </a:pathLst>
          </a:custGeom>
          <a:noFill/>
          <a:ln w="25400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25400" dist="25399" dir="2700000" algn="ctr" rotWithShape="0">
              <a:srgbClr val="000000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915" name="AutoShape 51"/>
          <p:cNvSpPr>
            <a:spLocks/>
          </p:cNvSpPr>
          <p:nvPr/>
        </p:nvSpPr>
        <p:spPr bwMode="auto">
          <a:xfrm>
            <a:off x="4215929" y="5870154"/>
            <a:ext cx="151805" cy="102691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938" y="0"/>
                </a:moveTo>
                <a:cubicBezTo>
                  <a:pt x="19938" y="2046"/>
                  <a:pt x="21600" y="4093"/>
                  <a:pt x="21600" y="4093"/>
                </a:cubicBezTo>
                <a:lnTo>
                  <a:pt x="13292" y="7731"/>
                </a:lnTo>
                <a:cubicBezTo>
                  <a:pt x="13292" y="7731"/>
                  <a:pt x="4985" y="10232"/>
                  <a:pt x="3323" y="11823"/>
                </a:cubicBezTo>
                <a:cubicBezTo>
                  <a:pt x="1662" y="13415"/>
                  <a:pt x="0" y="16371"/>
                  <a:pt x="0" y="16371"/>
                </a:cubicBezTo>
                <a:lnTo>
                  <a:pt x="4985" y="18644"/>
                </a:lnTo>
                <a:lnTo>
                  <a:pt x="13292" y="21600"/>
                </a:lnTo>
              </a:path>
            </a:pathLst>
          </a:custGeom>
          <a:noFill/>
          <a:ln w="25400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25400" dist="25399" dir="2700000" algn="ctr" rotWithShape="0">
              <a:srgbClr val="000000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916" name="AutoShape 52"/>
          <p:cNvSpPr>
            <a:spLocks/>
          </p:cNvSpPr>
          <p:nvPr/>
        </p:nvSpPr>
        <p:spPr bwMode="auto">
          <a:xfrm>
            <a:off x="4445869" y="5870154"/>
            <a:ext cx="91529" cy="1116211"/>
          </a:xfrm>
          <a:custGeom>
            <a:avLst/>
            <a:gdLst/>
            <a:ahLst/>
            <a:cxnLst/>
            <a:rect l="0" t="0" r="r" b="b"/>
            <a:pathLst>
              <a:path w="20076" h="21600">
                <a:moveTo>
                  <a:pt x="18276" y="0"/>
                </a:moveTo>
                <a:cubicBezTo>
                  <a:pt x="18276" y="2046"/>
                  <a:pt x="20076" y="4093"/>
                  <a:pt x="20076" y="4093"/>
                </a:cubicBezTo>
                <a:lnTo>
                  <a:pt x="11076" y="7731"/>
                </a:lnTo>
                <a:cubicBezTo>
                  <a:pt x="11076" y="7731"/>
                  <a:pt x="2076" y="10232"/>
                  <a:pt x="276" y="11823"/>
                </a:cubicBezTo>
                <a:cubicBezTo>
                  <a:pt x="-1524" y="13415"/>
                  <a:pt x="6072" y="16585"/>
                  <a:pt x="6072" y="16585"/>
                </a:cubicBezTo>
                <a:lnTo>
                  <a:pt x="17772" y="18419"/>
                </a:lnTo>
                <a:lnTo>
                  <a:pt x="11076" y="21600"/>
                </a:lnTo>
              </a:path>
            </a:pathLst>
          </a:custGeom>
          <a:noFill/>
          <a:ln w="25400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25400" dist="25399" dir="2700000" algn="ctr" rotWithShape="0">
              <a:srgbClr val="000000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917" name="AutoShape 53"/>
          <p:cNvSpPr>
            <a:spLocks/>
          </p:cNvSpPr>
          <p:nvPr/>
        </p:nvSpPr>
        <p:spPr bwMode="auto">
          <a:xfrm flipH="1">
            <a:off x="4714875" y="723305"/>
            <a:ext cx="107156" cy="919758"/>
          </a:xfrm>
          <a:prstGeom prst="roundRect">
            <a:avLst>
              <a:gd name="adj" fmla="val 50000"/>
            </a:avLst>
          </a:prstGeom>
          <a:solidFill>
            <a:srgbClr val="D3EBCB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918" name="Line 54"/>
          <p:cNvSpPr>
            <a:spLocks noChangeShapeType="1"/>
          </p:cNvSpPr>
          <p:nvPr/>
        </p:nvSpPr>
        <p:spPr bwMode="auto">
          <a:xfrm>
            <a:off x="1000125" y="4018360"/>
            <a:ext cx="481087" cy="2232"/>
          </a:xfrm>
          <a:prstGeom prst="line">
            <a:avLst/>
          </a:prstGeom>
          <a:noFill/>
          <a:ln w="25400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6919" name="Rectangle 55"/>
          <p:cNvSpPr>
            <a:spLocks/>
          </p:cNvSpPr>
          <p:nvPr/>
        </p:nvSpPr>
        <p:spPr bwMode="auto">
          <a:xfrm rot="-5400000">
            <a:off x="4125515" y="5643563"/>
            <a:ext cx="357188" cy="2678906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920" name="AutoShape 56"/>
          <p:cNvSpPr>
            <a:spLocks/>
          </p:cNvSpPr>
          <p:nvPr/>
        </p:nvSpPr>
        <p:spPr bwMode="auto">
          <a:xfrm flipH="1">
            <a:off x="4741664" y="6572250"/>
            <a:ext cx="98227" cy="821531"/>
          </a:xfrm>
          <a:prstGeom prst="roundRect">
            <a:avLst>
              <a:gd name="adj" fmla="val 50000"/>
            </a:avLst>
          </a:prstGeom>
          <a:solidFill>
            <a:srgbClr val="D3EBCB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921" name="Rectangle 57"/>
          <p:cNvSpPr>
            <a:spLocks/>
          </p:cNvSpPr>
          <p:nvPr/>
        </p:nvSpPr>
        <p:spPr bwMode="auto">
          <a:xfrm>
            <a:off x="1305967" y="5464969"/>
            <a:ext cx="1071563" cy="27682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400">
                <a:solidFill>
                  <a:srgbClr val="000000"/>
                </a:solidFill>
                <a:ea typeface="ＭＳ Ｐゴシック" charset="0"/>
                <a:cs typeface="Optima" charset="0"/>
              </a:rPr>
              <a:t>Lead Shield</a:t>
            </a:r>
          </a:p>
        </p:txBody>
      </p:sp>
      <p:sp>
        <p:nvSpPr>
          <p:cNvPr id="36922" name="Rectangle 58"/>
          <p:cNvSpPr>
            <a:spLocks/>
          </p:cNvSpPr>
          <p:nvPr/>
        </p:nvSpPr>
        <p:spPr bwMode="auto">
          <a:xfrm>
            <a:off x="5797599" y="6357938"/>
            <a:ext cx="2893219" cy="312539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>
                <a:solidFill>
                  <a:srgbClr val="FF0000"/>
                </a:solidFill>
                <a:ea typeface="ＭＳ Ｐゴシック" charset="0"/>
                <a:cs typeface="Optima" charset="0"/>
              </a:rPr>
              <a:t>~2.5 cm wire are illuminated</a:t>
            </a:r>
          </a:p>
        </p:txBody>
      </p:sp>
      <p:sp>
        <p:nvSpPr>
          <p:cNvPr id="36923" name="Rectangle 59"/>
          <p:cNvSpPr>
            <a:spLocks/>
          </p:cNvSpPr>
          <p:nvPr/>
        </p:nvSpPr>
        <p:spPr bwMode="auto">
          <a:xfrm>
            <a:off x="6447235" y="3357563"/>
            <a:ext cx="44648" cy="1250156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924" name="Rectangle 60"/>
          <p:cNvSpPr>
            <a:spLocks/>
          </p:cNvSpPr>
          <p:nvPr/>
        </p:nvSpPr>
        <p:spPr bwMode="auto">
          <a:xfrm>
            <a:off x="6447235" y="3937992"/>
            <a:ext cx="250031" cy="8929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925" name="Line 61"/>
          <p:cNvSpPr>
            <a:spLocks noChangeShapeType="1"/>
          </p:cNvSpPr>
          <p:nvPr/>
        </p:nvSpPr>
        <p:spPr bwMode="auto">
          <a:xfrm>
            <a:off x="1966764" y="3540622"/>
            <a:ext cx="5011787" cy="430857"/>
          </a:xfrm>
          <a:prstGeom prst="line">
            <a:avLst/>
          </a:prstGeom>
          <a:noFill/>
          <a:ln w="25400">
            <a:solidFill>
              <a:srgbClr val="FF7D0D"/>
            </a:solidFill>
            <a:prstDash val="dash"/>
            <a:round/>
            <a:headEnd type="none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6926" name="Line 62"/>
          <p:cNvSpPr>
            <a:spLocks noChangeShapeType="1"/>
          </p:cNvSpPr>
          <p:nvPr/>
        </p:nvSpPr>
        <p:spPr bwMode="auto">
          <a:xfrm rot="10800000" flipH="1">
            <a:off x="1903140" y="3982640"/>
            <a:ext cx="5075411" cy="429742"/>
          </a:xfrm>
          <a:prstGeom prst="line">
            <a:avLst/>
          </a:prstGeom>
          <a:noFill/>
          <a:ln w="25400">
            <a:solidFill>
              <a:srgbClr val="FF7D0D"/>
            </a:solidFill>
            <a:prstDash val="dash"/>
            <a:round/>
            <a:headEnd type="none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6927" name="AutoShape 63"/>
          <p:cNvSpPr>
            <a:spLocks/>
          </p:cNvSpPr>
          <p:nvPr/>
        </p:nvSpPr>
        <p:spPr bwMode="auto">
          <a:xfrm>
            <a:off x="4714875" y="2268141"/>
            <a:ext cx="142875" cy="3571875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B3B3B3"/>
              </a:gs>
              <a:gs pos="100000">
                <a:srgbClr val="464658"/>
              </a:gs>
            </a:gsLst>
            <a:lin ang="0" scaled="1"/>
          </a:gradFill>
          <a:ln w="12700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xfrm>
            <a:off x="857250" y="376833"/>
            <a:ext cx="7420570" cy="651867"/>
          </a:xfrm>
          <a:ln/>
        </p:spPr>
        <p:txBody>
          <a:bodyPr/>
          <a:lstStyle/>
          <a:p>
            <a:pPr>
              <a:tabLst>
                <a:tab pos="857220" algn="l"/>
              </a:tabLst>
            </a:pPr>
            <a:r>
              <a:rPr lang="en-US"/>
              <a:t>Measuring configuration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34008" y="1044773"/>
            <a:ext cx="7867055" cy="428625"/>
          </a:xfrm>
          <a:ln/>
        </p:spPr>
        <p:txBody>
          <a:bodyPr/>
          <a:lstStyle/>
          <a:p>
            <a:pPr marL="348245">
              <a:tabLst>
                <a:tab pos="888472" algn="l"/>
              </a:tabLst>
            </a:pPr>
            <a:r>
              <a:rPr lang="en-US"/>
              <a:t>Picture of the measuring set-up</a:t>
            </a:r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485" y="1658690"/>
            <a:ext cx="6196087" cy="464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Rectangle 4"/>
          <p:cNvSpPr>
            <a:spLocks/>
          </p:cNvSpPr>
          <p:nvPr/>
        </p:nvSpPr>
        <p:spPr bwMode="auto">
          <a:xfrm>
            <a:off x="6691685" y="2949029"/>
            <a:ext cx="1471166" cy="4063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>
                <a:solidFill>
                  <a:srgbClr val="FF0000"/>
                </a:solidFill>
                <a:ea typeface="ＭＳ Ｐゴシック" charset="0"/>
                <a:cs typeface="Optima" charset="0"/>
              </a:rPr>
              <a:t>X-ray source</a:t>
            </a:r>
          </a:p>
        </p:txBody>
      </p:sp>
      <p:sp>
        <p:nvSpPr>
          <p:cNvPr id="37893" name="Rectangle 5"/>
          <p:cNvSpPr>
            <a:spLocks/>
          </p:cNvSpPr>
          <p:nvPr/>
        </p:nvSpPr>
        <p:spPr bwMode="auto">
          <a:xfrm>
            <a:off x="1695525" y="5490642"/>
            <a:ext cx="1513582" cy="40741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>
                <a:solidFill>
                  <a:srgbClr val="FF0000"/>
                </a:solidFill>
                <a:ea typeface="ＭＳ Ｐゴシック" charset="0"/>
                <a:cs typeface="Optima" charset="0"/>
              </a:rPr>
              <a:t>feed-through</a:t>
            </a:r>
          </a:p>
        </p:txBody>
      </p:sp>
      <p:sp>
        <p:nvSpPr>
          <p:cNvPr id="37894" name="Rectangle 6"/>
          <p:cNvSpPr>
            <a:spLocks/>
          </p:cNvSpPr>
          <p:nvPr/>
        </p:nvSpPr>
        <p:spPr bwMode="auto">
          <a:xfrm>
            <a:off x="3874369" y="2541613"/>
            <a:ext cx="1359545" cy="40741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>
                <a:solidFill>
                  <a:srgbClr val="FF0000"/>
                </a:solidFill>
                <a:ea typeface="ＭＳ Ｐゴシック" charset="0"/>
                <a:cs typeface="Optima" charset="0"/>
              </a:rPr>
              <a:t>Lead shield</a:t>
            </a:r>
          </a:p>
        </p:txBody>
      </p:sp>
      <p:sp>
        <p:nvSpPr>
          <p:cNvPr id="37895" name="Rectangle 7"/>
          <p:cNvSpPr>
            <a:spLocks/>
          </p:cNvSpPr>
          <p:nvPr/>
        </p:nvSpPr>
        <p:spPr bwMode="auto">
          <a:xfrm>
            <a:off x="1658690" y="2552775"/>
            <a:ext cx="1587252" cy="71549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>
                <a:solidFill>
                  <a:srgbClr val="FF0000"/>
                </a:solidFill>
                <a:ea typeface="ＭＳ Ｐゴシック" charset="0"/>
                <a:cs typeface="Optima" charset="0"/>
              </a:rPr>
              <a:t>NaI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>
                <a:solidFill>
                  <a:srgbClr val="FF0000"/>
                </a:solidFill>
                <a:ea typeface="ＭＳ Ｐゴシック" charset="0"/>
                <a:cs typeface="Optima" charset="0"/>
              </a:rPr>
              <a:t>x-ray monitor</a:t>
            </a:r>
          </a:p>
        </p:txBody>
      </p:sp>
      <p:sp>
        <p:nvSpPr>
          <p:cNvPr id="37896" name="Line 8"/>
          <p:cNvSpPr>
            <a:spLocks noChangeShapeType="1"/>
          </p:cNvSpPr>
          <p:nvPr/>
        </p:nvSpPr>
        <p:spPr bwMode="auto">
          <a:xfrm rot="10800000" flipH="1">
            <a:off x="6510859" y="3331890"/>
            <a:ext cx="780231" cy="847204"/>
          </a:xfrm>
          <a:prstGeom prst="line">
            <a:avLst/>
          </a:prstGeom>
          <a:noFill/>
          <a:ln w="25400">
            <a:solidFill>
              <a:srgbClr val="FFFFFF"/>
            </a:solidFill>
            <a:prstDash val="solid"/>
            <a:round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7897" name="Rectangle 9"/>
          <p:cNvSpPr>
            <a:spLocks/>
          </p:cNvSpPr>
          <p:nvPr/>
        </p:nvSpPr>
        <p:spPr bwMode="auto">
          <a:xfrm>
            <a:off x="4551908" y="5777508"/>
            <a:ext cx="753443" cy="4063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>
                <a:solidFill>
                  <a:srgbClr val="FF0000"/>
                </a:solidFill>
                <a:ea typeface="ＭＳ Ｐゴシック" charset="0"/>
                <a:cs typeface="Optima" charset="0"/>
              </a:rPr>
              <a:t>gas in</a:t>
            </a:r>
          </a:p>
        </p:txBody>
      </p:sp>
      <p:sp>
        <p:nvSpPr>
          <p:cNvPr id="37898" name="Rectangle 10"/>
          <p:cNvSpPr>
            <a:spLocks/>
          </p:cNvSpPr>
          <p:nvPr/>
        </p:nvSpPr>
        <p:spPr bwMode="auto">
          <a:xfrm>
            <a:off x="7695159" y="3993803"/>
            <a:ext cx="895201" cy="40741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>
                <a:solidFill>
                  <a:srgbClr val="FF0000"/>
                </a:solidFill>
                <a:ea typeface="ＭＳ Ｐゴシック" charset="0"/>
                <a:cs typeface="Optima" charset="0"/>
              </a:rPr>
              <a:t>gas out</a:t>
            </a:r>
          </a:p>
        </p:txBody>
      </p:sp>
      <p:sp>
        <p:nvSpPr>
          <p:cNvPr id="37899" name="Line 11"/>
          <p:cNvSpPr>
            <a:spLocks noChangeShapeType="1"/>
          </p:cNvSpPr>
          <p:nvPr/>
        </p:nvSpPr>
        <p:spPr bwMode="auto">
          <a:xfrm rot="10800000" flipH="1">
            <a:off x="4210348" y="2954611"/>
            <a:ext cx="310307" cy="564803"/>
          </a:xfrm>
          <a:prstGeom prst="line">
            <a:avLst/>
          </a:prstGeom>
          <a:noFill/>
          <a:ln w="25400">
            <a:solidFill>
              <a:srgbClr val="FFFFFF"/>
            </a:solidFill>
            <a:prstDash val="solid"/>
            <a:round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7900" name="Line 12"/>
          <p:cNvSpPr>
            <a:spLocks noChangeShapeType="1"/>
          </p:cNvSpPr>
          <p:nvPr/>
        </p:nvSpPr>
        <p:spPr bwMode="auto">
          <a:xfrm rot="10800000">
            <a:off x="2408783" y="3210223"/>
            <a:ext cx="349374" cy="350490"/>
          </a:xfrm>
          <a:prstGeom prst="line">
            <a:avLst/>
          </a:prstGeom>
          <a:noFill/>
          <a:ln w="25400">
            <a:solidFill>
              <a:srgbClr val="FFFFFF"/>
            </a:solidFill>
            <a:prstDash val="solid"/>
            <a:round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7901" name="Line 13"/>
          <p:cNvSpPr>
            <a:spLocks noChangeShapeType="1"/>
          </p:cNvSpPr>
          <p:nvPr/>
        </p:nvSpPr>
        <p:spPr bwMode="auto">
          <a:xfrm flipH="1">
            <a:off x="2811736" y="4945932"/>
            <a:ext cx="1170905" cy="604986"/>
          </a:xfrm>
          <a:prstGeom prst="line">
            <a:avLst/>
          </a:prstGeom>
          <a:noFill/>
          <a:ln w="25400">
            <a:solidFill>
              <a:srgbClr val="FFFFFF"/>
            </a:solidFill>
            <a:prstDash val="solid"/>
            <a:round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7902" name="Line 14"/>
          <p:cNvSpPr>
            <a:spLocks noChangeShapeType="1"/>
          </p:cNvSpPr>
          <p:nvPr/>
        </p:nvSpPr>
        <p:spPr bwMode="auto">
          <a:xfrm>
            <a:off x="4761756" y="5470551"/>
            <a:ext cx="228824" cy="416346"/>
          </a:xfrm>
          <a:prstGeom prst="line">
            <a:avLst/>
          </a:prstGeom>
          <a:noFill/>
          <a:ln w="25400">
            <a:solidFill>
              <a:srgbClr val="FFFFFF"/>
            </a:solidFill>
            <a:prstDash val="solid"/>
            <a:round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7903" name="Line 15"/>
          <p:cNvSpPr>
            <a:spLocks noChangeShapeType="1"/>
          </p:cNvSpPr>
          <p:nvPr/>
        </p:nvSpPr>
        <p:spPr bwMode="auto">
          <a:xfrm>
            <a:off x="7478613" y="3654475"/>
            <a:ext cx="309191" cy="444252"/>
          </a:xfrm>
          <a:prstGeom prst="line">
            <a:avLst/>
          </a:prstGeom>
          <a:noFill/>
          <a:ln w="25400">
            <a:solidFill>
              <a:srgbClr val="FFFFFF"/>
            </a:solidFill>
            <a:prstDash val="solid"/>
            <a:round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154230" y="4210906"/>
            <a:ext cx="2107406" cy="3110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196" y="1303735"/>
            <a:ext cx="8697516" cy="3100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Rectangle 3"/>
          <p:cNvSpPr>
            <a:spLocks noGrp="1" noChangeArrowheads="1"/>
          </p:cNvSpPr>
          <p:nvPr>
            <p:ph type="title"/>
          </p:nvPr>
        </p:nvSpPr>
        <p:spPr>
          <a:xfrm>
            <a:off x="857250" y="89297"/>
            <a:ext cx="7420570" cy="651867"/>
          </a:xfrm>
          <a:ln/>
        </p:spPr>
        <p:txBody>
          <a:bodyPr/>
          <a:lstStyle/>
          <a:p>
            <a:pPr>
              <a:tabLst>
                <a:tab pos="857220" algn="l"/>
              </a:tabLst>
            </a:pPr>
            <a:r>
              <a:rPr lang="en-US"/>
              <a:t>Result: DC current vs. time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34008" y="892969"/>
            <a:ext cx="7867055" cy="5607844"/>
          </a:xfrm>
          <a:ln/>
        </p:spPr>
        <p:txBody>
          <a:bodyPr/>
          <a:lstStyle/>
          <a:p>
            <a:pPr marL="348245">
              <a:tabLst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</a:tabLst>
            </a:pPr>
            <a:r>
              <a:rPr lang="en-US" sz="1700">
                <a:solidFill>
                  <a:srgbClr val="253EFF"/>
                </a:solidFill>
              </a:rPr>
              <a:t>~0.12 C/cm</a:t>
            </a:r>
            <a:r>
              <a:rPr lang="en-US" sz="1700"/>
              <a:t> in 13 days (equivalent to </a:t>
            </a:r>
            <a:r>
              <a:rPr lang="en-US" sz="1700">
                <a:solidFill>
                  <a:srgbClr val="FF0000"/>
                </a:solidFill>
              </a:rPr>
              <a:t>260 DAQ days</a:t>
            </a:r>
            <a:r>
              <a:rPr lang="en-US" sz="1700"/>
              <a:t>)</a:t>
            </a:r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</a:tabLst>
            </a:pPr>
            <a:endParaRPr lang="en-US" sz="1700"/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</a:tabLst>
            </a:pPr>
            <a:endParaRPr lang="en-US" sz="1700"/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</a:tabLst>
            </a:pPr>
            <a:endParaRPr lang="en-US" sz="1700"/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</a:tabLst>
            </a:pPr>
            <a:endParaRPr lang="en-US" sz="1700"/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</a:tabLst>
            </a:pPr>
            <a:endParaRPr lang="en-US" sz="1700"/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</a:tabLst>
            </a:pPr>
            <a:endParaRPr lang="en-US" sz="1700"/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</a:tabLst>
            </a:pPr>
            <a:endParaRPr lang="en-US" sz="1700"/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</a:tabLst>
            </a:pPr>
            <a:endParaRPr lang="en-US" sz="1700"/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</a:tabLst>
            </a:pPr>
            <a:endParaRPr lang="en-US" sz="1700"/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</a:tabLst>
            </a:pPr>
            <a:endParaRPr lang="en-US" sz="1700"/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</a:tabLst>
            </a:pPr>
            <a:endParaRPr lang="en-US" sz="1700"/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</a:tabLst>
            </a:pPr>
            <a:endParaRPr lang="en-US" sz="1700"/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</a:tabLst>
            </a:pPr>
            <a:endParaRPr lang="en-US" sz="1700"/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</a:tabLst>
            </a:pPr>
            <a:endParaRPr lang="en-US" sz="1700"/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</a:tabLst>
            </a:pPr>
            <a:r>
              <a:rPr lang="en-US" sz="1700">
                <a:solidFill>
                  <a:srgbClr val="253EFF"/>
                </a:solidFill>
              </a:rPr>
              <a:t>X-ray rate</a:t>
            </a:r>
            <a:r>
              <a:rPr lang="en-US" sz="1700"/>
              <a:t> monitored by NaI is </a:t>
            </a:r>
            <a:r>
              <a:rPr lang="en-US" sz="1700">
                <a:solidFill>
                  <a:srgbClr val="253EFF"/>
                </a:solidFill>
              </a:rPr>
              <a:t>stable</a:t>
            </a:r>
            <a:endParaRPr lang="en-US" sz="1700"/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</a:tabLst>
            </a:pPr>
            <a:endParaRPr lang="en-US" sz="1700"/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</a:tabLst>
            </a:pPr>
            <a:r>
              <a:rPr lang="en-US" sz="1700"/>
              <a:t>Daily </a:t>
            </a:r>
            <a:r>
              <a:rPr lang="en-US" sz="1700">
                <a:solidFill>
                  <a:srgbClr val="253EFF"/>
                </a:solidFill>
              </a:rPr>
              <a:t>variations</a:t>
            </a:r>
            <a:r>
              <a:rPr lang="en-US" sz="1700"/>
              <a:t> correlated with </a:t>
            </a:r>
            <a:r>
              <a:rPr lang="en-US" sz="1700">
                <a:solidFill>
                  <a:srgbClr val="253EFF"/>
                </a:solidFill>
              </a:rPr>
              <a:t>temperature</a:t>
            </a:r>
          </a:p>
        </p:txBody>
      </p:sp>
      <p:sp>
        <p:nvSpPr>
          <p:cNvPr id="43013" name="Rectangle 5"/>
          <p:cNvSpPr>
            <a:spLocks/>
          </p:cNvSpPr>
          <p:nvPr/>
        </p:nvSpPr>
        <p:spPr bwMode="auto">
          <a:xfrm>
            <a:off x="6355684" y="1723430"/>
            <a:ext cx="1297080" cy="215444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400">
                <a:solidFill>
                  <a:srgbClr val="00B600"/>
                </a:solidFill>
                <a:ea typeface="ＭＳ Ｐゴシック" charset="0"/>
                <a:cs typeface="Optima" charset="0"/>
              </a:rPr>
              <a:t>Temperature (K)</a:t>
            </a:r>
          </a:p>
        </p:txBody>
      </p:sp>
      <p:sp>
        <p:nvSpPr>
          <p:cNvPr id="43014" name="Rectangle 6"/>
          <p:cNvSpPr>
            <a:spLocks/>
          </p:cNvSpPr>
          <p:nvPr/>
        </p:nvSpPr>
        <p:spPr bwMode="auto">
          <a:xfrm>
            <a:off x="7052547" y="4402336"/>
            <a:ext cx="1885745" cy="430887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400">
                <a:solidFill>
                  <a:srgbClr val="000000"/>
                </a:solidFill>
                <a:ea typeface="ＭＳ Ｐゴシック" charset="0"/>
                <a:cs typeface="Optima" charset="0"/>
              </a:rPr>
              <a:t>X-ray rate is very stable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400">
                <a:solidFill>
                  <a:srgbClr val="000000"/>
                </a:solidFill>
                <a:ea typeface="ＭＳ Ｐゴシック" charset="0"/>
                <a:cs typeface="Optima" charset="0"/>
              </a:rPr>
              <a:t>RMS &lt; 1%</a:t>
            </a:r>
          </a:p>
        </p:txBody>
      </p:sp>
      <p:sp>
        <p:nvSpPr>
          <p:cNvPr id="43015" name="Line 7"/>
          <p:cNvSpPr>
            <a:spLocks noChangeShapeType="1"/>
          </p:cNvSpPr>
          <p:nvPr/>
        </p:nvSpPr>
        <p:spPr bwMode="auto">
          <a:xfrm rot="10800000" flipH="1">
            <a:off x="7337971" y="4884539"/>
            <a:ext cx="446484" cy="754559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 type="stealth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43016" name="Rectangle 8"/>
          <p:cNvSpPr>
            <a:spLocks/>
          </p:cNvSpPr>
          <p:nvPr/>
        </p:nvSpPr>
        <p:spPr bwMode="auto">
          <a:xfrm rot="-1380000">
            <a:off x="7025431" y="5982891"/>
            <a:ext cx="2009180" cy="678656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6000"/>
              </a:lnSpc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endParaRPr lang="en-US" sz="2800">
              <a:solidFill>
                <a:srgbClr val="FF0000"/>
              </a:solidFill>
              <a:latin typeface="Reprise Title" charset="0"/>
              <a:ea typeface="ＭＳ Ｐゴシック" charset="0"/>
              <a:cs typeface="Lucida Grande" charset="0"/>
              <a:sym typeface="Reprise Title" charset="0"/>
            </a:endParaRPr>
          </a:p>
          <a:p>
            <a:pPr>
              <a:lnSpc>
                <a:spcPct val="126000"/>
              </a:lnSpc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endParaRPr lang="en-US" sz="2800">
              <a:solidFill>
                <a:srgbClr val="FF0000"/>
              </a:solidFill>
              <a:latin typeface="Reprise Title" charset="0"/>
              <a:ea typeface="ＭＳ Ｐゴシック" charset="0"/>
              <a:cs typeface="Lucida Grande" charset="0"/>
              <a:sym typeface="Reprise Title" charset="0"/>
            </a:endParaRPr>
          </a:p>
        </p:txBody>
      </p:sp>
      <p:sp>
        <p:nvSpPr>
          <p:cNvPr id="43017" name="Rectangle 9"/>
          <p:cNvSpPr>
            <a:spLocks/>
          </p:cNvSpPr>
          <p:nvPr/>
        </p:nvSpPr>
        <p:spPr bwMode="auto">
          <a:xfrm>
            <a:off x="1655692" y="4491633"/>
            <a:ext cx="1945970" cy="430887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400">
                <a:solidFill>
                  <a:srgbClr val="000000"/>
                </a:solidFill>
                <a:ea typeface="ＭＳ Ｐゴシック" charset="0"/>
                <a:cs typeface="Optima" charset="0"/>
              </a:rPr>
              <a:t>complete 2012 MEG run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400">
                <a:solidFill>
                  <a:srgbClr val="000000"/>
                </a:solidFill>
                <a:ea typeface="ＭＳ Ｐゴシック" charset="0"/>
                <a:cs typeface="Optima" charset="0"/>
              </a:rPr>
              <a:t>in this scale (6.5 days)</a:t>
            </a:r>
          </a:p>
        </p:txBody>
      </p:sp>
      <p:sp>
        <p:nvSpPr>
          <p:cNvPr id="43018" name="Line 10"/>
          <p:cNvSpPr>
            <a:spLocks noChangeShapeType="1"/>
          </p:cNvSpPr>
          <p:nvPr/>
        </p:nvSpPr>
        <p:spPr bwMode="auto">
          <a:xfrm>
            <a:off x="1068214" y="4438055"/>
            <a:ext cx="3133204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olid"/>
            <a:round/>
            <a:headEnd type="stealth" w="med" len="med"/>
            <a:tailEnd type="stealth" w="med" len="med"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43019" name="Rectangle 11"/>
          <p:cNvSpPr>
            <a:spLocks/>
          </p:cNvSpPr>
          <p:nvPr/>
        </p:nvSpPr>
        <p:spPr bwMode="auto">
          <a:xfrm>
            <a:off x="6355771" y="2982516"/>
            <a:ext cx="1296904" cy="215444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400">
                <a:solidFill>
                  <a:srgbClr val="FF0000"/>
                </a:solidFill>
                <a:ea typeface="ＭＳ Ｐゴシック" charset="0"/>
                <a:cs typeface="Optima" charset="0"/>
              </a:rPr>
              <a:t>DC Current (nA)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857220" algn="l"/>
              </a:tabLst>
            </a:pPr>
            <a:r>
              <a:rPr lang="en-US"/>
              <a:t>DC Current drop</a:t>
            </a:r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34008" y="1062633"/>
            <a:ext cx="7867055" cy="5420320"/>
          </a:xfrm>
          <a:ln/>
        </p:spPr>
        <p:txBody>
          <a:bodyPr/>
          <a:lstStyle/>
          <a:p>
            <a:pPr marL="348245">
              <a:tabLst>
                <a:tab pos="888472" algn="l"/>
                <a:tab pos="1659747" algn="l"/>
                <a:tab pos="1659747" algn="l"/>
                <a:tab pos="888472" algn="l"/>
              </a:tabLst>
            </a:pPr>
            <a:r>
              <a:rPr lang="en-US" sz="1700" dirty="0"/>
              <a:t>By applying the </a:t>
            </a:r>
            <a:r>
              <a:rPr lang="en-US" sz="1700" dirty="0">
                <a:solidFill>
                  <a:srgbClr val="FF0000"/>
                </a:solidFill>
              </a:rPr>
              <a:t>correction coefficient</a:t>
            </a:r>
            <a:r>
              <a:rPr lang="en-US" sz="1700" dirty="0"/>
              <a:t> we </a:t>
            </a:r>
            <a:r>
              <a:rPr lang="en-US" sz="1700" dirty="0">
                <a:solidFill>
                  <a:srgbClr val="253EFF"/>
                </a:solidFill>
              </a:rPr>
              <a:t>get rid of</a:t>
            </a:r>
            <a:r>
              <a:rPr lang="en-US" sz="1700" dirty="0"/>
              <a:t> the daily </a:t>
            </a:r>
            <a:r>
              <a:rPr lang="en-US" sz="1700" dirty="0">
                <a:solidFill>
                  <a:srgbClr val="253EFF"/>
                </a:solidFill>
              </a:rPr>
              <a:t>oscillations</a:t>
            </a:r>
            <a:endParaRPr lang="en-US" sz="1700" dirty="0"/>
          </a:p>
          <a:p>
            <a:pPr marL="794714" lvl="2">
              <a:tabLst>
                <a:tab pos="888472" algn="l"/>
                <a:tab pos="1659747" algn="l"/>
                <a:tab pos="1659747" algn="l"/>
                <a:tab pos="888472" algn="l"/>
              </a:tabLst>
            </a:pPr>
            <a:r>
              <a:rPr lang="en-US" sz="1700" dirty="0" err="1"/>
              <a:t>dI</a:t>
            </a:r>
            <a:r>
              <a:rPr lang="en-US" sz="1700" dirty="0"/>
              <a:t>/I ~ 3.14 </a:t>
            </a:r>
            <a:r>
              <a:rPr lang="en-US" sz="1700" dirty="0" err="1"/>
              <a:t>dT</a:t>
            </a:r>
            <a:r>
              <a:rPr lang="en-US" sz="1700" dirty="0"/>
              <a:t>/T</a:t>
            </a:r>
          </a:p>
          <a:p>
            <a:pPr marL="794714" lvl="2">
              <a:tabLst>
                <a:tab pos="888472" algn="l"/>
                <a:tab pos="1659747" algn="l"/>
                <a:tab pos="1659747" algn="l"/>
                <a:tab pos="888472" algn="l"/>
              </a:tabLst>
            </a:pPr>
            <a:r>
              <a:rPr lang="en-US" sz="1700" dirty="0"/>
              <a:t>Temperature measurement available only from day-3</a:t>
            </a:r>
          </a:p>
          <a:p>
            <a:pPr marL="348245">
              <a:tabLst>
                <a:tab pos="888472" algn="l"/>
                <a:tab pos="1659747" algn="l"/>
                <a:tab pos="1659747" algn="l"/>
                <a:tab pos="888472" algn="l"/>
              </a:tabLst>
            </a:pPr>
            <a:r>
              <a:rPr lang="en-US" sz="1700" dirty="0" smtClean="0"/>
              <a:t>Two measured time constants </a:t>
            </a:r>
            <a:r>
              <a:rPr lang="en-US" sz="1700" dirty="0"/>
              <a:t>~</a:t>
            </a:r>
            <a:r>
              <a:rPr lang="en-US" sz="1700" dirty="0">
                <a:solidFill>
                  <a:srgbClr val="FF0000"/>
                </a:solidFill>
              </a:rPr>
              <a:t>45 days </a:t>
            </a:r>
            <a:r>
              <a:rPr lang="en-US" sz="1700" dirty="0" smtClean="0"/>
              <a:t>and ~</a:t>
            </a:r>
            <a:r>
              <a:rPr lang="en-US" sz="1700" dirty="0" smtClean="0">
                <a:solidFill>
                  <a:srgbClr val="FF0000"/>
                </a:solidFill>
              </a:rPr>
              <a:t>65 days </a:t>
            </a:r>
            <a:endParaRPr lang="en-US" sz="1700" dirty="0">
              <a:solidFill>
                <a:srgbClr val="FF0000"/>
              </a:solidFill>
            </a:endParaRPr>
          </a:p>
        </p:txBody>
      </p:sp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833" y="2321719"/>
            <a:ext cx="5956102" cy="4038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ageing-tot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" y="2515368"/>
            <a:ext cx="7315200" cy="429488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35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857220" algn="l"/>
              </a:tabLst>
            </a:pPr>
            <a:r>
              <a:rPr lang="en-US"/>
              <a:t>Fit to DC current drop</a:t>
            </a:r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17922" y="1143000"/>
            <a:ext cx="7867055" cy="5518547"/>
          </a:xfrm>
          <a:ln/>
        </p:spPr>
        <p:txBody>
          <a:bodyPr/>
          <a:lstStyle/>
          <a:p>
            <a:pPr marL="348245">
              <a:tabLst>
                <a:tab pos="888472" algn="l"/>
                <a:tab pos="1659747" algn="l"/>
                <a:tab pos="2463390" algn="l"/>
                <a:tab pos="888472" algn="l"/>
                <a:tab pos="1659747" algn="l"/>
              </a:tabLst>
            </a:pPr>
            <a:r>
              <a:rPr lang="en-US" sz="1700"/>
              <a:t>The</a:t>
            </a:r>
            <a:r>
              <a:rPr lang="en-US" sz="1700">
                <a:solidFill>
                  <a:srgbClr val="FF0000"/>
                </a:solidFill>
              </a:rPr>
              <a:t> current drop</a:t>
            </a:r>
            <a:r>
              <a:rPr lang="en-US" sz="1700"/>
              <a:t> is nicely </a:t>
            </a:r>
            <a:r>
              <a:rPr lang="en-US" sz="1700">
                <a:solidFill>
                  <a:srgbClr val="FF0000"/>
                </a:solidFill>
              </a:rPr>
              <a:t>fitted</a:t>
            </a:r>
            <a:r>
              <a:rPr lang="en-US" sz="1700"/>
              <a:t> with an </a:t>
            </a:r>
            <a:r>
              <a:rPr lang="en-US" sz="1700">
                <a:solidFill>
                  <a:srgbClr val="253EFF"/>
                </a:solidFill>
              </a:rPr>
              <a:t>exponential</a:t>
            </a:r>
            <a:r>
              <a:rPr lang="en-US" sz="1700"/>
              <a:t> function over &gt; 10 days</a:t>
            </a:r>
          </a:p>
          <a:p>
            <a:pPr marL="794714" lvl="2">
              <a:tabLst>
                <a:tab pos="888472" algn="l"/>
                <a:tab pos="1659747" algn="l"/>
                <a:tab pos="2463390" algn="l"/>
                <a:tab pos="888472" algn="l"/>
                <a:tab pos="1659747" algn="l"/>
              </a:tabLst>
            </a:pPr>
            <a:r>
              <a:rPr lang="en-US" sz="1700"/>
              <a:t> </a:t>
            </a:r>
          </a:p>
          <a:p>
            <a:pPr marL="1151889" lvl="4">
              <a:tabLst>
                <a:tab pos="888472" algn="l"/>
                <a:tab pos="1659747" algn="l"/>
                <a:tab pos="2463390" algn="l"/>
                <a:tab pos="888472" algn="l"/>
                <a:tab pos="1659747" algn="l"/>
              </a:tabLst>
            </a:pPr>
            <a:endParaRPr lang="en-US" sz="1700"/>
          </a:p>
          <a:p>
            <a:pPr marL="348245">
              <a:tabLst>
                <a:tab pos="888472" algn="l"/>
                <a:tab pos="1659747" algn="l"/>
                <a:tab pos="2463390" algn="l"/>
                <a:tab pos="888472" algn="l"/>
                <a:tab pos="1659747" algn="l"/>
              </a:tabLst>
            </a:pPr>
            <a:r>
              <a:rPr lang="en-US" sz="1700"/>
              <a:t>Actualized time constant = </a:t>
            </a:r>
            <a:r>
              <a:rPr lang="en-US" sz="1700">
                <a:solidFill>
                  <a:srgbClr val="253EFF"/>
                </a:solidFill>
              </a:rPr>
              <a:t>945 days</a:t>
            </a:r>
            <a:endParaRPr lang="en-US" sz="1700"/>
          </a:p>
          <a:p>
            <a:pPr marL="794714" lvl="2">
              <a:tabLst>
                <a:tab pos="888472" algn="l"/>
                <a:tab pos="1659747" algn="l"/>
                <a:tab pos="2463390" algn="l"/>
                <a:tab pos="888472" algn="l"/>
                <a:tab pos="1659747" algn="l"/>
              </a:tabLst>
            </a:pPr>
            <a:r>
              <a:rPr lang="en-US" sz="1700"/>
              <a:t>Gain drop </a:t>
            </a:r>
            <a:r>
              <a:rPr lang="en-US" sz="1700">
                <a:solidFill>
                  <a:srgbClr val="253EFF"/>
                </a:solidFill>
              </a:rPr>
              <a:t>0.11% / day</a:t>
            </a:r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305" y="2803922"/>
            <a:ext cx="5569893" cy="3777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429" y="1464469"/>
            <a:ext cx="1823889" cy="312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5" name="Rectangle 5"/>
          <p:cNvSpPr>
            <a:spLocks/>
          </p:cNvSpPr>
          <p:nvPr/>
        </p:nvSpPr>
        <p:spPr bwMode="auto">
          <a:xfrm>
            <a:off x="3648434" y="2705695"/>
            <a:ext cx="2175300" cy="215444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400">
                <a:solidFill>
                  <a:srgbClr val="FF0000"/>
                </a:solidFill>
                <a:ea typeface="ＭＳ Ｐゴシック" charset="0"/>
                <a:cs typeface="Optima" charset="0"/>
              </a:rPr>
              <a:t>1 PSI DAQ year (210 days)</a:t>
            </a:r>
          </a:p>
        </p:txBody>
      </p:sp>
      <p:sp>
        <p:nvSpPr>
          <p:cNvPr id="46086" name="Line 6"/>
          <p:cNvSpPr>
            <a:spLocks noChangeShapeType="1"/>
          </p:cNvSpPr>
          <p:nvPr/>
        </p:nvSpPr>
        <p:spPr bwMode="auto">
          <a:xfrm>
            <a:off x="2845222" y="3050605"/>
            <a:ext cx="3780606" cy="2232"/>
          </a:xfrm>
          <a:prstGeom prst="line">
            <a:avLst/>
          </a:prstGeom>
          <a:noFill/>
          <a:ln w="25400">
            <a:solidFill>
              <a:srgbClr val="FF0000"/>
            </a:solidFill>
            <a:prstDash val="solid"/>
            <a:round/>
            <a:headEnd type="stealth" w="med" len="med"/>
            <a:tailEnd type="stealth" w="med" len="med"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857220" algn="l"/>
              </a:tabLst>
            </a:pPr>
            <a:r>
              <a:rPr lang="en-US"/>
              <a:t>Estimated 1-year aging</a:t>
            </a:r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34008" y="1000125"/>
            <a:ext cx="7867055" cy="5509617"/>
          </a:xfrm>
          <a:ln/>
        </p:spPr>
        <p:txBody>
          <a:bodyPr/>
          <a:lstStyle/>
          <a:p>
            <a:pPr marL="348245">
              <a:lnSpc>
                <a:spcPct val="108000"/>
              </a:lnSpc>
              <a:spcBef>
                <a:spcPct val="0"/>
              </a:spcBef>
              <a:tabLst>
                <a:tab pos="888472" algn="l"/>
                <a:tab pos="888472" algn="l"/>
                <a:tab pos="165974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</a:tabLst>
            </a:pPr>
            <a:r>
              <a:rPr lang="en-US" sz="1700"/>
              <a:t>With a measured aging of </a:t>
            </a:r>
            <a:r>
              <a:rPr lang="en-US" sz="1700">
                <a:solidFill>
                  <a:srgbClr val="FF0000"/>
                </a:solidFill>
              </a:rPr>
              <a:t>2.1%/day</a:t>
            </a:r>
            <a:r>
              <a:rPr lang="en-US" sz="1700"/>
              <a:t> at a </a:t>
            </a:r>
            <a:r>
              <a:rPr lang="en-US" sz="1700">
                <a:solidFill>
                  <a:srgbClr val="FF0000"/>
                </a:solidFill>
              </a:rPr>
              <a:t>20x aging</a:t>
            </a:r>
            <a:r>
              <a:rPr lang="en-US" sz="1700"/>
              <a:t> speed we estimate the aging of our system in 1-PSI-year (210 days)</a:t>
            </a:r>
          </a:p>
          <a:p>
            <a:pPr marL="348245">
              <a:lnSpc>
                <a:spcPct val="108000"/>
              </a:lnSpc>
              <a:spcBef>
                <a:spcPts val="492"/>
              </a:spcBef>
              <a:tabLst>
                <a:tab pos="888472" algn="l"/>
                <a:tab pos="888472" algn="l"/>
                <a:tab pos="165974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</a:tabLst>
            </a:pPr>
            <a:r>
              <a:rPr lang="en-US" sz="1700"/>
              <a:t>Gain drop for every </a:t>
            </a:r>
            <a:r>
              <a:rPr lang="en-US" sz="1700">
                <a:solidFill>
                  <a:srgbClr val="253EFF"/>
                </a:solidFill>
              </a:rPr>
              <a:t>portion </a:t>
            </a:r>
            <a:r>
              <a:rPr lang="en-US" sz="1700"/>
              <a:t>of the </a:t>
            </a:r>
            <a:r>
              <a:rPr lang="en-US" sz="1700">
                <a:solidFill>
                  <a:srgbClr val="253EFF"/>
                </a:solidFill>
              </a:rPr>
              <a:t>wires</a:t>
            </a:r>
          </a:p>
          <a:p>
            <a:pPr marL="794714" lvl="2">
              <a:lnSpc>
                <a:spcPct val="108000"/>
              </a:lnSpc>
              <a:spcBef>
                <a:spcPts val="492"/>
              </a:spcBef>
              <a:tabLst>
                <a:tab pos="888472" algn="l"/>
                <a:tab pos="888472" algn="l"/>
                <a:tab pos="165974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</a:tabLst>
            </a:pPr>
            <a:r>
              <a:rPr lang="en-US" sz="1700"/>
              <a:t>Only very limited part of the chamber &gt; 15%/year</a:t>
            </a:r>
          </a:p>
          <a:p>
            <a:pPr marL="973301" lvl="3">
              <a:lnSpc>
                <a:spcPct val="108000"/>
              </a:lnSpc>
              <a:spcBef>
                <a:spcPts val="492"/>
              </a:spcBef>
              <a:tabLst>
                <a:tab pos="888472" algn="l"/>
                <a:tab pos="888472" algn="l"/>
                <a:tab pos="165974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</a:tabLst>
            </a:pPr>
            <a:endParaRPr lang="en-US" sz="1700"/>
          </a:p>
          <a:p>
            <a:pPr marL="973301" lvl="3">
              <a:lnSpc>
                <a:spcPct val="108000"/>
              </a:lnSpc>
              <a:spcBef>
                <a:spcPts val="492"/>
              </a:spcBef>
              <a:tabLst>
                <a:tab pos="888472" algn="l"/>
                <a:tab pos="888472" algn="l"/>
                <a:tab pos="165974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</a:tabLst>
            </a:pPr>
            <a:endParaRPr lang="en-US" sz="1700"/>
          </a:p>
          <a:p>
            <a:pPr marL="973301" lvl="3">
              <a:lnSpc>
                <a:spcPct val="108000"/>
              </a:lnSpc>
              <a:spcBef>
                <a:spcPts val="492"/>
              </a:spcBef>
              <a:tabLst>
                <a:tab pos="888472" algn="l"/>
                <a:tab pos="888472" algn="l"/>
                <a:tab pos="165974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</a:tabLst>
            </a:pPr>
            <a:endParaRPr lang="en-US" sz="1700"/>
          </a:p>
          <a:p>
            <a:pPr marL="973301" lvl="3">
              <a:lnSpc>
                <a:spcPct val="108000"/>
              </a:lnSpc>
              <a:spcBef>
                <a:spcPts val="492"/>
              </a:spcBef>
              <a:tabLst>
                <a:tab pos="888472" algn="l"/>
                <a:tab pos="888472" algn="l"/>
                <a:tab pos="165974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</a:tabLst>
            </a:pPr>
            <a:endParaRPr lang="en-US" sz="1700"/>
          </a:p>
          <a:p>
            <a:pPr marL="973301" lvl="3">
              <a:lnSpc>
                <a:spcPct val="108000"/>
              </a:lnSpc>
              <a:spcBef>
                <a:spcPts val="492"/>
              </a:spcBef>
              <a:tabLst>
                <a:tab pos="888472" algn="l"/>
                <a:tab pos="888472" algn="l"/>
                <a:tab pos="165974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</a:tabLst>
            </a:pPr>
            <a:endParaRPr lang="en-US" sz="1700"/>
          </a:p>
          <a:p>
            <a:pPr marL="973301" lvl="3">
              <a:lnSpc>
                <a:spcPct val="108000"/>
              </a:lnSpc>
              <a:spcBef>
                <a:spcPts val="492"/>
              </a:spcBef>
              <a:tabLst>
                <a:tab pos="888472" algn="l"/>
                <a:tab pos="888472" algn="l"/>
                <a:tab pos="165974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</a:tabLst>
            </a:pPr>
            <a:endParaRPr lang="en-US" sz="1700"/>
          </a:p>
          <a:p>
            <a:pPr marL="973301" lvl="3">
              <a:lnSpc>
                <a:spcPct val="108000"/>
              </a:lnSpc>
              <a:spcBef>
                <a:spcPts val="492"/>
              </a:spcBef>
              <a:tabLst>
                <a:tab pos="888472" algn="l"/>
                <a:tab pos="888472" algn="l"/>
                <a:tab pos="165974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</a:tabLst>
            </a:pPr>
            <a:endParaRPr lang="en-US" sz="1700"/>
          </a:p>
          <a:p>
            <a:pPr marL="973301" lvl="3">
              <a:lnSpc>
                <a:spcPct val="108000"/>
              </a:lnSpc>
              <a:spcBef>
                <a:spcPts val="492"/>
              </a:spcBef>
              <a:tabLst>
                <a:tab pos="888472" algn="l"/>
                <a:tab pos="888472" algn="l"/>
                <a:tab pos="165974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</a:tabLst>
            </a:pPr>
            <a:endParaRPr lang="en-US" sz="1700"/>
          </a:p>
          <a:p>
            <a:pPr marL="973301" lvl="3">
              <a:lnSpc>
                <a:spcPct val="108000"/>
              </a:lnSpc>
              <a:spcBef>
                <a:spcPts val="492"/>
              </a:spcBef>
              <a:tabLst>
                <a:tab pos="888472" algn="l"/>
                <a:tab pos="888472" algn="l"/>
                <a:tab pos="165974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  <a:tab pos="2064917" algn="l"/>
              </a:tabLst>
            </a:pPr>
            <a:endParaRPr lang="en-US" sz="1800"/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6" t="11765" r="9581" b="438"/>
          <a:stretch>
            <a:fillRect/>
          </a:stretch>
        </p:blipFill>
        <p:spPr bwMode="auto">
          <a:xfrm>
            <a:off x="1107281" y="2920008"/>
            <a:ext cx="6223992" cy="3036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AutoShape 4"/>
          <p:cNvSpPr>
            <a:spLocks/>
          </p:cNvSpPr>
          <p:nvPr/>
        </p:nvSpPr>
        <p:spPr bwMode="auto">
          <a:xfrm>
            <a:off x="1994670" y="4693667"/>
            <a:ext cx="4721572" cy="52350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0"/>
                </a:moveTo>
                <a:lnTo>
                  <a:pt x="948" y="3600"/>
                </a:lnTo>
                <a:lnTo>
                  <a:pt x="1796" y="6750"/>
                </a:lnTo>
                <a:lnTo>
                  <a:pt x="2744" y="9000"/>
                </a:lnTo>
                <a:lnTo>
                  <a:pt x="3642" y="11700"/>
                </a:lnTo>
                <a:lnTo>
                  <a:pt x="4589" y="13950"/>
                </a:lnTo>
                <a:lnTo>
                  <a:pt x="5437" y="15300"/>
                </a:lnTo>
                <a:lnTo>
                  <a:pt x="6385" y="17550"/>
                </a:lnTo>
                <a:lnTo>
                  <a:pt x="7084" y="18450"/>
                </a:lnTo>
                <a:lnTo>
                  <a:pt x="7732" y="19350"/>
                </a:lnTo>
                <a:lnTo>
                  <a:pt x="8430" y="20250"/>
                </a:lnTo>
                <a:lnTo>
                  <a:pt x="9179" y="21150"/>
                </a:lnTo>
                <a:lnTo>
                  <a:pt x="9877" y="21150"/>
                </a:lnTo>
                <a:lnTo>
                  <a:pt x="10725" y="21600"/>
                </a:lnTo>
                <a:lnTo>
                  <a:pt x="11473" y="21150"/>
                </a:lnTo>
                <a:lnTo>
                  <a:pt x="12172" y="21150"/>
                </a:lnTo>
                <a:lnTo>
                  <a:pt x="12920" y="20250"/>
                </a:lnTo>
                <a:lnTo>
                  <a:pt x="13668" y="19800"/>
                </a:lnTo>
                <a:lnTo>
                  <a:pt x="14516" y="18450"/>
                </a:lnTo>
                <a:lnTo>
                  <a:pt x="15215" y="17550"/>
                </a:lnTo>
                <a:lnTo>
                  <a:pt x="16063" y="15750"/>
                </a:lnTo>
                <a:lnTo>
                  <a:pt x="16612" y="14850"/>
                </a:lnTo>
                <a:lnTo>
                  <a:pt x="17210" y="13500"/>
                </a:lnTo>
                <a:lnTo>
                  <a:pt x="17809" y="12150"/>
                </a:lnTo>
                <a:lnTo>
                  <a:pt x="18258" y="10800"/>
                </a:lnTo>
                <a:lnTo>
                  <a:pt x="18856" y="9450"/>
                </a:lnTo>
                <a:lnTo>
                  <a:pt x="19455" y="7650"/>
                </a:lnTo>
                <a:lnTo>
                  <a:pt x="19954" y="5850"/>
                </a:lnTo>
                <a:lnTo>
                  <a:pt x="20552" y="3600"/>
                </a:lnTo>
                <a:lnTo>
                  <a:pt x="21051" y="1800"/>
                </a:lnTo>
                <a:lnTo>
                  <a:pt x="21600" y="450"/>
                </a:lnTo>
              </a:path>
            </a:pathLst>
          </a:custGeom>
          <a:noFill/>
          <a:ln w="25400">
            <a:solidFill>
              <a:srgbClr val="C5C5C5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7109" name="AutoShape 5"/>
          <p:cNvSpPr>
            <a:spLocks/>
          </p:cNvSpPr>
          <p:nvPr/>
        </p:nvSpPr>
        <p:spPr bwMode="auto">
          <a:xfrm>
            <a:off x="1994670" y="4550792"/>
            <a:ext cx="4721572" cy="52350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0"/>
                </a:moveTo>
                <a:lnTo>
                  <a:pt x="948" y="3600"/>
                </a:lnTo>
                <a:lnTo>
                  <a:pt x="1796" y="6750"/>
                </a:lnTo>
                <a:lnTo>
                  <a:pt x="2744" y="9000"/>
                </a:lnTo>
                <a:lnTo>
                  <a:pt x="3642" y="11700"/>
                </a:lnTo>
                <a:lnTo>
                  <a:pt x="4589" y="13950"/>
                </a:lnTo>
                <a:lnTo>
                  <a:pt x="5437" y="15300"/>
                </a:lnTo>
                <a:lnTo>
                  <a:pt x="6385" y="17550"/>
                </a:lnTo>
                <a:lnTo>
                  <a:pt x="7084" y="18450"/>
                </a:lnTo>
                <a:lnTo>
                  <a:pt x="7732" y="19350"/>
                </a:lnTo>
                <a:lnTo>
                  <a:pt x="8430" y="20250"/>
                </a:lnTo>
                <a:lnTo>
                  <a:pt x="9179" y="21150"/>
                </a:lnTo>
                <a:lnTo>
                  <a:pt x="9877" y="21150"/>
                </a:lnTo>
                <a:lnTo>
                  <a:pt x="10725" y="21600"/>
                </a:lnTo>
                <a:lnTo>
                  <a:pt x="11473" y="21150"/>
                </a:lnTo>
                <a:lnTo>
                  <a:pt x="12172" y="21150"/>
                </a:lnTo>
                <a:lnTo>
                  <a:pt x="12920" y="20250"/>
                </a:lnTo>
                <a:lnTo>
                  <a:pt x="13668" y="19800"/>
                </a:lnTo>
                <a:lnTo>
                  <a:pt x="14516" y="18450"/>
                </a:lnTo>
                <a:lnTo>
                  <a:pt x="15215" y="17550"/>
                </a:lnTo>
                <a:lnTo>
                  <a:pt x="16063" y="15750"/>
                </a:lnTo>
                <a:lnTo>
                  <a:pt x="16612" y="14850"/>
                </a:lnTo>
                <a:lnTo>
                  <a:pt x="17210" y="13500"/>
                </a:lnTo>
                <a:lnTo>
                  <a:pt x="17809" y="12150"/>
                </a:lnTo>
                <a:lnTo>
                  <a:pt x="18258" y="10800"/>
                </a:lnTo>
                <a:lnTo>
                  <a:pt x="18856" y="9450"/>
                </a:lnTo>
                <a:lnTo>
                  <a:pt x="19455" y="7650"/>
                </a:lnTo>
                <a:lnTo>
                  <a:pt x="19954" y="5850"/>
                </a:lnTo>
                <a:lnTo>
                  <a:pt x="20552" y="3600"/>
                </a:lnTo>
                <a:lnTo>
                  <a:pt x="21051" y="1800"/>
                </a:lnTo>
                <a:lnTo>
                  <a:pt x="21600" y="450"/>
                </a:lnTo>
              </a:path>
            </a:pathLst>
          </a:custGeom>
          <a:noFill/>
          <a:ln w="25400">
            <a:solidFill>
              <a:srgbClr val="C5C5C5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7110" name="Rectangle 6"/>
          <p:cNvSpPr>
            <a:spLocks/>
          </p:cNvSpPr>
          <p:nvPr/>
        </p:nvSpPr>
        <p:spPr bwMode="auto">
          <a:xfrm>
            <a:off x="7396014" y="2884289"/>
            <a:ext cx="919758" cy="258961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200" b="1">
                <a:solidFill>
                  <a:srgbClr val="000000"/>
                </a:solidFill>
                <a:ea typeface="ＭＳ Ｐゴシック" charset="0"/>
                <a:cs typeface="Optima" charset="0"/>
              </a:rPr>
              <a:t>25%/year  </a:t>
            </a:r>
          </a:p>
        </p:txBody>
      </p:sp>
      <p:sp>
        <p:nvSpPr>
          <p:cNvPr id="47111" name="Rectangle 7"/>
          <p:cNvSpPr>
            <a:spLocks/>
          </p:cNvSpPr>
          <p:nvPr/>
        </p:nvSpPr>
        <p:spPr bwMode="auto">
          <a:xfrm>
            <a:off x="7396014" y="3384352"/>
            <a:ext cx="919758" cy="258961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200" b="1">
                <a:solidFill>
                  <a:srgbClr val="000000"/>
                </a:solidFill>
                <a:ea typeface="ＭＳ Ｐゴシック" charset="0"/>
                <a:cs typeface="Optima" charset="0"/>
              </a:rPr>
              <a:t>20%/year  </a:t>
            </a:r>
          </a:p>
        </p:txBody>
      </p:sp>
      <p:sp>
        <p:nvSpPr>
          <p:cNvPr id="47112" name="Rectangle 8"/>
          <p:cNvSpPr>
            <a:spLocks/>
          </p:cNvSpPr>
          <p:nvPr/>
        </p:nvSpPr>
        <p:spPr bwMode="auto">
          <a:xfrm>
            <a:off x="7396014" y="3848695"/>
            <a:ext cx="919758" cy="258961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200" b="1">
                <a:solidFill>
                  <a:srgbClr val="000000"/>
                </a:solidFill>
                <a:ea typeface="ＭＳ Ｐゴシック" charset="0"/>
                <a:cs typeface="Optima" charset="0"/>
              </a:rPr>
              <a:t>15%/year  </a:t>
            </a:r>
          </a:p>
        </p:txBody>
      </p:sp>
      <p:sp>
        <p:nvSpPr>
          <p:cNvPr id="47113" name="Rectangle 9"/>
          <p:cNvSpPr>
            <a:spLocks/>
          </p:cNvSpPr>
          <p:nvPr/>
        </p:nvSpPr>
        <p:spPr bwMode="auto">
          <a:xfrm>
            <a:off x="7396014" y="4348758"/>
            <a:ext cx="919758" cy="258961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200" b="1">
                <a:solidFill>
                  <a:srgbClr val="000000"/>
                </a:solidFill>
                <a:ea typeface="ＭＳ Ｐゴシック" charset="0"/>
                <a:cs typeface="Optima" charset="0"/>
              </a:rPr>
              <a:t>10%/year  </a:t>
            </a:r>
          </a:p>
        </p:txBody>
      </p:sp>
      <p:sp>
        <p:nvSpPr>
          <p:cNvPr id="47114" name="Rectangle 10"/>
          <p:cNvSpPr>
            <a:spLocks/>
          </p:cNvSpPr>
          <p:nvPr/>
        </p:nvSpPr>
        <p:spPr bwMode="auto">
          <a:xfrm>
            <a:off x="7404943" y="4839891"/>
            <a:ext cx="919758" cy="258961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200" b="1">
                <a:solidFill>
                  <a:srgbClr val="000000"/>
                </a:solidFill>
                <a:ea typeface="ＭＳ Ｐゴシック" charset="0"/>
                <a:cs typeface="Optima" charset="0"/>
              </a:rPr>
              <a:t>5%/year  </a:t>
            </a:r>
          </a:p>
        </p:txBody>
      </p:sp>
      <p:sp>
        <p:nvSpPr>
          <p:cNvPr id="47115" name="Rectangle 11"/>
          <p:cNvSpPr>
            <a:spLocks/>
          </p:cNvSpPr>
          <p:nvPr/>
        </p:nvSpPr>
        <p:spPr bwMode="auto">
          <a:xfrm>
            <a:off x="7396014" y="5348883"/>
            <a:ext cx="919758" cy="258961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200" b="1">
                <a:solidFill>
                  <a:srgbClr val="000000"/>
                </a:solidFill>
                <a:ea typeface="ＭＳ Ｐゴシック" charset="0"/>
                <a:cs typeface="Optima" charset="0"/>
              </a:rPr>
              <a:t>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37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</a:t>
            </a:r>
            <a:endParaRPr lang="en-US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409700" y="1676400"/>
            <a:ext cx="65913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Performances of the present system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The new tracker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Simulation and expected performances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Key aspects 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Hit resolution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Ageing 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Mechanics, assembly and integration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Resources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Timetable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Conclusions 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	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81942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structure</a:t>
            </a:r>
            <a:endParaRPr lang="en-US" dirty="0"/>
          </a:p>
        </p:txBody>
      </p:sp>
      <p:pic>
        <p:nvPicPr>
          <p:cNvPr id="6" name="Picture 5" descr="FEAcylin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095" y="4800189"/>
            <a:ext cx="3247305" cy="2068455"/>
          </a:xfrm>
          <a:prstGeom prst="rect">
            <a:avLst/>
          </a:prstGeom>
        </p:spPr>
      </p:pic>
      <p:pic>
        <p:nvPicPr>
          <p:cNvPr id="7" name="Picture 6" descr="MODELsketc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1" y="1143000"/>
            <a:ext cx="3200400" cy="1625946"/>
          </a:xfrm>
          <a:prstGeom prst="rect">
            <a:avLst/>
          </a:prstGeom>
        </p:spPr>
      </p:pic>
      <p:pic>
        <p:nvPicPr>
          <p:cNvPr id="8" name="Picture 7" descr="FEAplat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017" y="2743200"/>
            <a:ext cx="3216383" cy="2048759"/>
          </a:xfrm>
          <a:prstGeom prst="rect">
            <a:avLst/>
          </a:prstGeom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571500" y="1143000"/>
            <a:ext cx="434340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/>
                <a:ea typeface="+mn-ea"/>
                <a:cs typeface="Garamond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Garamond"/>
                <a:cs typeface="Garamond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Garamond"/>
                <a:cs typeface="Garamond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Garamond"/>
                <a:cs typeface="Garamond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Garamond"/>
                <a:cs typeface="Garamond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8000"/>
                </a:solidFill>
                <a:latin typeface="+mn-lt"/>
              </a:defRPr>
            </a:lvl9pPr>
          </a:lstStyle>
          <a:p>
            <a:pPr marL="348245">
              <a:tabLst>
                <a:tab pos="888472" algn="l"/>
                <a:tab pos="888472" algn="l"/>
                <a:tab pos="888472" algn="l"/>
                <a:tab pos="888472" algn="l"/>
              </a:tabLst>
            </a:pPr>
            <a:r>
              <a:rPr lang="en-US" sz="2000" dirty="0" smtClean="0">
                <a:solidFill>
                  <a:srgbClr val="FF0000"/>
                </a:solidFill>
              </a:rPr>
              <a:t>Constraints</a:t>
            </a:r>
            <a:r>
              <a:rPr lang="en-US" sz="2000" dirty="0" smtClean="0"/>
              <a:t> on dimensions and weight by </a:t>
            </a:r>
            <a:r>
              <a:rPr lang="en-US" sz="2000" dirty="0" smtClean="0">
                <a:solidFill>
                  <a:srgbClr val="008000"/>
                </a:solidFill>
              </a:rPr>
              <a:t>COBRA</a:t>
            </a:r>
            <a:r>
              <a:rPr lang="en-US" sz="2000" dirty="0" smtClean="0"/>
              <a:t>, </a:t>
            </a:r>
            <a:r>
              <a:rPr lang="en-US" sz="2000" dirty="0" smtClean="0">
                <a:solidFill>
                  <a:srgbClr val="008000"/>
                </a:solidFill>
              </a:rPr>
              <a:t>target</a:t>
            </a:r>
            <a:r>
              <a:rPr lang="en-US" sz="2000" dirty="0">
                <a:solidFill>
                  <a:srgbClr val="008000"/>
                </a:solidFill>
              </a:rPr>
              <a:t> </a:t>
            </a:r>
            <a:r>
              <a:rPr lang="en-US" sz="2000" dirty="0" smtClean="0">
                <a:solidFill>
                  <a:srgbClr val="008000"/>
                </a:solidFill>
              </a:rPr>
              <a:t>and bellow system  </a:t>
            </a:r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</a:tabLst>
            </a:pPr>
            <a:endParaRPr lang="en-US" sz="2000" dirty="0" smtClean="0"/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</a:tabLst>
            </a:pPr>
            <a:r>
              <a:rPr lang="en-US" sz="2000" dirty="0" smtClean="0">
                <a:solidFill>
                  <a:srgbClr val="FF0000"/>
                </a:solidFill>
              </a:rPr>
              <a:t>Simple</a:t>
            </a:r>
            <a:r>
              <a:rPr lang="en-US" sz="2000" dirty="0" smtClean="0"/>
              <a:t> initial </a:t>
            </a:r>
            <a:r>
              <a:rPr lang="en-US" sz="2000" dirty="0" smtClean="0">
                <a:solidFill>
                  <a:srgbClr val="FF0000"/>
                </a:solidFill>
              </a:rPr>
              <a:t>mechanical</a:t>
            </a:r>
            <a:r>
              <a:rPr lang="en-US" sz="2000" dirty="0" smtClean="0"/>
              <a:t> support</a:t>
            </a:r>
          </a:p>
          <a:p>
            <a:pPr marL="348245">
              <a:buFont typeface="Arial"/>
              <a:buChar char="•"/>
              <a:tabLst>
                <a:tab pos="888472" algn="l"/>
                <a:tab pos="888472" algn="l"/>
                <a:tab pos="888472" algn="l"/>
                <a:tab pos="888472" algn="l"/>
              </a:tabLst>
            </a:pPr>
            <a:r>
              <a:rPr lang="en-US" sz="2000" dirty="0" smtClean="0">
                <a:solidFill>
                  <a:srgbClr val="0000CC"/>
                </a:solidFill>
              </a:rPr>
              <a:t>Al end plates with PCB slots</a:t>
            </a:r>
            <a:r>
              <a:rPr lang="en-US" sz="2000" dirty="0" smtClean="0"/>
              <a:t>,</a:t>
            </a:r>
          </a:p>
          <a:p>
            <a:pPr marL="462545" lvl="1" indent="0">
              <a:buNone/>
              <a:tabLst>
                <a:tab pos="888472" algn="l"/>
                <a:tab pos="888472" algn="l"/>
                <a:tab pos="888472" algn="l"/>
                <a:tab pos="888472" algn="l"/>
              </a:tabLst>
            </a:pPr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3 cm thick</a:t>
            </a:r>
          </a:p>
          <a:p>
            <a:pPr marL="348245">
              <a:buFont typeface="Arial"/>
              <a:buChar char="•"/>
              <a:tabLst>
                <a:tab pos="888472" algn="l"/>
                <a:tab pos="888472" algn="l"/>
                <a:tab pos="888472" algn="l"/>
                <a:tab pos="888472" algn="l"/>
              </a:tabLst>
            </a:pPr>
            <a:r>
              <a:rPr lang="en-US" sz="2000" dirty="0" smtClean="0">
                <a:solidFill>
                  <a:srgbClr val="0000CC"/>
                </a:solidFill>
              </a:rPr>
              <a:t>Carbon fiber external </a:t>
            </a:r>
          </a:p>
          <a:p>
            <a:pPr marL="462545" lvl="1" indent="0">
              <a:buNone/>
              <a:tabLst>
                <a:tab pos="888472" algn="l"/>
                <a:tab pos="888472" algn="l"/>
                <a:tab pos="888472" algn="l"/>
                <a:tab pos="888472" algn="l"/>
              </a:tabLst>
            </a:pPr>
            <a:r>
              <a:rPr lang="en-US" sz="1800" dirty="0" smtClean="0">
                <a:solidFill>
                  <a:srgbClr val="FF0000"/>
                </a:solidFill>
              </a:rPr>
              <a:t>cylinder 2 mm thick 1.8 m long</a:t>
            </a:r>
          </a:p>
          <a:p>
            <a:pPr marL="5345" indent="0">
              <a:tabLst>
                <a:tab pos="888472" algn="l"/>
                <a:tab pos="888472" algn="l"/>
                <a:tab pos="888472" algn="l"/>
                <a:tab pos="888472" algn="l"/>
              </a:tabLst>
            </a:pPr>
            <a:endParaRPr lang="en-US" sz="2000" dirty="0"/>
          </a:p>
          <a:p>
            <a:pPr marL="5345" indent="0">
              <a:tabLst>
                <a:tab pos="888472" algn="l"/>
                <a:tab pos="888472" algn="l"/>
                <a:tab pos="888472" algn="l"/>
                <a:tab pos="888472" algn="l"/>
              </a:tabLst>
            </a:pPr>
            <a:r>
              <a:rPr lang="en-US" sz="2000" dirty="0" smtClean="0"/>
              <a:t>FEA </a:t>
            </a:r>
            <a:r>
              <a:rPr lang="en-US" sz="2000" dirty="0" smtClean="0">
                <a:solidFill>
                  <a:srgbClr val="FF0000"/>
                </a:solidFill>
              </a:rPr>
              <a:t>simulation</a:t>
            </a:r>
          </a:p>
          <a:p>
            <a:pPr marL="348245">
              <a:buFont typeface="Arial"/>
              <a:buChar char="•"/>
              <a:tabLst>
                <a:tab pos="888472" algn="l"/>
                <a:tab pos="888472" algn="l"/>
                <a:tab pos="888472" algn="l"/>
                <a:tab pos="888472" algn="l"/>
              </a:tabLst>
            </a:pPr>
            <a:r>
              <a:rPr lang="en-US" sz="2000" dirty="0" smtClean="0">
                <a:solidFill>
                  <a:srgbClr val="0000CC"/>
                </a:solidFill>
              </a:rPr>
              <a:t>Max end-plate flexion 0.37 mm</a:t>
            </a:r>
          </a:p>
          <a:p>
            <a:pPr marL="5345" indent="0">
              <a:tabLst>
                <a:tab pos="888472" algn="l"/>
                <a:tab pos="888472" algn="l"/>
                <a:tab pos="888472" algn="l"/>
                <a:tab pos="888472" algn="l"/>
              </a:tabLst>
            </a:pPr>
            <a:r>
              <a:rPr lang="en-US" sz="2000" dirty="0" smtClean="0">
                <a:solidFill>
                  <a:srgbClr val="008000"/>
                </a:solidFill>
              </a:rPr>
              <a:t>		Acceptable</a:t>
            </a:r>
          </a:p>
          <a:p>
            <a:pPr marL="348245">
              <a:buFont typeface="Arial"/>
              <a:buChar char="•"/>
              <a:tabLst>
                <a:tab pos="888472" algn="l"/>
                <a:tab pos="888472" algn="l"/>
                <a:tab pos="888472" algn="l"/>
                <a:tab pos="888472" algn="l"/>
              </a:tabLst>
            </a:pPr>
            <a:r>
              <a:rPr lang="en-US" sz="2000" dirty="0" smtClean="0">
                <a:solidFill>
                  <a:srgbClr val="0000CC"/>
                </a:solidFill>
              </a:rPr>
              <a:t>Cylinder buckling at 85 times the nominal load</a:t>
            </a:r>
          </a:p>
          <a:p>
            <a:pPr marL="5345" indent="0">
              <a:tabLst>
                <a:tab pos="888472" algn="l"/>
                <a:tab pos="888472" algn="l"/>
                <a:tab pos="888472" algn="l"/>
                <a:tab pos="888472" algn="l"/>
              </a:tabLst>
            </a:pPr>
            <a:r>
              <a:rPr lang="en-US" sz="2000" dirty="0" smtClean="0">
                <a:solidFill>
                  <a:srgbClr val="008000"/>
                </a:solidFill>
              </a:rPr>
              <a:t>	Good safety margin</a:t>
            </a:r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</a:tabLst>
            </a:pPr>
            <a:r>
              <a:rPr lang="en-US" sz="2000" dirty="0" smtClean="0"/>
              <a:t>  </a:t>
            </a:r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</a:tabLst>
            </a:pPr>
            <a:endParaRPr lang="en-US" dirty="0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020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28700" y="381000"/>
            <a:ext cx="6362700" cy="609600"/>
          </a:xfrm>
          <a:ln/>
        </p:spPr>
        <p:txBody>
          <a:bodyPr/>
          <a:lstStyle/>
          <a:p>
            <a:r>
              <a:rPr lang="en-US" dirty="0" smtClean="0">
                <a:solidFill>
                  <a:srgbClr val="0000CC"/>
                </a:solidFill>
              </a:rPr>
              <a:t>Present performance summary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137219" name="Rectangle 3"/>
          <p:cNvSpPr>
            <a:spLocks noChangeArrowheads="1"/>
          </p:cNvSpPr>
          <p:nvPr/>
        </p:nvSpPr>
        <p:spPr bwMode="auto">
          <a:xfrm>
            <a:off x="1524000" y="1295400"/>
            <a:ext cx="70485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223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r>
              <a:rPr lang="en-GB" sz="2400" dirty="0" smtClean="0">
                <a:solidFill>
                  <a:srgbClr val="FF0000"/>
                </a:solidFill>
                <a:latin typeface="Garamond"/>
                <a:cs typeface="Garamond"/>
              </a:rPr>
              <a:t>Single hit resolution</a:t>
            </a:r>
            <a:endParaRPr lang="en-GB" sz="2000" dirty="0" smtClean="0">
              <a:solidFill>
                <a:srgbClr val="0000CC"/>
              </a:solidFill>
              <a:latin typeface="Garamond"/>
              <a:cs typeface="Garamond"/>
            </a:endParaRPr>
          </a:p>
          <a:p>
            <a:pPr marL="6223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2159000" algn="l"/>
                <a:tab pos="4394200" algn="l"/>
              </a:tabLst>
            </a:pPr>
            <a:r>
              <a:rPr lang="en-GB" sz="2000" dirty="0" smtClean="0">
                <a:solidFill>
                  <a:srgbClr val="0000CC"/>
                </a:solidFill>
                <a:latin typeface="Symbol" charset="2"/>
                <a:cs typeface="Symbol" charset="2"/>
              </a:rPr>
              <a:t>s</a:t>
            </a:r>
            <a:r>
              <a:rPr lang="en-GB" sz="2000" baseline="-25000" dirty="0" smtClean="0">
                <a:solidFill>
                  <a:srgbClr val="0000CC"/>
                </a:solidFill>
                <a:latin typeface="Garamond"/>
                <a:cs typeface="Garamond"/>
              </a:rPr>
              <a:t>R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(mm) 	250 (core)	 300 (RMS)</a:t>
            </a:r>
          </a:p>
          <a:p>
            <a:pPr marL="6223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2159000" algn="l"/>
                <a:tab pos="4394200" algn="l"/>
              </a:tabLst>
            </a:pPr>
            <a:r>
              <a:rPr lang="en-GB" sz="2000" dirty="0" err="1" smtClean="0">
                <a:solidFill>
                  <a:srgbClr val="0000CC"/>
                </a:solidFill>
                <a:latin typeface="Symbol" charset="2"/>
                <a:cs typeface="Symbol" charset="2"/>
              </a:rPr>
              <a:t>s</a:t>
            </a:r>
            <a:r>
              <a:rPr lang="en-GB" sz="2000" baseline="-25000" dirty="0" err="1" smtClean="0">
                <a:solidFill>
                  <a:srgbClr val="0000CC"/>
                </a:solidFill>
                <a:latin typeface="Garamond"/>
                <a:cs typeface="Garamond"/>
              </a:rPr>
              <a:t>Z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(mm) 	700 (core)	1000 (RMS)</a:t>
            </a:r>
          </a:p>
          <a:p>
            <a:pPr marL="622300" indent="-342900" algn="l" eaLnBrk="1" hangingPunct="1">
              <a:spcBef>
                <a:spcPct val="20000"/>
              </a:spcBef>
              <a:buFont typeface="Arial" pitchFamily="34" charset="0"/>
              <a:buChar char="•"/>
              <a:tabLst>
                <a:tab pos="2159000" algn="l"/>
                <a:tab pos="4660900" algn="r"/>
                <a:tab pos="4838700" algn="l"/>
              </a:tabLst>
            </a:pPr>
            <a:endParaRPr lang="en-GB" sz="2000" dirty="0" smtClean="0">
              <a:solidFill>
                <a:srgbClr val="0000CC"/>
              </a:solidFill>
              <a:latin typeface="Garamond"/>
              <a:cs typeface="Garamond"/>
            </a:endParaRPr>
          </a:p>
          <a:p>
            <a:pPr marL="6223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r>
              <a:rPr lang="en-GB" sz="2400" dirty="0" smtClean="0">
                <a:solidFill>
                  <a:srgbClr val="FF0000"/>
                </a:solidFill>
                <a:latin typeface="Garamond"/>
                <a:cs typeface="Garamond"/>
              </a:rPr>
              <a:t>Track resolution</a:t>
            </a:r>
          </a:p>
          <a:p>
            <a:pPr marL="6223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2159000" algn="l"/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Symbol" charset="2"/>
                <a:cs typeface="Symbol" charset="2"/>
              </a:rPr>
              <a:t>s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(p) 	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350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</a:t>
            </a:r>
            <a:r>
              <a:rPr lang="en-GB" sz="2000" dirty="0" err="1" smtClean="0">
                <a:solidFill>
                  <a:srgbClr val="0000CC"/>
                </a:solidFill>
                <a:latin typeface="Garamond"/>
                <a:cs typeface="Garamond"/>
              </a:rPr>
              <a:t>KeV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 (core)	</a:t>
            </a:r>
          </a:p>
          <a:p>
            <a:pPr marL="6223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2159000" algn="l"/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Symbol" charset="2"/>
                <a:cs typeface="Symbol" charset="2"/>
              </a:rPr>
              <a:t>s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(</a:t>
            </a:r>
            <a:r>
              <a:rPr lang="en-GB" sz="2000" dirty="0" smtClean="0">
                <a:solidFill>
                  <a:srgbClr val="0000CC"/>
                </a:solidFill>
                <a:latin typeface="Symbol" charset="2"/>
                <a:cs typeface="Symbol" charset="2"/>
              </a:rPr>
              <a:t>f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) 	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7.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</a:t>
            </a:r>
            <a:r>
              <a:rPr lang="en-GB" sz="2000" dirty="0" err="1" smtClean="0">
                <a:solidFill>
                  <a:srgbClr val="0000CC"/>
                </a:solidFill>
                <a:latin typeface="Garamond"/>
                <a:cs typeface="Garamond"/>
              </a:rPr>
              <a:t>mrad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	(at </a:t>
            </a:r>
            <a:r>
              <a:rPr lang="en-GB" sz="2000" dirty="0" smtClean="0">
                <a:solidFill>
                  <a:srgbClr val="0000CC"/>
                </a:solidFill>
                <a:latin typeface="Symbol" charset="2"/>
                <a:cs typeface="Symbol" charset="2"/>
              </a:rPr>
              <a:t>f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= 0,  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11 </a:t>
            </a:r>
            <a:r>
              <a:rPr lang="en-GB" sz="2000" dirty="0" err="1" smtClean="0">
                <a:solidFill>
                  <a:srgbClr val="0000CC"/>
                </a:solidFill>
                <a:latin typeface="Garamond"/>
                <a:cs typeface="Garamond"/>
              </a:rPr>
              <a:t>mrad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aver.)</a:t>
            </a:r>
          </a:p>
          <a:p>
            <a:pPr marL="6223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2159000" algn="l"/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Symbol" charset="2"/>
                <a:cs typeface="Symbol" charset="2"/>
              </a:rPr>
              <a:t>s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(</a:t>
            </a:r>
            <a:r>
              <a:rPr lang="en-GB" sz="2000" dirty="0" smtClean="0">
                <a:solidFill>
                  <a:srgbClr val="0000CC"/>
                </a:solidFill>
                <a:latin typeface="Symbol" charset="2"/>
                <a:cs typeface="Symbol" charset="2"/>
              </a:rPr>
              <a:t>q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) 	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10.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</a:t>
            </a:r>
            <a:r>
              <a:rPr lang="en-GB" sz="2000" dirty="0" err="1" smtClean="0">
                <a:solidFill>
                  <a:srgbClr val="0000CC"/>
                </a:solidFill>
                <a:latin typeface="Garamond"/>
                <a:cs typeface="Garamond"/>
              </a:rPr>
              <a:t>mrad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	</a:t>
            </a:r>
          </a:p>
          <a:p>
            <a:pPr marL="6223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2159000" algn="l"/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Symbol" charset="2"/>
                <a:cs typeface="Symbol" charset="2"/>
              </a:rPr>
              <a:t>s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(Y) 	1.1 mm</a:t>
            </a:r>
          </a:p>
          <a:p>
            <a:pPr marL="6223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2159000" algn="l"/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Symbol" charset="2"/>
                <a:cs typeface="Symbol" charset="2"/>
              </a:rPr>
              <a:t>s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(Z) 	1.8 mm</a:t>
            </a:r>
          </a:p>
          <a:p>
            <a:pPr marL="6223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endParaRPr lang="en-GB" sz="2400" dirty="0" smtClean="0">
              <a:solidFill>
                <a:srgbClr val="FF0000"/>
              </a:solidFill>
              <a:latin typeface="Garamond"/>
              <a:cs typeface="Garamond"/>
            </a:endParaRPr>
          </a:p>
          <a:p>
            <a:pPr marL="6223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r>
              <a:rPr lang="en-GB" sz="2400" dirty="0" smtClean="0">
                <a:solidFill>
                  <a:srgbClr val="FF0000"/>
                </a:solidFill>
                <a:latin typeface="Garamond"/>
                <a:cs typeface="Garamond"/>
              </a:rPr>
              <a:t>TC – DC reconstruction</a:t>
            </a:r>
          </a:p>
          <a:p>
            <a:pPr marL="6223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2870200" algn="l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DC-TC matching eff. 	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41 %</a:t>
            </a:r>
            <a:endParaRPr lang="en-GB" sz="2000" dirty="0" smtClean="0">
              <a:solidFill>
                <a:srgbClr val="0000CC"/>
              </a:solidFill>
              <a:latin typeface="Garamond"/>
              <a:cs typeface="Garamond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28700" y="381000"/>
            <a:ext cx="6362700" cy="609600"/>
          </a:xfrm>
          <a:ln/>
        </p:spPr>
        <p:txBody>
          <a:bodyPr/>
          <a:lstStyle/>
          <a:p>
            <a:r>
              <a:rPr lang="en-US" dirty="0" smtClean="0">
                <a:solidFill>
                  <a:srgbClr val="0000CC"/>
                </a:solidFill>
              </a:rPr>
              <a:t>Assembly procedure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7" name="Segnaposto contenuto 2"/>
          <p:cNvSpPr>
            <a:spLocks noGrp="1"/>
          </p:cNvSpPr>
          <p:nvPr>
            <p:ph idx="1"/>
          </p:nvPr>
        </p:nvSpPr>
        <p:spPr>
          <a:xfrm>
            <a:off x="1219200" y="1504256"/>
            <a:ext cx="6934200" cy="3905944"/>
          </a:xfr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>
              <a:buNone/>
            </a:pP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A prototype of a tracking chamber for 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Mu2e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 , which is similar to the proposed </a:t>
            </a:r>
            <a:r>
              <a:rPr lang="en-GB" sz="2000" dirty="0" smtClean="0">
                <a:solidFill>
                  <a:srgbClr val="0000FF"/>
                </a:solidFill>
                <a:latin typeface="Garamond"/>
                <a:cs typeface="Garamond"/>
              </a:rPr>
              <a:t>MEG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 tracker, is under construction in Lecce </a:t>
            </a:r>
            <a:endParaRPr lang="en-GB" sz="2000" dirty="0">
              <a:solidFill>
                <a:srgbClr val="008000"/>
              </a:solidFill>
              <a:latin typeface="Garamond"/>
              <a:cs typeface="Garamond"/>
            </a:endParaRPr>
          </a:p>
          <a:p>
            <a:pPr>
              <a:buNone/>
            </a:pPr>
            <a:endParaRPr lang="en-GB" sz="2000" dirty="0" smtClean="0">
              <a:solidFill>
                <a:srgbClr val="0000CC"/>
              </a:solidFill>
              <a:latin typeface="Garamond"/>
              <a:cs typeface="Garamond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Design PCB with wire pads, electronics and connectors for both chamber ends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Mount electronics and connectors 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Solder wires with correct tension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Glue together the PCBs and spacers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Sustain tension with external rigid end-plates</a:t>
            </a:r>
          </a:p>
          <a:p>
            <a:pPr>
              <a:buNone/>
            </a:pPr>
            <a:endParaRPr lang="en-GB" sz="2000" dirty="0" smtClean="0">
              <a:solidFill>
                <a:srgbClr val="0000CC"/>
              </a:solidFill>
              <a:latin typeface="Garamond"/>
              <a:cs typeface="Garamond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GB" sz="2000" dirty="0" smtClean="0">
              <a:solidFill>
                <a:srgbClr val="0000CC"/>
              </a:solidFill>
              <a:latin typeface="Garamond"/>
              <a:cs typeface="Garamond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n-GB" sz="2000" dirty="0" smtClean="0">
              <a:solidFill>
                <a:schemeClr val="tx1"/>
              </a:solidFill>
              <a:latin typeface="Garamond"/>
              <a:cs typeface="Garamond"/>
            </a:endParaRPr>
          </a:p>
          <a:p>
            <a:pPr>
              <a:buNone/>
            </a:pPr>
            <a:endParaRPr lang="en-GB" sz="2000" dirty="0" smtClean="0">
              <a:solidFill>
                <a:srgbClr val="008000"/>
              </a:solidFill>
              <a:latin typeface="Garamond"/>
              <a:cs typeface="Garamond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40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PCB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4724400"/>
            <a:ext cx="3810000" cy="1422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295400"/>
            <a:ext cx="6428232" cy="16446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3124200"/>
            <a:ext cx="2895600" cy="1625600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 bwMode="auto">
          <a:xfrm rot="10800000" flipV="1">
            <a:off x="4267200" y="4267200"/>
            <a:ext cx="838200" cy="7620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gradFill flip="none" rotWithShape="1">
              <a:gsLst>
                <a:gs pos="2400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4267200" y="3124200"/>
            <a:ext cx="838200" cy="4572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gradFill flip="none" rotWithShape="1">
              <a:gsLst>
                <a:gs pos="2400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41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Wiring machine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399" y="3276600"/>
            <a:ext cx="7878811" cy="33464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1371600"/>
            <a:ext cx="4762500" cy="1758950"/>
          </a:xfrm>
          <a:prstGeom prst="rect">
            <a:avLst/>
          </a:prstGeom>
          <a:effectLst>
            <a:softEdge rad="50800"/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1143000"/>
            <a:ext cx="2691743" cy="2101850"/>
          </a:xfrm>
          <a:prstGeom prst="rect">
            <a:avLst/>
          </a:prstGeom>
          <a:effectLst>
            <a:softEdge rad="63500"/>
          </a:effectLst>
        </p:spPr>
      </p:pic>
      <p:cxnSp>
        <p:nvCxnSpPr>
          <p:cNvPr id="15" name="Straight Arrow Connector 14"/>
          <p:cNvCxnSpPr/>
          <p:nvPr/>
        </p:nvCxnSpPr>
        <p:spPr bwMode="auto">
          <a:xfrm>
            <a:off x="2743200" y="3276600"/>
            <a:ext cx="838200" cy="4572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gradFill flip="none" rotWithShape="1">
              <a:gsLst>
                <a:gs pos="2400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4648200" y="3200400"/>
            <a:ext cx="838200" cy="5334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gradFill flip="none" rotWithShape="1">
              <a:gsLst>
                <a:gs pos="2400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42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Assembly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219200"/>
            <a:ext cx="1930400" cy="17259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1295400"/>
            <a:ext cx="4381500" cy="1618234"/>
          </a:xfrm>
          <a:prstGeom prst="rect">
            <a:avLst/>
          </a:prstGeom>
          <a:effectLst>
            <a:softEdge rad="50800"/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159" y="3276600"/>
            <a:ext cx="3562641" cy="3524250"/>
          </a:xfrm>
          <a:prstGeom prst="rect">
            <a:avLst/>
          </a:prstGeom>
        </p:spPr>
      </p:pic>
      <p:pic>
        <p:nvPicPr>
          <p:cNvPr id="13" name="Picture 12" descr="IMG_0030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" y="3086100"/>
            <a:ext cx="4445000" cy="333375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 bwMode="auto">
          <a:xfrm rot="10800000" flipV="1">
            <a:off x="4114800" y="2743200"/>
            <a:ext cx="762000" cy="6858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gradFill flip="none" rotWithShape="1">
              <a:gsLst>
                <a:gs pos="2400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rot="16200000" flipH="1">
            <a:off x="1295400" y="2895600"/>
            <a:ext cx="533400" cy="3810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gradFill flip="none" rotWithShape="1">
              <a:gsLst>
                <a:gs pos="2400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4800600" y="4648200"/>
            <a:ext cx="762000" cy="2286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gradFill flip="none" rotWithShape="1">
              <a:gsLst>
                <a:gs pos="2400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43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</a:t>
            </a:r>
            <a:endParaRPr lang="en-US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409700" y="1676400"/>
            <a:ext cx="65913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Performances of the present system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The new tracker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Simulation and expected performances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Key aspects 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Hit resolution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Ageing 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Mechanics, assembly and integration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Resources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Timetable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Garamond"/>
                <a:cs typeface="Garamond"/>
              </a:rPr>
              <a:t>Conclusions 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	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81942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14500"/>
            <a:ext cx="8115300" cy="4229100"/>
          </a:xfrm>
        </p:spPr>
        <p:txBody>
          <a:bodyPr/>
          <a:lstStyle/>
          <a:p>
            <a:r>
              <a:rPr lang="en-US" dirty="0" smtClean="0"/>
              <a:t>Benefit from past experience and know </a:t>
            </a:r>
            <a:r>
              <a:rPr lang="en-US" dirty="0" smtClean="0"/>
              <a:t>how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 	</a:t>
            </a:r>
            <a:r>
              <a:rPr lang="en-US" dirty="0" smtClean="0">
                <a:solidFill>
                  <a:srgbClr val="008000"/>
                </a:solidFill>
              </a:rPr>
              <a:t>similar chambers were already successfully operated for many years</a:t>
            </a:r>
          </a:p>
          <a:p>
            <a:pPr lvl="1">
              <a:buFont typeface="Arial"/>
              <a:buChar char="•"/>
            </a:pPr>
            <a:r>
              <a:rPr lang="en-US" dirty="0">
                <a:solidFill>
                  <a:srgbClr val="008000"/>
                </a:solidFill>
              </a:rPr>
              <a:t>	</a:t>
            </a:r>
            <a:r>
              <a:rPr lang="en-US" dirty="0" smtClean="0">
                <a:solidFill>
                  <a:srgbClr val="008000"/>
                </a:solidFill>
              </a:rPr>
              <a:t>new assembly technique has been defined and proved</a:t>
            </a:r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/>
              <a:t>Use or reuse of existing infrastructures </a:t>
            </a:r>
          </a:p>
          <a:p>
            <a:r>
              <a:rPr lang="en-US" dirty="0" smtClean="0"/>
              <a:t>Work </a:t>
            </a:r>
            <a:r>
              <a:rPr lang="en-US" dirty="0"/>
              <a:t>in </a:t>
            </a:r>
            <a:r>
              <a:rPr lang="en-US" dirty="0" smtClean="0"/>
              <a:t>parallel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PSI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INFN Lecce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INFN Roma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INFN Pisa 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719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and Milestones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85800" y="4343400"/>
            <a:ext cx="7658100" cy="2057400"/>
          </a:xfrm>
        </p:spPr>
        <p:txBody>
          <a:bodyPr/>
          <a:lstStyle/>
          <a:p>
            <a:r>
              <a:rPr lang="en-GB" dirty="0" smtClean="0">
                <a:solidFill>
                  <a:srgbClr val="008000"/>
                </a:solidFill>
              </a:rPr>
              <a:t>Prototypes</a:t>
            </a:r>
            <a:endParaRPr lang="en-GB" sz="2000" dirty="0" smtClean="0">
              <a:solidFill>
                <a:srgbClr val="FF0000"/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 smtClean="0">
                <a:solidFill>
                  <a:srgbClr val="0000CC"/>
                </a:solidFill>
              </a:rPr>
              <a:t>Small prototype for hit resolution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 smtClean="0">
                <a:solidFill>
                  <a:srgbClr val="0000CC"/>
                </a:solidFill>
              </a:rPr>
              <a:t>Si telescope for high precision tracking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 smtClean="0">
                <a:solidFill>
                  <a:srgbClr val="0000CC"/>
                </a:solidFill>
              </a:rPr>
              <a:t>Short prototype for ageing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GB" sz="2000" dirty="0" smtClean="0">
                <a:solidFill>
                  <a:srgbClr val="0000CC"/>
                </a:solidFill>
              </a:rPr>
              <a:t>Long prototype for validation of construction procedure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0" y="1354357"/>
            <a:ext cx="5854700" cy="3331943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632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year commitments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800" y="1003300"/>
            <a:ext cx="5219700" cy="485140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4000500" y="1485900"/>
            <a:ext cx="1143000" cy="5715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2286000" y="4229100"/>
            <a:ext cx="1943100" cy="8001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628900" y="2971800"/>
            <a:ext cx="1485900" cy="6858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375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2200" y="1485900"/>
            <a:ext cx="2705100" cy="914400"/>
          </a:xfrm>
        </p:spPr>
        <p:txBody>
          <a:bodyPr anchor="ctr"/>
          <a:lstStyle/>
          <a:p>
            <a:r>
              <a:rPr lang="en-US" dirty="0" smtClean="0"/>
              <a:t>Full schedule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842874" cy="6858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41075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57300"/>
            <a:ext cx="4457700" cy="36132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6300" y="2743200"/>
            <a:ext cx="4224563" cy="36576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263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</a:t>
            </a:r>
            <a:endParaRPr lang="en-US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409700" y="1676400"/>
            <a:ext cx="65913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Garamond"/>
                <a:cs typeface="Garamond"/>
              </a:rPr>
              <a:t>Performances of the present system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The new tracker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Simulation and expected performances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Key aspects 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Hit resolution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Ageing 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Mechanics, assembly and integration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Resources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Timetable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Conclusions 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tabLst>
                <a:tab pos="6186488" algn="r"/>
              </a:tabLst>
            </a:pPr>
            <a:r>
              <a:rPr lang="en-GB" sz="2000" dirty="0" smtClean="0">
                <a:solidFill>
                  <a:srgbClr val="B3B3B3"/>
                </a:solidFill>
                <a:latin typeface="Garamond"/>
                <a:cs typeface="Garamond"/>
              </a:rPr>
              <a:t>	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32122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Remarks</a:t>
            </a:r>
            <a:endParaRPr lang="en-US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990600" y="1562100"/>
            <a:ext cx="74676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r>
              <a:rPr lang="en-GB" sz="2400" dirty="0">
                <a:solidFill>
                  <a:srgbClr val="0000CC"/>
                </a:solidFill>
                <a:latin typeface="Garamond"/>
                <a:cs typeface="Garamond"/>
              </a:rPr>
              <a:t>T</a:t>
            </a:r>
            <a:r>
              <a:rPr lang="en-GB" sz="2400" dirty="0" smtClean="0">
                <a:solidFill>
                  <a:srgbClr val="0000CC"/>
                </a:solidFill>
                <a:latin typeface="Garamond"/>
                <a:cs typeface="Garamond"/>
              </a:rPr>
              <a:t>he MEG upgrade demand a new tracking system with :</a:t>
            </a:r>
          </a:p>
          <a:p>
            <a:pPr marL="800100" lvl="1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r>
              <a:rPr lang="en-GB" sz="2400" dirty="0" smtClean="0">
                <a:solidFill>
                  <a:srgbClr val="0000CC"/>
                </a:solidFill>
                <a:latin typeface="Garamond"/>
                <a:cs typeface="Garamond"/>
              </a:rPr>
              <a:t>	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capability of sustaining high rate </a:t>
            </a:r>
          </a:p>
          <a:p>
            <a:pPr marL="800100" lvl="1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	improved resolutions</a:t>
            </a:r>
          </a:p>
          <a:p>
            <a:pPr marL="800100" lvl="1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	higher transparency towards TC</a:t>
            </a:r>
          </a:p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endParaRPr lang="en-GB" sz="2400" dirty="0" smtClean="0">
              <a:solidFill>
                <a:srgbClr val="0000CC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r>
              <a:rPr lang="en-GB" sz="2400" dirty="0" smtClean="0">
                <a:solidFill>
                  <a:srgbClr val="0000CC"/>
                </a:solidFill>
                <a:latin typeface="Garamond"/>
                <a:cs typeface="Garamond"/>
              </a:rPr>
              <a:t>The MEG collaboration </a:t>
            </a:r>
            <a:r>
              <a:rPr lang="en-GB" sz="2400" smtClean="0">
                <a:solidFill>
                  <a:srgbClr val="0000CC"/>
                </a:solidFill>
                <a:latin typeface="Garamond"/>
                <a:cs typeface="Garamond"/>
              </a:rPr>
              <a:t>recognize this</a:t>
            </a:r>
          </a:p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endParaRPr lang="en-GB" sz="2400" dirty="0" smtClean="0">
              <a:solidFill>
                <a:srgbClr val="0000CC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r>
              <a:rPr lang="en-GB" sz="2400" dirty="0">
                <a:solidFill>
                  <a:srgbClr val="0000CC"/>
                </a:solidFill>
                <a:latin typeface="Garamond"/>
                <a:cs typeface="Garamond"/>
              </a:rPr>
              <a:t>A</a:t>
            </a:r>
            <a:r>
              <a:rPr lang="en-GB" sz="2400" dirty="0" smtClean="0">
                <a:solidFill>
                  <a:srgbClr val="0000CC"/>
                </a:solidFill>
                <a:latin typeface="Garamond"/>
                <a:cs typeface="Garamond"/>
              </a:rPr>
              <a:t> large portion of the collaboration is willing to work coherently to produce and operate the proposed new tracker</a:t>
            </a:r>
          </a:p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endParaRPr lang="en-GB" sz="2400" dirty="0">
              <a:solidFill>
                <a:srgbClr val="0000CC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endParaRPr lang="en-GB" sz="2400" dirty="0" smtClean="0">
              <a:solidFill>
                <a:srgbClr val="0000CC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endParaRPr lang="en-GB" sz="2400" dirty="0" smtClean="0">
              <a:solidFill>
                <a:srgbClr val="0000CC"/>
              </a:solidFill>
              <a:latin typeface="Garamond"/>
              <a:cs typeface="Garamond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46189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62000" y="1333500"/>
            <a:ext cx="7772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r>
              <a:rPr lang="en-GB" sz="2400" dirty="0" smtClean="0">
                <a:solidFill>
                  <a:srgbClr val="0000CC"/>
                </a:solidFill>
                <a:latin typeface="Garamond"/>
                <a:cs typeface="Garamond"/>
              </a:rPr>
              <a:t>Two milestone items got experimental answers: the results are encouraging and we </a:t>
            </a:r>
            <a:r>
              <a:rPr lang="en-GB" sz="2400" dirty="0" smtClean="0">
                <a:solidFill>
                  <a:srgbClr val="0000CC"/>
                </a:solidFill>
                <a:latin typeface="Garamond"/>
                <a:cs typeface="Garamond"/>
              </a:rPr>
              <a:t>are confident </a:t>
            </a:r>
            <a:r>
              <a:rPr lang="en-GB" sz="2400" dirty="0" smtClean="0">
                <a:solidFill>
                  <a:srgbClr val="0000CC"/>
                </a:solidFill>
                <a:latin typeface="Garamond"/>
                <a:cs typeface="Garamond"/>
              </a:rPr>
              <a:t>that they will not represent a problem with the final detector.</a:t>
            </a:r>
          </a:p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endParaRPr lang="en-GB" sz="2400" dirty="0">
              <a:solidFill>
                <a:srgbClr val="0000CC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r>
              <a:rPr lang="en-GB" sz="2400" dirty="0" smtClean="0">
                <a:solidFill>
                  <a:srgbClr val="0000CC"/>
                </a:solidFill>
                <a:latin typeface="Garamond"/>
                <a:cs typeface="Garamond"/>
              </a:rPr>
              <a:t>Many other  technical aspects, but in our understanding not critical, need to be carefully worked out.</a:t>
            </a:r>
          </a:p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endParaRPr lang="en-GB" sz="2400" dirty="0">
              <a:solidFill>
                <a:srgbClr val="0000CC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r>
              <a:rPr lang="en-GB" sz="2400" dirty="0" smtClean="0">
                <a:solidFill>
                  <a:srgbClr val="0000CC"/>
                </a:solidFill>
                <a:latin typeface="Garamond"/>
                <a:cs typeface="Garamond"/>
              </a:rPr>
              <a:t>Several aspects need optimization, but the simulation and </a:t>
            </a:r>
            <a:r>
              <a:rPr lang="en-GB" sz="2400" dirty="0">
                <a:solidFill>
                  <a:srgbClr val="0000CC"/>
                </a:solidFill>
                <a:latin typeface="Garamond"/>
                <a:cs typeface="Garamond"/>
              </a:rPr>
              <a:t>e</a:t>
            </a:r>
            <a:r>
              <a:rPr lang="en-GB" sz="2400" dirty="0" smtClean="0">
                <a:solidFill>
                  <a:srgbClr val="0000CC"/>
                </a:solidFill>
                <a:latin typeface="Garamond"/>
                <a:cs typeface="Garamond"/>
              </a:rPr>
              <a:t>valuation tools are already available.</a:t>
            </a:r>
          </a:p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endParaRPr lang="en-GB" sz="2400" dirty="0">
              <a:solidFill>
                <a:srgbClr val="0000CC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r>
              <a:rPr lang="en-GB" sz="2400" dirty="0" smtClean="0">
                <a:solidFill>
                  <a:srgbClr val="0000CC"/>
                </a:solidFill>
                <a:latin typeface="Garamond"/>
                <a:cs typeface="Garamond"/>
              </a:rPr>
              <a:t>The cost estimate are solid and with some contingency margin.</a:t>
            </a:r>
          </a:p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endParaRPr lang="en-GB" sz="2400" dirty="0" smtClean="0">
              <a:solidFill>
                <a:srgbClr val="0000CC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endParaRPr lang="en-GB" sz="2400" dirty="0">
              <a:solidFill>
                <a:srgbClr val="0000CC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endParaRPr lang="en-GB" sz="2400" dirty="0" smtClean="0">
              <a:solidFill>
                <a:srgbClr val="0000CC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endParaRPr lang="en-GB" sz="2400" dirty="0" smtClean="0">
              <a:solidFill>
                <a:srgbClr val="0000CC"/>
              </a:solidFill>
              <a:latin typeface="Garamond"/>
              <a:cs typeface="Garamond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26569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857220" algn="l"/>
              </a:tabLst>
            </a:pPr>
            <a:r>
              <a:rPr lang="en-US" dirty="0" smtClean="0"/>
              <a:t>Gas </a:t>
            </a:r>
            <a:r>
              <a:rPr lang="en-US" dirty="0"/>
              <a:t>circuit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34008" y="1071563"/>
            <a:ext cx="7867055" cy="5536406"/>
          </a:xfrm>
          <a:ln/>
        </p:spPr>
        <p:txBody>
          <a:bodyPr/>
          <a:lstStyle/>
          <a:p>
            <a:pPr marL="348245">
              <a:tabLst>
                <a:tab pos="888472" algn="l"/>
                <a:tab pos="888472" algn="l"/>
                <a:tab pos="888472" algn="l"/>
                <a:tab pos="888472" algn="l"/>
              </a:tabLst>
            </a:pPr>
            <a:r>
              <a:rPr lang="en-US" dirty="0">
                <a:solidFill>
                  <a:srgbClr val="253EFF"/>
                </a:solidFill>
              </a:rPr>
              <a:t>MKS 1179B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flow meter</a:t>
            </a:r>
            <a:r>
              <a:rPr lang="en-US" dirty="0"/>
              <a:t> (200 cc/min, 10 cc/min) all metal/</a:t>
            </a:r>
            <a:r>
              <a:rPr lang="en-US" dirty="0" err="1"/>
              <a:t>kalrez</a:t>
            </a:r>
            <a:r>
              <a:rPr lang="en-US" dirty="0"/>
              <a:t> </a:t>
            </a:r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</a:tabLst>
            </a:pPr>
            <a:r>
              <a:rPr lang="en-US" dirty="0">
                <a:solidFill>
                  <a:srgbClr val="253EFF"/>
                </a:solidFill>
              </a:rPr>
              <a:t>MKS 647C</a:t>
            </a:r>
            <a:r>
              <a:rPr lang="en-US" dirty="0"/>
              <a:t> 4-channel </a:t>
            </a:r>
            <a:r>
              <a:rPr lang="en-US" dirty="0">
                <a:solidFill>
                  <a:srgbClr val="FF0000"/>
                </a:solidFill>
              </a:rPr>
              <a:t>flow controller</a:t>
            </a:r>
            <a:r>
              <a:rPr lang="en-US" dirty="0"/>
              <a:t> + </a:t>
            </a:r>
            <a:r>
              <a:rPr lang="en-US" dirty="0">
                <a:solidFill>
                  <a:srgbClr val="253EFF"/>
                </a:solidFill>
              </a:rPr>
              <a:t>MKS PR4000</a:t>
            </a:r>
            <a:r>
              <a:rPr lang="en-US" dirty="0"/>
              <a:t> 1-channel flow controller</a:t>
            </a:r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</a:tabLst>
            </a:pPr>
            <a:r>
              <a:rPr lang="en-US" dirty="0">
                <a:solidFill>
                  <a:srgbClr val="253EFF"/>
                </a:solidFill>
              </a:rPr>
              <a:t>MKS 250E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pressure</a:t>
            </a:r>
            <a:r>
              <a:rPr lang="en-US" dirty="0"/>
              <a:t> controller</a:t>
            </a:r>
          </a:p>
          <a:p>
            <a:pPr marL="348245">
              <a:tabLst>
                <a:tab pos="888472" algn="l"/>
                <a:tab pos="888472" algn="l"/>
                <a:tab pos="888472" algn="l"/>
                <a:tab pos="888472" algn="l"/>
              </a:tabLst>
            </a:pPr>
            <a:r>
              <a:rPr lang="en-US" dirty="0">
                <a:solidFill>
                  <a:srgbClr val="253EFF"/>
                </a:solidFill>
              </a:rPr>
              <a:t>Stainless</a:t>
            </a:r>
            <a:r>
              <a:rPr lang="en-US" dirty="0"/>
              <a:t>-steel </a:t>
            </a:r>
            <a:r>
              <a:rPr lang="en-US" dirty="0">
                <a:solidFill>
                  <a:srgbClr val="FF0000"/>
                </a:solidFill>
              </a:rPr>
              <a:t>tubing</a:t>
            </a: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27" y="3268266"/>
            <a:ext cx="8815834" cy="3170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462" y="2121917"/>
            <a:ext cx="2035969" cy="767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2039" y="762372"/>
            <a:ext cx="901898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4453" y="2240236"/>
            <a:ext cx="1625203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1" name="Rectangle 7"/>
          <p:cNvSpPr>
            <a:spLocks/>
          </p:cNvSpPr>
          <p:nvPr/>
        </p:nvSpPr>
        <p:spPr bwMode="auto">
          <a:xfrm>
            <a:off x="2852992" y="3062883"/>
            <a:ext cx="1265871" cy="246221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>
                <a:solidFill>
                  <a:srgbClr val="8A0027"/>
                </a:solidFill>
                <a:ea typeface="ＭＳ Ｐゴシック" charset="0"/>
                <a:cs typeface="Optima" charset="0"/>
              </a:rPr>
              <a:t>He:iC</a:t>
            </a:r>
            <a:r>
              <a:rPr lang="en-US" baseline="-6000">
                <a:solidFill>
                  <a:srgbClr val="8A0027"/>
                </a:solidFill>
                <a:ea typeface="ＭＳ Ｐゴシック" charset="0"/>
                <a:cs typeface="Optima" charset="0"/>
              </a:rPr>
              <a:t>4</a:t>
            </a:r>
            <a:r>
              <a:rPr lang="en-US">
                <a:solidFill>
                  <a:srgbClr val="8A0027"/>
                </a:solidFill>
                <a:ea typeface="ＭＳ Ｐゴシック" charset="0"/>
                <a:cs typeface="Optima" charset="0"/>
              </a:rPr>
              <a:t>H</a:t>
            </a:r>
            <a:r>
              <a:rPr lang="en-US" baseline="-6000">
                <a:solidFill>
                  <a:srgbClr val="8A0027"/>
                </a:solidFill>
                <a:ea typeface="ＭＳ Ｐゴシック" charset="0"/>
                <a:cs typeface="Optima" charset="0"/>
              </a:rPr>
              <a:t>10</a:t>
            </a:r>
            <a:r>
              <a:rPr lang="en-US">
                <a:solidFill>
                  <a:srgbClr val="8A0027"/>
                </a:solidFill>
                <a:ea typeface="ＭＳ Ｐゴシック" charset="0"/>
                <a:cs typeface="Optima" charset="0"/>
              </a:rPr>
              <a:t> line</a:t>
            </a:r>
          </a:p>
        </p:txBody>
      </p:sp>
      <p:sp>
        <p:nvSpPr>
          <p:cNvPr id="31752" name="Rectangle 8"/>
          <p:cNvSpPr>
            <a:spLocks/>
          </p:cNvSpPr>
          <p:nvPr/>
        </p:nvSpPr>
        <p:spPr bwMode="auto">
          <a:xfrm>
            <a:off x="3120944" y="3821906"/>
            <a:ext cx="729967" cy="246221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>
                <a:solidFill>
                  <a:srgbClr val="8A0027"/>
                </a:solidFill>
                <a:ea typeface="ＭＳ Ｐゴシック" charset="0"/>
                <a:cs typeface="Optima" charset="0"/>
              </a:rPr>
              <a:t>Aux line</a:t>
            </a:r>
          </a:p>
        </p:txBody>
      </p:sp>
      <p:sp>
        <p:nvSpPr>
          <p:cNvPr id="31753" name="Rectangle 9"/>
          <p:cNvSpPr>
            <a:spLocks/>
          </p:cNvSpPr>
          <p:nvPr/>
        </p:nvSpPr>
        <p:spPr bwMode="auto">
          <a:xfrm>
            <a:off x="4709910" y="3821906"/>
            <a:ext cx="570268" cy="246221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>
                <a:solidFill>
                  <a:srgbClr val="8A0027"/>
                </a:solidFill>
                <a:ea typeface="ＭＳ Ｐゴシック" charset="0"/>
                <a:cs typeface="Optima" charset="0"/>
              </a:rPr>
              <a:t>Select</a:t>
            </a:r>
          </a:p>
        </p:txBody>
      </p:sp>
      <p:sp>
        <p:nvSpPr>
          <p:cNvPr id="31754" name="Rectangle 10"/>
          <p:cNvSpPr>
            <a:spLocks/>
          </p:cNvSpPr>
          <p:nvPr/>
        </p:nvSpPr>
        <p:spPr bwMode="auto">
          <a:xfrm>
            <a:off x="3556615" y="4875609"/>
            <a:ext cx="752710" cy="246221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>
                <a:solidFill>
                  <a:srgbClr val="8A0027"/>
                </a:solidFill>
                <a:ea typeface="ＭＳ Ｐゴシック" charset="0"/>
                <a:cs typeface="Optima" charset="0"/>
              </a:rPr>
              <a:t>Low flux</a:t>
            </a:r>
          </a:p>
        </p:txBody>
      </p:sp>
      <p:sp>
        <p:nvSpPr>
          <p:cNvPr id="31755" name="Rectangle 11"/>
          <p:cNvSpPr>
            <a:spLocks/>
          </p:cNvSpPr>
          <p:nvPr/>
        </p:nvSpPr>
        <p:spPr bwMode="auto">
          <a:xfrm>
            <a:off x="4835495" y="5813227"/>
            <a:ext cx="319098" cy="246221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>
                <a:solidFill>
                  <a:srgbClr val="8A0027"/>
                </a:solidFill>
                <a:ea typeface="ＭＳ Ｐゴシック" charset="0"/>
                <a:cs typeface="Optima" charset="0"/>
              </a:rPr>
              <a:t>Mix</a:t>
            </a:r>
          </a:p>
        </p:txBody>
      </p:sp>
      <p:sp>
        <p:nvSpPr>
          <p:cNvPr id="31756" name="Rectangle 12"/>
          <p:cNvSpPr>
            <a:spLocks/>
          </p:cNvSpPr>
          <p:nvPr/>
        </p:nvSpPr>
        <p:spPr bwMode="auto">
          <a:xfrm>
            <a:off x="6188274" y="4848820"/>
            <a:ext cx="1044773" cy="750094"/>
          </a:xfrm>
          <a:prstGeom prst="rect">
            <a:avLst/>
          </a:prstGeom>
          <a:solidFill>
            <a:srgbClr val="32EBFF"/>
          </a:solidFill>
          <a:ln w="25400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1757" name="Rectangle 13"/>
          <p:cNvSpPr>
            <a:spLocks/>
          </p:cNvSpPr>
          <p:nvPr/>
        </p:nvSpPr>
        <p:spPr bwMode="auto">
          <a:xfrm>
            <a:off x="6278674" y="4938117"/>
            <a:ext cx="843881" cy="492443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>
                <a:solidFill>
                  <a:srgbClr val="8A0027"/>
                </a:solidFill>
                <a:ea typeface="ＭＳ Ｐゴシック" charset="0"/>
                <a:cs typeface="Optima" charset="0"/>
              </a:rPr>
              <a:t>Test 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>
                <a:solidFill>
                  <a:srgbClr val="8A0027"/>
                </a:solidFill>
                <a:ea typeface="ＭＳ Ｐゴシック" charset="0"/>
                <a:cs typeface="Optima" charset="0"/>
              </a:rPr>
              <a:t>Chamber</a:t>
            </a:r>
          </a:p>
        </p:txBody>
      </p:sp>
      <p:sp>
        <p:nvSpPr>
          <p:cNvPr id="31758" name="Rectangle 14"/>
          <p:cNvSpPr>
            <a:spLocks/>
          </p:cNvSpPr>
          <p:nvPr/>
        </p:nvSpPr>
        <p:spPr bwMode="auto">
          <a:xfrm>
            <a:off x="3310320" y="6295430"/>
            <a:ext cx="923831" cy="246221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>
                <a:solidFill>
                  <a:srgbClr val="8A0027"/>
                </a:solidFill>
                <a:ea typeface="ＭＳ Ｐゴシック" charset="0"/>
                <a:cs typeface="Optima" charset="0"/>
              </a:rPr>
              <a:t>Aux pump</a:t>
            </a:r>
          </a:p>
        </p:txBody>
      </p:sp>
      <p:sp>
        <p:nvSpPr>
          <p:cNvPr id="31759" name="Rectangle 15"/>
          <p:cNvSpPr>
            <a:spLocks/>
          </p:cNvSpPr>
          <p:nvPr/>
        </p:nvSpPr>
        <p:spPr bwMode="auto">
          <a:xfrm>
            <a:off x="7822523" y="5741789"/>
            <a:ext cx="935152" cy="246221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>
                <a:solidFill>
                  <a:srgbClr val="8A0027"/>
                </a:solidFill>
                <a:ea typeface="ＭＳ Ｐゴシック" charset="0"/>
                <a:cs typeface="Optima" charset="0"/>
              </a:rPr>
              <a:t>Forepump</a:t>
            </a:r>
          </a:p>
        </p:txBody>
      </p:sp>
      <p:sp>
        <p:nvSpPr>
          <p:cNvPr id="31760" name="Rectangle 16"/>
          <p:cNvSpPr>
            <a:spLocks/>
          </p:cNvSpPr>
          <p:nvPr/>
        </p:nvSpPr>
        <p:spPr bwMode="auto">
          <a:xfrm>
            <a:off x="7258720" y="4527352"/>
            <a:ext cx="1214438" cy="660797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</a:tabLst>
            </a:pPr>
            <a:r>
              <a:rPr lang="en-US" sz="1300">
                <a:solidFill>
                  <a:srgbClr val="8A0027"/>
                </a:solidFill>
                <a:ea typeface="ＭＳ Ｐゴシック" charset="0"/>
                <a:cs typeface="Optima" charset="0"/>
              </a:rPr>
              <a:t>Chamber 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</a:tabLst>
            </a:pPr>
            <a:r>
              <a:rPr lang="en-US" sz="1300">
                <a:solidFill>
                  <a:srgbClr val="8A0027"/>
                </a:solidFill>
                <a:ea typeface="ＭＳ Ｐゴシック" charset="0"/>
                <a:cs typeface="Optima" charset="0"/>
              </a:rPr>
              <a:t>pressure</a:t>
            </a:r>
          </a:p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</a:tabLst>
            </a:pPr>
            <a:r>
              <a:rPr lang="en-US" sz="1300">
                <a:solidFill>
                  <a:srgbClr val="8A0027"/>
                </a:solidFill>
                <a:ea typeface="ＭＳ Ｐゴシック" charset="0"/>
                <a:cs typeface="Optima" charset="0"/>
              </a:rPr>
              <a:t> feedback</a:t>
            </a:r>
          </a:p>
        </p:txBody>
      </p:sp>
      <p:sp>
        <p:nvSpPr>
          <p:cNvPr id="31761" name="Rectangle 17"/>
          <p:cNvSpPr>
            <a:spLocks/>
          </p:cNvSpPr>
          <p:nvPr/>
        </p:nvSpPr>
        <p:spPr bwMode="auto">
          <a:xfrm>
            <a:off x="6739445" y="4098726"/>
            <a:ext cx="1547543" cy="200055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300">
                <a:solidFill>
                  <a:srgbClr val="8A0027"/>
                </a:solidFill>
                <a:ea typeface="ＭＳ Ｐゴシック" charset="0"/>
                <a:cs typeface="Optima" charset="0"/>
              </a:rPr>
              <a:t>Calibrated leak valve</a:t>
            </a:r>
          </a:p>
        </p:txBody>
      </p:sp>
      <p:sp>
        <p:nvSpPr>
          <p:cNvPr id="31762" name="Rectangle 18"/>
          <p:cNvSpPr>
            <a:spLocks/>
          </p:cNvSpPr>
          <p:nvPr/>
        </p:nvSpPr>
        <p:spPr bwMode="auto">
          <a:xfrm>
            <a:off x="3562945" y="4339828"/>
            <a:ext cx="1285875" cy="1473398"/>
          </a:xfrm>
          <a:prstGeom prst="rect">
            <a:avLst/>
          </a:prstGeom>
          <a:solidFill>
            <a:srgbClr val="FFFFFF">
              <a:alpha val="8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>
                    <a:alpha val="84000"/>
                  </a:scheme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1763" name="Rectangle 19"/>
          <p:cNvSpPr>
            <a:spLocks/>
          </p:cNvSpPr>
          <p:nvPr/>
        </p:nvSpPr>
        <p:spPr bwMode="auto">
          <a:xfrm>
            <a:off x="4781448" y="4875609"/>
            <a:ext cx="570068" cy="246221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>
                <a:solidFill>
                  <a:srgbClr val="8A0027"/>
                </a:solidFill>
                <a:ea typeface="ＭＳ Ｐゴシック" charset="0"/>
                <a:cs typeface="Optima" charset="0"/>
              </a:rPr>
              <a:t>Hi flux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52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857220" algn="l"/>
              </a:tabLst>
            </a:pPr>
            <a:r>
              <a:rPr lang="en-US"/>
              <a:t>X-ray monitoring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348245">
              <a:lnSpc>
                <a:spcPct val="115000"/>
              </a:lnSpc>
              <a:tabLst>
                <a:tab pos="888472" algn="l"/>
                <a:tab pos="888472" algn="l"/>
                <a:tab pos="1659747" algn="l"/>
                <a:tab pos="1659747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1659747" algn="l"/>
                <a:tab pos="888472" algn="l"/>
                <a:tab pos="1659747" algn="l"/>
              </a:tabLst>
            </a:pPr>
            <a:r>
              <a:rPr lang="en-US" sz="1700"/>
              <a:t>We measured the </a:t>
            </a:r>
            <a:r>
              <a:rPr lang="en-US" sz="1700">
                <a:solidFill>
                  <a:srgbClr val="FF0000"/>
                </a:solidFill>
              </a:rPr>
              <a:t>spectrum</a:t>
            </a:r>
            <a:r>
              <a:rPr lang="en-US" sz="1700"/>
              <a:t> and </a:t>
            </a:r>
            <a:r>
              <a:rPr lang="en-US" sz="1700">
                <a:solidFill>
                  <a:srgbClr val="FF0000"/>
                </a:solidFill>
              </a:rPr>
              <a:t>intensity</a:t>
            </a:r>
            <a:r>
              <a:rPr lang="en-US" sz="1700"/>
              <a:t> distribution</a:t>
            </a:r>
          </a:p>
          <a:p>
            <a:pPr marL="348245">
              <a:lnSpc>
                <a:spcPct val="115000"/>
              </a:lnSpc>
              <a:tabLst>
                <a:tab pos="888472" algn="l"/>
                <a:tab pos="888472" algn="l"/>
                <a:tab pos="1659747" algn="l"/>
                <a:tab pos="1659747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1659747" algn="l"/>
                <a:tab pos="888472" algn="l"/>
                <a:tab pos="1659747" algn="l"/>
              </a:tabLst>
            </a:pPr>
            <a:r>
              <a:rPr lang="en-US" sz="1700"/>
              <a:t>Saint-Gobain </a:t>
            </a:r>
            <a:r>
              <a:rPr lang="en-US" sz="1700">
                <a:solidFill>
                  <a:srgbClr val="253EFF"/>
                </a:solidFill>
              </a:rPr>
              <a:t>NaI X-ray detector</a:t>
            </a:r>
            <a:r>
              <a:rPr lang="en-US" sz="1700"/>
              <a:t> 1XMP 040B with PA-12 pre-amplifier</a:t>
            </a:r>
          </a:p>
          <a:p>
            <a:pPr marL="794714" lvl="2">
              <a:lnSpc>
                <a:spcPct val="116000"/>
              </a:lnSpc>
              <a:tabLst>
                <a:tab pos="888472" algn="l"/>
                <a:tab pos="888472" algn="l"/>
                <a:tab pos="1659747" algn="l"/>
                <a:tab pos="1659747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1659747" algn="l"/>
                <a:tab pos="888472" algn="l"/>
                <a:tab pos="1659747" algn="l"/>
              </a:tabLst>
            </a:pPr>
            <a:r>
              <a:rPr lang="en-US" sz="1500"/>
              <a:t>1</a:t>
            </a:r>
            <a:r>
              <a:rPr lang="ja-JP" altLang="en-US" sz="1500">
                <a:latin typeface="Arial"/>
              </a:rPr>
              <a:t>”</a:t>
            </a:r>
            <a:r>
              <a:rPr lang="en-US" sz="1500"/>
              <a:t>, </a:t>
            </a:r>
            <a:r>
              <a:rPr lang="en-US" sz="1500">
                <a:solidFill>
                  <a:srgbClr val="253EFF"/>
                </a:solidFill>
              </a:rPr>
              <a:t>1mm</a:t>
            </a:r>
            <a:r>
              <a:rPr lang="en-US" sz="1500"/>
              <a:t> thick NaI crystal</a:t>
            </a:r>
          </a:p>
          <a:p>
            <a:pPr marL="794714" lvl="2">
              <a:lnSpc>
                <a:spcPct val="116000"/>
              </a:lnSpc>
              <a:tabLst>
                <a:tab pos="888472" algn="l"/>
                <a:tab pos="888472" algn="l"/>
                <a:tab pos="1659747" algn="l"/>
                <a:tab pos="1659747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1659747" algn="l"/>
                <a:tab pos="888472" algn="l"/>
                <a:tab pos="1659747" algn="l"/>
              </a:tabLst>
            </a:pPr>
            <a:r>
              <a:rPr lang="en-US" sz="1500">
                <a:solidFill>
                  <a:srgbClr val="253EFF"/>
                </a:solidFill>
              </a:rPr>
              <a:t>Be window</a:t>
            </a:r>
            <a:endParaRPr lang="en-US" sz="1500"/>
          </a:p>
          <a:p>
            <a:pPr marL="348245">
              <a:lnSpc>
                <a:spcPct val="115000"/>
              </a:lnSpc>
              <a:tabLst>
                <a:tab pos="888472" algn="l"/>
                <a:tab pos="888472" algn="l"/>
                <a:tab pos="1659747" algn="l"/>
                <a:tab pos="1659747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1659747" algn="l"/>
                <a:tab pos="888472" algn="l"/>
                <a:tab pos="1659747" algn="l"/>
              </a:tabLst>
            </a:pPr>
            <a:r>
              <a:rPr lang="en-US" sz="1700"/>
              <a:t>Shaping </a:t>
            </a:r>
            <a:r>
              <a:rPr lang="en-US" sz="1700">
                <a:solidFill>
                  <a:srgbClr val="FF0000"/>
                </a:solidFill>
              </a:rPr>
              <a:t>preamplifier</a:t>
            </a:r>
            <a:r>
              <a:rPr lang="en-US" sz="1700"/>
              <a:t> &amp; </a:t>
            </a:r>
            <a:r>
              <a:rPr lang="en-US" sz="1700">
                <a:solidFill>
                  <a:srgbClr val="FF0000"/>
                </a:solidFill>
              </a:rPr>
              <a:t>DRS</a:t>
            </a:r>
            <a:r>
              <a:rPr lang="en-US" sz="1700"/>
              <a:t> evaluation board</a:t>
            </a:r>
          </a:p>
          <a:p>
            <a:pPr marL="348245">
              <a:lnSpc>
                <a:spcPct val="115000"/>
              </a:lnSpc>
              <a:tabLst>
                <a:tab pos="888472" algn="l"/>
                <a:tab pos="888472" algn="l"/>
                <a:tab pos="1659747" algn="l"/>
                <a:tab pos="1659747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1659747" algn="l"/>
                <a:tab pos="888472" algn="l"/>
                <a:tab pos="1659747" algn="l"/>
              </a:tabLst>
            </a:pPr>
            <a:r>
              <a:rPr lang="en-US" sz="1700"/>
              <a:t>Calibrated with </a:t>
            </a:r>
            <a:r>
              <a:rPr lang="en-US" sz="1700" baseline="32000">
                <a:solidFill>
                  <a:srgbClr val="253EFF"/>
                </a:solidFill>
              </a:rPr>
              <a:t>241</a:t>
            </a:r>
            <a:r>
              <a:rPr lang="en-US" sz="1700">
                <a:solidFill>
                  <a:srgbClr val="253EFF"/>
                </a:solidFill>
              </a:rPr>
              <a:t>Am x-rays</a:t>
            </a:r>
            <a:endParaRPr lang="en-US" sz="1700"/>
          </a:p>
          <a:p>
            <a:pPr marL="348245">
              <a:lnSpc>
                <a:spcPct val="115000"/>
              </a:lnSpc>
              <a:tabLst>
                <a:tab pos="888472" algn="l"/>
                <a:tab pos="888472" algn="l"/>
                <a:tab pos="1659747" algn="l"/>
                <a:tab pos="1659747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1659747" algn="l"/>
                <a:tab pos="888472" algn="l"/>
                <a:tab pos="1659747" algn="l"/>
              </a:tabLst>
            </a:pPr>
            <a:endParaRPr lang="en-US" sz="1700"/>
          </a:p>
          <a:p>
            <a:pPr marL="348245">
              <a:lnSpc>
                <a:spcPct val="115000"/>
              </a:lnSpc>
              <a:tabLst>
                <a:tab pos="888472" algn="l"/>
                <a:tab pos="888472" algn="l"/>
                <a:tab pos="1659747" algn="l"/>
                <a:tab pos="1659747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1659747" algn="l"/>
                <a:tab pos="888472" algn="l"/>
                <a:tab pos="1659747" algn="l"/>
              </a:tabLst>
            </a:pPr>
            <a:endParaRPr lang="en-US" sz="1700"/>
          </a:p>
          <a:p>
            <a:pPr marL="348245">
              <a:lnSpc>
                <a:spcPct val="114000"/>
              </a:lnSpc>
              <a:tabLst>
                <a:tab pos="888472" algn="l"/>
                <a:tab pos="888472" algn="l"/>
                <a:tab pos="1659747" algn="l"/>
                <a:tab pos="1659747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1659747" algn="l"/>
                <a:tab pos="888472" algn="l"/>
                <a:tab pos="1659747" algn="l"/>
              </a:tabLst>
            </a:pPr>
            <a:r>
              <a:rPr lang="en-US"/>
              <a:t>By using the </a:t>
            </a:r>
            <a:r>
              <a:rPr lang="en-US">
                <a:solidFill>
                  <a:srgbClr val="253EFF"/>
                </a:solidFill>
              </a:rPr>
              <a:t>NaI</a:t>
            </a:r>
            <a:r>
              <a:rPr lang="en-US"/>
              <a:t> detector we set-up a </a:t>
            </a:r>
            <a:r>
              <a:rPr lang="en-US">
                <a:solidFill>
                  <a:srgbClr val="253EFF"/>
                </a:solidFill>
              </a:rPr>
              <a:t>scaler</a:t>
            </a:r>
            <a:r>
              <a:rPr lang="en-US"/>
              <a:t> circuit to monitor the </a:t>
            </a:r>
            <a:r>
              <a:rPr lang="en-US">
                <a:solidFill>
                  <a:srgbClr val="FF0000"/>
                </a:solidFill>
              </a:rPr>
              <a:t>X-ray rate</a:t>
            </a:r>
            <a:endParaRPr lang="en-US"/>
          </a:p>
          <a:p>
            <a:pPr marL="348245">
              <a:tabLst>
                <a:tab pos="888472" algn="l"/>
                <a:tab pos="888472" algn="l"/>
                <a:tab pos="1659747" algn="l"/>
                <a:tab pos="1659747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1659747" algn="l"/>
                <a:tab pos="888472" algn="l"/>
                <a:tab pos="1659747" algn="l"/>
              </a:tabLst>
            </a:pPr>
            <a:r>
              <a:rPr lang="en-US"/>
              <a:t>Threshold set to ~3keV </a:t>
            </a:r>
          </a:p>
          <a:p>
            <a:pPr marL="794714" lvl="2">
              <a:tabLst>
                <a:tab pos="888472" algn="l"/>
                <a:tab pos="888472" algn="l"/>
                <a:tab pos="1659747" algn="l"/>
                <a:tab pos="1659747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1659747" algn="l"/>
                <a:tab pos="888472" algn="l"/>
                <a:tab pos="1659747" algn="l"/>
              </a:tabLst>
            </a:pPr>
            <a:r>
              <a:rPr lang="en-US"/>
              <a:t>all spectrum</a:t>
            </a:r>
          </a:p>
          <a:p>
            <a:pPr marL="348245">
              <a:tabLst>
                <a:tab pos="888472" algn="l"/>
                <a:tab pos="888472" algn="l"/>
                <a:tab pos="1659747" algn="l"/>
                <a:tab pos="1659747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1659747" algn="l"/>
                <a:tab pos="888472" algn="l"/>
                <a:tab pos="1659747" algn="l"/>
              </a:tabLst>
            </a:pPr>
            <a:r>
              <a:rPr lang="en-US"/>
              <a:t>Measure the </a:t>
            </a:r>
            <a:r>
              <a:rPr lang="en-US">
                <a:solidFill>
                  <a:srgbClr val="FF0000"/>
                </a:solidFill>
              </a:rPr>
              <a:t>X-ray</a:t>
            </a:r>
            <a:r>
              <a:rPr lang="en-US"/>
              <a:t> source </a:t>
            </a:r>
            <a:r>
              <a:rPr lang="en-US">
                <a:solidFill>
                  <a:srgbClr val="FF0000"/>
                </a:solidFill>
              </a:rPr>
              <a:t>intensity</a:t>
            </a:r>
            <a:endParaRPr lang="en-US"/>
          </a:p>
          <a:p>
            <a:pPr marL="794714" lvl="2">
              <a:tabLst>
                <a:tab pos="888472" algn="l"/>
                <a:tab pos="888472" algn="l"/>
                <a:tab pos="1659747" algn="l"/>
                <a:tab pos="1659747" algn="l"/>
                <a:tab pos="888472" algn="l"/>
                <a:tab pos="888472" algn="l"/>
                <a:tab pos="888472" algn="l"/>
                <a:tab pos="888472" algn="l"/>
                <a:tab pos="888472" algn="l"/>
                <a:tab pos="888472" algn="l"/>
                <a:tab pos="1659747" algn="l"/>
                <a:tab pos="888472" algn="l"/>
                <a:tab pos="1659747" algn="l"/>
              </a:tabLst>
            </a:pPr>
            <a:r>
              <a:rPr lang="en-US"/>
              <a:t>absolute intensity being measured</a:t>
            </a: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8" t="7603" r="2307" b="3229"/>
          <a:stretch>
            <a:fillRect/>
          </a:stretch>
        </p:blipFill>
        <p:spPr bwMode="auto">
          <a:xfrm rot="5400000">
            <a:off x="5568218" y="3551225"/>
            <a:ext cx="2518172" cy="3593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141" y="1982391"/>
            <a:ext cx="2923357" cy="1312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Rectangle 5"/>
          <p:cNvSpPr>
            <a:spLocks/>
          </p:cNvSpPr>
          <p:nvPr/>
        </p:nvSpPr>
        <p:spPr bwMode="auto">
          <a:xfrm>
            <a:off x="6500623" y="4491633"/>
            <a:ext cx="1935889" cy="215444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400">
                <a:solidFill>
                  <a:srgbClr val="2700B6"/>
                </a:solidFill>
                <a:ea typeface="ＭＳ Ｐゴシック" charset="0"/>
                <a:cs typeface="Optima" charset="0"/>
              </a:rPr>
              <a:t>20 keV source spectrum</a:t>
            </a:r>
          </a:p>
        </p:txBody>
      </p:sp>
      <p:sp>
        <p:nvSpPr>
          <p:cNvPr id="35846" name="Rectangle 6"/>
          <p:cNvSpPr>
            <a:spLocks/>
          </p:cNvSpPr>
          <p:nvPr/>
        </p:nvSpPr>
        <p:spPr bwMode="auto">
          <a:xfrm>
            <a:off x="6499507" y="4822031"/>
            <a:ext cx="1935889" cy="215444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400">
                <a:solidFill>
                  <a:srgbClr val="00B600"/>
                </a:solidFill>
                <a:ea typeface="ＭＳ Ｐゴシック" charset="0"/>
                <a:cs typeface="Optima" charset="0"/>
              </a:rPr>
              <a:t>15 keV source spectrum</a:t>
            </a:r>
          </a:p>
        </p:txBody>
      </p:sp>
      <p:sp>
        <p:nvSpPr>
          <p:cNvPr id="35847" name="Rectangle 7"/>
          <p:cNvSpPr>
            <a:spLocks/>
          </p:cNvSpPr>
          <p:nvPr/>
        </p:nvSpPr>
        <p:spPr bwMode="auto">
          <a:xfrm>
            <a:off x="6499507" y="5170289"/>
            <a:ext cx="1935889" cy="215444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</a:pPr>
            <a:r>
              <a:rPr lang="en-US" sz="1400">
                <a:solidFill>
                  <a:srgbClr val="FF0000"/>
                </a:solidFill>
                <a:ea typeface="ＭＳ Ｐゴシック" charset="0"/>
                <a:cs typeface="Optima" charset="0"/>
              </a:rPr>
              <a:t>10 keV source spectrum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53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 recognition and filter</a:t>
            </a:r>
            <a:endParaRPr lang="en-US" dirty="0"/>
          </a:p>
        </p:txBody>
      </p:sp>
      <p:pic>
        <p:nvPicPr>
          <p:cNvPr id="6" name="Picture 5" descr="houg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140" y="3429000"/>
            <a:ext cx="4553859" cy="27719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1257300"/>
            <a:ext cx="8458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Clr>
                <a:srgbClr val="FF0000"/>
              </a:buClr>
              <a:buFont typeface="+mj-lt"/>
              <a:buAutoNum type="arabicPeriod"/>
            </a:pPr>
            <a:r>
              <a:rPr lang="en-US" sz="2000" dirty="0" smtClean="0">
                <a:latin typeface="Garamond"/>
                <a:cs typeface="Garamond"/>
              </a:rPr>
              <a:t>The signal e+ hit the </a:t>
            </a:r>
            <a:r>
              <a:rPr lang="en-US" sz="2000" dirty="0" err="1" smtClean="0">
                <a:latin typeface="Garamond"/>
                <a:cs typeface="Garamond"/>
              </a:rPr>
              <a:t>pTC</a:t>
            </a:r>
            <a:r>
              <a:rPr lang="en-US" sz="2000" dirty="0" smtClean="0">
                <a:latin typeface="Garamond"/>
                <a:cs typeface="Garamond"/>
              </a:rPr>
              <a:t> crossing the outer support cylinder of the new DC </a:t>
            </a:r>
          </a:p>
          <a:p>
            <a:pPr marL="457200" indent="-457200" algn="l">
              <a:buClr>
                <a:srgbClr val="FF0000"/>
              </a:buClr>
              <a:buFont typeface="+mj-lt"/>
              <a:buAutoNum type="arabicPeriod"/>
            </a:pPr>
            <a:r>
              <a:rPr lang="en-US" sz="2000" dirty="0" smtClean="0">
                <a:latin typeface="Garamond"/>
                <a:cs typeface="Garamond"/>
              </a:rPr>
              <a:t>Tracking information is available up to a few cm from the </a:t>
            </a:r>
            <a:r>
              <a:rPr lang="en-US" sz="2000" dirty="0" err="1" smtClean="0">
                <a:latin typeface="Garamond"/>
                <a:cs typeface="Garamond"/>
              </a:rPr>
              <a:t>pTC</a:t>
            </a:r>
            <a:endParaRPr lang="en-US" sz="2000" dirty="0" smtClean="0">
              <a:latin typeface="Garamond"/>
              <a:cs typeface="Garamond"/>
            </a:endParaRPr>
          </a:p>
          <a:p>
            <a:pPr algn="l">
              <a:buClr>
                <a:srgbClr val="FF0000"/>
              </a:buClr>
            </a:pPr>
            <a:r>
              <a:rPr lang="en-US" sz="2000" dirty="0" smtClean="0">
                <a:solidFill>
                  <a:srgbClr val="0000FF"/>
                </a:solidFill>
                <a:latin typeface="Garamond"/>
                <a:cs typeface="Garamond"/>
              </a:rPr>
              <a:t>So hits on the outer DC wires (the most silent) are spatially correlated to the </a:t>
            </a:r>
            <a:r>
              <a:rPr lang="en-US" sz="2000" dirty="0" err="1" smtClean="0">
                <a:solidFill>
                  <a:srgbClr val="0000FF"/>
                </a:solidFill>
                <a:latin typeface="Garamond"/>
                <a:cs typeface="Garamond"/>
              </a:rPr>
              <a:t>pTC</a:t>
            </a:r>
            <a:r>
              <a:rPr lang="en-US" sz="2000" dirty="0" smtClean="0">
                <a:solidFill>
                  <a:srgbClr val="0000FF"/>
                </a:solidFill>
                <a:latin typeface="Garamond"/>
                <a:cs typeface="Garamond"/>
              </a:rPr>
              <a:t> hit in both directions (Z and Phi)</a:t>
            </a:r>
          </a:p>
          <a:p>
            <a:pPr algn="r">
              <a:buClr>
                <a:srgbClr val="FF0000"/>
              </a:buClr>
            </a:pPr>
            <a:r>
              <a:rPr lang="en-US" sz="2000" dirty="0" smtClean="0">
                <a:solidFill>
                  <a:srgbClr val="008000"/>
                </a:solidFill>
                <a:latin typeface="Garamond"/>
                <a:cs typeface="Garamond"/>
              </a:rPr>
              <a:t>Need of mildly resistive anodes for rough longitudinal positioning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2971800"/>
            <a:ext cx="44577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>
                <a:srgbClr val="FF0000"/>
              </a:buClr>
            </a:pPr>
            <a:r>
              <a:rPr lang="en-US" sz="2000" dirty="0" smtClean="0">
                <a:solidFill>
                  <a:srgbClr val="FF0000"/>
                </a:solidFill>
                <a:latin typeface="Garamond"/>
                <a:cs typeface="Garamond"/>
              </a:rPr>
              <a:t>Possible procedure</a:t>
            </a:r>
          </a:p>
          <a:p>
            <a:pPr marL="342900" indent="-342900" algn="l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Garamond"/>
                <a:cs typeface="Garamond"/>
              </a:rPr>
              <a:t>Start from </a:t>
            </a:r>
            <a:r>
              <a:rPr lang="en-US" sz="2000" dirty="0" err="1" smtClean="0">
                <a:latin typeface="Garamond"/>
                <a:cs typeface="Garamond"/>
              </a:rPr>
              <a:t>pTC</a:t>
            </a:r>
            <a:r>
              <a:rPr lang="en-US" sz="2000" dirty="0" smtClean="0">
                <a:latin typeface="Garamond"/>
                <a:cs typeface="Garamond"/>
              </a:rPr>
              <a:t> hits to identify hits on the</a:t>
            </a:r>
            <a:r>
              <a:rPr lang="en-US" sz="2000" dirty="0" smtClean="0">
                <a:latin typeface="Garamond"/>
                <a:cs typeface="Garamond"/>
              </a:rPr>
              <a:t> </a:t>
            </a:r>
            <a:r>
              <a:rPr lang="en-US" sz="2000" dirty="0" smtClean="0">
                <a:latin typeface="Garamond"/>
                <a:cs typeface="Garamond"/>
              </a:rPr>
              <a:t>exiting wires hits</a:t>
            </a:r>
            <a:endParaRPr lang="en-US" sz="2000" dirty="0" smtClean="0">
              <a:solidFill>
                <a:srgbClr val="FF0000"/>
              </a:solidFill>
              <a:latin typeface="Garamond"/>
              <a:cs typeface="Garamond"/>
            </a:endParaRPr>
          </a:p>
          <a:p>
            <a:pPr marL="342900" indent="-342900" algn="l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Garamond"/>
                <a:cs typeface="Garamond"/>
              </a:rPr>
              <a:t>Use them for the track segment seed </a:t>
            </a:r>
          </a:p>
          <a:p>
            <a:pPr marL="342900" indent="-342900" algn="l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Garamond"/>
                <a:cs typeface="Garamond"/>
              </a:rPr>
              <a:t>Define rough track segment</a:t>
            </a:r>
          </a:p>
          <a:p>
            <a:pPr marL="342900" indent="-342900" algn="l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Garamond"/>
                <a:cs typeface="Garamond"/>
              </a:rPr>
              <a:t>Do the </a:t>
            </a:r>
            <a:r>
              <a:rPr lang="en-US" sz="2000" dirty="0">
                <a:latin typeface="Garamond"/>
                <a:cs typeface="Garamond"/>
              </a:rPr>
              <a:t>H</a:t>
            </a:r>
            <a:r>
              <a:rPr lang="en-US" sz="2000" dirty="0" smtClean="0">
                <a:latin typeface="Garamond"/>
                <a:cs typeface="Garamond"/>
              </a:rPr>
              <a:t>ough transform </a:t>
            </a:r>
            <a:endParaRPr lang="en-US" sz="2000" dirty="0" smtClean="0">
              <a:latin typeface="Symbol" charset="2"/>
              <a:cs typeface="Symbol" charset="2"/>
            </a:endParaRPr>
          </a:p>
          <a:p>
            <a:pPr marL="342900" indent="-342900" algn="l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Garamond"/>
                <a:cs typeface="Garamond"/>
              </a:rPr>
              <a:t>Select there good hits</a:t>
            </a:r>
          </a:p>
          <a:p>
            <a:pPr marL="342900" indent="-342900" algn="l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Garamond"/>
                <a:cs typeface="Garamond"/>
              </a:rPr>
              <a:t>Use them for fitting with </a:t>
            </a:r>
            <a:r>
              <a:rPr lang="en-US" sz="2000" dirty="0" err="1">
                <a:latin typeface="Garamond"/>
                <a:cs typeface="Garamond"/>
              </a:rPr>
              <a:t>K</a:t>
            </a:r>
            <a:r>
              <a:rPr lang="en-US" sz="2000" dirty="0" err="1" smtClean="0">
                <a:latin typeface="Garamond"/>
                <a:cs typeface="Garamond"/>
              </a:rPr>
              <a:t>alman</a:t>
            </a:r>
            <a:r>
              <a:rPr lang="en-US" sz="2000" dirty="0" smtClean="0">
                <a:latin typeface="Garamond"/>
                <a:cs typeface="Garamond"/>
              </a:rPr>
              <a:t> filter</a:t>
            </a:r>
          </a:p>
          <a:p>
            <a:pPr marL="342900" indent="-342900" algn="l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Garamond"/>
                <a:cs typeface="Garamond"/>
              </a:rPr>
              <a:t>Search for other segments</a:t>
            </a:r>
          </a:p>
          <a:p>
            <a:pPr marL="342900" indent="-342900" algn="l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Garamond"/>
                <a:cs typeface="Garamond"/>
              </a:rPr>
              <a:t>Do global fit</a:t>
            </a:r>
          </a:p>
          <a:p>
            <a:pPr marL="342900" indent="-342900" algn="l">
              <a:buClr>
                <a:srgbClr val="FF0000"/>
              </a:buClr>
              <a:buFont typeface="Wingdings" charset="2"/>
              <a:buChar char="§"/>
            </a:pPr>
            <a:r>
              <a:rPr lang="en-US" sz="2000" dirty="0" smtClean="0">
                <a:latin typeface="Garamond"/>
                <a:cs typeface="Garamond"/>
              </a:rPr>
              <a:t>Repeat for all seeds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836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28700" y="381000"/>
            <a:ext cx="6362700" cy="609600"/>
          </a:xfrm>
          <a:ln/>
        </p:spPr>
        <p:txBody>
          <a:bodyPr/>
          <a:lstStyle/>
          <a:p>
            <a:r>
              <a:rPr lang="en-US" dirty="0" smtClean="0">
                <a:solidFill>
                  <a:srgbClr val="0000CC"/>
                </a:solidFill>
              </a:rPr>
              <a:t>Selected technology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914400" y="1371600"/>
            <a:ext cx="708660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We selected the following detector</a:t>
            </a:r>
            <a:endParaRPr lang="en-GB" sz="2000" dirty="0" smtClean="0">
              <a:solidFill>
                <a:srgbClr val="FF0000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buFont typeface="Arial" pitchFamily="34" charset="0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single volume </a:t>
            </a:r>
            <a:r>
              <a:rPr lang="en-GB" sz="2000" dirty="0">
                <a:solidFill>
                  <a:srgbClr val="0000CC"/>
                </a:solidFill>
                <a:latin typeface="Garamond"/>
                <a:cs typeface="Garamond"/>
              </a:rPr>
              <a:t>gaseous 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detector</a:t>
            </a:r>
          </a:p>
          <a:p>
            <a:pPr marL="342900" indent="-342900" algn="l" eaLnBrk="1" hangingPunct="1">
              <a:spcBef>
                <a:spcPct val="20000"/>
              </a:spcBef>
              <a:buFont typeface="Arial" pitchFamily="34" charset="0"/>
              <a:buChar char="•"/>
              <a:tabLst>
                <a:tab pos="6186488" algn="r"/>
              </a:tabLst>
            </a:pPr>
            <a:r>
              <a:rPr lang="en-GB" sz="2000" dirty="0">
                <a:solidFill>
                  <a:srgbClr val="0000CC"/>
                </a:solidFill>
                <a:latin typeface="Garamond"/>
                <a:cs typeface="Garamond"/>
              </a:rPr>
              <a:t>c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ylindrical shape with longitudinal wires</a:t>
            </a:r>
          </a:p>
          <a:p>
            <a:pPr marL="342900" indent="-342900" algn="l" eaLnBrk="1" hangingPunct="1">
              <a:spcBef>
                <a:spcPct val="20000"/>
              </a:spcBef>
              <a:buFont typeface="Arial" pitchFamily="34" charset="0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U–V stereo for hit positioning along the chamber axis</a:t>
            </a:r>
            <a:endParaRPr lang="en-GB" sz="2000" dirty="0" smtClean="0">
              <a:solidFill>
                <a:srgbClr val="008000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buFont typeface="Arial" pitchFamily="34" charset="0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low mass gas ( He : iC</a:t>
            </a:r>
            <a:r>
              <a:rPr lang="en-GB" sz="2000" baseline="-25000" dirty="0" smtClean="0">
                <a:solidFill>
                  <a:srgbClr val="0000CC"/>
                </a:solidFill>
                <a:latin typeface="Garamond"/>
                <a:cs typeface="Garamond"/>
              </a:rPr>
              <a:t>4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H</a:t>
            </a:r>
            <a:r>
              <a:rPr lang="en-GB" sz="2000" baseline="-25000" dirty="0" smtClean="0">
                <a:solidFill>
                  <a:srgbClr val="0000CC"/>
                </a:solidFill>
                <a:latin typeface="Garamond"/>
                <a:cs typeface="Garamond"/>
              </a:rPr>
              <a:t>10</a:t>
            </a:r>
            <a:r>
              <a:rPr lang="en-GB" sz="2000" dirty="0">
                <a:solidFill>
                  <a:srgbClr val="0000CC"/>
                </a:solidFill>
                <a:latin typeface="Garamond"/>
                <a:cs typeface="Garamond"/>
              </a:rPr>
              <a:t> 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– 90:10 </a:t>
            </a:r>
            <a:r>
              <a:rPr lang="en-GB" sz="2000" dirty="0" smtClean="0">
                <a:latin typeface="Garamond"/>
                <a:cs typeface="Garamond"/>
              </a:rPr>
              <a:t>presently foreseen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)</a:t>
            </a:r>
          </a:p>
          <a:p>
            <a:pPr marL="342900" indent="-342900" algn="l" eaLnBrk="1" hangingPunct="1">
              <a:spcBef>
                <a:spcPct val="20000"/>
              </a:spcBef>
              <a:buFont typeface="Arial" pitchFamily="34" charset="0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thin wires and small cell size</a:t>
            </a:r>
          </a:p>
          <a:p>
            <a:pPr marL="342900" indent="-342900" algn="l" eaLnBrk="1" hangingPunct="1">
              <a:spcBef>
                <a:spcPct val="20000"/>
              </a:spcBef>
              <a:buFont typeface="Arial" pitchFamily="34" charset="0"/>
              <a:buChar char="•"/>
              <a:tabLst>
                <a:tab pos="6186488" algn="r"/>
              </a:tabLst>
            </a:pPr>
            <a:endParaRPr lang="en-GB" sz="2000" dirty="0" smtClean="0">
              <a:solidFill>
                <a:srgbClr val="0000CC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Tentative goals</a:t>
            </a:r>
          </a:p>
          <a:p>
            <a:pPr marL="3429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Single hit resolution  </a:t>
            </a:r>
            <a:r>
              <a:rPr lang="en-GB" sz="2000" dirty="0">
                <a:solidFill>
                  <a:srgbClr val="008000"/>
                </a:solidFill>
                <a:latin typeface="Garamond"/>
                <a:cs typeface="Garamond"/>
              </a:rPr>
              <a:t>~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130 </a:t>
            </a:r>
            <a:r>
              <a:rPr lang="en-GB" sz="20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m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m 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in r</a:t>
            </a:r>
          </a:p>
          <a:p>
            <a:pPr marL="3429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Momentum resolution 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~130KeV</a:t>
            </a:r>
          </a:p>
          <a:p>
            <a:pPr marL="3429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Angular resolution    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~5 </a:t>
            </a:r>
            <a:r>
              <a:rPr lang="en-GB" sz="2000" dirty="0" err="1" smtClean="0">
                <a:solidFill>
                  <a:srgbClr val="008000"/>
                </a:solidFill>
                <a:latin typeface="Garamond"/>
                <a:cs typeface="Garamond"/>
              </a:rPr>
              <a:t>mrad</a:t>
            </a:r>
            <a:endParaRPr lang="en-GB" sz="2000" dirty="0">
              <a:solidFill>
                <a:srgbClr val="008000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buFont typeface="Arial"/>
              <a:buChar char="•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DC-TC matching eff. </a:t>
            </a:r>
            <a:r>
              <a:rPr lang="en-GB" sz="2000" dirty="0">
                <a:solidFill>
                  <a:srgbClr val="008000"/>
                </a:solidFill>
                <a:latin typeface="Garamond"/>
                <a:cs typeface="Garamond"/>
              </a:rPr>
              <a:t>~</a:t>
            </a: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 90 %</a:t>
            </a:r>
            <a:endParaRPr lang="en-GB" sz="2000" dirty="0">
              <a:solidFill>
                <a:srgbClr val="008000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endParaRPr lang="en-GB" sz="2000" baseline="30000" dirty="0" smtClean="0">
              <a:solidFill>
                <a:srgbClr val="0000CC"/>
              </a:solidFill>
              <a:latin typeface="Comic Sans MS" pitchFamily="66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200400"/>
            <a:ext cx="1845192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311309"/>
            <a:ext cx="1828800" cy="152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Pictorial view of Positron Spectrometer</a:t>
            </a:r>
            <a:endParaRPr lang="en-US" dirty="0"/>
          </a:p>
        </p:txBody>
      </p:sp>
      <p:pic>
        <p:nvPicPr>
          <p:cNvPr id="6" name="Picture 5" descr="spectrome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137492"/>
            <a:ext cx="6858000" cy="5720507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5486400" y="4686300"/>
            <a:ext cx="2743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 smtClean="0">
                <a:solidFill>
                  <a:srgbClr val="0033CC"/>
                </a:solidFill>
                <a:latin typeface="Garamond"/>
                <a:cs typeface="Garamond"/>
              </a:rPr>
              <a:t>Not shown:</a:t>
            </a:r>
          </a:p>
          <a:p>
            <a:pPr marL="342900" indent="-342900" algn="l">
              <a:buFont typeface="Arial"/>
              <a:buChar char="•"/>
            </a:pPr>
            <a:r>
              <a:rPr lang="en-GB" sz="2000" dirty="0" smtClean="0">
                <a:solidFill>
                  <a:srgbClr val="0033CC"/>
                </a:solidFill>
                <a:latin typeface="Garamond"/>
                <a:cs typeface="Garamond"/>
              </a:rPr>
              <a:t>COBRA</a:t>
            </a:r>
          </a:p>
          <a:p>
            <a:pPr marL="342900" indent="-342900" algn="l">
              <a:buFont typeface="Arial"/>
              <a:buChar char="•"/>
            </a:pPr>
            <a:r>
              <a:rPr lang="en-GB" sz="2000" dirty="0" smtClean="0">
                <a:solidFill>
                  <a:srgbClr val="0033CC"/>
                </a:solidFill>
                <a:latin typeface="Garamond"/>
                <a:cs typeface="Garamond"/>
              </a:rPr>
              <a:t>Tracker Mechanics</a:t>
            </a:r>
          </a:p>
          <a:p>
            <a:pPr marL="342900" indent="-342900" algn="l">
              <a:buFont typeface="Arial"/>
              <a:buChar char="•"/>
            </a:pPr>
            <a:r>
              <a:rPr lang="en-GB" sz="2000" dirty="0" smtClean="0">
                <a:solidFill>
                  <a:srgbClr val="0033CC"/>
                </a:solidFill>
                <a:latin typeface="Garamond"/>
                <a:cs typeface="Garamond"/>
              </a:rPr>
              <a:t>Tracker electronics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033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</a:t>
            </a:r>
            <a:r>
              <a:rPr lang="en-US" dirty="0" smtClean="0"/>
              <a:t>eometry</a:t>
            </a:r>
            <a:endParaRPr lang="en-US" dirty="0"/>
          </a:p>
        </p:txBody>
      </p:sp>
      <p:pic>
        <p:nvPicPr>
          <p:cNvPr id="8" name="Content Placeholder 7" descr="Z90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36" r="-5836"/>
          <a:stretch/>
        </p:blipFill>
        <p:spPr>
          <a:xfrm rot="5400000">
            <a:off x="3431820" y="3769080"/>
            <a:ext cx="2966160" cy="2743200"/>
          </a:xfrm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57200" y="1143000"/>
            <a:ext cx="59817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r>
              <a:rPr lang="en-GB" sz="2400" dirty="0" smtClean="0">
                <a:solidFill>
                  <a:srgbClr val="008000"/>
                </a:solidFill>
                <a:latin typeface="Garamond"/>
                <a:cs typeface="Garamond"/>
              </a:rPr>
              <a:t>Starting configuration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</a:t>
            </a:r>
            <a:endParaRPr lang="en-GB" sz="2000" dirty="0">
              <a:solidFill>
                <a:srgbClr val="0000CC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>
                <a:solidFill>
                  <a:srgbClr val="FF0000"/>
                </a:solidFill>
                <a:latin typeface="Garamond"/>
                <a:cs typeface="Garamond"/>
              </a:rPr>
              <a:t>10</a:t>
            </a:r>
            <a:r>
              <a:rPr lang="en-GB" sz="2000" dirty="0">
                <a:solidFill>
                  <a:srgbClr val="0000CC"/>
                </a:solidFill>
                <a:latin typeface="Garamond"/>
                <a:cs typeface="Garamond"/>
              </a:rPr>
              <a:t> layers </a:t>
            </a:r>
            <a:endParaRPr lang="en-GB" sz="2000" dirty="0">
              <a:solidFill>
                <a:srgbClr val="FF0000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Square projective cells of 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0.7 cm</a:t>
            </a:r>
            <a:r>
              <a:rPr lang="en-GB" sz="2000" baseline="30000" dirty="0" smtClean="0">
                <a:solidFill>
                  <a:srgbClr val="FF0000"/>
                </a:solidFill>
                <a:latin typeface="Garamond"/>
                <a:cs typeface="Garamond"/>
              </a:rPr>
              <a:t> 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Stereo angle of 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~ 8 deg 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with respect to Z</a:t>
            </a:r>
          </a:p>
          <a:p>
            <a:pPr marL="800100" lvl="1" indent="-342900" algn="l" eaLnBrk="1" hangingPunct="1">
              <a:spcBef>
                <a:spcPct val="20000"/>
              </a:spcBef>
              <a:buClr>
                <a:srgbClr val="FF0000"/>
              </a:buClr>
              <a:buFont typeface="Arial"/>
              <a:buChar char="•"/>
              <a:tabLst>
                <a:tab pos="6186488" algn="r"/>
              </a:tabLst>
            </a:pPr>
            <a:r>
              <a:rPr lang="en-GB" sz="2000" dirty="0" smtClean="0">
                <a:latin typeface="Garamond"/>
                <a:cs typeface="Garamond"/>
              </a:rPr>
              <a:t>Z resolution ~ 7 time the transverse resolution</a:t>
            </a:r>
            <a:endParaRPr lang="en-GB" sz="2000" dirty="0" smtClean="0">
              <a:solidFill>
                <a:srgbClr val="FF0000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25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and 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40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mm anode and field wires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He / iC</a:t>
            </a:r>
            <a:r>
              <a:rPr lang="en-GB" sz="2000" baseline="-25000" dirty="0" smtClean="0">
                <a:solidFill>
                  <a:srgbClr val="FF0000"/>
                </a:solidFill>
                <a:latin typeface="Garamond"/>
                <a:cs typeface="Garamond"/>
              </a:rPr>
              <a:t>4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H</a:t>
            </a:r>
            <a:r>
              <a:rPr lang="en-GB" sz="2000" baseline="-25000" dirty="0" smtClean="0">
                <a:solidFill>
                  <a:srgbClr val="FF0000"/>
                </a:solidFill>
                <a:latin typeface="Garamond"/>
                <a:cs typeface="Garamond"/>
              </a:rPr>
              <a:t>10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mixture at 90/10 ratio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Total length 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180 cm 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Outer radius 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29.2 cm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~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1380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anode wires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~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7500</a:t>
            </a: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 field wires</a:t>
            </a:r>
          </a:p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endParaRPr lang="en-GB" sz="2400" dirty="0" smtClean="0">
              <a:solidFill>
                <a:srgbClr val="008000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endParaRPr lang="en-GB" sz="2000" dirty="0" smtClean="0">
              <a:solidFill>
                <a:srgbClr val="0000CC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buFont typeface="Arial" pitchFamily="34" charset="0"/>
              <a:buChar char="•"/>
              <a:tabLst>
                <a:tab pos="6186488" algn="r"/>
              </a:tabLst>
            </a:pPr>
            <a:endParaRPr lang="en-GB" sz="2000" dirty="0" smtClean="0">
              <a:solidFill>
                <a:srgbClr val="0000CC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buFont typeface="Arial" pitchFamily="34" charset="0"/>
              <a:buChar char="•"/>
              <a:tabLst>
                <a:tab pos="6186488" algn="r"/>
              </a:tabLst>
            </a:pPr>
            <a:endParaRPr lang="en-GB" sz="2000" dirty="0" smtClean="0">
              <a:solidFill>
                <a:srgbClr val="0000CC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tabLst>
                <a:tab pos="6186488" algn="r"/>
              </a:tabLst>
            </a:pPr>
            <a:endParaRPr lang="en-GB" sz="2000" dirty="0" smtClean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pic>
        <p:nvPicPr>
          <p:cNvPr id="12" name="Picture 11" descr="Z90cell-big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60143" y="1055058"/>
            <a:ext cx="2519438" cy="2695323"/>
          </a:xfrm>
          <a:prstGeom prst="rect">
            <a:avLst/>
          </a:prstGeom>
        </p:spPr>
      </p:pic>
      <p:pic>
        <p:nvPicPr>
          <p:cNvPr id="14" name="Picture 13" descr="Z0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01443" y="3815443"/>
            <a:ext cx="2656114" cy="2743199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425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28700" y="381000"/>
            <a:ext cx="6362700" cy="609600"/>
          </a:xfrm>
          <a:ln/>
        </p:spPr>
        <p:txBody>
          <a:bodyPr/>
          <a:lstStyle/>
          <a:p>
            <a:r>
              <a:rPr lang="en-US" dirty="0" smtClean="0">
                <a:solidFill>
                  <a:srgbClr val="0000CC"/>
                </a:solidFill>
              </a:rPr>
              <a:t>Alternative solutions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914400" y="1257300"/>
            <a:ext cx="77724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tabLst>
                <a:tab pos="6186488" algn="r"/>
              </a:tabLst>
            </a:pPr>
            <a:r>
              <a:rPr lang="en-GB" sz="2000" dirty="0" smtClean="0">
                <a:solidFill>
                  <a:srgbClr val="008000"/>
                </a:solidFill>
                <a:latin typeface="Garamond"/>
                <a:cs typeface="Garamond"/>
              </a:rPr>
              <a:t>Two other options were investigated extensive simulations</a:t>
            </a:r>
            <a:endParaRPr lang="en-GB" sz="2000" dirty="0" smtClean="0">
              <a:solidFill>
                <a:srgbClr val="0000CC"/>
              </a:solidFill>
              <a:latin typeface="Garamond"/>
              <a:cs typeface="Garamond"/>
            </a:endParaRPr>
          </a:p>
          <a:p>
            <a:pPr marL="457200" indent="-457200" algn="l" eaLnBrk="1" hangingPunct="1">
              <a:spcBef>
                <a:spcPct val="20000"/>
              </a:spcBef>
              <a:buClr>
                <a:srgbClr val="FF0000"/>
              </a:buClr>
              <a:buFont typeface="+mj-lt"/>
              <a:buAutoNum type="arabicPeriod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Cylindrical drift chamber with transverse wires and stereo readout</a:t>
            </a:r>
          </a:p>
          <a:p>
            <a:pPr marL="457200" indent="-457200" algn="l" eaLnBrk="1" hangingPunct="1">
              <a:spcBef>
                <a:spcPct val="20000"/>
              </a:spcBef>
              <a:buClr>
                <a:srgbClr val="FF0000"/>
              </a:buClr>
              <a:buFont typeface="+mj-lt"/>
              <a:buAutoNum type="arabicPeriod"/>
              <a:tabLst>
                <a:tab pos="6186488" algn="r"/>
              </a:tabLst>
            </a:pPr>
            <a:r>
              <a:rPr lang="en-GB" sz="2000" dirty="0" smtClean="0">
                <a:solidFill>
                  <a:srgbClr val="0000CC"/>
                </a:solidFill>
                <a:latin typeface="Garamond"/>
                <a:cs typeface="Garamond"/>
              </a:rPr>
              <a:t>Transverse Time Projection Chamber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buFont typeface="Arial" pitchFamily="34" charset="0"/>
              <a:buChar char="•"/>
              <a:tabLst>
                <a:tab pos="6186488" algn="r"/>
              </a:tabLst>
            </a:pPr>
            <a:endParaRPr lang="en-GB" sz="2000" dirty="0" smtClean="0">
              <a:solidFill>
                <a:srgbClr val="0000CC"/>
              </a:solidFill>
              <a:latin typeface="Garamond"/>
              <a:cs typeface="Garamond"/>
            </a:endParaRPr>
          </a:p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tabLst>
                <a:tab pos="6186488" algn="r"/>
              </a:tabLst>
            </a:pPr>
            <a:endParaRPr lang="en-GB" sz="2000" baseline="30000" dirty="0" smtClean="0">
              <a:solidFill>
                <a:srgbClr val="0000CC"/>
              </a:solidFill>
              <a:latin typeface="Comic Sans MS" pitchFamily="66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2971800"/>
            <a:ext cx="4356100" cy="2979719"/>
          </a:xfrm>
          <a:prstGeom prst="rect">
            <a:avLst/>
          </a:prstGeom>
        </p:spPr>
      </p:pic>
      <p:pic>
        <p:nvPicPr>
          <p:cNvPr id="7" name="Immagine 6" descr="gem_cyldch_tr_4views.jpg"/>
          <p:cNvPicPr>
            <a:picLocks noChangeAspect="1"/>
          </p:cNvPicPr>
          <p:nvPr/>
        </p:nvPicPr>
        <p:blipFill>
          <a:blip r:embed="rId3" cstate="print"/>
          <a:srcRect t="16400" b="17939"/>
          <a:stretch>
            <a:fillRect/>
          </a:stretch>
        </p:blipFill>
        <p:spPr>
          <a:xfrm>
            <a:off x="5029200" y="2857500"/>
            <a:ext cx="3840460" cy="3620278"/>
          </a:xfrm>
          <a:prstGeom prst="rect">
            <a:avLst/>
          </a:prstGeom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629400" y="2514600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tabLst>
                <a:tab pos="6186488" algn="r"/>
              </a:tabLst>
            </a:pP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1. </a:t>
            </a:r>
            <a:endParaRPr lang="en-GB" sz="2000" baseline="300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171700" y="2514600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1" hangingPunct="1">
              <a:spcBef>
                <a:spcPct val="20000"/>
              </a:spcBef>
              <a:buClr>
                <a:srgbClr val="FF0000"/>
              </a:buClr>
              <a:tabLst>
                <a:tab pos="6186488" algn="r"/>
              </a:tabLst>
            </a:pPr>
            <a:r>
              <a:rPr lang="en-GB" sz="2000" dirty="0">
                <a:solidFill>
                  <a:srgbClr val="FF0000"/>
                </a:solidFill>
                <a:latin typeface="Garamond"/>
                <a:cs typeface="Garamond"/>
              </a:rPr>
              <a:t>2</a:t>
            </a:r>
            <a:r>
              <a:rPr lang="en-GB" sz="2000" dirty="0" smtClean="0">
                <a:solidFill>
                  <a:srgbClr val="FF0000"/>
                </a:solidFill>
                <a:latin typeface="Garamond"/>
                <a:cs typeface="Garamond"/>
              </a:rPr>
              <a:t>. </a:t>
            </a:r>
            <a:endParaRPr lang="en-GB" sz="2000" baseline="300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PSI BVR - 14 Jan 2013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DE9C9-B077-41EE-B1A6-5053CDA36AC0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635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29065</TotalTime>
  <Words>2611</Words>
  <Application>Microsoft Macintosh PowerPoint</Application>
  <PresentationFormat>On-screen Show (4:3)</PresentationFormat>
  <Paragraphs>688</Paragraphs>
  <Slides>54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6" baseType="lpstr">
      <vt:lpstr>Default Design</vt:lpstr>
      <vt:lpstr>Equation</vt:lpstr>
      <vt:lpstr>The new MEG tracker</vt:lpstr>
      <vt:lpstr>Table of content</vt:lpstr>
      <vt:lpstr>Present system</vt:lpstr>
      <vt:lpstr>Present performance summary</vt:lpstr>
      <vt:lpstr>Table of content</vt:lpstr>
      <vt:lpstr>Selected technology</vt:lpstr>
      <vt:lpstr>Pictorial view of Positron Spectrometer</vt:lpstr>
      <vt:lpstr>Geometry</vt:lpstr>
      <vt:lpstr>Alternative solutions</vt:lpstr>
      <vt:lpstr>TPC prototype </vt:lpstr>
      <vt:lpstr>Alternative solutions</vt:lpstr>
      <vt:lpstr>Table of content</vt:lpstr>
      <vt:lpstr>Simulation and Reconstruction</vt:lpstr>
      <vt:lpstr>Chamber simulation</vt:lpstr>
      <vt:lpstr>Expected performances </vt:lpstr>
      <vt:lpstr>Table of content</vt:lpstr>
      <vt:lpstr>Key item #1: Single hit resolution</vt:lpstr>
      <vt:lpstr>Hit resolution</vt:lpstr>
      <vt:lpstr>Hit resolution</vt:lpstr>
      <vt:lpstr>Integration </vt:lpstr>
      <vt:lpstr>PowerPoint Presentation</vt:lpstr>
      <vt:lpstr>3 cell prototype</vt:lpstr>
      <vt:lpstr>Signals </vt:lpstr>
      <vt:lpstr>PowerPoint Presentation</vt:lpstr>
      <vt:lpstr>FE</vt:lpstr>
      <vt:lpstr>Key item #2: chamber ageing </vt:lpstr>
      <vt:lpstr>The ageing measurement</vt:lpstr>
      <vt:lpstr>Numbers</vt:lpstr>
      <vt:lpstr>Ageing prototype</vt:lpstr>
      <vt:lpstr>Ageing prototype configuration</vt:lpstr>
      <vt:lpstr>Gas &amp; X-ray source</vt:lpstr>
      <vt:lpstr>Measuring configuration</vt:lpstr>
      <vt:lpstr>Measuring configuration</vt:lpstr>
      <vt:lpstr>Result: DC current vs. time</vt:lpstr>
      <vt:lpstr>DC Current drop</vt:lpstr>
      <vt:lpstr>Fit to DC current drop</vt:lpstr>
      <vt:lpstr>Estimated 1-year aging</vt:lpstr>
      <vt:lpstr>Table of content</vt:lpstr>
      <vt:lpstr>Support structure</vt:lpstr>
      <vt:lpstr>Assembly procedure</vt:lpstr>
      <vt:lpstr>PCB</vt:lpstr>
      <vt:lpstr>Wiring machine</vt:lpstr>
      <vt:lpstr>Assembly</vt:lpstr>
      <vt:lpstr>Table of content</vt:lpstr>
      <vt:lpstr>Key elements</vt:lpstr>
      <vt:lpstr>Schedule and Milestones</vt:lpstr>
      <vt:lpstr>Next year commitments</vt:lpstr>
      <vt:lpstr>Full schedule</vt:lpstr>
      <vt:lpstr>COST</vt:lpstr>
      <vt:lpstr>Remarks</vt:lpstr>
      <vt:lpstr>Conclusion </vt:lpstr>
      <vt:lpstr>Gas circuit</vt:lpstr>
      <vt:lpstr>X-ray monitoring</vt:lpstr>
      <vt:lpstr>Pattern recognition and filter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Marco Grassi</cp:lastModifiedBy>
  <cp:revision>622</cp:revision>
  <cp:lastPrinted>2013-01-14T11:07:35Z</cp:lastPrinted>
  <dcterms:created xsi:type="dcterms:W3CDTF">2012-02-21T11:17:50Z</dcterms:created>
  <dcterms:modified xsi:type="dcterms:W3CDTF">2013-01-14T11:08:10Z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