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8"/>
  </p:notesMasterIdLst>
  <p:handoutMasterIdLst>
    <p:handoutMasterId r:id="rId59"/>
  </p:handoutMasterIdLst>
  <p:sldIdLst>
    <p:sldId id="277" r:id="rId2"/>
    <p:sldId id="400" r:id="rId3"/>
    <p:sldId id="399" r:id="rId4"/>
    <p:sldId id="440" r:id="rId5"/>
    <p:sldId id="401" r:id="rId6"/>
    <p:sldId id="402" r:id="rId7"/>
    <p:sldId id="406" r:id="rId8"/>
    <p:sldId id="433" r:id="rId9"/>
    <p:sldId id="403" r:id="rId10"/>
    <p:sldId id="404" r:id="rId11"/>
    <p:sldId id="405" r:id="rId12"/>
    <p:sldId id="408" r:id="rId13"/>
    <p:sldId id="409" r:id="rId14"/>
    <p:sldId id="380" r:id="rId15"/>
    <p:sldId id="382" r:id="rId16"/>
    <p:sldId id="410" r:id="rId17"/>
    <p:sldId id="383" r:id="rId18"/>
    <p:sldId id="390" r:id="rId19"/>
    <p:sldId id="391" r:id="rId20"/>
    <p:sldId id="411" r:id="rId21"/>
    <p:sldId id="413" r:id="rId22"/>
    <p:sldId id="442" r:id="rId23"/>
    <p:sldId id="412" r:id="rId24"/>
    <p:sldId id="418" r:id="rId25"/>
    <p:sldId id="421" r:id="rId26"/>
    <p:sldId id="419" r:id="rId27"/>
    <p:sldId id="422" r:id="rId28"/>
    <p:sldId id="423" r:id="rId29"/>
    <p:sldId id="425" r:id="rId30"/>
    <p:sldId id="424" r:id="rId31"/>
    <p:sldId id="426" r:id="rId32"/>
    <p:sldId id="420" r:id="rId33"/>
    <p:sldId id="431" r:id="rId34"/>
    <p:sldId id="429" r:id="rId35"/>
    <p:sldId id="432" r:id="rId36"/>
    <p:sldId id="430" r:id="rId37"/>
    <p:sldId id="397" r:id="rId38"/>
    <p:sldId id="441" r:id="rId39"/>
    <p:sldId id="398" r:id="rId40"/>
    <p:sldId id="438" r:id="rId41"/>
    <p:sldId id="439" r:id="rId42"/>
    <p:sldId id="434" r:id="rId43"/>
    <p:sldId id="427" r:id="rId44"/>
    <p:sldId id="379" r:id="rId45"/>
    <p:sldId id="428" r:id="rId46"/>
    <p:sldId id="435" r:id="rId47"/>
    <p:sldId id="436" r:id="rId48"/>
    <p:sldId id="437" r:id="rId49"/>
    <p:sldId id="414" r:id="rId50"/>
    <p:sldId id="415" r:id="rId51"/>
    <p:sldId id="386" r:id="rId52"/>
    <p:sldId id="385" r:id="rId53"/>
    <p:sldId id="387" r:id="rId54"/>
    <p:sldId id="388" r:id="rId55"/>
    <p:sldId id="416" r:id="rId56"/>
    <p:sldId id="417" r:id="rId57"/>
  </p:sldIdLst>
  <p:sldSz cx="10080625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FFFF"/>
    <a:srgbClr val="FF00FF"/>
    <a:srgbClr val="FB6A5F"/>
    <a:srgbClr val="FA7A7A"/>
    <a:srgbClr val="FEBABA"/>
    <a:srgbClr val="CCFF99"/>
    <a:srgbClr val="24CA2C"/>
    <a:srgbClr val="FFFF99"/>
    <a:srgbClr val="F834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スタイル (淡色)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FD0F851-EC5A-4D38-B0AD-8093EC10F338}" styleName="淡色スタイル 1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スタイル (中間)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06799F8-075E-4A3A-A7F6-7FBC6576F1A4}" styleName="テーマ スタイル 2 - アクセント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16D9F66E-5EB9-4882-86FB-DCBF35E3C3E4}" styleName="中間スタイル 4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中間スタイル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84" autoAdjust="0"/>
    <p:restoredTop sz="94053" autoAdjust="0"/>
  </p:normalViewPr>
  <p:slideViewPr>
    <p:cSldViewPr snapToGrid="0">
      <p:cViewPr varScale="1">
        <p:scale>
          <a:sx n="79" d="100"/>
          <a:sy n="79" d="100"/>
        </p:scale>
        <p:origin x="-1248" y="-84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320" cy="53424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0"/>
          <a:lstStyle/>
          <a:p>
            <a:pPr marL="0" marR="0" lvl="0" indent="0" algn="l" rtl="0" hangingPunct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endParaRPr lang="en-US" sz="1400" b="0" i="0" u="none" strike="noStrike" baseline="0">
              <a:ln>
                <a:noFill/>
              </a:ln>
              <a:solidFill>
                <a:srgbClr val="000000"/>
              </a:solidFill>
              <a:latin typeface="Bitstream Vera Sans" pitchFamily="18"/>
              <a:ea typeface="東風ゴシック" pitchFamily="2"/>
              <a:cs typeface="東風ゴシック" pitchFamily="2"/>
            </a:endParaRPr>
          </a:p>
        </p:txBody>
      </p:sp>
      <p:sp>
        <p:nvSpPr>
          <p:cNvPr id="3" name="日付プレースホルダー 2"/>
          <p:cNvSpPr txBox="1">
            <a:spLocks noGrp="1"/>
          </p:cNvSpPr>
          <p:nvPr>
            <p:ph type="dt" sz="quarter" idx="1"/>
          </p:nvPr>
        </p:nvSpPr>
        <p:spPr>
          <a:xfrm>
            <a:off x="4279320" y="0"/>
            <a:ext cx="3280320" cy="53424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0"/>
          <a:lstStyle/>
          <a:p>
            <a:pPr marL="0" marR="0" lvl="0" indent="0" algn="r" rtl="0" hangingPunct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endParaRPr lang="en-US" sz="1400" b="0" i="0" u="none" strike="noStrike" baseline="0">
              <a:ln>
                <a:noFill/>
              </a:ln>
              <a:solidFill>
                <a:srgbClr val="000000"/>
              </a:solidFill>
              <a:latin typeface="Bitstream Vera Sans" pitchFamily="18"/>
              <a:ea typeface="東風ゴシック" pitchFamily="2"/>
              <a:cs typeface="東風ゴシック" pitchFamily="2"/>
            </a:endParaRPr>
          </a:p>
        </p:txBody>
      </p:sp>
      <p:sp>
        <p:nvSpPr>
          <p:cNvPr id="4" name="フッター プレースホルダー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320" cy="53424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0"/>
          <a:lstStyle/>
          <a:p>
            <a:pPr marL="0" marR="0" lvl="0" indent="0" algn="l" rtl="0" hangingPunct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endParaRPr lang="en-US" sz="1400" b="0" i="0" u="none" strike="noStrike" baseline="0">
              <a:ln>
                <a:noFill/>
              </a:ln>
              <a:solidFill>
                <a:srgbClr val="000000"/>
              </a:solidFill>
              <a:latin typeface="Bitstream Vera Sans" pitchFamily="18"/>
              <a:ea typeface="東風ゴシック" pitchFamily="2"/>
              <a:cs typeface="東風ゴシック" pitchFamily="2"/>
            </a:endParaRPr>
          </a:p>
        </p:txBody>
      </p:sp>
      <p:sp>
        <p:nvSpPr>
          <p:cNvPr id="5" name="スライド番号プレースホルダー 4"/>
          <p:cNvSpPr txBox="1">
            <a:spLocks noGrp="1"/>
          </p:cNvSpPr>
          <p:nvPr>
            <p:ph type="sldNum" sz="quarter" idx="3"/>
          </p:nvPr>
        </p:nvSpPr>
        <p:spPr>
          <a:xfrm>
            <a:off x="4279320" y="10157400"/>
            <a:ext cx="3280320" cy="53424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0"/>
          <a:lstStyle/>
          <a:p>
            <a:pPr marL="0" marR="0" lvl="0" indent="0" algn="r" rtl="0" hangingPunct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fld id="{E8B5A5AC-4780-4B0A-BF8A-381D1211E8C8}" type="slidenum">
              <a:t>‹#›</a:t>
            </a:fld>
            <a:endParaRPr lang="en-US" sz="1400" b="0" i="0" u="none" strike="noStrike" baseline="0">
              <a:ln>
                <a:noFill/>
              </a:ln>
              <a:solidFill>
                <a:srgbClr val="000000"/>
              </a:solidFill>
              <a:latin typeface="Bitstream Vera Sans" pitchFamily="18"/>
              <a:ea typeface="東風ゴシック" pitchFamily="2"/>
              <a:cs typeface="東風ゴシック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9947094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ノート プレースホルダー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 altLang="ja-JP"/>
          </a:p>
        </p:txBody>
      </p:sp>
      <p:sp>
        <p:nvSpPr>
          <p:cNvPr id="4" name="ヘッダー プレースホルダー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marL="0" marR="0" lvl="0" indent="0" algn="l" rtl="0" hangingPunct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lang="en-US" sz="1400" b="0" i="0" u="none" strike="noStrike" baseline="0">
                <a:solidFill>
                  <a:srgbClr val="000000"/>
                </a:solidFill>
                <a:latin typeface="Bitstream Vera Sans" pitchFamily="18"/>
                <a:ea typeface="東風ゴシック" pitchFamily="2"/>
                <a:cs typeface="東風ゴシック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日付プレースホルダー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marL="0" marR="0" lvl="0" indent="0" algn="r" rtl="0" hangingPunct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lang="en-US" sz="1400" b="0" i="0" u="none" strike="noStrike" baseline="0">
                <a:solidFill>
                  <a:srgbClr val="000000"/>
                </a:solidFill>
                <a:latin typeface="Bitstream Vera Sans" pitchFamily="18"/>
                <a:ea typeface="東風ゴシック" pitchFamily="2"/>
                <a:cs typeface="東風ゴシック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フッター プレースホルダー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marL="0" marR="0" lvl="0" indent="0" algn="l" rtl="0" hangingPunct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lang="en-US" sz="1400" b="0" i="0" u="none" strike="noStrike" baseline="0">
                <a:solidFill>
                  <a:srgbClr val="000000"/>
                </a:solidFill>
                <a:latin typeface="Bitstream Vera Sans" pitchFamily="18"/>
                <a:ea typeface="東風ゴシック" pitchFamily="2"/>
                <a:cs typeface="東風ゴシック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スライド番号プレースホルダー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marL="0" marR="0" lvl="0" indent="0" algn="r" rtl="0" hangingPunct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lang="en-US" sz="1400" b="0" i="0" u="none" strike="noStrike" baseline="0">
                <a:solidFill>
                  <a:srgbClr val="000000"/>
                </a:solidFill>
                <a:latin typeface="Bitstream Vera Sans" pitchFamily="18"/>
                <a:ea typeface="東風ゴシック" pitchFamily="2"/>
                <a:cs typeface="東風ゴシック" pitchFamily="2"/>
              </a:defRPr>
            </a:lvl1pPr>
          </a:lstStyle>
          <a:p>
            <a:pPr lvl="0"/>
            <a:fld id="{9CBA89BA-AF2A-4728-ADFC-57CA13C1B8D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613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rtl="0" hangingPunct="0">
      <a:lnSpc>
        <a:spcPct val="100000"/>
      </a:lnSpc>
      <a:spcBef>
        <a:spcPts val="448"/>
      </a:spcBef>
      <a:spcAft>
        <a:spcPts val="0"/>
      </a:spcAft>
      <a:tabLst>
        <a:tab pos="0" algn="l"/>
        <a:tab pos="448919" algn="l"/>
        <a:tab pos="898199" algn="l"/>
        <a:tab pos="1347480" algn="l"/>
        <a:tab pos="1796760" algn="l"/>
        <a:tab pos="2246040" algn="l"/>
        <a:tab pos="2695320" algn="l"/>
        <a:tab pos="3144600" algn="l"/>
        <a:tab pos="3593880" algn="l"/>
        <a:tab pos="4043159" algn="l"/>
        <a:tab pos="4492440" algn="l"/>
        <a:tab pos="4941719" algn="l"/>
        <a:tab pos="5391000" algn="l"/>
        <a:tab pos="5840280" algn="l"/>
        <a:tab pos="6289560" algn="l"/>
        <a:tab pos="6738840" algn="l"/>
        <a:tab pos="7188120" algn="l"/>
        <a:tab pos="7637400" algn="l"/>
        <a:tab pos="8086679" algn="l"/>
        <a:tab pos="8535960" algn="l"/>
        <a:tab pos="8985240" algn="l"/>
      </a:tabLst>
      <a:defRPr lang="en-US" altLang="ja-JP" sz="1200" b="0" i="0" u="none" strike="noStrike" baseline="0">
        <a:ln>
          <a:noFill/>
        </a:ln>
        <a:solidFill>
          <a:srgbClr val="000000"/>
        </a:solidFill>
        <a:latin typeface="Times New Roman" pitchFamily="18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>
            <a:lvl1pPr algn="r">
              <a:buFontTx/>
              <a:buNone/>
              <a:defRPr sz="3600" baseline="0">
                <a:latin typeface="Luxi Sans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87984" y="4283893"/>
            <a:ext cx="7056437" cy="1931988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 smtClean="0"/>
              <a:t>マスター サブタイトルの書式設定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68140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DFCEABF-CCE2-4D0B-A925-00BEEE6F19F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406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1C61A79-A0A6-4E12-AC2A-8323CF7E67A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195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323138" y="265113"/>
            <a:ext cx="2252662" cy="649287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63563" y="265113"/>
            <a:ext cx="6607175" cy="649287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924F923-BEF7-4096-ADDA-B569DA8655D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760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27774" y="1193533"/>
            <a:ext cx="8572658" cy="5564746"/>
          </a:xfrm>
          <a:ln>
            <a:noFill/>
          </a:ln>
        </p:spPr>
        <p:txBody>
          <a:bodyPr/>
          <a:lstStyle>
            <a:lvl1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defRPr sz="2800" b="1">
                <a:solidFill>
                  <a:schemeClr val="tx1">
                    <a:lumMod val="95000"/>
                    <a:lumOff val="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>
              <a:lnSpc>
                <a:spcPct val="100000"/>
              </a:lnSpc>
              <a:spcBef>
                <a:spcPts val="200"/>
              </a:spcBef>
              <a:spcAft>
                <a:spcPts val="300"/>
              </a:spcAft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2pPr>
            <a:lvl3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3pPr>
            <a:lvl4pPr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4pPr>
            <a:lvl5pPr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5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7" name="タイトル 6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buFontTx/>
              <a:buNone/>
              <a:defRPr sz="4400" baseline="0"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kumimoji="1" lang="ja-JP" altLang="en-US" dirty="0" smtClean="0"/>
              <a:t>マスター </a:t>
            </a:r>
            <a:r>
              <a:rPr kumimoji="1" lang="en-US" altLang="ja-JP" dirty="0" smtClean="0"/>
              <a:t>Title </a:t>
            </a:r>
            <a:r>
              <a:rPr kumimoji="1" lang="ja-JP" altLang="en-US" dirty="0" smtClean="0"/>
              <a:t>の書式設定</a:t>
            </a:r>
            <a:endParaRPr kumimoji="1" lang="ja-JP" altLang="en-US" dirty="0"/>
          </a:p>
        </p:txBody>
      </p:sp>
      <p:sp>
        <p:nvSpPr>
          <p:cNvPr id="4" name="円/楕円 3"/>
          <p:cNvSpPr/>
          <p:nvPr userDrawn="1"/>
        </p:nvSpPr>
        <p:spPr>
          <a:xfrm>
            <a:off x="9400432" y="7012105"/>
            <a:ext cx="504056" cy="50405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スライド番号プレースホルダー 9"/>
          <p:cNvSpPr txBox="1">
            <a:spLocks/>
          </p:cNvSpPr>
          <p:nvPr userDrawn="1"/>
        </p:nvSpPr>
        <p:spPr>
          <a:xfrm>
            <a:off x="9338555" y="7121993"/>
            <a:ext cx="635578" cy="2728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>
              <a:defRPr lang="ja-JP"/>
            </a:defPPr>
            <a:lvl1pPr marL="0" marR="0" lvl="0" indent="0" algn="r" defTabSz="914400" rtl="0" eaLnBrk="1" latinLnBrk="0" hangingPunct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kumimoji="1" lang="en-US" sz="2400" b="1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Luxi Sans"/>
                <a:ea typeface="東風ゴシック" pitchFamily="2"/>
                <a:cs typeface="東風ゴシック" pitchFamily="2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A71C7431-EA12-4698-9AEE-C13EB3A73751}" type="slidenum">
              <a:rPr lang="en-US" altLang="ja-JP" smtClean="0"/>
              <a:pPr algn="ctr"/>
              <a:t>‹#›</a:t>
            </a:fld>
            <a:endParaRPr lang="ja-JP" altLang="en-US" dirty="0"/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2574816" y="7274633"/>
            <a:ext cx="4900680" cy="240480"/>
          </a:xfrm>
        </p:spPr>
        <p:txBody>
          <a:bodyPr/>
          <a:lstStyle/>
          <a:p>
            <a:pPr lvl="0"/>
            <a:r>
              <a:rPr lang="en-US" dirty="0" smtClean="0"/>
              <a:t>Yusuke UCHIYAMA, the University of Tokyo </a:t>
            </a:r>
            <a:endParaRPr lang="en-US" dirty="0"/>
          </a:p>
        </p:txBody>
      </p:sp>
      <p:sp>
        <p:nvSpPr>
          <p:cNvPr id="23" name="フッター プレースホルダー 16"/>
          <p:cNvSpPr txBox="1">
            <a:spLocks/>
          </p:cNvSpPr>
          <p:nvPr userDrawn="1"/>
        </p:nvSpPr>
        <p:spPr>
          <a:xfrm>
            <a:off x="461640" y="7242592"/>
            <a:ext cx="2593794" cy="2404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>
              <a:defRPr lang="ja-JP"/>
            </a:defPPr>
            <a:lvl1pPr marL="0" marR="0" lvl="0" indent="0" algn="ctr" defTabSz="914400" rtl="0" eaLnBrk="1" latinLnBrk="0" hangingPunct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kumimoji="1" lang="en-US" sz="1400" b="0" i="0" u="none" strike="noStrike" kern="1200" baseline="0">
                <a:solidFill>
                  <a:srgbClr val="000000"/>
                </a:solidFill>
                <a:latin typeface="Bitstream Vera Sans" pitchFamily="18"/>
                <a:ea typeface="東風ゴシック" pitchFamily="2"/>
                <a:cs typeface="東風ゴシック" pitchFamily="2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2"/>
          </p:nvPr>
        </p:nvSpPr>
        <p:spPr>
          <a:xfrm>
            <a:off x="714300" y="7288197"/>
            <a:ext cx="1860455" cy="252028"/>
          </a:xfrm>
        </p:spPr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6888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>
              <a:defRPr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2pPr>
            <a:lvl3pPr>
              <a:defRPr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3pPr>
            <a:lvl4pPr>
              <a:defRPr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4pPr>
            <a:lvl5pPr>
              <a:defRPr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5pPr>
          </a:lstStyle>
          <a:p>
            <a:pPr lvl="0"/>
            <a:r>
              <a:rPr kumimoji="1" lang="ja-JP" altLang="en-US" dirty="0" smtClean="0"/>
              <a:t>マスター テキストの書式設定</a:t>
            </a:r>
            <a:r>
              <a:rPr kumimoji="1" lang="en-US" altLang="ja-JP" dirty="0" err="1" smtClean="0"/>
              <a:t>uchiyama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uchiyama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uchiyama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7" name="タイトル 6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buFontTx/>
              <a:buNone/>
              <a:defRPr baseline="0"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kumimoji="1" lang="ja-JP" altLang="en-US" dirty="0" smtClean="0"/>
              <a:t>マスター </a:t>
            </a:r>
            <a:r>
              <a:rPr kumimoji="1" lang="en-US" altLang="ja-JP" dirty="0" smtClean="0"/>
              <a:t>Title </a:t>
            </a:r>
            <a:r>
              <a:rPr kumimoji="1" lang="ja-JP" altLang="en-US" dirty="0" smtClean="0"/>
              <a:t>の書式設定</a:t>
            </a:r>
            <a:endParaRPr kumimoji="1" lang="ja-JP" altLang="en-US" dirty="0"/>
          </a:p>
        </p:txBody>
      </p:sp>
      <p:sp>
        <p:nvSpPr>
          <p:cNvPr id="8" name="日付プレースホルダー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Luxi Sans"/>
              </a:defRPr>
            </a:lvl1pPr>
          </a:lstStyle>
          <a:p>
            <a:r>
              <a:rPr lang="en-US" altLang="ja-JP" smtClean="0"/>
              <a:t>PSI BVR 2013 Jan.</a:t>
            </a:r>
            <a:endParaRPr lang="ja-JP" altLang="en-US" dirty="0"/>
          </a:p>
        </p:txBody>
      </p:sp>
      <p:sp>
        <p:nvSpPr>
          <p:cNvPr id="9" name="フッター プレースホルダー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latin typeface="Luxi Sans"/>
              </a:defRPr>
            </a:lvl1pPr>
          </a:lstStyle>
          <a:p>
            <a:r>
              <a:rPr lang="en-US" smtClean="0"/>
              <a:t>Yusuke UCHIYAMA, the University of Tokyo </a:t>
            </a:r>
            <a:endParaRPr lang="en-US" dirty="0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>
          <a:xfrm>
            <a:off x="8353856" y="7135560"/>
            <a:ext cx="1510992" cy="272880"/>
          </a:xfrm>
        </p:spPr>
        <p:txBody>
          <a:bodyPr/>
          <a:lstStyle>
            <a:lvl1pPr>
              <a:defRPr sz="2000">
                <a:latin typeface="Luxi Sans"/>
              </a:defRPr>
            </a:lvl1pPr>
          </a:lstStyle>
          <a:p>
            <a:fld id="{A71C7431-EA12-4698-9AEE-C13EB3A73751}" type="slidenum">
              <a:rPr lang="en-US" altLang="ja-JP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13001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834DD0A-FA56-412A-AC81-B01D47E3BF5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543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63563" y="1065213"/>
            <a:ext cx="4429125" cy="569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145088" y="1065213"/>
            <a:ext cx="4430712" cy="569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01EC83F-59E8-4583-87CD-96BE3A48928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419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6DAD2C6-CC10-4BBC-9C9E-7CB689E6942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915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7F212DE-C03E-44A6-B19F-BEC92349BF7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569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C2AB9F2-8B00-42BA-986D-5FC78F2083A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193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1465D99-24FD-4D39-84FC-AB489A124F9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288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360" y="3759839"/>
            <a:ext cx="11906280" cy="3810240"/>
            <a:chOff x="360" y="3759839"/>
            <a:chExt cx="11906280" cy="3810240"/>
          </a:xfrm>
        </p:grpSpPr>
        <p:pic>
          <p:nvPicPr>
            <p:cNvPr id="3" name="図 2"/>
            <p:cNvPicPr>
              <a:picLocks noChangeAspect="1"/>
            </p:cNvPicPr>
            <p:nvPr/>
          </p:nvPicPr>
          <p:blipFill>
            <a:blip r:embed="rId14">
              <a:lum/>
              <a:alphaModFix/>
            </a:blip>
            <a:srcRect/>
            <a:stretch>
              <a:fillRect/>
            </a:stretch>
          </p:blipFill>
          <p:spPr>
            <a:xfrm>
              <a:off x="360" y="3759839"/>
              <a:ext cx="11905920" cy="2761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14">
              <a:lum/>
              <a:alphaModFix/>
            </a:blip>
            <a:srcRect/>
            <a:stretch>
              <a:fillRect/>
            </a:stretch>
          </p:blipFill>
          <p:spPr>
            <a:xfrm>
              <a:off x="720" y="4012919"/>
              <a:ext cx="11905920" cy="2757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14">
              <a:lum/>
              <a:alphaModFix/>
            </a:blip>
            <a:srcRect/>
            <a:stretch>
              <a:fillRect/>
            </a:stretch>
          </p:blipFill>
          <p:spPr>
            <a:xfrm>
              <a:off x="360" y="4264920"/>
              <a:ext cx="11905920" cy="2761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14">
              <a:lum/>
              <a:alphaModFix/>
            </a:blip>
            <a:srcRect/>
            <a:stretch>
              <a:fillRect/>
            </a:stretch>
          </p:blipFill>
          <p:spPr>
            <a:xfrm>
              <a:off x="720" y="4518000"/>
              <a:ext cx="11905920" cy="2757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14">
              <a:lum/>
              <a:alphaModFix/>
            </a:blip>
            <a:srcRect/>
            <a:stretch>
              <a:fillRect/>
            </a:stretch>
          </p:blipFill>
          <p:spPr>
            <a:xfrm>
              <a:off x="360" y="4769640"/>
              <a:ext cx="11905920" cy="2757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図 7"/>
            <p:cNvPicPr>
              <a:picLocks noChangeAspect="1"/>
            </p:cNvPicPr>
            <p:nvPr/>
          </p:nvPicPr>
          <p:blipFill>
            <a:blip r:embed="rId14">
              <a:lum/>
              <a:alphaModFix/>
            </a:blip>
            <a:srcRect/>
            <a:stretch>
              <a:fillRect/>
            </a:stretch>
          </p:blipFill>
          <p:spPr>
            <a:xfrm>
              <a:off x="720" y="5022720"/>
              <a:ext cx="11905920" cy="2761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図 8"/>
            <p:cNvPicPr>
              <a:picLocks noChangeAspect="1"/>
            </p:cNvPicPr>
            <p:nvPr/>
          </p:nvPicPr>
          <p:blipFill>
            <a:blip r:embed="rId14">
              <a:lum/>
              <a:alphaModFix/>
            </a:blip>
            <a:srcRect/>
            <a:stretch>
              <a:fillRect/>
            </a:stretch>
          </p:blipFill>
          <p:spPr>
            <a:xfrm>
              <a:off x="360" y="5274000"/>
              <a:ext cx="11905920" cy="276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14">
              <a:lum/>
              <a:alphaModFix/>
            </a:blip>
            <a:srcRect/>
            <a:stretch>
              <a:fillRect/>
            </a:stretch>
          </p:blipFill>
          <p:spPr>
            <a:xfrm>
              <a:off x="720" y="5527080"/>
              <a:ext cx="11905920" cy="2764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図 10"/>
            <p:cNvPicPr>
              <a:picLocks noChangeAspect="1"/>
            </p:cNvPicPr>
            <p:nvPr/>
          </p:nvPicPr>
          <p:blipFill>
            <a:blip r:embed="rId14">
              <a:lum/>
              <a:alphaModFix/>
            </a:blip>
            <a:srcRect/>
            <a:stretch>
              <a:fillRect/>
            </a:stretch>
          </p:blipFill>
          <p:spPr>
            <a:xfrm>
              <a:off x="360" y="5779440"/>
              <a:ext cx="11905920" cy="2764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図 11"/>
            <p:cNvPicPr>
              <a:picLocks noChangeAspect="1"/>
            </p:cNvPicPr>
            <p:nvPr/>
          </p:nvPicPr>
          <p:blipFill>
            <a:blip r:embed="rId14">
              <a:lum/>
              <a:alphaModFix/>
            </a:blip>
            <a:srcRect/>
            <a:stretch>
              <a:fillRect/>
            </a:stretch>
          </p:blipFill>
          <p:spPr>
            <a:xfrm>
              <a:off x="720" y="6032160"/>
              <a:ext cx="11905920" cy="276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図 12"/>
            <p:cNvPicPr>
              <a:picLocks noChangeAspect="1"/>
            </p:cNvPicPr>
            <p:nvPr/>
          </p:nvPicPr>
          <p:blipFill>
            <a:blip r:embed="rId14">
              <a:lum/>
              <a:alphaModFix/>
            </a:blip>
            <a:srcRect/>
            <a:stretch>
              <a:fillRect/>
            </a:stretch>
          </p:blipFill>
          <p:spPr>
            <a:xfrm>
              <a:off x="360" y="6284160"/>
              <a:ext cx="11905920" cy="2761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図 13"/>
            <p:cNvPicPr>
              <a:picLocks noChangeAspect="1"/>
            </p:cNvPicPr>
            <p:nvPr/>
          </p:nvPicPr>
          <p:blipFill>
            <a:blip r:embed="rId14">
              <a:lum/>
              <a:alphaModFix/>
            </a:blip>
            <a:srcRect/>
            <a:stretch>
              <a:fillRect/>
            </a:stretch>
          </p:blipFill>
          <p:spPr>
            <a:xfrm>
              <a:off x="720" y="6537600"/>
              <a:ext cx="11905920" cy="2757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図 14"/>
            <p:cNvPicPr>
              <a:picLocks noChangeAspect="1"/>
            </p:cNvPicPr>
            <p:nvPr/>
          </p:nvPicPr>
          <p:blipFill>
            <a:blip r:embed="rId14">
              <a:lum/>
              <a:alphaModFix/>
            </a:blip>
            <a:srcRect/>
            <a:stretch>
              <a:fillRect/>
            </a:stretch>
          </p:blipFill>
          <p:spPr>
            <a:xfrm>
              <a:off x="360" y="6789240"/>
              <a:ext cx="11905920" cy="2757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" name="図 15"/>
            <p:cNvPicPr>
              <a:picLocks noChangeAspect="1"/>
            </p:cNvPicPr>
            <p:nvPr/>
          </p:nvPicPr>
          <p:blipFill>
            <a:blip r:embed="rId14">
              <a:lum/>
              <a:alphaModFix/>
            </a:blip>
            <a:srcRect/>
            <a:stretch>
              <a:fillRect/>
            </a:stretch>
          </p:blipFill>
          <p:spPr>
            <a:xfrm>
              <a:off x="720" y="7041960"/>
              <a:ext cx="11905920" cy="2761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" name="図 16"/>
            <p:cNvPicPr>
              <a:picLocks noChangeAspect="1"/>
            </p:cNvPicPr>
            <p:nvPr/>
          </p:nvPicPr>
          <p:blipFill>
            <a:blip r:embed="rId14">
              <a:lum/>
              <a:alphaModFix/>
            </a:blip>
            <a:srcRect/>
            <a:stretch>
              <a:fillRect/>
            </a:stretch>
          </p:blipFill>
          <p:spPr>
            <a:xfrm>
              <a:off x="360" y="7294319"/>
              <a:ext cx="11905920" cy="27576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8" name="グループ化 17"/>
          <p:cNvGrpSpPr/>
          <p:nvPr/>
        </p:nvGrpSpPr>
        <p:grpSpPr>
          <a:xfrm>
            <a:off x="360" y="-20160"/>
            <a:ext cx="11906280" cy="3810240"/>
            <a:chOff x="360" y="-20160"/>
            <a:chExt cx="11906280" cy="3810240"/>
          </a:xfrm>
        </p:grpSpPr>
        <p:pic>
          <p:nvPicPr>
            <p:cNvPr id="19" name="図 18"/>
            <p:cNvPicPr>
              <a:picLocks noChangeAspect="1"/>
            </p:cNvPicPr>
            <p:nvPr/>
          </p:nvPicPr>
          <p:blipFill>
            <a:blip r:embed="rId14">
              <a:lum/>
              <a:alphaModFix/>
            </a:blip>
            <a:srcRect/>
            <a:stretch>
              <a:fillRect/>
            </a:stretch>
          </p:blipFill>
          <p:spPr>
            <a:xfrm>
              <a:off x="360" y="-20160"/>
              <a:ext cx="11905920" cy="2761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図 19"/>
            <p:cNvPicPr>
              <a:picLocks noChangeAspect="1"/>
            </p:cNvPicPr>
            <p:nvPr/>
          </p:nvPicPr>
          <p:blipFill>
            <a:blip r:embed="rId14">
              <a:lum/>
              <a:alphaModFix/>
            </a:blip>
            <a:srcRect/>
            <a:stretch>
              <a:fillRect/>
            </a:stretch>
          </p:blipFill>
          <p:spPr>
            <a:xfrm>
              <a:off x="720" y="232920"/>
              <a:ext cx="11905920" cy="2757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" name="図 20"/>
            <p:cNvPicPr>
              <a:picLocks noChangeAspect="1"/>
            </p:cNvPicPr>
            <p:nvPr/>
          </p:nvPicPr>
          <p:blipFill>
            <a:blip r:embed="rId14">
              <a:lum/>
              <a:alphaModFix/>
            </a:blip>
            <a:srcRect/>
            <a:stretch>
              <a:fillRect/>
            </a:stretch>
          </p:blipFill>
          <p:spPr>
            <a:xfrm>
              <a:off x="360" y="484920"/>
              <a:ext cx="11905920" cy="2761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" name="図 21"/>
            <p:cNvPicPr>
              <a:picLocks noChangeAspect="1"/>
            </p:cNvPicPr>
            <p:nvPr/>
          </p:nvPicPr>
          <p:blipFill>
            <a:blip r:embed="rId14">
              <a:lum/>
              <a:alphaModFix/>
            </a:blip>
            <a:srcRect/>
            <a:stretch>
              <a:fillRect/>
            </a:stretch>
          </p:blipFill>
          <p:spPr>
            <a:xfrm>
              <a:off x="720" y="737999"/>
              <a:ext cx="11905920" cy="2757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" name="図 22"/>
            <p:cNvPicPr>
              <a:picLocks noChangeAspect="1"/>
            </p:cNvPicPr>
            <p:nvPr/>
          </p:nvPicPr>
          <p:blipFill>
            <a:blip r:embed="rId14">
              <a:lum/>
              <a:alphaModFix/>
            </a:blip>
            <a:srcRect/>
            <a:stretch>
              <a:fillRect/>
            </a:stretch>
          </p:blipFill>
          <p:spPr>
            <a:xfrm>
              <a:off x="360" y="989640"/>
              <a:ext cx="11905920" cy="2757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" name="図 23"/>
            <p:cNvPicPr>
              <a:picLocks noChangeAspect="1"/>
            </p:cNvPicPr>
            <p:nvPr/>
          </p:nvPicPr>
          <p:blipFill>
            <a:blip r:embed="rId14">
              <a:lum/>
              <a:alphaModFix/>
            </a:blip>
            <a:srcRect/>
            <a:stretch>
              <a:fillRect/>
            </a:stretch>
          </p:blipFill>
          <p:spPr>
            <a:xfrm>
              <a:off x="720" y="1242719"/>
              <a:ext cx="11905920" cy="2761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" name="図 24"/>
            <p:cNvPicPr>
              <a:picLocks noChangeAspect="1"/>
            </p:cNvPicPr>
            <p:nvPr/>
          </p:nvPicPr>
          <p:blipFill>
            <a:blip r:embed="rId14">
              <a:lum/>
              <a:alphaModFix/>
            </a:blip>
            <a:srcRect/>
            <a:stretch>
              <a:fillRect/>
            </a:stretch>
          </p:blipFill>
          <p:spPr>
            <a:xfrm>
              <a:off x="360" y="1493999"/>
              <a:ext cx="11905920" cy="276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" name="図 25"/>
            <p:cNvPicPr>
              <a:picLocks noChangeAspect="1"/>
            </p:cNvPicPr>
            <p:nvPr/>
          </p:nvPicPr>
          <p:blipFill>
            <a:blip r:embed="rId14">
              <a:lum/>
              <a:alphaModFix/>
            </a:blip>
            <a:srcRect/>
            <a:stretch>
              <a:fillRect/>
            </a:stretch>
          </p:blipFill>
          <p:spPr>
            <a:xfrm>
              <a:off x="720" y="1747080"/>
              <a:ext cx="11905920" cy="2764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" name="図 26"/>
            <p:cNvPicPr>
              <a:picLocks noChangeAspect="1"/>
            </p:cNvPicPr>
            <p:nvPr/>
          </p:nvPicPr>
          <p:blipFill>
            <a:blip r:embed="rId14">
              <a:lum/>
              <a:alphaModFix/>
            </a:blip>
            <a:srcRect/>
            <a:stretch>
              <a:fillRect/>
            </a:stretch>
          </p:blipFill>
          <p:spPr>
            <a:xfrm>
              <a:off x="360" y="1999439"/>
              <a:ext cx="11905920" cy="2764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" name="図 27"/>
            <p:cNvPicPr>
              <a:picLocks noChangeAspect="1"/>
            </p:cNvPicPr>
            <p:nvPr/>
          </p:nvPicPr>
          <p:blipFill>
            <a:blip r:embed="rId14">
              <a:lum/>
              <a:alphaModFix/>
            </a:blip>
            <a:srcRect/>
            <a:stretch>
              <a:fillRect/>
            </a:stretch>
          </p:blipFill>
          <p:spPr>
            <a:xfrm>
              <a:off x="720" y="2252160"/>
              <a:ext cx="11905920" cy="276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" name="図 28"/>
            <p:cNvPicPr>
              <a:picLocks noChangeAspect="1"/>
            </p:cNvPicPr>
            <p:nvPr/>
          </p:nvPicPr>
          <p:blipFill>
            <a:blip r:embed="rId14">
              <a:lum/>
              <a:alphaModFix/>
            </a:blip>
            <a:srcRect/>
            <a:stretch>
              <a:fillRect/>
            </a:stretch>
          </p:blipFill>
          <p:spPr>
            <a:xfrm>
              <a:off x="360" y="2504160"/>
              <a:ext cx="11905920" cy="2761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" name="図 29"/>
            <p:cNvPicPr>
              <a:picLocks noChangeAspect="1"/>
            </p:cNvPicPr>
            <p:nvPr/>
          </p:nvPicPr>
          <p:blipFill>
            <a:blip r:embed="rId14">
              <a:lum/>
              <a:alphaModFix/>
            </a:blip>
            <a:srcRect/>
            <a:stretch>
              <a:fillRect/>
            </a:stretch>
          </p:blipFill>
          <p:spPr>
            <a:xfrm>
              <a:off x="720" y="2757599"/>
              <a:ext cx="11905920" cy="2757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" name="図 30"/>
            <p:cNvPicPr>
              <a:picLocks noChangeAspect="1"/>
            </p:cNvPicPr>
            <p:nvPr/>
          </p:nvPicPr>
          <p:blipFill>
            <a:blip r:embed="rId14">
              <a:lum/>
              <a:alphaModFix/>
            </a:blip>
            <a:srcRect/>
            <a:stretch>
              <a:fillRect/>
            </a:stretch>
          </p:blipFill>
          <p:spPr>
            <a:xfrm>
              <a:off x="360" y="3009240"/>
              <a:ext cx="11905920" cy="2757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" name="図 31"/>
            <p:cNvPicPr>
              <a:picLocks noChangeAspect="1"/>
            </p:cNvPicPr>
            <p:nvPr/>
          </p:nvPicPr>
          <p:blipFill>
            <a:blip r:embed="rId14">
              <a:lum/>
              <a:alphaModFix/>
            </a:blip>
            <a:srcRect/>
            <a:stretch>
              <a:fillRect/>
            </a:stretch>
          </p:blipFill>
          <p:spPr>
            <a:xfrm>
              <a:off x="720" y="3261960"/>
              <a:ext cx="11905920" cy="2761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" name="図 32"/>
            <p:cNvPicPr>
              <a:picLocks noChangeAspect="1"/>
            </p:cNvPicPr>
            <p:nvPr/>
          </p:nvPicPr>
          <p:blipFill>
            <a:blip r:embed="rId14">
              <a:lum/>
              <a:alphaModFix/>
            </a:blip>
            <a:srcRect/>
            <a:stretch>
              <a:fillRect/>
            </a:stretch>
          </p:blipFill>
          <p:spPr>
            <a:xfrm>
              <a:off x="360" y="3514320"/>
              <a:ext cx="11905920" cy="27576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4" name="タイトル プレースホルダー 33"/>
          <p:cNvSpPr txBox="1">
            <a:spLocks noGrp="1"/>
          </p:cNvSpPr>
          <p:nvPr>
            <p:ph type="title"/>
          </p:nvPr>
        </p:nvSpPr>
        <p:spPr>
          <a:xfrm>
            <a:off x="738719" y="265320"/>
            <a:ext cx="7181279" cy="7624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Clr>
                <a:srgbClr val="000000"/>
              </a:buClr>
              <a:buSzPct val="45000"/>
              <a:buFont typeface="Wingdings" pitchFamily="2"/>
              <a:buNone/>
            </a:defPPr>
            <a:lvl1pPr lvl="0">
              <a:buClr>
                <a:srgbClr val="000000"/>
              </a:buClr>
              <a:buSzPct val="45000"/>
              <a:buFont typeface="Wingdings" pitchFamily="2"/>
              <a:buChar char="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ja-JP" dirty="0" smtClean="0"/>
              <a:t>タイトルテキスト</a:t>
            </a:r>
            <a:r>
              <a:rPr lang="ja-JP" dirty="0"/>
              <a:t>の書式を編集する</a:t>
            </a:r>
            <a:r>
              <a:rPr lang="ja-JP" dirty="0" smtClean="0"/>
              <a:t>に</a:t>
            </a:r>
            <a:endParaRPr lang="ja-JP" dirty="0"/>
          </a:p>
        </p:txBody>
      </p:sp>
      <p:sp>
        <p:nvSpPr>
          <p:cNvPr id="35" name="テキスト プレースホルダー 34"/>
          <p:cNvSpPr txBox="1">
            <a:spLocks noGrp="1"/>
          </p:cNvSpPr>
          <p:nvPr>
            <p:ph type="body" idx="1"/>
          </p:nvPr>
        </p:nvSpPr>
        <p:spPr>
          <a:xfrm>
            <a:off x="563760" y="1065239"/>
            <a:ext cx="9011880" cy="5693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1640" marR="0" lvl="0" indent="-324000" algn="l" hangingPunct="0">
              <a:lnSpc>
                <a:spcPct val="97000"/>
              </a:lnSpc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pitchFamily="2"/>
              <a:buNone/>
              <a:tabLst>
                <a:tab pos="17280" algn="l"/>
                <a:tab pos="466560" algn="l"/>
                <a:tab pos="915840" algn="l"/>
                <a:tab pos="1365120" algn="l"/>
                <a:tab pos="1814400" algn="l"/>
                <a:tab pos="2263680" algn="l"/>
                <a:tab pos="2712960" algn="l"/>
                <a:tab pos="3162239" algn="l"/>
                <a:tab pos="3611520" algn="l"/>
                <a:tab pos="4060800" algn="l"/>
                <a:tab pos="4510079" algn="l"/>
                <a:tab pos="4959000" algn="l"/>
                <a:tab pos="5408280" algn="l"/>
                <a:tab pos="5857560" algn="l"/>
                <a:tab pos="6306840" algn="l"/>
                <a:tab pos="6756120" algn="l"/>
                <a:tab pos="7205400" algn="l"/>
                <a:tab pos="7654679" algn="l"/>
                <a:tab pos="8103960" algn="l"/>
                <a:tab pos="855324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4C4C4C"/>
                </a:solidFill>
                <a:latin typeface="Arial" pitchFamily="34"/>
                <a:ea typeface="VL Pゴシック" pitchFamily="2"/>
                <a:cs typeface="東風ゴシック" pitchFamily="2"/>
              </a:defRPr>
            </a:defPPr>
            <a:lvl1pPr marL="431640" marR="0" lvl="0" indent="-324000" algn="l" hangingPunct="0">
              <a:lnSpc>
                <a:spcPct val="97000"/>
              </a:lnSpc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pitchFamily="2"/>
              <a:buChar char=""/>
              <a:tabLst>
                <a:tab pos="17280" algn="l"/>
                <a:tab pos="466560" algn="l"/>
                <a:tab pos="915840" algn="l"/>
                <a:tab pos="1365120" algn="l"/>
                <a:tab pos="1814400" algn="l"/>
                <a:tab pos="2263680" algn="l"/>
                <a:tab pos="2712960" algn="l"/>
                <a:tab pos="3162239" algn="l"/>
                <a:tab pos="3611520" algn="l"/>
                <a:tab pos="4060800" algn="l"/>
                <a:tab pos="4510079" algn="l"/>
                <a:tab pos="4959000" algn="l"/>
                <a:tab pos="5408280" algn="l"/>
                <a:tab pos="5857560" algn="l"/>
                <a:tab pos="6306840" algn="l"/>
                <a:tab pos="6756120" algn="l"/>
                <a:tab pos="7205400" algn="l"/>
                <a:tab pos="7654679" algn="l"/>
                <a:tab pos="8103960" algn="l"/>
                <a:tab pos="855324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4C4C4C"/>
                </a:solidFill>
                <a:latin typeface="Arial" pitchFamily="34"/>
                <a:ea typeface="VL Pゴシック" pitchFamily="2"/>
                <a:cs typeface="東風ゴシック" pitchFamily="2"/>
              </a:defRPr>
            </a:lvl1pPr>
            <a:lvl2pPr marL="863280" marR="0" lvl="1" indent="-287280" algn="l" hangingPunct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ymbol" pitchFamily="2"/>
              <a:buChar char=""/>
              <a:tabLst>
                <a:tab pos="34920" algn="l"/>
                <a:tab pos="483840" algn="l"/>
                <a:tab pos="933119" algn="l"/>
                <a:tab pos="1382400" algn="l"/>
                <a:tab pos="1831680" algn="l"/>
                <a:tab pos="2280960" algn="l"/>
                <a:tab pos="2730240" algn="l"/>
                <a:tab pos="3179520" algn="l"/>
                <a:tab pos="3628800" algn="l"/>
                <a:tab pos="4078080" algn="l"/>
                <a:tab pos="4527360" algn="l"/>
                <a:tab pos="4976640" algn="l"/>
                <a:tab pos="5425920" algn="l"/>
                <a:tab pos="5875200" algn="l"/>
                <a:tab pos="6324479" algn="l"/>
                <a:tab pos="6773760" algn="l"/>
                <a:tab pos="7223040" algn="l"/>
                <a:tab pos="7672320" algn="l"/>
                <a:tab pos="8121600" algn="l"/>
                <a:tab pos="857088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4C4C4C"/>
                </a:solidFill>
                <a:latin typeface="Arial" pitchFamily="34"/>
                <a:ea typeface="VL Pゴシック" pitchFamily="2"/>
                <a:cs typeface="東風ゴシック" pitchFamily="2"/>
              </a:defRPr>
            </a:lvl2pPr>
            <a:lvl3pPr marL="1295280" marR="0" lvl="2" indent="-216000" algn="l" hangingPunct="0">
              <a:lnSpc>
                <a:spcPct val="97000"/>
              </a:lnSpc>
              <a:spcBef>
                <a:spcPts val="0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pitchFamily="2"/>
              <a:buChar char=""/>
              <a:tabLst>
                <a:tab pos="52200" algn="l"/>
                <a:tab pos="501480" algn="l"/>
                <a:tab pos="950760" algn="l"/>
                <a:tab pos="1400040" algn="l"/>
                <a:tab pos="1849319" algn="l"/>
                <a:tab pos="2298600" algn="l"/>
                <a:tab pos="2747880" algn="l"/>
                <a:tab pos="3197160" algn="l"/>
                <a:tab pos="3646440" algn="l"/>
                <a:tab pos="4095720" algn="l"/>
                <a:tab pos="4545000" algn="l"/>
                <a:tab pos="4993920" algn="l"/>
                <a:tab pos="5443200" algn="l"/>
                <a:tab pos="5892479" algn="l"/>
                <a:tab pos="6341760" algn="l"/>
                <a:tab pos="6791040" algn="l"/>
                <a:tab pos="7240320" algn="l"/>
                <a:tab pos="7689600" algn="l"/>
                <a:tab pos="8138880" algn="l"/>
                <a:tab pos="858816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4C4C4C"/>
                </a:solidFill>
                <a:latin typeface="Arial" pitchFamily="34"/>
                <a:ea typeface="VL Pゴシック" pitchFamily="2"/>
                <a:cs typeface="東風ゴシック" pitchFamily="2"/>
              </a:defRPr>
            </a:lvl3pPr>
            <a:lvl4pPr marL="1726919" marR="0" lvl="3" indent="-215640" algn="l" hangingPunct="0">
              <a:lnSpc>
                <a:spcPct val="97000"/>
              </a:lnSpc>
              <a:spcBef>
                <a:spcPts val="0"/>
              </a:spcBef>
              <a:spcAft>
                <a:spcPts val="573"/>
              </a:spcAft>
              <a:buClr>
                <a:srgbClr val="000000"/>
              </a:buClr>
              <a:buSzPct val="75000"/>
              <a:buFont typeface="Symbol" pitchFamily="2"/>
              <a:buChar char=""/>
              <a:tabLst>
                <a:tab pos="69840" algn="l"/>
                <a:tab pos="518759" algn="l"/>
                <a:tab pos="968040" algn="l"/>
                <a:tab pos="1417320" algn="l"/>
                <a:tab pos="1866599" algn="l"/>
                <a:tab pos="2315880" algn="l"/>
                <a:tab pos="2765160" algn="l"/>
                <a:tab pos="3214440" algn="l"/>
                <a:tab pos="3663720" algn="l"/>
                <a:tab pos="4113000" algn="l"/>
                <a:tab pos="4562280" algn="l"/>
                <a:tab pos="5011560" algn="l"/>
                <a:tab pos="5460840" algn="l"/>
                <a:tab pos="5910120" algn="l"/>
                <a:tab pos="6359400" algn="l"/>
                <a:tab pos="6808680" algn="l"/>
                <a:tab pos="7257960" algn="l"/>
                <a:tab pos="7707240" algn="l"/>
                <a:tab pos="8156520" algn="l"/>
                <a:tab pos="86058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4C4C4C"/>
                </a:solidFill>
                <a:latin typeface="Arial" pitchFamily="34"/>
                <a:ea typeface="VL Pゴシック" pitchFamily="2"/>
                <a:cs typeface="東風ゴシック" pitchFamily="2"/>
              </a:defRPr>
            </a:lvl4pPr>
            <a:lvl5pPr marL="2158919" marR="0" lvl="4" indent="-216000" algn="l" hangingPunct="0">
              <a:lnSpc>
                <a:spcPct val="97000"/>
              </a:lnSpc>
              <a:spcBef>
                <a:spcPts val="0"/>
              </a:spcBef>
              <a:spcAft>
                <a:spcPts val="286"/>
              </a:spcAft>
              <a:buClr>
                <a:srgbClr val="000000"/>
              </a:buClr>
              <a:buSzPct val="45000"/>
              <a:buFont typeface="Wingdings" pitchFamily="2"/>
              <a:buChar char=""/>
              <a:tabLst>
                <a:tab pos="87120" algn="l"/>
                <a:tab pos="536400" algn="l"/>
                <a:tab pos="985680" algn="l"/>
                <a:tab pos="1434960" algn="l"/>
                <a:tab pos="1884240" algn="l"/>
                <a:tab pos="2333520" algn="l"/>
                <a:tab pos="2782800" algn="l"/>
                <a:tab pos="3232080" algn="l"/>
                <a:tab pos="3681359" algn="l"/>
                <a:tab pos="4130640" algn="l"/>
                <a:tab pos="4579920" algn="l"/>
                <a:tab pos="5029200" algn="l"/>
                <a:tab pos="5478120" algn="l"/>
                <a:tab pos="5927399" algn="l"/>
                <a:tab pos="6376680" algn="l"/>
                <a:tab pos="6825959" algn="l"/>
                <a:tab pos="7275240" algn="l"/>
                <a:tab pos="7724520" algn="l"/>
                <a:tab pos="8173799" algn="l"/>
                <a:tab pos="862308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4C4C4C"/>
                </a:solidFill>
                <a:latin typeface="Arial" pitchFamily="34"/>
                <a:ea typeface="VL Pゴシック" pitchFamily="2"/>
                <a:cs typeface="東風ゴシック" pitchFamily="2"/>
              </a:defRPr>
            </a:lvl5pPr>
            <a:lvl6pPr marL="2158919" marR="0" lvl="5" indent="-216000" algn="l" hangingPunct="0">
              <a:lnSpc>
                <a:spcPct val="97000"/>
              </a:lnSpc>
              <a:spcBef>
                <a:spcPts val="0"/>
              </a:spcBef>
              <a:spcAft>
                <a:spcPts val="286"/>
              </a:spcAft>
              <a:buClr>
                <a:srgbClr val="000000"/>
              </a:buClr>
              <a:buSzPct val="45000"/>
              <a:buFont typeface="Wingdings" pitchFamily="2"/>
              <a:buChar char=""/>
              <a:tabLst>
                <a:tab pos="87120" algn="l"/>
                <a:tab pos="536400" algn="l"/>
                <a:tab pos="985680" algn="l"/>
                <a:tab pos="1434960" algn="l"/>
                <a:tab pos="1884240" algn="l"/>
                <a:tab pos="2333520" algn="l"/>
                <a:tab pos="2782800" algn="l"/>
                <a:tab pos="3232080" algn="l"/>
                <a:tab pos="3681359" algn="l"/>
                <a:tab pos="4130640" algn="l"/>
                <a:tab pos="4579920" algn="l"/>
                <a:tab pos="5029200" algn="l"/>
                <a:tab pos="5478120" algn="l"/>
                <a:tab pos="5927399" algn="l"/>
                <a:tab pos="6376680" algn="l"/>
                <a:tab pos="6825959" algn="l"/>
                <a:tab pos="7275240" algn="l"/>
                <a:tab pos="7724520" algn="l"/>
                <a:tab pos="8173799" algn="l"/>
                <a:tab pos="862308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4C4C4C"/>
                </a:solidFill>
                <a:latin typeface="Arial" pitchFamily="34"/>
                <a:ea typeface="VL Pゴシック" pitchFamily="2"/>
                <a:cs typeface="東風ゴシック" pitchFamily="2"/>
              </a:defRPr>
            </a:lvl6pPr>
            <a:lvl7pPr marL="2158919" marR="0" lvl="6" indent="-216000" algn="l" hangingPunct="0">
              <a:lnSpc>
                <a:spcPct val="97000"/>
              </a:lnSpc>
              <a:spcBef>
                <a:spcPts val="0"/>
              </a:spcBef>
              <a:spcAft>
                <a:spcPts val="286"/>
              </a:spcAft>
              <a:buClr>
                <a:srgbClr val="000000"/>
              </a:buClr>
              <a:buSzPct val="45000"/>
              <a:buFont typeface="Wingdings" pitchFamily="2"/>
              <a:buChar char=""/>
              <a:tabLst>
                <a:tab pos="87120" algn="l"/>
                <a:tab pos="536400" algn="l"/>
                <a:tab pos="985680" algn="l"/>
                <a:tab pos="1434960" algn="l"/>
                <a:tab pos="1884240" algn="l"/>
                <a:tab pos="2333520" algn="l"/>
                <a:tab pos="2782800" algn="l"/>
                <a:tab pos="3232080" algn="l"/>
                <a:tab pos="3681359" algn="l"/>
                <a:tab pos="4130640" algn="l"/>
                <a:tab pos="4579920" algn="l"/>
                <a:tab pos="5029200" algn="l"/>
                <a:tab pos="5478120" algn="l"/>
                <a:tab pos="5927399" algn="l"/>
                <a:tab pos="6376680" algn="l"/>
                <a:tab pos="6825959" algn="l"/>
                <a:tab pos="7275240" algn="l"/>
                <a:tab pos="7724520" algn="l"/>
                <a:tab pos="8173799" algn="l"/>
                <a:tab pos="862308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4C4C4C"/>
                </a:solidFill>
                <a:latin typeface="Arial" pitchFamily="34"/>
                <a:ea typeface="VL Pゴシック" pitchFamily="2"/>
                <a:cs typeface="東風ゴシック" pitchFamily="2"/>
              </a:defRPr>
            </a:lvl7pPr>
            <a:lvl8pPr marL="2158919" marR="0" lvl="7" indent="-216000" algn="l" hangingPunct="0">
              <a:lnSpc>
                <a:spcPct val="97000"/>
              </a:lnSpc>
              <a:spcBef>
                <a:spcPts val="0"/>
              </a:spcBef>
              <a:spcAft>
                <a:spcPts val="286"/>
              </a:spcAft>
              <a:buClr>
                <a:srgbClr val="000000"/>
              </a:buClr>
              <a:buSzPct val="45000"/>
              <a:buFont typeface="Wingdings" pitchFamily="2"/>
              <a:buChar char=""/>
              <a:tabLst>
                <a:tab pos="87120" algn="l"/>
                <a:tab pos="536400" algn="l"/>
                <a:tab pos="985680" algn="l"/>
                <a:tab pos="1434960" algn="l"/>
                <a:tab pos="1884240" algn="l"/>
                <a:tab pos="2333520" algn="l"/>
                <a:tab pos="2782800" algn="l"/>
                <a:tab pos="3232080" algn="l"/>
                <a:tab pos="3681359" algn="l"/>
                <a:tab pos="4130640" algn="l"/>
                <a:tab pos="4579920" algn="l"/>
                <a:tab pos="5029200" algn="l"/>
                <a:tab pos="5478120" algn="l"/>
                <a:tab pos="5927399" algn="l"/>
                <a:tab pos="6376680" algn="l"/>
                <a:tab pos="6825959" algn="l"/>
                <a:tab pos="7275240" algn="l"/>
                <a:tab pos="7724520" algn="l"/>
                <a:tab pos="8173799" algn="l"/>
                <a:tab pos="862308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4C4C4C"/>
                </a:solidFill>
                <a:latin typeface="Arial" pitchFamily="34"/>
                <a:ea typeface="VL Pゴシック" pitchFamily="2"/>
                <a:cs typeface="東風ゴシック" pitchFamily="2"/>
              </a:defRPr>
            </a:lvl8pPr>
            <a:lvl9pPr marL="1944000" marR="0" lvl="8" indent="-216000" algn="l" hangingPunct="0">
              <a:lnSpc>
                <a:spcPct val="97000"/>
              </a:lnSpc>
              <a:spcBef>
                <a:spcPts val="0"/>
              </a:spcBef>
              <a:spcAft>
                <a:spcPts val="286"/>
              </a:spcAft>
              <a:buSzPct val="45000"/>
              <a:buFont typeface="StarSymbol"/>
              <a:buChar char="●"/>
              <a:tabLst>
                <a:tab pos="87120" algn="l"/>
                <a:tab pos="536400" algn="l"/>
                <a:tab pos="985680" algn="l"/>
                <a:tab pos="1434960" algn="l"/>
                <a:tab pos="1884240" algn="l"/>
                <a:tab pos="2333520" algn="l"/>
                <a:tab pos="2782800" algn="l"/>
                <a:tab pos="3232080" algn="l"/>
                <a:tab pos="3681359" algn="l"/>
                <a:tab pos="4130640" algn="l"/>
                <a:tab pos="4579920" algn="l"/>
                <a:tab pos="5029200" algn="l"/>
                <a:tab pos="5478120" algn="l"/>
                <a:tab pos="5927399" algn="l"/>
                <a:tab pos="6376680" algn="l"/>
                <a:tab pos="6825959" algn="l"/>
                <a:tab pos="7275240" algn="l"/>
                <a:tab pos="7724520" algn="l"/>
                <a:tab pos="8173799" algn="l"/>
                <a:tab pos="862308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4C4C4C"/>
                </a:solidFill>
                <a:latin typeface="Arial" pitchFamily="34"/>
                <a:ea typeface="VL Pゴシック" pitchFamily="2"/>
                <a:cs typeface="東風ゴシック" pitchFamily="2"/>
              </a:defRPr>
            </a:lvl9pPr>
          </a:lstStyle>
          <a:p>
            <a:pPr lvl="0"/>
            <a:r>
              <a:rPr lang="ja-JP" dirty="0"/>
              <a:t>アウトラインテキストの書式を編集するにはクリックします。</a:t>
            </a:r>
          </a:p>
          <a:p>
            <a:pPr lvl="1"/>
            <a:r>
              <a:rPr lang="en-US" dirty="0"/>
              <a:t>2レベル目のアウトライン</a:t>
            </a:r>
          </a:p>
          <a:p>
            <a:pPr lvl="2"/>
            <a:r>
              <a:rPr lang="en-US" dirty="0"/>
              <a:t>3レベル目のアウトライン</a:t>
            </a:r>
          </a:p>
          <a:p>
            <a:pPr lvl="3"/>
            <a:r>
              <a:rPr lang="en-US" dirty="0"/>
              <a:t>4レベル目のアウトライン</a:t>
            </a:r>
          </a:p>
          <a:p>
            <a:pPr lvl="4"/>
            <a:r>
              <a:rPr lang="en-US" dirty="0"/>
              <a:t>5レベル目のアウトライン</a:t>
            </a:r>
          </a:p>
          <a:p>
            <a:pPr lvl="5"/>
            <a:r>
              <a:rPr lang="en-US" dirty="0"/>
              <a:t>6レベル目のアウトライン</a:t>
            </a:r>
          </a:p>
          <a:p>
            <a:pPr lvl="6"/>
            <a:r>
              <a:rPr lang="en-US" dirty="0"/>
              <a:t>7レベル目のアウトライン</a:t>
            </a:r>
          </a:p>
          <a:p>
            <a:pPr lvl="7"/>
            <a:r>
              <a:rPr lang="en-US" dirty="0"/>
              <a:t>8レベル目のアウトライン</a:t>
            </a:r>
          </a:p>
          <a:p>
            <a:pPr lvl="8"/>
            <a:r>
              <a:rPr lang="en-US" dirty="0"/>
              <a:t>9レベル目のアウトライン</a:t>
            </a:r>
          </a:p>
        </p:txBody>
      </p:sp>
      <p:sp>
        <p:nvSpPr>
          <p:cNvPr id="36" name="日付プレースホルダー 35"/>
          <p:cNvSpPr txBox="1">
            <a:spLocks noGrp="1"/>
          </p:cNvSpPr>
          <p:nvPr>
            <p:ph type="dt" sz="half" idx="2"/>
          </p:nvPr>
        </p:nvSpPr>
        <p:spPr>
          <a:xfrm>
            <a:off x="503999" y="7143840"/>
            <a:ext cx="2348280" cy="264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marL="0" marR="0" lvl="0" indent="0" algn="l" rtl="0" hangingPunct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lang="en-US" sz="1400" b="0" i="0" u="none" strike="noStrike" baseline="0">
                <a:solidFill>
                  <a:srgbClr val="000000"/>
                </a:solidFill>
                <a:latin typeface="Bitstream Vera Sans" pitchFamily="18"/>
                <a:ea typeface="東風ゴシック" pitchFamily="2"/>
                <a:cs typeface="東風ゴシック" pitchFamily="2"/>
              </a:defRPr>
            </a:lvl1pPr>
          </a:lstStyle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  <p:sp>
        <p:nvSpPr>
          <p:cNvPr id="37" name="フッター プレースホルダー 36"/>
          <p:cNvSpPr txBox="1">
            <a:spLocks noGrp="1"/>
          </p:cNvSpPr>
          <p:nvPr>
            <p:ph type="ftr" sz="quarter" idx="3"/>
          </p:nvPr>
        </p:nvSpPr>
        <p:spPr>
          <a:xfrm>
            <a:off x="2595240" y="7151760"/>
            <a:ext cx="4900680" cy="2404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marL="0" marR="0" lvl="0" indent="0" algn="ctr" rtl="0" hangingPunct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lang="en-US" sz="1400" b="0" i="0" u="none" strike="noStrike" baseline="0">
                <a:solidFill>
                  <a:srgbClr val="000000"/>
                </a:solidFill>
                <a:latin typeface="Bitstream Vera Sans" pitchFamily="18"/>
                <a:ea typeface="東風ゴシック" pitchFamily="2"/>
                <a:cs typeface="東風ゴシック" pitchFamily="2"/>
              </a:defRPr>
            </a:lvl1pPr>
          </a:lstStyle>
          <a:p>
            <a:pPr lvl="0"/>
            <a:r>
              <a:rPr lang="en-US" smtClean="0"/>
              <a:t>Yusuke UCHIYAMA, the University of Tokyo </a:t>
            </a:r>
            <a:endParaRPr lang="en-US"/>
          </a:p>
        </p:txBody>
      </p:sp>
      <p:sp>
        <p:nvSpPr>
          <p:cNvPr id="38" name="スライド番号プレースホルダー 37"/>
          <p:cNvSpPr txBox="1">
            <a:spLocks noGrp="1"/>
          </p:cNvSpPr>
          <p:nvPr>
            <p:ph type="sldNum" sz="quarter" idx="4"/>
          </p:nvPr>
        </p:nvSpPr>
        <p:spPr>
          <a:xfrm>
            <a:off x="7227360" y="7135560"/>
            <a:ext cx="2348280" cy="2728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marL="0" marR="0" lvl="0" indent="0" algn="r" rtl="0" hangingPunct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lang="en-US" sz="1400" b="0" i="0" u="none" strike="noStrike" baseline="0">
                <a:solidFill>
                  <a:srgbClr val="000000"/>
                </a:solidFill>
                <a:latin typeface="Bitstream Vera Sans" pitchFamily="18"/>
                <a:ea typeface="東風ゴシック" pitchFamily="2"/>
                <a:cs typeface="東風ゴシック" pitchFamily="2"/>
              </a:defRPr>
            </a:lvl1pPr>
          </a:lstStyle>
          <a:p>
            <a:pPr lvl="0"/>
            <a:fld id="{A71C7431-EA12-4698-9AEE-C13EB3A73751}" type="slidenum">
              <a:t>‹#›</a:t>
            </a:fld>
            <a:endParaRPr lang="en-US"/>
          </a:p>
        </p:txBody>
      </p:sp>
      <p:pic>
        <p:nvPicPr>
          <p:cNvPr id="39" name="図 38"/>
          <p:cNvPicPr>
            <a:picLocks noChangeAspect="1"/>
          </p:cNvPicPr>
          <p:nvPr/>
        </p:nvPicPr>
        <p:blipFill>
          <a:blip r:embed="rId15">
            <a:lum/>
            <a:alphaModFix/>
          </a:blip>
          <a:srcRect/>
          <a:stretch>
            <a:fillRect/>
          </a:stretch>
        </p:blipFill>
        <p:spPr>
          <a:xfrm>
            <a:off x="7896960" y="326520"/>
            <a:ext cx="1914119" cy="57132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hf sldNum="0" hdr="0"/>
  <p:txStyles>
    <p:titleStyle>
      <a:lvl1pPr marL="0" marR="0" lvl="0" indent="0" algn="l" rtl="0" hangingPunct="0">
        <a:lnSpc>
          <a:spcPct val="97000"/>
        </a:lnSpc>
        <a:spcBef>
          <a:spcPts val="0"/>
        </a:spcBef>
        <a:spcAft>
          <a:spcPts val="0"/>
        </a:spcAft>
        <a:buFontTx/>
        <a:buNone/>
        <a:tabLst>
          <a:tab pos="0" algn="l"/>
          <a:tab pos="448919" algn="l"/>
          <a:tab pos="898199" algn="l"/>
          <a:tab pos="1347480" algn="l"/>
          <a:tab pos="1796760" algn="l"/>
          <a:tab pos="2246040" algn="l"/>
          <a:tab pos="2695320" algn="l"/>
          <a:tab pos="3144600" algn="l"/>
          <a:tab pos="3593880" algn="l"/>
          <a:tab pos="4043159" algn="l"/>
          <a:tab pos="4492440" algn="l"/>
          <a:tab pos="4941719" algn="l"/>
          <a:tab pos="5391000" algn="l"/>
          <a:tab pos="5840280" algn="l"/>
          <a:tab pos="6289560" algn="l"/>
          <a:tab pos="6738840" algn="l"/>
          <a:tab pos="7188120" algn="l"/>
          <a:tab pos="7637400" algn="l"/>
          <a:tab pos="8086679" algn="l"/>
          <a:tab pos="8535960" algn="l"/>
          <a:tab pos="8985240" algn="l"/>
        </a:tabLst>
        <a:defRPr lang="ja-JP" sz="2800" b="1" i="0" u="sng" strike="noStrike" baseline="0">
          <a:ln>
            <a:noFill/>
          </a:ln>
          <a:solidFill>
            <a:srgbClr val="666666"/>
          </a:solidFill>
          <a:uFillTx/>
          <a:latin typeface="Luxi Sans"/>
          <a:ea typeface="Luxi Sans"/>
          <a:cs typeface="Luxi Sans"/>
        </a:defRPr>
      </a:lvl1pPr>
    </p:titleStyle>
    <p:bodyStyle>
      <a:lvl1pPr marL="0" marR="0" lvl="0" indent="0" rtl="0">
        <a:buClr>
          <a:srgbClr val="000000"/>
        </a:buClr>
        <a:buSzPct val="45000"/>
        <a:buFont typeface="Wingdings" pitchFamily="2"/>
        <a:buChar char=""/>
        <a:defRPr lang="ja-JP">
          <a:latin typeface="メイリオ" pitchFamily="50" charset="-128"/>
          <a:ea typeface="メイリオ" pitchFamily="50" charset="-128"/>
          <a:cs typeface="メイリオ" pitchFamily="50" charset="-128"/>
        </a:defRPr>
      </a:lvl1pPr>
      <a:lvl2pPr marL="0" marR="0" lvl="1" indent="0" rtl="0">
        <a:buClr>
          <a:srgbClr val="000000"/>
        </a:buClr>
        <a:buSzPct val="75000"/>
        <a:buFont typeface="Symbol" pitchFamily="2"/>
        <a:buChar char=""/>
        <a:defRPr lang="en-US"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marL="0" marR="0" lvl="2" indent="0" rtl="0">
        <a:buClr>
          <a:srgbClr val="000000"/>
        </a:buClr>
        <a:buSzPct val="45000"/>
        <a:buFont typeface="Wingdings" pitchFamily="2"/>
        <a:buChar char=""/>
        <a:defRPr lang="en-US"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marL="0" marR="0" lvl="3" indent="0" rtl="0">
        <a:buClr>
          <a:srgbClr val="000000"/>
        </a:buClr>
        <a:buSzPct val="75000"/>
        <a:buFont typeface="Symbol" pitchFamily="2"/>
        <a:buChar char=""/>
        <a:defRPr lang="en-US"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marL="0" marR="0" lvl="4" indent="0" rtl="0">
        <a:buClr>
          <a:srgbClr val="000000"/>
        </a:buClr>
        <a:buSzPct val="45000"/>
        <a:buFont typeface="Wingdings" pitchFamily="2"/>
        <a:buChar char=""/>
        <a:defRPr lang="en-US"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0" marR="0" lvl="5" indent="0" rtl="0">
        <a:buClr>
          <a:srgbClr val="000000"/>
        </a:buClr>
        <a:buSzPct val="45000"/>
        <a:buFont typeface="Wingdings" pitchFamily="2"/>
        <a:buChar char=""/>
        <a:defRPr lang="en-US"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0" marR="0" lvl="6" indent="0" rtl="0">
        <a:buClr>
          <a:srgbClr val="000000"/>
        </a:buClr>
        <a:buSzPct val="45000"/>
        <a:buFont typeface="Wingdings" pitchFamily="2"/>
        <a:buChar char=""/>
        <a:defRPr lang="en-US"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0" marR="0" lvl="7" indent="0" rtl="0">
        <a:buClr>
          <a:srgbClr val="000000"/>
        </a:buClr>
        <a:buSzPct val="45000"/>
        <a:buFont typeface="Wingdings" pitchFamily="2"/>
        <a:buChar char=""/>
        <a:defRPr lang="en-US"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0" marR="0" lvl="8" indent="0" rtl="0">
        <a:buSzPct val="45000"/>
        <a:buFont typeface="StarSymbol"/>
        <a:buChar char="●"/>
        <a:defRPr lang="en-US">
          <a:latin typeface="メイリオ" pitchFamily="50" charset="-128"/>
          <a:ea typeface="メイリオ" pitchFamily="50" charset="-128"/>
          <a:cs typeface="メイリオ" pitchFamily="50" charset="-128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mpc1222.psi.ch/pixTC+Test/121123_230517/003.JPG?lb=pixTC+Test" TargetMode="External"/><Relationship Id="rId3" Type="http://schemas.openxmlformats.org/officeDocument/2006/relationships/image" Target="../media/image20.png"/><Relationship Id="rId7" Type="http://schemas.openxmlformats.org/officeDocument/2006/relationships/image" Target="../media/image22.png"/><Relationship Id="rId2" Type="http://schemas.openxmlformats.org/officeDocument/2006/relationships/hyperlink" Target="http://mpc1222.psi.ch/pixTC+Test/121122_224052/002.JPG?lb=pixTC+Tes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pc1222.psi.ch/pixTC+Test/121123_230458/002.JPG?lb=pixTC+Test" TargetMode="External"/><Relationship Id="rId11" Type="http://schemas.openxmlformats.org/officeDocument/2006/relationships/image" Target="../media/image24.png"/><Relationship Id="rId5" Type="http://schemas.openxmlformats.org/officeDocument/2006/relationships/image" Target="../media/image21.png"/><Relationship Id="rId10" Type="http://schemas.openxmlformats.org/officeDocument/2006/relationships/hyperlink" Target="http://mpc1222.psi.ch/pixTC+Test/121122_224041/001.JPG?lb=pixTC+Test" TargetMode="External"/><Relationship Id="rId4" Type="http://schemas.openxmlformats.org/officeDocument/2006/relationships/hyperlink" Target="http://mpc1222.psi.ch/pixTC+Test/121122_223835/006.JPG?lb=pixTC+Test" TargetMode="External"/><Relationship Id="rId9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50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gif"/><Relationship Id="rId2" Type="http://schemas.openxmlformats.org/officeDocument/2006/relationships/image" Target="../media/image6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gif"/><Relationship Id="rId7" Type="http://schemas.openxmlformats.org/officeDocument/2006/relationships/image" Target="../media/image68.gif"/><Relationship Id="rId2" Type="http://schemas.openxmlformats.org/officeDocument/2006/relationships/image" Target="../media/image5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gif"/><Relationship Id="rId5" Type="http://schemas.openxmlformats.org/officeDocument/2006/relationships/image" Target="../media/image66.gif"/><Relationship Id="rId4" Type="http://schemas.openxmlformats.org/officeDocument/2006/relationships/image" Target="../media/image65.gif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gif"/><Relationship Id="rId7" Type="http://schemas.openxmlformats.org/officeDocument/2006/relationships/image" Target="../media/image76.gif"/><Relationship Id="rId2" Type="http://schemas.openxmlformats.org/officeDocument/2006/relationships/image" Target="../media/image7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gif"/><Relationship Id="rId5" Type="http://schemas.openxmlformats.org/officeDocument/2006/relationships/image" Target="../media/image74.gif"/><Relationship Id="rId4" Type="http://schemas.openxmlformats.org/officeDocument/2006/relationships/image" Target="../media/image73.gi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ts val="5500"/>
              </a:lnSpc>
            </a:pPr>
            <a:r>
              <a:rPr lang="en-US" altLang="ja-JP" sz="4400" dirty="0" smtClean="0">
                <a:latin typeface="メイリオ" pitchFamily="50" charset="-128"/>
              </a:rPr>
              <a:t>Upgrade of Timing Counter</a:t>
            </a:r>
            <a:br>
              <a:rPr lang="en-US" altLang="ja-JP" sz="4400" dirty="0" smtClean="0">
                <a:latin typeface="メイリオ" pitchFamily="50" charset="-128"/>
              </a:rPr>
            </a:br>
            <a:r>
              <a:rPr lang="en-US" altLang="ja-JP" sz="4400" dirty="0">
                <a:latin typeface="メイリオ" pitchFamily="50" charset="-128"/>
              </a:rPr>
              <a:t>	</a:t>
            </a:r>
            <a:r>
              <a:rPr lang="en-US" altLang="ja-JP" sz="4400" dirty="0" smtClean="0">
                <a:latin typeface="メイリオ" pitchFamily="50" charset="-128"/>
              </a:rPr>
              <a:t>― </a:t>
            </a:r>
            <a:r>
              <a:rPr lang="en-US" altLang="ja-JP" sz="4400" dirty="0" smtClean="0">
                <a:latin typeface="メイリオ" pitchFamily="50" charset="-128"/>
              </a:rPr>
              <a:t>Pixelated TC</a:t>
            </a:r>
            <a:endParaRPr kumimoji="1" lang="ja-JP" altLang="en-US" sz="4400" dirty="0">
              <a:latin typeface="メイリオ" pitchFamily="50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type="subTitle" idx="1"/>
          </p:nvPr>
        </p:nvSpPr>
        <p:spPr>
          <a:xfrm>
            <a:off x="2147883" y="4446242"/>
            <a:ext cx="7056437" cy="2308899"/>
          </a:xfrm>
        </p:spPr>
        <p:txBody>
          <a:bodyPr/>
          <a:lstStyle/>
          <a:p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PSI BVR MEG </a:t>
            </a:r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review meeting</a:t>
            </a:r>
          </a:p>
          <a:p>
            <a:r>
              <a:rPr kumimoji="1" lang="en-US" altLang="ja-JP" sz="1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Jan.14.2013, PSI</a:t>
            </a:r>
          </a:p>
          <a:p>
            <a:endParaRPr kumimoji="1" lang="en-US" altLang="ja-JP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kumimoji="1" lang="en-US" altLang="ja-JP" sz="2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Yusuke Uchiyama</a:t>
            </a:r>
          </a:p>
        </p:txBody>
      </p:sp>
      <p:pic>
        <p:nvPicPr>
          <p:cNvPr id="4" name="Picture 2" descr="C:\Users\uchiyama\Desktop\48ea24a0587c778ab10dd2c6469f91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592" y="5143352"/>
            <a:ext cx="2618510" cy="801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68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5188683" y="1236372"/>
            <a:ext cx="4758451" cy="5521906"/>
          </a:xfrm>
        </p:spPr>
        <p:txBody>
          <a:bodyPr/>
          <a:lstStyle/>
          <a:p>
            <a:r>
              <a:rPr kumimoji="1" lang="en-US" altLang="ja-JP" b="0" dirty="0" smtClean="0"/>
              <a:t>Multiplicity is studied with MC</a:t>
            </a:r>
          </a:p>
          <a:p>
            <a:pPr>
              <a:spcAft>
                <a:spcPts val="1200"/>
              </a:spcAft>
            </a:pPr>
            <a:r>
              <a:rPr kumimoji="1" lang="en-US" altLang="ja-JP" b="0" dirty="0" smtClean="0"/>
              <a:t>Measured resolution is used</a:t>
            </a:r>
          </a:p>
          <a:p>
            <a:r>
              <a:rPr kumimoji="1" lang="en-US" altLang="ja-JP" dirty="0" smtClean="0">
                <a:solidFill>
                  <a:srgbClr val="7030A0"/>
                </a:solidFill>
              </a:rPr>
              <a:t>Overall resolution is significantly improved by combining multiple hits</a:t>
            </a:r>
            <a:endParaRPr kumimoji="1" lang="ja-JP" altLang="en-US" dirty="0">
              <a:solidFill>
                <a:srgbClr val="7030A0"/>
              </a:solidFill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Multi-counter hit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183" y="1033707"/>
            <a:ext cx="4762500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45" y="4064123"/>
            <a:ext cx="4676775" cy="314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3352800" y="1453662"/>
            <a:ext cx="15183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latin typeface="Times" pitchFamily="18" charset="0"/>
              </a:rPr>
              <a:t>〈</a:t>
            </a:r>
            <a:r>
              <a:rPr lang="en-US" altLang="ja-JP" sz="2400" b="1" dirty="0" err="1" smtClean="0">
                <a:latin typeface="Times" pitchFamily="18" charset="0"/>
              </a:rPr>
              <a:t>N</a:t>
            </a:r>
            <a:r>
              <a:rPr lang="en-US" altLang="ja-JP" sz="2400" b="1" baseline="-25000" dirty="0" err="1" smtClean="0">
                <a:latin typeface="Times" pitchFamily="18" charset="0"/>
              </a:rPr>
              <a:t>hit</a:t>
            </a:r>
            <a:r>
              <a:rPr lang="en-US" altLang="ja-JP" sz="2400" b="1" dirty="0" smtClean="0">
                <a:latin typeface="Times" pitchFamily="18" charset="0"/>
              </a:rPr>
              <a:t>〉=4.8</a:t>
            </a:r>
            <a:endParaRPr kumimoji="1" lang="ja-JP" altLang="en-US" b="1" dirty="0" smtClean="0">
              <a:latin typeface="Times" pitchFamily="18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606062" y="4445949"/>
            <a:ext cx="3219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Times" pitchFamily="18" charset="0"/>
              </a:rPr>
              <a:t>Overall time resolution </a:t>
            </a:r>
            <a:r>
              <a:rPr kumimoji="1" lang="en-US" altLang="ja-JP" b="1" dirty="0" err="1" smtClean="0">
                <a:latin typeface="Times" pitchFamily="18" charset="0"/>
              </a:rPr>
              <a:t>vs</a:t>
            </a:r>
            <a:r>
              <a:rPr kumimoji="1" lang="en-US" altLang="ja-JP" b="1" dirty="0" smtClean="0">
                <a:latin typeface="Times" pitchFamily="18" charset="0"/>
              </a:rPr>
              <a:t> </a:t>
            </a:r>
            <a:r>
              <a:rPr kumimoji="1" lang="en-US" altLang="ja-JP" b="1" dirty="0" err="1" smtClean="0">
                <a:latin typeface="Times" pitchFamily="18" charset="0"/>
              </a:rPr>
              <a:t>N</a:t>
            </a:r>
            <a:r>
              <a:rPr kumimoji="1" lang="en-US" altLang="ja-JP" b="1" baseline="-25000" dirty="0" err="1" smtClean="0">
                <a:latin typeface="Times" pitchFamily="18" charset="0"/>
              </a:rPr>
              <a:t>hit</a:t>
            </a:r>
            <a:endParaRPr kumimoji="1" lang="ja-JP" altLang="en-US" b="1" baseline="-25000" dirty="0" smtClean="0">
              <a:latin typeface="Times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正方形/長方形 7"/>
              <p:cNvSpPr/>
              <p:nvPr/>
            </p:nvSpPr>
            <p:spPr>
              <a:xfrm>
                <a:off x="5145820" y="5100730"/>
                <a:ext cx="4801314" cy="535018"/>
              </a:xfrm>
              <a:prstGeom prst="rect">
                <a:avLst/>
              </a:prstGeom>
              <a:ln w="19050">
                <a:solidFill>
                  <a:srgbClr val="7030A0"/>
                </a:solidFill>
              </a:ln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ja-JP" b="1" i="1">
                        <a:latin typeface="Cambria Math"/>
                      </a:rPr>
                      <m:t> </m:t>
                    </m:r>
                    <m:sSubSup>
                      <m:sSubSupPr>
                        <m:ctrlPr>
                          <a:rPr lang="en-US" altLang="ja-JP" i="1">
                            <a:latin typeface="Cambria Math"/>
                          </a:rPr>
                        </m:ctrlPr>
                      </m:sSubSupPr>
                      <m:e>
                        <m:sSup>
                          <m:sSupPr>
                            <m:ctrlPr>
                              <a:rPr lang="en-US" altLang="ja-JP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ja-JP" altLang="en-US" i="1">
                                <a:latin typeface="Cambria Math"/>
                              </a:rPr>
                              <m:t>𝜎</m:t>
                            </m:r>
                          </m:e>
                          <m:sup>
                            <m:r>
                              <a:rPr lang="en-US" altLang="ja-JP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  <m:sub>
                        <m:r>
                          <a:rPr lang="en-US" altLang="ja-JP" i="1">
                            <a:latin typeface="Cambria Math"/>
                          </a:rPr>
                          <m:t>𝑡𝑜𝑡𝑎𝑙</m:t>
                        </m:r>
                      </m:sub>
                      <m:sup/>
                    </m:sSubSup>
                    <m:d>
                      <m:dPr>
                        <m:ctrlPr>
                          <a:rPr lang="en-US" altLang="ja-JP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i="1">
                                <a:latin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n-US" altLang="ja-JP" i="1">
                                <a:latin typeface="Cambria Math"/>
                              </a:rPr>
                              <m:t>h𝑖𝑡</m:t>
                            </m:r>
                          </m:sub>
                        </m:sSub>
                      </m:e>
                    </m:d>
                    <m:r>
                      <a:rPr lang="en-US" altLang="ja-JP" i="1">
                        <a:latin typeface="Cambria Math"/>
                      </a:rPr>
                      <m:t>=</m:t>
                    </m:r>
                    <m:box>
                      <m:boxPr>
                        <m:ctrlPr>
                          <a:rPr lang="en-US" altLang="ja-JP" i="1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altLang="ja-JP" i="1">
                                <a:latin typeface="Cambria Math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altLang="ja-JP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sSup>
                                  <m:sSupPr>
                                    <m:ctrlPr>
                                      <a:rPr lang="en-US" altLang="ja-JP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ja-JP" altLang="en-US" i="1">
                                        <a:latin typeface="Cambria Math"/>
                                      </a:rPr>
                                      <m:t>𝜎</m:t>
                                    </m:r>
                                  </m:e>
                                  <m:sup>
                                    <m:r>
                                      <a:rPr lang="en-US" altLang="ja-JP" i="1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  <m:sub>
                                <m:r>
                                  <a:rPr lang="en-US" altLang="ja-JP" i="1">
                                    <a:latin typeface="Cambria Math"/>
                                  </a:rPr>
                                  <m:t>𝑠𝑖𝑛𝑔𝑙𝑒</m:t>
                                </m:r>
                              </m:sub>
                              <m:sup/>
                            </m:sSubSup>
                          </m:num>
                          <m:den>
                            <m:sSub>
                              <m:sSubPr>
                                <m:ctrlPr>
                                  <a:rPr lang="en-US" altLang="ja-JP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ja-JP" i="1">
                                    <a:latin typeface="Cambria Math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altLang="ja-JP" i="1">
                                    <a:latin typeface="Cambria Math"/>
                                  </a:rPr>
                                  <m:t>h𝑖𝑡</m:t>
                                </m:r>
                              </m:sub>
                            </m:sSub>
                          </m:den>
                        </m:f>
                        <m:r>
                          <a:rPr lang="en-US" altLang="ja-JP" i="1">
                            <a:latin typeface="Cambria Math"/>
                          </a:rPr>
                          <m:t>+</m:t>
                        </m:r>
                        <m:box>
                          <m:boxPr>
                            <m:ctrlPr>
                              <a:rPr lang="en-US" altLang="ja-JP" i="1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altLang="ja-JP" i="1">
                                    <a:latin typeface="Cambria Math"/>
                                  </a:rPr>
                                </m:ctrlPr>
                              </m:fPr>
                              <m:num>
                                <m:sSubSup>
                                  <m:sSubSupPr>
                                    <m:ctrlPr>
                                      <a:rPr lang="en-US" altLang="ja-JP" i="1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sSup>
                                      <m:sSupPr>
                                        <m:ctrlPr>
                                          <a:rPr lang="en-US" altLang="ja-JP" i="1"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ja-JP" altLang="en-US" i="1">
                                            <a:latin typeface="Cambria Math"/>
                                          </a:rPr>
                                          <m:t>𝜎</m:t>
                                        </m:r>
                                      </m:e>
                                      <m:sup>
                                        <m:r>
                                          <a:rPr lang="en-US" altLang="ja-JP" i="1">
                                            <a:latin typeface="Cambria Math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  <m:sub>
                                    <m:r>
                                      <a:rPr lang="en-US" altLang="ja-JP" i="1">
                                        <a:latin typeface="Cambria Math"/>
                                      </a:rPr>
                                      <m:t>𝑖𝑛𝑡𝑒𝑟</m:t>
                                    </m:r>
                                    <m:r>
                                      <a:rPr lang="en-US" altLang="ja-JP" i="1"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en-US" altLang="ja-JP" i="1">
                                        <a:latin typeface="Cambria Math"/>
                                      </a:rPr>
                                      <m:t>𝑝𝑖𝑥𝑒𝑙</m:t>
                                    </m:r>
                                  </m:sub>
                                  <m:sup/>
                                </m:sSubSup>
                              </m:num>
                              <m:den>
                                <m:sSub>
                                  <m:sSubPr>
                                    <m:ctrlPr>
                                      <a:rPr lang="en-US" altLang="ja-JP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i="1">
                                        <a:latin typeface="Cambria Math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altLang="ja-JP" i="1">
                                        <a:latin typeface="Cambria Math"/>
                                      </a:rPr>
                                      <m:t>h𝑖𝑡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altLang="ja-JP" i="1">
                                <a:latin typeface="Cambria Math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en-US" altLang="ja-JP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sSup>
                                  <m:sSupPr>
                                    <m:ctrlPr>
                                      <a:rPr lang="en-US" altLang="ja-JP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ja-JP" altLang="en-US" i="1">
                                        <a:latin typeface="Cambria Math"/>
                                      </a:rPr>
                                      <m:t>𝜎</m:t>
                                    </m:r>
                                  </m:e>
                                  <m:sup>
                                    <m:r>
                                      <a:rPr lang="en-US" altLang="ja-JP" i="1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  <m:sub>
                                <m:r>
                                  <a:rPr lang="en-US" altLang="ja-JP" i="1">
                                    <a:latin typeface="Cambria Math"/>
                                  </a:rPr>
                                  <m:t>𝑀𝑆</m:t>
                                </m:r>
                              </m:sub>
                              <m:sup/>
                            </m:sSubSup>
                          </m:e>
                        </m:box>
                      </m:e>
                    </m:box>
                    <m:d>
                      <m:dPr>
                        <m:ctrlPr>
                          <a:rPr lang="en-US" altLang="ja-JP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i="1">
                                <a:latin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n-US" altLang="ja-JP" i="1">
                                <a:latin typeface="Cambria Math"/>
                              </a:rPr>
                              <m:t>h𝑖𝑡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ja-JP" dirty="0"/>
                  <a:t>	</a:t>
                </a:r>
                <a:endParaRPr lang="ja-JP" altLang="en-US" dirty="0"/>
              </a:p>
            </p:txBody>
          </p:sp>
        </mc:Choice>
        <mc:Fallback xmlns="">
          <p:sp>
            <p:nvSpPr>
              <p:cNvPr id="8" name="正方形/長方形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5820" y="5100730"/>
                <a:ext cx="4801314" cy="53501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19050">
                <a:solidFill>
                  <a:srgbClr val="7030A0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上矢印 8"/>
          <p:cNvSpPr/>
          <p:nvPr/>
        </p:nvSpPr>
        <p:spPr>
          <a:xfrm>
            <a:off x="7954108" y="5644661"/>
            <a:ext cx="199292" cy="269631"/>
          </a:xfrm>
          <a:prstGeom prst="upArrow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6230815" y="5920153"/>
            <a:ext cx="36458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>
                <a:latin typeface="Times" pitchFamily="18" charset="0"/>
              </a:rPr>
              <a:t>Weaken electronics (jitter, sync) </a:t>
            </a:r>
            <a:r>
              <a:rPr lang="en-US" altLang="ja-JP" dirty="0" smtClean="0">
                <a:latin typeface="Times" pitchFamily="18" charset="0"/>
              </a:rPr>
              <a:t>and calibration contribution as well</a:t>
            </a:r>
            <a:endParaRPr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114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コンテンツ プレースホルダー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ja-JP" dirty="0" smtClean="0"/>
                  <a:t>Single pixel counter </a:t>
                </a:r>
                <a:endParaRPr lang="en-US" altLang="ja-JP" sz="2300" dirty="0"/>
              </a:p>
              <a:p>
                <a:pPr lvl="1"/>
                <a:r>
                  <a:rPr lang="en-US" altLang="ja-JP" sz="2200" dirty="0" smtClean="0"/>
                  <a:t>Base </a:t>
                </a:r>
                <a:r>
                  <a:rPr lang="en-US" altLang="ja-JP" sz="2200" dirty="0"/>
                  <a:t>design </a:t>
                </a:r>
                <a:r>
                  <a:rPr lang="en-US" altLang="ja-JP" sz="2200" dirty="0" smtClean="0"/>
                  <a:t> (30x90x5 mm</a:t>
                </a:r>
                <a:r>
                  <a:rPr lang="en-US" altLang="ja-JP" sz="2200" baseline="30000" dirty="0" smtClean="0"/>
                  <a:t>3</a:t>
                </a:r>
                <a:r>
                  <a:rPr lang="en-US" altLang="ja-JP" sz="2200" dirty="0" smtClean="0"/>
                  <a:t>, BC422)</a:t>
                </a:r>
                <a:r>
                  <a:rPr lang="en-US" altLang="ja-JP" sz="2200" dirty="0"/>
                  <a:t>: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ja-JP" sz="2400" i="1">
                            <a:latin typeface="Cambria Math"/>
                          </a:rPr>
                        </m:ctrlPr>
                      </m:sSubSupPr>
                      <m:e>
                        <m:r>
                          <a:rPr lang="ja-JP" altLang="en-US" sz="2400" i="1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𝑠𝑖𝑛𝑔𝑙𝑒</m:t>
                        </m:r>
                      </m:sub>
                      <m:sup/>
                    </m:sSubSup>
                    <m:r>
                      <a:rPr lang="en-US" altLang="ja-JP" sz="2400" b="1" i="0" smtClean="0">
                        <a:latin typeface="Cambria Math"/>
                      </a:rPr>
                      <m:t>=</m:t>
                    </m:r>
                  </m:oMath>
                </a14:m>
                <a:r>
                  <a:rPr lang="en-US" altLang="ja-JP" sz="2400" dirty="0" smtClean="0"/>
                  <a:t>50ps</a:t>
                </a:r>
                <a:endParaRPr lang="en-US" altLang="ja-JP" sz="2600" dirty="0"/>
              </a:p>
              <a:p>
                <a:r>
                  <a:rPr lang="en-US" altLang="ja-JP" dirty="0"/>
                  <a:t>Multiple hit</a:t>
                </a:r>
              </a:p>
              <a:p>
                <a:pPr marL="0" indent="0">
                  <a:buNone/>
                </a:pPr>
                <a:r>
                  <a:rPr lang="en-US" altLang="ja-JP" b="1" dirty="0" smtClean="0"/>
                  <a:t>       </a:t>
                </a:r>
                <a14:m>
                  <m:oMath xmlns:m="http://schemas.openxmlformats.org/officeDocument/2006/math">
                    <m:r>
                      <a:rPr lang="en-US" altLang="ja-JP" sz="2000" b="1" i="0" smtClean="0">
                        <a:latin typeface="Cambria Math"/>
                      </a:rPr>
                      <m:t> </m:t>
                    </m:r>
                    <m:r>
                      <a:rPr lang="en-US" altLang="ja-JP" sz="2000" b="1" i="1" smtClean="0">
                        <a:latin typeface="Cambria Math"/>
                      </a:rPr>
                      <m:t>       </m:t>
                    </m:r>
                    <m:sSubSup>
                      <m:sSubSupPr>
                        <m:ctrlPr>
                          <a:rPr lang="en-US" altLang="ja-JP" sz="2000" i="1">
                            <a:latin typeface="Cambria Math"/>
                          </a:rPr>
                        </m:ctrlPr>
                      </m:sSubSupPr>
                      <m:e>
                        <m:sSup>
                          <m:sSupPr>
                            <m:ctrlPr>
                              <a:rPr lang="en-US" altLang="ja-JP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ja-JP" altLang="en-US" sz="2000" i="1">
                                <a:latin typeface="Cambria Math"/>
                              </a:rPr>
                              <m:t>𝜎</m:t>
                            </m:r>
                          </m:e>
                          <m:sup>
                            <m:r>
                              <a:rPr lang="en-US" altLang="ja-JP" sz="20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  <m:sub>
                        <m:r>
                          <a:rPr lang="en-US" altLang="ja-JP" sz="2000" b="0" i="1">
                            <a:latin typeface="Cambria Math"/>
                          </a:rPr>
                          <m:t>𝑡𝑜𝑡𝑎𝑙</m:t>
                        </m:r>
                      </m:sub>
                      <m:sup/>
                    </m:sSubSup>
                    <m:d>
                      <m:dPr>
                        <m:ctrlPr>
                          <a:rPr lang="en-US" altLang="ja-JP" sz="2000" b="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000" b="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2000" b="0" i="1">
                                <a:latin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n-US" altLang="ja-JP" sz="2000" b="0" i="1">
                                <a:latin typeface="Cambria Math"/>
                              </a:rPr>
                              <m:t>h𝑖𝑡</m:t>
                            </m:r>
                          </m:sub>
                        </m:sSub>
                      </m:e>
                    </m:d>
                    <m:r>
                      <a:rPr lang="en-US" altLang="ja-JP" sz="2000" b="0" i="1">
                        <a:latin typeface="Cambria Math"/>
                      </a:rPr>
                      <m:t>=</m:t>
                    </m:r>
                    <m:box>
                      <m:boxPr>
                        <m:ctrlPr>
                          <a:rPr lang="en-US" altLang="ja-JP" sz="2000" b="0" i="1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altLang="ja-JP" sz="2000" b="0" i="1">
                                <a:latin typeface="Cambria Math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altLang="ja-JP" sz="2000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sSup>
                                  <m:sSupPr>
                                    <m:ctrlPr>
                                      <a:rPr lang="en-US" altLang="ja-JP" sz="2000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ja-JP" altLang="en-US" sz="2000" i="1">
                                        <a:latin typeface="Cambria Math"/>
                                      </a:rPr>
                                      <m:t>𝜎</m:t>
                                    </m:r>
                                  </m:e>
                                  <m:sup>
                                    <m:r>
                                      <a:rPr lang="en-US" altLang="ja-JP" sz="2000" i="1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  <m:sub>
                                <m:r>
                                  <a:rPr lang="en-US" altLang="ja-JP" sz="2000" b="0" i="1">
                                    <a:latin typeface="Cambria Math"/>
                                  </a:rPr>
                                  <m:t>𝑠𝑖𝑛𝑔𝑙𝑒</m:t>
                                </m:r>
                              </m:sub>
                              <m:sup/>
                            </m:sSubSup>
                          </m:num>
                          <m:den>
                            <m:sSub>
                              <m:sSubPr>
                                <m:ctrlPr>
                                  <a:rPr lang="en-US" altLang="ja-JP" sz="2000" b="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2000" b="0" i="1">
                                    <a:latin typeface="Cambria Math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altLang="ja-JP" sz="2000" b="0" i="1">
                                    <a:latin typeface="Cambria Math"/>
                                  </a:rPr>
                                  <m:t>h𝑖𝑡</m:t>
                                </m:r>
                              </m:sub>
                            </m:sSub>
                          </m:den>
                        </m:f>
                        <m:r>
                          <a:rPr lang="en-US" altLang="ja-JP" sz="2000" b="0" i="1">
                            <a:latin typeface="Cambria Math"/>
                          </a:rPr>
                          <m:t>+</m:t>
                        </m:r>
                        <m:box>
                          <m:boxPr>
                            <m:ctrlPr>
                              <a:rPr lang="en-US" altLang="ja-JP" sz="2000" b="0" i="1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altLang="ja-JP" sz="2000" b="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sSubSup>
                                  <m:sSubSupPr>
                                    <m:ctrlPr>
                                      <a:rPr lang="en-US" altLang="ja-JP" sz="2000" i="1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sSup>
                                      <m:sSupPr>
                                        <m:ctrlPr>
                                          <a:rPr lang="en-US" altLang="ja-JP" sz="2000" i="1"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ja-JP" altLang="en-US" sz="2000" i="1">
                                            <a:latin typeface="Cambria Math"/>
                                          </a:rPr>
                                          <m:t>𝜎</m:t>
                                        </m:r>
                                      </m:e>
                                      <m:sup>
                                        <m:r>
                                          <a:rPr lang="en-US" altLang="ja-JP" sz="2000" i="1">
                                            <a:latin typeface="Cambria Math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  <m:sub>
                                    <m:r>
                                      <a:rPr lang="en-US" altLang="ja-JP" sz="2000" b="0" i="1">
                                        <a:latin typeface="Cambria Math"/>
                                      </a:rPr>
                                      <m:t>𝑖𝑛𝑡𝑒𝑟</m:t>
                                    </m:r>
                                    <m:r>
                                      <a:rPr lang="en-US" altLang="ja-JP" sz="2000" b="0" i="1"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en-US" altLang="ja-JP" sz="2000" b="0" i="1">
                                        <a:latin typeface="Cambria Math"/>
                                      </a:rPr>
                                      <m:t>𝑝𝑖𝑥𝑒𝑙</m:t>
                                    </m:r>
                                  </m:sub>
                                  <m:sup/>
                                </m:sSubSup>
                              </m:num>
                              <m:den>
                                <m:sSub>
                                  <m:sSubPr>
                                    <m:ctrlPr>
                                      <a:rPr lang="en-US" altLang="ja-JP" sz="2000" b="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000" b="0" i="1">
                                        <a:latin typeface="Cambria Math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altLang="ja-JP" sz="2000" b="0" i="1">
                                        <a:latin typeface="Cambria Math"/>
                                      </a:rPr>
                                      <m:t>h𝑖𝑡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altLang="ja-JP" sz="2000" b="0" i="1">
                                <a:latin typeface="Cambria Math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en-US" altLang="ja-JP" sz="2000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sSup>
                                  <m:sSupPr>
                                    <m:ctrlPr>
                                      <a:rPr lang="en-US" altLang="ja-JP" sz="2000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ja-JP" altLang="en-US" sz="2000" i="1">
                                        <a:latin typeface="Cambria Math"/>
                                      </a:rPr>
                                      <m:t>𝜎</m:t>
                                    </m:r>
                                  </m:e>
                                  <m:sup>
                                    <m:r>
                                      <a:rPr lang="en-US" altLang="ja-JP" sz="2000" i="1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  <m:sub>
                                <m:r>
                                  <a:rPr lang="en-US" altLang="ja-JP" sz="2000" b="0" i="1">
                                    <a:latin typeface="Cambria Math"/>
                                  </a:rPr>
                                  <m:t>𝑀𝑆</m:t>
                                </m:r>
                              </m:sub>
                              <m:sup/>
                            </m:sSubSup>
                          </m:e>
                        </m:box>
                      </m:e>
                    </m:box>
                    <m:d>
                      <m:dPr>
                        <m:ctrlPr>
                          <a:rPr lang="en-US" altLang="ja-JP" sz="2000" b="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000" b="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2000" b="0" i="1">
                                <a:latin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n-US" altLang="ja-JP" sz="2000" b="0" i="1">
                                <a:latin typeface="Cambria Math"/>
                              </a:rPr>
                              <m:t>h𝑖𝑡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ja-JP" sz="2000" dirty="0"/>
                  <a:t>	</a:t>
                </a:r>
                <a:endParaRPr lang="en-US" altLang="ja-JP" sz="2400" dirty="0"/>
              </a:p>
              <a:p>
                <a:pPr marL="0" indent="0" algn="ctr">
                  <a:buNone/>
                </a:pPr>
                <a:r>
                  <a:rPr lang="ja-JP" altLang="en-US" sz="4400" dirty="0"/>
                  <a:t>⇒</a:t>
                </a:r>
                <a:r>
                  <a:rPr lang="en-US" altLang="ja-JP" sz="4400" dirty="0"/>
                  <a:t> </a:t>
                </a:r>
                <a:r>
                  <a:rPr lang="en-US" altLang="ja-JP" sz="3600" dirty="0"/>
                  <a:t>the average time resolution :</a:t>
                </a:r>
                <a:endParaRPr lang="en-US" altLang="ja-JP" sz="4400" dirty="0"/>
              </a:p>
              <a:p>
                <a:pPr marL="0" indent="0" algn="ctr">
                  <a:spcAft>
                    <a:spcPts val="600"/>
                  </a:spcAft>
                  <a:buNone/>
                </a:pPr>
                <a:r>
                  <a:rPr lang="en-US" altLang="ja-JP" sz="4400" dirty="0"/>
                  <a:t> </a:t>
                </a:r>
                <a:r>
                  <a:rPr lang="en-US" altLang="ja-JP" sz="4000" dirty="0" smtClean="0">
                    <a:solidFill>
                      <a:srgbClr val="FF0000"/>
                    </a:solidFill>
                  </a:rPr>
                  <a:t>30–35 </a:t>
                </a:r>
                <a:r>
                  <a:rPr lang="en-US" altLang="ja-JP" sz="4000" dirty="0" err="1">
                    <a:solidFill>
                      <a:srgbClr val="FF0000"/>
                    </a:solidFill>
                  </a:rPr>
                  <a:t>ps</a:t>
                </a:r>
                <a:r>
                  <a:rPr lang="en-US" altLang="ja-JP" sz="4000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ja-JP" sz="4000" dirty="0"/>
                  <a:t>(</a:t>
                </a:r>
                <a:r>
                  <a:rPr lang="en-US" altLang="ja-JP" sz="4000" dirty="0" smtClean="0"/>
                  <a:t>63% </a:t>
                </a:r>
                <a:r>
                  <a:rPr lang="ja-JP" altLang="en-US" sz="4000" dirty="0"/>
                  <a:t>↓</a:t>
                </a:r>
                <a:r>
                  <a:rPr lang="en-US" altLang="ja-JP" sz="4000" dirty="0" smtClean="0"/>
                  <a:t>)</a:t>
                </a:r>
                <a:endParaRPr lang="en-US" altLang="ja-JP" sz="3600" i="1" u="sng" dirty="0">
                  <a:solidFill>
                    <a:srgbClr val="000000"/>
                  </a:solidFill>
                  <a:latin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3600" i="1" u="sng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3600" b="1" i="1" u="sng">
                            <a:solidFill>
                              <a:schemeClr val="tx2"/>
                            </a:solidFill>
                            <a:latin typeface="Cambria Math"/>
                          </a:rPr>
                          <m:t>𝒕</m:t>
                        </m:r>
                      </m:e>
                      <m:sub>
                        <m:r>
                          <a:rPr lang="en-US" altLang="ja-JP" sz="3600" b="1" i="1" u="sng">
                            <a:solidFill>
                              <a:schemeClr val="tx2"/>
                            </a:solidFill>
                            <a:latin typeface="Cambria Math"/>
                          </a:rPr>
                          <m:t>𝒆</m:t>
                        </m:r>
                        <m:r>
                          <a:rPr lang="en-US" altLang="ja-JP" sz="3600" b="1" i="1" u="sng">
                            <a:solidFill>
                              <a:schemeClr val="tx2"/>
                            </a:solidFill>
                            <a:latin typeface="Cambria Math"/>
                          </a:rPr>
                          <m:t>𝜸</m:t>
                        </m:r>
                      </m:sub>
                    </m:sSub>
                  </m:oMath>
                </a14:m>
                <a:r>
                  <a:rPr lang="en-US" altLang="ja-JP" sz="3600" u="sng" dirty="0">
                    <a:solidFill>
                      <a:schemeClr val="tx2"/>
                    </a:solidFill>
                  </a:rPr>
                  <a:t> resolution</a:t>
                </a:r>
                <a:endParaRPr lang="en-US" altLang="ja-JP" sz="3600" u="sng" dirty="0">
                  <a:solidFill>
                    <a:srgbClr val="000000"/>
                  </a:solidFill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4000" i="1">
                            <a:latin typeface="Cambria Math"/>
                          </a:rPr>
                        </m:ctrlPr>
                      </m:sSubPr>
                      <m:e>
                        <m:r>
                          <a:rPr lang="ja-JP" altLang="en-US" sz="4000" i="1">
                            <a:latin typeface="Cambria Math"/>
                          </a:rPr>
                          <m:t>𝝈</m:t>
                        </m:r>
                      </m:e>
                      <m:sub>
                        <m:r>
                          <a:rPr lang="en-US" altLang="ja-JP" sz="4000" i="1">
                            <a:latin typeface="Cambria Math"/>
                          </a:rPr>
                          <m:t>𝒆</m:t>
                        </m:r>
                        <m:r>
                          <a:rPr lang="ja-JP" altLang="en-US" sz="4000" i="1">
                            <a:latin typeface="Cambria Math"/>
                          </a:rPr>
                          <m:t>𝜸</m:t>
                        </m:r>
                      </m:sub>
                    </m:sSub>
                    <m:r>
                      <a:rPr lang="en-US" altLang="ja-JP" sz="4000" i="1">
                        <a:latin typeface="Cambria Math"/>
                      </a:rPr>
                      <m:t>= </m:t>
                    </m:r>
                  </m:oMath>
                </a14:m>
                <a:r>
                  <a:rPr lang="en-US" altLang="ja-JP" sz="4000" dirty="0"/>
                  <a:t>130 </a:t>
                </a:r>
                <a:r>
                  <a:rPr lang="en-US" altLang="ja-JP" sz="4000" dirty="0" err="1"/>
                  <a:t>ps</a:t>
                </a:r>
                <a:r>
                  <a:rPr lang="en-US" altLang="ja-JP" sz="4000" dirty="0"/>
                  <a:t> </a:t>
                </a:r>
                <a:r>
                  <a:rPr lang="ja-JP" altLang="en-US" sz="4000" dirty="0"/>
                  <a:t>→</a:t>
                </a:r>
                <a:r>
                  <a:rPr lang="en-US" altLang="ja-JP" sz="4000" dirty="0"/>
                  <a:t> </a:t>
                </a:r>
                <a:r>
                  <a:rPr lang="en-US" altLang="ja-JP" sz="4000" dirty="0" smtClean="0">
                    <a:solidFill>
                      <a:srgbClr val="FF0000"/>
                    </a:solidFill>
                  </a:rPr>
                  <a:t>84 </a:t>
                </a:r>
                <a:r>
                  <a:rPr lang="en-US" altLang="ja-JP" sz="4000" dirty="0" err="1" smtClean="0">
                    <a:solidFill>
                      <a:srgbClr val="FF0000"/>
                    </a:solidFill>
                  </a:rPr>
                  <a:t>ps</a:t>
                </a:r>
                <a:r>
                  <a:rPr lang="en-US" altLang="ja-JP" sz="40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altLang="ja-JP" sz="4000" dirty="0" smtClean="0"/>
                  <a:t>(35% </a:t>
                </a:r>
                <a:r>
                  <a:rPr lang="ja-JP" altLang="en-US" sz="4000" dirty="0"/>
                  <a:t>↓</a:t>
                </a:r>
                <a:r>
                  <a:rPr lang="en-US" altLang="ja-JP" sz="4000" dirty="0"/>
                  <a:t>)</a:t>
                </a:r>
              </a:p>
              <a:p>
                <a:pPr marL="431640" lvl="1" indent="0">
                  <a:buNone/>
                </a:pPr>
                <a:r>
                  <a:rPr lang="en-US" altLang="ja-JP" dirty="0" smtClean="0"/>
                  <a:t>        </a:t>
                </a:r>
                <a:r>
                  <a:rPr lang="en-US" altLang="ja-JP" sz="2000" b="0" dirty="0" smtClean="0"/>
                  <a:t> Gamma side: 67 </a:t>
                </a:r>
                <a:r>
                  <a:rPr lang="en-US" altLang="ja-JP" sz="2000" b="0" dirty="0" err="1" smtClean="0"/>
                  <a:t>ps</a:t>
                </a:r>
                <a:r>
                  <a:rPr lang="en-US" altLang="ja-JP" sz="2000" b="0" dirty="0" smtClean="0"/>
                  <a:t> </a:t>
                </a:r>
                <a:r>
                  <a:rPr lang="ja-JP" altLang="en-US" sz="2000" b="0" dirty="0" smtClean="0"/>
                  <a:t>→ </a:t>
                </a:r>
                <a:r>
                  <a:rPr lang="en-US" altLang="ja-JP" sz="2000" b="0" dirty="0" smtClean="0"/>
                  <a:t>76 </a:t>
                </a:r>
                <a:r>
                  <a:rPr lang="en-US" altLang="ja-JP" sz="2000" b="0" dirty="0" err="1" smtClean="0"/>
                  <a:t>ps</a:t>
                </a:r>
                <a:endParaRPr lang="en-US" altLang="ja-JP" sz="2000" b="0" dirty="0" smtClean="0"/>
              </a:p>
              <a:p>
                <a:pPr marL="431640" lvl="1" indent="0">
                  <a:buNone/>
                </a:pPr>
                <a:r>
                  <a:rPr lang="en-US" altLang="ja-JP" sz="2000" b="0" dirty="0" smtClean="0"/>
                  <a:t>           Track </a:t>
                </a:r>
                <a:r>
                  <a:rPr lang="en-US" altLang="ja-JP" sz="2000" b="0" dirty="0"/>
                  <a:t>length: 75 </a:t>
                </a:r>
                <a:r>
                  <a:rPr lang="en-US" altLang="ja-JP" sz="2000" b="0" dirty="0" err="1" smtClean="0"/>
                  <a:t>ps</a:t>
                </a:r>
                <a:r>
                  <a:rPr lang="en-US" altLang="ja-JP" sz="2000" b="0" dirty="0" smtClean="0"/>
                  <a:t> </a:t>
                </a:r>
                <a:r>
                  <a:rPr lang="ja-JP" altLang="en-US" sz="2000" b="0" dirty="0" smtClean="0"/>
                  <a:t>→</a:t>
                </a:r>
                <a:r>
                  <a:rPr lang="en-US" altLang="ja-JP" sz="2000" b="0" dirty="0" smtClean="0"/>
                  <a:t> </a:t>
                </a:r>
                <a:r>
                  <a:rPr lang="en-US" altLang="ja-JP" sz="2000" b="0" dirty="0"/>
                  <a:t>11</a:t>
                </a:r>
                <a:r>
                  <a:rPr lang="ja-JP" altLang="en-US" sz="2000" b="0" dirty="0"/>
                  <a:t> </a:t>
                </a:r>
                <a:r>
                  <a:rPr lang="en-US" altLang="ja-JP" sz="2000" b="0" dirty="0" err="1"/>
                  <a:t>ps</a:t>
                </a:r>
                <a:r>
                  <a:rPr lang="en-US" altLang="ja-JP" sz="2000" b="0" dirty="0"/>
                  <a:t>  </a:t>
                </a:r>
                <a:endParaRPr lang="en-US" altLang="ja-JP" sz="2000" b="0" dirty="0" smtClean="0"/>
              </a:p>
              <a:p>
                <a:pPr marL="431640" lvl="1" indent="0">
                  <a:buNone/>
                </a:pPr>
                <a:r>
                  <a:rPr lang="en-US" altLang="ja-JP" sz="2000" b="0" dirty="0" smtClean="0"/>
                  <a:t>           Timing counter: 76 </a:t>
                </a:r>
                <a:r>
                  <a:rPr lang="en-US" altLang="ja-JP" sz="2000" b="0" dirty="0" err="1" smtClean="0"/>
                  <a:t>ps</a:t>
                </a:r>
                <a:r>
                  <a:rPr lang="en-US" altLang="ja-JP" sz="2000" b="0" dirty="0" smtClean="0"/>
                  <a:t> </a:t>
                </a:r>
                <a:r>
                  <a:rPr lang="ja-JP" altLang="en-US" sz="2000" b="0" dirty="0" smtClean="0"/>
                  <a:t>→</a:t>
                </a:r>
                <a:r>
                  <a:rPr lang="en-US" altLang="ja-JP" sz="2000" b="0" dirty="0" smtClean="0"/>
                  <a:t> 30–35 </a:t>
                </a:r>
                <a:r>
                  <a:rPr lang="en-US" altLang="ja-JP" sz="2000" b="0" dirty="0" err="1" smtClean="0"/>
                  <a:t>ps</a:t>
                </a:r>
                <a:endParaRPr lang="en-US" altLang="ja-JP" sz="2000" b="0" dirty="0" smtClean="0"/>
              </a:p>
              <a:p>
                <a:pPr marL="107640" indent="0">
                  <a:buNone/>
                </a:pPr>
                <a:endParaRPr kumimoji="1" lang="ja-JP" altLang="en-US" dirty="0"/>
              </a:p>
            </p:txBody>
          </p:sp>
        </mc:Choice>
        <mc:Fallback xmlns="">
          <p:sp>
            <p:nvSpPr>
              <p:cNvPr id="2" name="コンテンツ プレースホルダー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71" t="-1972" r="-1067" b="-898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Expected performance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dirty="0" smtClean="0"/>
              <a:t>Yusuke UCHIYAMA, the University of Tokyo </a:t>
            </a:r>
            <a:endParaRPr lang="en-US" dirty="0"/>
          </a:p>
        </p:txBody>
      </p:sp>
      <p:sp>
        <p:nvSpPr>
          <p:cNvPr id="5" name="角丸四角形 4"/>
          <p:cNvSpPr/>
          <p:nvPr/>
        </p:nvSpPr>
        <p:spPr>
          <a:xfrm>
            <a:off x="504129" y="4739618"/>
            <a:ext cx="9086679" cy="24931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819364" y="6516404"/>
            <a:ext cx="21483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104 </a:t>
            </a:r>
            <a:r>
              <a:rPr kumimoji="1" lang="en-US" altLang="ja-JP" sz="2000" dirty="0" err="1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ps</a:t>
            </a:r>
            <a:r>
              <a:rPr kumimoji="1" lang="en-US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kumimoji="1" lang="ja-JP" altLang="en-US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→ </a:t>
            </a:r>
            <a:r>
              <a:rPr kumimoji="1" lang="en-US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35 </a:t>
            </a:r>
            <a:r>
              <a:rPr kumimoji="1" lang="en-US" altLang="ja-JP" sz="2000" dirty="0" err="1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ps</a:t>
            </a:r>
            <a:endParaRPr kumimoji="1" lang="ja-JP" altLang="en-US" sz="20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" name="右中かっこ 6"/>
          <p:cNvSpPr/>
          <p:nvPr/>
        </p:nvSpPr>
        <p:spPr>
          <a:xfrm>
            <a:off x="6471635" y="6357397"/>
            <a:ext cx="347729" cy="71812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日付プレースホルダー 7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455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ja-JP" u="sng" dirty="0">
                <a:solidFill>
                  <a:schemeClr val="accent2"/>
                </a:solidFill>
              </a:rPr>
              <a:t>Prove the performance for our application</a:t>
            </a:r>
          </a:p>
          <a:p>
            <a:r>
              <a:rPr lang="en-US" altLang="ja-JP" sz="2400" dirty="0"/>
              <a:t>Larger single counter</a:t>
            </a:r>
          </a:p>
          <a:p>
            <a:r>
              <a:rPr lang="en-US" altLang="ja-JP" sz="2400" dirty="0"/>
              <a:t>Readout system (cabling, electronics…)</a:t>
            </a:r>
          </a:p>
          <a:p>
            <a:pPr>
              <a:spcAft>
                <a:spcPts val="1800"/>
              </a:spcAft>
            </a:pPr>
            <a:r>
              <a:rPr lang="en-US" altLang="ja-JP" sz="2400" dirty="0"/>
              <a:t>Multiple hit </a:t>
            </a:r>
            <a:r>
              <a:rPr lang="en-US" altLang="ja-JP" sz="2400" dirty="0" smtClean="0"/>
              <a:t>principle</a:t>
            </a:r>
            <a:endParaRPr lang="en-US" altLang="ja-JP" sz="2400" dirty="0"/>
          </a:p>
          <a:p>
            <a:pPr marL="0" indent="0">
              <a:buNone/>
            </a:pPr>
            <a:r>
              <a:rPr lang="en-US" altLang="ja-JP" u="sng" dirty="0">
                <a:solidFill>
                  <a:schemeClr val="accent2"/>
                </a:solidFill>
              </a:rPr>
              <a:t>Other </a:t>
            </a:r>
            <a:r>
              <a:rPr lang="en-US" altLang="ja-JP" u="sng" dirty="0" smtClean="0">
                <a:solidFill>
                  <a:schemeClr val="accent2"/>
                </a:solidFill>
              </a:rPr>
              <a:t>possible </a:t>
            </a:r>
            <a:r>
              <a:rPr lang="en-US" altLang="ja-JP" u="sng" dirty="0">
                <a:solidFill>
                  <a:schemeClr val="accent2"/>
                </a:solidFill>
              </a:rPr>
              <a:t>i</a:t>
            </a:r>
            <a:r>
              <a:rPr lang="en-US" altLang="ja-JP" u="sng" dirty="0" smtClean="0">
                <a:solidFill>
                  <a:schemeClr val="accent2"/>
                </a:solidFill>
              </a:rPr>
              <a:t>ssues</a:t>
            </a:r>
            <a:endParaRPr lang="en-US" altLang="ja-JP" u="sng" dirty="0">
              <a:solidFill>
                <a:schemeClr val="accent2"/>
              </a:solidFill>
            </a:endParaRPr>
          </a:p>
          <a:p>
            <a:r>
              <a:rPr lang="en-US" altLang="ja-JP" sz="2400" dirty="0" smtClean="0"/>
              <a:t>The number of electronics channels </a:t>
            </a:r>
            <a:r>
              <a:rPr lang="en-US" altLang="ja-JP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(~600 pixels×2 readout)</a:t>
            </a:r>
            <a:r>
              <a:rPr lang="en-US" altLang="ja-JP" sz="2400" dirty="0" smtClean="0"/>
              <a:t> and </a:t>
            </a:r>
            <a:r>
              <a:rPr lang="en-US" altLang="ja-JP" sz="2400" dirty="0" err="1" smtClean="0"/>
              <a:t>SiPMs</a:t>
            </a:r>
            <a:r>
              <a:rPr lang="en-US" altLang="ja-JP" sz="2400" dirty="0" smtClean="0"/>
              <a:t> </a:t>
            </a:r>
            <a:r>
              <a:rPr lang="en-US" altLang="ja-JP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(~600 pixels×6)</a:t>
            </a:r>
            <a:r>
              <a:rPr lang="en-US" altLang="ja-JP" sz="2400" dirty="0" smtClean="0"/>
              <a:t>, and cost</a:t>
            </a:r>
          </a:p>
          <a:p>
            <a:r>
              <a:rPr lang="en-US" altLang="ja-JP" sz="2400" dirty="0" smtClean="0"/>
              <a:t>Temperature </a:t>
            </a:r>
            <a:r>
              <a:rPr lang="en-US" altLang="ja-JP" sz="2400" dirty="0"/>
              <a:t>coefficient </a:t>
            </a:r>
            <a:r>
              <a:rPr lang="en-US" altLang="ja-JP" sz="2400" dirty="0" smtClean="0"/>
              <a:t>of </a:t>
            </a:r>
            <a:r>
              <a:rPr lang="en-US" altLang="ja-JP" sz="2400" dirty="0" err="1" smtClean="0"/>
              <a:t>SiPM</a:t>
            </a:r>
            <a:r>
              <a:rPr lang="en-US" altLang="ja-JP" sz="2400" dirty="0" smtClean="0"/>
              <a:t> </a:t>
            </a:r>
            <a:r>
              <a:rPr lang="en-US" altLang="ja-JP" sz="2400" dirty="0"/>
              <a:t>gain </a:t>
            </a:r>
          </a:p>
          <a:p>
            <a:r>
              <a:rPr lang="en-US" altLang="ja-JP" sz="2400" dirty="0" smtClean="0"/>
              <a:t>Radiation </a:t>
            </a:r>
            <a:r>
              <a:rPr lang="en-US" altLang="ja-JP" sz="2400" dirty="0"/>
              <a:t>hardness of </a:t>
            </a:r>
            <a:r>
              <a:rPr lang="en-US" altLang="ja-JP" sz="2400" dirty="0" err="1" smtClean="0"/>
              <a:t>SiPM</a:t>
            </a:r>
            <a:endParaRPr lang="en-US" altLang="ja-JP" sz="24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Items for R&amp;D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169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915365" y="3320247"/>
            <a:ext cx="7181279" cy="762480"/>
          </a:xfrm>
        </p:spPr>
        <p:txBody>
          <a:bodyPr/>
          <a:lstStyle/>
          <a:p>
            <a:r>
              <a:rPr kumimoji="1" lang="en-US" altLang="ja-JP" dirty="0" smtClean="0"/>
              <a:t>R&amp;D of single counter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190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27773" y="1257928"/>
            <a:ext cx="9252852" cy="3751954"/>
          </a:xfrm>
        </p:spPr>
        <p:txBody>
          <a:bodyPr/>
          <a:lstStyle/>
          <a:p>
            <a:r>
              <a:rPr kumimoji="1" lang="en-US" altLang="ja-JP" sz="3200" dirty="0" smtClean="0"/>
              <a:t>Basic study &amp; optimal operation voltage</a:t>
            </a:r>
          </a:p>
          <a:p>
            <a:r>
              <a:rPr kumimoji="1" lang="en-US" altLang="ja-JP" sz="3200" dirty="0" smtClean="0"/>
              <a:t>Scintillator type </a:t>
            </a:r>
            <a:r>
              <a:rPr kumimoji="1" lang="en-US" altLang="ja-JP" sz="2000" b="0" dirty="0" smtClean="0"/>
              <a:t>(fast rise time, longer attenuation,,,)</a:t>
            </a:r>
            <a:endParaRPr kumimoji="1" lang="en-US" altLang="ja-JP" sz="3200" b="0" dirty="0" smtClean="0"/>
          </a:p>
          <a:p>
            <a:r>
              <a:rPr kumimoji="1" lang="en-US" altLang="ja-JP" sz="3200" dirty="0" smtClean="0"/>
              <a:t>Dimension of a counter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kumimoji="1" lang="en-US" altLang="ja-JP" sz="3200" dirty="0" smtClean="0"/>
              <a:t># of </a:t>
            </a:r>
            <a:r>
              <a:rPr kumimoji="1" lang="en-US" altLang="ja-JP" sz="3200" dirty="0" err="1" smtClean="0"/>
              <a:t>SiPMs</a:t>
            </a:r>
            <a:r>
              <a:rPr kumimoji="1" lang="en-US" altLang="ja-JP" sz="3200" dirty="0" smtClean="0"/>
              <a:t> &amp; manufacturer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kumimoji="1" lang="en-US" altLang="ja-JP" sz="3200" dirty="0" smtClean="0"/>
              <a:t>Reflector 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Prototype and Items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750" y="4171185"/>
            <a:ext cx="9132277" cy="2870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日付プレースホルダー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599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Setup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grpSp>
        <p:nvGrpSpPr>
          <p:cNvPr id="10" name="グループ化 9"/>
          <p:cNvGrpSpPr>
            <a:grpSpLocks noChangeAspect="1"/>
          </p:cNvGrpSpPr>
          <p:nvPr/>
        </p:nvGrpSpPr>
        <p:grpSpPr>
          <a:xfrm>
            <a:off x="1917565" y="907790"/>
            <a:ext cx="6895744" cy="2240812"/>
            <a:chOff x="249238" y="2161488"/>
            <a:chExt cx="9582150" cy="3113775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238" y="2284413"/>
              <a:ext cx="9582150" cy="2990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0" name="左右矢印 79"/>
            <p:cNvSpPr/>
            <p:nvPr/>
          </p:nvSpPr>
          <p:spPr>
            <a:xfrm>
              <a:off x="2239192" y="2161488"/>
              <a:ext cx="696686" cy="185057"/>
            </a:xfrm>
            <a:prstGeom prst="leftRightArrow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左右矢印 82"/>
            <p:cNvSpPr/>
            <p:nvPr/>
          </p:nvSpPr>
          <p:spPr>
            <a:xfrm>
              <a:off x="2239192" y="4106637"/>
              <a:ext cx="696686" cy="185057"/>
            </a:xfrm>
            <a:prstGeom prst="leftRightArrow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18" name="角丸四角形吹き出し 117"/>
          <p:cNvSpPr/>
          <p:nvPr/>
        </p:nvSpPr>
        <p:spPr>
          <a:xfrm>
            <a:off x="6210957" y="97833"/>
            <a:ext cx="2965767" cy="1201037"/>
          </a:xfrm>
          <a:prstGeom prst="wedgeRoundRectCallout">
            <a:avLst>
              <a:gd name="adj1" fmla="val -66931"/>
              <a:gd name="adj2" fmla="val 68735"/>
              <a:gd name="adj3" fmla="val 16667"/>
            </a:avLst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2800" b="1" dirty="0" smtClean="0"/>
              <a:t>3 or 4</a:t>
            </a:r>
            <a:r>
              <a:rPr kumimoji="1" lang="en-US" altLang="ja-JP" sz="2800" b="1" dirty="0" smtClean="0"/>
              <a:t> MPPCs </a:t>
            </a:r>
          </a:p>
          <a:p>
            <a:pPr algn="ctr"/>
            <a:r>
              <a:rPr lang="en-US" altLang="ja-JP" sz="2800" b="1" dirty="0" smtClean="0"/>
              <a:t>Series connection</a:t>
            </a:r>
            <a:endParaRPr kumimoji="1" lang="ja-JP" altLang="en-US" sz="2800" b="1" dirty="0"/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27772" y="2883877"/>
            <a:ext cx="8468627" cy="4474866"/>
          </a:xfrm>
        </p:spPr>
        <p:txBody>
          <a:bodyPr/>
          <a:lstStyle/>
          <a:p>
            <a:r>
              <a:rPr kumimoji="1" lang="en-US" altLang="ja-JP" sz="2000" dirty="0" smtClean="0">
                <a:solidFill>
                  <a:srgbClr val="FB6A5F"/>
                </a:solidFill>
              </a:rPr>
              <a:t>Test counter</a:t>
            </a:r>
          </a:p>
          <a:p>
            <a:pPr lvl="1"/>
            <a:r>
              <a:rPr kumimoji="1" lang="en-US" altLang="ja-JP" sz="1600" dirty="0" smtClean="0">
                <a:solidFill>
                  <a:srgbClr val="FB6A5F"/>
                </a:solidFill>
              </a:rPr>
              <a:t>HAMAMATSU </a:t>
            </a:r>
            <a:r>
              <a:rPr kumimoji="1" lang="en-US" altLang="ja-JP" sz="1600" dirty="0" smtClean="0">
                <a:solidFill>
                  <a:schemeClr val="tx1"/>
                </a:solidFill>
              </a:rPr>
              <a:t>MPPC (S10362-33-050C)</a:t>
            </a:r>
          </a:p>
          <a:p>
            <a:pPr lvl="2"/>
            <a:r>
              <a:rPr kumimoji="1" lang="en-US" altLang="ja-JP" sz="1600" dirty="0" smtClean="0">
                <a:solidFill>
                  <a:schemeClr val="tx1"/>
                </a:solidFill>
              </a:rPr>
              <a:t>3x3 mm</a:t>
            </a:r>
            <a:r>
              <a:rPr kumimoji="1" lang="en-US" altLang="ja-JP" sz="1600" baseline="30000" dirty="0" smtClean="0">
                <a:solidFill>
                  <a:schemeClr val="tx1"/>
                </a:solidFill>
              </a:rPr>
              <a:t>2</a:t>
            </a:r>
            <a:r>
              <a:rPr kumimoji="1" lang="en-US" altLang="ja-JP" sz="1600" dirty="0" smtClean="0">
                <a:solidFill>
                  <a:schemeClr val="tx1"/>
                </a:solidFill>
              </a:rPr>
              <a:t>, 50</a:t>
            </a:r>
            <a:r>
              <a:rPr kumimoji="1" lang="en-US" altLang="ja-JP" sz="1600" dirty="0" smtClean="0">
                <a:solidFill>
                  <a:schemeClr val="tx1"/>
                </a:solidFill>
                <a:latin typeface="Symbol" pitchFamily="18" charset="2"/>
              </a:rPr>
              <a:t>m</a:t>
            </a:r>
            <a:r>
              <a:rPr kumimoji="1" lang="en-US" altLang="ja-JP" sz="1600" dirty="0" smtClean="0">
                <a:solidFill>
                  <a:schemeClr val="tx1"/>
                </a:solidFill>
              </a:rPr>
              <a:t>m-3600 pixels </a:t>
            </a:r>
          </a:p>
          <a:p>
            <a:pPr lvl="1"/>
            <a:r>
              <a:rPr kumimoji="1" lang="en-US" altLang="ja-JP" sz="1600" dirty="0" smtClean="0">
                <a:solidFill>
                  <a:schemeClr val="tx1"/>
                </a:solidFill>
              </a:rPr>
              <a:t>glued with optical grease </a:t>
            </a:r>
            <a:r>
              <a:rPr kumimoji="1" lang="en-US" altLang="ja-JP" sz="1400" b="0" dirty="0" smtClean="0">
                <a:solidFill>
                  <a:schemeClr val="tx1"/>
                </a:solidFill>
              </a:rPr>
              <a:t>(OKEN6262A) </a:t>
            </a:r>
            <a:r>
              <a:rPr kumimoji="1" lang="en-US" altLang="ja-JP" sz="1600" dirty="0" smtClean="0">
                <a:solidFill>
                  <a:schemeClr val="tx1"/>
                </a:solidFill>
              </a:rPr>
              <a:t>to be able to detach</a:t>
            </a:r>
          </a:p>
          <a:p>
            <a:pPr lvl="1"/>
            <a:r>
              <a:rPr kumimoji="1" lang="en-US" altLang="ja-JP" sz="1600" dirty="0" smtClean="0">
                <a:solidFill>
                  <a:schemeClr val="tx1"/>
                </a:solidFill>
              </a:rPr>
              <a:t>Swap scintillators</a:t>
            </a:r>
          </a:p>
          <a:p>
            <a:r>
              <a:rPr kumimoji="1" lang="en-US" altLang="ja-JP" sz="2000" baseline="30000" dirty="0" smtClean="0">
                <a:solidFill>
                  <a:srgbClr val="FB6A5F"/>
                </a:solidFill>
              </a:rPr>
              <a:t>90</a:t>
            </a:r>
            <a:r>
              <a:rPr kumimoji="1" lang="en-US" altLang="ja-JP" sz="2000" dirty="0" smtClean="0">
                <a:solidFill>
                  <a:srgbClr val="FB6A5F"/>
                </a:solidFill>
              </a:rPr>
              <a:t>Sr</a:t>
            </a:r>
            <a:r>
              <a:rPr kumimoji="1" lang="en-US" altLang="ja-JP" sz="2000" dirty="0" smtClean="0"/>
              <a:t> </a:t>
            </a:r>
            <a:r>
              <a:rPr kumimoji="1" lang="en-US" altLang="ja-JP" sz="2000" dirty="0" smtClean="0">
                <a:latin typeface="Symbol" pitchFamily="18" charset="2"/>
              </a:rPr>
              <a:t>b</a:t>
            </a:r>
            <a:r>
              <a:rPr kumimoji="1" lang="en-US" altLang="ja-JP" sz="2000" dirty="0" smtClean="0"/>
              <a:t>-source</a:t>
            </a:r>
            <a:r>
              <a:rPr kumimoji="1" lang="en-US" altLang="ja-JP" sz="1600" b="0" dirty="0" smtClean="0"/>
              <a:t> </a:t>
            </a:r>
            <a:r>
              <a:rPr kumimoji="1" lang="en-US" altLang="ja-JP" sz="1600" dirty="0" smtClean="0"/>
              <a:t>(&lt;2.28 MeV)</a:t>
            </a:r>
          </a:p>
          <a:p>
            <a:r>
              <a:rPr kumimoji="1" lang="en-US" altLang="ja-JP" sz="2000" dirty="0" smtClean="0"/>
              <a:t>Trigger with reference counter (</a:t>
            </a:r>
            <a:r>
              <a:rPr kumimoji="1" lang="en-US" altLang="ja-JP" sz="2000" dirty="0" smtClean="0">
                <a:solidFill>
                  <a:srgbClr val="FB6A5F"/>
                </a:solidFill>
              </a:rPr>
              <a:t>RC</a:t>
            </a:r>
            <a:r>
              <a:rPr kumimoji="1" lang="en-US" altLang="ja-JP" sz="2000" dirty="0" smtClean="0"/>
              <a:t>)</a:t>
            </a:r>
            <a:r>
              <a:rPr kumimoji="1" lang="en-US" altLang="ja-JP" sz="1600" b="0" dirty="0" smtClean="0"/>
              <a:t>(5x5x5mm</a:t>
            </a:r>
            <a:r>
              <a:rPr kumimoji="1" lang="en-US" altLang="ja-JP" sz="1600" b="0" baseline="30000" dirty="0" smtClean="0"/>
              <a:t>3</a:t>
            </a:r>
            <a:r>
              <a:rPr kumimoji="1" lang="en-US" altLang="ja-JP" sz="1600" b="0" dirty="0" smtClean="0"/>
              <a:t>, 1 MPPC)</a:t>
            </a:r>
          </a:p>
          <a:p>
            <a:pPr lvl="1"/>
            <a:r>
              <a:rPr kumimoji="1" lang="en-US" altLang="ja-JP" sz="1600" dirty="0" smtClean="0"/>
              <a:t>Measured time resolution : </a:t>
            </a:r>
            <a:r>
              <a:rPr kumimoji="1" lang="en-US" altLang="ja-JP" sz="1600" dirty="0" err="1" smtClean="0"/>
              <a:t>σ</a:t>
            </a:r>
            <a:r>
              <a:rPr kumimoji="1" lang="en-US" altLang="ja-JP" sz="1600" baseline="-25000" dirty="0" err="1" smtClean="0"/>
              <a:t>RC</a:t>
            </a:r>
            <a:r>
              <a:rPr kumimoji="1" lang="en-US" altLang="ja-JP" sz="1600" dirty="0" smtClean="0"/>
              <a:t> = 28 </a:t>
            </a:r>
            <a:r>
              <a:rPr kumimoji="1" lang="en-US" altLang="ja-JP" sz="1600" dirty="0" err="1" smtClean="0"/>
              <a:t>ps</a:t>
            </a:r>
            <a:r>
              <a:rPr kumimoji="1" lang="en-US" altLang="ja-JP" sz="1600" dirty="0" smtClean="0"/>
              <a:t>  (for </a:t>
            </a:r>
            <a:r>
              <a:rPr kumimoji="1" lang="en-US" altLang="ja-JP" sz="1600" i="1" dirty="0" err="1" smtClean="0"/>
              <a:t>E</a:t>
            </a:r>
            <a:r>
              <a:rPr kumimoji="1" lang="en-US" altLang="ja-JP" sz="1600" baseline="-25000" dirty="0" err="1" smtClean="0"/>
              <a:t>dep</a:t>
            </a:r>
            <a:r>
              <a:rPr kumimoji="1" lang="en-US" altLang="ja-JP" sz="1600" dirty="0" smtClean="0"/>
              <a:t> &gt; 0.5 MeV)</a:t>
            </a:r>
          </a:p>
          <a:p>
            <a:r>
              <a:rPr kumimoji="1" lang="en-US" altLang="ja-JP" sz="2000" dirty="0" smtClean="0"/>
              <a:t>Voltage </a:t>
            </a:r>
            <a:r>
              <a:rPr kumimoji="1" lang="en-US" altLang="ja-JP" sz="2000" dirty="0" smtClean="0">
                <a:solidFill>
                  <a:srgbClr val="FB6A5F"/>
                </a:solidFill>
              </a:rPr>
              <a:t>preamp</a:t>
            </a:r>
            <a:r>
              <a:rPr kumimoji="1" lang="en-US" altLang="ja-JP" sz="2000" dirty="0" smtClean="0"/>
              <a:t> from PSI </a:t>
            </a:r>
            <a:r>
              <a:rPr kumimoji="1" lang="en-US" altLang="ja-JP" sz="1600" b="0" dirty="0" smtClean="0"/>
              <a:t>(Gain~20, 600 MHz bandwidth)</a:t>
            </a:r>
          </a:p>
          <a:p>
            <a:pPr lvl="1"/>
            <a:r>
              <a:rPr kumimoji="1" lang="en-US" altLang="ja-JP" sz="1600" dirty="0" smtClean="0"/>
              <a:t>Shaping with </a:t>
            </a:r>
            <a:r>
              <a:rPr kumimoji="1" lang="en-US" altLang="ja-JP" sz="1600" dirty="0" smtClean="0">
                <a:solidFill>
                  <a:srgbClr val="FA7A7A"/>
                </a:solidFill>
              </a:rPr>
              <a:t>high-pass filter &amp; pole-zero cancellation</a:t>
            </a:r>
            <a:r>
              <a:rPr kumimoji="1" lang="en-US" altLang="ja-JP" sz="1600" dirty="0" smtClean="0"/>
              <a:t> </a:t>
            </a:r>
          </a:p>
          <a:p>
            <a:r>
              <a:rPr kumimoji="1" lang="en-US" altLang="ja-JP" sz="2000" dirty="0" smtClean="0">
                <a:solidFill>
                  <a:srgbClr val="FB6A5F"/>
                </a:solidFill>
              </a:rPr>
              <a:t>Long cable</a:t>
            </a:r>
            <a:r>
              <a:rPr kumimoji="1" lang="en-US" altLang="ja-JP" sz="2000" dirty="0" smtClean="0"/>
              <a:t> before preamp</a:t>
            </a:r>
          </a:p>
          <a:p>
            <a:r>
              <a:rPr kumimoji="1" lang="en-US" altLang="ja-JP" sz="2000" dirty="0" smtClean="0"/>
              <a:t>KEITHLEY </a:t>
            </a:r>
            <a:r>
              <a:rPr kumimoji="1" lang="en-US" altLang="ja-JP" sz="2000" dirty="0" err="1" smtClean="0"/>
              <a:t>Picoammeter</a:t>
            </a:r>
            <a:r>
              <a:rPr kumimoji="1" lang="en-US" altLang="ja-JP" sz="2000" dirty="0" smtClean="0"/>
              <a:t> for MPPC bias (</a:t>
            </a:r>
            <a:r>
              <a:rPr kumimoji="1" lang="en-US" altLang="ja-JP" sz="2000" dirty="0" smtClean="0">
                <a:solidFill>
                  <a:srgbClr val="FB6A5F"/>
                </a:solidFill>
              </a:rPr>
              <a:t>HV</a:t>
            </a:r>
            <a:r>
              <a:rPr kumimoji="1" lang="en-US" altLang="ja-JP" sz="2000" dirty="0" smtClean="0"/>
              <a:t>)</a:t>
            </a:r>
          </a:p>
          <a:p>
            <a:r>
              <a:rPr kumimoji="1" lang="en-US" altLang="ja-JP" sz="2000" dirty="0" smtClean="0">
                <a:solidFill>
                  <a:srgbClr val="FB6A5F"/>
                </a:solidFill>
              </a:rPr>
              <a:t>DRS4</a:t>
            </a:r>
            <a:r>
              <a:rPr kumimoji="1" lang="en-US" altLang="ja-JP" sz="2000" dirty="0" smtClean="0"/>
              <a:t> evaluation board (1 chip, 4 </a:t>
            </a:r>
            <a:r>
              <a:rPr kumimoji="1" lang="en-US" altLang="ja-JP" sz="2000" dirty="0" err="1" smtClean="0"/>
              <a:t>ch</a:t>
            </a:r>
            <a:r>
              <a:rPr kumimoji="1" lang="en-US" altLang="ja-JP" sz="2000" dirty="0" smtClean="0"/>
              <a:t>) @ 5 GSPS</a:t>
            </a:r>
          </a:p>
          <a:p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445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27774" y="1193533"/>
            <a:ext cx="8572658" cy="2817541"/>
          </a:xfrm>
        </p:spPr>
        <p:txBody>
          <a:bodyPr/>
          <a:lstStyle/>
          <a:p>
            <a:r>
              <a:rPr kumimoji="1" lang="en-US" altLang="ja-JP" dirty="0" smtClean="0"/>
              <a:t>Signal time is picked-off by </a:t>
            </a:r>
            <a:r>
              <a:rPr kumimoji="1" lang="en-US" altLang="ja-JP" dirty="0" smtClean="0">
                <a:solidFill>
                  <a:srgbClr val="FF0000"/>
                </a:solidFill>
              </a:rPr>
              <a:t>Constant-Fraction</a:t>
            </a:r>
            <a:r>
              <a:rPr kumimoji="1" lang="en-US" altLang="ja-JP" dirty="0" smtClean="0"/>
              <a:t> method (~10%) </a:t>
            </a:r>
          </a:p>
          <a:p>
            <a:pPr lvl="1"/>
            <a:r>
              <a:rPr kumimoji="1" lang="en-US" altLang="ja-JP" dirty="0" smtClean="0"/>
              <a:t>very leading-edge is relevant to precise timing</a:t>
            </a:r>
          </a:p>
          <a:p>
            <a:r>
              <a:rPr kumimoji="1" lang="en-US" altLang="ja-JP" i="1" dirty="0" smtClean="0"/>
              <a:t>e</a:t>
            </a:r>
            <a:r>
              <a:rPr kumimoji="1" lang="en-US" altLang="ja-JP" dirty="0" smtClean="0"/>
              <a:t> hit time is reconstructed by the average of times measured at the both ends</a:t>
            </a:r>
          </a:p>
          <a:p>
            <a:r>
              <a:rPr kumimoji="1" lang="en-US" altLang="ja-JP" dirty="0" smtClean="0"/>
              <a:t>Resolution of test counter is evaluated from </a:t>
            </a:r>
            <a:r>
              <a:rPr kumimoji="1" lang="en-US" altLang="ja-JP" i="1" dirty="0" smtClean="0">
                <a:solidFill>
                  <a:srgbClr val="FF0000"/>
                </a:solidFill>
              </a:rPr>
              <a:t>(t</a:t>
            </a:r>
            <a:r>
              <a:rPr kumimoji="1" lang="en-US" altLang="ja-JP" i="1" baseline="-25000" dirty="0" smtClean="0">
                <a:solidFill>
                  <a:srgbClr val="FF0000"/>
                </a:solidFill>
              </a:rPr>
              <a:t>1</a:t>
            </a:r>
            <a:r>
              <a:rPr kumimoji="1" lang="en-US" altLang="ja-JP" i="1" dirty="0" smtClean="0">
                <a:solidFill>
                  <a:srgbClr val="FF0000"/>
                </a:solidFill>
              </a:rPr>
              <a:t> + t</a:t>
            </a:r>
            <a:r>
              <a:rPr kumimoji="1" lang="en-US" altLang="ja-JP" i="1" baseline="-25000" dirty="0" smtClean="0">
                <a:solidFill>
                  <a:srgbClr val="FF0000"/>
                </a:solidFill>
              </a:rPr>
              <a:t>2</a:t>
            </a:r>
            <a:r>
              <a:rPr kumimoji="1" lang="en-US" altLang="ja-JP" i="1" dirty="0" smtClean="0">
                <a:solidFill>
                  <a:srgbClr val="FF0000"/>
                </a:solidFill>
              </a:rPr>
              <a:t>)/2 – </a:t>
            </a:r>
            <a:r>
              <a:rPr kumimoji="1" lang="en-US" altLang="ja-JP" i="1" dirty="0" err="1" smtClean="0">
                <a:solidFill>
                  <a:srgbClr val="FF0000"/>
                </a:solidFill>
              </a:rPr>
              <a:t>t</a:t>
            </a:r>
            <a:r>
              <a:rPr kumimoji="1" lang="en-US" altLang="ja-JP" i="1" baseline="-25000" dirty="0" err="1" smtClean="0">
                <a:solidFill>
                  <a:srgbClr val="FF0000"/>
                </a:solidFill>
              </a:rPr>
              <a:t>ref</a:t>
            </a:r>
            <a:r>
              <a:rPr kumimoji="1" lang="en-US" altLang="ja-JP" i="1" dirty="0" smtClean="0"/>
              <a:t> </a:t>
            </a:r>
            <a:endParaRPr kumimoji="1" lang="ja-JP" altLang="en-US" i="1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Analysis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9098" y="4386330"/>
            <a:ext cx="8110515" cy="3173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2138233" y="5825624"/>
            <a:ext cx="15215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latin typeface="Times" pitchFamily="18" charset="0"/>
              </a:rPr>
              <a:t>t</a:t>
            </a:r>
            <a:r>
              <a:rPr kumimoji="1" lang="en-US" altLang="ja-JP" sz="2400" b="1" baseline="-25000" dirty="0" smtClean="0">
                <a:latin typeface="Times" pitchFamily="18" charset="0"/>
              </a:rPr>
              <a:t>rise</a:t>
            </a:r>
            <a:r>
              <a:rPr kumimoji="1" lang="en-US" altLang="ja-JP" sz="2400" b="1" dirty="0" smtClean="0">
                <a:latin typeface="Times" pitchFamily="18" charset="0"/>
              </a:rPr>
              <a:t>~1.7 ns</a:t>
            </a:r>
            <a:endParaRPr kumimoji="1" lang="ja-JP" altLang="en-US" sz="2400" b="1" dirty="0" smtClean="0">
              <a:latin typeface="Times" pitchFamily="18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638800" y="4948461"/>
            <a:ext cx="34240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Times" pitchFamily="18" charset="0"/>
              </a:rPr>
              <a:t>baseline restoration by the</a:t>
            </a:r>
          </a:p>
          <a:p>
            <a:r>
              <a:rPr lang="en-US" altLang="ja-JP" b="1" dirty="0" smtClean="0">
                <a:latin typeface="Times" pitchFamily="18" charset="0"/>
              </a:rPr>
              <a:t>pole-zero cancellation @ preamp</a:t>
            </a:r>
            <a:endParaRPr kumimoji="1" lang="ja-JP" altLang="en-US" b="1" dirty="0" smtClean="0">
              <a:latin typeface="Times" pitchFamily="18" charset="0"/>
            </a:endParaRPr>
          </a:p>
        </p:txBody>
      </p:sp>
      <p:sp>
        <p:nvSpPr>
          <p:cNvPr id="8" name="上矢印 7"/>
          <p:cNvSpPr/>
          <p:nvPr/>
        </p:nvSpPr>
        <p:spPr>
          <a:xfrm rot="5400000">
            <a:off x="3388812" y="4836059"/>
            <a:ext cx="177473" cy="364509"/>
          </a:xfrm>
          <a:prstGeom prst="upArrow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3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83" y="1033460"/>
            <a:ext cx="561975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27773" y="5410199"/>
            <a:ext cx="8947597" cy="1348079"/>
          </a:xfrm>
        </p:spPr>
        <p:txBody>
          <a:bodyPr/>
          <a:lstStyle/>
          <a:p>
            <a:r>
              <a:rPr kumimoji="1" lang="en-US" altLang="ja-JP" dirty="0" smtClean="0"/>
              <a:t>Improvement in resolution as </a:t>
            </a:r>
            <a:r>
              <a:rPr kumimoji="1" lang="en-US" altLang="ja-JP" dirty="0" smtClean="0">
                <a:latin typeface="Symbol" pitchFamily="18" charset="2"/>
              </a:rPr>
              <a:t>D</a:t>
            </a:r>
            <a:r>
              <a:rPr kumimoji="1" lang="en-US" altLang="ja-JP" dirty="0" smtClean="0"/>
              <a:t>V</a:t>
            </a:r>
          </a:p>
          <a:p>
            <a:r>
              <a:rPr kumimoji="1" lang="en-US" altLang="ja-JP" dirty="0" smtClean="0"/>
              <a:t>then degraded because of higher dark noise</a:t>
            </a:r>
          </a:p>
          <a:p>
            <a:r>
              <a:rPr kumimoji="1" lang="en-US" altLang="ja-JP" dirty="0"/>
              <a:t>F</a:t>
            </a:r>
            <a:r>
              <a:rPr kumimoji="1" lang="en-US" altLang="ja-JP" dirty="0" smtClean="0"/>
              <a:t>ollowing test done at </a:t>
            </a:r>
            <a:r>
              <a:rPr kumimoji="1" lang="en-US" altLang="ja-JP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ymbol" pitchFamily="18" charset="2"/>
              </a:rPr>
              <a:t>D</a:t>
            </a:r>
            <a:r>
              <a:rPr kumimoji="1" lang="en-US" altLang="ja-JP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V=2.3V</a:t>
            </a:r>
            <a:r>
              <a:rPr kumimoji="1" lang="en-US" altLang="ja-JP" dirty="0" smtClean="0"/>
              <a:t>  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Bias dependence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257387" y="1717797"/>
            <a:ext cx="17023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Times" pitchFamily="18" charset="0"/>
              </a:rPr>
              <a:t>BC422</a:t>
            </a:r>
          </a:p>
          <a:p>
            <a:r>
              <a:rPr kumimoji="1" lang="en-US" altLang="ja-JP" b="1" dirty="0" smtClean="0">
                <a:latin typeface="Times" pitchFamily="18" charset="0"/>
              </a:rPr>
              <a:t>6x3x0.5 cm</a:t>
            </a:r>
            <a:r>
              <a:rPr kumimoji="1" lang="en-US" altLang="ja-JP" b="1" baseline="30000" dirty="0" smtClean="0">
                <a:latin typeface="Times" pitchFamily="18" charset="0"/>
              </a:rPr>
              <a:t>3</a:t>
            </a:r>
          </a:p>
          <a:p>
            <a:r>
              <a:rPr kumimoji="1" lang="en-US" altLang="ja-JP" b="1" dirty="0" smtClean="0">
                <a:latin typeface="Times" pitchFamily="18" charset="0"/>
              </a:rPr>
              <a:t>3M mirror film</a:t>
            </a:r>
            <a:endParaRPr kumimoji="1" lang="ja-JP" altLang="en-US" b="1" dirty="0" smtClean="0">
              <a:latin typeface="Times" pitchFamily="18" charset="0"/>
            </a:endParaRPr>
          </a:p>
        </p:txBody>
      </p:sp>
      <p:sp>
        <p:nvSpPr>
          <p:cNvPr id="6" name="上矢印 5"/>
          <p:cNvSpPr/>
          <p:nvPr/>
        </p:nvSpPr>
        <p:spPr>
          <a:xfrm>
            <a:off x="4785115" y="4961040"/>
            <a:ext cx="228600" cy="206829"/>
          </a:xfrm>
          <a:prstGeom prst="upArrow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1737" y="1558344"/>
            <a:ext cx="3817332" cy="3242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7493675" y="1856296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Times" pitchFamily="18" charset="0"/>
              </a:rPr>
              <a:t>3 MPPCs</a:t>
            </a:r>
          </a:p>
          <a:p>
            <a:r>
              <a:rPr lang="en-US" altLang="ja-JP" b="1" dirty="0" smtClean="0">
                <a:latin typeface="Times" pitchFamily="18" charset="0"/>
              </a:rPr>
              <a:t>connected in series</a:t>
            </a:r>
            <a:endParaRPr kumimoji="1" lang="ja-JP" altLang="en-US" b="1" dirty="0" smtClean="0">
              <a:latin typeface="Times" pitchFamily="18" charset="0"/>
            </a:endParaRP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9359900" y="2691927"/>
            <a:ext cx="0" cy="162607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>
            <a:off x="9525000" y="2691926"/>
            <a:ext cx="0" cy="162607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8432800" y="2742727"/>
            <a:ext cx="1297669" cy="0"/>
          </a:xfrm>
          <a:prstGeom prst="line">
            <a:avLst/>
          </a:prstGeom>
          <a:ln w="12700"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6845300" y="3243260"/>
            <a:ext cx="1587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Times" pitchFamily="18" charset="0"/>
              </a:rPr>
              <a:t>Break-down</a:t>
            </a:r>
            <a:br>
              <a:rPr kumimoji="1" lang="en-US" altLang="ja-JP" b="1" dirty="0" smtClean="0">
                <a:latin typeface="Times" pitchFamily="18" charset="0"/>
              </a:rPr>
            </a:br>
            <a:r>
              <a:rPr lang="en-US" altLang="ja-JP" b="1" dirty="0" smtClean="0">
                <a:latin typeface="Times" pitchFamily="18" charset="0"/>
              </a:rPr>
              <a:t>voltage</a:t>
            </a:r>
            <a:endParaRPr kumimoji="1" lang="ja-JP" altLang="en-US" b="1" dirty="0" smtClean="0">
              <a:latin typeface="Times" pitchFamily="18" charset="0"/>
            </a:endParaRPr>
          </a:p>
        </p:txBody>
      </p:sp>
      <p:cxnSp>
        <p:nvCxnSpPr>
          <p:cNvPr id="17" name="直線矢印コネクタ 16"/>
          <p:cNvCxnSpPr/>
          <p:nvPr/>
        </p:nvCxnSpPr>
        <p:spPr>
          <a:xfrm>
            <a:off x="7874000" y="3708400"/>
            <a:ext cx="266700" cy="508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/>
          <p:nvPr/>
        </p:nvCxnSpPr>
        <p:spPr>
          <a:xfrm>
            <a:off x="7874000" y="3708400"/>
            <a:ext cx="558800" cy="508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8140700" y="2713080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Times" pitchFamily="18" charset="0"/>
              </a:rPr>
              <a:t>operation</a:t>
            </a:r>
            <a:endParaRPr kumimoji="1" lang="ja-JP" altLang="en-US" b="1" dirty="0" smtClean="0">
              <a:latin typeface="Times" pitchFamily="18" charset="0"/>
            </a:endParaRPr>
          </a:p>
        </p:txBody>
      </p:sp>
      <p:sp>
        <p:nvSpPr>
          <p:cNvPr id="8" name="日付プレースホルダー 7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079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27774" y="980782"/>
            <a:ext cx="8572658" cy="5777497"/>
          </a:xfrm>
        </p:spPr>
        <p:txBody>
          <a:bodyPr/>
          <a:lstStyle/>
          <a:p>
            <a:r>
              <a:rPr kumimoji="1" lang="en-US" altLang="ja-JP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We tested </a:t>
            </a:r>
            <a:r>
              <a:rPr kumimoji="1" lang="en-US" altLang="ja-JP" dirty="0" smtClean="0">
                <a:solidFill>
                  <a:srgbClr val="DE4372"/>
                </a:solidFill>
                <a:latin typeface="Cambria Math" pitchFamily="18" charset="0"/>
                <a:ea typeface="Cambria Math" pitchFamily="18" charset="0"/>
              </a:rPr>
              <a:t>Aluminized Mylar</a:t>
            </a:r>
            <a:r>
              <a:rPr kumimoji="1" lang="ja-JP" altLang="en-US" dirty="0" smtClean="0">
                <a:solidFill>
                  <a:srgbClr val="DE4372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kumimoji="1" lang="en-US" altLang="ja-JP" sz="2000" b="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(from Detector group)</a:t>
            </a:r>
            <a:r>
              <a:rPr kumimoji="1" lang="en-US" altLang="ja-JP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, </a:t>
            </a:r>
            <a:r>
              <a:rPr kumimoji="1" lang="en-US" altLang="ja-JP" dirty="0" smtClean="0">
                <a:solidFill>
                  <a:srgbClr val="DE4372"/>
                </a:solidFill>
                <a:latin typeface="Cambria Math" pitchFamily="18" charset="0"/>
                <a:ea typeface="Cambria Math" pitchFamily="18" charset="0"/>
              </a:rPr>
              <a:t>Teflon tape</a:t>
            </a:r>
            <a:r>
              <a:rPr kumimoji="1" lang="en-US" altLang="ja-JP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, </a:t>
            </a:r>
            <a:r>
              <a:rPr lang="en-US" altLang="ja-JP" dirty="0" smtClean="0">
                <a:solidFill>
                  <a:srgbClr val="DE4372"/>
                </a:solidFill>
                <a:latin typeface="Cambria Math" pitchFamily="18" charset="0"/>
                <a:ea typeface="Cambria Math" pitchFamily="18" charset="0"/>
              </a:rPr>
              <a:t>3M radiant mirror film </a:t>
            </a:r>
            <a:r>
              <a:rPr lang="en-US" altLang="ja-JP" sz="2000" b="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(from Genoa group)</a:t>
            </a:r>
            <a:r>
              <a:rPr lang="en-US" altLang="ja-JP" sz="2000" b="0" dirty="0" smtClean="0">
                <a:latin typeface="Cambria Math" pitchFamily="18" charset="0"/>
                <a:ea typeface="Cambria Math" pitchFamily="18" charset="0"/>
              </a:rPr>
              <a:t>.</a:t>
            </a:r>
            <a:endParaRPr lang="en-US" altLang="ja-JP" b="0" dirty="0" smtClean="0">
              <a:latin typeface="Cambria Math" pitchFamily="18" charset="0"/>
              <a:ea typeface="Cambria Math" pitchFamily="18" charset="0"/>
            </a:endParaRPr>
          </a:p>
          <a:p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Wrapping w/ reflector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sp>
        <p:nvSpPr>
          <p:cNvPr id="5" name="フローチャート : 代替処理 4"/>
          <p:cNvSpPr/>
          <p:nvPr/>
        </p:nvSpPr>
        <p:spPr>
          <a:xfrm>
            <a:off x="3738843" y="1891814"/>
            <a:ext cx="2731566" cy="2820327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en-US" altLang="ja-JP" dirty="0" smtClean="0">
              <a:latin typeface="Cambria Math" pitchFamily="18" charset="0"/>
              <a:ea typeface="Cambria Math" pitchFamily="18" charset="0"/>
            </a:endParaRPr>
          </a:p>
          <a:p>
            <a:pPr algn="ctr"/>
            <a:endParaRPr lang="en-US" altLang="ja-JP" dirty="0">
              <a:latin typeface="Cambria Math" pitchFamily="18" charset="0"/>
              <a:ea typeface="Cambria Math" pitchFamily="18" charset="0"/>
            </a:endParaRPr>
          </a:p>
          <a:p>
            <a:pPr algn="ctr"/>
            <a:endParaRPr kumimoji="1" lang="en-US" altLang="ja-JP" dirty="0" smtClean="0">
              <a:latin typeface="Cambria Math" pitchFamily="18" charset="0"/>
              <a:ea typeface="Cambria Math" pitchFamily="18" charset="0"/>
            </a:endParaRPr>
          </a:p>
          <a:p>
            <a:pPr algn="ctr"/>
            <a:endParaRPr lang="en-US" altLang="ja-JP" dirty="0">
              <a:latin typeface="Cambria Math" pitchFamily="18" charset="0"/>
              <a:ea typeface="Cambria Math" pitchFamily="18" charset="0"/>
            </a:endParaRPr>
          </a:p>
          <a:p>
            <a:pPr algn="ctr"/>
            <a:endParaRPr kumimoji="1" lang="en-US" altLang="ja-JP" dirty="0" smtClean="0">
              <a:latin typeface="Cambria Math" pitchFamily="18" charset="0"/>
              <a:ea typeface="Cambria Math" pitchFamily="18" charset="0"/>
            </a:endParaRPr>
          </a:p>
          <a:p>
            <a:pPr algn="ctr"/>
            <a:endParaRPr lang="en-US" altLang="ja-JP" dirty="0">
              <a:latin typeface="Cambria Math" pitchFamily="18" charset="0"/>
              <a:ea typeface="Cambria Math" pitchFamily="18" charset="0"/>
            </a:endParaRPr>
          </a:p>
          <a:p>
            <a:pPr algn="ctr"/>
            <a:endParaRPr kumimoji="1" lang="en-US" altLang="ja-JP" dirty="0" smtClean="0">
              <a:latin typeface="Cambria Math" pitchFamily="18" charset="0"/>
              <a:ea typeface="Cambria Math" pitchFamily="18" charset="0"/>
            </a:endParaRPr>
          </a:p>
          <a:p>
            <a:pPr algn="ctr"/>
            <a:endParaRPr lang="en-US" altLang="ja-JP" dirty="0">
              <a:latin typeface="Cambria Math" pitchFamily="18" charset="0"/>
              <a:ea typeface="Cambria Math" pitchFamily="18" charset="0"/>
            </a:endParaRPr>
          </a:p>
          <a:p>
            <a:pPr algn="ctr"/>
            <a:endParaRPr kumimoji="1" lang="en-US" altLang="ja-JP" dirty="0" smtClean="0">
              <a:latin typeface="Cambria Math" pitchFamily="18" charset="0"/>
              <a:ea typeface="Cambria Math" pitchFamily="18" charset="0"/>
            </a:endParaRPr>
          </a:p>
          <a:p>
            <a:pPr algn="ctr"/>
            <a:endParaRPr lang="en-US" altLang="ja-JP" dirty="0">
              <a:latin typeface="Cambria Math" pitchFamily="18" charset="0"/>
              <a:ea typeface="Cambria Math" pitchFamily="18" charset="0"/>
            </a:endParaRPr>
          </a:p>
          <a:p>
            <a:pPr algn="ctr"/>
            <a:endParaRPr kumimoji="1" lang="en-US" altLang="ja-JP" dirty="0" smtClean="0">
              <a:latin typeface="Cambria Math" pitchFamily="18" charset="0"/>
              <a:ea typeface="Cambria Math" pitchFamily="18" charset="0"/>
            </a:endParaRPr>
          </a:p>
          <a:p>
            <a:pPr algn="ctr"/>
            <a:r>
              <a:rPr lang="en-US" altLang="ja-JP" dirty="0" smtClean="0">
                <a:latin typeface="Cambria Math" pitchFamily="18" charset="0"/>
                <a:ea typeface="Cambria Math" pitchFamily="18" charset="0"/>
              </a:rPr>
              <a:t>Teflon</a:t>
            </a:r>
          </a:p>
          <a:p>
            <a:pPr algn="ctr"/>
            <a:endParaRPr kumimoji="1" lang="en-US" altLang="ja-JP" dirty="0" smtClean="0">
              <a:latin typeface="Cambria Math" pitchFamily="18" charset="0"/>
              <a:ea typeface="Cambria Math" pitchFamily="18" charset="0"/>
            </a:endParaRPr>
          </a:p>
          <a:p>
            <a:pPr algn="ctr"/>
            <a:endParaRPr lang="en-US" altLang="ja-JP" dirty="0">
              <a:latin typeface="Cambria Math" pitchFamily="18" charset="0"/>
              <a:ea typeface="Cambria Math" pitchFamily="18" charset="0"/>
            </a:endParaRPr>
          </a:p>
          <a:p>
            <a:pPr algn="ctr"/>
            <a:endParaRPr kumimoji="1" lang="en-US" altLang="ja-JP" dirty="0" smtClean="0">
              <a:latin typeface="Cambria Math" pitchFamily="18" charset="0"/>
              <a:ea typeface="Cambria Math" pitchFamily="18" charset="0"/>
            </a:endParaRPr>
          </a:p>
          <a:p>
            <a:pPr algn="ctr"/>
            <a:endParaRPr lang="en-US" altLang="ja-JP" dirty="0" smtClean="0">
              <a:latin typeface="Cambria Math" pitchFamily="18" charset="0"/>
            </a:endParaRPr>
          </a:p>
          <a:p>
            <a:pPr algn="ctr"/>
            <a:endParaRPr lang="en-US" altLang="ja-JP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フローチャート : 代替処理 5"/>
          <p:cNvSpPr/>
          <p:nvPr/>
        </p:nvSpPr>
        <p:spPr>
          <a:xfrm>
            <a:off x="6730255" y="1891814"/>
            <a:ext cx="2875582" cy="511256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en-US" altLang="ja-JP" dirty="0" smtClean="0">
              <a:latin typeface="Cambria Math" pitchFamily="18" charset="0"/>
              <a:ea typeface="Cambria Math" pitchFamily="18" charset="0"/>
            </a:endParaRPr>
          </a:p>
          <a:p>
            <a:pPr algn="ctr"/>
            <a:endParaRPr lang="en-US" altLang="ja-JP" dirty="0">
              <a:latin typeface="Cambria Math" pitchFamily="18" charset="0"/>
              <a:ea typeface="Cambria Math" pitchFamily="18" charset="0"/>
            </a:endParaRPr>
          </a:p>
          <a:p>
            <a:pPr algn="ctr"/>
            <a:endParaRPr kumimoji="1" lang="en-US" altLang="ja-JP" dirty="0" smtClean="0">
              <a:latin typeface="Cambria Math" pitchFamily="18" charset="0"/>
              <a:ea typeface="Cambria Math" pitchFamily="18" charset="0"/>
            </a:endParaRPr>
          </a:p>
          <a:p>
            <a:pPr algn="ctr"/>
            <a:endParaRPr lang="en-US" altLang="ja-JP" dirty="0">
              <a:latin typeface="Cambria Math" pitchFamily="18" charset="0"/>
              <a:ea typeface="Cambria Math" pitchFamily="18" charset="0"/>
            </a:endParaRPr>
          </a:p>
          <a:p>
            <a:pPr algn="ctr"/>
            <a:endParaRPr kumimoji="1" lang="en-US" altLang="ja-JP" dirty="0" smtClean="0">
              <a:latin typeface="Cambria Math" pitchFamily="18" charset="0"/>
              <a:ea typeface="Cambria Math" pitchFamily="18" charset="0"/>
            </a:endParaRPr>
          </a:p>
          <a:p>
            <a:pPr algn="ctr"/>
            <a:endParaRPr lang="en-US" altLang="ja-JP" dirty="0">
              <a:latin typeface="Cambria Math" pitchFamily="18" charset="0"/>
              <a:ea typeface="Cambria Math" pitchFamily="18" charset="0"/>
            </a:endParaRPr>
          </a:p>
          <a:p>
            <a:pPr algn="ctr"/>
            <a:endParaRPr kumimoji="1" lang="en-US" altLang="ja-JP" dirty="0" smtClean="0">
              <a:latin typeface="Cambria Math" pitchFamily="18" charset="0"/>
              <a:ea typeface="Cambria Math" pitchFamily="18" charset="0"/>
            </a:endParaRPr>
          </a:p>
          <a:p>
            <a:pPr algn="ctr"/>
            <a:endParaRPr lang="en-US" altLang="ja-JP" dirty="0">
              <a:latin typeface="Cambria Math" pitchFamily="18" charset="0"/>
              <a:ea typeface="Cambria Math" pitchFamily="18" charset="0"/>
            </a:endParaRPr>
          </a:p>
          <a:p>
            <a:pPr algn="ctr"/>
            <a:endParaRPr kumimoji="1" lang="en-US" altLang="ja-JP" dirty="0" smtClean="0">
              <a:latin typeface="Cambria Math" pitchFamily="18" charset="0"/>
              <a:ea typeface="Cambria Math" pitchFamily="18" charset="0"/>
            </a:endParaRPr>
          </a:p>
          <a:p>
            <a:pPr algn="ctr"/>
            <a:endParaRPr lang="en-US" altLang="ja-JP" dirty="0">
              <a:latin typeface="Cambria Math" pitchFamily="18" charset="0"/>
              <a:ea typeface="Cambria Math" pitchFamily="18" charset="0"/>
            </a:endParaRPr>
          </a:p>
          <a:p>
            <a:pPr algn="ctr"/>
            <a:endParaRPr kumimoji="1" lang="en-US" altLang="ja-JP" dirty="0" smtClean="0">
              <a:latin typeface="Cambria Math" pitchFamily="18" charset="0"/>
              <a:ea typeface="Cambria Math" pitchFamily="18" charset="0"/>
            </a:endParaRPr>
          </a:p>
          <a:p>
            <a:pPr algn="ctr"/>
            <a:endParaRPr lang="en-US" altLang="ja-JP" dirty="0">
              <a:latin typeface="Cambria Math" pitchFamily="18" charset="0"/>
              <a:ea typeface="Cambria Math" pitchFamily="18" charset="0"/>
            </a:endParaRPr>
          </a:p>
          <a:p>
            <a:pPr algn="ctr"/>
            <a:r>
              <a:rPr lang="en-US" altLang="ja-JP" dirty="0" smtClean="0">
                <a:latin typeface="Cambria Math" pitchFamily="18" charset="0"/>
                <a:ea typeface="Cambria Math" pitchFamily="18" charset="0"/>
              </a:rPr>
              <a:t>3M</a:t>
            </a:r>
            <a:endParaRPr kumimoji="1" lang="ja-JP" altLang="en-US" dirty="0">
              <a:latin typeface="Cambria Math" pitchFamily="18" charset="0"/>
            </a:endParaRPr>
          </a:p>
        </p:txBody>
      </p:sp>
      <p:sp>
        <p:nvSpPr>
          <p:cNvPr id="7" name="フローチャート : 代替処理 6"/>
          <p:cNvSpPr/>
          <p:nvPr/>
        </p:nvSpPr>
        <p:spPr>
          <a:xfrm>
            <a:off x="474788" y="1891814"/>
            <a:ext cx="3024336" cy="511256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en-US" altLang="ja-JP" dirty="0" smtClean="0">
              <a:latin typeface="Cambria Math" pitchFamily="18" charset="0"/>
              <a:ea typeface="Cambria Math" pitchFamily="18" charset="0"/>
            </a:endParaRPr>
          </a:p>
          <a:p>
            <a:pPr algn="ctr"/>
            <a:endParaRPr lang="en-US" altLang="ja-JP" dirty="0">
              <a:latin typeface="Cambria Math" pitchFamily="18" charset="0"/>
              <a:ea typeface="Cambria Math" pitchFamily="18" charset="0"/>
            </a:endParaRPr>
          </a:p>
          <a:p>
            <a:pPr algn="ctr"/>
            <a:endParaRPr kumimoji="1" lang="en-US" altLang="ja-JP" dirty="0" smtClean="0">
              <a:latin typeface="Cambria Math" pitchFamily="18" charset="0"/>
              <a:ea typeface="Cambria Math" pitchFamily="18" charset="0"/>
            </a:endParaRPr>
          </a:p>
          <a:p>
            <a:pPr algn="ctr"/>
            <a:endParaRPr lang="en-US" altLang="ja-JP" dirty="0">
              <a:latin typeface="Cambria Math" pitchFamily="18" charset="0"/>
              <a:ea typeface="Cambria Math" pitchFamily="18" charset="0"/>
            </a:endParaRPr>
          </a:p>
          <a:p>
            <a:pPr algn="ctr"/>
            <a:endParaRPr kumimoji="1" lang="en-US" altLang="ja-JP" dirty="0" smtClean="0">
              <a:latin typeface="Cambria Math" pitchFamily="18" charset="0"/>
              <a:ea typeface="Cambria Math" pitchFamily="18" charset="0"/>
            </a:endParaRPr>
          </a:p>
          <a:p>
            <a:pPr algn="ctr"/>
            <a:endParaRPr lang="en-US" altLang="ja-JP" dirty="0">
              <a:latin typeface="Cambria Math" pitchFamily="18" charset="0"/>
              <a:ea typeface="Cambria Math" pitchFamily="18" charset="0"/>
            </a:endParaRPr>
          </a:p>
          <a:p>
            <a:pPr algn="ctr"/>
            <a:endParaRPr kumimoji="1" lang="en-US" altLang="ja-JP" dirty="0" smtClean="0">
              <a:latin typeface="Cambria Math" pitchFamily="18" charset="0"/>
              <a:ea typeface="Cambria Math" pitchFamily="18" charset="0"/>
            </a:endParaRPr>
          </a:p>
          <a:p>
            <a:pPr algn="ctr"/>
            <a:endParaRPr lang="en-US" altLang="ja-JP" dirty="0">
              <a:latin typeface="Cambria Math" pitchFamily="18" charset="0"/>
              <a:ea typeface="Cambria Math" pitchFamily="18" charset="0"/>
            </a:endParaRPr>
          </a:p>
          <a:p>
            <a:pPr algn="ctr"/>
            <a:endParaRPr kumimoji="1" lang="en-US" altLang="ja-JP" dirty="0" smtClean="0">
              <a:latin typeface="Cambria Math" pitchFamily="18" charset="0"/>
              <a:ea typeface="Cambria Math" pitchFamily="18" charset="0"/>
            </a:endParaRPr>
          </a:p>
          <a:p>
            <a:pPr algn="ctr"/>
            <a:endParaRPr lang="en-US" altLang="ja-JP" dirty="0">
              <a:latin typeface="Cambria Math" pitchFamily="18" charset="0"/>
              <a:ea typeface="Cambria Math" pitchFamily="18" charset="0"/>
            </a:endParaRPr>
          </a:p>
          <a:p>
            <a:pPr algn="ctr"/>
            <a:endParaRPr kumimoji="1" lang="en-US" altLang="ja-JP" dirty="0" smtClean="0">
              <a:latin typeface="Cambria Math" pitchFamily="18" charset="0"/>
              <a:ea typeface="Cambria Math" pitchFamily="18" charset="0"/>
            </a:endParaRPr>
          </a:p>
          <a:p>
            <a:pPr algn="ctr"/>
            <a:endParaRPr lang="en-US" altLang="ja-JP" dirty="0">
              <a:latin typeface="Cambria Math" pitchFamily="18" charset="0"/>
              <a:ea typeface="Cambria Math" pitchFamily="18" charset="0"/>
            </a:endParaRPr>
          </a:p>
          <a:p>
            <a:pPr algn="ctr"/>
            <a:r>
              <a:rPr kumimoji="1" lang="en-US" altLang="ja-JP" dirty="0" smtClean="0">
                <a:latin typeface="Cambria Math" pitchFamily="18" charset="0"/>
                <a:ea typeface="Cambria Math" pitchFamily="18" charset="0"/>
              </a:rPr>
              <a:t>Al Mylar</a:t>
            </a:r>
            <a:endParaRPr kumimoji="1" lang="ja-JP" altLang="en-US" dirty="0">
              <a:latin typeface="Cambria Math" pitchFamily="18" charset="0"/>
            </a:endParaRPr>
          </a:p>
        </p:txBody>
      </p:sp>
      <p:sp>
        <p:nvSpPr>
          <p:cNvPr id="8" name="コンテンツ プレースホルダー 2"/>
          <p:cNvSpPr>
            <a:spLocks noGrp="1"/>
          </p:cNvSpPr>
          <p:nvPr/>
        </p:nvSpPr>
        <p:spPr bwMode="auto">
          <a:xfrm>
            <a:off x="690437" y="980782"/>
            <a:ext cx="8686800" cy="5187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endParaRPr kumimoji="1" lang="en-US" altLang="ja-JP" dirty="0" smtClean="0">
              <a:latin typeface="Cambria Math" pitchFamily="18" charset="0"/>
              <a:ea typeface="Cambria Math" pitchFamily="18" charset="0"/>
            </a:endParaRPr>
          </a:p>
          <a:p>
            <a:endParaRPr kumimoji="1" lang="en-US" altLang="ja-JP" dirty="0" smtClean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9" name="Picture 2" descr="002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99" y="4327746"/>
            <a:ext cx="2781672" cy="2086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006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5146" y="2241194"/>
            <a:ext cx="2590967" cy="1943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002.JPG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0022" y="2230617"/>
            <a:ext cx="2536047" cy="1902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003.JPG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2076" y="4327746"/>
            <a:ext cx="2515006" cy="1886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0" descr="001.JPG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120" y="2127420"/>
            <a:ext cx="2781672" cy="2086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正方形/長方形 13"/>
          <p:cNvSpPr/>
          <p:nvPr/>
        </p:nvSpPr>
        <p:spPr>
          <a:xfrm>
            <a:off x="3119952" y="5227329"/>
            <a:ext cx="4193753" cy="212365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lvl="1"/>
            <a:r>
              <a:rPr lang="en-US" altLang="ja-JP" sz="1400" b="1" dirty="0" smtClean="0">
                <a:latin typeface="Cambria Math" pitchFamily="18" charset="0"/>
                <a:ea typeface="Cambria Math" pitchFamily="18" charset="0"/>
              </a:rPr>
              <a:t>Setup</a:t>
            </a:r>
          </a:p>
          <a:p>
            <a:pPr lvl="1"/>
            <a:r>
              <a:rPr lang="en-US" altLang="ja-JP" sz="1400" dirty="0" smtClean="0">
                <a:latin typeface="Cambria Math" pitchFamily="18" charset="0"/>
                <a:ea typeface="Cambria Math" pitchFamily="18" charset="0"/>
              </a:rPr>
              <a:t>BC422</a:t>
            </a:r>
            <a:r>
              <a:rPr lang="en-US" altLang="ja-JP" sz="1400" dirty="0">
                <a:latin typeface="Cambria Math" pitchFamily="18" charset="0"/>
                <a:ea typeface="Cambria Math" pitchFamily="18" charset="0"/>
              </a:rPr>
              <a:t>, 60x30x4.5 mm3 </a:t>
            </a:r>
          </a:p>
          <a:p>
            <a:pPr lvl="1"/>
            <a:r>
              <a:rPr lang="en-US" altLang="ja-JP" sz="1400" dirty="0" smtClean="0">
                <a:latin typeface="Cambria Math" pitchFamily="18" charset="0"/>
                <a:ea typeface="Cambria Math" pitchFamily="18" charset="0"/>
              </a:rPr>
              <a:t>3 </a:t>
            </a:r>
            <a:r>
              <a:rPr lang="en-US" altLang="ja-JP" sz="1400" dirty="0">
                <a:latin typeface="Cambria Math" pitchFamily="18" charset="0"/>
                <a:ea typeface="Cambria Math" pitchFamily="18" charset="0"/>
              </a:rPr>
              <a:t>MPPCs in series each side </a:t>
            </a:r>
          </a:p>
          <a:p>
            <a:pPr lvl="1"/>
            <a:r>
              <a:rPr lang="en-US" altLang="ja-JP" sz="1400" dirty="0" smtClean="0">
                <a:latin typeface="Cambria Math" pitchFamily="18" charset="0"/>
                <a:ea typeface="Cambria Math" pitchFamily="18" charset="0"/>
              </a:rPr>
              <a:t>32 </a:t>
            </a:r>
            <a:r>
              <a:rPr lang="en-US" altLang="ja-JP" sz="1400" dirty="0">
                <a:latin typeface="Cambria Math" pitchFamily="18" charset="0"/>
                <a:ea typeface="Cambria Math" pitchFamily="18" charset="0"/>
              </a:rPr>
              <a:t>ns LEMO cable before preamp </a:t>
            </a:r>
          </a:p>
          <a:p>
            <a:pPr lvl="1"/>
            <a:r>
              <a:rPr lang="en-US" altLang="ja-JP" sz="1400" dirty="0" smtClean="0">
                <a:latin typeface="Cambria Math" pitchFamily="18" charset="0"/>
                <a:ea typeface="Cambria Math" pitchFamily="18" charset="0"/>
              </a:rPr>
              <a:t>Preamp </a:t>
            </a:r>
            <a:r>
              <a:rPr lang="en-US" altLang="ja-JP" sz="1400" dirty="0">
                <a:latin typeface="Cambria Math" pitchFamily="18" charset="0"/>
                <a:ea typeface="Cambria Math" pitchFamily="18" charset="0"/>
              </a:rPr>
              <a:t>1 </a:t>
            </a:r>
            <a:r>
              <a:rPr lang="en-US" altLang="ja-JP" sz="1400" dirty="0" err="1">
                <a:latin typeface="Cambria Math" pitchFamily="18" charset="0"/>
                <a:ea typeface="Cambria Math" pitchFamily="18" charset="0"/>
              </a:rPr>
              <a:t>kOhm</a:t>
            </a:r>
            <a:r>
              <a:rPr lang="en-US" altLang="ja-JP" sz="1400" dirty="0">
                <a:latin typeface="Cambria Math" pitchFamily="18" charset="0"/>
                <a:ea typeface="Cambria Math" pitchFamily="18" charset="0"/>
              </a:rPr>
              <a:t> </a:t>
            </a:r>
          </a:p>
          <a:p>
            <a:pPr lvl="1"/>
            <a:r>
              <a:rPr lang="en-US" altLang="ja-JP" sz="1400" dirty="0" smtClean="0">
                <a:latin typeface="Cambria Math" pitchFamily="18" charset="0"/>
                <a:ea typeface="Cambria Math" pitchFamily="18" charset="0"/>
              </a:rPr>
              <a:t>Signal </a:t>
            </a:r>
            <a:r>
              <a:rPr lang="en-US" altLang="ja-JP" sz="1400" dirty="0">
                <a:latin typeface="Cambria Math" pitchFamily="18" charset="0"/>
                <a:ea typeface="Cambria Math" pitchFamily="18" charset="0"/>
              </a:rPr>
              <a:t>divided by two </a:t>
            </a:r>
          </a:p>
          <a:p>
            <a:pPr lvl="1"/>
            <a:r>
              <a:rPr lang="en-US" altLang="ja-JP" sz="1400" dirty="0" smtClean="0">
                <a:latin typeface="Cambria Math" pitchFamily="18" charset="0"/>
                <a:ea typeface="Cambria Math" pitchFamily="18" charset="0"/>
              </a:rPr>
              <a:t>RC</a:t>
            </a:r>
            <a:r>
              <a:rPr lang="en-US" altLang="ja-JP" sz="1400" dirty="0">
                <a:latin typeface="Cambria Math" pitchFamily="18" charset="0"/>
                <a:ea typeface="Cambria Math" pitchFamily="18" charset="0"/>
              </a:rPr>
              <a:t>: 71.5 V, 2.23 </a:t>
            </a:r>
            <a:r>
              <a:rPr lang="en-US" altLang="ja-JP" sz="1400" dirty="0" err="1">
                <a:latin typeface="Cambria Math" pitchFamily="18" charset="0"/>
                <a:ea typeface="Cambria Math" pitchFamily="18" charset="0"/>
              </a:rPr>
              <a:t>uA</a:t>
            </a:r>
            <a:r>
              <a:rPr lang="en-US" altLang="ja-JP" sz="1400" dirty="0">
                <a:latin typeface="Cambria Math" pitchFamily="18" charset="0"/>
                <a:ea typeface="Cambria Math" pitchFamily="18" charset="0"/>
              </a:rPr>
              <a:t>, signal divided by 4 </a:t>
            </a:r>
            <a:endParaRPr lang="en-US" altLang="ja-JP" sz="1400" dirty="0" smtClean="0">
              <a:latin typeface="Cambria Math" pitchFamily="18" charset="0"/>
              <a:ea typeface="Cambria Math" pitchFamily="18" charset="0"/>
            </a:endParaRPr>
          </a:p>
          <a:p>
            <a:pPr lvl="1"/>
            <a:endParaRPr lang="en-US" altLang="ja-JP" sz="1400" dirty="0">
              <a:latin typeface="Cambria Math" pitchFamily="18" charset="0"/>
              <a:ea typeface="Cambria Math" pitchFamily="18" charset="0"/>
            </a:endParaRPr>
          </a:p>
          <a:p>
            <a:r>
              <a:rPr lang="en-US" altLang="ja-JP" sz="2000" b="1" dirty="0" smtClean="0">
                <a:latin typeface="Cambria Math" pitchFamily="18" charset="0"/>
                <a:ea typeface="Cambria Math" pitchFamily="18" charset="0"/>
              </a:rPr>
              <a:t>About all, position scanning was done.</a:t>
            </a:r>
            <a:endParaRPr lang="en-US" altLang="ja-JP" sz="20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178030" y="4342809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Times" pitchFamily="18" charset="0"/>
              </a:rPr>
              <a:t>non-adhesive side </a:t>
            </a:r>
            <a:endParaRPr kumimoji="1" lang="ja-JP" altLang="en-US" b="1" dirty="0" smtClean="0">
              <a:latin typeface="Times" pitchFamily="18" charset="0"/>
            </a:endParaRPr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06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296" y="1645558"/>
            <a:ext cx="8149124" cy="4711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Results w/ wrapping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sp>
        <p:nvSpPr>
          <p:cNvPr id="9" name="テキスト ボックス 5"/>
          <p:cNvSpPr txBox="1"/>
          <p:nvPr/>
        </p:nvSpPr>
        <p:spPr>
          <a:xfrm>
            <a:off x="1198925" y="6532654"/>
            <a:ext cx="85328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r>
              <a:rPr kumimoji="1" lang="en-US" altLang="ja-JP" sz="2000" b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3M-film</a:t>
            </a:r>
            <a:r>
              <a:rPr kumimoji="1" lang="en-US" altLang="ja-JP" sz="20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is the best for time resolution.</a:t>
            </a:r>
            <a:endParaRPr lang="en-US" altLang="ja-JP" sz="20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kumimoji="1" lang="en-US" altLang="ja-JP" sz="20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The non-uniformity may come from way of wrapping (?)</a:t>
            </a:r>
            <a:endParaRPr kumimoji="1" lang="ja-JP" altLang="en-US" sz="20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110843" y="1434810"/>
            <a:ext cx="224933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Times" pitchFamily="18" charset="0"/>
              </a:rPr>
              <a:t>naked (no wrapping)</a:t>
            </a:r>
            <a:endParaRPr kumimoji="1" lang="ja-JP" altLang="en-US" b="1" dirty="0" smtClean="0">
              <a:latin typeface="Times" pitchFamily="18" charset="0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531485" y="3851573"/>
            <a:ext cx="166704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 smtClean="0">
                <a:latin typeface="Times" pitchFamily="18" charset="0"/>
              </a:rPr>
              <a:t>   Al-Mylar</a:t>
            </a:r>
            <a:endParaRPr kumimoji="1" lang="ja-JP" altLang="en-US" b="1" dirty="0" smtClean="0">
              <a:latin typeface="Times" pitchFamily="18" charset="0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465343" y="1460892"/>
            <a:ext cx="174682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 smtClean="0">
                <a:latin typeface="Times" pitchFamily="18" charset="0"/>
              </a:rPr>
              <a:t>Teflon</a:t>
            </a:r>
            <a:endParaRPr kumimoji="1" lang="ja-JP" altLang="en-US" b="1" dirty="0" smtClean="0">
              <a:latin typeface="Times" pitchFamily="18" charset="0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5465343" y="3856725"/>
            <a:ext cx="170238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Times" pitchFamily="18" charset="0"/>
              </a:rPr>
              <a:t>3M mirror film</a:t>
            </a:r>
            <a:endParaRPr kumimoji="1" lang="ja-JP" altLang="en-US" b="1" dirty="0" smtClean="0">
              <a:latin typeface="Times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5225" y="35391"/>
            <a:ext cx="2679096" cy="2127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68" name="テキスト ボックス 7167"/>
          <p:cNvSpPr txBox="1"/>
          <p:nvPr/>
        </p:nvSpPr>
        <p:spPr>
          <a:xfrm>
            <a:off x="8257416" y="2130477"/>
            <a:ext cx="1614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Times" pitchFamily="18" charset="0"/>
              </a:rPr>
              <a:t>Amplitude (V)</a:t>
            </a:r>
            <a:endParaRPr kumimoji="1" lang="ja-JP" altLang="en-US" b="1" dirty="0" smtClean="0">
              <a:latin typeface="Times" pitchFamily="18" charset="0"/>
            </a:endParaRPr>
          </a:p>
        </p:txBody>
      </p:sp>
      <p:sp>
        <p:nvSpPr>
          <p:cNvPr id="7169" name="テキスト ボックス 7168"/>
          <p:cNvSpPr txBox="1"/>
          <p:nvPr/>
        </p:nvSpPr>
        <p:spPr>
          <a:xfrm>
            <a:off x="7681646" y="110654"/>
            <a:ext cx="11079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Times" pitchFamily="18" charset="0"/>
              </a:rPr>
              <a:t>Naked</a:t>
            </a:r>
          </a:p>
          <a:p>
            <a:r>
              <a:rPr lang="en-US" altLang="ja-JP" b="1" dirty="0" smtClean="0">
                <a:solidFill>
                  <a:srgbClr val="0000FF"/>
                </a:solidFill>
                <a:latin typeface="Times" pitchFamily="18" charset="0"/>
              </a:rPr>
              <a:t>Al-Mylar</a:t>
            </a:r>
          </a:p>
          <a:p>
            <a:r>
              <a:rPr kumimoji="1" lang="en-US" altLang="ja-JP" b="1" dirty="0" smtClean="0">
                <a:solidFill>
                  <a:srgbClr val="FF0000"/>
                </a:solidFill>
                <a:latin typeface="Times" pitchFamily="18" charset="0"/>
              </a:rPr>
              <a:t>3M film</a:t>
            </a:r>
            <a:endParaRPr kumimoji="1" lang="ja-JP" altLang="en-US" b="1" dirty="0" smtClean="0">
              <a:solidFill>
                <a:srgbClr val="FF0000"/>
              </a:solidFill>
              <a:latin typeface="Times" pitchFamily="18" charset="0"/>
            </a:endParaRPr>
          </a:p>
        </p:txBody>
      </p:sp>
      <p:sp>
        <p:nvSpPr>
          <p:cNvPr id="36" name="テキスト ボックス 5"/>
          <p:cNvSpPr txBox="1"/>
          <p:nvPr/>
        </p:nvSpPr>
        <p:spPr>
          <a:xfrm>
            <a:off x="8119527" y="3408472"/>
            <a:ext cx="25095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r>
              <a:rPr kumimoji="1" lang="en-US" altLang="ja-JP" sz="1600" dirty="0" smtClean="0">
                <a:latin typeface="Cambria Math" pitchFamily="18" charset="0"/>
              </a:rPr>
              <a:t>Scan 15 points </a:t>
            </a:r>
            <a:br>
              <a:rPr kumimoji="1" lang="en-US" altLang="ja-JP" sz="1600" dirty="0" smtClean="0">
                <a:latin typeface="Cambria Math" pitchFamily="18" charset="0"/>
              </a:rPr>
            </a:br>
            <a:r>
              <a:rPr kumimoji="1" lang="en-US" altLang="ja-JP" sz="1600" dirty="0" smtClean="0">
                <a:latin typeface="Cambria Math" pitchFamily="18" charset="0"/>
              </a:rPr>
              <a:t>(1cm interval in X,Y)</a:t>
            </a:r>
            <a:endParaRPr kumimoji="1" lang="ja-JP" altLang="en-US" sz="1600" dirty="0">
              <a:latin typeface="Cambria Math" pitchFamily="18" charset="0"/>
            </a:endParaRPr>
          </a:p>
        </p:txBody>
      </p:sp>
      <p:sp>
        <p:nvSpPr>
          <p:cNvPr id="7171" name="コンテンツ プレースホルダー 7170"/>
          <p:cNvSpPr>
            <a:spLocks noGrp="1"/>
          </p:cNvSpPr>
          <p:nvPr>
            <p:ph idx="1"/>
          </p:nvPr>
        </p:nvSpPr>
        <p:spPr>
          <a:xfrm>
            <a:off x="827774" y="1193533"/>
            <a:ext cx="6084655" cy="602610"/>
          </a:xfrm>
        </p:spPr>
        <p:txBody>
          <a:bodyPr/>
          <a:lstStyle/>
          <a:p>
            <a:r>
              <a:rPr kumimoji="1" lang="en-US" altLang="ja-JP" sz="2000" dirty="0" smtClean="0"/>
              <a:t>Resolution maps </a:t>
            </a:r>
            <a:endParaRPr kumimoji="1" lang="ja-JP" altLang="en-US" sz="2000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440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27774" y="1751527"/>
            <a:ext cx="8572658" cy="5006752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kumimoji="1" lang="en-US" altLang="ja-JP" dirty="0" smtClean="0"/>
              <a:t>Present performance</a:t>
            </a:r>
          </a:p>
          <a:p>
            <a:pPr>
              <a:spcAft>
                <a:spcPts val="1200"/>
              </a:spcAft>
            </a:pPr>
            <a:r>
              <a:rPr kumimoji="1" lang="en-US" altLang="ja-JP" dirty="0" smtClean="0"/>
              <a:t>Concept of upgrade</a:t>
            </a:r>
          </a:p>
          <a:p>
            <a:pPr>
              <a:spcAft>
                <a:spcPts val="1200"/>
              </a:spcAft>
            </a:pPr>
            <a:r>
              <a:rPr kumimoji="1" lang="en-US" altLang="ja-JP" dirty="0" smtClean="0"/>
              <a:t>R&amp;D status</a:t>
            </a:r>
          </a:p>
          <a:p>
            <a:pPr>
              <a:spcAft>
                <a:spcPts val="1200"/>
              </a:spcAft>
            </a:pPr>
            <a:r>
              <a:rPr kumimoji="1" lang="en-US" altLang="ja-JP" dirty="0" smtClean="0"/>
              <a:t>Schedule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Contents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836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435" y="3923695"/>
            <a:ext cx="3962368" cy="2547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544439" y="1077622"/>
            <a:ext cx="9011685" cy="5928484"/>
          </a:xfrm>
        </p:spPr>
        <p:txBody>
          <a:bodyPr/>
          <a:lstStyle/>
          <a:p>
            <a:r>
              <a:rPr kumimoji="1" lang="en-US" altLang="ja-JP" sz="2400" dirty="0" smtClean="0">
                <a:solidFill>
                  <a:srgbClr val="C00000"/>
                </a:solidFill>
              </a:rPr>
              <a:t>Tested different size</a:t>
            </a:r>
          </a:p>
          <a:p>
            <a:pPr lvl="1"/>
            <a:r>
              <a:rPr kumimoji="1" lang="en-US" altLang="ja-JP" sz="2000" dirty="0" smtClean="0"/>
              <a:t>The larger, the worse as expected from # </a:t>
            </a:r>
            <a:r>
              <a:rPr kumimoji="1" lang="en-US" altLang="ja-JP" sz="2000" dirty="0" err="1" smtClean="0"/>
              <a:t>p.e.</a:t>
            </a:r>
            <a:endParaRPr kumimoji="1" lang="en-US" altLang="ja-JP" sz="2000" dirty="0" smtClean="0"/>
          </a:p>
          <a:p>
            <a:pPr lvl="2"/>
            <a:r>
              <a:rPr kumimoji="1" lang="en-US" altLang="ja-JP" sz="2000" dirty="0" smtClean="0"/>
              <a:t>longer </a:t>
            </a:r>
            <a:r>
              <a:rPr kumimoji="1" lang="ja-JP" altLang="en-US" sz="2000" dirty="0" smtClean="0"/>
              <a:t>→ </a:t>
            </a:r>
            <a:r>
              <a:rPr kumimoji="1" lang="en-US" altLang="ja-JP" sz="2000" dirty="0" smtClean="0"/>
              <a:t>attenuated, wider </a:t>
            </a:r>
            <a:r>
              <a:rPr kumimoji="1" lang="ja-JP" altLang="en-US" sz="2000" dirty="0" smtClean="0"/>
              <a:t>→ </a:t>
            </a:r>
            <a:r>
              <a:rPr kumimoji="1" lang="en-US" altLang="ja-JP" sz="2000" dirty="0" smtClean="0"/>
              <a:t>smaller coverage</a:t>
            </a:r>
          </a:p>
          <a:p>
            <a:pPr lvl="2"/>
            <a:r>
              <a:rPr kumimoji="1" lang="en-US" altLang="ja-JP" sz="2000" dirty="0" smtClean="0"/>
              <a:t>BC422 is always better than BC418</a:t>
            </a:r>
          </a:p>
          <a:p>
            <a:pPr lvl="3"/>
            <a:r>
              <a:rPr kumimoji="1" lang="en-US" altLang="ja-JP" sz="1800" dirty="0" smtClean="0"/>
              <a:t>fast rise-time has larger impact than long attenuation</a:t>
            </a:r>
          </a:p>
          <a:p>
            <a:pPr lvl="2"/>
            <a:r>
              <a:rPr kumimoji="1" lang="en-US" altLang="ja-JP" sz="2000" dirty="0" smtClean="0"/>
              <a:t>Degradation is not significant</a:t>
            </a:r>
          </a:p>
          <a:p>
            <a:pPr lvl="3"/>
            <a:r>
              <a:rPr kumimoji="1" lang="en-US" altLang="ja-JP" sz="1800" dirty="0" smtClean="0"/>
              <a:t>~50 </a:t>
            </a:r>
            <a:r>
              <a:rPr kumimoji="1" lang="en-US" altLang="ja-JP" sz="1800" dirty="0" err="1" smtClean="0"/>
              <a:t>ps</a:t>
            </a:r>
            <a:r>
              <a:rPr kumimoji="1" lang="en-US" altLang="ja-JP" sz="1800" dirty="0" smtClean="0"/>
              <a:t> has been achieved for 9 cm long counter</a:t>
            </a:r>
          </a:p>
          <a:p>
            <a:pPr lvl="1"/>
            <a:r>
              <a:rPr kumimoji="1" lang="en-US" altLang="ja-JP" sz="2000" dirty="0"/>
              <a:t>T</a:t>
            </a:r>
            <a:r>
              <a:rPr kumimoji="1" lang="en-US" altLang="ja-JP" sz="2000" dirty="0" smtClean="0"/>
              <a:t>he larger, the higher efficiency and the higher multiplicity </a:t>
            </a:r>
          </a:p>
          <a:p>
            <a:pPr lvl="2"/>
            <a:r>
              <a:rPr kumimoji="1" lang="en-US" altLang="ja-JP" sz="2000" dirty="0" smtClean="0"/>
              <a:t>optimization should be done</a:t>
            </a:r>
            <a:br>
              <a:rPr kumimoji="1" lang="en-US" altLang="ja-JP" sz="2000" dirty="0" smtClean="0"/>
            </a:br>
            <a:r>
              <a:rPr kumimoji="1" lang="en-US" altLang="ja-JP" sz="2000" dirty="0" smtClean="0"/>
              <a:t>with respect to exp. sensitivity</a:t>
            </a:r>
          </a:p>
          <a:p>
            <a:pPr lvl="1"/>
            <a:r>
              <a:rPr kumimoji="1" lang="en-US" altLang="ja-JP" sz="2000" dirty="0" smtClean="0"/>
              <a:t>Not sensitive to thickness</a:t>
            </a:r>
          </a:p>
          <a:p>
            <a:pPr lvl="2"/>
            <a:r>
              <a:rPr kumimoji="1" lang="en-US" altLang="ja-JP" sz="2000" dirty="0" smtClean="0"/>
              <a:t>as far as using 3x3mm</a:t>
            </a:r>
            <a:r>
              <a:rPr kumimoji="1" lang="en-US" altLang="ja-JP" sz="2000" baseline="30000" dirty="0" smtClean="0"/>
              <a:t>2</a:t>
            </a:r>
            <a:r>
              <a:rPr kumimoji="1" lang="en-US" altLang="ja-JP" sz="2000" dirty="0" smtClean="0"/>
              <a:t> </a:t>
            </a:r>
            <a:r>
              <a:rPr kumimoji="1" lang="en-US" altLang="ja-JP" sz="2000" dirty="0" err="1" smtClean="0"/>
              <a:t>SiPMs</a:t>
            </a:r>
            <a:r>
              <a:rPr kumimoji="1" lang="en-US" altLang="ja-JP" sz="2000" dirty="0" smtClean="0"/>
              <a:t/>
            </a:r>
            <a:br>
              <a:rPr kumimoji="1" lang="en-US" altLang="ja-JP" sz="2000" dirty="0" smtClean="0"/>
            </a:br>
            <a:r>
              <a:rPr kumimoji="1" lang="en-US" altLang="ja-JP" sz="2000" dirty="0" smtClean="0"/>
              <a:t># </a:t>
            </a:r>
            <a:r>
              <a:rPr kumimoji="1" lang="en-US" altLang="ja-JP" sz="2000" dirty="0" err="1" smtClean="0"/>
              <a:t>p.e</a:t>
            </a:r>
            <a:r>
              <a:rPr kumimoji="1" lang="en-US" altLang="ja-JP" sz="2000" dirty="0" smtClean="0"/>
              <a:t> is constant</a:t>
            </a:r>
          </a:p>
          <a:p>
            <a:pPr lvl="2"/>
            <a:r>
              <a:rPr kumimoji="1" lang="en-US" altLang="ja-JP" sz="2000" dirty="0" smtClean="0"/>
              <a:t>Thinner is better for multiplicity</a:t>
            </a:r>
          </a:p>
          <a:p>
            <a:r>
              <a:rPr kumimoji="1" lang="en-US" altLang="ja-JP" sz="2400" dirty="0" smtClean="0">
                <a:solidFill>
                  <a:srgbClr val="C00000"/>
                </a:solidFill>
              </a:rPr>
              <a:t>4 MPPC connection improves</a:t>
            </a:r>
          </a:p>
          <a:p>
            <a:r>
              <a:rPr kumimoji="1" lang="en-US" altLang="ja-JP" sz="2400" dirty="0" smtClean="0">
                <a:solidFill>
                  <a:srgbClr val="C00000"/>
                </a:solidFill>
              </a:rPr>
              <a:t>Optimization is still in progress</a:t>
            </a:r>
          </a:p>
          <a:p>
            <a:pPr lvl="1"/>
            <a:r>
              <a:rPr kumimoji="1" lang="en-US" altLang="ja-JP" sz="2000" dirty="0" smtClean="0"/>
              <a:t>ex) Manufacturer of </a:t>
            </a:r>
            <a:r>
              <a:rPr kumimoji="1" lang="en-US" altLang="ja-JP" sz="2000" dirty="0" err="1" smtClean="0"/>
              <a:t>SiPM</a:t>
            </a:r>
            <a:r>
              <a:rPr kumimoji="1" lang="en-US" altLang="ja-JP" dirty="0" smtClean="0"/>
              <a:t> </a:t>
            </a:r>
            <a:r>
              <a:rPr kumimoji="1" lang="en-US" altLang="ja-JP" sz="2000" b="0" dirty="0" smtClean="0"/>
              <a:t>(so far, only Hamamatsu)</a:t>
            </a:r>
            <a:endParaRPr kumimoji="1" lang="ja-JP" altLang="en-US" b="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Optimization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993227" y="4124982"/>
            <a:ext cx="1896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Times" pitchFamily="18" charset="0"/>
              </a:rPr>
              <a:t>BC422, 3 MPPCs</a:t>
            </a:r>
            <a:endParaRPr kumimoji="1" lang="ja-JP" altLang="en-US" b="1" dirty="0" smtClean="0">
              <a:latin typeface="Times" pitchFamily="18" charset="0"/>
            </a:endParaRPr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  <p:sp>
        <p:nvSpPr>
          <p:cNvPr id="9" name="角丸四角形 8"/>
          <p:cNvSpPr/>
          <p:nvPr/>
        </p:nvSpPr>
        <p:spPr>
          <a:xfrm>
            <a:off x="507731" y="3255742"/>
            <a:ext cx="1056373" cy="350520"/>
          </a:xfrm>
          <a:prstGeom prst="roundRect">
            <a:avLst>
              <a:gd name="adj" fmla="val 50000"/>
            </a:avLst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>
                <a:solidFill>
                  <a:schemeClr val="accent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However</a:t>
            </a:r>
            <a:endParaRPr lang="ja-JP" altLang="en-US" sz="1400" dirty="0">
              <a:solidFill>
                <a:schemeClr val="accent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83063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27774" y="1287887"/>
            <a:ext cx="8572658" cy="5470392"/>
          </a:xfrm>
        </p:spPr>
        <p:txBody>
          <a:bodyPr/>
          <a:lstStyle/>
          <a:p>
            <a:r>
              <a:rPr kumimoji="1" lang="en-US" altLang="ja-JP" dirty="0" smtClean="0"/>
              <a:t>Relatively large temperature </a:t>
            </a:r>
            <a:r>
              <a:rPr kumimoji="1" lang="en-US" altLang="ja-JP" dirty="0" err="1" smtClean="0"/>
              <a:t>coeff</a:t>
            </a:r>
            <a:r>
              <a:rPr kumimoji="1" lang="en-US" altLang="ja-JP" dirty="0" smtClean="0"/>
              <a:t>. of break-down voltage for MPPC </a:t>
            </a:r>
            <a:r>
              <a:rPr kumimoji="1" lang="en-US" altLang="ja-JP" dirty="0" smtClean="0">
                <a:solidFill>
                  <a:srgbClr val="FFC000"/>
                </a:solidFill>
              </a:rPr>
              <a:t>(56mV/</a:t>
            </a:r>
            <a:r>
              <a:rPr kumimoji="1" lang="ja-JP" altLang="en-US" dirty="0" smtClean="0">
                <a:solidFill>
                  <a:srgbClr val="FFC000"/>
                </a:solidFill>
              </a:rPr>
              <a:t>℃</a:t>
            </a:r>
            <a:r>
              <a:rPr kumimoji="1" lang="en-US" altLang="ja-JP" dirty="0" smtClean="0">
                <a:solidFill>
                  <a:srgbClr val="FFC000"/>
                </a:solidFill>
              </a:rPr>
              <a:t>)</a:t>
            </a:r>
            <a:r>
              <a:rPr kumimoji="1" lang="en-US" altLang="ja-JP" dirty="0" smtClean="0"/>
              <a:t> might be an issue</a:t>
            </a:r>
          </a:p>
          <a:p>
            <a:pPr lvl="1"/>
            <a:r>
              <a:rPr kumimoji="1" lang="en-US" altLang="ja-JP" dirty="0" smtClean="0"/>
              <a:t>Temp. variation in COBRA is a few </a:t>
            </a:r>
            <a:r>
              <a:rPr kumimoji="1" lang="ja-JP" altLang="en-US" dirty="0" smtClean="0"/>
              <a:t>℃</a:t>
            </a:r>
            <a:r>
              <a:rPr kumimoji="1" lang="en-US" altLang="ja-JP" dirty="0" smtClean="0"/>
              <a:t> </a:t>
            </a:r>
          </a:p>
          <a:p>
            <a:pPr lvl="1"/>
            <a:r>
              <a:rPr kumimoji="1" lang="en-US" altLang="ja-JP" dirty="0" smtClean="0"/>
              <a:t>Time shift due to this is expected to be </a:t>
            </a:r>
            <a:r>
              <a:rPr kumimoji="1" lang="en-US" altLang="ja-JP" dirty="0" smtClean="0">
                <a:solidFill>
                  <a:srgbClr val="FF0000"/>
                </a:solidFill>
              </a:rPr>
              <a:t>~15 </a:t>
            </a:r>
            <a:r>
              <a:rPr kumimoji="1" lang="en-US" altLang="ja-JP" dirty="0" err="1" smtClean="0">
                <a:solidFill>
                  <a:srgbClr val="FF0000"/>
                </a:solidFill>
              </a:rPr>
              <a:t>ps</a:t>
            </a:r>
            <a:endParaRPr kumimoji="1" lang="en-US" altLang="ja-JP" dirty="0" smtClean="0">
              <a:solidFill>
                <a:srgbClr val="FF0000"/>
              </a:solidFill>
            </a:endParaRPr>
          </a:p>
          <a:p>
            <a:pPr lvl="2"/>
            <a:r>
              <a:rPr kumimoji="1" lang="en-US" altLang="ja-JP" dirty="0" smtClean="0"/>
              <a:t>doesn’t seem a big issue</a:t>
            </a:r>
          </a:p>
          <a:p>
            <a:pPr lvl="1"/>
            <a:r>
              <a:rPr kumimoji="1" lang="en-US" altLang="ja-JP" dirty="0" smtClean="0"/>
              <a:t>Possible solutions</a:t>
            </a:r>
          </a:p>
          <a:p>
            <a:pPr lvl="2"/>
            <a:r>
              <a:rPr kumimoji="1" lang="en-US" altLang="ja-JP" dirty="0" smtClean="0"/>
              <a:t>Improve detector</a:t>
            </a:r>
            <a:br>
              <a:rPr kumimoji="1" lang="en-US" altLang="ja-JP" dirty="0" smtClean="0"/>
            </a:br>
            <a:r>
              <a:rPr kumimoji="1" lang="en-US" altLang="ja-JP" dirty="0" smtClean="0"/>
              <a:t>temp. stabilization</a:t>
            </a:r>
          </a:p>
          <a:p>
            <a:pPr lvl="2"/>
            <a:r>
              <a:rPr kumimoji="1" lang="en-US" altLang="ja-JP" b="1" dirty="0" smtClean="0">
                <a:solidFill>
                  <a:srgbClr val="0070C0"/>
                </a:solidFill>
              </a:rPr>
              <a:t>KETEK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SiPM</a:t>
            </a:r>
            <a:r>
              <a:rPr kumimoji="1" lang="en-US" altLang="ja-JP" dirty="0" smtClean="0"/>
              <a:t> with </a:t>
            </a:r>
            <a:br>
              <a:rPr kumimoji="1" lang="en-US" altLang="ja-JP" dirty="0" smtClean="0"/>
            </a:br>
            <a:r>
              <a:rPr kumimoji="1" lang="en-US" altLang="ja-JP" dirty="0" smtClean="0"/>
              <a:t>lower temp. </a:t>
            </a:r>
            <a:r>
              <a:rPr kumimoji="1" lang="en-US" altLang="ja-JP" dirty="0" err="1" smtClean="0"/>
              <a:t>coeff</a:t>
            </a:r>
            <a:r>
              <a:rPr kumimoji="1" lang="en-US" altLang="ja-JP" dirty="0" smtClean="0"/>
              <a:t>.</a:t>
            </a:r>
            <a:br>
              <a:rPr kumimoji="1" lang="en-US" altLang="ja-JP" dirty="0" smtClean="0"/>
            </a:br>
            <a:r>
              <a:rPr kumimoji="1" lang="en-US" altLang="ja-JP" dirty="0" smtClean="0"/>
              <a:t>(&lt;1%/</a:t>
            </a:r>
            <a:r>
              <a:rPr kumimoji="1" lang="ja-JP" altLang="en-US" dirty="0" smtClean="0"/>
              <a:t>℃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738719" y="265320"/>
            <a:ext cx="7838611" cy="762480"/>
          </a:xfrm>
          <a:solidFill>
            <a:schemeClr val="bg1"/>
          </a:solidFill>
        </p:spPr>
        <p:txBody>
          <a:bodyPr/>
          <a:lstStyle/>
          <a:p>
            <a:r>
              <a:rPr kumimoji="1" lang="en-US" altLang="ja-JP" dirty="0" smtClean="0"/>
              <a:t>Temperature dependence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grpSp>
        <p:nvGrpSpPr>
          <p:cNvPr id="5" name="グループ化 4"/>
          <p:cNvGrpSpPr/>
          <p:nvPr/>
        </p:nvGrpSpPr>
        <p:grpSpPr>
          <a:xfrm>
            <a:off x="5284061" y="3806430"/>
            <a:ext cx="4777478" cy="3346281"/>
            <a:chOff x="4427866" y="1340427"/>
            <a:chExt cx="4471659" cy="3168693"/>
          </a:xfrm>
        </p:grpSpPr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27866" y="1340427"/>
              <a:ext cx="4471659" cy="3168693"/>
            </a:xfrm>
            <a:prstGeom prst="rect">
              <a:avLst/>
            </a:prstGeom>
          </p:spPr>
        </p:pic>
        <p:sp>
          <p:nvSpPr>
            <p:cNvPr id="7" name="角丸四角形吹き出し 6"/>
            <p:cNvSpPr/>
            <p:nvPr/>
          </p:nvSpPr>
          <p:spPr>
            <a:xfrm>
              <a:off x="7092280" y="2173408"/>
              <a:ext cx="1256684" cy="534693"/>
            </a:xfrm>
            <a:prstGeom prst="wedgeRoundRectCallout">
              <a:avLst>
                <a:gd name="adj1" fmla="val -53349"/>
                <a:gd name="adj2" fmla="val 130795"/>
                <a:gd name="adj3" fmla="val 1666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en-US" altLang="ja-JP" dirty="0" smtClean="0"/>
                <a:t>~</a:t>
              </a:r>
              <a:r>
                <a:rPr lang="en-US" altLang="ja-JP" dirty="0" smtClean="0"/>
                <a:t>100</a:t>
              </a:r>
              <a:r>
                <a:rPr kumimoji="1" lang="en-US" altLang="ja-JP" dirty="0" smtClean="0"/>
                <a:t>ps/V</a:t>
              </a:r>
              <a:endParaRPr kumimoji="1" lang="ja-JP" altLang="en-US" dirty="0"/>
            </a:p>
          </p:txBody>
        </p:sp>
      </p:grpSp>
      <p:sp>
        <p:nvSpPr>
          <p:cNvPr id="8" name="テキスト ボックス 7"/>
          <p:cNvSpPr txBox="1"/>
          <p:nvPr/>
        </p:nvSpPr>
        <p:spPr>
          <a:xfrm>
            <a:off x="5974519" y="3608885"/>
            <a:ext cx="367087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00FF"/>
                </a:solidFill>
                <a:latin typeface="Times" pitchFamily="18" charset="0"/>
              </a:rPr>
              <a:t>Measured time shift </a:t>
            </a:r>
            <a:r>
              <a:rPr kumimoji="1" lang="en-US" altLang="ja-JP" b="1" dirty="0" err="1" smtClean="0">
                <a:solidFill>
                  <a:srgbClr val="0000FF"/>
                </a:solidFill>
                <a:latin typeface="Times" pitchFamily="18" charset="0"/>
              </a:rPr>
              <a:t>vs</a:t>
            </a:r>
            <a:r>
              <a:rPr kumimoji="1" lang="en-US" altLang="ja-JP" b="1" dirty="0" smtClean="0">
                <a:solidFill>
                  <a:srgbClr val="0000FF"/>
                </a:solidFill>
                <a:latin typeface="Times" pitchFamily="18" charset="0"/>
              </a:rPr>
              <a:t> over voltage</a:t>
            </a:r>
            <a:endParaRPr kumimoji="1" lang="ja-JP" altLang="en-US" b="1" dirty="0" smtClean="0">
              <a:solidFill>
                <a:srgbClr val="0000FF"/>
              </a:solidFill>
              <a:latin typeface="Times" pitchFamily="18" charset="0"/>
            </a:endParaRPr>
          </a:p>
        </p:txBody>
      </p:sp>
      <p:sp>
        <p:nvSpPr>
          <p:cNvPr id="9" name="日付プレースホルダー 8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401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533591" y="1193533"/>
            <a:ext cx="5737631" cy="2993456"/>
          </a:xfrm>
        </p:spPr>
        <p:txBody>
          <a:bodyPr/>
          <a:lstStyle/>
          <a:p>
            <a:r>
              <a:rPr kumimoji="1" lang="en-US" altLang="ja-JP" sz="2400" dirty="0" smtClean="0"/>
              <a:t>Tested effect of B-field on </a:t>
            </a:r>
            <a:r>
              <a:rPr kumimoji="1" lang="en-US" altLang="ja-JP" sz="2400" dirty="0" err="1" smtClean="0"/>
              <a:t>SiPM</a:t>
            </a:r>
            <a:endParaRPr kumimoji="1" lang="en-US" altLang="ja-JP" sz="2400" dirty="0" smtClean="0"/>
          </a:p>
          <a:p>
            <a:pPr lvl="1"/>
            <a:r>
              <a:rPr kumimoji="1" lang="en-US" altLang="ja-JP" sz="2000" dirty="0" smtClean="0"/>
              <a:t>1.25T applied to </a:t>
            </a:r>
            <a:r>
              <a:rPr kumimoji="1" lang="en-US" altLang="ja-JP" sz="2000" dirty="0" err="1" smtClean="0"/>
              <a:t>AdvanSiD</a:t>
            </a:r>
            <a:r>
              <a:rPr kumimoji="1" lang="en-US" altLang="ja-JP" sz="2000" dirty="0" smtClean="0"/>
              <a:t> </a:t>
            </a:r>
            <a:r>
              <a:rPr kumimoji="1" lang="en-US" altLang="ja-JP" sz="2000" dirty="0" err="1" smtClean="0"/>
              <a:t>SiPM</a:t>
            </a:r>
            <a:endParaRPr kumimoji="1" lang="en-US" altLang="ja-JP" sz="2000" dirty="0" smtClean="0"/>
          </a:p>
          <a:p>
            <a:pPr lvl="2"/>
            <a:r>
              <a:rPr kumimoji="1" lang="en-US" altLang="ja-JP" sz="2000" dirty="0" smtClean="0"/>
              <a:t>both in orthogonal and parallel</a:t>
            </a:r>
            <a:endParaRPr kumimoji="1" lang="en-US" altLang="ja-JP" sz="2000" dirty="0"/>
          </a:p>
          <a:p>
            <a:pPr lvl="1"/>
            <a:r>
              <a:rPr kumimoji="1" lang="en-US" altLang="ja-JP" sz="2000" dirty="0" smtClean="0"/>
              <a:t>Measurements with Laser</a:t>
            </a:r>
          </a:p>
          <a:p>
            <a:pPr lvl="2"/>
            <a:r>
              <a:rPr kumimoji="1" lang="en-US" altLang="ja-JP" sz="2000" dirty="0" smtClean="0"/>
              <a:t>405nm, 100 </a:t>
            </a:r>
            <a:r>
              <a:rPr kumimoji="1" lang="en-US" altLang="ja-JP" sz="2000" dirty="0" err="1" smtClean="0"/>
              <a:t>ps</a:t>
            </a:r>
            <a:r>
              <a:rPr kumimoji="1" lang="en-US" altLang="ja-JP" sz="2000" dirty="0" smtClean="0"/>
              <a:t> width</a:t>
            </a:r>
          </a:p>
          <a:p>
            <a:pPr lvl="1"/>
            <a:r>
              <a:rPr kumimoji="1" lang="en-US" altLang="ja-JP" sz="2000" dirty="0" smtClean="0">
                <a:solidFill>
                  <a:srgbClr val="FF0000"/>
                </a:solidFill>
              </a:rPr>
              <a:t>No appreciable effects observed in gain nor timing</a:t>
            </a:r>
          </a:p>
          <a:p>
            <a:pPr lvl="1"/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B-field test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 dirty="0"/>
          </a:p>
        </p:txBody>
      </p:sp>
      <p:grpSp>
        <p:nvGrpSpPr>
          <p:cNvPr id="12" name="グループ化 11"/>
          <p:cNvGrpSpPr/>
          <p:nvPr/>
        </p:nvGrpSpPr>
        <p:grpSpPr>
          <a:xfrm>
            <a:off x="6271223" y="1289410"/>
            <a:ext cx="3809401" cy="2857051"/>
            <a:chOff x="5522494" y="4141473"/>
            <a:chExt cx="3809401" cy="2857051"/>
          </a:xfrm>
        </p:grpSpPr>
        <p:pic>
          <p:nvPicPr>
            <p:cNvPr id="6" name="Immagine 3" descr="DSCN2535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522494" y="4141473"/>
              <a:ext cx="3809401" cy="2857051"/>
            </a:xfrm>
            <a:prstGeom prst="rect">
              <a:avLst/>
            </a:prstGeom>
          </p:spPr>
        </p:pic>
        <p:sp>
          <p:nvSpPr>
            <p:cNvPr id="7" name="テキスト ボックス 6"/>
            <p:cNvSpPr txBox="1"/>
            <p:nvPr/>
          </p:nvSpPr>
          <p:spPr>
            <a:xfrm>
              <a:off x="7247029" y="4177568"/>
              <a:ext cx="2084866" cy="646331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FFFF00"/>
                  </a:solidFill>
                  <a:latin typeface="Times" pitchFamily="18" charset="0"/>
                </a:rPr>
                <a:t>Pavia NMR Lab</a:t>
              </a:r>
            </a:p>
            <a:p>
              <a:r>
                <a:rPr lang="en-US" altLang="ja-JP" b="1" dirty="0" smtClean="0">
                  <a:solidFill>
                    <a:srgbClr val="FFFF00"/>
                  </a:solidFill>
                  <a:latin typeface="Times" pitchFamily="18" charset="0"/>
                </a:rPr>
                <a:t>B-field up to 1.25 T</a:t>
              </a:r>
              <a:endParaRPr kumimoji="1" lang="ja-JP" altLang="en-US" b="1" dirty="0" smtClean="0">
                <a:solidFill>
                  <a:srgbClr val="FFFF00"/>
                </a:solidFill>
                <a:latin typeface="Times" pitchFamily="18" charset="0"/>
              </a:endParaRPr>
            </a:p>
          </p:txBody>
        </p:sp>
        <p:sp>
          <p:nvSpPr>
            <p:cNvPr id="9" name="上矢印 8"/>
            <p:cNvSpPr/>
            <p:nvPr/>
          </p:nvSpPr>
          <p:spPr>
            <a:xfrm>
              <a:off x="6364705" y="5721016"/>
              <a:ext cx="421106" cy="565484"/>
            </a:xfrm>
            <a:prstGeom prst="upArrow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6460958" y="6376737"/>
              <a:ext cx="12298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FFFF00"/>
                  </a:solidFill>
                  <a:latin typeface="Times" pitchFamily="18" charset="0"/>
                </a:rPr>
                <a:t>Put </a:t>
              </a:r>
              <a:r>
                <a:rPr kumimoji="1" lang="en-US" altLang="ja-JP" b="1" dirty="0" err="1" smtClean="0">
                  <a:solidFill>
                    <a:srgbClr val="FFFF00"/>
                  </a:solidFill>
                  <a:latin typeface="Times" pitchFamily="18" charset="0"/>
                </a:rPr>
                <a:t>SiPMs</a:t>
              </a:r>
              <a:endParaRPr kumimoji="1" lang="ja-JP" altLang="en-US" b="1" dirty="0" smtClean="0">
                <a:solidFill>
                  <a:srgbClr val="FFFF00"/>
                </a:solidFill>
                <a:latin typeface="Times" pitchFamily="18" charset="0"/>
              </a:endParaRPr>
            </a:p>
          </p:txBody>
        </p:sp>
      </p:grp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2314" y="4757732"/>
            <a:ext cx="2785440" cy="2284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 rot="16200000">
            <a:off x="-192805" y="5700267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Times" pitchFamily="18" charset="0"/>
              </a:rPr>
              <a:t>Amplitude</a:t>
            </a:r>
            <a:endParaRPr kumimoji="1" lang="ja-JP" altLang="en-US" b="1" dirty="0" smtClean="0">
              <a:latin typeface="Times" pitchFamily="18" charset="0"/>
            </a:endParaRPr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591" y="4727495"/>
            <a:ext cx="2819401" cy="2314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9084" y="4774078"/>
            <a:ext cx="2836972" cy="2284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テキスト ボックス 13"/>
          <p:cNvSpPr txBox="1"/>
          <p:nvPr/>
        </p:nvSpPr>
        <p:spPr>
          <a:xfrm>
            <a:off x="1573421" y="7006026"/>
            <a:ext cx="1847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Times" pitchFamily="18" charset="0"/>
              </a:rPr>
              <a:t>Over Voltage (V)</a:t>
            </a:r>
            <a:endParaRPr kumimoji="1" lang="ja-JP" altLang="en-US" b="1" dirty="0" smtClean="0">
              <a:latin typeface="Times" pitchFamily="18" charset="0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 rot="16200000">
            <a:off x="2640308" y="5570257"/>
            <a:ext cx="2168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Times" pitchFamily="18" charset="0"/>
              </a:rPr>
              <a:t>Time position (</a:t>
            </a:r>
            <a:r>
              <a:rPr lang="en-US" altLang="ja-JP" b="1" dirty="0" err="1" smtClean="0">
                <a:latin typeface="Times" pitchFamily="18" charset="0"/>
              </a:rPr>
              <a:t>psec</a:t>
            </a:r>
            <a:r>
              <a:rPr lang="en-US" altLang="ja-JP" b="1" dirty="0" smtClean="0">
                <a:latin typeface="Times" pitchFamily="18" charset="0"/>
              </a:rPr>
              <a:t>)</a:t>
            </a:r>
            <a:endParaRPr kumimoji="1" lang="ja-JP" altLang="en-US" b="1" dirty="0" smtClean="0">
              <a:latin typeface="Times" pitchFamily="18" charset="0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 rot="16200000">
            <a:off x="5365905" y="5700267"/>
            <a:ext cx="3143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Times" pitchFamily="18" charset="0"/>
              </a:rPr>
              <a:t>Time resolution </a:t>
            </a:r>
            <a:r>
              <a:rPr lang="en-US" altLang="ja-JP" sz="1400" b="1" dirty="0" smtClean="0">
                <a:latin typeface="Times" pitchFamily="18" charset="0"/>
              </a:rPr>
              <a:t>(FWHM)</a:t>
            </a:r>
            <a:r>
              <a:rPr lang="en-US" altLang="ja-JP" b="1" dirty="0" smtClean="0">
                <a:latin typeface="Times" pitchFamily="18" charset="0"/>
              </a:rPr>
              <a:t> (</a:t>
            </a:r>
            <a:r>
              <a:rPr lang="en-US" altLang="ja-JP" b="1" dirty="0" err="1" smtClean="0">
                <a:latin typeface="Times" pitchFamily="18" charset="0"/>
              </a:rPr>
              <a:t>psec</a:t>
            </a:r>
            <a:r>
              <a:rPr lang="en-US" altLang="ja-JP" b="1" dirty="0" smtClean="0">
                <a:latin typeface="Times" pitchFamily="18" charset="0"/>
              </a:rPr>
              <a:t>)</a:t>
            </a:r>
            <a:endParaRPr kumimoji="1" lang="ja-JP" altLang="en-US" b="1" dirty="0" smtClean="0">
              <a:latin typeface="Times" pitchFamily="18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573421" y="4364046"/>
            <a:ext cx="4927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Times" pitchFamily="18" charset="0"/>
              </a:rPr>
              <a:t>B-field effects (</a:t>
            </a:r>
            <a:r>
              <a:rPr kumimoji="1" lang="en-US" altLang="ja-JP" b="1" dirty="0" smtClean="0">
                <a:solidFill>
                  <a:srgbClr val="FF0000"/>
                </a:solidFill>
                <a:latin typeface="Times" pitchFamily="18" charset="0"/>
              </a:rPr>
              <a:t>OFF</a:t>
            </a:r>
            <a:r>
              <a:rPr kumimoji="1" lang="en-US" altLang="ja-JP" b="1" dirty="0" smtClean="0">
                <a:latin typeface="Times" pitchFamily="18" charset="0"/>
              </a:rPr>
              <a:t>,   ON (</a:t>
            </a:r>
            <a:r>
              <a:rPr kumimoji="1" lang="en-US" altLang="ja-JP" b="1" dirty="0" smtClean="0">
                <a:solidFill>
                  <a:srgbClr val="0000FF"/>
                </a:solidFill>
                <a:latin typeface="Times" pitchFamily="18" charset="0"/>
              </a:rPr>
              <a:t>orthogonal</a:t>
            </a:r>
            <a:r>
              <a:rPr kumimoji="1" lang="en-US" altLang="ja-JP" b="1" dirty="0" smtClean="0">
                <a:latin typeface="Times" pitchFamily="18" charset="0"/>
              </a:rPr>
              <a:t>, </a:t>
            </a:r>
            <a:r>
              <a:rPr kumimoji="1" lang="en-US" altLang="ja-JP" b="1" dirty="0" smtClean="0">
                <a:solidFill>
                  <a:srgbClr val="00B050"/>
                </a:solidFill>
                <a:latin typeface="Times" pitchFamily="18" charset="0"/>
              </a:rPr>
              <a:t>parallel</a:t>
            </a:r>
            <a:r>
              <a:rPr kumimoji="1" lang="en-US" altLang="ja-JP" b="1" dirty="0" smtClean="0">
                <a:latin typeface="Times" pitchFamily="18" charset="0"/>
              </a:rPr>
              <a:t>))</a:t>
            </a:r>
            <a:endParaRPr kumimoji="1" lang="ja-JP" altLang="en-US" b="1" dirty="0" smtClean="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9678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594815" y="6464569"/>
            <a:ext cx="9442778" cy="7078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>
                <a:latin typeface="Times" pitchFamily="18" charset="0"/>
              </a:rPr>
              <a:t>Longer counter configurations show better overall resolution due to high multiplicity</a:t>
            </a:r>
            <a:r>
              <a:rPr lang="en-US" altLang="ja-JP" sz="2000" b="1" dirty="0">
                <a:latin typeface="Times" pitchFamily="18" charset="0"/>
              </a:rPr>
              <a:t/>
            </a:r>
            <a:br>
              <a:rPr lang="en-US" altLang="ja-JP" sz="2000" b="1" dirty="0">
                <a:latin typeface="Times" pitchFamily="18" charset="0"/>
              </a:rPr>
            </a:br>
            <a:r>
              <a:rPr lang="en-US" altLang="ja-JP" sz="2000" b="1" dirty="0" smtClean="0">
                <a:latin typeface="Times" pitchFamily="18" charset="0"/>
              </a:rPr>
              <a:t>as well as higher efficiency</a:t>
            </a:r>
            <a:endParaRPr kumimoji="1" lang="en-US" altLang="ja-JP" sz="2000" b="1" dirty="0" smtClean="0">
              <a:latin typeface="Times" pitchFamily="18" charset="0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sz="2400" dirty="0" smtClean="0"/>
              <a:t>Final configuration is being designed with respect to exp. sensitivity</a:t>
            </a:r>
          </a:p>
          <a:p>
            <a:pPr lvl="1"/>
            <a:r>
              <a:rPr kumimoji="1" lang="en-US" altLang="ja-JP" sz="2000" dirty="0" smtClean="0"/>
              <a:t>MC study with the measured resolutions as inputs</a:t>
            </a:r>
          </a:p>
          <a:p>
            <a:pPr lvl="2"/>
            <a:r>
              <a:rPr kumimoji="1" lang="en-US" altLang="ja-JP" sz="2000" dirty="0" smtClean="0"/>
              <a:t>sensitivity by simplified (</a:t>
            </a:r>
            <a:r>
              <a:rPr kumimoji="1" lang="en-US" altLang="ja-JP" sz="2000" dirty="0" err="1" smtClean="0"/>
              <a:t>Punzi’s</a:t>
            </a:r>
            <a:r>
              <a:rPr kumimoji="1" lang="en-US" altLang="ja-JP" sz="2000" dirty="0" smtClean="0"/>
              <a:t>) figure of merit</a:t>
            </a:r>
          </a:p>
          <a:p>
            <a:pPr lvl="1"/>
            <a:r>
              <a:rPr kumimoji="1" lang="en-US" altLang="ja-JP" sz="2000" dirty="0" smtClean="0"/>
              <a:t>Trade off b/w performance </a:t>
            </a:r>
            <a:r>
              <a:rPr kumimoji="1" lang="en-US" altLang="ja-JP" sz="2000" dirty="0" err="1" smtClean="0"/>
              <a:t>vs</a:t>
            </a:r>
            <a:r>
              <a:rPr kumimoji="1" lang="en-US" altLang="ja-JP" sz="2000" dirty="0" smtClean="0"/>
              <a:t> cost </a:t>
            </a:r>
          </a:p>
          <a:p>
            <a:pPr lvl="1"/>
            <a:r>
              <a:rPr kumimoji="1" lang="en-US" altLang="ja-JP" sz="2000" dirty="0" smtClean="0"/>
              <a:t>Other factors for longer counter (hit rate, pileup) are under study</a:t>
            </a:r>
            <a:endParaRPr kumimoji="1" lang="ja-JP" altLang="en-US" sz="20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738719" y="265320"/>
            <a:ext cx="7555275" cy="762480"/>
          </a:xfrm>
        </p:spPr>
        <p:txBody>
          <a:bodyPr/>
          <a:lstStyle/>
          <a:p>
            <a:r>
              <a:rPr kumimoji="1" lang="en-US" altLang="ja-JP" dirty="0" smtClean="0"/>
              <a:t>Optimization study (MC)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grpSp>
        <p:nvGrpSpPr>
          <p:cNvPr id="11" name="グループ化 10"/>
          <p:cNvGrpSpPr/>
          <p:nvPr/>
        </p:nvGrpSpPr>
        <p:grpSpPr>
          <a:xfrm>
            <a:off x="257380" y="3833249"/>
            <a:ext cx="9780213" cy="2669958"/>
            <a:chOff x="257031" y="4365939"/>
            <a:chExt cx="9780213" cy="2669958"/>
          </a:xfrm>
        </p:grpSpPr>
        <p:pic>
          <p:nvPicPr>
            <p:cNvPr id="1126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7031" y="4365939"/>
              <a:ext cx="6577802" cy="26699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26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4752" y="4479212"/>
              <a:ext cx="3252492" cy="25566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下矢印 4"/>
            <p:cNvSpPr/>
            <p:nvPr/>
          </p:nvSpPr>
          <p:spPr>
            <a:xfrm>
              <a:off x="4192073" y="5138670"/>
              <a:ext cx="218941" cy="888643"/>
            </a:xfrm>
            <a:prstGeom prst="downArrow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テキスト ボックス 5"/>
            <p:cNvSpPr txBox="1"/>
            <p:nvPr/>
          </p:nvSpPr>
          <p:spPr>
            <a:xfrm>
              <a:off x="4036607" y="5958352"/>
              <a:ext cx="774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 smtClean="0">
                  <a:latin typeface="Times" pitchFamily="18" charset="0"/>
                </a:rPr>
                <a:t>better</a:t>
              </a:r>
              <a:endParaRPr kumimoji="1" lang="ja-JP" altLang="en-US" b="1" dirty="0" smtClean="0">
                <a:latin typeface="Times" pitchFamily="18" charset="0"/>
              </a:endParaRPr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7701566" y="5842647"/>
              <a:ext cx="20656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 smtClean="0">
                  <a:latin typeface="Times" pitchFamily="18" charset="0"/>
                </a:rPr>
                <a:t>for fixed sensitivity</a:t>
              </a:r>
              <a:endParaRPr kumimoji="1" lang="ja-JP" altLang="en-US" b="1" dirty="0" smtClean="0">
                <a:latin typeface="Times" pitchFamily="18" charset="0"/>
              </a:endParaRPr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991673" y="5958352"/>
              <a:ext cx="209243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>
                  <a:solidFill>
                    <a:srgbClr val="0000FF"/>
                  </a:solidFill>
                  <a:latin typeface="Times" pitchFamily="18" charset="0"/>
                </a:rPr>
                <a:t>overall resolution</a:t>
              </a:r>
              <a:endParaRPr kumimoji="1" lang="ja-JP" altLang="en-US" b="1" dirty="0" smtClean="0">
                <a:solidFill>
                  <a:srgbClr val="0000FF"/>
                </a:solidFill>
                <a:latin typeface="Times" pitchFamily="18" charset="0"/>
              </a:endParaRPr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1249251" y="4771190"/>
              <a:ext cx="122180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>
                  <a:solidFill>
                    <a:srgbClr val="FF0000"/>
                  </a:solidFill>
                  <a:latin typeface="Times" pitchFamily="18" charset="0"/>
                </a:rPr>
                <a:t>efficiency</a:t>
              </a:r>
              <a:endParaRPr kumimoji="1" lang="ja-JP" altLang="en-US" b="1" dirty="0" smtClean="0">
                <a:solidFill>
                  <a:srgbClr val="FF0000"/>
                </a:solidFill>
                <a:latin typeface="Times" pitchFamily="18" charset="0"/>
              </a:endParaRPr>
            </a:p>
          </p:txBody>
        </p:sp>
      </p:grpSp>
      <p:sp>
        <p:nvSpPr>
          <p:cNvPr id="12" name="テキスト ボックス 11"/>
          <p:cNvSpPr txBox="1"/>
          <p:nvPr/>
        </p:nvSpPr>
        <p:spPr>
          <a:xfrm>
            <a:off x="5022762" y="4069223"/>
            <a:ext cx="16232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Times" pitchFamily="18" charset="0"/>
              </a:rPr>
              <a:t>for 3 cm width</a:t>
            </a:r>
            <a:br>
              <a:rPr kumimoji="1" lang="en-US" altLang="ja-JP" b="1" dirty="0" smtClean="0">
                <a:latin typeface="Times" pitchFamily="18" charset="0"/>
              </a:rPr>
            </a:br>
            <a:r>
              <a:rPr kumimoji="1" lang="en-US" altLang="ja-JP" b="1" dirty="0" smtClean="0">
                <a:latin typeface="Times" pitchFamily="18" charset="0"/>
              </a:rPr>
              <a:t>      3 MPPCs</a:t>
            </a:r>
            <a:endParaRPr kumimoji="1" lang="ja-JP" altLang="en-US" b="1" dirty="0" smtClean="0">
              <a:latin typeface="Times" pitchFamily="18" charset="0"/>
            </a:endParaRPr>
          </a:p>
        </p:txBody>
      </p:sp>
      <p:sp>
        <p:nvSpPr>
          <p:cNvPr id="13" name="日付プレースホルダー 1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54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27774" y="4211392"/>
            <a:ext cx="8572658" cy="2546887"/>
          </a:xfrm>
        </p:spPr>
        <p:txBody>
          <a:bodyPr/>
          <a:lstStyle/>
          <a:p>
            <a:r>
              <a:rPr kumimoji="1" lang="en-US" altLang="ja-JP" sz="3200" dirty="0" smtClean="0">
                <a:solidFill>
                  <a:srgbClr val="FF0000"/>
                </a:solidFill>
              </a:rPr>
              <a:t>beam test</a:t>
            </a:r>
            <a:r>
              <a:rPr kumimoji="1" lang="en-US" altLang="ja-JP" sz="3200" dirty="0" smtClean="0"/>
              <a:t> at the end of RUN 2012 at </a:t>
            </a:r>
            <a:r>
              <a:rPr kumimoji="1" lang="en-US" altLang="ja-JP" sz="3200" dirty="0" smtClean="0">
                <a:latin typeface="Symbol" pitchFamily="18" charset="2"/>
              </a:rPr>
              <a:t>p</a:t>
            </a:r>
            <a:r>
              <a:rPr kumimoji="1" lang="en-US" altLang="ja-JP" sz="3200" dirty="0" smtClean="0"/>
              <a:t>E5</a:t>
            </a:r>
            <a:endParaRPr kumimoji="1" lang="ja-JP" altLang="en-US" sz="32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841750" y="2828216"/>
            <a:ext cx="7812853" cy="762480"/>
          </a:xfrm>
        </p:spPr>
        <p:txBody>
          <a:bodyPr/>
          <a:lstStyle/>
          <a:p>
            <a:r>
              <a:rPr kumimoji="1" lang="en-US" altLang="ja-JP" dirty="0" smtClean="0"/>
              <a:t>Progress post proposal submission 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469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63845" y="1378040"/>
            <a:ext cx="8565737" cy="524961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kumimoji="1" lang="en-US" altLang="ja-JP" sz="3200" dirty="0" smtClean="0"/>
              <a:t>We performed a </a:t>
            </a:r>
            <a:r>
              <a:rPr kumimoji="1" lang="en-US" altLang="ja-JP" sz="3200" dirty="0" smtClean="0">
                <a:solidFill>
                  <a:srgbClr val="FF0000"/>
                </a:solidFill>
              </a:rPr>
              <a:t>beam test</a:t>
            </a:r>
            <a:r>
              <a:rPr kumimoji="1" lang="en-US" altLang="ja-JP" sz="3200" dirty="0" smtClean="0"/>
              <a:t> of the </a:t>
            </a:r>
            <a:r>
              <a:rPr kumimoji="1" lang="en-US" altLang="ja-JP" sz="3200" dirty="0" smtClean="0">
                <a:solidFill>
                  <a:srgbClr val="0070C0"/>
                </a:solidFill>
              </a:rPr>
              <a:t>prototype of pixelated TC</a:t>
            </a:r>
            <a:r>
              <a:rPr kumimoji="1" lang="en-US" altLang="ja-JP" sz="3200" dirty="0" smtClean="0"/>
              <a:t> </a:t>
            </a:r>
            <a:endParaRPr kumimoji="1" lang="en-US" altLang="ja-JP" sz="3200" dirty="0"/>
          </a:p>
          <a:p>
            <a:pPr lvl="1">
              <a:spcAft>
                <a:spcPts val="600"/>
              </a:spcAft>
            </a:pPr>
            <a:r>
              <a:rPr kumimoji="1" lang="en-US" altLang="ja-JP" dirty="0" smtClean="0"/>
              <a:t>Started discussion after the collaboration meeting (30/Nov) in accordance with the proposal of beam test for </a:t>
            </a:r>
            <a:r>
              <a:rPr kumimoji="1" lang="en-US" altLang="ja-JP" dirty="0" smtClean="0">
                <a:solidFill>
                  <a:schemeClr val="tx1"/>
                </a:solidFill>
              </a:rPr>
              <a:t>Active </a:t>
            </a:r>
            <a:r>
              <a:rPr kumimoji="1" lang="en-US" altLang="ja-JP" dirty="0" err="1" smtClean="0">
                <a:solidFill>
                  <a:schemeClr val="tx1"/>
                </a:solidFill>
              </a:rPr>
              <a:t>TARget</a:t>
            </a:r>
            <a:endParaRPr kumimoji="1" lang="en-US" altLang="ja-JP" dirty="0" smtClean="0">
              <a:solidFill>
                <a:schemeClr val="tx1"/>
              </a:solidFill>
            </a:endParaRPr>
          </a:p>
          <a:p>
            <a:pPr lvl="1">
              <a:spcAft>
                <a:spcPts val="600"/>
              </a:spcAft>
            </a:pPr>
            <a:r>
              <a:rPr kumimoji="1" lang="en-US" altLang="ja-JP" dirty="0" smtClean="0"/>
              <a:t>Decided on 12/Dec to carry out with (only) two counters and started preparation</a:t>
            </a:r>
          </a:p>
          <a:p>
            <a:pPr lvl="1">
              <a:spcAft>
                <a:spcPts val="600"/>
              </a:spcAft>
            </a:pPr>
            <a:r>
              <a:rPr kumimoji="1" lang="en-US" altLang="ja-JP" dirty="0" smtClean="0"/>
              <a:t>Successfully carried out tests with beam for several configurations on 20/Dec.</a:t>
            </a:r>
          </a:p>
          <a:p>
            <a:pPr lvl="2">
              <a:spcAft>
                <a:spcPts val="600"/>
              </a:spcAft>
            </a:pPr>
            <a:r>
              <a:rPr kumimoji="1" lang="en-US" altLang="ja-JP" dirty="0" smtClean="0"/>
              <a:t>parasitically to ATAR with less priority</a:t>
            </a:r>
          </a:p>
          <a:p>
            <a:pPr lvl="1">
              <a:spcAft>
                <a:spcPts val="600"/>
              </a:spcAft>
            </a:pPr>
            <a:r>
              <a:rPr kumimoji="1" lang="en-US" altLang="ja-JP" dirty="0" smtClean="0"/>
              <a:t>Ended with accelerator shutdown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Introduction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204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27774" y="1468192"/>
            <a:ext cx="8572658" cy="5290086"/>
          </a:xfrm>
        </p:spPr>
        <p:txBody>
          <a:bodyPr/>
          <a:lstStyle/>
          <a:p>
            <a:r>
              <a:rPr kumimoji="1" lang="en-US" altLang="ja-JP" dirty="0"/>
              <a:t>Test with </a:t>
            </a:r>
            <a:r>
              <a:rPr kumimoji="1" lang="en-US" altLang="ja-JP" dirty="0">
                <a:solidFill>
                  <a:srgbClr val="FF0000"/>
                </a:solidFill>
              </a:rPr>
              <a:t>MIP</a:t>
            </a:r>
          </a:p>
          <a:p>
            <a:pPr lvl="1"/>
            <a:r>
              <a:rPr kumimoji="1" lang="en-US" altLang="ja-JP" dirty="0"/>
              <a:t>L</a:t>
            </a:r>
            <a:r>
              <a:rPr kumimoji="1" lang="en-US" altLang="ja-JP" dirty="0" smtClean="0"/>
              <a:t>ab </a:t>
            </a:r>
            <a:r>
              <a:rPr kumimoji="1" lang="en-US" altLang="ja-JP" dirty="0"/>
              <a:t>test has been done with </a:t>
            </a:r>
            <a:r>
              <a:rPr kumimoji="1" lang="en-US" altLang="ja-JP" baseline="30000" dirty="0"/>
              <a:t>90</a:t>
            </a:r>
            <a:r>
              <a:rPr kumimoji="1" lang="en-US" altLang="ja-JP" dirty="0"/>
              <a:t>Sr (up to 2 MeV)</a:t>
            </a:r>
          </a:p>
          <a:p>
            <a:pPr lvl="2"/>
            <a:r>
              <a:rPr kumimoji="1" lang="en-US" altLang="ja-JP" dirty="0" err="1"/>
              <a:t>dE</a:t>
            </a:r>
            <a:r>
              <a:rPr kumimoji="1" lang="en-US" altLang="ja-JP" dirty="0"/>
              <a:t>/dx is different from MIP</a:t>
            </a:r>
          </a:p>
          <a:p>
            <a:pPr lvl="2"/>
            <a:r>
              <a:rPr kumimoji="1" lang="en-US" altLang="ja-JP" dirty="0"/>
              <a:t>Not penetrate two counters</a:t>
            </a:r>
          </a:p>
          <a:p>
            <a:r>
              <a:rPr kumimoji="1" lang="en-US" altLang="ja-JP" dirty="0">
                <a:solidFill>
                  <a:srgbClr val="FF0000"/>
                </a:solidFill>
              </a:rPr>
              <a:t>Noise</a:t>
            </a:r>
            <a:r>
              <a:rPr kumimoji="1" lang="en-US" altLang="ja-JP" dirty="0"/>
              <a:t> </a:t>
            </a:r>
            <a:r>
              <a:rPr kumimoji="1" lang="en-US" altLang="ja-JP" dirty="0" smtClean="0"/>
              <a:t>situation in the area </a:t>
            </a:r>
            <a:endParaRPr kumimoji="1" lang="en-US" altLang="ja-JP" dirty="0"/>
          </a:p>
          <a:p>
            <a:pPr lvl="1"/>
            <a:r>
              <a:rPr kumimoji="1" lang="en-US" altLang="ja-JP" dirty="0" smtClean="0"/>
              <a:t>even </a:t>
            </a:r>
            <a:r>
              <a:rPr kumimoji="1" lang="en-US" altLang="ja-JP" dirty="0"/>
              <a:t>though not exactly same as final one in COBRA</a:t>
            </a:r>
          </a:p>
          <a:p>
            <a:r>
              <a:rPr kumimoji="1" lang="en-US" altLang="ja-JP" dirty="0"/>
              <a:t>High hit rate condition</a:t>
            </a:r>
          </a:p>
          <a:p>
            <a:r>
              <a:rPr kumimoji="1" lang="en-US" altLang="ja-JP" dirty="0"/>
              <a:t>See temperature variation and its impact </a:t>
            </a:r>
            <a:endParaRPr kumimoji="1" lang="en-US" altLang="ja-JP" dirty="0" smtClean="0"/>
          </a:p>
          <a:p>
            <a:r>
              <a:rPr kumimoji="1" lang="en-US" altLang="ja-JP" dirty="0" smtClean="0"/>
              <a:t>Find any possible issues towards the planned beam test in this spring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Motivations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092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27774" y="1193533"/>
            <a:ext cx="4053319" cy="5564746"/>
          </a:xfrm>
        </p:spPr>
        <p:txBody>
          <a:bodyPr/>
          <a:lstStyle/>
          <a:p>
            <a:r>
              <a:rPr kumimoji="1" lang="en-US" altLang="ja-JP" dirty="0" smtClean="0"/>
              <a:t>2 BC422 counters</a:t>
            </a:r>
          </a:p>
          <a:p>
            <a:pPr lvl="1"/>
            <a:r>
              <a:rPr kumimoji="1" lang="en-US" altLang="ja-JP" dirty="0" smtClean="0"/>
              <a:t>C1: 6x3x0.5 cm</a:t>
            </a:r>
            <a:r>
              <a:rPr kumimoji="1" lang="en-US" altLang="ja-JP" baseline="30000" dirty="0" smtClean="0"/>
              <a:t>3</a:t>
            </a:r>
            <a:r>
              <a:rPr kumimoji="1" lang="en-US" altLang="ja-JP" dirty="0" smtClean="0"/>
              <a:t> </a:t>
            </a:r>
          </a:p>
          <a:p>
            <a:pPr lvl="1"/>
            <a:r>
              <a:rPr kumimoji="1" lang="en-US" altLang="ja-JP" dirty="0" smtClean="0"/>
              <a:t>C2: 9x3x0.5 cm</a:t>
            </a:r>
            <a:r>
              <a:rPr kumimoji="1" lang="en-US" altLang="ja-JP" baseline="30000" dirty="0" smtClean="0"/>
              <a:t>3</a:t>
            </a:r>
            <a:r>
              <a:rPr kumimoji="1" lang="en-US" altLang="ja-JP" dirty="0" smtClean="0"/>
              <a:t> </a:t>
            </a:r>
          </a:p>
          <a:p>
            <a:pPr lvl="1"/>
            <a:r>
              <a:rPr kumimoji="1" lang="en-US" altLang="ja-JP" dirty="0" smtClean="0">
                <a:solidFill>
                  <a:srgbClr val="C00000"/>
                </a:solidFill>
              </a:rPr>
              <a:t>3 MPPCs</a:t>
            </a:r>
            <a:r>
              <a:rPr kumimoji="1" lang="en-US" altLang="ja-JP" dirty="0" smtClean="0"/>
              <a:t> at each side connected in series</a:t>
            </a:r>
          </a:p>
          <a:p>
            <a:pPr lvl="1"/>
            <a:r>
              <a:rPr kumimoji="1" lang="en-US" altLang="ja-JP" dirty="0" smtClean="0"/>
              <a:t>Wrapped with </a:t>
            </a:r>
            <a:r>
              <a:rPr kumimoji="1" lang="en-US" altLang="ja-JP" dirty="0" smtClean="0">
                <a:solidFill>
                  <a:srgbClr val="C00000"/>
                </a:solidFill>
              </a:rPr>
              <a:t>3M</a:t>
            </a:r>
            <a:r>
              <a:rPr kumimoji="1" lang="ja-JP" altLang="en-US" dirty="0" smtClean="0">
                <a:solidFill>
                  <a:srgbClr val="C00000"/>
                </a:solidFill>
              </a:rPr>
              <a:t> </a:t>
            </a:r>
            <a:r>
              <a:rPr kumimoji="1" lang="en-US" altLang="ja-JP" dirty="0" smtClean="0">
                <a:solidFill>
                  <a:srgbClr val="C00000"/>
                </a:solidFill>
              </a:rPr>
              <a:t>radiant mirror film</a:t>
            </a:r>
          </a:p>
          <a:p>
            <a:pPr lvl="1"/>
            <a:r>
              <a:rPr kumimoji="1" lang="en-US" altLang="ja-JP" dirty="0" smtClean="0"/>
              <a:t>Pt100 sensors are attached</a:t>
            </a:r>
          </a:p>
          <a:p>
            <a:pPr lvl="1"/>
            <a:r>
              <a:rPr kumimoji="1" lang="en-US" altLang="ja-JP" dirty="0" smtClean="0"/>
              <a:t>Light shielded by black tape</a:t>
            </a:r>
          </a:p>
          <a:p>
            <a:r>
              <a:rPr kumimoji="1" lang="en-US" altLang="ja-JP" dirty="0" smtClean="0"/>
              <a:t>Tested in lab with </a:t>
            </a:r>
            <a:r>
              <a:rPr kumimoji="1" lang="en-US" altLang="ja-JP" baseline="30000" dirty="0" smtClean="0"/>
              <a:t>90</a:t>
            </a:r>
            <a:r>
              <a:rPr kumimoji="1" lang="en-US" altLang="ja-JP" dirty="0" smtClean="0"/>
              <a:t>Sr in advance</a:t>
            </a:r>
          </a:p>
          <a:p>
            <a:pPr lvl="1"/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Counters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20" b="9264"/>
          <a:stretch/>
        </p:blipFill>
        <p:spPr bwMode="auto">
          <a:xfrm>
            <a:off x="5009882" y="3842702"/>
            <a:ext cx="4710880" cy="2164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5" t="4432"/>
          <a:stretch/>
        </p:blipFill>
        <p:spPr bwMode="auto">
          <a:xfrm>
            <a:off x="5009882" y="1545465"/>
            <a:ext cx="4710881" cy="2179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8909321" y="1545465"/>
            <a:ext cx="8114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b="1" dirty="0" smtClean="0">
                <a:solidFill>
                  <a:srgbClr val="FFFF00"/>
                </a:solidFill>
                <a:latin typeface="Times" pitchFamily="18" charset="0"/>
              </a:rPr>
              <a:t>C1</a:t>
            </a:r>
            <a:endParaRPr kumimoji="1" lang="ja-JP" altLang="en-US" sz="4000" b="1" dirty="0" smtClean="0">
              <a:solidFill>
                <a:srgbClr val="FFFF00"/>
              </a:solidFill>
              <a:latin typeface="Times" pitchFamily="18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893801" y="3842702"/>
            <a:ext cx="8114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b="1" dirty="0" smtClean="0">
                <a:solidFill>
                  <a:srgbClr val="FFFF00"/>
                </a:solidFill>
                <a:latin typeface="Times" pitchFamily="18" charset="0"/>
              </a:rPr>
              <a:t>C2</a:t>
            </a:r>
            <a:endParaRPr kumimoji="1" lang="ja-JP" altLang="en-US" sz="4000" b="1" dirty="0" smtClean="0">
              <a:solidFill>
                <a:srgbClr val="FFFF00"/>
              </a:solidFill>
              <a:latin typeface="Times" pitchFamily="18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780420" y="6101107"/>
            <a:ext cx="5169803" cy="10772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b="1" dirty="0">
                <a:latin typeface="Times" pitchFamily="18" charset="0"/>
              </a:rPr>
              <a:t>E</a:t>
            </a:r>
            <a:r>
              <a:rPr kumimoji="1" lang="en-US" altLang="ja-JP" b="1" dirty="0" smtClean="0">
                <a:latin typeface="Times" pitchFamily="18" charset="0"/>
              </a:rPr>
              <a:t>xpected resolution of  two-counter measurement</a:t>
            </a:r>
          </a:p>
          <a:p>
            <a:r>
              <a:rPr lang="en-US" altLang="ja-JP" sz="2800" b="1" dirty="0" smtClean="0">
                <a:solidFill>
                  <a:srgbClr val="FF0000"/>
                </a:solidFill>
                <a:latin typeface="Times" pitchFamily="18" charset="0"/>
              </a:rPr>
              <a:t>	37 </a:t>
            </a:r>
            <a:r>
              <a:rPr lang="en-US" altLang="ja-JP" sz="2800" b="1" dirty="0" err="1" smtClean="0">
                <a:solidFill>
                  <a:srgbClr val="FF0000"/>
                </a:solidFill>
                <a:latin typeface="Times" pitchFamily="18" charset="0"/>
              </a:rPr>
              <a:t>ps</a:t>
            </a:r>
            <a:r>
              <a:rPr lang="en-US" altLang="ja-JP" b="1" dirty="0" smtClean="0">
                <a:latin typeface="Times" pitchFamily="18" charset="0"/>
              </a:rPr>
              <a:t> (C1: 48, C2: 57 </a:t>
            </a:r>
            <a:r>
              <a:rPr lang="en-US" altLang="ja-JP" b="1" dirty="0" err="1" smtClean="0">
                <a:latin typeface="Times" pitchFamily="18" charset="0"/>
              </a:rPr>
              <a:t>ps</a:t>
            </a:r>
            <a:r>
              <a:rPr lang="en-US" altLang="ja-JP" b="1" dirty="0" smtClean="0">
                <a:latin typeface="Times" pitchFamily="18" charset="0"/>
              </a:rPr>
              <a:t>) for MIP</a:t>
            </a:r>
          </a:p>
          <a:p>
            <a:r>
              <a:rPr kumimoji="1" lang="en-US" altLang="ja-JP" b="1" dirty="0" smtClean="0">
                <a:latin typeface="Times" pitchFamily="18" charset="0"/>
              </a:rPr>
              <a:t>		(no inter-counter jitter)</a:t>
            </a:r>
            <a:endParaRPr kumimoji="1" lang="ja-JP" altLang="en-US" b="1" dirty="0" smtClean="0">
              <a:latin typeface="Times" pitchFamily="18" charset="0"/>
            </a:endParaRP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500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Setup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grpSp>
        <p:nvGrpSpPr>
          <p:cNvPr id="8" name="グループ化 7"/>
          <p:cNvGrpSpPr>
            <a:grpSpLocks noChangeAspect="1"/>
          </p:cNvGrpSpPr>
          <p:nvPr/>
        </p:nvGrpSpPr>
        <p:grpSpPr>
          <a:xfrm>
            <a:off x="382125" y="3788163"/>
            <a:ext cx="5512157" cy="3428880"/>
            <a:chOff x="360609" y="2937007"/>
            <a:chExt cx="6880448" cy="4280036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09" y="2937007"/>
              <a:ext cx="6880448" cy="42800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正方形/長方形 6"/>
            <p:cNvSpPr/>
            <p:nvPr/>
          </p:nvSpPr>
          <p:spPr>
            <a:xfrm>
              <a:off x="5975797" y="4610637"/>
              <a:ext cx="283335" cy="976665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" name="正方形/長方形 8"/>
          <p:cNvSpPr/>
          <p:nvPr/>
        </p:nvSpPr>
        <p:spPr>
          <a:xfrm>
            <a:off x="4921102" y="5404273"/>
            <a:ext cx="103031" cy="23182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" name="直線コネクタ 11"/>
          <p:cNvCxnSpPr>
            <a:stCxn id="9" idx="0"/>
          </p:cNvCxnSpPr>
          <p:nvPr/>
        </p:nvCxnSpPr>
        <p:spPr>
          <a:xfrm flipH="1" flipV="1">
            <a:off x="4972617" y="2575775"/>
            <a:ext cx="1" cy="28284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グループ化 12"/>
          <p:cNvGrpSpPr/>
          <p:nvPr/>
        </p:nvGrpSpPr>
        <p:grpSpPr>
          <a:xfrm>
            <a:off x="4873934" y="2322656"/>
            <a:ext cx="203539" cy="253119"/>
            <a:chOff x="4820594" y="2098928"/>
            <a:chExt cx="304048" cy="476847"/>
          </a:xfrm>
        </p:grpSpPr>
        <p:sp>
          <p:nvSpPr>
            <p:cNvPr id="15" name="正方形/長方形 14"/>
            <p:cNvSpPr/>
            <p:nvPr/>
          </p:nvSpPr>
          <p:spPr>
            <a:xfrm rot="10800000">
              <a:off x="4820594" y="2098928"/>
              <a:ext cx="304048" cy="476847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二等辺三角形 15"/>
            <p:cNvSpPr/>
            <p:nvPr/>
          </p:nvSpPr>
          <p:spPr>
            <a:xfrm rot="10800000" flipV="1">
              <a:off x="4851504" y="2217406"/>
              <a:ext cx="250372" cy="210500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4" name="正方形/長方形 13"/>
          <p:cNvSpPr/>
          <p:nvPr/>
        </p:nvSpPr>
        <p:spPr>
          <a:xfrm>
            <a:off x="4698383" y="1877772"/>
            <a:ext cx="552724" cy="35052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5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DRS</a:t>
            </a:r>
            <a:endParaRPr kumimoji="1" lang="ja-JP" altLang="en-US" sz="36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3830726" y="1890450"/>
            <a:ext cx="701040" cy="647915"/>
            <a:chOff x="3657600" y="1927860"/>
            <a:chExt cx="762000" cy="647915"/>
          </a:xfrm>
        </p:grpSpPr>
        <p:sp>
          <p:nvSpPr>
            <p:cNvPr id="17" name="正方形/長方形 16"/>
            <p:cNvSpPr/>
            <p:nvPr/>
          </p:nvSpPr>
          <p:spPr>
            <a:xfrm>
              <a:off x="3657600" y="1927860"/>
              <a:ext cx="762000" cy="647915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角丸四角形 17"/>
            <p:cNvSpPr/>
            <p:nvPr/>
          </p:nvSpPr>
          <p:spPr>
            <a:xfrm>
              <a:off x="3718560" y="1988820"/>
              <a:ext cx="647700" cy="46021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22" name="直線コネクタ 21"/>
          <p:cNvCxnSpPr>
            <a:stCxn id="15" idx="2"/>
            <a:endCxn id="14" idx="2"/>
          </p:cNvCxnSpPr>
          <p:nvPr/>
        </p:nvCxnSpPr>
        <p:spPr>
          <a:xfrm flipH="1" flipV="1">
            <a:off x="4974745" y="2228292"/>
            <a:ext cx="958" cy="943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>
            <a:stCxn id="14" idx="1"/>
            <a:endCxn id="17" idx="3"/>
          </p:cNvCxnSpPr>
          <p:nvPr/>
        </p:nvCxnSpPr>
        <p:spPr>
          <a:xfrm flipH="1">
            <a:off x="4531766" y="2053032"/>
            <a:ext cx="166617" cy="1613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5471" y="318009"/>
            <a:ext cx="2797698" cy="2255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フリーフォーム 24"/>
          <p:cNvSpPr/>
          <p:nvPr/>
        </p:nvSpPr>
        <p:spPr>
          <a:xfrm>
            <a:off x="5013697" y="2485761"/>
            <a:ext cx="3575428" cy="441256"/>
          </a:xfrm>
          <a:custGeom>
            <a:avLst/>
            <a:gdLst>
              <a:gd name="connsiteX0" fmla="*/ 142514 w 3649507"/>
              <a:gd name="connsiteY0" fmla="*/ 0 h 570359"/>
              <a:gd name="connsiteX1" fmla="*/ 336151 w 3649507"/>
              <a:gd name="connsiteY1" fmla="*/ 193638 h 570359"/>
              <a:gd name="connsiteX2" fmla="*/ 3079351 w 3649507"/>
              <a:gd name="connsiteY2" fmla="*/ 570156 h 570359"/>
              <a:gd name="connsiteX3" fmla="*/ 3649507 w 3649507"/>
              <a:gd name="connsiteY3" fmla="*/ 139850 h 570359"/>
              <a:gd name="connsiteX0" fmla="*/ 95013 w 3602006"/>
              <a:gd name="connsiteY0" fmla="*/ 0 h 570359"/>
              <a:gd name="connsiteX1" fmla="*/ 288650 w 3602006"/>
              <a:gd name="connsiteY1" fmla="*/ 193638 h 570359"/>
              <a:gd name="connsiteX2" fmla="*/ 3031850 w 3602006"/>
              <a:gd name="connsiteY2" fmla="*/ 570156 h 570359"/>
              <a:gd name="connsiteX3" fmla="*/ 3602006 w 3602006"/>
              <a:gd name="connsiteY3" fmla="*/ 139850 h 570359"/>
              <a:gd name="connsiteX0" fmla="*/ 1956 w 3508949"/>
              <a:gd name="connsiteY0" fmla="*/ 0 h 570318"/>
              <a:gd name="connsiteX1" fmla="*/ 195593 w 3508949"/>
              <a:gd name="connsiteY1" fmla="*/ 193638 h 570318"/>
              <a:gd name="connsiteX2" fmla="*/ 2938793 w 3508949"/>
              <a:gd name="connsiteY2" fmla="*/ 570156 h 570318"/>
              <a:gd name="connsiteX3" fmla="*/ 3508949 w 3508949"/>
              <a:gd name="connsiteY3" fmla="*/ 139850 h 570318"/>
              <a:gd name="connsiteX0" fmla="*/ 1956 w 3573495"/>
              <a:gd name="connsiteY0" fmla="*/ 107576 h 682017"/>
              <a:gd name="connsiteX1" fmla="*/ 195593 w 3573495"/>
              <a:gd name="connsiteY1" fmla="*/ 301214 h 682017"/>
              <a:gd name="connsiteX2" fmla="*/ 2938793 w 3573495"/>
              <a:gd name="connsiteY2" fmla="*/ 677732 h 682017"/>
              <a:gd name="connsiteX3" fmla="*/ 3573495 w 3573495"/>
              <a:gd name="connsiteY3" fmla="*/ 0 h 682017"/>
              <a:gd name="connsiteX0" fmla="*/ 105148 w 3676945"/>
              <a:gd name="connsiteY0" fmla="*/ 107576 h 441922"/>
              <a:gd name="connsiteX1" fmla="*/ 298785 w 3676945"/>
              <a:gd name="connsiteY1" fmla="*/ 301214 h 441922"/>
              <a:gd name="connsiteX2" fmla="*/ 3192592 w 3676945"/>
              <a:gd name="connsiteY2" fmla="*/ 430306 h 441922"/>
              <a:gd name="connsiteX3" fmla="*/ 3676687 w 3676945"/>
              <a:gd name="connsiteY3" fmla="*/ 0 h 441922"/>
              <a:gd name="connsiteX0" fmla="*/ 7757 w 3579554"/>
              <a:gd name="connsiteY0" fmla="*/ 107576 h 441256"/>
              <a:gd name="connsiteX1" fmla="*/ 201394 w 3579554"/>
              <a:gd name="connsiteY1" fmla="*/ 301214 h 441256"/>
              <a:gd name="connsiteX2" fmla="*/ 3095201 w 3579554"/>
              <a:gd name="connsiteY2" fmla="*/ 430306 h 441256"/>
              <a:gd name="connsiteX3" fmla="*/ 3579296 w 3579554"/>
              <a:gd name="connsiteY3" fmla="*/ 0 h 441256"/>
              <a:gd name="connsiteX0" fmla="*/ 3631 w 3575428"/>
              <a:gd name="connsiteY0" fmla="*/ 107576 h 441256"/>
              <a:gd name="connsiteX1" fmla="*/ 197268 w 3575428"/>
              <a:gd name="connsiteY1" fmla="*/ 301214 h 441256"/>
              <a:gd name="connsiteX2" fmla="*/ 3091075 w 3575428"/>
              <a:gd name="connsiteY2" fmla="*/ 430306 h 441256"/>
              <a:gd name="connsiteX3" fmla="*/ 3575170 w 3575428"/>
              <a:gd name="connsiteY3" fmla="*/ 0 h 441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5428" h="441256">
                <a:moveTo>
                  <a:pt x="3631" y="107576"/>
                </a:moveTo>
                <a:cubicBezTo>
                  <a:pt x="-15195" y="285974"/>
                  <a:pt x="37696" y="258184"/>
                  <a:pt x="197268" y="301214"/>
                </a:cubicBezTo>
                <a:cubicBezTo>
                  <a:pt x="356840" y="344244"/>
                  <a:pt x="2528091" y="480508"/>
                  <a:pt x="3091075" y="430306"/>
                </a:cubicBezTo>
                <a:cubicBezTo>
                  <a:pt x="3654059" y="380104"/>
                  <a:pt x="3566205" y="210670"/>
                  <a:pt x="3575170" y="0"/>
                </a:cubicBez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7" name="グループ化 26"/>
          <p:cNvGrpSpPr/>
          <p:nvPr/>
        </p:nvGrpSpPr>
        <p:grpSpPr>
          <a:xfrm>
            <a:off x="7152776" y="2699908"/>
            <a:ext cx="91438" cy="405376"/>
            <a:chOff x="7152776" y="2699908"/>
            <a:chExt cx="91438" cy="405376"/>
          </a:xfrm>
        </p:grpSpPr>
        <p:sp>
          <p:nvSpPr>
            <p:cNvPr id="26" name="正方形/長方形 25"/>
            <p:cNvSpPr/>
            <p:nvPr/>
          </p:nvSpPr>
          <p:spPr>
            <a:xfrm>
              <a:off x="7152776" y="2870200"/>
              <a:ext cx="45719" cy="8255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Freeform 478"/>
            <p:cNvSpPr>
              <a:spLocks/>
            </p:cNvSpPr>
            <p:nvPr/>
          </p:nvSpPr>
          <p:spPr bwMode="auto">
            <a:xfrm rot="5400000">
              <a:off x="6976188" y="2876496"/>
              <a:ext cx="398895" cy="45719"/>
            </a:xfrm>
            <a:custGeom>
              <a:avLst/>
              <a:gdLst>
                <a:gd name="T0" fmla="*/ 0 w 2903"/>
                <a:gd name="T1" fmla="*/ 91 h 91"/>
                <a:gd name="T2" fmla="*/ 181 w 2903"/>
                <a:gd name="T3" fmla="*/ 0 h 91"/>
                <a:gd name="T4" fmla="*/ 363 w 2903"/>
                <a:gd name="T5" fmla="*/ 91 h 91"/>
                <a:gd name="T6" fmla="*/ 544 w 2903"/>
                <a:gd name="T7" fmla="*/ 0 h 91"/>
                <a:gd name="T8" fmla="*/ 726 w 2903"/>
                <a:gd name="T9" fmla="*/ 91 h 91"/>
                <a:gd name="T10" fmla="*/ 907 w 2903"/>
                <a:gd name="T11" fmla="*/ 0 h 91"/>
                <a:gd name="T12" fmla="*/ 1089 w 2903"/>
                <a:gd name="T13" fmla="*/ 91 h 91"/>
                <a:gd name="T14" fmla="*/ 1270 w 2903"/>
                <a:gd name="T15" fmla="*/ 0 h 91"/>
                <a:gd name="T16" fmla="*/ 1451 w 2903"/>
                <a:gd name="T17" fmla="*/ 91 h 91"/>
                <a:gd name="T18" fmla="*/ 1633 w 2903"/>
                <a:gd name="T19" fmla="*/ 0 h 91"/>
                <a:gd name="T20" fmla="*/ 1814 w 2903"/>
                <a:gd name="T21" fmla="*/ 91 h 91"/>
                <a:gd name="T22" fmla="*/ 1996 w 2903"/>
                <a:gd name="T23" fmla="*/ 0 h 91"/>
                <a:gd name="T24" fmla="*/ 2177 w 2903"/>
                <a:gd name="T25" fmla="*/ 91 h 91"/>
                <a:gd name="T26" fmla="*/ 2359 w 2903"/>
                <a:gd name="T27" fmla="*/ 0 h 91"/>
                <a:gd name="T28" fmla="*/ 2540 w 2903"/>
                <a:gd name="T29" fmla="*/ 91 h 91"/>
                <a:gd name="T30" fmla="*/ 2722 w 2903"/>
                <a:gd name="T31" fmla="*/ 0 h 91"/>
                <a:gd name="T32" fmla="*/ 2903 w 2903"/>
                <a:gd name="T33" fmla="*/ 91 h 91"/>
                <a:gd name="connsiteX0" fmla="*/ 0 w 9377"/>
                <a:gd name="connsiteY0" fmla="*/ 10000 h 10000"/>
                <a:gd name="connsiteX1" fmla="*/ 623 w 9377"/>
                <a:gd name="connsiteY1" fmla="*/ 0 h 10000"/>
                <a:gd name="connsiteX2" fmla="*/ 1250 w 9377"/>
                <a:gd name="connsiteY2" fmla="*/ 10000 h 10000"/>
                <a:gd name="connsiteX3" fmla="*/ 1874 w 9377"/>
                <a:gd name="connsiteY3" fmla="*/ 0 h 10000"/>
                <a:gd name="connsiteX4" fmla="*/ 2501 w 9377"/>
                <a:gd name="connsiteY4" fmla="*/ 10000 h 10000"/>
                <a:gd name="connsiteX5" fmla="*/ 3124 w 9377"/>
                <a:gd name="connsiteY5" fmla="*/ 0 h 10000"/>
                <a:gd name="connsiteX6" fmla="*/ 3751 w 9377"/>
                <a:gd name="connsiteY6" fmla="*/ 10000 h 10000"/>
                <a:gd name="connsiteX7" fmla="*/ 4375 w 9377"/>
                <a:gd name="connsiteY7" fmla="*/ 0 h 10000"/>
                <a:gd name="connsiteX8" fmla="*/ 4998 w 9377"/>
                <a:gd name="connsiteY8" fmla="*/ 10000 h 10000"/>
                <a:gd name="connsiteX9" fmla="*/ 5625 w 9377"/>
                <a:gd name="connsiteY9" fmla="*/ 0 h 10000"/>
                <a:gd name="connsiteX10" fmla="*/ 6249 w 9377"/>
                <a:gd name="connsiteY10" fmla="*/ 10000 h 10000"/>
                <a:gd name="connsiteX11" fmla="*/ 6876 w 9377"/>
                <a:gd name="connsiteY11" fmla="*/ 0 h 10000"/>
                <a:gd name="connsiteX12" fmla="*/ 7499 w 9377"/>
                <a:gd name="connsiteY12" fmla="*/ 10000 h 10000"/>
                <a:gd name="connsiteX13" fmla="*/ 8126 w 9377"/>
                <a:gd name="connsiteY13" fmla="*/ 0 h 10000"/>
                <a:gd name="connsiteX14" fmla="*/ 8750 w 9377"/>
                <a:gd name="connsiteY14" fmla="*/ 10000 h 10000"/>
                <a:gd name="connsiteX15" fmla="*/ 9377 w 9377"/>
                <a:gd name="connsiteY15" fmla="*/ 0 h 10000"/>
                <a:gd name="connsiteX0" fmla="*/ 0 w 9331"/>
                <a:gd name="connsiteY0" fmla="*/ 10000 h 10000"/>
                <a:gd name="connsiteX1" fmla="*/ 664 w 9331"/>
                <a:gd name="connsiteY1" fmla="*/ 0 h 10000"/>
                <a:gd name="connsiteX2" fmla="*/ 1333 w 9331"/>
                <a:gd name="connsiteY2" fmla="*/ 10000 h 10000"/>
                <a:gd name="connsiteX3" fmla="*/ 1999 w 9331"/>
                <a:gd name="connsiteY3" fmla="*/ 0 h 10000"/>
                <a:gd name="connsiteX4" fmla="*/ 2667 w 9331"/>
                <a:gd name="connsiteY4" fmla="*/ 10000 h 10000"/>
                <a:gd name="connsiteX5" fmla="*/ 3332 w 9331"/>
                <a:gd name="connsiteY5" fmla="*/ 0 h 10000"/>
                <a:gd name="connsiteX6" fmla="*/ 4000 w 9331"/>
                <a:gd name="connsiteY6" fmla="*/ 10000 h 10000"/>
                <a:gd name="connsiteX7" fmla="*/ 4666 w 9331"/>
                <a:gd name="connsiteY7" fmla="*/ 0 h 10000"/>
                <a:gd name="connsiteX8" fmla="*/ 5330 w 9331"/>
                <a:gd name="connsiteY8" fmla="*/ 10000 h 10000"/>
                <a:gd name="connsiteX9" fmla="*/ 5999 w 9331"/>
                <a:gd name="connsiteY9" fmla="*/ 0 h 10000"/>
                <a:gd name="connsiteX10" fmla="*/ 6664 w 9331"/>
                <a:gd name="connsiteY10" fmla="*/ 10000 h 10000"/>
                <a:gd name="connsiteX11" fmla="*/ 7333 w 9331"/>
                <a:gd name="connsiteY11" fmla="*/ 0 h 10000"/>
                <a:gd name="connsiteX12" fmla="*/ 7997 w 9331"/>
                <a:gd name="connsiteY12" fmla="*/ 10000 h 10000"/>
                <a:gd name="connsiteX13" fmla="*/ 8666 w 9331"/>
                <a:gd name="connsiteY13" fmla="*/ 0 h 10000"/>
                <a:gd name="connsiteX14" fmla="*/ 9331 w 9331"/>
                <a:gd name="connsiteY14" fmla="*/ 10000 h 10000"/>
                <a:gd name="connsiteX0" fmla="*/ 0 w 9287"/>
                <a:gd name="connsiteY0" fmla="*/ 10000 h 10000"/>
                <a:gd name="connsiteX1" fmla="*/ 712 w 9287"/>
                <a:gd name="connsiteY1" fmla="*/ 0 h 10000"/>
                <a:gd name="connsiteX2" fmla="*/ 1429 w 9287"/>
                <a:gd name="connsiteY2" fmla="*/ 10000 h 10000"/>
                <a:gd name="connsiteX3" fmla="*/ 2142 w 9287"/>
                <a:gd name="connsiteY3" fmla="*/ 0 h 10000"/>
                <a:gd name="connsiteX4" fmla="*/ 2858 w 9287"/>
                <a:gd name="connsiteY4" fmla="*/ 10000 h 10000"/>
                <a:gd name="connsiteX5" fmla="*/ 3571 w 9287"/>
                <a:gd name="connsiteY5" fmla="*/ 0 h 10000"/>
                <a:gd name="connsiteX6" fmla="*/ 4287 w 9287"/>
                <a:gd name="connsiteY6" fmla="*/ 10000 h 10000"/>
                <a:gd name="connsiteX7" fmla="*/ 5001 w 9287"/>
                <a:gd name="connsiteY7" fmla="*/ 0 h 10000"/>
                <a:gd name="connsiteX8" fmla="*/ 5712 w 9287"/>
                <a:gd name="connsiteY8" fmla="*/ 10000 h 10000"/>
                <a:gd name="connsiteX9" fmla="*/ 6429 w 9287"/>
                <a:gd name="connsiteY9" fmla="*/ 0 h 10000"/>
                <a:gd name="connsiteX10" fmla="*/ 7142 w 9287"/>
                <a:gd name="connsiteY10" fmla="*/ 10000 h 10000"/>
                <a:gd name="connsiteX11" fmla="*/ 7859 w 9287"/>
                <a:gd name="connsiteY11" fmla="*/ 0 h 10000"/>
                <a:gd name="connsiteX12" fmla="*/ 8570 w 9287"/>
                <a:gd name="connsiteY12" fmla="*/ 10000 h 10000"/>
                <a:gd name="connsiteX13" fmla="*/ 9287 w 9287"/>
                <a:gd name="connsiteY13" fmla="*/ 0 h 10000"/>
                <a:gd name="connsiteX0" fmla="*/ 0 w 9228"/>
                <a:gd name="connsiteY0" fmla="*/ 10000 h 10000"/>
                <a:gd name="connsiteX1" fmla="*/ 767 w 9228"/>
                <a:gd name="connsiteY1" fmla="*/ 0 h 10000"/>
                <a:gd name="connsiteX2" fmla="*/ 1539 w 9228"/>
                <a:gd name="connsiteY2" fmla="*/ 10000 h 10000"/>
                <a:gd name="connsiteX3" fmla="*/ 2306 w 9228"/>
                <a:gd name="connsiteY3" fmla="*/ 0 h 10000"/>
                <a:gd name="connsiteX4" fmla="*/ 3077 w 9228"/>
                <a:gd name="connsiteY4" fmla="*/ 10000 h 10000"/>
                <a:gd name="connsiteX5" fmla="*/ 3845 w 9228"/>
                <a:gd name="connsiteY5" fmla="*/ 0 h 10000"/>
                <a:gd name="connsiteX6" fmla="*/ 4616 w 9228"/>
                <a:gd name="connsiteY6" fmla="*/ 10000 h 10000"/>
                <a:gd name="connsiteX7" fmla="*/ 5385 w 9228"/>
                <a:gd name="connsiteY7" fmla="*/ 0 h 10000"/>
                <a:gd name="connsiteX8" fmla="*/ 6151 w 9228"/>
                <a:gd name="connsiteY8" fmla="*/ 10000 h 10000"/>
                <a:gd name="connsiteX9" fmla="*/ 6923 w 9228"/>
                <a:gd name="connsiteY9" fmla="*/ 0 h 10000"/>
                <a:gd name="connsiteX10" fmla="*/ 7690 w 9228"/>
                <a:gd name="connsiteY10" fmla="*/ 10000 h 10000"/>
                <a:gd name="connsiteX11" fmla="*/ 8462 w 9228"/>
                <a:gd name="connsiteY11" fmla="*/ 0 h 10000"/>
                <a:gd name="connsiteX12" fmla="*/ 9228 w 9228"/>
                <a:gd name="connsiteY12" fmla="*/ 10000 h 10000"/>
                <a:gd name="connsiteX0" fmla="*/ 0 w 9170"/>
                <a:gd name="connsiteY0" fmla="*/ 10000 h 10000"/>
                <a:gd name="connsiteX1" fmla="*/ 831 w 9170"/>
                <a:gd name="connsiteY1" fmla="*/ 0 h 10000"/>
                <a:gd name="connsiteX2" fmla="*/ 1668 w 9170"/>
                <a:gd name="connsiteY2" fmla="*/ 10000 h 10000"/>
                <a:gd name="connsiteX3" fmla="*/ 2499 w 9170"/>
                <a:gd name="connsiteY3" fmla="*/ 0 h 10000"/>
                <a:gd name="connsiteX4" fmla="*/ 3334 w 9170"/>
                <a:gd name="connsiteY4" fmla="*/ 10000 h 10000"/>
                <a:gd name="connsiteX5" fmla="*/ 4167 w 9170"/>
                <a:gd name="connsiteY5" fmla="*/ 0 h 10000"/>
                <a:gd name="connsiteX6" fmla="*/ 5002 w 9170"/>
                <a:gd name="connsiteY6" fmla="*/ 10000 h 10000"/>
                <a:gd name="connsiteX7" fmla="*/ 5836 w 9170"/>
                <a:gd name="connsiteY7" fmla="*/ 0 h 10000"/>
                <a:gd name="connsiteX8" fmla="*/ 6666 w 9170"/>
                <a:gd name="connsiteY8" fmla="*/ 10000 h 10000"/>
                <a:gd name="connsiteX9" fmla="*/ 7502 w 9170"/>
                <a:gd name="connsiteY9" fmla="*/ 0 h 10000"/>
                <a:gd name="connsiteX10" fmla="*/ 8333 w 9170"/>
                <a:gd name="connsiteY10" fmla="*/ 10000 h 10000"/>
                <a:gd name="connsiteX11" fmla="*/ 9170 w 9170"/>
                <a:gd name="connsiteY11" fmla="*/ 0 h 10000"/>
                <a:gd name="connsiteX0" fmla="*/ 0 w 9087"/>
                <a:gd name="connsiteY0" fmla="*/ 10000 h 10000"/>
                <a:gd name="connsiteX1" fmla="*/ 906 w 9087"/>
                <a:gd name="connsiteY1" fmla="*/ 0 h 10000"/>
                <a:gd name="connsiteX2" fmla="*/ 1819 w 9087"/>
                <a:gd name="connsiteY2" fmla="*/ 10000 h 10000"/>
                <a:gd name="connsiteX3" fmla="*/ 2725 w 9087"/>
                <a:gd name="connsiteY3" fmla="*/ 0 h 10000"/>
                <a:gd name="connsiteX4" fmla="*/ 3636 w 9087"/>
                <a:gd name="connsiteY4" fmla="*/ 10000 h 10000"/>
                <a:gd name="connsiteX5" fmla="*/ 4544 w 9087"/>
                <a:gd name="connsiteY5" fmla="*/ 0 h 10000"/>
                <a:gd name="connsiteX6" fmla="*/ 5455 w 9087"/>
                <a:gd name="connsiteY6" fmla="*/ 10000 h 10000"/>
                <a:gd name="connsiteX7" fmla="*/ 6364 w 9087"/>
                <a:gd name="connsiteY7" fmla="*/ 0 h 10000"/>
                <a:gd name="connsiteX8" fmla="*/ 7269 w 9087"/>
                <a:gd name="connsiteY8" fmla="*/ 10000 h 10000"/>
                <a:gd name="connsiteX9" fmla="*/ 8181 w 9087"/>
                <a:gd name="connsiteY9" fmla="*/ 0 h 10000"/>
                <a:gd name="connsiteX10" fmla="*/ 9087 w 9087"/>
                <a:gd name="connsiteY10" fmla="*/ 10000 h 10000"/>
                <a:gd name="connsiteX0" fmla="*/ 0 w 9003"/>
                <a:gd name="connsiteY0" fmla="*/ 10000 h 10000"/>
                <a:gd name="connsiteX1" fmla="*/ 997 w 9003"/>
                <a:gd name="connsiteY1" fmla="*/ 0 h 10000"/>
                <a:gd name="connsiteX2" fmla="*/ 2002 w 9003"/>
                <a:gd name="connsiteY2" fmla="*/ 10000 h 10000"/>
                <a:gd name="connsiteX3" fmla="*/ 2999 w 9003"/>
                <a:gd name="connsiteY3" fmla="*/ 0 h 10000"/>
                <a:gd name="connsiteX4" fmla="*/ 4001 w 9003"/>
                <a:gd name="connsiteY4" fmla="*/ 10000 h 10000"/>
                <a:gd name="connsiteX5" fmla="*/ 5001 w 9003"/>
                <a:gd name="connsiteY5" fmla="*/ 0 h 10000"/>
                <a:gd name="connsiteX6" fmla="*/ 6003 w 9003"/>
                <a:gd name="connsiteY6" fmla="*/ 10000 h 10000"/>
                <a:gd name="connsiteX7" fmla="*/ 7003 w 9003"/>
                <a:gd name="connsiteY7" fmla="*/ 0 h 10000"/>
                <a:gd name="connsiteX8" fmla="*/ 7999 w 9003"/>
                <a:gd name="connsiteY8" fmla="*/ 10000 h 10000"/>
                <a:gd name="connsiteX9" fmla="*/ 9003 w 9003"/>
                <a:gd name="connsiteY9" fmla="*/ 0 h 10000"/>
                <a:gd name="connsiteX0" fmla="*/ 0 w 8885"/>
                <a:gd name="connsiteY0" fmla="*/ 10000 h 10000"/>
                <a:gd name="connsiteX1" fmla="*/ 1107 w 8885"/>
                <a:gd name="connsiteY1" fmla="*/ 0 h 10000"/>
                <a:gd name="connsiteX2" fmla="*/ 2224 w 8885"/>
                <a:gd name="connsiteY2" fmla="*/ 10000 h 10000"/>
                <a:gd name="connsiteX3" fmla="*/ 3331 w 8885"/>
                <a:gd name="connsiteY3" fmla="*/ 0 h 10000"/>
                <a:gd name="connsiteX4" fmla="*/ 4444 w 8885"/>
                <a:gd name="connsiteY4" fmla="*/ 10000 h 10000"/>
                <a:gd name="connsiteX5" fmla="*/ 5555 w 8885"/>
                <a:gd name="connsiteY5" fmla="*/ 0 h 10000"/>
                <a:gd name="connsiteX6" fmla="*/ 6668 w 8885"/>
                <a:gd name="connsiteY6" fmla="*/ 10000 h 10000"/>
                <a:gd name="connsiteX7" fmla="*/ 7779 w 8885"/>
                <a:gd name="connsiteY7" fmla="*/ 0 h 10000"/>
                <a:gd name="connsiteX8" fmla="*/ 8885 w 8885"/>
                <a:gd name="connsiteY8" fmla="*/ 10000 h 10000"/>
                <a:gd name="connsiteX0" fmla="*/ 0 w 8755"/>
                <a:gd name="connsiteY0" fmla="*/ 10000 h 10000"/>
                <a:gd name="connsiteX1" fmla="*/ 1246 w 8755"/>
                <a:gd name="connsiteY1" fmla="*/ 0 h 10000"/>
                <a:gd name="connsiteX2" fmla="*/ 2503 w 8755"/>
                <a:gd name="connsiteY2" fmla="*/ 10000 h 10000"/>
                <a:gd name="connsiteX3" fmla="*/ 3749 w 8755"/>
                <a:gd name="connsiteY3" fmla="*/ 0 h 10000"/>
                <a:gd name="connsiteX4" fmla="*/ 5002 w 8755"/>
                <a:gd name="connsiteY4" fmla="*/ 10000 h 10000"/>
                <a:gd name="connsiteX5" fmla="*/ 6252 w 8755"/>
                <a:gd name="connsiteY5" fmla="*/ 0 h 10000"/>
                <a:gd name="connsiteX6" fmla="*/ 7505 w 8755"/>
                <a:gd name="connsiteY6" fmla="*/ 10000 h 10000"/>
                <a:gd name="connsiteX7" fmla="*/ 8755 w 8755"/>
                <a:gd name="connsiteY7" fmla="*/ 0 h 10000"/>
                <a:gd name="connsiteX0" fmla="*/ 0 w 8572"/>
                <a:gd name="connsiteY0" fmla="*/ 10000 h 10000"/>
                <a:gd name="connsiteX1" fmla="*/ 1423 w 8572"/>
                <a:gd name="connsiteY1" fmla="*/ 0 h 10000"/>
                <a:gd name="connsiteX2" fmla="*/ 2859 w 8572"/>
                <a:gd name="connsiteY2" fmla="*/ 10000 h 10000"/>
                <a:gd name="connsiteX3" fmla="*/ 4282 w 8572"/>
                <a:gd name="connsiteY3" fmla="*/ 0 h 10000"/>
                <a:gd name="connsiteX4" fmla="*/ 5713 w 8572"/>
                <a:gd name="connsiteY4" fmla="*/ 10000 h 10000"/>
                <a:gd name="connsiteX5" fmla="*/ 7141 w 8572"/>
                <a:gd name="connsiteY5" fmla="*/ 0 h 10000"/>
                <a:gd name="connsiteX6" fmla="*/ 8572 w 8572"/>
                <a:gd name="connsiteY6" fmla="*/ 10000 h 10000"/>
                <a:gd name="connsiteX0" fmla="*/ 0 w 8331"/>
                <a:gd name="connsiteY0" fmla="*/ 10000 h 10000"/>
                <a:gd name="connsiteX1" fmla="*/ 1660 w 8331"/>
                <a:gd name="connsiteY1" fmla="*/ 0 h 10000"/>
                <a:gd name="connsiteX2" fmla="*/ 3335 w 8331"/>
                <a:gd name="connsiteY2" fmla="*/ 10000 h 10000"/>
                <a:gd name="connsiteX3" fmla="*/ 4995 w 8331"/>
                <a:gd name="connsiteY3" fmla="*/ 0 h 10000"/>
                <a:gd name="connsiteX4" fmla="*/ 6665 w 8331"/>
                <a:gd name="connsiteY4" fmla="*/ 10000 h 10000"/>
                <a:gd name="connsiteX5" fmla="*/ 8331 w 8331"/>
                <a:gd name="connsiteY5" fmla="*/ 0 h 10000"/>
                <a:gd name="connsiteX0" fmla="*/ 0 w 8000"/>
                <a:gd name="connsiteY0" fmla="*/ 10000 h 10000"/>
                <a:gd name="connsiteX1" fmla="*/ 1993 w 8000"/>
                <a:gd name="connsiteY1" fmla="*/ 0 h 10000"/>
                <a:gd name="connsiteX2" fmla="*/ 4003 w 8000"/>
                <a:gd name="connsiteY2" fmla="*/ 10000 h 10000"/>
                <a:gd name="connsiteX3" fmla="*/ 5996 w 8000"/>
                <a:gd name="connsiteY3" fmla="*/ 0 h 10000"/>
                <a:gd name="connsiteX4" fmla="*/ 8000 w 8000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00" h="10000">
                  <a:moveTo>
                    <a:pt x="0" y="10000"/>
                  </a:moveTo>
                  <a:cubicBezTo>
                    <a:pt x="663" y="4945"/>
                    <a:pt x="1336" y="0"/>
                    <a:pt x="1993" y="0"/>
                  </a:cubicBezTo>
                  <a:cubicBezTo>
                    <a:pt x="2654" y="0"/>
                    <a:pt x="3343" y="10000"/>
                    <a:pt x="4003" y="10000"/>
                  </a:cubicBezTo>
                  <a:cubicBezTo>
                    <a:pt x="4663" y="10000"/>
                    <a:pt x="5334" y="0"/>
                    <a:pt x="5996" y="0"/>
                  </a:cubicBezTo>
                  <a:cubicBezTo>
                    <a:pt x="6658" y="0"/>
                    <a:pt x="7338" y="10000"/>
                    <a:pt x="8000" y="10000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0" name="Freeform 478"/>
            <p:cNvSpPr>
              <a:spLocks/>
            </p:cNvSpPr>
            <p:nvPr/>
          </p:nvSpPr>
          <p:spPr bwMode="auto">
            <a:xfrm rot="5400000">
              <a:off x="7021907" y="2882977"/>
              <a:ext cx="398895" cy="45719"/>
            </a:xfrm>
            <a:custGeom>
              <a:avLst/>
              <a:gdLst>
                <a:gd name="T0" fmla="*/ 0 w 2903"/>
                <a:gd name="T1" fmla="*/ 91 h 91"/>
                <a:gd name="T2" fmla="*/ 181 w 2903"/>
                <a:gd name="T3" fmla="*/ 0 h 91"/>
                <a:gd name="T4" fmla="*/ 363 w 2903"/>
                <a:gd name="T5" fmla="*/ 91 h 91"/>
                <a:gd name="T6" fmla="*/ 544 w 2903"/>
                <a:gd name="T7" fmla="*/ 0 h 91"/>
                <a:gd name="T8" fmla="*/ 726 w 2903"/>
                <a:gd name="T9" fmla="*/ 91 h 91"/>
                <a:gd name="T10" fmla="*/ 907 w 2903"/>
                <a:gd name="T11" fmla="*/ 0 h 91"/>
                <a:gd name="T12" fmla="*/ 1089 w 2903"/>
                <a:gd name="T13" fmla="*/ 91 h 91"/>
                <a:gd name="T14" fmla="*/ 1270 w 2903"/>
                <a:gd name="T15" fmla="*/ 0 h 91"/>
                <a:gd name="T16" fmla="*/ 1451 w 2903"/>
                <a:gd name="T17" fmla="*/ 91 h 91"/>
                <a:gd name="T18" fmla="*/ 1633 w 2903"/>
                <a:gd name="T19" fmla="*/ 0 h 91"/>
                <a:gd name="T20" fmla="*/ 1814 w 2903"/>
                <a:gd name="T21" fmla="*/ 91 h 91"/>
                <a:gd name="T22" fmla="*/ 1996 w 2903"/>
                <a:gd name="T23" fmla="*/ 0 h 91"/>
                <a:gd name="T24" fmla="*/ 2177 w 2903"/>
                <a:gd name="T25" fmla="*/ 91 h 91"/>
                <a:gd name="T26" fmla="*/ 2359 w 2903"/>
                <a:gd name="T27" fmla="*/ 0 h 91"/>
                <a:gd name="T28" fmla="*/ 2540 w 2903"/>
                <a:gd name="T29" fmla="*/ 91 h 91"/>
                <a:gd name="T30" fmla="*/ 2722 w 2903"/>
                <a:gd name="T31" fmla="*/ 0 h 91"/>
                <a:gd name="T32" fmla="*/ 2903 w 2903"/>
                <a:gd name="T33" fmla="*/ 91 h 91"/>
                <a:gd name="connsiteX0" fmla="*/ 0 w 9377"/>
                <a:gd name="connsiteY0" fmla="*/ 10000 h 10000"/>
                <a:gd name="connsiteX1" fmla="*/ 623 w 9377"/>
                <a:gd name="connsiteY1" fmla="*/ 0 h 10000"/>
                <a:gd name="connsiteX2" fmla="*/ 1250 w 9377"/>
                <a:gd name="connsiteY2" fmla="*/ 10000 h 10000"/>
                <a:gd name="connsiteX3" fmla="*/ 1874 w 9377"/>
                <a:gd name="connsiteY3" fmla="*/ 0 h 10000"/>
                <a:gd name="connsiteX4" fmla="*/ 2501 w 9377"/>
                <a:gd name="connsiteY4" fmla="*/ 10000 h 10000"/>
                <a:gd name="connsiteX5" fmla="*/ 3124 w 9377"/>
                <a:gd name="connsiteY5" fmla="*/ 0 h 10000"/>
                <a:gd name="connsiteX6" fmla="*/ 3751 w 9377"/>
                <a:gd name="connsiteY6" fmla="*/ 10000 h 10000"/>
                <a:gd name="connsiteX7" fmla="*/ 4375 w 9377"/>
                <a:gd name="connsiteY7" fmla="*/ 0 h 10000"/>
                <a:gd name="connsiteX8" fmla="*/ 4998 w 9377"/>
                <a:gd name="connsiteY8" fmla="*/ 10000 h 10000"/>
                <a:gd name="connsiteX9" fmla="*/ 5625 w 9377"/>
                <a:gd name="connsiteY9" fmla="*/ 0 h 10000"/>
                <a:gd name="connsiteX10" fmla="*/ 6249 w 9377"/>
                <a:gd name="connsiteY10" fmla="*/ 10000 h 10000"/>
                <a:gd name="connsiteX11" fmla="*/ 6876 w 9377"/>
                <a:gd name="connsiteY11" fmla="*/ 0 h 10000"/>
                <a:gd name="connsiteX12" fmla="*/ 7499 w 9377"/>
                <a:gd name="connsiteY12" fmla="*/ 10000 h 10000"/>
                <a:gd name="connsiteX13" fmla="*/ 8126 w 9377"/>
                <a:gd name="connsiteY13" fmla="*/ 0 h 10000"/>
                <a:gd name="connsiteX14" fmla="*/ 8750 w 9377"/>
                <a:gd name="connsiteY14" fmla="*/ 10000 h 10000"/>
                <a:gd name="connsiteX15" fmla="*/ 9377 w 9377"/>
                <a:gd name="connsiteY15" fmla="*/ 0 h 10000"/>
                <a:gd name="connsiteX0" fmla="*/ 0 w 9331"/>
                <a:gd name="connsiteY0" fmla="*/ 10000 h 10000"/>
                <a:gd name="connsiteX1" fmla="*/ 664 w 9331"/>
                <a:gd name="connsiteY1" fmla="*/ 0 h 10000"/>
                <a:gd name="connsiteX2" fmla="*/ 1333 w 9331"/>
                <a:gd name="connsiteY2" fmla="*/ 10000 h 10000"/>
                <a:gd name="connsiteX3" fmla="*/ 1999 w 9331"/>
                <a:gd name="connsiteY3" fmla="*/ 0 h 10000"/>
                <a:gd name="connsiteX4" fmla="*/ 2667 w 9331"/>
                <a:gd name="connsiteY4" fmla="*/ 10000 h 10000"/>
                <a:gd name="connsiteX5" fmla="*/ 3332 w 9331"/>
                <a:gd name="connsiteY5" fmla="*/ 0 h 10000"/>
                <a:gd name="connsiteX6" fmla="*/ 4000 w 9331"/>
                <a:gd name="connsiteY6" fmla="*/ 10000 h 10000"/>
                <a:gd name="connsiteX7" fmla="*/ 4666 w 9331"/>
                <a:gd name="connsiteY7" fmla="*/ 0 h 10000"/>
                <a:gd name="connsiteX8" fmla="*/ 5330 w 9331"/>
                <a:gd name="connsiteY8" fmla="*/ 10000 h 10000"/>
                <a:gd name="connsiteX9" fmla="*/ 5999 w 9331"/>
                <a:gd name="connsiteY9" fmla="*/ 0 h 10000"/>
                <a:gd name="connsiteX10" fmla="*/ 6664 w 9331"/>
                <a:gd name="connsiteY10" fmla="*/ 10000 h 10000"/>
                <a:gd name="connsiteX11" fmla="*/ 7333 w 9331"/>
                <a:gd name="connsiteY11" fmla="*/ 0 h 10000"/>
                <a:gd name="connsiteX12" fmla="*/ 7997 w 9331"/>
                <a:gd name="connsiteY12" fmla="*/ 10000 h 10000"/>
                <a:gd name="connsiteX13" fmla="*/ 8666 w 9331"/>
                <a:gd name="connsiteY13" fmla="*/ 0 h 10000"/>
                <a:gd name="connsiteX14" fmla="*/ 9331 w 9331"/>
                <a:gd name="connsiteY14" fmla="*/ 10000 h 10000"/>
                <a:gd name="connsiteX0" fmla="*/ 0 w 9287"/>
                <a:gd name="connsiteY0" fmla="*/ 10000 h 10000"/>
                <a:gd name="connsiteX1" fmla="*/ 712 w 9287"/>
                <a:gd name="connsiteY1" fmla="*/ 0 h 10000"/>
                <a:gd name="connsiteX2" fmla="*/ 1429 w 9287"/>
                <a:gd name="connsiteY2" fmla="*/ 10000 h 10000"/>
                <a:gd name="connsiteX3" fmla="*/ 2142 w 9287"/>
                <a:gd name="connsiteY3" fmla="*/ 0 h 10000"/>
                <a:gd name="connsiteX4" fmla="*/ 2858 w 9287"/>
                <a:gd name="connsiteY4" fmla="*/ 10000 h 10000"/>
                <a:gd name="connsiteX5" fmla="*/ 3571 w 9287"/>
                <a:gd name="connsiteY5" fmla="*/ 0 h 10000"/>
                <a:gd name="connsiteX6" fmla="*/ 4287 w 9287"/>
                <a:gd name="connsiteY6" fmla="*/ 10000 h 10000"/>
                <a:gd name="connsiteX7" fmla="*/ 5001 w 9287"/>
                <a:gd name="connsiteY7" fmla="*/ 0 h 10000"/>
                <a:gd name="connsiteX8" fmla="*/ 5712 w 9287"/>
                <a:gd name="connsiteY8" fmla="*/ 10000 h 10000"/>
                <a:gd name="connsiteX9" fmla="*/ 6429 w 9287"/>
                <a:gd name="connsiteY9" fmla="*/ 0 h 10000"/>
                <a:gd name="connsiteX10" fmla="*/ 7142 w 9287"/>
                <a:gd name="connsiteY10" fmla="*/ 10000 h 10000"/>
                <a:gd name="connsiteX11" fmla="*/ 7859 w 9287"/>
                <a:gd name="connsiteY11" fmla="*/ 0 h 10000"/>
                <a:gd name="connsiteX12" fmla="*/ 8570 w 9287"/>
                <a:gd name="connsiteY12" fmla="*/ 10000 h 10000"/>
                <a:gd name="connsiteX13" fmla="*/ 9287 w 9287"/>
                <a:gd name="connsiteY13" fmla="*/ 0 h 10000"/>
                <a:gd name="connsiteX0" fmla="*/ 0 w 9228"/>
                <a:gd name="connsiteY0" fmla="*/ 10000 h 10000"/>
                <a:gd name="connsiteX1" fmla="*/ 767 w 9228"/>
                <a:gd name="connsiteY1" fmla="*/ 0 h 10000"/>
                <a:gd name="connsiteX2" fmla="*/ 1539 w 9228"/>
                <a:gd name="connsiteY2" fmla="*/ 10000 h 10000"/>
                <a:gd name="connsiteX3" fmla="*/ 2306 w 9228"/>
                <a:gd name="connsiteY3" fmla="*/ 0 h 10000"/>
                <a:gd name="connsiteX4" fmla="*/ 3077 w 9228"/>
                <a:gd name="connsiteY4" fmla="*/ 10000 h 10000"/>
                <a:gd name="connsiteX5" fmla="*/ 3845 w 9228"/>
                <a:gd name="connsiteY5" fmla="*/ 0 h 10000"/>
                <a:gd name="connsiteX6" fmla="*/ 4616 w 9228"/>
                <a:gd name="connsiteY6" fmla="*/ 10000 h 10000"/>
                <a:gd name="connsiteX7" fmla="*/ 5385 w 9228"/>
                <a:gd name="connsiteY7" fmla="*/ 0 h 10000"/>
                <a:gd name="connsiteX8" fmla="*/ 6151 w 9228"/>
                <a:gd name="connsiteY8" fmla="*/ 10000 h 10000"/>
                <a:gd name="connsiteX9" fmla="*/ 6923 w 9228"/>
                <a:gd name="connsiteY9" fmla="*/ 0 h 10000"/>
                <a:gd name="connsiteX10" fmla="*/ 7690 w 9228"/>
                <a:gd name="connsiteY10" fmla="*/ 10000 h 10000"/>
                <a:gd name="connsiteX11" fmla="*/ 8462 w 9228"/>
                <a:gd name="connsiteY11" fmla="*/ 0 h 10000"/>
                <a:gd name="connsiteX12" fmla="*/ 9228 w 9228"/>
                <a:gd name="connsiteY12" fmla="*/ 10000 h 10000"/>
                <a:gd name="connsiteX0" fmla="*/ 0 w 9170"/>
                <a:gd name="connsiteY0" fmla="*/ 10000 h 10000"/>
                <a:gd name="connsiteX1" fmla="*/ 831 w 9170"/>
                <a:gd name="connsiteY1" fmla="*/ 0 h 10000"/>
                <a:gd name="connsiteX2" fmla="*/ 1668 w 9170"/>
                <a:gd name="connsiteY2" fmla="*/ 10000 h 10000"/>
                <a:gd name="connsiteX3" fmla="*/ 2499 w 9170"/>
                <a:gd name="connsiteY3" fmla="*/ 0 h 10000"/>
                <a:gd name="connsiteX4" fmla="*/ 3334 w 9170"/>
                <a:gd name="connsiteY4" fmla="*/ 10000 h 10000"/>
                <a:gd name="connsiteX5" fmla="*/ 4167 w 9170"/>
                <a:gd name="connsiteY5" fmla="*/ 0 h 10000"/>
                <a:gd name="connsiteX6" fmla="*/ 5002 w 9170"/>
                <a:gd name="connsiteY6" fmla="*/ 10000 h 10000"/>
                <a:gd name="connsiteX7" fmla="*/ 5836 w 9170"/>
                <a:gd name="connsiteY7" fmla="*/ 0 h 10000"/>
                <a:gd name="connsiteX8" fmla="*/ 6666 w 9170"/>
                <a:gd name="connsiteY8" fmla="*/ 10000 h 10000"/>
                <a:gd name="connsiteX9" fmla="*/ 7502 w 9170"/>
                <a:gd name="connsiteY9" fmla="*/ 0 h 10000"/>
                <a:gd name="connsiteX10" fmla="*/ 8333 w 9170"/>
                <a:gd name="connsiteY10" fmla="*/ 10000 h 10000"/>
                <a:gd name="connsiteX11" fmla="*/ 9170 w 9170"/>
                <a:gd name="connsiteY11" fmla="*/ 0 h 10000"/>
                <a:gd name="connsiteX0" fmla="*/ 0 w 9087"/>
                <a:gd name="connsiteY0" fmla="*/ 10000 h 10000"/>
                <a:gd name="connsiteX1" fmla="*/ 906 w 9087"/>
                <a:gd name="connsiteY1" fmla="*/ 0 h 10000"/>
                <a:gd name="connsiteX2" fmla="*/ 1819 w 9087"/>
                <a:gd name="connsiteY2" fmla="*/ 10000 h 10000"/>
                <a:gd name="connsiteX3" fmla="*/ 2725 w 9087"/>
                <a:gd name="connsiteY3" fmla="*/ 0 h 10000"/>
                <a:gd name="connsiteX4" fmla="*/ 3636 w 9087"/>
                <a:gd name="connsiteY4" fmla="*/ 10000 h 10000"/>
                <a:gd name="connsiteX5" fmla="*/ 4544 w 9087"/>
                <a:gd name="connsiteY5" fmla="*/ 0 h 10000"/>
                <a:gd name="connsiteX6" fmla="*/ 5455 w 9087"/>
                <a:gd name="connsiteY6" fmla="*/ 10000 h 10000"/>
                <a:gd name="connsiteX7" fmla="*/ 6364 w 9087"/>
                <a:gd name="connsiteY7" fmla="*/ 0 h 10000"/>
                <a:gd name="connsiteX8" fmla="*/ 7269 w 9087"/>
                <a:gd name="connsiteY8" fmla="*/ 10000 h 10000"/>
                <a:gd name="connsiteX9" fmla="*/ 8181 w 9087"/>
                <a:gd name="connsiteY9" fmla="*/ 0 h 10000"/>
                <a:gd name="connsiteX10" fmla="*/ 9087 w 9087"/>
                <a:gd name="connsiteY10" fmla="*/ 10000 h 10000"/>
                <a:gd name="connsiteX0" fmla="*/ 0 w 9003"/>
                <a:gd name="connsiteY0" fmla="*/ 10000 h 10000"/>
                <a:gd name="connsiteX1" fmla="*/ 997 w 9003"/>
                <a:gd name="connsiteY1" fmla="*/ 0 h 10000"/>
                <a:gd name="connsiteX2" fmla="*/ 2002 w 9003"/>
                <a:gd name="connsiteY2" fmla="*/ 10000 h 10000"/>
                <a:gd name="connsiteX3" fmla="*/ 2999 w 9003"/>
                <a:gd name="connsiteY3" fmla="*/ 0 h 10000"/>
                <a:gd name="connsiteX4" fmla="*/ 4001 w 9003"/>
                <a:gd name="connsiteY4" fmla="*/ 10000 h 10000"/>
                <a:gd name="connsiteX5" fmla="*/ 5001 w 9003"/>
                <a:gd name="connsiteY5" fmla="*/ 0 h 10000"/>
                <a:gd name="connsiteX6" fmla="*/ 6003 w 9003"/>
                <a:gd name="connsiteY6" fmla="*/ 10000 h 10000"/>
                <a:gd name="connsiteX7" fmla="*/ 7003 w 9003"/>
                <a:gd name="connsiteY7" fmla="*/ 0 h 10000"/>
                <a:gd name="connsiteX8" fmla="*/ 7999 w 9003"/>
                <a:gd name="connsiteY8" fmla="*/ 10000 h 10000"/>
                <a:gd name="connsiteX9" fmla="*/ 9003 w 9003"/>
                <a:gd name="connsiteY9" fmla="*/ 0 h 10000"/>
                <a:gd name="connsiteX0" fmla="*/ 0 w 8885"/>
                <a:gd name="connsiteY0" fmla="*/ 10000 h 10000"/>
                <a:gd name="connsiteX1" fmla="*/ 1107 w 8885"/>
                <a:gd name="connsiteY1" fmla="*/ 0 h 10000"/>
                <a:gd name="connsiteX2" fmla="*/ 2224 w 8885"/>
                <a:gd name="connsiteY2" fmla="*/ 10000 h 10000"/>
                <a:gd name="connsiteX3" fmla="*/ 3331 w 8885"/>
                <a:gd name="connsiteY3" fmla="*/ 0 h 10000"/>
                <a:gd name="connsiteX4" fmla="*/ 4444 w 8885"/>
                <a:gd name="connsiteY4" fmla="*/ 10000 h 10000"/>
                <a:gd name="connsiteX5" fmla="*/ 5555 w 8885"/>
                <a:gd name="connsiteY5" fmla="*/ 0 h 10000"/>
                <a:gd name="connsiteX6" fmla="*/ 6668 w 8885"/>
                <a:gd name="connsiteY6" fmla="*/ 10000 h 10000"/>
                <a:gd name="connsiteX7" fmla="*/ 7779 w 8885"/>
                <a:gd name="connsiteY7" fmla="*/ 0 h 10000"/>
                <a:gd name="connsiteX8" fmla="*/ 8885 w 8885"/>
                <a:gd name="connsiteY8" fmla="*/ 10000 h 10000"/>
                <a:gd name="connsiteX0" fmla="*/ 0 w 8755"/>
                <a:gd name="connsiteY0" fmla="*/ 10000 h 10000"/>
                <a:gd name="connsiteX1" fmla="*/ 1246 w 8755"/>
                <a:gd name="connsiteY1" fmla="*/ 0 h 10000"/>
                <a:gd name="connsiteX2" fmla="*/ 2503 w 8755"/>
                <a:gd name="connsiteY2" fmla="*/ 10000 h 10000"/>
                <a:gd name="connsiteX3" fmla="*/ 3749 w 8755"/>
                <a:gd name="connsiteY3" fmla="*/ 0 h 10000"/>
                <a:gd name="connsiteX4" fmla="*/ 5002 w 8755"/>
                <a:gd name="connsiteY4" fmla="*/ 10000 h 10000"/>
                <a:gd name="connsiteX5" fmla="*/ 6252 w 8755"/>
                <a:gd name="connsiteY5" fmla="*/ 0 h 10000"/>
                <a:gd name="connsiteX6" fmla="*/ 7505 w 8755"/>
                <a:gd name="connsiteY6" fmla="*/ 10000 h 10000"/>
                <a:gd name="connsiteX7" fmla="*/ 8755 w 8755"/>
                <a:gd name="connsiteY7" fmla="*/ 0 h 10000"/>
                <a:gd name="connsiteX0" fmla="*/ 0 w 8572"/>
                <a:gd name="connsiteY0" fmla="*/ 10000 h 10000"/>
                <a:gd name="connsiteX1" fmla="*/ 1423 w 8572"/>
                <a:gd name="connsiteY1" fmla="*/ 0 h 10000"/>
                <a:gd name="connsiteX2" fmla="*/ 2859 w 8572"/>
                <a:gd name="connsiteY2" fmla="*/ 10000 h 10000"/>
                <a:gd name="connsiteX3" fmla="*/ 4282 w 8572"/>
                <a:gd name="connsiteY3" fmla="*/ 0 h 10000"/>
                <a:gd name="connsiteX4" fmla="*/ 5713 w 8572"/>
                <a:gd name="connsiteY4" fmla="*/ 10000 h 10000"/>
                <a:gd name="connsiteX5" fmla="*/ 7141 w 8572"/>
                <a:gd name="connsiteY5" fmla="*/ 0 h 10000"/>
                <a:gd name="connsiteX6" fmla="*/ 8572 w 8572"/>
                <a:gd name="connsiteY6" fmla="*/ 10000 h 10000"/>
                <a:gd name="connsiteX0" fmla="*/ 0 w 8331"/>
                <a:gd name="connsiteY0" fmla="*/ 10000 h 10000"/>
                <a:gd name="connsiteX1" fmla="*/ 1660 w 8331"/>
                <a:gd name="connsiteY1" fmla="*/ 0 h 10000"/>
                <a:gd name="connsiteX2" fmla="*/ 3335 w 8331"/>
                <a:gd name="connsiteY2" fmla="*/ 10000 h 10000"/>
                <a:gd name="connsiteX3" fmla="*/ 4995 w 8331"/>
                <a:gd name="connsiteY3" fmla="*/ 0 h 10000"/>
                <a:gd name="connsiteX4" fmla="*/ 6665 w 8331"/>
                <a:gd name="connsiteY4" fmla="*/ 10000 h 10000"/>
                <a:gd name="connsiteX5" fmla="*/ 8331 w 8331"/>
                <a:gd name="connsiteY5" fmla="*/ 0 h 10000"/>
                <a:gd name="connsiteX0" fmla="*/ 0 w 8000"/>
                <a:gd name="connsiteY0" fmla="*/ 10000 h 10000"/>
                <a:gd name="connsiteX1" fmla="*/ 1993 w 8000"/>
                <a:gd name="connsiteY1" fmla="*/ 0 h 10000"/>
                <a:gd name="connsiteX2" fmla="*/ 4003 w 8000"/>
                <a:gd name="connsiteY2" fmla="*/ 10000 h 10000"/>
                <a:gd name="connsiteX3" fmla="*/ 5996 w 8000"/>
                <a:gd name="connsiteY3" fmla="*/ 0 h 10000"/>
                <a:gd name="connsiteX4" fmla="*/ 8000 w 8000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00" h="10000">
                  <a:moveTo>
                    <a:pt x="0" y="10000"/>
                  </a:moveTo>
                  <a:cubicBezTo>
                    <a:pt x="663" y="4945"/>
                    <a:pt x="1336" y="0"/>
                    <a:pt x="1993" y="0"/>
                  </a:cubicBezTo>
                  <a:cubicBezTo>
                    <a:pt x="2654" y="0"/>
                    <a:pt x="3343" y="10000"/>
                    <a:pt x="4003" y="10000"/>
                  </a:cubicBezTo>
                  <a:cubicBezTo>
                    <a:pt x="4663" y="10000"/>
                    <a:pt x="5334" y="0"/>
                    <a:pt x="5996" y="0"/>
                  </a:cubicBezTo>
                  <a:cubicBezTo>
                    <a:pt x="6658" y="0"/>
                    <a:pt x="7338" y="10000"/>
                    <a:pt x="8000" y="10000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8426" y="4403235"/>
            <a:ext cx="3544743" cy="2324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上カーブ矢印 27"/>
          <p:cNvSpPr/>
          <p:nvPr/>
        </p:nvSpPr>
        <p:spPr>
          <a:xfrm rot="1214592">
            <a:off x="4725570" y="6005945"/>
            <a:ext cx="1677125" cy="675409"/>
          </a:xfrm>
          <a:prstGeom prst="curvedUpArrow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04553" y="6581311"/>
            <a:ext cx="1071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Symbol" pitchFamily="18" charset="2"/>
              </a:rPr>
              <a:t>p</a:t>
            </a:r>
            <a:r>
              <a:rPr kumimoji="1" lang="en-US" altLang="ja-JP" b="1" dirty="0" smtClean="0">
                <a:latin typeface="Times" pitchFamily="18" charset="0"/>
              </a:rPr>
              <a:t>E5 area</a:t>
            </a:r>
            <a:endParaRPr kumimoji="1" lang="ja-JP" altLang="en-US" b="1" dirty="0" smtClean="0">
              <a:latin typeface="Times" pitchFamily="18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349295" y="1445566"/>
            <a:ext cx="2698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Times" pitchFamily="18" charset="0"/>
              </a:rPr>
              <a:t>I</a:t>
            </a:r>
            <a:r>
              <a:rPr kumimoji="1" lang="en-US" altLang="ja-JP" b="1" dirty="0" smtClean="0">
                <a:latin typeface="Times" pitchFamily="18" charset="0"/>
              </a:rPr>
              <a:t>ndependent DAQ system</a:t>
            </a:r>
            <a:endParaRPr kumimoji="1" lang="ja-JP" altLang="en-US" b="1" dirty="0" smtClean="0">
              <a:latin typeface="Times" pitchFamily="18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886550" y="4881053"/>
            <a:ext cx="6238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FF0000"/>
                </a:solidFill>
                <a:latin typeface="Times" pitchFamily="18" charset="0"/>
              </a:rPr>
              <a:t>C1</a:t>
            </a:r>
            <a:endParaRPr kumimoji="1" lang="ja-JP" altLang="en-US" sz="2800" b="1" dirty="0" smtClean="0">
              <a:solidFill>
                <a:srgbClr val="FF0000"/>
              </a:solidFill>
              <a:latin typeface="Times" pitchFamily="18" charset="0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620325" y="5738560"/>
            <a:ext cx="6238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FF0000"/>
                </a:solidFill>
                <a:latin typeface="Times" pitchFamily="18" charset="0"/>
              </a:rPr>
              <a:t>C2</a:t>
            </a:r>
            <a:endParaRPr kumimoji="1" lang="ja-JP" altLang="en-US" sz="2800" b="1" dirty="0" smtClean="0">
              <a:solidFill>
                <a:srgbClr val="FF0000"/>
              </a:solidFill>
              <a:latin typeface="Times" pitchFamily="18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924028" y="3447244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Times" pitchFamily="18" charset="0"/>
              </a:rPr>
              <a:t>7.4 m</a:t>
            </a:r>
            <a:endParaRPr kumimoji="1" lang="ja-JP" altLang="en-US" b="1" dirty="0" smtClean="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081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9000" contrast="1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0198" y="175763"/>
            <a:ext cx="5247478" cy="699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直線矢印コネクタ 6"/>
          <p:cNvCxnSpPr/>
          <p:nvPr/>
        </p:nvCxnSpPr>
        <p:spPr>
          <a:xfrm flipH="1">
            <a:off x="5087178" y="1849582"/>
            <a:ext cx="758536" cy="10391"/>
          </a:xfrm>
          <a:prstGeom prst="straightConnector1">
            <a:avLst/>
          </a:prstGeom>
          <a:ln w="1016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>
            <a:off x="5618846" y="3771900"/>
            <a:ext cx="0" cy="671946"/>
          </a:xfrm>
          <a:prstGeom prst="straightConnector1">
            <a:avLst/>
          </a:prstGeom>
          <a:ln w="1016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日付プレースホルダー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058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686106" y="1154243"/>
            <a:ext cx="7817995" cy="5719947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kumimoji="1" lang="en-US" altLang="ja-JP" dirty="0">
                <a:solidFill>
                  <a:srgbClr val="C00000"/>
                </a:solidFill>
              </a:rPr>
              <a:t>M</a:t>
            </a:r>
            <a:r>
              <a:rPr kumimoji="1" lang="en-US" altLang="ja-JP" dirty="0" smtClean="0">
                <a:solidFill>
                  <a:srgbClr val="C00000"/>
                </a:solidFill>
              </a:rPr>
              <a:t>easurement of e</a:t>
            </a:r>
            <a:r>
              <a:rPr kumimoji="1" lang="en-US" altLang="ja-JP" baseline="30000" dirty="0" smtClean="0">
                <a:solidFill>
                  <a:srgbClr val="C00000"/>
                </a:solidFill>
              </a:rPr>
              <a:t>+</a:t>
            </a:r>
            <a:r>
              <a:rPr kumimoji="1" lang="en-US" altLang="ja-JP" dirty="0" smtClean="0">
                <a:solidFill>
                  <a:srgbClr val="C00000"/>
                </a:solidFill>
              </a:rPr>
              <a:t> time is limited by</a:t>
            </a:r>
          </a:p>
          <a:p>
            <a:pPr lvl="1">
              <a:spcAft>
                <a:spcPts val="1800"/>
              </a:spcAft>
            </a:pPr>
            <a:r>
              <a:rPr kumimoji="1" lang="en-US" altLang="ja-JP" dirty="0"/>
              <a:t>U</a:t>
            </a:r>
            <a:r>
              <a:rPr kumimoji="1" lang="en-US" altLang="ja-JP" dirty="0" smtClean="0"/>
              <a:t>ncertainty of propagation time from DC to TC: </a:t>
            </a:r>
            <a:r>
              <a:rPr kumimoji="1" lang="en-US" altLang="ja-JP" dirty="0" smtClean="0">
                <a:solidFill>
                  <a:srgbClr val="FF0000"/>
                </a:solidFill>
              </a:rPr>
              <a:t>75 </a:t>
            </a:r>
            <a:r>
              <a:rPr kumimoji="1" lang="en-US" altLang="ja-JP" dirty="0" err="1" smtClean="0">
                <a:solidFill>
                  <a:srgbClr val="FF0000"/>
                </a:solidFill>
              </a:rPr>
              <a:t>ps</a:t>
            </a:r>
            <a:endParaRPr kumimoji="1" lang="en-US" altLang="ja-JP" sz="2000" dirty="0" smtClean="0">
              <a:solidFill>
                <a:srgbClr val="FF0000"/>
              </a:solidFill>
            </a:endParaRPr>
          </a:p>
          <a:p>
            <a:pPr lvl="1"/>
            <a:r>
              <a:rPr kumimoji="1" lang="en-US" altLang="ja-JP" dirty="0" smtClean="0"/>
              <a:t>TC single bar time resolution: </a:t>
            </a:r>
            <a:r>
              <a:rPr kumimoji="1" lang="en-US" altLang="ja-JP" dirty="0" smtClean="0">
                <a:solidFill>
                  <a:srgbClr val="0000FF"/>
                </a:solidFill>
              </a:rPr>
              <a:t>60 </a:t>
            </a:r>
            <a:r>
              <a:rPr kumimoji="1" lang="en-US" altLang="ja-JP" dirty="0" err="1" smtClean="0">
                <a:solidFill>
                  <a:srgbClr val="0000FF"/>
                </a:solidFill>
              </a:rPr>
              <a:t>ps</a:t>
            </a:r>
            <a:endParaRPr kumimoji="1" lang="en-US" altLang="ja-JP" sz="2000" dirty="0" smtClean="0">
              <a:solidFill>
                <a:srgbClr val="0000FF"/>
              </a:solidFill>
            </a:endParaRPr>
          </a:p>
          <a:p>
            <a:pPr lvl="2"/>
            <a:r>
              <a:rPr kumimoji="1" lang="en-US" altLang="ja-JP" sz="2000" dirty="0" smtClean="0"/>
              <a:t>large TTS due to B-field</a:t>
            </a:r>
          </a:p>
          <a:p>
            <a:pPr lvl="2"/>
            <a:r>
              <a:rPr kumimoji="1" lang="en-US" altLang="ja-JP" sz="2000" dirty="0" smtClean="0"/>
              <a:t>position &amp; incident-angle dependence</a:t>
            </a:r>
          </a:p>
          <a:p>
            <a:pPr lvl="2"/>
            <a:r>
              <a:rPr kumimoji="1" lang="en-US" altLang="ja-JP" sz="2000" dirty="0" smtClean="0"/>
              <a:t>long propagation to PMTs</a:t>
            </a:r>
          </a:p>
          <a:p>
            <a:pPr lvl="1"/>
            <a:r>
              <a:rPr kumimoji="1" lang="en-US" altLang="ja-JP" dirty="0" smtClean="0"/>
              <a:t>Time alignment among bars (calibration): </a:t>
            </a:r>
            <a:r>
              <a:rPr kumimoji="1" lang="en-US" altLang="ja-JP" dirty="0" smtClean="0">
                <a:solidFill>
                  <a:srgbClr val="0000FF"/>
                </a:solidFill>
              </a:rPr>
              <a:t>35 </a:t>
            </a:r>
            <a:r>
              <a:rPr kumimoji="1" lang="en-US" altLang="ja-JP" dirty="0" err="1" smtClean="0">
                <a:solidFill>
                  <a:srgbClr val="0000FF"/>
                </a:solidFill>
              </a:rPr>
              <a:t>ps</a:t>
            </a:r>
            <a:endParaRPr kumimoji="1" lang="en-US" altLang="ja-JP" sz="2000" dirty="0" smtClean="0">
              <a:solidFill>
                <a:srgbClr val="0000FF"/>
              </a:solidFill>
            </a:endParaRPr>
          </a:p>
          <a:p>
            <a:pPr lvl="1">
              <a:spcAft>
                <a:spcPts val="1200"/>
              </a:spcAft>
            </a:pPr>
            <a:r>
              <a:rPr kumimoji="1" lang="en-US" altLang="ja-JP" dirty="0" smtClean="0"/>
              <a:t>Electronics synchronization: </a:t>
            </a:r>
            <a:r>
              <a:rPr kumimoji="1" lang="en-US" altLang="ja-JP" dirty="0" smtClean="0">
                <a:solidFill>
                  <a:srgbClr val="0000FF"/>
                </a:solidFill>
              </a:rPr>
              <a:t>30 </a:t>
            </a:r>
            <a:r>
              <a:rPr kumimoji="1" lang="en-US" altLang="ja-JP" dirty="0" err="1" smtClean="0">
                <a:solidFill>
                  <a:srgbClr val="0000FF"/>
                </a:solidFill>
              </a:rPr>
              <a:t>ps</a:t>
            </a:r>
            <a:endParaRPr kumimoji="1" lang="en-US" altLang="ja-JP" dirty="0" smtClean="0">
              <a:solidFill>
                <a:srgbClr val="0000FF"/>
              </a:solidFill>
            </a:endParaRPr>
          </a:p>
          <a:p>
            <a:r>
              <a:rPr kumimoji="1" lang="en-US" altLang="ja-JP" dirty="0" smtClean="0">
                <a:solidFill>
                  <a:srgbClr val="C00000"/>
                </a:solidFill>
              </a:rPr>
              <a:t>Furthermore,</a:t>
            </a:r>
          </a:p>
          <a:p>
            <a:pPr lvl="1"/>
            <a:r>
              <a:rPr kumimoji="1" lang="en-US" altLang="ja-JP" sz="2000" b="0" dirty="0" smtClean="0"/>
              <a:t>PMTs are now working at the edge of proper operation point of hit rate (1 MHz)</a:t>
            </a:r>
          </a:p>
          <a:p>
            <a:pPr lvl="1"/>
            <a:r>
              <a:rPr kumimoji="1" lang="en-US" altLang="ja-JP" sz="2000" b="0" dirty="0" smtClean="0"/>
              <a:t>Not fit new DC in geometry (slanted PMTs, N</a:t>
            </a:r>
            <a:r>
              <a:rPr kumimoji="1" lang="en-US" altLang="ja-JP" sz="2000" b="0" baseline="-25000" dirty="0" smtClean="0"/>
              <a:t>2</a:t>
            </a:r>
            <a:r>
              <a:rPr kumimoji="1" lang="en-US" altLang="ja-JP" sz="2000" b="0" dirty="0" smtClean="0"/>
              <a:t> bag)</a:t>
            </a:r>
          </a:p>
          <a:p>
            <a:pPr lvl="1"/>
            <a:endParaRPr kumimoji="1" lang="ja-JP" altLang="en-US" dirty="0">
              <a:solidFill>
                <a:srgbClr val="0000FF"/>
              </a:solidFill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Present performance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sp>
        <p:nvSpPr>
          <p:cNvPr id="5" name="右中かっこ 4"/>
          <p:cNvSpPr/>
          <p:nvPr/>
        </p:nvSpPr>
        <p:spPr>
          <a:xfrm>
            <a:off x="8228609" y="2588246"/>
            <a:ext cx="550984" cy="3153507"/>
          </a:xfrm>
          <a:prstGeom prst="rightBrace">
            <a:avLst>
              <a:gd name="adj1" fmla="val 31737"/>
              <a:gd name="adj2" fmla="val 4962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712338" y="3954905"/>
            <a:ext cx="12266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76 </a:t>
            </a:r>
            <a:r>
              <a:rPr kumimoji="1" lang="en-US" altLang="ja-JP" sz="2800" b="1" dirty="0" err="1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ps</a:t>
            </a:r>
            <a:endParaRPr kumimoji="1" lang="ja-JP" altLang="en-US" b="1" dirty="0" smtClean="0"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411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Setup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sp>
        <p:nvSpPr>
          <p:cNvPr id="13" name="フローチャート : 書類 12"/>
          <p:cNvSpPr/>
          <p:nvPr/>
        </p:nvSpPr>
        <p:spPr>
          <a:xfrm rot="16200000">
            <a:off x="5642262" y="3647209"/>
            <a:ext cx="2774373" cy="2545772"/>
          </a:xfrm>
          <a:prstGeom prst="flowChartDocumen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2510198" y="4107873"/>
            <a:ext cx="2716428" cy="1513609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5598064" y="4572000"/>
            <a:ext cx="68858" cy="644236"/>
          </a:xfrm>
          <a:prstGeom prst="rect">
            <a:avLst/>
          </a:prstGeom>
          <a:solidFill>
            <a:srgbClr val="FF00FF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5226626" y="4698422"/>
            <a:ext cx="166255" cy="33250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 rot="20018778">
            <a:off x="4509654" y="1859973"/>
            <a:ext cx="363681" cy="103909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 rot="20018778">
            <a:off x="4457699" y="1721427"/>
            <a:ext cx="363681" cy="103909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5227493" y="4843894"/>
            <a:ext cx="166255" cy="4571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Freeform 488"/>
          <p:cNvSpPr>
            <a:spLocks/>
          </p:cNvSpPr>
          <p:nvPr/>
        </p:nvSpPr>
        <p:spPr bwMode="auto">
          <a:xfrm>
            <a:off x="1745672" y="4802909"/>
            <a:ext cx="3480953" cy="96404"/>
          </a:xfrm>
          <a:custGeom>
            <a:avLst/>
            <a:gdLst>
              <a:gd name="T0" fmla="*/ 0 w 1451"/>
              <a:gd name="T1" fmla="*/ 91 h 91"/>
              <a:gd name="T2" fmla="*/ 181 w 1451"/>
              <a:gd name="T3" fmla="*/ 0 h 91"/>
              <a:gd name="T4" fmla="*/ 363 w 1451"/>
              <a:gd name="T5" fmla="*/ 91 h 91"/>
              <a:gd name="T6" fmla="*/ 544 w 1451"/>
              <a:gd name="T7" fmla="*/ 0 h 91"/>
              <a:gd name="T8" fmla="*/ 726 w 1451"/>
              <a:gd name="T9" fmla="*/ 91 h 91"/>
              <a:gd name="T10" fmla="*/ 907 w 1451"/>
              <a:gd name="T11" fmla="*/ 0 h 91"/>
              <a:gd name="T12" fmla="*/ 1089 w 1451"/>
              <a:gd name="T13" fmla="*/ 91 h 91"/>
              <a:gd name="T14" fmla="*/ 1270 w 1451"/>
              <a:gd name="T15" fmla="*/ 0 h 91"/>
              <a:gd name="T16" fmla="*/ 1451 w 1451"/>
              <a:gd name="T17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51" h="91">
                <a:moveTo>
                  <a:pt x="0" y="91"/>
                </a:moveTo>
                <a:cubicBezTo>
                  <a:pt x="60" y="45"/>
                  <a:pt x="121" y="0"/>
                  <a:pt x="181" y="0"/>
                </a:cubicBezTo>
                <a:cubicBezTo>
                  <a:pt x="241" y="0"/>
                  <a:pt x="303" y="91"/>
                  <a:pt x="363" y="91"/>
                </a:cubicBezTo>
                <a:cubicBezTo>
                  <a:pt x="423" y="91"/>
                  <a:pt x="484" y="0"/>
                  <a:pt x="544" y="0"/>
                </a:cubicBezTo>
                <a:cubicBezTo>
                  <a:pt x="604" y="0"/>
                  <a:pt x="666" y="91"/>
                  <a:pt x="726" y="91"/>
                </a:cubicBezTo>
                <a:cubicBezTo>
                  <a:pt x="786" y="91"/>
                  <a:pt x="847" y="0"/>
                  <a:pt x="907" y="0"/>
                </a:cubicBezTo>
                <a:cubicBezTo>
                  <a:pt x="967" y="0"/>
                  <a:pt x="1029" y="91"/>
                  <a:pt x="1089" y="91"/>
                </a:cubicBezTo>
                <a:cubicBezTo>
                  <a:pt x="1149" y="91"/>
                  <a:pt x="1210" y="0"/>
                  <a:pt x="1270" y="0"/>
                </a:cubicBezTo>
                <a:cubicBezTo>
                  <a:pt x="1330" y="0"/>
                  <a:pt x="1390" y="45"/>
                  <a:pt x="1451" y="91"/>
                </a:cubicBezTo>
              </a:path>
            </a:pathLst>
          </a:custGeom>
          <a:noFill/>
          <a:ln w="114300">
            <a:solidFill>
              <a:srgbClr val="FF0000">
                <a:alpha val="51000"/>
              </a:srgbClr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endParaRPr lang="ja-JP" altLang="en-US"/>
          </a:p>
        </p:txBody>
      </p:sp>
      <p:cxnSp>
        <p:nvCxnSpPr>
          <p:cNvPr id="21" name="直線矢印コネクタ 20"/>
          <p:cNvCxnSpPr/>
          <p:nvPr/>
        </p:nvCxnSpPr>
        <p:spPr>
          <a:xfrm flipV="1">
            <a:off x="5157767" y="4858959"/>
            <a:ext cx="440297" cy="5195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Freeform 488"/>
          <p:cNvSpPr>
            <a:spLocks/>
          </p:cNvSpPr>
          <p:nvPr/>
        </p:nvSpPr>
        <p:spPr bwMode="auto">
          <a:xfrm>
            <a:off x="1745672" y="4791651"/>
            <a:ext cx="3461903" cy="97962"/>
          </a:xfrm>
          <a:custGeom>
            <a:avLst/>
            <a:gdLst>
              <a:gd name="T0" fmla="*/ 0 w 1451"/>
              <a:gd name="T1" fmla="*/ 91 h 91"/>
              <a:gd name="T2" fmla="*/ 181 w 1451"/>
              <a:gd name="T3" fmla="*/ 0 h 91"/>
              <a:gd name="T4" fmla="*/ 363 w 1451"/>
              <a:gd name="T5" fmla="*/ 91 h 91"/>
              <a:gd name="T6" fmla="*/ 544 w 1451"/>
              <a:gd name="T7" fmla="*/ 0 h 91"/>
              <a:gd name="T8" fmla="*/ 726 w 1451"/>
              <a:gd name="T9" fmla="*/ 91 h 91"/>
              <a:gd name="T10" fmla="*/ 907 w 1451"/>
              <a:gd name="T11" fmla="*/ 0 h 91"/>
              <a:gd name="T12" fmla="*/ 1089 w 1451"/>
              <a:gd name="T13" fmla="*/ 91 h 91"/>
              <a:gd name="T14" fmla="*/ 1270 w 1451"/>
              <a:gd name="T15" fmla="*/ 0 h 91"/>
              <a:gd name="T16" fmla="*/ 1451 w 1451"/>
              <a:gd name="T17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51" h="91">
                <a:moveTo>
                  <a:pt x="0" y="91"/>
                </a:moveTo>
                <a:cubicBezTo>
                  <a:pt x="60" y="45"/>
                  <a:pt x="121" y="0"/>
                  <a:pt x="181" y="0"/>
                </a:cubicBezTo>
                <a:cubicBezTo>
                  <a:pt x="241" y="0"/>
                  <a:pt x="303" y="91"/>
                  <a:pt x="363" y="91"/>
                </a:cubicBezTo>
                <a:cubicBezTo>
                  <a:pt x="423" y="91"/>
                  <a:pt x="484" y="0"/>
                  <a:pt x="544" y="0"/>
                </a:cubicBezTo>
                <a:cubicBezTo>
                  <a:pt x="604" y="0"/>
                  <a:pt x="666" y="91"/>
                  <a:pt x="726" y="91"/>
                </a:cubicBezTo>
                <a:cubicBezTo>
                  <a:pt x="786" y="91"/>
                  <a:pt x="847" y="0"/>
                  <a:pt x="907" y="0"/>
                </a:cubicBezTo>
                <a:cubicBezTo>
                  <a:pt x="967" y="0"/>
                  <a:pt x="1029" y="91"/>
                  <a:pt x="1089" y="91"/>
                </a:cubicBezTo>
                <a:cubicBezTo>
                  <a:pt x="1149" y="91"/>
                  <a:pt x="1210" y="0"/>
                  <a:pt x="1270" y="0"/>
                </a:cubicBezTo>
                <a:cubicBezTo>
                  <a:pt x="1330" y="0"/>
                  <a:pt x="1390" y="45"/>
                  <a:pt x="1451" y="91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endParaRPr lang="ja-JP" altLang="en-US"/>
          </a:p>
        </p:txBody>
      </p:sp>
      <p:cxnSp>
        <p:nvCxnSpPr>
          <p:cNvPr id="33" name="直線矢印コネクタ 32"/>
          <p:cNvCxnSpPr/>
          <p:nvPr/>
        </p:nvCxnSpPr>
        <p:spPr>
          <a:xfrm>
            <a:off x="8907497" y="5031421"/>
            <a:ext cx="93518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/>
          <p:cNvCxnSpPr/>
          <p:nvPr/>
        </p:nvCxnSpPr>
        <p:spPr>
          <a:xfrm flipV="1">
            <a:off x="8907497" y="3994413"/>
            <a:ext cx="0" cy="104151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テキスト ボックス 35"/>
          <p:cNvSpPr txBox="1"/>
          <p:nvPr/>
        </p:nvSpPr>
        <p:spPr>
          <a:xfrm>
            <a:off x="9167270" y="4982440"/>
            <a:ext cx="3433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 smtClean="0">
                <a:latin typeface="Times" pitchFamily="18" charset="0"/>
              </a:rPr>
              <a:t>z</a:t>
            </a:r>
            <a:endParaRPr kumimoji="1" lang="ja-JP" altLang="en-US" sz="2800" b="1" dirty="0" smtClean="0">
              <a:latin typeface="Times" pitchFamily="18" charset="0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8907497" y="4175202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>
                <a:latin typeface="Times" pitchFamily="18" charset="0"/>
              </a:rPr>
              <a:t>y</a:t>
            </a:r>
            <a:endParaRPr kumimoji="1" lang="ja-JP" altLang="en-US" sz="2800" b="1" dirty="0" smtClean="0">
              <a:latin typeface="Times" pitchFamily="18" charset="0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4936548" y="1557327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Times" pitchFamily="18" charset="0"/>
              </a:rPr>
              <a:t>C2</a:t>
            </a:r>
            <a:endParaRPr kumimoji="1" lang="ja-JP" altLang="en-US" b="1" dirty="0" smtClean="0">
              <a:latin typeface="Times" pitchFamily="18" charset="0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4760699" y="1335622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Times" pitchFamily="18" charset="0"/>
              </a:rPr>
              <a:t>C1</a:t>
            </a:r>
            <a:endParaRPr kumimoji="1" lang="ja-JP" altLang="en-US" b="1" dirty="0" smtClean="0">
              <a:latin typeface="Times" pitchFamily="18" charset="0"/>
            </a:endParaRPr>
          </a:p>
        </p:txBody>
      </p:sp>
      <p:cxnSp>
        <p:nvCxnSpPr>
          <p:cNvPr id="41" name="直線矢印コネクタ 40"/>
          <p:cNvCxnSpPr/>
          <p:nvPr/>
        </p:nvCxnSpPr>
        <p:spPr>
          <a:xfrm>
            <a:off x="4505489" y="2130136"/>
            <a:ext cx="1071793" cy="266151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テキスト ボックス 44"/>
          <p:cNvSpPr txBox="1"/>
          <p:nvPr/>
        </p:nvSpPr>
        <p:spPr>
          <a:xfrm>
            <a:off x="5756562" y="3543299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Times" pitchFamily="18" charset="0"/>
              </a:rPr>
              <a:t>BTS</a:t>
            </a:r>
            <a:endParaRPr kumimoji="1" lang="ja-JP" altLang="en-US" b="1" dirty="0" smtClean="0">
              <a:latin typeface="Times" pitchFamily="18" charset="0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403342" y="4202668"/>
            <a:ext cx="804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FF"/>
                </a:solidFill>
                <a:latin typeface="Times" pitchFamily="18" charset="0"/>
              </a:rPr>
              <a:t>ATAR</a:t>
            </a:r>
            <a:endParaRPr kumimoji="1" lang="ja-JP" altLang="en-US" b="1" dirty="0" smtClean="0">
              <a:solidFill>
                <a:srgbClr val="FF00FF"/>
              </a:solidFill>
              <a:latin typeface="Times" pitchFamily="18" charset="0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4716184" y="5216236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" pitchFamily="18" charset="0"/>
              </a:rPr>
              <a:t>Collimator</a:t>
            </a:r>
            <a:endParaRPr kumimoji="1" lang="ja-JP" altLang="en-US" b="1" dirty="0" smtClean="0">
              <a:solidFill>
                <a:schemeClr val="tx1">
                  <a:lumMod val="50000"/>
                  <a:lumOff val="50000"/>
                </a:schemeClr>
              </a:solidFill>
              <a:latin typeface="Times" pitchFamily="18" charset="0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1333548" y="4363365"/>
            <a:ext cx="29500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kumimoji="1" lang="en-US" altLang="ja-JP" sz="2000" b="1" baseline="30000" dirty="0" smtClean="0">
                <a:solidFill>
                  <a:srgbClr val="FF0000"/>
                </a:solidFill>
                <a:latin typeface="Times" pitchFamily="18" charset="0"/>
              </a:rPr>
              <a:t>+</a:t>
            </a:r>
            <a:r>
              <a:rPr kumimoji="1" lang="en-US" altLang="ja-JP" sz="2000" b="1" dirty="0" smtClean="0">
                <a:solidFill>
                  <a:srgbClr val="FF0000"/>
                </a:solidFill>
                <a:latin typeface="Times" pitchFamily="18" charset="0"/>
              </a:rPr>
              <a:t> or e</a:t>
            </a:r>
            <a:r>
              <a:rPr kumimoji="1" lang="en-US" altLang="ja-JP" sz="2000" b="1" baseline="30000" dirty="0" smtClean="0">
                <a:solidFill>
                  <a:srgbClr val="FF0000"/>
                </a:solidFill>
                <a:latin typeface="Times" pitchFamily="18" charset="0"/>
              </a:rPr>
              <a:t>+</a:t>
            </a:r>
            <a:r>
              <a:rPr kumimoji="1" lang="en-US" altLang="ja-JP" sz="2000" b="1" dirty="0" smtClean="0">
                <a:solidFill>
                  <a:srgbClr val="FF0000"/>
                </a:solidFill>
                <a:latin typeface="Times" pitchFamily="18" charset="0"/>
              </a:rPr>
              <a:t> beam (28 MeV/c)</a:t>
            </a:r>
            <a:endParaRPr kumimoji="1" lang="ja-JP" altLang="en-US" sz="2000" b="1" dirty="0" smtClean="0">
              <a:solidFill>
                <a:srgbClr val="FF0000"/>
              </a:solidFill>
              <a:latin typeface="Times" pitchFamily="18" charset="0"/>
            </a:endParaRP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240335" y="3091561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Times" pitchFamily="18" charset="0"/>
              </a:rPr>
              <a:t>70 cm</a:t>
            </a:r>
            <a:endParaRPr kumimoji="1" lang="ja-JP" altLang="en-US" b="1" dirty="0" smtClean="0">
              <a:latin typeface="Times" pitchFamily="18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393748" y="2378230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chemeClr val="bg1">
                    <a:lumMod val="65000"/>
                  </a:schemeClr>
                </a:solidFill>
                <a:latin typeface="Times" pitchFamily="18" charset="0"/>
              </a:rPr>
              <a:t>air</a:t>
            </a:r>
            <a:endParaRPr kumimoji="1" lang="ja-JP" altLang="en-US" b="1" dirty="0" smtClean="0">
              <a:solidFill>
                <a:schemeClr val="bg1">
                  <a:lumMod val="65000"/>
                </a:schemeClr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363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4809342"/>
              </p:ext>
            </p:extLst>
          </p:nvPr>
        </p:nvGraphicFramePr>
        <p:xfrm>
          <a:off x="502273" y="1094704"/>
          <a:ext cx="9337185" cy="5982026"/>
        </p:xfrm>
        <a:graphic>
          <a:graphicData uri="http://schemas.openxmlformats.org/drawingml/2006/table">
            <a:tbl>
              <a:tblPr>
                <a:tableStyleId>{F5AB1C69-6EDB-4FF4-983F-18BD219EF322}</a:tableStyleId>
              </a:tblPr>
              <a:tblGrid>
                <a:gridCol w="3112395"/>
                <a:gridCol w="3112395"/>
                <a:gridCol w="3112395"/>
              </a:tblGrid>
              <a:tr h="2991013">
                <a:tc>
                  <a:txBody>
                    <a:bodyPr/>
                    <a:lstStyle/>
                    <a:p>
                      <a:r>
                        <a:rPr kumimoji="1" lang="en-US" altLang="ja-JP" b="1" dirty="0" smtClean="0">
                          <a:solidFill>
                            <a:srgbClr val="C00000"/>
                          </a:solidFill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Parallel</a:t>
                      </a:r>
                      <a:endParaRPr kumimoji="1" lang="ja-JP" altLang="en-US" b="1" dirty="0">
                        <a:solidFill>
                          <a:srgbClr val="C00000"/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 smtClean="0">
                          <a:solidFill>
                            <a:srgbClr val="C00000"/>
                          </a:solidFill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Cross</a:t>
                      </a:r>
                      <a:endParaRPr kumimoji="1" lang="ja-JP" altLang="en-US" b="1" dirty="0">
                        <a:solidFill>
                          <a:srgbClr val="C00000"/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 smtClean="0">
                          <a:solidFill>
                            <a:srgbClr val="C00000"/>
                          </a:solidFill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Staggered</a:t>
                      </a:r>
                      <a:endParaRPr kumimoji="1" lang="ja-JP" altLang="en-US" b="1" dirty="0">
                        <a:solidFill>
                          <a:srgbClr val="C00000"/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1013">
                <a:tc>
                  <a:txBody>
                    <a:bodyPr/>
                    <a:lstStyle/>
                    <a:p>
                      <a:r>
                        <a:rPr kumimoji="1" lang="en-US" altLang="ja-JP" b="1" dirty="0" smtClean="0">
                          <a:solidFill>
                            <a:srgbClr val="C00000"/>
                          </a:solidFill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C1+RC1</a:t>
                      </a:r>
                      <a:endParaRPr kumimoji="1" lang="ja-JP" altLang="en-US" b="1" dirty="0">
                        <a:solidFill>
                          <a:srgbClr val="C00000"/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 smtClean="0">
                          <a:solidFill>
                            <a:srgbClr val="C00000"/>
                          </a:solidFill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C2+RC1</a:t>
                      </a:r>
                      <a:endParaRPr kumimoji="1" lang="ja-JP" altLang="en-US" b="1" dirty="0">
                        <a:solidFill>
                          <a:srgbClr val="C00000"/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 smtClean="0">
                          <a:solidFill>
                            <a:srgbClr val="C00000"/>
                          </a:solidFill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C2+RC1+RC2</a:t>
                      </a:r>
                      <a:endParaRPr kumimoji="1" lang="ja-JP" altLang="en-US" b="1" dirty="0">
                        <a:solidFill>
                          <a:srgbClr val="C00000"/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243" name="グループ化 242"/>
          <p:cNvGrpSpPr/>
          <p:nvPr/>
        </p:nvGrpSpPr>
        <p:grpSpPr>
          <a:xfrm>
            <a:off x="8266493" y="6029183"/>
            <a:ext cx="294415" cy="252000"/>
            <a:chOff x="7932555" y="5679064"/>
            <a:chExt cx="294415" cy="252000"/>
          </a:xfrm>
        </p:grpSpPr>
        <p:sp>
          <p:nvSpPr>
            <p:cNvPr id="239" name="正方形/長方形 238"/>
            <p:cNvSpPr/>
            <p:nvPr/>
          </p:nvSpPr>
          <p:spPr>
            <a:xfrm>
              <a:off x="7932555" y="5679064"/>
              <a:ext cx="252000" cy="252000"/>
            </a:xfrm>
            <a:prstGeom prst="rect">
              <a:avLst/>
            </a:prstGeom>
            <a:solidFill>
              <a:srgbClr val="0000FF">
                <a:alpha val="20000"/>
              </a:srgb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正方形/長方形 240"/>
            <p:cNvSpPr/>
            <p:nvPr/>
          </p:nvSpPr>
          <p:spPr>
            <a:xfrm rot="5400000">
              <a:off x="8158570" y="5723711"/>
              <a:ext cx="100800" cy="36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正方形/長方形 241"/>
            <p:cNvSpPr/>
            <p:nvPr/>
          </p:nvSpPr>
          <p:spPr>
            <a:xfrm rot="5400000">
              <a:off x="8158570" y="5847348"/>
              <a:ext cx="100800" cy="36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738719" y="265320"/>
            <a:ext cx="4694281" cy="762480"/>
          </a:xfrm>
        </p:spPr>
        <p:txBody>
          <a:bodyPr/>
          <a:lstStyle/>
          <a:p>
            <a:r>
              <a:rPr kumimoji="1" lang="en-US" altLang="ja-JP" dirty="0" smtClean="0"/>
              <a:t>Configurations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cxnSp>
        <p:nvCxnSpPr>
          <p:cNvPr id="60" name="直線矢印コネクタ 59"/>
          <p:cNvCxnSpPr/>
          <p:nvPr/>
        </p:nvCxnSpPr>
        <p:spPr>
          <a:xfrm flipH="1" flipV="1">
            <a:off x="1880763" y="1552010"/>
            <a:ext cx="140277" cy="12988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グループ化 63"/>
          <p:cNvGrpSpPr/>
          <p:nvPr/>
        </p:nvGrpSpPr>
        <p:grpSpPr>
          <a:xfrm>
            <a:off x="1186051" y="1745968"/>
            <a:ext cx="1154347" cy="150671"/>
            <a:chOff x="926270" y="2240967"/>
            <a:chExt cx="1154347" cy="150671"/>
          </a:xfrm>
        </p:grpSpPr>
        <p:sp>
          <p:nvSpPr>
            <p:cNvPr id="43" name="正方形/長方形 42"/>
            <p:cNvSpPr/>
            <p:nvPr/>
          </p:nvSpPr>
          <p:spPr>
            <a:xfrm>
              <a:off x="964617" y="2240967"/>
              <a:ext cx="1080000" cy="150671"/>
            </a:xfrm>
            <a:prstGeom prst="rect">
              <a:avLst/>
            </a:prstGeom>
            <a:solidFill>
              <a:srgbClr val="0000FF">
                <a:alpha val="20000"/>
              </a:srgb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/>
            <p:cNvSpPr/>
            <p:nvPr/>
          </p:nvSpPr>
          <p:spPr>
            <a:xfrm>
              <a:off x="2044617" y="2267808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正方形/長方形 62"/>
            <p:cNvSpPr/>
            <p:nvPr/>
          </p:nvSpPr>
          <p:spPr>
            <a:xfrm>
              <a:off x="926270" y="2262302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7" name="グループ化 66"/>
          <p:cNvGrpSpPr/>
          <p:nvPr/>
        </p:nvGrpSpPr>
        <p:grpSpPr>
          <a:xfrm>
            <a:off x="947970" y="2297779"/>
            <a:ext cx="1698104" cy="150671"/>
            <a:chOff x="592648" y="2734539"/>
            <a:chExt cx="1698104" cy="150671"/>
          </a:xfrm>
        </p:grpSpPr>
        <p:sp>
          <p:nvSpPr>
            <p:cNvPr id="44" name="正方形/長方形 43"/>
            <p:cNvSpPr/>
            <p:nvPr/>
          </p:nvSpPr>
          <p:spPr>
            <a:xfrm>
              <a:off x="628648" y="2734539"/>
              <a:ext cx="1620000" cy="150671"/>
            </a:xfrm>
            <a:prstGeom prst="rect">
              <a:avLst/>
            </a:prstGeom>
            <a:solidFill>
              <a:srgbClr val="0000FF">
                <a:alpha val="20000"/>
              </a:srgb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正方形/長方形 64"/>
            <p:cNvSpPr/>
            <p:nvPr/>
          </p:nvSpPr>
          <p:spPr>
            <a:xfrm>
              <a:off x="2254752" y="2754367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正方形/長方形 65"/>
            <p:cNvSpPr/>
            <p:nvPr/>
          </p:nvSpPr>
          <p:spPr>
            <a:xfrm>
              <a:off x="592648" y="2755874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1" name="グループ化 80"/>
          <p:cNvGrpSpPr/>
          <p:nvPr/>
        </p:nvGrpSpPr>
        <p:grpSpPr>
          <a:xfrm>
            <a:off x="4892999" y="1771406"/>
            <a:ext cx="540000" cy="150671"/>
            <a:chOff x="4414275" y="2305042"/>
            <a:chExt cx="608119" cy="150671"/>
          </a:xfrm>
        </p:grpSpPr>
        <p:sp>
          <p:nvSpPr>
            <p:cNvPr id="45" name="正方形/長方形 44"/>
            <p:cNvSpPr/>
            <p:nvPr/>
          </p:nvSpPr>
          <p:spPr>
            <a:xfrm>
              <a:off x="4414275" y="2305042"/>
              <a:ext cx="608119" cy="150671"/>
            </a:xfrm>
            <a:prstGeom prst="rect">
              <a:avLst/>
            </a:prstGeom>
            <a:solidFill>
              <a:srgbClr val="0000FF">
                <a:alpha val="20000"/>
              </a:srgb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正方形/長方形 77"/>
            <p:cNvSpPr/>
            <p:nvPr/>
          </p:nvSpPr>
          <p:spPr>
            <a:xfrm>
              <a:off x="4463797" y="2328337"/>
              <a:ext cx="108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正方形/長方形 78"/>
            <p:cNvSpPr/>
            <p:nvPr/>
          </p:nvSpPr>
          <p:spPr>
            <a:xfrm>
              <a:off x="4664334" y="2328337"/>
              <a:ext cx="108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正方形/長方形 79"/>
            <p:cNvSpPr/>
            <p:nvPr/>
          </p:nvSpPr>
          <p:spPr>
            <a:xfrm>
              <a:off x="4852581" y="2328337"/>
              <a:ext cx="108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3" name="テキスト ボックス 82"/>
          <p:cNvSpPr txBox="1"/>
          <p:nvPr/>
        </p:nvSpPr>
        <p:spPr>
          <a:xfrm>
            <a:off x="2496329" y="1635883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Times" pitchFamily="18" charset="0"/>
              </a:rPr>
              <a:t>C1</a:t>
            </a:r>
            <a:endParaRPr kumimoji="1" lang="ja-JP" altLang="en-US" b="1" dirty="0" smtClean="0">
              <a:latin typeface="Times" pitchFamily="18" charset="0"/>
            </a:endParaRPr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2721498" y="2188448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Times" pitchFamily="18" charset="0"/>
              </a:rPr>
              <a:t>C2</a:t>
            </a:r>
            <a:endParaRPr kumimoji="1" lang="ja-JP" altLang="en-US" b="1" dirty="0" smtClean="0">
              <a:latin typeface="Times" pitchFamily="18" charset="0"/>
            </a:endParaRPr>
          </a:p>
        </p:txBody>
      </p:sp>
      <p:grpSp>
        <p:nvGrpSpPr>
          <p:cNvPr id="100" name="グループ化 99"/>
          <p:cNvGrpSpPr/>
          <p:nvPr/>
        </p:nvGrpSpPr>
        <p:grpSpPr>
          <a:xfrm>
            <a:off x="1297568" y="3165748"/>
            <a:ext cx="1157994" cy="540000"/>
            <a:chOff x="1015388" y="3828174"/>
            <a:chExt cx="1157994" cy="540000"/>
          </a:xfrm>
        </p:grpSpPr>
        <p:sp>
          <p:nvSpPr>
            <p:cNvPr id="86" name="正方形/長方形 85"/>
            <p:cNvSpPr/>
            <p:nvPr/>
          </p:nvSpPr>
          <p:spPr>
            <a:xfrm>
              <a:off x="1053807" y="3828174"/>
              <a:ext cx="1080000" cy="540000"/>
            </a:xfrm>
            <a:prstGeom prst="rect">
              <a:avLst/>
            </a:prstGeom>
            <a:solidFill>
              <a:srgbClr val="0000FF">
                <a:alpha val="20000"/>
              </a:srgb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正方形/長方形 87"/>
            <p:cNvSpPr/>
            <p:nvPr/>
          </p:nvSpPr>
          <p:spPr>
            <a:xfrm>
              <a:off x="2137382" y="3887058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正方形/長方形 88"/>
            <p:cNvSpPr/>
            <p:nvPr/>
          </p:nvSpPr>
          <p:spPr>
            <a:xfrm>
              <a:off x="2137382" y="4056216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正方形/長方形 89"/>
            <p:cNvSpPr/>
            <p:nvPr/>
          </p:nvSpPr>
          <p:spPr>
            <a:xfrm>
              <a:off x="2137382" y="4208616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/>
            <p:cNvSpPr/>
            <p:nvPr/>
          </p:nvSpPr>
          <p:spPr>
            <a:xfrm>
              <a:off x="1015388" y="3875016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/>
            <p:cNvSpPr/>
            <p:nvPr/>
          </p:nvSpPr>
          <p:spPr>
            <a:xfrm>
              <a:off x="1015388" y="4044174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正方形/長方形 95"/>
            <p:cNvSpPr/>
            <p:nvPr/>
          </p:nvSpPr>
          <p:spPr>
            <a:xfrm>
              <a:off x="1015388" y="4196574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1" name="グループ化 100"/>
          <p:cNvGrpSpPr/>
          <p:nvPr/>
        </p:nvGrpSpPr>
        <p:grpSpPr>
          <a:xfrm>
            <a:off x="994543" y="3165748"/>
            <a:ext cx="1700175" cy="540000"/>
            <a:chOff x="734762" y="3828174"/>
            <a:chExt cx="1700175" cy="540000"/>
          </a:xfrm>
        </p:grpSpPr>
        <p:sp>
          <p:nvSpPr>
            <p:cNvPr id="87" name="正方形/長方形 86"/>
            <p:cNvSpPr/>
            <p:nvPr/>
          </p:nvSpPr>
          <p:spPr>
            <a:xfrm>
              <a:off x="771055" y="3828174"/>
              <a:ext cx="1620000" cy="540000"/>
            </a:xfrm>
            <a:prstGeom prst="rect">
              <a:avLst/>
            </a:prstGeom>
            <a:solidFill>
              <a:srgbClr val="0000FF">
                <a:alpha val="20000"/>
              </a:srgb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正方形/長方形 90"/>
            <p:cNvSpPr/>
            <p:nvPr/>
          </p:nvSpPr>
          <p:spPr>
            <a:xfrm>
              <a:off x="2398937" y="3887058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正方形/長方形 91"/>
            <p:cNvSpPr/>
            <p:nvPr/>
          </p:nvSpPr>
          <p:spPr>
            <a:xfrm>
              <a:off x="2398937" y="4056216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正方形/長方形 92"/>
            <p:cNvSpPr/>
            <p:nvPr/>
          </p:nvSpPr>
          <p:spPr>
            <a:xfrm>
              <a:off x="2398937" y="4208616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正方形/長方形 96"/>
            <p:cNvSpPr/>
            <p:nvPr/>
          </p:nvSpPr>
          <p:spPr>
            <a:xfrm>
              <a:off x="734762" y="3883790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正方形/長方形 97"/>
            <p:cNvSpPr/>
            <p:nvPr/>
          </p:nvSpPr>
          <p:spPr>
            <a:xfrm>
              <a:off x="734762" y="4052948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正方形/長方形 98"/>
            <p:cNvSpPr/>
            <p:nvPr/>
          </p:nvSpPr>
          <p:spPr>
            <a:xfrm>
              <a:off x="734762" y="4205348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2" name="グループ化 101"/>
          <p:cNvGrpSpPr/>
          <p:nvPr/>
        </p:nvGrpSpPr>
        <p:grpSpPr>
          <a:xfrm>
            <a:off x="4311566" y="2029903"/>
            <a:ext cx="1695723" cy="150671"/>
            <a:chOff x="592648" y="2734539"/>
            <a:chExt cx="1695723" cy="150671"/>
          </a:xfrm>
        </p:grpSpPr>
        <p:sp>
          <p:nvSpPr>
            <p:cNvPr id="103" name="正方形/長方形 102"/>
            <p:cNvSpPr/>
            <p:nvPr/>
          </p:nvSpPr>
          <p:spPr>
            <a:xfrm>
              <a:off x="628648" y="2734539"/>
              <a:ext cx="1620000" cy="150671"/>
            </a:xfrm>
            <a:prstGeom prst="rect">
              <a:avLst/>
            </a:prstGeom>
            <a:solidFill>
              <a:srgbClr val="0000FF">
                <a:alpha val="20000"/>
              </a:srgb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正方形/長方形 103"/>
            <p:cNvSpPr/>
            <p:nvPr/>
          </p:nvSpPr>
          <p:spPr>
            <a:xfrm>
              <a:off x="2252371" y="2754367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/>
            <p:cNvSpPr/>
            <p:nvPr/>
          </p:nvSpPr>
          <p:spPr>
            <a:xfrm>
              <a:off x="592648" y="2755874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4300194" y="3140669"/>
            <a:ext cx="1700175" cy="540000"/>
            <a:chOff x="734762" y="3828174"/>
            <a:chExt cx="1700175" cy="540000"/>
          </a:xfrm>
        </p:grpSpPr>
        <p:sp>
          <p:nvSpPr>
            <p:cNvPr id="107" name="正方形/長方形 106"/>
            <p:cNvSpPr/>
            <p:nvPr/>
          </p:nvSpPr>
          <p:spPr>
            <a:xfrm>
              <a:off x="771055" y="3828174"/>
              <a:ext cx="1620000" cy="540000"/>
            </a:xfrm>
            <a:prstGeom prst="rect">
              <a:avLst/>
            </a:prstGeom>
            <a:solidFill>
              <a:srgbClr val="0000FF">
                <a:alpha val="20000"/>
              </a:srgb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正方形/長方形 107"/>
            <p:cNvSpPr/>
            <p:nvPr/>
          </p:nvSpPr>
          <p:spPr>
            <a:xfrm>
              <a:off x="2398937" y="3887058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正方形/長方形 108"/>
            <p:cNvSpPr/>
            <p:nvPr/>
          </p:nvSpPr>
          <p:spPr>
            <a:xfrm>
              <a:off x="2398937" y="4056216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正方形/長方形 109"/>
            <p:cNvSpPr/>
            <p:nvPr/>
          </p:nvSpPr>
          <p:spPr>
            <a:xfrm>
              <a:off x="2398937" y="4208616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正方形/長方形 110"/>
            <p:cNvSpPr/>
            <p:nvPr/>
          </p:nvSpPr>
          <p:spPr>
            <a:xfrm>
              <a:off x="734762" y="3883790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正方形/長方形 111"/>
            <p:cNvSpPr/>
            <p:nvPr/>
          </p:nvSpPr>
          <p:spPr>
            <a:xfrm>
              <a:off x="734762" y="4052948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正方形/長方形 112"/>
            <p:cNvSpPr/>
            <p:nvPr/>
          </p:nvSpPr>
          <p:spPr>
            <a:xfrm>
              <a:off x="734762" y="4205348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4" name="グループ化 113"/>
          <p:cNvGrpSpPr/>
          <p:nvPr/>
        </p:nvGrpSpPr>
        <p:grpSpPr>
          <a:xfrm rot="16200000">
            <a:off x="4584003" y="3144682"/>
            <a:ext cx="1157993" cy="540000"/>
            <a:chOff x="1015389" y="3828174"/>
            <a:chExt cx="1157993" cy="540000"/>
          </a:xfrm>
        </p:grpSpPr>
        <p:sp>
          <p:nvSpPr>
            <p:cNvPr id="115" name="正方形/長方形 114"/>
            <p:cNvSpPr/>
            <p:nvPr/>
          </p:nvSpPr>
          <p:spPr>
            <a:xfrm>
              <a:off x="1053807" y="3828174"/>
              <a:ext cx="1080000" cy="540000"/>
            </a:xfrm>
            <a:prstGeom prst="rect">
              <a:avLst/>
            </a:prstGeom>
            <a:solidFill>
              <a:srgbClr val="0000FF">
                <a:alpha val="20000"/>
              </a:srgb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/>
            <p:cNvSpPr/>
            <p:nvPr/>
          </p:nvSpPr>
          <p:spPr>
            <a:xfrm>
              <a:off x="2137382" y="3887058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/>
            <p:cNvSpPr/>
            <p:nvPr/>
          </p:nvSpPr>
          <p:spPr>
            <a:xfrm>
              <a:off x="2137382" y="4056216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正方形/長方形 117"/>
            <p:cNvSpPr/>
            <p:nvPr/>
          </p:nvSpPr>
          <p:spPr>
            <a:xfrm>
              <a:off x="2137382" y="4208616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正方形/長方形 118"/>
            <p:cNvSpPr/>
            <p:nvPr/>
          </p:nvSpPr>
          <p:spPr>
            <a:xfrm>
              <a:off x="1015389" y="3875016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正方形/長方形 119"/>
            <p:cNvSpPr/>
            <p:nvPr/>
          </p:nvSpPr>
          <p:spPr>
            <a:xfrm>
              <a:off x="1015389" y="4044174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正方形/長方形 120"/>
            <p:cNvSpPr/>
            <p:nvPr/>
          </p:nvSpPr>
          <p:spPr>
            <a:xfrm>
              <a:off x="1015389" y="4196575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2" name="グループ化 121"/>
          <p:cNvGrpSpPr/>
          <p:nvPr/>
        </p:nvGrpSpPr>
        <p:grpSpPr>
          <a:xfrm>
            <a:off x="7205755" y="3105316"/>
            <a:ext cx="1167518" cy="540000"/>
            <a:chOff x="1005864" y="3828174"/>
            <a:chExt cx="1167518" cy="540000"/>
          </a:xfrm>
        </p:grpSpPr>
        <p:sp>
          <p:nvSpPr>
            <p:cNvPr id="123" name="正方形/長方形 122"/>
            <p:cNvSpPr/>
            <p:nvPr/>
          </p:nvSpPr>
          <p:spPr>
            <a:xfrm>
              <a:off x="1053807" y="3828174"/>
              <a:ext cx="1080000" cy="540000"/>
            </a:xfrm>
            <a:prstGeom prst="rect">
              <a:avLst/>
            </a:prstGeom>
            <a:solidFill>
              <a:srgbClr val="0000FF">
                <a:alpha val="20000"/>
              </a:srgb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正方形/長方形 123"/>
            <p:cNvSpPr/>
            <p:nvPr/>
          </p:nvSpPr>
          <p:spPr>
            <a:xfrm>
              <a:off x="2137382" y="3887058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正方形/長方形 124"/>
            <p:cNvSpPr/>
            <p:nvPr/>
          </p:nvSpPr>
          <p:spPr>
            <a:xfrm>
              <a:off x="2137382" y="4056216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正方形/長方形 125"/>
            <p:cNvSpPr/>
            <p:nvPr/>
          </p:nvSpPr>
          <p:spPr>
            <a:xfrm>
              <a:off x="2137382" y="4208616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正方形/長方形 126"/>
            <p:cNvSpPr/>
            <p:nvPr/>
          </p:nvSpPr>
          <p:spPr>
            <a:xfrm>
              <a:off x="1005864" y="3875016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正方形/長方形 127"/>
            <p:cNvSpPr/>
            <p:nvPr/>
          </p:nvSpPr>
          <p:spPr>
            <a:xfrm>
              <a:off x="1005864" y="4044174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正方形/長方形 128"/>
            <p:cNvSpPr/>
            <p:nvPr/>
          </p:nvSpPr>
          <p:spPr>
            <a:xfrm>
              <a:off x="1005864" y="4196574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7733496" y="3103800"/>
            <a:ext cx="1700175" cy="540000"/>
            <a:chOff x="734762" y="3828174"/>
            <a:chExt cx="1700175" cy="540000"/>
          </a:xfrm>
        </p:grpSpPr>
        <p:sp>
          <p:nvSpPr>
            <p:cNvPr id="131" name="正方形/長方形 130"/>
            <p:cNvSpPr/>
            <p:nvPr/>
          </p:nvSpPr>
          <p:spPr>
            <a:xfrm>
              <a:off x="771055" y="3828174"/>
              <a:ext cx="1620000" cy="540000"/>
            </a:xfrm>
            <a:prstGeom prst="rect">
              <a:avLst/>
            </a:prstGeom>
            <a:solidFill>
              <a:srgbClr val="0000FF">
                <a:alpha val="20000"/>
              </a:srgb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正方形/長方形 131"/>
            <p:cNvSpPr/>
            <p:nvPr/>
          </p:nvSpPr>
          <p:spPr>
            <a:xfrm>
              <a:off x="2398937" y="3887058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正方形/長方形 132"/>
            <p:cNvSpPr/>
            <p:nvPr/>
          </p:nvSpPr>
          <p:spPr>
            <a:xfrm>
              <a:off x="2398937" y="4056216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正方形/長方形 133"/>
            <p:cNvSpPr/>
            <p:nvPr/>
          </p:nvSpPr>
          <p:spPr>
            <a:xfrm>
              <a:off x="2398937" y="4208616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正方形/長方形 134"/>
            <p:cNvSpPr/>
            <p:nvPr/>
          </p:nvSpPr>
          <p:spPr>
            <a:xfrm>
              <a:off x="734762" y="3883790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正方形/長方形 135"/>
            <p:cNvSpPr/>
            <p:nvPr/>
          </p:nvSpPr>
          <p:spPr>
            <a:xfrm>
              <a:off x="734762" y="4052948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正方形/長方形 136"/>
            <p:cNvSpPr/>
            <p:nvPr/>
          </p:nvSpPr>
          <p:spPr>
            <a:xfrm>
              <a:off x="734762" y="4205348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8" name="グループ化 137"/>
          <p:cNvGrpSpPr/>
          <p:nvPr/>
        </p:nvGrpSpPr>
        <p:grpSpPr>
          <a:xfrm>
            <a:off x="7072818" y="1708425"/>
            <a:ext cx="1154347" cy="150671"/>
            <a:chOff x="926270" y="2240967"/>
            <a:chExt cx="1154347" cy="150671"/>
          </a:xfrm>
        </p:grpSpPr>
        <p:sp>
          <p:nvSpPr>
            <p:cNvPr id="139" name="正方形/長方形 138"/>
            <p:cNvSpPr/>
            <p:nvPr/>
          </p:nvSpPr>
          <p:spPr>
            <a:xfrm>
              <a:off x="964617" y="2240967"/>
              <a:ext cx="1080000" cy="150671"/>
            </a:xfrm>
            <a:prstGeom prst="rect">
              <a:avLst/>
            </a:prstGeom>
            <a:solidFill>
              <a:srgbClr val="0000FF">
                <a:alpha val="20000"/>
              </a:srgb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正方形/長方形 139"/>
            <p:cNvSpPr/>
            <p:nvPr/>
          </p:nvSpPr>
          <p:spPr>
            <a:xfrm>
              <a:off x="2044617" y="2267808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正方形/長方形 140"/>
            <p:cNvSpPr/>
            <p:nvPr/>
          </p:nvSpPr>
          <p:spPr>
            <a:xfrm>
              <a:off x="926270" y="2262302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2" name="グループ化 141"/>
          <p:cNvGrpSpPr/>
          <p:nvPr/>
        </p:nvGrpSpPr>
        <p:grpSpPr>
          <a:xfrm>
            <a:off x="7728356" y="2322029"/>
            <a:ext cx="1693342" cy="150671"/>
            <a:chOff x="592648" y="2734539"/>
            <a:chExt cx="1693342" cy="150671"/>
          </a:xfrm>
        </p:grpSpPr>
        <p:sp>
          <p:nvSpPr>
            <p:cNvPr id="143" name="正方形/長方形 142"/>
            <p:cNvSpPr/>
            <p:nvPr/>
          </p:nvSpPr>
          <p:spPr>
            <a:xfrm>
              <a:off x="628648" y="2734539"/>
              <a:ext cx="1620000" cy="150671"/>
            </a:xfrm>
            <a:prstGeom prst="rect">
              <a:avLst/>
            </a:prstGeom>
            <a:solidFill>
              <a:srgbClr val="0000FF">
                <a:alpha val="20000"/>
              </a:srgb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正方形/長方形 143"/>
            <p:cNvSpPr/>
            <p:nvPr/>
          </p:nvSpPr>
          <p:spPr>
            <a:xfrm>
              <a:off x="2249990" y="2754367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正方形/長方形 144"/>
            <p:cNvSpPr/>
            <p:nvPr/>
          </p:nvSpPr>
          <p:spPr>
            <a:xfrm>
              <a:off x="592648" y="2755874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6" name="グループ化 155"/>
          <p:cNvGrpSpPr/>
          <p:nvPr/>
        </p:nvGrpSpPr>
        <p:grpSpPr>
          <a:xfrm>
            <a:off x="1812670" y="4541995"/>
            <a:ext cx="136185" cy="162703"/>
            <a:chOff x="2635250" y="5266538"/>
            <a:chExt cx="136185" cy="162703"/>
          </a:xfrm>
        </p:grpSpPr>
        <p:sp>
          <p:nvSpPr>
            <p:cNvPr id="54" name="正方形/長方形 53"/>
            <p:cNvSpPr/>
            <p:nvPr/>
          </p:nvSpPr>
          <p:spPr>
            <a:xfrm>
              <a:off x="2635250" y="5299363"/>
              <a:ext cx="136185" cy="129878"/>
            </a:xfrm>
            <a:prstGeom prst="rect">
              <a:avLst/>
            </a:prstGeom>
            <a:solidFill>
              <a:srgbClr val="0000FF">
                <a:alpha val="20000"/>
              </a:srgb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正方形/長方形 145"/>
            <p:cNvSpPr/>
            <p:nvPr/>
          </p:nvSpPr>
          <p:spPr>
            <a:xfrm rot="16200000">
              <a:off x="2686852" y="5230538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7" name="グループ化 146"/>
          <p:cNvGrpSpPr/>
          <p:nvPr/>
        </p:nvGrpSpPr>
        <p:grpSpPr>
          <a:xfrm>
            <a:off x="1612272" y="4715305"/>
            <a:ext cx="540000" cy="150671"/>
            <a:chOff x="4414275" y="2305042"/>
            <a:chExt cx="608119" cy="150671"/>
          </a:xfrm>
        </p:grpSpPr>
        <p:sp>
          <p:nvSpPr>
            <p:cNvPr id="148" name="正方形/長方形 147"/>
            <p:cNvSpPr/>
            <p:nvPr/>
          </p:nvSpPr>
          <p:spPr>
            <a:xfrm>
              <a:off x="4414275" y="2305042"/>
              <a:ext cx="608119" cy="150671"/>
            </a:xfrm>
            <a:prstGeom prst="rect">
              <a:avLst/>
            </a:prstGeom>
            <a:solidFill>
              <a:srgbClr val="0000FF">
                <a:alpha val="20000"/>
              </a:srgb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正方形/長方形 148"/>
            <p:cNvSpPr/>
            <p:nvPr/>
          </p:nvSpPr>
          <p:spPr>
            <a:xfrm>
              <a:off x="4463797" y="2328337"/>
              <a:ext cx="108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正方形/長方形 149"/>
            <p:cNvSpPr/>
            <p:nvPr/>
          </p:nvSpPr>
          <p:spPr>
            <a:xfrm>
              <a:off x="4664334" y="2328337"/>
              <a:ext cx="108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正方形/長方形 150"/>
            <p:cNvSpPr/>
            <p:nvPr/>
          </p:nvSpPr>
          <p:spPr>
            <a:xfrm>
              <a:off x="4852581" y="2328337"/>
              <a:ext cx="108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2" name="グループ化 151"/>
          <p:cNvGrpSpPr/>
          <p:nvPr/>
        </p:nvGrpSpPr>
        <p:grpSpPr>
          <a:xfrm>
            <a:off x="1030839" y="4973802"/>
            <a:ext cx="1695723" cy="150671"/>
            <a:chOff x="592648" y="2734539"/>
            <a:chExt cx="1695723" cy="150671"/>
          </a:xfrm>
          <a:solidFill>
            <a:schemeClr val="tx1">
              <a:lumMod val="50000"/>
              <a:lumOff val="50000"/>
              <a:alpha val="13000"/>
            </a:schemeClr>
          </a:solidFill>
        </p:grpSpPr>
        <p:sp>
          <p:nvSpPr>
            <p:cNvPr id="153" name="正方形/長方形 152"/>
            <p:cNvSpPr/>
            <p:nvPr/>
          </p:nvSpPr>
          <p:spPr>
            <a:xfrm>
              <a:off x="628648" y="2734539"/>
              <a:ext cx="1620000" cy="150671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正方形/長方形 153"/>
            <p:cNvSpPr/>
            <p:nvPr/>
          </p:nvSpPr>
          <p:spPr>
            <a:xfrm>
              <a:off x="2252371" y="2754367"/>
              <a:ext cx="36000" cy="10800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正方形/長方形 154"/>
            <p:cNvSpPr/>
            <p:nvPr/>
          </p:nvSpPr>
          <p:spPr>
            <a:xfrm>
              <a:off x="592648" y="2755874"/>
              <a:ext cx="36000" cy="10800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7" name="グループ化 156"/>
          <p:cNvGrpSpPr/>
          <p:nvPr/>
        </p:nvGrpSpPr>
        <p:grpSpPr>
          <a:xfrm>
            <a:off x="5100836" y="4499001"/>
            <a:ext cx="136185" cy="162703"/>
            <a:chOff x="2635250" y="5266538"/>
            <a:chExt cx="136185" cy="162703"/>
          </a:xfrm>
        </p:grpSpPr>
        <p:sp>
          <p:nvSpPr>
            <p:cNvPr id="158" name="正方形/長方形 157"/>
            <p:cNvSpPr/>
            <p:nvPr/>
          </p:nvSpPr>
          <p:spPr>
            <a:xfrm>
              <a:off x="2635250" y="5299363"/>
              <a:ext cx="136185" cy="129878"/>
            </a:xfrm>
            <a:prstGeom prst="rect">
              <a:avLst/>
            </a:prstGeom>
            <a:solidFill>
              <a:srgbClr val="0000FF">
                <a:alpha val="20000"/>
              </a:srgb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正方形/長方形 158"/>
            <p:cNvSpPr/>
            <p:nvPr/>
          </p:nvSpPr>
          <p:spPr>
            <a:xfrm rot="16200000">
              <a:off x="2686852" y="5230538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0" name="グループ化 159"/>
          <p:cNvGrpSpPr/>
          <p:nvPr/>
        </p:nvGrpSpPr>
        <p:grpSpPr>
          <a:xfrm>
            <a:off x="4900438" y="4672311"/>
            <a:ext cx="540000" cy="150671"/>
            <a:chOff x="4414275" y="2305042"/>
            <a:chExt cx="608119" cy="150671"/>
          </a:xfrm>
          <a:solidFill>
            <a:schemeClr val="tx1">
              <a:lumMod val="50000"/>
              <a:lumOff val="50000"/>
              <a:alpha val="11000"/>
            </a:schemeClr>
          </a:solidFill>
        </p:grpSpPr>
        <p:sp>
          <p:nvSpPr>
            <p:cNvPr id="161" name="正方形/長方形 160"/>
            <p:cNvSpPr/>
            <p:nvPr/>
          </p:nvSpPr>
          <p:spPr>
            <a:xfrm>
              <a:off x="4414275" y="2305042"/>
              <a:ext cx="608119" cy="150671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正方形/長方形 161"/>
            <p:cNvSpPr/>
            <p:nvPr/>
          </p:nvSpPr>
          <p:spPr>
            <a:xfrm>
              <a:off x="4463797" y="2328337"/>
              <a:ext cx="108000" cy="10800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正方形/長方形 162"/>
            <p:cNvSpPr/>
            <p:nvPr/>
          </p:nvSpPr>
          <p:spPr>
            <a:xfrm>
              <a:off x="4664334" y="2328337"/>
              <a:ext cx="108000" cy="10800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正方形/長方形 163"/>
            <p:cNvSpPr/>
            <p:nvPr/>
          </p:nvSpPr>
          <p:spPr>
            <a:xfrm>
              <a:off x="4852581" y="2328337"/>
              <a:ext cx="108000" cy="10800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5" name="グループ化 164"/>
          <p:cNvGrpSpPr/>
          <p:nvPr/>
        </p:nvGrpSpPr>
        <p:grpSpPr>
          <a:xfrm>
            <a:off x="4319005" y="4930808"/>
            <a:ext cx="1695723" cy="150671"/>
            <a:chOff x="592648" y="2734539"/>
            <a:chExt cx="1695723" cy="150671"/>
          </a:xfrm>
        </p:grpSpPr>
        <p:sp>
          <p:nvSpPr>
            <p:cNvPr id="166" name="正方形/長方形 165"/>
            <p:cNvSpPr/>
            <p:nvPr/>
          </p:nvSpPr>
          <p:spPr>
            <a:xfrm>
              <a:off x="628648" y="2734539"/>
              <a:ext cx="1620000" cy="150671"/>
            </a:xfrm>
            <a:prstGeom prst="rect">
              <a:avLst/>
            </a:prstGeom>
            <a:solidFill>
              <a:srgbClr val="0000FF">
                <a:alpha val="20000"/>
              </a:srgb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正方形/長方形 166"/>
            <p:cNvSpPr/>
            <p:nvPr/>
          </p:nvSpPr>
          <p:spPr>
            <a:xfrm>
              <a:off x="2252371" y="2754367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正方形/長方形 167"/>
            <p:cNvSpPr/>
            <p:nvPr/>
          </p:nvSpPr>
          <p:spPr>
            <a:xfrm>
              <a:off x="592648" y="2755874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9" name="グループ化 168"/>
          <p:cNvGrpSpPr/>
          <p:nvPr/>
        </p:nvGrpSpPr>
        <p:grpSpPr>
          <a:xfrm>
            <a:off x="1032184" y="5994410"/>
            <a:ext cx="1700175" cy="540000"/>
            <a:chOff x="734762" y="3828174"/>
            <a:chExt cx="1700175" cy="540000"/>
          </a:xfrm>
          <a:solidFill>
            <a:srgbClr val="0000FF">
              <a:alpha val="15000"/>
            </a:srgbClr>
          </a:solidFill>
        </p:grpSpPr>
        <p:sp>
          <p:nvSpPr>
            <p:cNvPr id="170" name="正方形/長方形 169"/>
            <p:cNvSpPr/>
            <p:nvPr/>
          </p:nvSpPr>
          <p:spPr>
            <a:xfrm>
              <a:off x="771055" y="3828174"/>
              <a:ext cx="1620000" cy="540000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5000"/>
              </a:schemeClr>
            </a:solidFill>
            <a:ln w="9525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正方形/長方形 170"/>
            <p:cNvSpPr/>
            <p:nvPr/>
          </p:nvSpPr>
          <p:spPr>
            <a:xfrm>
              <a:off x="2398937" y="3887058"/>
              <a:ext cx="36000" cy="10800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正方形/長方形 171"/>
            <p:cNvSpPr/>
            <p:nvPr/>
          </p:nvSpPr>
          <p:spPr>
            <a:xfrm>
              <a:off x="2398937" y="4056216"/>
              <a:ext cx="36000" cy="10800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正方形/長方形 172"/>
            <p:cNvSpPr/>
            <p:nvPr/>
          </p:nvSpPr>
          <p:spPr>
            <a:xfrm>
              <a:off x="2398937" y="4208616"/>
              <a:ext cx="36000" cy="10800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正方形/長方形 173"/>
            <p:cNvSpPr/>
            <p:nvPr/>
          </p:nvSpPr>
          <p:spPr>
            <a:xfrm>
              <a:off x="734762" y="3883790"/>
              <a:ext cx="36000" cy="10800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正方形/長方形 174"/>
            <p:cNvSpPr/>
            <p:nvPr/>
          </p:nvSpPr>
          <p:spPr>
            <a:xfrm>
              <a:off x="734762" y="4052948"/>
              <a:ext cx="36000" cy="10800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正方形/長方形 175"/>
            <p:cNvSpPr/>
            <p:nvPr/>
          </p:nvSpPr>
          <p:spPr>
            <a:xfrm>
              <a:off x="734762" y="4205348"/>
              <a:ext cx="36000" cy="10800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7" name="グループ化 176"/>
          <p:cNvGrpSpPr/>
          <p:nvPr/>
        </p:nvGrpSpPr>
        <p:grpSpPr>
          <a:xfrm rot="16200000">
            <a:off x="1315993" y="5998423"/>
            <a:ext cx="1157993" cy="540000"/>
            <a:chOff x="1015389" y="3828174"/>
            <a:chExt cx="1157993" cy="540000"/>
          </a:xfrm>
        </p:grpSpPr>
        <p:sp>
          <p:nvSpPr>
            <p:cNvPr id="178" name="正方形/長方形 177"/>
            <p:cNvSpPr/>
            <p:nvPr/>
          </p:nvSpPr>
          <p:spPr>
            <a:xfrm>
              <a:off x="1053807" y="3828174"/>
              <a:ext cx="1080000" cy="540000"/>
            </a:xfrm>
            <a:prstGeom prst="rect">
              <a:avLst/>
            </a:prstGeom>
            <a:solidFill>
              <a:srgbClr val="0000FF">
                <a:alpha val="20000"/>
              </a:srgb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正方形/長方形 178"/>
            <p:cNvSpPr/>
            <p:nvPr/>
          </p:nvSpPr>
          <p:spPr>
            <a:xfrm>
              <a:off x="2137382" y="3887058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正方形/長方形 179"/>
            <p:cNvSpPr/>
            <p:nvPr/>
          </p:nvSpPr>
          <p:spPr>
            <a:xfrm>
              <a:off x="2137382" y="4056216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正方形/長方形 180"/>
            <p:cNvSpPr/>
            <p:nvPr/>
          </p:nvSpPr>
          <p:spPr>
            <a:xfrm>
              <a:off x="2137382" y="4208616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正方形/長方形 181"/>
            <p:cNvSpPr/>
            <p:nvPr/>
          </p:nvSpPr>
          <p:spPr>
            <a:xfrm>
              <a:off x="1015389" y="3875016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正方形/長方形 182"/>
            <p:cNvSpPr/>
            <p:nvPr/>
          </p:nvSpPr>
          <p:spPr>
            <a:xfrm>
              <a:off x="1015389" y="4044174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正方形/長方形 183"/>
            <p:cNvSpPr/>
            <p:nvPr/>
          </p:nvSpPr>
          <p:spPr>
            <a:xfrm>
              <a:off x="1015389" y="4196575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86" name="正方形/長方形 185"/>
          <p:cNvSpPr/>
          <p:nvPr/>
        </p:nvSpPr>
        <p:spPr>
          <a:xfrm>
            <a:off x="1840836" y="6158026"/>
            <a:ext cx="136185" cy="142509"/>
          </a:xfrm>
          <a:prstGeom prst="rect">
            <a:avLst/>
          </a:prstGeom>
          <a:solidFill>
            <a:srgbClr val="0000FF">
              <a:alpha val="20000"/>
            </a:srgb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8" name="正方形/長方形 187"/>
          <p:cNvSpPr/>
          <p:nvPr/>
        </p:nvSpPr>
        <p:spPr>
          <a:xfrm>
            <a:off x="1867248" y="6173994"/>
            <a:ext cx="95902" cy="10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89" name="グループ化 188"/>
          <p:cNvGrpSpPr/>
          <p:nvPr/>
        </p:nvGrpSpPr>
        <p:grpSpPr>
          <a:xfrm>
            <a:off x="4217707" y="6030535"/>
            <a:ext cx="1700175" cy="540000"/>
            <a:chOff x="734762" y="3828174"/>
            <a:chExt cx="1700175" cy="540000"/>
          </a:xfrm>
        </p:grpSpPr>
        <p:sp>
          <p:nvSpPr>
            <p:cNvPr id="190" name="正方形/長方形 189"/>
            <p:cNvSpPr/>
            <p:nvPr/>
          </p:nvSpPr>
          <p:spPr>
            <a:xfrm>
              <a:off x="771055" y="3828174"/>
              <a:ext cx="1620000" cy="540000"/>
            </a:xfrm>
            <a:prstGeom prst="rect">
              <a:avLst/>
            </a:prstGeom>
            <a:solidFill>
              <a:srgbClr val="0000FF">
                <a:alpha val="20000"/>
              </a:srgb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正方形/長方形 190"/>
            <p:cNvSpPr/>
            <p:nvPr/>
          </p:nvSpPr>
          <p:spPr>
            <a:xfrm>
              <a:off x="2398937" y="3887058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正方形/長方形 191"/>
            <p:cNvSpPr/>
            <p:nvPr/>
          </p:nvSpPr>
          <p:spPr>
            <a:xfrm>
              <a:off x="2398937" y="4056216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正方形/長方形 192"/>
            <p:cNvSpPr/>
            <p:nvPr/>
          </p:nvSpPr>
          <p:spPr>
            <a:xfrm>
              <a:off x="2398937" y="4208616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正方形/長方形 193"/>
            <p:cNvSpPr/>
            <p:nvPr/>
          </p:nvSpPr>
          <p:spPr>
            <a:xfrm>
              <a:off x="734762" y="3883790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正方形/長方形 194"/>
            <p:cNvSpPr/>
            <p:nvPr/>
          </p:nvSpPr>
          <p:spPr>
            <a:xfrm>
              <a:off x="734762" y="4052948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正方形/長方形 195"/>
            <p:cNvSpPr/>
            <p:nvPr/>
          </p:nvSpPr>
          <p:spPr>
            <a:xfrm>
              <a:off x="734762" y="4205348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7" name="グループ化 196"/>
          <p:cNvGrpSpPr/>
          <p:nvPr/>
        </p:nvGrpSpPr>
        <p:grpSpPr>
          <a:xfrm rot="16200000">
            <a:off x="4514395" y="6034548"/>
            <a:ext cx="1157993" cy="540000"/>
            <a:chOff x="1015389" y="3828174"/>
            <a:chExt cx="1157993" cy="540000"/>
          </a:xfrm>
          <a:solidFill>
            <a:schemeClr val="tx1">
              <a:lumMod val="50000"/>
              <a:lumOff val="50000"/>
              <a:alpha val="15000"/>
            </a:schemeClr>
          </a:solidFill>
        </p:grpSpPr>
        <p:sp>
          <p:nvSpPr>
            <p:cNvPr id="198" name="正方形/長方形 197"/>
            <p:cNvSpPr/>
            <p:nvPr/>
          </p:nvSpPr>
          <p:spPr>
            <a:xfrm>
              <a:off x="1053807" y="3828174"/>
              <a:ext cx="1080000" cy="54000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正方形/長方形 198"/>
            <p:cNvSpPr/>
            <p:nvPr/>
          </p:nvSpPr>
          <p:spPr>
            <a:xfrm>
              <a:off x="2137382" y="3887058"/>
              <a:ext cx="36000" cy="10800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正方形/長方形 199"/>
            <p:cNvSpPr/>
            <p:nvPr/>
          </p:nvSpPr>
          <p:spPr>
            <a:xfrm>
              <a:off x="2137382" y="4056216"/>
              <a:ext cx="36000" cy="10800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正方形/長方形 200"/>
            <p:cNvSpPr/>
            <p:nvPr/>
          </p:nvSpPr>
          <p:spPr>
            <a:xfrm>
              <a:off x="2137382" y="4208616"/>
              <a:ext cx="36000" cy="10800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正方形/長方形 201"/>
            <p:cNvSpPr/>
            <p:nvPr/>
          </p:nvSpPr>
          <p:spPr>
            <a:xfrm>
              <a:off x="1015389" y="3875016"/>
              <a:ext cx="36000" cy="10800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正方形/長方形 202"/>
            <p:cNvSpPr/>
            <p:nvPr/>
          </p:nvSpPr>
          <p:spPr>
            <a:xfrm>
              <a:off x="1015389" y="4044174"/>
              <a:ext cx="36000" cy="10800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正方形/長方形 203"/>
            <p:cNvSpPr/>
            <p:nvPr/>
          </p:nvSpPr>
          <p:spPr>
            <a:xfrm>
              <a:off x="1015389" y="4196575"/>
              <a:ext cx="36000" cy="10800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05" name="正方形/長方形 204"/>
          <p:cNvSpPr/>
          <p:nvPr/>
        </p:nvSpPr>
        <p:spPr>
          <a:xfrm>
            <a:off x="5026359" y="6194151"/>
            <a:ext cx="136185" cy="142509"/>
          </a:xfrm>
          <a:prstGeom prst="rect">
            <a:avLst/>
          </a:prstGeom>
          <a:solidFill>
            <a:srgbClr val="0000FF">
              <a:alpha val="20000"/>
            </a:srgb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6" name="正方形/長方形 205"/>
          <p:cNvSpPr/>
          <p:nvPr/>
        </p:nvSpPr>
        <p:spPr>
          <a:xfrm>
            <a:off x="5049596" y="6216469"/>
            <a:ext cx="90000" cy="90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15" name="グループ化 214"/>
          <p:cNvGrpSpPr/>
          <p:nvPr/>
        </p:nvGrpSpPr>
        <p:grpSpPr>
          <a:xfrm>
            <a:off x="7536466" y="4932775"/>
            <a:ext cx="1693342" cy="150671"/>
            <a:chOff x="592648" y="2734539"/>
            <a:chExt cx="1693342" cy="150671"/>
          </a:xfrm>
        </p:grpSpPr>
        <p:sp>
          <p:nvSpPr>
            <p:cNvPr id="216" name="正方形/長方形 215"/>
            <p:cNvSpPr/>
            <p:nvPr/>
          </p:nvSpPr>
          <p:spPr>
            <a:xfrm>
              <a:off x="628648" y="2734539"/>
              <a:ext cx="1620000" cy="150671"/>
            </a:xfrm>
            <a:prstGeom prst="rect">
              <a:avLst/>
            </a:prstGeom>
            <a:solidFill>
              <a:srgbClr val="0000FF">
                <a:alpha val="20000"/>
              </a:srgb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正方形/長方形 216"/>
            <p:cNvSpPr/>
            <p:nvPr/>
          </p:nvSpPr>
          <p:spPr>
            <a:xfrm>
              <a:off x="2249990" y="2754367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正方形/長方形 217"/>
            <p:cNvSpPr/>
            <p:nvPr/>
          </p:nvSpPr>
          <p:spPr>
            <a:xfrm>
              <a:off x="592648" y="2755874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9" name="グループ化 218"/>
          <p:cNvGrpSpPr/>
          <p:nvPr/>
        </p:nvGrpSpPr>
        <p:grpSpPr>
          <a:xfrm>
            <a:off x="8290099" y="4743639"/>
            <a:ext cx="136185" cy="162703"/>
            <a:chOff x="2635250" y="5266538"/>
            <a:chExt cx="136185" cy="162703"/>
          </a:xfrm>
        </p:grpSpPr>
        <p:sp>
          <p:nvSpPr>
            <p:cNvPr id="220" name="正方形/長方形 219"/>
            <p:cNvSpPr/>
            <p:nvPr/>
          </p:nvSpPr>
          <p:spPr>
            <a:xfrm>
              <a:off x="2635250" y="5299363"/>
              <a:ext cx="136185" cy="129878"/>
            </a:xfrm>
            <a:prstGeom prst="rect">
              <a:avLst/>
            </a:prstGeom>
            <a:solidFill>
              <a:srgbClr val="0000FF">
                <a:alpha val="20000"/>
              </a:srgb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正方形/長方形 220"/>
            <p:cNvSpPr/>
            <p:nvPr/>
          </p:nvSpPr>
          <p:spPr>
            <a:xfrm rot="16200000">
              <a:off x="2686852" y="5230538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2" name="グループ化 221"/>
          <p:cNvGrpSpPr/>
          <p:nvPr/>
        </p:nvGrpSpPr>
        <p:grpSpPr>
          <a:xfrm rot="10800000">
            <a:off x="8248066" y="5115342"/>
            <a:ext cx="288000" cy="129878"/>
            <a:chOff x="2599250" y="5299363"/>
            <a:chExt cx="288000" cy="129878"/>
          </a:xfrm>
        </p:grpSpPr>
        <p:sp>
          <p:nvSpPr>
            <p:cNvPr id="223" name="正方形/長方形 222"/>
            <p:cNvSpPr/>
            <p:nvPr/>
          </p:nvSpPr>
          <p:spPr>
            <a:xfrm>
              <a:off x="2635250" y="5299363"/>
              <a:ext cx="252000" cy="129878"/>
            </a:xfrm>
            <a:prstGeom prst="rect">
              <a:avLst/>
            </a:prstGeom>
            <a:solidFill>
              <a:srgbClr val="0000FF">
                <a:alpha val="20000"/>
              </a:srgb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正方形/長方形 223"/>
            <p:cNvSpPr/>
            <p:nvPr/>
          </p:nvSpPr>
          <p:spPr>
            <a:xfrm rot="16200000">
              <a:off x="2566850" y="5346302"/>
              <a:ext cx="100800" cy="36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7" name="グループ化 226"/>
          <p:cNvGrpSpPr/>
          <p:nvPr/>
        </p:nvGrpSpPr>
        <p:grpSpPr>
          <a:xfrm>
            <a:off x="7492291" y="5916299"/>
            <a:ext cx="1700175" cy="540000"/>
            <a:chOff x="734762" y="3828174"/>
            <a:chExt cx="1700175" cy="540000"/>
          </a:xfrm>
        </p:grpSpPr>
        <p:sp>
          <p:nvSpPr>
            <p:cNvPr id="228" name="正方形/長方形 227"/>
            <p:cNvSpPr/>
            <p:nvPr/>
          </p:nvSpPr>
          <p:spPr>
            <a:xfrm>
              <a:off x="771055" y="3828174"/>
              <a:ext cx="1620000" cy="540000"/>
            </a:xfrm>
            <a:prstGeom prst="rect">
              <a:avLst/>
            </a:prstGeom>
            <a:solidFill>
              <a:srgbClr val="0000FF">
                <a:alpha val="20000"/>
              </a:srgb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正方形/長方形 228"/>
            <p:cNvSpPr/>
            <p:nvPr/>
          </p:nvSpPr>
          <p:spPr>
            <a:xfrm>
              <a:off x="2398937" y="3887058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正方形/長方形 229"/>
            <p:cNvSpPr/>
            <p:nvPr/>
          </p:nvSpPr>
          <p:spPr>
            <a:xfrm>
              <a:off x="2398937" y="4056216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正方形/長方形 230"/>
            <p:cNvSpPr/>
            <p:nvPr/>
          </p:nvSpPr>
          <p:spPr>
            <a:xfrm>
              <a:off x="2398937" y="4208616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正方形/長方形 231"/>
            <p:cNvSpPr/>
            <p:nvPr/>
          </p:nvSpPr>
          <p:spPr>
            <a:xfrm>
              <a:off x="734762" y="3883790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正方形/長方形 232"/>
            <p:cNvSpPr/>
            <p:nvPr/>
          </p:nvSpPr>
          <p:spPr>
            <a:xfrm>
              <a:off x="734762" y="4052948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正方形/長方形 233"/>
            <p:cNvSpPr/>
            <p:nvPr/>
          </p:nvSpPr>
          <p:spPr>
            <a:xfrm>
              <a:off x="734762" y="4205348"/>
              <a:ext cx="36000" cy="108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7" name="グループ化 236"/>
          <p:cNvGrpSpPr/>
          <p:nvPr/>
        </p:nvGrpSpPr>
        <p:grpSpPr>
          <a:xfrm>
            <a:off x="8300943" y="6079915"/>
            <a:ext cx="136185" cy="142509"/>
            <a:chOff x="7991847" y="6479164"/>
            <a:chExt cx="136185" cy="142509"/>
          </a:xfrm>
        </p:grpSpPr>
        <p:sp>
          <p:nvSpPr>
            <p:cNvPr id="235" name="正方形/長方形 234"/>
            <p:cNvSpPr/>
            <p:nvPr/>
          </p:nvSpPr>
          <p:spPr>
            <a:xfrm>
              <a:off x="7991847" y="6479164"/>
              <a:ext cx="136185" cy="142509"/>
            </a:xfrm>
            <a:prstGeom prst="rect">
              <a:avLst/>
            </a:prstGeom>
            <a:solidFill>
              <a:srgbClr val="0000FF">
                <a:alpha val="20000"/>
              </a:srgb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正方形/長方形 235"/>
            <p:cNvSpPr/>
            <p:nvPr/>
          </p:nvSpPr>
          <p:spPr>
            <a:xfrm>
              <a:off x="8014810" y="6504657"/>
              <a:ext cx="90000" cy="90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" name="テキスト ボックス 5"/>
          <p:cNvSpPr txBox="1"/>
          <p:nvPr/>
        </p:nvSpPr>
        <p:spPr>
          <a:xfrm>
            <a:off x="6241579" y="7010261"/>
            <a:ext cx="3192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Times" pitchFamily="18" charset="0"/>
              </a:rPr>
              <a:t>Trigger by 4 (or 3) coincidence</a:t>
            </a:r>
            <a:endParaRPr kumimoji="1" lang="ja-JP" altLang="en-US" b="1" dirty="0" smtClean="0">
              <a:latin typeface="Times" pitchFamily="18" charset="0"/>
            </a:endParaRP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281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27774" y="5125795"/>
            <a:ext cx="8572658" cy="1838548"/>
          </a:xfrm>
        </p:spPr>
        <p:txBody>
          <a:bodyPr/>
          <a:lstStyle/>
          <a:p>
            <a:r>
              <a:rPr kumimoji="1" lang="en-US" altLang="ja-JP" dirty="0" smtClean="0"/>
              <a:t>Lower </a:t>
            </a:r>
            <a:r>
              <a:rPr kumimoji="1" lang="en-US" altLang="ja-JP" i="1" dirty="0" err="1" smtClean="0"/>
              <a:t>E</a:t>
            </a:r>
            <a:r>
              <a:rPr kumimoji="1" lang="en-US" altLang="ja-JP" baseline="-25000" dirty="0" err="1" smtClean="0"/>
              <a:t>dep</a:t>
            </a:r>
            <a:r>
              <a:rPr kumimoji="1" lang="en-US" altLang="ja-JP" dirty="0" smtClean="0"/>
              <a:t> for MIP than for </a:t>
            </a:r>
            <a:r>
              <a:rPr kumimoji="1" lang="en-US" altLang="ja-JP" baseline="30000" dirty="0" smtClean="0"/>
              <a:t>90</a:t>
            </a:r>
            <a:r>
              <a:rPr kumimoji="1" lang="en-US" altLang="ja-JP" dirty="0" smtClean="0"/>
              <a:t>Sr</a:t>
            </a:r>
          </a:p>
          <a:p>
            <a:r>
              <a:rPr kumimoji="1" lang="en-US" altLang="ja-JP" dirty="0" smtClean="0"/>
              <a:t>Longer tail for Landau distribution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Signal amplitude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547" y="1203824"/>
            <a:ext cx="4608004" cy="3757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日付プレースホルダー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2551" y="1613141"/>
            <a:ext cx="3813962" cy="2938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7742844" y="1788404"/>
            <a:ext cx="203196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Times" pitchFamily="18" charset="0"/>
              </a:rPr>
              <a:t>Energy deposit </a:t>
            </a:r>
          </a:p>
          <a:p>
            <a:r>
              <a:rPr lang="en-US" altLang="ja-JP" b="1" dirty="0" smtClean="0">
                <a:latin typeface="Times" pitchFamily="18" charset="0"/>
              </a:rPr>
              <a:t>―</a:t>
            </a:r>
            <a:r>
              <a:rPr lang="ja-JP" altLang="en-US" b="1" dirty="0">
                <a:latin typeface="Times" pitchFamily="18" charset="0"/>
              </a:rPr>
              <a:t> </a:t>
            </a:r>
            <a:r>
              <a:rPr kumimoji="1" lang="en-US" altLang="ja-JP" b="1" baseline="30000" dirty="0" smtClean="0">
                <a:latin typeface="Times" pitchFamily="18" charset="0"/>
              </a:rPr>
              <a:t>90</a:t>
            </a:r>
            <a:r>
              <a:rPr kumimoji="1" lang="en-US" altLang="ja-JP" b="1" dirty="0" smtClean="0">
                <a:latin typeface="Times" pitchFamily="18" charset="0"/>
              </a:rPr>
              <a:t>Sr (MC)</a:t>
            </a:r>
          </a:p>
          <a:p>
            <a:r>
              <a:rPr lang="ja-JP" altLang="en-US" b="1" dirty="0" smtClean="0">
                <a:latin typeface="Times" pitchFamily="18" charset="0"/>
              </a:rPr>
              <a:t>● </a:t>
            </a:r>
            <a:r>
              <a:rPr lang="en-US" altLang="ja-JP" b="1" baseline="30000" dirty="0" smtClean="0">
                <a:latin typeface="Times" pitchFamily="18" charset="0"/>
              </a:rPr>
              <a:t>90</a:t>
            </a:r>
            <a:r>
              <a:rPr lang="en-US" altLang="ja-JP" b="1" dirty="0" smtClean="0">
                <a:latin typeface="Times" pitchFamily="18" charset="0"/>
              </a:rPr>
              <a:t>Sr (data)</a:t>
            </a:r>
          </a:p>
          <a:p>
            <a:r>
              <a:rPr lang="en-US" altLang="ja-JP" b="1" dirty="0" smtClean="0">
                <a:solidFill>
                  <a:srgbClr val="FF0000"/>
                </a:solidFill>
                <a:latin typeface="Times" pitchFamily="18" charset="0"/>
              </a:rPr>
              <a:t>―</a:t>
            </a:r>
            <a:r>
              <a:rPr lang="ja-JP" altLang="en-US" b="1" dirty="0" smtClean="0">
                <a:solidFill>
                  <a:srgbClr val="FF0000"/>
                </a:solidFill>
                <a:latin typeface="Times" pitchFamily="18" charset="0"/>
              </a:rPr>
              <a:t> </a:t>
            </a:r>
            <a:r>
              <a:rPr lang="en-US" altLang="ja-JP" b="1" dirty="0" smtClean="0">
                <a:solidFill>
                  <a:srgbClr val="FF0000"/>
                </a:solidFill>
                <a:latin typeface="Times" pitchFamily="18" charset="0"/>
              </a:rPr>
              <a:t>50MeV e</a:t>
            </a:r>
            <a:r>
              <a:rPr lang="en-US" altLang="ja-JP" b="1" baseline="30000" dirty="0" smtClean="0">
                <a:solidFill>
                  <a:srgbClr val="FF0000"/>
                </a:solidFill>
                <a:latin typeface="Times" pitchFamily="18" charset="0"/>
              </a:rPr>
              <a:t>+</a:t>
            </a:r>
            <a:r>
              <a:rPr lang="en-US" altLang="ja-JP" b="1" dirty="0" smtClean="0">
                <a:solidFill>
                  <a:srgbClr val="FF0000"/>
                </a:solidFill>
                <a:latin typeface="Times" pitchFamily="18" charset="0"/>
              </a:rPr>
              <a:t> (MC)</a:t>
            </a:r>
            <a:endParaRPr kumimoji="1" lang="en-US" altLang="ja-JP" b="1" dirty="0" smtClean="0">
              <a:solidFill>
                <a:srgbClr val="FF0000"/>
              </a:solidFill>
              <a:latin typeface="Times" pitchFamily="18" charset="0"/>
            </a:endParaRPr>
          </a:p>
          <a:p>
            <a:endParaRPr kumimoji="1" lang="ja-JP" altLang="en-US" b="1" dirty="0" smtClean="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4386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27774" y="4529037"/>
            <a:ext cx="8572658" cy="2229242"/>
          </a:xfrm>
        </p:spPr>
        <p:txBody>
          <a:bodyPr/>
          <a:lstStyle/>
          <a:p>
            <a:r>
              <a:rPr kumimoji="1" lang="en-US" altLang="ja-JP" dirty="0" smtClean="0"/>
              <a:t>Noise increased by ~40% </a:t>
            </a:r>
          </a:p>
          <a:p>
            <a:r>
              <a:rPr kumimoji="1" lang="en-US" altLang="ja-JP" dirty="0" smtClean="0"/>
              <a:t>Picked up coherent noise on </a:t>
            </a:r>
            <a:r>
              <a:rPr kumimoji="1" lang="en-US" altLang="ja-JP" dirty="0" err="1" smtClean="0"/>
              <a:t>SiPM</a:t>
            </a:r>
            <a:r>
              <a:rPr kumimoji="1" lang="en-US" altLang="ja-JP" dirty="0" smtClean="0"/>
              <a:t> boards?</a:t>
            </a:r>
          </a:p>
          <a:p>
            <a:pPr lvl="1"/>
            <a:r>
              <a:rPr kumimoji="1" lang="en-US" altLang="ja-JP" dirty="0" smtClean="0"/>
              <a:t>RC with PCB (PSI) doesn’t show increase noise</a:t>
            </a:r>
          </a:p>
          <a:p>
            <a:r>
              <a:rPr kumimoji="1" lang="en-US" altLang="ja-JP" dirty="0" smtClean="0"/>
              <a:t>Due to high hit rate?</a:t>
            </a:r>
          </a:p>
          <a:p>
            <a:r>
              <a:rPr kumimoji="1" lang="en-US" altLang="ja-JP" dirty="0" smtClean="0"/>
              <a:t>Under investigation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Noise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pic>
        <p:nvPicPr>
          <p:cNvPr id="5" name="コンテンツ プレースホルダー 18"/>
          <p:cNvPicPr>
            <a:picLocks noGrp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0095" y="1033733"/>
            <a:ext cx="4267200" cy="3379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吹き出し 5"/>
          <p:cNvSpPr/>
          <p:nvPr/>
        </p:nvSpPr>
        <p:spPr>
          <a:xfrm>
            <a:off x="3145263" y="2397298"/>
            <a:ext cx="1224136" cy="360040"/>
          </a:xfrm>
          <a:prstGeom prst="wedgeRoundRectCallout">
            <a:avLst>
              <a:gd name="adj1" fmla="val -68289"/>
              <a:gd name="adj2" fmla="val 11922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800" dirty="0" smtClean="0">
                <a:latin typeface="Cambria Math" pitchFamily="18" charset="0"/>
                <a:ea typeface="Cambria Math" pitchFamily="18" charset="0"/>
              </a:rPr>
              <a:t>Beam test</a:t>
            </a:r>
            <a:endParaRPr kumimoji="1" lang="ja-JP" altLang="en-US" sz="1800" dirty="0">
              <a:latin typeface="Cambria Math" pitchFamily="18" charset="0"/>
            </a:endParaRPr>
          </a:p>
        </p:txBody>
      </p:sp>
      <p:sp>
        <p:nvSpPr>
          <p:cNvPr id="7" name="角丸四角形吹き出し 6"/>
          <p:cNvSpPr/>
          <p:nvPr/>
        </p:nvSpPr>
        <p:spPr>
          <a:xfrm>
            <a:off x="2699659" y="1412002"/>
            <a:ext cx="648072" cy="360040"/>
          </a:xfrm>
          <a:prstGeom prst="wedgeRoundRectCallout">
            <a:avLst>
              <a:gd name="adj1" fmla="val -60468"/>
              <a:gd name="adj2" fmla="val 15074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800" dirty="0" smtClean="0">
                <a:latin typeface="Cambria Math" pitchFamily="18" charset="0"/>
                <a:ea typeface="Cambria Math" pitchFamily="18" charset="0"/>
              </a:rPr>
              <a:t>Lab</a:t>
            </a:r>
            <a:endParaRPr kumimoji="1" lang="ja-JP" altLang="en-US" sz="1800" dirty="0">
              <a:latin typeface="Cambria Math" pitchFamily="18" charset="0"/>
            </a:endParaRPr>
          </a:p>
        </p:txBody>
      </p:sp>
      <p:pic>
        <p:nvPicPr>
          <p:cNvPr id="9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9747" y="1168482"/>
            <a:ext cx="3795914" cy="3094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日付プレースホルダー 7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207617" y="1556376"/>
            <a:ext cx="2655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  <a:latin typeface="Times" pitchFamily="18" charset="0"/>
              </a:rPr>
              <a:t>Correlation b/w counters</a:t>
            </a:r>
            <a:endParaRPr kumimoji="1" lang="ja-JP" altLang="en-US" b="1" dirty="0" smtClean="0">
              <a:solidFill>
                <a:srgbClr val="FF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9376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Some analysis &amp; results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0815" y="978328"/>
            <a:ext cx="3202730" cy="324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009" y="4218968"/>
            <a:ext cx="3130536" cy="3239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3" name="グループ化 12"/>
          <p:cNvGrpSpPr/>
          <p:nvPr/>
        </p:nvGrpSpPr>
        <p:grpSpPr>
          <a:xfrm>
            <a:off x="8120664" y="2636489"/>
            <a:ext cx="1944216" cy="1199410"/>
            <a:chOff x="2638649" y="1687132"/>
            <a:chExt cx="1944216" cy="1199410"/>
          </a:xfrm>
        </p:grpSpPr>
        <p:sp>
          <p:nvSpPr>
            <p:cNvPr id="5" name="正方形/長方形 4"/>
            <p:cNvSpPr/>
            <p:nvPr/>
          </p:nvSpPr>
          <p:spPr>
            <a:xfrm>
              <a:off x="2941943" y="1842425"/>
              <a:ext cx="1368152" cy="18002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2638649" y="2456469"/>
              <a:ext cx="1944216" cy="18002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7" name="円/楕円 6"/>
            <p:cNvSpPr/>
            <p:nvPr/>
          </p:nvSpPr>
          <p:spPr>
            <a:xfrm>
              <a:off x="3950055" y="1898101"/>
              <a:ext cx="108012" cy="9001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8" name="円/楕円 7"/>
            <p:cNvSpPr/>
            <p:nvPr/>
          </p:nvSpPr>
          <p:spPr>
            <a:xfrm>
              <a:off x="3070697" y="2501474"/>
              <a:ext cx="108012" cy="9001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cxnSp>
          <p:nvCxnSpPr>
            <p:cNvPr id="9" name="直線矢印コネクタ 8"/>
            <p:cNvCxnSpPr/>
            <p:nvPr/>
          </p:nvCxnSpPr>
          <p:spPr>
            <a:xfrm flipV="1">
              <a:off x="2638649" y="1687132"/>
              <a:ext cx="1671446" cy="119941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634589" y="1339403"/>
            <a:ext cx="6126818" cy="5496149"/>
          </a:xfrm>
        </p:spPr>
        <p:txBody>
          <a:bodyPr/>
          <a:lstStyle/>
          <a:p>
            <a:r>
              <a:rPr kumimoji="1" lang="en-US" altLang="ja-JP" sz="2400" dirty="0" smtClean="0">
                <a:solidFill>
                  <a:srgbClr val="C00000"/>
                </a:solidFill>
              </a:rPr>
              <a:t>Propagation time</a:t>
            </a:r>
            <a:r>
              <a:rPr kumimoji="1" lang="en-US" altLang="ja-JP" sz="2400" dirty="0" smtClean="0"/>
              <a:t> b/w two counters depends on particle’s direction</a:t>
            </a:r>
          </a:p>
          <a:p>
            <a:pPr lvl="1"/>
            <a:r>
              <a:rPr kumimoji="1" lang="en-US" altLang="ja-JP" sz="2000" dirty="0"/>
              <a:t>P</a:t>
            </a:r>
            <a:r>
              <a:rPr kumimoji="1" lang="en-US" altLang="ja-JP" sz="2000" dirty="0" smtClean="0"/>
              <a:t>articles are not collimated.</a:t>
            </a:r>
          </a:p>
          <a:p>
            <a:pPr lvl="2"/>
            <a:r>
              <a:rPr kumimoji="1" lang="en-US" altLang="ja-JP" sz="2000" dirty="0" smtClean="0"/>
              <a:t>Many comes from </a:t>
            </a:r>
            <a:r>
              <a:rPr kumimoji="1" lang="en-US" altLang="ja-JP" sz="2000" dirty="0" smtClean="0"/>
              <a:t>off-target</a:t>
            </a:r>
            <a:endParaRPr kumimoji="1" lang="en-US" altLang="ja-JP" sz="2000" dirty="0" smtClean="0"/>
          </a:p>
          <a:p>
            <a:pPr lvl="2"/>
            <a:r>
              <a:rPr kumimoji="1" lang="en-US" altLang="ja-JP" sz="2000" dirty="0" smtClean="0"/>
              <a:t>No tracker, no calorimeter </a:t>
            </a:r>
          </a:p>
          <a:p>
            <a:pPr lvl="2"/>
            <a:r>
              <a:rPr kumimoji="1" lang="en-US" altLang="ja-JP" sz="2000" dirty="0" smtClean="0"/>
              <a:t>Uncertainty of the counter’s alignment</a:t>
            </a:r>
          </a:p>
          <a:p>
            <a:pPr lvl="1"/>
            <a:r>
              <a:rPr kumimoji="1" lang="en-US" altLang="ja-JP" sz="2000" dirty="0" smtClean="0"/>
              <a:t>Corrected </a:t>
            </a:r>
            <a:r>
              <a:rPr kumimoji="1" lang="en-US" altLang="ja-JP" sz="2000" dirty="0" smtClean="0"/>
              <a:t>by reconstructed hit points</a:t>
            </a:r>
          </a:p>
          <a:p>
            <a:pPr lvl="2">
              <a:spcAft>
                <a:spcPts val="1200"/>
              </a:spcAft>
            </a:pPr>
            <a:r>
              <a:rPr kumimoji="1" lang="en-US" altLang="ja-JP" sz="2000" dirty="0" smtClean="0"/>
              <a:t>only one direction</a:t>
            </a:r>
          </a:p>
          <a:p>
            <a:r>
              <a:rPr kumimoji="1" lang="en-US" altLang="ja-JP" sz="2400" dirty="0" smtClean="0">
                <a:solidFill>
                  <a:srgbClr val="C00000"/>
                </a:solidFill>
              </a:rPr>
              <a:t>Position dependence</a:t>
            </a:r>
            <a:r>
              <a:rPr kumimoji="1" lang="en-US" altLang="ja-JP" sz="2400" dirty="0" smtClean="0"/>
              <a:t> is observed</a:t>
            </a:r>
          </a:p>
          <a:p>
            <a:pPr lvl="1"/>
            <a:r>
              <a:rPr kumimoji="1" lang="en-US" altLang="ja-JP" sz="2000" dirty="0" smtClean="0"/>
              <a:t>consistent with that in Lab data</a:t>
            </a:r>
          </a:p>
          <a:p>
            <a:pPr lvl="1"/>
            <a:r>
              <a:rPr kumimoji="1" lang="en-US" altLang="ja-JP" sz="2000" dirty="0" smtClean="0"/>
              <a:t>corrected with rec. position</a:t>
            </a:r>
          </a:p>
          <a:p>
            <a:pPr lvl="1"/>
            <a:endParaRPr kumimoji="1" lang="ja-JP" altLang="en-US" dirty="0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48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684" y="924024"/>
            <a:ext cx="5324475" cy="3781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" name="グループ化 10"/>
          <p:cNvGrpSpPr/>
          <p:nvPr/>
        </p:nvGrpSpPr>
        <p:grpSpPr>
          <a:xfrm>
            <a:off x="6318597" y="641897"/>
            <a:ext cx="3644722" cy="1773111"/>
            <a:chOff x="6581103" y="609481"/>
            <a:chExt cx="3499521" cy="2260166"/>
          </a:xfrm>
          <a:solidFill>
            <a:schemeClr val="accent3">
              <a:lumMod val="20000"/>
              <a:lumOff val="80000"/>
            </a:schemeClr>
          </a:solidFill>
        </p:grpSpPr>
        <p:sp>
          <p:nvSpPr>
            <p:cNvPr id="12" name="角丸四角形 11"/>
            <p:cNvSpPr/>
            <p:nvPr/>
          </p:nvSpPr>
          <p:spPr>
            <a:xfrm>
              <a:off x="6581103" y="609481"/>
              <a:ext cx="3499521" cy="2260166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7484871" y="969105"/>
              <a:ext cx="1759261" cy="41080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dirty="0" smtClean="0">
                  <a:solidFill>
                    <a:schemeClr val="tx1"/>
                  </a:solidFill>
                  <a:latin typeface="Cambria Math" pitchFamily="18" charset="0"/>
                  <a:ea typeface="Cambria Math" pitchFamily="18" charset="0"/>
                </a:rPr>
                <a:t>C1</a:t>
              </a:r>
              <a:endParaRPr kumimoji="1" lang="ja-JP" altLang="en-US" dirty="0">
                <a:solidFill>
                  <a:schemeClr val="tx1"/>
                </a:solidFill>
                <a:latin typeface="Cambria Math" pitchFamily="18" charset="0"/>
              </a:endParaRPr>
            </a:p>
          </p:txBody>
        </p:sp>
        <p:sp>
          <p:nvSpPr>
            <p:cNvPr id="6" name="テキスト ボックス 9"/>
            <p:cNvSpPr txBox="1"/>
            <p:nvPr/>
          </p:nvSpPr>
          <p:spPr>
            <a:xfrm>
              <a:off x="7913564" y="1461390"/>
              <a:ext cx="1069308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r>
                <a:rPr kumimoji="1" lang="en-US" altLang="ja-JP" sz="2000" dirty="0" smtClean="0">
                  <a:latin typeface="Cambria Math" pitchFamily="18" charset="0"/>
                  <a:ea typeface="Cambria Math" pitchFamily="18" charset="0"/>
                </a:rPr>
                <a:t>5 mm</a:t>
              </a:r>
              <a:endParaRPr kumimoji="1" lang="ja-JP" altLang="en-US" sz="2000" dirty="0">
                <a:latin typeface="Cambria Math" pitchFamily="18" charset="0"/>
              </a:endParaRPr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7093568" y="1976626"/>
              <a:ext cx="2513231" cy="38967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dirty="0" smtClean="0">
                  <a:solidFill>
                    <a:schemeClr val="tx1"/>
                  </a:solidFill>
                  <a:latin typeface="Cambria Math" pitchFamily="18" charset="0"/>
                  <a:ea typeface="Cambria Math" pitchFamily="18" charset="0"/>
                </a:rPr>
                <a:t>C2</a:t>
              </a:r>
              <a:endParaRPr kumimoji="1" lang="ja-JP" altLang="en-US" dirty="0">
                <a:solidFill>
                  <a:schemeClr val="tx1"/>
                </a:solidFill>
                <a:latin typeface="Cambria Math" pitchFamily="18" charset="0"/>
              </a:endParaRPr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8210204" y="1976626"/>
              <a:ext cx="251323" cy="389672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8196896" y="969105"/>
              <a:ext cx="251323" cy="410802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27774" y="5756856"/>
            <a:ext cx="8572658" cy="1323882"/>
          </a:xfrm>
        </p:spPr>
        <p:txBody>
          <a:bodyPr/>
          <a:lstStyle/>
          <a:p>
            <a:r>
              <a:rPr kumimoji="1" lang="en-US" altLang="ja-JP" dirty="0" smtClean="0"/>
              <a:t>w/o position cut, two-counter res = 40 </a:t>
            </a:r>
            <a:r>
              <a:rPr kumimoji="1" lang="en-US" altLang="ja-JP" dirty="0" err="1" smtClean="0"/>
              <a:t>ps</a:t>
            </a:r>
            <a:endParaRPr kumimoji="1" lang="en-US" altLang="ja-JP" dirty="0" smtClean="0"/>
          </a:p>
          <a:p>
            <a:r>
              <a:rPr kumimoji="1" lang="en-US" altLang="ja-JP" dirty="0" smtClean="0"/>
              <a:t>w/ position cut for 5mm, 36 </a:t>
            </a:r>
            <a:r>
              <a:rPr kumimoji="1" lang="en-US" altLang="ja-JP" dirty="0" err="1" smtClean="0"/>
              <a:t>ps</a:t>
            </a:r>
            <a:endParaRPr kumimoji="1" lang="en-US" altLang="ja-JP" dirty="0" smtClean="0"/>
          </a:p>
          <a:p>
            <a:r>
              <a:rPr kumimoji="1" lang="en-US" altLang="ja-JP" dirty="0" smtClean="0"/>
              <a:t>Deteriorated as noise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Parallel configuration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cxnSp>
        <p:nvCxnSpPr>
          <p:cNvPr id="14" name="直線矢印コネクタ 13"/>
          <p:cNvCxnSpPr/>
          <p:nvPr/>
        </p:nvCxnSpPr>
        <p:spPr>
          <a:xfrm flipV="1">
            <a:off x="8001432" y="641897"/>
            <a:ext cx="261750" cy="165054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4041520" y="4566092"/>
            <a:ext cx="1828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Times" pitchFamily="18" charset="0"/>
              </a:rPr>
              <a:t>(T</a:t>
            </a:r>
            <a:r>
              <a:rPr kumimoji="1" lang="en-US" altLang="ja-JP" b="1" baseline="-25000" dirty="0" smtClean="0">
                <a:latin typeface="Times" pitchFamily="18" charset="0"/>
              </a:rPr>
              <a:t>1</a:t>
            </a:r>
            <a:r>
              <a:rPr kumimoji="1" lang="en-US" altLang="ja-JP" b="1" dirty="0" smtClean="0">
                <a:latin typeface="Times" pitchFamily="18" charset="0"/>
              </a:rPr>
              <a:t> – T</a:t>
            </a:r>
            <a:r>
              <a:rPr kumimoji="1" lang="en-US" altLang="ja-JP" b="1" baseline="-25000" dirty="0" smtClean="0">
                <a:latin typeface="Times" pitchFamily="18" charset="0"/>
              </a:rPr>
              <a:t>2</a:t>
            </a:r>
            <a:r>
              <a:rPr kumimoji="1" lang="en-US" altLang="ja-JP" b="1" dirty="0" smtClean="0">
                <a:latin typeface="Times" pitchFamily="18" charset="0"/>
              </a:rPr>
              <a:t>) / 2 (sec)</a:t>
            </a:r>
            <a:endParaRPr kumimoji="1" lang="ja-JP" altLang="en-US" b="1" dirty="0" smtClean="0">
              <a:latin typeface="Times" pitchFamily="18" charset="0"/>
            </a:endParaRPr>
          </a:p>
        </p:txBody>
      </p:sp>
      <p:sp>
        <p:nvSpPr>
          <p:cNvPr id="13" name="日付プレースホルダー 1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  <p:sp>
        <p:nvSpPr>
          <p:cNvPr id="15" name="テキスト ボックス 14"/>
          <p:cNvSpPr txBox="1"/>
          <p:nvPr/>
        </p:nvSpPr>
        <p:spPr>
          <a:xfrm rot="1536147">
            <a:off x="3614424" y="1360516"/>
            <a:ext cx="20312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FB6A5F"/>
                </a:solidFill>
                <a:latin typeface="Times" pitchFamily="18" charset="0"/>
              </a:rPr>
              <a:t>Preliminary</a:t>
            </a:r>
            <a:endParaRPr kumimoji="1" lang="ja-JP" altLang="en-US" b="1" dirty="0" smtClean="0">
              <a:solidFill>
                <a:srgbClr val="FB6A5F"/>
              </a:solidFill>
              <a:latin typeface="Times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テキスト ボックス 16"/>
              <p:cNvSpPr txBox="1"/>
              <p:nvPr/>
            </p:nvSpPr>
            <p:spPr>
              <a:xfrm>
                <a:off x="396183" y="4804749"/>
                <a:ext cx="3692229" cy="893771"/>
              </a:xfrm>
              <a:prstGeom prst="rect">
                <a:avLst/>
              </a:prstGeom>
              <a:noFill/>
              <a:ln>
                <a:solidFill>
                  <a:srgbClr val="00B0F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>
                    <a:latin typeface="Times" pitchFamily="18" charset="0"/>
                  </a:rPr>
                  <a:t>Two-counter resolution is evaluated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1" i="1" smtClean="0">
                          <a:latin typeface="Cambria Math"/>
                        </a:rPr>
                        <m:t>𝝈</m:t>
                      </m:r>
                      <m:d>
                        <m:dPr>
                          <m:ctrlPr>
                            <a:rPr kumimoji="1" lang="en-US" altLang="ja-JP" b="1" i="1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altLang="ja-JP" b="1" i="1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altLang="ja-JP" b="1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b="1" i="1" smtClean="0">
                                      <a:latin typeface="Cambria Math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en-US" altLang="ja-JP" b="1" i="1" smtClean="0">
                                      <a:latin typeface="Cambria Math"/>
                                    </a:rPr>
                                    <m:t>𝟏</m:t>
                                  </m:r>
                                </m:sub>
                              </m:sSub>
                              <m:r>
                                <a:rPr lang="en-US" altLang="ja-JP" b="1" i="1" smtClean="0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altLang="ja-JP" b="1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b="1" i="1" smtClean="0">
                                      <a:latin typeface="Cambria Math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en-US" altLang="ja-JP" b="1" i="1" smtClean="0">
                                      <a:latin typeface="Cambria Math"/>
                                    </a:rPr>
                                    <m:t>𝟐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altLang="ja-JP" b="1" i="1">
                                  <a:latin typeface="Cambria Math"/>
                                </a:rPr>
                                <m:t>𝟐</m:t>
                              </m:r>
                            </m:den>
                          </m:f>
                        </m:e>
                      </m:d>
                      <m:r>
                        <a:rPr lang="en-US" altLang="ja-JP" b="1" i="1">
                          <a:latin typeface="Cambria Math"/>
                        </a:rPr>
                        <m:t>=</m:t>
                      </m:r>
                      <m:r>
                        <a:rPr lang="en-US" altLang="ja-JP" b="1" i="1">
                          <a:latin typeface="Cambria Math"/>
                        </a:rPr>
                        <m:t>𝝈</m:t>
                      </m:r>
                      <m:d>
                        <m:dPr>
                          <m:ctrlPr>
                            <a:rPr lang="en-US" altLang="ja-JP" b="1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altLang="ja-JP" b="1" i="1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altLang="ja-JP" b="1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b="1" i="1">
                                      <a:latin typeface="Cambria Math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en-US" altLang="ja-JP" b="1" i="1">
                                      <a:latin typeface="Cambria Math"/>
                                    </a:rPr>
                                    <m:t>𝟏</m:t>
                                  </m:r>
                                </m:sub>
                              </m:sSub>
                              <m:r>
                                <a:rPr lang="en-US" altLang="ja-JP" b="1" i="1" smtClean="0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altLang="ja-JP" b="1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b="1" i="1">
                                      <a:latin typeface="Cambria Math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en-US" altLang="ja-JP" b="1" i="1">
                                      <a:latin typeface="Cambria Math"/>
                                    </a:rPr>
                                    <m:t>𝟐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altLang="ja-JP" b="1" i="1">
                                  <a:latin typeface="Cambria Math"/>
                                </a:rPr>
                                <m:t>𝟐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kumimoji="1" lang="ja-JP" altLang="en-US" b="1" dirty="0" smtClean="0">
                  <a:latin typeface="Times" pitchFamily="18" charset="0"/>
                </a:endParaRPr>
              </a:p>
            </p:txBody>
          </p:sp>
        </mc:Choice>
        <mc:Fallback xmlns="">
          <p:sp>
            <p:nvSpPr>
              <p:cNvPr id="17" name="テキスト ボックス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183" y="4804749"/>
                <a:ext cx="3692229" cy="893771"/>
              </a:xfrm>
              <a:prstGeom prst="rect">
                <a:avLst/>
              </a:prstGeom>
              <a:blipFill rotWithShape="1">
                <a:blip r:embed="rId4"/>
                <a:stretch>
                  <a:fillRect l="-1316" t="-2685" r="-493"/>
                </a:stretch>
              </a:blipFill>
              <a:ln>
                <a:solidFill>
                  <a:srgbClr val="00B0F0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4640" y="2814736"/>
            <a:ext cx="3455194" cy="2770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テキスト ボックス 17"/>
          <p:cNvSpPr txBox="1"/>
          <p:nvPr/>
        </p:nvSpPr>
        <p:spPr>
          <a:xfrm>
            <a:off x="6547524" y="2523365"/>
            <a:ext cx="2713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Times" pitchFamily="18" charset="0"/>
              </a:rPr>
              <a:t>Noise (C1-1) </a:t>
            </a:r>
            <a:r>
              <a:rPr kumimoji="1" lang="en-US" altLang="ja-JP" b="1" dirty="0" err="1" smtClean="0">
                <a:latin typeface="Times" pitchFamily="18" charset="0"/>
              </a:rPr>
              <a:t>vs</a:t>
            </a:r>
            <a:r>
              <a:rPr kumimoji="1" lang="en-US" altLang="ja-JP" b="1" dirty="0" smtClean="0">
                <a:latin typeface="Times" pitchFamily="18" charset="0"/>
              </a:rPr>
              <a:t> resolution</a:t>
            </a:r>
            <a:endParaRPr kumimoji="1" lang="ja-JP" altLang="en-US" b="1" dirty="0" smtClean="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3619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658" y="1036106"/>
            <a:ext cx="5400675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27774" y="5267459"/>
            <a:ext cx="8572658" cy="1635617"/>
          </a:xfrm>
        </p:spPr>
        <p:txBody>
          <a:bodyPr/>
          <a:lstStyle/>
          <a:p>
            <a:r>
              <a:rPr kumimoji="1" lang="en-US" altLang="ja-JP" dirty="0" smtClean="0"/>
              <a:t>Measured two-counter resolution: 38 </a:t>
            </a:r>
            <a:r>
              <a:rPr kumimoji="1" lang="en-US" altLang="ja-JP" dirty="0" err="1" smtClean="0"/>
              <a:t>ps</a:t>
            </a:r>
            <a:endParaRPr kumimoji="1" lang="en-US" altLang="ja-JP" dirty="0" smtClean="0"/>
          </a:p>
          <a:p>
            <a:r>
              <a:rPr kumimoji="1" lang="en-US" altLang="ja-JP" dirty="0" smtClean="0"/>
              <a:t>Improved by selecting center (5x5 mm</a:t>
            </a:r>
            <a:r>
              <a:rPr kumimoji="1" lang="en-US" altLang="ja-JP" baseline="30000" dirty="0" smtClean="0"/>
              <a:t>2</a:t>
            </a:r>
            <a:r>
              <a:rPr kumimoji="1" lang="en-US" altLang="ja-JP" dirty="0" smtClean="0"/>
              <a:t>):</a:t>
            </a:r>
          </a:p>
          <a:p>
            <a:pPr lvl="1"/>
            <a:r>
              <a:rPr kumimoji="1" lang="en-US" altLang="ja-JP" dirty="0" smtClean="0"/>
              <a:t>eliminate (reduce) uncertainty of path length</a:t>
            </a:r>
          </a:p>
          <a:p>
            <a:pPr lvl="1"/>
            <a:r>
              <a:rPr kumimoji="1" lang="en-US" altLang="ja-JP" sz="3200" dirty="0" smtClean="0">
                <a:solidFill>
                  <a:srgbClr val="FF0000"/>
                </a:solidFill>
              </a:rPr>
              <a:t>34 </a:t>
            </a:r>
            <a:r>
              <a:rPr kumimoji="1" lang="en-US" altLang="ja-JP" sz="3200" dirty="0" err="1">
                <a:solidFill>
                  <a:srgbClr val="FF0000"/>
                </a:solidFill>
              </a:rPr>
              <a:t>ps</a:t>
            </a:r>
            <a:endParaRPr kumimoji="1" lang="en-US" altLang="ja-JP" sz="3200" dirty="0" smtClean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sp>
        <p:nvSpPr>
          <p:cNvPr id="7" name="角丸四角形 6"/>
          <p:cNvSpPr/>
          <p:nvPr/>
        </p:nvSpPr>
        <p:spPr>
          <a:xfrm>
            <a:off x="6126903" y="609480"/>
            <a:ext cx="3953722" cy="2572027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H="1">
            <a:off x="6237997" y="1977632"/>
            <a:ext cx="3024336" cy="0"/>
          </a:xfrm>
          <a:prstGeom prst="straightConnector1">
            <a:avLst/>
          </a:prstGeom>
          <a:ln w="762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正方形/長方形 8"/>
          <p:cNvSpPr/>
          <p:nvPr/>
        </p:nvSpPr>
        <p:spPr>
          <a:xfrm rot="5400000">
            <a:off x="7044415" y="1695666"/>
            <a:ext cx="1734164" cy="557961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en-US" altLang="ja-JP" sz="2000" dirty="0" smtClean="0"/>
          </a:p>
        </p:txBody>
      </p:sp>
      <p:sp>
        <p:nvSpPr>
          <p:cNvPr id="10" name="正方形/長方形 9"/>
          <p:cNvSpPr/>
          <p:nvPr/>
        </p:nvSpPr>
        <p:spPr>
          <a:xfrm>
            <a:off x="7251483" y="1695665"/>
            <a:ext cx="1320034" cy="557961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2000" dirty="0" smtClean="0"/>
              <a:t>C1</a:t>
            </a:r>
            <a:endParaRPr kumimoji="1" lang="ja-JP" altLang="en-US" sz="2000" dirty="0"/>
          </a:p>
        </p:txBody>
      </p:sp>
      <p:sp>
        <p:nvSpPr>
          <p:cNvPr id="11" name="テキスト ボックス 9"/>
          <p:cNvSpPr txBox="1"/>
          <p:nvPr/>
        </p:nvSpPr>
        <p:spPr>
          <a:xfrm>
            <a:off x="7645036" y="753496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r>
              <a:rPr kumimoji="1" lang="en-US" altLang="ja-JP" sz="1800" dirty="0" smtClean="0">
                <a:latin typeface="Cambria Math" pitchFamily="18" charset="0"/>
              </a:rPr>
              <a:t>ch4</a:t>
            </a:r>
            <a:endParaRPr kumimoji="1" lang="ja-JP" altLang="en-US" sz="1800" dirty="0">
              <a:latin typeface="Cambria Math" pitchFamily="18" charset="0"/>
            </a:endParaRPr>
          </a:p>
        </p:txBody>
      </p:sp>
      <p:sp>
        <p:nvSpPr>
          <p:cNvPr id="12" name="テキスト ボックス 10"/>
          <p:cNvSpPr txBox="1"/>
          <p:nvPr/>
        </p:nvSpPr>
        <p:spPr>
          <a:xfrm>
            <a:off x="7624436" y="2832837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r>
              <a:rPr kumimoji="1" lang="en-US" altLang="ja-JP" sz="1800" dirty="0" smtClean="0">
                <a:latin typeface="Cambria Math" pitchFamily="18" charset="0"/>
              </a:rPr>
              <a:t>ch3</a:t>
            </a:r>
            <a:endParaRPr kumimoji="1" lang="ja-JP" altLang="en-US" sz="1800" dirty="0">
              <a:latin typeface="Cambria Math" pitchFamily="18" charset="0"/>
            </a:endParaRPr>
          </a:p>
        </p:txBody>
      </p:sp>
      <p:sp>
        <p:nvSpPr>
          <p:cNvPr id="13" name="テキスト ボックス 11"/>
          <p:cNvSpPr txBox="1"/>
          <p:nvPr/>
        </p:nvSpPr>
        <p:spPr>
          <a:xfrm>
            <a:off x="8523917" y="206896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r>
              <a:rPr kumimoji="1" lang="en-US" altLang="ja-JP" sz="1800" dirty="0" smtClean="0">
                <a:latin typeface="Cambria Math" pitchFamily="18" charset="0"/>
              </a:rPr>
              <a:t>ch1</a:t>
            </a:r>
            <a:endParaRPr kumimoji="1" lang="ja-JP" altLang="en-US" sz="1800" dirty="0">
              <a:latin typeface="Cambria Math" pitchFamily="18" charset="0"/>
            </a:endParaRPr>
          </a:p>
        </p:txBody>
      </p:sp>
      <p:sp>
        <p:nvSpPr>
          <p:cNvPr id="14" name="テキスト ボックス 12"/>
          <p:cNvSpPr txBox="1"/>
          <p:nvPr/>
        </p:nvSpPr>
        <p:spPr>
          <a:xfrm>
            <a:off x="6742053" y="206896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r>
              <a:rPr kumimoji="1" lang="en-US" altLang="ja-JP" sz="1800" dirty="0" smtClean="0">
                <a:latin typeface="Cambria Math" pitchFamily="18" charset="0"/>
              </a:rPr>
              <a:t>ch2</a:t>
            </a:r>
            <a:endParaRPr kumimoji="1" lang="ja-JP" altLang="en-US" sz="1800" dirty="0">
              <a:latin typeface="Cambria Math" pitchFamily="18" charset="0"/>
            </a:endParaRPr>
          </a:p>
        </p:txBody>
      </p:sp>
      <p:sp>
        <p:nvSpPr>
          <p:cNvPr id="15" name="テキスト ボックス 27"/>
          <p:cNvSpPr txBox="1"/>
          <p:nvPr/>
        </p:nvSpPr>
        <p:spPr>
          <a:xfrm>
            <a:off x="8444041" y="938162"/>
            <a:ext cx="1636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r>
              <a:rPr kumimoji="1" lang="en-US" altLang="ja-JP" sz="1800" dirty="0" smtClean="0">
                <a:latin typeface="Cambria Math" pitchFamily="18" charset="0"/>
                <a:ea typeface="Cambria Math" pitchFamily="18" charset="0"/>
              </a:rPr>
              <a:t>View from top</a:t>
            </a:r>
            <a:endParaRPr kumimoji="1" lang="ja-JP" altLang="en-US" sz="1800" dirty="0">
              <a:latin typeface="Cambria Math" pitchFamily="18" charset="0"/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Cross configuration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  <p:sp>
        <p:nvSpPr>
          <p:cNvPr id="21" name="テキスト ボックス 20"/>
          <p:cNvSpPr txBox="1"/>
          <p:nvPr/>
        </p:nvSpPr>
        <p:spPr>
          <a:xfrm rot="20452066">
            <a:off x="940159" y="1536020"/>
            <a:ext cx="20312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FB6A5F"/>
                </a:solidFill>
                <a:latin typeface="Times" pitchFamily="18" charset="0"/>
              </a:rPr>
              <a:t>Preliminary</a:t>
            </a:r>
            <a:endParaRPr kumimoji="1" lang="ja-JP" altLang="en-US" b="1" dirty="0" smtClean="0">
              <a:solidFill>
                <a:srgbClr val="FB6A5F"/>
              </a:solidFill>
              <a:latin typeface="Times" pitchFamily="18" charset="0"/>
            </a:endParaRPr>
          </a:p>
        </p:txBody>
      </p:sp>
      <p:sp>
        <p:nvSpPr>
          <p:cNvPr id="6" name="角丸四角形吹き出し 5"/>
          <p:cNvSpPr/>
          <p:nvPr/>
        </p:nvSpPr>
        <p:spPr>
          <a:xfrm>
            <a:off x="6464709" y="3622758"/>
            <a:ext cx="3451538" cy="1065152"/>
          </a:xfrm>
          <a:prstGeom prst="wedgeRoundRectCallout">
            <a:avLst>
              <a:gd name="adj1" fmla="val -44713"/>
              <a:gd name="adj2" fmla="val 73675"/>
              <a:gd name="adj3" fmla="val 16667"/>
            </a:avLst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Consistent with lab measurements</a:t>
            </a:r>
            <a:endParaRPr kumimoji="1" lang="ja-JP" altLang="en-US" sz="2000" dirty="0">
              <a:solidFill>
                <a:schemeClr val="tx2">
                  <a:lumMod val="60000"/>
                  <a:lumOff val="40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654658" y="4664464"/>
            <a:ext cx="1828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Times" pitchFamily="18" charset="0"/>
              </a:rPr>
              <a:t>(T</a:t>
            </a:r>
            <a:r>
              <a:rPr kumimoji="1" lang="en-US" altLang="ja-JP" b="1" baseline="-25000" dirty="0" smtClean="0">
                <a:latin typeface="Times" pitchFamily="18" charset="0"/>
              </a:rPr>
              <a:t>1</a:t>
            </a:r>
            <a:r>
              <a:rPr kumimoji="1" lang="en-US" altLang="ja-JP" b="1" dirty="0" smtClean="0">
                <a:latin typeface="Times" pitchFamily="18" charset="0"/>
              </a:rPr>
              <a:t> – T</a:t>
            </a:r>
            <a:r>
              <a:rPr kumimoji="1" lang="en-US" altLang="ja-JP" b="1" baseline="-25000" dirty="0" smtClean="0">
                <a:latin typeface="Times" pitchFamily="18" charset="0"/>
              </a:rPr>
              <a:t>2</a:t>
            </a:r>
            <a:r>
              <a:rPr kumimoji="1" lang="en-US" altLang="ja-JP" b="1" dirty="0" smtClean="0">
                <a:latin typeface="Times" pitchFamily="18" charset="0"/>
              </a:rPr>
              <a:t>) / 2 (sec)</a:t>
            </a:r>
            <a:endParaRPr kumimoji="1" lang="ja-JP" altLang="en-US" b="1" dirty="0" smtClean="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5333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27774" y="1339404"/>
            <a:ext cx="8572658" cy="5486400"/>
          </a:xfrm>
        </p:spPr>
        <p:txBody>
          <a:bodyPr/>
          <a:lstStyle/>
          <a:p>
            <a:r>
              <a:rPr kumimoji="1" lang="en-US" altLang="ja-JP" sz="2400" dirty="0" smtClean="0"/>
              <a:t>Complete different </a:t>
            </a:r>
            <a:r>
              <a:rPr kumimoji="1" lang="en-US" altLang="ja-JP" sz="2400" dirty="0" err="1" smtClean="0">
                <a:solidFill>
                  <a:srgbClr val="00B0F0"/>
                </a:solidFill>
              </a:rPr>
              <a:t>SiPMs</a:t>
            </a:r>
            <a:r>
              <a:rPr kumimoji="1" lang="en-US" altLang="ja-JP" sz="2400" dirty="0" smtClean="0">
                <a:solidFill>
                  <a:srgbClr val="00B0F0"/>
                </a:solidFill>
              </a:rPr>
              <a:t> </a:t>
            </a:r>
            <a:r>
              <a:rPr kumimoji="1" lang="en-US" altLang="ja-JP" sz="2400" dirty="0" smtClean="0"/>
              <a:t>study (underway)</a:t>
            </a:r>
            <a:endParaRPr kumimoji="1" lang="en-US" altLang="ja-JP" sz="2400" dirty="0" smtClean="0">
              <a:solidFill>
                <a:srgbClr val="00B0F0"/>
              </a:solidFill>
            </a:endParaRPr>
          </a:p>
          <a:p>
            <a:pPr lvl="1"/>
            <a:r>
              <a:rPr kumimoji="1" lang="en-US" altLang="ja-JP" sz="2000" dirty="0" smtClean="0"/>
              <a:t>Hamamatsu, KETEK, </a:t>
            </a:r>
            <a:r>
              <a:rPr kumimoji="1" lang="en-US" altLang="ja-JP" sz="2000" dirty="0" err="1" smtClean="0"/>
              <a:t>SensL</a:t>
            </a:r>
            <a:r>
              <a:rPr kumimoji="1" lang="en-US" altLang="ja-JP" sz="2000" dirty="0" smtClean="0"/>
              <a:t>, </a:t>
            </a:r>
            <a:r>
              <a:rPr kumimoji="1" lang="en-US" altLang="ja-JP" sz="2000" dirty="0" err="1" smtClean="0"/>
              <a:t>AdvanSiD</a:t>
            </a:r>
            <a:endParaRPr kumimoji="1" lang="en-US" altLang="ja-JP" sz="2000" dirty="0" smtClean="0"/>
          </a:p>
          <a:p>
            <a:pPr lvl="1"/>
            <a:r>
              <a:rPr kumimoji="1" lang="en-US" altLang="ja-JP" sz="2000" dirty="0" smtClean="0"/>
              <a:t>Test new type sensors once we get samples</a:t>
            </a:r>
          </a:p>
          <a:p>
            <a:pPr lvl="1"/>
            <a:r>
              <a:rPr kumimoji="1" lang="en-US" altLang="ja-JP" sz="2000" dirty="0" smtClean="0"/>
              <a:t>Test temperature variation effect in thermostatic chamber</a:t>
            </a:r>
          </a:p>
          <a:p>
            <a:r>
              <a:rPr kumimoji="1" lang="en-US" altLang="ja-JP" sz="2400" dirty="0" smtClean="0">
                <a:solidFill>
                  <a:srgbClr val="00B0F0"/>
                </a:solidFill>
              </a:rPr>
              <a:t>Prototype</a:t>
            </a:r>
            <a:r>
              <a:rPr kumimoji="1" lang="en-US" altLang="ja-JP" sz="2400" dirty="0" smtClean="0"/>
              <a:t> with several counters</a:t>
            </a:r>
          </a:p>
          <a:p>
            <a:pPr lvl="1"/>
            <a:r>
              <a:rPr kumimoji="1" lang="en-US" altLang="ja-JP" sz="2000" dirty="0" smtClean="0">
                <a:solidFill>
                  <a:srgbClr val="00B0F0"/>
                </a:solidFill>
              </a:rPr>
              <a:t>beam test</a:t>
            </a:r>
            <a:r>
              <a:rPr kumimoji="1" lang="en-US" altLang="ja-JP" sz="2000" dirty="0" smtClean="0"/>
              <a:t> in </a:t>
            </a:r>
            <a:r>
              <a:rPr kumimoji="1" lang="en-US" altLang="ja-JP" sz="2000" dirty="0"/>
              <a:t>s</a:t>
            </a:r>
            <a:r>
              <a:rPr kumimoji="1" lang="en-US" altLang="ja-JP" sz="2000" dirty="0" smtClean="0"/>
              <a:t>pring to prove multi-hits scheme</a:t>
            </a:r>
          </a:p>
          <a:p>
            <a:pPr lvl="1"/>
            <a:r>
              <a:rPr kumimoji="1" lang="en-US" altLang="ja-JP" sz="2000" dirty="0" smtClean="0"/>
              <a:t>make schedule</a:t>
            </a:r>
            <a:r>
              <a:rPr kumimoji="1" lang="en-US" altLang="ja-JP" dirty="0" smtClean="0"/>
              <a:t> </a:t>
            </a:r>
          </a:p>
          <a:p>
            <a:r>
              <a:rPr kumimoji="1" lang="en-US" altLang="ja-JP" sz="2400" dirty="0"/>
              <a:t>E</a:t>
            </a:r>
            <a:r>
              <a:rPr kumimoji="1" lang="en-US" altLang="ja-JP" sz="2400" dirty="0" smtClean="0"/>
              <a:t>lectronics (</a:t>
            </a:r>
            <a:r>
              <a:rPr kumimoji="1" lang="en-US" altLang="ja-JP" sz="2400" dirty="0" err="1" smtClean="0">
                <a:solidFill>
                  <a:srgbClr val="00B0F0"/>
                </a:solidFill>
              </a:rPr>
              <a:t>WaveDREAM</a:t>
            </a:r>
            <a:r>
              <a:rPr kumimoji="1" lang="en-US" altLang="ja-JP" sz="2400" dirty="0" smtClean="0"/>
              <a:t>) test before beam test</a:t>
            </a:r>
          </a:p>
          <a:p>
            <a:pPr lvl="1"/>
            <a:r>
              <a:rPr kumimoji="1" lang="en-US" altLang="ja-JP" sz="2000" dirty="0" smtClean="0"/>
              <a:t>Can manage without preamp? </a:t>
            </a:r>
            <a:r>
              <a:rPr kumimoji="1" lang="ja-JP" altLang="en-US" sz="2000" dirty="0" smtClean="0"/>
              <a:t>⇒</a:t>
            </a:r>
            <a:r>
              <a:rPr kumimoji="1" lang="en-US" altLang="ja-JP" sz="2000" dirty="0" smtClean="0"/>
              <a:t> offline shaping</a:t>
            </a:r>
          </a:p>
          <a:p>
            <a:pPr lvl="1"/>
            <a:r>
              <a:rPr kumimoji="1" lang="en-US" altLang="ja-JP" sz="2000" dirty="0" smtClean="0"/>
              <a:t>Sampling speed (5G? 3G? 1.6G?) </a:t>
            </a:r>
            <a:r>
              <a:rPr kumimoji="1" lang="ja-JP" altLang="en-US" sz="2000" dirty="0" smtClean="0"/>
              <a:t>⇔</a:t>
            </a:r>
            <a:r>
              <a:rPr kumimoji="1" lang="en-US" altLang="ja-JP" sz="2000" dirty="0" smtClean="0"/>
              <a:t> trigger latency</a:t>
            </a:r>
          </a:p>
          <a:p>
            <a:r>
              <a:rPr kumimoji="1" lang="en-US" altLang="ja-JP" sz="2400" dirty="0" smtClean="0"/>
              <a:t>Establish </a:t>
            </a:r>
            <a:r>
              <a:rPr kumimoji="1" lang="en-US" altLang="ja-JP" sz="2400" dirty="0" smtClean="0">
                <a:solidFill>
                  <a:srgbClr val="00B0F0"/>
                </a:solidFill>
              </a:rPr>
              <a:t>calibration</a:t>
            </a:r>
            <a:r>
              <a:rPr kumimoji="1" lang="en-US" altLang="ja-JP" sz="2400" dirty="0" smtClean="0"/>
              <a:t> methods</a:t>
            </a:r>
          </a:p>
          <a:p>
            <a:pPr lvl="1"/>
            <a:r>
              <a:rPr kumimoji="1" lang="en-US" altLang="ja-JP" sz="2000" dirty="0" smtClean="0"/>
              <a:t>Laser and/or Michel</a:t>
            </a:r>
          </a:p>
          <a:p>
            <a:r>
              <a:rPr kumimoji="1" lang="en-US" altLang="ja-JP" sz="2400" dirty="0" smtClean="0"/>
              <a:t>Design </a:t>
            </a:r>
            <a:r>
              <a:rPr kumimoji="1" lang="en-US" altLang="ja-JP" sz="2400" dirty="0" smtClean="0">
                <a:solidFill>
                  <a:srgbClr val="00B0F0"/>
                </a:solidFill>
              </a:rPr>
              <a:t>full detector</a:t>
            </a:r>
            <a:r>
              <a:rPr kumimoji="1" lang="en-US" altLang="ja-JP" sz="2400" dirty="0" smtClean="0"/>
              <a:t> (support, cabling, etc.)</a:t>
            </a:r>
            <a:endParaRPr kumimoji="1" lang="ja-JP" altLang="en-US" sz="24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To do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545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6593305" y="1193533"/>
            <a:ext cx="3140241" cy="5564746"/>
          </a:xfrm>
        </p:spPr>
        <p:txBody>
          <a:bodyPr/>
          <a:lstStyle/>
          <a:p>
            <a:r>
              <a:rPr kumimoji="1" lang="en-US" altLang="ja-JP" dirty="0" smtClean="0"/>
              <a:t>We have been testing different </a:t>
            </a:r>
            <a:r>
              <a:rPr kumimoji="1" lang="en-US" altLang="ja-JP" dirty="0" err="1" smtClean="0"/>
              <a:t>SiPMs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Breakdown voltage, its variation, stability</a:t>
            </a:r>
          </a:p>
          <a:p>
            <a:pPr lvl="1"/>
            <a:r>
              <a:rPr kumimoji="1" lang="en-US" altLang="ja-JP" dirty="0" smtClean="0"/>
              <a:t>Temp. sensitivity</a:t>
            </a:r>
          </a:p>
          <a:p>
            <a:pPr lvl="1"/>
            <a:r>
              <a:rPr kumimoji="1" lang="en-US" altLang="ja-JP" dirty="0" smtClean="0"/>
              <a:t>Gain, PDE</a:t>
            </a:r>
          </a:p>
          <a:p>
            <a:pPr lvl="1"/>
            <a:r>
              <a:rPr kumimoji="1" lang="en-US" altLang="ja-JP" dirty="0" smtClean="0"/>
              <a:t>Timing performance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443" y="838197"/>
            <a:ext cx="3154910" cy="3285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8520" y="943807"/>
            <a:ext cx="2949107" cy="3074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026" y="4042130"/>
            <a:ext cx="3350327" cy="343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1183" y="4018515"/>
            <a:ext cx="2955274" cy="327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4319337" y="1686108"/>
            <a:ext cx="138820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Times" pitchFamily="18" charset="0"/>
              </a:rPr>
              <a:t>Temp. </a:t>
            </a:r>
            <a:r>
              <a:rPr kumimoji="1" lang="en-US" altLang="ja-JP" b="1" dirty="0" err="1" smtClean="0">
                <a:latin typeface="Times" pitchFamily="18" charset="0"/>
              </a:rPr>
              <a:t>coeff</a:t>
            </a:r>
            <a:r>
              <a:rPr kumimoji="1" lang="en-US" altLang="ja-JP" b="1" dirty="0" smtClean="0">
                <a:latin typeface="Times" pitchFamily="18" charset="0"/>
              </a:rPr>
              <a:t>.</a:t>
            </a:r>
          </a:p>
          <a:p>
            <a:r>
              <a:rPr lang="en-US" altLang="ja-JP" sz="2000" b="1" dirty="0" smtClean="0">
                <a:latin typeface="Times" pitchFamily="18" charset="0"/>
              </a:rPr>
              <a:t>65 mV/</a:t>
            </a:r>
            <a:r>
              <a:rPr lang="ja-JP" altLang="en-US" sz="2000" b="1" dirty="0" smtClean="0">
                <a:latin typeface="Times" pitchFamily="18" charset="0"/>
              </a:rPr>
              <a:t>℃</a:t>
            </a:r>
            <a:endParaRPr kumimoji="1" lang="ja-JP" altLang="en-US" sz="2000" b="1" dirty="0" smtClean="0">
              <a:latin typeface="Times" pitchFamily="18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302350" y="5009771"/>
            <a:ext cx="138820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Times" pitchFamily="18" charset="0"/>
              </a:rPr>
              <a:t>Temp. </a:t>
            </a:r>
            <a:r>
              <a:rPr kumimoji="1" lang="en-US" altLang="ja-JP" b="1" dirty="0" err="1" smtClean="0">
                <a:latin typeface="Times" pitchFamily="18" charset="0"/>
              </a:rPr>
              <a:t>coeff</a:t>
            </a:r>
            <a:r>
              <a:rPr kumimoji="1" lang="en-US" altLang="ja-JP" b="1" dirty="0" smtClean="0">
                <a:latin typeface="Times" pitchFamily="18" charset="0"/>
              </a:rPr>
              <a:t>.</a:t>
            </a:r>
          </a:p>
          <a:p>
            <a:r>
              <a:rPr lang="en-US" altLang="ja-JP" sz="2000" b="1" dirty="0" smtClean="0">
                <a:latin typeface="Times" pitchFamily="18" charset="0"/>
              </a:rPr>
              <a:t>40 mV/</a:t>
            </a:r>
            <a:r>
              <a:rPr lang="ja-JP" altLang="en-US" sz="2000" b="1" dirty="0" smtClean="0">
                <a:latin typeface="Times" pitchFamily="18" charset="0"/>
              </a:rPr>
              <a:t>℃</a:t>
            </a:r>
            <a:endParaRPr kumimoji="1" lang="ja-JP" altLang="en-US" sz="2000" b="1" dirty="0" smtClean="0">
              <a:latin typeface="Times" pitchFamily="18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208884" y="1393454"/>
            <a:ext cx="153760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err="1" smtClean="0">
                <a:latin typeface="Times" pitchFamily="18" charset="0"/>
              </a:rPr>
              <a:t>AdvanSiD</a:t>
            </a:r>
            <a:endParaRPr kumimoji="1" lang="en-US" altLang="ja-JP" sz="2400" b="1" dirty="0" smtClean="0">
              <a:latin typeface="Times" pitchFamily="18" charset="0"/>
            </a:endParaRPr>
          </a:p>
          <a:p>
            <a:r>
              <a:rPr lang="en-US" altLang="ja-JP" b="1" dirty="0" smtClean="0">
                <a:latin typeface="Times" pitchFamily="18" charset="0"/>
              </a:rPr>
              <a:t>BV~44 V</a:t>
            </a:r>
            <a:endParaRPr kumimoji="1" lang="ja-JP" altLang="en-US" b="1" dirty="0" smtClean="0">
              <a:latin typeface="Times" pitchFamily="18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123950" y="4772025"/>
            <a:ext cx="224894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latin typeface="Times" pitchFamily="18" charset="0"/>
              </a:rPr>
              <a:t>HAMAMATSU</a:t>
            </a:r>
          </a:p>
          <a:p>
            <a:r>
              <a:rPr lang="en-US" altLang="ja-JP" b="1" dirty="0" smtClean="0">
                <a:latin typeface="Times" pitchFamily="18" charset="0"/>
              </a:rPr>
              <a:t>BV~72 V</a:t>
            </a:r>
            <a:endParaRPr kumimoji="1" lang="ja-JP" altLang="en-US" b="1" dirty="0" smtClean="0">
              <a:latin typeface="Times" pitchFamily="18" charset="0"/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Different </a:t>
            </a:r>
            <a:r>
              <a:rPr kumimoji="1" lang="en-US" altLang="ja-JP" dirty="0" err="1" smtClean="0"/>
              <a:t>SiPMs</a:t>
            </a:r>
            <a:r>
              <a:rPr kumimoji="1" lang="en-US" altLang="ja-JP" dirty="0" smtClean="0"/>
              <a:t> tests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03714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27774" y="5007429"/>
            <a:ext cx="8572658" cy="1750850"/>
          </a:xfrm>
        </p:spPr>
        <p:txBody>
          <a:bodyPr/>
          <a:lstStyle/>
          <a:p>
            <a:r>
              <a:rPr kumimoji="1" lang="en-US" altLang="ja-JP" dirty="0" smtClean="0"/>
              <a:t>Recent developments of new types of </a:t>
            </a:r>
            <a:r>
              <a:rPr kumimoji="1" lang="en-US" altLang="ja-JP" dirty="0" err="1" smtClean="0"/>
              <a:t>SiPM</a:t>
            </a:r>
            <a:endParaRPr kumimoji="1" lang="en-US" altLang="ja-JP" dirty="0" smtClean="0"/>
          </a:p>
          <a:p>
            <a:r>
              <a:rPr kumimoji="1" lang="en-US" altLang="ja-JP" dirty="0" smtClean="0"/>
              <a:t>Large impact on time resolution is expected for our application, too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New </a:t>
            </a:r>
            <a:r>
              <a:rPr kumimoji="1" lang="en-US" altLang="ja-JP" dirty="0" err="1" smtClean="0"/>
              <a:t>SiPMs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5914" y="1371600"/>
            <a:ext cx="5332806" cy="2783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302" y="1371596"/>
            <a:ext cx="4646612" cy="3304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391886" y="1186934"/>
            <a:ext cx="2114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Times" pitchFamily="18" charset="0"/>
              </a:rPr>
              <a:t>Hamamatsu MPPC</a:t>
            </a:r>
            <a:endParaRPr kumimoji="1" lang="ja-JP" altLang="en-US" b="1" dirty="0" smtClean="0">
              <a:latin typeface="Times" pitchFamily="18" charset="0"/>
            </a:endParaRPr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086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686106" y="1154243"/>
            <a:ext cx="7817995" cy="5719947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kumimoji="1" lang="en-US" altLang="ja-JP" dirty="0">
                <a:solidFill>
                  <a:srgbClr val="C00000"/>
                </a:solidFill>
              </a:rPr>
              <a:t>M</a:t>
            </a:r>
            <a:r>
              <a:rPr kumimoji="1" lang="en-US" altLang="ja-JP" dirty="0" smtClean="0">
                <a:solidFill>
                  <a:srgbClr val="C00000"/>
                </a:solidFill>
              </a:rPr>
              <a:t>easurement of e</a:t>
            </a:r>
            <a:r>
              <a:rPr kumimoji="1" lang="en-US" altLang="ja-JP" baseline="30000" dirty="0" smtClean="0">
                <a:solidFill>
                  <a:srgbClr val="C00000"/>
                </a:solidFill>
              </a:rPr>
              <a:t>+</a:t>
            </a:r>
            <a:r>
              <a:rPr kumimoji="1" lang="en-US" altLang="ja-JP" dirty="0" smtClean="0">
                <a:solidFill>
                  <a:srgbClr val="C00000"/>
                </a:solidFill>
              </a:rPr>
              <a:t> time is limited by</a:t>
            </a:r>
          </a:p>
          <a:p>
            <a:pPr lvl="1">
              <a:spcAft>
                <a:spcPts val="1800"/>
              </a:spcAft>
            </a:pPr>
            <a:r>
              <a:rPr kumimoji="1" lang="en-US" altLang="ja-JP" dirty="0"/>
              <a:t>U</a:t>
            </a:r>
            <a:r>
              <a:rPr kumimoji="1" lang="en-US" altLang="ja-JP" dirty="0" smtClean="0"/>
              <a:t>ncertainty of propagation time from DC to TC: </a:t>
            </a:r>
            <a:r>
              <a:rPr kumimoji="1" lang="en-US" altLang="ja-JP" dirty="0" smtClean="0">
                <a:solidFill>
                  <a:srgbClr val="FF0000"/>
                </a:solidFill>
              </a:rPr>
              <a:t>75 </a:t>
            </a:r>
            <a:r>
              <a:rPr kumimoji="1" lang="en-US" altLang="ja-JP" dirty="0" err="1" smtClean="0">
                <a:solidFill>
                  <a:srgbClr val="FF0000"/>
                </a:solidFill>
              </a:rPr>
              <a:t>ps</a:t>
            </a:r>
            <a:endParaRPr kumimoji="1" lang="en-US" altLang="ja-JP" sz="2000" dirty="0" smtClean="0">
              <a:solidFill>
                <a:srgbClr val="FF0000"/>
              </a:solidFill>
            </a:endParaRPr>
          </a:p>
          <a:p>
            <a:pPr lvl="1"/>
            <a:r>
              <a:rPr kumimoji="1" lang="en-US" altLang="ja-JP" dirty="0" smtClean="0"/>
              <a:t>TC single bar time resolution: </a:t>
            </a:r>
            <a:r>
              <a:rPr kumimoji="1" lang="en-US" altLang="ja-JP" dirty="0" smtClean="0">
                <a:solidFill>
                  <a:srgbClr val="0000FF"/>
                </a:solidFill>
              </a:rPr>
              <a:t>60 </a:t>
            </a:r>
            <a:r>
              <a:rPr kumimoji="1" lang="en-US" altLang="ja-JP" dirty="0" err="1" smtClean="0">
                <a:solidFill>
                  <a:srgbClr val="0000FF"/>
                </a:solidFill>
              </a:rPr>
              <a:t>ps</a:t>
            </a:r>
            <a:endParaRPr kumimoji="1" lang="en-US" altLang="ja-JP" sz="2000" dirty="0" smtClean="0">
              <a:solidFill>
                <a:srgbClr val="0000FF"/>
              </a:solidFill>
            </a:endParaRPr>
          </a:p>
          <a:p>
            <a:pPr lvl="2"/>
            <a:r>
              <a:rPr kumimoji="1" lang="en-US" altLang="ja-JP" sz="2000" dirty="0" smtClean="0"/>
              <a:t>large TTS due to B-field</a:t>
            </a:r>
          </a:p>
          <a:p>
            <a:pPr lvl="2"/>
            <a:r>
              <a:rPr kumimoji="1" lang="en-US" altLang="ja-JP" sz="2000" dirty="0" smtClean="0"/>
              <a:t>position &amp; incident-angle dependence</a:t>
            </a:r>
          </a:p>
          <a:p>
            <a:pPr lvl="2"/>
            <a:r>
              <a:rPr kumimoji="1" lang="en-US" altLang="ja-JP" sz="2000" dirty="0" smtClean="0"/>
              <a:t>long propagation to PMTs</a:t>
            </a:r>
          </a:p>
          <a:p>
            <a:pPr lvl="1"/>
            <a:r>
              <a:rPr kumimoji="1" lang="en-US" altLang="ja-JP" dirty="0" smtClean="0"/>
              <a:t>Time alignment among bars (calibration): </a:t>
            </a:r>
            <a:r>
              <a:rPr kumimoji="1" lang="en-US" altLang="ja-JP" dirty="0" smtClean="0">
                <a:solidFill>
                  <a:srgbClr val="0000FF"/>
                </a:solidFill>
              </a:rPr>
              <a:t>35 </a:t>
            </a:r>
            <a:r>
              <a:rPr kumimoji="1" lang="en-US" altLang="ja-JP" dirty="0" err="1" smtClean="0">
                <a:solidFill>
                  <a:srgbClr val="0000FF"/>
                </a:solidFill>
              </a:rPr>
              <a:t>ps</a:t>
            </a:r>
            <a:endParaRPr kumimoji="1" lang="en-US" altLang="ja-JP" sz="2000" dirty="0" smtClean="0">
              <a:solidFill>
                <a:srgbClr val="0000FF"/>
              </a:solidFill>
            </a:endParaRPr>
          </a:p>
          <a:p>
            <a:pPr lvl="1">
              <a:spcAft>
                <a:spcPts val="1200"/>
              </a:spcAft>
            </a:pPr>
            <a:r>
              <a:rPr kumimoji="1" lang="en-US" altLang="ja-JP" dirty="0" smtClean="0"/>
              <a:t>Electronics synchronization: </a:t>
            </a:r>
            <a:r>
              <a:rPr kumimoji="1" lang="en-US" altLang="ja-JP" dirty="0" smtClean="0">
                <a:solidFill>
                  <a:srgbClr val="0000FF"/>
                </a:solidFill>
              </a:rPr>
              <a:t>30 </a:t>
            </a:r>
            <a:r>
              <a:rPr kumimoji="1" lang="en-US" altLang="ja-JP" dirty="0" err="1" smtClean="0">
                <a:solidFill>
                  <a:srgbClr val="0000FF"/>
                </a:solidFill>
              </a:rPr>
              <a:t>ps</a:t>
            </a:r>
            <a:endParaRPr kumimoji="1" lang="en-US" altLang="ja-JP" dirty="0" smtClean="0">
              <a:solidFill>
                <a:srgbClr val="0000FF"/>
              </a:solidFill>
            </a:endParaRPr>
          </a:p>
          <a:p>
            <a:r>
              <a:rPr kumimoji="1" lang="en-US" altLang="ja-JP" dirty="0" smtClean="0">
                <a:solidFill>
                  <a:srgbClr val="C00000"/>
                </a:solidFill>
              </a:rPr>
              <a:t>Furthermore,</a:t>
            </a:r>
          </a:p>
          <a:p>
            <a:pPr lvl="1"/>
            <a:r>
              <a:rPr kumimoji="1" lang="en-US" altLang="ja-JP" sz="2000" b="0" dirty="0" smtClean="0"/>
              <a:t>PMTs are now working at the edge of proper operation point of hit rate (1 MHz)</a:t>
            </a:r>
          </a:p>
          <a:p>
            <a:pPr lvl="1"/>
            <a:r>
              <a:rPr kumimoji="1" lang="en-US" altLang="ja-JP" sz="2000" b="0" dirty="0" smtClean="0"/>
              <a:t>Not fit new DC in geometry (slanted PMTs, N</a:t>
            </a:r>
            <a:r>
              <a:rPr kumimoji="1" lang="en-US" altLang="ja-JP" sz="2000" b="0" baseline="-25000" dirty="0" smtClean="0"/>
              <a:t>2</a:t>
            </a:r>
            <a:r>
              <a:rPr kumimoji="1" lang="en-US" altLang="ja-JP" sz="2000" b="0" dirty="0" smtClean="0"/>
              <a:t> bag)</a:t>
            </a:r>
          </a:p>
          <a:p>
            <a:pPr lvl="1"/>
            <a:endParaRPr kumimoji="1" lang="ja-JP" altLang="en-US" dirty="0">
              <a:solidFill>
                <a:srgbClr val="0000FF"/>
              </a:solidFill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Present performance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sp>
        <p:nvSpPr>
          <p:cNvPr id="5" name="右中かっこ 4"/>
          <p:cNvSpPr/>
          <p:nvPr/>
        </p:nvSpPr>
        <p:spPr>
          <a:xfrm>
            <a:off x="8228609" y="2588246"/>
            <a:ext cx="550984" cy="3153507"/>
          </a:xfrm>
          <a:prstGeom prst="rightBrace">
            <a:avLst>
              <a:gd name="adj1" fmla="val 31737"/>
              <a:gd name="adj2" fmla="val 4962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712338" y="3954905"/>
            <a:ext cx="12266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76 </a:t>
            </a:r>
            <a:r>
              <a:rPr kumimoji="1" lang="en-US" altLang="ja-JP" sz="2800" b="1" dirty="0" err="1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ps</a:t>
            </a:r>
            <a:endParaRPr kumimoji="1" lang="ja-JP" altLang="en-US" b="1" dirty="0" smtClean="0"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  <p:sp>
        <p:nvSpPr>
          <p:cNvPr id="9" name="角丸四角形吹き出し 8"/>
          <p:cNvSpPr/>
          <p:nvPr/>
        </p:nvSpPr>
        <p:spPr>
          <a:xfrm>
            <a:off x="644577" y="1244184"/>
            <a:ext cx="9129009" cy="5366478"/>
          </a:xfrm>
          <a:prstGeom prst="wedgeRoundRectCallout">
            <a:avLst>
              <a:gd name="adj1" fmla="val 7576"/>
              <a:gd name="adj2" fmla="val -55377"/>
              <a:gd name="adj3" fmla="val 16667"/>
            </a:avLst>
          </a:prstGeom>
          <a:solidFill>
            <a:schemeClr val="accent3">
              <a:lumMod val="40000"/>
              <a:lumOff val="60000"/>
            </a:schemeClr>
          </a:solidFill>
          <a:ln w="444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5600"/>
              </a:lnSpc>
              <a:spcAft>
                <a:spcPts val="1200"/>
              </a:spcAft>
            </a:pPr>
            <a:r>
              <a:rPr lang="en-US" altLang="ja-JP" sz="4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Obviously, </a:t>
            </a:r>
            <a:br>
              <a:rPr lang="en-US" altLang="ja-JP" sz="4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en-US" altLang="ja-JP" sz="4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upgrade of TC is also necessary </a:t>
            </a:r>
            <a:br>
              <a:rPr lang="en-US" altLang="ja-JP" sz="4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en-US" altLang="ja-JP" sz="4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to overcome these.</a:t>
            </a:r>
          </a:p>
          <a:p>
            <a:pPr algn="ctr">
              <a:lnSpc>
                <a:spcPts val="5600"/>
              </a:lnSpc>
              <a:spcAft>
                <a:spcPts val="1200"/>
              </a:spcAft>
            </a:pPr>
            <a:r>
              <a:rPr lang="en-US" altLang="ja-JP" sz="4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Naturally, comes to the concept of…</a:t>
            </a:r>
            <a:endParaRPr lang="ja-JP" altLang="en-US" sz="4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971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Important item for actual operation</a:t>
            </a:r>
          </a:p>
          <a:p>
            <a:r>
              <a:rPr kumimoji="1" lang="en-US" altLang="ja-JP" dirty="0" smtClean="0"/>
              <a:t>Laser calibration</a:t>
            </a:r>
          </a:p>
          <a:p>
            <a:pPr lvl="1"/>
            <a:r>
              <a:rPr kumimoji="1" lang="en-US" altLang="ja-JP" dirty="0" smtClean="0"/>
              <a:t>Light pulse from a laser system</a:t>
            </a:r>
          </a:p>
          <a:p>
            <a:pPr lvl="2"/>
            <a:r>
              <a:rPr kumimoji="1" lang="en-US" altLang="ja-JP" dirty="0" smtClean="0"/>
              <a:t>Hamamatsu PLP10-040</a:t>
            </a:r>
          </a:p>
          <a:p>
            <a:pPr lvl="3"/>
            <a:r>
              <a:rPr kumimoji="1" lang="en-US" altLang="ja-JP" dirty="0" smtClean="0"/>
              <a:t>70 </a:t>
            </a:r>
            <a:r>
              <a:rPr kumimoji="1" lang="en-US" altLang="ja-JP" dirty="0" err="1" smtClean="0"/>
              <a:t>ps</a:t>
            </a:r>
            <a:r>
              <a:rPr kumimoji="1" lang="en-US" altLang="ja-JP" dirty="0" smtClean="0"/>
              <a:t> width, 405 nm wavelength</a:t>
            </a:r>
          </a:p>
          <a:p>
            <a:pPr lvl="1"/>
            <a:r>
              <a:rPr kumimoji="1" lang="en-US" altLang="ja-JP" dirty="0" smtClean="0"/>
              <a:t>Distribute via optical fibers</a:t>
            </a:r>
          </a:p>
          <a:p>
            <a:r>
              <a:rPr kumimoji="1" lang="en-US" altLang="ja-JP" dirty="0" smtClean="0"/>
              <a:t>Michel </a:t>
            </a:r>
            <a:r>
              <a:rPr kumimoji="1" lang="en-US" altLang="ja-JP" dirty="0" smtClean="0"/>
              <a:t>(track-based)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in-situ calibration using data itself</a:t>
            </a:r>
          </a:p>
          <a:p>
            <a:pPr lvl="1"/>
            <a:r>
              <a:rPr kumimoji="1" lang="en-US" altLang="ja-JP" dirty="0" smtClean="0"/>
              <a:t>Develop a technique similar to position alignment </a:t>
            </a:r>
          </a:p>
          <a:p>
            <a:pPr lvl="2"/>
            <a:r>
              <a:rPr kumimoji="1" lang="en-US" altLang="ja-JP" dirty="0" smtClean="0"/>
              <a:t>like Millipede or </a:t>
            </a:r>
            <a:r>
              <a:rPr kumimoji="1" lang="en-US" altLang="ja-JP" smtClean="0"/>
              <a:t>Linear-fit algorithms</a:t>
            </a:r>
            <a:endParaRPr kumimoji="1" lang="en-US" altLang="ja-JP" dirty="0" smtClean="0"/>
          </a:p>
          <a:p>
            <a:pPr lvl="2"/>
            <a:r>
              <a:rPr kumimoji="1" lang="en-US" altLang="ja-JP" dirty="0" smtClean="0"/>
              <a:t>to </a:t>
            </a:r>
            <a:r>
              <a:rPr kumimoji="1" lang="en-US" altLang="ja-JP" dirty="0" smtClean="0"/>
              <a:t>calibrate all </a:t>
            </a:r>
            <a:r>
              <a:rPr kumimoji="1" lang="en-US" altLang="ja-JP" dirty="0" smtClean="0"/>
              <a:t>channels </a:t>
            </a:r>
            <a:r>
              <a:rPr kumimoji="1" lang="en-US" altLang="ja-JP" dirty="0" smtClean="0"/>
              <a:t>simultaneously</a:t>
            </a:r>
          </a:p>
          <a:p>
            <a:r>
              <a:rPr kumimoji="1" lang="en-US" altLang="ja-JP" dirty="0" smtClean="0"/>
              <a:t>Finally, with RMD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Calibration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934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581031" y="1872343"/>
            <a:ext cx="8572658" cy="4871422"/>
          </a:xfrm>
        </p:spPr>
        <p:txBody>
          <a:bodyPr/>
          <a:lstStyle/>
          <a:p>
            <a:r>
              <a:rPr kumimoji="1" lang="en-US" altLang="ja-JP" sz="2400" dirty="0" smtClean="0"/>
              <a:t>Low-power high-bandwidth </a:t>
            </a:r>
            <a:r>
              <a:rPr kumimoji="1" lang="en-US" altLang="ja-JP" sz="2400" dirty="0" smtClean="0">
                <a:solidFill>
                  <a:srgbClr val="C00000"/>
                </a:solidFill>
              </a:rPr>
              <a:t>preamplifier</a:t>
            </a:r>
          </a:p>
          <a:p>
            <a:pPr lvl="1"/>
            <a:r>
              <a:rPr kumimoji="1" lang="en-US" altLang="ja-JP" sz="2000" dirty="0" smtClean="0"/>
              <a:t>For good S/N, even in case of large noise</a:t>
            </a:r>
          </a:p>
          <a:p>
            <a:pPr lvl="1"/>
            <a:r>
              <a:rPr kumimoji="1" lang="en-US" altLang="ja-JP" sz="2000" dirty="0" smtClean="0"/>
              <a:t>O(</a:t>
            </a:r>
            <a:r>
              <a:rPr kumimoji="1" lang="en-US" altLang="ja-JP" sz="2000" dirty="0" err="1" smtClean="0"/>
              <a:t>mW</a:t>
            </a:r>
            <a:r>
              <a:rPr kumimoji="1" lang="en-US" altLang="ja-JP" sz="2000" dirty="0" smtClean="0"/>
              <a:t>), 0.35–1 GHz</a:t>
            </a:r>
          </a:p>
          <a:p>
            <a:pPr lvl="1"/>
            <a:r>
              <a:rPr kumimoji="1" lang="en-US" altLang="ja-JP" sz="2000" dirty="0" smtClean="0"/>
              <a:t>Work in progress in Genoa</a:t>
            </a:r>
          </a:p>
          <a:p>
            <a:pPr lvl="2">
              <a:spcAft>
                <a:spcPts val="1800"/>
              </a:spcAft>
            </a:pPr>
            <a:r>
              <a:rPr kumimoji="1" lang="en-US" altLang="ja-JP" sz="2000" dirty="0" smtClean="0"/>
              <a:t>achieved 0.9 ns rise-time with 8 </a:t>
            </a:r>
            <a:r>
              <a:rPr kumimoji="1" lang="en-US" altLang="ja-JP" sz="2000" dirty="0" err="1" smtClean="0"/>
              <a:t>mW</a:t>
            </a:r>
            <a:r>
              <a:rPr kumimoji="1" lang="en-US" altLang="ja-JP" sz="2000" dirty="0" smtClean="0"/>
              <a:t> </a:t>
            </a:r>
          </a:p>
          <a:p>
            <a:r>
              <a:rPr kumimoji="1" lang="en-US" altLang="ja-JP" sz="2400" dirty="0" smtClean="0"/>
              <a:t>Study on </a:t>
            </a:r>
            <a:r>
              <a:rPr kumimoji="1" lang="en-US" altLang="ja-JP" sz="2400" dirty="0" smtClean="0">
                <a:solidFill>
                  <a:srgbClr val="C00000"/>
                </a:solidFill>
              </a:rPr>
              <a:t>organic scintillator</a:t>
            </a:r>
          </a:p>
          <a:p>
            <a:pPr lvl="1"/>
            <a:r>
              <a:rPr kumimoji="1" lang="en-US" altLang="ja-JP" sz="2000" dirty="0" smtClean="0"/>
              <a:t>higher light yield than plastic </a:t>
            </a:r>
            <a:br>
              <a:rPr kumimoji="1" lang="en-US" altLang="ja-JP" sz="2000" dirty="0" smtClean="0"/>
            </a:br>
            <a:r>
              <a:rPr kumimoji="1" lang="en-US" altLang="ja-JP" sz="2000" dirty="0" err="1" smtClean="0"/>
              <a:t>scint</a:t>
            </a:r>
            <a:r>
              <a:rPr kumimoji="1" lang="en-US" altLang="ja-JP" sz="2000" dirty="0" smtClean="0"/>
              <a:t>. (x3) with fast decay time (a few ns)</a:t>
            </a:r>
          </a:p>
          <a:p>
            <a:pPr lvl="1"/>
            <a:r>
              <a:rPr kumimoji="1" lang="en-US" altLang="ja-JP" sz="2000" dirty="0" smtClean="0"/>
              <a:t>‘p-</a:t>
            </a:r>
            <a:r>
              <a:rPr kumimoji="1" lang="en-US" altLang="ja-JP" sz="2000" dirty="0" err="1" smtClean="0"/>
              <a:t>terphenyl</a:t>
            </a:r>
            <a:r>
              <a:rPr kumimoji="1" lang="en-US" altLang="ja-JP" sz="2000" dirty="0" smtClean="0"/>
              <a:t>’ (C</a:t>
            </a:r>
            <a:r>
              <a:rPr kumimoji="1" lang="en-US" altLang="ja-JP" sz="2000" baseline="-25000" dirty="0" smtClean="0"/>
              <a:t>18</a:t>
            </a:r>
            <a:r>
              <a:rPr kumimoji="1" lang="en-US" altLang="ja-JP" sz="2000" dirty="0" smtClean="0"/>
              <a:t>H</a:t>
            </a:r>
            <a:r>
              <a:rPr kumimoji="1" lang="en-US" altLang="ja-JP" sz="2000" baseline="-25000" dirty="0" smtClean="0"/>
              <a:t>14</a:t>
            </a:r>
            <a:r>
              <a:rPr kumimoji="1" lang="en-US" altLang="ja-JP" sz="2000" dirty="0" smtClean="0"/>
              <a:t>) is a good </a:t>
            </a:r>
            <a:br>
              <a:rPr kumimoji="1" lang="en-US" altLang="ja-JP" sz="2000" dirty="0" smtClean="0"/>
            </a:br>
            <a:r>
              <a:rPr kumimoji="1" lang="en-US" altLang="ja-JP" sz="2000" dirty="0" smtClean="0"/>
              <a:t>candidate</a:t>
            </a:r>
          </a:p>
          <a:p>
            <a:pPr lvl="1"/>
            <a:r>
              <a:rPr kumimoji="1" lang="en-US" altLang="ja-JP" sz="2000" dirty="0"/>
              <a:t>D</a:t>
            </a:r>
            <a:r>
              <a:rPr kumimoji="1" lang="en-US" altLang="ja-JP" sz="2000" dirty="0" smtClean="0"/>
              <a:t>irect comparison with plastic </a:t>
            </a:r>
            <a:r>
              <a:rPr kumimoji="1" lang="en-US" altLang="ja-JP" sz="2000" dirty="0" err="1" smtClean="0"/>
              <a:t>scint</a:t>
            </a:r>
            <a:r>
              <a:rPr kumimoji="1" lang="en-US" altLang="ja-JP" sz="2000" dirty="0" smtClean="0"/>
              <a:t>. </a:t>
            </a:r>
            <a:br>
              <a:rPr kumimoji="1" lang="en-US" altLang="ja-JP" sz="2000" dirty="0" smtClean="0"/>
            </a:br>
            <a:r>
              <a:rPr kumimoji="1" lang="en-US" altLang="ja-JP" sz="2000" dirty="0" smtClean="0"/>
              <a:t>is under way with small counters.</a:t>
            </a:r>
            <a:endParaRPr kumimoji="1" lang="ja-JP" altLang="en-US" sz="20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738719" y="265319"/>
            <a:ext cx="7181279" cy="1403824"/>
          </a:xfrm>
        </p:spPr>
        <p:txBody>
          <a:bodyPr/>
          <a:lstStyle/>
          <a:p>
            <a:r>
              <a:rPr kumimoji="1" lang="en-US" altLang="ja-JP" dirty="0" smtClean="0"/>
              <a:t>Further improvements,</a:t>
            </a:r>
            <a:br>
              <a:rPr kumimoji="1" lang="en-US" altLang="ja-JP" dirty="0" smtClean="0"/>
            </a:br>
            <a:r>
              <a:rPr kumimoji="1" lang="en-US" altLang="ja-JP" dirty="0" smtClean="0"/>
              <a:t>Backup solutions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7926" y="3767359"/>
            <a:ext cx="2792070" cy="3209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8269267" y="6607498"/>
            <a:ext cx="56938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b="1" baseline="30000" dirty="0" smtClean="0">
                <a:solidFill>
                  <a:srgbClr val="0000FF"/>
                </a:solidFill>
                <a:latin typeface="Times" pitchFamily="18" charset="0"/>
              </a:rPr>
              <a:t>90</a:t>
            </a:r>
            <a:r>
              <a:rPr kumimoji="1" lang="en-US" altLang="ja-JP" b="1" dirty="0" smtClean="0">
                <a:solidFill>
                  <a:srgbClr val="0000FF"/>
                </a:solidFill>
                <a:latin typeface="Times" pitchFamily="18" charset="0"/>
              </a:rPr>
              <a:t>Sr</a:t>
            </a:r>
            <a:endParaRPr kumimoji="1" lang="ja-JP" altLang="en-US" b="1" dirty="0" smtClean="0">
              <a:solidFill>
                <a:srgbClr val="0000FF"/>
              </a:solidFill>
              <a:latin typeface="Times" pitchFamily="18" charset="0"/>
            </a:endParaRPr>
          </a:p>
        </p:txBody>
      </p:sp>
      <p:cxnSp>
        <p:nvCxnSpPr>
          <p:cNvPr id="10" name="直線矢印コネクタ 9"/>
          <p:cNvCxnSpPr/>
          <p:nvPr/>
        </p:nvCxnSpPr>
        <p:spPr>
          <a:xfrm flipH="1" flipV="1">
            <a:off x="8553960" y="5910470"/>
            <a:ext cx="1" cy="583095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7408911" y="3090251"/>
            <a:ext cx="2268570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2000" b="1" dirty="0" smtClean="0">
                <a:latin typeface="Times" pitchFamily="18" charset="0"/>
              </a:rPr>
              <a:t>p-</a:t>
            </a:r>
            <a:r>
              <a:rPr kumimoji="1" lang="en-US" altLang="ja-JP" sz="2000" b="1" dirty="0" err="1" smtClean="0">
                <a:latin typeface="Times" pitchFamily="18" charset="0"/>
              </a:rPr>
              <a:t>terphenyl</a:t>
            </a:r>
            <a:r>
              <a:rPr kumimoji="1" lang="en-US" altLang="ja-JP" sz="2000" b="1" dirty="0" smtClean="0">
                <a:latin typeface="Times" pitchFamily="18" charset="0"/>
              </a:rPr>
              <a:t> crystal</a:t>
            </a:r>
            <a:br>
              <a:rPr kumimoji="1" lang="en-US" altLang="ja-JP" sz="2000" b="1" dirty="0" smtClean="0">
                <a:latin typeface="Times" pitchFamily="18" charset="0"/>
              </a:rPr>
            </a:br>
            <a:r>
              <a:rPr kumimoji="1" lang="en-US" altLang="ja-JP" b="1" dirty="0" smtClean="0">
                <a:latin typeface="Times" pitchFamily="18" charset="0"/>
              </a:rPr>
              <a:t>(19x11x3 mm</a:t>
            </a:r>
            <a:r>
              <a:rPr kumimoji="1" lang="en-US" altLang="ja-JP" b="1" baseline="30000" dirty="0" smtClean="0">
                <a:latin typeface="Times" pitchFamily="18" charset="0"/>
              </a:rPr>
              <a:t>3</a:t>
            </a:r>
            <a:r>
              <a:rPr kumimoji="1" lang="en-US" altLang="ja-JP" b="1" dirty="0" smtClean="0">
                <a:latin typeface="Times" pitchFamily="18" charset="0"/>
              </a:rPr>
              <a:t>)</a:t>
            </a:r>
            <a:endParaRPr kumimoji="1" lang="ja-JP" altLang="en-US" b="1" dirty="0" smtClean="0">
              <a:latin typeface="Times" pitchFamily="18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237574" y="5832685"/>
            <a:ext cx="998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FFFF"/>
                </a:solidFill>
                <a:latin typeface="Times" pitchFamily="18" charset="0"/>
              </a:rPr>
              <a:t>2 </a:t>
            </a:r>
            <a:r>
              <a:rPr kumimoji="1" lang="en-US" altLang="ja-JP" b="1" dirty="0" err="1" smtClean="0">
                <a:solidFill>
                  <a:srgbClr val="00FFFF"/>
                </a:solidFill>
                <a:latin typeface="Times" pitchFamily="18" charset="0"/>
              </a:rPr>
              <a:t>SiPMs</a:t>
            </a:r>
            <a:endParaRPr kumimoji="1" lang="ja-JP" altLang="en-US" b="1" dirty="0" smtClean="0">
              <a:solidFill>
                <a:srgbClr val="00FFFF"/>
              </a:solidFill>
              <a:latin typeface="Times" pitchFamily="18" charset="0"/>
            </a:endParaRPr>
          </a:p>
        </p:txBody>
      </p:sp>
      <p:sp>
        <p:nvSpPr>
          <p:cNvPr id="13" name="フリーフォーム 12"/>
          <p:cNvSpPr/>
          <p:nvPr/>
        </p:nvSpPr>
        <p:spPr>
          <a:xfrm>
            <a:off x="7224326" y="5526157"/>
            <a:ext cx="369170" cy="477078"/>
          </a:xfrm>
          <a:custGeom>
            <a:avLst/>
            <a:gdLst>
              <a:gd name="connsiteX0" fmla="*/ 248009 w 738340"/>
              <a:gd name="connsiteY0" fmla="*/ 477078 h 477078"/>
              <a:gd name="connsiteX1" fmla="*/ 22722 w 738340"/>
              <a:gd name="connsiteY1" fmla="*/ 145773 h 477078"/>
              <a:gd name="connsiteX2" fmla="*/ 738340 w 738340"/>
              <a:gd name="connsiteY2" fmla="*/ 0 h 477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8340" h="477078">
                <a:moveTo>
                  <a:pt x="248009" y="477078"/>
                </a:moveTo>
                <a:cubicBezTo>
                  <a:pt x="94504" y="351182"/>
                  <a:pt x="-59000" y="225286"/>
                  <a:pt x="22722" y="145773"/>
                </a:cubicBezTo>
                <a:cubicBezTo>
                  <a:pt x="104444" y="66260"/>
                  <a:pt x="421392" y="33130"/>
                  <a:pt x="738340" y="0"/>
                </a:cubicBezTo>
              </a:path>
            </a:pathLst>
          </a:custGeom>
          <a:noFill/>
          <a:ln w="9525">
            <a:solidFill>
              <a:srgbClr val="00FFFF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 14"/>
          <p:cNvSpPr/>
          <p:nvPr/>
        </p:nvSpPr>
        <p:spPr>
          <a:xfrm>
            <a:off x="7178791" y="3458817"/>
            <a:ext cx="1183331" cy="1948070"/>
          </a:xfrm>
          <a:custGeom>
            <a:avLst/>
            <a:gdLst>
              <a:gd name="connsiteX0" fmla="*/ 268931 w 1183331"/>
              <a:gd name="connsiteY0" fmla="*/ 0 h 1948070"/>
              <a:gd name="connsiteX1" fmla="*/ 56896 w 1183331"/>
              <a:gd name="connsiteY1" fmla="*/ 490331 h 1948070"/>
              <a:gd name="connsiteX2" fmla="*/ 1183331 w 1183331"/>
              <a:gd name="connsiteY2" fmla="*/ 1948070 h 1948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3331" h="1948070">
                <a:moveTo>
                  <a:pt x="268931" y="0"/>
                </a:moveTo>
                <a:cubicBezTo>
                  <a:pt x="86713" y="82826"/>
                  <a:pt x="-95504" y="165653"/>
                  <a:pt x="56896" y="490331"/>
                </a:cubicBezTo>
                <a:cubicBezTo>
                  <a:pt x="209296" y="815009"/>
                  <a:pt x="696313" y="1381539"/>
                  <a:pt x="1183331" y="1948070"/>
                </a:cubicBezTo>
              </a:path>
            </a:pathLst>
          </a:custGeom>
          <a:noFill/>
          <a:ln w="9525">
            <a:solidFill>
              <a:schemeClr val="bg1">
                <a:lumMod val="8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3888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1383079"/>
              </p:ext>
            </p:extLst>
          </p:nvPr>
        </p:nvGraphicFramePr>
        <p:xfrm>
          <a:off x="643243" y="1670098"/>
          <a:ext cx="8947977" cy="4279721"/>
        </p:xfrm>
        <a:graphic>
          <a:graphicData uri="http://schemas.openxmlformats.org/drawingml/2006/table">
            <a:tbl>
              <a:tblPr bandRow="1">
                <a:tableStyleId>{F2DE63D5-997A-4646-A377-4702673A728D}</a:tableStyleId>
              </a:tblPr>
              <a:tblGrid>
                <a:gridCol w="1838839"/>
                <a:gridCol w="7109138"/>
              </a:tblGrid>
              <a:tr h="69322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Italy</a:t>
                      </a:r>
                      <a:br>
                        <a:rPr kumimoji="1" lang="en-US" altLang="ja-JP" sz="20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</a:br>
                      <a:r>
                        <a:rPr kumimoji="1" lang="en-US" altLang="ja-JP" sz="20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(4.5)</a:t>
                      </a:r>
                      <a:endParaRPr kumimoji="1" lang="ja-JP" altLang="en-US" sz="20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kumimoji="1" lang="en-US" altLang="ja-JP" sz="20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Experience of</a:t>
                      </a:r>
                      <a:r>
                        <a:rPr kumimoji="1" lang="en-US" altLang="ja-JP" sz="2000" baseline="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p</a:t>
                      </a:r>
                      <a:r>
                        <a:rPr kumimoji="1" lang="en-US" altLang="ja-JP" sz="20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resent TC construction &amp; operation.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kumimoji="1" lang="en-US" altLang="ja-JP" sz="20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Scintillator.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kumimoji="1" lang="en-US" altLang="ja-JP" sz="20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Calibration</a:t>
                      </a:r>
                      <a:r>
                        <a:rPr kumimoji="1" lang="en-US" altLang="ja-JP" sz="2000" baseline="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, analysis.</a:t>
                      </a:r>
                      <a:endParaRPr kumimoji="1" lang="en-US" altLang="ja-JP" sz="2000" dirty="0" smtClean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kumimoji="1" lang="en-US" altLang="ja-JP" sz="20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Mechanics,</a:t>
                      </a:r>
                      <a:r>
                        <a:rPr kumimoji="1" lang="en-US" altLang="ja-JP" sz="2000" baseline="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electronics.</a:t>
                      </a:r>
                      <a:endParaRPr kumimoji="1" lang="ja-JP" altLang="en-US" sz="20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/>
                </a:tc>
              </a:tr>
              <a:tr h="69322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Japan</a:t>
                      </a:r>
                      <a:br>
                        <a:rPr kumimoji="1" lang="en-US" altLang="ja-JP" sz="20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</a:br>
                      <a:r>
                        <a:rPr kumimoji="1" lang="en-US" altLang="ja-JP" sz="20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(2)</a:t>
                      </a:r>
                      <a:endParaRPr kumimoji="1" lang="ja-JP" altLang="en-US" sz="20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kumimoji="1" lang="en-US" altLang="ja-JP" sz="2000" dirty="0" err="1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SiPM</a:t>
                      </a:r>
                      <a:r>
                        <a:rPr kumimoji="1" lang="en-US" altLang="ja-JP" sz="20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.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kumimoji="1" lang="en-US" altLang="ja-JP" sz="20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Analysis.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kumimoji="1" lang="en-US" altLang="ja-JP" sz="20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Simulation,</a:t>
                      </a:r>
                      <a:r>
                        <a:rPr kumimoji="1" lang="en-US" altLang="ja-JP" sz="2000" baseline="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design.</a:t>
                      </a:r>
                      <a:endParaRPr kumimoji="1" lang="en-US" altLang="ja-JP" sz="2000" dirty="0" smtClean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kumimoji="1" lang="en-US" altLang="ja-JP" sz="20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Students</a:t>
                      </a:r>
                      <a:r>
                        <a:rPr kumimoji="1" lang="en-US" altLang="ja-JP" sz="2000" baseline="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for intensive work &amp; education.</a:t>
                      </a:r>
                      <a:endParaRPr kumimoji="1" lang="ja-JP" altLang="en-US" sz="20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/>
                </a:tc>
              </a:tr>
              <a:tr h="81272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USA</a:t>
                      </a:r>
                      <a:br>
                        <a:rPr kumimoji="1" lang="en-US" altLang="ja-JP" sz="20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</a:br>
                      <a:r>
                        <a:rPr kumimoji="1" lang="en-US" altLang="ja-JP" sz="20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(2)</a:t>
                      </a:r>
                      <a:endParaRPr kumimoji="1" lang="ja-JP" altLang="en-US" sz="20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kumimoji="1" lang="en-US" altLang="ja-JP" sz="20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Tracking (combined analysis</a:t>
                      </a:r>
                      <a:r>
                        <a:rPr kumimoji="1" lang="en-US" altLang="ja-JP" sz="2000" baseline="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with DC),</a:t>
                      </a:r>
                      <a:br>
                        <a:rPr kumimoji="1" lang="en-US" altLang="ja-JP" sz="2000" baseline="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</a:br>
                      <a:r>
                        <a:rPr kumimoji="1" lang="en-US" altLang="ja-JP" sz="2000" baseline="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calibration.</a:t>
                      </a:r>
                    </a:p>
                  </a:txBody>
                  <a:tcPr/>
                </a:tc>
              </a:tr>
              <a:tr h="8457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PSI</a:t>
                      </a:r>
                      <a:br>
                        <a:rPr kumimoji="1" lang="en-US" altLang="ja-JP" sz="20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</a:br>
                      <a:r>
                        <a:rPr kumimoji="1" lang="en-US" altLang="ja-JP" sz="20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(1)</a:t>
                      </a:r>
                      <a:endParaRPr kumimoji="1" lang="ja-JP" altLang="en-US" sz="20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kumimoji="1" lang="en-US" altLang="ja-JP" sz="20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Experience of </a:t>
                      </a:r>
                      <a:r>
                        <a:rPr kumimoji="1" lang="en-US" altLang="ja-JP" sz="2000" dirty="0" err="1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muSR</a:t>
                      </a:r>
                      <a:r>
                        <a:rPr kumimoji="1" lang="en-US" altLang="ja-JP" sz="20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counters (</a:t>
                      </a:r>
                      <a:r>
                        <a:rPr kumimoji="1" lang="en-US" altLang="ja-JP" sz="2000" dirty="0" err="1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scinti</a:t>
                      </a:r>
                      <a:r>
                        <a:rPr kumimoji="1" lang="en-US" altLang="ja-JP" sz="20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.+</a:t>
                      </a:r>
                      <a:r>
                        <a:rPr kumimoji="1" lang="en-US" altLang="ja-JP" sz="2000" dirty="0" err="1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SiPM</a:t>
                      </a:r>
                      <a:r>
                        <a:rPr kumimoji="1" lang="en-US" altLang="ja-JP" sz="20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).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kumimoji="1" lang="en-US" altLang="ja-JP" sz="20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Electronics, machining.</a:t>
                      </a:r>
                      <a:endParaRPr kumimoji="1" lang="ja-JP" altLang="en-US" sz="20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Manpower &amp; expertise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825025" y="1300766"/>
            <a:ext cx="2301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The new TC team</a:t>
            </a:r>
            <a:endParaRPr kumimoji="1" lang="ja-JP" altLang="en-US" b="1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94993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Schedule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2545" y="44450"/>
            <a:ext cx="5267325" cy="751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27774" y="1193533"/>
            <a:ext cx="4838930" cy="5564746"/>
          </a:xfrm>
        </p:spPr>
        <p:txBody>
          <a:bodyPr/>
          <a:lstStyle/>
          <a:p>
            <a:r>
              <a:rPr kumimoji="1" lang="en-US" altLang="ja-JP" sz="2400" dirty="0" smtClean="0"/>
              <a:t>Milestones: two staged prototypes and beam tests</a:t>
            </a:r>
          </a:p>
          <a:p>
            <a:r>
              <a:rPr kumimoji="1" lang="en-US" altLang="ja-JP" sz="2400" dirty="0">
                <a:solidFill>
                  <a:srgbClr val="FF0000"/>
                </a:solidFill>
              </a:rPr>
              <a:t>S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everal counters</a:t>
            </a:r>
            <a:r>
              <a:rPr kumimoji="1" lang="en-US" altLang="ja-JP" sz="2400" dirty="0" smtClean="0"/>
              <a:t> prototype</a:t>
            </a:r>
          </a:p>
          <a:p>
            <a:pPr lvl="1"/>
            <a:r>
              <a:rPr kumimoji="1" lang="en-US" altLang="ja-JP" dirty="0" smtClean="0"/>
              <a:t>Beam test in this spring</a:t>
            </a:r>
          </a:p>
          <a:p>
            <a:pPr lvl="1"/>
            <a:r>
              <a:rPr kumimoji="1" lang="en-US" altLang="ja-JP" dirty="0" smtClean="0"/>
              <a:t>@DA</a:t>
            </a:r>
            <a:r>
              <a:rPr kumimoji="1" lang="en-US" altLang="ja-JP" dirty="0" smtClean="0">
                <a:latin typeface="Symbol" pitchFamily="18" charset="2"/>
              </a:rPr>
              <a:t>F</a:t>
            </a:r>
            <a:r>
              <a:rPr kumimoji="1" lang="en-US" altLang="ja-JP" dirty="0" smtClean="0"/>
              <a:t>NE Beam test facility (BTF) at </a:t>
            </a:r>
            <a:r>
              <a:rPr kumimoji="1" lang="en-US" altLang="ja-JP" dirty="0" err="1" smtClean="0"/>
              <a:t>Frascati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~30 counters</a:t>
            </a:r>
          </a:p>
          <a:p>
            <a:pPr lvl="1"/>
            <a:r>
              <a:rPr kumimoji="1" lang="en-US" altLang="ja-JP" dirty="0" smtClean="0"/>
              <a:t>Prove multi-hit scheme</a:t>
            </a:r>
          </a:p>
          <a:p>
            <a:r>
              <a:rPr kumimoji="1" lang="en-US" altLang="ja-JP" sz="2400" dirty="0" smtClean="0">
                <a:solidFill>
                  <a:srgbClr val="FF0000"/>
                </a:solidFill>
              </a:rPr>
              <a:t>~1/4 scale</a:t>
            </a:r>
            <a:r>
              <a:rPr kumimoji="1" lang="en-US" altLang="ja-JP" sz="2400" dirty="0" smtClean="0"/>
              <a:t> prototype</a:t>
            </a:r>
          </a:p>
          <a:p>
            <a:pPr lvl="1"/>
            <a:r>
              <a:rPr kumimoji="1" lang="en-US" altLang="ja-JP" dirty="0" smtClean="0"/>
              <a:t>Beam test in COBRA</a:t>
            </a:r>
          </a:p>
          <a:p>
            <a:pPr lvl="1"/>
            <a:r>
              <a:rPr kumimoji="1" lang="en-US" altLang="ja-JP" dirty="0"/>
              <a:t>A</a:t>
            </a:r>
            <a:r>
              <a:rPr kumimoji="1" lang="en-US" altLang="ja-JP" dirty="0" smtClean="0"/>
              <a:t> few 100 counters</a:t>
            </a:r>
          </a:p>
          <a:p>
            <a:pPr lvl="1"/>
            <a:r>
              <a:rPr kumimoji="1" lang="en-US" altLang="ja-JP" dirty="0" smtClean="0"/>
              <a:t>Prove full performance in situ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364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27774" y="1081825"/>
            <a:ext cx="8572658" cy="5924573"/>
          </a:xfrm>
        </p:spPr>
        <p:txBody>
          <a:bodyPr/>
          <a:lstStyle/>
          <a:p>
            <a:r>
              <a:rPr kumimoji="1" lang="en-US" altLang="ja-JP" dirty="0" smtClean="0"/>
              <a:t>Upgraded timing counter</a:t>
            </a:r>
          </a:p>
          <a:p>
            <a:pPr lvl="1"/>
            <a:r>
              <a:rPr kumimoji="1" lang="en-US" altLang="ja-JP" sz="2000" dirty="0" smtClean="0"/>
              <a:t>pixelated TC with ultra-fast </a:t>
            </a:r>
            <a:r>
              <a:rPr kumimoji="1" lang="en-US" altLang="ja-JP" sz="2000" dirty="0" err="1" smtClean="0"/>
              <a:t>scint</a:t>
            </a:r>
            <a:r>
              <a:rPr kumimoji="1" lang="en-US" altLang="ja-JP" sz="2000" dirty="0" smtClean="0"/>
              <a:t>. &amp; </a:t>
            </a:r>
            <a:r>
              <a:rPr kumimoji="1" lang="en-US" altLang="ja-JP" sz="2000" dirty="0" err="1" smtClean="0"/>
              <a:t>SiPMs</a:t>
            </a:r>
            <a:endParaRPr kumimoji="1" lang="en-US" altLang="ja-JP" sz="2000" dirty="0" smtClean="0"/>
          </a:p>
          <a:p>
            <a:pPr lvl="1"/>
            <a:r>
              <a:rPr kumimoji="1" lang="en-US" altLang="ja-JP" sz="2000" dirty="0" smtClean="0"/>
              <a:t>Significant improvement in timing resolution with </a:t>
            </a:r>
            <a:r>
              <a:rPr kumimoji="1" lang="en-US" altLang="ja-JP" sz="2000" dirty="0"/>
              <a:t>m</a:t>
            </a:r>
            <a:r>
              <a:rPr kumimoji="1" lang="en-US" altLang="ja-JP" sz="2000" dirty="0" smtClean="0"/>
              <a:t>ulti counters hit </a:t>
            </a:r>
            <a:endParaRPr kumimoji="1" lang="en-US" altLang="ja-JP" sz="2000" dirty="0"/>
          </a:p>
          <a:p>
            <a:r>
              <a:rPr kumimoji="1" lang="en-US" altLang="ja-JP" dirty="0" smtClean="0"/>
              <a:t>R&amp;D successfully in progress</a:t>
            </a:r>
          </a:p>
          <a:p>
            <a:pPr lvl="1"/>
            <a:r>
              <a:rPr kumimoji="1" lang="en-US" altLang="ja-JP" sz="2000" dirty="0" smtClean="0"/>
              <a:t>Systematic study </a:t>
            </a:r>
            <a:r>
              <a:rPr kumimoji="1" lang="en-US" altLang="ja-JP" sz="2000" dirty="0" smtClean="0"/>
              <a:t>on</a:t>
            </a:r>
            <a:r>
              <a:rPr kumimoji="1" lang="en-US" altLang="ja-JP" sz="2000" dirty="0" smtClean="0"/>
              <a:t> </a:t>
            </a:r>
            <a:r>
              <a:rPr kumimoji="1" lang="en-US" altLang="ja-JP" sz="2000" dirty="0" smtClean="0"/>
              <a:t>single counter with source in Lab</a:t>
            </a:r>
          </a:p>
          <a:p>
            <a:pPr lvl="1"/>
            <a:r>
              <a:rPr kumimoji="1" lang="en-US" altLang="ja-JP" sz="2000" dirty="0"/>
              <a:t>a</a:t>
            </a:r>
            <a:r>
              <a:rPr kumimoji="1" lang="en-US" altLang="ja-JP" sz="2000" dirty="0" smtClean="0"/>
              <a:t>lready achieved good resolution</a:t>
            </a:r>
          </a:p>
          <a:p>
            <a:pPr lvl="2"/>
            <a:r>
              <a:rPr kumimoji="1" lang="en-US" altLang="ja-JP" sz="2000" dirty="0" smtClean="0"/>
              <a:t>43ps for 6cm, 50ps for 9cm long counter</a:t>
            </a:r>
          </a:p>
          <a:p>
            <a:pPr lvl="1"/>
            <a:r>
              <a:rPr kumimoji="1" lang="en-US" altLang="ja-JP" sz="2000" dirty="0" smtClean="0"/>
              <a:t>Carried out 1</a:t>
            </a:r>
            <a:r>
              <a:rPr kumimoji="1" lang="en-US" altLang="ja-JP" sz="2000" baseline="30000" dirty="0" smtClean="0"/>
              <a:t>st</a:t>
            </a:r>
            <a:r>
              <a:rPr kumimoji="1" lang="en-US" altLang="ja-JP" sz="2000" dirty="0" smtClean="0"/>
              <a:t> beam test with two counters</a:t>
            </a:r>
          </a:p>
          <a:p>
            <a:pPr lvl="2"/>
            <a:r>
              <a:rPr kumimoji="1" lang="en-US" altLang="ja-JP" sz="2000" dirty="0" smtClean="0"/>
              <a:t>confirmed</a:t>
            </a:r>
            <a:r>
              <a:rPr kumimoji="1" lang="en-US" altLang="ja-JP" sz="2000" dirty="0" smtClean="0"/>
              <a:t> the results in lab</a:t>
            </a:r>
            <a:endParaRPr kumimoji="1" lang="en-US" altLang="ja-JP" sz="2000" dirty="0" smtClean="0"/>
          </a:p>
          <a:p>
            <a:pPr lvl="2"/>
            <a:r>
              <a:rPr kumimoji="1" lang="en-US" altLang="ja-JP" sz="2000" dirty="0" smtClean="0"/>
              <a:t>obtained useful information for further study</a:t>
            </a:r>
          </a:p>
          <a:p>
            <a:pPr lvl="3"/>
            <a:r>
              <a:rPr kumimoji="1" lang="en-US" altLang="ja-JP" sz="1800" dirty="0" smtClean="0"/>
              <a:t>higher noise, </a:t>
            </a:r>
            <a:r>
              <a:rPr kumimoji="1" lang="en-US" altLang="ja-JP" sz="1800" dirty="0" err="1" smtClean="0"/>
              <a:t>Edep</a:t>
            </a:r>
            <a:r>
              <a:rPr kumimoji="1" lang="en-US" altLang="ja-JP" sz="1800" dirty="0" smtClean="0"/>
              <a:t>, incident position angle effects</a:t>
            </a:r>
          </a:p>
          <a:p>
            <a:r>
              <a:rPr kumimoji="1" lang="en-US" altLang="ja-JP" dirty="0" smtClean="0"/>
              <a:t>Expected resolution of </a:t>
            </a:r>
            <a:r>
              <a:rPr kumimoji="1" lang="en-US" altLang="ja-JP" dirty="0" smtClean="0">
                <a:solidFill>
                  <a:srgbClr val="FF0000"/>
                </a:solidFill>
              </a:rPr>
              <a:t>30–35 </a:t>
            </a:r>
            <a:r>
              <a:rPr kumimoji="1" lang="en-US" altLang="ja-JP" dirty="0" err="1" smtClean="0">
                <a:solidFill>
                  <a:srgbClr val="FF0000"/>
                </a:solidFill>
              </a:rPr>
              <a:t>ps</a:t>
            </a:r>
            <a:r>
              <a:rPr kumimoji="1" lang="en-US" altLang="ja-JP" dirty="0" smtClean="0"/>
              <a:t> significantly reduces BG together with the new drift chamber </a:t>
            </a:r>
          </a:p>
          <a:p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Conclusion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665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915365" y="3320247"/>
            <a:ext cx="7181279" cy="762480"/>
          </a:xfrm>
        </p:spPr>
        <p:txBody>
          <a:bodyPr/>
          <a:lstStyle/>
          <a:p>
            <a:r>
              <a:rPr kumimoji="1" lang="en-US" altLang="ja-JP" dirty="0" smtClean="0"/>
              <a:t>Back up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837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4400" dirty="0" smtClean="0"/>
              <a:t>Time line</a:t>
            </a:r>
            <a:endParaRPr kumimoji="1" lang="ja-JP" altLang="en-US" sz="44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354CE497-583E-4E63-AADA-43A6AEFFF5E3}" type="datetime1">
              <a:rPr lang="ja-JP" altLang="en-US" smtClean="0"/>
              <a:t>2013/1/13</a:t>
            </a:fld>
            <a:endParaRPr lang="en-US" altLang="ja-JP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884739"/>
              </p:ext>
            </p:extLst>
          </p:nvPr>
        </p:nvGraphicFramePr>
        <p:xfrm>
          <a:off x="463640" y="1133340"/>
          <a:ext cx="9298546" cy="5187953"/>
        </p:xfrm>
        <a:graphic>
          <a:graphicData uri="http://schemas.openxmlformats.org/drawingml/2006/table">
            <a:tbl>
              <a:tblPr bandRow="1">
                <a:tableStyleId>{C4B1156A-380E-4F78-BDF5-A606A8083BF9}</a:tableStyleId>
              </a:tblPr>
              <a:tblGrid>
                <a:gridCol w="1464027"/>
                <a:gridCol w="1464027"/>
                <a:gridCol w="1464027"/>
                <a:gridCol w="1464027"/>
                <a:gridCol w="1464027"/>
                <a:gridCol w="1076560"/>
                <a:gridCol w="901851"/>
              </a:tblGrid>
              <a:tr h="599357">
                <a:tc>
                  <a:txBody>
                    <a:bodyPr/>
                    <a:lstStyle/>
                    <a:p>
                      <a:endParaRPr kumimoji="1" lang="ja-JP" alt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Times New Roman" pitchFamily="18" charset="0"/>
                          <a:cs typeface="Times New Roman" pitchFamily="18" charset="0"/>
                        </a:rPr>
                        <a:t>Dec.12</a:t>
                      </a:r>
                      <a:endParaRPr kumimoji="1" lang="ja-JP" alt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Times New Roman" pitchFamily="18" charset="0"/>
                          <a:cs typeface="Times New Roman" pitchFamily="18" charset="0"/>
                        </a:rPr>
                        <a:t>Dec.13</a:t>
                      </a:r>
                      <a:endParaRPr kumimoji="1" lang="ja-JP" alt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Times New Roman" pitchFamily="18" charset="0"/>
                          <a:cs typeface="Times New Roman" pitchFamily="18" charset="0"/>
                        </a:rPr>
                        <a:t>Dec.14</a:t>
                      </a:r>
                      <a:endParaRPr kumimoji="1" lang="ja-JP" alt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Times New Roman" pitchFamily="18" charset="0"/>
                          <a:cs typeface="Times New Roman" pitchFamily="18" charset="0"/>
                        </a:rPr>
                        <a:t>Dec.15</a:t>
                      </a:r>
                      <a:endParaRPr kumimoji="1" lang="ja-JP" alt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Times New Roman" pitchFamily="18" charset="0"/>
                          <a:cs typeface="Times New Roman" pitchFamily="18" charset="0"/>
                        </a:rPr>
                        <a:t>Dec.16</a:t>
                      </a:r>
                      <a:endParaRPr kumimoji="1" lang="ja-JP" alt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16565">
                <a:tc>
                  <a:txBody>
                    <a:bodyPr/>
                    <a:lstStyle/>
                    <a:p>
                      <a:endParaRPr kumimoji="1" lang="ja-JP" alt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Times New Roman" pitchFamily="18" charset="0"/>
                          <a:cs typeface="Times New Roman" pitchFamily="18" charset="0"/>
                        </a:rPr>
                        <a:t>Made decision</a:t>
                      </a:r>
                      <a:endParaRPr kumimoji="1" lang="ja-JP" alt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Times New Roman" pitchFamily="18" charset="0"/>
                          <a:cs typeface="Times New Roman" pitchFamily="18" charset="0"/>
                        </a:rPr>
                        <a:t>Counter test in lab</a:t>
                      </a:r>
                      <a:endParaRPr kumimoji="1" lang="ja-JP" alt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Times New Roman" pitchFamily="18" charset="0"/>
                          <a:cs typeface="Times New Roman" pitchFamily="18" charset="0"/>
                        </a:rPr>
                        <a:t>Counter test in lab</a:t>
                      </a:r>
                      <a:endParaRPr kumimoji="1" lang="ja-JP" alt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98351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Times New Roman" pitchFamily="18" charset="0"/>
                          <a:cs typeface="Times New Roman" pitchFamily="18" charset="0"/>
                        </a:rPr>
                        <a:t>Dec.17</a:t>
                      </a:r>
                      <a:endParaRPr kumimoji="1" lang="ja-JP" alt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Times New Roman" pitchFamily="18" charset="0"/>
                          <a:cs typeface="Times New Roman" pitchFamily="18" charset="0"/>
                        </a:rPr>
                        <a:t>Dec.18</a:t>
                      </a:r>
                      <a:endParaRPr kumimoji="1" lang="ja-JP" alt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 smtClean="0">
                          <a:latin typeface="Times New Roman" pitchFamily="18" charset="0"/>
                          <a:cs typeface="Times New Roman" pitchFamily="18" charset="0"/>
                        </a:rPr>
                        <a:t>Dec.19</a:t>
                      </a:r>
                      <a:endParaRPr kumimoji="1" lang="ja-JP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 smtClean="0">
                          <a:latin typeface="Times New Roman" pitchFamily="18" charset="0"/>
                          <a:cs typeface="Times New Roman" pitchFamily="18" charset="0"/>
                        </a:rPr>
                        <a:t>Dec.20</a:t>
                      </a:r>
                      <a:endParaRPr kumimoji="1" lang="ja-JP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 smtClean="0">
                          <a:latin typeface="Times New Roman" pitchFamily="18" charset="0"/>
                          <a:cs typeface="Times New Roman" pitchFamily="18" charset="0"/>
                        </a:rPr>
                        <a:t>Dec.21</a:t>
                      </a:r>
                      <a:endParaRPr kumimoji="1" lang="ja-JP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125028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Times New Roman" pitchFamily="18" charset="0"/>
                          <a:cs typeface="Times New Roman" pitchFamily="18" charset="0"/>
                        </a:rPr>
                        <a:t>Counter setup </a:t>
                      </a:r>
                      <a:br>
                        <a:rPr kumimoji="1" lang="en-US" altLang="ja-JP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1" lang="en-US" altLang="ja-JP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(Pre-amplifiers,</a:t>
                      </a:r>
                      <a:r>
                        <a:rPr kumimoji="1" lang="en-US" altLang="ja-JP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1" lang="en-US" altLang="ja-JP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thermometer,</a:t>
                      </a:r>
                    </a:p>
                    <a:p>
                      <a:r>
                        <a:rPr kumimoji="1" lang="en-US" altLang="ja-JP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light</a:t>
                      </a:r>
                      <a:r>
                        <a:rPr kumimoji="1" lang="en-US" altLang="ja-JP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1" lang="en-US" altLang="ja-JP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shielding,</a:t>
                      </a:r>
                      <a:r>
                        <a:rPr kumimoji="1" lang="en-US" altLang="ja-JP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building stands,</a:t>
                      </a:r>
                      <a:r>
                        <a:rPr kumimoji="1" lang="en-US" altLang="ja-JP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etc.)</a:t>
                      </a:r>
                    </a:p>
                    <a:p>
                      <a:endParaRPr kumimoji="1" lang="ja-JP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kumimoji="1" lang="en-US" altLang="ja-JP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kumimoji="1" lang="en-US" altLang="ja-JP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kumimoji="1" lang="en-US" altLang="ja-JP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kumimoji="1" lang="en-US" altLang="ja-JP" dirty="0" smtClean="0">
                          <a:latin typeface="Times New Roman" pitchFamily="18" charset="0"/>
                          <a:cs typeface="Times New Roman" pitchFamily="18" charset="0"/>
                        </a:rPr>
                        <a:t>Setup in area</a:t>
                      </a:r>
                    </a:p>
                    <a:p>
                      <a:r>
                        <a:rPr kumimoji="1" lang="en-US" altLang="ja-JP" dirty="0" smtClean="0">
                          <a:latin typeface="Times New Roman" pitchFamily="18" charset="0"/>
                          <a:cs typeface="Times New Roman" pitchFamily="18" charset="0"/>
                        </a:rPr>
                        <a:t>DAQ setup</a:t>
                      </a:r>
                    </a:p>
                    <a:p>
                      <a:endParaRPr kumimoji="1" lang="en-US" altLang="ja-JP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kumimoji="1" lang="en-US" altLang="ja-JP" dirty="0" smtClean="0">
                          <a:latin typeface="Times New Roman" pitchFamily="18" charset="0"/>
                          <a:cs typeface="Times New Roman" pitchFamily="18" charset="0"/>
                        </a:rPr>
                        <a:t>Check with cosmic ray</a:t>
                      </a:r>
                      <a:endParaRPr kumimoji="1" lang="ja-JP" alt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Times New Roman" pitchFamily="18" charset="0"/>
                          <a:cs typeface="Times New Roman" pitchFamily="18" charset="0"/>
                        </a:rPr>
                        <a:t>Setup at beam line</a:t>
                      </a:r>
                    </a:p>
                    <a:p>
                      <a:r>
                        <a:rPr kumimoji="1" lang="en-US" altLang="ja-JP" dirty="0" smtClean="0">
                          <a:latin typeface="Times New Roman" pitchFamily="18" charset="0"/>
                          <a:cs typeface="Times New Roman" pitchFamily="18" charset="0"/>
                        </a:rPr>
                        <a:t>Trigger setup</a:t>
                      </a:r>
                    </a:p>
                    <a:p>
                      <a:endParaRPr kumimoji="1" lang="en-US" altLang="ja-JP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Beam test</a:t>
                      </a:r>
                      <a:endParaRPr kumimoji="1" lang="en-US" altLang="ja-JP" u="sng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kumimoji="1" lang="en-US" altLang="ja-JP" dirty="0" smtClean="0">
                          <a:latin typeface="Times New Roman" pitchFamily="18" charset="0"/>
                          <a:cs typeface="Times New Roman" pitchFamily="18" charset="0"/>
                        </a:rPr>
                        <a:t>18:40-</a:t>
                      </a:r>
                    </a:p>
                    <a:p>
                      <a:r>
                        <a:rPr kumimoji="1" lang="en-US" altLang="ja-JP" b="1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Parallel</a:t>
                      </a:r>
                      <a:r>
                        <a:rPr kumimoji="1" lang="en-US" altLang="ja-JP" b="1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1" lang="en-US" altLang="ja-JP" b="1" baseline="0" dirty="0" err="1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conf</a:t>
                      </a:r>
                      <a:endParaRPr kumimoji="1" lang="ja-JP" altLang="en-US" b="1" dirty="0">
                        <a:solidFill>
                          <a:srgbClr val="00B0F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1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Beam test</a:t>
                      </a:r>
                    </a:p>
                    <a:p>
                      <a:r>
                        <a:rPr kumimoji="1" lang="en-US" altLang="ja-JP" dirty="0" smtClean="0">
                          <a:latin typeface="Times New Roman" pitchFamily="18" charset="0"/>
                          <a:cs typeface="Times New Roman" pitchFamily="18" charset="0"/>
                        </a:rPr>
                        <a:t>-4:00</a:t>
                      </a:r>
                    </a:p>
                    <a:p>
                      <a:r>
                        <a:rPr kumimoji="1" lang="en-US" altLang="ja-JP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15:50-16:15</a:t>
                      </a:r>
                    </a:p>
                    <a:p>
                      <a:r>
                        <a:rPr kumimoji="1" lang="en-US" altLang="ja-JP" b="1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Parallel </a:t>
                      </a:r>
                      <a:r>
                        <a:rPr kumimoji="1" lang="en-US" altLang="ja-JP" b="1" baseline="0" dirty="0" err="1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conf</a:t>
                      </a:r>
                      <a:endParaRPr kumimoji="1" lang="en-US" altLang="ja-JP" b="1" baseline="0" dirty="0" smtClean="0">
                        <a:solidFill>
                          <a:srgbClr val="00B0F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kumimoji="1" lang="en-US" altLang="ja-JP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17:25-19:00</a:t>
                      </a:r>
                    </a:p>
                    <a:p>
                      <a:r>
                        <a:rPr kumimoji="1" lang="en-US" altLang="ja-JP" b="1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Cross </a:t>
                      </a:r>
                      <a:r>
                        <a:rPr kumimoji="1" lang="en-US" altLang="ja-JP" b="1" baseline="0" dirty="0" err="1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conf</a:t>
                      </a:r>
                      <a:endParaRPr kumimoji="1" lang="ja-JP" altLang="en-US" b="1" dirty="0">
                        <a:solidFill>
                          <a:srgbClr val="00B0F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1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Beam test</a:t>
                      </a:r>
                    </a:p>
                    <a:p>
                      <a:r>
                        <a:rPr kumimoji="1" lang="en-US" altLang="ja-JP" dirty="0" smtClean="0">
                          <a:latin typeface="Times New Roman" pitchFamily="18" charset="0"/>
                          <a:cs typeface="Times New Roman" pitchFamily="18" charset="0"/>
                        </a:rPr>
                        <a:t>2:50-3:40</a:t>
                      </a:r>
                    </a:p>
                    <a:p>
                      <a:r>
                        <a:rPr kumimoji="1" lang="en-US" altLang="ja-JP" b="1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w/</a:t>
                      </a:r>
                      <a:r>
                        <a:rPr kumimoji="1" lang="en-US" altLang="ja-JP" b="1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RC1</a:t>
                      </a:r>
                    </a:p>
                    <a:p>
                      <a:r>
                        <a:rPr kumimoji="1" lang="en-US" altLang="ja-JP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4:40-5:00</a:t>
                      </a:r>
                    </a:p>
                    <a:p>
                      <a:r>
                        <a:rPr kumimoji="1" lang="en-US" altLang="ja-JP" b="1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Staggered </a:t>
                      </a:r>
                      <a:r>
                        <a:rPr kumimoji="1" lang="en-US" altLang="ja-JP" b="1" baseline="0" dirty="0" err="1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conf</a:t>
                      </a:r>
                      <a:endParaRPr kumimoji="1" lang="en-US" altLang="ja-JP" b="1" baseline="0" dirty="0" smtClean="0">
                        <a:solidFill>
                          <a:srgbClr val="00B0F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kumimoji="1" lang="en-US" altLang="ja-JP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5:10-6:30 </a:t>
                      </a:r>
                      <a:r>
                        <a:rPr kumimoji="1" lang="en-US" altLang="ja-JP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(beam shutdown)</a:t>
                      </a:r>
                      <a:endParaRPr kumimoji="1" lang="en-US" altLang="ja-JP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kumimoji="1" lang="en-US" altLang="ja-JP" b="1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w/ RC1+RC2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5483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Cost estimation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0513" y="1270000"/>
            <a:ext cx="4419600" cy="501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7191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Multi-layer polymeric film.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3M</a:t>
            </a:r>
            <a:r>
              <a:rPr kumimoji="1" lang="en-US" altLang="ja-JP" baseline="30000" dirty="0" smtClean="0"/>
              <a:t>TM</a:t>
            </a:r>
            <a:r>
              <a:rPr kumimoji="1" lang="en-US" altLang="ja-JP" dirty="0" smtClean="0"/>
              <a:t> radiant mirror film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56" y="1719217"/>
            <a:ext cx="5068721" cy="3754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9010" y="4915526"/>
            <a:ext cx="3601873" cy="2161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4593" y="1705975"/>
            <a:ext cx="2696290" cy="2930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9509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Position </a:t>
            </a:r>
            <a:r>
              <a:rPr kumimoji="1" lang="en-US" altLang="ja-JP" dirty="0" smtClean="0"/>
              <a:t>dependence of </a:t>
            </a:r>
            <a:r>
              <a:rPr kumimoji="1" lang="en-US" altLang="ja-JP" dirty="0"/>
              <a:t>time measurement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Position scan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grpSp>
        <p:nvGrpSpPr>
          <p:cNvPr id="52" name="グループ化 51"/>
          <p:cNvGrpSpPr/>
          <p:nvPr/>
        </p:nvGrpSpPr>
        <p:grpSpPr>
          <a:xfrm>
            <a:off x="623260" y="1631373"/>
            <a:ext cx="4811185" cy="5516545"/>
            <a:chOff x="955770" y="1980200"/>
            <a:chExt cx="3949806" cy="4790682"/>
          </a:xfrm>
        </p:grpSpPr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5770" y="3818961"/>
              <a:ext cx="3917174" cy="2951921"/>
            </a:xfrm>
            <a:prstGeom prst="rect">
              <a:avLst/>
            </a:prstGeom>
          </p:spPr>
        </p:pic>
        <p:grpSp>
          <p:nvGrpSpPr>
            <p:cNvPr id="6" name="グループ化 5"/>
            <p:cNvGrpSpPr/>
            <p:nvPr/>
          </p:nvGrpSpPr>
          <p:grpSpPr>
            <a:xfrm>
              <a:off x="956537" y="1980200"/>
              <a:ext cx="3949039" cy="1986289"/>
              <a:chOff x="5466521" y="1353915"/>
              <a:chExt cx="3949039" cy="2781082"/>
            </a:xfrm>
          </p:grpSpPr>
          <p:pic>
            <p:nvPicPr>
              <p:cNvPr id="7" name="図 6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66521" y="1353915"/>
                <a:ext cx="3949039" cy="2781082"/>
              </a:xfrm>
              <a:prstGeom prst="rect">
                <a:avLst/>
              </a:prstGeom>
            </p:spPr>
          </p:pic>
          <p:cxnSp>
            <p:nvCxnSpPr>
              <p:cNvPr id="8" name="直線矢印コネクタ 7"/>
              <p:cNvCxnSpPr/>
              <p:nvPr/>
            </p:nvCxnSpPr>
            <p:spPr>
              <a:xfrm>
                <a:off x="7694467" y="1841064"/>
                <a:ext cx="0" cy="1583519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円/楕円 8"/>
              <p:cNvSpPr/>
              <p:nvPr/>
            </p:nvSpPr>
            <p:spPr>
              <a:xfrm>
                <a:off x="7267084" y="2547383"/>
                <a:ext cx="1152128" cy="39414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en-US" altLang="ja-JP" dirty="0" smtClean="0"/>
                  <a:t>25ps</a:t>
                </a:r>
                <a:endParaRPr kumimoji="1" lang="ja-JP" altLang="en-US" dirty="0"/>
              </a:p>
            </p:txBody>
          </p:sp>
        </p:grpSp>
        <p:cxnSp>
          <p:nvCxnSpPr>
            <p:cNvPr id="10" name="直線矢印コネクタ 9"/>
            <p:cNvCxnSpPr/>
            <p:nvPr/>
          </p:nvCxnSpPr>
          <p:spPr>
            <a:xfrm>
              <a:off x="3252840" y="4395430"/>
              <a:ext cx="0" cy="1825287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円/楕円 10"/>
            <p:cNvSpPr/>
            <p:nvPr/>
          </p:nvSpPr>
          <p:spPr>
            <a:xfrm>
              <a:off x="2505805" y="5097849"/>
              <a:ext cx="1152128" cy="39414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ja-JP" dirty="0"/>
                <a:t>4</a:t>
              </a:r>
              <a:r>
                <a:rPr lang="en-US" altLang="ja-JP" dirty="0" smtClean="0"/>
                <a:t>0</a:t>
              </a:r>
              <a:r>
                <a:rPr kumimoji="1" lang="en-US" altLang="ja-JP" dirty="0" smtClean="0"/>
                <a:t>ps</a:t>
              </a:r>
              <a:endParaRPr kumimoji="1" lang="ja-JP" altLang="en-US" dirty="0"/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1971844" y="3259046"/>
              <a:ext cx="10679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BC422</a:t>
              </a:r>
              <a:endParaRPr kumimoji="1" lang="ja-JP" altLang="en-US" sz="20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2037568" y="5756295"/>
              <a:ext cx="100219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EJ228</a:t>
              </a:r>
              <a:endParaRPr kumimoji="1" lang="ja-JP" altLang="en-US" sz="20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14" name="テキスト ボックス 13"/>
          <p:cNvSpPr txBox="1"/>
          <p:nvPr/>
        </p:nvSpPr>
        <p:spPr>
          <a:xfrm>
            <a:off x="5766810" y="1982807"/>
            <a:ext cx="36968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Times" pitchFamily="18" charset="0"/>
                <a:ea typeface="メイリオ" pitchFamily="50" charset="-128"/>
                <a:cs typeface="メイリオ" pitchFamily="50" charset="-128"/>
              </a:rPr>
              <a:t>position scan w/ reference counter</a:t>
            </a:r>
            <a:endParaRPr kumimoji="1" lang="ja-JP" altLang="en-US" sz="2000" dirty="0" smtClean="0">
              <a:latin typeface="Times" pitchFamily="18" charset="0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5" name="グループ化 14"/>
          <p:cNvGrpSpPr/>
          <p:nvPr/>
        </p:nvGrpSpPr>
        <p:grpSpPr>
          <a:xfrm>
            <a:off x="5802743" y="2432902"/>
            <a:ext cx="3660913" cy="1083366"/>
            <a:chOff x="785191" y="5786268"/>
            <a:chExt cx="3660913" cy="1083366"/>
          </a:xfrm>
        </p:grpSpPr>
        <p:grpSp>
          <p:nvGrpSpPr>
            <p:cNvPr id="16" name="グループ化 15"/>
            <p:cNvGrpSpPr/>
            <p:nvPr/>
          </p:nvGrpSpPr>
          <p:grpSpPr>
            <a:xfrm>
              <a:off x="1452237" y="5786268"/>
              <a:ext cx="2302004" cy="1083366"/>
              <a:chOff x="1452237" y="5786268"/>
              <a:chExt cx="2302004" cy="1083366"/>
            </a:xfrm>
          </p:grpSpPr>
          <p:sp>
            <p:nvSpPr>
              <p:cNvPr id="29" name="正方形/長方形 28"/>
              <p:cNvSpPr/>
              <p:nvPr/>
            </p:nvSpPr>
            <p:spPr>
              <a:xfrm>
                <a:off x="1523789" y="5786268"/>
                <a:ext cx="2173065" cy="1083366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円/楕円 29"/>
              <p:cNvSpPr/>
              <p:nvPr/>
            </p:nvSpPr>
            <p:spPr>
              <a:xfrm>
                <a:off x="2529910" y="6255237"/>
                <a:ext cx="162182" cy="164849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円/楕円 30"/>
              <p:cNvSpPr/>
              <p:nvPr/>
            </p:nvSpPr>
            <p:spPr>
              <a:xfrm>
                <a:off x="2905750" y="6255237"/>
                <a:ext cx="162182" cy="164849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円/楕円 31"/>
              <p:cNvSpPr/>
              <p:nvPr/>
            </p:nvSpPr>
            <p:spPr>
              <a:xfrm>
                <a:off x="3281592" y="6255237"/>
                <a:ext cx="162182" cy="164849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円/楕円 32"/>
              <p:cNvSpPr/>
              <p:nvPr/>
            </p:nvSpPr>
            <p:spPr>
              <a:xfrm>
                <a:off x="2154070" y="6255237"/>
                <a:ext cx="162182" cy="164849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円/楕円 33"/>
              <p:cNvSpPr/>
              <p:nvPr/>
            </p:nvSpPr>
            <p:spPr>
              <a:xfrm>
                <a:off x="1778230" y="6255237"/>
                <a:ext cx="162182" cy="164849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円/楕円 34"/>
              <p:cNvSpPr/>
              <p:nvPr/>
            </p:nvSpPr>
            <p:spPr>
              <a:xfrm>
                <a:off x="2529910" y="6594409"/>
                <a:ext cx="162182" cy="164849"/>
              </a:xfrm>
              <a:prstGeom prst="ellipse">
                <a:avLst/>
              </a:prstGeom>
              <a:solidFill>
                <a:srgbClr val="24CA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円/楕円 35"/>
              <p:cNvSpPr/>
              <p:nvPr/>
            </p:nvSpPr>
            <p:spPr>
              <a:xfrm>
                <a:off x="3281592" y="6594409"/>
                <a:ext cx="162182" cy="164849"/>
              </a:xfrm>
              <a:prstGeom prst="ellipse">
                <a:avLst/>
              </a:prstGeom>
              <a:solidFill>
                <a:srgbClr val="24CA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円/楕円 36"/>
              <p:cNvSpPr/>
              <p:nvPr/>
            </p:nvSpPr>
            <p:spPr>
              <a:xfrm>
                <a:off x="1778230" y="6594409"/>
                <a:ext cx="162182" cy="164849"/>
              </a:xfrm>
              <a:prstGeom prst="ellipse">
                <a:avLst/>
              </a:prstGeom>
              <a:solidFill>
                <a:srgbClr val="24CA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円/楕円 37"/>
              <p:cNvSpPr/>
              <p:nvPr/>
            </p:nvSpPr>
            <p:spPr>
              <a:xfrm>
                <a:off x="2529910" y="5926485"/>
                <a:ext cx="162182" cy="164849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円/楕円 38"/>
              <p:cNvSpPr/>
              <p:nvPr/>
            </p:nvSpPr>
            <p:spPr>
              <a:xfrm>
                <a:off x="3281592" y="5926485"/>
                <a:ext cx="162182" cy="164849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円/楕円 39"/>
              <p:cNvSpPr/>
              <p:nvPr/>
            </p:nvSpPr>
            <p:spPr>
              <a:xfrm>
                <a:off x="1778230" y="5926485"/>
                <a:ext cx="162182" cy="164849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正方形/長方形 40"/>
              <p:cNvSpPr/>
              <p:nvPr/>
            </p:nvSpPr>
            <p:spPr>
              <a:xfrm>
                <a:off x="3696855" y="5926484"/>
                <a:ext cx="57386" cy="16484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正方形/長方形 41"/>
              <p:cNvSpPr/>
              <p:nvPr/>
            </p:nvSpPr>
            <p:spPr>
              <a:xfrm>
                <a:off x="3696855" y="6245525"/>
                <a:ext cx="57386" cy="16484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正方形/長方形 42"/>
              <p:cNvSpPr/>
              <p:nvPr/>
            </p:nvSpPr>
            <p:spPr>
              <a:xfrm>
                <a:off x="3696854" y="6594409"/>
                <a:ext cx="57386" cy="16484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正方形/長方形 43"/>
              <p:cNvSpPr/>
              <p:nvPr/>
            </p:nvSpPr>
            <p:spPr>
              <a:xfrm>
                <a:off x="1466403" y="5926484"/>
                <a:ext cx="57386" cy="16484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正方形/長方形 44"/>
              <p:cNvSpPr/>
              <p:nvPr/>
            </p:nvSpPr>
            <p:spPr>
              <a:xfrm>
                <a:off x="1456464" y="6245525"/>
                <a:ext cx="57386" cy="16484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正方形/長方形 45"/>
              <p:cNvSpPr/>
              <p:nvPr/>
            </p:nvSpPr>
            <p:spPr>
              <a:xfrm>
                <a:off x="1452237" y="6580338"/>
                <a:ext cx="57386" cy="16484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47" name="直線矢印コネクタ 46"/>
              <p:cNvCxnSpPr/>
              <p:nvPr/>
            </p:nvCxnSpPr>
            <p:spPr>
              <a:xfrm>
                <a:off x="1740442" y="5964448"/>
                <a:ext cx="0" cy="40146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線矢印コネクタ 47"/>
              <p:cNvCxnSpPr/>
              <p:nvPr/>
            </p:nvCxnSpPr>
            <p:spPr>
              <a:xfrm rot="5400000">
                <a:off x="2046118" y="6257585"/>
                <a:ext cx="0" cy="42512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テキスト ボックス 48"/>
              <p:cNvSpPr txBox="1"/>
              <p:nvPr/>
            </p:nvSpPr>
            <p:spPr>
              <a:xfrm>
                <a:off x="1753354" y="6426450"/>
                <a:ext cx="57068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 smtClean="0">
                    <a:latin typeface="Times" pitchFamily="18" charset="0"/>
                    <a:ea typeface="メイリオ" pitchFamily="50" charset="-128"/>
                    <a:cs typeface="メイリオ" pitchFamily="50" charset="-128"/>
                  </a:rPr>
                  <a:t>1 cm</a:t>
                </a:r>
                <a:endParaRPr kumimoji="1" lang="ja-JP" altLang="en-US" sz="2000" dirty="0" smtClean="0">
                  <a:latin typeface="Times" pitchFamily="18" charset="0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0" name="テキスト ボックス 49"/>
              <p:cNvSpPr txBox="1"/>
              <p:nvPr/>
            </p:nvSpPr>
            <p:spPr>
              <a:xfrm rot="16200000">
                <a:off x="1374421" y="6002225"/>
                <a:ext cx="538930" cy="3259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 smtClean="0">
                    <a:latin typeface="Times" pitchFamily="18" charset="0"/>
                    <a:ea typeface="メイリオ" pitchFamily="50" charset="-128"/>
                    <a:cs typeface="メイリオ" pitchFamily="50" charset="-128"/>
                  </a:rPr>
                  <a:t>1 cm</a:t>
                </a:r>
                <a:endParaRPr kumimoji="1" lang="ja-JP" altLang="en-US" sz="2000" dirty="0" smtClean="0">
                  <a:latin typeface="Times" pitchFamily="18" charset="0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  <p:grpSp>
          <p:nvGrpSpPr>
            <p:cNvPr id="17" name="グループ化 16"/>
            <p:cNvGrpSpPr/>
            <p:nvPr/>
          </p:nvGrpSpPr>
          <p:grpSpPr>
            <a:xfrm>
              <a:off x="896834" y="5973832"/>
              <a:ext cx="559630" cy="729654"/>
              <a:chOff x="763941" y="5973832"/>
              <a:chExt cx="692523" cy="729654"/>
            </a:xfrm>
          </p:grpSpPr>
          <p:sp>
            <p:nvSpPr>
              <p:cNvPr id="25" name="左大かっこ 24"/>
              <p:cNvSpPr/>
              <p:nvPr/>
            </p:nvSpPr>
            <p:spPr>
              <a:xfrm>
                <a:off x="1372512" y="6027423"/>
                <a:ext cx="83952" cy="257000"/>
              </a:xfrm>
              <a:prstGeom prst="leftBracket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左大かっこ 25"/>
              <p:cNvSpPr/>
              <p:nvPr/>
            </p:nvSpPr>
            <p:spPr>
              <a:xfrm>
                <a:off x="1372512" y="6365914"/>
                <a:ext cx="83952" cy="267679"/>
              </a:xfrm>
              <a:prstGeom prst="leftBracket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 26"/>
              <p:cNvSpPr/>
              <p:nvPr/>
            </p:nvSpPr>
            <p:spPr>
              <a:xfrm flipV="1">
                <a:off x="763942" y="5973832"/>
                <a:ext cx="688295" cy="351367"/>
              </a:xfrm>
              <a:custGeom>
                <a:avLst/>
                <a:gdLst>
                  <a:gd name="connsiteX0" fmla="*/ 658368 w 658368"/>
                  <a:gd name="connsiteY0" fmla="*/ 312426 h 444892"/>
                  <a:gd name="connsiteX1" fmla="*/ 522040 w 658368"/>
                  <a:gd name="connsiteY1" fmla="*/ 355652 h 444892"/>
                  <a:gd name="connsiteX2" fmla="*/ 465513 w 658368"/>
                  <a:gd name="connsiteY2" fmla="*/ 432129 h 444892"/>
                  <a:gd name="connsiteX3" fmla="*/ 176230 w 658368"/>
                  <a:gd name="connsiteY3" fmla="*/ 63044 h 444892"/>
                  <a:gd name="connsiteX4" fmla="*/ 0 w 658368"/>
                  <a:gd name="connsiteY4" fmla="*/ 3192 h 444892"/>
                  <a:gd name="connsiteX0" fmla="*/ 658368 w 658368"/>
                  <a:gd name="connsiteY0" fmla="*/ 312426 h 444892"/>
                  <a:gd name="connsiteX1" fmla="*/ 522040 w 658368"/>
                  <a:gd name="connsiteY1" fmla="*/ 355652 h 444892"/>
                  <a:gd name="connsiteX2" fmla="*/ 465513 w 658368"/>
                  <a:gd name="connsiteY2" fmla="*/ 432129 h 444892"/>
                  <a:gd name="connsiteX3" fmla="*/ 176230 w 658368"/>
                  <a:gd name="connsiteY3" fmla="*/ 63044 h 444892"/>
                  <a:gd name="connsiteX4" fmla="*/ 0 w 658368"/>
                  <a:gd name="connsiteY4" fmla="*/ 3192 h 444892"/>
                  <a:gd name="connsiteX0" fmla="*/ 658368 w 658368"/>
                  <a:gd name="connsiteY0" fmla="*/ 312426 h 432129"/>
                  <a:gd name="connsiteX1" fmla="*/ 522040 w 658368"/>
                  <a:gd name="connsiteY1" fmla="*/ 355652 h 432129"/>
                  <a:gd name="connsiteX2" fmla="*/ 465513 w 658368"/>
                  <a:gd name="connsiteY2" fmla="*/ 432129 h 432129"/>
                  <a:gd name="connsiteX3" fmla="*/ 176230 w 658368"/>
                  <a:gd name="connsiteY3" fmla="*/ 63044 h 432129"/>
                  <a:gd name="connsiteX4" fmla="*/ 0 w 658368"/>
                  <a:gd name="connsiteY4" fmla="*/ 3192 h 432129"/>
                  <a:gd name="connsiteX0" fmla="*/ 658368 w 658368"/>
                  <a:gd name="connsiteY0" fmla="*/ 312426 h 432129"/>
                  <a:gd name="connsiteX1" fmla="*/ 522040 w 658368"/>
                  <a:gd name="connsiteY1" fmla="*/ 355652 h 432129"/>
                  <a:gd name="connsiteX2" fmla="*/ 465513 w 658368"/>
                  <a:gd name="connsiteY2" fmla="*/ 432129 h 432129"/>
                  <a:gd name="connsiteX3" fmla="*/ 176230 w 658368"/>
                  <a:gd name="connsiteY3" fmla="*/ 63044 h 432129"/>
                  <a:gd name="connsiteX4" fmla="*/ 0 w 658368"/>
                  <a:gd name="connsiteY4" fmla="*/ 3192 h 432129"/>
                  <a:gd name="connsiteX0" fmla="*/ 658368 w 658368"/>
                  <a:gd name="connsiteY0" fmla="*/ 311847 h 408274"/>
                  <a:gd name="connsiteX1" fmla="*/ 522040 w 658368"/>
                  <a:gd name="connsiteY1" fmla="*/ 355073 h 408274"/>
                  <a:gd name="connsiteX2" fmla="*/ 422287 w 658368"/>
                  <a:gd name="connsiteY2" fmla="*/ 408274 h 408274"/>
                  <a:gd name="connsiteX3" fmla="*/ 176230 w 658368"/>
                  <a:gd name="connsiteY3" fmla="*/ 62465 h 408274"/>
                  <a:gd name="connsiteX4" fmla="*/ 0 w 658368"/>
                  <a:gd name="connsiteY4" fmla="*/ 2613 h 408274"/>
                  <a:gd name="connsiteX0" fmla="*/ 658368 w 658368"/>
                  <a:gd name="connsiteY0" fmla="*/ 375068 h 471495"/>
                  <a:gd name="connsiteX1" fmla="*/ 522040 w 658368"/>
                  <a:gd name="connsiteY1" fmla="*/ 418294 h 471495"/>
                  <a:gd name="connsiteX2" fmla="*/ 422287 w 658368"/>
                  <a:gd name="connsiteY2" fmla="*/ 471495 h 471495"/>
                  <a:gd name="connsiteX3" fmla="*/ 315884 w 658368"/>
                  <a:gd name="connsiteY3" fmla="*/ 22608 h 471495"/>
                  <a:gd name="connsiteX4" fmla="*/ 0 w 658368"/>
                  <a:gd name="connsiteY4" fmla="*/ 65834 h 471495"/>
                  <a:gd name="connsiteX0" fmla="*/ 661160 w 661160"/>
                  <a:gd name="connsiteY0" fmla="*/ 391136 h 487563"/>
                  <a:gd name="connsiteX1" fmla="*/ 524832 w 661160"/>
                  <a:gd name="connsiteY1" fmla="*/ 434362 h 487563"/>
                  <a:gd name="connsiteX2" fmla="*/ 425079 w 661160"/>
                  <a:gd name="connsiteY2" fmla="*/ 487563 h 487563"/>
                  <a:gd name="connsiteX3" fmla="*/ 318676 w 661160"/>
                  <a:gd name="connsiteY3" fmla="*/ 38676 h 487563"/>
                  <a:gd name="connsiteX4" fmla="*/ 36043 w 661160"/>
                  <a:gd name="connsiteY4" fmla="*/ 28702 h 487563"/>
                  <a:gd name="connsiteX5" fmla="*/ 2792 w 661160"/>
                  <a:gd name="connsiteY5" fmla="*/ 81902 h 487563"/>
                  <a:gd name="connsiteX0" fmla="*/ 661160 w 661160"/>
                  <a:gd name="connsiteY0" fmla="*/ 377198 h 473625"/>
                  <a:gd name="connsiteX1" fmla="*/ 524832 w 661160"/>
                  <a:gd name="connsiteY1" fmla="*/ 420424 h 473625"/>
                  <a:gd name="connsiteX2" fmla="*/ 425079 w 661160"/>
                  <a:gd name="connsiteY2" fmla="*/ 473625 h 473625"/>
                  <a:gd name="connsiteX3" fmla="*/ 315351 w 661160"/>
                  <a:gd name="connsiteY3" fmla="*/ 48014 h 473625"/>
                  <a:gd name="connsiteX4" fmla="*/ 36043 w 661160"/>
                  <a:gd name="connsiteY4" fmla="*/ 14764 h 473625"/>
                  <a:gd name="connsiteX5" fmla="*/ 2792 w 661160"/>
                  <a:gd name="connsiteY5" fmla="*/ 67964 h 473625"/>
                  <a:gd name="connsiteX0" fmla="*/ 681644 w 681644"/>
                  <a:gd name="connsiteY0" fmla="*/ 377198 h 473625"/>
                  <a:gd name="connsiteX1" fmla="*/ 545316 w 681644"/>
                  <a:gd name="connsiteY1" fmla="*/ 420424 h 473625"/>
                  <a:gd name="connsiteX2" fmla="*/ 445563 w 681644"/>
                  <a:gd name="connsiteY2" fmla="*/ 473625 h 473625"/>
                  <a:gd name="connsiteX3" fmla="*/ 335835 w 681644"/>
                  <a:gd name="connsiteY3" fmla="*/ 48014 h 473625"/>
                  <a:gd name="connsiteX4" fmla="*/ 56527 w 681644"/>
                  <a:gd name="connsiteY4" fmla="*/ 14764 h 473625"/>
                  <a:gd name="connsiteX5" fmla="*/ 0 w 681644"/>
                  <a:gd name="connsiteY5" fmla="*/ 41363 h 473625"/>
                  <a:gd name="connsiteX0" fmla="*/ 681644 w 681644"/>
                  <a:gd name="connsiteY0" fmla="*/ 362688 h 459115"/>
                  <a:gd name="connsiteX1" fmla="*/ 545316 w 681644"/>
                  <a:gd name="connsiteY1" fmla="*/ 405914 h 459115"/>
                  <a:gd name="connsiteX2" fmla="*/ 445563 w 681644"/>
                  <a:gd name="connsiteY2" fmla="*/ 459115 h 459115"/>
                  <a:gd name="connsiteX3" fmla="*/ 335835 w 681644"/>
                  <a:gd name="connsiteY3" fmla="*/ 33504 h 459115"/>
                  <a:gd name="connsiteX4" fmla="*/ 0 w 681644"/>
                  <a:gd name="connsiteY4" fmla="*/ 26853 h 459115"/>
                  <a:gd name="connsiteX0" fmla="*/ 678319 w 678319"/>
                  <a:gd name="connsiteY0" fmla="*/ 369340 h 465767"/>
                  <a:gd name="connsiteX1" fmla="*/ 541991 w 678319"/>
                  <a:gd name="connsiteY1" fmla="*/ 412566 h 465767"/>
                  <a:gd name="connsiteX2" fmla="*/ 442238 w 678319"/>
                  <a:gd name="connsiteY2" fmla="*/ 465767 h 465767"/>
                  <a:gd name="connsiteX3" fmla="*/ 332510 w 678319"/>
                  <a:gd name="connsiteY3" fmla="*/ 40156 h 465767"/>
                  <a:gd name="connsiteX4" fmla="*/ 0 w 678319"/>
                  <a:gd name="connsiteY4" fmla="*/ 16879 h 465767"/>
                  <a:gd name="connsiteX0" fmla="*/ 678319 w 678319"/>
                  <a:gd name="connsiteY0" fmla="*/ 372506 h 468933"/>
                  <a:gd name="connsiteX1" fmla="*/ 541991 w 678319"/>
                  <a:gd name="connsiteY1" fmla="*/ 415732 h 468933"/>
                  <a:gd name="connsiteX2" fmla="*/ 442238 w 678319"/>
                  <a:gd name="connsiteY2" fmla="*/ 468933 h 468933"/>
                  <a:gd name="connsiteX3" fmla="*/ 332510 w 678319"/>
                  <a:gd name="connsiteY3" fmla="*/ 43322 h 468933"/>
                  <a:gd name="connsiteX4" fmla="*/ 0 w 678319"/>
                  <a:gd name="connsiteY4" fmla="*/ 20045 h 468933"/>
                  <a:gd name="connsiteX0" fmla="*/ 678319 w 678319"/>
                  <a:gd name="connsiteY0" fmla="*/ 372506 h 468933"/>
                  <a:gd name="connsiteX1" fmla="*/ 541991 w 678319"/>
                  <a:gd name="connsiteY1" fmla="*/ 415732 h 468933"/>
                  <a:gd name="connsiteX2" fmla="*/ 442238 w 678319"/>
                  <a:gd name="connsiteY2" fmla="*/ 468933 h 468933"/>
                  <a:gd name="connsiteX3" fmla="*/ 332510 w 678319"/>
                  <a:gd name="connsiteY3" fmla="*/ 43322 h 468933"/>
                  <a:gd name="connsiteX4" fmla="*/ 0 w 678319"/>
                  <a:gd name="connsiteY4" fmla="*/ 20045 h 468933"/>
                  <a:gd name="connsiteX0" fmla="*/ 678319 w 678319"/>
                  <a:gd name="connsiteY0" fmla="*/ 377711 h 474138"/>
                  <a:gd name="connsiteX1" fmla="*/ 541991 w 678319"/>
                  <a:gd name="connsiteY1" fmla="*/ 420937 h 474138"/>
                  <a:gd name="connsiteX2" fmla="*/ 442238 w 678319"/>
                  <a:gd name="connsiteY2" fmla="*/ 474138 h 474138"/>
                  <a:gd name="connsiteX3" fmla="*/ 332510 w 678319"/>
                  <a:gd name="connsiteY3" fmla="*/ 48527 h 474138"/>
                  <a:gd name="connsiteX4" fmla="*/ 0 w 678319"/>
                  <a:gd name="connsiteY4" fmla="*/ 15275 h 474138"/>
                  <a:gd name="connsiteX0" fmla="*/ 678319 w 678319"/>
                  <a:gd name="connsiteY0" fmla="*/ 376059 h 445886"/>
                  <a:gd name="connsiteX1" fmla="*/ 541991 w 678319"/>
                  <a:gd name="connsiteY1" fmla="*/ 419285 h 445886"/>
                  <a:gd name="connsiteX2" fmla="*/ 442238 w 678319"/>
                  <a:gd name="connsiteY2" fmla="*/ 445886 h 445886"/>
                  <a:gd name="connsiteX3" fmla="*/ 332510 w 678319"/>
                  <a:gd name="connsiteY3" fmla="*/ 46875 h 445886"/>
                  <a:gd name="connsiteX4" fmla="*/ 0 w 678319"/>
                  <a:gd name="connsiteY4" fmla="*/ 13623 h 445886"/>
                  <a:gd name="connsiteX0" fmla="*/ 678319 w 678319"/>
                  <a:gd name="connsiteY0" fmla="*/ 376059 h 445886"/>
                  <a:gd name="connsiteX1" fmla="*/ 561942 w 678319"/>
                  <a:gd name="connsiteY1" fmla="*/ 399334 h 445886"/>
                  <a:gd name="connsiteX2" fmla="*/ 442238 w 678319"/>
                  <a:gd name="connsiteY2" fmla="*/ 445886 h 445886"/>
                  <a:gd name="connsiteX3" fmla="*/ 332510 w 678319"/>
                  <a:gd name="connsiteY3" fmla="*/ 46875 h 445886"/>
                  <a:gd name="connsiteX4" fmla="*/ 0 w 678319"/>
                  <a:gd name="connsiteY4" fmla="*/ 13623 h 445886"/>
                  <a:gd name="connsiteX0" fmla="*/ 678319 w 678319"/>
                  <a:gd name="connsiteY0" fmla="*/ 376059 h 445981"/>
                  <a:gd name="connsiteX1" fmla="*/ 561942 w 678319"/>
                  <a:gd name="connsiteY1" fmla="*/ 399334 h 445981"/>
                  <a:gd name="connsiteX2" fmla="*/ 442238 w 678319"/>
                  <a:gd name="connsiteY2" fmla="*/ 445886 h 445981"/>
                  <a:gd name="connsiteX3" fmla="*/ 332510 w 678319"/>
                  <a:gd name="connsiteY3" fmla="*/ 46875 h 445981"/>
                  <a:gd name="connsiteX4" fmla="*/ 0 w 678319"/>
                  <a:gd name="connsiteY4" fmla="*/ 13623 h 445981"/>
                  <a:gd name="connsiteX0" fmla="*/ 678319 w 678319"/>
                  <a:gd name="connsiteY0" fmla="*/ 376059 h 446029"/>
                  <a:gd name="connsiteX1" fmla="*/ 561942 w 678319"/>
                  <a:gd name="connsiteY1" fmla="*/ 399334 h 446029"/>
                  <a:gd name="connsiteX2" fmla="*/ 442238 w 678319"/>
                  <a:gd name="connsiteY2" fmla="*/ 445886 h 446029"/>
                  <a:gd name="connsiteX3" fmla="*/ 332510 w 678319"/>
                  <a:gd name="connsiteY3" fmla="*/ 46875 h 446029"/>
                  <a:gd name="connsiteX4" fmla="*/ 0 w 678319"/>
                  <a:gd name="connsiteY4" fmla="*/ 13623 h 446029"/>
                  <a:gd name="connsiteX0" fmla="*/ 678319 w 678319"/>
                  <a:gd name="connsiteY0" fmla="*/ 376059 h 446546"/>
                  <a:gd name="connsiteX1" fmla="*/ 561942 w 678319"/>
                  <a:gd name="connsiteY1" fmla="*/ 399334 h 446546"/>
                  <a:gd name="connsiteX2" fmla="*/ 442238 w 678319"/>
                  <a:gd name="connsiteY2" fmla="*/ 445886 h 446546"/>
                  <a:gd name="connsiteX3" fmla="*/ 332510 w 678319"/>
                  <a:gd name="connsiteY3" fmla="*/ 46875 h 446546"/>
                  <a:gd name="connsiteX4" fmla="*/ 0 w 678319"/>
                  <a:gd name="connsiteY4" fmla="*/ 13623 h 446546"/>
                  <a:gd name="connsiteX0" fmla="*/ 678319 w 678319"/>
                  <a:gd name="connsiteY0" fmla="*/ 376059 h 446546"/>
                  <a:gd name="connsiteX1" fmla="*/ 561942 w 678319"/>
                  <a:gd name="connsiteY1" fmla="*/ 399334 h 446546"/>
                  <a:gd name="connsiteX2" fmla="*/ 442238 w 678319"/>
                  <a:gd name="connsiteY2" fmla="*/ 445886 h 446546"/>
                  <a:gd name="connsiteX3" fmla="*/ 332510 w 678319"/>
                  <a:gd name="connsiteY3" fmla="*/ 46875 h 446546"/>
                  <a:gd name="connsiteX4" fmla="*/ 0 w 678319"/>
                  <a:gd name="connsiteY4" fmla="*/ 13623 h 446546"/>
                  <a:gd name="connsiteX0" fmla="*/ 674994 w 674994"/>
                  <a:gd name="connsiteY0" fmla="*/ 382211 h 452701"/>
                  <a:gd name="connsiteX1" fmla="*/ 558617 w 674994"/>
                  <a:gd name="connsiteY1" fmla="*/ 405486 h 452701"/>
                  <a:gd name="connsiteX2" fmla="*/ 438913 w 674994"/>
                  <a:gd name="connsiteY2" fmla="*/ 452038 h 452701"/>
                  <a:gd name="connsiteX3" fmla="*/ 329185 w 674994"/>
                  <a:gd name="connsiteY3" fmla="*/ 53027 h 452701"/>
                  <a:gd name="connsiteX4" fmla="*/ 0 w 674994"/>
                  <a:gd name="connsiteY4" fmla="*/ 9800 h 452701"/>
                  <a:gd name="connsiteX0" fmla="*/ 674994 w 674994"/>
                  <a:gd name="connsiteY0" fmla="*/ 380822 h 451312"/>
                  <a:gd name="connsiteX1" fmla="*/ 558617 w 674994"/>
                  <a:gd name="connsiteY1" fmla="*/ 404097 h 451312"/>
                  <a:gd name="connsiteX2" fmla="*/ 438913 w 674994"/>
                  <a:gd name="connsiteY2" fmla="*/ 450649 h 451312"/>
                  <a:gd name="connsiteX3" fmla="*/ 329185 w 674994"/>
                  <a:gd name="connsiteY3" fmla="*/ 51638 h 451312"/>
                  <a:gd name="connsiteX4" fmla="*/ 0 w 674994"/>
                  <a:gd name="connsiteY4" fmla="*/ 8411 h 451312"/>
                  <a:gd name="connsiteX0" fmla="*/ 674994 w 674994"/>
                  <a:gd name="connsiteY0" fmla="*/ 380822 h 451312"/>
                  <a:gd name="connsiteX1" fmla="*/ 558617 w 674994"/>
                  <a:gd name="connsiteY1" fmla="*/ 404097 h 451312"/>
                  <a:gd name="connsiteX2" fmla="*/ 438913 w 674994"/>
                  <a:gd name="connsiteY2" fmla="*/ 450649 h 451312"/>
                  <a:gd name="connsiteX3" fmla="*/ 329185 w 674994"/>
                  <a:gd name="connsiteY3" fmla="*/ 51638 h 451312"/>
                  <a:gd name="connsiteX4" fmla="*/ 0 w 674994"/>
                  <a:gd name="connsiteY4" fmla="*/ 8411 h 451312"/>
                  <a:gd name="connsiteX0" fmla="*/ 674994 w 674994"/>
                  <a:gd name="connsiteY0" fmla="*/ 378095 h 448585"/>
                  <a:gd name="connsiteX1" fmla="*/ 558617 w 674994"/>
                  <a:gd name="connsiteY1" fmla="*/ 401370 h 448585"/>
                  <a:gd name="connsiteX2" fmla="*/ 438913 w 674994"/>
                  <a:gd name="connsiteY2" fmla="*/ 447922 h 448585"/>
                  <a:gd name="connsiteX3" fmla="*/ 329185 w 674994"/>
                  <a:gd name="connsiteY3" fmla="*/ 48911 h 448585"/>
                  <a:gd name="connsiteX4" fmla="*/ 0 w 674994"/>
                  <a:gd name="connsiteY4" fmla="*/ 5684 h 448585"/>
                  <a:gd name="connsiteX0" fmla="*/ 688295 w 688295"/>
                  <a:gd name="connsiteY0" fmla="*/ 382453 h 452945"/>
                  <a:gd name="connsiteX1" fmla="*/ 571918 w 688295"/>
                  <a:gd name="connsiteY1" fmla="*/ 405728 h 452945"/>
                  <a:gd name="connsiteX2" fmla="*/ 452214 w 688295"/>
                  <a:gd name="connsiteY2" fmla="*/ 452280 h 452945"/>
                  <a:gd name="connsiteX3" fmla="*/ 342486 w 688295"/>
                  <a:gd name="connsiteY3" fmla="*/ 53269 h 452945"/>
                  <a:gd name="connsiteX4" fmla="*/ 0 w 688295"/>
                  <a:gd name="connsiteY4" fmla="*/ 3391 h 452945"/>
                  <a:gd name="connsiteX0" fmla="*/ 688295 w 688295"/>
                  <a:gd name="connsiteY0" fmla="*/ 379351 h 402757"/>
                  <a:gd name="connsiteX1" fmla="*/ 571918 w 688295"/>
                  <a:gd name="connsiteY1" fmla="*/ 402626 h 402757"/>
                  <a:gd name="connsiteX2" fmla="*/ 465741 w 688295"/>
                  <a:gd name="connsiteY2" fmla="*/ 369819 h 402757"/>
                  <a:gd name="connsiteX3" fmla="*/ 342486 w 688295"/>
                  <a:gd name="connsiteY3" fmla="*/ 50167 h 402757"/>
                  <a:gd name="connsiteX4" fmla="*/ 0 w 688295"/>
                  <a:gd name="connsiteY4" fmla="*/ 289 h 402757"/>
                  <a:gd name="connsiteX0" fmla="*/ 688295 w 688295"/>
                  <a:gd name="connsiteY0" fmla="*/ 379351 h 402756"/>
                  <a:gd name="connsiteX1" fmla="*/ 571918 w 688295"/>
                  <a:gd name="connsiteY1" fmla="*/ 402626 h 402756"/>
                  <a:gd name="connsiteX2" fmla="*/ 465741 w 688295"/>
                  <a:gd name="connsiteY2" fmla="*/ 369819 h 402756"/>
                  <a:gd name="connsiteX3" fmla="*/ 342486 w 688295"/>
                  <a:gd name="connsiteY3" fmla="*/ 50167 h 402756"/>
                  <a:gd name="connsiteX4" fmla="*/ 0 w 688295"/>
                  <a:gd name="connsiteY4" fmla="*/ 289 h 402756"/>
                  <a:gd name="connsiteX0" fmla="*/ 688295 w 688295"/>
                  <a:gd name="connsiteY0" fmla="*/ 379351 h 402756"/>
                  <a:gd name="connsiteX1" fmla="*/ 571918 w 688295"/>
                  <a:gd name="connsiteY1" fmla="*/ 402626 h 402756"/>
                  <a:gd name="connsiteX2" fmla="*/ 465741 w 688295"/>
                  <a:gd name="connsiteY2" fmla="*/ 369819 h 402756"/>
                  <a:gd name="connsiteX3" fmla="*/ 342486 w 688295"/>
                  <a:gd name="connsiteY3" fmla="*/ 50167 h 402756"/>
                  <a:gd name="connsiteX4" fmla="*/ 0 w 688295"/>
                  <a:gd name="connsiteY4" fmla="*/ 289 h 402756"/>
                  <a:gd name="connsiteX0" fmla="*/ 688295 w 688295"/>
                  <a:gd name="connsiteY0" fmla="*/ 379351 h 396425"/>
                  <a:gd name="connsiteX1" fmla="*/ 465741 w 688295"/>
                  <a:gd name="connsiteY1" fmla="*/ 369819 h 396425"/>
                  <a:gd name="connsiteX2" fmla="*/ 342486 w 688295"/>
                  <a:gd name="connsiteY2" fmla="*/ 50167 h 396425"/>
                  <a:gd name="connsiteX3" fmla="*/ 0 w 688295"/>
                  <a:gd name="connsiteY3" fmla="*/ 289 h 396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8295" h="396425">
                    <a:moveTo>
                      <a:pt x="688295" y="379351"/>
                    </a:moveTo>
                    <a:cubicBezTo>
                      <a:pt x="641930" y="377365"/>
                      <a:pt x="523376" y="424683"/>
                      <a:pt x="465741" y="369819"/>
                    </a:cubicBezTo>
                    <a:cubicBezTo>
                      <a:pt x="349042" y="314299"/>
                      <a:pt x="420109" y="111755"/>
                      <a:pt x="342486" y="50167"/>
                    </a:cubicBezTo>
                    <a:cubicBezTo>
                      <a:pt x="264863" y="-11421"/>
                      <a:pt x="176368" y="1675"/>
                      <a:pt x="0" y="289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 27"/>
              <p:cNvSpPr/>
              <p:nvPr/>
            </p:nvSpPr>
            <p:spPr>
              <a:xfrm>
                <a:off x="763941" y="6420086"/>
                <a:ext cx="688295" cy="283400"/>
              </a:xfrm>
              <a:custGeom>
                <a:avLst/>
                <a:gdLst>
                  <a:gd name="connsiteX0" fmla="*/ 658368 w 658368"/>
                  <a:gd name="connsiteY0" fmla="*/ 312426 h 444892"/>
                  <a:gd name="connsiteX1" fmla="*/ 522040 w 658368"/>
                  <a:gd name="connsiteY1" fmla="*/ 355652 h 444892"/>
                  <a:gd name="connsiteX2" fmla="*/ 465513 w 658368"/>
                  <a:gd name="connsiteY2" fmla="*/ 432129 h 444892"/>
                  <a:gd name="connsiteX3" fmla="*/ 176230 w 658368"/>
                  <a:gd name="connsiteY3" fmla="*/ 63044 h 444892"/>
                  <a:gd name="connsiteX4" fmla="*/ 0 w 658368"/>
                  <a:gd name="connsiteY4" fmla="*/ 3192 h 444892"/>
                  <a:gd name="connsiteX0" fmla="*/ 658368 w 658368"/>
                  <a:gd name="connsiteY0" fmla="*/ 312426 h 444892"/>
                  <a:gd name="connsiteX1" fmla="*/ 522040 w 658368"/>
                  <a:gd name="connsiteY1" fmla="*/ 355652 h 444892"/>
                  <a:gd name="connsiteX2" fmla="*/ 465513 w 658368"/>
                  <a:gd name="connsiteY2" fmla="*/ 432129 h 444892"/>
                  <a:gd name="connsiteX3" fmla="*/ 176230 w 658368"/>
                  <a:gd name="connsiteY3" fmla="*/ 63044 h 444892"/>
                  <a:gd name="connsiteX4" fmla="*/ 0 w 658368"/>
                  <a:gd name="connsiteY4" fmla="*/ 3192 h 444892"/>
                  <a:gd name="connsiteX0" fmla="*/ 658368 w 658368"/>
                  <a:gd name="connsiteY0" fmla="*/ 312426 h 432129"/>
                  <a:gd name="connsiteX1" fmla="*/ 522040 w 658368"/>
                  <a:gd name="connsiteY1" fmla="*/ 355652 h 432129"/>
                  <a:gd name="connsiteX2" fmla="*/ 465513 w 658368"/>
                  <a:gd name="connsiteY2" fmla="*/ 432129 h 432129"/>
                  <a:gd name="connsiteX3" fmla="*/ 176230 w 658368"/>
                  <a:gd name="connsiteY3" fmla="*/ 63044 h 432129"/>
                  <a:gd name="connsiteX4" fmla="*/ 0 w 658368"/>
                  <a:gd name="connsiteY4" fmla="*/ 3192 h 432129"/>
                  <a:gd name="connsiteX0" fmla="*/ 658368 w 658368"/>
                  <a:gd name="connsiteY0" fmla="*/ 312426 h 432129"/>
                  <a:gd name="connsiteX1" fmla="*/ 522040 w 658368"/>
                  <a:gd name="connsiteY1" fmla="*/ 355652 h 432129"/>
                  <a:gd name="connsiteX2" fmla="*/ 465513 w 658368"/>
                  <a:gd name="connsiteY2" fmla="*/ 432129 h 432129"/>
                  <a:gd name="connsiteX3" fmla="*/ 176230 w 658368"/>
                  <a:gd name="connsiteY3" fmla="*/ 63044 h 432129"/>
                  <a:gd name="connsiteX4" fmla="*/ 0 w 658368"/>
                  <a:gd name="connsiteY4" fmla="*/ 3192 h 432129"/>
                  <a:gd name="connsiteX0" fmla="*/ 658368 w 658368"/>
                  <a:gd name="connsiteY0" fmla="*/ 311847 h 408274"/>
                  <a:gd name="connsiteX1" fmla="*/ 522040 w 658368"/>
                  <a:gd name="connsiteY1" fmla="*/ 355073 h 408274"/>
                  <a:gd name="connsiteX2" fmla="*/ 422287 w 658368"/>
                  <a:gd name="connsiteY2" fmla="*/ 408274 h 408274"/>
                  <a:gd name="connsiteX3" fmla="*/ 176230 w 658368"/>
                  <a:gd name="connsiteY3" fmla="*/ 62465 h 408274"/>
                  <a:gd name="connsiteX4" fmla="*/ 0 w 658368"/>
                  <a:gd name="connsiteY4" fmla="*/ 2613 h 408274"/>
                  <a:gd name="connsiteX0" fmla="*/ 658368 w 658368"/>
                  <a:gd name="connsiteY0" fmla="*/ 375068 h 471495"/>
                  <a:gd name="connsiteX1" fmla="*/ 522040 w 658368"/>
                  <a:gd name="connsiteY1" fmla="*/ 418294 h 471495"/>
                  <a:gd name="connsiteX2" fmla="*/ 422287 w 658368"/>
                  <a:gd name="connsiteY2" fmla="*/ 471495 h 471495"/>
                  <a:gd name="connsiteX3" fmla="*/ 315884 w 658368"/>
                  <a:gd name="connsiteY3" fmla="*/ 22608 h 471495"/>
                  <a:gd name="connsiteX4" fmla="*/ 0 w 658368"/>
                  <a:gd name="connsiteY4" fmla="*/ 65834 h 471495"/>
                  <a:gd name="connsiteX0" fmla="*/ 661160 w 661160"/>
                  <a:gd name="connsiteY0" fmla="*/ 391136 h 487563"/>
                  <a:gd name="connsiteX1" fmla="*/ 524832 w 661160"/>
                  <a:gd name="connsiteY1" fmla="*/ 434362 h 487563"/>
                  <a:gd name="connsiteX2" fmla="*/ 425079 w 661160"/>
                  <a:gd name="connsiteY2" fmla="*/ 487563 h 487563"/>
                  <a:gd name="connsiteX3" fmla="*/ 318676 w 661160"/>
                  <a:gd name="connsiteY3" fmla="*/ 38676 h 487563"/>
                  <a:gd name="connsiteX4" fmla="*/ 36043 w 661160"/>
                  <a:gd name="connsiteY4" fmla="*/ 28702 h 487563"/>
                  <a:gd name="connsiteX5" fmla="*/ 2792 w 661160"/>
                  <a:gd name="connsiteY5" fmla="*/ 81902 h 487563"/>
                  <a:gd name="connsiteX0" fmla="*/ 661160 w 661160"/>
                  <a:gd name="connsiteY0" fmla="*/ 377198 h 473625"/>
                  <a:gd name="connsiteX1" fmla="*/ 524832 w 661160"/>
                  <a:gd name="connsiteY1" fmla="*/ 420424 h 473625"/>
                  <a:gd name="connsiteX2" fmla="*/ 425079 w 661160"/>
                  <a:gd name="connsiteY2" fmla="*/ 473625 h 473625"/>
                  <a:gd name="connsiteX3" fmla="*/ 315351 w 661160"/>
                  <a:gd name="connsiteY3" fmla="*/ 48014 h 473625"/>
                  <a:gd name="connsiteX4" fmla="*/ 36043 w 661160"/>
                  <a:gd name="connsiteY4" fmla="*/ 14764 h 473625"/>
                  <a:gd name="connsiteX5" fmla="*/ 2792 w 661160"/>
                  <a:gd name="connsiteY5" fmla="*/ 67964 h 473625"/>
                  <a:gd name="connsiteX0" fmla="*/ 681644 w 681644"/>
                  <a:gd name="connsiteY0" fmla="*/ 377198 h 473625"/>
                  <a:gd name="connsiteX1" fmla="*/ 545316 w 681644"/>
                  <a:gd name="connsiteY1" fmla="*/ 420424 h 473625"/>
                  <a:gd name="connsiteX2" fmla="*/ 445563 w 681644"/>
                  <a:gd name="connsiteY2" fmla="*/ 473625 h 473625"/>
                  <a:gd name="connsiteX3" fmla="*/ 335835 w 681644"/>
                  <a:gd name="connsiteY3" fmla="*/ 48014 h 473625"/>
                  <a:gd name="connsiteX4" fmla="*/ 56527 w 681644"/>
                  <a:gd name="connsiteY4" fmla="*/ 14764 h 473625"/>
                  <a:gd name="connsiteX5" fmla="*/ 0 w 681644"/>
                  <a:gd name="connsiteY5" fmla="*/ 41363 h 473625"/>
                  <a:gd name="connsiteX0" fmla="*/ 681644 w 681644"/>
                  <a:gd name="connsiteY0" fmla="*/ 362688 h 459115"/>
                  <a:gd name="connsiteX1" fmla="*/ 545316 w 681644"/>
                  <a:gd name="connsiteY1" fmla="*/ 405914 h 459115"/>
                  <a:gd name="connsiteX2" fmla="*/ 445563 w 681644"/>
                  <a:gd name="connsiteY2" fmla="*/ 459115 h 459115"/>
                  <a:gd name="connsiteX3" fmla="*/ 335835 w 681644"/>
                  <a:gd name="connsiteY3" fmla="*/ 33504 h 459115"/>
                  <a:gd name="connsiteX4" fmla="*/ 0 w 681644"/>
                  <a:gd name="connsiteY4" fmla="*/ 26853 h 459115"/>
                  <a:gd name="connsiteX0" fmla="*/ 678319 w 678319"/>
                  <a:gd name="connsiteY0" fmla="*/ 369340 h 465767"/>
                  <a:gd name="connsiteX1" fmla="*/ 541991 w 678319"/>
                  <a:gd name="connsiteY1" fmla="*/ 412566 h 465767"/>
                  <a:gd name="connsiteX2" fmla="*/ 442238 w 678319"/>
                  <a:gd name="connsiteY2" fmla="*/ 465767 h 465767"/>
                  <a:gd name="connsiteX3" fmla="*/ 332510 w 678319"/>
                  <a:gd name="connsiteY3" fmla="*/ 40156 h 465767"/>
                  <a:gd name="connsiteX4" fmla="*/ 0 w 678319"/>
                  <a:gd name="connsiteY4" fmla="*/ 16879 h 465767"/>
                  <a:gd name="connsiteX0" fmla="*/ 678319 w 678319"/>
                  <a:gd name="connsiteY0" fmla="*/ 372506 h 468933"/>
                  <a:gd name="connsiteX1" fmla="*/ 541991 w 678319"/>
                  <a:gd name="connsiteY1" fmla="*/ 415732 h 468933"/>
                  <a:gd name="connsiteX2" fmla="*/ 442238 w 678319"/>
                  <a:gd name="connsiteY2" fmla="*/ 468933 h 468933"/>
                  <a:gd name="connsiteX3" fmla="*/ 332510 w 678319"/>
                  <a:gd name="connsiteY3" fmla="*/ 43322 h 468933"/>
                  <a:gd name="connsiteX4" fmla="*/ 0 w 678319"/>
                  <a:gd name="connsiteY4" fmla="*/ 20045 h 468933"/>
                  <a:gd name="connsiteX0" fmla="*/ 678319 w 678319"/>
                  <a:gd name="connsiteY0" fmla="*/ 372506 h 468933"/>
                  <a:gd name="connsiteX1" fmla="*/ 541991 w 678319"/>
                  <a:gd name="connsiteY1" fmla="*/ 415732 h 468933"/>
                  <a:gd name="connsiteX2" fmla="*/ 442238 w 678319"/>
                  <a:gd name="connsiteY2" fmla="*/ 468933 h 468933"/>
                  <a:gd name="connsiteX3" fmla="*/ 332510 w 678319"/>
                  <a:gd name="connsiteY3" fmla="*/ 43322 h 468933"/>
                  <a:gd name="connsiteX4" fmla="*/ 0 w 678319"/>
                  <a:gd name="connsiteY4" fmla="*/ 20045 h 468933"/>
                  <a:gd name="connsiteX0" fmla="*/ 678319 w 678319"/>
                  <a:gd name="connsiteY0" fmla="*/ 377711 h 474138"/>
                  <a:gd name="connsiteX1" fmla="*/ 541991 w 678319"/>
                  <a:gd name="connsiteY1" fmla="*/ 420937 h 474138"/>
                  <a:gd name="connsiteX2" fmla="*/ 442238 w 678319"/>
                  <a:gd name="connsiteY2" fmla="*/ 474138 h 474138"/>
                  <a:gd name="connsiteX3" fmla="*/ 332510 w 678319"/>
                  <a:gd name="connsiteY3" fmla="*/ 48527 h 474138"/>
                  <a:gd name="connsiteX4" fmla="*/ 0 w 678319"/>
                  <a:gd name="connsiteY4" fmla="*/ 15275 h 474138"/>
                  <a:gd name="connsiteX0" fmla="*/ 678319 w 678319"/>
                  <a:gd name="connsiteY0" fmla="*/ 376059 h 445886"/>
                  <a:gd name="connsiteX1" fmla="*/ 541991 w 678319"/>
                  <a:gd name="connsiteY1" fmla="*/ 419285 h 445886"/>
                  <a:gd name="connsiteX2" fmla="*/ 442238 w 678319"/>
                  <a:gd name="connsiteY2" fmla="*/ 445886 h 445886"/>
                  <a:gd name="connsiteX3" fmla="*/ 332510 w 678319"/>
                  <a:gd name="connsiteY3" fmla="*/ 46875 h 445886"/>
                  <a:gd name="connsiteX4" fmla="*/ 0 w 678319"/>
                  <a:gd name="connsiteY4" fmla="*/ 13623 h 445886"/>
                  <a:gd name="connsiteX0" fmla="*/ 678319 w 678319"/>
                  <a:gd name="connsiteY0" fmla="*/ 376059 h 445886"/>
                  <a:gd name="connsiteX1" fmla="*/ 561942 w 678319"/>
                  <a:gd name="connsiteY1" fmla="*/ 399334 h 445886"/>
                  <a:gd name="connsiteX2" fmla="*/ 442238 w 678319"/>
                  <a:gd name="connsiteY2" fmla="*/ 445886 h 445886"/>
                  <a:gd name="connsiteX3" fmla="*/ 332510 w 678319"/>
                  <a:gd name="connsiteY3" fmla="*/ 46875 h 445886"/>
                  <a:gd name="connsiteX4" fmla="*/ 0 w 678319"/>
                  <a:gd name="connsiteY4" fmla="*/ 13623 h 445886"/>
                  <a:gd name="connsiteX0" fmla="*/ 678319 w 678319"/>
                  <a:gd name="connsiteY0" fmla="*/ 376059 h 445981"/>
                  <a:gd name="connsiteX1" fmla="*/ 561942 w 678319"/>
                  <a:gd name="connsiteY1" fmla="*/ 399334 h 445981"/>
                  <a:gd name="connsiteX2" fmla="*/ 442238 w 678319"/>
                  <a:gd name="connsiteY2" fmla="*/ 445886 h 445981"/>
                  <a:gd name="connsiteX3" fmla="*/ 332510 w 678319"/>
                  <a:gd name="connsiteY3" fmla="*/ 46875 h 445981"/>
                  <a:gd name="connsiteX4" fmla="*/ 0 w 678319"/>
                  <a:gd name="connsiteY4" fmla="*/ 13623 h 445981"/>
                  <a:gd name="connsiteX0" fmla="*/ 678319 w 678319"/>
                  <a:gd name="connsiteY0" fmla="*/ 376059 h 446029"/>
                  <a:gd name="connsiteX1" fmla="*/ 561942 w 678319"/>
                  <a:gd name="connsiteY1" fmla="*/ 399334 h 446029"/>
                  <a:gd name="connsiteX2" fmla="*/ 442238 w 678319"/>
                  <a:gd name="connsiteY2" fmla="*/ 445886 h 446029"/>
                  <a:gd name="connsiteX3" fmla="*/ 332510 w 678319"/>
                  <a:gd name="connsiteY3" fmla="*/ 46875 h 446029"/>
                  <a:gd name="connsiteX4" fmla="*/ 0 w 678319"/>
                  <a:gd name="connsiteY4" fmla="*/ 13623 h 446029"/>
                  <a:gd name="connsiteX0" fmla="*/ 678319 w 678319"/>
                  <a:gd name="connsiteY0" fmla="*/ 376059 h 446546"/>
                  <a:gd name="connsiteX1" fmla="*/ 561942 w 678319"/>
                  <a:gd name="connsiteY1" fmla="*/ 399334 h 446546"/>
                  <a:gd name="connsiteX2" fmla="*/ 442238 w 678319"/>
                  <a:gd name="connsiteY2" fmla="*/ 445886 h 446546"/>
                  <a:gd name="connsiteX3" fmla="*/ 332510 w 678319"/>
                  <a:gd name="connsiteY3" fmla="*/ 46875 h 446546"/>
                  <a:gd name="connsiteX4" fmla="*/ 0 w 678319"/>
                  <a:gd name="connsiteY4" fmla="*/ 13623 h 446546"/>
                  <a:gd name="connsiteX0" fmla="*/ 678319 w 678319"/>
                  <a:gd name="connsiteY0" fmla="*/ 376059 h 446546"/>
                  <a:gd name="connsiteX1" fmla="*/ 561942 w 678319"/>
                  <a:gd name="connsiteY1" fmla="*/ 399334 h 446546"/>
                  <a:gd name="connsiteX2" fmla="*/ 442238 w 678319"/>
                  <a:gd name="connsiteY2" fmla="*/ 445886 h 446546"/>
                  <a:gd name="connsiteX3" fmla="*/ 332510 w 678319"/>
                  <a:gd name="connsiteY3" fmla="*/ 46875 h 446546"/>
                  <a:gd name="connsiteX4" fmla="*/ 0 w 678319"/>
                  <a:gd name="connsiteY4" fmla="*/ 13623 h 446546"/>
                  <a:gd name="connsiteX0" fmla="*/ 674994 w 674994"/>
                  <a:gd name="connsiteY0" fmla="*/ 382211 h 452701"/>
                  <a:gd name="connsiteX1" fmla="*/ 558617 w 674994"/>
                  <a:gd name="connsiteY1" fmla="*/ 405486 h 452701"/>
                  <a:gd name="connsiteX2" fmla="*/ 438913 w 674994"/>
                  <a:gd name="connsiteY2" fmla="*/ 452038 h 452701"/>
                  <a:gd name="connsiteX3" fmla="*/ 329185 w 674994"/>
                  <a:gd name="connsiteY3" fmla="*/ 53027 h 452701"/>
                  <a:gd name="connsiteX4" fmla="*/ 0 w 674994"/>
                  <a:gd name="connsiteY4" fmla="*/ 9800 h 452701"/>
                  <a:gd name="connsiteX0" fmla="*/ 674994 w 674994"/>
                  <a:gd name="connsiteY0" fmla="*/ 380822 h 451312"/>
                  <a:gd name="connsiteX1" fmla="*/ 558617 w 674994"/>
                  <a:gd name="connsiteY1" fmla="*/ 404097 h 451312"/>
                  <a:gd name="connsiteX2" fmla="*/ 438913 w 674994"/>
                  <a:gd name="connsiteY2" fmla="*/ 450649 h 451312"/>
                  <a:gd name="connsiteX3" fmla="*/ 329185 w 674994"/>
                  <a:gd name="connsiteY3" fmla="*/ 51638 h 451312"/>
                  <a:gd name="connsiteX4" fmla="*/ 0 w 674994"/>
                  <a:gd name="connsiteY4" fmla="*/ 8411 h 451312"/>
                  <a:gd name="connsiteX0" fmla="*/ 674994 w 674994"/>
                  <a:gd name="connsiteY0" fmla="*/ 380822 h 451312"/>
                  <a:gd name="connsiteX1" fmla="*/ 558617 w 674994"/>
                  <a:gd name="connsiteY1" fmla="*/ 404097 h 451312"/>
                  <a:gd name="connsiteX2" fmla="*/ 438913 w 674994"/>
                  <a:gd name="connsiteY2" fmla="*/ 450649 h 451312"/>
                  <a:gd name="connsiteX3" fmla="*/ 329185 w 674994"/>
                  <a:gd name="connsiteY3" fmla="*/ 51638 h 451312"/>
                  <a:gd name="connsiteX4" fmla="*/ 0 w 674994"/>
                  <a:gd name="connsiteY4" fmla="*/ 8411 h 451312"/>
                  <a:gd name="connsiteX0" fmla="*/ 674994 w 674994"/>
                  <a:gd name="connsiteY0" fmla="*/ 378095 h 448585"/>
                  <a:gd name="connsiteX1" fmla="*/ 558617 w 674994"/>
                  <a:gd name="connsiteY1" fmla="*/ 401370 h 448585"/>
                  <a:gd name="connsiteX2" fmla="*/ 438913 w 674994"/>
                  <a:gd name="connsiteY2" fmla="*/ 447922 h 448585"/>
                  <a:gd name="connsiteX3" fmla="*/ 329185 w 674994"/>
                  <a:gd name="connsiteY3" fmla="*/ 48911 h 448585"/>
                  <a:gd name="connsiteX4" fmla="*/ 0 w 674994"/>
                  <a:gd name="connsiteY4" fmla="*/ 5684 h 448585"/>
                  <a:gd name="connsiteX0" fmla="*/ 688295 w 688295"/>
                  <a:gd name="connsiteY0" fmla="*/ 382453 h 452945"/>
                  <a:gd name="connsiteX1" fmla="*/ 571918 w 688295"/>
                  <a:gd name="connsiteY1" fmla="*/ 405728 h 452945"/>
                  <a:gd name="connsiteX2" fmla="*/ 452214 w 688295"/>
                  <a:gd name="connsiteY2" fmla="*/ 452280 h 452945"/>
                  <a:gd name="connsiteX3" fmla="*/ 342486 w 688295"/>
                  <a:gd name="connsiteY3" fmla="*/ 53269 h 452945"/>
                  <a:gd name="connsiteX4" fmla="*/ 0 w 688295"/>
                  <a:gd name="connsiteY4" fmla="*/ 3391 h 452945"/>
                  <a:gd name="connsiteX0" fmla="*/ 688295 w 688295"/>
                  <a:gd name="connsiteY0" fmla="*/ 379351 h 402757"/>
                  <a:gd name="connsiteX1" fmla="*/ 571918 w 688295"/>
                  <a:gd name="connsiteY1" fmla="*/ 402626 h 402757"/>
                  <a:gd name="connsiteX2" fmla="*/ 465741 w 688295"/>
                  <a:gd name="connsiteY2" fmla="*/ 369819 h 402757"/>
                  <a:gd name="connsiteX3" fmla="*/ 342486 w 688295"/>
                  <a:gd name="connsiteY3" fmla="*/ 50167 h 402757"/>
                  <a:gd name="connsiteX4" fmla="*/ 0 w 688295"/>
                  <a:gd name="connsiteY4" fmla="*/ 289 h 402757"/>
                  <a:gd name="connsiteX0" fmla="*/ 688295 w 688295"/>
                  <a:gd name="connsiteY0" fmla="*/ 379351 h 402756"/>
                  <a:gd name="connsiteX1" fmla="*/ 571918 w 688295"/>
                  <a:gd name="connsiteY1" fmla="*/ 402626 h 402756"/>
                  <a:gd name="connsiteX2" fmla="*/ 465741 w 688295"/>
                  <a:gd name="connsiteY2" fmla="*/ 369819 h 402756"/>
                  <a:gd name="connsiteX3" fmla="*/ 342486 w 688295"/>
                  <a:gd name="connsiteY3" fmla="*/ 50167 h 402756"/>
                  <a:gd name="connsiteX4" fmla="*/ 0 w 688295"/>
                  <a:gd name="connsiteY4" fmla="*/ 289 h 402756"/>
                  <a:gd name="connsiteX0" fmla="*/ 688295 w 688295"/>
                  <a:gd name="connsiteY0" fmla="*/ 379351 h 402756"/>
                  <a:gd name="connsiteX1" fmla="*/ 571918 w 688295"/>
                  <a:gd name="connsiteY1" fmla="*/ 402626 h 402756"/>
                  <a:gd name="connsiteX2" fmla="*/ 465741 w 688295"/>
                  <a:gd name="connsiteY2" fmla="*/ 369819 h 402756"/>
                  <a:gd name="connsiteX3" fmla="*/ 342486 w 688295"/>
                  <a:gd name="connsiteY3" fmla="*/ 50167 h 402756"/>
                  <a:gd name="connsiteX4" fmla="*/ 0 w 688295"/>
                  <a:gd name="connsiteY4" fmla="*/ 289 h 402756"/>
                  <a:gd name="connsiteX0" fmla="*/ 688295 w 688295"/>
                  <a:gd name="connsiteY0" fmla="*/ 379351 h 396425"/>
                  <a:gd name="connsiteX1" fmla="*/ 465741 w 688295"/>
                  <a:gd name="connsiteY1" fmla="*/ 369819 h 396425"/>
                  <a:gd name="connsiteX2" fmla="*/ 342486 w 688295"/>
                  <a:gd name="connsiteY2" fmla="*/ 50167 h 396425"/>
                  <a:gd name="connsiteX3" fmla="*/ 0 w 688295"/>
                  <a:gd name="connsiteY3" fmla="*/ 289 h 396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8295" h="396425">
                    <a:moveTo>
                      <a:pt x="688295" y="379351"/>
                    </a:moveTo>
                    <a:cubicBezTo>
                      <a:pt x="641930" y="377365"/>
                      <a:pt x="523376" y="424683"/>
                      <a:pt x="465741" y="369819"/>
                    </a:cubicBezTo>
                    <a:cubicBezTo>
                      <a:pt x="349042" y="314299"/>
                      <a:pt x="420109" y="111755"/>
                      <a:pt x="342486" y="50167"/>
                    </a:cubicBezTo>
                    <a:cubicBezTo>
                      <a:pt x="264863" y="-11421"/>
                      <a:pt x="176368" y="1675"/>
                      <a:pt x="0" y="289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" name="グループ化 17"/>
            <p:cNvGrpSpPr/>
            <p:nvPr/>
          </p:nvGrpSpPr>
          <p:grpSpPr>
            <a:xfrm flipH="1">
              <a:off x="3754240" y="5958033"/>
              <a:ext cx="599099" cy="729654"/>
              <a:chOff x="763941" y="5973832"/>
              <a:chExt cx="692523" cy="729654"/>
            </a:xfrm>
          </p:grpSpPr>
          <p:sp>
            <p:nvSpPr>
              <p:cNvPr id="21" name="左大かっこ 20"/>
              <p:cNvSpPr/>
              <p:nvPr/>
            </p:nvSpPr>
            <p:spPr>
              <a:xfrm>
                <a:off x="1372512" y="6027423"/>
                <a:ext cx="83952" cy="257000"/>
              </a:xfrm>
              <a:prstGeom prst="leftBracket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左大かっこ 21"/>
              <p:cNvSpPr/>
              <p:nvPr/>
            </p:nvSpPr>
            <p:spPr>
              <a:xfrm>
                <a:off x="1372512" y="6365914"/>
                <a:ext cx="83952" cy="267679"/>
              </a:xfrm>
              <a:prstGeom prst="leftBracket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 22"/>
              <p:cNvSpPr/>
              <p:nvPr/>
            </p:nvSpPr>
            <p:spPr>
              <a:xfrm flipV="1">
                <a:off x="763942" y="5973832"/>
                <a:ext cx="688295" cy="351367"/>
              </a:xfrm>
              <a:custGeom>
                <a:avLst/>
                <a:gdLst>
                  <a:gd name="connsiteX0" fmla="*/ 658368 w 658368"/>
                  <a:gd name="connsiteY0" fmla="*/ 312426 h 444892"/>
                  <a:gd name="connsiteX1" fmla="*/ 522040 w 658368"/>
                  <a:gd name="connsiteY1" fmla="*/ 355652 h 444892"/>
                  <a:gd name="connsiteX2" fmla="*/ 465513 w 658368"/>
                  <a:gd name="connsiteY2" fmla="*/ 432129 h 444892"/>
                  <a:gd name="connsiteX3" fmla="*/ 176230 w 658368"/>
                  <a:gd name="connsiteY3" fmla="*/ 63044 h 444892"/>
                  <a:gd name="connsiteX4" fmla="*/ 0 w 658368"/>
                  <a:gd name="connsiteY4" fmla="*/ 3192 h 444892"/>
                  <a:gd name="connsiteX0" fmla="*/ 658368 w 658368"/>
                  <a:gd name="connsiteY0" fmla="*/ 312426 h 444892"/>
                  <a:gd name="connsiteX1" fmla="*/ 522040 w 658368"/>
                  <a:gd name="connsiteY1" fmla="*/ 355652 h 444892"/>
                  <a:gd name="connsiteX2" fmla="*/ 465513 w 658368"/>
                  <a:gd name="connsiteY2" fmla="*/ 432129 h 444892"/>
                  <a:gd name="connsiteX3" fmla="*/ 176230 w 658368"/>
                  <a:gd name="connsiteY3" fmla="*/ 63044 h 444892"/>
                  <a:gd name="connsiteX4" fmla="*/ 0 w 658368"/>
                  <a:gd name="connsiteY4" fmla="*/ 3192 h 444892"/>
                  <a:gd name="connsiteX0" fmla="*/ 658368 w 658368"/>
                  <a:gd name="connsiteY0" fmla="*/ 312426 h 432129"/>
                  <a:gd name="connsiteX1" fmla="*/ 522040 w 658368"/>
                  <a:gd name="connsiteY1" fmla="*/ 355652 h 432129"/>
                  <a:gd name="connsiteX2" fmla="*/ 465513 w 658368"/>
                  <a:gd name="connsiteY2" fmla="*/ 432129 h 432129"/>
                  <a:gd name="connsiteX3" fmla="*/ 176230 w 658368"/>
                  <a:gd name="connsiteY3" fmla="*/ 63044 h 432129"/>
                  <a:gd name="connsiteX4" fmla="*/ 0 w 658368"/>
                  <a:gd name="connsiteY4" fmla="*/ 3192 h 432129"/>
                  <a:gd name="connsiteX0" fmla="*/ 658368 w 658368"/>
                  <a:gd name="connsiteY0" fmla="*/ 312426 h 432129"/>
                  <a:gd name="connsiteX1" fmla="*/ 522040 w 658368"/>
                  <a:gd name="connsiteY1" fmla="*/ 355652 h 432129"/>
                  <a:gd name="connsiteX2" fmla="*/ 465513 w 658368"/>
                  <a:gd name="connsiteY2" fmla="*/ 432129 h 432129"/>
                  <a:gd name="connsiteX3" fmla="*/ 176230 w 658368"/>
                  <a:gd name="connsiteY3" fmla="*/ 63044 h 432129"/>
                  <a:gd name="connsiteX4" fmla="*/ 0 w 658368"/>
                  <a:gd name="connsiteY4" fmla="*/ 3192 h 432129"/>
                  <a:gd name="connsiteX0" fmla="*/ 658368 w 658368"/>
                  <a:gd name="connsiteY0" fmla="*/ 311847 h 408274"/>
                  <a:gd name="connsiteX1" fmla="*/ 522040 w 658368"/>
                  <a:gd name="connsiteY1" fmla="*/ 355073 h 408274"/>
                  <a:gd name="connsiteX2" fmla="*/ 422287 w 658368"/>
                  <a:gd name="connsiteY2" fmla="*/ 408274 h 408274"/>
                  <a:gd name="connsiteX3" fmla="*/ 176230 w 658368"/>
                  <a:gd name="connsiteY3" fmla="*/ 62465 h 408274"/>
                  <a:gd name="connsiteX4" fmla="*/ 0 w 658368"/>
                  <a:gd name="connsiteY4" fmla="*/ 2613 h 408274"/>
                  <a:gd name="connsiteX0" fmla="*/ 658368 w 658368"/>
                  <a:gd name="connsiteY0" fmla="*/ 375068 h 471495"/>
                  <a:gd name="connsiteX1" fmla="*/ 522040 w 658368"/>
                  <a:gd name="connsiteY1" fmla="*/ 418294 h 471495"/>
                  <a:gd name="connsiteX2" fmla="*/ 422287 w 658368"/>
                  <a:gd name="connsiteY2" fmla="*/ 471495 h 471495"/>
                  <a:gd name="connsiteX3" fmla="*/ 315884 w 658368"/>
                  <a:gd name="connsiteY3" fmla="*/ 22608 h 471495"/>
                  <a:gd name="connsiteX4" fmla="*/ 0 w 658368"/>
                  <a:gd name="connsiteY4" fmla="*/ 65834 h 471495"/>
                  <a:gd name="connsiteX0" fmla="*/ 661160 w 661160"/>
                  <a:gd name="connsiteY0" fmla="*/ 391136 h 487563"/>
                  <a:gd name="connsiteX1" fmla="*/ 524832 w 661160"/>
                  <a:gd name="connsiteY1" fmla="*/ 434362 h 487563"/>
                  <a:gd name="connsiteX2" fmla="*/ 425079 w 661160"/>
                  <a:gd name="connsiteY2" fmla="*/ 487563 h 487563"/>
                  <a:gd name="connsiteX3" fmla="*/ 318676 w 661160"/>
                  <a:gd name="connsiteY3" fmla="*/ 38676 h 487563"/>
                  <a:gd name="connsiteX4" fmla="*/ 36043 w 661160"/>
                  <a:gd name="connsiteY4" fmla="*/ 28702 h 487563"/>
                  <a:gd name="connsiteX5" fmla="*/ 2792 w 661160"/>
                  <a:gd name="connsiteY5" fmla="*/ 81902 h 487563"/>
                  <a:gd name="connsiteX0" fmla="*/ 661160 w 661160"/>
                  <a:gd name="connsiteY0" fmla="*/ 377198 h 473625"/>
                  <a:gd name="connsiteX1" fmla="*/ 524832 w 661160"/>
                  <a:gd name="connsiteY1" fmla="*/ 420424 h 473625"/>
                  <a:gd name="connsiteX2" fmla="*/ 425079 w 661160"/>
                  <a:gd name="connsiteY2" fmla="*/ 473625 h 473625"/>
                  <a:gd name="connsiteX3" fmla="*/ 315351 w 661160"/>
                  <a:gd name="connsiteY3" fmla="*/ 48014 h 473625"/>
                  <a:gd name="connsiteX4" fmla="*/ 36043 w 661160"/>
                  <a:gd name="connsiteY4" fmla="*/ 14764 h 473625"/>
                  <a:gd name="connsiteX5" fmla="*/ 2792 w 661160"/>
                  <a:gd name="connsiteY5" fmla="*/ 67964 h 473625"/>
                  <a:gd name="connsiteX0" fmla="*/ 681644 w 681644"/>
                  <a:gd name="connsiteY0" fmla="*/ 377198 h 473625"/>
                  <a:gd name="connsiteX1" fmla="*/ 545316 w 681644"/>
                  <a:gd name="connsiteY1" fmla="*/ 420424 h 473625"/>
                  <a:gd name="connsiteX2" fmla="*/ 445563 w 681644"/>
                  <a:gd name="connsiteY2" fmla="*/ 473625 h 473625"/>
                  <a:gd name="connsiteX3" fmla="*/ 335835 w 681644"/>
                  <a:gd name="connsiteY3" fmla="*/ 48014 h 473625"/>
                  <a:gd name="connsiteX4" fmla="*/ 56527 w 681644"/>
                  <a:gd name="connsiteY4" fmla="*/ 14764 h 473625"/>
                  <a:gd name="connsiteX5" fmla="*/ 0 w 681644"/>
                  <a:gd name="connsiteY5" fmla="*/ 41363 h 473625"/>
                  <a:gd name="connsiteX0" fmla="*/ 681644 w 681644"/>
                  <a:gd name="connsiteY0" fmla="*/ 362688 h 459115"/>
                  <a:gd name="connsiteX1" fmla="*/ 545316 w 681644"/>
                  <a:gd name="connsiteY1" fmla="*/ 405914 h 459115"/>
                  <a:gd name="connsiteX2" fmla="*/ 445563 w 681644"/>
                  <a:gd name="connsiteY2" fmla="*/ 459115 h 459115"/>
                  <a:gd name="connsiteX3" fmla="*/ 335835 w 681644"/>
                  <a:gd name="connsiteY3" fmla="*/ 33504 h 459115"/>
                  <a:gd name="connsiteX4" fmla="*/ 0 w 681644"/>
                  <a:gd name="connsiteY4" fmla="*/ 26853 h 459115"/>
                  <a:gd name="connsiteX0" fmla="*/ 678319 w 678319"/>
                  <a:gd name="connsiteY0" fmla="*/ 369340 h 465767"/>
                  <a:gd name="connsiteX1" fmla="*/ 541991 w 678319"/>
                  <a:gd name="connsiteY1" fmla="*/ 412566 h 465767"/>
                  <a:gd name="connsiteX2" fmla="*/ 442238 w 678319"/>
                  <a:gd name="connsiteY2" fmla="*/ 465767 h 465767"/>
                  <a:gd name="connsiteX3" fmla="*/ 332510 w 678319"/>
                  <a:gd name="connsiteY3" fmla="*/ 40156 h 465767"/>
                  <a:gd name="connsiteX4" fmla="*/ 0 w 678319"/>
                  <a:gd name="connsiteY4" fmla="*/ 16879 h 465767"/>
                  <a:gd name="connsiteX0" fmla="*/ 678319 w 678319"/>
                  <a:gd name="connsiteY0" fmla="*/ 372506 h 468933"/>
                  <a:gd name="connsiteX1" fmla="*/ 541991 w 678319"/>
                  <a:gd name="connsiteY1" fmla="*/ 415732 h 468933"/>
                  <a:gd name="connsiteX2" fmla="*/ 442238 w 678319"/>
                  <a:gd name="connsiteY2" fmla="*/ 468933 h 468933"/>
                  <a:gd name="connsiteX3" fmla="*/ 332510 w 678319"/>
                  <a:gd name="connsiteY3" fmla="*/ 43322 h 468933"/>
                  <a:gd name="connsiteX4" fmla="*/ 0 w 678319"/>
                  <a:gd name="connsiteY4" fmla="*/ 20045 h 468933"/>
                  <a:gd name="connsiteX0" fmla="*/ 678319 w 678319"/>
                  <a:gd name="connsiteY0" fmla="*/ 372506 h 468933"/>
                  <a:gd name="connsiteX1" fmla="*/ 541991 w 678319"/>
                  <a:gd name="connsiteY1" fmla="*/ 415732 h 468933"/>
                  <a:gd name="connsiteX2" fmla="*/ 442238 w 678319"/>
                  <a:gd name="connsiteY2" fmla="*/ 468933 h 468933"/>
                  <a:gd name="connsiteX3" fmla="*/ 332510 w 678319"/>
                  <a:gd name="connsiteY3" fmla="*/ 43322 h 468933"/>
                  <a:gd name="connsiteX4" fmla="*/ 0 w 678319"/>
                  <a:gd name="connsiteY4" fmla="*/ 20045 h 468933"/>
                  <a:gd name="connsiteX0" fmla="*/ 678319 w 678319"/>
                  <a:gd name="connsiteY0" fmla="*/ 377711 h 474138"/>
                  <a:gd name="connsiteX1" fmla="*/ 541991 w 678319"/>
                  <a:gd name="connsiteY1" fmla="*/ 420937 h 474138"/>
                  <a:gd name="connsiteX2" fmla="*/ 442238 w 678319"/>
                  <a:gd name="connsiteY2" fmla="*/ 474138 h 474138"/>
                  <a:gd name="connsiteX3" fmla="*/ 332510 w 678319"/>
                  <a:gd name="connsiteY3" fmla="*/ 48527 h 474138"/>
                  <a:gd name="connsiteX4" fmla="*/ 0 w 678319"/>
                  <a:gd name="connsiteY4" fmla="*/ 15275 h 474138"/>
                  <a:gd name="connsiteX0" fmla="*/ 678319 w 678319"/>
                  <a:gd name="connsiteY0" fmla="*/ 376059 h 445886"/>
                  <a:gd name="connsiteX1" fmla="*/ 541991 w 678319"/>
                  <a:gd name="connsiteY1" fmla="*/ 419285 h 445886"/>
                  <a:gd name="connsiteX2" fmla="*/ 442238 w 678319"/>
                  <a:gd name="connsiteY2" fmla="*/ 445886 h 445886"/>
                  <a:gd name="connsiteX3" fmla="*/ 332510 w 678319"/>
                  <a:gd name="connsiteY3" fmla="*/ 46875 h 445886"/>
                  <a:gd name="connsiteX4" fmla="*/ 0 w 678319"/>
                  <a:gd name="connsiteY4" fmla="*/ 13623 h 445886"/>
                  <a:gd name="connsiteX0" fmla="*/ 678319 w 678319"/>
                  <a:gd name="connsiteY0" fmla="*/ 376059 h 445886"/>
                  <a:gd name="connsiteX1" fmla="*/ 561942 w 678319"/>
                  <a:gd name="connsiteY1" fmla="*/ 399334 h 445886"/>
                  <a:gd name="connsiteX2" fmla="*/ 442238 w 678319"/>
                  <a:gd name="connsiteY2" fmla="*/ 445886 h 445886"/>
                  <a:gd name="connsiteX3" fmla="*/ 332510 w 678319"/>
                  <a:gd name="connsiteY3" fmla="*/ 46875 h 445886"/>
                  <a:gd name="connsiteX4" fmla="*/ 0 w 678319"/>
                  <a:gd name="connsiteY4" fmla="*/ 13623 h 445886"/>
                  <a:gd name="connsiteX0" fmla="*/ 678319 w 678319"/>
                  <a:gd name="connsiteY0" fmla="*/ 376059 h 445981"/>
                  <a:gd name="connsiteX1" fmla="*/ 561942 w 678319"/>
                  <a:gd name="connsiteY1" fmla="*/ 399334 h 445981"/>
                  <a:gd name="connsiteX2" fmla="*/ 442238 w 678319"/>
                  <a:gd name="connsiteY2" fmla="*/ 445886 h 445981"/>
                  <a:gd name="connsiteX3" fmla="*/ 332510 w 678319"/>
                  <a:gd name="connsiteY3" fmla="*/ 46875 h 445981"/>
                  <a:gd name="connsiteX4" fmla="*/ 0 w 678319"/>
                  <a:gd name="connsiteY4" fmla="*/ 13623 h 445981"/>
                  <a:gd name="connsiteX0" fmla="*/ 678319 w 678319"/>
                  <a:gd name="connsiteY0" fmla="*/ 376059 h 446029"/>
                  <a:gd name="connsiteX1" fmla="*/ 561942 w 678319"/>
                  <a:gd name="connsiteY1" fmla="*/ 399334 h 446029"/>
                  <a:gd name="connsiteX2" fmla="*/ 442238 w 678319"/>
                  <a:gd name="connsiteY2" fmla="*/ 445886 h 446029"/>
                  <a:gd name="connsiteX3" fmla="*/ 332510 w 678319"/>
                  <a:gd name="connsiteY3" fmla="*/ 46875 h 446029"/>
                  <a:gd name="connsiteX4" fmla="*/ 0 w 678319"/>
                  <a:gd name="connsiteY4" fmla="*/ 13623 h 446029"/>
                  <a:gd name="connsiteX0" fmla="*/ 678319 w 678319"/>
                  <a:gd name="connsiteY0" fmla="*/ 376059 h 446546"/>
                  <a:gd name="connsiteX1" fmla="*/ 561942 w 678319"/>
                  <a:gd name="connsiteY1" fmla="*/ 399334 h 446546"/>
                  <a:gd name="connsiteX2" fmla="*/ 442238 w 678319"/>
                  <a:gd name="connsiteY2" fmla="*/ 445886 h 446546"/>
                  <a:gd name="connsiteX3" fmla="*/ 332510 w 678319"/>
                  <a:gd name="connsiteY3" fmla="*/ 46875 h 446546"/>
                  <a:gd name="connsiteX4" fmla="*/ 0 w 678319"/>
                  <a:gd name="connsiteY4" fmla="*/ 13623 h 446546"/>
                  <a:gd name="connsiteX0" fmla="*/ 678319 w 678319"/>
                  <a:gd name="connsiteY0" fmla="*/ 376059 h 446546"/>
                  <a:gd name="connsiteX1" fmla="*/ 561942 w 678319"/>
                  <a:gd name="connsiteY1" fmla="*/ 399334 h 446546"/>
                  <a:gd name="connsiteX2" fmla="*/ 442238 w 678319"/>
                  <a:gd name="connsiteY2" fmla="*/ 445886 h 446546"/>
                  <a:gd name="connsiteX3" fmla="*/ 332510 w 678319"/>
                  <a:gd name="connsiteY3" fmla="*/ 46875 h 446546"/>
                  <a:gd name="connsiteX4" fmla="*/ 0 w 678319"/>
                  <a:gd name="connsiteY4" fmla="*/ 13623 h 446546"/>
                  <a:gd name="connsiteX0" fmla="*/ 674994 w 674994"/>
                  <a:gd name="connsiteY0" fmla="*/ 382211 h 452701"/>
                  <a:gd name="connsiteX1" fmla="*/ 558617 w 674994"/>
                  <a:gd name="connsiteY1" fmla="*/ 405486 h 452701"/>
                  <a:gd name="connsiteX2" fmla="*/ 438913 w 674994"/>
                  <a:gd name="connsiteY2" fmla="*/ 452038 h 452701"/>
                  <a:gd name="connsiteX3" fmla="*/ 329185 w 674994"/>
                  <a:gd name="connsiteY3" fmla="*/ 53027 h 452701"/>
                  <a:gd name="connsiteX4" fmla="*/ 0 w 674994"/>
                  <a:gd name="connsiteY4" fmla="*/ 9800 h 452701"/>
                  <a:gd name="connsiteX0" fmla="*/ 674994 w 674994"/>
                  <a:gd name="connsiteY0" fmla="*/ 380822 h 451312"/>
                  <a:gd name="connsiteX1" fmla="*/ 558617 w 674994"/>
                  <a:gd name="connsiteY1" fmla="*/ 404097 h 451312"/>
                  <a:gd name="connsiteX2" fmla="*/ 438913 w 674994"/>
                  <a:gd name="connsiteY2" fmla="*/ 450649 h 451312"/>
                  <a:gd name="connsiteX3" fmla="*/ 329185 w 674994"/>
                  <a:gd name="connsiteY3" fmla="*/ 51638 h 451312"/>
                  <a:gd name="connsiteX4" fmla="*/ 0 w 674994"/>
                  <a:gd name="connsiteY4" fmla="*/ 8411 h 451312"/>
                  <a:gd name="connsiteX0" fmla="*/ 674994 w 674994"/>
                  <a:gd name="connsiteY0" fmla="*/ 380822 h 451312"/>
                  <a:gd name="connsiteX1" fmla="*/ 558617 w 674994"/>
                  <a:gd name="connsiteY1" fmla="*/ 404097 h 451312"/>
                  <a:gd name="connsiteX2" fmla="*/ 438913 w 674994"/>
                  <a:gd name="connsiteY2" fmla="*/ 450649 h 451312"/>
                  <a:gd name="connsiteX3" fmla="*/ 329185 w 674994"/>
                  <a:gd name="connsiteY3" fmla="*/ 51638 h 451312"/>
                  <a:gd name="connsiteX4" fmla="*/ 0 w 674994"/>
                  <a:gd name="connsiteY4" fmla="*/ 8411 h 451312"/>
                  <a:gd name="connsiteX0" fmla="*/ 674994 w 674994"/>
                  <a:gd name="connsiteY0" fmla="*/ 378095 h 448585"/>
                  <a:gd name="connsiteX1" fmla="*/ 558617 w 674994"/>
                  <a:gd name="connsiteY1" fmla="*/ 401370 h 448585"/>
                  <a:gd name="connsiteX2" fmla="*/ 438913 w 674994"/>
                  <a:gd name="connsiteY2" fmla="*/ 447922 h 448585"/>
                  <a:gd name="connsiteX3" fmla="*/ 329185 w 674994"/>
                  <a:gd name="connsiteY3" fmla="*/ 48911 h 448585"/>
                  <a:gd name="connsiteX4" fmla="*/ 0 w 674994"/>
                  <a:gd name="connsiteY4" fmla="*/ 5684 h 448585"/>
                  <a:gd name="connsiteX0" fmla="*/ 688295 w 688295"/>
                  <a:gd name="connsiteY0" fmla="*/ 382453 h 452945"/>
                  <a:gd name="connsiteX1" fmla="*/ 571918 w 688295"/>
                  <a:gd name="connsiteY1" fmla="*/ 405728 h 452945"/>
                  <a:gd name="connsiteX2" fmla="*/ 452214 w 688295"/>
                  <a:gd name="connsiteY2" fmla="*/ 452280 h 452945"/>
                  <a:gd name="connsiteX3" fmla="*/ 342486 w 688295"/>
                  <a:gd name="connsiteY3" fmla="*/ 53269 h 452945"/>
                  <a:gd name="connsiteX4" fmla="*/ 0 w 688295"/>
                  <a:gd name="connsiteY4" fmla="*/ 3391 h 452945"/>
                  <a:gd name="connsiteX0" fmla="*/ 688295 w 688295"/>
                  <a:gd name="connsiteY0" fmla="*/ 379351 h 402757"/>
                  <a:gd name="connsiteX1" fmla="*/ 571918 w 688295"/>
                  <a:gd name="connsiteY1" fmla="*/ 402626 h 402757"/>
                  <a:gd name="connsiteX2" fmla="*/ 465741 w 688295"/>
                  <a:gd name="connsiteY2" fmla="*/ 369819 h 402757"/>
                  <a:gd name="connsiteX3" fmla="*/ 342486 w 688295"/>
                  <a:gd name="connsiteY3" fmla="*/ 50167 h 402757"/>
                  <a:gd name="connsiteX4" fmla="*/ 0 w 688295"/>
                  <a:gd name="connsiteY4" fmla="*/ 289 h 402757"/>
                  <a:gd name="connsiteX0" fmla="*/ 688295 w 688295"/>
                  <a:gd name="connsiteY0" fmla="*/ 379351 h 402756"/>
                  <a:gd name="connsiteX1" fmla="*/ 571918 w 688295"/>
                  <a:gd name="connsiteY1" fmla="*/ 402626 h 402756"/>
                  <a:gd name="connsiteX2" fmla="*/ 465741 w 688295"/>
                  <a:gd name="connsiteY2" fmla="*/ 369819 h 402756"/>
                  <a:gd name="connsiteX3" fmla="*/ 342486 w 688295"/>
                  <a:gd name="connsiteY3" fmla="*/ 50167 h 402756"/>
                  <a:gd name="connsiteX4" fmla="*/ 0 w 688295"/>
                  <a:gd name="connsiteY4" fmla="*/ 289 h 402756"/>
                  <a:gd name="connsiteX0" fmla="*/ 688295 w 688295"/>
                  <a:gd name="connsiteY0" fmla="*/ 379351 h 402756"/>
                  <a:gd name="connsiteX1" fmla="*/ 571918 w 688295"/>
                  <a:gd name="connsiteY1" fmla="*/ 402626 h 402756"/>
                  <a:gd name="connsiteX2" fmla="*/ 465741 w 688295"/>
                  <a:gd name="connsiteY2" fmla="*/ 369819 h 402756"/>
                  <a:gd name="connsiteX3" fmla="*/ 342486 w 688295"/>
                  <a:gd name="connsiteY3" fmla="*/ 50167 h 402756"/>
                  <a:gd name="connsiteX4" fmla="*/ 0 w 688295"/>
                  <a:gd name="connsiteY4" fmla="*/ 289 h 402756"/>
                  <a:gd name="connsiteX0" fmla="*/ 688295 w 688295"/>
                  <a:gd name="connsiteY0" fmla="*/ 379351 h 396425"/>
                  <a:gd name="connsiteX1" fmla="*/ 465741 w 688295"/>
                  <a:gd name="connsiteY1" fmla="*/ 369819 h 396425"/>
                  <a:gd name="connsiteX2" fmla="*/ 342486 w 688295"/>
                  <a:gd name="connsiteY2" fmla="*/ 50167 h 396425"/>
                  <a:gd name="connsiteX3" fmla="*/ 0 w 688295"/>
                  <a:gd name="connsiteY3" fmla="*/ 289 h 396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8295" h="396425">
                    <a:moveTo>
                      <a:pt x="688295" y="379351"/>
                    </a:moveTo>
                    <a:cubicBezTo>
                      <a:pt x="641930" y="377365"/>
                      <a:pt x="523376" y="424683"/>
                      <a:pt x="465741" y="369819"/>
                    </a:cubicBezTo>
                    <a:cubicBezTo>
                      <a:pt x="349042" y="314299"/>
                      <a:pt x="420109" y="111755"/>
                      <a:pt x="342486" y="50167"/>
                    </a:cubicBezTo>
                    <a:cubicBezTo>
                      <a:pt x="264863" y="-11421"/>
                      <a:pt x="176368" y="1675"/>
                      <a:pt x="0" y="289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 23"/>
              <p:cNvSpPr/>
              <p:nvPr/>
            </p:nvSpPr>
            <p:spPr>
              <a:xfrm>
                <a:off x="763941" y="6420086"/>
                <a:ext cx="688295" cy="283400"/>
              </a:xfrm>
              <a:custGeom>
                <a:avLst/>
                <a:gdLst>
                  <a:gd name="connsiteX0" fmla="*/ 658368 w 658368"/>
                  <a:gd name="connsiteY0" fmla="*/ 312426 h 444892"/>
                  <a:gd name="connsiteX1" fmla="*/ 522040 w 658368"/>
                  <a:gd name="connsiteY1" fmla="*/ 355652 h 444892"/>
                  <a:gd name="connsiteX2" fmla="*/ 465513 w 658368"/>
                  <a:gd name="connsiteY2" fmla="*/ 432129 h 444892"/>
                  <a:gd name="connsiteX3" fmla="*/ 176230 w 658368"/>
                  <a:gd name="connsiteY3" fmla="*/ 63044 h 444892"/>
                  <a:gd name="connsiteX4" fmla="*/ 0 w 658368"/>
                  <a:gd name="connsiteY4" fmla="*/ 3192 h 444892"/>
                  <a:gd name="connsiteX0" fmla="*/ 658368 w 658368"/>
                  <a:gd name="connsiteY0" fmla="*/ 312426 h 444892"/>
                  <a:gd name="connsiteX1" fmla="*/ 522040 w 658368"/>
                  <a:gd name="connsiteY1" fmla="*/ 355652 h 444892"/>
                  <a:gd name="connsiteX2" fmla="*/ 465513 w 658368"/>
                  <a:gd name="connsiteY2" fmla="*/ 432129 h 444892"/>
                  <a:gd name="connsiteX3" fmla="*/ 176230 w 658368"/>
                  <a:gd name="connsiteY3" fmla="*/ 63044 h 444892"/>
                  <a:gd name="connsiteX4" fmla="*/ 0 w 658368"/>
                  <a:gd name="connsiteY4" fmla="*/ 3192 h 444892"/>
                  <a:gd name="connsiteX0" fmla="*/ 658368 w 658368"/>
                  <a:gd name="connsiteY0" fmla="*/ 312426 h 432129"/>
                  <a:gd name="connsiteX1" fmla="*/ 522040 w 658368"/>
                  <a:gd name="connsiteY1" fmla="*/ 355652 h 432129"/>
                  <a:gd name="connsiteX2" fmla="*/ 465513 w 658368"/>
                  <a:gd name="connsiteY2" fmla="*/ 432129 h 432129"/>
                  <a:gd name="connsiteX3" fmla="*/ 176230 w 658368"/>
                  <a:gd name="connsiteY3" fmla="*/ 63044 h 432129"/>
                  <a:gd name="connsiteX4" fmla="*/ 0 w 658368"/>
                  <a:gd name="connsiteY4" fmla="*/ 3192 h 432129"/>
                  <a:gd name="connsiteX0" fmla="*/ 658368 w 658368"/>
                  <a:gd name="connsiteY0" fmla="*/ 312426 h 432129"/>
                  <a:gd name="connsiteX1" fmla="*/ 522040 w 658368"/>
                  <a:gd name="connsiteY1" fmla="*/ 355652 h 432129"/>
                  <a:gd name="connsiteX2" fmla="*/ 465513 w 658368"/>
                  <a:gd name="connsiteY2" fmla="*/ 432129 h 432129"/>
                  <a:gd name="connsiteX3" fmla="*/ 176230 w 658368"/>
                  <a:gd name="connsiteY3" fmla="*/ 63044 h 432129"/>
                  <a:gd name="connsiteX4" fmla="*/ 0 w 658368"/>
                  <a:gd name="connsiteY4" fmla="*/ 3192 h 432129"/>
                  <a:gd name="connsiteX0" fmla="*/ 658368 w 658368"/>
                  <a:gd name="connsiteY0" fmla="*/ 311847 h 408274"/>
                  <a:gd name="connsiteX1" fmla="*/ 522040 w 658368"/>
                  <a:gd name="connsiteY1" fmla="*/ 355073 h 408274"/>
                  <a:gd name="connsiteX2" fmla="*/ 422287 w 658368"/>
                  <a:gd name="connsiteY2" fmla="*/ 408274 h 408274"/>
                  <a:gd name="connsiteX3" fmla="*/ 176230 w 658368"/>
                  <a:gd name="connsiteY3" fmla="*/ 62465 h 408274"/>
                  <a:gd name="connsiteX4" fmla="*/ 0 w 658368"/>
                  <a:gd name="connsiteY4" fmla="*/ 2613 h 408274"/>
                  <a:gd name="connsiteX0" fmla="*/ 658368 w 658368"/>
                  <a:gd name="connsiteY0" fmla="*/ 375068 h 471495"/>
                  <a:gd name="connsiteX1" fmla="*/ 522040 w 658368"/>
                  <a:gd name="connsiteY1" fmla="*/ 418294 h 471495"/>
                  <a:gd name="connsiteX2" fmla="*/ 422287 w 658368"/>
                  <a:gd name="connsiteY2" fmla="*/ 471495 h 471495"/>
                  <a:gd name="connsiteX3" fmla="*/ 315884 w 658368"/>
                  <a:gd name="connsiteY3" fmla="*/ 22608 h 471495"/>
                  <a:gd name="connsiteX4" fmla="*/ 0 w 658368"/>
                  <a:gd name="connsiteY4" fmla="*/ 65834 h 471495"/>
                  <a:gd name="connsiteX0" fmla="*/ 661160 w 661160"/>
                  <a:gd name="connsiteY0" fmla="*/ 391136 h 487563"/>
                  <a:gd name="connsiteX1" fmla="*/ 524832 w 661160"/>
                  <a:gd name="connsiteY1" fmla="*/ 434362 h 487563"/>
                  <a:gd name="connsiteX2" fmla="*/ 425079 w 661160"/>
                  <a:gd name="connsiteY2" fmla="*/ 487563 h 487563"/>
                  <a:gd name="connsiteX3" fmla="*/ 318676 w 661160"/>
                  <a:gd name="connsiteY3" fmla="*/ 38676 h 487563"/>
                  <a:gd name="connsiteX4" fmla="*/ 36043 w 661160"/>
                  <a:gd name="connsiteY4" fmla="*/ 28702 h 487563"/>
                  <a:gd name="connsiteX5" fmla="*/ 2792 w 661160"/>
                  <a:gd name="connsiteY5" fmla="*/ 81902 h 487563"/>
                  <a:gd name="connsiteX0" fmla="*/ 661160 w 661160"/>
                  <a:gd name="connsiteY0" fmla="*/ 377198 h 473625"/>
                  <a:gd name="connsiteX1" fmla="*/ 524832 w 661160"/>
                  <a:gd name="connsiteY1" fmla="*/ 420424 h 473625"/>
                  <a:gd name="connsiteX2" fmla="*/ 425079 w 661160"/>
                  <a:gd name="connsiteY2" fmla="*/ 473625 h 473625"/>
                  <a:gd name="connsiteX3" fmla="*/ 315351 w 661160"/>
                  <a:gd name="connsiteY3" fmla="*/ 48014 h 473625"/>
                  <a:gd name="connsiteX4" fmla="*/ 36043 w 661160"/>
                  <a:gd name="connsiteY4" fmla="*/ 14764 h 473625"/>
                  <a:gd name="connsiteX5" fmla="*/ 2792 w 661160"/>
                  <a:gd name="connsiteY5" fmla="*/ 67964 h 473625"/>
                  <a:gd name="connsiteX0" fmla="*/ 681644 w 681644"/>
                  <a:gd name="connsiteY0" fmla="*/ 377198 h 473625"/>
                  <a:gd name="connsiteX1" fmla="*/ 545316 w 681644"/>
                  <a:gd name="connsiteY1" fmla="*/ 420424 h 473625"/>
                  <a:gd name="connsiteX2" fmla="*/ 445563 w 681644"/>
                  <a:gd name="connsiteY2" fmla="*/ 473625 h 473625"/>
                  <a:gd name="connsiteX3" fmla="*/ 335835 w 681644"/>
                  <a:gd name="connsiteY3" fmla="*/ 48014 h 473625"/>
                  <a:gd name="connsiteX4" fmla="*/ 56527 w 681644"/>
                  <a:gd name="connsiteY4" fmla="*/ 14764 h 473625"/>
                  <a:gd name="connsiteX5" fmla="*/ 0 w 681644"/>
                  <a:gd name="connsiteY5" fmla="*/ 41363 h 473625"/>
                  <a:gd name="connsiteX0" fmla="*/ 681644 w 681644"/>
                  <a:gd name="connsiteY0" fmla="*/ 362688 h 459115"/>
                  <a:gd name="connsiteX1" fmla="*/ 545316 w 681644"/>
                  <a:gd name="connsiteY1" fmla="*/ 405914 h 459115"/>
                  <a:gd name="connsiteX2" fmla="*/ 445563 w 681644"/>
                  <a:gd name="connsiteY2" fmla="*/ 459115 h 459115"/>
                  <a:gd name="connsiteX3" fmla="*/ 335835 w 681644"/>
                  <a:gd name="connsiteY3" fmla="*/ 33504 h 459115"/>
                  <a:gd name="connsiteX4" fmla="*/ 0 w 681644"/>
                  <a:gd name="connsiteY4" fmla="*/ 26853 h 459115"/>
                  <a:gd name="connsiteX0" fmla="*/ 678319 w 678319"/>
                  <a:gd name="connsiteY0" fmla="*/ 369340 h 465767"/>
                  <a:gd name="connsiteX1" fmla="*/ 541991 w 678319"/>
                  <a:gd name="connsiteY1" fmla="*/ 412566 h 465767"/>
                  <a:gd name="connsiteX2" fmla="*/ 442238 w 678319"/>
                  <a:gd name="connsiteY2" fmla="*/ 465767 h 465767"/>
                  <a:gd name="connsiteX3" fmla="*/ 332510 w 678319"/>
                  <a:gd name="connsiteY3" fmla="*/ 40156 h 465767"/>
                  <a:gd name="connsiteX4" fmla="*/ 0 w 678319"/>
                  <a:gd name="connsiteY4" fmla="*/ 16879 h 465767"/>
                  <a:gd name="connsiteX0" fmla="*/ 678319 w 678319"/>
                  <a:gd name="connsiteY0" fmla="*/ 372506 h 468933"/>
                  <a:gd name="connsiteX1" fmla="*/ 541991 w 678319"/>
                  <a:gd name="connsiteY1" fmla="*/ 415732 h 468933"/>
                  <a:gd name="connsiteX2" fmla="*/ 442238 w 678319"/>
                  <a:gd name="connsiteY2" fmla="*/ 468933 h 468933"/>
                  <a:gd name="connsiteX3" fmla="*/ 332510 w 678319"/>
                  <a:gd name="connsiteY3" fmla="*/ 43322 h 468933"/>
                  <a:gd name="connsiteX4" fmla="*/ 0 w 678319"/>
                  <a:gd name="connsiteY4" fmla="*/ 20045 h 468933"/>
                  <a:gd name="connsiteX0" fmla="*/ 678319 w 678319"/>
                  <a:gd name="connsiteY0" fmla="*/ 372506 h 468933"/>
                  <a:gd name="connsiteX1" fmla="*/ 541991 w 678319"/>
                  <a:gd name="connsiteY1" fmla="*/ 415732 h 468933"/>
                  <a:gd name="connsiteX2" fmla="*/ 442238 w 678319"/>
                  <a:gd name="connsiteY2" fmla="*/ 468933 h 468933"/>
                  <a:gd name="connsiteX3" fmla="*/ 332510 w 678319"/>
                  <a:gd name="connsiteY3" fmla="*/ 43322 h 468933"/>
                  <a:gd name="connsiteX4" fmla="*/ 0 w 678319"/>
                  <a:gd name="connsiteY4" fmla="*/ 20045 h 468933"/>
                  <a:gd name="connsiteX0" fmla="*/ 678319 w 678319"/>
                  <a:gd name="connsiteY0" fmla="*/ 377711 h 474138"/>
                  <a:gd name="connsiteX1" fmla="*/ 541991 w 678319"/>
                  <a:gd name="connsiteY1" fmla="*/ 420937 h 474138"/>
                  <a:gd name="connsiteX2" fmla="*/ 442238 w 678319"/>
                  <a:gd name="connsiteY2" fmla="*/ 474138 h 474138"/>
                  <a:gd name="connsiteX3" fmla="*/ 332510 w 678319"/>
                  <a:gd name="connsiteY3" fmla="*/ 48527 h 474138"/>
                  <a:gd name="connsiteX4" fmla="*/ 0 w 678319"/>
                  <a:gd name="connsiteY4" fmla="*/ 15275 h 474138"/>
                  <a:gd name="connsiteX0" fmla="*/ 678319 w 678319"/>
                  <a:gd name="connsiteY0" fmla="*/ 376059 h 445886"/>
                  <a:gd name="connsiteX1" fmla="*/ 541991 w 678319"/>
                  <a:gd name="connsiteY1" fmla="*/ 419285 h 445886"/>
                  <a:gd name="connsiteX2" fmla="*/ 442238 w 678319"/>
                  <a:gd name="connsiteY2" fmla="*/ 445886 h 445886"/>
                  <a:gd name="connsiteX3" fmla="*/ 332510 w 678319"/>
                  <a:gd name="connsiteY3" fmla="*/ 46875 h 445886"/>
                  <a:gd name="connsiteX4" fmla="*/ 0 w 678319"/>
                  <a:gd name="connsiteY4" fmla="*/ 13623 h 445886"/>
                  <a:gd name="connsiteX0" fmla="*/ 678319 w 678319"/>
                  <a:gd name="connsiteY0" fmla="*/ 376059 h 445886"/>
                  <a:gd name="connsiteX1" fmla="*/ 561942 w 678319"/>
                  <a:gd name="connsiteY1" fmla="*/ 399334 h 445886"/>
                  <a:gd name="connsiteX2" fmla="*/ 442238 w 678319"/>
                  <a:gd name="connsiteY2" fmla="*/ 445886 h 445886"/>
                  <a:gd name="connsiteX3" fmla="*/ 332510 w 678319"/>
                  <a:gd name="connsiteY3" fmla="*/ 46875 h 445886"/>
                  <a:gd name="connsiteX4" fmla="*/ 0 w 678319"/>
                  <a:gd name="connsiteY4" fmla="*/ 13623 h 445886"/>
                  <a:gd name="connsiteX0" fmla="*/ 678319 w 678319"/>
                  <a:gd name="connsiteY0" fmla="*/ 376059 h 445981"/>
                  <a:gd name="connsiteX1" fmla="*/ 561942 w 678319"/>
                  <a:gd name="connsiteY1" fmla="*/ 399334 h 445981"/>
                  <a:gd name="connsiteX2" fmla="*/ 442238 w 678319"/>
                  <a:gd name="connsiteY2" fmla="*/ 445886 h 445981"/>
                  <a:gd name="connsiteX3" fmla="*/ 332510 w 678319"/>
                  <a:gd name="connsiteY3" fmla="*/ 46875 h 445981"/>
                  <a:gd name="connsiteX4" fmla="*/ 0 w 678319"/>
                  <a:gd name="connsiteY4" fmla="*/ 13623 h 445981"/>
                  <a:gd name="connsiteX0" fmla="*/ 678319 w 678319"/>
                  <a:gd name="connsiteY0" fmla="*/ 376059 h 446029"/>
                  <a:gd name="connsiteX1" fmla="*/ 561942 w 678319"/>
                  <a:gd name="connsiteY1" fmla="*/ 399334 h 446029"/>
                  <a:gd name="connsiteX2" fmla="*/ 442238 w 678319"/>
                  <a:gd name="connsiteY2" fmla="*/ 445886 h 446029"/>
                  <a:gd name="connsiteX3" fmla="*/ 332510 w 678319"/>
                  <a:gd name="connsiteY3" fmla="*/ 46875 h 446029"/>
                  <a:gd name="connsiteX4" fmla="*/ 0 w 678319"/>
                  <a:gd name="connsiteY4" fmla="*/ 13623 h 446029"/>
                  <a:gd name="connsiteX0" fmla="*/ 678319 w 678319"/>
                  <a:gd name="connsiteY0" fmla="*/ 376059 h 446546"/>
                  <a:gd name="connsiteX1" fmla="*/ 561942 w 678319"/>
                  <a:gd name="connsiteY1" fmla="*/ 399334 h 446546"/>
                  <a:gd name="connsiteX2" fmla="*/ 442238 w 678319"/>
                  <a:gd name="connsiteY2" fmla="*/ 445886 h 446546"/>
                  <a:gd name="connsiteX3" fmla="*/ 332510 w 678319"/>
                  <a:gd name="connsiteY3" fmla="*/ 46875 h 446546"/>
                  <a:gd name="connsiteX4" fmla="*/ 0 w 678319"/>
                  <a:gd name="connsiteY4" fmla="*/ 13623 h 446546"/>
                  <a:gd name="connsiteX0" fmla="*/ 678319 w 678319"/>
                  <a:gd name="connsiteY0" fmla="*/ 376059 h 446546"/>
                  <a:gd name="connsiteX1" fmla="*/ 561942 w 678319"/>
                  <a:gd name="connsiteY1" fmla="*/ 399334 h 446546"/>
                  <a:gd name="connsiteX2" fmla="*/ 442238 w 678319"/>
                  <a:gd name="connsiteY2" fmla="*/ 445886 h 446546"/>
                  <a:gd name="connsiteX3" fmla="*/ 332510 w 678319"/>
                  <a:gd name="connsiteY3" fmla="*/ 46875 h 446546"/>
                  <a:gd name="connsiteX4" fmla="*/ 0 w 678319"/>
                  <a:gd name="connsiteY4" fmla="*/ 13623 h 446546"/>
                  <a:gd name="connsiteX0" fmla="*/ 674994 w 674994"/>
                  <a:gd name="connsiteY0" fmla="*/ 382211 h 452701"/>
                  <a:gd name="connsiteX1" fmla="*/ 558617 w 674994"/>
                  <a:gd name="connsiteY1" fmla="*/ 405486 h 452701"/>
                  <a:gd name="connsiteX2" fmla="*/ 438913 w 674994"/>
                  <a:gd name="connsiteY2" fmla="*/ 452038 h 452701"/>
                  <a:gd name="connsiteX3" fmla="*/ 329185 w 674994"/>
                  <a:gd name="connsiteY3" fmla="*/ 53027 h 452701"/>
                  <a:gd name="connsiteX4" fmla="*/ 0 w 674994"/>
                  <a:gd name="connsiteY4" fmla="*/ 9800 h 452701"/>
                  <a:gd name="connsiteX0" fmla="*/ 674994 w 674994"/>
                  <a:gd name="connsiteY0" fmla="*/ 380822 h 451312"/>
                  <a:gd name="connsiteX1" fmla="*/ 558617 w 674994"/>
                  <a:gd name="connsiteY1" fmla="*/ 404097 h 451312"/>
                  <a:gd name="connsiteX2" fmla="*/ 438913 w 674994"/>
                  <a:gd name="connsiteY2" fmla="*/ 450649 h 451312"/>
                  <a:gd name="connsiteX3" fmla="*/ 329185 w 674994"/>
                  <a:gd name="connsiteY3" fmla="*/ 51638 h 451312"/>
                  <a:gd name="connsiteX4" fmla="*/ 0 w 674994"/>
                  <a:gd name="connsiteY4" fmla="*/ 8411 h 451312"/>
                  <a:gd name="connsiteX0" fmla="*/ 674994 w 674994"/>
                  <a:gd name="connsiteY0" fmla="*/ 380822 h 451312"/>
                  <a:gd name="connsiteX1" fmla="*/ 558617 w 674994"/>
                  <a:gd name="connsiteY1" fmla="*/ 404097 h 451312"/>
                  <a:gd name="connsiteX2" fmla="*/ 438913 w 674994"/>
                  <a:gd name="connsiteY2" fmla="*/ 450649 h 451312"/>
                  <a:gd name="connsiteX3" fmla="*/ 329185 w 674994"/>
                  <a:gd name="connsiteY3" fmla="*/ 51638 h 451312"/>
                  <a:gd name="connsiteX4" fmla="*/ 0 w 674994"/>
                  <a:gd name="connsiteY4" fmla="*/ 8411 h 451312"/>
                  <a:gd name="connsiteX0" fmla="*/ 674994 w 674994"/>
                  <a:gd name="connsiteY0" fmla="*/ 378095 h 448585"/>
                  <a:gd name="connsiteX1" fmla="*/ 558617 w 674994"/>
                  <a:gd name="connsiteY1" fmla="*/ 401370 h 448585"/>
                  <a:gd name="connsiteX2" fmla="*/ 438913 w 674994"/>
                  <a:gd name="connsiteY2" fmla="*/ 447922 h 448585"/>
                  <a:gd name="connsiteX3" fmla="*/ 329185 w 674994"/>
                  <a:gd name="connsiteY3" fmla="*/ 48911 h 448585"/>
                  <a:gd name="connsiteX4" fmla="*/ 0 w 674994"/>
                  <a:gd name="connsiteY4" fmla="*/ 5684 h 448585"/>
                  <a:gd name="connsiteX0" fmla="*/ 688295 w 688295"/>
                  <a:gd name="connsiteY0" fmla="*/ 382453 h 452945"/>
                  <a:gd name="connsiteX1" fmla="*/ 571918 w 688295"/>
                  <a:gd name="connsiteY1" fmla="*/ 405728 h 452945"/>
                  <a:gd name="connsiteX2" fmla="*/ 452214 w 688295"/>
                  <a:gd name="connsiteY2" fmla="*/ 452280 h 452945"/>
                  <a:gd name="connsiteX3" fmla="*/ 342486 w 688295"/>
                  <a:gd name="connsiteY3" fmla="*/ 53269 h 452945"/>
                  <a:gd name="connsiteX4" fmla="*/ 0 w 688295"/>
                  <a:gd name="connsiteY4" fmla="*/ 3391 h 452945"/>
                  <a:gd name="connsiteX0" fmla="*/ 688295 w 688295"/>
                  <a:gd name="connsiteY0" fmla="*/ 379351 h 402757"/>
                  <a:gd name="connsiteX1" fmla="*/ 571918 w 688295"/>
                  <a:gd name="connsiteY1" fmla="*/ 402626 h 402757"/>
                  <a:gd name="connsiteX2" fmla="*/ 465741 w 688295"/>
                  <a:gd name="connsiteY2" fmla="*/ 369819 h 402757"/>
                  <a:gd name="connsiteX3" fmla="*/ 342486 w 688295"/>
                  <a:gd name="connsiteY3" fmla="*/ 50167 h 402757"/>
                  <a:gd name="connsiteX4" fmla="*/ 0 w 688295"/>
                  <a:gd name="connsiteY4" fmla="*/ 289 h 402757"/>
                  <a:gd name="connsiteX0" fmla="*/ 688295 w 688295"/>
                  <a:gd name="connsiteY0" fmla="*/ 379351 h 402756"/>
                  <a:gd name="connsiteX1" fmla="*/ 571918 w 688295"/>
                  <a:gd name="connsiteY1" fmla="*/ 402626 h 402756"/>
                  <a:gd name="connsiteX2" fmla="*/ 465741 w 688295"/>
                  <a:gd name="connsiteY2" fmla="*/ 369819 h 402756"/>
                  <a:gd name="connsiteX3" fmla="*/ 342486 w 688295"/>
                  <a:gd name="connsiteY3" fmla="*/ 50167 h 402756"/>
                  <a:gd name="connsiteX4" fmla="*/ 0 w 688295"/>
                  <a:gd name="connsiteY4" fmla="*/ 289 h 402756"/>
                  <a:gd name="connsiteX0" fmla="*/ 688295 w 688295"/>
                  <a:gd name="connsiteY0" fmla="*/ 379351 h 402756"/>
                  <a:gd name="connsiteX1" fmla="*/ 571918 w 688295"/>
                  <a:gd name="connsiteY1" fmla="*/ 402626 h 402756"/>
                  <a:gd name="connsiteX2" fmla="*/ 465741 w 688295"/>
                  <a:gd name="connsiteY2" fmla="*/ 369819 h 402756"/>
                  <a:gd name="connsiteX3" fmla="*/ 342486 w 688295"/>
                  <a:gd name="connsiteY3" fmla="*/ 50167 h 402756"/>
                  <a:gd name="connsiteX4" fmla="*/ 0 w 688295"/>
                  <a:gd name="connsiteY4" fmla="*/ 289 h 402756"/>
                  <a:gd name="connsiteX0" fmla="*/ 688295 w 688295"/>
                  <a:gd name="connsiteY0" fmla="*/ 379351 h 396425"/>
                  <a:gd name="connsiteX1" fmla="*/ 465741 w 688295"/>
                  <a:gd name="connsiteY1" fmla="*/ 369819 h 396425"/>
                  <a:gd name="connsiteX2" fmla="*/ 342486 w 688295"/>
                  <a:gd name="connsiteY2" fmla="*/ 50167 h 396425"/>
                  <a:gd name="connsiteX3" fmla="*/ 0 w 688295"/>
                  <a:gd name="connsiteY3" fmla="*/ 289 h 396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8295" h="396425">
                    <a:moveTo>
                      <a:pt x="688295" y="379351"/>
                    </a:moveTo>
                    <a:cubicBezTo>
                      <a:pt x="641930" y="377365"/>
                      <a:pt x="523376" y="424683"/>
                      <a:pt x="465741" y="369819"/>
                    </a:cubicBezTo>
                    <a:cubicBezTo>
                      <a:pt x="349042" y="314299"/>
                      <a:pt x="420109" y="111755"/>
                      <a:pt x="342486" y="50167"/>
                    </a:cubicBezTo>
                    <a:cubicBezTo>
                      <a:pt x="264863" y="-11421"/>
                      <a:pt x="176368" y="1675"/>
                      <a:pt x="0" y="289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" name="正方形/長方形 18"/>
            <p:cNvSpPr/>
            <p:nvPr/>
          </p:nvSpPr>
          <p:spPr>
            <a:xfrm>
              <a:off x="785191" y="5786268"/>
              <a:ext cx="516835" cy="97299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正方形/長方形 19"/>
            <p:cNvSpPr/>
            <p:nvPr/>
          </p:nvSpPr>
          <p:spPr>
            <a:xfrm>
              <a:off x="3929269" y="5786268"/>
              <a:ext cx="516835" cy="97299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1" name="テキスト ボックス 50"/>
          <p:cNvSpPr txBox="1"/>
          <p:nvPr/>
        </p:nvSpPr>
        <p:spPr>
          <a:xfrm>
            <a:off x="5394698" y="4528896"/>
            <a:ext cx="46859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>
                <a:latin typeface="Times" pitchFamily="18" charset="0"/>
              </a:rPr>
              <a:t>There is a little position dependence.</a:t>
            </a:r>
          </a:p>
          <a:p>
            <a:r>
              <a:rPr lang="en-US" altLang="ja-JP" sz="2800" b="1" dirty="0">
                <a:latin typeface="Times" pitchFamily="18" charset="0"/>
              </a:rPr>
              <a:t>H</a:t>
            </a:r>
            <a:r>
              <a:rPr lang="en-US" altLang="ja-JP" sz="2800" b="1" dirty="0" smtClean="0">
                <a:latin typeface="Times" pitchFamily="18" charset="0"/>
              </a:rPr>
              <a:t>owever, we can correct it</a:t>
            </a:r>
            <a:endParaRPr kumimoji="1" lang="ja-JP" altLang="en-US" sz="2800" b="1" dirty="0" smtClean="0">
              <a:latin typeface="Times" pitchFamily="18" charset="0"/>
            </a:endParaRPr>
          </a:p>
        </p:txBody>
      </p:sp>
      <p:sp>
        <p:nvSpPr>
          <p:cNvPr id="53" name="日付プレースホルダー 5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645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581891" y="1193533"/>
            <a:ext cx="7237430" cy="5564746"/>
          </a:xfrm>
        </p:spPr>
        <p:txBody>
          <a:bodyPr/>
          <a:lstStyle/>
          <a:p>
            <a:r>
              <a:rPr kumimoji="1" lang="en-US" altLang="ja-JP" dirty="0"/>
              <a:t>P</a:t>
            </a:r>
            <a:r>
              <a:rPr kumimoji="1" lang="en-US" altLang="ja-JP" dirty="0" smtClean="0"/>
              <a:t>ixelated scintillator detector</a:t>
            </a:r>
          </a:p>
          <a:p>
            <a:pPr lvl="1"/>
            <a:r>
              <a:rPr kumimoji="1" lang="en-US" altLang="ja-JP" sz="1800" dirty="0"/>
              <a:t>S</a:t>
            </a:r>
            <a:r>
              <a:rPr kumimoji="1" lang="en-US" altLang="ja-JP" sz="1800" dirty="0" smtClean="0"/>
              <a:t>mall scintillator plates</a:t>
            </a:r>
          </a:p>
          <a:p>
            <a:pPr lvl="1"/>
            <a:r>
              <a:rPr kumimoji="1" lang="en-US" altLang="ja-JP" sz="1800" dirty="0" smtClean="0"/>
              <a:t>Several hundreds of counters</a:t>
            </a:r>
          </a:p>
          <a:p>
            <a:pPr lvl="1"/>
            <a:r>
              <a:rPr kumimoji="1" lang="en-US" altLang="ja-JP" sz="1800" dirty="0" smtClean="0"/>
              <a:t>Readout by </a:t>
            </a:r>
            <a:r>
              <a:rPr kumimoji="1" lang="en-US" altLang="ja-JP" sz="1800" dirty="0" err="1" smtClean="0"/>
              <a:t>SiPMs</a:t>
            </a:r>
            <a:endParaRPr kumimoji="1" lang="en-US" altLang="ja-JP" sz="1800" dirty="0" smtClean="0"/>
          </a:p>
          <a:p>
            <a:pPr lvl="1"/>
            <a:endParaRPr kumimoji="1" lang="en-US" altLang="ja-JP" dirty="0"/>
          </a:p>
          <a:p>
            <a:r>
              <a:rPr kumimoji="1" lang="en-US" altLang="ja-JP" dirty="0" smtClean="0"/>
              <a:t>Advantages</a:t>
            </a:r>
          </a:p>
          <a:p>
            <a:pPr lvl="1"/>
            <a:r>
              <a:rPr kumimoji="1" lang="en-US" altLang="ja-JP" sz="2000" dirty="0"/>
              <a:t>O</a:t>
            </a:r>
            <a:r>
              <a:rPr kumimoji="1" lang="en-US" altLang="ja-JP" sz="2000" dirty="0" smtClean="0"/>
              <a:t>perational at high rate</a:t>
            </a:r>
          </a:p>
          <a:p>
            <a:pPr lvl="2"/>
            <a:r>
              <a:rPr kumimoji="1" lang="en-US" altLang="ja-JP" sz="2000" b="0" dirty="0" smtClean="0"/>
              <a:t>hit rate is not an issue</a:t>
            </a:r>
          </a:p>
          <a:p>
            <a:pPr lvl="2"/>
            <a:r>
              <a:rPr kumimoji="1" lang="en-US" altLang="ja-JP" sz="2000" b="0" dirty="0" smtClean="0"/>
              <a:t>less pileup, no double-hit by single e</a:t>
            </a:r>
            <a:r>
              <a:rPr kumimoji="1" lang="en-US" altLang="ja-JP" sz="2000" b="0" baseline="30000" dirty="0" smtClean="0"/>
              <a:t>+</a:t>
            </a:r>
            <a:r>
              <a:rPr kumimoji="1" lang="en-US" altLang="ja-JP" sz="2000" b="0" dirty="0" smtClean="0"/>
              <a:t> </a:t>
            </a:r>
          </a:p>
          <a:p>
            <a:pPr lvl="1"/>
            <a:r>
              <a:rPr kumimoji="1" lang="en-US" altLang="ja-JP" sz="2000" dirty="0" smtClean="0"/>
              <a:t>Good single-counter resolution</a:t>
            </a:r>
          </a:p>
          <a:p>
            <a:pPr lvl="2"/>
            <a:r>
              <a:rPr kumimoji="1" lang="en-US" altLang="ja-JP" sz="2000" b="0" dirty="0" smtClean="0"/>
              <a:t>proved technology by PSI </a:t>
            </a:r>
            <a:r>
              <a:rPr kumimoji="1" lang="en-US" altLang="ja-JP" sz="2000" b="0" dirty="0" err="1" smtClean="0"/>
              <a:t>μSR</a:t>
            </a:r>
            <a:r>
              <a:rPr kumimoji="1" lang="en-US" altLang="ja-JP" sz="2000" b="0" dirty="0" smtClean="0"/>
              <a:t> group (smaller)</a:t>
            </a:r>
          </a:p>
          <a:p>
            <a:pPr lvl="2"/>
            <a:r>
              <a:rPr kumimoji="1" lang="en-US" altLang="ja-JP" sz="2000" dirty="0" smtClean="0"/>
              <a:t>less contributions from position and angle</a:t>
            </a:r>
          </a:p>
          <a:p>
            <a:pPr lvl="2"/>
            <a:r>
              <a:rPr kumimoji="1" lang="en-US" altLang="ja-JP" sz="2000" b="0" dirty="0" smtClean="0"/>
              <a:t>operational in B-field and in Helium gas</a:t>
            </a:r>
          </a:p>
          <a:p>
            <a:pPr lvl="1"/>
            <a:r>
              <a:rPr kumimoji="1" lang="en-US" altLang="ja-JP" sz="2000" dirty="0" smtClean="0"/>
              <a:t>Further improvement with multi-counter hits</a:t>
            </a:r>
          </a:p>
          <a:p>
            <a:pPr lvl="2"/>
            <a:r>
              <a:rPr kumimoji="1" lang="en-US" altLang="ja-JP" b="0" dirty="0" smtClean="0"/>
              <a:t>reduce electronics &amp; calibration contributions as well</a:t>
            </a:r>
            <a:endParaRPr kumimoji="1" lang="ja-JP" altLang="en-US" b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207" y="2873491"/>
            <a:ext cx="9482748" cy="468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6385" y="220887"/>
            <a:ext cx="2664240" cy="229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Concept of TC upgrade</a:t>
            </a:r>
            <a:endParaRPr kumimoji="1" lang="ja-JP" altLang="en-US" dirty="0"/>
          </a:p>
        </p:txBody>
      </p:sp>
      <p:sp>
        <p:nvSpPr>
          <p:cNvPr id="11" name="右矢印 10"/>
          <p:cNvSpPr/>
          <p:nvPr/>
        </p:nvSpPr>
        <p:spPr>
          <a:xfrm rot="9084017">
            <a:off x="5795606" y="1869270"/>
            <a:ext cx="1640639" cy="969189"/>
          </a:xfrm>
          <a:prstGeom prst="rightArrow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964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コンテンツ プレースホルダー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kumimoji="1" lang="en-US" altLang="ja-JP" b="0" i="1" smtClean="0">
                        <a:latin typeface="Cambria Math"/>
                      </a:rPr>
                      <m:t>𝑥</m:t>
                    </m:r>
                    <m:r>
                      <a:rPr kumimoji="1" lang="en-US" altLang="ja-JP" b="0" i="1" smtClean="0">
                        <a:latin typeface="Cambria Math"/>
                      </a:rPr>
                      <m:t>=0.5×</m:t>
                    </m:r>
                    <m:r>
                      <a:rPr kumimoji="1" lang="ja-JP" altLang="en-US" b="0" i="1" smtClean="0">
                        <a:solidFill>
                          <a:srgbClr val="00B050"/>
                        </a:solidFill>
                        <a:latin typeface="Cambria Math"/>
                      </a:rPr>
                      <m:t>𝝀</m:t>
                    </m:r>
                    <m:r>
                      <m:rPr>
                        <m:nor/>
                      </m:rPr>
                      <a:rPr kumimoji="1" lang="en-US" altLang="ja-JP" b="0">
                        <a:latin typeface="Cambria Math"/>
                      </a:rPr>
                      <m:t>log</m:t>
                    </m:r>
                    <m:f>
                      <m:fPr>
                        <m:ctrlPr>
                          <a:rPr kumimoji="1" lang="en-US" altLang="ja-JP" b="0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1" lang="en-US" altLang="ja-JP" b="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>
                                <a:latin typeface="Cambria Math"/>
                              </a:rPr>
                              <m:t>𝑄</m:t>
                            </m:r>
                          </m:e>
                          <m:sub>
                            <m:r>
                              <a:rPr kumimoji="1" lang="en-US" altLang="ja-JP" b="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kumimoji="1" lang="en-US" altLang="ja-JP" b="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>
                                <a:latin typeface="Cambria Math"/>
                              </a:rPr>
                              <m:t>𝑄</m:t>
                            </m:r>
                          </m:e>
                          <m:sub>
                            <m:r>
                              <a:rPr kumimoji="1" lang="en-US" altLang="ja-JP" b="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kumimoji="1" lang="en-US" altLang="ja-JP" b="0">
                        <a:latin typeface="Cambria Math"/>
                      </a:rPr>
                      <m:t> </m:t>
                    </m:r>
                  </m:oMath>
                </a14:m>
                <a:r>
                  <a:rPr kumimoji="1" lang="en-US" altLang="ja-JP" dirty="0" smtClean="0"/>
                  <a:t> </a:t>
                </a:r>
                <a:r>
                  <a:rPr kumimoji="1" lang="ja-JP" altLang="en-US" dirty="0" smtClean="0"/>
                  <a:t>⇒ </a:t>
                </a:r>
                <a:r>
                  <a:rPr kumimoji="1" lang="en-US" altLang="ja-JP" dirty="0" smtClean="0">
                    <a:solidFill>
                      <a:srgbClr val="00B050"/>
                    </a:solidFill>
                  </a:rPr>
                  <a:t>attenuation  </a:t>
                </a:r>
                <a:r>
                  <a:rPr kumimoji="1" lang="en-US" altLang="ja-JP" dirty="0">
                    <a:solidFill>
                      <a:srgbClr val="00B050"/>
                    </a:solidFill>
                  </a:rPr>
                  <a:t>length</a:t>
                </a:r>
              </a:p>
              <a:p>
                <a:pPr marL="0" indent="0">
                  <a:buNone/>
                </a:pPr>
                <a:r>
                  <a:rPr kumimoji="1" lang="en-US" altLang="ja-JP" b="0" dirty="0"/>
                  <a:t> </a:t>
                </a:r>
              </a:p>
              <a:p>
                <a:endParaRPr lang="en-US" altLang="ja-JP" i="1" dirty="0">
                  <a:latin typeface="Cambria Math"/>
                </a:endParaRPr>
              </a:p>
              <a:p>
                <a:endParaRPr lang="en-US" altLang="ja-JP" i="1" dirty="0">
                  <a:latin typeface="Cambria Math"/>
                </a:endParaRPr>
              </a:p>
              <a:p>
                <a:endParaRPr lang="en-US" altLang="ja-JP" i="1" dirty="0">
                  <a:latin typeface="Cambria Math"/>
                </a:endParaRPr>
              </a:p>
              <a:p>
                <a:pPr marL="0" indent="0">
                  <a:buNone/>
                </a:pPr>
                <a:endParaRPr lang="en-US" altLang="ja-JP" sz="900" i="1" dirty="0">
                  <a:latin typeface="Cambria Math"/>
                </a:endParaRPr>
              </a:p>
              <a:p>
                <a:pPr>
                  <a:spcBef>
                    <a:spcPts val="600"/>
                  </a:spcBef>
                </a:pPr>
                <a14:m>
                  <m:oMath xmlns:m="http://schemas.openxmlformats.org/officeDocument/2006/math">
                    <m:r>
                      <a:rPr lang="en-US" altLang="ja-JP" i="1">
                        <a:latin typeface="Cambria Math"/>
                      </a:rPr>
                      <m:t>𝑥</m:t>
                    </m:r>
                    <m:r>
                      <a:rPr lang="en-US" altLang="ja-JP" i="1">
                        <a:latin typeface="Cambria Math"/>
                      </a:rPr>
                      <m:t>=</m:t>
                    </m:r>
                    <m:r>
                      <a:rPr lang="en-US" altLang="ja-JP" b="1" i="1" smtClean="0">
                        <a:solidFill>
                          <a:srgbClr val="0070C0"/>
                        </a:solidFill>
                        <a:latin typeface="Cambria Math"/>
                      </a:rPr>
                      <m:t>𝒗</m:t>
                    </m:r>
                    <m:r>
                      <a:rPr lang="en-US" altLang="ja-JP" i="1">
                        <a:latin typeface="Cambria Math"/>
                        <a:ea typeface="Cambria Math"/>
                      </a:rPr>
                      <m:t>×</m:t>
                    </m:r>
                    <m:f>
                      <m:fPr>
                        <m:ctrlPr>
                          <a:rPr lang="en-US" altLang="ja-JP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ja-JP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b="0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ja-JP" b="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altLang="ja-JP" b="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altLang="ja-JP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ja-JP" b="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ja-JP" b="0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ja-JP" dirty="0"/>
                  <a:t>         </a:t>
                </a:r>
                <a:r>
                  <a:rPr kumimoji="1" lang="ja-JP" altLang="en-US" dirty="0" smtClean="0"/>
                  <a:t>⇒</a:t>
                </a:r>
                <a:r>
                  <a:rPr lang="en-US" altLang="ja-JP" dirty="0" smtClean="0"/>
                  <a:t> </a:t>
                </a:r>
                <a:r>
                  <a:rPr lang="en-US" altLang="ja-JP" dirty="0">
                    <a:solidFill>
                      <a:srgbClr val="0070C0"/>
                    </a:solidFill>
                  </a:rPr>
                  <a:t>scintillation light </a:t>
                </a:r>
                <a:r>
                  <a:rPr lang="en-US" altLang="ja-JP" dirty="0" smtClean="0">
                    <a:solidFill>
                      <a:srgbClr val="0070C0"/>
                    </a:solidFill>
                  </a:rPr>
                  <a:t>speed</a:t>
                </a:r>
                <a:endParaRPr lang="en-US" altLang="ja-JP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" name="コンテンツ プレースホルダー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Position reconstruction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2495721" y="7276208"/>
            <a:ext cx="4900680" cy="240480"/>
          </a:xfrm>
        </p:spPr>
        <p:txBody>
          <a:bodyPr/>
          <a:lstStyle/>
          <a:p>
            <a:pPr lvl="0"/>
            <a:r>
              <a:rPr lang="en-US" dirty="0" smtClean="0"/>
              <a:t>Yusuke UCHIYAMA, the University of Tokyo </a:t>
            </a:r>
            <a:endParaRPr lang="en-US" dirty="0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9356" y="4827000"/>
            <a:ext cx="2897457" cy="2294630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7028" y="4878878"/>
            <a:ext cx="2766442" cy="2190873"/>
          </a:xfrm>
          <a:prstGeom prst="rect">
            <a:avLst/>
          </a:prstGeom>
        </p:spPr>
      </p:pic>
      <p:sp>
        <p:nvSpPr>
          <p:cNvPr id="13" name="テキスト ボックス 37"/>
          <p:cNvSpPr txBox="1"/>
          <p:nvPr/>
        </p:nvSpPr>
        <p:spPr>
          <a:xfrm>
            <a:off x="4102866" y="4722483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b="1" dirty="0" smtClean="0">
                <a:latin typeface="Times" pitchFamily="18" charset="0"/>
              </a:rPr>
              <a:t>BC422</a:t>
            </a:r>
            <a:endParaRPr kumimoji="1" lang="ja-JP" altLang="en-US" b="1" dirty="0">
              <a:latin typeface="Times" pitchFamily="18" charset="0"/>
            </a:endParaRPr>
          </a:p>
        </p:txBody>
      </p:sp>
      <p:sp>
        <p:nvSpPr>
          <p:cNvPr id="14" name="テキスト ボックス 38"/>
          <p:cNvSpPr txBox="1"/>
          <p:nvPr/>
        </p:nvSpPr>
        <p:spPr>
          <a:xfrm>
            <a:off x="6957388" y="471358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b="1" dirty="0" smtClean="0">
                <a:latin typeface="Times" pitchFamily="18" charset="0"/>
              </a:rPr>
              <a:t>EJ228</a:t>
            </a:r>
            <a:endParaRPr kumimoji="1" lang="ja-JP" altLang="en-US" b="1" dirty="0">
              <a:latin typeface="Times" pitchFamily="18" charset="0"/>
            </a:endParaRPr>
          </a:p>
        </p:txBody>
      </p:sp>
      <p:sp>
        <p:nvSpPr>
          <p:cNvPr id="15" name="円/楕円 14"/>
          <p:cNvSpPr/>
          <p:nvPr/>
        </p:nvSpPr>
        <p:spPr>
          <a:xfrm>
            <a:off x="5373213" y="5634993"/>
            <a:ext cx="2520280" cy="9252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dirty="0" smtClean="0"/>
              <a:t>Resolution  </a:t>
            </a:r>
          </a:p>
          <a:p>
            <a:pPr algn="ctr"/>
            <a:r>
              <a:rPr lang="en-US" altLang="ja-JP" dirty="0" smtClean="0"/>
              <a:t>  </a:t>
            </a:r>
            <a:r>
              <a:rPr lang="en-US" altLang="ja-JP" sz="2000" dirty="0" smtClean="0"/>
              <a:t>~</a:t>
            </a:r>
            <a:r>
              <a:rPr lang="en-US" altLang="ja-JP" sz="3200" dirty="0" smtClean="0"/>
              <a:t>8 </a:t>
            </a:r>
            <a:r>
              <a:rPr lang="en-US" altLang="ja-JP" sz="3200" dirty="0"/>
              <a:t>mm</a:t>
            </a:r>
            <a:endParaRPr kumimoji="1" lang="ja-JP" altLang="en-US" sz="2000" dirty="0"/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114" y="1779782"/>
            <a:ext cx="2800880" cy="2218147"/>
          </a:xfrm>
          <a:prstGeom prst="rect">
            <a:avLst/>
          </a:prstGeom>
        </p:spPr>
      </p:pic>
      <p:pic>
        <p:nvPicPr>
          <p:cNvPr id="6146" name="Picture 2" descr="http://mpc1222/pixTC+Test/120908_004023/VeffEJ228.gif?lb=pixTC+Tes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580" y="4827000"/>
            <a:ext cx="2982728" cy="2362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グループ化 4"/>
          <p:cNvGrpSpPr/>
          <p:nvPr/>
        </p:nvGrpSpPr>
        <p:grpSpPr>
          <a:xfrm>
            <a:off x="3971941" y="1753663"/>
            <a:ext cx="2721974" cy="2244266"/>
            <a:chOff x="512012" y="1781853"/>
            <a:chExt cx="2721974" cy="2244266"/>
          </a:xfrm>
        </p:grpSpPr>
        <p:pic>
          <p:nvPicPr>
            <p:cNvPr id="9" name="図 8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2012" y="1870461"/>
              <a:ext cx="2721974" cy="2155658"/>
            </a:xfrm>
            <a:prstGeom prst="rect">
              <a:avLst/>
            </a:prstGeom>
          </p:spPr>
        </p:pic>
        <p:sp>
          <p:nvSpPr>
            <p:cNvPr id="10" name="テキスト ボックス 36"/>
            <p:cNvSpPr txBox="1"/>
            <p:nvPr/>
          </p:nvSpPr>
          <p:spPr>
            <a:xfrm>
              <a:off x="958679" y="1781853"/>
              <a:ext cx="8640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b="1" dirty="0" smtClean="0">
                  <a:latin typeface="Times" pitchFamily="18" charset="0"/>
                </a:rPr>
                <a:t>BC422</a:t>
              </a:r>
              <a:endParaRPr kumimoji="1" lang="ja-JP" altLang="en-US" b="1" dirty="0">
                <a:latin typeface="Times" pitchFamily="18" charset="0"/>
              </a:endParaRPr>
            </a:p>
          </p:txBody>
        </p:sp>
      </p:grpSp>
      <p:sp>
        <p:nvSpPr>
          <p:cNvPr id="6" name="テキスト ボックス 39"/>
          <p:cNvSpPr txBox="1"/>
          <p:nvPr/>
        </p:nvSpPr>
        <p:spPr>
          <a:xfrm>
            <a:off x="7089352" y="178924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b="1" dirty="0" smtClean="0">
                <a:latin typeface="Times" pitchFamily="18" charset="0"/>
              </a:rPr>
              <a:t>EJ228</a:t>
            </a:r>
            <a:endParaRPr kumimoji="1" lang="ja-JP" altLang="en-US" b="1" dirty="0">
              <a:latin typeface="Times" pitchFamily="18" charset="0"/>
            </a:endParaRPr>
          </a:p>
        </p:txBody>
      </p:sp>
      <p:sp>
        <p:nvSpPr>
          <p:cNvPr id="7" name="テキスト ボックス 42"/>
          <p:cNvSpPr txBox="1"/>
          <p:nvPr/>
        </p:nvSpPr>
        <p:spPr>
          <a:xfrm>
            <a:off x="7089352" y="2190039"/>
            <a:ext cx="2351941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 smtClean="0">
                <a:latin typeface="Times" pitchFamily="18" charset="0"/>
              </a:rPr>
              <a:t>↓</a:t>
            </a:r>
            <a:endParaRPr kumimoji="1" lang="en-US" altLang="ja-JP" dirty="0" smtClean="0">
              <a:latin typeface="Times" pitchFamily="18" charset="0"/>
            </a:endParaRPr>
          </a:p>
          <a:p>
            <a:r>
              <a:rPr lang="en-US" altLang="ja-JP" dirty="0" smtClean="0">
                <a:latin typeface="Times" pitchFamily="18" charset="0"/>
              </a:rPr>
              <a:t>Since attenuation length is long, position reconstruction by charge does not work.</a:t>
            </a:r>
            <a:endParaRPr kumimoji="1" lang="ja-JP" altLang="en-US" dirty="0">
              <a:latin typeface="Times" pitchFamily="18" charset="0"/>
            </a:endParaRPr>
          </a:p>
        </p:txBody>
      </p:sp>
      <p:sp>
        <p:nvSpPr>
          <p:cNvPr id="8" name="円/楕円 7"/>
          <p:cNvSpPr/>
          <p:nvPr/>
        </p:nvSpPr>
        <p:spPr>
          <a:xfrm>
            <a:off x="3370735" y="2339124"/>
            <a:ext cx="1689171" cy="7668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dirty="0" smtClean="0"/>
              <a:t>Resolution ~14.5 </a:t>
            </a:r>
            <a:r>
              <a:rPr lang="en-US" altLang="ja-JP" dirty="0"/>
              <a:t>mm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8137963" y="1048907"/>
            <a:ext cx="1830986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latin typeface="Times" pitchFamily="18" charset="0"/>
              </a:rPr>
              <a:t>current TC Bar</a:t>
            </a:r>
          </a:p>
          <a:p>
            <a:r>
              <a:rPr kumimoji="1" lang="en-US" altLang="ja-JP" b="1" dirty="0" smtClean="0">
                <a:latin typeface="Times" pitchFamily="18" charset="0"/>
              </a:rPr>
              <a:t>σ~15 mm (MC)</a:t>
            </a:r>
          </a:p>
          <a:p>
            <a:r>
              <a:rPr lang="en-US" altLang="ja-JP" b="1" dirty="0" smtClean="0">
                <a:latin typeface="Times" pitchFamily="18" charset="0"/>
              </a:rPr>
              <a:t>from time diff.</a:t>
            </a:r>
            <a:endParaRPr kumimoji="1" lang="ja-JP" altLang="en-US" b="1" dirty="0" smtClean="0">
              <a:latin typeface="Times" pitchFamily="18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8025513" y="769490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70C0"/>
                </a:solidFill>
                <a:latin typeface="Times" pitchFamily="18" charset="0"/>
              </a:rPr>
              <a:t>c.f.</a:t>
            </a:r>
            <a:endParaRPr kumimoji="1" lang="ja-JP" altLang="en-US" b="1" dirty="0" smtClean="0">
              <a:solidFill>
                <a:srgbClr val="0070C0"/>
              </a:solidFill>
              <a:latin typeface="Times" pitchFamily="18" charset="0"/>
            </a:endParaRPr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076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Using preamplifier developed at PSI</a:t>
            </a:r>
          </a:p>
          <a:p>
            <a:r>
              <a:rPr kumimoji="1" lang="en-US" altLang="ja-JP" dirty="0" smtClean="0"/>
              <a:t>Parameters were optimized for </a:t>
            </a:r>
            <a:r>
              <a:rPr kumimoji="1" lang="en-US" altLang="ja-JP" dirty="0" err="1">
                <a:latin typeface="Symbol" pitchFamily="18" charset="2"/>
              </a:rPr>
              <a:t>m</a:t>
            </a:r>
            <a:r>
              <a:rPr kumimoji="1" lang="en-US" altLang="ja-JP" dirty="0" err="1" smtClean="0"/>
              <a:t>SR</a:t>
            </a:r>
            <a:r>
              <a:rPr kumimoji="1" lang="en-US" altLang="ja-JP" dirty="0" smtClean="0"/>
              <a:t> counter</a:t>
            </a:r>
          </a:p>
          <a:p>
            <a:pPr lvl="1"/>
            <a:r>
              <a:rPr kumimoji="1" lang="en-US" altLang="ja-JP" dirty="0" smtClean="0"/>
              <a:t>signal is larger and faster than ours</a:t>
            </a:r>
          </a:p>
          <a:p>
            <a:r>
              <a:rPr kumimoji="1" lang="en-US" altLang="ja-JP" dirty="0" smtClean="0"/>
              <a:t>Optimize for our application</a:t>
            </a:r>
          </a:p>
          <a:p>
            <a:pPr marL="1033200" lvl="1" indent="-457200">
              <a:buFont typeface="+mj-lt"/>
              <a:buAutoNum type="arabicPeriod"/>
            </a:pPr>
            <a:r>
              <a:rPr kumimoji="1" lang="en-US" altLang="ja-JP" dirty="0" smtClean="0">
                <a:solidFill>
                  <a:srgbClr val="FF0000"/>
                </a:solidFill>
              </a:rPr>
              <a:t>Gain</a:t>
            </a:r>
          </a:p>
          <a:p>
            <a:pPr marL="1465200" lvl="2" indent="-457200"/>
            <a:r>
              <a:rPr kumimoji="1" lang="en-US" altLang="ja-JP" dirty="0" smtClean="0">
                <a:solidFill>
                  <a:schemeClr val="tx1"/>
                </a:solidFill>
              </a:rPr>
              <a:t>~25 (increased by a factor</a:t>
            </a:r>
            <a:r>
              <a:rPr kumimoji="1" lang="en-US" altLang="ja-JP" dirty="0" smtClean="0">
                <a:solidFill>
                  <a:srgbClr val="FF0000"/>
                </a:solidFill>
              </a:rPr>
              <a:t> 2</a:t>
            </a:r>
            <a:r>
              <a:rPr kumimoji="1" lang="en-US" altLang="ja-JP" dirty="0" smtClean="0">
                <a:solidFill>
                  <a:schemeClr val="tx1"/>
                </a:solidFill>
              </a:rPr>
              <a:t>)</a:t>
            </a:r>
            <a:r>
              <a:rPr kumimoji="1" lang="en-US" altLang="ja-JP" dirty="0" smtClean="0">
                <a:solidFill>
                  <a:srgbClr val="FF0000"/>
                </a:solidFill>
              </a:rPr>
              <a:t> </a:t>
            </a:r>
          </a:p>
          <a:p>
            <a:pPr marL="1033200" lvl="1" indent="-457200">
              <a:buFont typeface="+mj-lt"/>
              <a:buAutoNum type="arabicPeriod"/>
            </a:pPr>
            <a:r>
              <a:rPr kumimoji="1" lang="en-US" altLang="ja-JP" dirty="0" smtClean="0">
                <a:solidFill>
                  <a:srgbClr val="FF0000"/>
                </a:solidFill>
              </a:rPr>
              <a:t>Shaping</a:t>
            </a:r>
          </a:p>
          <a:p>
            <a:pPr marL="1465200" lvl="2" indent="-457200"/>
            <a:r>
              <a:rPr kumimoji="1" lang="en-US" altLang="ja-JP" dirty="0" smtClean="0">
                <a:solidFill>
                  <a:schemeClr val="tx1"/>
                </a:solidFill>
              </a:rPr>
              <a:t>High pass + pole-zero cancelation</a:t>
            </a:r>
            <a:r>
              <a:rPr kumimoji="1" lang="en-US" altLang="ja-JP" dirty="0" smtClean="0">
                <a:solidFill>
                  <a:srgbClr val="FF0000"/>
                </a:solidFill>
              </a:rPr>
              <a:t> (CR-RC-CR)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Preamplifier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691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27774" y="5072743"/>
            <a:ext cx="8572658" cy="1685536"/>
          </a:xfrm>
        </p:spPr>
        <p:txBody>
          <a:bodyPr/>
          <a:lstStyle/>
          <a:p>
            <a:r>
              <a:rPr kumimoji="1" lang="en-US" altLang="ja-JP" dirty="0" smtClean="0"/>
              <a:t>Adjust time constant by the potentiometer</a:t>
            </a:r>
          </a:p>
          <a:p>
            <a:pPr lvl="1"/>
            <a:r>
              <a:rPr kumimoji="1" lang="en-US" altLang="ja-JP" dirty="0" smtClean="0"/>
              <a:t>to flat baseline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grpSp>
        <p:nvGrpSpPr>
          <p:cNvPr id="6" name="グループ化 5"/>
          <p:cNvGrpSpPr/>
          <p:nvPr/>
        </p:nvGrpSpPr>
        <p:grpSpPr>
          <a:xfrm>
            <a:off x="909861" y="1148588"/>
            <a:ext cx="8239125" cy="3638550"/>
            <a:chOff x="920748" y="2552845"/>
            <a:chExt cx="8239125" cy="3638550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0748" y="2552845"/>
              <a:ext cx="8239125" cy="3638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55517" y="3679372"/>
              <a:ext cx="985510" cy="2110003"/>
            </a:xfrm>
            <a:prstGeom prst="rect">
              <a:avLst/>
            </a:prstGeom>
            <a:noFill/>
            <a:ln w="28575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7" name="日付プレースホルダー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619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27774" y="6156555"/>
            <a:ext cx="8572658" cy="908274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Pulse shape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8645" y="2603551"/>
            <a:ext cx="4955802" cy="1232253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8645" y="1403119"/>
            <a:ext cx="4932040" cy="1146908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598" y="2550026"/>
            <a:ext cx="5040560" cy="1152127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1188014" y="2849090"/>
            <a:ext cx="1512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r>
              <a:rPr kumimoji="1" lang="en-US" altLang="ja-JP" sz="1600" b="1" dirty="0" smtClean="0">
                <a:latin typeface="Cambria Math" pitchFamily="18" charset="0"/>
              </a:rPr>
              <a:t>200 Ω</a:t>
            </a:r>
            <a:r>
              <a:rPr kumimoji="1" lang="ja-JP" altLang="en-US" sz="1600" b="1" dirty="0" smtClean="0">
                <a:latin typeface="Cambria Math" pitchFamily="18" charset="0"/>
              </a:rPr>
              <a:t>　</a:t>
            </a:r>
            <a:r>
              <a:rPr kumimoji="1" lang="en-US" altLang="ja-JP" sz="1600" b="1" dirty="0" smtClean="0">
                <a:latin typeface="Cambria Math" pitchFamily="18" charset="0"/>
              </a:rPr>
              <a:t>(attenuation 2)</a:t>
            </a:r>
            <a:endParaRPr kumimoji="1" lang="ja-JP" altLang="en-US" sz="1600" b="1" dirty="0">
              <a:latin typeface="Cambria Math" pitchFamily="18" charset="0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598" y="1403119"/>
            <a:ext cx="5040560" cy="1146908"/>
          </a:xfrm>
          <a:prstGeom prst="rect">
            <a:avLst/>
          </a:prstGeom>
        </p:spPr>
      </p:pic>
      <p:sp>
        <p:nvSpPr>
          <p:cNvPr id="10" name="テキスト ボックス 12"/>
          <p:cNvSpPr txBox="1"/>
          <p:nvPr/>
        </p:nvSpPr>
        <p:spPr>
          <a:xfrm>
            <a:off x="1195939" y="1613922"/>
            <a:ext cx="1512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r>
              <a:rPr kumimoji="1" lang="en-US" altLang="ja-JP" sz="1600" b="1" dirty="0" smtClean="0">
                <a:latin typeface="Cambria Math" pitchFamily="18" charset="0"/>
              </a:rPr>
              <a:t>0 Ω</a:t>
            </a:r>
            <a:r>
              <a:rPr kumimoji="1" lang="ja-JP" altLang="en-US" sz="1600" b="1" dirty="0" smtClean="0">
                <a:latin typeface="Cambria Math" pitchFamily="18" charset="0"/>
              </a:rPr>
              <a:t>　</a:t>
            </a:r>
            <a:r>
              <a:rPr kumimoji="1" lang="en-US" altLang="ja-JP" sz="1600" b="1" dirty="0" smtClean="0">
                <a:latin typeface="Cambria Math" pitchFamily="18" charset="0"/>
              </a:rPr>
              <a:t>(attenuation 4)</a:t>
            </a:r>
            <a:endParaRPr kumimoji="1" lang="ja-JP" altLang="en-US" sz="1600" b="1" dirty="0">
              <a:latin typeface="Cambria Math" pitchFamily="18" charset="0"/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598" y="3824104"/>
            <a:ext cx="5040560" cy="1174194"/>
          </a:xfrm>
          <a:prstGeom prst="rect">
            <a:avLst/>
          </a:prstGeom>
        </p:spPr>
      </p:pic>
      <p:sp>
        <p:nvSpPr>
          <p:cNvPr id="12" name="テキスト ボックス 14"/>
          <p:cNvSpPr txBox="1"/>
          <p:nvPr/>
        </p:nvSpPr>
        <p:spPr>
          <a:xfrm>
            <a:off x="1208855" y="4126061"/>
            <a:ext cx="1512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r>
              <a:rPr lang="en-US" altLang="ja-JP" sz="1600" b="1" dirty="0">
                <a:latin typeface="Cambria Math" pitchFamily="18" charset="0"/>
              </a:rPr>
              <a:t>4</a:t>
            </a:r>
            <a:r>
              <a:rPr kumimoji="1" lang="en-US" altLang="ja-JP" sz="1600" b="1" dirty="0" smtClean="0">
                <a:latin typeface="Cambria Math" pitchFamily="18" charset="0"/>
              </a:rPr>
              <a:t>00 Ω</a:t>
            </a:r>
            <a:r>
              <a:rPr kumimoji="1" lang="ja-JP" altLang="en-US" sz="1600" b="1" dirty="0" smtClean="0">
                <a:latin typeface="Cambria Math" pitchFamily="18" charset="0"/>
              </a:rPr>
              <a:t>　</a:t>
            </a:r>
            <a:r>
              <a:rPr kumimoji="1" lang="en-US" altLang="ja-JP" sz="1600" b="1" dirty="0" smtClean="0">
                <a:latin typeface="Cambria Math" pitchFamily="18" charset="0"/>
              </a:rPr>
              <a:t>(attenuation 2)</a:t>
            </a:r>
            <a:endParaRPr kumimoji="1" lang="ja-JP" altLang="en-US" sz="1600" b="1" dirty="0">
              <a:latin typeface="Cambria Math" pitchFamily="18" charset="0"/>
            </a:endParaRP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78" y="4998298"/>
            <a:ext cx="5061980" cy="1158258"/>
          </a:xfrm>
          <a:prstGeom prst="rect">
            <a:avLst/>
          </a:prstGeom>
        </p:spPr>
      </p:pic>
      <p:sp>
        <p:nvSpPr>
          <p:cNvPr id="14" name="テキスト ボックス 16"/>
          <p:cNvSpPr txBox="1"/>
          <p:nvPr/>
        </p:nvSpPr>
        <p:spPr>
          <a:xfrm>
            <a:off x="1208855" y="5286756"/>
            <a:ext cx="1512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r>
              <a:rPr lang="en-US" altLang="ja-JP" sz="1600" b="1" dirty="0" smtClean="0">
                <a:latin typeface="Cambria Math" pitchFamily="18" charset="0"/>
              </a:rPr>
              <a:t>6</a:t>
            </a:r>
            <a:r>
              <a:rPr kumimoji="1" lang="en-US" altLang="ja-JP" sz="1600" b="1" dirty="0" smtClean="0">
                <a:latin typeface="Cambria Math" pitchFamily="18" charset="0"/>
              </a:rPr>
              <a:t>00 Ω</a:t>
            </a:r>
            <a:r>
              <a:rPr kumimoji="1" lang="ja-JP" altLang="en-US" sz="1600" b="1" dirty="0" smtClean="0">
                <a:latin typeface="Cambria Math" pitchFamily="18" charset="0"/>
              </a:rPr>
              <a:t>　</a:t>
            </a:r>
            <a:r>
              <a:rPr kumimoji="1" lang="en-US" altLang="ja-JP" sz="1600" b="1" dirty="0" smtClean="0">
                <a:latin typeface="Cambria Math" pitchFamily="18" charset="0"/>
              </a:rPr>
              <a:t>(attenuation 2)</a:t>
            </a:r>
            <a:endParaRPr kumimoji="1" lang="ja-JP" altLang="en-US" sz="1600" b="1" dirty="0">
              <a:latin typeface="Cambria Math" pitchFamily="18" charset="0"/>
            </a:endParaRPr>
          </a:p>
        </p:txBody>
      </p:sp>
      <p:sp>
        <p:nvSpPr>
          <p:cNvPr id="15" name="テキスト ボックス 19"/>
          <p:cNvSpPr txBox="1"/>
          <p:nvPr/>
        </p:nvSpPr>
        <p:spPr>
          <a:xfrm>
            <a:off x="7676659" y="1699574"/>
            <a:ext cx="1512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r>
              <a:rPr lang="en-US" altLang="ja-JP" sz="1600" b="1" dirty="0" smtClean="0">
                <a:latin typeface="Cambria Math" pitchFamily="18" charset="0"/>
              </a:rPr>
              <a:t>8</a:t>
            </a:r>
            <a:r>
              <a:rPr kumimoji="1" lang="en-US" altLang="ja-JP" sz="1600" b="1" dirty="0" smtClean="0">
                <a:latin typeface="Cambria Math" pitchFamily="18" charset="0"/>
              </a:rPr>
              <a:t>00 Ω</a:t>
            </a:r>
            <a:r>
              <a:rPr kumimoji="1" lang="ja-JP" altLang="en-US" sz="1600" b="1" dirty="0" smtClean="0">
                <a:latin typeface="Cambria Math" pitchFamily="18" charset="0"/>
              </a:rPr>
              <a:t>　</a:t>
            </a:r>
            <a:r>
              <a:rPr kumimoji="1" lang="en-US" altLang="ja-JP" sz="1600" b="1" dirty="0" smtClean="0">
                <a:latin typeface="Cambria Math" pitchFamily="18" charset="0"/>
              </a:rPr>
              <a:t>(attenuation 2)</a:t>
            </a:r>
            <a:endParaRPr kumimoji="1" lang="ja-JP" altLang="en-US" sz="1600" b="1" dirty="0">
              <a:latin typeface="Cambria Math" pitchFamily="18" charset="0"/>
            </a:endParaRPr>
          </a:p>
        </p:txBody>
      </p:sp>
      <p:sp>
        <p:nvSpPr>
          <p:cNvPr id="16" name="テキスト ボックス 20"/>
          <p:cNvSpPr txBox="1"/>
          <p:nvPr/>
        </p:nvSpPr>
        <p:spPr>
          <a:xfrm>
            <a:off x="7683625" y="2930791"/>
            <a:ext cx="1512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r>
              <a:rPr lang="en-US" altLang="ja-JP" sz="1600" b="1" dirty="0" smtClean="0">
                <a:latin typeface="Cambria Math" pitchFamily="18" charset="0"/>
              </a:rPr>
              <a:t>10</a:t>
            </a:r>
            <a:r>
              <a:rPr kumimoji="1" lang="en-US" altLang="ja-JP" sz="1600" b="1" dirty="0" smtClean="0">
                <a:latin typeface="Cambria Math" pitchFamily="18" charset="0"/>
              </a:rPr>
              <a:t>00 Ω</a:t>
            </a:r>
            <a:r>
              <a:rPr kumimoji="1" lang="ja-JP" altLang="en-US" sz="1600" b="1" dirty="0" smtClean="0">
                <a:latin typeface="Cambria Math" pitchFamily="18" charset="0"/>
              </a:rPr>
              <a:t>　</a:t>
            </a:r>
            <a:r>
              <a:rPr kumimoji="1" lang="en-US" altLang="ja-JP" sz="1600" b="1" dirty="0" smtClean="0">
                <a:latin typeface="Cambria Math" pitchFamily="18" charset="0"/>
              </a:rPr>
              <a:t>(attenuation 2)</a:t>
            </a:r>
            <a:endParaRPr kumimoji="1" lang="ja-JP" altLang="en-US" sz="1600" b="1" dirty="0">
              <a:latin typeface="Cambria Math" pitchFamily="18" charset="0"/>
            </a:endParaRPr>
          </a:p>
        </p:txBody>
      </p:sp>
      <p:sp>
        <p:nvSpPr>
          <p:cNvPr id="17" name="テキスト ボックス 21"/>
          <p:cNvSpPr txBox="1"/>
          <p:nvPr/>
        </p:nvSpPr>
        <p:spPr>
          <a:xfrm>
            <a:off x="5924521" y="4055084"/>
            <a:ext cx="21309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r>
              <a:rPr lang="en-US" altLang="ja-JP" sz="1600" b="1" dirty="0" smtClean="0">
                <a:latin typeface="Cambria Math" pitchFamily="18" charset="0"/>
              </a:rPr>
              <a:t>    : </a:t>
            </a:r>
          </a:p>
          <a:p>
            <a:r>
              <a:rPr kumimoji="1" lang="en-US" altLang="ja-JP" sz="1600" b="1" dirty="0" smtClean="0">
                <a:latin typeface="Cambria Math" pitchFamily="18" charset="0"/>
              </a:rPr>
              <a:t>    :</a:t>
            </a:r>
          </a:p>
          <a:p>
            <a:r>
              <a:rPr lang="en-US" altLang="ja-JP" sz="1600" b="1" dirty="0" smtClean="0">
                <a:latin typeface="Cambria Math" pitchFamily="18" charset="0"/>
              </a:rPr>
              <a:t>    :</a:t>
            </a:r>
          </a:p>
          <a:p>
            <a:r>
              <a:rPr kumimoji="1" lang="en-US" altLang="ja-JP" sz="1600" b="1" dirty="0" smtClean="0">
                <a:latin typeface="Cambria Math" pitchFamily="18" charset="0"/>
              </a:rPr>
              <a:t>1680, 1700 </a:t>
            </a:r>
            <a:r>
              <a:rPr lang="en-US" altLang="ja-JP" sz="1600" b="1" dirty="0">
                <a:latin typeface="Cambria Math" pitchFamily="18" charset="0"/>
              </a:rPr>
              <a:t>Ω</a:t>
            </a:r>
            <a:endParaRPr kumimoji="1" lang="ja-JP" altLang="en-US" sz="1600" b="1" dirty="0">
              <a:latin typeface="Cambria Math" pitchFamily="18" charset="0"/>
            </a:endParaRPr>
          </a:p>
        </p:txBody>
      </p:sp>
      <p:sp>
        <p:nvSpPr>
          <p:cNvPr id="18" name="右中かっこ 17"/>
          <p:cNvSpPr/>
          <p:nvPr/>
        </p:nvSpPr>
        <p:spPr>
          <a:xfrm>
            <a:off x="7244611" y="4018786"/>
            <a:ext cx="439014" cy="1088261"/>
          </a:xfrm>
          <a:prstGeom prst="rightBrac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2800" b="1"/>
          </a:p>
        </p:txBody>
      </p:sp>
      <p:sp>
        <p:nvSpPr>
          <p:cNvPr id="19" name="テキスト ボックス 24"/>
          <p:cNvSpPr txBox="1"/>
          <p:nvPr/>
        </p:nvSpPr>
        <p:spPr>
          <a:xfrm>
            <a:off x="7892683" y="4172227"/>
            <a:ext cx="15856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r>
              <a:rPr lang="en-US" altLang="ja-JP" sz="1600" b="1" dirty="0" smtClean="0">
                <a:latin typeface="Cambria Math" pitchFamily="18" charset="0"/>
              </a:rPr>
              <a:t>Waveform did not change so much.</a:t>
            </a:r>
          </a:p>
        </p:txBody>
      </p:sp>
      <p:sp>
        <p:nvSpPr>
          <p:cNvPr id="20" name="日付プレースホルダー 19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706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27774" y="5181601"/>
            <a:ext cx="8572658" cy="2275113"/>
          </a:xfrm>
        </p:spPr>
        <p:txBody>
          <a:bodyPr/>
          <a:lstStyle/>
          <a:p>
            <a:r>
              <a:rPr kumimoji="1" lang="en-US" altLang="ja-JP" dirty="0" smtClean="0"/>
              <a:t>Shaping of </a:t>
            </a:r>
            <a:r>
              <a:rPr kumimoji="1" lang="en-US" altLang="ja-JP" dirty="0" smtClean="0">
                <a:solidFill>
                  <a:srgbClr val="FF0000"/>
                </a:solidFill>
              </a:rPr>
              <a:t>high-pass + pole-zero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>
                <a:solidFill>
                  <a:srgbClr val="FF0000"/>
                </a:solidFill>
              </a:rPr>
              <a:t>cancelation</a:t>
            </a:r>
            <a:r>
              <a:rPr kumimoji="1" lang="en-US" altLang="ja-JP" dirty="0" smtClean="0"/>
              <a:t> is definitively necessary</a:t>
            </a:r>
          </a:p>
          <a:p>
            <a:r>
              <a:rPr kumimoji="1" lang="en-US" altLang="ja-JP" b="0" dirty="0" smtClean="0"/>
              <a:t>But performance doesn’t depend on detail value of parameter</a:t>
            </a:r>
          </a:p>
          <a:p>
            <a:pPr lvl="1"/>
            <a:r>
              <a:rPr kumimoji="1" lang="en-US" altLang="ja-JP" b="0" dirty="0" smtClean="0"/>
              <a:t>following tests done with 1 k</a:t>
            </a:r>
            <a:r>
              <a:rPr kumimoji="1" lang="en-US" altLang="ja-JP" b="0" dirty="0" smtClean="0">
                <a:latin typeface="Symbol" pitchFamily="18" charset="2"/>
              </a:rPr>
              <a:t>W </a:t>
            </a:r>
            <a:endParaRPr kumimoji="1" lang="ja-JP" altLang="en-US" b="0" dirty="0">
              <a:latin typeface="Symbol" pitchFamily="18" charset="2"/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211" y="1311616"/>
            <a:ext cx="4596719" cy="3745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4930" y="1311616"/>
            <a:ext cx="4737266" cy="3786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7012786" y="1045812"/>
            <a:ext cx="2759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Times" pitchFamily="18" charset="0"/>
              </a:rPr>
              <a:t>Measurement at </a:t>
            </a:r>
            <a:r>
              <a:rPr kumimoji="1" lang="en-US" altLang="ja-JP" b="1" dirty="0" smtClean="0">
                <a:latin typeface="Symbol" pitchFamily="18" charset="2"/>
              </a:rPr>
              <a:t>D</a:t>
            </a:r>
            <a:r>
              <a:rPr kumimoji="1" lang="en-US" altLang="ja-JP" b="1" dirty="0" smtClean="0">
                <a:latin typeface="Times" pitchFamily="18" charset="0"/>
              </a:rPr>
              <a:t>V = 2 V</a:t>
            </a:r>
            <a:endParaRPr kumimoji="1" lang="ja-JP" altLang="en-US" b="1" dirty="0" smtClean="0">
              <a:latin typeface="Times" pitchFamily="18" charset="0"/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045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27774" y="1083365"/>
            <a:ext cx="8572658" cy="5674914"/>
          </a:xfrm>
        </p:spPr>
        <p:txBody>
          <a:bodyPr/>
          <a:lstStyle/>
          <a:p>
            <a:r>
              <a:rPr kumimoji="1" lang="en-US" altLang="ja-JP" dirty="0" smtClean="0"/>
              <a:t>GEANT4 (gem4)</a:t>
            </a:r>
          </a:p>
          <a:p>
            <a:pPr lvl="1"/>
            <a:r>
              <a:rPr kumimoji="1" lang="en-US" altLang="ja-JP" sz="2000" dirty="0" smtClean="0"/>
              <a:t>Full detector simulation</a:t>
            </a:r>
          </a:p>
          <a:p>
            <a:pPr lvl="2"/>
            <a:r>
              <a:rPr kumimoji="1" lang="en-US" altLang="ja-JP" sz="2000" dirty="0" smtClean="0"/>
              <a:t>optimization of configuration, geometry</a:t>
            </a:r>
          </a:p>
          <a:p>
            <a:pPr lvl="2"/>
            <a:r>
              <a:rPr kumimoji="1" lang="en-US" altLang="ja-JP" sz="2000" dirty="0" smtClean="0"/>
              <a:t>study efficiency, overall spectrometer performance,</a:t>
            </a:r>
          </a:p>
          <a:p>
            <a:pPr lvl="1"/>
            <a:r>
              <a:rPr kumimoji="1" lang="en-US" altLang="ja-JP" sz="2000" dirty="0" smtClean="0"/>
              <a:t>Simulation for R&amp;D</a:t>
            </a:r>
          </a:p>
          <a:p>
            <a:pPr lvl="2"/>
            <a:r>
              <a:rPr kumimoji="1" lang="en-US" altLang="ja-JP" sz="2000" dirty="0" smtClean="0"/>
              <a:t>counter simulation</a:t>
            </a:r>
          </a:p>
          <a:p>
            <a:pPr lvl="3"/>
            <a:r>
              <a:rPr kumimoji="1" lang="en-US" altLang="ja-JP" sz="1800" dirty="0" smtClean="0"/>
              <a:t>to understand the device and test results</a:t>
            </a:r>
          </a:p>
          <a:p>
            <a:pPr lvl="3"/>
            <a:r>
              <a:rPr kumimoji="1" lang="en-US" altLang="ja-JP" sz="1800" dirty="0" smtClean="0"/>
              <a:t>optimize single counter design</a:t>
            </a:r>
          </a:p>
          <a:p>
            <a:pPr lvl="2"/>
            <a:r>
              <a:rPr kumimoji="1" lang="en-US" altLang="ja-JP" sz="2000" dirty="0" smtClean="0"/>
              <a:t>preceding study by PSI </a:t>
            </a:r>
            <a:r>
              <a:rPr kumimoji="1" lang="en-US" altLang="ja-JP" sz="2000" dirty="0" err="1" smtClean="0"/>
              <a:t>muSR</a:t>
            </a:r>
            <a:r>
              <a:rPr kumimoji="1" lang="en-US" altLang="ja-JP" sz="2000" dirty="0" smtClean="0"/>
              <a:t> group</a:t>
            </a:r>
          </a:p>
          <a:p>
            <a:pPr lvl="3"/>
            <a:r>
              <a:rPr kumimoji="1" lang="en-US" altLang="ja-JP" sz="1800" dirty="0" smtClean="0"/>
              <a:t>NIMA </a:t>
            </a:r>
            <a:r>
              <a:rPr kumimoji="1" lang="en-US" altLang="ja-JP" sz="1800" b="1" dirty="0" smtClean="0"/>
              <a:t>696</a:t>
            </a:r>
            <a:r>
              <a:rPr kumimoji="1" lang="en-US" altLang="ja-JP" sz="1800" dirty="0" smtClean="0"/>
              <a:t>, 40–45 (2012) </a:t>
            </a:r>
            <a:endParaRPr kumimoji="1" lang="ja-JP" altLang="en-US" sz="18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MC simulation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5558" y="4457770"/>
            <a:ext cx="2686050" cy="238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7472412" y="6469688"/>
            <a:ext cx="2232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chemeClr val="bg1"/>
                </a:solidFill>
                <a:latin typeface="Times" pitchFamily="18" charset="0"/>
              </a:rPr>
              <a:t>MPPC sensitive area</a:t>
            </a:r>
            <a:endParaRPr kumimoji="1" lang="ja-JP" altLang="en-US" b="1" dirty="0" smtClean="0">
              <a:solidFill>
                <a:schemeClr val="bg1"/>
              </a:solidFill>
              <a:latin typeface="Times" pitchFamily="18" charset="0"/>
            </a:endParaRPr>
          </a:p>
        </p:txBody>
      </p:sp>
      <p:cxnSp>
        <p:nvCxnSpPr>
          <p:cNvPr id="7" name="直線矢印コネクタ 6"/>
          <p:cNvCxnSpPr>
            <a:stCxn id="5" idx="0"/>
          </p:cNvCxnSpPr>
          <p:nvPr/>
        </p:nvCxnSpPr>
        <p:spPr>
          <a:xfrm flipV="1">
            <a:off x="8588583" y="6221896"/>
            <a:ext cx="674687" cy="24779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7245558" y="4581939"/>
            <a:ext cx="273318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err="1" smtClean="0">
                <a:solidFill>
                  <a:schemeClr val="bg1"/>
                </a:solidFill>
                <a:latin typeface="Times" pitchFamily="18" charset="0"/>
              </a:rPr>
              <a:t>Scin</a:t>
            </a:r>
            <a:r>
              <a:rPr lang="en-US" altLang="ja-JP" b="1" dirty="0" err="1" smtClean="0">
                <a:solidFill>
                  <a:schemeClr val="bg1"/>
                </a:solidFill>
                <a:latin typeface="Times" pitchFamily="18" charset="0"/>
              </a:rPr>
              <a:t>t</a:t>
            </a:r>
            <a:r>
              <a:rPr lang="en-US" altLang="ja-JP" b="1" dirty="0" smtClean="0">
                <a:solidFill>
                  <a:schemeClr val="bg1"/>
                </a:solidFill>
                <a:latin typeface="Times" pitchFamily="18" charset="0"/>
              </a:rPr>
              <a:t>. photon tracking</a:t>
            </a:r>
          </a:p>
          <a:p>
            <a:r>
              <a:rPr kumimoji="1" lang="en-US" altLang="ja-JP" sz="1200" b="1" dirty="0" smtClean="0">
                <a:solidFill>
                  <a:schemeClr val="bg1"/>
                </a:solidFill>
                <a:latin typeface="Times" pitchFamily="18" charset="0"/>
              </a:rPr>
              <a:t>(reduced by factor 100</a:t>
            </a:r>
            <a:r>
              <a:rPr lang="en-US" altLang="ja-JP" sz="1200" b="1" dirty="0" smtClean="0">
                <a:solidFill>
                  <a:schemeClr val="bg1"/>
                </a:solidFill>
                <a:latin typeface="Times" pitchFamily="18" charset="0"/>
              </a:rPr>
              <a:t> for this display)</a:t>
            </a:r>
            <a:endParaRPr kumimoji="1" lang="en-US" altLang="ja-JP" sz="1200" b="1" dirty="0" smtClean="0">
              <a:solidFill>
                <a:schemeClr val="bg1"/>
              </a:solidFill>
              <a:latin typeface="Times" pitchFamily="18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328571" y="4457770"/>
            <a:ext cx="5729132" cy="2308324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 u="sng" dirty="0" smtClean="0">
                <a:latin typeface="Times" pitchFamily="18" charset="0"/>
              </a:rPr>
              <a:t>Status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ja-JP" b="1" dirty="0" smtClean="0">
                <a:latin typeface="Times" pitchFamily="18" charset="0"/>
              </a:rPr>
              <a:t>Basic material &amp; geometry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altLang="ja-JP" b="1" dirty="0" smtClean="0">
                <a:latin typeface="Times" pitchFamily="18" charset="0"/>
              </a:rPr>
              <a:t>Scintillator (BC418 or 422), rise time, decay time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ja-JP" b="1" dirty="0" smtClean="0">
                <a:latin typeface="Times" pitchFamily="18" charset="0"/>
              </a:rPr>
              <a:t>Started </a:t>
            </a:r>
            <a:r>
              <a:rPr lang="en-US" altLang="ja-JP" b="1" dirty="0" err="1" smtClean="0">
                <a:latin typeface="Times" pitchFamily="18" charset="0"/>
              </a:rPr>
              <a:t>scint</a:t>
            </a:r>
            <a:r>
              <a:rPr lang="en-US" altLang="ja-JP" b="1" dirty="0" smtClean="0">
                <a:latin typeface="Times" pitchFamily="18" charset="0"/>
              </a:rPr>
              <a:t>. photon tracking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kumimoji="1" lang="en-US" altLang="ja-JP" b="1" dirty="0" smtClean="0">
                <a:latin typeface="Times" pitchFamily="18" charset="0"/>
              </a:rPr>
              <a:t>attenuation, reflection (</a:t>
            </a:r>
            <a:r>
              <a:rPr kumimoji="1" lang="en-US" altLang="ja-JP" b="1" dirty="0" err="1" smtClean="0">
                <a:latin typeface="Times" pitchFamily="18" charset="0"/>
              </a:rPr>
              <a:t>polishedteflonair</a:t>
            </a:r>
            <a:r>
              <a:rPr kumimoji="1" lang="en-US" altLang="ja-JP" b="1" dirty="0" smtClean="0">
                <a:latin typeface="Times" pitchFamily="18" charset="0"/>
              </a:rPr>
              <a:t>) </a:t>
            </a:r>
            <a:br>
              <a:rPr kumimoji="1" lang="en-US" altLang="ja-JP" b="1" dirty="0" smtClean="0">
                <a:latin typeface="Times" pitchFamily="18" charset="0"/>
              </a:rPr>
            </a:br>
            <a:r>
              <a:rPr kumimoji="1" lang="en-US" altLang="ja-JP" b="1" dirty="0" smtClean="0">
                <a:latin typeface="Times" pitchFamily="18" charset="0"/>
              </a:rPr>
              <a:t>by GEANT4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ja-JP" b="1" dirty="0" smtClean="0">
                <a:latin typeface="Times" pitchFamily="18" charset="0"/>
              </a:rPr>
              <a:t>MPPC detection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kumimoji="1" lang="en-US" altLang="ja-JP" b="1" dirty="0" smtClean="0">
                <a:latin typeface="Times" pitchFamily="18" charset="0"/>
              </a:rPr>
              <a:t>wavelength-dependent PDE</a:t>
            </a:r>
            <a:endParaRPr kumimoji="1" lang="ja-JP" altLang="en-US" b="1" dirty="0" smtClean="0">
              <a:latin typeface="Times" pitchFamily="18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45435" y="6839020"/>
            <a:ext cx="5284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kumimoji="1" lang="en-US" altLang="ja-JP" b="1" dirty="0" smtClean="0">
                <a:latin typeface="Times" pitchFamily="18" charset="0"/>
              </a:rPr>
              <a:t>Device simulation </a:t>
            </a:r>
            <a:r>
              <a:rPr lang="en-US" altLang="ja-JP" b="1" dirty="0" smtClean="0">
                <a:latin typeface="Times" pitchFamily="18" charset="0"/>
              </a:rPr>
              <a:t>to understand diode response?</a:t>
            </a:r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686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Hits in analyzer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0900" y="1760537"/>
            <a:ext cx="6377218" cy="4785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日付プレースホルダー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47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Concept of TC upgrade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4319" y="1512277"/>
            <a:ext cx="5056306" cy="249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581891" y="1193533"/>
            <a:ext cx="9617186" cy="5564746"/>
          </a:xfrm>
        </p:spPr>
        <p:txBody>
          <a:bodyPr/>
          <a:lstStyle/>
          <a:p>
            <a:r>
              <a:rPr kumimoji="1" lang="en-US" altLang="ja-JP" dirty="0"/>
              <a:t>P</a:t>
            </a:r>
            <a:r>
              <a:rPr kumimoji="1" lang="en-US" altLang="ja-JP" dirty="0" smtClean="0"/>
              <a:t>ixelated scintillator detector</a:t>
            </a:r>
          </a:p>
          <a:p>
            <a:pPr lvl="1"/>
            <a:r>
              <a:rPr kumimoji="1" lang="en-US" altLang="ja-JP" sz="1800" dirty="0"/>
              <a:t>S</a:t>
            </a:r>
            <a:r>
              <a:rPr kumimoji="1" lang="en-US" altLang="ja-JP" sz="1800" dirty="0" smtClean="0"/>
              <a:t>mall scintillator plates</a:t>
            </a:r>
          </a:p>
          <a:p>
            <a:pPr lvl="1"/>
            <a:r>
              <a:rPr kumimoji="1" lang="en-US" altLang="ja-JP" sz="1800" dirty="0" smtClean="0"/>
              <a:t>Several hundreds of counters</a:t>
            </a:r>
          </a:p>
          <a:p>
            <a:pPr lvl="1"/>
            <a:r>
              <a:rPr kumimoji="1" lang="en-US" altLang="ja-JP" sz="1800" dirty="0" smtClean="0"/>
              <a:t>Readout by </a:t>
            </a:r>
            <a:r>
              <a:rPr kumimoji="1" lang="en-US" altLang="ja-JP" sz="1800" dirty="0" err="1" smtClean="0"/>
              <a:t>SiPMs</a:t>
            </a:r>
            <a:endParaRPr kumimoji="1" lang="en-US" altLang="ja-JP" sz="1800" dirty="0" smtClean="0"/>
          </a:p>
          <a:p>
            <a:pPr lvl="1"/>
            <a:endParaRPr kumimoji="1" lang="en-US" altLang="ja-JP" dirty="0"/>
          </a:p>
          <a:p>
            <a:r>
              <a:rPr kumimoji="1" lang="en-US" altLang="ja-JP" dirty="0" smtClean="0"/>
              <a:t>Advantages</a:t>
            </a:r>
          </a:p>
          <a:p>
            <a:pPr lvl="1"/>
            <a:r>
              <a:rPr kumimoji="1" lang="en-US" altLang="ja-JP" sz="2000" dirty="0"/>
              <a:t>O</a:t>
            </a:r>
            <a:r>
              <a:rPr kumimoji="1" lang="en-US" altLang="ja-JP" sz="2000" dirty="0" smtClean="0"/>
              <a:t>perational at high rate</a:t>
            </a:r>
          </a:p>
          <a:p>
            <a:pPr lvl="2"/>
            <a:r>
              <a:rPr kumimoji="1" lang="en-US" altLang="ja-JP" sz="2000" dirty="0"/>
              <a:t>H</a:t>
            </a:r>
            <a:r>
              <a:rPr kumimoji="1" lang="en-US" altLang="ja-JP" sz="2000" b="0" dirty="0" smtClean="0"/>
              <a:t>it rate is </a:t>
            </a:r>
            <a:r>
              <a:rPr kumimoji="1" lang="en-US" altLang="ja-JP" sz="2000" b="0" dirty="0" smtClean="0"/>
              <a:t>no more </a:t>
            </a:r>
            <a:r>
              <a:rPr kumimoji="1" lang="en-US" altLang="ja-JP" sz="2000" b="0" dirty="0" smtClean="0"/>
              <a:t>an issue. </a:t>
            </a:r>
            <a:r>
              <a:rPr kumimoji="1" lang="en-US" altLang="ja-JP" sz="2000" dirty="0"/>
              <a:t>L</a:t>
            </a:r>
            <a:r>
              <a:rPr kumimoji="1" lang="en-US" altLang="ja-JP" sz="2000" b="0" dirty="0" smtClean="0"/>
              <a:t>ess pileup, no double-hit by </a:t>
            </a:r>
            <a:r>
              <a:rPr kumimoji="1" lang="en-US" altLang="ja-JP" sz="2000" dirty="0"/>
              <a:t>a</a:t>
            </a:r>
            <a:r>
              <a:rPr kumimoji="1" lang="en-US" altLang="ja-JP" sz="2000" b="0" dirty="0" smtClean="0"/>
              <a:t> </a:t>
            </a:r>
            <a:r>
              <a:rPr kumimoji="1" lang="en-US" altLang="ja-JP" sz="2000" b="0" dirty="0" smtClean="0"/>
              <a:t>e</a:t>
            </a:r>
            <a:r>
              <a:rPr kumimoji="1" lang="en-US" altLang="ja-JP" sz="2000" b="0" baseline="30000" dirty="0" smtClean="0"/>
              <a:t>+</a:t>
            </a:r>
            <a:r>
              <a:rPr kumimoji="1" lang="en-US" altLang="ja-JP" sz="2000" b="0" dirty="0" smtClean="0"/>
              <a:t>.</a:t>
            </a:r>
          </a:p>
          <a:p>
            <a:pPr lvl="1"/>
            <a:r>
              <a:rPr kumimoji="1" lang="en-US" altLang="ja-JP" sz="2000" dirty="0" smtClean="0"/>
              <a:t>Good single-counter resolution</a:t>
            </a:r>
          </a:p>
          <a:p>
            <a:pPr lvl="2"/>
            <a:r>
              <a:rPr kumimoji="1" lang="en-US" altLang="ja-JP" sz="2000" b="0" dirty="0" smtClean="0"/>
              <a:t>proved technology by PSI </a:t>
            </a:r>
            <a:r>
              <a:rPr kumimoji="1" lang="en-US" altLang="ja-JP" sz="2000" b="0" dirty="0" err="1" smtClean="0"/>
              <a:t>μSR</a:t>
            </a:r>
            <a:r>
              <a:rPr kumimoji="1" lang="en-US" altLang="ja-JP" sz="2000" b="0" dirty="0" smtClean="0"/>
              <a:t> group</a:t>
            </a:r>
            <a:r>
              <a:rPr kumimoji="1" lang="en-US" altLang="ja-JP" sz="1800" b="0" dirty="0" smtClean="0"/>
              <a:t> </a:t>
            </a:r>
            <a:r>
              <a:rPr kumimoji="1" lang="en-US" altLang="ja-JP" sz="1800" b="0" dirty="0" smtClean="0"/>
              <a:t>(but, for </a:t>
            </a:r>
            <a:r>
              <a:rPr kumimoji="1" lang="en-US" altLang="ja-JP" sz="1800" b="0" dirty="0" smtClean="0"/>
              <a:t>smaller counters)</a:t>
            </a:r>
            <a:endParaRPr kumimoji="1" lang="en-US" altLang="ja-JP" sz="2000" b="0" dirty="0" smtClean="0"/>
          </a:p>
          <a:p>
            <a:pPr lvl="2"/>
            <a:r>
              <a:rPr kumimoji="1" lang="en-US" altLang="ja-JP" sz="2000" dirty="0" smtClean="0"/>
              <a:t>less contributions from position and angle</a:t>
            </a:r>
          </a:p>
          <a:p>
            <a:pPr lvl="2"/>
            <a:r>
              <a:rPr kumimoji="1" lang="en-US" altLang="ja-JP" sz="2000" b="0" dirty="0" smtClean="0"/>
              <a:t>operational in</a:t>
            </a:r>
            <a:r>
              <a:rPr kumimoji="1" lang="en-US" altLang="ja-JP" sz="2000" b="1" dirty="0" smtClean="0"/>
              <a:t> B-field</a:t>
            </a:r>
            <a:r>
              <a:rPr kumimoji="1" lang="en-US" altLang="ja-JP" sz="2000" b="0" dirty="0" smtClean="0"/>
              <a:t> and in </a:t>
            </a:r>
            <a:r>
              <a:rPr kumimoji="1" lang="en-US" altLang="ja-JP" sz="2000" b="1" dirty="0" smtClean="0"/>
              <a:t>Helium</a:t>
            </a:r>
            <a:r>
              <a:rPr kumimoji="1" lang="en-US" altLang="ja-JP" sz="2000" b="0" dirty="0" smtClean="0"/>
              <a:t> gas</a:t>
            </a:r>
          </a:p>
          <a:p>
            <a:pPr lvl="1"/>
            <a:r>
              <a:rPr kumimoji="1" lang="en-US" altLang="ja-JP" sz="2000" dirty="0" smtClean="0"/>
              <a:t>Flexible layout</a:t>
            </a:r>
          </a:p>
          <a:p>
            <a:pPr lvl="1"/>
            <a:r>
              <a:rPr kumimoji="1" lang="en-US" altLang="ja-JP" sz="2000" dirty="0" smtClean="0"/>
              <a:t>Further improvement with </a:t>
            </a:r>
            <a:r>
              <a:rPr kumimoji="1" lang="en-US" altLang="ja-JP" sz="2000" dirty="0" smtClean="0">
                <a:solidFill>
                  <a:srgbClr val="FF0000"/>
                </a:solidFill>
              </a:rPr>
              <a:t>multi-counter hits</a:t>
            </a:r>
          </a:p>
          <a:p>
            <a:pPr lvl="2"/>
            <a:r>
              <a:rPr kumimoji="1" lang="en-US" altLang="ja-JP" sz="2000" b="0" dirty="0" smtClean="0"/>
              <a:t>reduce </a:t>
            </a:r>
            <a:r>
              <a:rPr kumimoji="1" lang="en-US" altLang="ja-JP" sz="2000" b="1" dirty="0" smtClean="0"/>
              <a:t>electronics &amp; calibration</a:t>
            </a:r>
            <a:r>
              <a:rPr kumimoji="1" lang="en-US" altLang="ja-JP" sz="2000" b="0" dirty="0" smtClean="0"/>
              <a:t> contributions as well</a:t>
            </a:r>
            <a:endParaRPr kumimoji="1" lang="ja-JP" altLang="en-US" sz="2000" b="0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848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Single Counter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8742" y="1159748"/>
            <a:ext cx="2589555" cy="2809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コンテンツ プレースホルダー 2"/>
              <p:cNvSpPr>
                <a:spLocks noGrp="1"/>
              </p:cNvSpPr>
              <p:nvPr/>
            </p:nvSpPr>
            <p:spPr>
              <a:xfrm>
                <a:off x="554862" y="4853354"/>
                <a:ext cx="4472225" cy="60058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ja-JP" altLang="en-US" sz="280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𝜎</m:t>
                      </m:r>
                      <m:sSup>
                        <m:sSupPr>
                          <m:ctrlPr>
                            <a:rPr lang="en-US" altLang="ja-JP" sz="28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altLang="ja-JP" sz="28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altLang="ja-JP" sz="28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𝑘</m:t>
                          </m:r>
                          <m:r>
                            <a:rPr lang="en-US" altLang="ja-JP" sz="2800" i="1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altLang="ja-JP" sz="28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𝐸</m:t>
                          </m:r>
                          <m:r>
                            <a:rPr lang="en-US" altLang="ja-JP" sz="2800" b="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en-US" altLang="ja-JP" sz="28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0.5</m:t>
                          </m:r>
                        </m:sup>
                      </m:sSup>
                      <m:r>
                        <a:rPr lang="en-US" altLang="ja-JP" sz="2800" i="1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r>
                        <a:rPr lang="en-US" altLang="ja-JP" sz="2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15</m:t>
                      </m:r>
                      <m:r>
                        <a:rPr lang="en-US" altLang="ja-JP" sz="2800" i="1">
                          <a:solidFill>
                            <a:prstClr val="black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en-US" altLang="ja-JP" sz="2800">
                          <a:solidFill>
                            <a:prstClr val="black"/>
                          </a:solidFill>
                          <a:latin typeface="Cambria Math"/>
                        </a:rPr>
                        <m:t>ps</m:t>
                      </m:r>
                      <m:r>
                        <m:rPr>
                          <m:nor/>
                        </m:rPr>
                        <a:rPr lang="en-US" altLang="ja-JP" sz="280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en-US" altLang="ja-JP" sz="28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 altLang="ja-JP" sz="280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MeV</m:t>
                          </m:r>
                        </m:e>
                        <m:sup>
                          <m:r>
                            <a:rPr lang="en-US" altLang="ja-JP" sz="28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0.5</m:t>
                          </m:r>
                        </m:sup>
                      </m:sSup>
                    </m:oMath>
                  </m:oMathPara>
                </a14:m>
                <a:endParaRPr lang="en-US" altLang="ja-JP" sz="28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7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862" y="4853354"/>
                <a:ext cx="4472225" cy="60058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正方形/長方形 7"/>
          <p:cNvSpPr/>
          <p:nvPr/>
        </p:nvSpPr>
        <p:spPr>
          <a:xfrm>
            <a:off x="797562" y="5336704"/>
            <a:ext cx="37032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i="1" dirty="0" smtClean="0">
                <a:latin typeface="Times" pitchFamily="18" charset="0"/>
              </a:rPr>
              <a:t>(k </a:t>
            </a:r>
            <a:r>
              <a:rPr lang="en-US" altLang="ja-JP" sz="2000" dirty="0">
                <a:latin typeface="Times" pitchFamily="18" charset="0"/>
              </a:rPr>
              <a:t>= area APD / area </a:t>
            </a:r>
            <a:r>
              <a:rPr lang="en-US" altLang="ja-JP" sz="2000" dirty="0" err="1">
                <a:latin typeface="Times" pitchFamily="18" charset="0"/>
              </a:rPr>
              <a:t>Scint</a:t>
            </a:r>
            <a:r>
              <a:rPr lang="en-US" altLang="ja-JP" sz="2000" dirty="0">
                <a:latin typeface="Times" pitchFamily="18" charset="0"/>
              </a:rPr>
              <a:t>. = </a:t>
            </a:r>
            <a:r>
              <a:rPr lang="en-US" altLang="ja-JP" sz="2000" dirty="0" smtClean="0">
                <a:latin typeface="Times" pitchFamily="18" charset="0"/>
              </a:rPr>
              <a:t>0.3) </a:t>
            </a:r>
            <a:endParaRPr lang="ja-JP" altLang="en-US" sz="2000" dirty="0">
              <a:latin typeface="Times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正方形/長方形 4"/>
              <p:cNvSpPr/>
              <p:nvPr/>
            </p:nvSpPr>
            <p:spPr>
              <a:xfrm>
                <a:off x="554862" y="5977774"/>
                <a:ext cx="4419112" cy="9264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dirty="0"/>
                  <a:t>Best result with PMT</a:t>
                </a:r>
              </a:p>
              <a:p>
                <a:r>
                  <a:rPr lang="en-US" altLang="ja-JP" dirty="0"/>
                  <a:t>→ </a:t>
                </a:r>
                <a14:m>
                  <m:oMath xmlns:m="http://schemas.openxmlformats.org/officeDocument/2006/math">
                    <m:r>
                      <a:rPr lang="ja-JP" altLang="en-US" i="1">
                        <a:latin typeface="Cambria Math"/>
                      </a:rPr>
                      <m:t>𝜎</m:t>
                    </m:r>
                    <m:sSup>
                      <m:sSupPr>
                        <m:ctrlPr>
                          <a:rPr lang="en-US" altLang="ja-JP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i="1">
                            <a:latin typeface="Cambria Math"/>
                          </a:rPr>
                          <m:t>(</m:t>
                        </m:r>
                        <m:r>
                          <a:rPr lang="en-US" altLang="ja-JP" i="1">
                            <a:latin typeface="Cambria Math"/>
                          </a:rPr>
                          <m:t>𝐸</m:t>
                        </m:r>
                        <m:r>
                          <a:rPr lang="en-US" altLang="ja-JP" i="1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altLang="ja-JP" i="1">
                            <a:latin typeface="Cambria Math"/>
                          </a:rPr>
                          <m:t>0.5</m:t>
                        </m:r>
                      </m:sup>
                    </m:sSup>
                    <m:r>
                      <a:rPr lang="en-US" altLang="ja-JP" i="1">
                        <a:latin typeface="Cambria Math"/>
                      </a:rPr>
                      <m:t>=</m:t>
                    </m:r>
                    <m:r>
                      <m:rPr>
                        <m:nor/>
                      </m:rPr>
                      <a:rPr lang="en-US" altLang="ja-JP">
                        <a:latin typeface="Cambria Math"/>
                      </a:rPr>
                      <m:t>19 </m:t>
                    </m:r>
                    <m:r>
                      <m:rPr>
                        <m:nor/>
                      </m:rPr>
                      <a:rPr lang="en-US" altLang="ja-JP">
                        <a:latin typeface="Cambria Math"/>
                      </a:rPr>
                      <m:t>ps</m:t>
                    </m:r>
                    <m:r>
                      <m:rPr>
                        <m:nor/>
                      </m:rPr>
                      <a:rPr lang="en-US" altLang="ja-JP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en-US" altLang="ja-JP" i="1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ja-JP">
                            <a:latin typeface="Cambria Math"/>
                          </a:rPr>
                          <m:t>MeV</m:t>
                        </m:r>
                      </m:e>
                      <m:sup>
                        <m:r>
                          <a:rPr lang="en-US" altLang="ja-JP" i="1">
                            <a:latin typeface="Cambria Math"/>
                          </a:rPr>
                          <m:t>0.5</m:t>
                        </m:r>
                      </m:sup>
                    </m:sSup>
                  </m:oMath>
                </a14:m>
                <a:endParaRPr lang="en-US" altLang="ja-JP" dirty="0"/>
              </a:p>
              <a:p>
                <a:r>
                  <a:rPr lang="en-US" altLang="ja-JP" dirty="0"/>
                  <a:t>	</a:t>
                </a:r>
                <a:r>
                  <a:rPr lang="en-US" altLang="ja-JP" sz="1600" dirty="0"/>
                  <a:t>(</a:t>
                </a:r>
                <a:r>
                  <a:rPr lang="pl-PL" altLang="ja-JP" sz="1600" dirty="0"/>
                  <a:t>M.Moszynski, NIMA 337 (1993) 154.</a:t>
                </a:r>
                <a:r>
                  <a:rPr lang="en-US" altLang="ja-JP" sz="1600" dirty="0"/>
                  <a:t>)</a:t>
                </a:r>
                <a:r>
                  <a:rPr lang="pl-PL" altLang="ja-JP" sz="1600" dirty="0"/>
                  <a:t> </a:t>
                </a:r>
                <a:endParaRPr lang="en-US" altLang="ja-JP" sz="1600" dirty="0"/>
              </a:p>
            </p:txBody>
          </p:sp>
        </mc:Choice>
        <mc:Fallback xmlns="">
          <p:sp>
            <p:nvSpPr>
              <p:cNvPr id="5" name="正方形/長方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862" y="5977774"/>
                <a:ext cx="4419112" cy="926407"/>
              </a:xfrm>
              <a:prstGeom prst="rect">
                <a:avLst/>
              </a:prstGeom>
              <a:blipFill rotWithShape="1">
                <a:blip r:embed="rId4"/>
                <a:stretch>
                  <a:fillRect l="-1103" t="-3289" b="-723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6964705"/>
              </p:ext>
            </p:extLst>
          </p:nvPr>
        </p:nvGraphicFramePr>
        <p:xfrm>
          <a:off x="4881094" y="4359061"/>
          <a:ext cx="5064998" cy="2102719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306022"/>
                <a:gridCol w="689744"/>
                <a:gridCol w="689744"/>
                <a:gridCol w="689744"/>
                <a:gridCol w="689744"/>
              </a:tblGrid>
              <a:tr h="334879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Times" pitchFamily="18" charset="0"/>
                        </a:rPr>
                        <a:t>properties</a:t>
                      </a:r>
                      <a:endParaRPr kumimoji="1" lang="ja-JP" altLang="en-US" sz="14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Times" pitchFamily="18" charset="0"/>
                        </a:rPr>
                        <a:t>BC418</a:t>
                      </a:r>
                      <a:endParaRPr kumimoji="1" lang="ja-JP" altLang="en-US" sz="12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Times" pitchFamily="18" charset="0"/>
                        </a:rPr>
                        <a:t>BC420</a:t>
                      </a:r>
                      <a:endParaRPr kumimoji="1" lang="ja-JP" altLang="en-US" sz="12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Times" pitchFamily="18" charset="0"/>
                        </a:rPr>
                        <a:t>BC422</a:t>
                      </a:r>
                      <a:endParaRPr kumimoji="1" lang="ja-JP" altLang="en-US" sz="12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Times" pitchFamily="18" charset="0"/>
                        </a:rPr>
                        <a:t>BC404</a:t>
                      </a:r>
                      <a:endParaRPr kumimoji="1" lang="ja-JP" altLang="en-US" sz="1200" dirty="0">
                        <a:latin typeface="Times" pitchFamily="18" charset="0"/>
                      </a:endParaRPr>
                    </a:p>
                  </a:txBody>
                  <a:tcPr/>
                </a:tc>
              </a:tr>
              <a:tr h="334879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Times" pitchFamily="18" charset="0"/>
                        </a:rPr>
                        <a:t>Light Output [% </a:t>
                      </a:r>
                      <a:r>
                        <a:rPr kumimoji="1" lang="en-US" altLang="ja-JP" sz="1400" dirty="0" err="1" smtClean="0">
                          <a:latin typeface="Times" pitchFamily="18" charset="0"/>
                        </a:rPr>
                        <a:t>Anthracene</a:t>
                      </a:r>
                      <a:r>
                        <a:rPr kumimoji="1" lang="en-US" altLang="ja-JP" sz="1400" dirty="0" smtClean="0">
                          <a:latin typeface="Times" pitchFamily="18" charset="0"/>
                        </a:rPr>
                        <a:t>]</a:t>
                      </a:r>
                      <a:endParaRPr kumimoji="1" lang="ja-JP" altLang="en-US" sz="14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solidFill>
                            <a:srgbClr val="FF0000"/>
                          </a:solidFill>
                          <a:latin typeface="Times" pitchFamily="18" charset="0"/>
                        </a:rPr>
                        <a:t>67</a:t>
                      </a:r>
                      <a:endParaRPr kumimoji="1" lang="ja-JP" altLang="en-US" sz="1800" dirty="0">
                        <a:solidFill>
                          <a:srgbClr val="FF0000"/>
                        </a:solidFill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Times" pitchFamily="18" charset="0"/>
                        </a:rPr>
                        <a:t>64</a:t>
                      </a:r>
                      <a:endParaRPr kumimoji="1" lang="ja-JP" altLang="en-US" sz="16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Times" pitchFamily="18" charset="0"/>
                        </a:rPr>
                        <a:t>55</a:t>
                      </a:r>
                      <a:endParaRPr kumimoji="1" lang="ja-JP" altLang="en-US" sz="16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Times" pitchFamily="18" charset="0"/>
                        </a:rPr>
                        <a:t>68</a:t>
                      </a:r>
                      <a:endParaRPr kumimoji="1" lang="ja-JP" altLang="en-US" sz="1600" dirty="0">
                        <a:latin typeface="Times" pitchFamily="18" charset="0"/>
                      </a:endParaRPr>
                    </a:p>
                  </a:txBody>
                  <a:tcPr/>
                </a:tc>
              </a:tr>
              <a:tr h="334879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Times" pitchFamily="18" charset="0"/>
                        </a:rPr>
                        <a:t>Rise Time</a:t>
                      </a:r>
                      <a:r>
                        <a:rPr kumimoji="1" lang="en-US" altLang="ja-JP" sz="1400" baseline="0" dirty="0" smtClean="0">
                          <a:latin typeface="Times" pitchFamily="18" charset="0"/>
                        </a:rPr>
                        <a:t> [ns]</a:t>
                      </a:r>
                      <a:endParaRPr kumimoji="1" lang="ja-JP" altLang="en-US" sz="14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Times" pitchFamily="18" charset="0"/>
                        </a:rPr>
                        <a:t>0.5</a:t>
                      </a:r>
                      <a:endParaRPr kumimoji="1" lang="ja-JP" altLang="en-US" sz="16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Times" pitchFamily="18" charset="0"/>
                        </a:rPr>
                        <a:t>0.5</a:t>
                      </a:r>
                      <a:endParaRPr kumimoji="1" lang="ja-JP" altLang="en-US" sz="16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 smtClean="0">
                          <a:solidFill>
                            <a:srgbClr val="FF0000"/>
                          </a:solidFill>
                          <a:latin typeface="Times" pitchFamily="18" charset="0"/>
                        </a:rPr>
                        <a:t>0.35</a:t>
                      </a:r>
                      <a:endParaRPr kumimoji="1" lang="ja-JP" altLang="en-US" sz="1800" b="1" dirty="0">
                        <a:solidFill>
                          <a:srgbClr val="FF0000"/>
                        </a:solidFill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Times" pitchFamily="18" charset="0"/>
                        </a:rPr>
                        <a:t>0.7</a:t>
                      </a:r>
                      <a:endParaRPr kumimoji="1" lang="ja-JP" altLang="en-US" sz="1600" dirty="0">
                        <a:latin typeface="Times" pitchFamily="18" charset="0"/>
                      </a:endParaRPr>
                    </a:p>
                  </a:txBody>
                  <a:tcPr/>
                </a:tc>
              </a:tr>
              <a:tr h="334879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Times" pitchFamily="18" charset="0"/>
                        </a:rPr>
                        <a:t>Decay Time</a:t>
                      </a:r>
                      <a:r>
                        <a:rPr kumimoji="1" lang="en-US" altLang="ja-JP" sz="1400" baseline="0" dirty="0" smtClean="0">
                          <a:latin typeface="Times" pitchFamily="18" charset="0"/>
                        </a:rPr>
                        <a:t> [ns]</a:t>
                      </a:r>
                      <a:endParaRPr kumimoji="1" lang="ja-JP" altLang="en-US" sz="14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Times" pitchFamily="18" charset="0"/>
                        </a:rPr>
                        <a:t>1.4</a:t>
                      </a:r>
                      <a:endParaRPr kumimoji="1" lang="ja-JP" altLang="en-US" sz="16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Times" pitchFamily="18" charset="0"/>
                        </a:rPr>
                        <a:t>1.5</a:t>
                      </a:r>
                      <a:endParaRPr kumimoji="1" lang="ja-JP" altLang="en-US" sz="16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Times" pitchFamily="18" charset="0"/>
                        </a:rPr>
                        <a:t>1.6</a:t>
                      </a:r>
                      <a:endParaRPr kumimoji="1" lang="ja-JP" altLang="en-US" sz="16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Times" pitchFamily="18" charset="0"/>
                        </a:rPr>
                        <a:t>1.8</a:t>
                      </a:r>
                      <a:endParaRPr kumimoji="1" lang="ja-JP" altLang="en-US" sz="1600" dirty="0">
                        <a:latin typeface="Times" pitchFamily="18" charset="0"/>
                      </a:endParaRPr>
                    </a:p>
                  </a:txBody>
                  <a:tcPr/>
                </a:tc>
              </a:tr>
              <a:tr h="334879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Times" pitchFamily="18" charset="0"/>
                        </a:rPr>
                        <a:t>Wavelength </a:t>
                      </a:r>
                      <a:r>
                        <a:rPr kumimoji="1" lang="en-US" altLang="ja-JP" sz="1400" baseline="0" dirty="0" smtClean="0">
                          <a:latin typeface="Times" pitchFamily="18" charset="0"/>
                        </a:rPr>
                        <a:t> [nm]</a:t>
                      </a:r>
                      <a:endParaRPr kumimoji="1" lang="ja-JP" altLang="en-US" sz="14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Times" pitchFamily="18" charset="0"/>
                        </a:rPr>
                        <a:t>391</a:t>
                      </a:r>
                      <a:endParaRPr kumimoji="1" lang="ja-JP" altLang="en-US" sz="16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Times" pitchFamily="18" charset="0"/>
                        </a:rPr>
                        <a:t>391</a:t>
                      </a:r>
                      <a:endParaRPr kumimoji="1" lang="ja-JP" altLang="en-US" sz="16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Times" pitchFamily="18" charset="0"/>
                        </a:rPr>
                        <a:t>370</a:t>
                      </a:r>
                      <a:endParaRPr kumimoji="1" lang="ja-JP" altLang="en-US" sz="16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Times" pitchFamily="18" charset="0"/>
                        </a:rPr>
                        <a:t>408</a:t>
                      </a:r>
                      <a:endParaRPr kumimoji="1" lang="ja-JP" altLang="en-US" sz="1600" dirty="0">
                        <a:latin typeface="Times" pitchFamily="18" charset="0"/>
                      </a:endParaRPr>
                    </a:p>
                  </a:txBody>
                  <a:tcPr/>
                </a:tc>
              </a:tr>
              <a:tr h="334879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Times" pitchFamily="18" charset="0"/>
                        </a:rPr>
                        <a:t>Attenuation Length [cm]</a:t>
                      </a:r>
                      <a:endParaRPr kumimoji="1" lang="ja-JP" altLang="en-US" sz="14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 smtClean="0">
                          <a:solidFill>
                            <a:srgbClr val="FF0000"/>
                          </a:solidFill>
                          <a:latin typeface="Times" pitchFamily="18" charset="0"/>
                        </a:rPr>
                        <a:t>100</a:t>
                      </a:r>
                      <a:endParaRPr kumimoji="1" lang="ja-JP" altLang="en-US" sz="1800" b="1" dirty="0">
                        <a:solidFill>
                          <a:srgbClr val="FF0000"/>
                        </a:solidFill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Times" pitchFamily="18" charset="0"/>
                        </a:rPr>
                        <a:t>110</a:t>
                      </a:r>
                      <a:endParaRPr kumimoji="1" lang="ja-JP" altLang="en-US" sz="16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Times" pitchFamily="18" charset="0"/>
                        </a:rPr>
                        <a:t>8</a:t>
                      </a:r>
                      <a:endParaRPr kumimoji="1" lang="ja-JP" altLang="en-US" sz="16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Times" pitchFamily="18" charset="0"/>
                        </a:rPr>
                        <a:t>140</a:t>
                      </a:r>
                      <a:endParaRPr kumimoji="1" lang="ja-JP" altLang="en-US" sz="1600" dirty="0">
                        <a:latin typeface="Times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1" name="直線矢印コネクタ 10"/>
          <p:cNvCxnSpPr/>
          <p:nvPr/>
        </p:nvCxnSpPr>
        <p:spPr>
          <a:xfrm>
            <a:off x="9650445" y="4204513"/>
            <a:ext cx="0" cy="166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8842850" y="3961130"/>
            <a:ext cx="1237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Times" pitchFamily="18" charset="0"/>
                <a:ea typeface="メイリオ" pitchFamily="50" charset="-128"/>
                <a:cs typeface="メイリオ" pitchFamily="50" charset="-128"/>
              </a:rPr>
              <a:t>current TC bar</a:t>
            </a:r>
            <a:endParaRPr kumimoji="1" lang="ja-JP" altLang="en-US" sz="2000" dirty="0" smtClean="0">
              <a:latin typeface="Times" pitchFamily="18" charset="0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763379" y="1193533"/>
            <a:ext cx="7061143" cy="2595062"/>
          </a:xfrm>
        </p:spPr>
        <p:txBody>
          <a:bodyPr/>
          <a:lstStyle/>
          <a:p>
            <a:r>
              <a:rPr kumimoji="1" lang="en-US" altLang="ja-JP" sz="2000" dirty="0" smtClean="0"/>
              <a:t>Ultra-fast scintillator + </a:t>
            </a:r>
            <a:r>
              <a:rPr kumimoji="1" lang="en-US" altLang="ja-JP" sz="2000" dirty="0" err="1" smtClean="0"/>
              <a:t>SiPMs</a:t>
            </a:r>
            <a:endParaRPr kumimoji="1" lang="en-US" altLang="ja-JP" sz="2000" dirty="0" smtClean="0"/>
          </a:p>
          <a:p>
            <a:pPr lvl="1"/>
            <a:r>
              <a:rPr kumimoji="1" lang="en-US" altLang="ja-JP" sz="1800" dirty="0" smtClean="0"/>
              <a:t>High performance was </a:t>
            </a:r>
            <a:r>
              <a:rPr kumimoji="1" lang="en-US" altLang="ja-JP" sz="1800" dirty="0" smtClean="0">
                <a:solidFill>
                  <a:srgbClr val="C00000"/>
                </a:solidFill>
              </a:rPr>
              <a:t>already proved</a:t>
            </a:r>
            <a:r>
              <a:rPr kumimoji="1" lang="en-US" altLang="ja-JP" sz="1800" dirty="0" smtClean="0"/>
              <a:t> by PSI </a:t>
            </a:r>
            <a:r>
              <a:rPr kumimoji="1" lang="en-US" altLang="ja-JP" sz="1800" dirty="0" err="1" smtClean="0"/>
              <a:t>muSR</a:t>
            </a:r>
            <a:r>
              <a:rPr kumimoji="1" lang="en-US" altLang="ja-JP" sz="1800" dirty="0" smtClean="0"/>
              <a:t> group with smaller counter</a:t>
            </a:r>
          </a:p>
          <a:p>
            <a:pPr lvl="2"/>
            <a:r>
              <a:rPr kumimoji="1" lang="en-US" altLang="ja-JP" sz="1800" dirty="0" smtClean="0"/>
              <a:t>Better intrinsic resolution than PMTs</a:t>
            </a:r>
          </a:p>
          <a:p>
            <a:pPr lvl="2"/>
            <a:r>
              <a:rPr kumimoji="1" lang="en-US" altLang="ja-JP" sz="1800" dirty="0" smtClean="0"/>
              <a:t>Resolution scales as # of observed </a:t>
            </a:r>
            <a:r>
              <a:rPr kumimoji="1" lang="en-US" altLang="ja-JP" sz="1800" dirty="0" err="1" smtClean="0"/>
              <a:t>p.e.</a:t>
            </a:r>
            <a:endParaRPr kumimoji="1" lang="en-US" altLang="ja-JP" sz="1800" dirty="0" smtClean="0"/>
          </a:p>
          <a:p>
            <a:pPr lvl="2"/>
            <a:r>
              <a:rPr kumimoji="1" lang="en-US" altLang="ja-JP" sz="1800" dirty="0"/>
              <a:t>S</a:t>
            </a:r>
            <a:r>
              <a:rPr kumimoji="1" lang="en-US" altLang="ja-JP" sz="1800" dirty="0" smtClean="0"/>
              <a:t>mall coverage can be recovered by using several </a:t>
            </a:r>
            <a:r>
              <a:rPr kumimoji="1" lang="en-US" altLang="ja-JP" sz="1800" dirty="0" err="1" smtClean="0"/>
              <a:t>SiPMs</a:t>
            </a:r>
            <a:r>
              <a:rPr kumimoji="1" lang="en-US" altLang="ja-JP" sz="1800" dirty="0" smtClean="0"/>
              <a:t> connected in parallel or </a:t>
            </a:r>
            <a:r>
              <a:rPr kumimoji="1" lang="en-US" altLang="ja-JP" sz="1800" b="1" dirty="0" smtClean="0">
                <a:solidFill>
                  <a:srgbClr val="FF0000"/>
                </a:solidFill>
              </a:rPr>
              <a:t>series</a:t>
            </a:r>
          </a:p>
          <a:p>
            <a:pPr lvl="2"/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91976" y="4263346"/>
            <a:ext cx="4008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Times" pitchFamily="18" charset="0"/>
              </a:rPr>
              <a:t>Measured resolution for small counter </a:t>
            </a:r>
          </a:p>
          <a:p>
            <a:r>
              <a:rPr kumimoji="1" lang="en-US" altLang="ja-JP" b="1" dirty="0" smtClean="0">
                <a:latin typeface="Times" pitchFamily="18" charset="0"/>
              </a:rPr>
              <a:t>with </a:t>
            </a:r>
            <a:r>
              <a:rPr kumimoji="1" lang="en-US" altLang="ja-JP" b="1" dirty="0" err="1" smtClean="0">
                <a:latin typeface="Times" pitchFamily="18" charset="0"/>
              </a:rPr>
              <a:t>SiPM</a:t>
            </a:r>
            <a:r>
              <a:rPr kumimoji="1" lang="en-US" altLang="ja-JP" b="1" dirty="0" smtClean="0">
                <a:latin typeface="Times" pitchFamily="18" charset="0"/>
              </a:rPr>
              <a:t> readout</a:t>
            </a:r>
            <a:endParaRPr kumimoji="1" lang="ja-JP" altLang="en-US" b="1" dirty="0" smtClean="0">
              <a:latin typeface="Times" pitchFamily="18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607652" y="6611793"/>
            <a:ext cx="5655715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3200" b="1" dirty="0" smtClean="0">
                <a:solidFill>
                  <a:srgbClr val="FF0000"/>
                </a:solidFill>
                <a:latin typeface="Times" pitchFamily="18" charset="0"/>
              </a:rPr>
              <a:t>Established (basic) technology</a:t>
            </a:r>
            <a:endParaRPr kumimoji="1" lang="ja-JP" altLang="en-US" sz="2400" b="1" dirty="0" smtClean="0">
              <a:solidFill>
                <a:srgbClr val="FF0000"/>
              </a:solidFill>
              <a:latin typeface="Times" pitchFamily="18" charset="0"/>
            </a:endParaRPr>
          </a:p>
        </p:txBody>
      </p:sp>
      <p:sp>
        <p:nvSpPr>
          <p:cNvPr id="13" name="日付プレースホルダー 1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56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Single Counter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8742" y="1159748"/>
            <a:ext cx="2589555" cy="2809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コンテンツ プレースホルダー 2"/>
              <p:cNvSpPr>
                <a:spLocks noGrp="1"/>
              </p:cNvSpPr>
              <p:nvPr/>
            </p:nvSpPr>
            <p:spPr>
              <a:xfrm>
                <a:off x="554862" y="4853354"/>
                <a:ext cx="4472225" cy="60058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ja-JP" altLang="en-US" sz="280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𝜎</m:t>
                      </m:r>
                      <m:sSup>
                        <m:sSupPr>
                          <m:ctrlPr>
                            <a:rPr lang="en-US" altLang="ja-JP" sz="28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altLang="ja-JP" sz="28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altLang="ja-JP" sz="28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𝑘</m:t>
                          </m:r>
                          <m:r>
                            <a:rPr lang="en-US" altLang="ja-JP" sz="2800" i="1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altLang="ja-JP" sz="28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𝐸</m:t>
                          </m:r>
                          <m:r>
                            <a:rPr lang="en-US" altLang="ja-JP" sz="2800" b="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en-US" altLang="ja-JP" sz="28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0.5</m:t>
                          </m:r>
                        </m:sup>
                      </m:sSup>
                      <m:r>
                        <a:rPr lang="en-US" altLang="ja-JP" sz="2800" i="1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r>
                        <a:rPr lang="en-US" altLang="ja-JP" sz="2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15</m:t>
                      </m:r>
                      <m:r>
                        <a:rPr lang="en-US" altLang="ja-JP" sz="2800" i="1">
                          <a:solidFill>
                            <a:prstClr val="black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en-US" altLang="ja-JP" sz="2800">
                          <a:solidFill>
                            <a:prstClr val="black"/>
                          </a:solidFill>
                          <a:latin typeface="Cambria Math"/>
                        </a:rPr>
                        <m:t>ps</m:t>
                      </m:r>
                      <m:r>
                        <m:rPr>
                          <m:nor/>
                        </m:rPr>
                        <a:rPr lang="en-US" altLang="ja-JP" sz="280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en-US" altLang="ja-JP" sz="28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 altLang="ja-JP" sz="280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MeV</m:t>
                          </m:r>
                        </m:e>
                        <m:sup>
                          <m:r>
                            <a:rPr lang="en-US" altLang="ja-JP" sz="28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0.5</m:t>
                          </m:r>
                        </m:sup>
                      </m:sSup>
                    </m:oMath>
                  </m:oMathPara>
                </a14:m>
                <a:endParaRPr lang="en-US" altLang="ja-JP" sz="28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7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862" y="4853354"/>
                <a:ext cx="4472225" cy="60058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正方形/長方形 7"/>
          <p:cNvSpPr/>
          <p:nvPr/>
        </p:nvSpPr>
        <p:spPr>
          <a:xfrm>
            <a:off x="797562" y="5336704"/>
            <a:ext cx="37032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i="1" dirty="0" smtClean="0">
                <a:latin typeface="Times" pitchFamily="18" charset="0"/>
              </a:rPr>
              <a:t>(k </a:t>
            </a:r>
            <a:r>
              <a:rPr lang="en-US" altLang="ja-JP" sz="2000" dirty="0">
                <a:latin typeface="Times" pitchFamily="18" charset="0"/>
              </a:rPr>
              <a:t>= area APD / area </a:t>
            </a:r>
            <a:r>
              <a:rPr lang="en-US" altLang="ja-JP" sz="2000" dirty="0" err="1">
                <a:latin typeface="Times" pitchFamily="18" charset="0"/>
              </a:rPr>
              <a:t>Scint</a:t>
            </a:r>
            <a:r>
              <a:rPr lang="en-US" altLang="ja-JP" sz="2000" dirty="0">
                <a:latin typeface="Times" pitchFamily="18" charset="0"/>
              </a:rPr>
              <a:t>. = </a:t>
            </a:r>
            <a:r>
              <a:rPr lang="en-US" altLang="ja-JP" sz="2000" dirty="0" smtClean="0">
                <a:latin typeface="Times" pitchFamily="18" charset="0"/>
              </a:rPr>
              <a:t>0.3) </a:t>
            </a:r>
            <a:endParaRPr lang="ja-JP" altLang="en-US" sz="2000" dirty="0">
              <a:latin typeface="Times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正方形/長方形 4"/>
              <p:cNvSpPr/>
              <p:nvPr/>
            </p:nvSpPr>
            <p:spPr>
              <a:xfrm>
                <a:off x="554862" y="5977774"/>
                <a:ext cx="4419112" cy="9264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dirty="0"/>
                  <a:t>Best result with PMT</a:t>
                </a:r>
              </a:p>
              <a:p>
                <a:r>
                  <a:rPr lang="en-US" altLang="ja-JP" dirty="0"/>
                  <a:t>→ </a:t>
                </a:r>
                <a14:m>
                  <m:oMath xmlns:m="http://schemas.openxmlformats.org/officeDocument/2006/math">
                    <m:r>
                      <a:rPr lang="ja-JP" altLang="en-US" i="1">
                        <a:latin typeface="Cambria Math"/>
                      </a:rPr>
                      <m:t>𝜎</m:t>
                    </m:r>
                    <m:sSup>
                      <m:sSupPr>
                        <m:ctrlPr>
                          <a:rPr lang="en-US" altLang="ja-JP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i="1">
                            <a:latin typeface="Cambria Math"/>
                          </a:rPr>
                          <m:t>(</m:t>
                        </m:r>
                        <m:r>
                          <a:rPr lang="en-US" altLang="ja-JP" i="1">
                            <a:latin typeface="Cambria Math"/>
                          </a:rPr>
                          <m:t>𝐸</m:t>
                        </m:r>
                        <m:r>
                          <a:rPr lang="en-US" altLang="ja-JP" i="1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altLang="ja-JP" i="1">
                            <a:latin typeface="Cambria Math"/>
                          </a:rPr>
                          <m:t>0.5</m:t>
                        </m:r>
                      </m:sup>
                    </m:sSup>
                    <m:r>
                      <a:rPr lang="en-US" altLang="ja-JP" i="1">
                        <a:latin typeface="Cambria Math"/>
                      </a:rPr>
                      <m:t>=</m:t>
                    </m:r>
                    <m:r>
                      <m:rPr>
                        <m:nor/>
                      </m:rPr>
                      <a:rPr lang="en-US" altLang="ja-JP">
                        <a:latin typeface="Cambria Math"/>
                      </a:rPr>
                      <m:t>19 </m:t>
                    </m:r>
                    <m:r>
                      <m:rPr>
                        <m:nor/>
                      </m:rPr>
                      <a:rPr lang="en-US" altLang="ja-JP">
                        <a:latin typeface="Cambria Math"/>
                      </a:rPr>
                      <m:t>ps</m:t>
                    </m:r>
                    <m:r>
                      <m:rPr>
                        <m:nor/>
                      </m:rPr>
                      <a:rPr lang="en-US" altLang="ja-JP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en-US" altLang="ja-JP" i="1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ja-JP">
                            <a:latin typeface="Cambria Math"/>
                          </a:rPr>
                          <m:t>MeV</m:t>
                        </m:r>
                      </m:e>
                      <m:sup>
                        <m:r>
                          <a:rPr lang="en-US" altLang="ja-JP" i="1">
                            <a:latin typeface="Cambria Math"/>
                          </a:rPr>
                          <m:t>0.5</m:t>
                        </m:r>
                      </m:sup>
                    </m:sSup>
                  </m:oMath>
                </a14:m>
                <a:endParaRPr lang="en-US" altLang="ja-JP" dirty="0"/>
              </a:p>
              <a:p>
                <a:r>
                  <a:rPr lang="en-US" altLang="ja-JP" dirty="0"/>
                  <a:t>	</a:t>
                </a:r>
                <a:r>
                  <a:rPr lang="en-US" altLang="ja-JP" sz="1600" dirty="0"/>
                  <a:t>(</a:t>
                </a:r>
                <a:r>
                  <a:rPr lang="pl-PL" altLang="ja-JP" sz="1600" dirty="0"/>
                  <a:t>M.Moszynski, NIMA 337 (1993) 154.</a:t>
                </a:r>
                <a:r>
                  <a:rPr lang="en-US" altLang="ja-JP" sz="1600" dirty="0"/>
                  <a:t>)</a:t>
                </a:r>
                <a:r>
                  <a:rPr lang="pl-PL" altLang="ja-JP" sz="1600" dirty="0"/>
                  <a:t> </a:t>
                </a:r>
                <a:endParaRPr lang="en-US" altLang="ja-JP" sz="1600" dirty="0"/>
              </a:p>
            </p:txBody>
          </p:sp>
        </mc:Choice>
        <mc:Fallback xmlns="">
          <p:sp>
            <p:nvSpPr>
              <p:cNvPr id="5" name="正方形/長方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862" y="5977774"/>
                <a:ext cx="4419112" cy="926407"/>
              </a:xfrm>
              <a:prstGeom prst="rect">
                <a:avLst/>
              </a:prstGeom>
              <a:blipFill rotWithShape="1">
                <a:blip r:embed="rId4"/>
                <a:stretch>
                  <a:fillRect l="-1103" t="-3289" b="-723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4494874"/>
              </p:ext>
            </p:extLst>
          </p:nvPr>
        </p:nvGraphicFramePr>
        <p:xfrm>
          <a:off x="4881094" y="4359061"/>
          <a:ext cx="5064998" cy="2102719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306022"/>
                <a:gridCol w="689744"/>
                <a:gridCol w="689744"/>
                <a:gridCol w="689744"/>
                <a:gridCol w="689744"/>
              </a:tblGrid>
              <a:tr h="334879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Times" pitchFamily="18" charset="0"/>
                        </a:rPr>
                        <a:t>properties</a:t>
                      </a:r>
                      <a:endParaRPr kumimoji="1" lang="ja-JP" altLang="en-US" sz="14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Times" pitchFamily="18" charset="0"/>
                        </a:rPr>
                        <a:t>BC418</a:t>
                      </a:r>
                      <a:endParaRPr kumimoji="1" lang="ja-JP" altLang="en-US" sz="12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Times" pitchFamily="18" charset="0"/>
                        </a:rPr>
                        <a:t>BC420</a:t>
                      </a:r>
                      <a:endParaRPr kumimoji="1" lang="ja-JP" altLang="en-US" sz="12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Times" pitchFamily="18" charset="0"/>
                        </a:rPr>
                        <a:t>BC422</a:t>
                      </a:r>
                      <a:endParaRPr kumimoji="1" lang="ja-JP" altLang="en-US" sz="12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Times" pitchFamily="18" charset="0"/>
                        </a:rPr>
                        <a:t>BC404</a:t>
                      </a:r>
                      <a:endParaRPr kumimoji="1" lang="ja-JP" altLang="en-US" sz="1200" dirty="0">
                        <a:latin typeface="Times" pitchFamily="18" charset="0"/>
                      </a:endParaRPr>
                    </a:p>
                  </a:txBody>
                  <a:tcPr/>
                </a:tc>
              </a:tr>
              <a:tr h="334879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Times" pitchFamily="18" charset="0"/>
                        </a:rPr>
                        <a:t>Light Output [% </a:t>
                      </a:r>
                      <a:r>
                        <a:rPr kumimoji="1" lang="en-US" altLang="ja-JP" sz="1400" dirty="0" err="1" smtClean="0">
                          <a:latin typeface="Times" pitchFamily="18" charset="0"/>
                        </a:rPr>
                        <a:t>Anthracene</a:t>
                      </a:r>
                      <a:r>
                        <a:rPr kumimoji="1" lang="en-US" altLang="ja-JP" sz="1400" dirty="0" smtClean="0">
                          <a:latin typeface="Times" pitchFamily="18" charset="0"/>
                        </a:rPr>
                        <a:t>]</a:t>
                      </a:r>
                      <a:endParaRPr kumimoji="1" lang="ja-JP" altLang="en-US" sz="14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solidFill>
                            <a:srgbClr val="FF0000"/>
                          </a:solidFill>
                          <a:latin typeface="Times" pitchFamily="18" charset="0"/>
                        </a:rPr>
                        <a:t>67</a:t>
                      </a:r>
                      <a:endParaRPr kumimoji="1" lang="ja-JP" altLang="en-US" sz="1800" dirty="0">
                        <a:solidFill>
                          <a:srgbClr val="FF0000"/>
                        </a:solidFill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Times" pitchFamily="18" charset="0"/>
                        </a:rPr>
                        <a:t>64</a:t>
                      </a:r>
                      <a:endParaRPr kumimoji="1" lang="ja-JP" altLang="en-US" sz="16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Times" pitchFamily="18" charset="0"/>
                        </a:rPr>
                        <a:t>55</a:t>
                      </a:r>
                      <a:endParaRPr kumimoji="1" lang="ja-JP" altLang="en-US" sz="16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Times" pitchFamily="18" charset="0"/>
                        </a:rPr>
                        <a:t>68</a:t>
                      </a:r>
                      <a:endParaRPr kumimoji="1" lang="ja-JP" altLang="en-US" sz="1600" dirty="0">
                        <a:latin typeface="Times" pitchFamily="18" charset="0"/>
                      </a:endParaRPr>
                    </a:p>
                  </a:txBody>
                  <a:tcPr/>
                </a:tc>
              </a:tr>
              <a:tr h="334879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Times" pitchFamily="18" charset="0"/>
                        </a:rPr>
                        <a:t>Rise Time</a:t>
                      </a:r>
                      <a:r>
                        <a:rPr kumimoji="1" lang="en-US" altLang="ja-JP" sz="1400" baseline="0" dirty="0" smtClean="0">
                          <a:latin typeface="Times" pitchFamily="18" charset="0"/>
                        </a:rPr>
                        <a:t> [ns]</a:t>
                      </a:r>
                      <a:endParaRPr kumimoji="1" lang="ja-JP" altLang="en-US" sz="14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Times" pitchFamily="18" charset="0"/>
                        </a:rPr>
                        <a:t>0.5</a:t>
                      </a:r>
                      <a:endParaRPr kumimoji="1" lang="ja-JP" altLang="en-US" sz="16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Times" pitchFamily="18" charset="0"/>
                        </a:rPr>
                        <a:t>0.5</a:t>
                      </a:r>
                      <a:endParaRPr kumimoji="1" lang="ja-JP" altLang="en-US" sz="16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 smtClean="0">
                          <a:solidFill>
                            <a:srgbClr val="FF0000"/>
                          </a:solidFill>
                          <a:latin typeface="Times" pitchFamily="18" charset="0"/>
                        </a:rPr>
                        <a:t>0.35</a:t>
                      </a:r>
                      <a:endParaRPr kumimoji="1" lang="ja-JP" altLang="en-US" sz="1800" b="1" dirty="0">
                        <a:solidFill>
                          <a:srgbClr val="FF0000"/>
                        </a:solidFill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Times" pitchFamily="18" charset="0"/>
                        </a:rPr>
                        <a:t>0.7</a:t>
                      </a:r>
                      <a:endParaRPr kumimoji="1" lang="ja-JP" altLang="en-US" sz="1600" dirty="0">
                        <a:latin typeface="Times" pitchFamily="18" charset="0"/>
                      </a:endParaRPr>
                    </a:p>
                  </a:txBody>
                  <a:tcPr/>
                </a:tc>
              </a:tr>
              <a:tr h="334879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Times" pitchFamily="18" charset="0"/>
                        </a:rPr>
                        <a:t>Decay Time</a:t>
                      </a:r>
                      <a:r>
                        <a:rPr kumimoji="1" lang="en-US" altLang="ja-JP" sz="1400" baseline="0" dirty="0" smtClean="0">
                          <a:latin typeface="Times" pitchFamily="18" charset="0"/>
                        </a:rPr>
                        <a:t> [ns]</a:t>
                      </a:r>
                      <a:endParaRPr kumimoji="1" lang="ja-JP" altLang="en-US" sz="14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Times" pitchFamily="18" charset="0"/>
                        </a:rPr>
                        <a:t>1.4</a:t>
                      </a:r>
                      <a:endParaRPr kumimoji="1" lang="ja-JP" altLang="en-US" sz="16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Times" pitchFamily="18" charset="0"/>
                        </a:rPr>
                        <a:t>1.5</a:t>
                      </a:r>
                      <a:endParaRPr kumimoji="1" lang="ja-JP" altLang="en-US" sz="16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Times" pitchFamily="18" charset="0"/>
                        </a:rPr>
                        <a:t>1.6</a:t>
                      </a:r>
                      <a:endParaRPr kumimoji="1" lang="ja-JP" altLang="en-US" sz="16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Times" pitchFamily="18" charset="0"/>
                        </a:rPr>
                        <a:t>1.8</a:t>
                      </a:r>
                      <a:endParaRPr kumimoji="1" lang="ja-JP" altLang="en-US" sz="1600" dirty="0">
                        <a:latin typeface="Times" pitchFamily="18" charset="0"/>
                      </a:endParaRPr>
                    </a:p>
                  </a:txBody>
                  <a:tcPr/>
                </a:tc>
              </a:tr>
              <a:tr h="334879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Times" pitchFamily="18" charset="0"/>
                        </a:rPr>
                        <a:t>Wavelength </a:t>
                      </a:r>
                      <a:r>
                        <a:rPr kumimoji="1" lang="en-US" altLang="ja-JP" sz="1400" baseline="0" dirty="0" smtClean="0">
                          <a:latin typeface="Times" pitchFamily="18" charset="0"/>
                        </a:rPr>
                        <a:t> [nm]</a:t>
                      </a:r>
                      <a:endParaRPr kumimoji="1" lang="ja-JP" altLang="en-US" sz="14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Times" pitchFamily="18" charset="0"/>
                        </a:rPr>
                        <a:t>391</a:t>
                      </a:r>
                      <a:endParaRPr kumimoji="1" lang="ja-JP" altLang="en-US" sz="16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Times" pitchFamily="18" charset="0"/>
                        </a:rPr>
                        <a:t>391</a:t>
                      </a:r>
                      <a:endParaRPr kumimoji="1" lang="ja-JP" altLang="en-US" sz="16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Times" pitchFamily="18" charset="0"/>
                        </a:rPr>
                        <a:t>370</a:t>
                      </a:r>
                      <a:endParaRPr kumimoji="1" lang="ja-JP" altLang="en-US" sz="16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Times" pitchFamily="18" charset="0"/>
                        </a:rPr>
                        <a:t>408</a:t>
                      </a:r>
                      <a:endParaRPr kumimoji="1" lang="ja-JP" altLang="en-US" sz="1600" dirty="0">
                        <a:latin typeface="Times" pitchFamily="18" charset="0"/>
                      </a:endParaRPr>
                    </a:p>
                  </a:txBody>
                  <a:tcPr/>
                </a:tc>
              </a:tr>
              <a:tr h="334879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Times" pitchFamily="18" charset="0"/>
                        </a:rPr>
                        <a:t>Attenuation Length [cm]</a:t>
                      </a:r>
                      <a:endParaRPr kumimoji="1" lang="ja-JP" altLang="en-US" sz="14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 smtClean="0">
                          <a:solidFill>
                            <a:srgbClr val="FF0000"/>
                          </a:solidFill>
                          <a:latin typeface="Times" pitchFamily="18" charset="0"/>
                        </a:rPr>
                        <a:t>100</a:t>
                      </a:r>
                      <a:endParaRPr kumimoji="1" lang="ja-JP" altLang="en-US" sz="1800" b="1" dirty="0">
                        <a:solidFill>
                          <a:srgbClr val="FF0000"/>
                        </a:solidFill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Times" pitchFamily="18" charset="0"/>
                        </a:rPr>
                        <a:t>110</a:t>
                      </a:r>
                      <a:endParaRPr kumimoji="1" lang="ja-JP" altLang="en-US" sz="16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Times" pitchFamily="18" charset="0"/>
                        </a:rPr>
                        <a:t>8</a:t>
                      </a:r>
                      <a:endParaRPr kumimoji="1" lang="ja-JP" altLang="en-US" sz="16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Times" pitchFamily="18" charset="0"/>
                        </a:rPr>
                        <a:t>140</a:t>
                      </a:r>
                      <a:endParaRPr kumimoji="1" lang="ja-JP" altLang="en-US" sz="1600" dirty="0">
                        <a:latin typeface="Times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1" name="直線矢印コネクタ 10"/>
          <p:cNvCxnSpPr/>
          <p:nvPr/>
        </p:nvCxnSpPr>
        <p:spPr>
          <a:xfrm>
            <a:off x="9650445" y="4204513"/>
            <a:ext cx="0" cy="166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8842850" y="3961130"/>
            <a:ext cx="1237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Times" pitchFamily="18" charset="0"/>
                <a:ea typeface="メイリオ" pitchFamily="50" charset="-128"/>
                <a:cs typeface="メイリオ" pitchFamily="50" charset="-128"/>
              </a:rPr>
              <a:t>current TC bar</a:t>
            </a:r>
            <a:endParaRPr kumimoji="1" lang="ja-JP" altLang="en-US" sz="2000" dirty="0" smtClean="0">
              <a:latin typeface="Times" pitchFamily="18" charset="0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763379" y="1193533"/>
            <a:ext cx="7061143" cy="2595062"/>
          </a:xfrm>
        </p:spPr>
        <p:txBody>
          <a:bodyPr/>
          <a:lstStyle/>
          <a:p>
            <a:r>
              <a:rPr kumimoji="1" lang="en-US" altLang="ja-JP" sz="2000" dirty="0" smtClean="0"/>
              <a:t>Ultra-fast scintillator + </a:t>
            </a:r>
            <a:r>
              <a:rPr kumimoji="1" lang="en-US" altLang="ja-JP" sz="2000" dirty="0" err="1" smtClean="0"/>
              <a:t>SiPMs</a:t>
            </a:r>
            <a:endParaRPr kumimoji="1" lang="en-US" altLang="ja-JP" sz="2000" dirty="0" smtClean="0"/>
          </a:p>
          <a:p>
            <a:pPr lvl="1"/>
            <a:r>
              <a:rPr kumimoji="1" lang="en-US" altLang="ja-JP" sz="1800" dirty="0" smtClean="0"/>
              <a:t>High performance was already proved by PSI </a:t>
            </a:r>
            <a:r>
              <a:rPr kumimoji="1" lang="en-US" altLang="ja-JP" sz="1800" dirty="0" err="1" smtClean="0"/>
              <a:t>muSR</a:t>
            </a:r>
            <a:r>
              <a:rPr kumimoji="1" lang="en-US" altLang="ja-JP" sz="1800" dirty="0" smtClean="0"/>
              <a:t> group with smaller counter</a:t>
            </a:r>
          </a:p>
          <a:p>
            <a:pPr lvl="2"/>
            <a:r>
              <a:rPr kumimoji="1" lang="en-US" altLang="ja-JP" sz="1800" dirty="0" smtClean="0"/>
              <a:t>Better intrinsic resolution than PMTs</a:t>
            </a:r>
          </a:p>
          <a:p>
            <a:pPr lvl="2"/>
            <a:r>
              <a:rPr kumimoji="1" lang="en-US" altLang="ja-JP" sz="1800" dirty="0" smtClean="0"/>
              <a:t>Resolution scales as # of observed </a:t>
            </a:r>
            <a:r>
              <a:rPr kumimoji="1" lang="en-US" altLang="ja-JP" sz="1800" dirty="0" err="1" smtClean="0"/>
              <a:t>p.e.</a:t>
            </a:r>
            <a:endParaRPr kumimoji="1" lang="en-US" altLang="ja-JP" sz="1800" dirty="0" smtClean="0"/>
          </a:p>
          <a:p>
            <a:pPr lvl="2"/>
            <a:r>
              <a:rPr kumimoji="1" lang="en-US" altLang="ja-JP" sz="1800" dirty="0"/>
              <a:t>S</a:t>
            </a:r>
            <a:r>
              <a:rPr kumimoji="1" lang="en-US" altLang="ja-JP" sz="1800" dirty="0" smtClean="0"/>
              <a:t>mall coverage can be recovered by using several </a:t>
            </a:r>
            <a:r>
              <a:rPr kumimoji="1" lang="en-US" altLang="ja-JP" sz="1800" dirty="0" err="1" smtClean="0"/>
              <a:t>SiPMs</a:t>
            </a:r>
            <a:r>
              <a:rPr kumimoji="1" lang="en-US" altLang="ja-JP" sz="1800" dirty="0" smtClean="0"/>
              <a:t> connected in parallel or </a:t>
            </a:r>
            <a:r>
              <a:rPr kumimoji="1" lang="en-US" altLang="ja-JP" sz="1800" b="1" dirty="0" smtClean="0">
                <a:solidFill>
                  <a:srgbClr val="FF0000"/>
                </a:solidFill>
              </a:rPr>
              <a:t>series</a:t>
            </a:r>
          </a:p>
          <a:p>
            <a:pPr lvl="2"/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91976" y="4263346"/>
            <a:ext cx="4008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Times" pitchFamily="18" charset="0"/>
              </a:rPr>
              <a:t>Measured resolution for small counter </a:t>
            </a:r>
          </a:p>
          <a:p>
            <a:r>
              <a:rPr kumimoji="1" lang="en-US" altLang="ja-JP" b="1" dirty="0" smtClean="0">
                <a:latin typeface="Times" pitchFamily="18" charset="0"/>
              </a:rPr>
              <a:t>with </a:t>
            </a:r>
            <a:r>
              <a:rPr kumimoji="1" lang="en-US" altLang="ja-JP" b="1" dirty="0" err="1" smtClean="0">
                <a:latin typeface="Times" pitchFamily="18" charset="0"/>
              </a:rPr>
              <a:t>SiPM</a:t>
            </a:r>
            <a:r>
              <a:rPr kumimoji="1" lang="en-US" altLang="ja-JP" b="1" dirty="0" smtClean="0">
                <a:latin typeface="Times" pitchFamily="18" charset="0"/>
              </a:rPr>
              <a:t> readout</a:t>
            </a:r>
            <a:endParaRPr kumimoji="1" lang="ja-JP" altLang="en-US" b="1" dirty="0" smtClean="0">
              <a:latin typeface="Times" pitchFamily="18" charset="0"/>
            </a:endParaRPr>
          </a:p>
        </p:txBody>
      </p:sp>
      <p:sp>
        <p:nvSpPr>
          <p:cNvPr id="13" name="日付プレースホルダー 1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  <p:grpSp>
        <p:nvGrpSpPr>
          <p:cNvPr id="14" name="グループ化 13"/>
          <p:cNvGrpSpPr/>
          <p:nvPr/>
        </p:nvGrpSpPr>
        <p:grpSpPr>
          <a:xfrm>
            <a:off x="644769" y="1430215"/>
            <a:ext cx="6576646" cy="2888957"/>
            <a:chOff x="644769" y="1430215"/>
            <a:chExt cx="6576646" cy="2888957"/>
          </a:xfrm>
        </p:grpSpPr>
        <p:sp>
          <p:nvSpPr>
            <p:cNvPr id="15" name="角丸四角形 14"/>
            <p:cNvSpPr/>
            <p:nvPr/>
          </p:nvSpPr>
          <p:spPr>
            <a:xfrm>
              <a:off x="644769" y="1430215"/>
              <a:ext cx="6576646" cy="2888957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/>
            <p:cNvGrpSpPr/>
            <p:nvPr/>
          </p:nvGrpSpPr>
          <p:grpSpPr>
            <a:xfrm>
              <a:off x="874130" y="1583072"/>
              <a:ext cx="6205421" cy="2616900"/>
              <a:chOff x="842582" y="1371089"/>
              <a:chExt cx="6205421" cy="2616900"/>
            </a:xfrm>
          </p:grpSpPr>
          <p:grpSp>
            <p:nvGrpSpPr>
              <p:cNvPr id="17" name="グループ化 16"/>
              <p:cNvGrpSpPr>
                <a:grpSpLocks noChangeAspect="1"/>
              </p:cNvGrpSpPr>
              <p:nvPr/>
            </p:nvGrpSpPr>
            <p:grpSpPr>
              <a:xfrm>
                <a:off x="1061537" y="1371089"/>
                <a:ext cx="5701867" cy="2101599"/>
                <a:chOff x="5073454" y="1073387"/>
                <a:chExt cx="4523428" cy="1667249"/>
              </a:xfrm>
            </p:grpSpPr>
            <p:pic>
              <p:nvPicPr>
                <p:cNvPr id="20" name="Picture 2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73454" y="1073387"/>
                  <a:ext cx="3530994" cy="166724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21" name="テキスト ボックス 8"/>
                <p:cNvSpPr txBox="1"/>
                <p:nvPr/>
              </p:nvSpPr>
              <p:spPr>
                <a:xfrm>
                  <a:off x="8172400" y="1086669"/>
                  <a:ext cx="86409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altLang="ja-JP" sz="1200" dirty="0" smtClean="0">
                      <a:solidFill>
                        <a:schemeClr val="tx2"/>
                      </a:solidFill>
                    </a:rPr>
                    <a:t>(</a:t>
                  </a:r>
                  <a:r>
                    <a:rPr lang="ja-JP" altLang="en-US" sz="1200" dirty="0" smtClean="0">
                      <a:solidFill>
                        <a:schemeClr val="tx2"/>
                      </a:solidFill>
                    </a:rPr>
                    <a:t>≒</a:t>
                  </a:r>
                  <a:r>
                    <a:rPr lang="en-US" altLang="ja-JP" sz="1200" dirty="0" smtClean="0">
                      <a:solidFill>
                        <a:schemeClr val="tx2"/>
                      </a:solidFill>
                    </a:rPr>
                    <a:t>B</a:t>
                  </a:r>
                  <a:r>
                    <a:rPr kumimoji="1" lang="en-US" altLang="ja-JP" sz="1200" dirty="0" smtClean="0">
                      <a:solidFill>
                        <a:schemeClr val="tx2"/>
                      </a:solidFill>
                    </a:rPr>
                    <a:t>C422)</a:t>
                  </a:r>
                  <a:endParaRPr kumimoji="1" lang="ja-JP" altLang="en-US" sz="1200" dirty="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22" name="フリーフォーム 21"/>
                <p:cNvSpPr/>
                <p:nvPr/>
              </p:nvSpPr>
              <p:spPr>
                <a:xfrm>
                  <a:off x="7180943" y="2249714"/>
                  <a:ext cx="181428" cy="110385"/>
                </a:xfrm>
                <a:custGeom>
                  <a:avLst/>
                  <a:gdLst>
                    <a:gd name="connsiteX0" fmla="*/ 181428 w 181428"/>
                    <a:gd name="connsiteY0" fmla="*/ 0 h 110385"/>
                    <a:gd name="connsiteX1" fmla="*/ 174171 w 181428"/>
                    <a:gd name="connsiteY1" fmla="*/ 47172 h 110385"/>
                    <a:gd name="connsiteX2" fmla="*/ 166914 w 181428"/>
                    <a:gd name="connsiteY2" fmla="*/ 58057 h 110385"/>
                    <a:gd name="connsiteX3" fmla="*/ 163286 w 181428"/>
                    <a:gd name="connsiteY3" fmla="*/ 68943 h 110385"/>
                    <a:gd name="connsiteX4" fmla="*/ 141514 w 181428"/>
                    <a:gd name="connsiteY4" fmla="*/ 83457 h 110385"/>
                    <a:gd name="connsiteX5" fmla="*/ 119743 w 181428"/>
                    <a:gd name="connsiteY5" fmla="*/ 94343 h 110385"/>
                    <a:gd name="connsiteX6" fmla="*/ 108857 w 181428"/>
                    <a:gd name="connsiteY6" fmla="*/ 101600 h 110385"/>
                    <a:gd name="connsiteX7" fmla="*/ 97971 w 181428"/>
                    <a:gd name="connsiteY7" fmla="*/ 105229 h 110385"/>
                    <a:gd name="connsiteX8" fmla="*/ 0 w 181428"/>
                    <a:gd name="connsiteY8" fmla="*/ 108857 h 110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1428" h="110385">
                      <a:moveTo>
                        <a:pt x="181428" y="0"/>
                      </a:moveTo>
                      <a:cubicBezTo>
                        <a:pt x="180387" y="10412"/>
                        <a:pt x="180710" y="34094"/>
                        <a:pt x="174171" y="47172"/>
                      </a:cubicBezTo>
                      <a:cubicBezTo>
                        <a:pt x="172221" y="51072"/>
                        <a:pt x="169333" y="54429"/>
                        <a:pt x="166914" y="58057"/>
                      </a:cubicBezTo>
                      <a:cubicBezTo>
                        <a:pt x="165705" y="61686"/>
                        <a:pt x="165991" y="66238"/>
                        <a:pt x="163286" y="68943"/>
                      </a:cubicBezTo>
                      <a:cubicBezTo>
                        <a:pt x="157119" y="75110"/>
                        <a:pt x="148771" y="78619"/>
                        <a:pt x="141514" y="83457"/>
                      </a:cubicBezTo>
                      <a:cubicBezTo>
                        <a:pt x="127443" y="92837"/>
                        <a:pt x="134768" y="89335"/>
                        <a:pt x="119743" y="94343"/>
                      </a:cubicBezTo>
                      <a:cubicBezTo>
                        <a:pt x="116114" y="96762"/>
                        <a:pt x="112758" y="99650"/>
                        <a:pt x="108857" y="101600"/>
                      </a:cubicBezTo>
                      <a:cubicBezTo>
                        <a:pt x="105436" y="103311"/>
                        <a:pt x="101682" y="104301"/>
                        <a:pt x="97971" y="105229"/>
                      </a:cubicBezTo>
                      <a:cubicBezTo>
                        <a:pt x="62587" y="114075"/>
                        <a:pt x="47804" y="108857"/>
                        <a:pt x="0" y="108857"/>
                      </a:cubicBezTo>
                    </a:path>
                  </a:pathLst>
                </a:cu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フリーフォーム 22"/>
                <p:cNvSpPr/>
                <p:nvPr/>
              </p:nvSpPr>
              <p:spPr>
                <a:xfrm rot="10800000">
                  <a:off x="5444961" y="1228117"/>
                  <a:ext cx="181428" cy="110385"/>
                </a:xfrm>
                <a:custGeom>
                  <a:avLst/>
                  <a:gdLst>
                    <a:gd name="connsiteX0" fmla="*/ 181428 w 181428"/>
                    <a:gd name="connsiteY0" fmla="*/ 0 h 110385"/>
                    <a:gd name="connsiteX1" fmla="*/ 174171 w 181428"/>
                    <a:gd name="connsiteY1" fmla="*/ 47172 h 110385"/>
                    <a:gd name="connsiteX2" fmla="*/ 166914 w 181428"/>
                    <a:gd name="connsiteY2" fmla="*/ 58057 h 110385"/>
                    <a:gd name="connsiteX3" fmla="*/ 163286 w 181428"/>
                    <a:gd name="connsiteY3" fmla="*/ 68943 h 110385"/>
                    <a:gd name="connsiteX4" fmla="*/ 141514 w 181428"/>
                    <a:gd name="connsiteY4" fmla="*/ 83457 h 110385"/>
                    <a:gd name="connsiteX5" fmla="*/ 119743 w 181428"/>
                    <a:gd name="connsiteY5" fmla="*/ 94343 h 110385"/>
                    <a:gd name="connsiteX6" fmla="*/ 108857 w 181428"/>
                    <a:gd name="connsiteY6" fmla="*/ 101600 h 110385"/>
                    <a:gd name="connsiteX7" fmla="*/ 97971 w 181428"/>
                    <a:gd name="connsiteY7" fmla="*/ 105229 h 110385"/>
                    <a:gd name="connsiteX8" fmla="*/ 0 w 181428"/>
                    <a:gd name="connsiteY8" fmla="*/ 108857 h 110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1428" h="110385">
                      <a:moveTo>
                        <a:pt x="181428" y="0"/>
                      </a:moveTo>
                      <a:cubicBezTo>
                        <a:pt x="180387" y="10412"/>
                        <a:pt x="180710" y="34094"/>
                        <a:pt x="174171" y="47172"/>
                      </a:cubicBezTo>
                      <a:cubicBezTo>
                        <a:pt x="172221" y="51072"/>
                        <a:pt x="169333" y="54429"/>
                        <a:pt x="166914" y="58057"/>
                      </a:cubicBezTo>
                      <a:cubicBezTo>
                        <a:pt x="165705" y="61686"/>
                        <a:pt x="165991" y="66238"/>
                        <a:pt x="163286" y="68943"/>
                      </a:cubicBezTo>
                      <a:cubicBezTo>
                        <a:pt x="157119" y="75110"/>
                        <a:pt x="148771" y="78619"/>
                        <a:pt x="141514" y="83457"/>
                      </a:cubicBezTo>
                      <a:cubicBezTo>
                        <a:pt x="127443" y="92837"/>
                        <a:pt x="134768" y="89335"/>
                        <a:pt x="119743" y="94343"/>
                      </a:cubicBezTo>
                      <a:cubicBezTo>
                        <a:pt x="116114" y="96762"/>
                        <a:pt x="112758" y="99650"/>
                        <a:pt x="108857" y="101600"/>
                      </a:cubicBezTo>
                      <a:cubicBezTo>
                        <a:pt x="105436" y="103311"/>
                        <a:pt x="101682" y="104301"/>
                        <a:pt x="97971" y="105229"/>
                      </a:cubicBezTo>
                      <a:cubicBezTo>
                        <a:pt x="62587" y="114075"/>
                        <a:pt x="47804" y="108857"/>
                        <a:pt x="0" y="108857"/>
                      </a:cubicBezTo>
                    </a:path>
                  </a:pathLst>
                </a:cu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角丸四角形吹き出し 23"/>
                <p:cNvSpPr/>
                <p:nvPr/>
              </p:nvSpPr>
              <p:spPr>
                <a:xfrm>
                  <a:off x="7612013" y="1833002"/>
                  <a:ext cx="1984869" cy="802001"/>
                </a:xfrm>
                <a:prstGeom prst="wedgeRoundRectCallout">
                  <a:avLst>
                    <a:gd name="adj1" fmla="val -60960"/>
                    <a:gd name="adj2" fmla="val 12782"/>
                    <a:gd name="adj3" fmla="val 16667"/>
                  </a:avLst>
                </a:prstGeom>
                <a:solidFill>
                  <a:schemeClr val="accent5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kumimoji="1" lang="en-US" altLang="ja-JP" sz="2000" b="1" dirty="0" smtClean="0"/>
                    <a:t>2 MPPCs </a:t>
                  </a:r>
                </a:p>
                <a:p>
                  <a:pPr algn="ctr"/>
                  <a:r>
                    <a:rPr lang="en-US" altLang="ja-JP" sz="2000" b="1" dirty="0" smtClean="0"/>
                    <a:t>Series connection</a:t>
                  </a:r>
                  <a:endParaRPr kumimoji="1" lang="ja-JP" altLang="en-US" sz="2000" b="1" dirty="0"/>
                </a:p>
              </p:txBody>
            </p:sp>
          </p:grpSp>
          <p:sp>
            <p:nvSpPr>
              <p:cNvPr id="18" name="テキスト ボックス 17"/>
              <p:cNvSpPr txBox="1"/>
              <p:nvPr/>
            </p:nvSpPr>
            <p:spPr>
              <a:xfrm>
                <a:off x="842582" y="3169437"/>
                <a:ext cx="222544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kumimoji="1" lang="en-US" altLang="ja-JP" sz="1200" dirty="0" smtClean="0"/>
                  <a:t>A. </a:t>
                </a:r>
                <a:r>
                  <a:rPr kumimoji="1" lang="en-US" altLang="ja-JP" sz="1200" dirty="0" err="1" smtClean="0"/>
                  <a:t>Stoykov</a:t>
                </a:r>
                <a:r>
                  <a:rPr kumimoji="1" lang="en-US" altLang="ja-JP" sz="1200" dirty="0" smtClean="0"/>
                  <a:t> et al. NDIP 2011</a:t>
                </a:r>
                <a:endParaRPr kumimoji="1" lang="ja-JP" altLang="en-US" sz="1200" dirty="0"/>
              </a:p>
            </p:txBody>
          </p:sp>
          <p:sp>
            <p:nvSpPr>
              <p:cNvPr id="19" name="正方形/長方形 18"/>
              <p:cNvSpPr/>
              <p:nvPr/>
            </p:nvSpPr>
            <p:spPr>
              <a:xfrm>
                <a:off x="3976841" y="3341658"/>
                <a:ext cx="3071162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dirty="0" smtClean="0"/>
                  <a:t>MPPC: S10362-33-050C</a:t>
                </a:r>
              </a:p>
              <a:p>
                <a:r>
                  <a:rPr lang="en-US" altLang="ja-JP" dirty="0" smtClean="0"/>
                  <a:t>(Hamamatsu, 3x3mm</a:t>
                </a:r>
                <a:r>
                  <a:rPr lang="en-US" altLang="ja-JP" baseline="30000" dirty="0" smtClean="0"/>
                  <a:t>2</a:t>
                </a:r>
                <a:r>
                  <a:rPr lang="en-US" altLang="ja-JP" dirty="0" smtClean="0"/>
                  <a:t>, V~70V)</a:t>
                </a:r>
                <a:endParaRPr lang="ja-JP" altLang="en-US" dirty="0"/>
              </a:p>
            </p:txBody>
          </p:sp>
        </p:grpSp>
      </p:grpSp>
      <p:sp>
        <p:nvSpPr>
          <p:cNvPr id="27" name="テキスト ボックス 26"/>
          <p:cNvSpPr txBox="1"/>
          <p:nvPr/>
        </p:nvSpPr>
        <p:spPr>
          <a:xfrm>
            <a:off x="4607652" y="6611793"/>
            <a:ext cx="5655715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3200" b="1" dirty="0" smtClean="0">
                <a:solidFill>
                  <a:srgbClr val="FF0000"/>
                </a:solidFill>
                <a:latin typeface="Times" pitchFamily="18" charset="0"/>
              </a:rPr>
              <a:t>Established (basic) technology</a:t>
            </a:r>
            <a:endParaRPr kumimoji="1" lang="ja-JP" altLang="en-US" sz="2400" b="1" dirty="0" smtClean="0">
              <a:solidFill>
                <a:srgbClr val="FF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9481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Multi-counter hit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Yusuke UCHIYAMA, the University of Tokyo </a:t>
            </a:r>
            <a:endParaRPr lang="en-US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altLang="ja-JP" smtClean="0"/>
              <a:t>PSI BVR 2013 Jan.</a:t>
            </a:r>
            <a:endParaRPr lang="en-US"/>
          </a:p>
        </p:txBody>
      </p:sp>
      <p:grpSp>
        <p:nvGrpSpPr>
          <p:cNvPr id="10" name="グループ化 9"/>
          <p:cNvGrpSpPr/>
          <p:nvPr/>
        </p:nvGrpSpPr>
        <p:grpSpPr>
          <a:xfrm>
            <a:off x="1658938" y="1489075"/>
            <a:ext cx="6762750" cy="4586502"/>
            <a:chOff x="1658938" y="1489075"/>
            <a:chExt cx="6762750" cy="4586502"/>
          </a:xfrm>
        </p:grpSpPr>
        <p:grpSp>
          <p:nvGrpSpPr>
            <p:cNvPr id="9" name="グループ化 8"/>
            <p:cNvGrpSpPr/>
            <p:nvPr/>
          </p:nvGrpSpPr>
          <p:grpSpPr>
            <a:xfrm>
              <a:off x="1658938" y="1489075"/>
              <a:ext cx="6762750" cy="4586502"/>
              <a:chOff x="1658938" y="1489075"/>
              <a:chExt cx="6762750" cy="4586502"/>
            </a:xfrm>
          </p:grpSpPr>
          <p:pic>
            <p:nvPicPr>
              <p:cNvPr id="2053" name="Picture 5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58938" y="1489075"/>
                <a:ext cx="6762750" cy="45815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" name="フリーフォーム 1"/>
              <p:cNvSpPr/>
              <p:nvPr/>
            </p:nvSpPr>
            <p:spPr>
              <a:xfrm>
                <a:off x="1663829" y="3374797"/>
                <a:ext cx="3420066" cy="2700780"/>
              </a:xfrm>
              <a:custGeom>
                <a:avLst/>
                <a:gdLst>
                  <a:gd name="connsiteX0" fmla="*/ 3403076 w 3403076"/>
                  <a:gd name="connsiteY0" fmla="*/ 0 h 2691353"/>
                  <a:gd name="connsiteX1" fmla="*/ 3195687 w 3403076"/>
                  <a:gd name="connsiteY1" fmla="*/ 452487 h 2691353"/>
                  <a:gd name="connsiteX2" fmla="*/ 2714920 w 3403076"/>
                  <a:gd name="connsiteY2" fmla="*/ 278091 h 2691353"/>
                  <a:gd name="connsiteX3" fmla="*/ 2427402 w 3403076"/>
                  <a:gd name="connsiteY3" fmla="*/ 84842 h 2691353"/>
                  <a:gd name="connsiteX4" fmla="*/ 1923068 w 3403076"/>
                  <a:gd name="connsiteY4" fmla="*/ 1357460 h 2691353"/>
                  <a:gd name="connsiteX5" fmla="*/ 527901 w 3403076"/>
                  <a:gd name="connsiteY5" fmla="*/ 1168924 h 2691353"/>
                  <a:gd name="connsiteX6" fmla="*/ 0 w 3403076"/>
                  <a:gd name="connsiteY6" fmla="*/ 2691353 h 2691353"/>
                  <a:gd name="connsiteX0" fmla="*/ 3403076 w 3403076"/>
                  <a:gd name="connsiteY0" fmla="*/ 0 h 2691353"/>
                  <a:gd name="connsiteX1" fmla="*/ 3195687 w 3403076"/>
                  <a:gd name="connsiteY1" fmla="*/ 452487 h 2691353"/>
                  <a:gd name="connsiteX2" fmla="*/ 2427402 w 3403076"/>
                  <a:gd name="connsiteY2" fmla="*/ 84842 h 2691353"/>
                  <a:gd name="connsiteX3" fmla="*/ 1923068 w 3403076"/>
                  <a:gd name="connsiteY3" fmla="*/ 1357460 h 2691353"/>
                  <a:gd name="connsiteX4" fmla="*/ 527901 w 3403076"/>
                  <a:gd name="connsiteY4" fmla="*/ 1168924 h 2691353"/>
                  <a:gd name="connsiteX5" fmla="*/ 0 w 3403076"/>
                  <a:gd name="connsiteY5" fmla="*/ 2691353 h 2691353"/>
                  <a:gd name="connsiteX0" fmla="*/ 3403076 w 3406495"/>
                  <a:gd name="connsiteY0" fmla="*/ 0 h 2691353"/>
                  <a:gd name="connsiteX1" fmla="*/ 3195687 w 3406495"/>
                  <a:gd name="connsiteY1" fmla="*/ 452487 h 2691353"/>
                  <a:gd name="connsiteX2" fmla="*/ 2427402 w 3406495"/>
                  <a:gd name="connsiteY2" fmla="*/ 84842 h 2691353"/>
                  <a:gd name="connsiteX3" fmla="*/ 1923068 w 3406495"/>
                  <a:gd name="connsiteY3" fmla="*/ 1357460 h 2691353"/>
                  <a:gd name="connsiteX4" fmla="*/ 527901 w 3406495"/>
                  <a:gd name="connsiteY4" fmla="*/ 1168924 h 2691353"/>
                  <a:gd name="connsiteX5" fmla="*/ 0 w 3406495"/>
                  <a:gd name="connsiteY5" fmla="*/ 2691353 h 2691353"/>
                  <a:gd name="connsiteX0" fmla="*/ 3403076 w 3427535"/>
                  <a:gd name="connsiteY0" fmla="*/ 0 h 2691353"/>
                  <a:gd name="connsiteX1" fmla="*/ 3195687 w 3427535"/>
                  <a:gd name="connsiteY1" fmla="*/ 452487 h 2691353"/>
                  <a:gd name="connsiteX2" fmla="*/ 2427402 w 3427535"/>
                  <a:gd name="connsiteY2" fmla="*/ 84842 h 2691353"/>
                  <a:gd name="connsiteX3" fmla="*/ 1923068 w 3427535"/>
                  <a:gd name="connsiteY3" fmla="*/ 1357460 h 2691353"/>
                  <a:gd name="connsiteX4" fmla="*/ 527901 w 3427535"/>
                  <a:gd name="connsiteY4" fmla="*/ 1168924 h 2691353"/>
                  <a:gd name="connsiteX5" fmla="*/ 0 w 3427535"/>
                  <a:gd name="connsiteY5" fmla="*/ 2691353 h 2691353"/>
                  <a:gd name="connsiteX0" fmla="*/ 3403076 w 3408449"/>
                  <a:gd name="connsiteY0" fmla="*/ 0 h 2691353"/>
                  <a:gd name="connsiteX1" fmla="*/ 3195687 w 3408449"/>
                  <a:gd name="connsiteY1" fmla="*/ 452487 h 2691353"/>
                  <a:gd name="connsiteX2" fmla="*/ 2427402 w 3408449"/>
                  <a:gd name="connsiteY2" fmla="*/ 84842 h 2691353"/>
                  <a:gd name="connsiteX3" fmla="*/ 1923068 w 3408449"/>
                  <a:gd name="connsiteY3" fmla="*/ 1357460 h 2691353"/>
                  <a:gd name="connsiteX4" fmla="*/ 527901 w 3408449"/>
                  <a:gd name="connsiteY4" fmla="*/ 1168924 h 2691353"/>
                  <a:gd name="connsiteX5" fmla="*/ 0 w 3408449"/>
                  <a:gd name="connsiteY5" fmla="*/ 2691353 h 2691353"/>
                  <a:gd name="connsiteX0" fmla="*/ 3403076 w 3408449"/>
                  <a:gd name="connsiteY0" fmla="*/ 0 h 2691353"/>
                  <a:gd name="connsiteX1" fmla="*/ 3195687 w 3408449"/>
                  <a:gd name="connsiteY1" fmla="*/ 452487 h 2691353"/>
                  <a:gd name="connsiteX2" fmla="*/ 2427402 w 3408449"/>
                  <a:gd name="connsiteY2" fmla="*/ 84842 h 2691353"/>
                  <a:gd name="connsiteX3" fmla="*/ 1923068 w 3408449"/>
                  <a:gd name="connsiteY3" fmla="*/ 1357460 h 2691353"/>
                  <a:gd name="connsiteX4" fmla="*/ 527901 w 3408449"/>
                  <a:gd name="connsiteY4" fmla="*/ 1168924 h 2691353"/>
                  <a:gd name="connsiteX5" fmla="*/ 0 w 3408449"/>
                  <a:gd name="connsiteY5" fmla="*/ 2691353 h 2691353"/>
                  <a:gd name="connsiteX0" fmla="*/ 3403076 w 3408449"/>
                  <a:gd name="connsiteY0" fmla="*/ 0 h 2691353"/>
                  <a:gd name="connsiteX1" fmla="*/ 3195687 w 3408449"/>
                  <a:gd name="connsiteY1" fmla="*/ 452487 h 2691353"/>
                  <a:gd name="connsiteX2" fmla="*/ 2427402 w 3408449"/>
                  <a:gd name="connsiteY2" fmla="*/ 84842 h 2691353"/>
                  <a:gd name="connsiteX3" fmla="*/ 1923068 w 3408449"/>
                  <a:gd name="connsiteY3" fmla="*/ 1357460 h 2691353"/>
                  <a:gd name="connsiteX4" fmla="*/ 527901 w 3408449"/>
                  <a:gd name="connsiteY4" fmla="*/ 1168924 h 2691353"/>
                  <a:gd name="connsiteX5" fmla="*/ 0 w 3408449"/>
                  <a:gd name="connsiteY5" fmla="*/ 2691353 h 2691353"/>
                  <a:gd name="connsiteX0" fmla="*/ 3403076 w 3408449"/>
                  <a:gd name="connsiteY0" fmla="*/ 0 h 2691353"/>
                  <a:gd name="connsiteX1" fmla="*/ 3195687 w 3408449"/>
                  <a:gd name="connsiteY1" fmla="*/ 452487 h 2691353"/>
                  <a:gd name="connsiteX2" fmla="*/ 2427402 w 3408449"/>
                  <a:gd name="connsiteY2" fmla="*/ 84842 h 2691353"/>
                  <a:gd name="connsiteX3" fmla="*/ 1923068 w 3408449"/>
                  <a:gd name="connsiteY3" fmla="*/ 1357460 h 2691353"/>
                  <a:gd name="connsiteX4" fmla="*/ 527901 w 3408449"/>
                  <a:gd name="connsiteY4" fmla="*/ 1168924 h 2691353"/>
                  <a:gd name="connsiteX5" fmla="*/ 0 w 3408449"/>
                  <a:gd name="connsiteY5" fmla="*/ 2691353 h 2691353"/>
                  <a:gd name="connsiteX0" fmla="*/ 3403076 w 3408449"/>
                  <a:gd name="connsiteY0" fmla="*/ 0 h 2691353"/>
                  <a:gd name="connsiteX1" fmla="*/ 3195687 w 3408449"/>
                  <a:gd name="connsiteY1" fmla="*/ 452487 h 2691353"/>
                  <a:gd name="connsiteX2" fmla="*/ 2427402 w 3408449"/>
                  <a:gd name="connsiteY2" fmla="*/ 84842 h 2691353"/>
                  <a:gd name="connsiteX3" fmla="*/ 1923068 w 3408449"/>
                  <a:gd name="connsiteY3" fmla="*/ 1357460 h 2691353"/>
                  <a:gd name="connsiteX4" fmla="*/ 527901 w 3408449"/>
                  <a:gd name="connsiteY4" fmla="*/ 1168924 h 2691353"/>
                  <a:gd name="connsiteX5" fmla="*/ 0 w 3408449"/>
                  <a:gd name="connsiteY5" fmla="*/ 2691353 h 2691353"/>
                  <a:gd name="connsiteX0" fmla="*/ 3403076 w 3408449"/>
                  <a:gd name="connsiteY0" fmla="*/ 0 h 2691353"/>
                  <a:gd name="connsiteX1" fmla="*/ 3195687 w 3408449"/>
                  <a:gd name="connsiteY1" fmla="*/ 452487 h 2691353"/>
                  <a:gd name="connsiteX2" fmla="*/ 2427402 w 3408449"/>
                  <a:gd name="connsiteY2" fmla="*/ 84842 h 2691353"/>
                  <a:gd name="connsiteX3" fmla="*/ 1923068 w 3408449"/>
                  <a:gd name="connsiteY3" fmla="*/ 1357460 h 2691353"/>
                  <a:gd name="connsiteX4" fmla="*/ 527901 w 3408449"/>
                  <a:gd name="connsiteY4" fmla="*/ 1168924 h 2691353"/>
                  <a:gd name="connsiteX5" fmla="*/ 0 w 3408449"/>
                  <a:gd name="connsiteY5" fmla="*/ 2691353 h 2691353"/>
                  <a:gd name="connsiteX0" fmla="*/ 3403076 w 3408449"/>
                  <a:gd name="connsiteY0" fmla="*/ 0 h 2691353"/>
                  <a:gd name="connsiteX1" fmla="*/ 3195687 w 3408449"/>
                  <a:gd name="connsiteY1" fmla="*/ 452487 h 2691353"/>
                  <a:gd name="connsiteX2" fmla="*/ 2427402 w 3408449"/>
                  <a:gd name="connsiteY2" fmla="*/ 84842 h 2691353"/>
                  <a:gd name="connsiteX3" fmla="*/ 1923068 w 3408449"/>
                  <a:gd name="connsiteY3" fmla="*/ 1357460 h 2691353"/>
                  <a:gd name="connsiteX4" fmla="*/ 527901 w 3408449"/>
                  <a:gd name="connsiteY4" fmla="*/ 1168924 h 2691353"/>
                  <a:gd name="connsiteX5" fmla="*/ 0 w 3408449"/>
                  <a:gd name="connsiteY5" fmla="*/ 2691353 h 2691353"/>
                  <a:gd name="connsiteX0" fmla="*/ 3403076 w 3408449"/>
                  <a:gd name="connsiteY0" fmla="*/ 0 h 2691353"/>
                  <a:gd name="connsiteX1" fmla="*/ 3195687 w 3408449"/>
                  <a:gd name="connsiteY1" fmla="*/ 452487 h 2691353"/>
                  <a:gd name="connsiteX2" fmla="*/ 2427402 w 3408449"/>
                  <a:gd name="connsiteY2" fmla="*/ 84842 h 2691353"/>
                  <a:gd name="connsiteX3" fmla="*/ 1923068 w 3408449"/>
                  <a:gd name="connsiteY3" fmla="*/ 1357460 h 2691353"/>
                  <a:gd name="connsiteX4" fmla="*/ 527901 w 3408449"/>
                  <a:gd name="connsiteY4" fmla="*/ 1168924 h 2691353"/>
                  <a:gd name="connsiteX5" fmla="*/ 0 w 3408449"/>
                  <a:gd name="connsiteY5" fmla="*/ 2691353 h 2691353"/>
                  <a:gd name="connsiteX0" fmla="*/ 3403076 w 3408449"/>
                  <a:gd name="connsiteY0" fmla="*/ 0 h 2691353"/>
                  <a:gd name="connsiteX1" fmla="*/ 3195687 w 3408449"/>
                  <a:gd name="connsiteY1" fmla="*/ 452487 h 2691353"/>
                  <a:gd name="connsiteX2" fmla="*/ 2427402 w 3408449"/>
                  <a:gd name="connsiteY2" fmla="*/ 84842 h 2691353"/>
                  <a:gd name="connsiteX3" fmla="*/ 1923068 w 3408449"/>
                  <a:gd name="connsiteY3" fmla="*/ 1357460 h 2691353"/>
                  <a:gd name="connsiteX4" fmla="*/ 527901 w 3408449"/>
                  <a:gd name="connsiteY4" fmla="*/ 1168924 h 2691353"/>
                  <a:gd name="connsiteX5" fmla="*/ 0 w 3408449"/>
                  <a:gd name="connsiteY5" fmla="*/ 2691353 h 2691353"/>
                  <a:gd name="connsiteX0" fmla="*/ 3403076 w 3408449"/>
                  <a:gd name="connsiteY0" fmla="*/ 0 h 2691353"/>
                  <a:gd name="connsiteX1" fmla="*/ 3195687 w 3408449"/>
                  <a:gd name="connsiteY1" fmla="*/ 452487 h 2691353"/>
                  <a:gd name="connsiteX2" fmla="*/ 2427402 w 3408449"/>
                  <a:gd name="connsiteY2" fmla="*/ 84842 h 2691353"/>
                  <a:gd name="connsiteX3" fmla="*/ 1923068 w 3408449"/>
                  <a:gd name="connsiteY3" fmla="*/ 1357460 h 2691353"/>
                  <a:gd name="connsiteX4" fmla="*/ 527901 w 3408449"/>
                  <a:gd name="connsiteY4" fmla="*/ 1168924 h 2691353"/>
                  <a:gd name="connsiteX5" fmla="*/ 0 w 3408449"/>
                  <a:gd name="connsiteY5" fmla="*/ 2691353 h 2691353"/>
                  <a:gd name="connsiteX0" fmla="*/ 3403076 w 3405700"/>
                  <a:gd name="connsiteY0" fmla="*/ 0 h 2691353"/>
                  <a:gd name="connsiteX1" fmla="*/ 3195687 w 3405700"/>
                  <a:gd name="connsiteY1" fmla="*/ 452487 h 2691353"/>
                  <a:gd name="connsiteX2" fmla="*/ 2427402 w 3405700"/>
                  <a:gd name="connsiteY2" fmla="*/ 84842 h 2691353"/>
                  <a:gd name="connsiteX3" fmla="*/ 1923068 w 3405700"/>
                  <a:gd name="connsiteY3" fmla="*/ 1357460 h 2691353"/>
                  <a:gd name="connsiteX4" fmla="*/ 527901 w 3405700"/>
                  <a:gd name="connsiteY4" fmla="*/ 1168924 h 2691353"/>
                  <a:gd name="connsiteX5" fmla="*/ 0 w 3405700"/>
                  <a:gd name="connsiteY5" fmla="*/ 2691353 h 2691353"/>
                  <a:gd name="connsiteX0" fmla="*/ 3403076 w 3405700"/>
                  <a:gd name="connsiteY0" fmla="*/ 0 h 2691353"/>
                  <a:gd name="connsiteX1" fmla="*/ 3195687 w 3405700"/>
                  <a:gd name="connsiteY1" fmla="*/ 452487 h 2691353"/>
                  <a:gd name="connsiteX2" fmla="*/ 2427402 w 3405700"/>
                  <a:gd name="connsiteY2" fmla="*/ 84842 h 2691353"/>
                  <a:gd name="connsiteX3" fmla="*/ 1923068 w 3405700"/>
                  <a:gd name="connsiteY3" fmla="*/ 1357460 h 2691353"/>
                  <a:gd name="connsiteX4" fmla="*/ 527901 w 3405700"/>
                  <a:gd name="connsiteY4" fmla="*/ 1168924 h 2691353"/>
                  <a:gd name="connsiteX5" fmla="*/ 0 w 3405700"/>
                  <a:gd name="connsiteY5" fmla="*/ 2691353 h 2691353"/>
                  <a:gd name="connsiteX0" fmla="*/ 3403076 w 3405700"/>
                  <a:gd name="connsiteY0" fmla="*/ 0 h 2691353"/>
                  <a:gd name="connsiteX1" fmla="*/ 3195687 w 3405700"/>
                  <a:gd name="connsiteY1" fmla="*/ 452487 h 2691353"/>
                  <a:gd name="connsiteX2" fmla="*/ 2427402 w 3405700"/>
                  <a:gd name="connsiteY2" fmla="*/ 84842 h 2691353"/>
                  <a:gd name="connsiteX3" fmla="*/ 1923068 w 3405700"/>
                  <a:gd name="connsiteY3" fmla="*/ 1357460 h 2691353"/>
                  <a:gd name="connsiteX4" fmla="*/ 527901 w 3405700"/>
                  <a:gd name="connsiteY4" fmla="*/ 1168924 h 2691353"/>
                  <a:gd name="connsiteX5" fmla="*/ 0 w 3405700"/>
                  <a:gd name="connsiteY5" fmla="*/ 2691353 h 2691353"/>
                  <a:gd name="connsiteX0" fmla="*/ 3403076 w 3405700"/>
                  <a:gd name="connsiteY0" fmla="*/ 0 h 2691353"/>
                  <a:gd name="connsiteX1" fmla="*/ 3195687 w 3405700"/>
                  <a:gd name="connsiteY1" fmla="*/ 452487 h 2691353"/>
                  <a:gd name="connsiteX2" fmla="*/ 2427402 w 3405700"/>
                  <a:gd name="connsiteY2" fmla="*/ 84842 h 2691353"/>
                  <a:gd name="connsiteX3" fmla="*/ 1923068 w 3405700"/>
                  <a:gd name="connsiteY3" fmla="*/ 1357460 h 2691353"/>
                  <a:gd name="connsiteX4" fmla="*/ 527901 w 3405700"/>
                  <a:gd name="connsiteY4" fmla="*/ 1168924 h 2691353"/>
                  <a:gd name="connsiteX5" fmla="*/ 0 w 3405700"/>
                  <a:gd name="connsiteY5" fmla="*/ 2691353 h 2691353"/>
                  <a:gd name="connsiteX0" fmla="*/ 3403076 w 3405700"/>
                  <a:gd name="connsiteY0" fmla="*/ 0 h 2691353"/>
                  <a:gd name="connsiteX1" fmla="*/ 3195687 w 3405700"/>
                  <a:gd name="connsiteY1" fmla="*/ 452487 h 2691353"/>
                  <a:gd name="connsiteX2" fmla="*/ 2427402 w 3405700"/>
                  <a:gd name="connsiteY2" fmla="*/ 84842 h 2691353"/>
                  <a:gd name="connsiteX3" fmla="*/ 1923068 w 3405700"/>
                  <a:gd name="connsiteY3" fmla="*/ 1357460 h 2691353"/>
                  <a:gd name="connsiteX4" fmla="*/ 527901 w 3405700"/>
                  <a:gd name="connsiteY4" fmla="*/ 1168924 h 2691353"/>
                  <a:gd name="connsiteX5" fmla="*/ 0 w 3405700"/>
                  <a:gd name="connsiteY5" fmla="*/ 2691353 h 2691353"/>
                  <a:gd name="connsiteX0" fmla="*/ 3417217 w 3419841"/>
                  <a:gd name="connsiteY0" fmla="*/ 0 h 2700780"/>
                  <a:gd name="connsiteX1" fmla="*/ 3209828 w 3419841"/>
                  <a:gd name="connsiteY1" fmla="*/ 452487 h 2700780"/>
                  <a:gd name="connsiteX2" fmla="*/ 2441543 w 3419841"/>
                  <a:gd name="connsiteY2" fmla="*/ 84842 h 2700780"/>
                  <a:gd name="connsiteX3" fmla="*/ 1937209 w 3419841"/>
                  <a:gd name="connsiteY3" fmla="*/ 1357460 h 2700780"/>
                  <a:gd name="connsiteX4" fmla="*/ 542042 w 3419841"/>
                  <a:gd name="connsiteY4" fmla="*/ 1168924 h 2700780"/>
                  <a:gd name="connsiteX5" fmla="*/ 0 w 3419841"/>
                  <a:gd name="connsiteY5" fmla="*/ 2700780 h 2700780"/>
                  <a:gd name="connsiteX0" fmla="*/ 3417217 w 3419841"/>
                  <a:gd name="connsiteY0" fmla="*/ 0 h 2700780"/>
                  <a:gd name="connsiteX1" fmla="*/ 3209828 w 3419841"/>
                  <a:gd name="connsiteY1" fmla="*/ 452487 h 2700780"/>
                  <a:gd name="connsiteX2" fmla="*/ 2441543 w 3419841"/>
                  <a:gd name="connsiteY2" fmla="*/ 84842 h 2700780"/>
                  <a:gd name="connsiteX3" fmla="*/ 1937209 w 3419841"/>
                  <a:gd name="connsiteY3" fmla="*/ 1357460 h 2700780"/>
                  <a:gd name="connsiteX4" fmla="*/ 542042 w 3419841"/>
                  <a:gd name="connsiteY4" fmla="*/ 1168924 h 2700780"/>
                  <a:gd name="connsiteX5" fmla="*/ 0 w 3419841"/>
                  <a:gd name="connsiteY5" fmla="*/ 2700780 h 2700780"/>
                  <a:gd name="connsiteX0" fmla="*/ 3417217 w 3419841"/>
                  <a:gd name="connsiteY0" fmla="*/ 0 h 2700780"/>
                  <a:gd name="connsiteX1" fmla="*/ 3209828 w 3419841"/>
                  <a:gd name="connsiteY1" fmla="*/ 452487 h 2700780"/>
                  <a:gd name="connsiteX2" fmla="*/ 2441543 w 3419841"/>
                  <a:gd name="connsiteY2" fmla="*/ 84842 h 2700780"/>
                  <a:gd name="connsiteX3" fmla="*/ 1937209 w 3419841"/>
                  <a:gd name="connsiteY3" fmla="*/ 1357460 h 2700780"/>
                  <a:gd name="connsiteX4" fmla="*/ 542042 w 3419841"/>
                  <a:gd name="connsiteY4" fmla="*/ 1168924 h 2700780"/>
                  <a:gd name="connsiteX5" fmla="*/ 0 w 3419841"/>
                  <a:gd name="connsiteY5" fmla="*/ 2700780 h 2700780"/>
                  <a:gd name="connsiteX0" fmla="*/ 3417217 w 3419841"/>
                  <a:gd name="connsiteY0" fmla="*/ 0 h 2700780"/>
                  <a:gd name="connsiteX1" fmla="*/ 3209828 w 3419841"/>
                  <a:gd name="connsiteY1" fmla="*/ 452487 h 2700780"/>
                  <a:gd name="connsiteX2" fmla="*/ 2441543 w 3419841"/>
                  <a:gd name="connsiteY2" fmla="*/ 84842 h 2700780"/>
                  <a:gd name="connsiteX3" fmla="*/ 1937209 w 3419841"/>
                  <a:gd name="connsiteY3" fmla="*/ 1357460 h 2700780"/>
                  <a:gd name="connsiteX4" fmla="*/ 542042 w 3419841"/>
                  <a:gd name="connsiteY4" fmla="*/ 1168924 h 2700780"/>
                  <a:gd name="connsiteX5" fmla="*/ 0 w 3419841"/>
                  <a:gd name="connsiteY5" fmla="*/ 2700780 h 2700780"/>
                  <a:gd name="connsiteX0" fmla="*/ 3417217 w 3419841"/>
                  <a:gd name="connsiteY0" fmla="*/ 0 h 2700780"/>
                  <a:gd name="connsiteX1" fmla="*/ 3209828 w 3419841"/>
                  <a:gd name="connsiteY1" fmla="*/ 452487 h 2700780"/>
                  <a:gd name="connsiteX2" fmla="*/ 2441543 w 3419841"/>
                  <a:gd name="connsiteY2" fmla="*/ 84842 h 2700780"/>
                  <a:gd name="connsiteX3" fmla="*/ 1937209 w 3419841"/>
                  <a:gd name="connsiteY3" fmla="*/ 1357460 h 2700780"/>
                  <a:gd name="connsiteX4" fmla="*/ 542042 w 3419841"/>
                  <a:gd name="connsiteY4" fmla="*/ 1168924 h 2700780"/>
                  <a:gd name="connsiteX5" fmla="*/ 0 w 3419841"/>
                  <a:gd name="connsiteY5" fmla="*/ 2700780 h 2700780"/>
                  <a:gd name="connsiteX0" fmla="*/ 3417217 w 3419841"/>
                  <a:gd name="connsiteY0" fmla="*/ 0 h 2700780"/>
                  <a:gd name="connsiteX1" fmla="*/ 3209828 w 3419841"/>
                  <a:gd name="connsiteY1" fmla="*/ 452487 h 2700780"/>
                  <a:gd name="connsiteX2" fmla="*/ 2441543 w 3419841"/>
                  <a:gd name="connsiteY2" fmla="*/ 84842 h 2700780"/>
                  <a:gd name="connsiteX3" fmla="*/ 1937209 w 3419841"/>
                  <a:gd name="connsiteY3" fmla="*/ 1357460 h 2700780"/>
                  <a:gd name="connsiteX4" fmla="*/ 542042 w 3419841"/>
                  <a:gd name="connsiteY4" fmla="*/ 1168924 h 2700780"/>
                  <a:gd name="connsiteX5" fmla="*/ 0 w 3419841"/>
                  <a:gd name="connsiteY5" fmla="*/ 2700780 h 2700780"/>
                  <a:gd name="connsiteX0" fmla="*/ 3417217 w 3419841"/>
                  <a:gd name="connsiteY0" fmla="*/ 0 h 2700780"/>
                  <a:gd name="connsiteX1" fmla="*/ 3209828 w 3419841"/>
                  <a:gd name="connsiteY1" fmla="*/ 452487 h 2700780"/>
                  <a:gd name="connsiteX2" fmla="*/ 2441543 w 3419841"/>
                  <a:gd name="connsiteY2" fmla="*/ 84842 h 2700780"/>
                  <a:gd name="connsiteX3" fmla="*/ 1937209 w 3419841"/>
                  <a:gd name="connsiteY3" fmla="*/ 1357460 h 2700780"/>
                  <a:gd name="connsiteX4" fmla="*/ 542042 w 3419841"/>
                  <a:gd name="connsiteY4" fmla="*/ 1168924 h 2700780"/>
                  <a:gd name="connsiteX5" fmla="*/ 0 w 3419841"/>
                  <a:gd name="connsiteY5" fmla="*/ 2700780 h 2700780"/>
                  <a:gd name="connsiteX0" fmla="*/ 3417217 w 3419478"/>
                  <a:gd name="connsiteY0" fmla="*/ 0 h 2700780"/>
                  <a:gd name="connsiteX1" fmla="*/ 3209828 w 3419478"/>
                  <a:gd name="connsiteY1" fmla="*/ 452487 h 2700780"/>
                  <a:gd name="connsiteX2" fmla="*/ 2441543 w 3419478"/>
                  <a:gd name="connsiteY2" fmla="*/ 84842 h 2700780"/>
                  <a:gd name="connsiteX3" fmla="*/ 1937209 w 3419478"/>
                  <a:gd name="connsiteY3" fmla="*/ 1357460 h 2700780"/>
                  <a:gd name="connsiteX4" fmla="*/ 542042 w 3419478"/>
                  <a:gd name="connsiteY4" fmla="*/ 1168924 h 2700780"/>
                  <a:gd name="connsiteX5" fmla="*/ 0 w 3419478"/>
                  <a:gd name="connsiteY5" fmla="*/ 2700780 h 2700780"/>
                  <a:gd name="connsiteX0" fmla="*/ 3417217 w 3420066"/>
                  <a:gd name="connsiteY0" fmla="*/ 0 h 2700780"/>
                  <a:gd name="connsiteX1" fmla="*/ 3209828 w 3420066"/>
                  <a:gd name="connsiteY1" fmla="*/ 452487 h 2700780"/>
                  <a:gd name="connsiteX2" fmla="*/ 2441543 w 3420066"/>
                  <a:gd name="connsiteY2" fmla="*/ 84842 h 2700780"/>
                  <a:gd name="connsiteX3" fmla="*/ 1937209 w 3420066"/>
                  <a:gd name="connsiteY3" fmla="*/ 1357460 h 2700780"/>
                  <a:gd name="connsiteX4" fmla="*/ 542042 w 3420066"/>
                  <a:gd name="connsiteY4" fmla="*/ 1168924 h 2700780"/>
                  <a:gd name="connsiteX5" fmla="*/ 0 w 3420066"/>
                  <a:gd name="connsiteY5" fmla="*/ 2700780 h 2700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20066" h="2700780">
                    <a:moveTo>
                      <a:pt x="3417217" y="0"/>
                    </a:moveTo>
                    <a:cubicBezTo>
                      <a:pt x="3436857" y="254916"/>
                      <a:pt x="3353586" y="433634"/>
                      <a:pt x="3209828" y="452487"/>
                    </a:cubicBezTo>
                    <a:cubicBezTo>
                      <a:pt x="2886960" y="485479"/>
                      <a:pt x="2535811" y="47135"/>
                      <a:pt x="2441543" y="84842"/>
                    </a:cubicBezTo>
                    <a:cubicBezTo>
                      <a:pt x="2356702" y="235671"/>
                      <a:pt x="2527169" y="903403"/>
                      <a:pt x="1937209" y="1357460"/>
                    </a:cubicBezTo>
                    <a:cubicBezTo>
                      <a:pt x="1361389" y="1608842"/>
                      <a:pt x="655164" y="1191705"/>
                      <a:pt x="542042" y="1168924"/>
                    </a:cubicBezTo>
                    <a:cubicBezTo>
                      <a:pt x="391213" y="1348820"/>
                      <a:pt x="579748" y="1791486"/>
                      <a:pt x="0" y="2700780"/>
                    </a:cubicBezTo>
                  </a:path>
                </a:pathLst>
              </a:custGeom>
              <a:noFill/>
              <a:ln w="28575">
                <a:solidFill>
                  <a:srgbClr val="00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正方形/長方形 7"/>
            <p:cNvSpPr/>
            <p:nvPr/>
          </p:nvSpPr>
          <p:spPr>
            <a:xfrm>
              <a:off x="2371713" y="4605293"/>
              <a:ext cx="18000" cy="18000"/>
            </a:xfrm>
            <a:prstGeom prst="rect">
              <a:avLst/>
            </a:prstGeom>
            <a:solidFill>
              <a:srgbClr val="FF0000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2428873" y="4631500"/>
              <a:ext cx="18000" cy="18000"/>
            </a:xfrm>
            <a:prstGeom prst="rect">
              <a:avLst/>
            </a:prstGeom>
            <a:solidFill>
              <a:srgbClr val="FF0000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2494189" y="4655693"/>
              <a:ext cx="18000" cy="18000"/>
            </a:xfrm>
            <a:prstGeom prst="rect">
              <a:avLst/>
            </a:prstGeom>
            <a:solidFill>
              <a:srgbClr val="FF0000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2632075" y="4701657"/>
              <a:ext cx="18000" cy="18000"/>
            </a:xfrm>
            <a:prstGeom prst="rect">
              <a:avLst/>
            </a:prstGeom>
            <a:solidFill>
              <a:srgbClr val="FF0000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2699810" y="4723431"/>
              <a:ext cx="18000" cy="18000"/>
            </a:xfrm>
            <a:prstGeom prst="rect">
              <a:avLst/>
            </a:prstGeom>
            <a:solidFill>
              <a:srgbClr val="FF0000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1749090" y="1501954"/>
              <a:ext cx="16658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 smtClean="0">
                  <a:solidFill>
                    <a:schemeClr val="bg1">
                      <a:lumMod val="75000"/>
                    </a:schemeClr>
                  </a:solidFill>
                  <a:latin typeface="Times" pitchFamily="18" charset="0"/>
                </a:rPr>
                <a:t>MC simulation</a:t>
              </a:r>
              <a:endParaRPr kumimoji="1" lang="ja-JP" altLang="en-US" b="1" dirty="0" smtClean="0">
                <a:solidFill>
                  <a:schemeClr val="bg1">
                    <a:lumMod val="75000"/>
                  </a:schemeClr>
                </a:solidFill>
                <a:latin typeface="Times" pitchFamily="18" charset="0"/>
              </a:endParaRPr>
            </a:p>
          </p:txBody>
        </p:sp>
        <p:sp>
          <p:nvSpPr>
            <p:cNvPr id="5" name="テキスト ボックス 4"/>
            <p:cNvSpPr txBox="1"/>
            <p:nvPr/>
          </p:nvSpPr>
          <p:spPr>
            <a:xfrm>
              <a:off x="4771292" y="5334000"/>
              <a:ext cx="244387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200" b="1" dirty="0" smtClean="0">
                  <a:solidFill>
                    <a:srgbClr val="FF0000"/>
                  </a:solidFill>
                  <a:latin typeface="Times" pitchFamily="18" charset="0"/>
                </a:rPr>
                <a:t>5-counter hit</a:t>
              </a:r>
              <a:endParaRPr kumimoji="1" lang="ja-JP" altLang="en-US" sz="2400" b="1" dirty="0" smtClean="0">
                <a:solidFill>
                  <a:srgbClr val="FF0000"/>
                </a:solidFill>
                <a:latin typeface="Times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35213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MEG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tx1"/>
          </a:solidFill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kumimoji="1" b="1" dirty="0" smtClean="0">
            <a:latin typeface="Times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75639</TotalTime>
  <Words>3526</Words>
  <Application>Microsoft Office PowerPoint</Application>
  <PresentationFormat>ユーザー設定</PresentationFormat>
  <Paragraphs>813</Paragraphs>
  <Slides>56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56</vt:i4>
      </vt:variant>
    </vt:vector>
  </HeadingPairs>
  <TitlesOfParts>
    <vt:vector size="57" baseType="lpstr">
      <vt:lpstr>MEGPresentation</vt:lpstr>
      <vt:lpstr>Upgrade of Timing Counter  ― Pixelated TC</vt:lpstr>
      <vt:lpstr>Contents</vt:lpstr>
      <vt:lpstr>Present performance</vt:lpstr>
      <vt:lpstr>Present performance</vt:lpstr>
      <vt:lpstr>Concept of TC upgrade</vt:lpstr>
      <vt:lpstr>Concept of TC upgrade</vt:lpstr>
      <vt:lpstr>Single Counter</vt:lpstr>
      <vt:lpstr>Single Counter</vt:lpstr>
      <vt:lpstr>Multi-counter hit</vt:lpstr>
      <vt:lpstr>Multi-counter hit</vt:lpstr>
      <vt:lpstr>Expected performance</vt:lpstr>
      <vt:lpstr>Items for R&amp;D</vt:lpstr>
      <vt:lpstr>R&amp;D of single counter</vt:lpstr>
      <vt:lpstr>Prototype and Items</vt:lpstr>
      <vt:lpstr>Setup</vt:lpstr>
      <vt:lpstr>Analysis</vt:lpstr>
      <vt:lpstr>Bias dependence</vt:lpstr>
      <vt:lpstr>Wrapping w/ reflector</vt:lpstr>
      <vt:lpstr>Results w/ wrapping</vt:lpstr>
      <vt:lpstr>Optimization</vt:lpstr>
      <vt:lpstr>Temperature dependence</vt:lpstr>
      <vt:lpstr>B-field test</vt:lpstr>
      <vt:lpstr>Optimization study (MC)</vt:lpstr>
      <vt:lpstr>Progress post proposal submission </vt:lpstr>
      <vt:lpstr>Introduction</vt:lpstr>
      <vt:lpstr>Motivations</vt:lpstr>
      <vt:lpstr>Counters</vt:lpstr>
      <vt:lpstr>Setup</vt:lpstr>
      <vt:lpstr>PowerPoint プレゼンテーション</vt:lpstr>
      <vt:lpstr>Setup</vt:lpstr>
      <vt:lpstr>Configurations</vt:lpstr>
      <vt:lpstr>Signal amplitude</vt:lpstr>
      <vt:lpstr>Noise</vt:lpstr>
      <vt:lpstr>Some analysis &amp; results</vt:lpstr>
      <vt:lpstr>Parallel configuration</vt:lpstr>
      <vt:lpstr>Cross configuration</vt:lpstr>
      <vt:lpstr>To do</vt:lpstr>
      <vt:lpstr>Different SiPMs tests</vt:lpstr>
      <vt:lpstr>New SiPMs</vt:lpstr>
      <vt:lpstr>Calibration</vt:lpstr>
      <vt:lpstr>Further improvements, Backup solutions</vt:lpstr>
      <vt:lpstr>Manpower &amp; expertise</vt:lpstr>
      <vt:lpstr>Schedule</vt:lpstr>
      <vt:lpstr>Conclusion</vt:lpstr>
      <vt:lpstr>Back up</vt:lpstr>
      <vt:lpstr>Time line</vt:lpstr>
      <vt:lpstr>Cost estimation</vt:lpstr>
      <vt:lpstr>3MTM radiant mirror film</vt:lpstr>
      <vt:lpstr>Position scan</vt:lpstr>
      <vt:lpstr>Position reconstruction</vt:lpstr>
      <vt:lpstr>Preamplifier</vt:lpstr>
      <vt:lpstr>PowerPoint プレゼンテーション</vt:lpstr>
      <vt:lpstr>Pulse shape</vt:lpstr>
      <vt:lpstr>PowerPoint プレゼンテーション</vt:lpstr>
      <vt:lpstr>MC simulation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Contents</dc:title>
  <dc:creator>uchiyama</dc:creator>
  <cp:lastModifiedBy>uchiyama</cp:lastModifiedBy>
  <cp:revision>1380</cp:revision>
  <cp:lastPrinted>2007-05-11T14:38:23Z</cp:lastPrinted>
  <dcterms:created xsi:type="dcterms:W3CDTF">2007-05-22T23:30:16Z</dcterms:created>
  <dcterms:modified xsi:type="dcterms:W3CDTF">2013-01-14T00:15:22Z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