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4" r:id="rId3"/>
    <p:sldId id="266" r:id="rId4"/>
    <p:sldId id="265" r:id="rId5"/>
    <p:sldId id="267" r:id="rId6"/>
    <p:sldId id="268" r:id="rId7"/>
    <p:sldId id="257" r:id="rId8"/>
    <p:sldId id="258" r:id="rId9"/>
    <p:sldId id="259" r:id="rId10"/>
    <p:sldId id="261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8" autoAdjust="0"/>
    <p:restoredTop sz="94660"/>
  </p:normalViewPr>
  <p:slideViewPr>
    <p:cSldViewPr snapToGrid="0" snapToObjects="1">
      <p:cViewPr>
        <p:scale>
          <a:sx n="112" d="100"/>
          <a:sy n="11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23D11-16E7-7040-A8B8-3F147B968561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69D53-BC36-4E48-B824-6B129298C3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54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64CDD-8268-2A4B-8FE1-77B526EF70C1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15B5D-16B2-7C46-8C9F-90F0C4CA8C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7953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Peter-Raymond Kettle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09600" y="176695"/>
            <a:ext cx="7924800" cy="71085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 b="1" cap="none"/>
            </a:lvl1pPr>
          </a:lstStyle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</a:t>
            </a:r>
            <a:r>
              <a:rPr lang="de-CH" dirty="0" err="1" smtClean="0"/>
              <a:t>master</a:t>
            </a:r>
            <a:r>
              <a:rPr lang="de-CH" dirty="0" smtClean="0"/>
              <a:t> 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9826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08783" y="6356350"/>
            <a:ext cx="3230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strike="noStrike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MEG Review Meeting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cap="none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Peter-Raymond Kettle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5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7772400" cy="412186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4400" b="1" cap="none" dirty="0" smtClean="0"/>
              <a:t>MEG Upgrade Programme</a:t>
            </a:r>
            <a:br>
              <a:rPr lang="en-GB" sz="4400" b="1" cap="none" dirty="0" smtClean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 smtClean="0"/>
              <a:t>Beam &amp; Target</a:t>
            </a:r>
            <a:br>
              <a:rPr lang="en-GB" sz="4400" b="1" cap="none" dirty="0" smtClean="0"/>
            </a:br>
            <a:r>
              <a:rPr lang="en-GB" sz="4400" b="1" cap="none" dirty="0" smtClean="0"/>
              <a:t>Considerations</a:t>
            </a:r>
            <a:endParaRPr lang="en-GB" sz="4400" b="1" cap="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latin typeface="+mn-lt"/>
              </a:rPr>
              <a:t>High-Rate</a:t>
            </a:r>
            <a:r>
              <a:rPr lang="de-CH" dirty="0" smtClean="0"/>
              <a:t> Measurements </a:t>
            </a:r>
            <a:r>
              <a:rPr lang="de-CH" sz="2400" dirty="0" smtClean="0"/>
              <a:t>(µ</a:t>
            </a:r>
            <a:r>
              <a:rPr lang="de-CH" sz="2400" baseline="30000" dirty="0" smtClean="0"/>
              <a:t>+ </a:t>
            </a:r>
            <a:r>
              <a:rPr lang="de-CH" sz="2400" dirty="0" smtClean="0"/>
              <a:t>reaching Target)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3484" y="1099011"/>
            <a:ext cx="452720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Collimator: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High rate Surface muons 27.9 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1.23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sz="1600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Log11/173-173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1.22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</a:t>
            </a:r>
            <a:r>
              <a:rPr lang="de-CH" sz="16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Log12/111-113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1.22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</a:t>
            </a:r>
            <a:r>
              <a:rPr lang="de-CH" sz="16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Log13/36-37</a:t>
            </a:r>
            <a:endParaRPr lang="de-CH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de-CH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6785" y="1606842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de-CH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= 1.5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 at 2.2 mA</a:t>
            </a:r>
            <a:endParaRPr lang="en-GB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484" y="2462368"/>
            <a:ext cx="791524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COBRA Centre: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High rate Surface muons 27.9 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 420 µm CH2      5.7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sz="16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7</a:t>
            </a:r>
            <a:r>
              <a:rPr lang="de-CH" sz="1600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Log12/81-86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 335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µm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Mylar     8.6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sz="1600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7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Log13/101-113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 300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µm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Mylar    9.1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sz="1600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7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Log13/107</a:t>
            </a:r>
            <a:endParaRPr lang="de-CH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µm  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1.3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</a:t>
            </a:r>
            <a:r>
              <a:rPr lang="de-CH" sz="16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1.8mA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Log13/74-75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 300 µm  Mylar   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8.4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</a:t>
            </a:r>
            <a:r>
              <a:rPr lang="de-CH" sz="16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7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2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 Log14/105</a:t>
            </a:r>
            <a:endParaRPr lang="de-CH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µm  Mylar   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1.08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sz="1600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2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 Log15/117</a:t>
            </a:r>
          </a:p>
          <a:p>
            <a:pPr marL="285750" indent="-285750">
              <a:buFont typeface="Arial" pitchFamily="34" charset="0"/>
              <a:buChar char="•"/>
            </a:pPr>
            <a:endParaRPr lang="de-CH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Range straggling:</a:t>
            </a:r>
          </a:p>
          <a:p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High Rate - 300 µm Deg   </a:t>
            </a:r>
            <a:r>
              <a:rPr lang="de-CH" sz="1600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=130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µm in l 46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µm in t measured</a:t>
            </a:r>
          </a:p>
          <a:p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Normal Rate 300 µm Deg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</a:t>
            </a:r>
            <a:r>
              <a:rPr lang="de-CH" sz="1600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=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0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µm in l 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28 </a:t>
            </a:r>
            <a:r>
              <a:rPr lang="de-CH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µm in t</a:t>
            </a:r>
            <a:r>
              <a:rPr lang="de-CH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measured  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MC gets 27µm </a:t>
            </a:r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in t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</a:p>
          <a:p>
            <a:endParaRPr lang="de-CH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de-CH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de-CH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99185" y="3130842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de-CH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1.1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 at 2.2 mA</a:t>
            </a:r>
            <a:endParaRPr lang="en-GB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7392" y="3824743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de-CH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(1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0.1)10</a:t>
            </a:r>
            <a:r>
              <a:rPr lang="de-CH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 at 2.2 mA</a:t>
            </a:r>
            <a:endParaRPr lang="en-GB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710855"/>
          </a:xfrm>
        </p:spPr>
        <p:txBody>
          <a:bodyPr/>
          <a:lstStyle/>
          <a:p>
            <a:r>
              <a:rPr lang="de-CH" dirty="0" smtClean="0"/>
              <a:t>MC Study of Various Beam-Target Combinations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54" y="1586095"/>
            <a:ext cx="5370512" cy="427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1586095"/>
            <a:ext cx="1974850" cy="49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65800" y="939764"/>
            <a:ext cx="3328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 Time normalized to Baseline</a:t>
            </a:r>
          </a:p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 sol</a:t>
            </a:r>
            <a:r>
              <a:rPr lang="de-CH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65800" y="2448518"/>
            <a:ext cx="294664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Stopping Quality Factor (SQF) – </a:t>
            </a:r>
          </a:p>
          <a:p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of the ratio of Target-stops </a:t>
            </a:r>
          </a:p>
          <a:p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Stops elsewhere</a:t>
            </a:r>
            <a:endParaRPr lang="en-GB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866" y="4131733"/>
            <a:ext cx="5223933" cy="1473199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7866" y="2249633"/>
            <a:ext cx="5223933" cy="1814367"/>
          </a:xfrm>
          <a:prstGeom prst="rect">
            <a:avLst/>
          </a:prstGeom>
          <a:solidFill>
            <a:srgbClr val="00206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067" y="3604286"/>
            <a:ext cx="2962198" cy="53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406400" y="3722831"/>
            <a:ext cx="4758266" cy="2364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06400" y="5009764"/>
            <a:ext cx="4758266" cy="2364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075861" y="4334933"/>
            <a:ext cx="2081019" cy="138499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Solutions: </a:t>
            </a:r>
          </a:p>
          <a:p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Min. Thickness Target for</a:t>
            </a:r>
          </a:p>
          <a:p>
            <a:r>
              <a:rPr lang="de-CH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 yrs. Running Time </a:t>
            </a:r>
          </a:p>
          <a:p>
            <a:r>
              <a:rPr lang="de-CH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at ~ ≤ 70 MHz µ</a:t>
            </a:r>
            <a:r>
              <a:rPr lang="de-CH" sz="16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-stops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2654" y="753574"/>
            <a:ext cx="5493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MC-study of «Surface» &amp; «Sub-surface» beams with target thicknesses</a:t>
            </a:r>
          </a:p>
          <a:p>
            <a:r>
              <a:rPr lang="de-CH" sz="1600" dirty="0" smtClean="0"/>
              <a:t>Ranging from 250µm «Active Target» to 100µm «Passive Target»</a:t>
            </a:r>
          </a:p>
          <a:p>
            <a:r>
              <a:rPr lang="de-CH" sz="1600" dirty="0" smtClean="0"/>
              <a:t>Stop Rates based on MEG-measurements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721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4667" y="3308600"/>
            <a:ext cx="923713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Stopping quality better in the case of Sub-surface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Separation quality 25% better at Wien-Filter for Sub-surface beam due to larger velocity difference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More gain going to smaller angles in Surface-case since Sub-surface already more optimal</a:t>
            </a:r>
          </a:p>
          <a:p>
            <a:r>
              <a:rPr lang="de-CH" dirty="0"/>
              <a:t> </a:t>
            </a:r>
            <a:r>
              <a:rPr lang="de-CH" dirty="0" smtClean="0"/>
              <a:t> </a:t>
            </a:r>
          </a:p>
          <a:p>
            <a:r>
              <a:rPr lang="de-CH" dirty="0"/>
              <a:t> </a:t>
            </a:r>
            <a:r>
              <a:rPr lang="de-CH" dirty="0" smtClean="0"/>
              <a:t>                                                                 However</a:t>
            </a:r>
          </a:p>
          <a:p>
            <a:r>
              <a:rPr lang="de-CH" sz="1600" dirty="0" smtClean="0"/>
              <a:t>For optimal Sensitivity many factors must be taken into account: stopping-density/target thickness, statistics,</a:t>
            </a:r>
          </a:p>
          <a:p>
            <a:r>
              <a:rPr lang="de-CH" sz="1600" dirty="0" smtClean="0"/>
              <a:t>multiple scattering, radiative background production </a:t>
            </a:r>
          </a:p>
          <a:p>
            <a:pPr marL="285750" indent="-285750">
              <a:buFont typeface="Symbol"/>
              <a:buChar char="Þ"/>
            </a:pPr>
            <a:r>
              <a:rPr lang="de-CH" sz="1600" dirty="0" smtClean="0"/>
              <a:t>until final background assessment for both scenarios completed </a:t>
            </a:r>
          </a:p>
          <a:p>
            <a:endParaRPr lang="de-CH" sz="800" dirty="0" smtClean="0"/>
          </a:p>
          <a:p>
            <a:r>
              <a:rPr lang="de-CH" dirty="0" smtClean="0">
                <a:solidFill>
                  <a:srgbClr val="00FF00"/>
                </a:solidFill>
              </a:rPr>
              <a:t>       Baseline MEG Solution with the Thinner Target  chosen: </a:t>
            </a:r>
            <a:r>
              <a:rPr lang="de-CH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beam, 140 µm Target at 15</a:t>
            </a:r>
            <a:r>
              <a:rPr lang="de-CH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</a:p>
          <a:p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338667" y="5414421"/>
            <a:ext cx="8305800" cy="571500"/>
          </a:xfrm>
          <a:prstGeom prst="roundRect">
            <a:avLst/>
          </a:prstGeom>
          <a:noFill/>
          <a:ln w="28575"/>
          <a:effectLst>
            <a:glow rad="50800">
              <a:srgbClr val="00FF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84667" y="2074333"/>
            <a:ext cx="3998018" cy="778934"/>
          </a:xfrm>
          <a:prstGeom prst="round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Conclusions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73200" y="1244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178116" y="286622"/>
            <a:ext cx="4830416" cy="2896844"/>
            <a:chOff x="4227051" y="3249956"/>
            <a:chExt cx="4916949" cy="31400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27051" y="3249956"/>
              <a:ext cx="4916949" cy="314003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090140" y="5008100"/>
              <a:ext cx="13670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“Sub-Surface”</a:t>
              </a:r>
            </a:p>
            <a:p>
              <a:r>
                <a:rPr lang="en-GB" dirty="0" smtClean="0">
                  <a:solidFill>
                    <a:srgbClr val="3366FF"/>
                  </a:solidFill>
                </a:rPr>
                <a:t>“Surface”</a:t>
              </a:r>
              <a:r>
                <a:rPr lang="en-GB" dirty="0" smtClean="0">
                  <a:solidFill>
                    <a:srgbClr val="FF0000"/>
                  </a:solidFill>
                </a:rPr>
                <a:t>   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4667" y="1031439"/>
            <a:ext cx="3998018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From extensive MC-study 2 solutions with</a:t>
            </a:r>
          </a:p>
          <a:p>
            <a:r>
              <a:rPr lang="de-CH" sz="1600" dirty="0" smtClean="0"/>
              <a:t>minimal target thickness meet the baseline</a:t>
            </a:r>
          </a:p>
          <a:p>
            <a:r>
              <a:rPr lang="de-CH" sz="1600" dirty="0" smtClean="0"/>
              <a:t>detector sensitivity/rate goal:</a:t>
            </a:r>
          </a:p>
          <a:p>
            <a:endParaRPr lang="de-CH" dirty="0"/>
          </a:p>
          <a:p>
            <a:pPr marL="400050" indent="-400050">
              <a:buAutoNum type="romanLcParenBoth"/>
            </a:pPr>
            <a:r>
              <a:rPr lang="de-CH" dirty="0" smtClean="0">
                <a:solidFill>
                  <a:srgbClr val="00FF00"/>
                </a:solidFill>
              </a:rPr>
              <a:t>Surface beam, 140 µm Target at 15</a:t>
            </a:r>
            <a:r>
              <a:rPr lang="de-CH" dirty="0" smtClean="0">
                <a:solidFill>
                  <a:srgbClr val="00FF00"/>
                </a:solidFill>
                <a:sym typeface="Symbol"/>
              </a:rPr>
              <a:t></a:t>
            </a:r>
          </a:p>
          <a:p>
            <a:pPr marL="400050" indent="-400050">
              <a:buAutoNum type="romanLcParenBoth"/>
            </a:pPr>
            <a:r>
              <a:rPr lang="de-CH" dirty="0" smtClean="0">
                <a:solidFill>
                  <a:srgbClr val="00FF00"/>
                </a:solidFill>
                <a:sym typeface="Symbol"/>
              </a:rPr>
              <a:t>Sub-surface beam 160 µm Target at 15</a:t>
            </a:r>
            <a:endParaRPr lang="en-GB" dirty="0">
              <a:solidFill>
                <a:srgbClr val="00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0923" y="968401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de-CH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  <a:endParaRPr lang="en-GB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3826" y="1136353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20</a:t>
            </a:r>
            <a:endParaRPr lang="en-GB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06007" y="793797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20</a:t>
            </a:r>
            <a:endParaRPr lang="en-GB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3323" y="1347220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de-CH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  <a:endParaRPr lang="en-GB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901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Peter-Raymond Kettle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-73982"/>
            <a:ext cx="7924800" cy="623405"/>
          </a:xfrm>
        </p:spPr>
        <p:txBody>
          <a:bodyPr/>
          <a:lstStyle/>
          <a:p>
            <a:pPr algn="ctr"/>
            <a:r>
              <a:rPr lang="de-CH" dirty="0" smtClean="0"/>
              <a:t>Current MEG Beam Line &amp; Target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61950" y="4047222"/>
            <a:ext cx="84391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Characteristics:</a:t>
            </a:r>
          </a:p>
          <a:p>
            <a:endParaRPr lang="de-CH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intensity, high transmission optics for surface muons (28 MeV/c)  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maximize µ</a:t>
            </a:r>
            <a:r>
              <a:rPr lang="de-CH" sz="1600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at target</a:t>
            </a:r>
            <a:endParaRPr lang="de-CH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emittance  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  minimize target size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Adustable momentum-byte &lt; 10%  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monochromatic beam with high stopping-density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Ultra-thin slanted target + minimization of material in beam (vacuum, He-environment) 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minimize multipe</a:t>
            </a:r>
          </a:p>
          <a:p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scattering for µ</a:t>
            </a:r>
            <a:r>
              <a:rPr lang="de-CH" sz="1600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&amp; Michels + minimize photon production AIF or Bremsstrahlung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Minimization &amp; separation of beam-correlated backgrounds </a:t>
            </a:r>
            <a:r>
              <a:rPr lang="de-CH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e.g. e</a:t>
            </a:r>
            <a:r>
              <a:rPr lang="de-CH" sz="1600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from </a:t>
            </a:r>
            <a:r>
              <a:rPr lang="de-CH" sz="1600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0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-decay at Target E or µ</a:t>
            </a:r>
            <a:r>
              <a:rPr lang="de-CH" sz="1600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 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decay-in-flight</a:t>
            </a:r>
            <a:endParaRPr lang="en-GB" sz="1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F:\Physics Main G\Physics\Present Experiment\Muegamma\BeamLines\PiE5 beamline\TestBeam Layout\2007+\megbeam1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09" y="617155"/>
            <a:ext cx="8747124" cy="336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95" y="81338"/>
            <a:ext cx="8939887" cy="3562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98153" y="81338"/>
            <a:ext cx="4277781" cy="60879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4000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Main Components</a:t>
            </a:r>
            <a:endParaRPr lang="en-GB" sz="4000" b="1" dirty="0">
              <a:solidFill>
                <a:srgbClr val="000000"/>
              </a:solidFill>
              <a:effectLst>
                <a:glow rad="101600">
                  <a:srgbClr val="FF0000">
                    <a:alpha val="75000"/>
                  </a:srgb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16047" y="1512955"/>
            <a:ext cx="280830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2000" b="1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Wien </a:t>
            </a:r>
            <a:r>
              <a:rPr lang="en-GB" sz="2000" b="1" dirty="0" err="1" smtClean="0">
                <a:solidFill>
                  <a:schemeClr val="bg1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Filter+Triplett</a:t>
            </a:r>
            <a:r>
              <a:rPr lang="en-GB" sz="2000" b="1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 I &amp; II</a:t>
            </a:r>
            <a:endParaRPr lang="en-GB" sz="2000" b="1" dirty="0">
              <a:solidFill>
                <a:schemeClr val="bg1"/>
              </a:solidFill>
              <a:effectLst>
                <a:glow rad="101600">
                  <a:srgbClr val="FF0000">
                    <a:alpha val="75000"/>
                  </a:srgbClr>
                </a:glo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 rot="2740971">
            <a:off x="-167237" y="1251828"/>
            <a:ext cx="2159490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        Hor. + Vert.</a:t>
            </a:r>
          </a:p>
          <a:p>
            <a:r>
              <a:rPr lang="en-GB" sz="2000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Correction Magnets</a:t>
            </a:r>
            <a:endParaRPr lang="en-GB" sz="2000" b="1" dirty="0">
              <a:solidFill>
                <a:srgbClr val="000000"/>
              </a:solidFill>
              <a:effectLst>
                <a:glow rad="101600">
                  <a:srgbClr val="FF0000">
                    <a:alpha val="75000"/>
                  </a:srgbClr>
                </a:glow>
              </a:effectLst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13395" y="1854756"/>
            <a:ext cx="2684758" cy="4558295"/>
            <a:chOff x="113395" y="1854756"/>
            <a:chExt cx="2684758" cy="4558295"/>
          </a:xfrm>
        </p:grpSpPr>
        <p:pic>
          <p:nvPicPr>
            <p:cNvPr id="7" name="Picture 6" descr="20060428_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95" y="4759224"/>
              <a:ext cx="2293347" cy="1653827"/>
            </a:xfrm>
            <a:prstGeom prst="rect">
              <a:avLst/>
            </a:prstGeom>
            <a:noFill/>
            <a:ln>
              <a:noFill/>
            </a:ln>
            <a:effectLst>
              <a:outerShdw blurRad="63500" dist="71842" dir="2700000" algn="ctr" rotWithShape="0">
                <a:schemeClr val="accent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 descr="support proposal_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130" y="3342330"/>
              <a:ext cx="1837023" cy="1667388"/>
            </a:xfrm>
            <a:prstGeom prst="rect">
              <a:avLst/>
            </a:prstGeom>
            <a:noFill/>
            <a:ln/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07128" y="3905481"/>
              <a:ext cx="11661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End-Caps</a:t>
              </a:r>
            </a:p>
            <a:p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     + IS</a:t>
              </a:r>
              <a:endParaRPr lang="en-GB" sz="2000" b="1" dirty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 flipV="1">
              <a:off x="420525" y="1854756"/>
              <a:ext cx="1178364" cy="178909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38100">
                <a:srgbClr val="FF0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113395" y="2846396"/>
              <a:ext cx="193733" cy="228502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38100">
                <a:srgbClr val="FF0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48372" y="5700201"/>
              <a:ext cx="4767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DS</a:t>
              </a:r>
              <a:endParaRPr lang="en-GB" sz="2000" b="1" dirty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22570" y="3342330"/>
              <a:ext cx="4767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sz="2000" b="1" dirty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U</a:t>
              </a:r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S</a:t>
              </a:r>
              <a:endParaRPr lang="en-GB" sz="2000" b="1" dirty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222570" y="2200003"/>
            <a:ext cx="3446844" cy="3913013"/>
            <a:chOff x="2222570" y="2200003"/>
            <a:chExt cx="3446844" cy="3913013"/>
          </a:xfrm>
        </p:grpSpPr>
        <p:grpSp>
          <p:nvGrpSpPr>
            <p:cNvPr id="42" name="Group 41"/>
            <p:cNvGrpSpPr/>
            <p:nvPr/>
          </p:nvGrpSpPr>
          <p:grpSpPr>
            <a:xfrm>
              <a:off x="4155487" y="4038459"/>
              <a:ext cx="1513927" cy="2074557"/>
              <a:chOff x="4155487" y="4038459"/>
              <a:chExt cx="1513927" cy="207455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8567" y="4038459"/>
                <a:ext cx="1510847" cy="1942518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4155487" y="5405130"/>
                <a:ext cx="110799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extrusionH="57150">
                  <a:bevelT w="38100" h="38100"/>
                </a:sp3d>
              </a:bodyPr>
              <a:lstStyle/>
              <a:p>
                <a:r>
                  <a:rPr lang="en-GB" sz="2000" b="1" dirty="0" smtClean="0">
                    <a:solidFill>
                      <a:srgbClr val="000000"/>
                    </a:solidFill>
                    <a:effectLst>
                      <a:glow rad="101600">
                        <a:srgbClr val="FF0000">
                          <a:alpha val="75000"/>
                        </a:srgbClr>
                      </a:glow>
                    </a:effectLst>
                  </a:rPr>
                  <a:t>Degrader</a:t>
                </a:r>
              </a:p>
              <a:p>
                <a:r>
                  <a:rPr lang="en-GB" sz="2000" b="1" dirty="0" smtClean="0">
                    <a:solidFill>
                      <a:srgbClr val="000000"/>
                    </a:solidFill>
                    <a:effectLst>
                      <a:glow rad="101600">
                        <a:srgbClr val="FF0000">
                          <a:alpha val="75000"/>
                        </a:srgbClr>
                      </a:glow>
                    </a:effectLst>
                  </a:rPr>
                  <a:t>System</a:t>
                </a:r>
                <a:endParaRPr lang="en-GB" sz="2000" b="1" dirty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endParaRP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 flipH="1" flipV="1">
              <a:off x="2222570" y="2200003"/>
              <a:ext cx="3040913" cy="196185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38100">
                <a:srgbClr val="FF0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3821458" y="2097941"/>
            <a:ext cx="5192960" cy="4356313"/>
            <a:chOff x="3821458" y="2097941"/>
            <a:chExt cx="5192960" cy="4356313"/>
          </a:xfrm>
        </p:grpSpPr>
        <p:grpSp>
          <p:nvGrpSpPr>
            <p:cNvPr id="40" name="Group 39"/>
            <p:cNvGrpSpPr/>
            <p:nvPr/>
          </p:nvGrpSpPr>
          <p:grpSpPr>
            <a:xfrm>
              <a:off x="7498441" y="4300558"/>
              <a:ext cx="1515977" cy="2153696"/>
              <a:chOff x="7498441" y="4300558"/>
              <a:chExt cx="1515977" cy="2153696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98441" y="4300558"/>
                <a:ext cx="1515977" cy="2021302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7789804" y="5746368"/>
                <a:ext cx="122461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extrusionH="57150">
                  <a:bevelT w="38100" h="38100"/>
                </a:sp3d>
              </a:bodyPr>
              <a:lstStyle/>
              <a:p>
                <a:r>
                  <a:rPr lang="en-GB" sz="2000" b="1" dirty="0" smtClean="0">
                    <a:solidFill>
                      <a:srgbClr val="000000"/>
                    </a:solidFill>
                    <a:effectLst>
                      <a:glow rad="101600">
                        <a:srgbClr val="FF0000">
                          <a:alpha val="75000"/>
                        </a:srgbClr>
                      </a:glow>
                    </a:effectLst>
                  </a:rPr>
                  <a:t>Collimator</a:t>
                </a:r>
              </a:p>
              <a:p>
                <a:r>
                  <a:rPr lang="en-GB" sz="2000" b="1" dirty="0" smtClean="0">
                    <a:solidFill>
                      <a:srgbClr val="000000"/>
                    </a:solidFill>
                    <a:effectLst>
                      <a:glow rad="101600">
                        <a:srgbClr val="FF0000">
                          <a:alpha val="75000"/>
                        </a:srgbClr>
                      </a:glow>
                    </a:effectLst>
                  </a:rPr>
                  <a:t>System</a:t>
                </a:r>
                <a:endParaRPr lang="en-GB" sz="2000" b="1" dirty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endParaRPr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>
            <a:xfrm flipH="1" flipV="1">
              <a:off x="3821458" y="2097941"/>
              <a:ext cx="4394436" cy="2290891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38100">
                <a:srgbClr val="FF0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720857" y="1108614"/>
            <a:ext cx="60520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 SC</a:t>
            </a:r>
          </a:p>
          <a:p>
            <a:r>
              <a:rPr lang="en-GB" sz="2000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BTS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3644336" y="2188561"/>
            <a:ext cx="3594664" cy="3672628"/>
            <a:chOff x="3644336" y="2188561"/>
            <a:chExt cx="3594664" cy="3672628"/>
          </a:xfrm>
        </p:grpSpPr>
        <p:grpSp>
          <p:nvGrpSpPr>
            <p:cNvPr id="41" name="Group 40"/>
            <p:cNvGrpSpPr/>
            <p:nvPr/>
          </p:nvGrpSpPr>
          <p:grpSpPr>
            <a:xfrm>
              <a:off x="5811493" y="3759374"/>
              <a:ext cx="1427507" cy="2101815"/>
              <a:chOff x="5811493" y="3759374"/>
              <a:chExt cx="1427507" cy="2101815"/>
            </a:xfrm>
          </p:grpSpPr>
          <p:pic>
            <p:nvPicPr>
              <p:cNvPr id="33" name="Picture 7" descr="dsc00034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95" r="24869"/>
              <a:stretch/>
            </p:blipFill>
            <p:spPr bwMode="auto">
              <a:xfrm>
                <a:off x="5878244" y="3759374"/>
                <a:ext cx="1360756" cy="19996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dist="71842" dir="2700000" algn="ctr" rotWithShape="0">
                  <a:srgbClr val="080808">
                    <a:alpha val="7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TextBox 30"/>
              <p:cNvSpPr txBox="1"/>
              <p:nvPr/>
            </p:nvSpPr>
            <p:spPr>
              <a:xfrm rot="892002">
                <a:off x="5811493" y="5153303"/>
                <a:ext cx="102611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extrusionH="57150">
                  <a:bevelT w="38100" h="38100"/>
                </a:sp3d>
              </a:bodyPr>
              <a:lstStyle/>
              <a:p>
                <a:r>
                  <a:rPr lang="en-GB" sz="2000" b="1" dirty="0" smtClean="0">
                    <a:solidFill>
                      <a:srgbClr val="000000"/>
                    </a:solidFill>
                    <a:effectLst>
                      <a:glow rad="101600">
                        <a:srgbClr val="FF0000">
                          <a:alpha val="75000"/>
                        </a:srgbClr>
                      </a:glow>
                    </a:effectLst>
                  </a:rPr>
                  <a:t>Steering </a:t>
                </a:r>
              </a:p>
              <a:p>
                <a:r>
                  <a:rPr lang="en-GB" sz="2000" b="1" dirty="0" smtClean="0">
                    <a:solidFill>
                      <a:srgbClr val="000000"/>
                    </a:solidFill>
                    <a:effectLst>
                      <a:glow rad="101600">
                        <a:srgbClr val="FF0000">
                          <a:alpha val="75000"/>
                        </a:srgbClr>
                      </a:glow>
                    </a:effectLst>
                  </a:rPr>
                  <a:t>Magnet</a:t>
                </a:r>
                <a:endParaRPr lang="en-GB" sz="2000" b="1" dirty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endParaRPr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>
            <a:xfrm flipH="1" flipV="1">
              <a:off x="3644336" y="2188561"/>
              <a:ext cx="2411030" cy="1973301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38100">
                <a:srgbClr val="FF0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2745767" y="3807919"/>
            <a:ext cx="1292719" cy="2305097"/>
            <a:chOff x="2745767" y="3807919"/>
            <a:chExt cx="1292719" cy="2305097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8"/>
            <a:srcRect l="35591" r="24418" b="30604"/>
            <a:stretch/>
          </p:blipFill>
          <p:spPr>
            <a:xfrm>
              <a:off x="2745767" y="4430565"/>
              <a:ext cx="1292719" cy="1682451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2900787" y="3807919"/>
              <a:ext cx="10497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Target</a:t>
              </a:r>
            </a:p>
            <a:p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Systems</a:t>
              </a:r>
              <a:endParaRPr lang="en-GB" sz="2000" b="1" dirty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51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32" grpId="0"/>
      <p:bldP spid="3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0602" y="0"/>
            <a:ext cx="5041100" cy="56702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CH" b="1" dirty="0" smtClean="0"/>
              <a:t>Beam Line Performance</a:t>
            </a:r>
            <a:endParaRPr lang="en-GB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5363714" y="2881286"/>
            <a:ext cx="3665425" cy="3599804"/>
            <a:chOff x="5363714" y="2756546"/>
            <a:chExt cx="3665425" cy="359980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3714" y="2756546"/>
              <a:ext cx="3665425" cy="359980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892002">
              <a:off x="5469510" y="3103923"/>
              <a:ext cx="1752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Horizontal Profile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892002">
              <a:off x="5542414" y="4617156"/>
              <a:ext cx="1503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Vertical Profile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07665" y="79513"/>
            <a:ext cx="3240088" cy="2133600"/>
            <a:chOff x="5789051" y="173831"/>
            <a:chExt cx="3240088" cy="2133600"/>
          </a:xfrm>
        </p:grpSpPr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789051" y="173831"/>
              <a:ext cx="3240088" cy="2133600"/>
            </a:xfrm>
            <a:prstGeom prst="rect">
              <a:avLst/>
            </a:prstGeom>
            <a:noFill/>
            <a:ln/>
            <a:effectLst>
              <a:outerShdw blurRad="63500" dist="53882" dir="2700000" algn="ctr" rotWithShape="0">
                <a:srgbClr val="4D4D4D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 rot="892002">
              <a:off x="6792417" y="554235"/>
              <a:ext cx="1519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2-D Beam-spot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4678" y="3694097"/>
            <a:ext cx="3195639" cy="2154643"/>
            <a:chOff x="2168075" y="738901"/>
            <a:chExt cx="3195639" cy="215464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68075" y="738901"/>
              <a:ext cx="3195639" cy="215464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 rot="892002">
              <a:off x="3631732" y="951211"/>
              <a:ext cx="16105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sz="2000" b="1" dirty="0" err="1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Separtor</a:t>
              </a:r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 Scan</a:t>
              </a: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98" y="710855"/>
            <a:ext cx="4376538" cy="2188269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 rot="5400000">
            <a:off x="759740" y="3038042"/>
            <a:ext cx="918511" cy="35552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>
            <a:off x="4008784" y="4397302"/>
            <a:ext cx="1181318" cy="35552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47425" y="1914505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l-GR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μ</a:t>
            </a:r>
            <a:r>
              <a:rPr lang="en-GB" b="1" baseline="30000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+</a:t>
            </a:r>
            <a:r>
              <a:rPr lang="en-GB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 Momentum Spectrum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8279" y="5871420"/>
            <a:ext cx="3592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6600"/>
                </a:solidFill>
              </a:rPr>
              <a:t>8.1σ</a:t>
            </a:r>
            <a:r>
              <a:rPr lang="en-GB" sz="1600" baseline="-25000" dirty="0" smtClean="0">
                <a:solidFill>
                  <a:srgbClr val="FF6600"/>
                </a:solidFill>
              </a:rPr>
              <a:t>μ</a:t>
            </a:r>
            <a:r>
              <a:rPr lang="en-GB" sz="1600" dirty="0" smtClean="0">
                <a:solidFill>
                  <a:srgbClr val="FF6600"/>
                </a:solidFill>
              </a:rPr>
              <a:t> Separation ≈ 12 cm physical separation</a:t>
            </a:r>
          </a:p>
          <a:p>
            <a:pPr algn="ctr"/>
            <a:r>
              <a:rPr lang="en-GB" sz="1600" dirty="0" smtClean="0">
                <a:solidFill>
                  <a:srgbClr val="FF6600"/>
                </a:solidFill>
              </a:rPr>
              <a:t>at collimator  </a:t>
            </a:r>
            <a:endParaRPr lang="en-GB" sz="1600" baseline="-25000" dirty="0">
              <a:solidFill>
                <a:srgbClr val="FF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22507" y="2984640"/>
            <a:ext cx="1843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6600"/>
                </a:solidFill>
              </a:rPr>
              <a:t>(</a:t>
            </a:r>
            <a:r>
              <a:rPr lang="en-GB" sz="1600" dirty="0" err="1" smtClean="0">
                <a:solidFill>
                  <a:srgbClr val="FF6600"/>
                </a:solidFill>
              </a:rPr>
              <a:t>Δp</a:t>
            </a:r>
            <a:r>
              <a:rPr lang="en-GB" sz="1600" dirty="0" smtClean="0">
                <a:solidFill>
                  <a:srgbClr val="FF6600"/>
                </a:solidFill>
              </a:rPr>
              <a:t>/p)</a:t>
            </a:r>
            <a:r>
              <a:rPr lang="en-GB" sz="1600" baseline="-25000" dirty="0" smtClean="0">
                <a:solidFill>
                  <a:srgbClr val="FF6600"/>
                </a:solidFill>
              </a:rPr>
              <a:t>MAX</a:t>
            </a:r>
            <a:r>
              <a:rPr lang="en-GB" sz="1600" dirty="0" smtClean="0">
                <a:solidFill>
                  <a:srgbClr val="FF6600"/>
                </a:solidFill>
              </a:rPr>
              <a:t> ~7% FWHM</a:t>
            </a:r>
            <a:endParaRPr lang="en-GB" sz="1600" baseline="-25000" dirty="0">
              <a:solidFill>
                <a:srgbClr val="FF66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02462" y="2227503"/>
            <a:ext cx="24212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6600"/>
                </a:solidFill>
              </a:rPr>
              <a:t>(</a:t>
            </a:r>
            <a:r>
              <a:rPr lang="en-GB" sz="1600" dirty="0" err="1" smtClean="0">
                <a:solidFill>
                  <a:srgbClr val="FF6600"/>
                </a:solidFill>
              </a:rPr>
              <a:t>R</a:t>
            </a:r>
            <a:r>
              <a:rPr lang="en-GB" sz="1600" baseline="-25000" dirty="0" err="1" smtClean="0">
                <a:solidFill>
                  <a:srgbClr val="FF6600"/>
                </a:solidFill>
              </a:rPr>
              <a:t>μ</a:t>
            </a:r>
            <a:r>
              <a:rPr lang="en-GB" sz="1600" baseline="-25000" dirty="0" smtClean="0">
                <a:solidFill>
                  <a:srgbClr val="FF6600"/>
                </a:solidFill>
              </a:rPr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)</a:t>
            </a:r>
            <a:r>
              <a:rPr lang="en-GB" sz="1600" baseline="-25000" dirty="0" smtClean="0">
                <a:solidFill>
                  <a:srgbClr val="FF6600"/>
                </a:solidFill>
              </a:rPr>
              <a:t>MAX </a:t>
            </a:r>
            <a:r>
              <a:rPr lang="en-GB" sz="1600" dirty="0">
                <a:solidFill>
                  <a:srgbClr val="FF6600"/>
                </a:solidFill>
              </a:rPr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&gt; 1⋅10</a:t>
            </a:r>
            <a:r>
              <a:rPr lang="en-GB" sz="1600" baseline="30000" dirty="0" smtClean="0">
                <a:solidFill>
                  <a:srgbClr val="FF6600"/>
                </a:solidFill>
              </a:rPr>
              <a:t>8</a:t>
            </a:r>
            <a:r>
              <a:rPr lang="en-GB" sz="1600" dirty="0" smtClean="0">
                <a:solidFill>
                  <a:srgbClr val="FF6600"/>
                </a:solidFill>
              </a:rPr>
              <a:t> μ</a:t>
            </a:r>
            <a:r>
              <a:rPr lang="en-GB" sz="1600" baseline="30000" dirty="0" smtClean="0">
                <a:solidFill>
                  <a:srgbClr val="FF6600"/>
                </a:solidFill>
              </a:rPr>
              <a:t>+</a:t>
            </a:r>
            <a:r>
              <a:rPr lang="en-GB" sz="1600" dirty="0" smtClean="0">
                <a:solidFill>
                  <a:srgbClr val="FF6600"/>
                </a:solidFill>
              </a:rPr>
              <a:t>s</a:t>
            </a:r>
            <a:r>
              <a:rPr lang="en-GB" sz="1600" baseline="30000" dirty="0" smtClean="0">
                <a:solidFill>
                  <a:srgbClr val="FF6600"/>
                </a:solidFill>
              </a:rPr>
              <a:t>-1</a:t>
            </a:r>
            <a:r>
              <a:rPr lang="en-GB" sz="1600" dirty="0" smtClean="0">
                <a:solidFill>
                  <a:srgbClr val="FF6600"/>
                </a:solidFill>
              </a:rPr>
              <a:t> at 2mA</a:t>
            </a:r>
            <a:endParaRPr lang="en-GB" sz="1600" dirty="0">
              <a:solidFill>
                <a:srgbClr val="FF6600"/>
              </a:solidFill>
            </a:endParaRPr>
          </a:p>
          <a:p>
            <a:r>
              <a:rPr lang="en-GB" sz="1600" dirty="0" smtClean="0">
                <a:solidFill>
                  <a:srgbClr val="FF6600"/>
                </a:solidFill>
              </a:rPr>
              <a:t>COBRA Centre (no Degrader</a:t>
            </a:r>
            <a:r>
              <a:rPr lang="en-GB" dirty="0" smtClean="0">
                <a:solidFill>
                  <a:srgbClr val="FF6600"/>
                </a:solidFill>
              </a:rPr>
              <a:t>)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19719357">
            <a:off x="4071985" y="5040286"/>
            <a:ext cx="1327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>
                <a:solidFill>
                  <a:srgbClr val="FF6600"/>
                </a:solidFill>
              </a:rPr>
              <a:t>σ</a:t>
            </a:r>
            <a:r>
              <a:rPr lang="en-GB" sz="1600" baseline="-25000" dirty="0" err="1">
                <a:solidFill>
                  <a:srgbClr val="FF6600"/>
                </a:solidFill>
              </a:rPr>
              <a:t>X,Y</a:t>
            </a:r>
            <a:r>
              <a:rPr lang="en-GB" sz="1600" dirty="0">
                <a:solidFill>
                  <a:srgbClr val="FF6600"/>
                </a:solidFill>
              </a:rPr>
              <a:t> ~ 9-10 mm</a:t>
            </a:r>
          </a:p>
        </p:txBody>
      </p:sp>
    </p:spTree>
    <p:extLst>
      <p:ext uri="{BB962C8B-B14F-4D97-AF65-F5344CB8AC3E}">
        <p14:creationId xmlns:p14="http://schemas.microsoft.com/office/powerpoint/2010/main" val="35525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753533" y="4191018"/>
            <a:ext cx="6790267" cy="83937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4832" y="40612"/>
            <a:ext cx="8534400" cy="710855"/>
          </a:xfrm>
        </p:spPr>
        <p:txBody>
          <a:bodyPr/>
          <a:lstStyle/>
          <a:p>
            <a:r>
              <a:rPr lang="en-GB" dirty="0" smtClean="0"/>
              <a:t>MEG Beam &amp; Target Upgrade Strategy &amp; Possibilities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4774" y="1370139"/>
            <a:ext cx="7827784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Currently MEG runs at :</a:t>
            </a:r>
          </a:p>
          <a:p>
            <a:endParaRPr lang="en-GB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3⋅10</a:t>
            </a:r>
            <a:r>
              <a:rPr lang="en-GB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μ</a:t>
            </a:r>
            <a:r>
              <a:rPr lang="en-GB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-stops/s on a 205μm thick target  placed at 20º to incoming beam with</a:t>
            </a:r>
          </a:p>
          <a:p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a 300μm thick Mylar degrader  - </a:t>
            </a:r>
            <a:r>
              <a:rPr lang="en-GB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selected for  optimal sensitivity with current detector capabilities</a:t>
            </a:r>
          </a:p>
          <a:p>
            <a:endParaRPr lang="de-CH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 Upgrade Sensitivity Reach: 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aims at approximately an order-of-magnitude improvement.</a:t>
            </a:r>
          </a:p>
          <a:p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In order to achieve this with improved detector capabilities and within a reasonable running time </a:t>
            </a:r>
          </a:p>
          <a:p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of 3 years </a:t>
            </a:r>
            <a:r>
              <a:rPr lang="de-CH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this requires a baseline detector rate capability of about 7·10</a:t>
            </a:r>
            <a:r>
              <a:rPr lang="de-CH" sz="1600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de-CH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</a:t>
            </a:r>
            <a:r>
              <a:rPr lang="de-CH" sz="1600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de-CH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-stops/s</a:t>
            </a:r>
          </a:p>
          <a:p>
            <a:endParaRPr lang="de-CH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de-CH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Q:   What beam possibilities exist to fully exploit the upgraded detector</a:t>
            </a:r>
          </a:p>
          <a:p>
            <a:r>
              <a:rPr lang="de-CH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intensity reach &amp; try to increase the muon stopping density?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467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902853" y="3260807"/>
            <a:ext cx="3021013" cy="208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982133" y="3310467"/>
            <a:ext cx="4140200" cy="252306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Constraints &amp; Coinsiderations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7618" y="1159933"/>
            <a:ext cx="668484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Increase intensity: </a:t>
            </a:r>
            <a:r>
              <a:rPr lang="de-CH" sz="1600" dirty="0" smtClean="0"/>
              <a:t>- simply open slits       since we have spare intensity       </a:t>
            </a:r>
            <a:r>
              <a:rPr lang="de-CH" sz="1600" dirty="0" smtClean="0"/>
              <a:t>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</a:t>
            </a:r>
            <a:endParaRPr lang="de-CH" sz="1600" dirty="0">
              <a:solidFill>
                <a:srgbClr val="FF6600"/>
              </a:solidFill>
              <a:sym typeface="Symbol"/>
            </a:endParaRPr>
          </a:p>
          <a:p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 </a:t>
            </a:r>
            <a:r>
              <a:rPr lang="de-CH" sz="1600" dirty="0">
                <a:solidFill>
                  <a:srgbClr val="FF6600"/>
                </a:solidFill>
                <a:sym typeface="Symbol"/>
              </a:rPr>
              <a:t> </a:t>
            </a:r>
            <a:r>
              <a:rPr lang="de-CH" sz="1600" dirty="0" smtClean="0">
                <a:solidFill>
                  <a:srgbClr val="FF6600"/>
                </a:solidFill>
                <a:sym typeface="Symbol"/>
              </a:rPr>
              <a:t>increases</a:t>
            </a:r>
            <a:r>
              <a:rPr lang="de-CH" sz="1600" dirty="0" smtClean="0">
                <a:solidFill>
                  <a:srgbClr val="FF6600"/>
                </a:solidFill>
              </a:rPr>
              <a:t> </a:t>
            </a:r>
            <a:r>
              <a:rPr lang="el-GR" sz="1600" dirty="0" smtClean="0">
                <a:solidFill>
                  <a:srgbClr val="FF6600"/>
                </a:solidFill>
              </a:rPr>
              <a:t>Δ</a:t>
            </a:r>
            <a:r>
              <a:rPr lang="de-CH" sz="1600" dirty="0" smtClean="0">
                <a:solidFill>
                  <a:srgbClr val="FF6600"/>
                </a:solidFill>
              </a:rPr>
              <a:t>p                                                            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  <a:r>
              <a:rPr lang="de-CH" sz="1600" dirty="0" smtClean="0">
                <a:solidFill>
                  <a:srgbClr val="FF6600"/>
                </a:solidFill>
              </a:rPr>
              <a:t>  </a:t>
            </a:r>
          </a:p>
          <a:p>
            <a:r>
              <a:rPr lang="de-CH" sz="1600" dirty="0">
                <a:solidFill>
                  <a:srgbClr val="FF6600"/>
                </a:solidFill>
                <a:sym typeface="Symbol"/>
              </a:rPr>
              <a:t> </a:t>
            </a:r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</a:t>
            </a:r>
            <a:r>
              <a:rPr lang="de-CH" sz="1600" dirty="0" smtClean="0">
                <a:sym typeface="Symbol"/>
              </a:rPr>
              <a:t> </a:t>
            </a:r>
            <a:r>
              <a:rPr lang="de-CH" sz="1600" dirty="0" smtClean="0">
                <a:solidFill>
                  <a:srgbClr val="FF6600"/>
                </a:solidFill>
                <a:sym typeface="Symbol"/>
              </a:rPr>
              <a:t>increases range-straggling                                       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</a:p>
          <a:p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  need thicker target to stop all muons                       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  <a:endParaRPr lang="de-CH" sz="1600" dirty="0" smtClean="0">
              <a:solidFill>
                <a:srgbClr val="FF6600"/>
              </a:solidFill>
              <a:sym typeface="Symbol"/>
            </a:endParaRPr>
          </a:p>
          <a:p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  increases multiple scattering &amp; radiative background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  <a:endParaRPr lang="en-GB" sz="1600" dirty="0">
              <a:solidFill>
                <a:srgbClr val="FF66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1083954" y="3424041"/>
            <a:ext cx="4144555" cy="2102908"/>
            <a:chOff x="1373" y="935"/>
            <a:chExt cx="3004" cy="1588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rot="12125439">
              <a:off x="1478" y="1506"/>
              <a:ext cx="2798" cy="687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1373" y="1616"/>
              <a:ext cx="3004" cy="4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3243" y="1616"/>
              <a:ext cx="0" cy="7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2925" y="1616"/>
              <a:ext cx="318" cy="63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>
              <a:off x="2426" y="1616"/>
              <a:ext cx="817" cy="40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2336" y="935"/>
              <a:ext cx="1678" cy="15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3243" y="981"/>
              <a:ext cx="181" cy="6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3243" y="1616"/>
              <a:ext cx="91" cy="9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 rot="1459958">
              <a:off x="2922" y="2194"/>
              <a:ext cx="136" cy="91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3198" y="1979"/>
              <a:ext cx="295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t</a:t>
              </a:r>
              <a:r>
                <a:rPr lang="en-GB" baseline="-2500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90</a:t>
              </a:r>
              <a:endParaRPr lang="en-GB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2880" y="1888"/>
              <a:ext cx="173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t</a:t>
              </a: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3151" y="1298"/>
              <a:ext cx="682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r =&lt;R&gt;</a:t>
              </a: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2200" y="1797"/>
              <a:ext cx="682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r =&lt;R&gt;</a:t>
              </a: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2608" y="1373"/>
              <a:ext cx="204" cy="25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sym typeface="Symbol" pitchFamily="18" charset="2"/>
                </a:rPr>
                <a:t></a:t>
              </a: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2699" y="1570"/>
              <a:ext cx="217" cy="25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sym typeface="Symbol" pitchFamily="18" charset="2"/>
                </a:rPr>
                <a:t></a:t>
              </a: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2744" y="1434"/>
              <a:ext cx="499" cy="182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2744" y="1616"/>
              <a:ext cx="499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V="1">
              <a:off x="2744" y="1616"/>
              <a:ext cx="499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prstDash val="dash"/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V="1">
              <a:off x="2835" y="1616"/>
              <a:ext cx="408" cy="226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902854" y="3288745"/>
            <a:ext cx="3097213" cy="227754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=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target thickness</a:t>
            </a:r>
            <a:endParaRPr lang="en-GB" sz="14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</a:t>
            </a:r>
            <a:r>
              <a:rPr lang="en-GB" sz="1400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90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measure of e</a:t>
            </a:r>
            <a:r>
              <a:rPr lang="en-GB" sz="140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+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Multi. </a:t>
            </a:r>
            <a:r>
              <a:rPr lang="en-GB" sz="1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Scatt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.</a:t>
            </a:r>
          </a:p>
          <a:p>
            <a:r>
              <a:rPr lang="de-CH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&lt;R&gt; = mean range of µ</a:t>
            </a:r>
            <a:r>
              <a:rPr lang="de-CH" sz="1400" baseline="30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+</a:t>
            </a:r>
            <a:endParaRPr lang="en-GB" sz="14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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= target angle to axis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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= angle between axis &amp;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radius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 which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   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      meets DS target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face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= &lt;R&gt; “</a:t>
            </a:r>
            <a:r>
              <a:rPr lang="en-GB" sz="1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umbral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” region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50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% stops contour</a:t>
            </a:r>
          </a:p>
          <a:p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= (&lt;R&gt;+ 3</a:t>
            </a:r>
            <a:r>
              <a:rPr lang="en-GB" sz="1400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) “penumbral” 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    region 100% stops contour</a:t>
            </a:r>
          </a:p>
          <a:p>
            <a:endParaRPr lang="en-GB" sz="16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sym typeface="Symbol" pitchFamily="18" charset="2"/>
            </a:endParaRPr>
          </a:p>
        </p:txBody>
      </p:sp>
      <p:sp>
        <p:nvSpPr>
          <p:cNvPr id="29" name="AutoShape 23"/>
          <p:cNvSpPr>
            <a:spLocks noChangeArrowheads="1"/>
          </p:cNvSpPr>
          <p:nvPr/>
        </p:nvSpPr>
        <p:spPr bwMode="auto">
          <a:xfrm>
            <a:off x="4740353" y="4086225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sym typeface="Symbol" pitchFamily="18" charset="2"/>
              </a:rPr>
              <a:t></a:t>
            </a:r>
            <a:r>
              <a:rPr lang="en-GB" b="1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sym typeface="Symbol" pitchFamily="18" charset="2"/>
              </a:rPr>
              <a:t>+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  <a:sym typeface="Symbol" pitchFamily="18" charset="2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39106" y="2822100"/>
            <a:ext cx="3571683" cy="369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Target angle Considerations  (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 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&amp; 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)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</p:txBody>
      </p:sp>
      <p:sp>
        <p:nvSpPr>
          <p:cNvPr id="31" name="Text Box 41"/>
          <p:cNvSpPr txBox="1">
            <a:spLocks noChangeArrowheads="1"/>
          </p:cNvSpPr>
          <p:nvPr/>
        </p:nvSpPr>
        <p:spPr bwMode="auto">
          <a:xfrm>
            <a:off x="34925" y="3208338"/>
            <a:ext cx="2279791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if 3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2" pitchFamily="18" charset="2"/>
              </a:rPr>
              <a:t>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(</a:t>
            </a:r>
            <a:r>
              <a:rPr lang="en-GB" sz="1600" b="1" baseline="-2500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rms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  <a:r>
              <a:rPr lang="en-GB" sz="1600" b="1" baseline="-250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MS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&gt;  “Leakage”</a:t>
            </a:r>
          </a:p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  on US face</a:t>
            </a:r>
          </a:p>
        </p:txBody>
      </p:sp>
      <p:sp>
        <p:nvSpPr>
          <p:cNvPr id="33" name="Text Box 41"/>
          <p:cNvSpPr txBox="1">
            <a:spLocks noChangeArrowheads="1"/>
          </p:cNvSpPr>
          <p:nvPr/>
        </p:nvSpPr>
        <p:spPr bwMode="auto">
          <a:xfrm>
            <a:off x="0" y="4667120"/>
            <a:ext cx="2297424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if 3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2" pitchFamily="18" charset="2"/>
              </a:rPr>
              <a:t>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(</a:t>
            </a:r>
            <a:r>
              <a:rPr lang="en-GB" sz="1600" b="1" baseline="-25000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rms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  <a:r>
              <a:rPr lang="en-GB" sz="1600" b="1" baseline="-25000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MS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&gt; </a:t>
            </a:r>
            <a:r>
              <a:rPr lang="el-GR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</a:t>
            </a:r>
            <a:r>
              <a:rPr lang="en-GB" sz="1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“Leakage”</a:t>
            </a:r>
          </a:p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  on </a:t>
            </a:r>
            <a:r>
              <a:rPr lang="en-GB" sz="1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DS 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face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13992" y="5987018"/>
            <a:ext cx="573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So can one increase the intensity &amp; reduce the Range Straggling?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45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Strategies – a Quick Guide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1489" y="996577"/>
            <a:ext cx="6476453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or Sub-surface </a:t>
            </a:r>
            <a:r>
              <a:rPr lang="en-GB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Muons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en-GB" sz="800" dirty="0"/>
          </a:p>
          <a:p>
            <a:r>
              <a:rPr lang="en-GB" b="1" dirty="0" smtClean="0"/>
              <a:t>Basis</a:t>
            </a:r>
            <a:r>
              <a:rPr lang="en-GB" sz="1600" dirty="0" smtClean="0"/>
              <a:t> – </a:t>
            </a:r>
            <a:r>
              <a:rPr lang="en-GB" sz="1600" dirty="0" err="1" smtClean="0"/>
              <a:t>muon</a:t>
            </a:r>
            <a:r>
              <a:rPr lang="en-GB" sz="1600" dirty="0" smtClean="0"/>
              <a:t> momentum spectrum</a:t>
            </a:r>
          </a:p>
          <a:p>
            <a:r>
              <a:rPr lang="en-GB" sz="1600" dirty="0" smtClean="0"/>
              <a:t> stopped π-decay kinematic edge 29.79 MeV/c  </a:t>
            </a:r>
            <a:endParaRPr lang="en-GB" sz="1600" dirty="0" smtClean="0">
              <a:solidFill>
                <a:srgbClr val="DC9E1F"/>
              </a:solidFill>
            </a:endParaRPr>
          </a:p>
          <a:p>
            <a:endParaRPr lang="en-GB" sz="1600" dirty="0" smtClean="0"/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6600"/>
                </a:solidFill>
              </a:rPr>
              <a:t>“Surface” </a:t>
            </a:r>
            <a:r>
              <a:rPr lang="en-GB" sz="1600" dirty="0" err="1" smtClean="0"/>
              <a:t>muons</a:t>
            </a:r>
            <a:r>
              <a:rPr lang="en-GB" sz="1600" dirty="0" smtClean="0"/>
              <a:t> come from  a layer few hundred microns below 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 surface</a:t>
            </a:r>
            <a:r>
              <a:rPr lang="en-GB" sz="1600" dirty="0"/>
              <a:t> </a:t>
            </a:r>
            <a:r>
              <a:rPr lang="en-GB" sz="1600" dirty="0" smtClean="0"/>
              <a:t>  </a:t>
            </a:r>
            <a:r>
              <a:rPr lang="en-GB" sz="1600" dirty="0" smtClean="0">
                <a:solidFill>
                  <a:srgbClr val="FF6600"/>
                </a:solidFill>
              </a:rPr>
              <a:t>range  approx. 120 mg/cm</a:t>
            </a:r>
            <a:r>
              <a:rPr lang="en-GB" sz="1600" baseline="30000" dirty="0" smtClean="0">
                <a:solidFill>
                  <a:srgbClr val="FF6600"/>
                </a:solidFill>
              </a:rPr>
              <a:t>2</a:t>
            </a:r>
            <a:r>
              <a:rPr lang="en-GB" sz="1600" dirty="0" smtClean="0">
                <a:solidFill>
                  <a:srgbClr val="FF6600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6600"/>
                </a:solidFill>
              </a:rPr>
              <a:t>“Sub-surface” </a:t>
            </a:r>
            <a:r>
              <a:rPr lang="en-GB" sz="1600" dirty="0" err="1" smtClean="0"/>
              <a:t>muons</a:t>
            </a:r>
            <a:r>
              <a:rPr lang="en-GB" sz="1600" dirty="0" smtClean="0"/>
              <a:t> from layer shifted below the surface</a:t>
            </a:r>
          </a:p>
          <a:p>
            <a:pPr marL="285750" indent="-285750">
              <a:buFont typeface="Arial"/>
              <a:buChar char="•"/>
            </a:pPr>
            <a:endParaRPr lang="en-GB" sz="1600" dirty="0"/>
          </a:p>
          <a:p>
            <a:r>
              <a:rPr lang="en-GB" u="sng" dirty="0" smtClean="0"/>
              <a:t>Why are Sub-surface </a:t>
            </a:r>
            <a:r>
              <a:rPr lang="en-GB" u="sng" dirty="0" err="1" smtClean="0"/>
              <a:t>muons</a:t>
            </a:r>
            <a:r>
              <a:rPr lang="en-GB" u="sng" dirty="0" smtClean="0"/>
              <a:t> interesting</a:t>
            </a:r>
            <a:r>
              <a:rPr lang="en-GB" dirty="0" smtClean="0"/>
              <a:t>?   </a:t>
            </a:r>
            <a:r>
              <a:rPr lang="en-GB" sz="1600" dirty="0" smtClean="0">
                <a:solidFill>
                  <a:srgbClr val="FF66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dirty="0" smtClean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en-GB" sz="1600" dirty="0" err="1" smtClean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Muon</a:t>
            </a:r>
            <a:r>
              <a:rPr lang="en-GB" sz="1600" dirty="0" smtClean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 Range &amp; </a:t>
            </a:r>
            <a:r>
              <a:rPr lang="en-GB" sz="1600" dirty="0" smtClean="0">
                <a:solidFill>
                  <a:srgbClr val="FF6600"/>
                </a:solidFill>
              </a:rPr>
              <a:t>Range straggling</a:t>
            </a:r>
          </a:p>
          <a:p>
            <a:endParaRPr lang="en-GB" sz="1600" dirty="0">
              <a:solidFill>
                <a:srgbClr val="DC9E1F"/>
              </a:solidFill>
            </a:endParaRPr>
          </a:p>
          <a:p>
            <a:r>
              <a:rPr lang="en-GB" sz="1600" dirty="0" err="1" smtClean="0"/>
              <a:t>Muon</a:t>
            </a:r>
            <a:r>
              <a:rPr lang="en-GB" sz="1600" dirty="0" smtClean="0"/>
              <a:t> Range Straggling  in our 30 MeV/c  region– 2 components</a:t>
            </a:r>
          </a:p>
          <a:p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(</a:t>
            </a:r>
            <a:r>
              <a:rPr lang="en-GB" sz="1600" dirty="0" err="1" smtClean="0">
                <a:solidFill>
                  <a:srgbClr val="FF6600"/>
                </a:solidFill>
              </a:rPr>
              <a:t>i</a:t>
            </a:r>
            <a:r>
              <a:rPr lang="en-GB" sz="1600" dirty="0" smtClean="0">
                <a:solidFill>
                  <a:srgbClr val="FF6600"/>
                </a:solidFill>
              </a:rPr>
              <a:t>) Dependent on energy-loss straggling  = constant  ≈ 9% of the range</a:t>
            </a:r>
          </a:p>
          <a:p>
            <a:r>
              <a:rPr lang="en-GB" sz="1600" dirty="0" smtClean="0">
                <a:solidFill>
                  <a:srgbClr val="FF6600"/>
                </a:solidFill>
              </a:rPr>
              <a:t>(ii) Dependent on momentum-byte of channel </a:t>
            </a:r>
            <a:endParaRPr lang="en-GB" sz="1600" dirty="0">
              <a:solidFill>
                <a:srgbClr val="FF66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8691" y="1273576"/>
            <a:ext cx="3333389" cy="17033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6014134" y="534912"/>
            <a:ext cx="25202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Muon</a:t>
            </a:r>
            <a:r>
              <a:rPr lang="en-GB" dirty="0" smtClean="0"/>
              <a:t> momentum Spectrum</a:t>
            </a:r>
          </a:p>
          <a:p>
            <a:endParaRPr lang="en-GB" sz="800" dirty="0"/>
          </a:p>
          <a:p>
            <a:r>
              <a:rPr lang="en-GB" sz="1600" dirty="0" smtClean="0"/>
              <a:t>             measured PiE5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620" y="4474452"/>
            <a:ext cx="3918329" cy="5045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TextBox 9"/>
          <p:cNvSpPr txBox="1"/>
          <p:nvPr/>
        </p:nvSpPr>
        <p:spPr>
          <a:xfrm>
            <a:off x="6862351" y="3181775"/>
            <a:ext cx="1141571" cy="369332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bg1"/>
                </a:solidFill>
              </a:rPr>
              <a:t>R = </a:t>
            </a:r>
            <a:r>
              <a:rPr lang="en-GB" i="1" dirty="0" err="1" smtClean="0">
                <a:solidFill>
                  <a:schemeClr val="bg1"/>
                </a:solidFill>
              </a:rPr>
              <a:t>a⋅P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baseline="30000" dirty="0" smtClean="0">
                <a:solidFill>
                  <a:schemeClr val="bg1"/>
                </a:solidFill>
              </a:rPr>
              <a:t>3.5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1489" y="5161280"/>
            <a:ext cx="791787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To reduce Range-straggling more efficient to </a:t>
            </a:r>
            <a:r>
              <a:rPr lang="en-GB" sz="1600" dirty="0" smtClean="0">
                <a:solidFill>
                  <a:srgbClr val="FF6600"/>
                </a:solidFill>
              </a:rPr>
              <a:t>Reduce P</a:t>
            </a:r>
            <a:r>
              <a:rPr lang="en-GB" sz="1600" dirty="0" smtClean="0">
                <a:solidFill>
                  <a:schemeClr val="tx2"/>
                </a:solidFill>
              </a:rPr>
              <a:t> </a:t>
            </a:r>
            <a:r>
              <a:rPr lang="en-GB" sz="1600" dirty="0" smtClean="0"/>
              <a:t>than </a:t>
            </a:r>
            <a:r>
              <a:rPr lang="en-GB" sz="1600" dirty="0" smtClean="0">
                <a:solidFill>
                  <a:srgbClr val="FF6600"/>
                </a:solidFill>
              </a:rPr>
              <a:t>Reduce ΔP/P  </a:t>
            </a:r>
            <a:r>
              <a:rPr lang="en-GB" sz="1600" dirty="0" smtClean="0">
                <a:solidFill>
                  <a:srgbClr val="008000"/>
                </a:solidFill>
              </a:rPr>
              <a:t>➪ Sub-surface Beam</a:t>
            </a:r>
          </a:p>
          <a:p>
            <a:r>
              <a:rPr lang="en-GB" sz="1600" dirty="0" smtClean="0">
                <a:solidFill>
                  <a:srgbClr val="008000"/>
                </a:solidFill>
              </a:rPr>
              <a:t>    BUT!!! Remember Rate reduces as P</a:t>
            </a:r>
            <a:r>
              <a:rPr lang="en-GB" sz="1600" baseline="30000" dirty="0" smtClean="0">
                <a:solidFill>
                  <a:srgbClr val="008000"/>
                </a:solidFill>
              </a:rPr>
              <a:t>3.5 </a:t>
            </a:r>
            <a:r>
              <a:rPr lang="en-GB" sz="1600" dirty="0" smtClean="0">
                <a:solidFill>
                  <a:srgbClr val="008000"/>
                </a:solidFill>
              </a:rPr>
              <a:t>towards lower momenta </a:t>
            </a:r>
            <a:r>
              <a:rPr lang="en-GB" sz="1600" dirty="0" smtClean="0">
                <a:solidFill>
                  <a:srgbClr val="FF6600"/>
                </a:solidFill>
                <a:sym typeface="Symbol"/>
              </a:rPr>
              <a:t> Compromise</a:t>
            </a:r>
            <a:endParaRPr lang="en-GB" sz="1600" dirty="0" smtClean="0">
              <a:solidFill>
                <a:srgbClr val="FF6600"/>
              </a:solidFill>
            </a:endParaRPr>
          </a:p>
          <a:p>
            <a:endParaRPr lang="en-GB" dirty="0">
              <a:solidFill>
                <a:srgbClr val="008000"/>
              </a:solidFill>
            </a:endParaRPr>
          </a:p>
          <a:p>
            <a:r>
              <a:rPr lang="en-GB" dirty="0" smtClean="0">
                <a:solidFill>
                  <a:srgbClr val="008000"/>
                </a:solidFill>
              </a:rPr>
              <a:t> </a:t>
            </a:r>
            <a:r>
              <a:rPr lang="en-GB" sz="1600" dirty="0" smtClean="0">
                <a:solidFill>
                  <a:srgbClr val="FFFFFF"/>
                </a:solidFill>
              </a:rPr>
              <a:t>Also expect µ-e separation from Wien-filter to be improved by about 25% ➪  greater velocity difference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8783" y="1605280"/>
            <a:ext cx="1510074" cy="400110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000" i="1" dirty="0" err="1">
                <a:solidFill>
                  <a:srgbClr val="000000"/>
                </a:solidFill>
              </a:rPr>
              <a:t>dn</a:t>
            </a:r>
            <a:r>
              <a:rPr lang="en-GB" sz="2000" i="1" dirty="0">
                <a:solidFill>
                  <a:srgbClr val="000000"/>
                </a:solidFill>
              </a:rPr>
              <a:t>/</a:t>
            </a:r>
            <a:r>
              <a:rPr lang="en-GB" sz="2000" i="1" dirty="0" err="1">
                <a:solidFill>
                  <a:srgbClr val="000000"/>
                </a:solidFill>
              </a:rPr>
              <a:t>dp</a:t>
            </a:r>
            <a:r>
              <a:rPr lang="en-GB" sz="2000" i="1" dirty="0">
                <a:solidFill>
                  <a:srgbClr val="000000"/>
                </a:solidFill>
              </a:rPr>
              <a:t> ∝ </a:t>
            </a:r>
            <a:r>
              <a:rPr lang="en-GB" sz="2000" i="1" dirty="0" smtClean="0">
                <a:solidFill>
                  <a:srgbClr val="000000"/>
                </a:solidFill>
              </a:rPr>
              <a:t>P </a:t>
            </a:r>
            <a:r>
              <a:rPr lang="en-GB" sz="2000" i="1" baseline="30000" dirty="0" smtClean="0">
                <a:solidFill>
                  <a:srgbClr val="000000"/>
                </a:solidFill>
              </a:rPr>
              <a:t>3.5</a:t>
            </a:r>
            <a:endParaRPr lang="en-GB" sz="2000" i="1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3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62560"/>
            <a:ext cx="7924800" cy="592910"/>
          </a:xfrm>
        </p:spPr>
        <p:txBody>
          <a:bodyPr/>
          <a:lstStyle/>
          <a:p>
            <a:r>
              <a:rPr lang="en-GB" dirty="0" smtClean="0"/>
              <a:t>Possible Strategies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691912" y="4285410"/>
            <a:ext cx="7303336" cy="1327646"/>
            <a:chOff x="497840" y="900668"/>
            <a:chExt cx="7303336" cy="1327646"/>
          </a:xfrm>
        </p:grpSpPr>
        <p:sp>
          <p:nvSpPr>
            <p:cNvPr id="5" name="TextBox 4"/>
            <p:cNvSpPr txBox="1"/>
            <p:nvPr/>
          </p:nvSpPr>
          <p:spPr>
            <a:xfrm>
              <a:off x="497840" y="900668"/>
              <a:ext cx="2935804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“SURFACE”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Muon</a:t>
              </a:r>
              <a:r>
                <a:rPr lang="en-GB" sz="1600" dirty="0" smtClean="0">
                  <a:solidFill>
                    <a:schemeClr val="bg1"/>
                  </a:solidFill>
                </a:rPr>
                <a:t> Beam 27.9 MeV/c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02480" y="900668"/>
              <a:ext cx="3198696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“SUB-SURFACE”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Muon</a:t>
              </a:r>
              <a:r>
                <a:rPr lang="en-GB" sz="1600" dirty="0" smtClean="0">
                  <a:solidFill>
                    <a:schemeClr val="bg1"/>
                  </a:solidFill>
                </a:rPr>
                <a:t> Beam 25 MeV/c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37920" y="1889760"/>
              <a:ext cx="1859099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ACTIVE Target 250μm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59535" y="1879600"/>
              <a:ext cx="2591992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Passive Thin Target 100-205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μm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5" idx="2"/>
              <a:endCxn id="7" idx="0"/>
            </p:cNvCxnSpPr>
            <p:nvPr/>
          </p:nvCxnSpPr>
          <p:spPr>
            <a:xfrm>
              <a:off x="1965742" y="1239222"/>
              <a:ext cx="101728" cy="65053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8" idx="0"/>
            </p:cNvCxnSpPr>
            <p:nvPr/>
          </p:nvCxnSpPr>
          <p:spPr>
            <a:xfrm>
              <a:off x="3433644" y="1136458"/>
              <a:ext cx="1721887" cy="743142"/>
            </a:xfrm>
            <a:prstGeom prst="straightConnector1">
              <a:avLst/>
            </a:prstGeom>
            <a:ln w="28575" cmpd="sng">
              <a:solidFill>
                <a:srgbClr val="DC9E1F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175505" y="1280160"/>
              <a:ext cx="2426975" cy="599440"/>
            </a:xfrm>
            <a:prstGeom prst="straightConnector1">
              <a:avLst/>
            </a:prstGeom>
            <a:ln w="28575" cmpd="sng">
              <a:solidFill>
                <a:srgbClr val="008000"/>
              </a:solidFill>
              <a:tailEnd type="arrow"/>
            </a:ln>
            <a:effectLst>
              <a:glow rad="101600">
                <a:srgbClr val="008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endCxn id="8" idx="0"/>
            </p:cNvCxnSpPr>
            <p:nvPr/>
          </p:nvCxnSpPr>
          <p:spPr>
            <a:xfrm flipH="1">
              <a:off x="5155531" y="1280160"/>
              <a:ext cx="1275755" cy="599440"/>
            </a:xfrm>
            <a:prstGeom prst="straightConnector1">
              <a:avLst/>
            </a:prstGeom>
            <a:ln w="28575" cmpd="sng">
              <a:solidFill>
                <a:srgbClr val="008000"/>
              </a:solidFill>
              <a:tailEnd type="arrow"/>
            </a:ln>
            <a:effectLst>
              <a:glow rad="101600">
                <a:srgbClr val="008000">
                  <a:alpha val="40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2905214" y="779021"/>
            <a:ext cx="46691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Simplest Baseline configurations: </a:t>
            </a:r>
          </a:p>
          <a:p>
            <a:endParaRPr lang="en-GB" sz="900" dirty="0" smtClean="0"/>
          </a:p>
          <a:p>
            <a:pPr marL="400050" indent="-400050">
              <a:buAutoNum type="romanLcParenBoth"/>
            </a:pPr>
            <a:r>
              <a:rPr lang="en-GB" sz="1600" dirty="0" smtClean="0"/>
              <a:t>Surface </a:t>
            </a:r>
            <a:r>
              <a:rPr lang="en-GB" sz="1600" dirty="0" err="1" smtClean="0"/>
              <a:t>muon</a:t>
            </a:r>
            <a:r>
              <a:rPr lang="en-GB" sz="1600" dirty="0" smtClean="0"/>
              <a:t> beam “High Intensity” MEG Target </a:t>
            </a:r>
          </a:p>
          <a:p>
            <a:pPr marL="400050" indent="-400050">
              <a:buAutoNum type="romanLcParenBoth"/>
            </a:pPr>
            <a:r>
              <a:rPr lang="en-GB" sz="1600" dirty="0" smtClean="0"/>
              <a:t>“Sub-surface” </a:t>
            </a:r>
            <a:r>
              <a:rPr lang="en-GB" sz="1600" dirty="0" err="1" smtClean="0"/>
              <a:t>Muon</a:t>
            </a:r>
            <a:r>
              <a:rPr lang="en-GB" sz="1600" dirty="0" smtClean="0"/>
              <a:t> Beam “High Intensity” MEG Target</a:t>
            </a:r>
          </a:p>
          <a:p>
            <a:pPr marL="400050" indent="-400050">
              <a:buAutoNum type="romanLcParenBoth"/>
            </a:pPr>
            <a:r>
              <a:rPr lang="de-CH" sz="1600" dirty="0" smtClean="0"/>
              <a:t>Different slant-angle &amp; target thickness configurations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1120" y="1940403"/>
            <a:ext cx="8032968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Upgrade possibilities Studied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r>
              <a:rPr lang="en-GB" dirty="0" smtClean="0"/>
              <a:t> Active Target – </a:t>
            </a:r>
            <a:r>
              <a:rPr lang="en-GB" sz="1600" dirty="0" smtClean="0"/>
              <a:t>if dominated by multiple scattering  then depending on tracking performance </a:t>
            </a:r>
          </a:p>
          <a:p>
            <a:r>
              <a:rPr lang="en-GB" sz="1600" dirty="0">
                <a:solidFill>
                  <a:srgbClr val="FF6600"/>
                </a:solidFill>
              </a:rPr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                        extra vertex should help improve e</a:t>
            </a:r>
            <a:r>
              <a:rPr lang="en-GB" sz="1600" baseline="30000" dirty="0" smtClean="0">
                <a:solidFill>
                  <a:srgbClr val="FF6600"/>
                </a:solidFill>
              </a:rPr>
              <a:t>+</a:t>
            </a:r>
            <a:r>
              <a:rPr lang="en-GB" sz="1600" dirty="0" smtClean="0">
                <a:solidFill>
                  <a:srgbClr val="FF6600"/>
                </a:solidFill>
              </a:rPr>
              <a:t>-resolutions But background Must be studied in detail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FFFF"/>
                </a:solidFill>
              </a:rPr>
              <a:t>Thin Passive Target –</a:t>
            </a:r>
            <a:r>
              <a:rPr lang="en-GB" sz="1600" dirty="0" smtClean="0">
                <a:solidFill>
                  <a:srgbClr val="FFFFFF"/>
                </a:solidFill>
              </a:rPr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multiple scattering reduced </a:t>
            </a:r>
            <a:r>
              <a:rPr lang="en-GB" sz="1600" dirty="0" smtClean="0"/>
              <a:t>&amp; </a:t>
            </a:r>
            <a:r>
              <a:rPr lang="en-GB" sz="1600" dirty="0" err="1" smtClean="0">
                <a:solidFill>
                  <a:srgbClr val="FF6600"/>
                </a:solidFill>
              </a:rPr>
              <a:t>radiative</a:t>
            </a:r>
            <a:r>
              <a:rPr lang="en-GB" sz="1600" dirty="0" smtClean="0">
                <a:solidFill>
                  <a:srgbClr val="FF6600"/>
                </a:solidFill>
              </a:rPr>
              <a:t>-related background reduced </a:t>
            </a:r>
            <a:r>
              <a:rPr lang="en-GB" sz="1600" dirty="0" smtClean="0"/>
              <a:t>BUT </a:t>
            </a:r>
          </a:p>
          <a:p>
            <a:r>
              <a:rPr lang="en-GB" sz="1600" dirty="0">
                <a:solidFill>
                  <a:srgbClr val="FFFFFF"/>
                </a:solidFill>
              </a:rPr>
              <a:t> </a:t>
            </a:r>
            <a:r>
              <a:rPr lang="en-GB" sz="1600" dirty="0" smtClean="0">
                <a:solidFill>
                  <a:srgbClr val="FFFFFF"/>
                </a:solidFill>
              </a:rPr>
              <a:t>                          </a:t>
            </a:r>
            <a:r>
              <a:rPr lang="en-GB" sz="1600" dirty="0" smtClean="0">
                <a:solidFill>
                  <a:srgbClr val="008000"/>
                </a:solidFill>
              </a:rPr>
              <a:t> </a:t>
            </a:r>
            <a:r>
              <a:rPr lang="en-GB" sz="1600" dirty="0" smtClean="0">
                <a:solidFill>
                  <a:srgbClr val="00FF00"/>
                </a:solidFill>
              </a:rPr>
              <a:t>need REDUCED Range Straggling ➪ otherwise DS background! ➪ Sub-surface Beam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1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8534" y="-17278"/>
            <a:ext cx="8534400" cy="626188"/>
          </a:xfrm>
        </p:spPr>
        <p:txBody>
          <a:bodyPr/>
          <a:lstStyle/>
          <a:p>
            <a:r>
              <a:rPr lang="en-GB" dirty="0" smtClean="0"/>
              <a:t>25 MeV/c Sub-surface Beam already Studied for MEG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71860"/>
            <a:ext cx="8331200" cy="17533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727" y="710855"/>
            <a:ext cx="3126546" cy="30312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5985270" y="935834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Horizontal Profile 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5270" y="2428675"/>
            <a:ext cx="1302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Vertical Profile 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6720" y="947592"/>
            <a:ext cx="2715808" cy="18774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ln>
                  <a:solidFill>
                    <a:srgbClr val="000000"/>
                  </a:solidFill>
                </a:ln>
              </a:rPr>
              <a:t>Measurements made at:</a:t>
            </a:r>
          </a:p>
          <a:p>
            <a:endParaRPr lang="en-GB" dirty="0">
              <a:ln>
                <a:solidFill>
                  <a:srgbClr val="000000"/>
                </a:solidFill>
              </a:ln>
            </a:endParaRPr>
          </a:p>
          <a:p>
            <a:pPr marL="400050" indent="-400050">
              <a:buAutoNum type="romanLcParenBoth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Collimator System</a:t>
            </a:r>
          </a:p>
          <a:p>
            <a:pPr marL="400050" indent="-400050">
              <a:buAutoNum type="romanLcParenBoth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COBRA Centre</a:t>
            </a:r>
          </a:p>
          <a:p>
            <a:pPr marL="400050" indent="-400050">
              <a:buAutoNum type="romanLcParenBoth"/>
            </a:pPr>
            <a:endParaRPr lang="en-GB" sz="1600" dirty="0">
              <a:ln>
                <a:solidFill>
                  <a:srgbClr val="000000"/>
                </a:solidFill>
              </a:ln>
            </a:endParaRPr>
          </a:p>
          <a:p>
            <a:pPr marL="400050" indent="-400050">
              <a:buFont typeface="Arial"/>
              <a:buChar char="•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High-intensity (slits “Open”)  </a:t>
            </a:r>
          </a:p>
          <a:p>
            <a:pPr marL="400050" indent="-400050">
              <a:buFont typeface="Arial"/>
              <a:buChar char="•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No Degrader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6203" y="5890889"/>
            <a:ext cx="494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Only “High-intensity” Possible  if one wants the RATE for MEG II</a:t>
            </a:r>
            <a:endParaRPr lang="en-GB" sz="1600" dirty="0"/>
          </a:p>
        </p:txBody>
      </p:sp>
      <p:sp>
        <p:nvSpPr>
          <p:cNvPr id="11" name="Oval 10"/>
          <p:cNvSpPr/>
          <p:nvPr/>
        </p:nvSpPr>
        <p:spPr>
          <a:xfrm>
            <a:off x="2106203" y="4607170"/>
            <a:ext cx="1015066" cy="36048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477737" y="4607170"/>
            <a:ext cx="1015066" cy="36048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1328</TotalTime>
  <Words>1299</Words>
  <Application>Microsoft Office PowerPoint</Application>
  <PresentationFormat>On-screen Show (4:3)</PresentationFormat>
  <Paragraphs>229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Horizon</vt:lpstr>
      <vt:lpstr>MEG Upgrade Programme   Beam &amp; Target Considerations</vt:lpstr>
      <vt:lpstr>Current MEG Beam Line &amp; Target</vt:lpstr>
      <vt:lpstr>Main Components</vt:lpstr>
      <vt:lpstr>Beam Line Performance</vt:lpstr>
      <vt:lpstr>MEG Beam &amp; Target Upgrade Strategy &amp; Possibilities </vt:lpstr>
      <vt:lpstr>Constraints &amp; Coinsiderations</vt:lpstr>
      <vt:lpstr>Beam Strategies – a Quick Guide </vt:lpstr>
      <vt:lpstr>Possible Strategies</vt:lpstr>
      <vt:lpstr>25 MeV/c Sub-surface Beam already Studied for MEG</vt:lpstr>
      <vt:lpstr>High-Rate Measurements (µ+ reaching Target)</vt:lpstr>
      <vt:lpstr>MC Study of Various Beam-Target Combinations</vt:lpstr>
      <vt:lpstr>Conclusions</vt:lpstr>
    </vt:vector>
  </TitlesOfParts>
  <Company>Paul Scherrer Institut 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Peter-Raymond Kettle</dc:creator>
  <cp:lastModifiedBy>Kettle</cp:lastModifiedBy>
  <cp:revision>234</cp:revision>
  <dcterms:created xsi:type="dcterms:W3CDTF">2012-07-10T15:13:05Z</dcterms:created>
  <dcterms:modified xsi:type="dcterms:W3CDTF">2013-01-10T11:47:42Z</dcterms:modified>
</cp:coreProperties>
</file>