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tiff" ContentType="image/tiff"/>
  <Override PartName="/docProps/core.xml" ContentType="application/vnd.openxmlformats-package.core-properties+xml"/>
  <Override PartName="/ppt/slides/slide9.xml" ContentType="application/vnd.openxmlformats-officedocument.presentationml.slide+xml"/>
  <Default Extension="rels" ContentType="application/vnd.openxmlformats-package.relationships+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1"/>
  </p:notesMasterIdLst>
  <p:sldIdLst>
    <p:sldId id="256" r:id="rId2"/>
    <p:sldId id="257" r:id="rId3"/>
    <p:sldId id="258" r:id="rId4"/>
    <p:sldId id="260" r:id="rId5"/>
    <p:sldId id="272" r:id="rId6"/>
    <p:sldId id="274" r:id="rId7"/>
    <p:sldId id="259" r:id="rId8"/>
    <p:sldId id="261" r:id="rId9"/>
    <p:sldId id="262" r:id="rId10"/>
    <p:sldId id="263" r:id="rId11"/>
    <p:sldId id="265" r:id="rId12"/>
    <p:sldId id="264" r:id="rId13"/>
    <p:sldId id="267" r:id="rId14"/>
    <p:sldId id="268" r:id="rId15"/>
    <p:sldId id="269" r:id="rId16"/>
    <p:sldId id="270" r:id="rId17"/>
    <p:sldId id="273" r:id="rId18"/>
    <p:sldId id="266" r:id="rId19"/>
    <p:sldId id="271"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vertBarState="minimized">
    <p:restoredLeft sz="15620"/>
    <p:restoredTop sz="94942" autoAdjust="0"/>
  </p:normalViewPr>
  <p:slideViewPr>
    <p:cSldViewPr snapToObjects="1">
      <p:cViewPr>
        <p:scale>
          <a:sx n="115" d="100"/>
          <a:sy n="115" d="100"/>
        </p:scale>
        <p:origin x="-808" y="-1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viewProps" Target="viewProps.xml"/><Relationship Id="rId25"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presProps" Target="presProps.xml"/><Relationship Id="rId4" Type="http://schemas.openxmlformats.org/officeDocument/2006/relationships/slide" Target="slides/slide3.xml"/><Relationship Id="rId26" Type="http://schemas.openxmlformats.org/officeDocument/2006/relationships/tableStyles" Target="tableStyles.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printerSettings" Target="printerSettings/printerSettings1.bin"/><Relationship Id="rId21" Type="http://schemas.openxmlformats.org/officeDocument/2006/relationships/notesMaster" Target="notesMasters/notes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96AF8C-7C66-E54A-B97E-D40E8398E03E}" type="datetimeFigureOut">
              <a:rPr lang="en-US" smtClean="0"/>
              <a:pPr/>
              <a:t>6/27/11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141BCD-DA83-D443-BCA7-80E0911A41F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Outline here the goals</a:t>
            </a:r>
            <a:r>
              <a:rPr lang="en-US" baseline="0" dirty="0" smtClean="0"/>
              <a:t> of structural biology, with references to improvement in health and understanding the mechanisms of molecular machines, mention GPCR </a:t>
            </a:r>
            <a:r>
              <a:rPr lang="en-US" baseline="0" dirty="0" err="1" smtClean="0"/>
              <a:t>relevence</a:t>
            </a:r>
            <a:r>
              <a:rPr lang="en-US" baseline="0" dirty="0" smtClean="0"/>
              <a:t> to </a:t>
            </a:r>
            <a:r>
              <a:rPr lang="en-US" baseline="0" dirty="0" err="1" smtClean="0"/>
              <a:t>pharma</a:t>
            </a:r>
            <a:r>
              <a:rPr lang="en-US" baseline="0" dirty="0" smtClean="0"/>
              <a:t>. And optionally the Nobel prizes.</a:t>
            </a:r>
            <a:endParaRPr lang="en-US" dirty="0"/>
          </a:p>
        </p:txBody>
      </p:sp>
      <p:sp>
        <p:nvSpPr>
          <p:cNvPr id="4" name="Slide Number Placeholder 3"/>
          <p:cNvSpPr>
            <a:spLocks noGrp="1"/>
          </p:cNvSpPr>
          <p:nvPr>
            <p:ph type="sldNum" sz="quarter" idx="10"/>
          </p:nvPr>
        </p:nvSpPr>
        <p:spPr/>
        <p:txBody>
          <a:bodyPr/>
          <a:lstStyle/>
          <a:p>
            <a:fld id="{1F141BCD-DA83-D443-BCA7-80E0911A41FD}"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Rayonix</a:t>
            </a:r>
            <a:r>
              <a:rPr lang="en-US" dirty="0" smtClean="0"/>
              <a:t> do 3x3, 4x4, 5x5 tiled</a:t>
            </a:r>
            <a:r>
              <a:rPr lang="en-US" baseline="0" dirty="0" smtClean="0"/>
              <a:t> fast readout detectors, 300,325 and 405mm square. Pixel size 39/42/42 microns, taper 2.7/2.9/2.9`:1</a:t>
            </a:r>
            <a:endParaRPr lang="en-US" dirty="0"/>
          </a:p>
        </p:txBody>
      </p:sp>
      <p:sp>
        <p:nvSpPr>
          <p:cNvPr id="4" name="Slide Number Placeholder 3"/>
          <p:cNvSpPr>
            <a:spLocks noGrp="1"/>
          </p:cNvSpPr>
          <p:nvPr>
            <p:ph type="sldNum" sz="quarter" idx="10"/>
          </p:nvPr>
        </p:nvSpPr>
        <p:spPr/>
        <p:txBody>
          <a:bodyPr/>
          <a:lstStyle/>
          <a:p>
            <a:fld id="{1F141BCD-DA83-D443-BCA7-80E0911A41FD}"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E477B967-B7AE-E447-95B0-3F5E1EA6CC4E}" type="datetimeFigureOut">
              <a:rPr lang="en-US" smtClean="0"/>
              <a:pPr/>
              <a:t>6/27/11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4D61BA-C9D9-604F-AD01-784435FF7BD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477B967-B7AE-E447-95B0-3F5E1EA6CC4E}" type="datetimeFigureOut">
              <a:rPr lang="en-US" smtClean="0"/>
              <a:pPr/>
              <a:t>6/27/11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4D61BA-C9D9-604F-AD01-784435FF7BD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477B967-B7AE-E447-95B0-3F5E1EA6CC4E}" type="datetimeFigureOut">
              <a:rPr lang="en-US" smtClean="0"/>
              <a:pPr/>
              <a:t>6/27/11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4D61BA-C9D9-604F-AD01-784435FF7BD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477B967-B7AE-E447-95B0-3F5E1EA6CC4E}" type="datetimeFigureOut">
              <a:rPr lang="en-US" smtClean="0"/>
              <a:pPr/>
              <a:t>6/27/11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4D61BA-C9D9-604F-AD01-784435FF7BD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E477B967-B7AE-E447-95B0-3F5E1EA6CC4E}" type="datetimeFigureOut">
              <a:rPr lang="en-US" smtClean="0"/>
              <a:pPr/>
              <a:t>6/27/11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4D61BA-C9D9-604F-AD01-784435FF7BD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E477B967-B7AE-E447-95B0-3F5E1EA6CC4E}" type="datetimeFigureOut">
              <a:rPr lang="en-US" smtClean="0"/>
              <a:pPr/>
              <a:t>6/27/11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4D61BA-C9D9-604F-AD01-784435FF7BD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E477B967-B7AE-E447-95B0-3F5E1EA6CC4E}" type="datetimeFigureOut">
              <a:rPr lang="en-US" smtClean="0"/>
              <a:pPr/>
              <a:t>6/27/11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4D61BA-C9D9-604F-AD01-784435FF7BD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E477B967-B7AE-E447-95B0-3F5E1EA6CC4E}" type="datetimeFigureOut">
              <a:rPr lang="en-US" smtClean="0"/>
              <a:pPr/>
              <a:t>6/27/11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4D61BA-C9D9-604F-AD01-784435FF7BD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77B967-B7AE-E447-95B0-3F5E1EA6CC4E}" type="datetimeFigureOut">
              <a:rPr lang="en-US" smtClean="0"/>
              <a:pPr/>
              <a:t>6/27/11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4D61BA-C9D9-604F-AD01-784435FF7BD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477B967-B7AE-E447-95B0-3F5E1EA6CC4E}" type="datetimeFigureOut">
              <a:rPr lang="en-US" smtClean="0"/>
              <a:pPr/>
              <a:t>6/27/11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4D61BA-C9D9-604F-AD01-784435FF7BD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477B967-B7AE-E447-95B0-3F5E1EA6CC4E}" type="datetimeFigureOut">
              <a:rPr lang="en-US" smtClean="0"/>
              <a:pPr/>
              <a:t>6/27/11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4D61BA-C9D9-604F-AD01-784435FF7BD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77B967-B7AE-E447-95B0-3F5E1EA6CC4E}" type="datetimeFigureOut">
              <a:rPr lang="en-US" smtClean="0"/>
              <a:pPr/>
              <a:t>6/27/11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4D61BA-C9D9-604F-AD01-784435FF7BD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4" Type="http://schemas.openxmlformats.org/officeDocument/2006/relationships/notesSlide" Target="../notesSlides/notesSlide1.xml"/><Relationship Id="rId5" Type="http://schemas.openxmlformats.org/officeDocument/2006/relationships/image" Target="../media/image1.png"/><Relationship Id="rId7" Type="http://schemas.openxmlformats.org/officeDocument/2006/relationships/image" Target="../media/image3.png"/><Relationship Id="rId1" Type="http://schemas.openxmlformats.org/officeDocument/2006/relationships/video" Target="file://localhost/Users/andrew/g4_top/F1/Final_small_soren3.mov" TargetMode="External"/><Relationship Id="rId2" Type="http://schemas.openxmlformats.org/officeDocument/2006/relationships/video" Target="file://localhost/Users/andrew/g4/gpcr/presentations/beta1_overview_2.mov" TargetMode="External"/><Relationship Id="rId3" Type="http://schemas.openxmlformats.org/officeDocument/2006/relationships/slideLayout" Target="../slideLayouts/slideLayout7.xml"/><Relationship Id="rId6"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4" Type="http://schemas.openxmlformats.org/officeDocument/2006/relationships/image" Target="../media/image23.tiff"/><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22.tiff"/></Relationships>
</file>

<file path=ppt/slides/_rels/slide14.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3" Type="http://schemas.openxmlformats.org/officeDocument/2006/relationships/image" Target="../media/image2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4" Type="http://schemas.openxmlformats.org/officeDocument/2006/relationships/image" Target="../media/image28.tiff"/><Relationship Id="rId1" Type="http://schemas.openxmlformats.org/officeDocument/2006/relationships/slideLayout" Target="../slideLayouts/slideLayout7.xml"/><Relationship Id="rId2" Type="http://schemas.openxmlformats.org/officeDocument/2006/relationships/image" Target="../media/image13.jpeg"/><Relationship Id="rId3" Type="http://schemas.openxmlformats.org/officeDocument/2006/relationships/image" Target="../media/image27.tif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4" Type="http://schemas.openxmlformats.org/officeDocument/2006/relationships/image" Target="../media/image7.png"/><Relationship Id="rId5" Type="http://schemas.openxmlformats.org/officeDocument/2006/relationships/image" Target="../media/image8.png"/><Relationship Id="rId7"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image" Target="../media/image5.jpeg"/><Relationship Id="rId3" Type="http://schemas.openxmlformats.org/officeDocument/2006/relationships/image" Target="../media/image6.jpeg"/><Relationship Id="rId6" Type="http://schemas.openxmlformats.org/officeDocument/2006/relationships/image" Target="../media/image9.png"/></Relationships>
</file>

<file path=ppt/slides/_rels/slide3.xml.rels><?xml version="1.0" encoding="UTF-8" standalone="yes"?>
<Relationships xmlns="http://schemas.openxmlformats.org/package/2006/relationships"><Relationship Id="rId4" Type="http://schemas.openxmlformats.org/officeDocument/2006/relationships/image" Target="../media/image13.jpeg"/><Relationship Id="rId1" Type="http://schemas.openxmlformats.org/officeDocument/2006/relationships/slideLayout" Target="../slideLayouts/slideLayout7.xml"/><Relationship Id="rId2" Type="http://schemas.openxmlformats.org/officeDocument/2006/relationships/image" Target="../media/image11.tiff"/><Relationship Id="rId3" Type="http://schemas.openxmlformats.org/officeDocument/2006/relationships/image" Target="../media/image12.jpeg"/></Relationships>
</file>

<file path=ppt/slides/_rels/slide4.xml.rels><?xml version="1.0" encoding="UTF-8" standalone="yes"?>
<Relationships xmlns="http://schemas.openxmlformats.org/package/2006/relationships"><Relationship Id="rId4" Type="http://schemas.openxmlformats.org/officeDocument/2006/relationships/image" Target="../media/image16.tiff"/><Relationship Id="rId1" Type="http://schemas.openxmlformats.org/officeDocument/2006/relationships/slideLayout" Target="../slideLayouts/slideLayout7.xml"/><Relationship Id="rId2" Type="http://schemas.openxmlformats.org/officeDocument/2006/relationships/image" Target="../media/image14.tiff"/><Relationship Id="rId3" Type="http://schemas.openxmlformats.org/officeDocument/2006/relationships/image" Target="../media/image15.tiff"/><Relationship Id="rId5"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3" Type="http://schemas.openxmlformats.org/officeDocument/2006/relationships/image" Target="../media/image17.png"/><Relationship Id="rId1" Type="http://schemas.openxmlformats.org/officeDocument/2006/relationships/video" Target="file://localhost/Users/andrew/g4/detectors/resolution.mpeg"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3" Type="http://schemas.openxmlformats.org/officeDocument/2006/relationships/image" Target="../media/image1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304800" y="457200"/>
            <a:ext cx="8534400" cy="1200328"/>
          </a:xfrm>
          <a:prstGeom prst="rect">
            <a:avLst/>
          </a:prstGeom>
          <a:noFill/>
        </p:spPr>
        <p:txBody>
          <a:bodyPr wrap="square" rtlCol="0">
            <a:spAutoFit/>
          </a:bodyPr>
          <a:lstStyle/>
          <a:p>
            <a:pPr algn="ctr"/>
            <a:r>
              <a:rPr lang="en-US" sz="2400" dirty="0" smtClean="0"/>
              <a:t>Protein Crystallography: Present and Future Detector requirements</a:t>
            </a:r>
          </a:p>
          <a:p>
            <a:pPr algn="ctr"/>
            <a:r>
              <a:rPr lang="en-US" sz="2400" dirty="0" smtClean="0"/>
              <a:t>Andrew GW Leslie</a:t>
            </a:r>
          </a:p>
          <a:p>
            <a:pPr algn="ctr"/>
            <a:r>
              <a:rPr lang="en-US" sz="2400" dirty="0" smtClean="0"/>
              <a:t>MRC Laboratory of Molecular Biology, Cambridge, UK</a:t>
            </a:r>
            <a:endParaRPr lang="en-US" sz="2400" dirty="0"/>
          </a:p>
        </p:txBody>
      </p:sp>
      <p:sp>
        <p:nvSpPr>
          <p:cNvPr id="5" name="TextBox 4"/>
          <p:cNvSpPr txBox="1"/>
          <p:nvPr/>
        </p:nvSpPr>
        <p:spPr>
          <a:xfrm>
            <a:off x="0" y="5715000"/>
            <a:ext cx="9144000" cy="369332"/>
          </a:xfrm>
          <a:prstGeom prst="rect">
            <a:avLst/>
          </a:prstGeom>
          <a:noFill/>
        </p:spPr>
        <p:txBody>
          <a:bodyPr wrap="square" rtlCol="0">
            <a:spAutoFit/>
          </a:bodyPr>
          <a:lstStyle/>
          <a:p>
            <a:pPr algn="ctr"/>
            <a:r>
              <a:rPr lang="en-US" dirty="0" err="1" smtClean="0"/>
              <a:t>iWoRID</a:t>
            </a:r>
            <a:r>
              <a:rPr lang="en-US" dirty="0" smtClean="0"/>
              <a:t>, Zurich, July 2011</a:t>
            </a:r>
            <a:endParaRPr lang="en-US" dirty="0"/>
          </a:p>
        </p:txBody>
      </p:sp>
      <p:pic>
        <p:nvPicPr>
          <p:cNvPr id="6" name="Picture 6" descr="/Users/andrew/g4_top/F1/Final_small_soren3.mov">
            <a:hlinkClick r:id="" action="ppaction://media"/>
          </p:cNvPr>
          <p:cNvPicPr/>
          <p:nvPr>
            <a:videoFile r:link="rId1"/>
          </p:nvPr>
        </p:nvPicPr>
        <p:blipFill>
          <a:blip r:embed="rId5"/>
          <a:srcRect/>
          <a:stretch>
            <a:fillRect/>
          </a:stretch>
        </p:blipFill>
        <p:spPr bwMode="auto">
          <a:xfrm>
            <a:off x="4373562" y="2438400"/>
            <a:ext cx="2484438" cy="2484438"/>
          </a:xfrm>
          <a:prstGeom prst="rect">
            <a:avLst/>
          </a:prstGeom>
          <a:noFill/>
          <a:ln w="9525">
            <a:noFill/>
            <a:miter lim="800000"/>
            <a:headEnd/>
            <a:tailEnd/>
          </a:ln>
        </p:spPr>
      </p:pic>
      <p:pic>
        <p:nvPicPr>
          <p:cNvPr id="7" name="Picture 4" descr="70s_800"/>
          <p:cNvPicPr>
            <a:picLocks noChangeAspect="1" noChangeArrowheads="1"/>
          </p:cNvPicPr>
          <p:nvPr/>
        </p:nvPicPr>
        <p:blipFill>
          <a:blip r:embed="rId6"/>
          <a:srcRect/>
          <a:stretch>
            <a:fillRect/>
          </a:stretch>
        </p:blipFill>
        <p:spPr bwMode="auto">
          <a:xfrm>
            <a:off x="6858000" y="2438400"/>
            <a:ext cx="2484438" cy="2484438"/>
          </a:xfrm>
          <a:prstGeom prst="rect">
            <a:avLst/>
          </a:prstGeom>
          <a:noFill/>
          <a:ln w="9525">
            <a:noFill/>
            <a:miter lim="800000"/>
            <a:headEnd/>
            <a:tailEnd/>
          </a:ln>
        </p:spPr>
      </p:pic>
      <p:pic>
        <p:nvPicPr>
          <p:cNvPr id="8" name="Picture 5" descr="capsid_5fold.tif                                               0006A2F2ls                             BD669BE5:"/>
          <p:cNvPicPr>
            <a:picLocks noChangeAspect="1" noChangeArrowheads="1"/>
          </p:cNvPicPr>
          <p:nvPr/>
        </p:nvPicPr>
        <p:blipFill>
          <a:blip r:embed="rId7"/>
          <a:srcRect/>
          <a:stretch>
            <a:fillRect/>
          </a:stretch>
        </p:blipFill>
        <p:spPr bwMode="auto">
          <a:xfrm>
            <a:off x="0" y="2438400"/>
            <a:ext cx="2484438" cy="2484438"/>
          </a:xfrm>
          <a:prstGeom prst="rect">
            <a:avLst/>
          </a:prstGeom>
          <a:noFill/>
          <a:ln w="9525">
            <a:noFill/>
            <a:miter lim="800000"/>
            <a:headEnd/>
            <a:tailEnd/>
          </a:ln>
        </p:spPr>
      </p:pic>
      <p:pic>
        <p:nvPicPr>
          <p:cNvPr id="9" name="Picture 3" descr="/Users/andrew/g4/gpcr/presentations/beta1_overview_2.mov">
            <a:hlinkClick r:id="" action="ppaction://media"/>
          </p:cNvPr>
          <p:cNvPicPr/>
          <p:nvPr>
            <a:videoFile r:link="rId2"/>
          </p:nvPr>
        </p:nvPicPr>
        <p:blipFill>
          <a:blip r:embed="rId8"/>
          <a:srcRect/>
          <a:stretch>
            <a:fillRect/>
          </a:stretch>
        </p:blipFill>
        <p:spPr bwMode="auto">
          <a:xfrm>
            <a:off x="2494920" y="2438400"/>
            <a:ext cx="1991098" cy="242530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000" fill="hold"/>
                                        <p:tgtEl>
                                          <p:spTgt spid="9"/>
                                        </p:tgtEl>
                                      </p:cBhvr>
                                    </p:cmd>
                                  </p:childTnLst>
                                </p:cTn>
                              </p:par>
                            </p:childTnLst>
                          </p:cTn>
                        </p:par>
                        <p:par>
                          <p:cTn id="7" fill="hold">
                            <p:stCondLst>
                              <p:cond delay="15000"/>
                            </p:stCondLst>
                            <p:childTnLst>
                              <p:par>
                                <p:cTn id="8" presetID="1" presetClass="mediacall" presetSubtype="0" fill="hold" nodeType="afterEffect">
                                  <p:stCondLst>
                                    <p:cond delay="0"/>
                                  </p:stCondLst>
                                  <p:childTnLst>
                                    <p:cmd type="call" cmd="playFrom(0.0)">
                                      <p:cBhvr>
                                        <p:cTn id="9" dur="144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0" fill="hold" display="0">
                  <p:stCondLst>
                    <p:cond delay="indefinite"/>
                  </p:stCondLst>
                  <p:endCondLst>
                    <p:cond evt="onNext" delay="0">
                      <p:tgtEl>
                        <p:sldTgt/>
                      </p:tgtEl>
                    </p:cond>
                    <p:cond evt="onPrev" delay="0">
                      <p:tgtEl>
                        <p:sldTgt/>
                      </p:tgtEl>
                    </p:cond>
                  </p:endCondLst>
                </p:cTn>
                <p:tgtEl>
                  <p:spTgt spid="9"/>
                </p:tgtEl>
              </p:cMediaNode>
            </p:video>
            <p:seq concurrent="1" nextAc="seek">
              <p:cTn id="11" restart="whenNotActive" fill="hold" evtFilter="cancelBubble" nodeType="interactiveSeq">
                <p:stCondLst>
                  <p:cond evt="onClick" delay="0">
                    <p:tgtEl>
                      <p:spTgt spid="9"/>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9"/>
                                        </p:tgtEl>
                                      </p:cBhvr>
                                    </p:cmd>
                                  </p:childTnLst>
                                </p:cTn>
                              </p:par>
                            </p:childTnLst>
                          </p:cTn>
                        </p:par>
                      </p:childTnLst>
                    </p:cTn>
                  </p:par>
                </p:childTnLst>
              </p:cTn>
              <p:nextCondLst>
                <p:cond evt="onClick" delay="0">
                  <p:tgtEl>
                    <p:spTgt spid="9"/>
                  </p:tgtEl>
                </p:cond>
              </p:nextCondLst>
            </p:seq>
            <p:video>
              <p:cMediaNode>
                <p:cTn id="16" fill="hold" display="0">
                  <p:stCondLst>
                    <p:cond delay="indefinite"/>
                  </p:stCondLst>
                  <p:endCondLst>
                    <p:cond evt="onNext" delay="0">
                      <p:tgtEl>
                        <p:sldTgt/>
                      </p:tgtEl>
                    </p:cond>
                    <p:cond evt="onPrev" delay="0">
                      <p:tgtEl>
                        <p:sldTgt/>
                      </p:tgtEl>
                    </p:cond>
                  </p:endCondLst>
                </p:cTn>
                <p:tgtEl>
                  <p:spTgt spid="6"/>
                </p:tgtEl>
              </p:cMediaNode>
            </p:video>
            <p:seq concurrent="1" nextAc="seek">
              <p:cTn id="17" restart="whenNotActive" fill="hold" evtFilter="cancelBubble" nodeType="interactiveSeq">
                <p:stCondLst>
                  <p:cond evt="onClick" delay="0">
                    <p:tgtEl>
                      <p:spTgt spid="6"/>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p:cTn id="21"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0" y="60365"/>
            <a:ext cx="9144000" cy="7940635"/>
          </a:xfrm>
          <a:prstGeom prst="rect">
            <a:avLst/>
          </a:prstGeom>
          <a:noFill/>
        </p:spPr>
        <p:txBody>
          <a:bodyPr wrap="square" rtlCol="0">
            <a:spAutoFit/>
          </a:bodyPr>
          <a:lstStyle/>
          <a:p>
            <a:pPr algn="ctr"/>
            <a:r>
              <a:rPr lang="en-US" sz="2400" dirty="0" smtClean="0"/>
              <a:t>Practical Issues – Experimental design</a:t>
            </a:r>
          </a:p>
          <a:p>
            <a:pPr algn="ctr"/>
            <a:endParaRPr lang="en-US" dirty="0" smtClean="0"/>
          </a:p>
          <a:p>
            <a:r>
              <a:rPr lang="en-US" dirty="0" smtClean="0"/>
              <a:t>Need to decide on total rotation angle, exposure time per degree and rotation angle per image. This is non-trivial because radiation damage is difficult to predict in advance. </a:t>
            </a:r>
          </a:p>
          <a:p>
            <a:endParaRPr lang="en-US" dirty="0" smtClean="0"/>
          </a:p>
          <a:p>
            <a:r>
              <a:rPr lang="en-US" dirty="0" smtClean="0"/>
              <a:t>Strategies for exposure time have two extremes:</a:t>
            </a:r>
          </a:p>
          <a:p>
            <a:pPr marL="342900" indent="-342900">
              <a:buFont typeface="+mj-lt"/>
              <a:buAutoNum type="arabicPeriod"/>
            </a:pPr>
            <a:r>
              <a:rPr lang="en-US" dirty="0" smtClean="0"/>
              <a:t>Use an exposure time per degree of rotation that will allow collection of the minimum rotation required (for complete data).</a:t>
            </a:r>
          </a:p>
          <a:p>
            <a:pPr marL="342900" indent="-342900">
              <a:buFont typeface="+mj-lt"/>
              <a:buAutoNum type="arabicPeriod"/>
            </a:pPr>
            <a:r>
              <a:rPr lang="en-US" dirty="0" smtClean="0"/>
              <a:t>Use a very short exposure time per degree, and keep collecting data until there are visible signs of radiation damage in the diffraction pattern (loss of high resolution data).</a:t>
            </a:r>
          </a:p>
          <a:p>
            <a:pPr marL="342900" indent="-342900">
              <a:buFont typeface="+mj-lt"/>
              <a:buAutoNum type="arabicPeriod"/>
            </a:pPr>
            <a:endParaRPr lang="en-US" dirty="0" smtClean="0"/>
          </a:p>
          <a:p>
            <a:pPr marL="342900" indent="-342900"/>
            <a:r>
              <a:rPr lang="en-US" dirty="0" smtClean="0"/>
              <a:t>Choice of rotation angle per image:</a:t>
            </a:r>
          </a:p>
          <a:p>
            <a:pPr marL="342900" indent="-342900">
              <a:buFont typeface="+mj-lt"/>
              <a:buAutoNum type="arabicPeriod"/>
            </a:pPr>
            <a:r>
              <a:rPr lang="en-US" dirty="0" smtClean="0"/>
              <a:t>Use a “standard” value, </a:t>
            </a:r>
            <a:r>
              <a:rPr lang="en-US" dirty="0" err="1" smtClean="0"/>
              <a:t>eg</a:t>
            </a:r>
            <a:r>
              <a:rPr lang="en-US" dirty="0" smtClean="0"/>
              <a:t> 0.5 or 1.0 degrees, providing this does not result in overlapping reflections.</a:t>
            </a:r>
          </a:p>
          <a:p>
            <a:pPr marL="342900" indent="-342900">
              <a:buFont typeface="+mj-lt"/>
              <a:buAutoNum type="arabicPeriod"/>
            </a:pPr>
            <a:r>
              <a:rPr lang="en-US" dirty="0" smtClean="0"/>
              <a:t>Use a very small angle, 0.1-0.2 degrees (fine phi slicing).</a:t>
            </a:r>
          </a:p>
          <a:p>
            <a:pPr marL="342900" indent="-342900"/>
            <a:endParaRPr lang="en-US" dirty="0" smtClean="0"/>
          </a:p>
          <a:p>
            <a:pPr marL="342900" indent="-342900"/>
            <a:r>
              <a:rPr lang="en-US" b="1" i="1" dirty="0" smtClean="0"/>
              <a:t>Implications of these strategies for detector requirements</a:t>
            </a:r>
            <a:r>
              <a:rPr lang="en-US" dirty="0" smtClean="0"/>
              <a:t>:</a:t>
            </a:r>
          </a:p>
          <a:p>
            <a:pPr marL="342900" indent="-342900">
              <a:buFont typeface="+mj-lt"/>
              <a:buAutoNum type="arabicPeriod"/>
            </a:pPr>
            <a:r>
              <a:rPr lang="en-US" dirty="0" smtClean="0"/>
              <a:t>Need to be able to handle a large dynamic range and a high count rate. Readout time not critical.</a:t>
            </a:r>
          </a:p>
          <a:p>
            <a:pPr marL="342900" indent="-342900">
              <a:buFont typeface="+mj-lt"/>
              <a:buAutoNum type="arabicPeriod"/>
            </a:pPr>
            <a:r>
              <a:rPr lang="en-US" dirty="0" smtClean="0"/>
              <a:t>Need a very low intrinsic detector noise and a fast readout as many more images will be collected.</a:t>
            </a:r>
          </a:p>
          <a:p>
            <a:pPr marL="342900" indent="-342900">
              <a:buFont typeface="+mj-lt"/>
              <a:buAutoNum type="arabicPeriod"/>
            </a:pPr>
            <a:endParaRPr lang="en-US" dirty="0" smtClean="0"/>
          </a:p>
          <a:p>
            <a:pPr marL="342900" indent="-342900"/>
            <a:r>
              <a:rPr lang="en-US" dirty="0" smtClean="0"/>
              <a:t>Users are tending to adopt the “very short exposure, very small rotation angle” approach.</a:t>
            </a:r>
          </a:p>
          <a:p>
            <a:pPr marL="342900" indent="-342900">
              <a:buFont typeface="+mj-lt"/>
              <a:buAutoNum type="arabicPeriod"/>
            </a:pPr>
            <a:endParaRPr lang="en-US" dirty="0" smtClean="0"/>
          </a:p>
          <a:p>
            <a:pPr marL="342900" indent="-342900">
              <a:buFont typeface="+mj-lt"/>
              <a:buAutoNum type="arabicPeriod"/>
            </a:pPr>
            <a:endParaRPr lang="en-US" dirty="0" smtClean="0"/>
          </a:p>
          <a:p>
            <a:pPr marL="342900" indent="-342900"/>
            <a:endParaRPr lang="en-US" dirty="0" smtClean="0"/>
          </a:p>
          <a:p>
            <a:pPr marL="342900" indent="-342900">
              <a:buFont typeface="+mj-lt"/>
              <a:buAutoNum type="arabicPeriod"/>
            </a:pPr>
            <a:endParaRPr lang="en-US" dirty="0" smtClean="0"/>
          </a:p>
          <a:p>
            <a:pPr marL="342900" indent="-342900"/>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5058" name="Picture 2" descr="leslie diagram 9/5/3.tif                                       0006CA61New Metropolis                 B82D3EBD:"/>
          <p:cNvPicPr>
            <a:picLocks noChangeAspect="1" noChangeArrowheads="1"/>
          </p:cNvPicPr>
          <p:nvPr/>
        </p:nvPicPr>
        <p:blipFill>
          <a:blip r:embed="rId2"/>
          <a:srcRect/>
          <a:stretch>
            <a:fillRect/>
          </a:stretch>
        </p:blipFill>
        <p:spPr bwMode="auto">
          <a:xfrm>
            <a:off x="152400" y="1490663"/>
            <a:ext cx="4038600" cy="3233737"/>
          </a:xfrm>
          <a:prstGeom prst="rect">
            <a:avLst/>
          </a:prstGeom>
          <a:noFill/>
          <a:ln w="9525">
            <a:noFill/>
            <a:miter lim="800000"/>
            <a:headEnd/>
            <a:tailEnd/>
          </a:ln>
        </p:spPr>
      </p:pic>
      <p:sp>
        <p:nvSpPr>
          <p:cNvPr id="45059" name="Text Box 3"/>
          <p:cNvSpPr txBox="1">
            <a:spLocks noChangeArrowheads="1"/>
          </p:cNvSpPr>
          <p:nvPr/>
        </p:nvSpPr>
        <p:spPr bwMode="auto">
          <a:xfrm>
            <a:off x="4343400" y="1558925"/>
            <a:ext cx="4800600" cy="2723823"/>
          </a:xfrm>
          <a:prstGeom prst="rect">
            <a:avLst/>
          </a:prstGeom>
          <a:noFill/>
          <a:ln w="9525">
            <a:noFill/>
            <a:miter lim="800000"/>
            <a:headEnd/>
            <a:tailEnd/>
          </a:ln>
        </p:spPr>
        <p:txBody>
          <a:bodyPr>
            <a:prstTxWarp prst="textNoShape">
              <a:avLst/>
            </a:prstTxWarp>
            <a:spAutoFit/>
          </a:bodyPr>
          <a:lstStyle/>
          <a:p>
            <a:pPr>
              <a:spcBef>
                <a:spcPct val="50000"/>
              </a:spcBef>
            </a:pPr>
            <a:r>
              <a:rPr lang="en-US" dirty="0"/>
              <a:t>       </a:t>
            </a:r>
            <a:r>
              <a:rPr lang="en-US" dirty="0" err="1">
                <a:latin typeface="Symbol" charset="2"/>
                <a:cs typeface="Symbol" charset="2"/>
              </a:rPr>
              <a:t>I</a:t>
            </a:r>
            <a:r>
              <a:rPr lang="en-US" baseline="-25000" dirty="0" err="1">
                <a:cs typeface="Symbol" charset="2"/>
              </a:rPr>
              <a:t>spot</a:t>
            </a:r>
            <a:r>
              <a:rPr lang="en-US" dirty="0"/>
              <a:t>  =  </a:t>
            </a:r>
            <a:r>
              <a:rPr lang="en-US" dirty="0" err="1">
                <a:latin typeface="Symbol" charset="2"/>
                <a:cs typeface="Symbol" charset="2"/>
              </a:rPr>
              <a:t>I</a:t>
            </a:r>
            <a:r>
              <a:rPr lang="en-US" baseline="-25000" dirty="0" err="1"/>
              <a:t>tot</a:t>
            </a:r>
            <a:r>
              <a:rPr lang="en-US" dirty="0"/>
              <a:t>    -     </a:t>
            </a:r>
            <a:r>
              <a:rPr lang="en-US" dirty="0" err="1">
                <a:latin typeface="Symbol" charset="2"/>
                <a:cs typeface="Symbol" charset="2"/>
              </a:rPr>
              <a:t>I</a:t>
            </a:r>
            <a:r>
              <a:rPr lang="en-US" baseline="-25000" dirty="0" err="1"/>
              <a:t>bck</a:t>
            </a:r>
            <a:endParaRPr lang="en-US" baseline="-25000" dirty="0"/>
          </a:p>
          <a:p>
            <a:pPr>
              <a:spcBef>
                <a:spcPct val="50000"/>
              </a:spcBef>
            </a:pPr>
            <a:r>
              <a:rPr lang="en-US" dirty="0" err="1"/>
              <a:t>var(</a:t>
            </a:r>
            <a:r>
              <a:rPr lang="en-US" dirty="0" err="1">
                <a:latin typeface="Symbol" charset="2"/>
                <a:cs typeface="Symbol" charset="2"/>
              </a:rPr>
              <a:t>I</a:t>
            </a:r>
            <a:r>
              <a:rPr lang="en-US" baseline="-25000" dirty="0" err="1"/>
              <a:t>spot</a:t>
            </a:r>
            <a:r>
              <a:rPr lang="en-US" dirty="0"/>
              <a:t>) = </a:t>
            </a:r>
            <a:r>
              <a:rPr lang="en-US" dirty="0" err="1"/>
              <a:t>var(</a:t>
            </a:r>
            <a:r>
              <a:rPr lang="en-US" dirty="0" err="1">
                <a:latin typeface="Symbol" charset="2"/>
                <a:cs typeface="Symbol" charset="2"/>
              </a:rPr>
              <a:t>I</a:t>
            </a:r>
            <a:r>
              <a:rPr lang="en-US" baseline="-25000" dirty="0" err="1"/>
              <a:t>tot</a:t>
            </a:r>
            <a:r>
              <a:rPr lang="en-US" dirty="0"/>
              <a:t>) + </a:t>
            </a:r>
            <a:r>
              <a:rPr lang="en-US" dirty="0" err="1"/>
              <a:t>var(</a:t>
            </a:r>
            <a:r>
              <a:rPr lang="en-US" dirty="0" err="1">
                <a:latin typeface="Symbol" charset="2"/>
                <a:cs typeface="Symbol" charset="2"/>
              </a:rPr>
              <a:t>I</a:t>
            </a:r>
            <a:r>
              <a:rPr lang="en-US" baseline="-25000" dirty="0" err="1"/>
              <a:t>bck</a:t>
            </a:r>
            <a:r>
              <a:rPr lang="en-US" dirty="0"/>
              <a:t>)</a:t>
            </a:r>
          </a:p>
          <a:p>
            <a:pPr>
              <a:spcBef>
                <a:spcPct val="50000"/>
              </a:spcBef>
            </a:pPr>
            <a:r>
              <a:rPr lang="en-US" dirty="0"/>
              <a:t>              </a:t>
            </a:r>
            <a:r>
              <a:rPr lang="en-US" dirty="0" smtClean="0"/>
              <a:t>  = </a:t>
            </a:r>
            <a:r>
              <a:rPr lang="en-US" dirty="0" err="1">
                <a:latin typeface="Symbol" charset="2"/>
                <a:cs typeface="Symbol" charset="2"/>
              </a:rPr>
              <a:t>I</a:t>
            </a:r>
            <a:r>
              <a:rPr lang="en-US" baseline="-25000" dirty="0" err="1"/>
              <a:t>tot</a:t>
            </a:r>
            <a:r>
              <a:rPr lang="en-US" dirty="0"/>
              <a:t>     +    </a:t>
            </a:r>
            <a:r>
              <a:rPr lang="en-US" dirty="0" err="1">
                <a:latin typeface="Symbol" charset="2"/>
                <a:cs typeface="Symbol" charset="2"/>
              </a:rPr>
              <a:t>I</a:t>
            </a:r>
            <a:r>
              <a:rPr lang="en-US" baseline="-25000" dirty="0" err="1"/>
              <a:t>bck</a:t>
            </a:r>
            <a:endParaRPr lang="en-US" baseline="-25000" dirty="0" smtClean="0"/>
          </a:p>
          <a:p>
            <a:pPr>
              <a:spcBef>
                <a:spcPct val="50000"/>
              </a:spcBef>
              <a:buFont typeface="Symbol" pitchFamily="-112" charset="2"/>
              <a:buChar char=" "/>
            </a:pPr>
            <a:r>
              <a:rPr lang="en-US" dirty="0" smtClean="0">
                <a:latin typeface="Symbol" charset="2"/>
                <a:cs typeface="Symbol" charset="2"/>
              </a:rPr>
              <a:t>I</a:t>
            </a:r>
            <a:r>
              <a:rPr lang="en-US" dirty="0"/>
              <a:t>/</a:t>
            </a:r>
            <a:r>
              <a:rPr lang="en-US" dirty="0" err="1">
                <a:latin typeface="Symbol" pitchFamily="-112" charset="2"/>
              </a:rPr>
              <a:t>s</a:t>
            </a:r>
            <a:r>
              <a:rPr lang="en-US" dirty="0" err="1"/>
              <a:t>(</a:t>
            </a:r>
            <a:r>
              <a:rPr lang="en-US" dirty="0" err="1">
                <a:latin typeface="Symbol" charset="2"/>
                <a:cs typeface="Symbol" charset="2"/>
              </a:rPr>
              <a:t>I</a:t>
            </a:r>
            <a:r>
              <a:rPr lang="en-US" dirty="0" smtClean="0"/>
              <a:t>)  </a:t>
            </a:r>
            <a:r>
              <a:rPr lang="en-US" dirty="0"/>
              <a:t>= (</a:t>
            </a:r>
            <a:r>
              <a:rPr lang="en-US" dirty="0" err="1">
                <a:latin typeface="Symbol" charset="2"/>
                <a:cs typeface="Symbol" charset="2"/>
              </a:rPr>
              <a:t>I</a:t>
            </a:r>
            <a:r>
              <a:rPr lang="en-US" baseline="-25000" dirty="0" err="1"/>
              <a:t>tot</a:t>
            </a:r>
            <a:r>
              <a:rPr lang="en-US" dirty="0"/>
              <a:t> -   </a:t>
            </a:r>
            <a:r>
              <a:rPr lang="en-US" dirty="0" err="1">
                <a:latin typeface="Symbol" charset="2"/>
                <a:cs typeface="Symbol" charset="2"/>
              </a:rPr>
              <a:t>I</a:t>
            </a:r>
            <a:r>
              <a:rPr lang="en-US" baseline="-25000" dirty="0" err="1"/>
              <a:t>bck</a:t>
            </a:r>
            <a:r>
              <a:rPr lang="en-US" dirty="0" err="1"/>
              <a:t>)/(</a:t>
            </a:r>
            <a:r>
              <a:rPr lang="en-US" dirty="0" err="1">
                <a:latin typeface="Symbol" charset="2"/>
                <a:cs typeface="Symbol" charset="2"/>
              </a:rPr>
              <a:t>I</a:t>
            </a:r>
            <a:r>
              <a:rPr lang="en-US" baseline="-25000" dirty="0" err="1"/>
              <a:t>tot</a:t>
            </a:r>
            <a:r>
              <a:rPr lang="en-US" dirty="0"/>
              <a:t> +   </a:t>
            </a:r>
            <a:r>
              <a:rPr lang="en-US" dirty="0">
                <a:latin typeface="Symbol" charset="2"/>
                <a:cs typeface="Symbol" charset="2"/>
              </a:rPr>
              <a:t>I</a:t>
            </a:r>
            <a:r>
              <a:rPr lang="en-US" baseline="-25000" dirty="0"/>
              <a:t>bck</a:t>
            </a:r>
            <a:r>
              <a:rPr lang="en-US" dirty="0"/>
              <a:t>)</a:t>
            </a:r>
            <a:r>
              <a:rPr lang="en-US" baseline="30000" dirty="0"/>
              <a:t>1/</a:t>
            </a:r>
            <a:r>
              <a:rPr lang="en-US" baseline="30000" dirty="0" smtClean="0"/>
              <a:t>2</a:t>
            </a:r>
          </a:p>
          <a:p>
            <a:pPr>
              <a:spcBef>
                <a:spcPct val="50000"/>
              </a:spcBef>
              <a:buFont typeface="Symbol" pitchFamily="-112" charset="2"/>
              <a:buChar char=" "/>
            </a:pPr>
            <a:r>
              <a:rPr lang="en-US" baseline="30000" dirty="0" smtClean="0"/>
              <a:t> </a:t>
            </a:r>
            <a:r>
              <a:rPr lang="en-US" dirty="0" smtClean="0"/>
              <a:t>              </a:t>
            </a:r>
            <a:r>
              <a:rPr lang="en-US" dirty="0" smtClean="0">
                <a:latin typeface="Symbol" charset="2"/>
                <a:cs typeface="Symbol" charset="2"/>
              </a:rPr>
              <a:t>~ I</a:t>
            </a:r>
            <a:r>
              <a:rPr lang="en-US" baseline="-25000" dirty="0" smtClean="0"/>
              <a:t>Bragg</a:t>
            </a:r>
            <a:r>
              <a:rPr lang="en-US" dirty="0" smtClean="0"/>
              <a:t>/(2.</a:t>
            </a:r>
            <a:r>
              <a:rPr lang="en-US" dirty="0" smtClean="0">
                <a:latin typeface="Symbol" charset="2"/>
                <a:cs typeface="Symbol" charset="2"/>
              </a:rPr>
              <a:t>I</a:t>
            </a:r>
            <a:r>
              <a:rPr lang="en-US" baseline="-25000" dirty="0" smtClean="0"/>
              <a:t>bck</a:t>
            </a:r>
            <a:r>
              <a:rPr lang="en-US" dirty="0" smtClean="0"/>
              <a:t>)</a:t>
            </a:r>
            <a:r>
              <a:rPr lang="en-US" baseline="30000" dirty="0" smtClean="0"/>
              <a:t>1/2</a:t>
            </a:r>
            <a:endParaRPr lang="en-US" baseline="-25000" dirty="0" smtClean="0"/>
          </a:p>
          <a:p>
            <a:pPr>
              <a:spcBef>
                <a:spcPct val="50000"/>
              </a:spcBef>
            </a:pPr>
            <a:r>
              <a:rPr lang="en-US" dirty="0"/>
              <a:t>For weak reflections, the background will</a:t>
            </a:r>
            <a:r>
              <a:rPr lang="en-US" dirty="0" smtClean="0"/>
              <a:t> completely dominate </a:t>
            </a:r>
            <a:r>
              <a:rPr lang="en-US" dirty="0" smtClean="0">
                <a:latin typeface="Symbol" charset="2"/>
                <a:cs typeface="Symbol" charset="2"/>
              </a:rPr>
              <a:t>I</a:t>
            </a:r>
            <a:r>
              <a:rPr lang="en-US" dirty="0" smtClean="0"/>
              <a:t>/</a:t>
            </a:r>
            <a:r>
              <a:rPr lang="en-US" dirty="0" err="1">
                <a:latin typeface="Symbol" pitchFamily="-112" charset="2"/>
              </a:rPr>
              <a:t>s</a:t>
            </a:r>
            <a:r>
              <a:rPr lang="en-US" dirty="0" err="1"/>
              <a:t>(</a:t>
            </a:r>
            <a:r>
              <a:rPr lang="en-US" dirty="0" err="1">
                <a:latin typeface="Symbol" charset="2"/>
                <a:cs typeface="Symbol" charset="2"/>
              </a:rPr>
              <a:t>I</a:t>
            </a:r>
            <a:r>
              <a:rPr lang="en-US" dirty="0"/>
              <a:t>).</a:t>
            </a:r>
          </a:p>
        </p:txBody>
      </p:sp>
      <p:sp>
        <p:nvSpPr>
          <p:cNvPr id="45060" name="Rectangle 4"/>
          <p:cNvSpPr>
            <a:spLocks noChangeArrowheads="1"/>
          </p:cNvSpPr>
          <p:nvPr/>
        </p:nvSpPr>
        <p:spPr bwMode="auto">
          <a:xfrm>
            <a:off x="65088" y="0"/>
            <a:ext cx="8850312" cy="1431161"/>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sz="2400" dirty="0"/>
              <a:t>Advantages of fine phi slicing</a:t>
            </a:r>
            <a:endParaRPr lang="en-US" sz="2400" dirty="0" smtClean="0"/>
          </a:p>
          <a:p>
            <a:pPr>
              <a:spcBef>
                <a:spcPct val="50000"/>
              </a:spcBef>
            </a:pPr>
            <a:r>
              <a:rPr lang="en-US" dirty="0" smtClean="0"/>
              <a:t>Imperfections in protein crystals result in a phi width of ~0.3-1.0 degrees Using </a:t>
            </a:r>
            <a:r>
              <a:rPr lang="en-US" dirty="0"/>
              <a:t>an oscillation angle smaller than the reflection width (in phi) will improve signal to noise for weak reflections by </a:t>
            </a:r>
            <a:r>
              <a:rPr lang="en-US" dirty="0" err="1"/>
              <a:t>minimising</a:t>
            </a:r>
            <a:r>
              <a:rPr lang="en-US" dirty="0"/>
              <a:t> the background:</a:t>
            </a:r>
          </a:p>
        </p:txBody>
      </p:sp>
      <p:sp>
        <p:nvSpPr>
          <p:cNvPr id="45061" name="Text Box 5"/>
          <p:cNvSpPr txBox="1">
            <a:spLocks noChangeArrowheads="1"/>
          </p:cNvSpPr>
          <p:nvPr/>
        </p:nvSpPr>
        <p:spPr bwMode="auto">
          <a:xfrm>
            <a:off x="0" y="5020270"/>
            <a:ext cx="9144000" cy="1754327"/>
          </a:xfrm>
          <a:prstGeom prst="rect">
            <a:avLst/>
          </a:prstGeom>
          <a:noFill/>
          <a:ln w="9525">
            <a:noFill/>
            <a:miter lim="800000"/>
            <a:headEnd/>
            <a:tailEnd/>
          </a:ln>
        </p:spPr>
        <p:txBody>
          <a:bodyPr>
            <a:prstTxWarp prst="textNoShape">
              <a:avLst/>
            </a:prstTxWarp>
            <a:spAutoFit/>
          </a:bodyPr>
          <a:lstStyle/>
          <a:p>
            <a:pPr marL="457200" indent="-457200"/>
            <a:r>
              <a:rPr lang="en-US" dirty="0"/>
              <a:t>Fine phi slicing</a:t>
            </a:r>
            <a:r>
              <a:rPr lang="en-US" i="1" dirty="0"/>
              <a:t> should</a:t>
            </a:r>
            <a:r>
              <a:rPr lang="en-US" dirty="0"/>
              <a:t> give better data </a:t>
            </a:r>
            <a:r>
              <a:rPr lang="en-US" dirty="0" smtClean="0"/>
              <a:t>but depends on:</a:t>
            </a:r>
          </a:p>
          <a:p>
            <a:pPr marL="457200" indent="-457200">
              <a:buFont typeface="+mj-lt"/>
              <a:buAutoNum type="arabicPeriod"/>
            </a:pPr>
            <a:r>
              <a:rPr lang="en-US" dirty="0" smtClean="0"/>
              <a:t>No </a:t>
            </a:r>
            <a:r>
              <a:rPr lang="en-US" dirty="0"/>
              <a:t>errors in shutter </a:t>
            </a:r>
            <a:r>
              <a:rPr lang="en-US" dirty="0" err="1"/>
              <a:t>synchronisation</a:t>
            </a:r>
            <a:r>
              <a:rPr lang="en-US" dirty="0"/>
              <a:t> (demanding for very short (&lt;</a:t>
            </a:r>
            <a:r>
              <a:rPr lang="en-US" dirty="0" smtClean="0"/>
              <a:t>0.2 </a:t>
            </a:r>
            <a:r>
              <a:rPr lang="en-US" dirty="0"/>
              <a:t>sec) exposures)</a:t>
            </a:r>
            <a:r>
              <a:rPr lang="en-US" dirty="0" smtClean="0"/>
              <a:t>.</a:t>
            </a:r>
          </a:p>
          <a:p>
            <a:pPr marL="457200" indent="-457200">
              <a:buFont typeface="+mj-lt"/>
              <a:buAutoNum type="arabicPeriod"/>
            </a:pPr>
            <a:r>
              <a:rPr lang="en-US" dirty="0" smtClean="0"/>
              <a:t>Negligible detector </a:t>
            </a:r>
            <a:r>
              <a:rPr lang="en-US" dirty="0"/>
              <a:t>readout noise in each </a:t>
            </a:r>
            <a:r>
              <a:rPr lang="en-US" dirty="0" smtClean="0"/>
              <a:t>image.</a:t>
            </a:r>
          </a:p>
          <a:p>
            <a:pPr marL="457200" indent="-457200"/>
            <a:endParaRPr lang="en-US" dirty="0" smtClean="0"/>
          </a:p>
          <a:p>
            <a:pPr marL="457200" indent="-457200"/>
            <a:r>
              <a:rPr lang="en-US" b="1" dirty="0" smtClean="0"/>
              <a:t>However</a:t>
            </a:r>
            <a:r>
              <a:rPr lang="en-US" dirty="0" smtClean="0"/>
              <a:t>: If images are too weak (small rotation angle, very short exposure) the integration of the images becomes problematic (instability in parameter refinement).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0" y="304800"/>
            <a:ext cx="9144000" cy="4524316"/>
          </a:xfrm>
          <a:prstGeom prst="rect">
            <a:avLst/>
          </a:prstGeom>
          <a:noFill/>
        </p:spPr>
        <p:txBody>
          <a:bodyPr vert="horz" wrap="square" rtlCol="0">
            <a:spAutoFit/>
          </a:bodyPr>
          <a:lstStyle/>
          <a:p>
            <a:pPr algn="ctr"/>
            <a:r>
              <a:rPr lang="en-US" dirty="0" smtClean="0"/>
              <a:t>Outstanding Issues</a:t>
            </a:r>
          </a:p>
          <a:p>
            <a:pPr algn="ctr"/>
            <a:endParaRPr lang="en-US" dirty="0" smtClean="0"/>
          </a:p>
          <a:p>
            <a:r>
              <a:rPr lang="en-US" dirty="0" smtClean="0"/>
              <a:t>In many respects, currently available pixel detectors (Pilatus) meet most of the requirements of MX, and this may also be true for the new fast readout </a:t>
            </a:r>
            <a:r>
              <a:rPr lang="en-US" dirty="0" err="1" smtClean="0"/>
              <a:t>CCDs</a:t>
            </a:r>
            <a:r>
              <a:rPr lang="en-US" dirty="0" smtClean="0"/>
              <a:t> (remains to be confirmed). </a:t>
            </a:r>
          </a:p>
          <a:p>
            <a:endParaRPr lang="en-US" dirty="0" smtClean="0"/>
          </a:p>
          <a:p>
            <a:r>
              <a:rPr lang="en-US" dirty="0" smtClean="0"/>
              <a:t>Remaining issues with Pilatus:</a:t>
            </a:r>
          </a:p>
          <a:p>
            <a:pPr lvl="1"/>
            <a:endParaRPr lang="en-US" dirty="0" smtClean="0"/>
          </a:p>
          <a:p>
            <a:pPr lvl="1">
              <a:buFont typeface="Arial"/>
              <a:buChar char="•"/>
            </a:pPr>
            <a:r>
              <a:rPr lang="en-US" dirty="0" smtClean="0"/>
              <a:t>  Dead space between tiles</a:t>
            </a:r>
          </a:p>
          <a:p>
            <a:pPr lvl="1">
              <a:buFont typeface="Arial"/>
              <a:buChar char="•"/>
            </a:pPr>
            <a:r>
              <a:rPr lang="en-US" dirty="0" smtClean="0"/>
              <a:t>  Pixel size</a:t>
            </a:r>
          </a:p>
          <a:p>
            <a:pPr lvl="1">
              <a:buFont typeface="Arial"/>
              <a:buChar char="•"/>
            </a:pPr>
            <a:r>
              <a:rPr lang="en-US" dirty="0" smtClean="0"/>
              <a:t>  Count rate corrections</a:t>
            </a:r>
          </a:p>
          <a:p>
            <a:pPr lvl="1">
              <a:buFont typeface="Arial"/>
              <a:buChar char="•"/>
            </a:pPr>
            <a:r>
              <a:rPr lang="en-US" dirty="0" smtClean="0"/>
              <a:t>  Improved energy discrimination to eliminate fluorescent scattering when collecting near an absorption edge.</a:t>
            </a:r>
          </a:p>
          <a:p>
            <a:pPr lvl="1">
              <a:buFont typeface="Arial"/>
              <a:buChar char="•"/>
            </a:pPr>
            <a:r>
              <a:rPr lang="en-US" dirty="0" smtClean="0"/>
              <a:t>  Readout time</a:t>
            </a:r>
          </a:p>
          <a:p>
            <a:pPr lvl="1">
              <a:buFont typeface="Arial"/>
              <a:buChar char="•"/>
            </a:pPr>
            <a:r>
              <a:rPr lang="en-US" dirty="0" smtClean="0"/>
              <a:t>  Improved efficiency at higher energies</a:t>
            </a:r>
          </a:p>
          <a:p>
            <a:pPr lvl="1">
              <a:buFont typeface="Arial"/>
              <a:buChar char="•"/>
            </a:pPr>
            <a:endParaRPr lang="en-US" dirty="0" smtClean="0"/>
          </a:p>
          <a:p>
            <a:pPr>
              <a:buFont typeface="Arial"/>
              <a:buChar char="•"/>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puilatus_6m.tiff                                               00391FF5ls                             BD669BE5:"/>
          <p:cNvPicPr>
            <a:picLocks noChangeAspect="1" noChangeArrowheads="1"/>
          </p:cNvPicPr>
          <p:nvPr/>
        </p:nvPicPr>
        <p:blipFill>
          <a:blip r:embed="rId2"/>
          <a:srcRect/>
          <a:stretch>
            <a:fillRect/>
          </a:stretch>
        </p:blipFill>
        <p:spPr bwMode="auto">
          <a:xfrm>
            <a:off x="685799" y="948817"/>
            <a:ext cx="3107419" cy="2480183"/>
          </a:xfrm>
          <a:prstGeom prst="rect">
            <a:avLst/>
          </a:prstGeom>
          <a:noFill/>
          <a:ln w="9525">
            <a:noFill/>
            <a:miter lim="800000"/>
            <a:headEnd/>
            <a:tailEnd/>
          </a:ln>
        </p:spPr>
      </p:pic>
      <p:sp>
        <p:nvSpPr>
          <p:cNvPr id="3" name="TextBox 2"/>
          <p:cNvSpPr txBox="1"/>
          <p:nvPr/>
        </p:nvSpPr>
        <p:spPr>
          <a:xfrm>
            <a:off x="228600" y="304800"/>
            <a:ext cx="8915400" cy="461665"/>
          </a:xfrm>
          <a:prstGeom prst="rect">
            <a:avLst/>
          </a:prstGeom>
          <a:noFill/>
        </p:spPr>
        <p:txBody>
          <a:bodyPr wrap="square" rtlCol="0">
            <a:spAutoFit/>
          </a:bodyPr>
          <a:lstStyle/>
          <a:p>
            <a:pPr algn="ctr"/>
            <a:r>
              <a:rPr lang="en-US" sz="2400" dirty="0" smtClean="0"/>
              <a:t>Pilatus dead space (6M)</a:t>
            </a:r>
            <a:endParaRPr lang="en-US" sz="2400" dirty="0"/>
          </a:p>
        </p:txBody>
      </p:sp>
      <p:sp>
        <p:nvSpPr>
          <p:cNvPr id="4" name="TextBox 3"/>
          <p:cNvSpPr txBox="1"/>
          <p:nvPr/>
        </p:nvSpPr>
        <p:spPr>
          <a:xfrm>
            <a:off x="228600" y="3962400"/>
            <a:ext cx="8458200" cy="2585323"/>
          </a:xfrm>
          <a:prstGeom prst="rect">
            <a:avLst/>
          </a:prstGeom>
          <a:noFill/>
        </p:spPr>
        <p:txBody>
          <a:bodyPr wrap="square" rtlCol="0">
            <a:spAutoFit/>
          </a:bodyPr>
          <a:lstStyle/>
          <a:p>
            <a:r>
              <a:rPr lang="en-US" dirty="0" smtClean="0"/>
              <a:t>The dead space is ~8% by area. Providing that the direct beam position is offset from the centre of the detector, although reflections falling in the dead space are lost their symmetry equivalents will normally lie in the active area, so only the multiplicity of measurements is reduced and not the overall completeness. The exception to this is when measuring anomalous differences (requires </a:t>
            </a:r>
            <a:r>
              <a:rPr lang="en-US" dirty="0" err="1" smtClean="0"/>
              <a:t>I(h,k,l</a:t>
            </a:r>
            <a:r>
              <a:rPr lang="en-US" dirty="0" smtClean="0"/>
              <a:t>) and I(-</a:t>
            </a:r>
            <a:r>
              <a:rPr lang="en-US" dirty="0" err="1" smtClean="0"/>
              <a:t>h,-k,-l</a:t>
            </a:r>
            <a:r>
              <a:rPr lang="en-US" dirty="0" smtClean="0"/>
              <a:t>)) in triclinic symmetry (no symmetry elements), when a maximum completeness of ~90% is possible.</a:t>
            </a:r>
          </a:p>
          <a:p>
            <a:endParaRPr lang="en-US" dirty="0" smtClean="0"/>
          </a:p>
          <a:p>
            <a:r>
              <a:rPr lang="en-US" dirty="0" smtClean="0"/>
              <a:t>Software has been modified to allow measurement of reflections where part of the spot lies in the inactive area (using profile fitting). </a:t>
            </a:r>
            <a:endParaRPr lang="en-US" dirty="0"/>
          </a:p>
        </p:txBody>
      </p:sp>
      <p:pic>
        <p:nvPicPr>
          <p:cNvPr id="5" name="Picture 4" descr="pilatus_deg1.tiff"/>
          <p:cNvPicPr>
            <a:picLocks noChangeAspect="1"/>
          </p:cNvPicPr>
          <p:nvPr/>
        </p:nvPicPr>
        <p:blipFill>
          <a:blip r:embed="rId3"/>
          <a:stretch>
            <a:fillRect/>
          </a:stretch>
        </p:blipFill>
        <p:spPr>
          <a:xfrm>
            <a:off x="3886200" y="1066800"/>
            <a:ext cx="2411810" cy="2362200"/>
          </a:xfrm>
          <a:prstGeom prst="rect">
            <a:avLst/>
          </a:prstGeom>
        </p:spPr>
      </p:pic>
      <p:pic>
        <p:nvPicPr>
          <p:cNvPr id="6" name="Picture 5" descr="pilatus_edge_spot_2.tiff"/>
          <p:cNvPicPr>
            <a:picLocks noChangeAspect="1"/>
          </p:cNvPicPr>
          <p:nvPr/>
        </p:nvPicPr>
        <p:blipFill>
          <a:blip r:embed="rId4"/>
          <a:stretch>
            <a:fillRect/>
          </a:stretch>
        </p:blipFill>
        <p:spPr>
          <a:xfrm>
            <a:off x="6582868" y="1066800"/>
            <a:ext cx="2415626" cy="23622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0" y="152400"/>
            <a:ext cx="9144000" cy="584776"/>
          </a:xfrm>
          <a:prstGeom prst="rect">
            <a:avLst/>
          </a:prstGeom>
          <a:noFill/>
        </p:spPr>
        <p:txBody>
          <a:bodyPr wrap="square" rtlCol="0">
            <a:spAutoFit/>
          </a:bodyPr>
          <a:lstStyle/>
          <a:p>
            <a:pPr algn="ctr"/>
            <a:r>
              <a:rPr lang="en-US" sz="3200" dirty="0" smtClean="0"/>
              <a:t>Pixel Size</a:t>
            </a:r>
            <a:endParaRPr lang="en-US" sz="3200" dirty="0"/>
          </a:p>
        </p:txBody>
      </p:sp>
      <p:sp>
        <p:nvSpPr>
          <p:cNvPr id="3" name="TextBox 2"/>
          <p:cNvSpPr txBox="1"/>
          <p:nvPr/>
        </p:nvSpPr>
        <p:spPr>
          <a:xfrm>
            <a:off x="533400" y="3200400"/>
            <a:ext cx="7772400" cy="2862323"/>
          </a:xfrm>
          <a:prstGeom prst="rect">
            <a:avLst/>
          </a:prstGeom>
          <a:noFill/>
        </p:spPr>
        <p:txBody>
          <a:bodyPr wrap="square" rtlCol="0">
            <a:spAutoFit/>
          </a:bodyPr>
          <a:lstStyle/>
          <a:p>
            <a:r>
              <a:rPr lang="en-US" dirty="0" smtClean="0"/>
              <a:t>Profile fitting is technically challenging when the dimensions of the spots are only a few pixels. Because of the finite sampling of the spots (which do not lie exactly on pixel positions) the observed profile must be interpolated onto the calculated spot position to avoid introducing systematic errors arising from broadening the spot profile or a positional mismatch  between the standard profile and the spot profile.</a:t>
            </a:r>
          </a:p>
          <a:p>
            <a:endParaRPr lang="en-US" dirty="0" smtClean="0"/>
          </a:p>
          <a:p>
            <a:r>
              <a:rPr lang="en-US" dirty="0" smtClean="0"/>
              <a:t>Interpolation is difficult when dealing with the very large gradients observed with small spots. Improved profile fitting algorithms may provide a solution, but simple summation integration also works well.</a:t>
            </a:r>
            <a:endParaRPr lang="en-US" dirty="0"/>
          </a:p>
        </p:txBody>
      </p:sp>
      <p:pic>
        <p:nvPicPr>
          <p:cNvPr id="4" name="Picture 3" descr="pilatus_small_spots.tiff"/>
          <p:cNvPicPr>
            <a:picLocks noChangeAspect="1"/>
          </p:cNvPicPr>
          <p:nvPr/>
        </p:nvPicPr>
        <p:blipFill>
          <a:blip r:embed="rId2"/>
          <a:stretch>
            <a:fillRect/>
          </a:stretch>
        </p:blipFill>
        <p:spPr>
          <a:xfrm>
            <a:off x="3429000" y="846127"/>
            <a:ext cx="2392758" cy="227807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0" y="0"/>
            <a:ext cx="9144000" cy="584776"/>
          </a:xfrm>
          <a:prstGeom prst="rect">
            <a:avLst/>
          </a:prstGeom>
          <a:noFill/>
        </p:spPr>
        <p:txBody>
          <a:bodyPr wrap="square" rtlCol="0">
            <a:spAutoFit/>
          </a:bodyPr>
          <a:lstStyle/>
          <a:p>
            <a:pPr algn="ctr"/>
            <a:r>
              <a:rPr lang="en-US" sz="3200" dirty="0" smtClean="0"/>
              <a:t>Count rate corrections for the Pilatus</a:t>
            </a:r>
            <a:endParaRPr lang="en-US" sz="3200" dirty="0"/>
          </a:p>
        </p:txBody>
      </p:sp>
      <p:sp>
        <p:nvSpPr>
          <p:cNvPr id="3" name="TextBox 2"/>
          <p:cNvSpPr txBox="1"/>
          <p:nvPr/>
        </p:nvSpPr>
        <p:spPr>
          <a:xfrm>
            <a:off x="457200" y="2667000"/>
            <a:ext cx="8077200" cy="3970318"/>
          </a:xfrm>
          <a:prstGeom prst="rect">
            <a:avLst/>
          </a:prstGeom>
          <a:noFill/>
        </p:spPr>
        <p:txBody>
          <a:bodyPr wrap="square" rtlCol="0">
            <a:spAutoFit/>
          </a:bodyPr>
          <a:lstStyle/>
          <a:p>
            <a:r>
              <a:rPr lang="en-US" dirty="0" smtClean="0"/>
              <a:t>Necessary because of the photon counting nature of the detector. Depending on experimental conditions, this can be a significant correction. A potential problem arises if the count rate is highly variable within a single frame, as the correction applied is based on the average count rate over the period of the frame.</a:t>
            </a:r>
          </a:p>
          <a:p>
            <a:endParaRPr lang="en-US" dirty="0" smtClean="0"/>
          </a:p>
          <a:p>
            <a:r>
              <a:rPr lang="en-US" dirty="0" smtClean="0"/>
              <a:t>The potential error can be </a:t>
            </a:r>
            <a:r>
              <a:rPr lang="en-US" dirty="0" err="1" smtClean="0"/>
              <a:t>minimised</a:t>
            </a:r>
            <a:r>
              <a:rPr lang="en-US" dirty="0" smtClean="0"/>
              <a:t> by using short time periods per frame (usually achieved by also using very small rotation angles), but the exposure time per frame needs to be large compared to the readout time.   </a:t>
            </a:r>
          </a:p>
          <a:p>
            <a:endParaRPr lang="en-US" dirty="0" smtClean="0"/>
          </a:p>
          <a:p>
            <a:r>
              <a:rPr lang="en-US" dirty="0" smtClean="0"/>
              <a:t>The correction will depend on the bunch structure at a synchrotron, but for commonly used filling modes the correction does not vary significantly up to ~1.8.10**6 cps.</a:t>
            </a:r>
          </a:p>
          <a:p>
            <a:endParaRPr lang="en-US" dirty="0" smtClean="0"/>
          </a:p>
          <a:p>
            <a:r>
              <a:rPr lang="en-US" dirty="0" smtClean="0"/>
              <a:t>Graphs from Peter </a:t>
            </a:r>
            <a:r>
              <a:rPr lang="en-US" dirty="0" err="1" smtClean="0"/>
              <a:t>Trueb</a:t>
            </a:r>
            <a:r>
              <a:rPr lang="en-US" dirty="0" smtClean="0"/>
              <a:t> and Clemens Schulze-</a:t>
            </a:r>
            <a:r>
              <a:rPr lang="en-US" dirty="0" err="1" smtClean="0"/>
              <a:t>Briese</a:t>
            </a:r>
            <a:r>
              <a:rPr lang="en-US" dirty="0" smtClean="0"/>
              <a:t>, </a:t>
            </a:r>
            <a:r>
              <a:rPr lang="en-US" dirty="0" err="1" smtClean="0"/>
              <a:t>Dectris</a:t>
            </a:r>
            <a:r>
              <a:rPr lang="en-US" dirty="0" smtClean="0"/>
              <a:t>.</a:t>
            </a:r>
            <a:endParaRPr lang="en-US" dirty="0"/>
          </a:p>
        </p:txBody>
      </p:sp>
      <p:pic>
        <p:nvPicPr>
          <p:cNvPr id="4" name="Picture 3" descr="slsLowMid.png"/>
          <p:cNvPicPr>
            <a:picLocks noChangeAspect="1"/>
          </p:cNvPicPr>
          <p:nvPr/>
        </p:nvPicPr>
        <p:blipFill>
          <a:blip r:embed="rId2"/>
          <a:stretch>
            <a:fillRect/>
          </a:stretch>
        </p:blipFill>
        <p:spPr>
          <a:xfrm>
            <a:off x="1026763" y="457200"/>
            <a:ext cx="3316637" cy="2249214"/>
          </a:xfrm>
          <a:prstGeom prst="rect">
            <a:avLst/>
          </a:prstGeom>
        </p:spPr>
      </p:pic>
      <p:pic>
        <p:nvPicPr>
          <p:cNvPr id="5" name="Picture 4" descr="esrf.png"/>
          <p:cNvPicPr>
            <a:picLocks noChangeAspect="1"/>
          </p:cNvPicPr>
          <p:nvPr/>
        </p:nvPicPr>
        <p:blipFill>
          <a:blip r:embed="rId3"/>
          <a:stretch>
            <a:fillRect/>
          </a:stretch>
        </p:blipFill>
        <p:spPr>
          <a:xfrm>
            <a:off x="5181600" y="457200"/>
            <a:ext cx="3378632" cy="229125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0" y="228600"/>
            <a:ext cx="9144000" cy="584776"/>
          </a:xfrm>
          <a:prstGeom prst="rect">
            <a:avLst/>
          </a:prstGeom>
          <a:noFill/>
        </p:spPr>
        <p:txBody>
          <a:bodyPr wrap="square" rtlCol="0">
            <a:spAutoFit/>
          </a:bodyPr>
          <a:lstStyle/>
          <a:p>
            <a:pPr algn="ctr"/>
            <a:r>
              <a:rPr lang="en-US" sz="3200" dirty="0" smtClean="0"/>
              <a:t>Readout Time</a:t>
            </a:r>
            <a:endParaRPr lang="en-US" sz="3200" dirty="0"/>
          </a:p>
        </p:txBody>
      </p:sp>
      <p:sp>
        <p:nvSpPr>
          <p:cNvPr id="4" name="TextBox 3"/>
          <p:cNvSpPr txBox="1"/>
          <p:nvPr/>
        </p:nvSpPr>
        <p:spPr>
          <a:xfrm>
            <a:off x="533400" y="4694872"/>
            <a:ext cx="8077200" cy="1477328"/>
          </a:xfrm>
          <a:prstGeom prst="rect">
            <a:avLst/>
          </a:prstGeom>
          <a:noFill/>
        </p:spPr>
        <p:txBody>
          <a:bodyPr wrap="square" rtlCol="0">
            <a:spAutoFit/>
          </a:bodyPr>
          <a:lstStyle/>
          <a:p>
            <a:r>
              <a:rPr lang="en-US" dirty="0" smtClean="0"/>
              <a:t>Rapid screening of many crystals will be required, taking diffraction images at multiple locations and using micro beams ( a few microns in size) to locate the best ordered part of the crystals. This requires very rapid readout so that the crystal can be continuously scanned with the shutter open.</a:t>
            </a:r>
          </a:p>
          <a:p>
            <a:endParaRPr lang="en-US" dirty="0"/>
          </a:p>
        </p:txBody>
      </p:sp>
      <p:grpSp>
        <p:nvGrpSpPr>
          <p:cNvPr id="7" name="Group 6"/>
          <p:cNvGrpSpPr/>
          <p:nvPr/>
        </p:nvGrpSpPr>
        <p:grpSpPr>
          <a:xfrm>
            <a:off x="76200" y="1295399"/>
            <a:ext cx="8851188" cy="2895601"/>
            <a:chOff x="76200" y="813376"/>
            <a:chExt cx="8851188" cy="2895601"/>
          </a:xfrm>
        </p:grpSpPr>
        <p:pic>
          <p:nvPicPr>
            <p:cNvPr id="3" name="Picture 2" descr="t1043_2_xtal_image"/>
            <p:cNvPicPr>
              <a:picLocks noChangeAspect="1" noChangeArrowheads="1"/>
            </p:cNvPicPr>
            <p:nvPr/>
          </p:nvPicPr>
          <p:blipFill>
            <a:blip r:embed="rId2"/>
            <a:srcRect/>
            <a:stretch>
              <a:fillRect/>
            </a:stretch>
          </p:blipFill>
          <p:spPr bwMode="auto">
            <a:xfrm>
              <a:off x="76200" y="1371600"/>
              <a:ext cx="2438400" cy="1828800"/>
            </a:xfrm>
            <a:prstGeom prst="rect">
              <a:avLst/>
            </a:prstGeom>
            <a:noFill/>
            <a:ln w="9525">
              <a:noFill/>
              <a:miter lim="800000"/>
              <a:headEnd/>
              <a:tailEnd/>
            </a:ln>
          </p:spPr>
        </p:pic>
        <p:pic>
          <p:nvPicPr>
            <p:cNvPr id="5" name="Picture 4" descr="t1043_2_001.tiff"/>
            <p:cNvPicPr>
              <a:picLocks noChangeAspect="1"/>
            </p:cNvPicPr>
            <p:nvPr/>
          </p:nvPicPr>
          <p:blipFill>
            <a:blip r:embed="rId3"/>
            <a:stretch>
              <a:fillRect/>
            </a:stretch>
          </p:blipFill>
          <p:spPr>
            <a:xfrm>
              <a:off x="2552755" y="813376"/>
              <a:ext cx="3162245" cy="2895600"/>
            </a:xfrm>
            <a:prstGeom prst="rect">
              <a:avLst/>
            </a:prstGeom>
          </p:spPr>
        </p:pic>
        <p:pic>
          <p:nvPicPr>
            <p:cNvPr id="6" name="Picture 5" descr="t1043_15_001.tiff"/>
            <p:cNvPicPr>
              <a:picLocks noChangeAspect="1"/>
            </p:cNvPicPr>
            <p:nvPr/>
          </p:nvPicPr>
          <p:blipFill>
            <a:blip r:embed="rId4"/>
            <a:stretch>
              <a:fillRect/>
            </a:stretch>
          </p:blipFill>
          <p:spPr>
            <a:xfrm>
              <a:off x="5753045" y="813377"/>
              <a:ext cx="3174343" cy="2895600"/>
            </a:xfrm>
            <a:prstGeom prst="rect">
              <a:avLst/>
            </a:prstGeom>
          </p:spPr>
        </p:pic>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0" y="457200"/>
            <a:ext cx="9144000" cy="584776"/>
          </a:xfrm>
          <a:prstGeom prst="rect">
            <a:avLst/>
          </a:prstGeom>
          <a:noFill/>
        </p:spPr>
        <p:txBody>
          <a:bodyPr wrap="square" rtlCol="0">
            <a:spAutoFit/>
          </a:bodyPr>
          <a:lstStyle/>
          <a:p>
            <a:pPr algn="ctr"/>
            <a:r>
              <a:rPr lang="en-US" sz="3200" dirty="0" smtClean="0"/>
              <a:t>Improved efficiency at higher energies</a:t>
            </a:r>
            <a:endParaRPr lang="en-US" sz="3200" dirty="0"/>
          </a:p>
        </p:txBody>
      </p:sp>
      <p:sp>
        <p:nvSpPr>
          <p:cNvPr id="3" name="TextBox 2"/>
          <p:cNvSpPr txBox="1"/>
          <p:nvPr/>
        </p:nvSpPr>
        <p:spPr>
          <a:xfrm>
            <a:off x="381000" y="1524000"/>
            <a:ext cx="8382000" cy="2031325"/>
          </a:xfrm>
          <a:prstGeom prst="rect">
            <a:avLst/>
          </a:prstGeom>
          <a:noFill/>
        </p:spPr>
        <p:txBody>
          <a:bodyPr wrap="square" rtlCol="0">
            <a:spAutoFit/>
          </a:bodyPr>
          <a:lstStyle/>
          <a:p>
            <a:r>
              <a:rPr lang="en-US" dirty="0" smtClean="0"/>
              <a:t>Many MX experiments are carried out at energies close to 12 </a:t>
            </a:r>
            <a:r>
              <a:rPr lang="en-US" dirty="0" err="1" smtClean="0"/>
              <a:t>KeV</a:t>
            </a:r>
            <a:r>
              <a:rPr lang="en-US" dirty="0" smtClean="0"/>
              <a:t> (the Se absorption edge). At this energy, only 80% of incident photons are absorbed by the Si layer.</a:t>
            </a:r>
          </a:p>
          <a:p>
            <a:endParaRPr lang="en-US" dirty="0" smtClean="0"/>
          </a:p>
          <a:p>
            <a:r>
              <a:rPr lang="en-US" dirty="0" smtClean="0"/>
              <a:t>Very recently, experiments with high energy (18.6KeV) micron sized beams and crystals have suggested that the radiation damage is reduced as a result of photoelectron escape (</a:t>
            </a:r>
            <a:r>
              <a:rPr lang="en-US" dirty="0" err="1" smtClean="0"/>
              <a:t>Sanishvili</a:t>
            </a:r>
            <a:r>
              <a:rPr lang="en-US" dirty="0" smtClean="0"/>
              <a:t> et al., PNAS 108,6127-32, 2011). They suggest a further improvement might be obtained in the energy range 20-40 </a:t>
            </a:r>
            <a:r>
              <a:rPr lang="en-US" dirty="0" err="1" smtClean="0"/>
              <a:t>KeV</a:t>
            </a:r>
            <a:r>
              <a:rPr lang="en-US" dirty="0" smtClean="0"/>
              <a:t>.</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0" y="381000"/>
            <a:ext cx="9144000" cy="6278643"/>
          </a:xfrm>
          <a:prstGeom prst="rect">
            <a:avLst/>
          </a:prstGeom>
          <a:noFill/>
        </p:spPr>
        <p:txBody>
          <a:bodyPr wrap="square" rtlCol="0">
            <a:spAutoFit/>
          </a:bodyPr>
          <a:lstStyle/>
          <a:p>
            <a:pPr algn="ctr"/>
            <a:r>
              <a:rPr lang="en-US" sz="2400" dirty="0" smtClean="0"/>
              <a:t>Future Challenges</a:t>
            </a:r>
          </a:p>
          <a:p>
            <a:pPr algn="ctr"/>
            <a:endParaRPr lang="en-US" dirty="0" smtClean="0"/>
          </a:p>
          <a:p>
            <a:r>
              <a:rPr lang="en-US" dirty="0" smtClean="0"/>
              <a:t>Weakly diffracting crystals:</a:t>
            </a:r>
          </a:p>
          <a:p>
            <a:pPr lvl="1">
              <a:buFont typeface="Arial"/>
              <a:buChar char="•"/>
            </a:pPr>
            <a:r>
              <a:rPr lang="en-US" dirty="0" smtClean="0"/>
              <a:t> Large complexes of many components</a:t>
            </a:r>
          </a:p>
          <a:p>
            <a:pPr lvl="1">
              <a:buFont typeface="Arial"/>
              <a:buChar char="•"/>
            </a:pPr>
            <a:r>
              <a:rPr lang="en-US" dirty="0" smtClean="0"/>
              <a:t> Membrane proteins</a:t>
            </a:r>
          </a:p>
          <a:p>
            <a:pPr lvl="1">
              <a:buFont typeface="Arial"/>
              <a:buChar char="•"/>
            </a:pPr>
            <a:r>
              <a:rPr lang="en-US" dirty="0" smtClean="0"/>
              <a:t> Micro-crystals</a:t>
            </a:r>
          </a:p>
          <a:p>
            <a:pPr lvl="1">
              <a:buFont typeface="Arial"/>
              <a:buChar char="•"/>
            </a:pPr>
            <a:endParaRPr lang="en-US" dirty="0" smtClean="0"/>
          </a:p>
          <a:p>
            <a:endParaRPr lang="en-US" dirty="0" smtClean="0"/>
          </a:p>
          <a:p>
            <a:r>
              <a:rPr lang="en-US" dirty="0" smtClean="0"/>
              <a:t>The use of very long wavelengths (2-4 Å) to collect anomalous scattering from </a:t>
            </a:r>
            <a:r>
              <a:rPr lang="en-US" dirty="0" err="1" smtClean="0"/>
              <a:t>sulphur</a:t>
            </a:r>
            <a:r>
              <a:rPr lang="en-US" dirty="0" smtClean="0"/>
              <a:t> for structure solution (</a:t>
            </a:r>
            <a:r>
              <a:rPr lang="en-US" dirty="0" err="1" smtClean="0"/>
              <a:t>eg</a:t>
            </a:r>
            <a:r>
              <a:rPr lang="en-US" dirty="0" smtClean="0"/>
              <a:t> I23 </a:t>
            </a:r>
            <a:r>
              <a:rPr lang="en-US" dirty="0" err="1" smtClean="0"/>
              <a:t>beamline</a:t>
            </a:r>
            <a:r>
              <a:rPr lang="en-US" dirty="0" smtClean="0"/>
              <a:t> at Diamond, UK). Anomalous signal from </a:t>
            </a:r>
            <a:r>
              <a:rPr lang="en-US" dirty="0" err="1" smtClean="0"/>
              <a:t>sulphur</a:t>
            </a:r>
            <a:r>
              <a:rPr lang="en-US" dirty="0" smtClean="0"/>
              <a:t> is ~3 times greater at 4Å then at 2Å (the long wavelength limit of many PX </a:t>
            </a:r>
            <a:r>
              <a:rPr lang="en-US" dirty="0" err="1" smtClean="0"/>
              <a:t>beamlines</a:t>
            </a:r>
            <a:r>
              <a:rPr lang="en-US" dirty="0" smtClean="0"/>
              <a:t>).</a:t>
            </a:r>
          </a:p>
          <a:p>
            <a:r>
              <a:rPr lang="en-US" dirty="0" smtClean="0"/>
              <a:t>(Talk by </a:t>
            </a:r>
            <a:r>
              <a:rPr lang="en-US" dirty="0" err="1" smtClean="0"/>
              <a:t>Julien</a:t>
            </a:r>
            <a:r>
              <a:rPr lang="en-US" dirty="0" smtClean="0"/>
              <a:t> </a:t>
            </a:r>
            <a:r>
              <a:rPr lang="en-US" dirty="0" err="1" smtClean="0"/>
              <a:t>Marchal</a:t>
            </a:r>
            <a:r>
              <a:rPr lang="en-US" dirty="0" smtClean="0"/>
              <a:t> this afternoon)</a:t>
            </a:r>
          </a:p>
          <a:p>
            <a:endParaRPr lang="en-US" dirty="0" smtClean="0"/>
          </a:p>
          <a:p>
            <a:r>
              <a:rPr lang="en-US" dirty="0" smtClean="0"/>
              <a:t>Use of high energies together with micro-beams to mitigate the effects of radiation damage.</a:t>
            </a:r>
          </a:p>
          <a:p>
            <a:endParaRPr lang="en-US" dirty="0" smtClean="0"/>
          </a:p>
          <a:p>
            <a:r>
              <a:rPr lang="en-US" dirty="0" smtClean="0"/>
              <a:t>Use of </a:t>
            </a:r>
            <a:r>
              <a:rPr lang="en-US" dirty="0" err="1" smtClean="0"/>
              <a:t>FELs</a:t>
            </a:r>
            <a:r>
              <a:rPr lang="en-US" dirty="0" smtClean="0"/>
              <a:t> with </a:t>
            </a:r>
            <a:r>
              <a:rPr lang="en-US" dirty="0" err="1" smtClean="0"/>
              <a:t>nanocrystals</a:t>
            </a:r>
            <a:r>
              <a:rPr lang="en-US" dirty="0" smtClean="0"/>
              <a:t>, as demonstrated at LCLS.</a:t>
            </a:r>
          </a:p>
          <a:p>
            <a:r>
              <a:rPr lang="en-US" dirty="0" smtClean="0"/>
              <a:t>(Talk by Anton </a:t>
            </a:r>
            <a:r>
              <a:rPr lang="en-US" dirty="0" err="1" smtClean="0"/>
              <a:t>Barty</a:t>
            </a:r>
            <a:r>
              <a:rPr lang="en-US" dirty="0" smtClean="0"/>
              <a:t>, Tuesday pm)  </a:t>
            </a:r>
          </a:p>
          <a:p>
            <a:pPr lvl="1"/>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0" y="381000"/>
            <a:ext cx="9144000" cy="584776"/>
          </a:xfrm>
          <a:prstGeom prst="rect">
            <a:avLst/>
          </a:prstGeom>
          <a:noFill/>
        </p:spPr>
        <p:txBody>
          <a:bodyPr wrap="square" rtlCol="0">
            <a:spAutoFit/>
          </a:bodyPr>
          <a:lstStyle/>
          <a:p>
            <a:pPr algn="ctr"/>
            <a:r>
              <a:rPr lang="en-US" sz="3200" dirty="0" smtClean="0"/>
              <a:t>Acknowledgements</a:t>
            </a:r>
            <a:endParaRPr lang="en-US" sz="3200" dirty="0"/>
          </a:p>
        </p:txBody>
      </p:sp>
      <p:sp>
        <p:nvSpPr>
          <p:cNvPr id="3" name="TextBox 2"/>
          <p:cNvSpPr txBox="1"/>
          <p:nvPr/>
        </p:nvSpPr>
        <p:spPr>
          <a:xfrm>
            <a:off x="152400" y="1600200"/>
            <a:ext cx="8763000" cy="1477328"/>
          </a:xfrm>
          <a:prstGeom prst="rect">
            <a:avLst/>
          </a:prstGeom>
          <a:noFill/>
        </p:spPr>
        <p:txBody>
          <a:bodyPr wrap="square" rtlCol="0">
            <a:spAutoFit/>
          </a:bodyPr>
          <a:lstStyle/>
          <a:p>
            <a:r>
              <a:rPr lang="en-US" dirty="0" smtClean="0"/>
              <a:t>Peter </a:t>
            </a:r>
            <a:r>
              <a:rPr lang="en-US" dirty="0" err="1" smtClean="0"/>
              <a:t>Trueb</a:t>
            </a:r>
            <a:r>
              <a:rPr lang="en-US" dirty="0" smtClean="0"/>
              <a:t> and Clemens Schulze-</a:t>
            </a:r>
            <a:r>
              <a:rPr lang="en-US" dirty="0" err="1" smtClean="0"/>
              <a:t>Briese</a:t>
            </a:r>
            <a:r>
              <a:rPr lang="en-US" dirty="0" smtClean="0"/>
              <a:t> (</a:t>
            </a:r>
            <a:r>
              <a:rPr lang="en-US" dirty="0" err="1" smtClean="0"/>
              <a:t>Dectris</a:t>
            </a:r>
            <a:r>
              <a:rPr lang="en-US" dirty="0" smtClean="0"/>
              <a:t>)</a:t>
            </a:r>
          </a:p>
          <a:p>
            <a:r>
              <a:rPr lang="en-US" dirty="0" err="1" smtClean="0"/>
              <a:t>Wasi</a:t>
            </a:r>
            <a:r>
              <a:rPr lang="en-US" dirty="0" smtClean="0"/>
              <a:t> </a:t>
            </a:r>
            <a:r>
              <a:rPr lang="en-US" dirty="0" err="1" smtClean="0"/>
              <a:t>Faruqi</a:t>
            </a:r>
            <a:endParaRPr lang="en-US" dirty="0" smtClean="0"/>
          </a:p>
          <a:p>
            <a:r>
              <a:rPr lang="en-US" dirty="0" smtClean="0"/>
              <a:t>Phil Evans</a:t>
            </a:r>
          </a:p>
          <a:p>
            <a:r>
              <a:rPr lang="en-US" dirty="0" smtClean="0"/>
              <a:t>Sean </a:t>
            </a:r>
            <a:r>
              <a:rPr lang="en-US" dirty="0" err="1" smtClean="0"/>
              <a:t>McSweeney</a:t>
            </a:r>
            <a:r>
              <a:rPr lang="en-US" dirty="0" smtClean="0"/>
              <a:t>,  ESRF</a:t>
            </a:r>
          </a:p>
          <a:p>
            <a:r>
              <a:rPr lang="en-US" dirty="0" err="1" smtClean="0"/>
              <a:t>Gwyndaf</a:t>
            </a:r>
            <a:r>
              <a:rPr lang="en-US" dirty="0" smtClean="0"/>
              <a:t> Evans,  DLS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0" y="228600"/>
            <a:ext cx="9144000" cy="461665"/>
          </a:xfrm>
          <a:prstGeom prst="rect">
            <a:avLst/>
          </a:prstGeom>
          <a:noFill/>
        </p:spPr>
        <p:txBody>
          <a:bodyPr wrap="square" rtlCol="0">
            <a:spAutoFit/>
          </a:bodyPr>
          <a:lstStyle/>
          <a:p>
            <a:pPr algn="ctr"/>
            <a:r>
              <a:rPr lang="en-US" sz="2400" dirty="0" smtClean="0"/>
              <a:t>Macromolecular crystallography (MX): The experiment</a:t>
            </a:r>
            <a:endParaRPr lang="en-US" sz="2400" dirty="0"/>
          </a:p>
        </p:txBody>
      </p:sp>
      <p:grpSp>
        <p:nvGrpSpPr>
          <p:cNvPr id="12" name="Group 11"/>
          <p:cNvGrpSpPr/>
          <p:nvPr/>
        </p:nvGrpSpPr>
        <p:grpSpPr>
          <a:xfrm>
            <a:off x="1240493" y="838200"/>
            <a:ext cx="6912907" cy="3048000"/>
            <a:chOff x="326093" y="1066800"/>
            <a:chExt cx="8665507" cy="4418012"/>
          </a:xfrm>
        </p:grpSpPr>
        <p:pic>
          <p:nvPicPr>
            <p:cNvPr id="4" name="Picture 3" descr="Aerial View of the ESRF"/>
            <p:cNvPicPr>
              <a:picLocks noChangeAspect="1" noChangeArrowheads="1"/>
            </p:cNvPicPr>
            <p:nvPr/>
          </p:nvPicPr>
          <p:blipFill>
            <a:blip r:embed="rId2"/>
            <a:srcRect t="30360" r="24297" b="11954"/>
            <a:stretch>
              <a:fillRect/>
            </a:stretch>
          </p:blipFill>
          <p:spPr bwMode="auto">
            <a:xfrm>
              <a:off x="3070052" y="1066800"/>
              <a:ext cx="3461096" cy="2205038"/>
            </a:xfrm>
            <a:prstGeom prst="rect">
              <a:avLst/>
            </a:prstGeom>
            <a:noFill/>
            <a:ln w="9525">
              <a:noFill/>
              <a:miter lim="800000"/>
              <a:headEnd/>
              <a:tailEnd/>
            </a:ln>
          </p:spPr>
        </p:pic>
        <p:pic>
          <p:nvPicPr>
            <p:cNvPr id="8" name="Picture 6" descr="xtals_jcsg.jpg                                                 00391FF5ls                             BD669BE5:"/>
            <p:cNvPicPr>
              <a:picLocks noChangeAspect="1" noChangeArrowheads="1"/>
            </p:cNvPicPr>
            <p:nvPr/>
          </p:nvPicPr>
          <p:blipFill>
            <a:blip r:embed="rId3"/>
            <a:srcRect/>
            <a:stretch>
              <a:fillRect/>
            </a:stretch>
          </p:blipFill>
          <p:spPr bwMode="auto">
            <a:xfrm>
              <a:off x="326093" y="1066800"/>
              <a:ext cx="2569507" cy="2205038"/>
            </a:xfrm>
            <a:prstGeom prst="rect">
              <a:avLst/>
            </a:prstGeom>
            <a:noFill/>
            <a:ln w="9525">
              <a:noFill/>
              <a:miter lim="800000"/>
              <a:headEnd/>
              <a:tailEnd/>
            </a:ln>
          </p:spPr>
        </p:pic>
        <p:grpSp>
          <p:nvGrpSpPr>
            <p:cNvPr id="11" name="Group 10"/>
            <p:cNvGrpSpPr/>
            <p:nvPr/>
          </p:nvGrpSpPr>
          <p:grpSpPr>
            <a:xfrm>
              <a:off x="354280" y="3276600"/>
              <a:ext cx="8462868" cy="2208212"/>
              <a:chOff x="354280" y="4192588"/>
              <a:chExt cx="8462868" cy="2208212"/>
            </a:xfrm>
          </p:grpSpPr>
          <p:pic>
            <p:nvPicPr>
              <p:cNvPr id="6" name="Picture 5" descr="puilatus_6m.tiff                                               00391FF5ls                             BD669BE5:"/>
              <p:cNvPicPr>
                <a:picLocks noChangeAspect="1" noChangeArrowheads="1"/>
              </p:cNvPicPr>
              <p:nvPr/>
            </p:nvPicPr>
            <p:blipFill>
              <a:blip r:embed="rId4"/>
              <a:srcRect/>
              <a:stretch>
                <a:fillRect/>
              </a:stretch>
            </p:blipFill>
            <p:spPr bwMode="auto">
              <a:xfrm>
                <a:off x="6531148" y="4252912"/>
                <a:ext cx="2286000" cy="2109788"/>
              </a:xfrm>
              <a:prstGeom prst="rect">
                <a:avLst/>
              </a:prstGeom>
              <a:noFill/>
              <a:ln w="9525">
                <a:noFill/>
                <a:miter lim="800000"/>
                <a:headEnd/>
                <a:tailEnd/>
              </a:ln>
            </p:spPr>
          </p:pic>
          <p:pic>
            <p:nvPicPr>
              <p:cNvPr id="7" name="Picture 8" descr="rbimage.tiff                                                   00010E69macf32-3                       B313EDC8:"/>
              <p:cNvPicPr>
                <a:picLocks noChangeAspect="1" noChangeArrowheads="1"/>
              </p:cNvPicPr>
              <p:nvPr/>
            </p:nvPicPr>
            <p:blipFill>
              <a:blip r:embed="rId5">
                <a:lum bright="-18000" contrast="30000"/>
              </a:blip>
              <a:srcRect/>
              <a:stretch>
                <a:fillRect/>
              </a:stretch>
            </p:blipFill>
            <p:spPr bwMode="auto">
              <a:xfrm>
                <a:off x="354280" y="4192588"/>
                <a:ext cx="2187159" cy="2208212"/>
              </a:xfrm>
              <a:prstGeom prst="rect">
                <a:avLst/>
              </a:prstGeom>
              <a:noFill/>
              <a:ln w="9525">
                <a:noFill/>
                <a:miter lim="800000"/>
                <a:headEnd/>
                <a:tailEnd/>
              </a:ln>
            </p:spPr>
          </p:pic>
          <p:pic>
            <p:nvPicPr>
              <p:cNvPr id="9" name="Picture 4" descr="quantum_210_esrf.tiff                                          00391FF5ls                             BD669BE5:"/>
              <p:cNvPicPr>
                <a:picLocks noChangeAspect="1" noChangeArrowheads="1"/>
              </p:cNvPicPr>
              <p:nvPr/>
            </p:nvPicPr>
            <p:blipFill>
              <a:blip r:embed="rId6"/>
              <a:srcRect/>
              <a:stretch>
                <a:fillRect/>
              </a:stretch>
            </p:blipFill>
            <p:spPr bwMode="auto">
              <a:xfrm>
                <a:off x="3070052" y="4192588"/>
                <a:ext cx="2895600" cy="2170112"/>
              </a:xfrm>
              <a:prstGeom prst="rect">
                <a:avLst/>
              </a:prstGeom>
              <a:noFill/>
              <a:ln w="9525">
                <a:noFill/>
                <a:miter lim="800000"/>
                <a:headEnd/>
                <a:tailEnd/>
              </a:ln>
            </p:spPr>
          </p:pic>
        </p:grpSp>
        <p:pic>
          <p:nvPicPr>
            <p:cNvPr id="10" name="Picture 9"/>
            <p:cNvPicPr>
              <a:picLocks noChangeAspect="1"/>
            </p:cNvPicPr>
            <p:nvPr/>
          </p:nvPicPr>
          <p:blipFill>
            <a:blip r:embed="rId7"/>
            <a:stretch>
              <a:fillRect/>
            </a:stretch>
          </p:blipFill>
          <p:spPr>
            <a:xfrm>
              <a:off x="6566811" y="1066800"/>
              <a:ext cx="2424789" cy="2261146"/>
            </a:xfrm>
            <a:prstGeom prst="rect">
              <a:avLst/>
            </a:prstGeom>
          </p:spPr>
        </p:pic>
      </p:grpSp>
      <p:sp>
        <p:nvSpPr>
          <p:cNvPr id="13" name="TextBox 12"/>
          <p:cNvSpPr txBox="1"/>
          <p:nvPr/>
        </p:nvSpPr>
        <p:spPr>
          <a:xfrm>
            <a:off x="0" y="4114800"/>
            <a:ext cx="9144000" cy="2031325"/>
          </a:xfrm>
          <a:prstGeom prst="rect">
            <a:avLst/>
          </a:prstGeom>
          <a:noFill/>
        </p:spPr>
        <p:txBody>
          <a:bodyPr wrap="square" rtlCol="0">
            <a:spAutoFit/>
          </a:bodyPr>
          <a:lstStyle/>
          <a:p>
            <a:r>
              <a:rPr lang="en-US" dirty="0" smtClean="0"/>
              <a:t>To collect a complete 3D dataset required for structure solution, the crystal must be rotated by typically 60-180 degrees. The dataset then comprises many 2D images, each corresponding to a rotation of 0.1-1.0 degrees (to avoid spatial overlap of different reflections), with exposure times of between 0.1 and 2 seconds. </a:t>
            </a:r>
          </a:p>
          <a:p>
            <a:endParaRPr lang="en-US" dirty="0" smtClean="0"/>
          </a:p>
          <a:p>
            <a:r>
              <a:rPr lang="en-US" dirty="0" smtClean="0"/>
              <a:t>Because of the finite readout time for most detectors, a shutter must be used and this needs to be very accurately </a:t>
            </a:r>
            <a:r>
              <a:rPr lang="en-US" dirty="0" err="1" smtClean="0"/>
              <a:t>synchronised</a:t>
            </a:r>
            <a:r>
              <a:rPr lang="en-US" dirty="0" smtClean="0"/>
              <a:t> to the rotation axis to avoid introducing systematic errors.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228600" y="228600"/>
            <a:ext cx="8686800" cy="461665"/>
          </a:xfrm>
          <a:prstGeom prst="rect">
            <a:avLst/>
          </a:prstGeom>
          <a:noFill/>
        </p:spPr>
        <p:txBody>
          <a:bodyPr wrap="square" rtlCol="0">
            <a:spAutoFit/>
          </a:bodyPr>
          <a:lstStyle/>
          <a:p>
            <a:pPr algn="ctr"/>
            <a:r>
              <a:rPr lang="en-US" sz="2400" dirty="0" smtClean="0"/>
              <a:t>Diffraction data collection from macromolecules: The issues </a:t>
            </a:r>
            <a:endParaRPr lang="en-US" sz="2400" dirty="0"/>
          </a:p>
        </p:txBody>
      </p:sp>
      <p:sp>
        <p:nvSpPr>
          <p:cNvPr id="3" name="TextBox 2"/>
          <p:cNvSpPr txBox="1"/>
          <p:nvPr/>
        </p:nvSpPr>
        <p:spPr>
          <a:xfrm>
            <a:off x="0" y="838200"/>
            <a:ext cx="9144000" cy="3970318"/>
          </a:xfrm>
          <a:prstGeom prst="rect">
            <a:avLst/>
          </a:prstGeom>
          <a:noFill/>
        </p:spPr>
        <p:txBody>
          <a:bodyPr wrap="square" rtlCol="0">
            <a:spAutoFit/>
          </a:bodyPr>
          <a:lstStyle/>
          <a:p>
            <a:r>
              <a:rPr lang="en-US" dirty="0" smtClean="0"/>
              <a:t>Poor signal to noise:</a:t>
            </a:r>
          </a:p>
          <a:p>
            <a:endParaRPr lang="en-US" dirty="0" smtClean="0"/>
          </a:p>
          <a:p>
            <a:pPr>
              <a:buFont typeface="Arial"/>
              <a:buChar char="•"/>
            </a:pPr>
            <a:r>
              <a:rPr lang="en-US" dirty="0" smtClean="0"/>
              <a:t> Large unit cell volumes (V) imply small diffraction intensities:  |F| </a:t>
            </a:r>
            <a:r>
              <a:rPr lang="en-US" dirty="0" smtClean="0">
                <a:latin typeface="Symbol" charset="2"/>
                <a:cs typeface="Symbol" charset="2"/>
              </a:rPr>
              <a:t>a </a:t>
            </a:r>
            <a:r>
              <a:rPr lang="en-US" dirty="0" smtClean="0">
                <a:cs typeface="Symbol" charset="2"/>
              </a:rPr>
              <a:t>1/V</a:t>
            </a:r>
            <a:endParaRPr lang="en-US" dirty="0" smtClean="0"/>
          </a:p>
          <a:p>
            <a:pPr>
              <a:buFont typeface="Arial"/>
              <a:buChar char="•"/>
            </a:pPr>
            <a:r>
              <a:rPr lang="en-US" dirty="0" smtClean="0"/>
              <a:t> Crystal defects limit diffraction strength even further; protein crystals are rarely well ordered</a:t>
            </a:r>
          </a:p>
          <a:p>
            <a:pPr>
              <a:buFont typeface="Arial"/>
              <a:buChar char="•"/>
            </a:pPr>
            <a:r>
              <a:rPr lang="en-US" dirty="0" smtClean="0"/>
              <a:t> Small crystal sizes (a few microns) result in very weak diffraction</a:t>
            </a:r>
          </a:p>
          <a:p>
            <a:pPr>
              <a:buFont typeface="Arial"/>
              <a:buChar char="•"/>
            </a:pPr>
            <a:r>
              <a:rPr lang="en-US" dirty="0" smtClean="0"/>
              <a:t> Significant non-Bragg scattering from air, collimating slits, mother liquor and mounting loop, especially if beam size is not tailored to crystal size</a:t>
            </a:r>
          </a:p>
          <a:p>
            <a:endParaRPr lang="en-US" dirty="0" smtClean="0"/>
          </a:p>
          <a:p>
            <a:r>
              <a:rPr lang="en-US" dirty="0" smtClean="0"/>
              <a:t>These effects could in principle be overcome by using long exposure times to improve counting statistics, but in practice this is not possible.</a:t>
            </a:r>
          </a:p>
          <a:p>
            <a:endParaRPr lang="en-US" dirty="0" smtClean="0"/>
          </a:p>
          <a:p>
            <a:r>
              <a:rPr lang="en-US" dirty="0" smtClean="0"/>
              <a:t> Macromolecular crystals are very sensitive to radiation damage (crystal lifetime is typically tens of seconds on a third generation synchrotron source). </a:t>
            </a:r>
            <a:r>
              <a:rPr lang="en-US" dirty="0" err="1" smtClean="0"/>
              <a:t>Cryo</a:t>
            </a:r>
            <a:r>
              <a:rPr lang="en-US" dirty="0" smtClean="0"/>
              <a:t>-cooling to 100K greatly reduces, but does not eliminate, the damage.</a:t>
            </a:r>
            <a:endParaRPr lang="en-US" dirty="0"/>
          </a:p>
        </p:txBody>
      </p:sp>
      <p:pic>
        <p:nvPicPr>
          <p:cNvPr id="4" name="Picture 3" descr="radiation_damage_xtal.tiff"/>
          <p:cNvPicPr>
            <a:picLocks noChangeAspect="1"/>
          </p:cNvPicPr>
          <p:nvPr/>
        </p:nvPicPr>
        <p:blipFill>
          <a:blip r:embed="rId2"/>
          <a:stretch>
            <a:fillRect/>
          </a:stretch>
        </p:blipFill>
        <p:spPr>
          <a:xfrm>
            <a:off x="228600" y="5257800"/>
            <a:ext cx="1695450" cy="1376756"/>
          </a:xfrm>
          <a:prstGeom prst="rect">
            <a:avLst/>
          </a:prstGeom>
        </p:spPr>
      </p:pic>
      <p:pic>
        <p:nvPicPr>
          <p:cNvPr id="5" name="Picture 14" descr="&#10;FASOO1.JPE                                                     00010E69macf32-3                       B313EDC8:"/>
          <p:cNvPicPr>
            <a:picLocks noChangeAspect="1" noChangeArrowheads="1"/>
          </p:cNvPicPr>
          <p:nvPr/>
        </p:nvPicPr>
        <p:blipFill>
          <a:blip r:embed="rId3"/>
          <a:srcRect/>
          <a:stretch>
            <a:fillRect/>
          </a:stretch>
        </p:blipFill>
        <p:spPr bwMode="auto">
          <a:xfrm>
            <a:off x="3352800" y="5435219"/>
            <a:ext cx="1646238" cy="1199337"/>
          </a:xfrm>
          <a:prstGeom prst="rect">
            <a:avLst/>
          </a:prstGeom>
          <a:noFill/>
          <a:ln w="12700">
            <a:noFill/>
            <a:miter lim="800000"/>
            <a:headEnd/>
            <a:tailEnd/>
          </a:ln>
        </p:spPr>
      </p:pic>
      <p:pic>
        <p:nvPicPr>
          <p:cNvPr id="6" name="Picture 2" descr="t1043_2_xtal_image"/>
          <p:cNvPicPr>
            <a:picLocks noChangeAspect="1" noChangeArrowheads="1"/>
          </p:cNvPicPr>
          <p:nvPr/>
        </p:nvPicPr>
        <p:blipFill>
          <a:blip r:embed="rId4"/>
          <a:srcRect/>
          <a:stretch>
            <a:fillRect/>
          </a:stretch>
        </p:blipFill>
        <p:spPr bwMode="auto">
          <a:xfrm>
            <a:off x="6096000" y="5435219"/>
            <a:ext cx="18288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8" name="Group 7"/>
          <p:cNvGrpSpPr/>
          <p:nvPr/>
        </p:nvGrpSpPr>
        <p:grpSpPr>
          <a:xfrm>
            <a:off x="0" y="1143000"/>
            <a:ext cx="11481332" cy="2777696"/>
            <a:chOff x="0" y="1521284"/>
            <a:chExt cx="11481332" cy="2777696"/>
          </a:xfrm>
        </p:grpSpPr>
        <p:pic>
          <p:nvPicPr>
            <p:cNvPr id="2" name="Picture 1" descr="hepb_diffn.tiff"/>
            <p:cNvPicPr>
              <a:picLocks noChangeAspect="1"/>
            </p:cNvPicPr>
            <p:nvPr/>
          </p:nvPicPr>
          <p:blipFill>
            <a:blip r:embed="rId2"/>
            <a:srcRect b="1129"/>
            <a:stretch>
              <a:fillRect/>
            </a:stretch>
          </p:blipFill>
          <p:spPr>
            <a:xfrm>
              <a:off x="0" y="1521284"/>
              <a:ext cx="2826205" cy="2777696"/>
            </a:xfrm>
            <a:prstGeom prst="rect">
              <a:avLst/>
            </a:prstGeom>
          </p:spPr>
        </p:pic>
        <p:pic>
          <p:nvPicPr>
            <p:cNvPr id="3" name="Picture 2" descr="hepb_diffn_zoom.tiff"/>
            <p:cNvPicPr>
              <a:picLocks noChangeAspect="1"/>
            </p:cNvPicPr>
            <p:nvPr/>
          </p:nvPicPr>
          <p:blipFill>
            <a:blip r:embed="rId3"/>
            <a:stretch>
              <a:fillRect/>
            </a:stretch>
          </p:blipFill>
          <p:spPr>
            <a:xfrm>
              <a:off x="2826205" y="1828800"/>
              <a:ext cx="2674294" cy="2279650"/>
            </a:xfrm>
            <a:prstGeom prst="rect">
              <a:avLst/>
            </a:prstGeom>
          </p:spPr>
        </p:pic>
        <p:pic>
          <p:nvPicPr>
            <p:cNvPr id="4" name="Picture 3" descr="hepb_diffn_pixel_counts.tiff"/>
            <p:cNvPicPr>
              <a:picLocks noChangeAspect="1"/>
            </p:cNvPicPr>
            <p:nvPr/>
          </p:nvPicPr>
          <p:blipFill>
            <a:blip r:embed="rId4"/>
            <a:stretch>
              <a:fillRect/>
            </a:stretch>
          </p:blipFill>
          <p:spPr>
            <a:xfrm>
              <a:off x="5500499" y="1854200"/>
              <a:ext cx="5980833" cy="2254250"/>
            </a:xfrm>
            <a:prstGeom prst="rect">
              <a:avLst/>
            </a:prstGeom>
          </p:spPr>
        </p:pic>
      </p:grpSp>
      <p:sp>
        <p:nvSpPr>
          <p:cNvPr id="5" name="TextBox 4"/>
          <p:cNvSpPr txBox="1"/>
          <p:nvPr/>
        </p:nvSpPr>
        <p:spPr>
          <a:xfrm>
            <a:off x="0" y="304800"/>
            <a:ext cx="9144000" cy="461665"/>
          </a:xfrm>
          <a:prstGeom prst="rect">
            <a:avLst/>
          </a:prstGeom>
          <a:noFill/>
        </p:spPr>
        <p:txBody>
          <a:bodyPr wrap="square" rtlCol="0">
            <a:spAutoFit/>
          </a:bodyPr>
          <a:lstStyle/>
          <a:p>
            <a:pPr algn="ctr"/>
            <a:r>
              <a:rPr lang="en-US" sz="2400" dirty="0" smtClean="0"/>
              <a:t>An example of poor signal to noise</a:t>
            </a:r>
            <a:endParaRPr lang="en-US" sz="2400" dirty="0"/>
          </a:p>
        </p:txBody>
      </p:sp>
      <p:sp>
        <p:nvSpPr>
          <p:cNvPr id="6" name="TextBox 5"/>
          <p:cNvSpPr txBox="1"/>
          <p:nvPr/>
        </p:nvSpPr>
        <p:spPr>
          <a:xfrm>
            <a:off x="228600" y="4648200"/>
            <a:ext cx="5257800" cy="1754327"/>
          </a:xfrm>
          <a:prstGeom prst="rect">
            <a:avLst/>
          </a:prstGeom>
          <a:noFill/>
        </p:spPr>
        <p:txBody>
          <a:bodyPr wrap="square" rtlCol="0">
            <a:spAutoFit/>
          </a:bodyPr>
          <a:lstStyle/>
          <a:p>
            <a:r>
              <a:rPr lang="en-US" dirty="0" smtClean="0"/>
              <a:t>Diffraction from a crystal Hepatitis B virus </a:t>
            </a:r>
            <a:r>
              <a:rPr lang="en-US" dirty="0" err="1" smtClean="0"/>
              <a:t>capsid</a:t>
            </a:r>
            <a:r>
              <a:rPr lang="en-US" dirty="0" smtClean="0"/>
              <a:t>, recorded on an image plate detector at ESRF. The Bragg peak has pixel values up to 780, but this is superimposed on a background of of almost 700 (pixel values are approximately photons).</a:t>
            </a:r>
          </a:p>
          <a:p>
            <a:r>
              <a:rPr lang="en-US" dirty="0" smtClean="0"/>
              <a:t>The resolution at the edge of the detector is 3.2Å</a:t>
            </a:r>
          </a:p>
        </p:txBody>
      </p:sp>
      <p:pic>
        <p:nvPicPr>
          <p:cNvPr id="7" name="Picture 5" descr="capsid_5fold.tif                                               0006A2F2ls                             BD669BE5:"/>
          <p:cNvPicPr>
            <a:picLocks noChangeAspect="1" noChangeArrowheads="1"/>
          </p:cNvPicPr>
          <p:nvPr/>
        </p:nvPicPr>
        <p:blipFill>
          <a:blip r:embed="rId5"/>
          <a:srcRect/>
          <a:stretch>
            <a:fillRect/>
          </a:stretch>
        </p:blipFill>
        <p:spPr bwMode="auto">
          <a:xfrm>
            <a:off x="6324600" y="4298980"/>
            <a:ext cx="2484438" cy="2484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resolution.mpeg">
            <a:hlinkClick r:id="" action="ppaction://media"/>
          </p:cNvPr>
          <p:cNvPicPr/>
          <p:nvPr>
            <a:videoFile r:link="rId1"/>
          </p:nvPr>
        </p:nvPicPr>
        <p:blipFill>
          <a:blip r:embed="rId3"/>
          <a:stretch>
            <a:fillRect/>
          </a:stretch>
        </p:blipFill>
        <p:spPr>
          <a:xfrm>
            <a:off x="1219200" y="838200"/>
            <a:ext cx="6477000" cy="4343400"/>
          </a:xfrm>
          <a:prstGeom prst="rect">
            <a:avLst/>
          </a:prstGeom>
        </p:spPr>
      </p:pic>
      <p:sp>
        <p:nvSpPr>
          <p:cNvPr id="3" name="TextBox 2"/>
          <p:cNvSpPr txBox="1"/>
          <p:nvPr/>
        </p:nvSpPr>
        <p:spPr>
          <a:xfrm>
            <a:off x="152400" y="152400"/>
            <a:ext cx="8686800" cy="461665"/>
          </a:xfrm>
          <a:prstGeom prst="rect">
            <a:avLst/>
          </a:prstGeom>
          <a:noFill/>
        </p:spPr>
        <p:txBody>
          <a:bodyPr wrap="square" rtlCol="0">
            <a:spAutoFit/>
          </a:bodyPr>
          <a:lstStyle/>
          <a:p>
            <a:pPr algn="ctr"/>
            <a:r>
              <a:rPr lang="en-US" sz="2400" dirty="0" smtClean="0"/>
              <a:t>The importance of resolution</a:t>
            </a:r>
            <a:endParaRPr lang="en-US" sz="2400" dirty="0"/>
          </a:p>
        </p:txBody>
      </p:sp>
      <p:sp>
        <p:nvSpPr>
          <p:cNvPr id="4" name="TextBox 3"/>
          <p:cNvSpPr txBox="1"/>
          <p:nvPr/>
        </p:nvSpPr>
        <p:spPr>
          <a:xfrm>
            <a:off x="0" y="6248400"/>
            <a:ext cx="9144000" cy="369332"/>
          </a:xfrm>
          <a:prstGeom prst="rect">
            <a:avLst/>
          </a:prstGeom>
          <a:noFill/>
        </p:spPr>
        <p:txBody>
          <a:bodyPr wrap="square" rtlCol="0">
            <a:spAutoFit/>
          </a:bodyPr>
          <a:lstStyle/>
          <a:p>
            <a:r>
              <a:rPr lang="en-US" dirty="0" smtClean="0"/>
              <a:t>Movie produced by James Holton, http://</a:t>
            </a:r>
            <a:r>
              <a:rPr lang="en-US" dirty="0" err="1" smtClean="0"/>
              <a:t>ucxray.berkeley.edu/~jamesh/movies/resolution.mpeg</a:t>
            </a:r>
            <a:endParaRPr lang="en-US" dirty="0"/>
          </a:p>
        </p:txBody>
      </p:sp>
      <p:sp>
        <p:nvSpPr>
          <p:cNvPr id="5" name="TextBox 4"/>
          <p:cNvSpPr txBox="1"/>
          <p:nvPr/>
        </p:nvSpPr>
        <p:spPr>
          <a:xfrm>
            <a:off x="152400" y="5486400"/>
            <a:ext cx="8686800" cy="369332"/>
          </a:xfrm>
          <a:prstGeom prst="rect">
            <a:avLst/>
          </a:prstGeom>
          <a:noFill/>
        </p:spPr>
        <p:txBody>
          <a:bodyPr wrap="square" rtlCol="0">
            <a:spAutoFit/>
          </a:bodyPr>
          <a:lstStyle/>
          <a:p>
            <a:r>
              <a:rPr lang="en-US" dirty="0" smtClean="0"/>
              <a:t>The highest resolution terms provide the detail, but these have the poorest signal to noise</a:t>
            </a:r>
            <a:endParaRPr 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457200" y="228600"/>
            <a:ext cx="8229600" cy="523220"/>
          </a:xfrm>
          <a:prstGeom prst="rect">
            <a:avLst/>
          </a:prstGeom>
          <a:noFill/>
        </p:spPr>
        <p:txBody>
          <a:bodyPr wrap="square" rtlCol="0">
            <a:spAutoFit/>
          </a:bodyPr>
          <a:lstStyle/>
          <a:p>
            <a:pPr algn="ctr"/>
            <a:r>
              <a:rPr lang="en-US" sz="2800" dirty="0" smtClean="0"/>
              <a:t>The importance of data quality</a:t>
            </a:r>
            <a:endParaRPr lang="en-US" sz="2800" dirty="0"/>
          </a:p>
        </p:txBody>
      </p:sp>
      <p:sp>
        <p:nvSpPr>
          <p:cNvPr id="3" name="TextBox 2"/>
          <p:cNvSpPr txBox="1"/>
          <p:nvPr/>
        </p:nvSpPr>
        <p:spPr>
          <a:xfrm>
            <a:off x="609600" y="838200"/>
            <a:ext cx="8077200" cy="3693319"/>
          </a:xfrm>
          <a:prstGeom prst="rect">
            <a:avLst/>
          </a:prstGeom>
          <a:noFill/>
        </p:spPr>
        <p:txBody>
          <a:bodyPr wrap="square" rtlCol="0">
            <a:spAutoFit/>
          </a:bodyPr>
          <a:lstStyle/>
          <a:p>
            <a:r>
              <a:rPr lang="en-US" dirty="0" smtClean="0"/>
              <a:t>Calculation of the electron density maps that are subsequently interpreted to give an atomic model requires phase information that cannot be obtained directly from the diffraction experiment.</a:t>
            </a:r>
          </a:p>
          <a:p>
            <a:endParaRPr lang="en-US" dirty="0" smtClean="0"/>
          </a:p>
          <a:p>
            <a:r>
              <a:rPr lang="en-US" dirty="0" smtClean="0"/>
              <a:t>The most commonly used experimental method to determine the phases relies of measurement of the anomalous scattering signal (typically from Se atoms replacing </a:t>
            </a:r>
            <a:r>
              <a:rPr lang="en-US" dirty="0" err="1" smtClean="0"/>
              <a:t>sulphur</a:t>
            </a:r>
            <a:r>
              <a:rPr lang="en-US" dirty="0" smtClean="0"/>
              <a:t> in </a:t>
            </a:r>
            <a:r>
              <a:rPr lang="en-US" dirty="0" err="1" smtClean="0"/>
              <a:t>methionine</a:t>
            </a:r>
            <a:r>
              <a:rPr lang="en-US" dirty="0" smtClean="0"/>
              <a:t> residues).</a:t>
            </a:r>
          </a:p>
          <a:p>
            <a:endParaRPr lang="en-US" dirty="0" smtClean="0"/>
          </a:p>
          <a:p>
            <a:r>
              <a:rPr lang="en-US" dirty="0" smtClean="0"/>
              <a:t>This gives an anomalous signal of at best a few percent (several Se in a protein of ~200 amino acids) and in extreme cases less than 0.5% (anomalous scattering from </a:t>
            </a:r>
            <a:r>
              <a:rPr lang="en-US" dirty="0" err="1" smtClean="0"/>
              <a:t>sulphur</a:t>
            </a:r>
            <a:r>
              <a:rPr lang="en-US" dirty="0" smtClean="0"/>
              <a:t>, typically at a wavelength of ~2Å, far from the absorption edge at 5Å).</a:t>
            </a:r>
          </a:p>
          <a:p>
            <a:endParaRPr lang="en-US" dirty="0" smtClean="0"/>
          </a:p>
          <a:p>
            <a:endParaRPr lang="en-US" dirty="0"/>
          </a:p>
        </p:txBody>
      </p:sp>
      <p:grpSp>
        <p:nvGrpSpPr>
          <p:cNvPr id="4" name="Group 3"/>
          <p:cNvGrpSpPr/>
          <p:nvPr/>
        </p:nvGrpSpPr>
        <p:grpSpPr>
          <a:xfrm>
            <a:off x="0" y="4419600"/>
            <a:ext cx="9144000" cy="2133600"/>
            <a:chOff x="0" y="609600"/>
            <a:chExt cx="9144000" cy="2133600"/>
          </a:xfrm>
        </p:grpSpPr>
        <p:pic>
          <p:nvPicPr>
            <p:cNvPr id="5" name="Picture 3" descr="diff.pct                                                       0001BEC7Macintosh HD                   B83A4E64:"/>
            <p:cNvPicPr>
              <a:picLocks noChangeAspect="1" noChangeArrowheads="1"/>
            </p:cNvPicPr>
            <p:nvPr/>
          </p:nvPicPr>
          <p:blipFill>
            <a:blip r:embed="rId2"/>
            <a:srcRect/>
            <a:stretch>
              <a:fillRect/>
            </a:stretch>
          </p:blipFill>
          <p:spPr bwMode="auto">
            <a:xfrm>
              <a:off x="3352800" y="609600"/>
              <a:ext cx="2133600" cy="2133600"/>
            </a:xfrm>
            <a:prstGeom prst="rect">
              <a:avLst/>
            </a:prstGeom>
            <a:noFill/>
          </p:spPr>
        </p:pic>
        <p:pic>
          <p:nvPicPr>
            <p:cNvPr id="6" name="Picture 4" descr="density.tiff                                                   0001BEC7Macintosh HD                   B83A4E64:"/>
            <p:cNvPicPr>
              <a:picLocks noChangeAspect="1" noChangeArrowheads="1"/>
            </p:cNvPicPr>
            <p:nvPr/>
          </p:nvPicPr>
          <p:blipFill>
            <a:blip r:embed="rId3"/>
            <a:srcRect/>
            <a:stretch>
              <a:fillRect/>
            </a:stretch>
          </p:blipFill>
          <p:spPr bwMode="auto">
            <a:xfrm>
              <a:off x="7215188" y="609600"/>
              <a:ext cx="1928812" cy="2057400"/>
            </a:xfrm>
            <a:prstGeom prst="rect">
              <a:avLst/>
            </a:prstGeom>
            <a:noFill/>
          </p:spPr>
        </p:pic>
        <p:sp>
          <p:nvSpPr>
            <p:cNvPr id="7" name="Text Box 5"/>
            <p:cNvSpPr txBox="1">
              <a:spLocks noChangeArrowheads="1"/>
            </p:cNvSpPr>
            <p:nvPr/>
          </p:nvSpPr>
          <p:spPr bwMode="auto">
            <a:xfrm>
              <a:off x="0" y="838200"/>
              <a:ext cx="3352800" cy="1625600"/>
            </a:xfrm>
            <a:prstGeom prst="rect">
              <a:avLst/>
            </a:prstGeom>
            <a:noFill/>
            <a:ln w="9525">
              <a:noFill/>
              <a:miter lim="800000"/>
              <a:headEnd/>
              <a:tailEnd/>
            </a:ln>
            <a:effectLst/>
          </p:spPr>
          <p:txBody>
            <a:bodyPr>
              <a:prstTxWarp prst="textNoShape">
                <a:avLst/>
              </a:prstTxWarp>
              <a:spAutoFit/>
            </a:bodyPr>
            <a:lstStyle/>
            <a:p>
              <a:pPr>
                <a:lnSpc>
                  <a:spcPct val="80000"/>
                </a:lnSpc>
                <a:spcBef>
                  <a:spcPct val="50000"/>
                </a:spcBef>
              </a:pPr>
              <a:endParaRPr lang="en-US" dirty="0"/>
            </a:p>
            <a:p>
              <a:pPr>
                <a:lnSpc>
                  <a:spcPct val="80000"/>
                </a:lnSpc>
                <a:spcBef>
                  <a:spcPct val="50000"/>
                </a:spcBef>
              </a:pPr>
              <a:r>
                <a:rPr lang="en-US" dirty="0"/>
                <a:t>Only amplitudes can be measured experimentally.</a:t>
              </a:r>
            </a:p>
            <a:p>
              <a:pPr>
                <a:lnSpc>
                  <a:spcPct val="80000"/>
                </a:lnSpc>
                <a:spcBef>
                  <a:spcPct val="50000"/>
                </a:spcBef>
              </a:pPr>
              <a:endParaRPr lang="en-US" dirty="0"/>
            </a:p>
          </p:txBody>
        </p:sp>
        <p:sp>
          <p:nvSpPr>
            <p:cNvPr id="8" name="Rectangle 7"/>
            <p:cNvSpPr>
              <a:spLocks noChangeArrowheads="1"/>
            </p:cNvSpPr>
            <p:nvPr/>
          </p:nvSpPr>
          <p:spPr bwMode="auto">
            <a:xfrm>
              <a:off x="5562600" y="1409700"/>
              <a:ext cx="1554163" cy="457200"/>
            </a:xfrm>
            <a:prstGeom prst="rect">
              <a:avLst/>
            </a:prstGeom>
            <a:noFill/>
            <a:ln w="9525">
              <a:noFill/>
              <a:miter lim="800000"/>
              <a:headEnd/>
              <a:tailEnd/>
            </a:ln>
            <a:effectLst/>
          </p:spPr>
          <p:txBody>
            <a:bodyPr>
              <a:prstTxWarp prst="textNoShape">
                <a:avLst/>
              </a:prstTxWarp>
              <a:spAutoFit/>
            </a:bodyPr>
            <a:lstStyle/>
            <a:p>
              <a:r>
                <a:rPr lang="en-US"/>
                <a:t>+ phases </a:t>
              </a:r>
            </a:p>
          </p:txBody>
        </p:sp>
        <p:sp>
          <p:nvSpPr>
            <p:cNvPr id="9" name="AutoShape 8"/>
            <p:cNvSpPr>
              <a:spLocks noChangeArrowheads="1"/>
            </p:cNvSpPr>
            <p:nvPr/>
          </p:nvSpPr>
          <p:spPr bwMode="auto">
            <a:xfrm>
              <a:off x="6781800" y="1600200"/>
              <a:ext cx="381000" cy="76200"/>
            </a:xfrm>
            <a:prstGeom prst="rightArrow">
              <a:avLst>
                <a:gd name="adj1" fmla="val 50000"/>
                <a:gd name="adj2" fmla="val 125000"/>
              </a:avLst>
            </a:prstGeom>
            <a:solidFill>
              <a:schemeClr val="accent1"/>
            </a:solidFill>
            <a:ln w="9525">
              <a:solidFill>
                <a:srgbClr val="FFFF00"/>
              </a:solidFill>
              <a:miter lim="800000"/>
              <a:headEnd/>
              <a:tailEnd/>
            </a:ln>
            <a:effectLst/>
          </p:spPr>
          <p:txBody>
            <a:bodyPr wrap="none" anchor="ctr">
              <a:prstTxWarp prst="textNoShape">
                <a:avLst/>
              </a:prstTxWarp>
            </a:bodyPr>
            <a:lstStyle/>
            <a:p>
              <a:endParaRPr lang="en-US"/>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0" y="381000"/>
            <a:ext cx="9144000" cy="461665"/>
          </a:xfrm>
          <a:prstGeom prst="rect">
            <a:avLst/>
          </a:prstGeom>
          <a:noFill/>
        </p:spPr>
        <p:txBody>
          <a:bodyPr wrap="square" rtlCol="0">
            <a:spAutoFit/>
          </a:bodyPr>
          <a:lstStyle/>
          <a:p>
            <a:pPr algn="ctr"/>
            <a:r>
              <a:rPr lang="en-US" sz="2400" dirty="0" smtClean="0"/>
              <a:t>Ideal detector characteristics for macromolecular crystallography</a:t>
            </a:r>
            <a:endParaRPr lang="en-US" sz="2400" dirty="0"/>
          </a:p>
        </p:txBody>
      </p:sp>
      <p:sp>
        <p:nvSpPr>
          <p:cNvPr id="3" name="TextBox 2"/>
          <p:cNvSpPr txBox="1"/>
          <p:nvPr/>
        </p:nvSpPr>
        <p:spPr>
          <a:xfrm>
            <a:off x="0" y="1371600"/>
            <a:ext cx="9144000" cy="5355313"/>
          </a:xfrm>
          <a:prstGeom prst="rect">
            <a:avLst/>
          </a:prstGeom>
          <a:noFill/>
        </p:spPr>
        <p:txBody>
          <a:bodyPr wrap="square" rtlCol="0">
            <a:spAutoFit/>
          </a:bodyPr>
          <a:lstStyle/>
          <a:p>
            <a:pPr>
              <a:buFont typeface="Arial"/>
              <a:buChar char="•"/>
            </a:pPr>
            <a:r>
              <a:rPr lang="en-US" dirty="0" smtClean="0"/>
              <a:t> Detects all incident photons and no intrinsic noise (DQE of 1)</a:t>
            </a:r>
          </a:p>
          <a:p>
            <a:pPr>
              <a:buFont typeface="Arial"/>
              <a:buChar char="•"/>
            </a:pPr>
            <a:r>
              <a:rPr lang="en-US" dirty="0" smtClean="0"/>
              <a:t> Infinite dynamic range</a:t>
            </a:r>
          </a:p>
          <a:p>
            <a:pPr>
              <a:buFont typeface="Arial"/>
              <a:buChar char="•"/>
            </a:pPr>
            <a:r>
              <a:rPr lang="en-US" dirty="0" smtClean="0"/>
              <a:t> Can be made as large as desired</a:t>
            </a:r>
          </a:p>
          <a:p>
            <a:pPr>
              <a:buFont typeface="Arial"/>
              <a:buChar char="•"/>
            </a:pPr>
            <a:r>
              <a:rPr lang="en-US" dirty="0" smtClean="0"/>
              <a:t> Very high spatial resolution</a:t>
            </a:r>
          </a:p>
          <a:p>
            <a:pPr>
              <a:buFont typeface="Arial"/>
              <a:buChar char="•"/>
            </a:pPr>
            <a:r>
              <a:rPr lang="en-US" dirty="0" smtClean="0"/>
              <a:t> Negligible readout time (with no noise)</a:t>
            </a:r>
          </a:p>
          <a:p>
            <a:pPr>
              <a:buFont typeface="Arial"/>
              <a:buChar char="•"/>
            </a:pPr>
            <a:r>
              <a:rPr lang="en-US" dirty="0" smtClean="0"/>
              <a:t> No spatial distortion or non-uniformity of response</a:t>
            </a:r>
          </a:p>
          <a:p>
            <a:pPr>
              <a:buFont typeface="Arial"/>
              <a:buChar char="•"/>
            </a:pPr>
            <a:r>
              <a:rPr lang="en-US" dirty="0" smtClean="0"/>
              <a:t> Equally efficient at all wavelengths used for MX</a:t>
            </a:r>
          </a:p>
          <a:p>
            <a:pPr>
              <a:buFont typeface="Arial"/>
              <a:buChar char="•"/>
            </a:pPr>
            <a:r>
              <a:rPr lang="en-US" dirty="0" smtClean="0"/>
              <a:t> Easy to use and never breaks down</a:t>
            </a:r>
          </a:p>
          <a:p>
            <a:pPr>
              <a:buFont typeface="Arial"/>
              <a:buChar char="•"/>
            </a:pPr>
            <a:r>
              <a:rPr lang="en-US" dirty="0" smtClean="0"/>
              <a:t> Inexpensive</a:t>
            </a:r>
          </a:p>
          <a:p>
            <a:pPr>
              <a:buFont typeface="Arial"/>
              <a:buChar char="•"/>
            </a:pPr>
            <a:endParaRPr lang="en-US" dirty="0" smtClean="0"/>
          </a:p>
          <a:p>
            <a:r>
              <a:rPr lang="en-US" dirty="0" smtClean="0"/>
              <a:t>(From Pixel detector workshop, PSI, November 1998)</a:t>
            </a:r>
          </a:p>
          <a:p>
            <a:endParaRPr lang="en-US" dirty="0" smtClean="0"/>
          </a:p>
          <a:p>
            <a:r>
              <a:rPr lang="en-US" dirty="0" smtClean="0"/>
              <a:t>In practice, compromises have to be made between these demands, perhaps most particularly with respect to cost.</a:t>
            </a:r>
          </a:p>
          <a:p>
            <a:endParaRPr lang="en-US" dirty="0" smtClean="0"/>
          </a:p>
          <a:p>
            <a:r>
              <a:rPr lang="en-US" dirty="0" smtClean="0"/>
              <a:t>Historically, detectors employed for MX have been single crystal </a:t>
            </a:r>
            <a:r>
              <a:rPr lang="en-US" dirty="0" err="1" smtClean="0"/>
              <a:t>diffractometers</a:t>
            </a:r>
            <a:r>
              <a:rPr lang="en-US" dirty="0" smtClean="0"/>
              <a:t>, </a:t>
            </a:r>
            <a:r>
              <a:rPr lang="en-US" dirty="0" err="1" smtClean="0"/>
              <a:t>Xray</a:t>
            </a:r>
            <a:r>
              <a:rPr lang="en-US" dirty="0" smtClean="0"/>
              <a:t> film, TV camera based area detectors (FAST), </a:t>
            </a:r>
            <a:r>
              <a:rPr lang="en-US" dirty="0" err="1" smtClean="0"/>
              <a:t>multiwire</a:t>
            </a:r>
            <a:r>
              <a:rPr lang="en-US" dirty="0" smtClean="0"/>
              <a:t> gas chambers, image plates, </a:t>
            </a:r>
            <a:r>
              <a:rPr lang="en-US" dirty="0" err="1" smtClean="0"/>
              <a:t>CCDs</a:t>
            </a:r>
            <a:r>
              <a:rPr lang="en-US" dirty="0" smtClean="0"/>
              <a:t> and pixel detectors.</a:t>
            </a:r>
          </a:p>
          <a:p>
            <a:endParaRPr lang="en-US" dirty="0" smtClean="0"/>
          </a:p>
        </p:txBody>
      </p:sp>
      <p:pic>
        <p:nvPicPr>
          <p:cNvPr id="6" name="Picture 4" descr="image_001.tiff                                                 00041CD5Macintosh HD                   BD669BE5:"/>
          <p:cNvPicPr>
            <a:picLocks noChangeAspect="1" noChangeArrowheads="1"/>
          </p:cNvPicPr>
          <p:nvPr/>
        </p:nvPicPr>
        <p:blipFill>
          <a:blip r:embed="rId2"/>
          <a:srcRect/>
          <a:stretch>
            <a:fillRect/>
          </a:stretch>
        </p:blipFill>
        <p:spPr bwMode="auto">
          <a:xfrm>
            <a:off x="6232816" y="1600200"/>
            <a:ext cx="2606384" cy="236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0" y="304800"/>
            <a:ext cx="9144000" cy="461665"/>
          </a:xfrm>
          <a:prstGeom prst="rect">
            <a:avLst/>
          </a:prstGeom>
          <a:noFill/>
        </p:spPr>
        <p:txBody>
          <a:bodyPr wrap="square" rtlCol="0">
            <a:spAutoFit/>
          </a:bodyPr>
          <a:lstStyle/>
          <a:p>
            <a:pPr algn="ctr"/>
            <a:r>
              <a:rPr lang="en-US" sz="2400" dirty="0" smtClean="0"/>
              <a:t>How do current CCD and pixel detectors meet these requirements ?</a:t>
            </a:r>
            <a:endParaRPr lang="en-US" sz="2400" dirty="0"/>
          </a:p>
        </p:txBody>
      </p:sp>
      <p:sp>
        <p:nvSpPr>
          <p:cNvPr id="3" name="TextBox 2"/>
          <p:cNvSpPr txBox="1"/>
          <p:nvPr/>
        </p:nvSpPr>
        <p:spPr>
          <a:xfrm>
            <a:off x="0" y="918865"/>
            <a:ext cx="9144000" cy="5355313"/>
          </a:xfrm>
          <a:prstGeom prst="rect">
            <a:avLst/>
          </a:prstGeom>
          <a:noFill/>
        </p:spPr>
        <p:txBody>
          <a:bodyPr wrap="square" rtlCol="0">
            <a:spAutoFit/>
          </a:bodyPr>
          <a:lstStyle/>
          <a:p>
            <a:pPr>
              <a:buFont typeface="Arial"/>
              <a:buChar char="•"/>
            </a:pPr>
            <a:r>
              <a:rPr lang="en-US" dirty="0" smtClean="0"/>
              <a:t> </a:t>
            </a:r>
            <a:r>
              <a:rPr lang="en-US" b="1" i="1" dirty="0" smtClean="0"/>
              <a:t>Detects all incident photons and no intrinsic noise (DQE of 1)</a:t>
            </a:r>
          </a:p>
          <a:p>
            <a:r>
              <a:rPr lang="en-US" dirty="0" smtClean="0"/>
              <a:t>Pixel detectors: DQE  ~80% for wavelengths normally used for MX (12keV) (photons also lost during chip readout if working in </a:t>
            </a:r>
            <a:r>
              <a:rPr lang="en-US" dirty="0" err="1" smtClean="0"/>
              <a:t>shutterless</a:t>
            </a:r>
            <a:r>
              <a:rPr lang="en-US" dirty="0" smtClean="0"/>
              <a:t> mode).</a:t>
            </a:r>
          </a:p>
          <a:p>
            <a:r>
              <a:rPr lang="en-US" dirty="0" smtClean="0"/>
              <a:t>CCD: DQE in region of 70-80%, less at very low signals. Very fast readout detectors (</a:t>
            </a:r>
            <a:r>
              <a:rPr lang="en-US" dirty="0" err="1" smtClean="0"/>
              <a:t>eg</a:t>
            </a:r>
            <a:r>
              <a:rPr lang="en-US" dirty="0" smtClean="0"/>
              <a:t> </a:t>
            </a:r>
            <a:r>
              <a:rPr lang="en-US" dirty="0" err="1" smtClean="0"/>
              <a:t>Rayonix</a:t>
            </a:r>
            <a:r>
              <a:rPr lang="en-US" dirty="0" smtClean="0"/>
              <a:t> HS series) would allow </a:t>
            </a:r>
            <a:r>
              <a:rPr lang="en-US" dirty="0" err="1" smtClean="0"/>
              <a:t>shutterless</a:t>
            </a:r>
            <a:r>
              <a:rPr lang="en-US" dirty="0" smtClean="0"/>
              <a:t> operation.</a:t>
            </a:r>
          </a:p>
          <a:p>
            <a:endParaRPr lang="en-US" dirty="0" smtClean="0"/>
          </a:p>
          <a:p>
            <a:pPr>
              <a:buFont typeface="Arial"/>
              <a:buChar char="•"/>
            </a:pPr>
            <a:r>
              <a:rPr lang="en-US" b="1" i="1" dirty="0" smtClean="0"/>
              <a:t> Infinite dynamic range</a:t>
            </a:r>
          </a:p>
          <a:p>
            <a:r>
              <a:rPr lang="en-US" dirty="0" smtClean="0"/>
              <a:t>Pixel detectors: Very large, saturation at 2**20, but significant count rate corrections required at high count rates.</a:t>
            </a:r>
          </a:p>
          <a:p>
            <a:r>
              <a:rPr lang="en-US" dirty="0" smtClean="0"/>
              <a:t>CCD: Limited to typically 65,000 counts</a:t>
            </a:r>
          </a:p>
          <a:p>
            <a:endParaRPr lang="en-US" dirty="0" smtClean="0"/>
          </a:p>
          <a:p>
            <a:pPr>
              <a:buFont typeface="Arial"/>
              <a:buChar char="•"/>
            </a:pPr>
            <a:r>
              <a:rPr lang="en-US" dirty="0" smtClean="0"/>
              <a:t> </a:t>
            </a:r>
            <a:r>
              <a:rPr lang="en-US" b="1" i="1" dirty="0" smtClean="0"/>
              <a:t>Can be made as large as desired</a:t>
            </a:r>
          </a:p>
          <a:p>
            <a:r>
              <a:rPr lang="en-US" dirty="0" smtClean="0"/>
              <a:t>Pixel detectors: Largest commercial instrument 425x435mm, cost limited</a:t>
            </a:r>
          </a:p>
          <a:p>
            <a:r>
              <a:rPr lang="en-US" dirty="0" smtClean="0"/>
              <a:t>CCD: Largest commercial instrument 405mm square, cost limited</a:t>
            </a:r>
          </a:p>
          <a:p>
            <a:endParaRPr lang="en-US" dirty="0" smtClean="0"/>
          </a:p>
          <a:p>
            <a:pPr>
              <a:buFont typeface="Arial"/>
              <a:buChar char="•"/>
            </a:pPr>
            <a:r>
              <a:rPr lang="en-US" dirty="0" smtClean="0"/>
              <a:t> </a:t>
            </a:r>
            <a:r>
              <a:rPr lang="en-US" b="1" i="1" dirty="0" smtClean="0"/>
              <a:t>Very high spatial resolution</a:t>
            </a:r>
          </a:p>
          <a:p>
            <a:r>
              <a:rPr lang="en-US" dirty="0" smtClean="0"/>
              <a:t>Pixel detectors: Point spread function typically one pixel (172 microns)</a:t>
            </a:r>
          </a:p>
          <a:p>
            <a:r>
              <a:rPr lang="en-US" dirty="0" smtClean="0"/>
              <a:t>CCD: Several hundred microns at 10% level.</a:t>
            </a:r>
          </a:p>
          <a:p>
            <a:pPr>
              <a:buFont typeface="Arial"/>
              <a:buChar char="•"/>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0" y="762000"/>
            <a:ext cx="9144000" cy="6740308"/>
          </a:xfrm>
          <a:prstGeom prst="rect">
            <a:avLst/>
          </a:prstGeom>
          <a:noFill/>
        </p:spPr>
        <p:txBody>
          <a:bodyPr wrap="square" rtlCol="0">
            <a:spAutoFit/>
          </a:bodyPr>
          <a:lstStyle/>
          <a:p>
            <a:pPr>
              <a:buFont typeface="Arial"/>
              <a:buChar char="•"/>
            </a:pPr>
            <a:r>
              <a:rPr lang="en-US" dirty="0" smtClean="0"/>
              <a:t> </a:t>
            </a:r>
            <a:r>
              <a:rPr lang="en-US" b="1" i="1" dirty="0" smtClean="0"/>
              <a:t>Negligible readout time (with no noise)</a:t>
            </a:r>
          </a:p>
          <a:p>
            <a:r>
              <a:rPr lang="en-US" dirty="0" smtClean="0"/>
              <a:t>Pixel detectors: A few ms.</a:t>
            </a:r>
          </a:p>
          <a:p>
            <a:r>
              <a:rPr lang="en-US" dirty="0" smtClean="0"/>
              <a:t>CCD: Typically few 10s of ms, but down to 1ms for </a:t>
            </a:r>
            <a:r>
              <a:rPr lang="en-US" dirty="0" err="1" smtClean="0"/>
              <a:t>Rayonix</a:t>
            </a:r>
            <a:r>
              <a:rPr lang="en-US" dirty="0" smtClean="0"/>
              <a:t> HS. Fast readout is achieved at expense of increased readout noise (or by binning).</a:t>
            </a:r>
          </a:p>
          <a:p>
            <a:r>
              <a:rPr lang="en-US" dirty="0" smtClean="0"/>
              <a:t>Fast readout is essential for </a:t>
            </a:r>
            <a:r>
              <a:rPr lang="en-US" dirty="0" err="1" smtClean="0"/>
              <a:t>shutterless</a:t>
            </a:r>
            <a:r>
              <a:rPr lang="en-US" dirty="0" smtClean="0"/>
              <a:t> operation.</a:t>
            </a:r>
          </a:p>
          <a:p>
            <a:endParaRPr lang="en-US" dirty="0" smtClean="0"/>
          </a:p>
          <a:p>
            <a:pPr>
              <a:buFont typeface="Arial"/>
              <a:buChar char="•"/>
            </a:pPr>
            <a:r>
              <a:rPr lang="en-US" b="1" i="1" dirty="0" smtClean="0"/>
              <a:t> No spatial distortion or non-uniformity of response</a:t>
            </a:r>
          </a:p>
          <a:p>
            <a:r>
              <a:rPr lang="en-US" dirty="0" smtClean="0"/>
              <a:t>Pixel detectors: Very minor (correctable) distortion due to misalignment of tiles. </a:t>
            </a:r>
          </a:p>
          <a:p>
            <a:r>
              <a:rPr lang="en-US" dirty="0" smtClean="0"/>
              <a:t>CCD: Significant spatial and non-uniformity corrections required. However, long term stability is good.</a:t>
            </a:r>
          </a:p>
          <a:p>
            <a:r>
              <a:rPr lang="en-US" dirty="0" smtClean="0"/>
              <a:t>For both, still a question of the accuracy of the uniformity correction.</a:t>
            </a:r>
          </a:p>
          <a:p>
            <a:endParaRPr lang="en-US" dirty="0" smtClean="0"/>
          </a:p>
          <a:p>
            <a:pPr>
              <a:buFont typeface="Arial"/>
              <a:buChar char="•"/>
            </a:pPr>
            <a:r>
              <a:rPr lang="en-US" b="1" i="1" dirty="0" smtClean="0"/>
              <a:t> Equally efficient at all wavelengths</a:t>
            </a:r>
          </a:p>
          <a:p>
            <a:r>
              <a:rPr lang="en-US" dirty="0" smtClean="0"/>
              <a:t>Pixel detectors: Issues at both very long (trimming) and very short (Si absorption) wavelengths.</a:t>
            </a:r>
          </a:p>
          <a:p>
            <a:r>
              <a:rPr lang="en-US" dirty="0" smtClean="0"/>
              <a:t>CCD: Poor DQE at long wavelengths, high Z phosphor still efficient at short wavelengths.</a:t>
            </a:r>
          </a:p>
          <a:p>
            <a:endParaRPr lang="en-US" dirty="0" smtClean="0"/>
          </a:p>
          <a:p>
            <a:pPr>
              <a:buFont typeface="Arial"/>
              <a:buChar char="•"/>
            </a:pPr>
            <a:r>
              <a:rPr lang="en-US" b="1" i="1" dirty="0" smtClean="0"/>
              <a:t> Easy to use and never breaks down</a:t>
            </a:r>
          </a:p>
          <a:p>
            <a:r>
              <a:rPr lang="en-US" dirty="0" smtClean="0"/>
              <a:t>Pixel detectors: Overall reliability is high. Significant demands on computing hardware.</a:t>
            </a:r>
          </a:p>
          <a:p>
            <a:r>
              <a:rPr lang="en-US" dirty="0" smtClean="0"/>
              <a:t>CCD: Reliability is good. With supplied corrections, easy to use.</a:t>
            </a:r>
          </a:p>
          <a:p>
            <a:endParaRPr lang="en-US" dirty="0" smtClean="0"/>
          </a:p>
          <a:p>
            <a:pPr>
              <a:buFont typeface="Arial"/>
              <a:buChar char="•"/>
            </a:pPr>
            <a:r>
              <a:rPr lang="en-US" b="1" i="1" dirty="0" smtClean="0"/>
              <a:t> Cheap</a:t>
            </a:r>
          </a:p>
          <a:p>
            <a:r>
              <a:rPr lang="en-US" dirty="0" smtClean="0"/>
              <a:t>Neither !</a:t>
            </a:r>
          </a:p>
          <a:p>
            <a:endParaRPr lang="en-US" dirty="0" smtClean="0"/>
          </a:p>
          <a:p>
            <a:endParaRPr lang="en-US" dirty="0"/>
          </a:p>
        </p:txBody>
      </p:sp>
      <p:sp>
        <p:nvSpPr>
          <p:cNvPr id="3" name="TextBox 2"/>
          <p:cNvSpPr txBox="1"/>
          <p:nvPr/>
        </p:nvSpPr>
        <p:spPr>
          <a:xfrm>
            <a:off x="0" y="0"/>
            <a:ext cx="9144000" cy="830997"/>
          </a:xfrm>
          <a:prstGeom prst="rect">
            <a:avLst/>
          </a:prstGeom>
          <a:noFill/>
        </p:spPr>
        <p:txBody>
          <a:bodyPr wrap="square" rtlCol="0">
            <a:spAutoFit/>
          </a:bodyPr>
          <a:lstStyle/>
          <a:p>
            <a:r>
              <a:rPr lang="en-US" sz="2400" dirty="0" smtClean="0"/>
              <a:t>How do current CCD and pixel detectors meet these requirements ?</a:t>
            </a:r>
          </a:p>
          <a:p>
            <a:r>
              <a:rPr lang="en-US" sz="2400" dirty="0" err="1" smtClean="0"/>
              <a:t>Contd</a:t>
            </a:r>
            <a:r>
              <a:rPr lang="en-US" sz="2400" dirty="0" smtClean="0"/>
              <a:t>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13151</TotalTime>
  <Words>2296</Words>
  <Application>Microsoft Macintosh PowerPoint</Application>
  <PresentationFormat>On-screen Show (4:3)</PresentationFormat>
  <Paragraphs>183</Paragraphs>
  <Slides>19</Slides>
  <Notes>2</Notes>
  <HiddenSlides>0</HiddenSlides>
  <MMClips>3</MMClips>
  <ScaleCrop>false</ScaleCrop>
  <HeadingPairs>
    <vt:vector size="4" baseType="variant">
      <vt:variant>
        <vt:lpstr>Design Template</vt:lpstr>
      </vt:variant>
      <vt:variant>
        <vt:i4>1</vt:i4>
      </vt:variant>
      <vt:variant>
        <vt:lpstr>Slide Titles</vt:lpstr>
      </vt:variant>
      <vt:variant>
        <vt:i4>19</vt:i4>
      </vt:variant>
    </vt:vector>
  </HeadingPairs>
  <TitlesOfParts>
    <vt:vector size="20"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Company>MRC Cambridge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 Leslie</dc:creator>
  <cp:lastModifiedBy>A Leslie</cp:lastModifiedBy>
  <cp:revision>116</cp:revision>
  <dcterms:created xsi:type="dcterms:W3CDTF">2011-06-27T09:32:29Z</dcterms:created>
  <dcterms:modified xsi:type="dcterms:W3CDTF">2011-06-27T10:30:42Z</dcterms:modified>
</cp:coreProperties>
</file>