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59" r:id="rId5"/>
    <p:sldId id="277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80" r:id="rId15"/>
    <p:sldId id="281" r:id="rId16"/>
    <p:sldId id="271" r:id="rId17"/>
    <p:sldId id="273" r:id="rId18"/>
    <p:sldId id="274" r:id="rId19"/>
    <p:sldId id="282" r:id="rId20"/>
    <p:sldId id="28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FF0000"/>
    <a:srgbClr val="DDDDDD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1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5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2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5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4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3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8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3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5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2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8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8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0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1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10" Type="http://schemas.openxmlformats.org/officeDocument/2006/relationships/image" Target="../media/image15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NMOR R&amp;D</a:t>
            </a:r>
            <a:br>
              <a:rPr lang="en-US" dirty="0" smtClean="0"/>
            </a:br>
            <a:r>
              <a:rPr lang="en-US" sz="2800" dirty="0" smtClean="0"/>
              <a:t>for TRIUMF neutron EDM experiment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J. Martin, W. </a:t>
            </a:r>
            <a:r>
              <a:rPr lang="en-US" dirty="0" err="1" smtClean="0"/>
              <a:t>Klassen</a:t>
            </a:r>
            <a:r>
              <a:rPr lang="en-US" dirty="0" smtClean="0"/>
              <a:t>, C. </a:t>
            </a:r>
            <a:r>
              <a:rPr lang="en-US" dirty="0" err="1" smtClean="0"/>
              <a:t>Cerasani</a:t>
            </a:r>
            <a:r>
              <a:rPr lang="en-US" dirty="0" smtClean="0"/>
              <a:t>,</a:t>
            </a:r>
          </a:p>
          <a:p>
            <a:r>
              <a:rPr lang="en-US" dirty="0" smtClean="0"/>
              <a:t>R. </a:t>
            </a:r>
            <a:r>
              <a:rPr lang="en-US" dirty="0" err="1" smtClean="0"/>
              <a:t>Mammei</a:t>
            </a:r>
            <a:r>
              <a:rPr lang="en-US" dirty="0" smtClean="0"/>
              <a:t>, M. Lang, T. </a:t>
            </a:r>
            <a:r>
              <a:rPr lang="en-US" dirty="0" err="1" smtClean="0"/>
              <a:t>Andalib</a:t>
            </a:r>
            <a:r>
              <a:rPr lang="en-US" dirty="0" smtClean="0"/>
              <a:t>,</a:t>
            </a:r>
          </a:p>
          <a:p>
            <a:r>
              <a:rPr lang="en-US" dirty="0" smtClean="0"/>
              <a:t>D. </a:t>
            </a:r>
            <a:r>
              <a:rPr lang="en-US" dirty="0" err="1" smtClean="0"/>
              <a:t>Ostapchuk</a:t>
            </a:r>
            <a:r>
              <a:rPr lang="en-US" dirty="0" smtClean="0"/>
              <a:t>, and C. </a:t>
            </a:r>
            <a:r>
              <a:rPr lang="en-US" dirty="0" err="1" smtClean="0"/>
              <a:t>Bidinosti</a:t>
            </a:r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The University of Winnipeg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380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53" y="76200"/>
            <a:ext cx="510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Our Work - Apparatus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512" y="1280432"/>
            <a:ext cx="3964888" cy="297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29544"/>
            <a:ext cx="2310053" cy="231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04232"/>
            <a:ext cx="3946142" cy="557756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0" t="12556" b="14492"/>
          <a:stretch/>
        </p:blipFill>
        <p:spPr bwMode="auto">
          <a:xfrm>
            <a:off x="6971763" y="4329544"/>
            <a:ext cx="1562637" cy="1638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67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5181600" cy="3513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2013-14 school year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2214" y="3822879"/>
            <a:ext cx="1529586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Heat gunning campaign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624590"/>
            <a:ext cx="1372492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New magnetic shield</a:t>
            </a:r>
            <a:endParaRPr lang="en-US" sz="11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79"/>
          <a:stretch/>
        </p:blipFill>
        <p:spPr bwMode="auto">
          <a:xfrm>
            <a:off x="2971800" y="4324350"/>
            <a:ext cx="6019800" cy="217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67186" y="1736468"/>
            <a:ext cx="263797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C. </a:t>
            </a:r>
            <a:r>
              <a:rPr lang="en-US" sz="3200" dirty="0" err="1" smtClean="0"/>
              <a:t>Cerasani</a:t>
            </a:r>
            <a:r>
              <a:rPr lang="en-US" sz="3200" dirty="0" smtClean="0"/>
              <a:t>,</a:t>
            </a:r>
          </a:p>
          <a:p>
            <a:pPr algn="ctr"/>
            <a:r>
              <a:rPr lang="en-US" sz="3200" dirty="0" err="1" smtClean="0"/>
              <a:t>Hons</a:t>
            </a:r>
            <a:r>
              <a:rPr lang="en-US" sz="3200" dirty="0" smtClean="0"/>
              <a:t>. Thesis UW (2014)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371600"/>
            <a:ext cx="1537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NMOR results</a:t>
            </a:r>
          </a:p>
          <a:p>
            <a:r>
              <a:rPr lang="en-US" dirty="0" smtClean="0"/>
              <a:t>@ zero field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758105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Direct Measurement of Relaxation of Axis of Alignment</a:t>
            </a:r>
          </a:p>
          <a:p>
            <a:pPr algn="r"/>
            <a:r>
              <a:rPr lang="en-US" dirty="0" smtClean="0"/>
              <a:t>Clear indicator of issues with cell/coating quality (paraffin)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971800" y="1295400"/>
            <a:ext cx="457200" cy="2776210"/>
          </a:xfrm>
          <a:prstGeom prst="rect">
            <a:avLst/>
          </a:prstGeom>
          <a:solidFill>
            <a:srgbClr val="4F81BD">
              <a:alpha val="3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468857" y="1295400"/>
            <a:ext cx="1016625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NMOR</a:t>
            </a:r>
          </a:p>
          <a:p>
            <a:r>
              <a:rPr lang="en-US" b="1" dirty="0" smtClean="0"/>
              <a:t>Width</a:t>
            </a:r>
          </a:p>
          <a:p>
            <a:r>
              <a:rPr lang="en-US" b="1" dirty="0" smtClean="0"/>
              <a:t>~130 </a:t>
            </a:r>
            <a:r>
              <a:rPr lang="en-US" b="1" dirty="0" err="1" smtClean="0"/>
              <a:t>uG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7209027" y="4495800"/>
            <a:ext cx="1630173" cy="43088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 smtClean="0"/>
              <a:t>Graf, et al., Phys</a:t>
            </a:r>
            <a:r>
              <a:rPr lang="en-US" sz="1100" dirty="0"/>
              <a:t>. Rev. A </a:t>
            </a:r>
            <a:r>
              <a:rPr lang="en-US" sz="1100" b="1" dirty="0"/>
              <a:t>72</a:t>
            </a:r>
            <a:r>
              <a:rPr lang="en-US" sz="1100" dirty="0"/>
              <a:t>, 023401 (2005)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2800" y="6477000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Us:  </a:t>
            </a:r>
            <a:r>
              <a:rPr lang="el-GR" dirty="0" smtClean="0"/>
              <a:t>τ</a:t>
            </a:r>
            <a:r>
              <a:rPr lang="en-US" dirty="0" smtClean="0"/>
              <a:t> = 2.1 </a:t>
            </a:r>
            <a:r>
              <a:rPr lang="en-US" dirty="0" err="1" smtClean="0"/>
              <a:t>ms</a:t>
            </a:r>
            <a:r>
              <a:rPr lang="en-US" dirty="0" smtClean="0"/>
              <a:t> = 1/</a:t>
            </a:r>
            <a:r>
              <a:rPr lang="el-GR" dirty="0" smtClean="0"/>
              <a:t>γ</a:t>
            </a:r>
            <a:r>
              <a:rPr lang="en-US" baseline="-25000" dirty="0" err="1" smtClean="0"/>
              <a:t>rel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21436" y="6477000"/>
            <a:ext cx="225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Graf:  </a:t>
            </a:r>
            <a:r>
              <a:rPr lang="el-GR" dirty="0" smtClean="0"/>
              <a:t>τ</a:t>
            </a:r>
            <a:r>
              <a:rPr lang="en-US" dirty="0" smtClean="0"/>
              <a:t> = 0.4 s = 1/</a:t>
            </a:r>
            <a:r>
              <a:rPr lang="el-GR" dirty="0" smtClean="0"/>
              <a:t>γ</a:t>
            </a:r>
            <a:r>
              <a:rPr lang="en-US" baseline="-25000" dirty="0" err="1" smtClean="0"/>
              <a:t>rel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0" y="362459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Cell from Precision Glassblowing, not designed with narrow capillary.</a:t>
            </a:r>
          </a:p>
        </p:txBody>
      </p:sp>
    </p:spTree>
    <p:extLst>
      <p:ext uri="{BB962C8B-B14F-4D97-AF65-F5344CB8AC3E}">
        <p14:creationId xmlns:p14="http://schemas.microsoft.com/office/powerpoint/2010/main" val="417676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Spring 2014, new cell</a:t>
            </a:r>
            <a:br>
              <a:rPr lang="en-US" dirty="0" smtClean="0"/>
            </a:br>
            <a:r>
              <a:rPr lang="en-US" sz="2700" dirty="0" smtClean="0"/>
              <a:t>(borrowed from D. </a:t>
            </a:r>
            <a:r>
              <a:rPr lang="en-US" sz="2700" dirty="0" err="1" smtClean="0"/>
              <a:t>Budker</a:t>
            </a:r>
            <a:r>
              <a:rPr lang="en-US" sz="2700" dirty="0" smtClean="0"/>
              <a:t>)</a:t>
            </a:r>
            <a:endParaRPr lang="en-US" dirty="0"/>
          </a:p>
        </p:txBody>
      </p:sp>
      <p:sp>
        <p:nvSpPr>
          <p:cNvPr id="4" name="AutoShape 2" descr="Displaying IMG_20140411_0942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isplaying IMG_20140411_09423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1125" r="25000" b="19625"/>
          <a:stretch/>
        </p:blipFill>
        <p:spPr>
          <a:xfrm>
            <a:off x="6096000" y="1681686"/>
            <a:ext cx="1444625" cy="1701031"/>
          </a:xfrm>
          <a:prstGeom prst="rect">
            <a:avLst/>
          </a:prstGeom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88468"/>
            <a:ext cx="4813483" cy="2745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168680"/>
            <a:ext cx="4779536" cy="272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62000" y="5410200"/>
            <a:ext cx="234807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“Dear </a:t>
            </a:r>
            <a:r>
              <a:rPr lang="en-US" dirty="0" err="1" smtClean="0">
                <a:solidFill>
                  <a:srgbClr val="FF0000"/>
                </a:solidFill>
              </a:rPr>
              <a:t>Dima</a:t>
            </a:r>
            <a:r>
              <a:rPr lang="en-US" dirty="0" smtClean="0">
                <a:solidFill>
                  <a:srgbClr val="FF0000"/>
                </a:solidFill>
              </a:rPr>
              <a:t> and Brian,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Your cell works great!”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5575" y="4191000"/>
            <a:ext cx="3806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NMOR width ~ 1.5 </a:t>
            </a:r>
            <a:r>
              <a:rPr lang="en-US" dirty="0" err="1"/>
              <a:t>μ</a:t>
            </a:r>
            <a:r>
              <a:rPr lang="en-US" dirty="0" err="1" smtClean="0"/>
              <a:t>G</a:t>
            </a:r>
            <a:r>
              <a:rPr lang="en-US" dirty="0" smtClean="0"/>
              <a:t> = 150 </a:t>
            </a:r>
            <a:r>
              <a:rPr lang="en-US" dirty="0" err="1" smtClean="0"/>
              <a:t>pT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Times New Roman"/>
                <a:cs typeface="Times New Roman"/>
              </a:rPr>
              <a:t>γ</a:t>
            </a:r>
            <a:r>
              <a:rPr lang="en-US" baseline="-25000" dirty="0" err="1" smtClean="0">
                <a:latin typeface="Times New Roman"/>
                <a:cs typeface="Times New Roman"/>
              </a:rPr>
              <a:t>rel</a:t>
            </a:r>
            <a:r>
              <a:rPr lang="en-US" dirty="0" smtClean="0">
                <a:latin typeface="Times New Roman"/>
                <a:cs typeface="Times New Roman"/>
              </a:rPr>
              <a:t>  ~ 1/0.36 s = 2.8 Hz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Consistent with </a:t>
            </a:r>
            <a:r>
              <a:rPr lang="en-US" dirty="0" err="1" smtClean="0"/>
              <a:t>Budker’s</a:t>
            </a:r>
            <a:r>
              <a:rPr lang="en-US" dirty="0" smtClean="0"/>
              <a:t> best results!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934237" y="2971800"/>
            <a:ext cx="1371600" cy="4109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943600" y="5410200"/>
            <a:ext cx="1447800" cy="2307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38400" y="1447799"/>
            <a:ext cx="497983" cy="2158285"/>
          </a:xfrm>
          <a:prstGeom prst="rect">
            <a:avLst/>
          </a:prstGeom>
          <a:solidFill>
            <a:srgbClr val="FF0000">
              <a:alpha val="1607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6135469"/>
            <a:ext cx="3499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cells from </a:t>
            </a:r>
            <a:r>
              <a:rPr lang="en-US" dirty="0" err="1" smtClean="0"/>
              <a:t>Balabas</a:t>
            </a:r>
            <a:r>
              <a:rPr lang="en-US" dirty="0" smtClean="0"/>
              <a:t> expected.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Possibly Precision Glassblowing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170612" y="1603420"/>
            <a:ext cx="1295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98352" y="1263133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5 cm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05400" y="4648200"/>
            <a:ext cx="1653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Relaxation time</a:t>
            </a:r>
          </a:p>
          <a:p>
            <a:r>
              <a:rPr lang="en-US" dirty="0" smtClean="0"/>
              <a:t>measurement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39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small fields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475" y="1371600"/>
            <a:ext cx="6751433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5410200"/>
            <a:ext cx="6334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± 46 </a:t>
            </a:r>
            <a:r>
              <a:rPr lang="en-US" dirty="0" err="1" smtClean="0"/>
              <a:t>fT</a:t>
            </a:r>
            <a:r>
              <a:rPr lang="en-US" dirty="0" smtClean="0"/>
              <a:t> steps in internal magnetic field supplied by calibrated coil.</a:t>
            </a:r>
          </a:p>
          <a:p>
            <a:r>
              <a:rPr lang="en-US" dirty="0" smtClean="0"/>
              <a:t>Probe power 13 </a:t>
            </a:r>
            <a:r>
              <a:rPr lang="en-US" dirty="0" err="1" smtClean="0"/>
              <a:t>uW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56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492876"/>
            <a:ext cx="4876800" cy="488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0700"/>
            <a:ext cx="91440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Application: Large axial shielding factors measured with small applied fields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95958" y="4724400"/>
            <a:ext cx="2699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Wolfgang installing external coils.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2578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Shielding factor = 1.3 x 10</a:t>
            </a:r>
            <a:r>
              <a:rPr lang="en-US" baseline="30000" dirty="0" smtClean="0"/>
              <a:t>7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Sensible variation with external  coil spacing.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Paper in prep.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00200"/>
            <a:ext cx="4205817" cy="3154363"/>
          </a:xfrm>
        </p:spPr>
      </p:pic>
      <p:sp>
        <p:nvSpPr>
          <p:cNvPr id="3" name="TextBox 2"/>
          <p:cNvSpPr txBox="1"/>
          <p:nvPr/>
        </p:nvSpPr>
        <p:spPr>
          <a:xfrm>
            <a:off x="5867400" y="5410344"/>
            <a:ext cx="2743700" cy="36933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/>
              <a:t>±1.45 </a:t>
            </a:r>
            <a:r>
              <a:rPr lang="en-CA" dirty="0" err="1" smtClean="0"/>
              <a:t>uT</a:t>
            </a:r>
            <a:r>
              <a:rPr lang="en-CA" dirty="0" smtClean="0"/>
              <a:t> applied externally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5943100" y="3810000"/>
            <a:ext cx="2647520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±475 </a:t>
            </a:r>
            <a:r>
              <a:rPr lang="en-CA" dirty="0" err="1"/>
              <a:t>p</a:t>
            </a:r>
            <a:r>
              <a:rPr lang="en-CA" dirty="0" err="1" smtClean="0"/>
              <a:t>T</a:t>
            </a:r>
            <a:r>
              <a:rPr lang="en-CA" dirty="0" smtClean="0"/>
              <a:t> applied internally</a:t>
            </a:r>
          </a:p>
          <a:p>
            <a:r>
              <a:rPr lang="en-CA" dirty="0" smtClean="0"/>
              <a:t>(calibration)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1295400"/>
            <a:ext cx="3028520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Optical rotation sees shielded field and calibration field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614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Bandwidth, Noise, Linearity</a:t>
            </a:r>
            <a:br>
              <a:rPr lang="en-US" dirty="0" smtClean="0"/>
            </a:br>
            <a:r>
              <a:rPr lang="en-US" dirty="0" smtClean="0"/>
              <a:t>of Zero-Field Magnetometer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4164856"/>
            <a:ext cx="4495801" cy="254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4495800" cy="254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159947"/>
            <a:ext cx="4495800" cy="25456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86400" y="2057400"/>
            <a:ext cx="32945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-3dB @ 2.5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30 </a:t>
            </a:r>
            <a:r>
              <a:rPr lang="en-US" dirty="0" err="1" smtClean="0"/>
              <a:t>fT</a:t>
            </a:r>
            <a:r>
              <a:rPr lang="en-US" dirty="0" smtClean="0"/>
              <a:t>/</a:t>
            </a:r>
            <a:r>
              <a:rPr lang="en-US" dirty="0" err="1" smtClean="0"/>
              <a:t>rtHz</a:t>
            </a:r>
            <a:r>
              <a:rPr lang="en-US" dirty="0" smtClean="0"/>
              <a:t> @ 1 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Room temp. cell and </a:t>
            </a:r>
            <a:r>
              <a:rPr lang="en-US" dirty="0" err="1" smtClean="0"/>
              <a:t>Rb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Linear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Also looked at Allan deviation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688360"/>
            <a:ext cx="2383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Sine wave internal field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68690" y="4648200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Noise measurement:</a:t>
            </a:r>
          </a:p>
          <a:p>
            <a:r>
              <a:rPr lang="en-US" dirty="0" smtClean="0"/>
              <a:t>All coils disconnected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4800600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Coils at various stable</a:t>
            </a:r>
          </a:p>
          <a:p>
            <a:r>
              <a:rPr lang="en-US" dirty="0" smtClean="0"/>
              <a:t>currents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9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 NMOR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4690992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637" y="3352800"/>
            <a:ext cx="6143363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352800" y="2797867"/>
            <a:ext cx="4800600" cy="2307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00400" y="2786062"/>
            <a:ext cx="838200" cy="2319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68865" y="1438189"/>
            <a:ext cx="35179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Width ~ 1 </a:t>
            </a:r>
            <a:r>
              <a:rPr lang="en-US" dirty="0" err="1" smtClean="0"/>
              <a:t>nT</a:t>
            </a:r>
            <a:r>
              <a:rPr lang="en-US" dirty="0"/>
              <a:t> </a:t>
            </a:r>
            <a:r>
              <a:rPr lang="en-US" dirty="0" smtClean="0"/>
              <a:t>Consistent with Jackson-Kimball.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Larmor</a:t>
            </a:r>
            <a:r>
              <a:rPr lang="en-US" dirty="0" smtClean="0"/>
              <a:t> frequency consistent with fluxgate calibration 0.21 </a:t>
            </a:r>
            <a:r>
              <a:rPr lang="el-GR" dirty="0" smtClean="0"/>
              <a:t>μ</a:t>
            </a:r>
            <a:r>
              <a:rPr lang="en-US" dirty="0" smtClean="0"/>
              <a:t>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1999" y="4648200"/>
            <a:ext cx="22386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Noise ~ </a:t>
            </a:r>
            <a:r>
              <a:rPr lang="en-US" dirty="0" err="1" smtClean="0"/>
              <a:t>pT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Still working to make it better.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Room temperature.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Quantifying existing magnetic noise, field quality.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1752600"/>
            <a:ext cx="2079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/>
                <a:cs typeface="Times New Roman"/>
              </a:rPr>
              <a:t>ω</a:t>
            </a:r>
            <a:r>
              <a:rPr lang="en-US" baseline="-25000" dirty="0" smtClean="0"/>
              <a:t>mod</a:t>
            </a:r>
            <a:r>
              <a:rPr lang="en-US" dirty="0" smtClean="0"/>
              <a:t> = 2 kHz = 2 </a:t>
            </a:r>
            <a:r>
              <a:rPr lang="el-GR" dirty="0" smtClean="0">
                <a:latin typeface="Times New Roman"/>
                <a:cs typeface="Times New Roman"/>
              </a:rPr>
              <a:t>ω</a:t>
            </a:r>
            <a:r>
              <a:rPr lang="en-US" baseline="-25000" dirty="0" smtClean="0">
                <a:latin typeface="Times New Roman"/>
                <a:cs typeface="Times New Roman"/>
              </a:rPr>
              <a:t>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93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System developed at U. Winnipeg approaches goal of </a:t>
            </a:r>
            <a:r>
              <a:rPr lang="en-US" dirty="0" err="1" smtClean="0"/>
              <a:t>fT</a:t>
            </a:r>
            <a:r>
              <a:rPr lang="en-US" dirty="0" smtClean="0"/>
              <a:t>-level </a:t>
            </a:r>
            <a:r>
              <a:rPr lang="en-US" dirty="0" err="1" smtClean="0"/>
              <a:t>magnetometry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NMOR widths consistent with best published values.</a:t>
            </a:r>
          </a:p>
          <a:p>
            <a:pPr lvl="2"/>
            <a:r>
              <a:rPr lang="en-US" dirty="0" smtClean="0"/>
              <a:t>~30 </a:t>
            </a:r>
            <a:r>
              <a:rPr lang="en-US" dirty="0" err="1" smtClean="0"/>
              <a:t>fT</a:t>
            </a:r>
            <a:r>
              <a:rPr lang="en-US" dirty="0" smtClean="0"/>
              <a:t>/</a:t>
            </a:r>
            <a:r>
              <a:rPr lang="en-US" dirty="0" err="1" smtClean="0"/>
              <a:t>rtHz</a:t>
            </a:r>
            <a:r>
              <a:rPr lang="en-US" dirty="0" smtClean="0"/>
              <a:t> noise @ 1 Hz for zero field</a:t>
            </a:r>
          </a:p>
          <a:p>
            <a:pPr lvl="2"/>
            <a:r>
              <a:rPr lang="en-US" dirty="0" smtClean="0"/>
              <a:t>~</a:t>
            </a:r>
            <a:r>
              <a:rPr lang="en-US" dirty="0" err="1" smtClean="0"/>
              <a:t>pT</a:t>
            </a:r>
            <a:r>
              <a:rPr lang="en-US" dirty="0" smtClean="0"/>
              <a:t>/</a:t>
            </a:r>
            <a:r>
              <a:rPr lang="en-US" dirty="0" err="1" smtClean="0"/>
              <a:t>rtHz</a:t>
            </a:r>
            <a:r>
              <a:rPr lang="en-US" dirty="0" smtClean="0"/>
              <a:t> noise @ 1 Hz for 0.22 </a:t>
            </a:r>
            <a:r>
              <a:rPr lang="en-US" dirty="0" err="1" smtClean="0"/>
              <a:t>uT</a:t>
            </a:r>
            <a:r>
              <a:rPr lang="en-US" dirty="0" smtClean="0"/>
              <a:t> applied field – we are working hard to understand and make it better.</a:t>
            </a:r>
          </a:p>
          <a:p>
            <a:r>
              <a:rPr lang="en-US" dirty="0" smtClean="0"/>
              <a:t>Method applied to measurements of large axial magnetic shielding </a:t>
            </a:r>
            <a:r>
              <a:rPr lang="en-US" smtClean="0"/>
              <a:t>factors with </a:t>
            </a:r>
            <a:r>
              <a:rPr lang="en-US" dirty="0" smtClean="0"/>
              <a:t>small applied fields.</a:t>
            </a:r>
          </a:p>
        </p:txBody>
      </p:sp>
    </p:spTree>
    <p:extLst>
      <p:ext uri="{BB962C8B-B14F-4D97-AF65-F5344CB8AC3E}">
        <p14:creationId xmlns:p14="http://schemas.microsoft.com/office/powerpoint/2010/main" val="305991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Make the best magnetometer we can based on this system and use it to study </a:t>
            </a:r>
            <a:r>
              <a:rPr lang="en-US" dirty="0" smtClean="0"/>
              <a:t>magnetic shielding, generation of magnetic fields.</a:t>
            </a:r>
            <a:endParaRPr lang="en-US" dirty="0"/>
          </a:p>
          <a:p>
            <a:r>
              <a:rPr lang="en-US" dirty="0"/>
              <a:t>Using this system will make us experts capable of employing a Cs-based fiberized system for the eventual </a:t>
            </a:r>
            <a:r>
              <a:rPr lang="en-US" dirty="0" err="1"/>
              <a:t>nEDM</a:t>
            </a:r>
            <a:r>
              <a:rPr lang="en-US" dirty="0"/>
              <a:t> experiment.</a:t>
            </a:r>
          </a:p>
          <a:p>
            <a:r>
              <a:rPr lang="en-US" dirty="0"/>
              <a:t>New:  B. Patton et al “All-Optical Vector Atomic Magnetometer” </a:t>
            </a:r>
            <a:r>
              <a:rPr lang="en-US" dirty="0" smtClean="0"/>
              <a:t>PRL </a:t>
            </a:r>
            <a:r>
              <a:rPr lang="en-US" b="1" dirty="0"/>
              <a:t>113</a:t>
            </a:r>
            <a:r>
              <a:rPr lang="en-US" dirty="0"/>
              <a:t>, </a:t>
            </a:r>
            <a:r>
              <a:rPr lang="en-US" dirty="0" smtClean="0"/>
              <a:t>013001 (2014).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Thank you to D. </a:t>
            </a:r>
            <a:r>
              <a:rPr lang="en-US" dirty="0" err="1" smtClean="0">
                <a:solidFill>
                  <a:srgbClr val="FF0000"/>
                </a:solidFill>
              </a:rPr>
              <a:t>Budker</a:t>
            </a:r>
            <a:r>
              <a:rPr lang="en-US" dirty="0" smtClean="0">
                <a:solidFill>
                  <a:srgbClr val="FF0000"/>
                </a:solidFill>
              </a:rPr>
              <a:t>, B. Patton, and M. </a:t>
            </a:r>
            <a:r>
              <a:rPr lang="en-US" dirty="0" err="1" smtClean="0">
                <a:solidFill>
                  <a:srgbClr val="FF0000"/>
                </a:solidFill>
              </a:rPr>
              <a:t>Solarz</a:t>
            </a:r>
            <a:r>
              <a:rPr lang="en-US" dirty="0" smtClean="0">
                <a:solidFill>
                  <a:srgbClr val="FF0000"/>
                </a:solidFill>
              </a:rPr>
              <a:t> for the use of the cell.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5600" y="6224651"/>
            <a:ext cx="343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Thanks NSERC, CRC, CFI, MRIF.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7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0200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Precision </a:t>
            </a:r>
            <a:r>
              <a:rPr lang="en-US" dirty="0" err="1" smtClean="0"/>
              <a:t>Magnetometry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𝐻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⃑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b="0" i="1" dirty="0" smtClean="0">
                  <a:solidFill>
                    <a:srgbClr val="FF0000"/>
                  </a:solidFill>
                  <a:latin typeface="Cambria Math"/>
                </a:endParaRPr>
              </a:p>
              <a:p>
                <a:r>
                  <a:rPr lang="en-US" dirty="0" smtClean="0"/>
                  <a:t>The EDM (</a:t>
                </a:r>
                <a:r>
                  <a:rPr lang="en-US" i="1" dirty="0" smtClean="0"/>
                  <a:t>d</a:t>
                </a:r>
                <a:r>
                  <a:rPr lang="en-US" dirty="0" smtClean="0"/>
                  <a:t>) term violates CP.</a:t>
                </a:r>
              </a:p>
              <a:p>
                <a:r>
                  <a:rPr lang="en-US" dirty="0" smtClean="0"/>
                  <a:t>New sources of CP violation required in e.g. electroweak </a:t>
                </a:r>
                <a:r>
                  <a:rPr lang="en-US" dirty="0" err="1"/>
                  <a:t>b</a:t>
                </a:r>
                <a:r>
                  <a:rPr lang="en-US" dirty="0" err="1" smtClean="0"/>
                  <a:t>aryogenesis</a:t>
                </a:r>
                <a:r>
                  <a:rPr lang="en-US" dirty="0" smtClean="0"/>
                  <a:t>.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=2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±2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𝑑𝐸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r>
                  <a:rPr lang="en-US" dirty="0" smtClean="0"/>
                  <a:t>Precision goal  </a:t>
                </a:r>
                <a:r>
                  <a:rPr lang="el-GR" i="1" dirty="0" smtClean="0">
                    <a:latin typeface="Times New Roman"/>
                    <a:cs typeface="Times New Roman"/>
                  </a:rPr>
                  <a:t>δ</a:t>
                </a:r>
                <a:r>
                  <a:rPr lang="en-US" i="1" dirty="0" err="1" smtClean="0"/>
                  <a:t>d</a:t>
                </a:r>
                <a:r>
                  <a:rPr lang="en-US" baseline="-25000" dirty="0" err="1" smtClean="0"/>
                  <a:t>stat</a:t>
                </a:r>
                <a:r>
                  <a:rPr lang="en-US" dirty="0" smtClean="0"/>
                  <a:t> = 10</a:t>
                </a:r>
                <a:r>
                  <a:rPr lang="en-US" baseline="30000" dirty="0" smtClean="0"/>
                  <a:t>-25</a:t>
                </a:r>
                <a:r>
                  <a:rPr lang="en-US" dirty="0" smtClean="0"/>
                  <a:t> e-cm / cycle.</a:t>
                </a:r>
              </a:p>
              <a:p>
                <a:r>
                  <a:rPr lang="en-US" dirty="0" smtClean="0"/>
                  <a:t>Requires </a:t>
                </a:r>
                <a:r>
                  <a:rPr lang="en-US" i="1" dirty="0" smtClean="0"/>
                  <a:t>average B</a:t>
                </a:r>
                <a:r>
                  <a:rPr lang="en-US" dirty="0" smtClean="0"/>
                  <a:t> known to </a:t>
                </a:r>
                <a:r>
                  <a:rPr lang="el-GR" i="1" dirty="0" smtClean="0">
                    <a:latin typeface="Times New Roman"/>
                    <a:cs typeface="Times New Roman"/>
                  </a:rPr>
                  <a:t>δ</a:t>
                </a:r>
                <a:r>
                  <a:rPr lang="en-US" i="1" dirty="0" smtClean="0">
                    <a:latin typeface="Times New Roman"/>
                    <a:cs typeface="Times New Roman"/>
                  </a:rPr>
                  <a:t>B &lt; </a:t>
                </a:r>
                <a:r>
                  <a:rPr lang="en-US" dirty="0" smtClean="0">
                    <a:latin typeface="Times New Roman"/>
                    <a:cs typeface="Times New Roman"/>
                  </a:rPr>
                  <a:t>16 </a:t>
                </a:r>
                <a:r>
                  <a:rPr lang="en-US" dirty="0" err="1" smtClean="0">
                    <a:latin typeface="Times New Roman"/>
                    <a:cs typeface="Times New Roman"/>
                  </a:rPr>
                  <a:t>fT</a:t>
                </a:r>
                <a:r>
                  <a:rPr lang="en-US" dirty="0">
                    <a:latin typeface="Times New Roman"/>
                    <a:cs typeface="Times New Roman"/>
                  </a:rPr>
                  <a:t>,</a:t>
                </a:r>
                <a:r>
                  <a:rPr lang="en-US" dirty="0" smtClean="0">
                    <a:latin typeface="Times New Roman"/>
                    <a:cs typeface="Times New Roman"/>
                  </a:rPr>
                  <a:t> operating field </a:t>
                </a:r>
                <a:r>
                  <a:rPr lang="en-US" i="1" dirty="0" smtClean="0">
                    <a:latin typeface="Times New Roman"/>
                    <a:cs typeface="Times New Roman"/>
                  </a:rPr>
                  <a:t>B</a:t>
                </a:r>
                <a:r>
                  <a:rPr lang="en-US" dirty="0" smtClean="0">
                    <a:latin typeface="Times New Roman"/>
                    <a:cs typeface="Times New Roman"/>
                  </a:rPr>
                  <a:t> = 1 </a:t>
                </a:r>
                <a:r>
                  <a:rPr lang="el-GR" dirty="0" smtClean="0">
                    <a:latin typeface="Times New Roman"/>
                    <a:cs typeface="Times New Roman"/>
                  </a:rPr>
                  <a:t>μ</a:t>
                </a:r>
                <a:r>
                  <a:rPr lang="en-US" dirty="0" smtClean="0">
                    <a:latin typeface="Times New Roman"/>
                    <a:cs typeface="Times New Roman"/>
                  </a:rPr>
                  <a:t>T.</a:t>
                </a:r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81" b="-161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508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8875330" cy="6044406"/>
          </a:xfrm>
        </p:spPr>
      </p:pic>
    </p:spTree>
    <p:extLst>
      <p:ext uri="{BB962C8B-B14F-4D97-AF65-F5344CB8AC3E}">
        <p14:creationId xmlns:p14="http://schemas.microsoft.com/office/powerpoint/2010/main" val="2129616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533" y="865574"/>
            <a:ext cx="399482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Major Subsystems:</a:t>
            </a:r>
            <a:r>
              <a:rPr lang="en-CA" sz="2400" b="1" dirty="0" smtClean="0"/>
              <a:t/>
            </a:r>
            <a:br>
              <a:rPr lang="en-CA" sz="2400" b="1" dirty="0" smtClean="0"/>
            </a:br>
            <a:r>
              <a:rPr lang="en-CA" sz="2000" b="1" dirty="0" smtClean="0"/>
              <a:t>Magnetic Shielding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Active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Passive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Mag shield Room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smtClean="0"/>
              <a:t>precision </a:t>
            </a:r>
            <a:r>
              <a:rPr lang="en-CA" sz="2000" dirty="0" smtClean="0"/>
              <a:t>shield inside</a:t>
            </a:r>
          </a:p>
          <a:p>
            <a:endParaRPr lang="en-CA" sz="2000" dirty="0" smtClean="0"/>
          </a:p>
          <a:p>
            <a:r>
              <a:rPr lang="en-CA" sz="2000" b="1" dirty="0" smtClean="0"/>
              <a:t>Magnetic Field Generation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B</a:t>
            </a:r>
            <a:r>
              <a:rPr lang="en-CA" sz="2000" baseline="-25000" dirty="0" smtClean="0"/>
              <a:t>0</a:t>
            </a:r>
            <a:r>
              <a:rPr lang="en-CA" sz="2000" dirty="0" smtClean="0"/>
              <a:t>, B</a:t>
            </a:r>
            <a:r>
              <a:rPr lang="en-CA" sz="2000" baseline="-25000" dirty="0" smtClean="0"/>
              <a:t>1</a:t>
            </a:r>
            <a:r>
              <a:rPr lang="en-CA" sz="2000" dirty="0" smtClean="0"/>
              <a:t>, shim coils</a:t>
            </a:r>
          </a:p>
          <a:p>
            <a:endParaRPr lang="en-CA" sz="2000" dirty="0" smtClean="0"/>
          </a:p>
          <a:p>
            <a:r>
              <a:rPr lang="en-CA" sz="2000" b="1" dirty="0" smtClean="0"/>
              <a:t>Magnetometers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Fluxgates</a:t>
            </a:r>
            <a:endParaRPr lang="en-CA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Giant </a:t>
            </a:r>
            <a:r>
              <a:rPr lang="en-CA" sz="2000" dirty="0" err="1"/>
              <a:t>Magnetoresistance</a:t>
            </a:r>
            <a:r>
              <a:rPr lang="en-CA" sz="2000" dirty="0"/>
              <a:t> sensors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err="1" smtClean="0"/>
              <a:t>Xe</a:t>
            </a:r>
            <a:r>
              <a:rPr lang="en-CA" sz="2000" dirty="0" smtClean="0"/>
              <a:t>/Hg Co-magnetometer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SQUIDs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Optical (NMOR)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057320" y="1286805"/>
            <a:ext cx="4883964" cy="4349720"/>
            <a:chOff x="3720172" y="1286805"/>
            <a:chExt cx="5316648" cy="4513414"/>
          </a:xfrm>
        </p:grpSpPr>
        <p:sp>
          <p:nvSpPr>
            <p:cNvPr id="36" name="Oval 35"/>
            <p:cNvSpPr/>
            <p:nvPr/>
          </p:nvSpPr>
          <p:spPr>
            <a:xfrm>
              <a:off x="5602660" y="2809445"/>
              <a:ext cx="1413855" cy="1413855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6895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0" cap="none" spc="0" normalizeH="0" baseline="-25000" noProof="0" smtClean="0">
                <a:ln>
                  <a:noFill/>
                </a:ln>
                <a:solidFill>
                  <a:srgbClr val="009644"/>
                </a:solidFill>
                <a:effectLst/>
                <a:uLnTx/>
                <a:uFillTx/>
                <a:latin typeface="Myriad Pro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4969788" y="2248239"/>
              <a:ext cx="2659245" cy="2604710"/>
            </a:xfrm>
            <a:prstGeom prst="ellipse">
              <a:avLst/>
            </a:prstGeom>
            <a:noFill/>
            <a:ln w="76200" cap="flat" cmpd="sng" algn="ctr">
              <a:solidFill>
                <a:srgbClr val="A02A17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0" cap="none" spc="0" normalizeH="0" baseline="-25000" noProof="0" smtClean="0">
                <a:ln>
                  <a:noFill/>
                </a:ln>
                <a:solidFill>
                  <a:srgbClr val="009644"/>
                </a:solidFill>
                <a:effectLst/>
                <a:uLnTx/>
                <a:uFillTx/>
                <a:latin typeface="Myriad Pro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927961" y="3188036"/>
              <a:ext cx="791394" cy="65837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5BA8">
                  <a:lumMod val="75000"/>
                </a:srgbClr>
              </a:solidFill>
              <a:prstDash val="solid"/>
            </a:ln>
            <a:effectLst/>
          </p:spPr>
          <p:txBody>
            <a:bodyPr lIns="18000" tIns="18000" rIns="18000" bIns="18000" rtlCol="0" anchor="ctr"/>
            <a:lstStyle/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BA8">
                      <a:lumMod val="75000"/>
                    </a:srgbClr>
                  </a:solidFill>
                  <a:effectLst/>
                  <a:uLnTx/>
                  <a:uFillTx/>
                  <a:latin typeface="+mj-lt"/>
                </a:rPr>
                <a:t>UCN</a:t>
              </a:r>
            </a:p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BA8">
                      <a:lumMod val="75000"/>
                    </a:srgbClr>
                  </a:solidFill>
                  <a:effectLst/>
                  <a:uLnTx/>
                  <a:uFillTx/>
                  <a:latin typeface="+mj-lt"/>
                </a:rPr>
                <a:t>comag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239456">
              <a:off x="5212411" y="2061799"/>
              <a:ext cx="2319514" cy="97583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513856"/>
                </a:avLst>
              </a:prstTxWarp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C40000"/>
                  </a:solidFill>
                  <a:ea typeface="ヒラギノ角ゴ Pro W3" pitchFamily="-111" charset="-128"/>
                </a:rPr>
                <a:t>Internal Passive </a:t>
              </a:r>
              <a:r>
                <a:rPr lang="de-DE" b="1" dirty="0">
                  <a:solidFill>
                    <a:srgbClr val="C40000"/>
                  </a:solidFill>
                  <a:ea typeface="ヒラギノ角ゴ Pro W3" pitchFamily="-111" charset="-128"/>
                </a:rPr>
                <a:t>S</a:t>
              </a:r>
              <a:r>
                <a:rPr lang="de-DE" b="1" dirty="0" smtClean="0">
                  <a:solidFill>
                    <a:srgbClr val="C40000"/>
                  </a:solidFill>
                  <a:ea typeface="ヒラギノ角ゴ Pro W3" pitchFamily="-111" charset="-128"/>
                </a:rPr>
                <a:t>hield</a:t>
              </a:r>
              <a:endParaRPr lang="de-DE" b="1" baseline="-25000" dirty="0">
                <a:solidFill>
                  <a:srgbClr val="C40000"/>
                </a:solidFill>
                <a:ea typeface="ヒラギノ角ゴ Pro W3" pitchFamily="-111" charset="-128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720172" y="1286805"/>
              <a:ext cx="5316648" cy="4513414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rgbClr val="FF0000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328348" y="1784207"/>
              <a:ext cx="4047911" cy="343635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46011" y="1442169"/>
              <a:ext cx="3158203" cy="383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>
                  <a:solidFill>
                    <a:srgbClr val="FF0000"/>
                  </a:solidFill>
                </a:rPr>
                <a:t>M</a:t>
              </a:r>
              <a:r>
                <a:rPr lang="en-CA" b="1" dirty="0" smtClean="0">
                  <a:solidFill>
                    <a:srgbClr val="FF0000"/>
                  </a:solidFill>
                </a:rPr>
                <a:t>agnetically Shielded Room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700113" y="2513265"/>
              <a:ext cx="8511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9933"/>
                  </a:solidFill>
                  <a:ea typeface="ヒラギノ角ゴ Pro W3" pitchFamily="-111" charset="-128"/>
                </a:rPr>
                <a:t>B</a:t>
              </a:r>
              <a:r>
                <a:rPr lang="de-DE" b="1" baseline="-25000" dirty="0" smtClean="0">
                  <a:solidFill>
                    <a:srgbClr val="339933"/>
                  </a:solidFill>
                  <a:ea typeface="ヒラギノ角ゴ Pro W3" pitchFamily="-111" charset="-128"/>
                </a:rPr>
                <a:t>0,1</a:t>
              </a:r>
              <a:endParaRPr lang="de-DE" b="1" baseline="-25000" dirty="0">
                <a:solidFill>
                  <a:srgbClr val="339933"/>
                </a:solidFill>
                <a:ea typeface="ヒラギノ角ゴ Pro W3" pitchFamily="-111" charset="-128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52400" y="68259"/>
            <a:ext cx="8819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Magnetic overview:  </a:t>
            </a:r>
            <a:r>
              <a:rPr lang="en-CA" sz="3200" dirty="0" err="1" smtClean="0"/>
              <a:t>nEDM</a:t>
            </a:r>
            <a:r>
              <a:rPr lang="en-CA" sz="3200" dirty="0" smtClean="0"/>
              <a:t> experiment at TRIUMF</a:t>
            </a:r>
            <a:endParaRPr lang="en-C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5902040" y="4148495"/>
                <a:ext cx="1067921" cy="4081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4000"/>
                  </a:lnSpc>
                  <a:defRPr/>
                </a:pPr>
                <a:r>
                  <a:rPr lang="en-US" dirty="0" smtClean="0"/>
                  <a:t>B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US" dirty="0"/>
                  <a:t> 1 µT</a:t>
                </a: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2040" y="4148495"/>
                <a:ext cx="1067921" cy="408125"/>
              </a:xfrm>
              <a:prstGeom prst="rect">
                <a:avLst/>
              </a:prstGeom>
              <a:blipFill rotWithShape="0">
                <a:blip r:embed="rId2"/>
                <a:stretch>
                  <a:fillRect l="-4571" t="-6061" r="-11429" b="-181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Flowchart: Preparation 51"/>
          <p:cNvSpPr/>
          <p:nvPr/>
        </p:nvSpPr>
        <p:spPr>
          <a:xfrm>
            <a:off x="4131306" y="5404819"/>
            <a:ext cx="280417" cy="161965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Flowchart: Preparation 52"/>
          <p:cNvSpPr/>
          <p:nvPr/>
        </p:nvSpPr>
        <p:spPr>
          <a:xfrm>
            <a:off x="8566919" y="5394348"/>
            <a:ext cx="280417" cy="161965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Flowchart: Preparation 53"/>
          <p:cNvSpPr/>
          <p:nvPr/>
        </p:nvSpPr>
        <p:spPr>
          <a:xfrm>
            <a:off x="8579110" y="1355551"/>
            <a:ext cx="280417" cy="161965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Flowchart: Preparation 54"/>
          <p:cNvSpPr/>
          <p:nvPr/>
        </p:nvSpPr>
        <p:spPr>
          <a:xfrm>
            <a:off x="4144954" y="1371106"/>
            <a:ext cx="280417" cy="161965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Flowchart: Preparation 55"/>
          <p:cNvSpPr/>
          <p:nvPr/>
        </p:nvSpPr>
        <p:spPr>
          <a:xfrm>
            <a:off x="6130369" y="3769132"/>
            <a:ext cx="140208" cy="129779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Flowchart: Preparation 56"/>
          <p:cNvSpPr/>
          <p:nvPr/>
        </p:nvSpPr>
        <p:spPr>
          <a:xfrm>
            <a:off x="6378305" y="3771404"/>
            <a:ext cx="140208" cy="129779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Flowchart: Preparation 57"/>
          <p:cNvSpPr/>
          <p:nvPr/>
        </p:nvSpPr>
        <p:spPr>
          <a:xfrm>
            <a:off x="6626241" y="3760028"/>
            <a:ext cx="140208" cy="129779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Flowchart: Preparation 58"/>
          <p:cNvSpPr/>
          <p:nvPr/>
        </p:nvSpPr>
        <p:spPr>
          <a:xfrm>
            <a:off x="6132641" y="2966172"/>
            <a:ext cx="140208" cy="129779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Flowchart: Preparation 59"/>
          <p:cNvSpPr/>
          <p:nvPr/>
        </p:nvSpPr>
        <p:spPr>
          <a:xfrm>
            <a:off x="6380577" y="2968444"/>
            <a:ext cx="140208" cy="129779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Flowchart: Preparation 60"/>
          <p:cNvSpPr/>
          <p:nvPr/>
        </p:nvSpPr>
        <p:spPr>
          <a:xfrm>
            <a:off x="6628513" y="2957068"/>
            <a:ext cx="140208" cy="129779"/>
          </a:xfrm>
          <a:prstGeom prst="flowChartPreparation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TextBox 61"/>
          <p:cNvSpPr txBox="1"/>
          <p:nvPr/>
        </p:nvSpPr>
        <p:spPr>
          <a:xfrm>
            <a:off x="4403484" y="5267193"/>
            <a:ext cx="1698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magnetometers</a:t>
            </a:r>
            <a:endParaRPr lang="en-CA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5819699" y="5652268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C000"/>
                </a:solidFill>
              </a:rPr>
              <a:t>Active shield coils</a:t>
            </a:r>
            <a:endParaRPr lang="en-CA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37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Hg-199, Xe-129	10 </a:t>
            </a:r>
            <a:r>
              <a:rPr lang="en-US" dirty="0" err="1" smtClean="0"/>
              <a:t>fT</a:t>
            </a:r>
            <a:r>
              <a:rPr lang="en-US" dirty="0"/>
              <a:t> </a:t>
            </a:r>
            <a:r>
              <a:rPr lang="en-US" dirty="0" smtClean="0"/>
              <a:t>in 100 s</a:t>
            </a:r>
          </a:p>
          <a:p>
            <a:r>
              <a:rPr lang="en-US" dirty="0" smtClean="0"/>
              <a:t>Fluxgates			10 </a:t>
            </a:r>
            <a:r>
              <a:rPr lang="en-US" dirty="0" err="1" smtClean="0"/>
              <a:t>pT</a:t>
            </a:r>
            <a:r>
              <a:rPr lang="en-US" dirty="0" smtClean="0"/>
              <a:t>/</a:t>
            </a:r>
            <a:r>
              <a:rPr lang="en-US" dirty="0" err="1" smtClean="0"/>
              <a:t>rtHz</a:t>
            </a:r>
            <a:r>
              <a:rPr lang="en-US" dirty="0" smtClean="0"/>
              <a:t>		magnetic</a:t>
            </a:r>
          </a:p>
          <a:p>
            <a:r>
              <a:rPr lang="en-US" dirty="0" smtClean="0"/>
              <a:t>GMI			10 </a:t>
            </a:r>
            <a:r>
              <a:rPr lang="en-US" dirty="0" err="1" smtClean="0"/>
              <a:t>pT</a:t>
            </a:r>
            <a:r>
              <a:rPr lang="en-US" dirty="0" smtClean="0"/>
              <a:t>/</a:t>
            </a:r>
            <a:r>
              <a:rPr lang="en-US" dirty="0" err="1" smtClean="0"/>
              <a:t>rtHz</a:t>
            </a:r>
            <a:endParaRPr lang="en-US" dirty="0" smtClean="0"/>
          </a:p>
          <a:p>
            <a:r>
              <a:rPr lang="en-US" dirty="0" smtClean="0"/>
              <a:t>SQUID			1 </a:t>
            </a:r>
            <a:r>
              <a:rPr lang="en-US" dirty="0" err="1" smtClean="0"/>
              <a:t>fT</a:t>
            </a:r>
            <a:r>
              <a:rPr lang="en-US" dirty="0" smtClean="0"/>
              <a:t>/</a:t>
            </a:r>
            <a:r>
              <a:rPr lang="en-US" dirty="0" err="1" smtClean="0"/>
              <a:t>rtHz</a:t>
            </a:r>
            <a:r>
              <a:rPr lang="en-US" dirty="0" smtClean="0"/>
              <a:t>		cryogenic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Alkali Atom Magnetometers</a:t>
            </a:r>
          </a:p>
          <a:p>
            <a:r>
              <a:rPr lang="en-US" dirty="0" err="1" smtClean="0"/>
              <a:t>Ls</a:t>
            </a:r>
            <a:r>
              <a:rPr lang="en-US" dirty="0" smtClean="0"/>
              <a:t> OPM (</a:t>
            </a:r>
            <a:r>
              <a:rPr lang="en-US" dirty="0" err="1" smtClean="0"/>
              <a:t>Mx</a:t>
            </a:r>
            <a:r>
              <a:rPr lang="en-US" dirty="0" smtClean="0"/>
              <a:t>)		~10 </a:t>
            </a:r>
            <a:r>
              <a:rPr lang="en-US" dirty="0" err="1" smtClean="0"/>
              <a:t>fT</a:t>
            </a:r>
            <a:r>
              <a:rPr lang="en-US" dirty="0" smtClean="0"/>
              <a:t>/</a:t>
            </a:r>
            <a:r>
              <a:rPr lang="en-US" dirty="0" err="1" smtClean="0"/>
              <a:t>rtHz</a:t>
            </a:r>
            <a:r>
              <a:rPr lang="en-US" dirty="0" smtClean="0"/>
              <a:t>		RF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NMOR			2 </a:t>
            </a:r>
            <a:r>
              <a:rPr lang="en-US" dirty="0" err="1" smtClean="0">
                <a:solidFill>
                  <a:srgbClr val="FF0000"/>
                </a:solidFill>
              </a:rPr>
              <a:t>fT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rtHz</a:t>
            </a:r>
            <a:r>
              <a:rPr lang="en-US" dirty="0" smtClean="0">
                <a:solidFill>
                  <a:srgbClr val="FF0000"/>
                </a:solidFill>
              </a:rPr>
              <a:t> 		all-optical</a:t>
            </a:r>
          </a:p>
          <a:p>
            <a:r>
              <a:rPr lang="en-US" dirty="0" smtClean="0"/>
              <a:t>SERF			160 </a:t>
            </a:r>
            <a:r>
              <a:rPr lang="en-US" dirty="0" err="1" smtClean="0"/>
              <a:t>aT</a:t>
            </a:r>
            <a:r>
              <a:rPr lang="en-US" dirty="0" smtClean="0"/>
              <a:t>/</a:t>
            </a:r>
            <a:r>
              <a:rPr lang="en-US" dirty="0" err="1" smtClean="0"/>
              <a:t>rtHz</a:t>
            </a:r>
            <a:r>
              <a:rPr lang="en-US" dirty="0" smtClean="0"/>
              <a:t>	</a:t>
            </a:r>
            <a:r>
              <a:rPr lang="en-US" i="1" dirty="0" smtClean="0"/>
              <a:t>B </a:t>
            </a:r>
            <a:r>
              <a:rPr lang="en-US" dirty="0" smtClean="0"/>
              <a:t>= 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217" y="6172200"/>
            <a:ext cx="7225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We have been studying NMOR-based magnetometers at U. Winnipeg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(as well as Xe-129, Fluxgates, GMI, and SQUID’s but that’s not in this talk)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9651"/>
          <a:stretch/>
        </p:blipFill>
        <p:spPr bwMode="auto">
          <a:xfrm rot="12488737" flipV="1">
            <a:off x="7972477" y="516715"/>
            <a:ext cx="1625768" cy="42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Mag-03MS Three-Axis Fluxgate Magnetome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-161925"/>
            <a:ext cx="183832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Magnetometers on the Market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94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/>
          <p:cNvSpPr/>
          <p:nvPr/>
        </p:nvSpPr>
        <p:spPr>
          <a:xfrm>
            <a:off x="221332" y="3200400"/>
            <a:ext cx="2924110" cy="193108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Magneto-optical rotation (Faraday rotation)</a:t>
            </a:r>
            <a:endParaRPr lang="en-US" dirty="0"/>
          </a:p>
        </p:txBody>
      </p:sp>
      <p:grpSp>
        <p:nvGrpSpPr>
          <p:cNvPr id="65" name="Group 64"/>
          <p:cNvGrpSpPr/>
          <p:nvPr/>
        </p:nvGrpSpPr>
        <p:grpSpPr>
          <a:xfrm>
            <a:off x="2438400" y="1235446"/>
            <a:ext cx="6324600" cy="2971800"/>
            <a:chOff x="152400" y="914400"/>
            <a:chExt cx="8823208" cy="41321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ontent Placeholder 2"/>
                <p:cNvSpPr txBox="1">
                  <a:spLocks/>
                </p:cNvSpPr>
                <p:nvPr/>
              </p:nvSpPr>
              <p:spPr>
                <a:xfrm>
                  <a:off x="5105401" y="1857971"/>
                  <a:ext cx="3870207" cy="179962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800" dirty="0" smtClean="0"/>
                    <a:t>Circular birefringence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sz="1800" i="1" smtClean="0">
                              <a:latin typeface="Cambria Math"/>
                              <a:ea typeface="Cambria Math"/>
                            </a:rPr>
                            <m:t>±</m:t>
                          </m:r>
                        </m:sub>
                      </m:sSub>
                      <m:r>
                        <a:rPr lang="en-US" sz="1800" i="1" smtClean="0">
                          <a:latin typeface="Cambria Math"/>
                        </a:rPr>
                        <m:t>)</m:t>
                      </m:r>
                    </m:oMath>
                  </a14:m>
                  <a:r>
                    <a:rPr lang="en-US" sz="1800" dirty="0" smtClean="0"/>
                    <a:t> rotates plane of polarization</a:t>
                  </a:r>
                </a:p>
                <a:p>
                  <a:pPr marL="0" indent="0">
                    <a:buFont typeface="Arial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i="1" smtClean="0">
                            <a:latin typeface="Cambria Math"/>
                            <a:ea typeface="Cambria Math"/>
                          </a:rPr>
                          <m:t>𝜙</m:t>
                        </m:r>
                        <m:r>
                          <a:rPr lang="en-US" sz="1800" i="1" smtClean="0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US" sz="180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d>
                          <m:dPr>
                            <m:ctrlPr>
                              <a:rPr lang="en-US" sz="18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80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sz="180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80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 smtClean="0"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800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</m:sub>
                            </m:sSub>
                          </m:e>
                        </m:d>
                        <m:f>
                          <m:fPr>
                            <m:ctrlPr>
                              <a:rPr lang="en-US" sz="18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1800" i="1" smtClean="0">
                                <a:latin typeface="Cambria Math"/>
                                <a:ea typeface="Cambria Math"/>
                              </a:rPr>
                              <m:t>𝑙</m:t>
                            </m:r>
                          </m:num>
                          <m:den>
                            <m:r>
                              <a:rPr lang="en-US" sz="1800" i="1" smtClean="0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den>
                        </m:f>
                      </m:oMath>
                    </m:oMathPara>
                  </a14:m>
                  <a:endParaRPr lang="en-US" sz="1800" dirty="0" smtClean="0"/>
                </a:p>
              </p:txBody>
            </p:sp>
          </mc:Choice>
          <mc:Fallback xmlns="">
            <p:sp>
              <p:nvSpPr>
                <p:cNvPr id="29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5401" y="1857971"/>
                  <a:ext cx="3870207" cy="1799629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1754" t="-2358" r="-10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Circular Arrow 3"/>
            <p:cNvSpPr/>
            <p:nvPr/>
          </p:nvSpPr>
          <p:spPr>
            <a:xfrm rot="5400000" flipH="1">
              <a:off x="4762500" y="3467100"/>
              <a:ext cx="1600200" cy="1219200"/>
            </a:xfrm>
            <a:prstGeom prst="circularArrow">
              <a:avLst>
                <a:gd name="adj1" fmla="val 1634"/>
                <a:gd name="adj2" fmla="val 923832"/>
                <a:gd name="adj3" fmla="val 18577475"/>
                <a:gd name="adj4" fmla="val 8694981"/>
                <a:gd name="adj5" fmla="val 766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Circular Arrow 4"/>
            <p:cNvSpPr/>
            <p:nvPr/>
          </p:nvSpPr>
          <p:spPr>
            <a:xfrm rot="5400000" flipH="1">
              <a:off x="190500" y="1385502"/>
              <a:ext cx="1600200" cy="1219200"/>
            </a:xfrm>
            <a:prstGeom prst="circularArrow">
              <a:avLst>
                <a:gd name="adj1" fmla="val 1754"/>
                <a:gd name="adj2" fmla="val 729258"/>
                <a:gd name="adj3" fmla="val 20858335"/>
                <a:gd name="adj4" fmla="val 10926537"/>
                <a:gd name="adj5" fmla="val 766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667000" y="2133600"/>
              <a:ext cx="0" cy="838200"/>
            </a:xfrm>
            <a:prstGeom prst="line">
              <a:avLst/>
            </a:prstGeom>
            <a:ln w="571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800600" y="3124200"/>
              <a:ext cx="0" cy="8382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152400" y="1638300"/>
              <a:ext cx="6248400" cy="285235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Up-Down Arrow 8"/>
            <p:cNvSpPr/>
            <p:nvPr/>
          </p:nvSpPr>
          <p:spPr>
            <a:xfrm>
              <a:off x="304800" y="914400"/>
              <a:ext cx="76200" cy="14478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667000" y="2133600"/>
              <a:ext cx="2133600" cy="9906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667000" y="2971800"/>
              <a:ext cx="2133600" cy="990600"/>
            </a:xfrm>
            <a:prstGeom prst="line">
              <a:avLst/>
            </a:prstGeom>
            <a:ln w="571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962400" y="3124200"/>
              <a:ext cx="8382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3962400" y="3962400"/>
              <a:ext cx="8382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962400" y="3124200"/>
              <a:ext cx="0" cy="8382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828800" y="2971800"/>
              <a:ext cx="838200" cy="0"/>
            </a:xfrm>
            <a:prstGeom prst="line">
              <a:avLst/>
            </a:prstGeom>
            <a:ln w="571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828800" y="2133600"/>
              <a:ext cx="8382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828800" y="2133600"/>
              <a:ext cx="0" cy="8382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ircular Arrow 19"/>
            <p:cNvSpPr/>
            <p:nvPr/>
          </p:nvSpPr>
          <p:spPr>
            <a:xfrm rot="16200000">
              <a:off x="204788" y="1371214"/>
              <a:ext cx="1600200" cy="1247775"/>
            </a:xfrm>
            <a:prstGeom prst="circularArrow">
              <a:avLst>
                <a:gd name="adj1" fmla="val 1754"/>
                <a:gd name="adj2" fmla="val 729288"/>
                <a:gd name="adj3" fmla="val 20858335"/>
                <a:gd name="adj4" fmla="val 10799762"/>
                <a:gd name="adj5" fmla="val 766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990600" y="1001070"/>
              <a:ext cx="0" cy="19465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ircular Arrow 21"/>
            <p:cNvSpPr/>
            <p:nvPr/>
          </p:nvSpPr>
          <p:spPr>
            <a:xfrm rot="16200000">
              <a:off x="4776788" y="3470146"/>
              <a:ext cx="1600200" cy="1247775"/>
            </a:xfrm>
            <a:prstGeom prst="circularArrow">
              <a:avLst>
                <a:gd name="adj1" fmla="val 2073"/>
                <a:gd name="adj2" fmla="val 923832"/>
                <a:gd name="adj3" fmla="val 1219250"/>
                <a:gd name="adj4" fmla="val 12844055"/>
                <a:gd name="adj5" fmla="val 766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562600" y="3100002"/>
              <a:ext cx="0" cy="19465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5029200" y="3293933"/>
              <a:ext cx="1066800" cy="15828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659538" y="2514600"/>
              <a:ext cx="2683994" cy="984279"/>
            </a:xfrm>
            <a:prstGeom prst="rect">
              <a:avLst/>
            </a:prstGeom>
            <a:solidFill>
              <a:srgbClr val="DDDDDD">
                <a:alpha val="83137"/>
              </a:srgbClr>
            </a:solidFill>
            <a:scene3d>
              <a:camera prst="orthographicFront">
                <a:rot lat="20878654" lon="17991958" rev="2134371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chemeClr val="accent1"/>
                  </a:solidFill>
                </a:rPr>
                <a:t>Medium</a:t>
              </a:r>
              <a:endParaRPr lang="en-US" sz="4000" dirty="0">
                <a:solidFill>
                  <a:schemeClr val="accent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71600" y="914400"/>
              <a:ext cx="2933700" cy="898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Circular components of linear polarization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828800" y="2133600"/>
              <a:ext cx="2133600" cy="9906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828800" y="2971800"/>
              <a:ext cx="2133600" cy="9906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ight Arrow 24"/>
                <p:cNvSpPr/>
                <p:nvPr/>
              </p:nvSpPr>
              <p:spPr>
                <a:xfrm>
                  <a:off x="1600200" y="3467100"/>
                  <a:ext cx="2286000" cy="1023552"/>
                </a:xfrm>
                <a:prstGeom prst="rightArrow">
                  <a:avLst/>
                </a:prstGeom>
                <a:scene3d>
                  <a:camera prst="orthographicFront">
                    <a:rot lat="957869" lon="3559630" rev="21516689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Right Arrow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0200" y="3467100"/>
                  <a:ext cx="2286000" cy="1023552"/>
                </a:xfrm>
                <a:prstGeom prst="rightArrow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212566" y="5131489"/>
                <a:ext cx="3740860" cy="149791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Linear effect from Zeeman splitting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𝜙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𝑔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𝐵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/ℏ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  <a:ea typeface="Cambria Math"/>
                            </a:rPr>
                            <m:t>Γ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𝑔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/ℏ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/>
                                      <a:ea typeface="Cambria Math"/>
                                    </a:rPr>
                                    <m:t>Γ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𝑙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r>
                  <a:rPr lang="en-US" dirty="0">
                    <a:ea typeface="Cambria Math"/>
                  </a:rPr>
                  <a:t/>
                </a:r>
                <a:br>
                  <a:rPr lang="en-US" dirty="0">
                    <a:ea typeface="Cambria Math"/>
                  </a:rPr>
                </a:br>
                <a:endParaRPr lang="en-US" dirty="0"/>
              </a:p>
              <a:p>
                <a:pPr algn="ctr"/>
                <a:r>
                  <a:rPr lang="en-US" dirty="0"/>
                  <a:t>Doppler width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  <a:ea typeface="Cambria Math"/>
                      </a:rPr>
                      <m:t>Γ</m:t>
                    </m:r>
                  </m:oMath>
                </a14:m>
                <a:r>
                  <a:rPr lang="en-US" dirty="0"/>
                  <a:t> ~ GHz</a:t>
                </a: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566" y="5131489"/>
                <a:ext cx="3740860" cy="1497911"/>
              </a:xfrm>
              <a:prstGeom prst="rect">
                <a:avLst/>
              </a:prstGeom>
              <a:blipFill rotWithShape="1">
                <a:blip r:embed="rId4"/>
                <a:stretch>
                  <a:fillRect t="-1613" b="-524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339" y="4402480"/>
            <a:ext cx="3416861" cy="245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/>
              <p:cNvSpPr/>
              <p:nvPr/>
            </p:nvSpPr>
            <p:spPr>
              <a:xfrm rot="16200000">
                <a:off x="3627554" y="5189117"/>
                <a:ext cx="2333075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𝜙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rad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7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627554" y="5189117"/>
                <a:ext cx="2333075" cy="369332"/>
              </a:xfrm>
              <a:prstGeom prst="rect">
                <a:avLst/>
              </a:prstGeom>
              <a:blipFill rotWithShape="1">
                <a:blip r:embed="rId6"/>
                <a:stretch>
                  <a:fillRect r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/>
          <p:cNvSpPr txBox="1"/>
          <p:nvPr/>
        </p:nvSpPr>
        <p:spPr>
          <a:xfrm>
            <a:off x="4794091" y="6526231"/>
            <a:ext cx="31307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B</a:t>
            </a:r>
            <a:r>
              <a:rPr lang="en-US" dirty="0" smtClean="0"/>
              <a:t> (Gauss)</a:t>
            </a:r>
            <a:endParaRPr lang="en-US" i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790810" y="4614043"/>
            <a:ext cx="5685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514434" y="4614043"/>
            <a:ext cx="5685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238058" y="4614043"/>
            <a:ext cx="5685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514434" y="3305114"/>
            <a:ext cx="5685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443363" y="4673957"/>
            <a:ext cx="509091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dirty="0" smtClean="0"/>
              <a:t> = 0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2092695" y="4673956"/>
            <a:ext cx="588467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dirty="0" smtClean="0"/>
              <a:t> = +1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661116" y="4673958"/>
            <a:ext cx="552585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dirty="0" smtClean="0"/>
              <a:t> = -1</a:t>
            </a:r>
            <a:endParaRPr lang="en-US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2238058" y="4509329"/>
            <a:ext cx="568562" cy="0"/>
          </a:xfrm>
          <a:prstGeom prst="line">
            <a:avLst/>
          </a:prstGeom>
          <a:ln w="381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90810" y="4718757"/>
            <a:ext cx="568562" cy="0"/>
          </a:xfrm>
          <a:prstGeom prst="line">
            <a:avLst/>
          </a:prstGeom>
          <a:ln w="381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1067103" y="3305114"/>
            <a:ext cx="731613" cy="1308929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798715" y="3305114"/>
            <a:ext cx="733576" cy="1308929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52400" y="4419600"/>
            <a:ext cx="465598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</a:t>
            </a:r>
            <a:r>
              <a:rPr lang="en-US" dirty="0" smtClean="0"/>
              <a:t> = 1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152400" y="3124200"/>
            <a:ext cx="517791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F’</a:t>
            </a:r>
            <a:r>
              <a:rPr lang="en-US" dirty="0" smtClean="0"/>
              <a:t> = 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1049247" y="3776329"/>
                <a:ext cx="354037" cy="253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p>
                          <m: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247" y="3776329"/>
                <a:ext cx="354037" cy="253769"/>
              </a:xfrm>
              <a:prstGeom prst="rect">
                <a:avLst/>
              </a:prstGeom>
              <a:blipFill rotWithShape="1">
                <a:blip r:embed="rId7"/>
                <a:stretch>
                  <a:fillRect r="-17241" b="-2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2245833" y="3776329"/>
                <a:ext cx="352471" cy="253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p>
                          <m: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5833" y="3776329"/>
                <a:ext cx="352471" cy="253769"/>
              </a:xfrm>
              <a:prstGeom prst="rect">
                <a:avLst/>
              </a:prstGeom>
              <a:blipFill rotWithShape="1">
                <a:blip r:embed="rId8"/>
                <a:stretch>
                  <a:fillRect r="-12069" b="-2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2565005" y="4114800"/>
                <a:ext cx="482995" cy="253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𝒈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𝝁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𝑩</m:t>
                      </m:r>
                    </m:oMath>
                  </m:oMathPara>
                </a14:m>
                <a:endParaRPr lang="en-US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005" y="4114800"/>
                <a:ext cx="482995" cy="253769"/>
              </a:xfrm>
              <a:prstGeom prst="rect">
                <a:avLst/>
              </a:prstGeom>
              <a:blipFill rotWithShape="1">
                <a:blip r:embed="rId9"/>
                <a:stretch>
                  <a:fillRect r="-37975" b="-5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001000" y="5664038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= 40 </a:t>
            </a:r>
            <a:r>
              <a:rPr lang="en-CA" dirty="0" err="1" smtClean="0"/>
              <a:t>mT</a:t>
            </a:r>
            <a:endParaRPr lang="en-CA" dirty="0"/>
          </a:p>
        </p:txBody>
      </p:sp>
      <p:sp>
        <p:nvSpPr>
          <p:cNvPr id="28" name="TextBox 27"/>
          <p:cNvSpPr txBox="1"/>
          <p:nvPr/>
        </p:nvSpPr>
        <p:spPr>
          <a:xfrm>
            <a:off x="7086600" y="647700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D. Jackson-Kimball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086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Nonlinear Magneto-Optical Rotation (NMOR)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524000"/>
                <a:ext cx="4630057" cy="2819400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Nonlinear = light modifies the medium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u="sng" dirty="0" smtClean="0"/>
                  <a:t>Hole burning</a:t>
                </a:r>
                <a:r>
                  <a:rPr lang="en-US" dirty="0" smtClean="0"/>
                  <a:t>:</a:t>
                </a:r>
                <a:br>
                  <a:rPr lang="en-US" dirty="0" smtClean="0"/>
                </a:br>
                <a:r>
                  <a:rPr lang="en-US" dirty="0" smtClean="0"/>
                  <a:t>Light depletes ground-state velocity distribution.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u="sng" dirty="0" smtClean="0"/>
                  <a:t>Coherent dark state</a:t>
                </a:r>
                <a:r>
                  <a:rPr lang="en-US" dirty="0" smtClean="0"/>
                  <a:t>:</a:t>
                </a:r>
                <a:br>
                  <a:rPr lang="en-US" dirty="0" smtClean="0"/>
                </a:br>
                <a:r>
                  <a:rPr lang="en-US" dirty="0" smtClean="0"/>
                  <a:t>Linearly polarized light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𝑀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=±1</m:t>
                    </m:r>
                  </m:oMath>
                </a14:m>
                <a:r>
                  <a:rPr lang="en-US" dirty="0" smtClean="0"/>
                  <a:t> selection rule creates coherent dark state.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524000"/>
                <a:ext cx="4630057" cy="2819400"/>
              </a:xfrm>
              <a:blipFill rotWithShape="1">
                <a:blip r:embed="rId2"/>
                <a:stretch>
                  <a:fillRect l="-1579" t="-3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47800"/>
            <a:ext cx="3912753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4267200"/>
                <a:ext cx="2779351" cy="6646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+|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=−1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267200"/>
                <a:ext cx="2779351" cy="66460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38200" y="5659994"/>
                <a:ext cx="2779351" cy="6646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−|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=−1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659994"/>
                <a:ext cx="2779351" cy="66460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712124" y="5101709"/>
                <a:ext cx="10315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2124" y="5101709"/>
                <a:ext cx="1031501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120000" r="-44970" b="-19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V="1">
            <a:off x="1066800" y="4235264"/>
            <a:ext cx="2286000" cy="81700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52800" y="40386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burned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50532" y="4267200"/>
            <a:ext cx="2924110" cy="193108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820010" y="5680843"/>
            <a:ext cx="5685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543634" y="5680843"/>
            <a:ext cx="5685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267258" y="5680843"/>
            <a:ext cx="5685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543634" y="4371914"/>
            <a:ext cx="5685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72563" y="5740757"/>
            <a:ext cx="509091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dirty="0" smtClean="0"/>
              <a:t> = 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21895" y="5740756"/>
            <a:ext cx="588467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dirty="0" smtClean="0"/>
              <a:t> = +1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690316" y="5740758"/>
            <a:ext cx="552585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dirty="0" smtClean="0"/>
              <a:t> = -1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7267258" y="5576129"/>
            <a:ext cx="568562" cy="0"/>
          </a:xfrm>
          <a:prstGeom prst="line">
            <a:avLst/>
          </a:prstGeom>
          <a:ln w="381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20010" y="5785557"/>
            <a:ext cx="568562" cy="0"/>
          </a:xfrm>
          <a:prstGeom prst="line">
            <a:avLst/>
          </a:prstGeom>
          <a:ln w="381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096303" y="4371914"/>
            <a:ext cx="731613" cy="1308929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827915" y="4371914"/>
            <a:ext cx="733576" cy="1308929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81600" y="5486400"/>
            <a:ext cx="465598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</a:t>
            </a:r>
            <a:r>
              <a:rPr lang="en-US" dirty="0" smtClean="0"/>
              <a:t> = 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181600" y="4191000"/>
            <a:ext cx="517791" cy="253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F’</a:t>
            </a:r>
            <a:r>
              <a:rPr lang="en-US" dirty="0" smtClean="0"/>
              <a:t> = 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078447" y="4843129"/>
                <a:ext cx="354037" cy="253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p>
                          <m: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8447" y="4843129"/>
                <a:ext cx="354037" cy="253769"/>
              </a:xfrm>
              <a:prstGeom prst="rect">
                <a:avLst/>
              </a:prstGeom>
              <a:blipFill rotWithShape="1">
                <a:blip r:embed="rId8"/>
                <a:stretch>
                  <a:fillRect r="-17241" b="-2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275033" y="4843129"/>
                <a:ext cx="352471" cy="253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p>
                          <m: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5033" y="4843129"/>
                <a:ext cx="352471" cy="253769"/>
              </a:xfrm>
              <a:prstGeom prst="rect">
                <a:avLst/>
              </a:prstGeom>
              <a:blipFill rotWithShape="1">
                <a:blip r:embed="rId9"/>
                <a:stretch>
                  <a:fillRect r="-12069" b="-2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594205" y="5181600"/>
                <a:ext cx="482995" cy="253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𝒈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𝝁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𝑩</m:t>
                      </m:r>
                    </m:oMath>
                  </m:oMathPara>
                </a14:m>
                <a:endParaRPr lang="en-US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4205" y="5181600"/>
                <a:ext cx="482995" cy="253769"/>
              </a:xfrm>
              <a:prstGeom prst="rect">
                <a:avLst/>
              </a:prstGeom>
              <a:blipFill rotWithShape="1">
                <a:blip r:embed="rId10"/>
                <a:stretch>
                  <a:fillRect r="-37975" b="-5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490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4870292" cy="1143000"/>
          </a:xfrm>
        </p:spPr>
        <p:txBody>
          <a:bodyPr/>
          <a:lstStyle/>
          <a:p>
            <a:r>
              <a:rPr lang="en-US" dirty="0" smtClean="0"/>
              <a:t>NMOR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525963"/>
          </a:xfrm>
        </p:spPr>
        <p:txBody>
          <a:bodyPr/>
          <a:lstStyle/>
          <a:p>
            <a:r>
              <a:rPr lang="en-US" dirty="0" smtClean="0"/>
              <a:t>Medium becomes linearly dichroic</a:t>
            </a:r>
          </a:p>
          <a:p>
            <a:r>
              <a:rPr lang="en-US" dirty="0" smtClean="0"/>
              <a:t>Axis of alignment rotates by </a:t>
            </a:r>
            <a:r>
              <a:rPr lang="en-US" dirty="0" err="1" smtClean="0"/>
              <a:t>Larmor</a:t>
            </a:r>
            <a:r>
              <a:rPr lang="en-US" dirty="0" smtClean="0"/>
              <a:t> precession in the magnetic field</a:t>
            </a:r>
          </a:p>
          <a:p>
            <a:r>
              <a:rPr lang="en-US" dirty="0" smtClean="0"/>
              <a:t>Net result:  again, circular birefringence.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678543"/>
            <a:ext cx="3000375" cy="230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81000" y="5410200"/>
                <a:ext cx="4419600" cy="858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𝜙</m:t>
                      </m:r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𝐵</m:t>
                          </m:r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/ℏ</m:t>
                          </m:r>
                          <m:sSub>
                            <m:sSubPr>
                              <m:ctrlPr>
                                <a:rPr lang="el-GR" sz="24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l-GR" sz="2400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𝑟𝑒𝑙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𝑔</m:t>
                                  </m:r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/ℏ</m:t>
                                  </m:r>
                                  <m:sSub>
                                    <m:sSubPr>
                                      <m:ctrlPr>
                                        <a:rPr lang="el-GR" sz="2400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2400" i="1">
                                          <a:latin typeface="Cambria Math"/>
                                          <a:ea typeface="Cambria Math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𝑟𝑒𝑙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𝑙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410200"/>
                <a:ext cx="4419600" cy="85850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5486400" y="5095542"/>
                <a:ext cx="3124200" cy="16100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  <a:ea typeface="Cambria Math"/>
                        </a:rPr>
                        <m:t>Γ</m:t>
                      </m:r>
                      <m:r>
                        <a:rPr lang="el-GR" i="1" smtClean="0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l-GR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𝑟𝑒𝑙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dirty="0" smtClean="0"/>
                  <a:t>GHz </a:t>
                </a:r>
                <a:r>
                  <a:rPr lang="en-US" dirty="0" smtClean="0">
                    <a:latin typeface="Times New Roman"/>
                    <a:cs typeface="Times New Roman"/>
                  </a:rPr>
                  <a:t>→ Hz</a:t>
                </a:r>
              </a:p>
              <a:p>
                <a:pPr marL="0" indent="0" algn="ctr">
                  <a:buNone/>
                </a:pPr>
                <a:r>
                  <a:rPr lang="en-US" dirty="0" smtClean="0">
                    <a:latin typeface="Times New Roman"/>
                    <a:cs typeface="Times New Roman"/>
                  </a:rPr>
                  <a:t>400 G → 2 </a:t>
                </a:r>
                <a:r>
                  <a:rPr lang="el-GR" dirty="0" smtClean="0">
                    <a:latin typeface="Times New Roman"/>
                    <a:cs typeface="Times New Roman"/>
                  </a:rPr>
                  <a:t>μ</a:t>
                </a:r>
                <a:r>
                  <a:rPr lang="en-US" dirty="0" smtClean="0">
                    <a:latin typeface="Times New Roman"/>
                    <a:cs typeface="Times New Roman"/>
                  </a:rPr>
                  <a:t>G</a:t>
                </a:r>
              </a:p>
              <a:p>
                <a:pPr marL="0" indent="0" algn="ctr">
                  <a:buNone/>
                </a:pPr>
                <a:r>
                  <a:rPr lang="en-US" dirty="0" smtClean="0">
                    <a:latin typeface="Times New Roman"/>
                    <a:cs typeface="Times New Roman"/>
                  </a:rPr>
                  <a:t>40 </a:t>
                </a:r>
                <a:r>
                  <a:rPr lang="en-US" dirty="0" err="1" smtClean="0">
                    <a:latin typeface="Times New Roman"/>
                    <a:cs typeface="Times New Roman"/>
                  </a:rPr>
                  <a:t>mT</a:t>
                </a:r>
                <a:r>
                  <a:rPr lang="en-US" dirty="0" smtClean="0">
                    <a:latin typeface="Times New Roman"/>
                    <a:cs typeface="Times New Roman"/>
                  </a:rPr>
                  <a:t> </a:t>
                </a:r>
                <a:r>
                  <a:rPr lang="en-US" dirty="0" smtClean="0">
                    <a:cs typeface="Times New Roman"/>
                  </a:rPr>
                  <a:t>→ 200 </a:t>
                </a:r>
                <a:r>
                  <a:rPr lang="en-US" dirty="0" err="1" smtClean="0">
                    <a:cs typeface="Times New Roman"/>
                  </a:rPr>
                  <a:t>pT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5095542"/>
                <a:ext cx="3124200" cy="161005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852" y="2630556"/>
            <a:ext cx="3416861" cy="245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 rot="16200000">
                <a:off x="4267691" y="3505690"/>
                <a:ext cx="2119601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𝜙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rad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267691" y="3505690"/>
                <a:ext cx="2119601" cy="369332"/>
              </a:xfrm>
              <a:prstGeom prst="rect">
                <a:avLst/>
              </a:prstGeom>
              <a:blipFill rotWithShape="1">
                <a:blip r:embed="rId6"/>
                <a:stretch>
                  <a:fillRect r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327491" y="4736068"/>
            <a:ext cx="31307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B</a:t>
            </a:r>
            <a:r>
              <a:rPr lang="en-US" dirty="0" smtClean="0"/>
              <a:t> (Gauss)</a:t>
            </a:r>
            <a:endParaRPr lang="en-US" i="1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7429500" y="3619500"/>
            <a:ext cx="1219200" cy="914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7239000" y="3733800"/>
            <a:ext cx="1600200" cy="685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48600" y="4382869"/>
            <a:ext cx="103265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r>
              <a:rPr lang="el-GR" dirty="0" smtClean="0"/>
              <a:t>μ</a:t>
            </a:r>
            <a:r>
              <a:rPr lang="en-US" dirty="0" smtClean="0"/>
              <a:t>G</a:t>
            </a:r>
          </a:p>
          <a:p>
            <a:r>
              <a:rPr lang="en-US" dirty="0" smtClean="0"/>
              <a:t>= 200 </a:t>
            </a:r>
            <a:r>
              <a:rPr lang="en-US" dirty="0" err="1" smtClean="0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95" y="1121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Removing Limitation on the Dynamic Range:  AM/FM NMOR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2521" y="1676400"/>
                <a:ext cx="4121879" cy="452596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Axis of alignment in the </a:t>
                </a:r>
                <a:r>
                  <a:rPr lang="en-US" dirty="0" err="1" smtClean="0"/>
                  <a:t>vapour</a:t>
                </a:r>
                <a:r>
                  <a:rPr lang="en-US" dirty="0" smtClean="0"/>
                  <a:t> rotates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,</a:t>
                </a:r>
                <a:br>
                  <a:rPr lang="en-US" dirty="0" smtClean="0"/>
                </a:br>
                <a:r>
                  <a:rPr lang="el-GR" i="1" dirty="0" smtClean="0">
                    <a:latin typeface="Times New Roman"/>
                    <a:cs typeface="Times New Roman"/>
                  </a:rPr>
                  <a:t>γ</a:t>
                </a:r>
                <a:r>
                  <a:rPr lang="en-US" dirty="0" smtClean="0">
                    <a:latin typeface="Times New Roman"/>
                    <a:cs typeface="Times New Roman"/>
                  </a:rPr>
                  <a:t> = 4.7 kHz/</a:t>
                </a:r>
                <a:r>
                  <a:rPr lang="el-GR" dirty="0" smtClean="0">
                    <a:latin typeface="Times New Roman"/>
                    <a:cs typeface="Times New Roman"/>
                  </a:rPr>
                  <a:t>μ</a:t>
                </a:r>
                <a:r>
                  <a:rPr lang="en-US" dirty="0" smtClean="0">
                    <a:latin typeface="Times New Roman"/>
                    <a:cs typeface="Times New Roman"/>
                  </a:rPr>
                  <a:t>T (</a:t>
                </a:r>
                <a:r>
                  <a:rPr lang="en-US" baseline="30000" dirty="0" smtClean="0">
                    <a:latin typeface="Times New Roman"/>
                    <a:cs typeface="Times New Roman"/>
                  </a:rPr>
                  <a:t>85</a:t>
                </a:r>
                <a:r>
                  <a:rPr lang="en-US" dirty="0" smtClean="0">
                    <a:latin typeface="Times New Roman"/>
                    <a:cs typeface="Times New Roman"/>
                  </a:rPr>
                  <a:t>Rb)</a:t>
                </a:r>
              </a:p>
              <a:p>
                <a:r>
                  <a:rPr lang="en-US" dirty="0" smtClean="0">
                    <a:latin typeface="Times New Roman"/>
                    <a:cs typeface="Times New Roman"/>
                  </a:rPr>
                  <a:t>Stroboscopic effect: flash the laser light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/>
                  <a:t>D</a:t>
                </a:r>
                <a:r>
                  <a:rPr lang="en-US" dirty="0" smtClean="0"/>
                  <a:t>isplaces the resonance from zero field to </a:t>
                </a:r>
                <a:r>
                  <a:rPr lang="en-US" i="1" dirty="0" smtClean="0"/>
                  <a:t>B</a:t>
                </a:r>
                <a:r>
                  <a:rPr lang="en-US" dirty="0" smtClean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2521" y="1676400"/>
                <a:ext cx="4121879" cy="4525963"/>
              </a:xfrm>
              <a:blipFill rotWithShape="0">
                <a:blip r:embed="rId2"/>
                <a:stretch>
                  <a:fillRect l="-3107" t="-2695" b="-121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814512"/>
            <a:ext cx="3000375" cy="230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ircular Arrow 5"/>
          <p:cNvSpPr/>
          <p:nvPr/>
        </p:nvSpPr>
        <p:spPr>
          <a:xfrm rot="1540174">
            <a:off x="5204978" y="1270744"/>
            <a:ext cx="3458444" cy="3325914"/>
          </a:xfrm>
          <a:prstGeom prst="circularArrow">
            <a:avLst>
              <a:gd name="adj1" fmla="val 2455"/>
              <a:gd name="adj2" fmla="val 1142319"/>
              <a:gd name="adj3" fmla="val 20492562"/>
              <a:gd name="adj4" fmla="val 3935125"/>
              <a:gd name="adj5" fmla="val 56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3400" y="1287794"/>
                <a:ext cx="762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1287794"/>
                <a:ext cx="762000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350" y="4772025"/>
            <a:ext cx="321945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18504" y="5477470"/>
            <a:ext cx="126829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FM NMOR</a:t>
            </a:r>
          </a:p>
          <a:p>
            <a:r>
              <a:rPr lang="en-US" dirty="0" smtClean="0"/>
              <a:t>@ 500 Hz</a:t>
            </a:r>
          </a:p>
          <a:p>
            <a:r>
              <a:rPr lang="en-US" dirty="0" smtClean="0"/>
              <a:t>Rb-87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299" y="3733800"/>
            <a:ext cx="1000276" cy="118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858000" y="6396335"/>
            <a:ext cx="228485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D.F. Jackson-Kimball, et al.,</a:t>
            </a:r>
          </a:p>
          <a:p>
            <a:r>
              <a:rPr lang="en-US" sz="1200" dirty="0" smtClean="0"/>
              <a:t>J</a:t>
            </a:r>
            <a:r>
              <a:rPr lang="en-US" sz="1200" dirty="0"/>
              <a:t>. Appl. Phys. </a:t>
            </a:r>
            <a:r>
              <a:rPr lang="en-US" sz="1200" b="1" dirty="0"/>
              <a:t>106</a:t>
            </a:r>
            <a:r>
              <a:rPr lang="en-US" sz="1200" dirty="0"/>
              <a:t>, 063113 (2009)</a:t>
            </a:r>
          </a:p>
        </p:txBody>
      </p:sp>
    </p:spTree>
    <p:extLst>
      <p:ext uri="{BB962C8B-B14F-4D97-AF65-F5344CB8AC3E}">
        <p14:creationId xmlns:p14="http://schemas.microsoft.com/office/powerpoint/2010/main" val="21666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Work of Others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598"/>
            <a:ext cx="4191001" cy="3007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225" y="5623079"/>
            <a:ext cx="213814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D. </a:t>
            </a:r>
            <a:r>
              <a:rPr lang="en-US" dirty="0" err="1" smtClean="0"/>
              <a:t>Budker</a:t>
            </a:r>
            <a:r>
              <a:rPr lang="en-US" dirty="0" smtClean="0"/>
              <a:t>, et al.,</a:t>
            </a:r>
          </a:p>
          <a:p>
            <a:r>
              <a:rPr lang="en-US" dirty="0" smtClean="0"/>
              <a:t>PRL </a:t>
            </a:r>
            <a:r>
              <a:rPr lang="en-US" b="1" dirty="0" smtClean="0"/>
              <a:t>81</a:t>
            </a:r>
            <a:r>
              <a:rPr lang="en-US" dirty="0" smtClean="0"/>
              <a:t>, 5788 (1998)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367314" y="2438400"/>
            <a:ext cx="0" cy="259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00400" y="5029200"/>
            <a:ext cx="942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2.8 </a:t>
            </a:r>
            <a:r>
              <a:rPr lang="el-GR" dirty="0" smtClean="0"/>
              <a:t>μ</a:t>
            </a:r>
            <a:r>
              <a:rPr lang="en-US" dirty="0" smtClean="0"/>
              <a:t>G=</a:t>
            </a:r>
          </a:p>
          <a:p>
            <a:r>
              <a:rPr lang="en-US" dirty="0" smtClean="0"/>
              <a:t>280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88582"/>
            <a:ext cx="4324349" cy="313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/>
          <p:cNvCxnSpPr/>
          <p:nvPr/>
        </p:nvCxnSpPr>
        <p:spPr>
          <a:xfrm flipV="1">
            <a:off x="6705600" y="2209800"/>
            <a:ext cx="0" cy="2819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919686" y="2209800"/>
            <a:ext cx="0" cy="2819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36716" y="5638800"/>
            <a:ext cx="333726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D.F. Jackson-Kimball, et al.,</a:t>
            </a:r>
          </a:p>
          <a:p>
            <a:r>
              <a:rPr lang="en-US" dirty="0" smtClean="0"/>
              <a:t>J</a:t>
            </a:r>
            <a:r>
              <a:rPr lang="en-US" dirty="0"/>
              <a:t>. Appl. Phys. </a:t>
            </a:r>
            <a:r>
              <a:rPr lang="en-US" b="1" dirty="0"/>
              <a:t>106</a:t>
            </a:r>
            <a:r>
              <a:rPr lang="en-US" dirty="0"/>
              <a:t>, 063113 (2009)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77000" y="5029200"/>
            <a:ext cx="89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</a:t>
            </a:r>
            <a:r>
              <a:rPr lang="en-US" dirty="0" err="1"/>
              <a:t>μ</a:t>
            </a:r>
            <a:r>
              <a:rPr lang="en-US" dirty="0" err="1" smtClean="0"/>
              <a:t>G</a:t>
            </a:r>
            <a:r>
              <a:rPr lang="en-US" dirty="0" smtClean="0"/>
              <a:t>=</a:t>
            </a:r>
          </a:p>
          <a:p>
            <a:r>
              <a:rPr lang="en-US" dirty="0" smtClean="0"/>
              <a:t>1.5 </a:t>
            </a:r>
            <a:r>
              <a:rPr lang="en-US" dirty="0" err="1" smtClean="0"/>
              <a:t>nT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479925"/>
            <a:ext cx="1561664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924800" y="4953000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=2 </a:t>
            </a:r>
            <a:r>
              <a:rPr lang="en-US" dirty="0" err="1" smtClean="0"/>
              <a:t>fT</a:t>
            </a:r>
            <a:r>
              <a:rPr lang="en-US" dirty="0" smtClean="0"/>
              <a:t>/</a:t>
            </a:r>
            <a:r>
              <a:rPr lang="en-US" dirty="0" err="1" smtClean="0"/>
              <a:t>rtHz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996673" y="5257800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=35</a:t>
            </a:r>
            <a:r>
              <a:rPr lang="en-US" baseline="30000" dirty="0" smtClean="0"/>
              <a:t>o</a:t>
            </a:r>
            <a:r>
              <a:rPr lang="en-US" dirty="0" smtClean="0"/>
              <a:t>C)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51" y="1447800"/>
            <a:ext cx="114871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Zero field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9200" y="1447800"/>
            <a:ext cx="16321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Field ~ 500 </a:t>
            </a:r>
            <a:r>
              <a:rPr lang="en-US" b="1" dirty="0" err="1" smtClean="0">
                <a:solidFill>
                  <a:srgbClr val="FF0000"/>
                </a:solidFill>
              </a:rPr>
              <a:t>uG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1708" y="3505200"/>
            <a:ext cx="15760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No modulation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029200" y="3505200"/>
            <a:ext cx="12682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FM NMOR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795486" y="2438400"/>
            <a:ext cx="0" cy="259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20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3311</TotalTime>
  <Words>845</Words>
  <Application>Microsoft Office PowerPoint</Application>
  <PresentationFormat>On-screen Show (4:3)</PresentationFormat>
  <Paragraphs>196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Cambria Math</vt:lpstr>
      <vt:lpstr>Myriad Pro</vt:lpstr>
      <vt:lpstr>Times New Roman</vt:lpstr>
      <vt:lpstr>ヒラギノ角ゴ Pro W3</vt:lpstr>
      <vt:lpstr>Office Theme</vt:lpstr>
      <vt:lpstr>NMOR R&amp;D for TRIUMF neutron EDM experiment</vt:lpstr>
      <vt:lpstr>Need for Precision Magnetometry</vt:lpstr>
      <vt:lpstr>PowerPoint Presentation</vt:lpstr>
      <vt:lpstr>Magnetometers on the Market</vt:lpstr>
      <vt:lpstr>Magneto-optical rotation (Faraday rotation)</vt:lpstr>
      <vt:lpstr>Nonlinear Magneto-Optical Rotation (NMOR)</vt:lpstr>
      <vt:lpstr>NMOR</vt:lpstr>
      <vt:lpstr>Removing Limitation on the Dynamic Range:  AM/FM NMOR</vt:lpstr>
      <vt:lpstr>Previous Work of Others</vt:lpstr>
      <vt:lpstr>Our Work - Apparatus</vt:lpstr>
      <vt:lpstr>Results from 2013-14 school year</vt:lpstr>
      <vt:lpstr>Spring 2014, new cell (borrowed from D. Budker)</vt:lpstr>
      <vt:lpstr>Measuring small fields</vt:lpstr>
      <vt:lpstr>Application: Large axial shielding factors measured with small applied fields</vt:lpstr>
      <vt:lpstr>Bandwidth, Noise, Linearity of Zero-Field Magnetometer</vt:lpstr>
      <vt:lpstr>AM NMOR</vt:lpstr>
      <vt:lpstr>Conclusions</vt:lpstr>
      <vt:lpstr>Future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Magnetometry for neutron EDM experiment</dc:title>
  <dc:creator>jmartin</dc:creator>
  <cp:lastModifiedBy>jmartin</cp:lastModifiedBy>
  <cp:revision>113</cp:revision>
  <dcterms:created xsi:type="dcterms:W3CDTF">2006-08-16T00:00:00Z</dcterms:created>
  <dcterms:modified xsi:type="dcterms:W3CDTF">2014-11-05T08:23:54Z</dcterms:modified>
</cp:coreProperties>
</file>