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69" r:id="rId1"/>
  </p:sldMasterIdLst>
  <p:notesMasterIdLst>
    <p:notesMasterId r:id="rId24"/>
  </p:notesMasterIdLst>
  <p:handoutMasterIdLst>
    <p:handoutMasterId r:id="rId25"/>
  </p:handoutMasterIdLst>
  <p:sldIdLst>
    <p:sldId id="352" r:id="rId2"/>
    <p:sldId id="354" r:id="rId3"/>
    <p:sldId id="355" r:id="rId4"/>
    <p:sldId id="356" r:id="rId5"/>
    <p:sldId id="357" r:id="rId6"/>
    <p:sldId id="369" r:id="rId7"/>
    <p:sldId id="371" r:id="rId8"/>
    <p:sldId id="370" r:id="rId9"/>
    <p:sldId id="372" r:id="rId10"/>
    <p:sldId id="362" r:id="rId11"/>
    <p:sldId id="374" r:id="rId12"/>
    <p:sldId id="385" r:id="rId13"/>
    <p:sldId id="363" r:id="rId14"/>
    <p:sldId id="364" r:id="rId15"/>
    <p:sldId id="366" r:id="rId16"/>
    <p:sldId id="392" r:id="rId17"/>
    <p:sldId id="394" r:id="rId18"/>
    <p:sldId id="378" r:id="rId19"/>
    <p:sldId id="383" r:id="rId20"/>
    <p:sldId id="353" r:id="rId21"/>
    <p:sldId id="386" r:id="rId22"/>
    <p:sldId id="393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3A205B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napVertSplitter="1">
    <p:restoredLeft sz="15620"/>
    <p:restoredTop sz="99642" autoAdjust="0"/>
  </p:normalViewPr>
  <p:slideViewPr>
    <p:cSldViewPr snapToGrid="0">
      <p:cViewPr>
        <p:scale>
          <a:sx n="120" d="100"/>
          <a:sy n="120" d="100"/>
        </p:scale>
        <p:origin x="-344" y="-80"/>
      </p:cViewPr>
      <p:guideLst>
        <p:guide orient="horz" pos="106"/>
        <p:guide pos="286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interSettings" Target="printerSettings/printerSettings1.bin"/><Relationship Id="rId27" Type="http://schemas.openxmlformats.org/officeDocument/2006/relationships/presProps" Target="presProps.xml"/><Relationship Id="rId28" Type="http://schemas.openxmlformats.org/officeDocument/2006/relationships/viewProps" Target="viewProps.xml"/><Relationship Id="rId29" Type="http://schemas.openxmlformats.org/officeDocument/2006/relationships/theme" Target="theme/theme1.xml"/><Relationship Id="rId3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74383-C42C-C247-AECB-E9877A22C3D1}" type="datetimeFigureOut">
              <a:rPr lang="en-US" smtClean="0"/>
              <a:t>2/9/15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496DEB-258E-3F44-BED1-65FB1DF433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0224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362042-9A29-F940-A2CA-AFE912A25AE1}" type="datetimeFigureOut">
              <a:rPr lang="en-US" smtClean="0"/>
              <a:t>2/9/15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312E01-E9CB-044C-ACBA-2DDF21EBC52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7736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8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  <a:extLs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1278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defRPr/>
            </a:pPr>
            <a:endParaRPr lang="en-US" smtClean="0">
              <a:cs typeface="+mn-cs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5683" y="370132"/>
            <a:ext cx="6731684" cy="1124560"/>
          </a:xfrm>
          <a:noFill/>
        </p:spPr>
        <p:txBody>
          <a:bodyPr anchor="ctr"/>
          <a:lstStyle>
            <a:lvl1pPr algn="ctr">
              <a:defRPr sz="4500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2525" y="1743322"/>
            <a:ext cx="6858000" cy="1655762"/>
          </a:xfrm>
        </p:spPr>
        <p:txBody>
          <a:bodyPr anchor="ctr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2974486" y="6389078"/>
            <a:ext cx="321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PSI BVR,</a:t>
            </a:r>
            <a:r>
              <a:rPr lang="en-US" baseline="0" dirty="0" smtClean="0">
                <a:solidFill>
                  <a:schemeClr val="tx2">
                    <a:lumMod val="75000"/>
                  </a:schemeClr>
                </a:solidFill>
              </a:rPr>
              <a:t> February 2015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22828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5188" y="-3175"/>
            <a:ext cx="7210425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54000" y="692150"/>
            <a:ext cx="4241800" cy="6013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692150"/>
            <a:ext cx="4241800" cy="293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648200" y="3775075"/>
            <a:ext cx="4241800" cy="2930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1990-A9D5-2B44-BE99-5E3699172A1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9727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350"/>
              </a:spcBef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342900" indent="-60325">
              <a:spcBef>
                <a:spcPts val="500"/>
              </a:spcBef>
              <a:buNone/>
              <a:defRPr>
                <a:solidFill>
                  <a:schemeClr val="accent2">
                    <a:lumMod val="75000"/>
                  </a:schemeClr>
                </a:solidFill>
              </a:defRPr>
            </a:lvl2pPr>
            <a:lvl3pPr marL="625475" indent="-166688">
              <a:defRPr>
                <a:solidFill>
                  <a:schemeClr val="tx1"/>
                </a:solidFill>
              </a:defRPr>
            </a:lvl3pPr>
            <a:lvl4pPr marL="917575" indent="-176213">
              <a:defRPr>
                <a:solidFill>
                  <a:schemeClr val="accent6">
                    <a:lumMod val="50000"/>
                  </a:schemeClr>
                </a:solidFill>
              </a:defRPr>
            </a:lvl4pPr>
            <a:lvl5pPr marL="855663" indent="176213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4" name="TextBox 3"/>
          <p:cNvSpPr txBox="1"/>
          <p:nvPr userDrawn="1"/>
        </p:nvSpPr>
        <p:spPr>
          <a:xfrm>
            <a:off x="3774017" y="6358467"/>
            <a:ext cx="160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0" dirty="0" err="1" smtClean="0">
                <a:solidFill>
                  <a:schemeClr val="accent2">
                    <a:lumMod val="75000"/>
                  </a:schemeClr>
                </a:solidFill>
              </a:rPr>
              <a:t>MuSun</a:t>
            </a:r>
            <a:endParaRPr lang="en-US" b="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39899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4461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4461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SNO+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874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161066"/>
            <a:ext cx="3886200" cy="501589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61066"/>
            <a:ext cx="3886200" cy="501589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550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-6742"/>
            <a:ext cx="7603889" cy="100598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173685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172041"/>
            <a:ext cx="3868340" cy="401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173685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172041"/>
            <a:ext cx="3887391" cy="401762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0459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981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68492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695" y="-6742"/>
            <a:ext cx="2949178" cy="100598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79469" y="1195"/>
            <a:ext cx="4629150" cy="586779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695" y="1161066"/>
            <a:ext cx="2949178" cy="47079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84906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695" y="-6742"/>
            <a:ext cx="2949178" cy="1005983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751874" y="0"/>
            <a:ext cx="4783521" cy="5861051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48695" y="1161066"/>
            <a:ext cx="2949178" cy="470792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358100" y="6372760"/>
            <a:ext cx="2408749" cy="324903"/>
          </a:xfrm>
        </p:spPr>
        <p:txBody>
          <a:bodyPr/>
          <a:lstStyle/>
          <a:p>
            <a:pPr algn="ctr"/>
            <a:r>
              <a:rPr lang="en-US" dirty="0" err="1" smtClean="0"/>
              <a:t>MuSun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02731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0"/>
            <a:ext cx="7603890" cy="9992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161066"/>
            <a:ext cx="7886700" cy="50158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48008" y="6398160"/>
            <a:ext cx="3060683" cy="324903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/>
          <a:lstStyle>
            <a:lvl1pPr algn="l"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dirty="0" err="1" smtClean="0"/>
              <a:t>MuSun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9093" y="-6742"/>
            <a:ext cx="595311" cy="1005983"/>
          </a:xfrm>
          <a:prstGeom prst="rect">
            <a:avLst/>
          </a:prstGeom>
          <a:noFill/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rgbClr val="000090"/>
                </a:solidFill>
              </a:defRPr>
            </a:lvl1pPr>
          </a:lstStyle>
          <a:p>
            <a:fld id="{FB4DC9DE-A07E-4CDF-9906-AD30B3EBD3E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10" name="Group 19"/>
          <p:cNvGrpSpPr>
            <a:grpSpLocks noChangeAspect="1"/>
          </p:cNvGrpSpPr>
          <p:nvPr/>
        </p:nvGrpSpPr>
        <p:grpSpPr bwMode="auto">
          <a:xfrm>
            <a:off x="8309093" y="6323013"/>
            <a:ext cx="595312" cy="400050"/>
            <a:chOff x="8045450" y="6222997"/>
            <a:chExt cx="745067" cy="500464"/>
          </a:xfrm>
        </p:grpSpPr>
        <p:sp>
          <p:nvSpPr>
            <p:cNvPr id="11" name="Trapezoid 10"/>
            <p:cNvSpPr/>
            <p:nvPr/>
          </p:nvSpPr>
          <p:spPr>
            <a:xfrm flipV="1">
              <a:off x="8045450" y="6222997"/>
              <a:ext cx="733146" cy="494505"/>
            </a:xfrm>
            <a:prstGeom prst="trapezoid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/>
              <a:endParaRPr lang="en-US" altLang="en-US">
                <a:solidFill>
                  <a:srgbClr val="FFFFFF"/>
                </a:solidFill>
              </a:endParaRPr>
            </a:p>
          </p:txBody>
        </p:sp>
        <p:pic>
          <p:nvPicPr>
            <p:cNvPr id="12" name="Picture 11" descr="UW_W-Logo_RGB.png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047567" y="6223002"/>
              <a:ext cx="742950" cy="500459"/>
            </a:xfrm>
            <a:prstGeom prst="rect">
              <a:avLst/>
            </a:prstGeom>
            <a:ln>
              <a:noFill/>
            </a:ln>
            <a:effectLst>
              <a:glow rad="38100">
                <a:schemeClr val="bg1"/>
              </a:glow>
            </a:effectLst>
          </p:spPr>
        </p:pic>
      </p:grpSp>
    </p:spTree>
    <p:extLst>
      <p:ext uri="{BB962C8B-B14F-4D97-AF65-F5344CB8AC3E}">
        <p14:creationId xmlns:p14="http://schemas.microsoft.com/office/powerpoint/2010/main" val="445835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0" r:id="rId1"/>
    <p:sldLayoutId id="2147483971" r:id="rId2"/>
    <p:sldLayoutId id="2147483972" r:id="rId3"/>
    <p:sldLayoutId id="2147483973" r:id="rId4"/>
    <p:sldLayoutId id="2147483974" r:id="rId5"/>
    <p:sldLayoutId id="2147483975" r:id="rId6"/>
    <p:sldLayoutId id="2147483976" r:id="rId7"/>
    <p:sldLayoutId id="2147483977" r:id="rId8"/>
    <p:sldLayoutId id="2147483978" r:id="rId9"/>
    <p:sldLayoutId id="2147483979" r:id="rId10"/>
  </p:sldLayoutIdLst>
  <p:hf hd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2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indent="0" algn="l" defTabSz="685800" rtl="0" eaLnBrk="1" latinLnBrk="0" hangingPunct="1">
        <a:lnSpc>
          <a:spcPct val="90000"/>
        </a:lnSpc>
        <a:spcBef>
          <a:spcPts val="975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25475" indent="-1666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03275" indent="-17780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803275" indent="166688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None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Relationship Id="rId3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png"/><Relationship Id="rId5" Type="http://schemas.openxmlformats.org/officeDocument/2006/relationships/image" Target="../media/image22.png"/><Relationship Id="rId6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3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wmf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62426" y="346016"/>
            <a:ext cx="6781048" cy="1511525"/>
          </a:xfrm>
        </p:spPr>
        <p:txBody>
          <a:bodyPr/>
          <a:lstStyle/>
          <a:p>
            <a:r>
              <a:rPr lang="en-US" b="1" dirty="0" err="1" smtClean="0"/>
              <a:t>MuSun</a:t>
            </a:r>
            <a:r>
              <a:rPr lang="en-US" b="1" dirty="0" smtClean="0"/>
              <a:t> Experiment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err="1" smtClean="0"/>
              <a:t>Muon</a:t>
            </a:r>
            <a:r>
              <a:rPr lang="en-US" sz="3200" dirty="0" smtClean="0"/>
              <a:t> Capture on the Deuteron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3950" y="1695549"/>
            <a:ext cx="6858000" cy="951310"/>
          </a:xfrm>
        </p:spPr>
        <p:txBody>
          <a:bodyPr/>
          <a:lstStyle/>
          <a:p>
            <a:r>
              <a:rPr lang="en-US" dirty="0" smtClean="0"/>
              <a:t>Peter Kammel</a:t>
            </a:r>
          </a:p>
          <a:p>
            <a:r>
              <a:rPr lang="en-US" dirty="0" smtClean="0"/>
              <a:t>on behalf of the </a:t>
            </a:r>
            <a:r>
              <a:rPr lang="en-US" dirty="0" err="1" smtClean="0"/>
              <a:t>MuSun</a:t>
            </a:r>
            <a:r>
              <a:rPr lang="en-US" dirty="0" smtClean="0"/>
              <a:t> Collaboration</a:t>
            </a:r>
            <a:endParaRPr lang="en-US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4763" y="2731526"/>
            <a:ext cx="4070350" cy="2847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5" name="Oval 5"/>
          <p:cNvSpPr>
            <a:spLocks noChangeArrowheads="1"/>
          </p:cNvSpPr>
          <p:nvPr/>
        </p:nvSpPr>
        <p:spPr bwMode="auto">
          <a:xfrm>
            <a:off x="5410200" y="3509401"/>
            <a:ext cx="190500" cy="32385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3371850" y="3331601"/>
            <a:ext cx="190500" cy="298450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en-US" dirty="0">
              <a:cs typeface="+mn-cs"/>
            </a:endParaRPr>
          </a:p>
        </p:txBody>
      </p:sp>
      <p:pic>
        <p:nvPicPr>
          <p:cNvPr id="12" name="Picture 2" descr="Cenpa Logo.tiff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5282" y="6248399"/>
            <a:ext cx="2568575" cy="5334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7961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Experimental Setup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10</a:t>
            </a:fld>
            <a:endParaRPr lang="en-US"/>
          </a:p>
        </p:txBody>
      </p:sp>
      <p:pic>
        <p:nvPicPr>
          <p:cNvPr id="3" name="Picture 2" descr="Screen Shot 2014-09-07 at 10.49.0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8029" y="931069"/>
            <a:ext cx="3556704" cy="4757737"/>
          </a:xfrm>
          <a:prstGeom prst="rect">
            <a:avLst/>
          </a:prstGeom>
        </p:spPr>
      </p:pic>
      <p:pic>
        <p:nvPicPr>
          <p:cNvPr id="7" name="Picture 6" descr="overvi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21" y="1363133"/>
            <a:ext cx="5566437" cy="3923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886074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Events in TPC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11</a:t>
            </a:fld>
            <a:endParaRPr lang="en-US"/>
          </a:p>
        </p:txBody>
      </p:sp>
      <p:pic>
        <p:nvPicPr>
          <p:cNvPr id="7" name="Picture 6" descr="Screen Shot 2014-09-08 at 8.30.47 A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9773" y="1154658"/>
            <a:ext cx="2550159" cy="2455886"/>
          </a:xfrm>
          <a:prstGeom prst="rect">
            <a:avLst/>
          </a:prstGeom>
        </p:spPr>
      </p:pic>
      <p:pic>
        <p:nvPicPr>
          <p:cNvPr id="12" name="Picture 11" descr="Screen Shot 2014-09-08 at 8.36.34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6128" y="3894667"/>
            <a:ext cx="3378712" cy="2432294"/>
          </a:xfrm>
          <a:prstGeom prst="rect">
            <a:avLst/>
          </a:prstGeom>
        </p:spPr>
      </p:pic>
      <p:pic>
        <p:nvPicPr>
          <p:cNvPr id="6" name="Picture 5" descr="Screen Shot 2014-09-19 at 6.57.01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999" y="3988630"/>
            <a:ext cx="2818590" cy="2327503"/>
          </a:xfrm>
          <a:prstGeom prst="rect">
            <a:avLst/>
          </a:prstGeom>
        </p:spPr>
      </p:pic>
      <p:pic>
        <p:nvPicPr>
          <p:cNvPr id="10" name="Picture 9" descr="Screen Shot 2014-09-19 at 6.57.11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72530" y="1168399"/>
            <a:ext cx="3079269" cy="2493433"/>
          </a:xfrm>
          <a:prstGeom prst="rect">
            <a:avLst/>
          </a:prstGeom>
        </p:spPr>
      </p:pic>
      <p:pic>
        <p:nvPicPr>
          <p:cNvPr id="17" name="Picture 16" descr="Screen Shot 2014-09-08 at 10.10.27 AM.png"/>
          <p:cNvPicPr>
            <a:picLocks noChangeAspect="1"/>
          </p:cNvPicPr>
          <p:nvPr/>
        </p:nvPicPr>
        <p:blipFill>
          <a:blip r:embed="rId6" cstate="print">
            <a:alphaModFix amt="5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1219205" y="3767666"/>
            <a:ext cx="2463800" cy="28363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 flipV="1">
            <a:off x="6104467" y="2362200"/>
            <a:ext cx="914402" cy="1413937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64200" y="1972734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endParaRPr lang="en-U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0334" y="4182534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Symbol" charset="2"/>
                <a:cs typeface="Symbol" charset="2"/>
              </a:rPr>
              <a:t>m</a:t>
            </a:r>
            <a:endParaRPr lang="en-US" dirty="0">
              <a:solidFill>
                <a:srgbClr val="FF0000"/>
              </a:solidFill>
              <a:latin typeface="Symbol" charset="2"/>
              <a:cs typeface="Symbol" charset="2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87400" y="4521201"/>
            <a:ext cx="2184400" cy="8466"/>
          </a:xfrm>
          <a:prstGeom prst="straightConnector1">
            <a:avLst/>
          </a:prstGeom>
          <a:ln w="19050" cmpd="sng">
            <a:solidFill>
              <a:srgbClr val="FF0000"/>
            </a:solidFill>
            <a:prstDash val="sys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1185333" y="3810000"/>
            <a:ext cx="2565400" cy="2540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04733" y="4013200"/>
            <a:ext cx="0" cy="2302933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2040468" y="3683000"/>
            <a:ext cx="761998" cy="2462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125.5 mm</a:t>
            </a:r>
            <a:endParaRPr lang="en-US" sz="1000" dirty="0"/>
          </a:p>
        </p:txBody>
      </p:sp>
      <p:sp>
        <p:nvSpPr>
          <p:cNvPr id="28" name="TextBox 27"/>
          <p:cNvSpPr txBox="1"/>
          <p:nvPr/>
        </p:nvSpPr>
        <p:spPr>
          <a:xfrm rot="5400000">
            <a:off x="3683003" y="4919137"/>
            <a:ext cx="660398" cy="246221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000" dirty="0" smtClean="0"/>
              <a:t>95.5 mm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78261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917" y="0"/>
            <a:ext cx="7984433" cy="999241"/>
          </a:xfrm>
        </p:spPr>
        <p:txBody>
          <a:bodyPr/>
          <a:lstStyle/>
          <a:p>
            <a:r>
              <a:rPr lang="en-US" dirty="0" smtClean="0"/>
              <a:t>Full Monte Carlo Developed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050" y="881667"/>
            <a:ext cx="7886700" cy="5260054"/>
          </a:xfrm>
        </p:spPr>
        <p:txBody>
          <a:bodyPr>
            <a:normAutofit/>
          </a:bodyPr>
          <a:lstStyle/>
          <a:p>
            <a:r>
              <a:rPr lang="en-US" dirty="0" smtClean="0"/>
              <a:t>Essential to</a:t>
            </a:r>
          </a:p>
          <a:p>
            <a:pPr lvl="1"/>
            <a:r>
              <a:rPr lang="en-US" dirty="0" smtClean="0"/>
              <a:t>minimize </a:t>
            </a:r>
            <a:r>
              <a:rPr lang="en-US" dirty="0" err="1" smtClean="0"/>
              <a:t>muon</a:t>
            </a:r>
            <a:r>
              <a:rPr lang="en-US" dirty="0" smtClean="0"/>
              <a:t>-fusion track interference</a:t>
            </a:r>
          </a:p>
          <a:p>
            <a:pPr lvl="1"/>
            <a:r>
              <a:rPr lang="en-US" dirty="0" smtClean="0"/>
              <a:t>develop robust tracker</a:t>
            </a:r>
          </a:p>
          <a:p>
            <a:pPr lvl="2"/>
            <a:r>
              <a:rPr lang="en-US" dirty="0" smtClean="0"/>
              <a:t>Road tracker</a:t>
            </a:r>
          </a:p>
          <a:p>
            <a:pPr lvl="2"/>
            <a:r>
              <a:rPr lang="en-US" dirty="0" smtClean="0"/>
              <a:t>Upstream tracker</a:t>
            </a:r>
          </a:p>
          <a:p>
            <a:r>
              <a:rPr lang="en-US" dirty="0" smtClean="0"/>
              <a:t>Performance</a:t>
            </a:r>
          </a:p>
          <a:p>
            <a:pPr lvl="1"/>
            <a:r>
              <a:rPr lang="en-US" sz="1600" dirty="0" smtClean="0"/>
              <a:t>10</a:t>
            </a:r>
            <a:r>
              <a:rPr lang="en-US" sz="1600" baseline="30000" dirty="0" smtClean="0"/>
              <a:t>9</a:t>
            </a:r>
            <a:r>
              <a:rPr lang="en-US" sz="1600" dirty="0" smtClean="0"/>
              <a:t> events in a few hours </a:t>
            </a:r>
          </a:p>
          <a:p>
            <a:pPr lvl="1"/>
            <a:r>
              <a:rPr lang="en-US" sz="1400" dirty="0" smtClean="0"/>
              <a:t>(1000 jobs on Stampede XSEDE cluster)</a:t>
            </a:r>
          </a:p>
          <a:p>
            <a:pPr lvl="1"/>
            <a:r>
              <a:rPr lang="en-US" sz="1600" dirty="0" smtClean="0"/>
              <a:t>p-t enhanced data-sets</a:t>
            </a:r>
          </a:p>
          <a:p>
            <a:pPr lvl="1"/>
            <a:r>
              <a:rPr lang="en-US" sz="1600" dirty="0" smtClean="0"/>
              <a:t>full 2x10</a:t>
            </a:r>
            <a:r>
              <a:rPr lang="en-US" sz="1600" baseline="30000" dirty="0" smtClean="0"/>
              <a:t>10</a:t>
            </a:r>
            <a:r>
              <a:rPr lang="en-US" sz="1600" dirty="0" smtClean="0"/>
              <a:t> statistics planned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315759" y="6329775"/>
            <a:ext cx="5036356" cy="324903"/>
          </a:xfrm>
        </p:spPr>
        <p:txBody>
          <a:bodyPr/>
          <a:lstStyle/>
          <a:p>
            <a:r>
              <a:rPr lang="en-US" smtClean="0"/>
              <a:t>MuSun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12</a:t>
            </a:fld>
            <a:endParaRPr lang="en-US"/>
          </a:p>
        </p:txBody>
      </p:sp>
      <p:pic>
        <p:nvPicPr>
          <p:cNvPr id="9" name="Picture 8" descr="Screen Shot 2014-09-19 at 7.14.53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500" y="1038753"/>
            <a:ext cx="3353426" cy="26611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69933" y="1177422"/>
            <a:ext cx="694267" cy="369332"/>
          </a:xfrm>
          <a:prstGeom prst="rect">
            <a:avLst/>
          </a:prstGeom>
          <a:noFill/>
          <a:ln>
            <a:solidFill>
              <a:srgbClr val="C55A1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eal</a:t>
            </a:r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>
            <a:off x="378883" y="4072467"/>
            <a:ext cx="8398933" cy="2785533"/>
          </a:xfrm>
          <a:prstGeom prst="roundRect">
            <a:avLst/>
          </a:prstGeom>
          <a:solidFill>
            <a:schemeClr val="accent2"/>
          </a:solidFill>
          <a:ln w="12700" cmpd="sng">
            <a:solidFill>
              <a:schemeClr val="accent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23345" y="4411134"/>
            <a:ext cx="905934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Monte Carlo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342467" y="1793875"/>
            <a:ext cx="31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Symbol" charset="2"/>
                <a:cs typeface="Symbol" charset="2"/>
              </a:rPr>
              <a:t>m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400800" y="1200692"/>
            <a:ext cx="3132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298266" y="1244600"/>
            <a:ext cx="34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pic>
        <p:nvPicPr>
          <p:cNvPr id="7" name="Picture 6" descr="pt_nofunctions_witharrows_pad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2227" y="4229236"/>
            <a:ext cx="3250723" cy="2427682"/>
          </a:xfrm>
          <a:prstGeom prst="rect">
            <a:avLst/>
          </a:prstGeom>
        </p:spPr>
      </p:pic>
      <p:pic>
        <p:nvPicPr>
          <p:cNvPr id="8" name="Picture 7" descr="pt_nofunctions_witharrows_wavefor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8831" y="4256453"/>
            <a:ext cx="3196167" cy="240267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71166" y="4233333"/>
            <a:ext cx="3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994399" y="4565650"/>
            <a:ext cx="3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Symbol" charset="2"/>
                <a:cs typeface="Symbol" charset="2"/>
              </a:rPr>
              <a:t>m</a:t>
            </a:r>
            <a:endParaRPr lang="en-US" dirty="0">
              <a:latin typeface="Symbol" charset="2"/>
              <a:cs typeface="Symbol" charset="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247466" y="4326466"/>
            <a:ext cx="338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4729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Solutions: New TPC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040" y="1161066"/>
            <a:ext cx="8322310" cy="5015897"/>
          </a:xfrm>
        </p:spPr>
        <p:txBody>
          <a:bodyPr/>
          <a:lstStyle/>
          <a:p>
            <a:r>
              <a:rPr lang="en-US" dirty="0" smtClean="0"/>
              <a:t>Tight constraints</a:t>
            </a:r>
          </a:p>
          <a:p>
            <a:pPr lvl="1"/>
            <a:r>
              <a:rPr lang="en-US" dirty="0" err="1" smtClean="0"/>
              <a:t>cyro</a:t>
            </a:r>
            <a:r>
              <a:rPr lang="en-US" dirty="0" smtClean="0"/>
              <a:t> compatible, matching thermal expansion</a:t>
            </a:r>
          </a:p>
          <a:p>
            <a:pPr lvl="1"/>
            <a:r>
              <a:rPr lang="en-US" dirty="0" smtClean="0"/>
              <a:t>low outgassing, high Z material</a:t>
            </a:r>
          </a:p>
          <a:p>
            <a:pPr lvl="1"/>
            <a:r>
              <a:rPr lang="en-US" dirty="0" smtClean="0"/>
              <a:t>grid field &gt; 2.2 drift field for full charge collection</a:t>
            </a:r>
            <a:endParaRPr lang="en-US" dirty="0"/>
          </a:p>
          <a:p>
            <a:r>
              <a:rPr lang="en-US" dirty="0" smtClean="0"/>
              <a:t>Original TPC did not fulfill last two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/>
              <a:t>N</a:t>
            </a:r>
            <a:r>
              <a:rPr lang="en-US" dirty="0" smtClean="0"/>
              <a:t>ew TPC designed by UW/PSI</a:t>
            </a:r>
          </a:p>
          <a:p>
            <a:pPr lvl="1"/>
            <a:r>
              <a:rPr lang="en-US" dirty="0" smtClean="0"/>
              <a:t>in 2013-2014</a:t>
            </a:r>
          </a:p>
          <a:p>
            <a:r>
              <a:rPr lang="en-US" b="1" dirty="0"/>
              <a:t>Perfect performance 2014 run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13</a:t>
            </a:fld>
            <a:endParaRPr lang="en-US"/>
          </a:p>
        </p:txBody>
      </p:sp>
      <p:pic>
        <p:nvPicPr>
          <p:cNvPr id="6" name="Picture 5" descr="Screen Shot 2014-09-04 at 9.10.45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94186" y="3429000"/>
            <a:ext cx="5348957" cy="3429000"/>
          </a:xfrm>
          <a:prstGeom prst="rect">
            <a:avLst/>
          </a:prstGeom>
        </p:spPr>
      </p:pic>
      <p:pic>
        <p:nvPicPr>
          <p:cNvPr id="7" name="Picture 6" descr="gri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8405" y="1039881"/>
            <a:ext cx="2895824" cy="213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70961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Challenges and Solutions: Purity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61066"/>
            <a:ext cx="7886700" cy="5426001"/>
          </a:xfrm>
        </p:spPr>
        <p:txBody>
          <a:bodyPr>
            <a:normAutofit/>
          </a:bodyPr>
          <a:lstStyle/>
          <a:p>
            <a:r>
              <a:rPr lang="en-US" dirty="0" smtClean="0"/>
              <a:t>Better resolution with new </a:t>
            </a:r>
            <a:r>
              <a:rPr lang="en-US" dirty="0" err="1" smtClean="0"/>
              <a:t>cryo</a:t>
            </a:r>
            <a:r>
              <a:rPr lang="en-US" dirty="0" smtClean="0"/>
              <a:t>-preamps</a:t>
            </a:r>
          </a:p>
          <a:p>
            <a:pPr lvl="1"/>
            <a:r>
              <a:rPr lang="en-US" dirty="0" smtClean="0"/>
              <a:t>in isolation vacuum at 140 K</a:t>
            </a:r>
          </a:p>
          <a:p>
            <a:pPr lvl="1"/>
            <a:r>
              <a:rPr lang="en-US" dirty="0" smtClean="0"/>
              <a:t>fully coax shielded</a:t>
            </a:r>
          </a:p>
          <a:p>
            <a:pPr lvl="1"/>
            <a:r>
              <a:rPr lang="en-US" b="1" dirty="0" smtClean="0">
                <a:solidFill>
                  <a:srgbClr val="C55A11"/>
                </a:solidFill>
              </a:rPr>
              <a:t>3x improvement of resolution to 250e </a:t>
            </a:r>
            <a:r>
              <a:rPr lang="en-US" b="1" dirty="0" err="1" smtClean="0">
                <a:solidFill>
                  <a:srgbClr val="C55A11"/>
                </a:solidFill>
              </a:rPr>
              <a:t>rms</a:t>
            </a:r>
            <a:endParaRPr lang="en-US" b="1" dirty="0"/>
          </a:p>
          <a:p>
            <a:pPr lvl="1"/>
            <a:r>
              <a:rPr lang="en-US" b="1" dirty="0" smtClean="0"/>
              <a:t>sensitivity 1 ppb </a:t>
            </a:r>
            <a:r>
              <a:rPr lang="en-US" dirty="0" smtClean="0"/>
              <a:t>impurity level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endParaRPr lang="en-US" dirty="0" smtClean="0"/>
          </a:p>
          <a:p>
            <a:r>
              <a:rPr lang="en-US" dirty="0" smtClean="0"/>
              <a:t>Much improved gas purity and gas chromatography in 2014 run</a:t>
            </a:r>
          </a:p>
          <a:p>
            <a:pPr lvl="1"/>
            <a:r>
              <a:rPr lang="en-US" dirty="0" err="1" smtClean="0"/>
              <a:t>c</a:t>
            </a:r>
            <a:r>
              <a:rPr lang="en-US" baseline="-25000" dirty="0" err="1" smtClean="0"/>
              <a:t>N</a:t>
            </a:r>
            <a:r>
              <a:rPr lang="en-US" dirty="0" smtClean="0"/>
              <a:t>=0.91(51) ppb preliminary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14</a:t>
            </a:fld>
            <a:endParaRPr lang="en-US"/>
          </a:p>
        </p:txBody>
      </p:sp>
      <p:pic>
        <p:nvPicPr>
          <p:cNvPr id="8" name="Picture 7" descr="Screen Shot 2014-09-07 at 10.52.22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47324" y="931333"/>
            <a:ext cx="2366941" cy="1904999"/>
          </a:xfrm>
          <a:prstGeom prst="rect">
            <a:avLst/>
          </a:prstGeom>
        </p:spPr>
      </p:pic>
      <p:pic>
        <p:nvPicPr>
          <p:cNvPr id="11" name="Picture 10" descr="Screen Shot 2014-09-08 at 9.59.0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398" y="3274481"/>
            <a:ext cx="2912535" cy="187960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180025" y="3038881"/>
            <a:ext cx="16127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capture recoil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826934" y="2777066"/>
            <a:ext cx="5012266" cy="2480733"/>
            <a:chOff x="3826934" y="2777066"/>
            <a:chExt cx="5012266" cy="2480733"/>
          </a:xfrm>
        </p:grpSpPr>
        <p:grpSp>
          <p:nvGrpSpPr>
            <p:cNvPr id="12" name="Group 11"/>
            <p:cNvGrpSpPr/>
            <p:nvPr/>
          </p:nvGrpSpPr>
          <p:grpSpPr>
            <a:xfrm>
              <a:off x="3826934" y="2777066"/>
              <a:ext cx="5012266" cy="2480733"/>
              <a:chOff x="2009619" y="3917570"/>
              <a:chExt cx="6277358" cy="3240787"/>
            </a:xfrm>
          </p:grpSpPr>
          <p:pic>
            <p:nvPicPr>
              <p:cNvPr id="14" name="Picture 13" descr="Screen Shot 2014-02-03 at 8.06.13 PM.png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151083" y="3917570"/>
                <a:ext cx="5135894" cy="3240787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5037075" y="5841254"/>
                <a:ext cx="963392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aseline="30000" dirty="0" smtClean="0">
                    <a:solidFill>
                      <a:srgbClr val="0000FF"/>
                    </a:solidFill>
                  </a:rPr>
                  <a:t>3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He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 bwMode="auto">
              <a:xfrm flipH="1" flipV="1">
                <a:off x="4789348" y="5687511"/>
                <a:ext cx="514538" cy="183785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34" name="Straight Arrow Connector 33"/>
              <p:cNvCxnSpPr/>
              <p:nvPr/>
            </p:nvCxnSpPr>
            <p:spPr bwMode="auto">
              <a:xfrm flipH="1" flipV="1">
                <a:off x="6321145" y="5541009"/>
                <a:ext cx="166076" cy="400537"/>
              </a:xfrm>
              <a:prstGeom prst="straightConnector1">
                <a:avLst/>
              </a:prstGeom>
              <a:solidFill>
                <a:schemeClr val="accent1"/>
              </a:solidFill>
              <a:ln w="19050" cap="flat" cmpd="sng" algn="ctr">
                <a:solidFill>
                  <a:srgbClr val="0000FF"/>
                </a:solidFill>
                <a:prstDash val="solid"/>
                <a:round/>
                <a:headEnd type="none" w="med" len="med"/>
                <a:tailEnd type="arrow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blurRad="63500"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37" name="TextBox 36"/>
              <p:cNvSpPr txBox="1"/>
              <p:nvPr/>
            </p:nvSpPr>
            <p:spPr>
              <a:xfrm>
                <a:off x="5996629" y="6009882"/>
                <a:ext cx="963392" cy="369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0000FF"/>
                    </a:solidFill>
                    <a:latin typeface="Symbol" charset="2"/>
                    <a:cs typeface="Symbol" charset="2"/>
                  </a:rPr>
                  <a:t>m</a:t>
                </a:r>
                <a:r>
                  <a:rPr lang="en-US" baseline="30000" dirty="0" smtClean="0">
                    <a:solidFill>
                      <a:srgbClr val="0000FF"/>
                    </a:solidFill>
                  </a:rPr>
                  <a:t>3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He</a:t>
                </a:r>
                <a:endParaRPr lang="en-US" dirty="0">
                  <a:solidFill>
                    <a:srgbClr val="0000FF"/>
                  </a:solidFill>
                </a:endParaRPr>
              </a:p>
            </p:txBody>
          </p:sp>
          <p:cxnSp>
            <p:nvCxnSpPr>
              <p:cNvPr id="33" name="Straight Arrow Connector 32"/>
              <p:cNvCxnSpPr/>
              <p:nvPr/>
            </p:nvCxnSpPr>
            <p:spPr>
              <a:xfrm>
                <a:off x="2009619" y="4913035"/>
                <a:ext cx="2205144" cy="281996"/>
              </a:xfrm>
              <a:prstGeom prst="straightConnector1">
                <a:avLst/>
              </a:prstGeom>
              <a:ln w="19050" cmpd="sng">
                <a:solidFill>
                  <a:srgbClr val="0000FF"/>
                </a:solidFill>
                <a:headEnd type="arrow"/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" name="TextBox 3"/>
              <p:cNvSpPr txBox="1"/>
              <p:nvPr/>
            </p:nvSpPr>
            <p:spPr>
              <a:xfrm>
                <a:off x="3996047" y="4833097"/>
                <a:ext cx="914400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/>
                  <a:t>~20 ppb</a:t>
                </a:r>
                <a:endParaRPr lang="en-US" sz="1000" dirty="0"/>
              </a:p>
            </p:txBody>
          </p:sp>
        </p:grpSp>
        <p:sp>
          <p:nvSpPr>
            <p:cNvPr id="17" name="TextBox 16"/>
            <p:cNvSpPr txBox="1"/>
            <p:nvPr/>
          </p:nvSpPr>
          <p:spPr>
            <a:xfrm>
              <a:off x="5477933" y="3132668"/>
              <a:ext cx="7196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2013</a:t>
              </a:r>
              <a:endParaRPr lang="en-US" dirty="0"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6857999" y="657324"/>
            <a:ext cx="1845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5"/>
                </a:solidFill>
              </a:rPr>
              <a:t>JINST </a:t>
            </a:r>
            <a:r>
              <a:rPr lang="en-US" sz="1400" b="1" dirty="0" smtClean="0">
                <a:solidFill>
                  <a:schemeClr val="accent5"/>
                </a:solidFill>
              </a:rPr>
              <a:t>9</a:t>
            </a:r>
            <a:r>
              <a:rPr lang="en-US" sz="1400" dirty="0" smtClean="0">
                <a:solidFill>
                  <a:schemeClr val="accent5"/>
                </a:solidFill>
              </a:rPr>
              <a:t> 7029(2014)</a:t>
            </a:r>
            <a:endParaRPr lang="en-US" sz="1400" dirty="0">
              <a:solidFill>
                <a:schemeClr val="accent5"/>
              </a:solidFill>
            </a:endParaRPr>
          </a:p>
        </p:txBody>
      </p:sp>
      <p:pic>
        <p:nvPicPr>
          <p:cNvPr id="21" name="Picture 20" descr="Screen Shot 2015-02-05 at 3.08.35 P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2950" y="2878669"/>
            <a:ext cx="4629448" cy="2294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1128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Run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050999"/>
            <a:ext cx="7886700" cy="5015897"/>
          </a:xfrm>
        </p:spPr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main production run with </a:t>
            </a:r>
            <a:r>
              <a:rPr lang="en-US" dirty="0"/>
              <a:t>new </a:t>
            </a:r>
            <a:r>
              <a:rPr lang="en-US" dirty="0" smtClean="0"/>
              <a:t>TPC for 11 weeks</a:t>
            </a:r>
          </a:p>
          <a:p>
            <a:r>
              <a:rPr lang="en-US" dirty="0" smtClean="0"/>
              <a:t>production optimized (</a:t>
            </a:r>
            <a:r>
              <a:rPr lang="en-US" b="1" dirty="0" smtClean="0"/>
              <a:t>beam</a:t>
            </a:r>
            <a:r>
              <a:rPr lang="en-US" dirty="0" smtClean="0"/>
              <a:t>, DAQ etc.)</a:t>
            </a:r>
          </a:p>
          <a:p>
            <a:r>
              <a:rPr lang="en-US" dirty="0" smtClean="0"/>
              <a:t>excellent detector performance</a:t>
            </a:r>
          </a:p>
          <a:p>
            <a:r>
              <a:rPr lang="en-US" dirty="0" smtClean="0"/>
              <a:t>excellent purity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15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007247" y="3888175"/>
            <a:ext cx="14565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accumulated </a:t>
            </a:r>
          </a:p>
          <a:p>
            <a:r>
              <a:rPr lang="en-US" dirty="0" smtClean="0"/>
              <a:t>statistics </a:t>
            </a:r>
          </a:p>
          <a:p>
            <a:r>
              <a:rPr lang="en-US" dirty="0" smtClean="0"/>
              <a:t>after cuts</a:t>
            </a:r>
            <a:endParaRPr lang="en-US" dirty="0"/>
          </a:p>
        </p:txBody>
      </p:sp>
      <p:pic>
        <p:nvPicPr>
          <p:cNvPr id="6" name="Picture 5" descr="Screen Shot 2015-02-05 at 12.48.1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999" y="2709334"/>
            <a:ext cx="6136411" cy="347556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99199" y="2286001"/>
            <a:ext cx="23706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55A11"/>
                </a:solidFill>
              </a:rPr>
              <a:t>10</a:t>
            </a:r>
            <a:r>
              <a:rPr lang="en-US" baseline="30000" dirty="0" smtClean="0">
                <a:solidFill>
                  <a:srgbClr val="C55A11"/>
                </a:solidFill>
              </a:rPr>
              <a:t>9</a:t>
            </a:r>
            <a:r>
              <a:rPr lang="en-US" dirty="0" smtClean="0">
                <a:solidFill>
                  <a:srgbClr val="C55A11"/>
                </a:solidFill>
              </a:rPr>
              <a:t> good events/week</a:t>
            </a:r>
            <a:endParaRPr lang="en-US" dirty="0">
              <a:solidFill>
                <a:srgbClr val="C55A1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9092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and Beam Request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9984" y="1093332"/>
            <a:ext cx="8854016" cy="5612268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Statistics </a:t>
            </a:r>
            <a:r>
              <a:rPr lang="en-US" dirty="0" err="1" smtClean="0">
                <a:latin typeface="Symbol" charset="2"/>
                <a:cs typeface="Symbol" charset="2"/>
              </a:rPr>
              <a:t>DL</a:t>
            </a:r>
            <a:r>
              <a:rPr lang="en-US" baseline="-25000" dirty="0" err="1" smtClean="0"/>
              <a:t>d</a:t>
            </a:r>
            <a:r>
              <a:rPr lang="en-US" dirty="0" smtClean="0"/>
              <a:t>= 4 Hz</a:t>
            </a:r>
          </a:p>
          <a:p>
            <a:pPr lvl="1"/>
            <a:r>
              <a:rPr lang="en-US" b="1" dirty="0" smtClean="0">
                <a:solidFill>
                  <a:srgbClr val="FF0000"/>
                </a:solidFill>
              </a:rPr>
              <a:t>12 x 10</a:t>
            </a:r>
            <a:r>
              <a:rPr lang="en-US" b="1" baseline="30000" dirty="0" smtClean="0">
                <a:solidFill>
                  <a:srgbClr val="FF0000"/>
                </a:solidFill>
              </a:rPr>
              <a:t>9</a:t>
            </a:r>
            <a:r>
              <a:rPr lang="en-US" b="1" dirty="0" smtClean="0"/>
              <a:t> </a:t>
            </a:r>
            <a:r>
              <a:rPr lang="en-US" dirty="0" smtClean="0"/>
              <a:t>required</a:t>
            </a:r>
          </a:p>
          <a:p>
            <a:pPr marL="458787" lvl="2" indent="0">
              <a:buNone/>
            </a:pPr>
            <a:r>
              <a:rPr lang="en-US" dirty="0" smtClean="0"/>
              <a:t>2014: 6 x 10</a:t>
            </a:r>
            <a:r>
              <a:rPr lang="en-US" baseline="30000" dirty="0" smtClean="0"/>
              <a:t>9</a:t>
            </a:r>
          </a:p>
          <a:p>
            <a:pPr marL="458787" lvl="2" indent="0">
              <a:buNone/>
            </a:pPr>
            <a:r>
              <a:rPr lang="en-US" sz="1800" b="1" dirty="0" smtClean="0">
                <a:solidFill>
                  <a:schemeClr val="accent6">
                    <a:lumMod val="50000"/>
                  </a:schemeClr>
                </a:solidFill>
              </a:rPr>
              <a:t>2015: 8 x 10</a:t>
            </a:r>
            <a:r>
              <a:rPr lang="en-US" sz="1800" b="1" baseline="30000" dirty="0" smtClean="0">
                <a:solidFill>
                  <a:schemeClr val="accent6">
                    <a:lumMod val="50000"/>
                  </a:schemeClr>
                </a:solidFill>
              </a:rPr>
              <a:t>9</a:t>
            </a:r>
          </a:p>
          <a:p>
            <a:pPr lvl="1"/>
            <a:r>
              <a:rPr lang="en-US" dirty="0" smtClean="0"/>
              <a:t>tot: 14 </a:t>
            </a:r>
            <a:r>
              <a:rPr lang="en-US" dirty="0"/>
              <a:t>x </a:t>
            </a:r>
            <a:r>
              <a:rPr lang="en-US" dirty="0" smtClean="0"/>
              <a:t>10</a:t>
            </a:r>
            <a:r>
              <a:rPr lang="en-US" baseline="30000" dirty="0" smtClean="0"/>
              <a:t>9</a:t>
            </a:r>
            <a:endParaRPr lang="en-US" dirty="0"/>
          </a:p>
          <a:p>
            <a:pPr lvl="1"/>
            <a:r>
              <a:rPr lang="en-US" dirty="0" smtClean="0"/>
              <a:t>probably 1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s</a:t>
            </a:r>
            <a:r>
              <a:rPr lang="en-US" dirty="0" smtClean="0"/>
              <a:t> fit start</a:t>
            </a:r>
          </a:p>
          <a:p>
            <a:pPr lvl="1"/>
            <a:r>
              <a:rPr lang="en-US" dirty="0" smtClean="0"/>
              <a:t>tot: </a:t>
            </a:r>
            <a:r>
              <a:rPr lang="en-US" b="1" dirty="0" smtClean="0">
                <a:solidFill>
                  <a:srgbClr val="FF0000"/>
                </a:solidFill>
              </a:rPr>
              <a:t>9 x 10</a:t>
            </a:r>
            <a:r>
              <a:rPr lang="en-US" b="1" baseline="30000" dirty="0" smtClean="0">
                <a:solidFill>
                  <a:srgbClr val="FF0000"/>
                </a:solidFill>
              </a:rPr>
              <a:t>9</a:t>
            </a:r>
          </a:p>
          <a:p>
            <a:pPr lvl="1"/>
            <a:endParaRPr lang="en-US" b="1" baseline="30000" dirty="0"/>
          </a:p>
          <a:p>
            <a:r>
              <a:rPr lang="en-US" dirty="0" smtClean="0"/>
              <a:t>Systematics </a:t>
            </a:r>
            <a:r>
              <a:rPr lang="en-US" dirty="0" err="1">
                <a:latin typeface="Symbol" charset="2"/>
                <a:cs typeface="Symbol" charset="2"/>
              </a:rPr>
              <a:t>DL</a:t>
            </a:r>
            <a:r>
              <a:rPr lang="en-US" baseline="-25000" dirty="0" err="1"/>
              <a:t>d</a:t>
            </a:r>
            <a:r>
              <a:rPr lang="en-US" dirty="0" smtClean="0"/>
              <a:t>= 4 Hz</a:t>
            </a:r>
          </a:p>
          <a:p>
            <a:pPr lvl="2"/>
            <a:r>
              <a:rPr lang="en-US" dirty="0" smtClean="0"/>
              <a:t>Fusion interference</a:t>
            </a:r>
          </a:p>
          <a:p>
            <a:pPr lvl="2"/>
            <a:r>
              <a:rPr lang="en-US" dirty="0" smtClean="0"/>
              <a:t>Purity</a:t>
            </a:r>
          </a:p>
          <a:p>
            <a:pPr lvl="2"/>
            <a:r>
              <a:rPr lang="en-US" dirty="0" smtClean="0"/>
              <a:t>Other ppm lifetime systematics</a:t>
            </a:r>
          </a:p>
          <a:p>
            <a:pPr lvl="2"/>
            <a:endParaRPr lang="en-US" dirty="0"/>
          </a:p>
          <a:p>
            <a:r>
              <a:rPr lang="en-US" dirty="0" smtClean="0"/>
              <a:t>Beam request</a:t>
            </a:r>
          </a:p>
          <a:p>
            <a:pPr lvl="1"/>
            <a:r>
              <a:rPr lang="en-US" b="1" dirty="0" smtClean="0"/>
              <a:t>12 weeks, July-6 to Sept-8: </a:t>
            </a:r>
            <a:r>
              <a:rPr lang="en-US" dirty="0" smtClean="0"/>
              <a:t>2 </a:t>
            </a:r>
            <a:r>
              <a:rPr lang="en-US" dirty="0" err="1" smtClean="0"/>
              <a:t>wks</a:t>
            </a:r>
            <a:r>
              <a:rPr lang="en-US" dirty="0" smtClean="0"/>
              <a:t> setup, optimization, 9 </a:t>
            </a:r>
            <a:r>
              <a:rPr lang="en-US" dirty="0" err="1" smtClean="0"/>
              <a:t>wks</a:t>
            </a:r>
            <a:r>
              <a:rPr lang="en-US" dirty="0" smtClean="0"/>
              <a:t> production, 1 </a:t>
            </a:r>
            <a:r>
              <a:rPr lang="en-US" dirty="0" err="1" smtClean="0"/>
              <a:t>wk</a:t>
            </a:r>
            <a:r>
              <a:rPr lang="en-US" dirty="0" smtClean="0"/>
              <a:t> systematics</a:t>
            </a:r>
          </a:p>
          <a:p>
            <a:pPr lvl="1"/>
            <a:r>
              <a:rPr lang="en-US" dirty="0" smtClean="0"/>
              <a:t>Scheduling essential: Expertise of teaching faculty, access before experiment</a:t>
            </a:r>
          </a:p>
          <a:p>
            <a:pPr lvl="1"/>
            <a:r>
              <a:rPr lang="en-US" sz="1600" dirty="0" smtClean="0">
                <a:solidFill>
                  <a:schemeClr val="accent6">
                    <a:lumMod val="50000"/>
                  </a:schemeClr>
                </a:solidFill>
                <a:latin typeface="Comic Sans MS"/>
                <a:cs typeface="Comic Sans MS"/>
              </a:rPr>
              <a:t>Thanks for granting summer run 2014 !</a:t>
            </a:r>
          </a:p>
          <a:p>
            <a:pPr lvl="1"/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1"/>
            <a:r>
              <a:rPr lang="en-US" dirty="0" smtClean="0"/>
              <a:t>2016: ? perhaps shorter systematics run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 descr="Screen Shot 2015-02-05 at 1.17.36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33268" y="973667"/>
            <a:ext cx="5745885" cy="24480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9348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en-US" b="1" dirty="0"/>
              <a:t>Collaboration</a:t>
            </a:r>
            <a:br>
              <a:rPr lang="en-US" b="1" dirty="0"/>
            </a:br>
            <a:endParaRPr lang="en-US" b="1" dirty="0"/>
          </a:p>
          <a:p>
            <a:pPr marL="0" indent="0" algn="ctr" defTabSz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Petersburg Nuclear Physics Institute (PNPI), </a:t>
            </a:r>
            <a:r>
              <a:rPr lang="en-US" sz="1800" i="1" dirty="0" err="1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Gatchina</a:t>
            </a: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, Russia</a:t>
            </a:r>
            <a:b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</a:b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Paul </a:t>
            </a:r>
            <a:r>
              <a:rPr lang="en-US" sz="1800" i="1" dirty="0" err="1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Scherrer</a:t>
            </a: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 Institute (PSI), </a:t>
            </a:r>
            <a:r>
              <a:rPr lang="en-US" sz="1800" i="1" dirty="0" err="1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Villigen</a:t>
            </a: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, Switzerland </a:t>
            </a:r>
          </a:p>
          <a:p>
            <a:pPr marL="0" indent="0" algn="ctr" defTabSz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University of Washington, Seattle, USA </a:t>
            </a:r>
            <a:b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</a:b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University of Kentucky, Lexington, USA</a:t>
            </a:r>
            <a:b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</a:b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Boston University, USA</a:t>
            </a:r>
          </a:p>
          <a:p>
            <a:pPr marL="0" indent="0" algn="ctr" defTabSz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Regis University, Denver, USA</a:t>
            </a:r>
          </a:p>
          <a:p>
            <a:pPr marL="0" indent="0" algn="ctr" defTabSz="457200" fontAlgn="base">
              <a:spcBef>
                <a:spcPct val="0"/>
              </a:spcBef>
              <a:spcAft>
                <a:spcPct val="0"/>
              </a:spcAft>
              <a:buNone/>
            </a:pPr>
            <a:r>
              <a:rPr lang="en-US" sz="1800" i="1" dirty="0">
                <a:solidFill>
                  <a:srgbClr val="0000D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MS PGothic" pitchFamily="34" charset="-128"/>
                <a:cs typeface="Arial" pitchFamily="34" charset="0"/>
              </a:rPr>
              <a:t>University of South Carolina, USA</a:t>
            </a:r>
          </a:p>
          <a:p>
            <a:pPr marL="0" indent="0">
              <a:buNone/>
            </a:pPr>
            <a:endParaRPr lang="en-US" sz="3200" dirty="0"/>
          </a:p>
          <a:p>
            <a:pPr marL="0" indent="0" algn="ctr">
              <a:buNone/>
            </a:pPr>
            <a:r>
              <a:rPr lang="en-US" b="1" dirty="0"/>
              <a:t>Grad. Students</a:t>
            </a:r>
          </a:p>
          <a:p>
            <a:pPr lvl="1" algn="ctr"/>
            <a:r>
              <a:rPr lang="en-US" sz="1600" dirty="0"/>
              <a:t>L. Ibanez, K. </a:t>
            </a:r>
            <a:r>
              <a:rPr lang="en-US" sz="1600" dirty="0" err="1"/>
              <a:t>Ivshin</a:t>
            </a:r>
            <a:r>
              <a:rPr lang="en-US" sz="1600" dirty="0"/>
              <a:t>, X. </a:t>
            </a:r>
            <a:r>
              <a:rPr lang="en-US" sz="1600" dirty="0" err="1"/>
              <a:t>Luo</a:t>
            </a:r>
            <a:r>
              <a:rPr lang="en-US" sz="1600" dirty="0"/>
              <a:t>, </a:t>
            </a:r>
            <a:br>
              <a:rPr lang="en-US" sz="1600" dirty="0"/>
            </a:br>
            <a:r>
              <a:rPr lang="en-US" sz="1600" dirty="0"/>
              <a:t>M. Murray, K. Neely, J. Phillips, </a:t>
            </a:r>
            <a:br>
              <a:rPr lang="en-US" sz="1600" dirty="0"/>
            </a:br>
            <a:r>
              <a:rPr lang="en-US" sz="1600" dirty="0"/>
              <a:t>N. </a:t>
            </a:r>
            <a:r>
              <a:rPr lang="en-US" sz="1600" dirty="0" err="1"/>
              <a:t>Savderova</a:t>
            </a:r>
            <a:r>
              <a:rPr lang="en-US" sz="1600" dirty="0"/>
              <a:t>, N. </a:t>
            </a:r>
            <a:r>
              <a:rPr lang="en-US" sz="1600" dirty="0" err="1"/>
              <a:t>Raha</a:t>
            </a:r>
            <a:r>
              <a:rPr lang="en-US" sz="1600" dirty="0"/>
              <a:t>, R. Ryan</a:t>
            </a:r>
          </a:p>
          <a:p>
            <a:pPr lvl="1" algn="ctr"/>
            <a:r>
              <a:rPr lang="en-US" dirty="0" smtClean="0"/>
              <a:t>+ </a:t>
            </a:r>
            <a:r>
              <a:rPr lang="en-US" dirty="0"/>
              <a:t>many undergrads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439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2063347" y="6329775"/>
            <a:ext cx="5036356" cy="324903"/>
          </a:xfrm>
        </p:spPr>
        <p:txBody>
          <a:bodyPr/>
          <a:lstStyle/>
          <a:p>
            <a:r>
              <a:rPr lang="en-US" dirty="0" err="1" smtClean="0"/>
              <a:t>MuSun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422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"/>
          <p:cNvSpPr txBox="1">
            <a:spLocks noRot="1" noChangeArrowheads="1"/>
          </p:cNvSpPr>
          <p:nvPr/>
        </p:nvSpPr>
        <p:spPr bwMode="auto">
          <a:xfrm>
            <a:off x="272151" y="888083"/>
            <a:ext cx="8785263" cy="5635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>
            <a:lvl1pPr marL="177800" indent="-1778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00CCFF"/>
              </a:buClr>
              <a:buSzPct val="85000"/>
              <a:buFont typeface="Wingdings" charset="0"/>
              <a:defRPr sz="2400" b="1">
                <a:solidFill>
                  <a:srgbClr val="FFFF99"/>
                </a:solidFill>
                <a:latin typeface="+mn-lt"/>
                <a:ea typeface="+mn-ea"/>
                <a:cs typeface="ＭＳ Ｐゴシック" charset="0"/>
              </a:defRPr>
            </a:lvl1pPr>
            <a:lvl2pPr marL="5207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Char char="•"/>
              <a:defRPr sz="2000" b="1">
                <a:solidFill>
                  <a:srgbClr val="FFFFFF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Wingdings" charset="0"/>
              <a:defRPr b="1">
                <a:solidFill>
                  <a:srgbClr val="CCFFFF"/>
                </a:solidFill>
                <a:latin typeface="+mn-lt"/>
                <a:ea typeface="+mn-ea"/>
              </a:defRPr>
            </a:lvl3pPr>
            <a:lvl4pPr marL="1543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4pPr>
            <a:lvl5pPr marL="20002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5pPr>
            <a:lvl6pPr marL="24574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6pPr>
            <a:lvl7pPr marL="29146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7pPr>
            <a:lvl8pPr marL="33718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8pPr>
            <a:lvl9pPr marL="3829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F3300"/>
              </a:buClr>
              <a:buFont typeface="Monotype Sorts" charset="0"/>
              <a:defRPr sz="1400" b="1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defRPr/>
            </a:pPr>
            <a:r>
              <a:rPr lang="en-US" b="0" dirty="0" smtClean="0">
                <a:solidFill>
                  <a:srgbClr val="2B1D44"/>
                </a:solidFill>
                <a:sym typeface="Symbol" charset="0"/>
              </a:rPr>
              <a:t>Axial current 		</a:t>
            </a:r>
            <a:r>
              <a:rPr lang="en-US" b="0" dirty="0" err="1" smtClean="0">
                <a:solidFill>
                  <a:srgbClr val="2B1D44"/>
                </a:solidFill>
              </a:rPr>
              <a:t>d</a:t>
            </a:r>
            <a:r>
              <a:rPr lang="en-US" b="0" baseline="30000" dirty="0" err="1" smtClean="0">
                <a:solidFill>
                  <a:srgbClr val="2B1D44"/>
                </a:solidFill>
              </a:rPr>
              <a:t>R</a:t>
            </a:r>
            <a:r>
              <a:rPr lang="en-US" b="0" baseline="30000" dirty="0" smtClean="0">
                <a:solidFill>
                  <a:srgbClr val="2B1D44"/>
                </a:solidFill>
              </a:rPr>
              <a:t>      </a:t>
            </a:r>
            <a:r>
              <a:rPr lang="en-US" b="0" dirty="0" smtClean="0">
                <a:solidFill>
                  <a:srgbClr val="2B1D44"/>
                </a:solidFill>
              </a:rPr>
              <a:t>(or </a:t>
            </a:r>
            <a:r>
              <a:rPr lang="en-US" b="0" dirty="0" err="1" smtClean="0">
                <a:solidFill>
                  <a:srgbClr val="2B1D44"/>
                </a:solidFill>
              </a:rPr>
              <a:t>c</a:t>
            </a:r>
            <a:r>
              <a:rPr lang="en-US" b="0" baseline="-25000" dirty="0" err="1" smtClean="0">
                <a:solidFill>
                  <a:srgbClr val="2B1D44"/>
                </a:solidFill>
              </a:rPr>
              <a:t>D</a:t>
            </a:r>
            <a:r>
              <a:rPr lang="en-US" b="0" dirty="0" smtClean="0">
                <a:solidFill>
                  <a:srgbClr val="2B1D44"/>
                </a:solidFill>
              </a:rPr>
              <a:t>)</a:t>
            </a:r>
            <a:r>
              <a:rPr lang="en-US" b="0" baseline="30000" dirty="0" smtClean="0">
                <a:solidFill>
                  <a:srgbClr val="2B1D44"/>
                </a:solidFill>
              </a:rPr>
              <a:t>  </a:t>
            </a:r>
            <a:endParaRPr lang="en-US" b="0" baseline="30000" dirty="0">
              <a:solidFill>
                <a:srgbClr val="2B1D44"/>
              </a:solidFill>
              <a:sym typeface="Symbol" charset="0"/>
            </a:endParaRPr>
          </a:p>
          <a:p>
            <a:pPr lvl="1">
              <a:buFontTx/>
              <a:buNone/>
              <a:defRPr/>
            </a:pPr>
            <a:endParaRPr lang="en-US" sz="800" dirty="0" smtClean="0">
              <a:solidFill>
                <a:srgbClr val="2B1D44"/>
              </a:solidFill>
              <a:sym typeface="Symbol" charset="0"/>
            </a:endParaRPr>
          </a:p>
          <a:p>
            <a:pPr marL="0" indent="0">
              <a:defRPr/>
            </a:pPr>
            <a:r>
              <a:rPr lang="en-US" b="0" dirty="0" smtClean="0">
                <a:solidFill>
                  <a:srgbClr val="2B1D44"/>
                </a:solidFill>
                <a:sym typeface="Symbol" charset="0"/>
              </a:rPr>
              <a:t>Extract from axial current reaction in </a:t>
            </a:r>
          </a:p>
          <a:p>
            <a:pPr>
              <a:defRPr/>
            </a:pPr>
            <a:r>
              <a:rPr lang="en-US" b="0" dirty="0" smtClean="0">
                <a:solidFill>
                  <a:srgbClr val="2B1D44"/>
                </a:solidFill>
                <a:sym typeface="Symbol" charset="0"/>
              </a:rPr>
              <a:t>2-body system</a:t>
            </a:r>
          </a:p>
          <a:p>
            <a:pPr lvl="1">
              <a:defRPr/>
            </a:pPr>
            <a:endParaRPr lang="en-US" dirty="0" smtClean="0">
              <a:solidFill>
                <a:srgbClr val="2B1D44"/>
              </a:solidFill>
              <a:cs typeface="Comic Sans MS"/>
              <a:sym typeface="Symbol" charset="0"/>
            </a:endParaRPr>
          </a:p>
          <a:p>
            <a:pPr lvl="1">
              <a:defRPr/>
            </a:pPr>
            <a:endParaRPr lang="en-US" dirty="0">
              <a:solidFill>
                <a:srgbClr val="2B1D44"/>
              </a:solidFill>
              <a:cs typeface="Comic Sans MS"/>
              <a:sym typeface="Symbol" charset="0"/>
            </a:endParaRPr>
          </a:p>
          <a:p>
            <a:pPr lvl="1">
              <a:defRPr/>
            </a:pPr>
            <a:endParaRPr lang="en-US" dirty="0" smtClean="0">
              <a:solidFill>
                <a:srgbClr val="2B1D44"/>
              </a:solidFill>
              <a:cs typeface="Comic Sans MS"/>
              <a:sym typeface="Symbol" charset="0"/>
            </a:endParaRPr>
          </a:p>
          <a:p>
            <a:pPr lvl="1">
              <a:defRPr/>
            </a:pPr>
            <a:r>
              <a:rPr lang="en-US" dirty="0" err="1" smtClean="0">
                <a:solidFill>
                  <a:srgbClr val="2B1D44"/>
                </a:solidFill>
                <a:cs typeface="Comic Sans MS"/>
                <a:sym typeface="Symbol" charset="0"/>
              </a:rPr>
              <a:t>MuSun</a:t>
            </a:r>
            <a:r>
              <a:rPr lang="en-US" dirty="0" smtClean="0">
                <a:solidFill>
                  <a:srgbClr val="2B1D44"/>
                </a:solidFill>
                <a:cs typeface="Comic Sans MS"/>
                <a:sym typeface="Symbol" charset="0"/>
              </a:rPr>
              <a:t> only realistic option, </a:t>
            </a:r>
            <a:r>
              <a:rPr lang="en-US" altLang="ja-JP" dirty="0" smtClean="0">
                <a:solidFill>
                  <a:srgbClr val="2B1D44"/>
                </a:solidFill>
                <a:cs typeface="Comic Sans MS"/>
              </a:rPr>
              <a:t>reduce uncertainty 100% to ~20%</a:t>
            </a:r>
          </a:p>
          <a:p>
            <a:pPr lvl="1">
              <a:defRPr/>
            </a:pPr>
            <a:endParaRPr lang="en-US" altLang="ja-JP" b="0" dirty="0" smtClean="0">
              <a:solidFill>
                <a:srgbClr val="2B1D44"/>
              </a:solidFill>
            </a:endParaRPr>
          </a:p>
          <a:p>
            <a:pPr>
              <a:defRPr/>
            </a:pPr>
            <a:r>
              <a:rPr lang="en-US" altLang="ja-JP" b="0" dirty="0" smtClean="0">
                <a:solidFill>
                  <a:srgbClr val="2B1D44"/>
                </a:solidFill>
              </a:rPr>
              <a:t>3-body system</a:t>
            </a:r>
          </a:p>
          <a:p>
            <a:pPr lvl="1">
              <a:defRPr/>
            </a:pPr>
            <a:r>
              <a:rPr lang="en-US" altLang="ja-JP" b="0" dirty="0" smtClean="0">
                <a:solidFill>
                  <a:srgbClr val="2B1D44"/>
                </a:solidFill>
              </a:rPr>
              <a:t>2 LECs and additional complexity enter</a:t>
            </a:r>
          </a:p>
          <a:p>
            <a:pPr lvl="1">
              <a:defRPr/>
            </a:pPr>
            <a:r>
              <a:rPr lang="en-US" altLang="ja-JP" b="0" dirty="0" smtClean="0">
                <a:solidFill>
                  <a:srgbClr val="2B1D44"/>
                </a:solidFill>
              </a:rPr>
              <a:t>tritium beta decay</a:t>
            </a:r>
          </a:p>
          <a:p>
            <a:pPr lvl="1">
              <a:defRPr/>
            </a:pPr>
            <a:r>
              <a:rPr lang="en-US" altLang="ja-JP" b="0" dirty="0" smtClean="0">
                <a:solidFill>
                  <a:srgbClr val="2B1D44"/>
                </a:solidFill>
              </a:rPr>
              <a:t>current state of the art</a:t>
            </a:r>
            <a:endParaRPr lang="en-US" b="0" dirty="0" smtClean="0">
              <a:solidFill>
                <a:srgbClr val="2B1D44"/>
              </a:solidFill>
              <a:sym typeface="Symbol" charset="0"/>
            </a:endParaRPr>
          </a:p>
          <a:p>
            <a:pPr marL="0" indent="0">
              <a:defRPr/>
            </a:pPr>
            <a:endParaRPr lang="en-US" b="0" dirty="0" smtClean="0">
              <a:solidFill>
                <a:schemeClr val="bg1"/>
              </a:solidFill>
              <a:effectLst>
                <a:outerShdw blurRad="38100" dist="38100" dir="2700000" algn="tl">
                  <a:srgbClr val="000000"/>
                </a:outerShdw>
              </a:effectLst>
              <a:sym typeface="Symbol" charset="0"/>
            </a:endParaRPr>
          </a:p>
          <a:p>
            <a:pPr marL="292100" lvl="1" indent="0">
              <a:buFontTx/>
              <a:buNone/>
              <a:defRPr/>
            </a:pPr>
            <a:endParaRPr lang="en-US" b="0" dirty="0" smtClean="0">
              <a:sym typeface="Symbol" charset="0"/>
            </a:endParaRPr>
          </a:p>
          <a:p>
            <a:pPr marL="292100" lvl="1" indent="0">
              <a:buFontTx/>
              <a:buNone/>
              <a:defRPr/>
            </a:pPr>
            <a:r>
              <a:rPr lang="en-US" b="0" dirty="0" smtClean="0"/>
              <a:t> </a:t>
            </a:r>
          </a:p>
          <a:p>
            <a:pPr lvl="1">
              <a:buFontTx/>
              <a:buNone/>
              <a:defRPr/>
            </a:pPr>
            <a:endParaRPr lang="en-US" sz="800" b="0" dirty="0">
              <a:latin typeface="Comic Sans MS" charset="0"/>
              <a:sym typeface="Symbol" charset="0"/>
            </a:endParaRPr>
          </a:p>
        </p:txBody>
      </p:sp>
      <p:pic>
        <p:nvPicPr>
          <p:cNvPr id="30" name="Picture 29" descr="N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4983" y="3811003"/>
            <a:ext cx="3349878" cy="2915075"/>
          </a:xfrm>
          <a:prstGeom prst="rect">
            <a:avLst/>
          </a:prstGeom>
          <a:ln w="12700" cmpd="sng">
            <a:solidFill>
              <a:srgbClr val="7F5FBB"/>
            </a:solidFill>
          </a:ln>
        </p:spPr>
      </p:pic>
      <p:sp>
        <p:nvSpPr>
          <p:cNvPr id="29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E5C0A9A-FF24-A647-B378-D4CEB915D7DF}" type="slidenum">
              <a:rPr lang="en-US"/>
              <a:pPr>
                <a:defRPr/>
              </a:pPr>
              <a:t>19</a:t>
            </a:fld>
            <a:endParaRPr lang="en-US"/>
          </a:p>
        </p:txBody>
      </p:sp>
      <p:pic>
        <p:nvPicPr>
          <p:cNvPr id="5" name="Picture 4" descr="Screen Shot 2013-03-20 at 9.53.26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7618" y="723135"/>
            <a:ext cx="1231719" cy="177914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53013" y="4674873"/>
            <a:ext cx="45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c</a:t>
            </a:r>
            <a:r>
              <a:rPr lang="en-US" baseline="-25000" dirty="0" err="1" smtClean="0"/>
              <a:t>E</a:t>
            </a:r>
            <a:endParaRPr lang="en-US" baseline="-25000" dirty="0"/>
          </a:p>
        </p:txBody>
      </p:sp>
      <p:sp>
        <p:nvSpPr>
          <p:cNvPr id="12" name="Freeform 11"/>
          <p:cNvSpPr/>
          <p:nvPr/>
        </p:nvSpPr>
        <p:spPr>
          <a:xfrm>
            <a:off x="9144000" y="1343522"/>
            <a:ext cx="1451839" cy="3453273"/>
          </a:xfrm>
          <a:custGeom>
            <a:avLst/>
            <a:gdLst>
              <a:gd name="connsiteX0" fmla="*/ 0 w 1451839"/>
              <a:gd name="connsiteY0" fmla="*/ 0 h 3453273"/>
              <a:gd name="connsiteX1" fmla="*/ 1269927 w 1451839"/>
              <a:gd name="connsiteY1" fmla="*/ 440844 h 3453273"/>
              <a:gd name="connsiteX2" fmla="*/ 1427356 w 1451839"/>
              <a:gd name="connsiteY2" fmla="*/ 1763374 h 3453273"/>
              <a:gd name="connsiteX3" fmla="*/ 1112498 w 1451839"/>
              <a:gd name="connsiteY3" fmla="*/ 3453273 h 3453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1839" h="3453273">
                <a:moveTo>
                  <a:pt x="0" y="0"/>
                </a:moveTo>
                <a:cubicBezTo>
                  <a:pt x="516017" y="73474"/>
                  <a:pt x="1032034" y="146948"/>
                  <a:pt x="1269927" y="440844"/>
                </a:cubicBezTo>
                <a:cubicBezTo>
                  <a:pt x="1507820" y="734740"/>
                  <a:pt x="1453594" y="1261303"/>
                  <a:pt x="1427356" y="1763374"/>
                </a:cubicBezTo>
                <a:cubicBezTo>
                  <a:pt x="1401118" y="2265445"/>
                  <a:pt x="1112498" y="3453273"/>
                  <a:pt x="1112498" y="3453273"/>
                </a:cubicBezTo>
              </a:path>
            </a:pathLst>
          </a:custGeom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 flipV="1">
            <a:off x="8280400" y="1625600"/>
            <a:ext cx="42334" cy="3556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dash"/>
            <a:round/>
            <a:headEnd type="arrow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" name="Rectangle 2"/>
          <p:cNvSpPr txBox="1">
            <a:spLocks noChangeArrowheads="1"/>
          </p:cNvSpPr>
          <p:nvPr/>
        </p:nvSpPr>
        <p:spPr bwMode="auto">
          <a:xfrm>
            <a:off x="0" y="73548"/>
            <a:ext cx="7210425" cy="57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0000FF"/>
                    </a:gs>
                    <a:gs pos="100000">
                      <a:srgbClr val="0000FF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50000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j-lt"/>
                <a:ea typeface="+mj-ea"/>
                <a:cs typeface="ＭＳ Ｐゴシック" charset="0"/>
              </a:defRPr>
            </a:lvl1pPr>
            <a:lvl2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6pPr>
            <a:lvl7pPr marL="9144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7pPr>
            <a:lvl8pPr marL="13716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8pPr>
            <a:lvl9pPr marL="1828800" algn="ctr" rtl="0" eaLnBrk="0" fontAlgn="base" hangingPunct="0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FFFF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ea typeface="ＭＳ Ｐゴシック" charset="0"/>
              </a:defRPr>
            </a:lvl9pPr>
          </a:lstStyle>
          <a:p>
            <a:r>
              <a:rPr lang="en-US" sz="3200" dirty="0" smtClean="0">
                <a:solidFill>
                  <a:srgbClr val="2B1D44"/>
                </a:solidFill>
              </a:rPr>
              <a:t>Quest for the Unknown LEC </a:t>
            </a:r>
            <a:endParaRPr lang="en-US" sz="3200" baseline="30000" dirty="0">
              <a:solidFill>
                <a:srgbClr val="2B1D44"/>
              </a:solidFill>
            </a:endParaRPr>
          </a:p>
        </p:txBody>
      </p:sp>
      <p:sp>
        <p:nvSpPr>
          <p:cNvPr id="16" name="Text Box 6"/>
          <p:cNvSpPr txBox="1">
            <a:spLocks noChangeArrowheads="1"/>
          </p:cNvSpPr>
          <p:nvPr/>
        </p:nvSpPr>
        <p:spPr bwMode="auto">
          <a:xfrm>
            <a:off x="5155992" y="634484"/>
            <a:ext cx="29051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dirty="0">
                <a:solidFill>
                  <a:srgbClr val="FF6600"/>
                </a:solidFill>
                <a:latin typeface="Arial"/>
                <a:cs typeface="+mn-cs"/>
              </a:rPr>
              <a:t>“</a:t>
            </a:r>
            <a:r>
              <a:rPr lang="en-US" dirty="0">
                <a:solidFill>
                  <a:srgbClr val="FF6600"/>
                </a:solidFill>
                <a:latin typeface="Comic Sans MS" charset="0"/>
                <a:cs typeface="+mn-cs"/>
              </a:rPr>
              <a:t>Calibrate the Sun</a:t>
            </a:r>
            <a:r>
              <a:rPr lang="ja-JP" altLang="en-US" dirty="0">
                <a:solidFill>
                  <a:srgbClr val="FF6600"/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rgbClr val="FF6600"/>
              </a:solidFill>
              <a:latin typeface="Comic Sans MS" charset="0"/>
              <a:cs typeface="+mn-cs"/>
            </a:endParaRPr>
          </a:p>
        </p:txBody>
      </p: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5092702" y="1946817"/>
            <a:ext cx="212618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50000"/>
              </a:spcBef>
              <a:defRPr/>
            </a:pPr>
            <a:r>
              <a:rPr lang="en-US" b="0" dirty="0">
                <a:solidFill>
                  <a:schemeClr val="tx2">
                    <a:lumMod val="75000"/>
                  </a:schemeClr>
                </a:solidFill>
                <a:cs typeface="+mn-cs"/>
              </a:rPr>
              <a:t>with L</a:t>
            </a:r>
            <a:r>
              <a:rPr lang="en-US" b="0" baseline="-25000" dirty="0">
                <a:solidFill>
                  <a:schemeClr val="tx2">
                    <a:lumMod val="75000"/>
                  </a:schemeClr>
                </a:solidFill>
                <a:cs typeface="+mn-cs"/>
              </a:rPr>
              <a:t>1A</a:t>
            </a:r>
            <a:r>
              <a:rPr lang="en-US" b="0" dirty="0">
                <a:solidFill>
                  <a:schemeClr val="tx2">
                    <a:lumMod val="75000"/>
                  </a:schemeClr>
                </a:solidFill>
                <a:cs typeface="+mn-cs"/>
              </a:rPr>
              <a:t> ~ 6 fm</a:t>
            </a:r>
            <a:r>
              <a:rPr lang="en-US" b="0" baseline="30000" dirty="0">
                <a:solidFill>
                  <a:schemeClr val="tx2">
                    <a:lumMod val="75000"/>
                  </a:schemeClr>
                </a:solidFill>
                <a:cs typeface="+mn-cs"/>
              </a:rPr>
              <a:t>3</a:t>
            </a:r>
          </a:p>
        </p:txBody>
      </p:sp>
      <p:pic>
        <p:nvPicPr>
          <p:cNvPr id="17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86543" y="1898135"/>
            <a:ext cx="1914524" cy="484644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" name="Picture 2" descr="Screen Shot 2014-09-19 at 11.52.08 PM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333" y="2412721"/>
            <a:ext cx="3903133" cy="98650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8139747" y="1972733"/>
            <a:ext cx="403120" cy="369332"/>
          </a:xfrm>
          <a:prstGeom prst="rect">
            <a:avLst/>
          </a:prstGeom>
          <a:solidFill>
            <a:schemeClr val="bg1"/>
          </a:solidFill>
        </p:spPr>
        <p:txBody>
          <a:bodyPr wrap="square" tIns="0" bIns="91440" rtlCol="0" anchor="t" anchorCtr="0">
            <a:spAutoFit/>
          </a:bodyPr>
          <a:lstStyle/>
          <a:p>
            <a:pPr algn="ctr"/>
            <a:r>
              <a:rPr lang="en-US" dirty="0" err="1" smtClean="0"/>
              <a:t>c</a:t>
            </a:r>
            <a:r>
              <a:rPr lang="en-US" baseline="-25000" dirty="0" err="1" smtClean="0"/>
              <a:t>D</a:t>
            </a:r>
            <a:endParaRPr lang="en-US" baseline="-25000" dirty="0"/>
          </a:p>
        </p:txBody>
      </p:sp>
    </p:spTree>
    <p:extLst>
      <p:ext uri="{BB962C8B-B14F-4D97-AF65-F5344CB8AC3E}">
        <p14:creationId xmlns:p14="http://schemas.microsoft.com/office/powerpoint/2010/main" val="6119496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Capture on the Nucleon: </a:t>
            </a:r>
            <a:r>
              <a:rPr lang="en-US" dirty="0" err="1" smtClean="0"/>
              <a:t>MuCap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noFill/>
          </a:ln>
        </p:spPr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Capture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χPT</a:t>
            </a:r>
            <a:r>
              <a:rPr lang="en-US" dirty="0" smtClean="0"/>
              <a:t> parameter free prediction:                 </a:t>
            </a:r>
            <a:r>
              <a:rPr lang="en-US" sz="2400" dirty="0" err="1" smtClean="0">
                <a:solidFill>
                  <a:srgbClr val="FF0000"/>
                </a:solidFill>
                <a:latin typeface="Arial"/>
                <a:cs typeface="Arial"/>
              </a:rPr>
              <a:t>g</a:t>
            </a:r>
            <a:r>
              <a:rPr lang="en-US" sz="2400" baseline="-25000" dirty="0" err="1" smtClean="0">
                <a:solidFill>
                  <a:srgbClr val="FF0000"/>
                </a:solidFill>
                <a:latin typeface="Arial"/>
                <a:cs typeface="Arial"/>
              </a:rPr>
              <a:t>P</a:t>
            </a:r>
            <a:r>
              <a:rPr lang="en-US" sz="2400" baseline="-25000" dirty="0" smtClean="0">
                <a:solidFill>
                  <a:srgbClr val="FF0000"/>
                </a:solidFill>
                <a:latin typeface="Arial"/>
                <a:cs typeface="Arial"/>
              </a:rPr>
              <a:t> </a:t>
            </a:r>
            <a:r>
              <a:rPr lang="en-US" sz="1800" dirty="0" smtClean="0">
                <a:solidFill>
                  <a:prstClr val="black"/>
                </a:solidFill>
                <a:latin typeface="Arial"/>
                <a:cs typeface="Arial"/>
              </a:rPr>
              <a:t> </a:t>
            </a:r>
            <a:r>
              <a:rPr lang="en-US" sz="1800" dirty="0">
                <a:solidFill>
                  <a:prstClr val="black"/>
                </a:solidFill>
                <a:latin typeface="Arial"/>
                <a:cs typeface="Arial"/>
              </a:rPr>
              <a:t>=   </a:t>
            </a:r>
            <a:r>
              <a:rPr lang="en-US" sz="2400" dirty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8.26  </a:t>
            </a: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0.23</a:t>
            </a:r>
            <a:br>
              <a:rPr lang="en-US" sz="2400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</a:br>
            <a:r>
              <a:rPr lang="en-US" sz="2400" dirty="0" smtClean="0">
                <a:solidFill>
                  <a:srgbClr val="FF0000"/>
                </a:solidFill>
                <a:latin typeface="Arial"/>
                <a:cs typeface="Arial"/>
                <a:sym typeface="Symbol" charset="0"/>
              </a:rPr>
              <a:t>     </a:t>
            </a:r>
            <a:r>
              <a:rPr lang="en-US" sz="1800" dirty="0" smtClean="0">
                <a:sym typeface="Symbol" charset="0"/>
              </a:rPr>
              <a:t>including uncertainty</a:t>
            </a:r>
          </a:p>
          <a:p>
            <a:r>
              <a:rPr lang="en-US" dirty="0" err="1" smtClean="0">
                <a:sym typeface="Symbol" charset="0"/>
              </a:rPr>
              <a:t>MuCap</a:t>
            </a:r>
            <a:r>
              <a:rPr lang="en-US" dirty="0" smtClean="0">
                <a:sym typeface="Symbol" charset="0"/>
              </a:rPr>
              <a:t> final result:</a:t>
            </a:r>
          </a:p>
          <a:p>
            <a:pPr marL="171450" lvl="1" indent="0"/>
            <a:r>
              <a:rPr lang="en-US" dirty="0" smtClean="0">
                <a:sym typeface="Symbol" charset="0"/>
              </a:rPr>
              <a:t>verifies basic prediction of low energy QCD </a:t>
            </a:r>
            <a:endParaRPr lang="en-US" dirty="0">
              <a:sym typeface="Symbo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>
          <a:xfrm>
            <a:off x="2063347" y="6329775"/>
            <a:ext cx="5036356" cy="324903"/>
          </a:xfrm>
        </p:spPr>
        <p:txBody>
          <a:bodyPr/>
          <a:lstStyle/>
          <a:p>
            <a:r>
              <a:rPr lang="en-US" smtClean="0"/>
              <a:t>MuSun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681133" y="994536"/>
            <a:ext cx="1332089" cy="501004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/>
          <a:lstStyle/>
          <a:p>
            <a:pPr marL="285750" indent="-285750" algn="l">
              <a:lnSpc>
                <a:spcPct val="90000"/>
              </a:lnSpc>
              <a:spcBef>
                <a:spcPct val="30000"/>
              </a:spcBef>
              <a:buClr>
                <a:schemeClr val="tx1"/>
              </a:buClr>
              <a:buSzPct val="75000"/>
              <a:buFont typeface="Monotype Sorts" charset="0"/>
              <a:buNone/>
            </a:pPr>
            <a:r>
              <a:rPr lang="en-US" dirty="0" smtClean="0">
                <a:sym typeface="Symbol" charset="0"/>
              </a:rPr>
              <a:t>rate</a:t>
            </a:r>
            <a:r>
              <a:rPr lang="en-US" sz="2800" dirty="0" smtClean="0">
                <a:solidFill>
                  <a:srgbClr val="FF0000"/>
                </a:solidFill>
                <a:latin typeface="Symbol" charset="0"/>
                <a:sym typeface="Symbol" charset="0"/>
              </a:rPr>
              <a:t> </a:t>
            </a:r>
            <a:r>
              <a:rPr lang="en-US" sz="3200" dirty="0">
                <a:solidFill>
                  <a:srgbClr val="FF0000"/>
                </a:solidFill>
                <a:latin typeface="Symbol" charset="0"/>
                <a:sym typeface="Symbol" charset="0"/>
              </a:rPr>
              <a:t>L</a:t>
            </a:r>
            <a:r>
              <a:rPr lang="en-US" sz="3200" baseline="-25000" dirty="0">
                <a:solidFill>
                  <a:srgbClr val="FF0000"/>
                </a:solidFill>
                <a:sym typeface="Symbol" charset="0"/>
              </a:rPr>
              <a:t>S</a:t>
            </a:r>
            <a:r>
              <a:rPr lang="en-US" sz="2800" dirty="0">
                <a:solidFill>
                  <a:srgbClr val="FF0000"/>
                </a:solidFill>
                <a:sym typeface="Symbol" charset="0"/>
              </a:rPr>
              <a:t>   </a:t>
            </a:r>
            <a:endParaRPr lang="en-US" sz="1600" baseline="30000" dirty="0"/>
          </a:p>
        </p:txBody>
      </p:sp>
      <p:pic>
        <p:nvPicPr>
          <p:cNvPr id="7" name="Picture 6" descr="Screen Shot 2014-09-07 at 7.22.29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1513" y="1851281"/>
            <a:ext cx="3224389" cy="518206"/>
          </a:xfrm>
          <a:prstGeom prst="rect">
            <a:avLst/>
          </a:prstGeom>
        </p:spPr>
      </p:pic>
      <p:pic>
        <p:nvPicPr>
          <p:cNvPr id="8" name="Picture 8" descr="Light upward diagonal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779" y="1692837"/>
            <a:ext cx="2791110" cy="808354"/>
          </a:xfrm>
          <a:prstGeom prst="rect">
            <a:avLst/>
          </a:prstGeom>
          <a:noFill/>
          <a:ln w="19050">
            <a:solidFill>
              <a:schemeClr val="tx2">
                <a:lumMod val="60000"/>
                <a:lumOff val="40000"/>
              </a:schemeClr>
            </a:solidFill>
            <a:miter lim="800000"/>
            <a:headEnd/>
            <a:tailEnd/>
          </a:ln>
          <a:effectLst>
            <a:outerShdw blurRad="63500" dist="107763" dir="2700000" algn="ctr" rotWithShape="0">
              <a:schemeClr val="bg2">
                <a:alpha val="5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2" name="Rectangle 51"/>
          <p:cNvSpPr>
            <a:spLocks noChangeArrowheads="1"/>
          </p:cNvSpPr>
          <p:nvPr/>
        </p:nvSpPr>
        <p:spPr bwMode="auto">
          <a:xfrm>
            <a:off x="5195779" y="3478092"/>
            <a:ext cx="2445581" cy="462307"/>
          </a:xfrm>
          <a:prstGeom prst="rect">
            <a:avLst/>
          </a:prstGeom>
          <a:noFill/>
          <a:ln w="19050" cmpd="sng">
            <a:solidFill>
              <a:srgbClr val="FF0000"/>
            </a:solidFill>
            <a:miter lim="800000"/>
            <a:headEnd/>
            <a:tailEnd/>
          </a:ln>
          <a:effectLst/>
        </p:spPr>
        <p:txBody>
          <a:bodyPr wrap="none" lIns="92075" tIns="46038" rIns="92075" bIns="46038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sz="2400" dirty="0" err="1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g</a:t>
            </a:r>
            <a:r>
              <a:rPr lang="de-DE" sz="2400" baseline="-25000" dirty="0" err="1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P</a:t>
            </a:r>
            <a:r>
              <a:rPr lang="de-DE" sz="2400" dirty="0" smtClean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 </a:t>
            </a:r>
            <a:r>
              <a:rPr lang="de-DE" sz="2400" dirty="0">
                <a:solidFill>
                  <a:schemeClr val="tx2">
                    <a:lumMod val="75000"/>
                  </a:schemeClr>
                </a:solidFill>
                <a:latin typeface="Arial"/>
                <a:cs typeface="Arial"/>
              </a:rPr>
              <a:t>= 8.06 ± 0.55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307451" y="4250938"/>
            <a:ext cx="3116882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Arial"/>
              <a:buChar char="•"/>
            </a:pPr>
            <a:r>
              <a:rPr lang="en-US" sz="1400" u="sng" dirty="0" smtClean="0">
                <a:solidFill>
                  <a:schemeClr val="accent5"/>
                </a:solidFill>
              </a:rPr>
              <a:t>PRL </a:t>
            </a:r>
            <a:r>
              <a:rPr lang="en-US" sz="1400" b="1" u="sng" dirty="0" smtClean="0">
                <a:solidFill>
                  <a:schemeClr val="accent5"/>
                </a:solidFill>
              </a:rPr>
              <a:t>110</a:t>
            </a:r>
            <a:r>
              <a:rPr lang="en-US" sz="1400" u="sng" dirty="0" smtClean="0">
                <a:solidFill>
                  <a:schemeClr val="accent5"/>
                </a:solidFill>
              </a:rPr>
              <a:t>, 012504 (2013)</a:t>
            </a:r>
            <a:r>
              <a:rPr lang="en-US" sz="1400" u="sng" dirty="0">
                <a:solidFill>
                  <a:schemeClr val="accent5"/>
                </a:solidFill>
              </a:rPr>
              <a:t/>
            </a:r>
            <a:br>
              <a:rPr lang="en-US" sz="1400" u="sng" dirty="0">
                <a:solidFill>
                  <a:schemeClr val="accent5"/>
                </a:solidFill>
              </a:rPr>
            </a:br>
            <a:r>
              <a:rPr lang="en-US" sz="1400" u="sng" dirty="0" smtClean="0">
                <a:solidFill>
                  <a:schemeClr val="accent5"/>
                </a:solidFill>
              </a:rPr>
              <a:t>APS Editor's spotlight</a:t>
            </a:r>
          </a:p>
          <a:p>
            <a:pPr marL="228600" indent="-228600">
              <a:buFont typeface="Arial"/>
              <a:buChar char="•"/>
            </a:pPr>
            <a:endParaRPr lang="en-US" sz="1400" u="sng" dirty="0">
              <a:solidFill>
                <a:schemeClr val="accent5"/>
              </a:solidFill>
            </a:endParaRPr>
          </a:p>
          <a:p>
            <a:pPr marL="228600" indent="-228600">
              <a:buFont typeface="Arial"/>
              <a:buChar char="•"/>
            </a:pPr>
            <a:r>
              <a:rPr lang="tr-TR" sz="1400" dirty="0" err="1">
                <a:solidFill>
                  <a:schemeClr val="accent5"/>
                </a:solidFill>
              </a:rPr>
              <a:t>Eur</a:t>
            </a:r>
            <a:r>
              <a:rPr lang="tr-TR" sz="1400" dirty="0">
                <a:solidFill>
                  <a:schemeClr val="accent5"/>
                </a:solidFill>
              </a:rPr>
              <a:t>. </a:t>
            </a:r>
            <a:r>
              <a:rPr lang="tr-TR" sz="1400" dirty="0" err="1">
                <a:solidFill>
                  <a:schemeClr val="accent5"/>
                </a:solidFill>
              </a:rPr>
              <a:t>Phys</a:t>
            </a:r>
            <a:r>
              <a:rPr lang="tr-TR" sz="1400" dirty="0">
                <a:solidFill>
                  <a:schemeClr val="accent5"/>
                </a:solidFill>
              </a:rPr>
              <a:t>. J. A </a:t>
            </a:r>
            <a:r>
              <a:rPr lang="tr-TR" sz="1400" b="1" dirty="0">
                <a:solidFill>
                  <a:schemeClr val="accent5"/>
                </a:solidFill>
              </a:rPr>
              <a:t>50</a:t>
            </a:r>
            <a:r>
              <a:rPr lang="tr-TR" sz="1400" dirty="0">
                <a:solidFill>
                  <a:schemeClr val="accent5"/>
                </a:solidFill>
              </a:rPr>
              <a:t>, 163 (2014) </a:t>
            </a:r>
          </a:p>
          <a:p>
            <a:pPr marL="228600" indent="-228600">
              <a:buFont typeface="Arial"/>
              <a:buChar char="•"/>
            </a:pPr>
            <a:endParaRPr lang="tr-TR" sz="1400" dirty="0">
              <a:solidFill>
                <a:schemeClr val="accent5"/>
              </a:solidFill>
            </a:endParaRPr>
          </a:p>
          <a:p>
            <a:pPr marL="228600" indent="-228600">
              <a:buFont typeface="Arial"/>
              <a:buChar char="•"/>
            </a:pPr>
            <a:r>
              <a:rPr lang="en-US" sz="1400" dirty="0" smtClean="0">
                <a:solidFill>
                  <a:schemeClr val="accent5"/>
                </a:solidFill>
              </a:rPr>
              <a:t>Phys. Rev. C, submitted 2/4/2015 </a:t>
            </a:r>
            <a:endParaRPr lang="en-US" sz="1400" dirty="0">
              <a:solidFill>
                <a:schemeClr val="accent5"/>
              </a:solidFill>
            </a:endParaRPr>
          </a:p>
          <a:p>
            <a:pPr marL="228600" indent="-228600">
              <a:buFont typeface="Arial"/>
              <a:buChar char="•"/>
            </a:pPr>
            <a:endParaRPr lang="en-US" sz="1400" u="sng" dirty="0">
              <a:solidFill>
                <a:schemeClr val="accent5"/>
              </a:solidFill>
            </a:endParaRPr>
          </a:p>
        </p:txBody>
      </p:sp>
      <p:pic>
        <p:nvPicPr>
          <p:cNvPr id="15" name="Picture 14" descr="Screen Shot 2014-09-07 at 7.54.10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9254" y="4064001"/>
            <a:ext cx="4231744" cy="279399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2998655" y="999068"/>
            <a:ext cx="2381515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effectLst>
            <a:innerShdw blurRad="114300">
              <a:prstClr val="black"/>
            </a:innerShdw>
          </a:effec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US" sz="2800" dirty="0" smtClean="0">
                <a:solidFill>
                  <a:srgbClr val="FFFF00"/>
                </a:solidFill>
              </a:rPr>
              <a:t> + p </a:t>
            </a:r>
            <a:r>
              <a:rPr lang="en-US" sz="2800" dirty="0" smtClean="0">
                <a:solidFill>
                  <a:srgbClr val="FFFF00"/>
                </a:solidFill>
                <a:sym typeface="Symbol" charset="0"/>
              </a:rPr>
              <a:t> n + </a:t>
            </a:r>
            <a:r>
              <a:rPr lang="en-US" sz="2800" dirty="0" smtClean="0">
                <a:solidFill>
                  <a:srgbClr val="FFFF00"/>
                </a:solidFill>
                <a:latin typeface="Symbol" charset="2"/>
                <a:cs typeface="Symbol" charset="2"/>
                <a:sym typeface="Symbol" charset="0"/>
              </a:rPr>
              <a:t>n</a:t>
            </a:r>
            <a:r>
              <a:rPr lang="en-US" sz="2800" dirty="0" smtClean="0">
                <a:solidFill>
                  <a:srgbClr val="FFFF00"/>
                </a:solidFill>
              </a:rPr>
              <a:t>  </a:t>
            </a:r>
            <a:endParaRPr lang="en-US" sz="28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41287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  <p:bldP spid="1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Effective Field Theory and </a:t>
            </a:r>
            <a:r>
              <a:rPr lang="en-US" dirty="0" err="1" smtClean="0"/>
              <a:t>Muon</a:t>
            </a:r>
            <a:r>
              <a:rPr lang="en-US" dirty="0" smtClean="0"/>
              <a:t> Capture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/>
          <a:lstStyle/>
          <a:p>
            <a:r>
              <a:rPr lang="en-US" dirty="0" err="1" smtClean="0"/>
              <a:t>χPT</a:t>
            </a:r>
            <a:r>
              <a:rPr lang="en-US" dirty="0" smtClean="0"/>
              <a:t>: low-energy EFT of fundamental theory QCD</a:t>
            </a:r>
          </a:p>
          <a:p>
            <a:pPr lvl="1"/>
            <a:r>
              <a:rPr lang="en-US" dirty="0" smtClean="0"/>
              <a:t>Foundations</a:t>
            </a:r>
          </a:p>
          <a:p>
            <a:pPr lvl="2"/>
            <a:r>
              <a:rPr lang="en-US" dirty="0" smtClean="0"/>
              <a:t>systematic expansion in Q/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χ</a:t>
            </a:r>
            <a:r>
              <a:rPr lang="en-US" baseline="-25000" dirty="0" smtClean="0"/>
              <a:t>,</a:t>
            </a:r>
            <a:r>
              <a:rPr lang="en-US" dirty="0" smtClean="0"/>
              <a:t>, </a:t>
            </a:r>
            <a:r>
              <a:rPr lang="en-US" dirty="0"/>
              <a:t>with </a:t>
            </a:r>
            <a:r>
              <a:rPr lang="en-US" dirty="0" err="1" smtClean="0"/>
              <a:t>Λ</a:t>
            </a:r>
            <a:r>
              <a:rPr lang="en-US" baseline="-25000" dirty="0" err="1" smtClean="0"/>
              <a:t>χ</a:t>
            </a:r>
            <a:r>
              <a:rPr lang="en-US" dirty="0" smtClean="0"/>
              <a:t>~ 1GeV</a:t>
            </a:r>
          </a:p>
          <a:p>
            <a:pPr lvl="2"/>
            <a:r>
              <a:rPr lang="en-US" dirty="0" smtClean="0"/>
              <a:t>low-energy degrees of freedom: </a:t>
            </a:r>
            <a:r>
              <a:rPr lang="en-US" dirty="0" smtClean="0">
                <a:latin typeface="Symbol" charset="2"/>
                <a:cs typeface="Symbol" charset="2"/>
              </a:rPr>
              <a:t>p</a:t>
            </a:r>
            <a:r>
              <a:rPr lang="en-US" dirty="0" smtClean="0"/>
              <a:t>, N, </a:t>
            </a:r>
            <a:br>
              <a:rPr lang="en-US" dirty="0" smtClean="0"/>
            </a:br>
            <a:r>
              <a:rPr lang="en-US" dirty="0" smtClean="0"/>
              <a:t>high-energy dynamics integrated out, low energy constants (LECs)</a:t>
            </a:r>
          </a:p>
          <a:p>
            <a:pPr lvl="1"/>
            <a:r>
              <a:rPr lang="en-US" dirty="0" smtClean="0">
                <a:solidFill>
                  <a:srgbClr val="C55A11"/>
                </a:solidFill>
              </a:rPr>
              <a:t>Virtues</a:t>
            </a:r>
          </a:p>
          <a:p>
            <a:pPr lvl="2"/>
            <a:r>
              <a:rPr lang="en-US" dirty="0" smtClean="0"/>
              <a:t>based on QCD, retains its symmetries</a:t>
            </a:r>
          </a:p>
          <a:p>
            <a:pPr lvl="2"/>
            <a:r>
              <a:rPr lang="en-US" dirty="0" smtClean="0"/>
              <a:t>assessment of uncertainty</a:t>
            </a:r>
          </a:p>
          <a:p>
            <a:pPr lvl="2"/>
            <a:r>
              <a:rPr lang="en-US" dirty="0" smtClean="0"/>
              <a:t>test of QCD symmetries</a:t>
            </a:r>
          </a:p>
          <a:p>
            <a:pPr lvl="2"/>
            <a:r>
              <a:rPr lang="en-US" dirty="0" smtClean="0"/>
              <a:t>nuclear physics derived from QCD, consistency between forces and currents</a:t>
            </a:r>
          </a:p>
          <a:p>
            <a:pPr lvl="2"/>
            <a:r>
              <a:rPr lang="en-US" dirty="0" smtClean="0"/>
              <a:t>model independent relation between different processes</a:t>
            </a:r>
            <a:endParaRPr lang="en-US" dirty="0"/>
          </a:p>
          <a:p>
            <a:r>
              <a:rPr lang="en-US" dirty="0" err="1" smtClean="0"/>
              <a:t>Muon</a:t>
            </a:r>
            <a:r>
              <a:rPr lang="en-US" dirty="0" smtClean="0"/>
              <a:t> Capture</a:t>
            </a:r>
          </a:p>
          <a:p>
            <a:pPr lvl="1"/>
            <a:r>
              <a:rPr lang="en-US" dirty="0" smtClean="0">
                <a:solidFill>
                  <a:srgbClr val="C55A11"/>
                </a:solidFill>
              </a:rPr>
              <a:t>tests electro-weak interaction on nucleon and lightest nuclei</a:t>
            </a:r>
          </a:p>
          <a:p>
            <a:pPr lvl="2"/>
            <a:r>
              <a:rPr lang="en-US" dirty="0" smtClean="0"/>
              <a:t>unique observables</a:t>
            </a:r>
          </a:p>
          <a:p>
            <a:pPr lvl="2"/>
            <a:r>
              <a:rPr lang="en-US" dirty="0" smtClean="0"/>
              <a:t>scarce information available</a:t>
            </a:r>
          </a:p>
          <a:p>
            <a:pPr lvl="1"/>
            <a:r>
              <a:rPr lang="en-US" dirty="0" smtClean="0">
                <a:solidFill>
                  <a:srgbClr val="C55A11"/>
                </a:solidFill>
              </a:rPr>
              <a:t>tremendous experimental progress with new technique </a:t>
            </a:r>
            <a:r>
              <a:rPr lang="en-US" b="1" dirty="0">
                <a:solidFill>
                  <a:srgbClr val="C55A11"/>
                </a:solidFill>
              </a:rPr>
              <a:t>at PSI </a:t>
            </a:r>
            <a:endParaRPr lang="en-US" dirty="0" smtClean="0">
              <a:solidFill>
                <a:srgbClr val="C55A11"/>
              </a:solidFill>
            </a:endParaRPr>
          </a:p>
          <a:p>
            <a:pPr lvl="2"/>
            <a:r>
              <a:rPr lang="en-US" dirty="0" smtClean="0"/>
              <a:t>from 10% to sub-percent: </a:t>
            </a:r>
            <a:r>
              <a:rPr lang="en-US" dirty="0" err="1" smtClean="0">
                <a:latin typeface="Symbol" charset="2"/>
                <a:cs typeface="Symbol" charset="2"/>
              </a:rPr>
              <a:t>m</a:t>
            </a:r>
            <a:r>
              <a:rPr lang="en-US" dirty="0" err="1" smtClean="0"/>
              <a:t>p</a:t>
            </a:r>
            <a:r>
              <a:rPr lang="en-US" dirty="0" smtClean="0"/>
              <a:t> (1%),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d(1.5% </a:t>
            </a:r>
            <a:r>
              <a:rPr lang="en-US" dirty="0" err="1" smtClean="0"/>
              <a:t>MuSun</a:t>
            </a:r>
            <a:r>
              <a:rPr lang="en-US" dirty="0" smtClean="0"/>
              <a:t> goal</a:t>
            </a:r>
            <a:r>
              <a:rPr lang="en-US" dirty="0"/>
              <a:t>)</a:t>
            </a:r>
            <a:r>
              <a:rPr lang="en-US" dirty="0" smtClean="0"/>
              <a:t>, </a:t>
            </a:r>
            <a:r>
              <a:rPr lang="en-US" dirty="0">
                <a:latin typeface="Symbol" charset="2"/>
                <a:cs typeface="Symbol" charset="2"/>
              </a:rPr>
              <a:t>m</a:t>
            </a:r>
            <a:r>
              <a:rPr lang="en-US" baseline="30000" dirty="0"/>
              <a:t>3</a:t>
            </a:r>
            <a:r>
              <a:rPr lang="en-US" dirty="0"/>
              <a:t>He (0.3%), </a:t>
            </a:r>
            <a:endParaRPr lang="en-US" dirty="0" smtClean="0"/>
          </a:p>
          <a:p>
            <a:pPr lvl="1"/>
            <a:endParaRPr lang="en-US" dirty="0" smtClean="0"/>
          </a:p>
          <a:p>
            <a:pPr lvl="2"/>
            <a:endParaRPr lang="en-US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20</a:t>
            </a:fld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1007533" y="2861733"/>
            <a:ext cx="6324600" cy="1371600"/>
          </a:xfrm>
          <a:prstGeom prst="rect">
            <a:avLst/>
          </a:prstGeom>
          <a:solidFill>
            <a:schemeClr val="accent2">
              <a:alpha val="29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035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MuCap</a:t>
            </a:r>
            <a:r>
              <a:rPr lang="en-US" dirty="0" smtClean="0"/>
              <a:t>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  <a:r>
              <a:rPr lang="en-US" dirty="0" err="1" smtClean="0"/>
              <a:t>MuSun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B540C-44DA-4F69-89C9-7C84606640D3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" name="Picture 4" descr="Screen Shot 2013-03-07 at 4.04.52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4067" y="1979614"/>
            <a:ext cx="3912089" cy="2720182"/>
          </a:xfrm>
          <a:prstGeom prst="rect">
            <a:avLst/>
          </a:prstGeom>
        </p:spPr>
      </p:pic>
      <p:pic>
        <p:nvPicPr>
          <p:cNvPr id="7" name="Picture 6" descr="Screen Shot 2015-02-05 at 3.04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35499" y="1701800"/>
            <a:ext cx="4119034" cy="3232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7603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Fusion Interference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22</a:t>
            </a:fld>
            <a:endParaRPr lang="en-US"/>
          </a:p>
        </p:txBody>
      </p:sp>
      <p:pic>
        <p:nvPicPr>
          <p:cNvPr id="7" name="Picture 6" descr="fusions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971" y="1012782"/>
            <a:ext cx="8249762" cy="4509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755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Muon</a:t>
            </a:r>
            <a:r>
              <a:rPr lang="en-US" dirty="0" smtClean="0"/>
              <a:t> Capture on the Deuteron: </a:t>
            </a:r>
            <a:r>
              <a:rPr lang="en-US" dirty="0" err="1" smtClean="0"/>
              <a:t>MuSun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923999"/>
            <a:ext cx="7886700" cy="5781601"/>
          </a:xfrm>
        </p:spPr>
        <p:txBody>
          <a:bodyPr>
            <a:normAutofit/>
          </a:bodyPr>
          <a:lstStyle/>
          <a:p>
            <a:r>
              <a:rPr lang="en-US" dirty="0" smtClean="0"/>
              <a:t>Main motivation</a:t>
            </a:r>
          </a:p>
          <a:p>
            <a:pPr lvl="1"/>
            <a:r>
              <a:rPr lang="en-US" dirty="0" smtClean="0"/>
              <a:t>Measure weak coupling of two-body axial current: “</a:t>
            </a:r>
            <a:r>
              <a:rPr lang="en-US" dirty="0" err="1" smtClean="0"/>
              <a:t>g</a:t>
            </a:r>
            <a:r>
              <a:rPr lang="en-US" baseline="-25000" dirty="0" err="1" smtClean="0"/>
              <a:t>A</a:t>
            </a:r>
            <a:r>
              <a:rPr lang="en-US" baseline="-25000" dirty="0" smtClean="0"/>
              <a:t> </a:t>
            </a:r>
            <a:r>
              <a:rPr lang="en-US" dirty="0" smtClean="0"/>
              <a:t>of 2N system”</a:t>
            </a:r>
          </a:p>
          <a:p>
            <a:r>
              <a:rPr lang="en-US" dirty="0" smtClean="0"/>
              <a:t>Theory</a:t>
            </a:r>
          </a:p>
          <a:p>
            <a:pPr lvl="1"/>
            <a:r>
              <a:rPr lang="en-US" dirty="0" smtClean="0"/>
              <a:t>potential models and MECs</a:t>
            </a:r>
          </a:p>
          <a:p>
            <a:pPr lvl="1"/>
            <a:r>
              <a:rPr lang="en-US" dirty="0" smtClean="0"/>
              <a:t>EFT</a:t>
            </a:r>
          </a:p>
          <a:p>
            <a:pPr lvl="2"/>
            <a:r>
              <a:rPr lang="en-US" dirty="0" smtClean="0"/>
              <a:t>pion less EFT, </a:t>
            </a:r>
            <a:r>
              <a:rPr lang="en-US" sz="1800" b="1" dirty="0" smtClean="0">
                <a:solidFill>
                  <a:srgbClr val="FF0000"/>
                </a:solidFill>
              </a:rPr>
              <a:t>L</a:t>
            </a:r>
            <a:r>
              <a:rPr lang="en-US" sz="1800" b="1" baseline="-25000" dirty="0" smtClean="0">
                <a:solidFill>
                  <a:srgbClr val="FF0000"/>
                </a:solidFill>
              </a:rPr>
              <a:t>1A</a:t>
            </a:r>
            <a:endParaRPr lang="en-US" sz="1800" b="1" dirty="0" smtClean="0">
              <a:solidFill>
                <a:srgbClr val="FF0000"/>
              </a:solidFill>
            </a:endParaRPr>
          </a:p>
          <a:p>
            <a:pPr lvl="2"/>
            <a:r>
              <a:rPr lang="en-US" dirty="0" err="1" smtClean="0"/>
              <a:t>HBχPT</a:t>
            </a:r>
            <a:r>
              <a:rPr lang="en-US" dirty="0" smtClean="0"/>
              <a:t>, </a:t>
            </a:r>
            <a:r>
              <a:rPr lang="en-US" sz="1800" b="1" dirty="0" err="1" smtClean="0">
                <a:solidFill>
                  <a:srgbClr val="FF0000"/>
                </a:solidFill>
              </a:rPr>
              <a:t>d</a:t>
            </a:r>
            <a:r>
              <a:rPr lang="en-US" sz="1800" b="1" baseline="30000" dirty="0" err="1" smtClean="0">
                <a:solidFill>
                  <a:srgbClr val="FF0000"/>
                </a:solidFill>
              </a:rPr>
              <a:t>R</a:t>
            </a:r>
            <a:r>
              <a:rPr lang="en-US" dirty="0" smtClean="0"/>
              <a:t> sole unknown LEC up to N</a:t>
            </a:r>
            <a:r>
              <a:rPr lang="en-US" baseline="30000" dirty="0" smtClean="0"/>
              <a:t>3</a:t>
            </a:r>
            <a:r>
              <a:rPr lang="en-US" dirty="0" smtClean="0"/>
              <a:t>LO</a:t>
            </a:r>
          </a:p>
          <a:p>
            <a:r>
              <a:rPr lang="en-US" dirty="0" smtClean="0"/>
              <a:t>Model independent connections via </a:t>
            </a:r>
            <a:r>
              <a:rPr lang="en-US" dirty="0" err="1" smtClean="0"/>
              <a:t>d</a:t>
            </a:r>
            <a:r>
              <a:rPr lang="en-US" baseline="30000" dirty="0" err="1" smtClean="0"/>
              <a:t>R</a:t>
            </a:r>
            <a:endParaRPr lang="en-US" baseline="30000" dirty="0" smtClean="0"/>
          </a:p>
          <a:p>
            <a:pPr lvl="1"/>
            <a:r>
              <a:rPr lang="en-US" dirty="0" smtClean="0"/>
              <a:t>2N weak processes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>
              <a:solidFill>
                <a:srgbClr val="843C0C"/>
              </a:solidFill>
            </a:endParaRPr>
          </a:p>
          <a:p>
            <a:pPr lvl="1"/>
            <a:r>
              <a:rPr lang="en-US" dirty="0" smtClean="0"/>
              <a:t>Nuclear forces</a:t>
            </a:r>
          </a:p>
          <a:p>
            <a:pPr lvl="2"/>
            <a:r>
              <a:rPr lang="en-US" dirty="0">
                <a:solidFill>
                  <a:srgbClr val="2B1D44"/>
                </a:solidFill>
              </a:rPr>
              <a:t>Three-body forces, </a:t>
            </a:r>
            <a:r>
              <a:rPr lang="en-US" dirty="0" err="1">
                <a:solidFill>
                  <a:srgbClr val="2B1D44"/>
                </a:solidFill>
              </a:rPr>
              <a:t>nn</a:t>
            </a:r>
            <a:r>
              <a:rPr lang="en-US" dirty="0">
                <a:solidFill>
                  <a:srgbClr val="2B1D44"/>
                </a:solidFill>
              </a:rPr>
              <a:t> scattering </a:t>
            </a:r>
            <a:r>
              <a:rPr lang="en-US" dirty="0" smtClean="0">
                <a:solidFill>
                  <a:srgbClr val="2B1D44"/>
                </a:solidFill>
              </a:rPr>
              <a:t>length</a:t>
            </a:r>
            <a:endParaRPr lang="en-US" dirty="0" smtClean="0">
              <a:solidFill>
                <a:srgbClr val="C55A11"/>
              </a:solidFill>
            </a:endParaRPr>
          </a:p>
          <a:p>
            <a:pPr lvl="1"/>
            <a:r>
              <a:rPr lang="en-US" dirty="0"/>
              <a:t>Matrix elements for 0</a:t>
            </a:r>
            <a:r>
              <a:rPr lang="en-US" dirty="0">
                <a:latin typeface="Symbol" charset="2"/>
                <a:cs typeface="Symbol" charset="2"/>
              </a:rPr>
              <a:t>n</a:t>
            </a:r>
            <a:r>
              <a:rPr lang="en-US" dirty="0"/>
              <a:t>2</a:t>
            </a:r>
            <a:r>
              <a:rPr lang="en-US" dirty="0">
                <a:latin typeface="Symbol" charset="2"/>
                <a:cs typeface="Symbol" charset="2"/>
              </a:rPr>
              <a:t>b</a:t>
            </a:r>
            <a:r>
              <a:rPr lang="en-US" dirty="0"/>
              <a:t> decay </a:t>
            </a:r>
          </a:p>
          <a:p>
            <a:pPr lvl="1"/>
            <a:endParaRPr lang="en-US" dirty="0"/>
          </a:p>
          <a:p>
            <a:pPr marL="176212" lvl="1" indent="0"/>
            <a:endParaRPr lang="en-US" dirty="0">
              <a:solidFill>
                <a:srgbClr val="2B1D44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3</a:t>
            </a:fld>
            <a:endParaRPr lang="en-US"/>
          </a:p>
        </p:txBody>
      </p:sp>
      <p:pic>
        <p:nvPicPr>
          <p:cNvPr id="30" name="Picture 29" descr="Screen Shot 2014-09-07 at 8.23.38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8814" y="2085437"/>
            <a:ext cx="2803726" cy="1338858"/>
          </a:xfrm>
          <a:prstGeom prst="rect">
            <a:avLst/>
          </a:prstGeom>
        </p:spPr>
      </p:pic>
      <p:sp>
        <p:nvSpPr>
          <p:cNvPr id="31" name="Rectangle 30"/>
          <p:cNvSpPr/>
          <p:nvPr/>
        </p:nvSpPr>
        <p:spPr>
          <a:xfrm>
            <a:off x="628650" y="4323787"/>
            <a:ext cx="336785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92100" lvl="1" indent="0">
              <a:buFontTx/>
              <a:buNone/>
              <a:defRPr/>
            </a:pP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Sun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	p p 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 d e</a:t>
            </a:r>
            <a:r>
              <a:rPr lang="en-US" baseline="30000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+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</a:t>
            </a:r>
          </a:p>
          <a:p>
            <a:pPr>
              <a:buSzPct val="75000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latin typeface="Symbol" charset="2"/>
                <a:cs typeface="Symbol" charset="2"/>
              </a:rPr>
              <a:t>  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latin typeface="Symbol" charset="2"/>
                <a:cs typeface="Symbol" charset="2"/>
              </a:rPr>
              <a:t> 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SNO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	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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e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d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 p p e</a:t>
            </a:r>
            <a:r>
              <a:rPr lang="en-US" baseline="30000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-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     (CC)</a:t>
            </a:r>
          </a:p>
          <a:p>
            <a:pPr>
              <a:buSzPct val="75000"/>
            </a:pP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		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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x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</a:rPr>
              <a:t> d 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 p n </a:t>
            </a:r>
            <a:r>
              <a:rPr lang="en-US" baseline="-25000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x</a:t>
            </a:r>
            <a:r>
              <a:rPr lang="en-US" dirty="0">
                <a:solidFill>
                  <a:schemeClr val="tx2">
                    <a:lumMod val="75000"/>
                  </a:schemeClr>
                </a:solidFill>
                <a:sym typeface="Symbol" charset="0"/>
              </a:rPr>
              <a:t>    (NC)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2" name="Picture 31" descr="Screen Shot 2013-03-20 at 10.09.50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502" y="4097441"/>
            <a:ext cx="5072239" cy="1345893"/>
          </a:xfrm>
          <a:prstGeom prst="rect">
            <a:avLst/>
          </a:prstGeom>
        </p:spPr>
      </p:pic>
      <p:pic>
        <p:nvPicPr>
          <p:cNvPr id="6" name="Picture 5" descr="Screen Shot 2014-09-19 at 12.17.14 PM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4516" y="5537200"/>
            <a:ext cx="4119417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9256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R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1851" y="867386"/>
            <a:ext cx="6700427" cy="398281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Determine Unknown LEC in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d Capture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/>
          </a:p>
          <a:p>
            <a:pPr lvl="1"/>
            <a:r>
              <a:rPr lang="en-US" dirty="0" smtClean="0"/>
              <a:t>                </a:t>
            </a:r>
            <a:r>
              <a:rPr lang="en-US" sz="1600" dirty="0" smtClean="0"/>
              <a:t> </a:t>
            </a:r>
            <a:r>
              <a:rPr lang="en-US" sz="1600" dirty="0" err="1" smtClean="0"/>
              <a:t>d</a:t>
            </a:r>
            <a:r>
              <a:rPr lang="en-US" sz="1600" baseline="30000" dirty="0" err="1" smtClean="0"/>
              <a:t>R</a:t>
            </a:r>
            <a:r>
              <a:rPr lang="en-US" sz="1600" dirty="0" smtClean="0"/>
              <a:t> fixed from more complicated 3N system (tritium beta decay),</a:t>
            </a:r>
            <a:br>
              <a:rPr lang="en-US" sz="1600" dirty="0" smtClean="0"/>
            </a:br>
            <a:r>
              <a:rPr lang="en-US" sz="1600" dirty="0" smtClean="0"/>
              <a:t>	          pion-less result omitted, as L</a:t>
            </a:r>
            <a:r>
              <a:rPr lang="en-US" sz="1600" baseline="-25000" dirty="0" smtClean="0"/>
              <a:t>1A</a:t>
            </a:r>
            <a:r>
              <a:rPr lang="en-US" sz="1600" dirty="0" smtClean="0"/>
              <a:t> has large errors.</a:t>
            </a:r>
            <a:endParaRPr lang="en-US" sz="1600" dirty="0"/>
          </a:p>
          <a:p>
            <a:pPr lvl="1"/>
            <a:r>
              <a:rPr lang="en-US" dirty="0" smtClean="0"/>
              <a:t>              </a:t>
            </a:r>
          </a:p>
          <a:p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  <a:cs typeface="Comic Sans MS"/>
              </a:rPr>
              <a:t>large improvement in experimental precision required</a:t>
            </a:r>
            <a:endParaRPr lang="en-US" b="1" dirty="0">
              <a:solidFill>
                <a:schemeClr val="accent2">
                  <a:lumMod val="75000"/>
                </a:schemeClr>
              </a:solidFill>
              <a:cs typeface="Comic Sans MS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4</a:t>
            </a:fld>
            <a:endParaRPr lang="en-US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5070593" y="867386"/>
            <a:ext cx="0" cy="140170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6791325" y="3438526"/>
            <a:ext cx="63499" cy="200024"/>
          </a:xfrm>
          <a:prstGeom prst="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 Box 6"/>
          <p:cNvSpPr txBox="1">
            <a:spLocks noChangeArrowheads="1"/>
          </p:cNvSpPr>
          <p:nvPr/>
        </p:nvSpPr>
        <p:spPr bwMode="auto">
          <a:xfrm>
            <a:off x="6722325" y="792145"/>
            <a:ext cx="290512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ja-JP" altLang="en-US" dirty="0">
                <a:solidFill>
                  <a:schemeClr val="accent6">
                    <a:lumMod val="75000"/>
                  </a:schemeClr>
                </a:solidFill>
                <a:latin typeface="Arial"/>
                <a:cs typeface="+mn-cs"/>
              </a:rPr>
              <a:t>“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latin typeface="Comic Sans MS" charset="0"/>
                <a:cs typeface="+mn-cs"/>
              </a:rPr>
              <a:t>Calibrate the Sun</a:t>
            </a:r>
            <a:r>
              <a:rPr lang="ja-JP" altLang="en-US" dirty="0">
                <a:solidFill>
                  <a:schemeClr val="accent6">
                    <a:lumMod val="75000"/>
                  </a:schemeClr>
                </a:solidFill>
                <a:latin typeface="Arial"/>
                <a:cs typeface="+mn-cs"/>
              </a:rPr>
              <a:t>”</a:t>
            </a:r>
            <a:endParaRPr lang="en-US" dirty="0">
              <a:solidFill>
                <a:schemeClr val="accent6">
                  <a:lumMod val="75000"/>
                </a:schemeClr>
              </a:solidFill>
              <a:latin typeface="Comic Sans MS" charset="0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3100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MuSun</a:t>
            </a:r>
            <a:r>
              <a:rPr lang="en-US" dirty="0" smtClean="0"/>
              <a:t> 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161066"/>
            <a:ext cx="8241812" cy="5015897"/>
          </a:xfrm>
        </p:spPr>
        <p:txBody>
          <a:bodyPr>
            <a:normAutofit/>
          </a:bodyPr>
          <a:lstStyle/>
          <a:p>
            <a:r>
              <a:rPr lang="en-US" dirty="0"/>
              <a:t>Measure </a:t>
            </a:r>
            <a:r>
              <a:rPr lang="en-US" dirty="0" smtClean="0"/>
              <a:t>rate </a:t>
            </a:r>
            <a:r>
              <a:rPr lang="en-US" sz="2400" b="1" dirty="0" err="1">
                <a:solidFill>
                  <a:srgbClr val="FF0000"/>
                </a:solidFill>
              </a:rPr>
              <a:t>Λ</a:t>
            </a:r>
            <a:r>
              <a:rPr lang="en-US" sz="2400" b="1" baseline="-25000" dirty="0" err="1">
                <a:solidFill>
                  <a:srgbClr val="FF0000"/>
                </a:solidFill>
              </a:rPr>
              <a:t>d</a:t>
            </a:r>
            <a:r>
              <a:rPr lang="en-US" dirty="0"/>
              <a:t> for </a:t>
            </a:r>
            <a:r>
              <a:rPr lang="en-US" dirty="0" err="1"/>
              <a:t>muon</a:t>
            </a:r>
            <a:r>
              <a:rPr lang="en-US" dirty="0"/>
              <a:t> capture on the deuteron </a:t>
            </a:r>
            <a:r>
              <a:rPr lang="en-US" dirty="0" smtClean="0"/>
              <a:t>to better than </a:t>
            </a:r>
            <a:r>
              <a:rPr lang="en-US" dirty="0"/>
              <a:t>1.5% </a:t>
            </a:r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1400" dirty="0" err="1" smtClean="0"/>
              <a:t>Λ</a:t>
            </a:r>
            <a:r>
              <a:rPr lang="en-US" sz="1400" baseline="-25000" dirty="0" err="1" smtClean="0"/>
              <a:t>d</a:t>
            </a:r>
            <a:r>
              <a:rPr lang="en-US" sz="1400" dirty="0" smtClean="0"/>
              <a:t> </a:t>
            </a:r>
            <a:r>
              <a:rPr lang="en-US" sz="1400" dirty="0"/>
              <a:t>denotes the capture rate from the doublet </a:t>
            </a:r>
            <a:br>
              <a:rPr lang="en-US" sz="1400" dirty="0"/>
            </a:br>
            <a:r>
              <a:rPr lang="en-US" sz="1400" dirty="0"/>
              <a:t>hyperfine state of the </a:t>
            </a:r>
            <a:r>
              <a:rPr lang="en-US" sz="1400" dirty="0">
                <a:latin typeface="Symbol" charset="2"/>
                <a:cs typeface="Symbol" charset="2"/>
              </a:rPr>
              <a:t>m</a:t>
            </a:r>
            <a:r>
              <a:rPr lang="en-US" sz="1400" dirty="0"/>
              <a:t>d atom in its 1S ground state. </a:t>
            </a:r>
          </a:p>
          <a:p>
            <a:pPr marL="0" indent="0">
              <a:buNone/>
            </a:pPr>
            <a:endParaRPr lang="en-US" sz="1600" dirty="0" smtClean="0"/>
          </a:p>
          <a:p>
            <a:r>
              <a:rPr lang="en-US" dirty="0" smtClean="0"/>
              <a:t>Determine the unknown LEC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educe uncertainty from 100% to ~20% in clean 2N system</a:t>
            </a:r>
          </a:p>
          <a:p>
            <a:pPr lvl="1"/>
            <a:r>
              <a:rPr lang="en-US" dirty="0" smtClean="0"/>
              <a:t>Calibrate theory for fundamental astrophysics reaction</a:t>
            </a:r>
          </a:p>
          <a:p>
            <a:pPr lvl="1"/>
            <a:r>
              <a:rPr lang="en-US" dirty="0" smtClean="0"/>
              <a:t>Verify current 3N based predictions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atural step in </a:t>
            </a:r>
            <a:r>
              <a:rPr lang="en-US" dirty="0" err="1" smtClean="0"/>
              <a:t>χPT</a:t>
            </a:r>
            <a:r>
              <a:rPr lang="en-US" dirty="0" smtClean="0"/>
              <a:t> formulation of nuclear physics</a:t>
            </a:r>
          </a:p>
          <a:p>
            <a:pPr lvl="1"/>
            <a:r>
              <a:rPr lang="en-US" dirty="0" smtClean="0"/>
              <a:t>Clarify current experimental discrepancies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5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46535" y="1794935"/>
            <a:ext cx="3342878" cy="5232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solidFill>
                  <a:srgbClr val="FFFF00"/>
                </a:solidFill>
                <a:latin typeface="Symbol" charset="2"/>
                <a:cs typeface="Symbol" charset="2"/>
              </a:rPr>
              <a:t>m</a:t>
            </a:r>
            <a:r>
              <a:rPr lang="en-US" sz="2800" dirty="0" smtClean="0">
                <a:solidFill>
                  <a:srgbClr val="FFFF00"/>
                </a:solidFill>
              </a:rPr>
              <a:t> + d </a:t>
            </a:r>
            <a:r>
              <a:rPr lang="en-US" sz="2800" dirty="0" smtClean="0">
                <a:solidFill>
                  <a:srgbClr val="FFFF00"/>
                </a:solidFill>
                <a:sym typeface="Symbol" charset="0"/>
              </a:rPr>
              <a:t> n + n + </a:t>
            </a:r>
            <a:r>
              <a:rPr lang="en-US" sz="2800" dirty="0" smtClean="0">
                <a:solidFill>
                  <a:srgbClr val="FFFF00"/>
                </a:solidFill>
                <a:latin typeface="Symbol" charset="2"/>
                <a:cs typeface="Symbol" charset="2"/>
                <a:sym typeface="Symbol" charset="0"/>
              </a:rPr>
              <a:t>n</a:t>
            </a:r>
            <a:r>
              <a:rPr lang="en-US" sz="2800" dirty="0" smtClean="0">
                <a:solidFill>
                  <a:srgbClr val="FFFF00"/>
                </a:solidFill>
              </a:rPr>
              <a:t>  </a:t>
            </a:r>
            <a:endParaRPr lang="en-US" sz="2800" dirty="0">
              <a:solidFill>
                <a:srgbClr val="FFFF00"/>
              </a:solidFill>
            </a:endParaRPr>
          </a:p>
        </p:txBody>
      </p:sp>
      <p:pic>
        <p:nvPicPr>
          <p:cNvPr id="7" name="Picture 6" descr="Screen Shot 2014-09-07 at 10.22.05 PM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53000" y="1658471"/>
            <a:ext cx="2599266" cy="1839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535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284098"/>
          <p:cNvSpPr>
            <a:spLocks noChangeArrowheads="1"/>
          </p:cNvSpPr>
          <p:nvPr/>
        </p:nvSpPr>
        <p:spPr bwMode="auto">
          <a:xfrm>
            <a:off x="3913304" y="850900"/>
            <a:ext cx="4991100" cy="60071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175">
            <a:noFill/>
            <a:round/>
            <a:headEnd/>
            <a:tailEnd/>
          </a:ln>
          <a:extLst/>
        </p:spPr>
        <p:txBody>
          <a:bodyPr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MuSun</a:t>
            </a:r>
            <a:r>
              <a:rPr lang="en-US" dirty="0" smtClean="0"/>
              <a:t> Experimental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>
                <a:solidFill>
                  <a:srgbClr val="2B1D44"/>
                </a:solidFill>
              </a:rPr>
              <a:t>Clear Interpretation </a:t>
            </a:r>
            <a:endParaRPr lang="en-US" b="1" dirty="0" smtClean="0">
              <a:solidFill>
                <a:srgbClr val="2B1D44"/>
              </a:solidFill>
            </a:endParaRP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Precision technique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Clean stops in D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endParaRPr lang="en-US" baseline="-25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Impurities &lt; 1ppb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H/D &lt; 100 ppm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3" descr="Screen shot 2011-09-14 at 2.18.01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8604" y="1093788"/>
            <a:ext cx="4092575" cy="226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284095" descr="Screen shot 2011-09-14 at 2.17.4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8604" y="3776663"/>
            <a:ext cx="4071938" cy="287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1284096"/>
          <p:cNvSpPr txBox="1">
            <a:spLocks noChangeArrowheads="1"/>
          </p:cNvSpPr>
          <p:nvPr/>
        </p:nvSpPr>
        <p:spPr bwMode="auto">
          <a:xfrm>
            <a:off x="7583604" y="3594100"/>
            <a:ext cx="1331913" cy="646113"/>
          </a:xfrm>
          <a:prstGeom prst="rect">
            <a:avLst/>
          </a:prstGeom>
          <a:solidFill>
            <a:srgbClr val="D4CAE8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Optimal conditions</a:t>
            </a:r>
          </a:p>
        </p:txBody>
      </p:sp>
      <p:sp>
        <p:nvSpPr>
          <p:cNvPr id="9" name="TextBox 141"/>
          <p:cNvSpPr txBox="1">
            <a:spLocks noChangeArrowheads="1"/>
          </p:cNvSpPr>
          <p:nvPr/>
        </p:nvSpPr>
        <p:spPr bwMode="auto">
          <a:xfrm>
            <a:off x="5757979" y="863600"/>
            <a:ext cx="3144838" cy="646113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1800" dirty="0">
                <a:solidFill>
                  <a:srgbClr val="000000"/>
                </a:solidFill>
                <a:latin typeface="Comic Sans MS" charset="0"/>
              </a:rPr>
              <a:t>complex, can one extract EW parameters ?</a:t>
            </a:r>
          </a:p>
        </p:txBody>
      </p:sp>
      <p:cxnSp>
        <p:nvCxnSpPr>
          <p:cNvPr id="12" name="Straight Connector 11"/>
          <p:cNvCxnSpPr/>
          <p:nvPr/>
        </p:nvCxnSpPr>
        <p:spPr>
          <a:xfrm>
            <a:off x="6756400" y="4025900"/>
            <a:ext cx="533400" cy="0"/>
          </a:xfrm>
          <a:prstGeom prst="line">
            <a:avLst/>
          </a:prstGeom>
          <a:ln w="57150" cmpd="sng">
            <a:solidFill>
              <a:srgbClr val="FF0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5807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MuSun</a:t>
            </a:r>
            <a:r>
              <a:rPr lang="en-US" dirty="0" smtClean="0"/>
              <a:t> Experimental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Clear Interpretation 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rgbClr val="2B1D44"/>
                </a:solidFill>
              </a:rPr>
              <a:t>Precision technique</a:t>
            </a:r>
          </a:p>
          <a:p>
            <a:endParaRPr lang="en-US" b="1" dirty="0">
              <a:solidFill>
                <a:srgbClr val="2B1D44"/>
              </a:solidFill>
            </a:endParaRPr>
          </a:p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Clean stops in D</a:t>
            </a:r>
            <a:r>
              <a:rPr lang="en-US" baseline="-250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endParaRPr lang="en-US" baseline="-25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Impurities &lt; 1ppb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H/D &lt; 100 ppm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7</a:t>
            </a:fld>
            <a:endParaRPr lang="en-US"/>
          </a:p>
        </p:txBody>
      </p:sp>
      <p:sp>
        <p:nvSpPr>
          <p:cNvPr id="7" name="Content Placeholder 1"/>
          <p:cNvSpPr txBox="1">
            <a:spLocks/>
          </p:cNvSpPr>
          <p:nvPr/>
        </p:nvSpPr>
        <p:spPr>
          <a:xfrm>
            <a:off x="3729212" y="924779"/>
            <a:ext cx="5120909" cy="5466205"/>
          </a:xfrm>
          <a:prstGeom prst="rect">
            <a:avLst/>
          </a:prstGeom>
          <a:solidFill>
            <a:srgbClr val="C55A11"/>
          </a:solidFill>
        </p:spPr>
        <p:txBody>
          <a:bodyPr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</a:rPr>
              <a:t>m</a:t>
            </a:r>
            <a:r>
              <a:rPr lang="en-US" dirty="0" err="1">
                <a:solidFill>
                  <a:schemeClr val="bg1"/>
                </a:solidFill>
              </a:rPr>
              <a:t>d</a:t>
            </a:r>
            <a:r>
              <a:rPr lang="en-US" dirty="0" err="1" smtClean="0">
                <a:solidFill>
                  <a:schemeClr val="bg1"/>
                </a:solidFill>
                <a:sym typeface="Symbol" charset="0"/>
              </a:rPr>
              <a:t>nn</a:t>
            </a:r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  <a:sym typeface="Symbol" charset="0"/>
              </a:rPr>
              <a:t>n</a:t>
            </a:r>
            <a:r>
              <a:rPr lang="en-US" dirty="0" smtClean="0">
                <a:solidFill>
                  <a:schemeClr val="bg1"/>
                </a:solidFill>
                <a:sym typeface="Symbol" charset="0"/>
              </a:rPr>
              <a:t> rare, only 0.1% of </a:t>
            </a:r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  <a:sym typeface="Symbol" charset="0"/>
              </a:rPr>
              <a:t>m</a:t>
            </a:r>
            <a:r>
              <a:rPr lang="en-US" dirty="0" err="1" smtClean="0">
                <a:solidFill>
                  <a:schemeClr val="bg1"/>
                </a:solidFill>
                <a:sym typeface="Symbol" charset="0"/>
              </a:rPr>
              <a:t>e</a:t>
            </a:r>
            <a:r>
              <a:rPr lang="en-US" dirty="0" err="1" smtClean="0">
                <a:solidFill>
                  <a:schemeClr val="bg1"/>
                </a:solidFill>
                <a:latin typeface="Symbol" charset="2"/>
                <a:cs typeface="Symbol" charset="2"/>
                <a:sym typeface="Symbol" charset="0"/>
              </a:rPr>
              <a:t>nn</a:t>
            </a:r>
            <a:endParaRPr lang="en-US" dirty="0" smtClean="0">
              <a:solidFill>
                <a:schemeClr val="bg1"/>
              </a:solidFill>
              <a:latin typeface="Symbol" charset="2"/>
              <a:cs typeface="Symbol" charset="2"/>
              <a:sym typeface="Symbol" charset="0"/>
            </a:endParaRPr>
          </a:p>
          <a:p>
            <a:pPr lvl="1"/>
            <a:r>
              <a:rPr lang="en-US" dirty="0" smtClean="0">
                <a:solidFill>
                  <a:schemeClr val="bg1"/>
                </a:solidFill>
                <a:sym typeface="Symbol" charset="0"/>
              </a:rPr>
              <a:t>neutron detection not precise enough</a:t>
            </a:r>
          </a:p>
          <a:p>
            <a:pPr lvl="1"/>
            <a:endParaRPr lang="en-US" dirty="0" smtClean="0">
              <a:solidFill>
                <a:schemeClr val="bg1"/>
              </a:solidFill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r>
              <a:rPr lang="en-US" dirty="0" smtClean="0">
                <a:solidFill>
                  <a:schemeClr val="bg1"/>
                </a:solidFill>
                <a:sym typeface="Symbol" charset="0"/>
              </a:rPr>
              <a:t>Lifetime method</a:t>
            </a: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dirty="0" smtClean="0">
              <a:sym typeface="Symbol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5897"/>
                </a:solidFill>
                <a:latin typeface="Symbol" charset="0"/>
                <a:ea typeface="ＭＳ Ｐゴシック" charset="0"/>
              </a:rPr>
              <a:t>  </a:t>
            </a:r>
          </a:p>
          <a:p>
            <a:pPr>
              <a:defRPr/>
            </a:pPr>
            <a:endParaRPr lang="en-US" dirty="0" smtClean="0">
              <a:solidFill>
                <a:srgbClr val="2F5897"/>
              </a:solidFill>
              <a:latin typeface="Symbol" charset="0"/>
              <a:ea typeface="ＭＳ Ｐゴシック" charset="0"/>
            </a:endParaRPr>
          </a:p>
          <a:p>
            <a:pPr marL="0" indent="0">
              <a:buNone/>
              <a:defRPr/>
            </a:pPr>
            <a:r>
              <a:rPr lang="en-US" dirty="0" smtClean="0">
                <a:solidFill>
                  <a:srgbClr val="2F5897"/>
                </a:solidFill>
                <a:latin typeface="Symbol" charset="0"/>
                <a:ea typeface="ＭＳ Ｐゴシック" charset="0"/>
              </a:rPr>
              <a:t>  </a:t>
            </a:r>
            <a:r>
              <a:rPr lang="en-US" b="1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</a:t>
            </a:r>
            <a:r>
              <a:rPr lang="en-US" b="1" baseline="-25000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S</a:t>
            </a:r>
            <a:r>
              <a:rPr lang="en-US" b="1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 = 1/</a:t>
            </a:r>
            <a:r>
              <a:rPr lang="en-US" b="1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</a:t>
            </a:r>
            <a:r>
              <a:rPr lang="en-US" b="1" baseline="-25000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-</a:t>
            </a:r>
            <a:r>
              <a:rPr lang="en-US" b="1" dirty="0" smtClean="0">
                <a:solidFill>
                  <a:srgbClr val="FFFFFF"/>
                </a:solidFill>
                <a:latin typeface="Arial" charset="0"/>
                <a:ea typeface="ＭＳ Ｐゴシック" charset="0"/>
              </a:rPr>
              <a:t> - 1/</a:t>
            </a:r>
            <a:r>
              <a:rPr lang="en-US" b="1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</a:t>
            </a:r>
            <a:r>
              <a:rPr lang="en-US" b="1" baseline="-25000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+</a:t>
            </a:r>
          </a:p>
          <a:p>
            <a:pPr marL="0" indent="0">
              <a:buNone/>
              <a:defRPr/>
            </a:pPr>
            <a:r>
              <a:rPr lang="en-US" baseline="-25000" dirty="0" smtClean="0">
                <a:solidFill>
                  <a:srgbClr val="FFFFFF"/>
                </a:solidFill>
                <a:latin typeface="Symbol" charset="0"/>
                <a:ea typeface="ＭＳ Ｐゴシック" charset="0"/>
              </a:rPr>
              <a:t>   </a:t>
            </a:r>
            <a:r>
              <a:rPr lang="en-US" dirty="0" smtClean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</a:rPr>
              <a:t>measure</a:t>
            </a:r>
            <a:r>
              <a:rPr lang="en-US" baseline="-25000" dirty="0" smtClean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</a:rPr>
              <a:t> </a:t>
            </a:r>
            <a:r>
              <a:rPr lang="en-US" sz="2800" dirty="0" smtClean="0">
                <a:solidFill>
                  <a:srgbClr val="FFFFFF"/>
                </a:solidFill>
                <a:latin typeface="Symbol" charset="2"/>
                <a:ea typeface="ＭＳ Ｐゴシック" charset="0"/>
                <a:cs typeface="Symbol" charset="2"/>
              </a:rPr>
              <a:t></a:t>
            </a:r>
            <a:r>
              <a:rPr lang="en-US" sz="2800" baseline="-25000" dirty="0" smtClean="0">
                <a:solidFill>
                  <a:srgbClr val="FFFFFF"/>
                </a:solidFill>
                <a:latin typeface="Symbol" charset="2"/>
                <a:ea typeface="ＭＳ Ｐゴシック" charset="0"/>
                <a:cs typeface="Symbol" charset="2"/>
              </a:rPr>
              <a:t></a:t>
            </a:r>
            <a:r>
              <a:rPr lang="en-US" baseline="-25000" dirty="0" smtClean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</a:rPr>
              <a:t>  </a:t>
            </a:r>
            <a:r>
              <a:rPr lang="en-US" dirty="0" smtClean="0">
                <a:solidFill>
                  <a:srgbClr val="FFFFFF"/>
                </a:solidFill>
                <a:latin typeface="Comic Sans MS"/>
                <a:ea typeface="ＭＳ Ｐゴシック" charset="0"/>
                <a:cs typeface="Comic Sans MS"/>
              </a:rPr>
              <a:t>to 10ppm</a:t>
            </a:r>
            <a:endParaRPr lang="en-US" baseline="-25000" dirty="0" smtClean="0">
              <a:solidFill>
                <a:srgbClr val="FFFFFF"/>
              </a:solidFill>
              <a:latin typeface="Comic Sans MS"/>
              <a:ea typeface="ＭＳ Ｐゴシック" charset="0"/>
              <a:cs typeface="Comic Sans MS"/>
            </a:endParaRPr>
          </a:p>
          <a:p>
            <a:pPr marL="169863" lvl="1" indent="0">
              <a:buFont typeface="Arial" panose="020B0604020202020204" pitchFamily="34" charset="0"/>
              <a:buNone/>
            </a:pPr>
            <a:endParaRPr lang="en-US" b="1" dirty="0"/>
          </a:p>
        </p:txBody>
      </p:sp>
      <p:pic>
        <p:nvPicPr>
          <p:cNvPr id="10" name="Picture 4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186" y="2408440"/>
            <a:ext cx="4214907" cy="2376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420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MuSun</a:t>
            </a:r>
            <a:r>
              <a:rPr lang="en-US" dirty="0" smtClean="0"/>
              <a:t> Experimental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Clear Interpretation 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Precision technique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rgbClr val="2B1D44"/>
                </a:solidFill>
              </a:rPr>
              <a:t>Clean stops in D</a:t>
            </a:r>
            <a:r>
              <a:rPr lang="en-US" b="1" baseline="-25000" dirty="0">
                <a:solidFill>
                  <a:srgbClr val="2B1D44"/>
                </a:solidFill>
              </a:rPr>
              <a:t>2</a:t>
            </a:r>
          </a:p>
          <a:p>
            <a:endParaRPr lang="en-US" baseline="-25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Impurities &lt; 1ppb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H/D &lt; 100 ppm</a:t>
            </a:r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872750" y="1353381"/>
            <a:ext cx="45529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/>
              <a:t>cryo</a:t>
            </a:r>
            <a:r>
              <a:rPr lang="en-US" sz="2000" b="1" dirty="0" smtClean="0"/>
              <a:t> TPC as active target, 3-d tracking</a:t>
            </a:r>
            <a:endParaRPr lang="en-US" sz="2000" b="1" dirty="0"/>
          </a:p>
        </p:txBody>
      </p:sp>
      <p:pic>
        <p:nvPicPr>
          <p:cNvPr id="7" name="Picture 2" descr="tp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02013" y="1790700"/>
            <a:ext cx="5524500" cy="403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0420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MuSun</a:t>
            </a:r>
            <a:r>
              <a:rPr lang="en-US" dirty="0" smtClean="0"/>
              <a:t> Experimental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chemeClr val="tx2">
                    <a:lumMod val="60000"/>
                    <a:lumOff val="40000"/>
                  </a:schemeClr>
                </a:solidFill>
              </a:rPr>
              <a:t>Clear Interpretation 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Precision technique</a:t>
            </a:r>
          </a:p>
          <a:p>
            <a:endParaRPr lang="en-US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Clean stops in D</a:t>
            </a:r>
            <a:r>
              <a:rPr lang="en-US" baseline="-25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</a:t>
            </a:r>
          </a:p>
          <a:p>
            <a:endParaRPr lang="en-US" baseline="-250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en-US" b="1" dirty="0">
                <a:solidFill>
                  <a:srgbClr val="2B1D44"/>
                </a:solidFill>
              </a:rPr>
              <a:t>Impurities &lt; 1ppb</a:t>
            </a:r>
          </a:p>
          <a:p>
            <a:endParaRPr lang="en-US" b="1" dirty="0">
              <a:solidFill>
                <a:srgbClr val="2B1D44"/>
              </a:solidFill>
            </a:endParaRPr>
          </a:p>
          <a:p>
            <a:r>
              <a:rPr lang="en-US" b="1" dirty="0">
                <a:solidFill>
                  <a:srgbClr val="2B1D44"/>
                </a:solidFill>
              </a:rPr>
              <a:t>H/D &lt; 100 ppm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4DC9DE-A07E-4CDF-9906-AD30B3EBD3E7}" type="slidenum">
              <a:rPr lang="en-US" smtClean="0"/>
              <a:t>9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4591050" y="1161066"/>
            <a:ext cx="3938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Continuous purification system, PNPI</a:t>
            </a:r>
            <a:endParaRPr lang="en-US" dirty="0"/>
          </a:p>
        </p:txBody>
      </p:sp>
      <p:pic>
        <p:nvPicPr>
          <p:cNvPr id="8" name="Picture 7" descr="Screen Shot 2014-09-07 at 10.46.00 P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41967" y="1744132"/>
            <a:ext cx="5032699" cy="4224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0420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NPA_Review_V2">
  <a:themeElements>
    <a:clrScheme name="Custom 5">
      <a:dk1>
        <a:sysClr val="windowText" lastClr="000000"/>
      </a:dk1>
      <a:lt1>
        <a:sysClr val="window" lastClr="FFFFFF"/>
      </a:lt1>
      <a:dk2>
        <a:srgbClr val="39275B"/>
      </a:dk2>
      <a:lt2>
        <a:srgbClr val="DFDDE8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CENPA_Review_V2" id="{FA74210C-640B-4454-8025-4862257EDD7C}" vid="{C8FA49C0-48E2-4FCB-AC39-F71D4FB049E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CENPA_Review</Template>
  <TotalTime>7997</TotalTime>
  <Words>736</Words>
  <Application>Microsoft Macintosh PowerPoint</Application>
  <PresentationFormat>On-screen Show (4:3)</PresentationFormat>
  <Paragraphs>292</Paragraphs>
  <Slides>22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CENPA_Review_V2</vt:lpstr>
      <vt:lpstr>MuSun Experiment Muon Capture on the Deuteron</vt:lpstr>
      <vt:lpstr>Muon Capture on the Nucleon: MuCap</vt:lpstr>
      <vt:lpstr>Muon Capture on the Deuteron: MuSun</vt:lpstr>
      <vt:lpstr>Determine Unknown LEC in md Capture ?</vt:lpstr>
      <vt:lpstr>MuSun Goals</vt:lpstr>
      <vt:lpstr>MuSun Experimental Strategy</vt:lpstr>
      <vt:lpstr>MuSun Experimental Strategy</vt:lpstr>
      <vt:lpstr>MuSun Experimental Strategy</vt:lpstr>
      <vt:lpstr>MuSun Experimental Strategy</vt:lpstr>
      <vt:lpstr>Experimental Setup</vt:lpstr>
      <vt:lpstr>Events in TPC</vt:lpstr>
      <vt:lpstr>Full Monte Carlo Developed</vt:lpstr>
      <vt:lpstr>Challenges and Solutions: New TPC</vt:lpstr>
      <vt:lpstr>Challenges and Solutions: Purity</vt:lpstr>
      <vt:lpstr>Performance Run 2014</vt:lpstr>
      <vt:lpstr>Status and Beam Request</vt:lpstr>
      <vt:lpstr>The Team</vt:lpstr>
      <vt:lpstr>Backup Slides</vt:lpstr>
      <vt:lpstr>PowerPoint Presentation</vt:lpstr>
      <vt:lpstr>Effective Field Theory and Muon Capture</vt:lpstr>
      <vt:lpstr>MuCap vs MuSun</vt:lpstr>
      <vt:lpstr>Fusion Interference</vt:lpstr>
    </vt:vector>
  </TitlesOfParts>
  <Company>University of Washington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SNO and SNO+</dc:title>
  <dc:creator>Nikolai Tolich</dc:creator>
  <cp:lastModifiedBy>Peter Kammel</cp:lastModifiedBy>
  <cp:revision>322</cp:revision>
  <cp:lastPrinted>2015-02-06T23:04:53Z</cp:lastPrinted>
  <dcterms:created xsi:type="dcterms:W3CDTF">2011-06-07T17:40:44Z</dcterms:created>
  <dcterms:modified xsi:type="dcterms:W3CDTF">2015-02-09T20:41:50Z</dcterms:modified>
</cp:coreProperties>
</file>