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63" r:id="rId2"/>
    <p:sldId id="877" r:id="rId3"/>
    <p:sldId id="913" r:id="rId4"/>
    <p:sldId id="774" r:id="rId5"/>
    <p:sldId id="897" r:id="rId6"/>
    <p:sldId id="901" r:id="rId7"/>
    <p:sldId id="902" r:id="rId8"/>
    <p:sldId id="818" r:id="rId9"/>
    <p:sldId id="908" r:id="rId10"/>
    <p:sldId id="826" r:id="rId11"/>
    <p:sldId id="836" r:id="rId12"/>
    <p:sldId id="841" r:id="rId13"/>
    <p:sldId id="911" r:id="rId14"/>
    <p:sldId id="776" r:id="rId15"/>
    <p:sldId id="914" r:id="rId16"/>
    <p:sldId id="919" r:id="rId17"/>
    <p:sldId id="921" r:id="rId18"/>
    <p:sldId id="925" r:id="rId19"/>
    <p:sldId id="934" r:id="rId20"/>
    <p:sldId id="929" r:id="rId21"/>
    <p:sldId id="916" r:id="rId22"/>
    <p:sldId id="918" r:id="rId23"/>
    <p:sldId id="920" r:id="rId24"/>
    <p:sldId id="945" r:id="rId25"/>
    <p:sldId id="946" r:id="rId26"/>
    <p:sldId id="845" r:id="rId27"/>
    <p:sldId id="779" r:id="rId28"/>
    <p:sldId id="947" r:id="rId29"/>
    <p:sldId id="949" r:id="rId30"/>
    <p:sldId id="868" r:id="rId31"/>
    <p:sldId id="885" r:id="rId32"/>
    <p:sldId id="875" r:id="rId33"/>
    <p:sldId id="876" r:id="rId34"/>
    <p:sldId id="830" r:id="rId35"/>
    <p:sldId id="922" r:id="rId36"/>
    <p:sldId id="932" r:id="rId37"/>
    <p:sldId id="933" r:id="rId38"/>
    <p:sldId id="950" r:id="rId39"/>
    <p:sldId id="951" r:id="rId40"/>
    <p:sldId id="952" r:id="rId41"/>
    <p:sldId id="953" r:id="rId4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409"/>
    <a:srgbClr val="FFFBE7"/>
    <a:srgbClr val="E5FFEB"/>
    <a:srgbClr val="DBF3FF"/>
    <a:srgbClr val="F0B35B"/>
    <a:srgbClr val="FEFF92"/>
    <a:srgbClr val="4FAAFF"/>
    <a:srgbClr val="008000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20" autoAdjust="0"/>
    <p:restoredTop sz="99488" autoAdjust="0"/>
  </p:normalViewPr>
  <p:slideViewPr>
    <p:cSldViewPr>
      <p:cViewPr varScale="1">
        <p:scale>
          <a:sx n="98" d="100"/>
          <a:sy n="98" d="100"/>
        </p:scale>
        <p:origin x="-4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3384"/>
    </p:cViewPr>
  </p:sorterViewPr>
  <p:gridSpacing cx="114300" cy="1143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6BF7B-10BD-C849-BA63-6FC7AD4775FC}" type="datetimeFigureOut">
              <a:rPr lang="en-US" smtClean="0"/>
              <a:pPr/>
              <a:t>09/02/2015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A4BA9-E3A8-D345-92EA-1B77AAFD8E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539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077466D-7B95-4432-B622-0A561FD9041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6589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3111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77466D-7B95-4432-B622-0A561FD90412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62879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85946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F35AC-05AD-4EEE-BA15-30392199D58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073AC-E040-42E4-8BB5-E5BED4D831E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1FA73-0E7E-40EA-AF04-FCDCA67A71C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DE9C9-B077-41EE-B1A6-5053CDA36AC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5E86B-CE73-4176-B750-5084DCD01C8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19BDC-3104-4B43-83B1-4A7EABE6345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20752-DECA-4364-AAF5-129140B1D28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66E06-B1CA-4937-9195-8B025913642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10A9C-0240-456B-8F68-BFD600626F6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BC987-85B3-4EF6-BE10-94691D8D544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A4C55-C3CD-447C-BF44-E646CEB458B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8700" y="381000"/>
            <a:ext cx="6934200" cy="6096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3429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Garamond"/>
                <a:cs typeface="Garamond"/>
              </a:defRPr>
            </a:lvl1pPr>
          </a:lstStyle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74696" y="65151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Garamond"/>
                <a:cs typeface="Garamond"/>
              </a:defRPr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Garamond"/>
                <a:cs typeface="Garamond"/>
              </a:defRPr>
            </a:lvl1pPr>
          </a:lstStyle>
          <a:p>
            <a:fld id="{0CD1147A-D69D-4DDA-885E-58B45A48C3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Garamond"/>
          <a:ea typeface="+mj-ea"/>
          <a:cs typeface="Garamond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Garamond"/>
          <a:ea typeface="+mn-ea"/>
          <a:cs typeface="Garamond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Garamond"/>
          <a:cs typeface="Garamond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Garamond"/>
          <a:cs typeface="Garamond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Garamond"/>
          <a:cs typeface="Garamond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Garamond"/>
          <a:cs typeface="Garamond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8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8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8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8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0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Excel_Sheet1.xlsx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5"/>
            <a:ext cx="7200900" cy="1069975"/>
          </a:xfrm>
          <a:ln/>
        </p:spPr>
        <p:txBody>
          <a:bodyPr anchor="t"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CC"/>
                </a:solidFill>
              </a:rPr>
              <a:t>MEG-II CDCH status</a:t>
            </a:r>
            <a:endParaRPr lang="en-US" sz="2800" dirty="0">
              <a:solidFill>
                <a:srgbClr val="0000CC"/>
              </a:solidFill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914900" y="4686300"/>
            <a:ext cx="3733800" cy="800100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Marco Grassi</a:t>
            </a:r>
          </a:p>
          <a:p>
            <a:r>
              <a:rPr lang="en-US" sz="1800" dirty="0" smtClean="0"/>
              <a:t>PSI</a:t>
            </a:r>
            <a:r>
              <a:rPr lang="en-US" sz="1800" dirty="0" smtClean="0"/>
              <a:t>, 9 Feb 2015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Double side readout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0"/>
            <a:ext cx="8229600" cy="1143000"/>
          </a:xfrm>
        </p:spPr>
        <p:txBody>
          <a:bodyPr/>
          <a:lstStyle/>
          <a:p>
            <a:r>
              <a:rPr lang="en-GB" sz="2000" dirty="0" smtClean="0">
                <a:solidFill>
                  <a:srgbClr val="0000CC"/>
                </a:solidFill>
              </a:rPr>
              <a:t>MEGII environment will be crowded </a:t>
            </a:r>
            <a:r>
              <a:rPr lang="en-GB" sz="2000" dirty="0">
                <a:solidFill>
                  <a:srgbClr val="0000CC"/>
                </a:solidFill>
              </a:rPr>
              <a:t>and event filter </a:t>
            </a:r>
            <a:r>
              <a:rPr lang="en-GB" sz="2000" dirty="0" smtClean="0">
                <a:solidFill>
                  <a:srgbClr val="0000CC"/>
                </a:solidFill>
              </a:rPr>
              <a:t>might </a:t>
            </a:r>
            <a:r>
              <a:rPr lang="en-GB" sz="2000" dirty="0">
                <a:solidFill>
                  <a:srgbClr val="0000CC"/>
                </a:solidFill>
              </a:rPr>
              <a:t>require large computational time </a:t>
            </a:r>
            <a:r>
              <a:rPr lang="en-GB" sz="2000" dirty="0" smtClean="0">
                <a:solidFill>
                  <a:srgbClr val="0000CC"/>
                </a:solidFill>
              </a:rPr>
              <a:t>Tracking is </a:t>
            </a:r>
            <a:r>
              <a:rPr lang="en-GB" sz="2000" dirty="0" smtClean="0">
                <a:solidFill>
                  <a:srgbClr val="008000"/>
                </a:solidFill>
              </a:rPr>
              <a:t>greatly </a:t>
            </a:r>
            <a:r>
              <a:rPr lang="en-GB" sz="2000" dirty="0">
                <a:solidFill>
                  <a:srgbClr val="008000"/>
                </a:solidFill>
              </a:rPr>
              <a:t>simplified </a:t>
            </a:r>
            <a:r>
              <a:rPr lang="en-GB" sz="2000" dirty="0">
                <a:solidFill>
                  <a:srgbClr val="0000CC"/>
                </a:solidFill>
              </a:rPr>
              <a:t>and a </a:t>
            </a:r>
            <a:r>
              <a:rPr lang="en-GB" sz="2000" dirty="0">
                <a:solidFill>
                  <a:srgbClr val="008000"/>
                </a:solidFill>
              </a:rPr>
              <a:t>redundancy margin </a:t>
            </a:r>
            <a:r>
              <a:rPr lang="en-GB" sz="2000" dirty="0">
                <a:solidFill>
                  <a:srgbClr val="0000CC"/>
                </a:solidFill>
              </a:rPr>
              <a:t>is added </a:t>
            </a:r>
            <a:r>
              <a:rPr lang="en-GB" sz="2000" dirty="0">
                <a:solidFill>
                  <a:srgbClr val="CC0409"/>
                </a:solidFill>
              </a:rPr>
              <a:t>if a coarse longitudinal hit position is obtained by a double wire readout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3365" y="2514600"/>
            <a:ext cx="3522035" cy="28575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7200" y="2400300"/>
            <a:ext cx="4686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GB" sz="2000" dirty="0" smtClean="0">
                <a:solidFill>
                  <a:srgbClr val="008000"/>
                </a:solidFill>
              </a:rPr>
              <a:t>Longitudinal hit position </a:t>
            </a:r>
            <a:r>
              <a:rPr lang="en-GB" sz="2000" dirty="0" smtClean="0">
                <a:solidFill>
                  <a:srgbClr val="0000CC"/>
                </a:solidFill>
              </a:rPr>
              <a:t>with </a:t>
            </a:r>
            <a:r>
              <a:rPr lang="en-GB" sz="2000" dirty="0" smtClean="0">
                <a:solidFill>
                  <a:srgbClr val="CC0409"/>
                </a:solidFill>
              </a:rPr>
              <a:t>time difference</a:t>
            </a:r>
          </a:p>
          <a:p>
            <a:r>
              <a:rPr lang="en-GB" sz="2000" dirty="0" smtClean="0">
                <a:solidFill>
                  <a:srgbClr val="CC0409"/>
                </a:solidFill>
              </a:rPr>
              <a:t>0.5 ns </a:t>
            </a:r>
            <a:r>
              <a:rPr lang="en-GB" sz="2000" dirty="0" err="1" smtClean="0">
                <a:solidFill>
                  <a:srgbClr val="0000CC"/>
                </a:solidFill>
                <a:latin typeface="Symbol" charset="2"/>
                <a:cs typeface="Symbol" charset="2"/>
              </a:rPr>
              <a:t>D</a:t>
            </a:r>
            <a:r>
              <a:rPr lang="en-GB" sz="2000" dirty="0" err="1" smtClean="0">
                <a:solidFill>
                  <a:srgbClr val="0000CC"/>
                </a:solidFill>
              </a:rPr>
              <a:t>t</a:t>
            </a:r>
            <a:r>
              <a:rPr lang="en-GB" sz="2000" dirty="0" smtClean="0">
                <a:solidFill>
                  <a:srgbClr val="0000CC"/>
                </a:solidFill>
              </a:rPr>
              <a:t> resolution </a:t>
            </a:r>
          </a:p>
          <a:p>
            <a:r>
              <a:rPr lang="en-GB" sz="2000" dirty="0">
                <a:solidFill>
                  <a:srgbClr val="CC0409"/>
                </a:solidFill>
              </a:rPr>
              <a:t>&lt;</a:t>
            </a:r>
            <a:r>
              <a:rPr lang="en-GB" sz="2000" dirty="0" smtClean="0">
                <a:solidFill>
                  <a:srgbClr val="CC0409"/>
                </a:solidFill>
              </a:rPr>
              <a:t>10 cm </a:t>
            </a:r>
            <a:r>
              <a:rPr lang="en-GB" sz="2000" dirty="0" smtClean="0">
                <a:solidFill>
                  <a:srgbClr val="0000CC"/>
                </a:solidFill>
              </a:rPr>
              <a:t>resolution</a:t>
            </a:r>
          </a:p>
          <a:p>
            <a:r>
              <a:rPr lang="en-GB" sz="2000" dirty="0" smtClean="0">
                <a:solidFill>
                  <a:srgbClr val="CC0409"/>
                </a:solidFill>
              </a:rPr>
              <a:t>13.2 cm/ns </a:t>
            </a:r>
            <a:r>
              <a:rPr lang="en-GB" sz="2000" dirty="0" smtClean="0">
                <a:solidFill>
                  <a:srgbClr val="0000CC"/>
                </a:solidFill>
              </a:rPr>
              <a:t>signal speed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3923805"/>
            <a:ext cx="3851132" cy="2934195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000500" y="5372100"/>
            <a:ext cx="4686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GB" sz="2000" dirty="0" smtClean="0">
                <a:solidFill>
                  <a:srgbClr val="008000"/>
                </a:solidFill>
              </a:rPr>
              <a:t>Longitudinal hit position </a:t>
            </a:r>
            <a:r>
              <a:rPr lang="en-GB" sz="2000" dirty="0" smtClean="0">
                <a:solidFill>
                  <a:srgbClr val="0000CC"/>
                </a:solidFill>
              </a:rPr>
              <a:t>with </a:t>
            </a:r>
            <a:r>
              <a:rPr lang="en-GB" sz="2000" dirty="0" smtClean="0">
                <a:solidFill>
                  <a:srgbClr val="CC0409"/>
                </a:solidFill>
              </a:rPr>
              <a:t>charge division</a:t>
            </a:r>
          </a:p>
          <a:p>
            <a:r>
              <a:rPr lang="en-GB" sz="2000" dirty="0" smtClean="0">
                <a:solidFill>
                  <a:srgbClr val="CC0409"/>
                </a:solidFill>
              </a:rPr>
              <a:t>170 ohm/m </a:t>
            </a:r>
            <a:r>
              <a:rPr lang="en-GB" sz="2000" dirty="0" smtClean="0">
                <a:solidFill>
                  <a:srgbClr val="0000CC"/>
                </a:solidFill>
              </a:rPr>
              <a:t>anode resistivity</a:t>
            </a:r>
          </a:p>
          <a:p>
            <a:r>
              <a:rPr lang="en-GB" sz="2000" dirty="0" smtClean="0">
                <a:solidFill>
                  <a:srgbClr val="CC0409"/>
                </a:solidFill>
              </a:rPr>
              <a:t>&lt;10 cm </a:t>
            </a:r>
            <a:r>
              <a:rPr lang="en-GB" sz="2000" dirty="0" smtClean="0">
                <a:solidFill>
                  <a:srgbClr val="0000CC"/>
                </a:solidFill>
              </a:rPr>
              <a:t>resolution </a:t>
            </a:r>
            <a:endParaRPr lang="en-GB" sz="20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223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performances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 descr="Betta-reco_jun13_mix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3" b="14059"/>
          <a:stretch/>
        </p:blipFill>
        <p:spPr>
          <a:xfrm>
            <a:off x="228600" y="1781175"/>
            <a:ext cx="8801100" cy="473392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86200" y="1143000"/>
            <a:ext cx="42291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US" sz="2000" dirty="0" smtClean="0">
                <a:solidFill>
                  <a:srgbClr val="008000"/>
                </a:solidFill>
              </a:rPr>
              <a:t>	</a:t>
            </a:r>
            <a:r>
              <a:rPr lang="en-US" sz="2000" dirty="0">
                <a:solidFill>
                  <a:srgbClr val="008000"/>
                </a:solidFill>
              </a:rPr>
              <a:t>I</a:t>
            </a:r>
            <a:r>
              <a:rPr lang="en-US" sz="2000" dirty="0" smtClean="0">
                <a:solidFill>
                  <a:srgbClr val="008000"/>
                </a:solidFill>
              </a:rPr>
              <a:t>mpact parameter smear of </a:t>
            </a:r>
            <a:r>
              <a:rPr lang="en-US" sz="2000" b="1" dirty="0" smtClean="0">
                <a:solidFill>
                  <a:srgbClr val="CC0409"/>
                </a:solidFill>
              </a:rPr>
              <a:t>120 </a:t>
            </a:r>
            <a:r>
              <a:rPr lang="en-US" sz="2000" b="1" dirty="0" smtClean="0">
                <a:solidFill>
                  <a:srgbClr val="CC0409"/>
                </a:solidFill>
                <a:latin typeface="Symbol" charset="2"/>
                <a:cs typeface="Symbol" charset="2"/>
              </a:rPr>
              <a:t>m</a:t>
            </a:r>
            <a:r>
              <a:rPr lang="en-US" sz="2000" b="1" dirty="0" smtClean="0">
                <a:solidFill>
                  <a:srgbClr val="CC0409"/>
                </a:solidFill>
              </a:rPr>
              <a:t>m</a:t>
            </a:r>
          </a:p>
          <a:p>
            <a:r>
              <a:rPr lang="en-US" sz="2000" dirty="0" err="1" smtClean="0">
                <a:solidFill>
                  <a:srgbClr val="008000"/>
                </a:solidFill>
              </a:rPr>
              <a:t>gara</a:t>
            </a:r>
            <a:endParaRPr lang="en-US" sz="2000" dirty="0" smtClean="0">
              <a:solidFill>
                <a:srgbClr val="008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028700"/>
            <a:ext cx="342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r>
              <a:rPr lang="en-GB" sz="2000" dirty="0" smtClean="0">
                <a:solidFill>
                  <a:srgbClr val="CC0409"/>
                </a:solidFill>
              </a:rPr>
              <a:t>All requirements to the new MEGII tracker are obtained</a:t>
            </a:r>
          </a:p>
        </p:txBody>
      </p:sp>
    </p:spTree>
    <p:extLst>
      <p:ext uri="{BB962C8B-B14F-4D97-AF65-F5344CB8AC3E}">
        <p14:creationId xmlns:p14="http://schemas.microsoft.com/office/powerpoint/2010/main" val="2243417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14400"/>
            <a:ext cx="5143500" cy="3534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hit resolution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6515100"/>
            <a:ext cx="2133600" cy="244475"/>
          </a:xfrm>
        </p:spPr>
        <p:txBody>
          <a:bodyPr/>
          <a:lstStyle/>
          <a:p>
            <a:fld id="{B87DE9C9-B077-41EE-B1A6-5053CDA36AC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486400" y="1257300"/>
            <a:ext cx="3200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sz="2000" dirty="0" smtClean="0">
                <a:solidFill>
                  <a:srgbClr val="0000CC"/>
                </a:solidFill>
              </a:rPr>
              <a:t>True impact parameter defined by an </a:t>
            </a:r>
          </a:p>
          <a:p>
            <a:pPr marL="0" indent="0" algn="ctr"/>
            <a:r>
              <a:rPr lang="en-GB" sz="2000" dirty="0" smtClean="0">
                <a:solidFill>
                  <a:srgbClr val="008000"/>
                </a:solidFill>
              </a:rPr>
              <a:t>external silicon tracker</a:t>
            </a:r>
          </a:p>
          <a:p>
            <a:pPr marL="0" indent="0" algn="ctr"/>
            <a:r>
              <a:rPr lang="en-GB" sz="2000" dirty="0" err="1" smtClean="0">
                <a:solidFill>
                  <a:srgbClr val="CC0409"/>
                </a:solidFill>
                <a:latin typeface="Symbol" charset="2"/>
                <a:cs typeface="Symbol" charset="2"/>
              </a:rPr>
              <a:t>s</a:t>
            </a:r>
            <a:r>
              <a:rPr lang="en-GB" sz="2000" baseline="-25000" dirty="0" err="1" smtClean="0">
                <a:solidFill>
                  <a:srgbClr val="CC0409"/>
                </a:solidFill>
              </a:rPr>
              <a:t>b</a:t>
            </a:r>
            <a:r>
              <a:rPr lang="en-GB" sz="2000" baseline="-25000" dirty="0" smtClean="0">
                <a:solidFill>
                  <a:srgbClr val="CC0409"/>
                </a:solidFill>
              </a:rPr>
              <a:t>-TRUE</a:t>
            </a:r>
            <a:r>
              <a:rPr lang="en-GB" sz="2000" dirty="0" smtClean="0">
                <a:solidFill>
                  <a:srgbClr val="CC0409"/>
                </a:solidFill>
              </a:rPr>
              <a:t> ~ 30 </a:t>
            </a:r>
            <a:r>
              <a:rPr lang="en-GB" sz="2000" dirty="0" smtClean="0">
                <a:solidFill>
                  <a:srgbClr val="CC0409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CC0409"/>
                </a:solidFill>
              </a:rPr>
              <a:t>m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685800" y="4343400"/>
            <a:ext cx="30861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solidFill>
                  <a:srgbClr val="0000CC"/>
                </a:solidFill>
              </a:rPr>
              <a:t>Average single hit resolution</a:t>
            </a:r>
          </a:p>
          <a:p>
            <a:pPr marL="15875" indent="0" algn="ctr" eaLnBrk="1" hangingPunct="1">
              <a:tabLst>
                <a:tab pos="6186488" algn="r"/>
              </a:tabLst>
            </a:pPr>
            <a:r>
              <a:rPr lang="en-GB" sz="2000" b="1" dirty="0" smtClean="0">
                <a:solidFill>
                  <a:srgbClr val="CC0409"/>
                </a:solidFill>
              </a:rPr>
              <a:t>106 </a:t>
            </a:r>
            <a:r>
              <a:rPr lang="en-GB" sz="2000" b="1" dirty="0">
                <a:solidFill>
                  <a:srgbClr val="CC0409"/>
                </a:solidFill>
              </a:rPr>
              <a:t>± </a:t>
            </a:r>
            <a:r>
              <a:rPr lang="en-GB" sz="2000" b="1" dirty="0" smtClean="0">
                <a:solidFill>
                  <a:srgbClr val="CC0409"/>
                </a:solidFill>
              </a:rPr>
              <a:t>2 </a:t>
            </a:r>
            <a:r>
              <a:rPr lang="en-GB" sz="2000" b="1" dirty="0">
                <a:solidFill>
                  <a:srgbClr val="CC0409"/>
                </a:solidFill>
                <a:latin typeface="Symbol" charset="2"/>
                <a:cs typeface="Symbol" charset="2"/>
              </a:rPr>
              <a:t>m</a:t>
            </a:r>
            <a:r>
              <a:rPr lang="en-GB" sz="2000" b="1" dirty="0">
                <a:solidFill>
                  <a:srgbClr val="CC0409"/>
                </a:solidFill>
              </a:rPr>
              <a:t>m</a:t>
            </a:r>
          </a:p>
          <a:p>
            <a:pPr marL="15875" indent="0" algn="ctr" eaLnBrk="1" hangingPunct="1">
              <a:tabLst>
                <a:tab pos="6186488" algn="r"/>
              </a:tabLst>
            </a:pPr>
            <a:r>
              <a:rPr lang="en-GB" dirty="0" smtClean="0">
                <a:solidFill>
                  <a:srgbClr val="0000CC"/>
                </a:solidFill>
              </a:rPr>
              <a:t>for the three cells</a:t>
            </a:r>
            <a:endParaRPr lang="en-GB" sz="2000" b="1" dirty="0" smtClean="0">
              <a:solidFill>
                <a:srgbClr val="CC0409"/>
              </a:solidFill>
            </a:endParaRPr>
          </a:p>
          <a:p>
            <a:pPr marL="15875" indent="0" algn="ctr" eaLnBrk="1" hangingPunct="1">
              <a:tabLst>
                <a:tab pos="6186488" algn="r"/>
              </a:tabLst>
            </a:pPr>
            <a:endParaRPr lang="en-GB" sz="2000" b="1" dirty="0" smtClean="0">
              <a:solidFill>
                <a:srgbClr val="CC0409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9240" y="2971800"/>
            <a:ext cx="5234759" cy="355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33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improvements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14400" y="1143000"/>
            <a:ext cx="70866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solidFill>
                  <a:srgbClr val="0000CC"/>
                </a:solidFill>
              </a:rPr>
              <a:t>Cluster timing</a:t>
            </a:r>
          </a:p>
          <a:p>
            <a:pPr marL="176213" lvl="1" indent="0">
              <a:buNone/>
            </a:pPr>
            <a:r>
              <a:rPr lang="en-GB" dirty="0" smtClean="0">
                <a:solidFill>
                  <a:srgbClr val="008000"/>
                </a:solidFill>
              </a:rPr>
              <a:t>The requirements for a full exploitation of the </a:t>
            </a:r>
            <a:r>
              <a:rPr lang="en-GB" dirty="0">
                <a:solidFill>
                  <a:srgbClr val="CC0409"/>
                </a:solidFill>
              </a:rPr>
              <a:t>cluster-timing </a:t>
            </a:r>
            <a:r>
              <a:rPr lang="en-GB" dirty="0">
                <a:solidFill>
                  <a:srgbClr val="008000"/>
                </a:solidFill>
              </a:rPr>
              <a:t>technique </a:t>
            </a:r>
            <a:r>
              <a:rPr lang="en-GB" dirty="0" smtClean="0">
                <a:solidFill>
                  <a:srgbClr val="008000"/>
                </a:solidFill>
              </a:rPr>
              <a:t>are included in the chamber design </a:t>
            </a:r>
          </a:p>
          <a:p>
            <a:pPr marL="1346200" eaLnBrk="1" hangingPunct="1">
              <a:buFont typeface="Arial"/>
              <a:buChar char="•"/>
              <a:tabLst>
                <a:tab pos="1163638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</a:rPr>
              <a:t>High bandwidth FE with large amplification</a:t>
            </a:r>
          </a:p>
          <a:p>
            <a:pPr marL="1346200" lvl="1" indent="-342900" eaLnBrk="1" hangingPunct="1">
              <a:buFont typeface="Arial"/>
              <a:buChar char="•"/>
              <a:tabLst>
                <a:tab pos="1163638" algn="l"/>
                <a:tab pos="6186488" algn="r"/>
              </a:tabLst>
            </a:pPr>
            <a:r>
              <a:rPr lang="en-GB" dirty="0">
                <a:solidFill>
                  <a:srgbClr val="0000CC"/>
                </a:solidFill>
              </a:rPr>
              <a:t>Low ionisation density gas </a:t>
            </a:r>
            <a:endParaRPr lang="en-GB" sz="2000" dirty="0" smtClean="0">
              <a:solidFill>
                <a:srgbClr val="0000CC"/>
              </a:solidFill>
            </a:endParaRPr>
          </a:p>
          <a:p>
            <a:pPr marL="1346200" eaLnBrk="1" hangingPunct="1">
              <a:buFont typeface="Arial"/>
              <a:buChar char="•"/>
              <a:tabLst>
                <a:tab pos="1163638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</a:rPr>
              <a:t>Waveform digitisation in the GSPS region</a:t>
            </a:r>
          </a:p>
          <a:p>
            <a:pPr marL="176213" lvl="1" indent="0">
              <a:buNone/>
              <a:tabLst>
                <a:tab pos="1163638" algn="l"/>
                <a:tab pos="6186488" algn="r"/>
              </a:tabLst>
            </a:pPr>
            <a:r>
              <a:rPr lang="en-GB" dirty="0" smtClean="0">
                <a:solidFill>
                  <a:srgbClr val="008000"/>
                </a:solidFill>
              </a:rPr>
              <a:t>Better performances are expected</a:t>
            </a:r>
            <a:endParaRPr lang="en-GB" dirty="0">
              <a:solidFill>
                <a:srgbClr val="008000"/>
              </a:solidFill>
            </a:endParaRPr>
          </a:p>
          <a:p>
            <a:pPr marL="176213" lvl="1" indent="0">
              <a:buNone/>
            </a:pPr>
            <a:endParaRPr lang="en-GB" dirty="0">
              <a:solidFill>
                <a:srgbClr val="008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3771900"/>
            <a:ext cx="2163967" cy="1892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55595"/>
          <a:stretch/>
        </p:blipFill>
        <p:spPr>
          <a:xfrm>
            <a:off x="5105400" y="3771900"/>
            <a:ext cx="1971830" cy="23797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4810668"/>
            <a:ext cx="2590800" cy="1933032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7048500" y="5638800"/>
            <a:ext cx="914400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GB" sz="1800" dirty="0">
                <a:solidFill>
                  <a:srgbClr val="0000CC"/>
                </a:solidFill>
              </a:rPr>
              <a:t>b</a:t>
            </a:r>
            <a:r>
              <a:rPr lang="en-GB" sz="1800" dirty="0" smtClean="0">
                <a:solidFill>
                  <a:srgbClr val="0000CC"/>
                </a:solidFill>
              </a:rPr>
              <a:t> [cm]</a:t>
            </a:r>
            <a:endParaRPr lang="en-GB" sz="1800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00600" y="3962400"/>
            <a:ext cx="647700" cy="723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1588" algn="r"/>
            <a:r>
              <a:rPr lang="en-GB" sz="1800" dirty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1800" dirty="0" smtClean="0">
                <a:solidFill>
                  <a:srgbClr val="0000CC"/>
                </a:solidFill>
              </a:rPr>
              <a:t>(b) [cm]</a:t>
            </a:r>
            <a:endParaRPr lang="en-GB" sz="1800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7048500" y="4343400"/>
            <a:ext cx="20955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GB" sz="1800" dirty="0" smtClean="0">
                <a:solidFill>
                  <a:srgbClr val="CC0409"/>
                </a:solidFill>
              </a:rPr>
              <a:t>130 </a:t>
            </a:r>
            <a:r>
              <a:rPr lang="en-GB" sz="1800" dirty="0" smtClean="0">
                <a:solidFill>
                  <a:srgbClr val="CC0409"/>
                </a:solidFill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solidFill>
                  <a:srgbClr val="CC0409"/>
                </a:solidFill>
              </a:rPr>
              <a:t>m </a:t>
            </a:r>
            <a:r>
              <a:rPr lang="en-GB" sz="1800" dirty="0" smtClean="0">
                <a:solidFill>
                  <a:srgbClr val="0000CC"/>
                </a:solidFill>
              </a:rPr>
              <a:t>first cluster</a:t>
            </a:r>
          </a:p>
          <a:p>
            <a:endParaRPr lang="en-GB" sz="1800" dirty="0">
              <a:solidFill>
                <a:srgbClr val="0000CC"/>
              </a:solidFill>
            </a:endParaRPr>
          </a:p>
          <a:p>
            <a:r>
              <a:rPr lang="en-GB" sz="1800" dirty="0" smtClean="0">
                <a:solidFill>
                  <a:srgbClr val="008000"/>
                </a:solidFill>
              </a:rPr>
              <a:t>60 </a:t>
            </a:r>
            <a:r>
              <a:rPr lang="en-GB" sz="18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solidFill>
                  <a:srgbClr val="008000"/>
                </a:solidFill>
              </a:rPr>
              <a:t>m</a:t>
            </a:r>
            <a:r>
              <a:rPr lang="en-GB" sz="1800" dirty="0" smtClean="0">
                <a:solidFill>
                  <a:srgbClr val="0000CC"/>
                </a:solidFill>
              </a:rPr>
              <a:t> cluster timing</a:t>
            </a:r>
            <a:endParaRPr lang="en-GB" sz="1800" dirty="0"/>
          </a:p>
          <a:p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731804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Constructive</a:t>
            </a:r>
            <a:r>
              <a:rPr lang="it-IT" dirty="0" smtClean="0"/>
              <a:t> </a:t>
            </a:r>
            <a:r>
              <a:rPr lang="it-IT" dirty="0" err="1" smtClean="0"/>
              <a:t>details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CC0409"/>
                </a:solidFill>
              </a:rPr>
              <a:t>2014</a:t>
            </a:r>
            <a:endParaRPr lang="it-IT" dirty="0">
              <a:solidFill>
                <a:srgbClr val="CC040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457700" y="13716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solidFill>
                  <a:srgbClr val="0000CC"/>
                </a:solidFill>
              </a:rPr>
              <a:t>To be confirmed/defined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606060"/>
                </a:solidFill>
              </a:rPr>
              <a:t>Adhesive tape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606060"/>
                </a:solidFill>
              </a:rPr>
              <a:t>End-plates sealant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606060"/>
                </a:solidFill>
              </a:rPr>
              <a:t>Kapton foil structure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606060"/>
                </a:solidFill>
              </a:rPr>
              <a:t>Gas distribution</a:t>
            </a:r>
            <a:endParaRPr lang="en-GB" dirty="0">
              <a:solidFill>
                <a:srgbClr val="606060"/>
              </a:solidFill>
            </a:endParaRP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606060"/>
                </a:solidFill>
              </a:rPr>
              <a:t>FE – </a:t>
            </a:r>
            <a:r>
              <a:rPr lang="en-GB" dirty="0" err="1" smtClean="0">
                <a:solidFill>
                  <a:srgbClr val="606060"/>
                </a:solidFill>
              </a:rPr>
              <a:t>WirePCB</a:t>
            </a:r>
            <a:r>
              <a:rPr lang="en-GB" dirty="0" smtClean="0">
                <a:solidFill>
                  <a:srgbClr val="606060"/>
                </a:solidFill>
              </a:rPr>
              <a:t> connection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606060"/>
                </a:solidFill>
              </a:rPr>
              <a:t>Cables to DRS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606060"/>
                </a:solidFill>
              </a:rPr>
              <a:t>FE cooling</a:t>
            </a:r>
          </a:p>
          <a:p>
            <a:pPr marL="457200" lvl="1" indent="0">
              <a:buNone/>
            </a:pPr>
            <a:endParaRPr lang="en-GB" dirty="0">
              <a:solidFill>
                <a:srgbClr val="CC0409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1371600"/>
            <a:ext cx="37719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solidFill>
                  <a:srgbClr val="0000CC"/>
                </a:solidFill>
              </a:rPr>
              <a:t>Defined 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Carbon </a:t>
            </a:r>
            <a:r>
              <a:rPr lang="en-GB" dirty="0" err="1" smtClean="0">
                <a:solidFill>
                  <a:srgbClr val="008000"/>
                </a:solidFill>
              </a:rPr>
              <a:t>fiber</a:t>
            </a:r>
            <a:r>
              <a:rPr lang="en-GB" dirty="0" smtClean="0">
                <a:solidFill>
                  <a:srgbClr val="008000"/>
                </a:solidFill>
              </a:rPr>
              <a:t> support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Connection to endplates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Endplates structure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Gas tightness 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Chamber extensions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Location of target support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Connections to BTS and Insertion System</a:t>
            </a:r>
          </a:p>
          <a:p>
            <a:pPr lvl="1">
              <a:buFont typeface="Arial"/>
              <a:buChar char="•"/>
            </a:pPr>
            <a:endParaRPr lang="en-GB" dirty="0" smtClean="0">
              <a:solidFill>
                <a:srgbClr val="CC04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1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Constructive</a:t>
            </a:r>
            <a:r>
              <a:rPr lang="it-IT" dirty="0" smtClean="0"/>
              <a:t> </a:t>
            </a:r>
            <a:r>
              <a:rPr lang="it-IT" dirty="0" err="1" smtClean="0"/>
              <a:t>details</a:t>
            </a:r>
            <a:r>
              <a:rPr lang="it-IT" dirty="0" smtClean="0"/>
              <a:t> 2015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457700" y="13716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solidFill>
                  <a:srgbClr val="0000CC"/>
                </a:solidFill>
              </a:rPr>
              <a:t>Defined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Adhesive tape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End-plates sealant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Kapton foil structure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Gas distribution</a:t>
            </a:r>
            <a:endParaRPr lang="en-GB" dirty="0">
              <a:solidFill>
                <a:srgbClr val="008000"/>
              </a:solidFill>
            </a:endParaRP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FE – </a:t>
            </a:r>
            <a:r>
              <a:rPr lang="en-GB" dirty="0" err="1" smtClean="0">
                <a:solidFill>
                  <a:srgbClr val="008000"/>
                </a:solidFill>
              </a:rPr>
              <a:t>WirePCB</a:t>
            </a:r>
            <a:r>
              <a:rPr lang="en-GB" dirty="0" smtClean="0">
                <a:solidFill>
                  <a:srgbClr val="008000"/>
                </a:solidFill>
              </a:rPr>
              <a:t> connection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Cables to DRS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FE cooling</a:t>
            </a:r>
          </a:p>
          <a:p>
            <a:pPr marL="457200" lvl="1" indent="0">
              <a:buNone/>
            </a:pPr>
            <a:endParaRPr lang="en-GB" dirty="0">
              <a:solidFill>
                <a:srgbClr val="CC0409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1371600"/>
            <a:ext cx="37719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solidFill>
                  <a:srgbClr val="0000CC"/>
                </a:solidFill>
              </a:rPr>
              <a:t>Defined 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Carbon </a:t>
            </a:r>
            <a:r>
              <a:rPr lang="en-GB" dirty="0" err="1" smtClean="0">
                <a:solidFill>
                  <a:srgbClr val="008000"/>
                </a:solidFill>
              </a:rPr>
              <a:t>fiber</a:t>
            </a:r>
            <a:r>
              <a:rPr lang="en-GB" dirty="0" smtClean="0">
                <a:solidFill>
                  <a:srgbClr val="008000"/>
                </a:solidFill>
              </a:rPr>
              <a:t> support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Connection to endplates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Endplates structure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Gas tightness 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Chamber extensions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Location of target support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Connections to BTS and Insertion System</a:t>
            </a:r>
          </a:p>
          <a:p>
            <a:pPr lvl="1">
              <a:buFont typeface="Arial"/>
              <a:buChar char="•"/>
            </a:pPr>
            <a:endParaRPr lang="en-GB" dirty="0" smtClean="0">
              <a:solidFill>
                <a:srgbClr val="CC0409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600200" y="5029200"/>
            <a:ext cx="5791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solidFill>
                  <a:srgbClr val="0000CC"/>
                </a:solidFill>
              </a:rPr>
              <a:t>The production of the chamber is started</a:t>
            </a:r>
          </a:p>
          <a:p>
            <a:pPr marL="0" indent="0" algn="ctr"/>
            <a:endParaRPr lang="en-GB" dirty="0" smtClean="0">
              <a:solidFill>
                <a:srgbClr val="0000CC"/>
              </a:solidFill>
            </a:endParaRPr>
          </a:p>
          <a:p>
            <a:pPr marL="0" indent="0" algn="ctr"/>
            <a:endParaRPr lang="en-GB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14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End-</a:t>
            </a:r>
            <a:r>
              <a:rPr lang="it-IT" dirty="0" err="1"/>
              <a:t>P</a:t>
            </a:r>
            <a:r>
              <a:rPr lang="it-IT" dirty="0" err="1" smtClean="0"/>
              <a:t>lates</a:t>
            </a:r>
            <a:endParaRPr lang="it-IT" dirty="0"/>
          </a:p>
        </p:txBody>
      </p:sp>
      <p:pic>
        <p:nvPicPr>
          <p:cNvPr id="6" name="Content Placeholder 5" descr="PB071105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9" t="11484" r="14434" b="11484"/>
          <a:stretch/>
        </p:blipFill>
        <p:spPr>
          <a:xfrm>
            <a:off x="5143500" y="1257300"/>
            <a:ext cx="3771900" cy="29893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143000"/>
            <a:ext cx="4572000" cy="19431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End Plates </a:t>
            </a:r>
            <a:r>
              <a:rPr lang="en-GB" sz="2000" dirty="0" smtClean="0">
                <a:solidFill>
                  <a:srgbClr val="008000"/>
                </a:solidFill>
              </a:rPr>
              <a:t>produced in house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Production </a:t>
            </a:r>
            <a:r>
              <a:rPr lang="en-GB" sz="2000" dirty="0">
                <a:solidFill>
                  <a:srgbClr val="0000CC"/>
                </a:solidFill>
              </a:rPr>
              <a:t>precision: </a:t>
            </a:r>
            <a:r>
              <a:rPr lang="en-GB" sz="2000" dirty="0">
                <a:solidFill>
                  <a:srgbClr val="008000"/>
                </a:solidFill>
              </a:rPr>
              <a:t>better than 50 </a:t>
            </a:r>
            <a:r>
              <a:rPr lang="en-GB" sz="2000" dirty="0" smtClean="0">
                <a:solidFill>
                  <a:srgbClr val="008000"/>
                </a:solidFill>
              </a:rPr>
              <a:t>um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0000CC"/>
                </a:solidFill>
              </a:rPr>
              <a:t>Deformation under load: </a:t>
            </a:r>
            <a:r>
              <a:rPr lang="en-GB" sz="2000" dirty="0">
                <a:solidFill>
                  <a:srgbClr val="008000"/>
                </a:solidFill>
              </a:rPr>
              <a:t>maximum of 130 +30 um </a:t>
            </a:r>
            <a:r>
              <a:rPr lang="en-GB" sz="2000" dirty="0" smtClean="0">
                <a:solidFill>
                  <a:srgbClr val="008000"/>
                </a:solidFill>
              </a:rPr>
              <a:t> </a:t>
            </a:r>
            <a:endParaRPr lang="en-GB" sz="2000" dirty="0">
              <a:solidFill>
                <a:srgbClr val="008000"/>
              </a:solidFill>
            </a:endParaRPr>
          </a:p>
          <a:p>
            <a:pPr marL="0" indent="0" algn="ctr">
              <a:buClr>
                <a:srgbClr val="FF0000"/>
              </a:buClr>
            </a:pPr>
            <a:r>
              <a:rPr lang="en-GB" dirty="0" smtClean="0">
                <a:solidFill>
                  <a:srgbClr val="CC0409"/>
                </a:solidFill>
              </a:rPr>
              <a:t>completed</a:t>
            </a:r>
            <a:endParaRPr lang="en-GB" sz="2000" dirty="0" smtClean="0">
              <a:solidFill>
                <a:srgbClr val="CC0409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 smtClean="0">
              <a:solidFill>
                <a:srgbClr val="008000"/>
              </a:solidFill>
            </a:endParaRPr>
          </a:p>
          <a:p>
            <a:pPr marL="0" indent="0">
              <a:buClr>
                <a:srgbClr val="FF0000"/>
              </a:buClr>
            </a:pPr>
            <a:endParaRPr lang="en-GB" sz="2000" dirty="0" smtClean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 smtClean="0">
              <a:solidFill>
                <a:srgbClr val="0000CC"/>
              </a:solidFill>
            </a:endParaRPr>
          </a:p>
          <a:p>
            <a:pPr marL="0" indent="0">
              <a:buClr>
                <a:srgbClr val="FF0000"/>
              </a:buClr>
            </a:pPr>
            <a:endParaRPr lang="en-GB" sz="2000" dirty="0" smtClean="0">
              <a:solidFill>
                <a:srgbClr val="0000CC"/>
              </a:solidFill>
            </a:endParaRPr>
          </a:p>
        </p:txBody>
      </p:sp>
      <p:pic>
        <p:nvPicPr>
          <p:cNvPr id="9" name="Picture 8" descr="5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6" t="5500" r="16094" b="6190"/>
          <a:stretch/>
        </p:blipFill>
        <p:spPr>
          <a:xfrm>
            <a:off x="685800" y="3200400"/>
            <a:ext cx="3966252" cy="299645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914900" y="4572000"/>
            <a:ext cx="3771900" cy="19431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FF0000"/>
              </a:buClr>
            </a:pPr>
            <a:r>
              <a:rPr lang="en-GB" dirty="0" smtClean="0"/>
              <a:t>Mounting procedure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Wires soldered to </a:t>
            </a:r>
            <a:r>
              <a:rPr lang="en-GB" sz="2000" dirty="0" err="1" smtClean="0">
                <a:solidFill>
                  <a:srgbClr val="008000"/>
                </a:solidFill>
              </a:rPr>
              <a:t>WirePCB</a:t>
            </a:r>
            <a:endParaRPr lang="en-GB" sz="2000" dirty="0" smtClean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Placed in the </a:t>
            </a:r>
            <a:r>
              <a:rPr lang="en-GB" sz="2000" dirty="0" err="1" smtClean="0">
                <a:solidFill>
                  <a:srgbClr val="008000"/>
                </a:solidFill>
              </a:rPr>
              <a:t>EndPlates</a:t>
            </a:r>
            <a:endParaRPr lang="en-GB" sz="2000" dirty="0" smtClean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Sequence of </a:t>
            </a:r>
            <a:r>
              <a:rPr lang="en-GB" sz="2000" dirty="0" smtClean="0">
                <a:solidFill>
                  <a:srgbClr val="008000"/>
                </a:solidFill>
              </a:rPr>
              <a:t>peek spacers </a:t>
            </a:r>
            <a:r>
              <a:rPr lang="en-GB" sz="2000" dirty="0" smtClean="0">
                <a:solidFill>
                  <a:srgbClr val="0000CC"/>
                </a:solidFill>
              </a:rPr>
              <a:t>and </a:t>
            </a:r>
            <a:r>
              <a:rPr lang="en-GB" sz="2000" dirty="0" err="1" smtClean="0">
                <a:solidFill>
                  <a:srgbClr val="008000"/>
                </a:solidFill>
              </a:rPr>
              <a:t>WirePCB</a:t>
            </a:r>
            <a:endParaRPr lang="en-GB" sz="2000" dirty="0" smtClean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 smtClean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 smtClean="0">
              <a:solidFill>
                <a:srgbClr val="008000"/>
              </a:solidFill>
            </a:endParaRPr>
          </a:p>
          <a:p>
            <a:pPr marL="0" indent="0">
              <a:buClr>
                <a:srgbClr val="FF0000"/>
              </a:buClr>
            </a:pPr>
            <a:endParaRPr lang="en-GB" sz="2000" dirty="0" smtClean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 smtClean="0">
              <a:solidFill>
                <a:srgbClr val="0000CC"/>
              </a:solidFill>
            </a:endParaRPr>
          </a:p>
          <a:p>
            <a:pPr marL="0" indent="0">
              <a:buClr>
                <a:srgbClr val="FF0000"/>
              </a:buClr>
            </a:pPr>
            <a:endParaRPr lang="en-GB" sz="20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94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5105400" cy="609600"/>
          </a:xfrm>
        </p:spPr>
        <p:txBody>
          <a:bodyPr/>
          <a:lstStyle/>
          <a:p>
            <a:r>
              <a:rPr lang="it-IT" dirty="0" err="1" smtClean="0"/>
              <a:t>WirePCB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572000" y="1257300"/>
            <a:ext cx="4229100" cy="4914900"/>
          </a:xfrm>
          <a:prstGeom prst="rect">
            <a:avLst/>
          </a:prstGeom>
          <a:ln/>
        </p:spPr>
        <p:txBody>
          <a:bodyPr tIns="0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391686" indent="-293764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 smtClean="0">
                <a:solidFill>
                  <a:srgbClr val="0000CC"/>
                </a:solidFill>
              </a:rPr>
              <a:t>Review of all 35 </a:t>
            </a:r>
            <a:r>
              <a:rPr lang="en-US" sz="1800" dirty="0">
                <a:solidFill>
                  <a:srgbClr val="0000CC"/>
                </a:solidFill>
              </a:rPr>
              <a:t>different PCBs </a:t>
            </a:r>
            <a:endParaRPr lang="en-US" sz="1800" dirty="0" smtClean="0">
              <a:solidFill>
                <a:srgbClr val="0000CC"/>
              </a:solidFill>
            </a:endParaRPr>
          </a:p>
          <a:p>
            <a:pPr marL="627063" lvl="1" indent="-293688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008000"/>
                </a:solidFill>
              </a:rPr>
              <a:t>Increased electrical  insulation (2.8 mm)</a:t>
            </a:r>
          </a:p>
          <a:p>
            <a:pPr marL="627063" lvl="1" indent="-293688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008000"/>
                </a:solidFill>
              </a:rPr>
              <a:t>Simplified connection to FE</a:t>
            </a:r>
            <a:endParaRPr lang="en-US" sz="1600" dirty="0" smtClean="0">
              <a:solidFill>
                <a:srgbClr val="0000FF"/>
              </a:solidFill>
            </a:endParaRPr>
          </a:p>
          <a:p>
            <a:pPr marL="391686" indent="-293764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>
                <a:solidFill>
                  <a:srgbClr val="0000CC"/>
                </a:solidFill>
              </a:rPr>
              <a:t>Design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>
                <a:solidFill>
                  <a:srgbClr val="CC0409"/>
                </a:solidFill>
              </a:rPr>
              <a:t>completed</a:t>
            </a:r>
          </a:p>
          <a:p>
            <a:pPr marL="391686" indent="-293764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1800" dirty="0" smtClean="0">
              <a:solidFill>
                <a:srgbClr val="0000FF"/>
              </a:solidFill>
            </a:endParaRPr>
          </a:p>
          <a:p>
            <a:pPr marL="391686" indent="-293764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 smtClean="0">
                <a:solidFill>
                  <a:srgbClr val="0000CC"/>
                </a:solidFill>
              </a:rPr>
              <a:t>First bunch </a:t>
            </a:r>
            <a:r>
              <a:rPr lang="en-US" sz="1800" dirty="0" smtClean="0">
                <a:solidFill>
                  <a:srgbClr val="CC0409"/>
                </a:solidFill>
              </a:rPr>
              <a:t>delivery </a:t>
            </a:r>
            <a:r>
              <a:rPr lang="en-US" sz="1800" dirty="0" smtClean="0">
                <a:solidFill>
                  <a:srgbClr val="0000CC"/>
                </a:solidFill>
              </a:rPr>
              <a:t>on Friday Feb 06</a:t>
            </a:r>
          </a:p>
          <a:p>
            <a:pPr marL="791736" lvl="1" indent="-293764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008000"/>
                </a:solidFill>
              </a:rPr>
              <a:t>Guard03</a:t>
            </a:r>
          </a:p>
          <a:p>
            <a:pPr marL="791736" lvl="1" indent="-293764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008000"/>
                </a:solidFill>
              </a:rPr>
              <a:t>Cath10</a:t>
            </a:r>
          </a:p>
          <a:p>
            <a:pPr marL="791736" lvl="1" indent="-293764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008000"/>
                </a:solidFill>
              </a:rPr>
              <a:t>Anod09</a:t>
            </a:r>
          </a:p>
          <a:p>
            <a:pPr marL="791736" lvl="1" indent="-293764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008000"/>
                </a:solidFill>
              </a:rPr>
              <a:t>Cath09</a:t>
            </a:r>
          </a:p>
          <a:p>
            <a:pPr marL="391686" indent="-293764">
              <a:lnSpc>
                <a:spcPct val="138000"/>
              </a:lnSpc>
              <a:buClr>
                <a:srgbClr val="FF0000"/>
              </a:buClr>
              <a:buSzPct val="100000"/>
              <a:buFont typeface="Wingdings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dirty="0" smtClean="0">
                <a:solidFill>
                  <a:srgbClr val="0000CC"/>
                </a:solidFill>
              </a:rPr>
              <a:t>Delivery completion in 2 bunches: </a:t>
            </a:r>
            <a:r>
              <a:rPr lang="en-US" sz="1800" dirty="0" smtClean="0">
                <a:solidFill>
                  <a:srgbClr val="008000"/>
                </a:solidFill>
              </a:rPr>
              <a:t>begin of April </a:t>
            </a:r>
            <a:r>
              <a:rPr lang="en-US" sz="1800" dirty="0" smtClean="0">
                <a:solidFill>
                  <a:srgbClr val="0000CC"/>
                </a:solidFill>
              </a:rPr>
              <a:t>and </a:t>
            </a:r>
            <a:r>
              <a:rPr lang="en-US" sz="1800" dirty="0" smtClean="0">
                <a:solidFill>
                  <a:srgbClr val="008000"/>
                </a:solidFill>
              </a:rPr>
              <a:t>middle of June</a:t>
            </a:r>
            <a:endParaRPr lang="en-US" sz="1800" dirty="0">
              <a:solidFill>
                <a:srgbClr val="008000"/>
              </a:solidFill>
            </a:endParaRPr>
          </a:p>
          <a:p>
            <a:pPr marL="791736" lvl="1" indent="-293764">
              <a:lnSpc>
                <a:spcPct val="138000"/>
              </a:lnSpc>
              <a:buClr>
                <a:srgbClr val="FF0000"/>
              </a:buClr>
              <a:buSzPct val="100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1800" dirty="0" smtClean="0">
              <a:solidFill>
                <a:srgbClr val="008000"/>
              </a:solidFill>
            </a:endParaRPr>
          </a:p>
        </p:txBody>
      </p:sp>
      <p:pic>
        <p:nvPicPr>
          <p:cNvPr id="6" name="Picture 5" descr="PCBAn09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1" r="31141"/>
          <a:stretch/>
        </p:blipFill>
        <p:spPr>
          <a:xfrm>
            <a:off x="1143000" y="1143000"/>
            <a:ext cx="2844631" cy="523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327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1500"/>
            <a:ext cx="3543300" cy="609600"/>
          </a:xfrm>
        </p:spPr>
        <p:txBody>
          <a:bodyPr/>
          <a:lstStyle/>
          <a:p>
            <a:r>
              <a:rPr lang="it-IT" dirty="0" err="1" smtClean="0"/>
              <a:t>Spacers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 descr="5-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6" t="5500" r="16094" b="6190"/>
          <a:stretch/>
        </p:blipFill>
        <p:spPr>
          <a:xfrm>
            <a:off x="4572000" y="318245"/>
            <a:ext cx="4268838" cy="322505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114800" y="3771900"/>
            <a:ext cx="4800600" cy="2743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90"/>
                </a:solidFill>
              </a:rPr>
              <a:t>End-Plate mechanical design </a:t>
            </a:r>
            <a:r>
              <a:rPr lang="en-GB" sz="2000" dirty="0" smtClean="0">
                <a:solidFill>
                  <a:srgbClr val="008000"/>
                </a:solidFill>
              </a:rPr>
              <a:t>completed</a:t>
            </a:r>
            <a:endParaRPr lang="en-GB" sz="20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err="1" smtClean="0">
                <a:solidFill>
                  <a:srgbClr val="000090"/>
                </a:solidFill>
              </a:rPr>
              <a:t>WirePCB</a:t>
            </a:r>
            <a:r>
              <a:rPr lang="en-GB" sz="2000" dirty="0" smtClean="0">
                <a:solidFill>
                  <a:srgbClr val="000090"/>
                </a:solidFill>
              </a:rPr>
              <a:t> spacers </a:t>
            </a:r>
            <a:r>
              <a:rPr lang="en-GB" sz="2000" dirty="0" smtClean="0">
                <a:solidFill>
                  <a:srgbClr val="008000"/>
                </a:solidFill>
              </a:rPr>
              <a:t>designed </a:t>
            </a:r>
            <a:endParaRPr lang="en-GB" sz="20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90"/>
                </a:solidFill>
              </a:rPr>
              <a:t>Material</a:t>
            </a:r>
            <a:r>
              <a:rPr lang="en-GB" sz="2000" dirty="0" smtClean="0">
                <a:solidFill>
                  <a:srgbClr val="0000CC"/>
                </a:solidFill>
              </a:rPr>
              <a:t> </a:t>
            </a:r>
            <a:r>
              <a:rPr lang="en-GB" sz="2000" dirty="0" smtClean="0">
                <a:solidFill>
                  <a:srgbClr val="CC0409"/>
                </a:solidFill>
              </a:rPr>
              <a:t>peek already procured</a:t>
            </a:r>
            <a:endParaRPr lang="en-GB" sz="2000" dirty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90"/>
                </a:solidFill>
              </a:rPr>
              <a:t>Production method </a:t>
            </a:r>
            <a:r>
              <a:rPr lang="en-GB" sz="2000" dirty="0" smtClean="0">
                <a:solidFill>
                  <a:srgbClr val="008000"/>
                </a:solidFill>
              </a:rPr>
              <a:t>machined from 29 mm slab</a:t>
            </a:r>
            <a:endParaRPr lang="en-GB" sz="2000" dirty="0">
              <a:solidFill>
                <a:srgbClr val="CC0409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90"/>
                </a:solidFill>
              </a:rPr>
              <a:t>Required precision a surface roughness </a:t>
            </a:r>
            <a:r>
              <a:rPr lang="en-GB" sz="2000" dirty="0" smtClean="0">
                <a:solidFill>
                  <a:srgbClr val="CC0409"/>
                </a:solidFill>
              </a:rPr>
              <a:t>achieved</a:t>
            </a:r>
          </a:p>
        </p:txBody>
      </p:sp>
      <p:pic>
        <p:nvPicPr>
          <p:cNvPr id="10" name="Picture 9" descr="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4" t="14338" r="29871" b="16295"/>
          <a:stretch/>
        </p:blipFill>
        <p:spPr>
          <a:xfrm>
            <a:off x="342900" y="1828800"/>
            <a:ext cx="3695598" cy="403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85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330038" y="4693759"/>
            <a:ext cx="2237535" cy="743876"/>
            <a:chOff x="4330038" y="4693759"/>
            <a:chExt cx="2237535" cy="743876"/>
          </a:xfrm>
        </p:grpSpPr>
        <p:sp>
          <p:nvSpPr>
            <p:cNvPr id="121" name="Rectangle 120"/>
            <p:cNvSpPr/>
            <p:nvPr/>
          </p:nvSpPr>
          <p:spPr bwMode="auto">
            <a:xfrm rot="420000">
              <a:off x="4330038" y="4967238"/>
              <a:ext cx="2237535" cy="342900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 rot="420000">
              <a:off x="5889102" y="4849667"/>
              <a:ext cx="553621" cy="342900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rot="420000">
              <a:off x="4492920" y="4693759"/>
              <a:ext cx="553621" cy="342900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 bwMode="auto">
            <a:xfrm rot="21540000">
              <a:off x="4708887" y="4963665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rot="21540000">
              <a:off x="5075953" y="5017737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rot="21540000">
              <a:off x="5435241" y="5063615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 rot="21540000">
              <a:off x="5794529" y="5117687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rot="21540000">
              <a:off x="6153817" y="5163565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rot="21540000">
              <a:off x="6513105" y="5209035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 bwMode="auto">
            <a:xfrm rot="21540000">
              <a:off x="4361783" y="4939465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5"/>
          <p:cNvGrpSpPr/>
          <p:nvPr/>
        </p:nvGrpSpPr>
        <p:grpSpPr>
          <a:xfrm>
            <a:off x="4601290" y="1518659"/>
            <a:ext cx="2283201" cy="756374"/>
            <a:chOff x="4601290" y="1518659"/>
            <a:chExt cx="2283201" cy="756374"/>
          </a:xfrm>
        </p:grpSpPr>
        <p:sp>
          <p:nvSpPr>
            <p:cNvPr id="2" name="Rectangle 1"/>
            <p:cNvSpPr/>
            <p:nvPr/>
          </p:nvSpPr>
          <p:spPr bwMode="auto">
            <a:xfrm rot="420000">
              <a:off x="4601290" y="1623748"/>
              <a:ext cx="2283201" cy="342900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 rot="420000">
              <a:off x="4705130" y="1746957"/>
              <a:ext cx="553621" cy="342900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 rot="420000">
              <a:off x="6138887" y="1932133"/>
              <a:ext cx="553621" cy="342900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 rot="21540000">
              <a:off x="5006613" y="1567441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rot="21540000">
              <a:off x="5370105" y="1600183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 rot="21540000">
              <a:off x="5737587" y="1649347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 rot="21540000">
              <a:off x="6088681" y="1681707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 rot="21540000">
              <a:off x="6456163" y="1735779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 rot="21540000">
              <a:off x="6823229" y="1779619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rot="21540000">
              <a:off x="4655519" y="1518659"/>
              <a:ext cx="0" cy="228600"/>
            </a:xfrm>
            <a:prstGeom prst="line">
              <a:avLst/>
            </a:prstGeom>
            <a:solidFill>
              <a:schemeClr val="accent1"/>
            </a:solidFill>
            <a:ln w="47625" cap="rnd" cmpd="sng" algn="ctr">
              <a:solidFill>
                <a:srgbClr val="FEFF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, 5 </a:t>
            </a:r>
            <a:r>
              <a:rPr lang="en-US" dirty="0" err="1" smtClean="0"/>
              <a:t>jun</a:t>
            </a:r>
            <a:r>
              <a:rPr lang="en-US" dirty="0" smtClean="0"/>
              <a:t>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600000" y="180000"/>
            <a:ext cx="3600000" cy="648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3" name="Straight Connector 82"/>
          <p:cNvCxnSpPr/>
          <p:nvPr/>
        </p:nvCxnSpPr>
        <p:spPr bwMode="auto">
          <a:xfrm rot="21540000">
            <a:off x="4680000" y="180000"/>
            <a:ext cx="0" cy="64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 rot="21540000">
            <a:off x="4374891" y="5190579"/>
            <a:ext cx="0" cy="144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 rot="21540000">
            <a:off x="5040000" y="180000"/>
            <a:ext cx="0" cy="64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 rot="21540000">
            <a:off x="5400000" y="180000"/>
            <a:ext cx="0" cy="64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/>
          <p:nvPr/>
        </p:nvCxnSpPr>
        <p:spPr bwMode="auto">
          <a:xfrm rot="21540000">
            <a:off x="5760000" y="180000"/>
            <a:ext cx="0" cy="64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 rot="21540000">
            <a:off x="6120000" y="180000"/>
            <a:ext cx="0" cy="64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3429000" y="3429000"/>
            <a:ext cx="43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 w="med" len="lg"/>
          </a:ln>
          <a:effectLst/>
        </p:spPr>
      </p:cxnSp>
      <p:cxnSp>
        <p:nvCxnSpPr>
          <p:cNvPr id="122" name="Straight Arrow Connector 121"/>
          <p:cNvCxnSpPr/>
          <p:nvPr/>
        </p:nvCxnSpPr>
        <p:spPr bwMode="auto">
          <a:xfrm rot="420000">
            <a:off x="5179194" y="321433"/>
            <a:ext cx="0" cy="576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0409"/>
            </a:solidFill>
            <a:prstDash val="dash"/>
            <a:round/>
            <a:headEnd type="none" w="med" len="sm"/>
            <a:tailEnd type="none" w="med" len="sm"/>
          </a:ln>
          <a:effectLst/>
        </p:spPr>
      </p:cxnSp>
      <p:sp>
        <p:nvSpPr>
          <p:cNvPr id="123" name="Content Placeholder 2"/>
          <p:cNvSpPr txBox="1">
            <a:spLocks/>
          </p:cNvSpPr>
          <p:nvPr/>
        </p:nvSpPr>
        <p:spPr bwMode="auto">
          <a:xfrm>
            <a:off x="5084420" y="141912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solidFill>
                  <a:srgbClr val="CC0409"/>
                </a:solidFill>
                <a:latin typeface="Symbol" charset="2"/>
                <a:cs typeface="Symbol" charset="2"/>
              </a:rPr>
              <a:t>q</a:t>
            </a:r>
            <a:endParaRPr lang="en-GB" dirty="0" smtClean="0">
              <a:solidFill>
                <a:srgbClr val="CC0409"/>
              </a:solidFill>
            </a:endParaRPr>
          </a:p>
        </p:txBody>
      </p:sp>
      <p:sp>
        <p:nvSpPr>
          <p:cNvPr id="124" name="Arc 123"/>
          <p:cNvSpPr/>
          <p:nvPr/>
        </p:nvSpPr>
        <p:spPr bwMode="auto">
          <a:xfrm rot="5400000">
            <a:off x="6030290" y="3047226"/>
            <a:ext cx="800100" cy="800100"/>
          </a:xfrm>
          <a:prstGeom prst="arc">
            <a:avLst>
              <a:gd name="adj1" fmla="val 16200000"/>
              <a:gd name="adj2" fmla="val 21169565"/>
            </a:avLst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5" name="Content Placeholder 2"/>
          <p:cNvSpPr txBox="1">
            <a:spLocks/>
          </p:cNvSpPr>
          <p:nvPr/>
        </p:nvSpPr>
        <p:spPr bwMode="auto">
          <a:xfrm>
            <a:off x="6515100" y="3488076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latin typeface="Symbol" charset="2"/>
                <a:cs typeface="Symbol" charset="2"/>
              </a:rPr>
              <a:t>a</a:t>
            </a:r>
            <a:endParaRPr lang="en-GB" dirty="0" smtClean="0"/>
          </a:p>
        </p:txBody>
      </p:sp>
      <p:sp>
        <p:nvSpPr>
          <p:cNvPr id="128" name="Rectangle 127"/>
          <p:cNvSpPr/>
          <p:nvPr/>
        </p:nvSpPr>
        <p:spPr bwMode="auto">
          <a:xfrm rot="420000">
            <a:off x="5166523" y="1325602"/>
            <a:ext cx="228600" cy="2286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 rot="21540000">
            <a:off x="6480000" y="180000"/>
            <a:ext cx="0" cy="64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 rot="21540000">
            <a:off x="6796963" y="180375"/>
            <a:ext cx="0" cy="1548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4" name="Rectangle 133"/>
          <p:cNvSpPr/>
          <p:nvPr/>
        </p:nvSpPr>
        <p:spPr bwMode="auto">
          <a:xfrm rot="420000">
            <a:off x="4918033" y="5273426"/>
            <a:ext cx="228600" cy="2286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5" name="Straight Arrow Connector 134"/>
          <p:cNvCxnSpPr/>
          <p:nvPr/>
        </p:nvCxnSpPr>
        <p:spPr bwMode="auto">
          <a:xfrm rot="420000">
            <a:off x="6701790" y="437023"/>
            <a:ext cx="0" cy="576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0409"/>
            </a:solidFill>
            <a:prstDash val="dash"/>
            <a:round/>
            <a:headEnd type="stealth" w="med" len="lg"/>
            <a:tailEnd type="none" w="med" len="sm"/>
          </a:ln>
          <a:effectLst/>
        </p:spPr>
      </p:cxnSp>
      <p:cxnSp>
        <p:nvCxnSpPr>
          <p:cNvPr id="136" name="Straight Arrow Connector 135"/>
          <p:cNvCxnSpPr/>
          <p:nvPr/>
        </p:nvCxnSpPr>
        <p:spPr bwMode="auto">
          <a:xfrm rot="16620000">
            <a:off x="6467029" y="3278804"/>
            <a:ext cx="0" cy="432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0409"/>
            </a:solidFill>
            <a:prstDash val="dash"/>
            <a:round/>
            <a:headEnd type="none" w="med" len="sm"/>
            <a:tailEnd type="stealth" w="med" len="lg"/>
          </a:ln>
          <a:effectLst/>
        </p:spPr>
      </p:cxnSp>
      <p:cxnSp>
        <p:nvCxnSpPr>
          <p:cNvPr id="137" name="Straight Arrow Connector 136"/>
          <p:cNvCxnSpPr/>
          <p:nvPr/>
        </p:nvCxnSpPr>
        <p:spPr bwMode="auto">
          <a:xfrm rot="16620000">
            <a:off x="6500647" y="-192501"/>
            <a:ext cx="0" cy="3816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0409"/>
            </a:solidFill>
            <a:prstDash val="dash"/>
            <a:round/>
            <a:headEnd type="none" w="med" len="sm"/>
            <a:tailEnd type="none" w="med" len="sm"/>
          </a:ln>
          <a:effectLst/>
        </p:spPr>
      </p:cxnSp>
      <p:cxnSp>
        <p:nvCxnSpPr>
          <p:cNvPr id="138" name="Straight Connector 137"/>
          <p:cNvCxnSpPr/>
          <p:nvPr/>
        </p:nvCxnSpPr>
        <p:spPr bwMode="auto">
          <a:xfrm>
            <a:off x="4683969" y="0"/>
            <a:ext cx="0" cy="684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stealth" w="med" len="lg"/>
            <a:tailEnd type="none" w="med" len="lg"/>
          </a:ln>
          <a:effectLst/>
        </p:spPr>
      </p:cxnSp>
      <p:sp>
        <p:nvSpPr>
          <p:cNvPr id="140" name="Content Placeholder 2"/>
          <p:cNvSpPr txBox="1">
            <a:spLocks/>
          </p:cNvSpPr>
          <p:nvPr/>
        </p:nvSpPr>
        <p:spPr bwMode="auto">
          <a:xfrm>
            <a:off x="8001000" y="4572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GB" dirty="0" err="1">
                <a:solidFill>
                  <a:srgbClr val="008000"/>
                </a:solidFill>
              </a:rPr>
              <a:t>b</a:t>
            </a:r>
            <a:endParaRPr lang="en-GB" dirty="0" smtClean="0">
              <a:solidFill>
                <a:srgbClr val="008000"/>
              </a:solidFill>
            </a:endParaRPr>
          </a:p>
          <a:p>
            <a:pPr marL="0" indent="0" algn="ctr"/>
            <a:endParaRPr lang="en-GB" dirty="0" smtClean="0">
              <a:solidFill>
                <a:srgbClr val="008000"/>
              </a:solidFill>
            </a:endParaRPr>
          </a:p>
        </p:txBody>
      </p:sp>
      <p:cxnSp>
        <p:nvCxnSpPr>
          <p:cNvPr id="141" name="Straight Arrow Connector 140"/>
          <p:cNvCxnSpPr/>
          <p:nvPr/>
        </p:nvCxnSpPr>
        <p:spPr bwMode="auto">
          <a:xfrm rot="420000">
            <a:off x="8124535" y="1981756"/>
            <a:ext cx="0" cy="360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dash"/>
            <a:round/>
            <a:headEnd type="arrow" w="med" len="sm"/>
            <a:tailEnd type="arrow" w="med" len="sm"/>
          </a:ln>
          <a:effectLst/>
        </p:spPr>
      </p:cxnSp>
      <p:cxnSp>
        <p:nvCxnSpPr>
          <p:cNvPr id="142" name="Straight Arrow Connector 141"/>
          <p:cNvCxnSpPr/>
          <p:nvPr/>
        </p:nvCxnSpPr>
        <p:spPr bwMode="auto">
          <a:xfrm rot="420000">
            <a:off x="4926961" y="5361984"/>
            <a:ext cx="468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dash"/>
            <a:round/>
            <a:headEnd type="arrow" w="med" len="sm"/>
            <a:tailEnd type="arrow" w="med" len="sm"/>
          </a:ln>
          <a:effectLst/>
        </p:spPr>
      </p:cxnSp>
      <p:sp>
        <p:nvSpPr>
          <p:cNvPr id="143" name="Content Placeholder 2"/>
          <p:cNvSpPr txBox="1">
            <a:spLocks/>
          </p:cNvSpPr>
          <p:nvPr/>
        </p:nvSpPr>
        <p:spPr bwMode="auto">
          <a:xfrm>
            <a:off x="4914900" y="53721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GB" dirty="0" err="1">
                <a:solidFill>
                  <a:srgbClr val="008000"/>
                </a:solidFill>
              </a:rPr>
              <a:t>p</a:t>
            </a:r>
            <a:endParaRPr lang="en-GB" dirty="0" smtClean="0">
              <a:solidFill>
                <a:srgbClr val="008000"/>
              </a:solidFill>
            </a:endParaRPr>
          </a:p>
          <a:p>
            <a:pPr marL="0" indent="0" algn="ctr"/>
            <a:endParaRPr lang="en-GB" dirty="0" smtClean="0">
              <a:solidFill>
                <a:srgbClr val="008000"/>
              </a:solidFill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 bwMode="auto">
          <a:xfrm>
            <a:off x="6515100" y="5829300"/>
            <a:ext cx="57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GB" dirty="0" smtClean="0">
                <a:solidFill>
                  <a:srgbClr val="008000"/>
                </a:solidFill>
              </a:rPr>
              <a:t>B</a:t>
            </a:r>
          </a:p>
          <a:p>
            <a:pPr marL="0" indent="0" algn="ctr"/>
            <a:endParaRPr lang="en-GB" dirty="0" smtClean="0">
              <a:solidFill>
                <a:srgbClr val="008000"/>
              </a:solidFill>
            </a:endParaRPr>
          </a:p>
        </p:txBody>
      </p:sp>
      <p:sp>
        <p:nvSpPr>
          <p:cNvPr id="70" name="Content Placeholder 2"/>
          <p:cNvSpPr txBox="1">
            <a:spLocks/>
          </p:cNvSpPr>
          <p:nvPr/>
        </p:nvSpPr>
        <p:spPr bwMode="auto">
          <a:xfrm>
            <a:off x="4009110" y="56526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err="1" smtClean="0">
                <a:solidFill>
                  <a:srgbClr val="000000"/>
                </a:solidFill>
              </a:rPr>
              <a:t>R</a:t>
            </a:r>
            <a:r>
              <a:rPr lang="en-GB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f</a:t>
            </a:r>
            <a:endParaRPr lang="en-GB" dirty="0" smtClean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 bwMode="auto">
          <a:xfrm>
            <a:off x="7560188" y="3053324"/>
            <a:ext cx="57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 smtClean="0"/>
              <a:t>Z</a:t>
            </a:r>
            <a:endParaRPr lang="en-GB" baseline="-25000" dirty="0" smtClean="0"/>
          </a:p>
        </p:txBody>
      </p:sp>
      <p:sp>
        <p:nvSpPr>
          <p:cNvPr id="72" name="Arc 71"/>
          <p:cNvSpPr/>
          <p:nvPr/>
        </p:nvSpPr>
        <p:spPr bwMode="auto">
          <a:xfrm rot="19106071">
            <a:off x="4330808" y="558908"/>
            <a:ext cx="2160000" cy="2160000"/>
          </a:xfrm>
          <a:prstGeom prst="arc">
            <a:avLst>
              <a:gd name="adj1" fmla="val 16781673"/>
              <a:gd name="adj2" fmla="val 18954776"/>
            </a:avLst>
          </a:prstGeom>
          <a:noFill/>
          <a:ln w="9525" cap="flat" cmpd="sng" algn="ctr">
            <a:solidFill>
              <a:srgbClr val="CC0409"/>
            </a:solidFill>
            <a:prstDash val="dash"/>
            <a:round/>
            <a:headEnd type="arrow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 bwMode="auto">
          <a:xfrm>
            <a:off x="5029200" y="457200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dirty="0">
                <a:solidFill>
                  <a:srgbClr val="CC0409"/>
                </a:solidFill>
                <a:latin typeface="Symbol" charset="2"/>
                <a:cs typeface="Symbol" charset="2"/>
              </a:rPr>
              <a:t>-</a:t>
            </a:r>
            <a:endParaRPr lang="en-GB" dirty="0" smtClean="0">
              <a:solidFill>
                <a:srgbClr val="CC0409"/>
              </a:solidFill>
            </a:endParaRPr>
          </a:p>
        </p:txBody>
      </p:sp>
      <p:sp>
        <p:nvSpPr>
          <p:cNvPr id="68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3086100" cy="1257300"/>
          </a:xfrm>
        </p:spPr>
        <p:txBody>
          <a:bodyPr/>
          <a:lstStyle/>
          <a:p>
            <a:r>
              <a:rPr lang="en-GB" sz="2800" dirty="0" smtClean="0"/>
              <a:t>Wire stringing</a:t>
            </a:r>
            <a:endParaRPr lang="en-GB" sz="2800" dirty="0"/>
          </a:p>
        </p:txBody>
      </p:sp>
      <p:cxnSp>
        <p:nvCxnSpPr>
          <p:cNvPr id="74" name="Straight Connector 73"/>
          <p:cNvCxnSpPr/>
          <p:nvPr/>
        </p:nvCxnSpPr>
        <p:spPr bwMode="auto">
          <a:xfrm>
            <a:off x="4595400" y="1600200"/>
            <a:ext cx="37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lg"/>
          </a:ln>
          <a:effectLst/>
        </p:spPr>
      </p:cxnSp>
      <p:sp>
        <p:nvSpPr>
          <p:cNvPr id="75" name="Arc 74"/>
          <p:cNvSpPr/>
          <p:nvPr/>
        </p:nvSpPr>
        <p:spPr bwMode="auto">
          <a:xfrm>
            <a:off x="5029200" y="0"/>
            <a:ext cx="3188700" cy="3200400"/>
          </a:xfrm>
          <a:prstGeom prst="arc">
            <a:avLst>
              <a:gd name="adj1" fmla="val 21583380"/>
              <a:gd name="adj2" fmla="val 678995"/>
            </a:avLst>
          </a:prstGeom>
          <a:noFill/>
          <a:ln w="9525" cap="flat" cmpd="sng" algn="ctr">
            <a:solidFill>
              <a:srgbClr val="008000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Content Placeholder 2"/>
          <p:cNvSpPr txBox="1">
            <a:spLocks/>
          </p:cNvSpPr>
          <p:nvPr/>
        </p:nvSpPr>
        <p:spPr bwMode="auto">
          <a:xfrm>
            <a:off x="8229600" y="150228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GB" sz="2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b</a:t>
            </a:r>
            <a:endParaRPr lang="en-GB" sz="2000" dirty="0" smtClean="0">
              <a:solidFill>
                <a:srgbClr val="008000"/>
              </a:solidFill>
            </a:endParaRPr>
          </a:p>
          <a:p>
            <a:pPr marL="0" indent="0" algn="ctr"/>
            <a:endParaRPr lang="en-GB" sz="2000" dirty="0" smtClean="0">
              <a:solidFill>
                <a:srgbClr val="00800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 bwMode="auto">
          <a:xfrm flipH="1">
            <a:off x="6825224" y="1706844"/>
            <a:ext cx="2331" cy="4136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lg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 flipH="1">
            <a:off x="6512769" y="2360700"/>
            <a:ext cx="2331" cy="3811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lg"/>
            <a:tailEnd type="non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>
            <a:off x="6515100" y="5715000"/>
            <a:ext cx="3429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dash"/>
            <a:round/>
            <a:headEnd type="arrow" w="med" len="sm"/>
            <a:tailEnd type="arrow" w="med" len="sm"/>
          </a:ln>
          <a:effectLst/>
        </p:spPr>
      </p:cxnSp>
      <p:sp>
        <p:nvSpPr>
          <p:cNvPr id="81" name="Content Placeholder 2"/>
          <p:cNvSpPr txBox="1">
            <a:spLocks/>
          </p:cNvSpPr>
          <p:nvPr/>
        </p:nvSpPr>
        <p:spPr bwMode="auto">
          <a:xfrm>
            <a:off x="342900" y="3200400"/>
            <a:ext cx="33147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15875"/>
            <a:r>
              <a:rPr lang="en-US" sz="2000" dirty="0" smtClean="0">
                <a:solidFill>
                  <a:srgbClr val="0000CC"/>
                </a:solidFill>
              </a:rPr>
              <a:t>Wire wound and soldered on </a:t>
            </a:r>
            <a:r>
              <a:rPr lang="en-US" sz="2000" dirty="0" err="1" smtClean="0">
                <a:solidFill>
                  <a:srgbClr val="0000CC"/>
                </a:solidFill>
              </a:rPr>
              <a:t>WirePCB</a:t>
            </a:r>
            <a:r>
              <a:rPr lang="en-US" sz="2000" dirty="0" smtClean="0">
                <a:solidFill>
                  <a:srgbClr val="0000CC"/>
                </a:solidFill>
              </a:rPr>
              <a:t> at </a:t>
            </a:r>
            <a:r>
              <a:rPr lang="en-US" sz="2000" dirty="0" smtClean="0">
                <a:solidFill>
                  <a:srgbClr val="CC0409"/>
                </a:solidFill>
              </a:rPr>
              <a:t>nominal length </a:t>
            </a:r>
            <a:r>
              <a:rPr lang="en-US" sz="2000" dirty="0" smtClean="0">
                <a:solidFill>
                  <a:srgbClr val="0000CC"/>
                </a:solidFill>
              </a:rPr>
              <a:t>and stress on a rotating cylinder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Computer controlled rotation, wire translation and tension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Coupling with transport trays</a:t>
            </a:r>
          </a:p>
          <a:p>
            <a:pPr marL="0" indent="0"/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84" name="Content Placeholder 2"/>
          <p:cNvSpPr txBox="1">
            <a:spLocks/>
          </p:cNvSpPr>
          <p:nvPr/>
        </p:nvSpPr>
        <p:spPr bwMode="auto">
          <a:xfrm>
            <a:off x="342900" y="1714500"/>
            <a:ext cx="33147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15875"/>
            <a:r>
              <a:rPr lang="en-US" sz="2000" dirty="0" smtClean="0">
                <a:solidFill>
                  <a:srgbClr val="0000CC"/>
                </a:solidFill>
              </a:rPr>
              <a:t>Winding the wire on a cylinder where </a:t>
            </a:r>
            <a:r>
              <a:rPr lang="en-US" sz="2000" dirty="0" err="1" smtClean="0">
                <a:solidFill>
                  <a:srgbClr val="0000CC"/>
                </a:solidFill>
              </a:rPr>
              <a:t>WirePCB</a:t>
            </a:r>
            <a:r>
              <a:rPr lang="en-US" sz="2000" dirty="0" smtClean="0">
                <a:solidFill>
                  <a:srgbClr val="0000CC"/>
                </a:solidFill>
              </a:rPr>
              <a:t> are properly placed permit correct </a:t>
            </a:r>
            <a:r>
              <a:rPr lang="en-US" sz="2000" dirty="0" smtClean="0">
                <a:solidFill>
                  <a:srgbClr val="CC0409"/>
                </a:solidFill>
              </a:rPr>
              <a:t>spacing</a:t>
            </a:r>
            <a:r>
              <a:rPr lang="en-US" sz="2000" dirty="0" smtClean="0">
                <a:solidFill>
                  <a:srgbClr val="0000CC"/>
                </a:solidFill>
              </a:rPr>
              <a:t>, </a:t>
            </a:r>
            <a:r>
              <a:rPr lang="en-US" sz="2000" dirty="0" smtClean="0">
                <a:solidFill>
                  <a:srgbClr val="CC0409"/>
                </a:solidFill>
              </a:rPr>
              <a:t>stereo angle </a:t>
            </a:r>
            <a:r>
              <a:rPr lang="en-US" sz="2000" dirty="0" smtClean="0">
                <a:solidFill>
                  <a:srgbClr val="0000CC"/>
                </a:solidFill>
              </a:rPr>
              <a:t>and correct </a:t>
            </a:r>
            <a:r>
              <a:rPr lang="en-US" sz="2000" dirty="0" smtClean="0">
                <a:solidFill>
                  <a:srgbClr val="CC0409"/>
                </a:solidFill>
              </a:rPr>
              <a:t>length</a:t>
            </a:r>
          </a:p>
        </p:txBody>
      </p:sp>
    </p:spTree>
    <p:extLst>
      <p:ext uri="{BB962C8B-B14F-4D97-AF65-F5344CB8AC3E}">
        <p14:creationId xmlns:p14="http://schemas.microsoft.com/office/powerpoint/2010/main" val="1984523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3ABC-3E9F-4EE2-BA7D-6873AF71C957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381000"/>
            <a:ext cx="6362700" cy="6096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MEGII Cylindrical Drift </a:t>
            </a:r>
            <a:r>
              <a:rPr lang="en-US" dirty="0" err="1" smtClean="0">
                <a:solidFill>
                  <a:srgbClr val="0000CC"/>
                </a:solidFill>
              </a:rPr>
              <a:t>CHamber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371600" y="1600200"/>
            <a:ext cx="60579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The new MEGII chamber will be </a:t>
            </a:r>
            <a:endParaRPr lang="en-GB" sz="2000" dirty="0" smtClean="0">
              <a:solidFill>
                <a:srgbClr val="FF0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single volume gaseous detector</a:t>
            </a: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U – V wire stringing for hit positioning along the wire </a:t>
            </a:r>
            <a:endParaRPr lang="en-GB" sz="2000" dirty="0" smtClean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low mass gas (He : iC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4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H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10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 - 85% : 15%)</a:t>
            </a: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thin wires and small cell size</a:t>
            </a: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Final goals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Single hit resolution  </a:t>
            </a:r>
            <a:r>
              <a:rPr lang="en-GB" sz="2000" dirty="0">
                <a:solidFill>
                  <a:srgbClr val="008000"/>
                </a:solidFill>
                <a:latin typeface="Garamond"/>
                <a:cs typeface="Garamond"/>
              </a:rPr>
              <a:t>~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100 </a:t>
            </a:r>
            <a:r>
              <a:rPr lang="en-GB" sz="2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m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in r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Momentum resolution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~150 </a:t>
            </a:r>
            <a:r>
              <a:rPr lang="en-GB" sz="2000" dirty="0" err="1" smtClean="0">
                <a:solidFill>
                  <a:srgbClr val="008000"/>
                </a:solidFill>
                <a:latin typeface="Garamond"/>
                <a:cs typeface="Garamond"/>
              </a:rPr>
              <a:t>KeV</a:t>
            </a:r>
            <a:endParaRPr lang="en-GB" sz="2000" dirty="0" smtClean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Angular resolution   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~5 </a:t>
            </a:r>
            <a:r>
              <a:rPr lang="en-GB" sz="2000" dirty="0" err="1" smtClean="0">
                <a:solidFill>
                  <a:srgbClr val="008000"/>
                </a:solidFill>
                <a:latin typeface="Garamond"/>
                <a:cs typeface="Garamond"/>
              </a:rPr>
              <a:t>mrad</a:t>
            </a:r>
            <a:endParaRPr lang="en-GB" sz="2000" dirty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DC-TC matching eff.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~90 %</a:t>
            </a:r>
            <a:endParaRPr lang="en-GB" sz="2000" dirty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000" baseline="30000" dirty="0" smtClean="0">
              <a:solidFill>
                <a:srgbClr val="0000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456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Wiring</a:t>
            </a:r>
            <a:r>
              <a:rPr lang="it-IT" dirty="0" smtClean="0"/>
              <a:t> Machine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/>
              <a:pPr/>
              <a:t>20</a:t>
            </a:fld>
            <a:endParaRPr lang="en-US" dirty="0" smtClean="0"/>
          </a:p>
        </p:txBody>
      </p:sp>
      <p:pic>
        <p:nvPicPr>
          <p:cNvPr id="1026" name="Picture 2" descr="H:\DCIM\108___02\IMG_05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1257300"/>
            <a:ext cx="7044365" cy="528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ttore 2 9"/>
          <p:cNvCxnSpPr/>
          <p:nvPr/>
        </p:nvCxnSpPr>
        <p:spPr>
          <a:xfrm flipH="1">
            <a:off x="5829300" y="6057900"/>
            <a:ext cx="3429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/>
          <p:cNvSpPr/>
          <p:nvPr/>
        </p:nvSpPr>
        <p:spPr>
          <a:xfrm>
            <a:off x="6057900" y="5943600"/>
            <a:ext cx="1300099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Laser Controller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2743200" y="6057900"/>
            <a:ext cx="571500" cy="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/>
          <p:cNvSpPr/>
          <p:nvPr/>
        </p:nvSpPr>
        <p:spPr>
          <a:xfrm>
            <a:off x="1485900" y="5943600"/>
            <a:ext cx="1300099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Motor and Torque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19" name="Connettore 2 18"/>
          <p:cNvCxnSpPr/>
          <p:nvPr/>
        </p:nvCxnSpPr>
        <p:spPr>
          <a:xfrm flipH="1" flipV="1">
            <a:off x="4572000" y="4572000"/>
            <a:ext cx="1028700" cy="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/>
          <p:cNvSpPr/>
          <p:nvPr/>
        </p:nvSpPr>
        <p:spPr>
          <a:xfrm>
            <a:off x="5600700" y="4457700"/>
            <a:ext cx="1300099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Cylinder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2" name="Connettore 2 21"/>
          <p:cNvCxnSpPr/>
          <p:nvPr/>
        </p:nvCxnSpPr>
        <p:spPr>
          <a:xfrm flipH="1" flipV="1">
            <a:off x="4800600" y="3259814"/>
            <a:ext cx="685800" cy="5488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ttangolo 22"/>
          <p:cNvSpPr/>
          <p:nvPr/>
        </p:nvSpPr>
        <p:spPr>
          <a:xfrm>
            <a:off x="5486400" y="2971800"/>
            <a:ext cx="164469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Wiring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digital</a:t>
            </a:r>
            <a:r>
              <a:rPr lang="it-IT" dirty="0" smtClean="0">
                <a:solidFill>
                  <a:srgbClr val="FF0000"/>
                </a:solidFill>
              </a:rPr>
              <a:t> camera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25" name="Connettore 2 24"/>
          <p:cNvCxnSpPr/>
          <p:nvPr/>
        </p:nvCxnSpPr>
        <p:spPr>
          <a:xfrm flipH="1" flipV="1">
            <a:off x="5010472" y="3889299"/>
            <a:ext cx="818828" cy="11120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25"/>
          <p:cNvSpPr/>
          <p:nvPr/>
        </p:nvSpPr>
        <p:spPr>
          <a:xfrm>
            <a:off x="5829300" y="3771900"/>
            <a:ext cx="1300099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Last </a:t>
            </a:r>
            <a:r>
              <a:rPr lang="it-IT" dirty="0" err="1" smtClean="0">
                <a:solidFill>
                  <a:srgbClr val="FF0000"/>
                </a:solidFill>
              </a:rPr>
              <a:t>pulley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28" name="Connettore 2 27"/>
          <p:cNvCxnSpPr/>
          <p:nvPr/>
        </p:nvCxnSpPr>
        <p:spPr>
          <a:xfrm>
            <a:off x="3886200" y="2514600"/>
            <a:ext cx="0" cy="1143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tangolo 28"/>
          <p:cNvSpPr/>
          <p:nvPr/>
        </p:nvSpPr>
        <p:spPr>
          <a:xfrm>
            <a:off x="3200400" y="1485900"/>
            <a:ext cx="1300099" cy="1028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Laser, Laser camera and </a:t>
            </a:r>
            <a:r>
              <a:rPr lang="en-US" dirty="0" smtClean="0">
                <a:solidFill>
                  <a:srgbClr val="FF0000"/>
                </a:solidFill>
              </a:rPr>
              <a:t>pyrometer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2" name="Connettore 2 31"/>
          <p:cNvCxnSpPr>
            <a:stCxn id="33" idx="0"/>
          </p:cNvCxnSpPr>
          <p:nvPr/>
        </p:nvCxnSpPr>
        <p:spPr>
          <a:xfrm flipV="1">
            <a:off x="1221550" y="4183800"/>
            <a:ext cx="1095028" cy="5025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32"/>
          <p:cNvSpPr/>
          <p:nvPr/>
        </p:nvSpPr>
        <p:spPr>
          <a:xfrm>
            <a:off x="571500" y="4686300"/>
            <a:ext cx="1300099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Main</a:t>
            </a:r>
            <a:r>
              <a:rPr lang="it-IT" dirty="0" smtClean="0">
                <a:solidFill>
                  <a:srgbClr val="FF0000"/>
                </a:solidFill>
              </a:rPr>
              <a:t> slide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36" name="Connettore 2 35"/>
          <p:cNvCxnSpPr/>
          <p:nvPr/>
        </p:nvCxnSpPr>
        <p:spPr>
          <a:xfrm>
            <a:off x="2057400" y="3200400"/>
            <a:ext cx="437512" cy="2992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ttangolo 36"/>
          <p:cNvSpPr/>
          <p:nvPr/>
        </p:nvSpPr>
        <p:spPr>
          <a:xfrm>
            <a:off x="1257300" y="2971800"/>
            <a:ext cx="1300099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Coil, </a:t>
            </a:r>
            <a:r>
              <a:rPr lang="it-IT" dirty="0" err="1" smtClean="0">
                <a:solidFill>
                  <a:srgbClr val="FF0000"/>
                </a:solidFill>
              </a:rPr>
              <a:t>clutch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39" name="Connettore 2 38"/>
          <p:cNvCxnSpPr/>
          <p:nvPr/>
        </p:nvCxnSpPr>
        <p:spPr>
          <a:xfrm>
            <a:off x="2286000" y="2171700"/>
            <a:ext cx="576064" cy="47689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ttangolo 39"/>
          <p:cNvSpPr/>
          <p:nvPr/>
        </p:nvSpPr>
        <p:spPr>
          <a:xfrm>
            <a:off x="1143000" y="1943100"/>
            <a:ext cx="2212325" cy="2256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Control </a:t>
            </a:r>
            <a:r>
              <a:rPr lang="it-IT" dirty="0" err="1" smtClean="0">
                <a:solidFill>
                  <a:srgbClr val="FF0000"/>
                </a:solidFill>
              </a:rPr>
              <a:t>system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7" name="Segnaposto contenuto 5"/>
          <p:cNvSpPr>
            <a:spLocks noGrp="1"/>
          </p:cNvSpPr>
          <p:nvPr>
            <p:ph sz="quarter" idx="4294967295"/>
          </p:nvPr>
        </p:nvSpPr>
        <p:spPr>
          <a:xfrm>
            <a:off x="4914900" y="1143000"/>
            <a:ext cx="4114800" cy="1714499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>
              <a:buClr>
                <a:srgbClr val="CC0409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FF"/>
                </a:solidFill>
              </a:rPr>
              <a:t>The template for the inner layer of the guard wires is ready for wiring.</a:t>
            </a:r>
          </a:p>
          <a:p>
            <a:pPr>
              <a:buClr>
                <a:srgbClr val="CC0409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0000FF"/>
                </a:solidFill>
              </a:rPr>
              <a:t>S</a:t>
            </a:r>
            <a:r>
              <a:rPr lang="en-US" sz="1600" dirty="0" smtClean="0">
                <a:solidFill>
                  <a:srgbClr val="0000FF"/>
                </a:solidFill>
              </a:rPr>
              <a:t>ensors </a:t>
            </a:r>
            <a:r>
              <a:rPr lang="en-US" sz="1600" dirty="0">
                <a:solidFill>
                  <a:srgbClr val="0000FF"/>
                </a:solidFill>
              </a:rPr>
              <a:t>and monitoring systems (torque, clutch, brake) </a:t>
            </a:r>
            <a:r>
              <a:rPr lang="en-US" sz="1600" dirty="0" smtClean="0">
                <a:solidFill>
                  <a:srgbClr val="0000FF"/>
                </a:solidFill>
              </a:rPr>
              <a:t>were connected to the control </a:t>
            </a:r>
            <a:r>
              <a:rPr lang="en-US" sz="1600" dirty="0">
                <a:solidFill>
                  <a:srgbClr val="0000FF"/>
                </a:solidFill>
              </a:rPr>
              <a:t>system.</a:t>
            </a:r>
          </a:p>
          <a:p>
            <a:pPr>
              <a:buClr>
                <a:srgbClr val="CC0409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FF"/>
                </a:solidFill>
              </a:rPr>
              <a:t>Control software </a:t>
            </a:r>
            <a:r>
              <a:rPr lang="en-US" sz="1600" dirty="0">
                <a:solidFill>
                  <a:srgbClr val="0000FF"/>
                </a:solidFill>
              </a:rPr>
              <a:t>development is in progress</a:t>
            </a:r>
            <a:endParaRPr lang="it-IT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5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Assembly machine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2900" y="800100"/>
            <a:ext cx="4572000" cy="26289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>
              <a:buClr>
                <a:srgbClr val="FF0000"/>
              </a:buClr>
            </a:pPr>
            <a:endParaRPr lang="en-GB" sz="20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Machine </a:t>
            </a:r>
            <a:r>
              <a:rPr lang="en-GB" sz="2000" dirty="0" smtClean="0">
                <a:solidFill>
                  <a:srgbClr val="008000"/>
                </a:solidFill>
              </a:rPr>
              <a:t>delivered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Acceptance measurements </a:t>
            </a:r>
            <a:r>
              <a:rPr lang="en-GB" sz="2000" dirty="0" smtClean="0">
                <a:solidFill>
                  <a:srgbClr val="008000"/>
                </a:solidFill>
              </a:rPr>
              <a:t>completed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Mounting </a:t>
            </a:r>
            <a:r>
              <a:rPr lang="en-GB" sz="2000" dirty="0" smtClean="0">
                <a:solidFill>
                  <a:srgbClr val="008000"/>
                </a:solidFill>
              </a:rPr>
              <a:t>completed</a:t>
            </a:r>
            <a:endParaRPr lang="en-GB" sz="20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System test </a:t>
            </a:r>
            <a:r>
              <a:rPr lang="en-GB" sz="2000" dirty="0" smtClean="0">
                <a:solidFill>
                  <a:srgbClr val="008000"/>
                </a:solidFill>
              </a:rPr>
              <a:t>half of </a:t>
            </a:r>
            <a:r>
              <a:rPr lang="en-GB" sz="2000" dirty="0">
                <a:solidFill>
                  <a:srgbClr val="008000"/>
                </a:solidFill>
              </a:rPr>
              <a:t>F</a:t>
            </a:r>
            <a:r>
              <a:rPr lang="en-GB" sz="2000" dirty="0" smtClean="0">
                <a:solidFill>
                  <a:srgbClr val="008000"/>
                </a:solidFill>
              </a:rPr>
              <a:t>ebruary</a:t>
            </a: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r>
              <a:rPr lang="en-GB" sz="1600" dirty="0" smtClean="0"/>
              <a:t>Behaviour under simulating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GB" sz="1600" dirty="0"/>
              <a:t>	</a:t>
            </a:r>
            <a:r>
              <a:rPr lang="en-GB" sz="1600" dirty="0" smtClean="0"/>
              <a:t> load of 350 + 20 Kg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>
              <a:solidFill>
                <a:srgbClr val="008000"/>
              </a:solidFill>
            </a:endParaRPr>
          </a:p>
        </p:txBody>
      </p:sp>
      <p:pic>
        <p:nvPicPr>
          <p:cNvPr id="9" name="Picture 8" descr="P129121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943100"/>
            <a:ext cx="4800600" cy="360045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42900" y="4000500"/>
            <a:ext cx="5600700" cy="26289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>
              <a:buClr>
                <a:srgbClr val="FF0000"/>
              </a:buClr>
            </a:pPr>
            <a:r>
              <a:rPr lang="en-GB" sz="2000" dirty="0" smtClean="0"/>
              <a:t>	Assembly sequence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000" dirty="0" smtClean="0">
                <a:solidFill>
                  <a:srgbClr val="0000CC"/>
                </a:solidFill>
              </a:rPr>
              <a:t>Place layer of </a:t>
            </a:r>
            <a:r>
              <a:rPr lang="en-GB" sz="2000" dirty="0" smtClean="0">
                <a:solidFill>
                  <a:srgbClr val="008000"/>
                </a:solidFill>
              </a:rPr>
              <a:t>spacers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000" dirty="0">
                <a:solidFill>
                  <a:srgbClr val="0000CC"/>
                </a:solidFill>
              </a:rPr>
              <a:t>R</a:t>
            </a:r>
            <a:r>
              <a:rPr lang="en-GB" sz="2000" dirty="0" smtClean="0">
                <a:solidFill>
                  <a:srgbClr val="0000CC"/>
                </a:solidFill>
              </a:rPr>
              <a:t>educe the </a:t>
            </a:r>
            <a:r>
              <a:rPr lang="en-GB" sz="2000" dirty="0" smtClean="0">
                <a:solidFill>
                  <a:srgbClr val="008000"/>
                </a:solidFill>
              </a:rPr>
              <a:t>endplate distance 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000" dirty="0" smtClean="0">
                <a:solidFill>
                  <a:srgbClr val="0000CC"/>
                </a:solidFill>
              </a:rPr>
              <a:t>Mount </a:t>
            </a:r>
            <a:r>
              <a:rPr lang="en-GB" sz="2000" dirty="0" smtClean="0">
                <a:solidFill>
                  <a:srgbClr val="008000"/>
                </a:solidFill>
              </a:rPr>
              <a:t>the </a:t>
            </a:r>
            <a:r>
              <a:rPr lang="en-GB" sz="2000" dirty="0" err="1" smtClean="0">
                <a:solidFill>
                  <a:srgbClr val="008000"/>
                </a:solidFill>
              </a:rPr>
              <a:t>wirePCB</a:t>
            </a:r>
            <a:r>
              <a:rPr lang="en-GB" sz="2000" dirty="0" smtClean="0">
                <a:solidFill>
                  <a:srgbClr val="008000"/>
                </a:solidFill>
              </a:rPr>
              <a:t> with wires</a:t>
            </a:r>
            <a:endParaRPr lang="en-GB" sz="2000" dirty="0" smtClean="0">
              <a:solidFill>
                <a:srgbClr val="0000CC"/>
              </a:solidFill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000" dirty="0" smtClean="0">
                <a:solidFill>
                  <a:srgbClr val="0000CC"/>
                </a:solidFill>
              </a:rPr>
              <a:t>Place endplates at </a:t>
            </a:r>
            <a:r>
              <a:rPr lang="en-GB" sz="2000" dirty="0" smtClean="0">
                <a:solidFill>
                  <a:srgbClr val="008000"/>
                </a:solidFill>
              </a:rPr>
              <a:t>nominal distance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000" dirty="0" smtClean="0">
                <a:solidFill>
                  <a:srgbClr val="0000CC"/>
                </a:solidFill>
              </a:rPr>
              <a:t>Check </a:t>
            </a:r>
            <a:r>
              <a:rPr lang="en-GB" sz="2000" dirty="0" smtClean="0">
                <a:solidFill>
                  <a:srgbClr val="008000"/>
                </a:solidFill>
              </a:rPr>
              <a:t>wire tension </a:t>
            </a:r>
            <a:r>
              <a:rPr lang="en-GB" sz="2000" dirty="0" smtClean="0">
                <a:solidFill>
                  <a:srgbClr val="0000CC"/>
                </a:solidFill>
              </a:rPr>
              <a:t>and make </a:t>
            </a:r>
            <a:r>
              <a:rPr lang="en-GB" sz="2000" dirty="0" smtClean="0">
                <a:solidFill>
                  <a:srgbClr val="008000"/>
                </a:solidFill>
              </a:rPr>
              <a:t>mechanical survey</a:t>
            </a:r>
            <a:endParaRPr lang="en-GB" sz="1600" dirty="0" smtClean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896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9300" y="342900"/>
            <a:ext cx="3086100" cy="1371600"/>
          </a:xfrm>
        </p:spPr>
        <p:txBody>
          <a:bodyPr/>
          <a:lstStyle/>
          <a:p>
            <a:r>
              <a:rPr lang="it-IT" dirty="0" smtClean="0"/>
              <a:t>Assembly machine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Picture 2" descr="20150129_16393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064668"/>
            <a:ext cx="6743700" cy="3793331"/>
          </a:xfrm>
          <a:prstGeom prst="rect">
            <a:avLst/>
          </a:prstGeom>
        </p:spPr>
      </p:pic>
      <p:pic>
        <p:nvPicPr>
          <p:cNvPr id="6" name="Picture 5" descr="P129122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14300"/>
            <a:ext cx="5486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14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CDCH </a:t>
            </a:r>
            <a:r>
              <a:rPr lang="it-IT" dirty="0" err="1" smtClean="0"/>
              <a:t>extensions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3" name="Picture 12" descr="PB18114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26961" y="1816639"/>
            <a:ext cx="5389114" cy="4041836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228600" y="1143000"/>
            <a:ext cx="4686300" cy="30861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>
              <a:buClr>
                <a:srgbClr val="FF0000"/>
              </a:buClr>
            </a:pPr>
            <a:endParaRPr lang="en-GB" sz="18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Provide coupling to BTS and target support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Hold the FE electronics</a:t>
            </a:r>
          </a:p>
          <a:p>
            <a:pPr marL="0" indent="0">
              <a:buClr>
                <a:srgbClr val="FF0000"/>
              </a:buClr>
            </a:pPr>
            <a:endParaRPr lang="en-GB" sz="18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First set </a:t>
            </a:r>
            <a:r>
              <a:rPr lang="en-GB" sz="1800" dirty="0" smtClean="0">
                <a:solidFill>
                  <a:srgbClr val="008000"/>
                </a:solidFill>
              </a:rPr>
              <a:t>delivered 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8000"/>
                </a:solidFill>
              </a:rPr>
              <a:t>Fit with mock-up endplates</a:t>
            </a:r>
            <a:endParaRPr lang="en-GB" sz="1800" dirty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Final set production </a:t>
            </a:r>
            <a:r>
              <a:rPr lang="en-GB" sz="1800" dirty="0" smtClean="0">
                <a:solidFill>
                  <a:srgbClr val="008000"/>
                </a:solidFill>
              </a:rPr>
              <a:t>started</a:t>
            </a:r>
          </a:p>
        </p:txBody>
      </p:sp>
      <p:pic>
        <p:nvPicPr>
          <p:cNvPr id="7" name="Picture 6" descr="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35" t="3433" r="21218" b="6461"/>
          <a:stretch/>
        </p:blipFill>
        <p:spPr>
          <a:xfrm>
            <a:off x="1828800" y="3868925"/>
            <a:ext cx="2628900" cy="276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76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FE </a:t>
            </a:r>
            <a:r>
              <a:rPr lang="it-IT" dirty="0" err="1" smtClean="0"/>
              <a:t>electronics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85800" y="1371600"/>
            <a:ext cx="3771900" cy="2286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>
              <a:buClr>
                <a:srgbClr val="FF0000"/>
              </a:buClr>
            </a:pPr>
            <a:endParaRPr lang="en-GB" sz="18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FE PCB dimensions are fixed 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The single channel layout fits in a </a:t>
            </a:r>
            <a:r>
              <a:rPr lang="en-GB" sz="1800" dirty="0" smtClean="0">
                <a:solidFill>
                  <a:srgbClr val="008000"/>
                </a:solidFill>
              </a:rPr>
              <a:t>5.2 mm x 30 mm </a:t>
            </a:r>
            <a:r>
              <a:rPr lang="en-GB" sz="1800" dirty="0" smtClean="0">
                <a:solidFill>
                  <a:srgbClr val="0000CC"/>
                </a:solidFill>
              </a:rPr>
              <a:t>rectangle 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8000"/>
                </a:solidFill>
              </a:rPr>
              <a:t>All components </a:t>
            </a:r>
            <a:r>
              <a:rPr lang="en-GB" sz="1800" dirty="0" smtClean="0">
                <a:solidFill>
                  <a:srgbClr val="0000CC"/>
                </a:solidFill>
              </a:rPr>
              <a:t>have been already ordered</a:t>
            </a:r>
          </a:p>
        </p:txBody>
      </p:sp>
      <p:pic>
        <p:nvPicPr>
          <p:cNvPr id="8" name="image6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00600" y="1257300"/>
            <a:ext cx="3972482" cy="2769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10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8600" y="4114800"/>
            <a:ext cx="8766176" cy="224314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05172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FE </a:t>
            </a:r>
            <a:r>
              <a:rPr lang="it-IT" dirty="0" err="1" smtClean="0"/>
              <a:t>electronics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485900" y="1028700"/>
            <a:ext cx="6286500" cy="17145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>
              <a:buClr>
                <a:srgbClr val="FF0000"/>
              </a:buClr>
            </a:pPr>
            <a:endParaRPr lang="en-GB" sz="18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8 channels are accommodated in a single FE board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>
                <a:solidFill>
                  <a:srgbClr val="0000CC"/>
                </a:solidFill>
              </a:rPr>
              <a:t>A </a:t>
            </a:r>
            <a:r>
              <a:rPr lang="en-GB" sz="1800" dirty="0">
                <a:solidFill>
                  <a:srgbClr val="008000"/>
                </a:solidFill>
              </a:rPr>
              <a:t>cooling slit </a:t>
            </a:r>
            <a:r>
              <a:rPr lang="en-GB" sz="1800" dirty="0">
                <a:solidFill>
                  <a:srgbClr val="0000CC"/>
                </a:solidFill>
              </a:rPr>
              <a:t>can be added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The </a:t>
            </a:r>
            <a:r>
              <a:rPr lang="en-GB" sz="1800" dirty="0" smtClean="0">
                <a:solidFill>
                  <a:srgbClr val="008000"/>
                </a:solidFill>
              </a:rPr>
              <a:t>electrical performances </a:t>
            </a:r>
            <a:r>
              <a:rPr lang="en-GB" sz="1800" dirty="0" smtClean="0">
                <a:solidFill>
                  <a:srgbClr val="0000CC"/>
                </a:solidFill>
              </a:rPr>
              <a:t>are preserved</a:t>
            </a:r>
          </a:p>
        </p:txBody>
      </p:sp>
      <p:pic>
        <p:nvPicPr>
          <p:cNvPr id="10" name="image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912" y="2990130"/>
            <a:ext cx="8496301" cy="306777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48049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Carbon </a:t>
            </a:r>
            <a:r>
              <a:rPr lang="it-IT" dirty="0" err="1" smtClean="0"/>
              <a:t>fiber</a:t>
            </a:r>
            <a:r>
              <a:rPr lang="it-IT" dirty="0" smtClean="0"/>
              <a:t> </a:t>
            </a:r>
            <a:r>
              <a:rPr lang="it-IT" dirty="0" err="1" smtClean="0"/>
              <a:t>support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25420"/>
          <a:stretch/>
        </p:blipFill>
        <p:spPr>
          <a:xfrm>
            <a:off x="114301" y="1028700"/>
            <a:ext cx="3086100" cy="29254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621" y="3295316"/>
            <a:ext cx="5039379" cy="35626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82" y="3886200"/>
            <a:ext cx="3721673" cy="26289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457700" y="1028700"/>
            <a:ext cx="3771900" cy="21717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>
              <a:buClr>
                <a:srgbClr val="FF0000"/>
              </a:buClr>
            </a:pPr>
            <a:endParaRPr lang="en-GB" sz="18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Designed and simulated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Currently in production</a:t>
            </a:r>
          </a:p>
          <a:p>
            <a:pPr marL="0" indent="0">
              <a:buClr>
                <a:srgbClr val="FF0000"/>
              </a:buClr>
            </a:pPr>
            <a:endParaRPr lang="en-GB" sz="1800" dirty="0" smtClean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Delivery expected by </a:t>
            </a:r>
            <a:r>
              <a:rPr lang="en-GB" sz="1800" dirty="0" smtClean="0">
                <a:solidFill>
                  <a:srgbClr val="008000"/>
                </a:solidFill>
              </a:rPr>
              <a:t>April 2015</a:t>
            </a:r>
          </a:p>
        </p:txBody>
      </p:sp>
    </p:spTree>
    <p:extLst>
      <p:ext uri="{BB962C8B-B14F-4D97-AF65-F5344CB8AC3E}">
        <p14:creationId xmlns:p14="http://schemas.microsoft.com/office/powerpoint/2010/main" val="723625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Auxiliary systems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600" y="1143000"/>
            <a:ext cx="4800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HV system 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Upgrade of the present system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High performance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CC0409"/>
                </a:solidFill>
              </a:rPr>
              <a:t>Delivered and tested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Control software already developed</a:t>
            </a:r>
          </a:p>
          <a:p>
            <a:pPr lvl="1">
              <a:buFont typeface="Arial"/>
              <a:buChar char="•"/>
            </a:pPr>
            <a:endParaRPr lang="en-GB" dirty="0" smtClean="0">
              <a:solidFill>
                <a:srgbClr val="CC0409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28600" y="3200400"/>
            <a:ext cx="5486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Gas system 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Requirements similar to the present system</a:t>
            </a:r>
          </a:p>
          <a:p>
            <a:pPr lvl="1">
              <a:buFont typeface="Arial"/>
              <a:buChar char="•"/>
            </a:pPr>
            <a:r>
              <a:rPr lang="en-GB" dirty="0">
                <a:solidFill>
                  <a:srgbClr val="008000"/>
                </a:solidFill>
              </a:rPr>
              <a:t>B</a:t>
            </a:r>
            <a:r>
              <a:rPr lang="en-GB" dirty="0" smtClean="0">
                <a:solidFill>
                  <a:srgbClr val="008000"/>
                </a:solidFill>
              </a:rPr>
              <a:t>etter control of the gas quality</a:t>
            </a:r>
          </a:p>
          <a:p>
            <a:pPr lvl="2">
              <a:buFont typeface="Arial"/>
              <a:buChar char="•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O2</a:t>
            </a:r>
          </a:p>
          <a:p>
            <a:pPr lvl="2">
              <a:buFont typeface="Arial"/>
              <a:buChar char="•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H2O</a:t>
            </a:r>
          </a:p>
          <a:p>
            <a:pPr lvl="2">
              <a:buFont typeface="Arial"/>
              <a:buChar char="•"/>
            </a:pPr>
            <a:r>
              <a:rPr lang="en-GB" dirty="0" err="1" smtClean="0">
                <a:solidFill>
                  <a:schemeClr val="bg2">
                    <a:lumMod val="75000"/>
                  </a:schemeClr>
                </a:solidFill>
              </a:rPr>
              <a:t>Hydrocarbones</a:t>
            </a: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CC0409"/>
                </a:solidFill>
              </a:rPr>
              <a:t>All parts already procured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Assembly started</a:t>
            </a: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86300" y="1714500"/>
            <a:ext cx="43434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Wire tension measurement 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Use during chamber assembly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Working prototype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CC0409"/>
                </a:solidFill>
              </a:rPr>
              <a:t>Final system in production</a:t>
            </a:r>
          </a:p>
          <a:p>
            <a:pPr lvl="1">
              <a:buFont typeface="Arial"/>
              <a:buChar char="•"/>
            </a:pPr>
            <a:endParaRPr lang="en-GB" dirty="0" smtClean="0">
              <a:solidFill>
                <a:srgbClr val="CC0409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86300" y="4229100"/>
            <a:ext cx="4343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FE cooling system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Total FE power 2x400 W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Limited space available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Cooling by mean of refrigerated water</a:t>
            </a:r>
          </a:p>
          <a:p>
            <a:pPr lvl="1">
              <a:buFont typeface="Arial"/>
              <a:buChar char="•"/>
            </a:pPr>
            <a:r>
              <a:rPr lang="en-GB" dirty="0" err="1" smtClean="0">
                <a:solidFill>
                  <a:srgbClr val="CC0409"/>
                </a:solidFill>
              </a:rPr>
              <a:t>Chillers</a:t>
            </a:r>
            <a:r>
              <a:rPr lang="en-GB" dirty="0" smtClean="0">
                <a:solidFill>
                  <a:srgbClr val="CC0409"/>
                </a:solidFill>
              </a:rPr>
              <a:t> already delivered</a:t>
            </a:r>
          </a:p>
          <a:p>
            <a:pPr lvl="1">
              <a:buFont typeface="Arial"/>
              <a:buChar char="•"/>
            </a:pPr>
            <a:endParaRPr lang="en-GB" dirty="0" smtClean="0">
              <a:solidFill>
                <a:srgbClr val="CC04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31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Time </a:t>
            </a:r>
            <a:r>
              <a:rPr lang="it-IT" dirty="0" err="1" smtClean="0"/>
              <a:t>plan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PSI,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57300" y="1143000"/>
            <a:ext cx="6629400" cy="685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>
              <a:buClr>
                <a:srgbClr val="FF0000"/>
              </a:buClr>
            </a:pPr>
            <a:r>
              <a:rPr lang="en-GB" sz="2800" dirty="0" smtClean="0">
                <a:solidFill>
                  <a:srgbClr val="008000"/>
                </a:solidFill>
              </a:rPr>
              <a:t>The entire production plan has been reviewed</a:t>
            </a:r>
          </a:p>
          <a:p>
            <a:pPr marL="0" indent="0">
              <a:buClr>
                <a:srgbClr val="FF0000"/>
              </a:buClr>
            </a:pPr>
            <a:endParaRPr lang="en-GB" dirty="0" smtClean="0">
              <a:solidFill>
                <a:srgbClr val="008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057400"/>
            <a:ext cx="4800600" cy="4572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>
              <a:buClr>
                <a:srgbClr val="FF0000"/>
              </a:buClr>
            </a:pPr>
            <a:r>
              <a:rPr lang="en-GB" sz="2000" dirty="0" smtClean="0">
                <a:solidFill>
                  <a:srgbClr val="0000CC"/>
                </a:solidFill>
              </a:rPr>
              <a:t>This includes </a:t>
            </a:r>
            <a:r>
              <a:rPr lang="en-GB" sz="2000" dirty="0" smtClean="0">
                <a:solidFill>
                  <a:srgbClr val="CC0409"/>
                </a:solidFill>
              </a:rPr>
              <a:t>tasks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Laser soldering system setup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Tooling preparation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Wire winding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Wire PCB production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Spacers milling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Mechanical assembly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Chamber survey</a:t>
            </a:r>
            <a:endParaRPr lang="en-GB" sz="1800" dirty="0">
              <a:solidFill>
                <a:srgbClr val="0000CC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Chamber full and extensive test 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Shipping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1800" dirty="0" smtClean="0">
              <a:solidFill>
                <a:srgbClr val="0000CC"/>
              </a:solidFill>
            </a:endParaRPr>
          </a:p>
          <a:p>
            <a:pPr marL="0" indent="0">
              <a:buClr>
                <a:srgbClr val="FF0000"/>
              </a:buClr>
            </a:pPr>
            <a:endParaRPr lang="en-GB" sz="1800" dirty="0" smtClean="0">
              <a:solidFill>
                <a:srgbClr val="0000CC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00600" y="2057400"/>
            <a:ext cx="4229100" cy="37719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>
              <a:buClr>
                <a:srgbClr val="FF0000"/>
              </a:buClr>
            </a:pPr>
            <a:r>
              <a:rPr lang="en-GB" sz="2000" dirty="0" smtClean="0">
                <a:solidFill>
                  <a:srgbClr val="CC0409"/>
                </a:solidFill>
              </a:rPr>
              <a:t>resources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Italian working calendar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Technician manpower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CC"/>
                </a:solidFill>
              </a:rPr>
              <a:t>Tooling machines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1800" dirty="0">
              <a:solidFill>
                <a:srgbClr val="0000CC"/>
              </a:solidFill>
            </a:endParaRPr>
          </a:p>
          <a:p>
            <a:pPr marL="0" indent="0">
              <a:buClr>
                <a:srgbClr val="FF0000"/>
              </a:buClr>
            </a:pPr>
            <a:r>
              <a:rPr lang="en-GB" sz="2000" dirty="0">
                <a:solidFill>
                  <a:srgbClr val="0000CC"/>
                </a:solidFill>
              </a:rPr>
              <a:t>a</a:t>
            </a:r>
            <a:r>
              <a:rPr lang="en-GB" sz="2000" dirty="0" smtClean="0">
                <a:solidFill>
                  <a:srgbClr val="0000CC"/>
                </a:solidFill>
              </a:rPr>
              <a:t>nd some </a:t>
            </a:r>
            <a:r>
              <a:rPr lang="en-GB" sz="2000" dirty="0" smtClean="0">
                <a:solidFill>
                  <a:srgbClr val="CC0409"/>
                </a:solidFill>
              </a:rPr>
              <a:t>contingency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1800" dirty="0">
                <a:solidFill>
                  <a:srgbClr val="0000CC"/>
                </a:solidFill>
              </a:rPr>
              <a:t>40 working days for spare part production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1800" dirty="0" smtClean="0">
              <a:solidFill>
                <a:srgbClr val="0000CC"/>
              </a:solidFill>
            </a:endParaRPr>
          </a:p>
          <a:p>
            <a:pPr marL="0" indent="0">
              <a:buClr>
                <a:srgbClr val="FF0000"/>
              </a:buClr>
            </a:pPr>
            <a:endParaRPr lang="en-GB" sz="18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0963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Gantt</a:t>
            </a:r>
            <a:r>
              <a:rPr lang="it-IT" dirty="0" smtClean="0"/>
              <a:t> chart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PSI,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28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38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ontent Placeholder 2"/>
          <p:cNvSpPr txBox="1">
            <a:spLocks/>
          </p:cNvSpPr>
          <p:nvPr/>
        </p:nvSpPr>
        <p:spPr bwMode="auto">
          <a:xfrm>
            <a:off x="114300" y="2057400"/>
            <a:ext cx="8915400" cy="3657600"/>
          </a:xfrm>
          <a:prstGeom prst="rect">
            <a:avLst/>
          </a:prstGeom>
          <a:solidFill>
            <a:srgbClr val="DBF3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endParaRPr lang="en-US" sz="12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 bwMode="auto">
          <a:xfrm>
            <a:off x="1743807" y="2989560"/>
            <a:ext cx="5688000" cy="1800000"/>
          </a:xfrm>
          <a:prstGeom prst="rect">
            <a:avLst/>
          </a:prstGeom>
          <a:solidFill>
            <a:srgbClr val="E5FFEB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He / </a:t>
            </a:r>
            <a:r>
              <a:rPr lang="en-US" sz="1400" b="1" dirty="0" err="1" smtClean="0">
                <a:solidFill>
                  <a:srgbClr val="008000"/>
                </a:solidFill>
                <a:latin typeface="Arial"/>
                <a:cs typeface="Arial"/>
              </a:rPr>
              <a:t>iB</a:t>
            </a:r>
            <a:endParaRPr lang="en-US" sz="1400" b="1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Chamber structure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3429000" cy="244475"/>
          </a:xfrm>
        </p:spPr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54" name="Straight Connector 53"/>
          <p:cNvCxnSpPr/>
          <p:nvPr/>
        </p:nvCxnSpPr>
        <p:spPr bwMode="auto">
          <a:xfrm>
            <a:off x="800100" y="4781204"/>
            <a:ext cx="759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" name="Group 19"/>
          <p:cNvGrpSpPr/>
          <p:nvPr/>
        </p:nvGrpSpPr>
        <p:grpSpPr>
          <a:xfrm>
            <a:off x="457200" y="4789560"/>
            <a:ext cx="8280000" cy="914400"/>
            <a:chOff x="457200" y="4686300"/>
            <a:chExt cx="8280000" cy="914400"/>
          </a:xfrm>
        </p:grpSpPr>
        <p:sp>
          <p:nvSpPr>
            <p:cNvPr id="11" name="Oval 10"/>
            <p:cNvSpPr/>
            <p:nvPr/>
          </p:nvSpPr>
          <p:spPr bwMode="auto">
            <a:xfrm>
              <a:off x="4987425" y="4686300"/>
              <a:ext cx="114300" cy="1143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4114800" y="4686300"/>
              <a:ext cx="114300" cy="1143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457200" y="4726422"/>
              <a:ext cx="8280000" cy="874278"/>
              <a:chOff x="457200" y="4434106"/>
              <a:chExt cx="8280000" cy="874278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3560010" y="4660384"/>
                <a:ext cx="2052000" cy="648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457200" y="4840290"/>
                <a:ext cx="8280000" cy="468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 bwMode="auto">
              <a:xfrm>
                <a:off x="4093486" y="4434106"/>
                <a:ext cx="1008000" cy="864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120" name="Group 119"/>
          <p:cNvGrpSpPr/>
          <p:nvPr/>
        </p:nvGrpSpPr>
        <p:grpSpPr>
          <a:xfrm rot="10800000">
            <a:off x="459210" y="2057400"/>
            <a:ext cx="8280000" cy="914400"/>
            <a:chOff x="457200" y="4686300"/>
            <a:chExt cx="8280000" cy="914400"/>
          </a:xfrm>
        </p:grpSpPr>
        <p:sp>
          <p:nvSpPr>
            <p:cNvPr id="121" name="Oval 120"/>
            <p:cNvSpPr/>
            <p:nvPr/>
          </p:nvSpPr>
          <p:spPr bwMode="auto">
            <a:xfrm>
              <a:off x="4987425" y="4686300"/>
              <a:ext cx="114300" cy="1143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Oval 121"/>
            <p:cNvSpPr/>
            <p:nvPr/>
          </p:nvSpPr>
          <p:spPr bwMode="auto">
            <a:xfrm>
              <a:off x="4114800" y="4686300"/>
              <a:ext cx="114300" cy="1143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457200" y="4726422"/>
              <a:ext cx="8280000" cy="874278"/>
              <a:chOff x="457200" y="4434106"/>
              <a:chExt cx="8280000" cy="874278"/>
            </a:xfrm>
          </p:grpSpPr>
          <p:sp>
            <p:nvSpPr>
              <p:cNvPr id="124" name="Rectangle 123"/>
              <p:cNvSpPr/>
              <p:nvPr/>
            </p:nvSpPr>
            <p:spPr bwMode="auto">
              <a:xfrm>
                <a:off x="3560010" y="4660384"/>
                <a:ext cx="2052000" cy="648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 bwMode="auto">
              <a:xfrm>
                <a:off x="457200" y="4840290"/>
                <a:ext cx="8280000" cy="468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6" name="Rectangle 125"/>
              <p:cNvSpPr/>
              <p:nvPr/>
            </p:nvSpPr>
            <p:spPr bwMode="auto">
              <a:xfrm>
                <a:off x="4093486" y="4434106"/>
                <a:ext cx="1008000" cy="864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cxnSp>
        <p:nvCxnSpPr>
          <p:cNvPr id="127" name="Straight Connector 126"/>
          <p:cNvCxnSpPr/>
          <p:nvPr/>
        </p:nvCxnSpPr>
        <p:spPr bwMode="auto">
          <a:xfrm>
            <a:off x="793755" y="2994184"/>
            <a:ext cx="759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446174" y="3396526"/>
            <a:ext cx="8583526" cy="1008000"/>
          </a:xfrm>
          <a:prstGeom prst="rect">
            <a:avLst/>
          </a:prstGeom>
          <a:solidFill>
            <a:srgbClr val="FFFBE7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algn="ctr"/>
            <a:endParaRPr lang="en-US" sz="1200" dirty="0" smtClean="0">
              <a:solidFill>
                <a:srgbClr val="008000"/>
              </a:solidFill>
              <a:latin typeface="Arial"/>
              <a:cs typeface="Arial"/>
            </a:endParaRPr>
          </a:p>
          <a:p>
            <a:pPr marL="0" indent="0" algn="ctr"/>
            <a:r>
              <a:rPr lang="en-US" sz="1200" dirty="0">
                <a:solidFill>
                  <a:srgbClr val="008000"/>
                </a:solidFill>
                <a:latin typeface="Arial"/>
                <a:cs typeface="Arial"/>
              </a:rPr>
              <a:t>	</a:t>
            </a:r>
            <a:r>
              <a:rPr lang="en-US" sz="1200" dirty="0" smtClean="0">
                <a:solidFill>
                  <a:srgbClr val="008000"/>
                </a:solidFill>
                <a:latin typeface="Arial"/>
                <a:cs typeface="Arial"/>
              </a:rPr>
              <a:t>									</a:t>
            </a:r>
            <a:r>
              <a:rPr lang="en-US" sz="1600" b="1" dirty="0" smtClean="0">
                <a:solidFill>
                  <a:srgbClr val="F0B35B"/>
                </a:solidFill>
                <a:latin typeface="Arial"/>
                <a:cs typeface="Arial"/>
              </a:rPr>
              <a:t>He</a:t>
            </a:r>
          </a:p>
        </p:txBody>
      </p:sp>
      <p:cxnSp>
        <p:nvCxnSpPr>
          <p:cNvPr id="128" name="Straight Connector 127"/>
          <p:cNvCxnSpPr/>
          <p:nvPr/>
        </p:nvCxnSpPr>
        <p:spPr bwMode="auto">
          <a:xfrm>
            <a:off x="1788960" y="3401248"/>
            <a:ext cx="56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0B35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39" name="Group 138"/>
          <p:cNvGrpSpPr/>
          <p:nvPr/>
        </p:nvGrpSpPr>
        <p:grpSpPr>
          <a:xfrm>
            <a:off x="571500" y="2985760"/>
            <a:ext cx="1264300" cy="432200"/>
            <a:chOff x="571500" y="3339700"/>
            <a:chExt cx="1264300" cy="43220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1763800" y="3359700"/>
              <a:ext cx="72000" cy="39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 flipV="1">
              <a:off x="581500" y="3657600"/>
              <a:ext cx="0" cy="1143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571500" y="3746900"/>
              <a:ext cx="12573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/>
            <p:cNvCxnSpPr/>
            <p:nvPr/>
          </p:nvCxnSpPr>
          <p:spPr bwMode="auto">
            <a:xfrm>
              <a:off x="800100" y="3339700"/>
              <a:ext cx="0" cy="396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/>
            <p:cNvCxnSpPr/>
            <p:nvPr/>
          </p:nvCxnSpPr>
          <p:spPr bwMode="auto">
            <a:xfrm>
              <a:off x="1257300" y="35433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/>
            <p:cNvCxnSpPr/>
            <p:nvPr/>
          </p:nvCxnSpPr>
          <p:spPr bwMode="auto">
            <a:xfrm>
              <a:off x="1257300" y="36576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1257300" y="34290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/>
            <p:nvPr/>
          </p:nvCxnSpPr>
          <p:spPr bwMode="auto">
            <a:xfrm>
              <a:off x="1253000" y="36026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/>
            <p:nvPr/>
          </p:nvCxnSpPr>
          <p:spPr bwMode="auto">
            <a:xfrm>
              <a:off x="1255400" y="34840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66" name="Straight Connector 65"/>
          <p:cNvCxnSpPr/>
          <p:nvPr/>
        </p:nvCxnSpPr>
        <p:spPr bwMode="auto">
          <a:xfrm>
            <a:off x="1787025" y="4389948"/>
            <a:ext cx="568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0B35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0" name="Group 139"/>
          <p:cNvGrpSpPr/>
          <p:nvPr/>
        </p:nvGrpSpPr>
        <p:grpSpPr>
          <a:xfrm flipV="1">
            <a:off x="580800" y="4367360"/>
            <a:ext cx="1264300" cy="432200"/>
            <a:chOff x="571500" y="3339700"/>
            <a:chExt cx="1264300" cy="432200"/>
          </a:xfrm>
        </p:grpSpPr>
        <p:sp>
          <p:nvSpPr>
            <p:cNvPr id="141" name="Rectangle 140"/>
            <p:cNvSpPr/>
            <p:nvPr/>
          </p:nvSpPr>
          <p:spPr bwMode="auto">
            <a:xfrm>
              <a:off x="1763800" y="3359700"/>
              <a:ext cx="72000" cy="39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2" name="Straight Connector 141"/>
            <p:cNvCxnSpPr/>
            <p:nvPr/>
          </p:nvCxnSpPr>
          <p:spPr bwMode="auto">
            <a:xfrm flipV="1">
              <a:off x="581500" y="3657600"/>
              <a:ext cx="0" cy="1143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/>
            <p:nvPr/>
          </p:nvCxnSpPr>
          <p:spPr bwMode="auto">
            <a:xfrm>
              <a:off x="571500" y="3746900"/>
              <a:ext cx="12573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/>
            <p:cNvCxnSpPr/>
            <p:nvPr/>
          </p:nvCxnSpPr>
          <p:spPr bwMode="auto">
            <a:xfrm>
              <a:off x="800100" y="3339700"/>
              <a:ext cx="0" cy="396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1257300" y="35433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/>
            <p:cNvCxnSpPr/>
            <p:nvPr/>
          </p:nvCxnSpPr>
          <p:spPr bwMode="auto">
            <a:xfrm>
              <a:off x="1257300" y="36576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/>
            <p:cNvCxnSpPr/>
            <p:nvPr/>
          </p:nvCxnSpPr>
          <p:spPr bwMode="auto">
            <a:xfrm>
              <a:off x="1257300" y="34290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1253000" y="36026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Straight Connector 148"/>
            <p:cNvCxnSpPr/>
            <p:nvPr/>
          </p:nvCxnSpPr>
          <p:spPr bwMode="auto">
            <a:xfrm>
              <a:off x="1255400" y="34840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50" name="Group 149"/>
          <p:cNvGrpSpPr/>
          <p:nvPr/>
        </p:nvGrpSpPr>
        <p:grpSpPr>
          <a:xfrm rot="10800000" flipV="1">
            <a:off x="7331810" y="2980298"/>
            <a:ext cx="1264300" cy="432200"/>
            <a:chOff x="571500" y="3339700"/>
            <a:chExt cx="1264300" cy="432200"/>
          </a:xfrm>
        </p:grpSpPr>
        <p:sp>
          <p:nvSpPr>
            <p:cNvPr id="151" name="Rectangle 150"/>
            <p:cNvSpPr/>
            <p:nvPr/>
          </p:nvSpPr>
          <p:spPr bwMode="auto">
            <a:xfrm>
              <a:off x="1763800" y="3359700"/>
              <a:ext cx="72000" cy="39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 bwMode="auto">
            <a:xfrm flipV="1">
              <a:off x="581500" y="3657600"/>
              <a:ext cx="0" cy="1143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 bwMode="auto">
            <a:xfrm>
              <a:off x="571500" y="3746900"/>
              <a:ext cx="12573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>
              <a:off x="800100" y="3339700"/>
              <a:ext cx="0" cy="396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5" name="Straight Connector 154"/>
            <p:cNvCxnSpPr/>
            <p:nvPr/>
          </p:nvCxnSpPr>
          <p:spPr bwMode="auto">
            <a:xfrm>
              <a:off x="1257300" y="35433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/>
            <p:nvPr/>
          </p:nvCxnSpPr>
          <p:spPr bwMode="auto">
            <a:xfrm>
              <a:off x="1257300" y="36576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/>
            <p:nvPr/>
          </p:nvCxnSpPr>
          <p:spPr bwMode="auto">
            <a:xfrm>
              <a:off x="1257300" y="34290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1253000" y="36026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/>
            <p:cNvCxnSpPr/>
            <p:nvPr/>
          </p:nvCxnSpPr>
          <p:spPr bwMode="auto">
            <a:xfrm>
              <a:off x="1255400" y="34840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0" name="Group 159"/>
          <p:cNvGrpSpPr/>
          <p:nvPr/>
        </p:nvGrpSpPr>
        <p:grpSpPr>
          <a:xfrm rot="10800000">
            <a:off x="7347276" y="4357359"/>
            <a:ext cx="1264300" cy="432200"/>
            <a:chOff x="571500" y="3339700"/>
            <a:chExt cx="1264300" cy="4322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1763800" y="3359700"/>
              <a:ext cx="72000" cy="39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62" name="Straight Connector 161"/>
            <p:cNvCxnSpPr/>
            <p:nvPr/>
          </p:nvCxnSpPr>
          <p:spPr bwMode="auto">
            <a:xfrm flipV="1">
              <a:off x="581500" y="3657600"/>
              <a:ext cx="0" cy="1143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/>
            <p:cNvCxnSpPr/>
            <p:nvPr/>
          </p:nvCxnSpPr>
          <p:spPr bwMode="auto">
            <a:xfrm>
              <a:off x="571500" y="3746900"/>
              <a:ext cx="12573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800100" y="3339700"/>
              <a:ext cx="0" cy="396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5" name="Straight Connector 164"/>
            <p:cNvCxnSpPr/>
            <p:nvPr/>
          </p:nvCxnSpPr>
          <p:spPr bwMode="auto">
            <a:xfrm>
              <a:off x="1257300" y="35433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6" name="Straight Connector 165"/>
            <p:cNvCxnSpPr/>
            <p:nvPr/>
          </p:nvCxnSpPr>
          <p:spPr bwMode="auto">
            <a:xfrm>
              <a:off x="1257300" y="36576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7" name="Straight Connector 166"/>
            <p:cNvCxnSpPr/>
            <p:nvPr/>
          </p:nvCxnSpPr>
          <p:spPr bwMode="auto">
            <a:xfrm>
              <a:off x="1257300" y="34290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8" name="Straight Connector 167"/>
            <p:cNvCxnSpPr/>
            <p:nvPr/>
          </p:nvCxnSpPr>
          <p:spPr bwMode="auto">
            <a:xfrm>
              <a:off x="1253000" y="36026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9" name="Straight Connector 168"/>
            <p:cNvCxnSpPr/>
            <p:nvPr/>
          </p:nvCxnSpPr>
          <p:spPr bwMode="auto">
            <a:xfrm>
              <a:off x="1255400" y="3484000"/>
              <a:ext cx="457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2" name="Oval 101"/>
          <p:cNvSpPr/>
          <p:nvPr/>
        </p:nvSpPr>
        <p:spPr bwMode="auto">
          <a:xfrm>
            <a:off x="4343400" y="3789396"/>
            <a:ext cx="590550" cy="228600"/>
          </a:xfrm>
          <a:prstGeom prst="ellipse">
            <a:avLst/>
          </a:prstGeom>
          <a:solidFill>
            <a:srgbClr val="FF0000">
              <a:alpha val="49000"/>
            </a:srgbClr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028700" y="3875160"/>
            <a:ext cx="3543300" cy="48845"/>
          </a:xfrm>
          <a:custGeom>
            <a:avLst/>
            <a:gdLst>
              <a:gd name="connsiteX0" fmla="*/ 0 w 2041770"/>
              <a:gd name="connsiteY0" fmla="*/ 97693 h 227398"/>
              <a:gd name="connsiteX1" fmla="*/ 39077 w 2041770"/>
              <a:gd name="connsiteY1" fmla="*/ 146539 h 227398"/>
              <a:gd name="connsiteX2" fmla="*/ 136770 w 2041770"/>
              <a:gd name="connsiteY2" fmla="*/ 117231 h 227398"/>
              <a:gd name="connsiteX3" fmla="*/ 156308 w 2041770"/>
              <a:gd name="connsiteY3" fmla="*/ 78154 h 227398"/>
              <a:gd name="connsiteX4" fmla="*/ 175846 w 2041770"/>
              <a:gd name="connsiteY4" fmla="*/ 48846 h 227398"/>
              <a:gd name="connsiteX5" fmla="*/ 234462 w 2041770"/>
              <a:gd name="connsiteY5" fmla="*/ 68385 h 227398"/>
              <a:gd name="connsiteX6" fmla="*/ 293077 w 2041770"/>
              <a:gd name="connsiteY6" fmla="*/ 166077 h 227398"/>
              <a:gd name="connsiteX7" fmla="*/ 312616 w 2041770"/>
              <a:gd name="connsiteY7" fmla="*/ 185616 h 227398"/>
              <a:gd name="connsiteX8" fmla="*/ 459154 w 2041770"/>
              <a:gd name="connsiteY8" fmla="*/ 146539 h 227398"/>
              <a:gd name="connsiteX9" fmla="*/ 478693 w 2041770"/>
              <a:gd name="connsiteY9" fmla="*/ 127000 h 227398"/>
              <a:gd name="connsiteX10" fmla="*/ 488462 w 2041770"/>
              <a:gd name="connsiteY10" fmla="*/ 97693 h 227398"/>
              <a:gd name="connsiteX11" fmla="*/ 527539 w 2041770"/>
              <a:gd name="connsiteY11" fmla="*/ 58616 h 227398"/>
              <a:gd name="connsiteX12" fmla="*/ 537308 w 2041770"/>
              <a:gd name="connsiteY12" fmla="*/ 29308 h 227398"/>
              <a:gd name="connsiteX13" fmla="*/ 635000 w 2041770"/>
              <a:gd name="connsiteY13" fmla="*/ 29308 h 227398"/>
              <a:gd name="connsiteX14" fmla="*/ 654539 w 2041770"/>
              <a:gd name="connsiteY14" fmla="*/ 48846 h 227398"/>
              <a:gd name="connsiteX15" fmla="*/ 683846 w 2041770"/>
              <a:gd name="connsiteY15" fmla="*/ 117231 h 227398"/>
              <a:gd name="connsiteX16" fmla="*/ 703385 w 2041770"/>
              <a:gd name="connsiteY16" fmla="*/ 146539 h 227398"/>
              <a:gd name="connsiteX17" fmla="*/ 722923 w 2041770"/>
              <a:gd name="connsiteY17" fmla="*/ 185616 h 227398"/>
              <a:gd name="connsiteX18" fmla="*/ 752231 w 2041770"/>
              <a:gd name="connsiteY18" fmla="*/ 195385 h 227398"/>
              <a:gd name="connsiteX19" fmla="*/ 771770 w 2041770"/>
              <a:gd name="connsiteY19" fmla="*/ 224693 h 227398"/>
              <a:gd name="connsiteX20" fmla="*/ 879231 w 2041770"/>
              <a:gd name="connsiteY20" fmla="*/ 214923 h 227398"/>
              <a:gd name="connsiteX21" fmla="*/ 947616 w 2041770"/>
              <a:gd name="connsiteY21" fmla="*/ 136770 h 227398"/>
              <a:gd name="connsiteX22" fmla="*/ 957385 w 2041770"/>
              <a:gd name="connsiteY22" fmla="*/ 107462 h 227398"/>
              <a:gd name="connsiteX23" fmla="*/ 986693 w 2041770"/>
              <a:gd name="connsiteY23" fmla="*/ 87923 h 227398"/>
              <a:gd name="connsiteX24" fmla="*/ 1064846 w 2041770"/>
              <a:gd name="connsiteY24" fmla="*/ 48846 h 227398"/>
              <a:gd name="connsiteX25" fmla="*/ 1094154 w 2041770"/>
              <a:gd name="connsiteY25" fmla="*/ 29308 h 227398"/>
              <a:gd name="connsiteX26" fmla="*/ 1191846 w 2041770"/>
              <a:gd name="connsiteY26" fmla="*/ 68385 h 227398"/>
              <a:gd name="connsiteX27" fmla="*/ 1211385 w 2041770"/>
              <a:gd name="connsiteY27" fmla="*/ 146539 h 227398"/>
              <a:gd name="connsiteX28" fmla="*/ 1230923 w 2041770"/>
              <a:gd name="connsiteY28" fmla="*/ 175846 h 227398"/>
              <a:gd name="connsiteX29" fmla="*/ 1250462 w 2041770"/>
              <a:gd name="connsiteY29" fmla="*/ 195385 h 227398"/>
              <a:gd name="connsiteX30" fmla="*/ 1279770 w 2041770"/>
              <a:gd name="connsiteY30" fmla="*/ 205154 h 227398"/>
              <a:gd name="connsiteX31" fmla="*/ 1348154 w 2041770"/>
              <a:gd name="connsiteY31" fmla="*/ 185616 h 227398"/>
              <a:gd name="connsiteX32" fmla="*/ 1367693 w 2041770"/>
              <a:gd name="connsiteY32" fmla="*/ 166077 h 227398"/>
              <a:gd name="connsiteX33" fmla="*/ 1397000 w 2041770"/>
              <a:gd name="connsiteY33" fmla="*/ 146539 h 227398"/>
              <a:gd name="connsiteX34" fmla="*/ 1416539 w 2041770"/>
              <a:gd name="connsiteY34" fmla="*/ 117231 h 227398"/>
              <a:gd name="connsiteX35" fmla="*/ 1426308 w 2041770"/>
              <a:gd name="connsiteY35" fmla="*/ 87923 h 227398"/>
              <a:gd name="connsiteX36" fmla="*/ 1455616 w 2041770"/>
              <a:gd name="connsiteY36" fmla="*/ 58616 h 227398"/>
              <a:gd name="connsiteX37" fmla="*/ 1475154 w 2041770"/>
              <a:gd name="connsiteY37" fmla="*/ 29308 h 227398"/>
              <a:gd name="connsiteX38" fmla="*/ 1533770 w 2041770"/>
              <a:gd name="connsiteY38" fmla="*/ 0 h 227398"/>
              <a:gd name="connsiteX39" fmla="*/ 1572846 w 2041770"/>
              <a:gd name="connsiteY39" fmla="*/ 39077 h 227398"/>
              <a:gd name="connsiteX40" fmla="*/ 1621693 w 2041770"/>
              <a:gd name="connsiteY40" fmla="*/ 87923 h 227398"/>
              <a:gd name="connsiteX41" fmla="*/ 1641231 w 2041770"/>
              <a:gd name="connsiteY41" fmla="*/ 107462 h 227398"/>
              <a:gd name="connsiteX42" fmla="*/ 1660770 w 2041770"/>
              <a:gd name="connsiteY42" fmla="*/ 136770 h 227398"/>
              <a:gd name="connsiteX43" fmla="*/ 1719385 w 2041770"/>
              <a:gd name="connsiteY43" fmla="*/ 185616 h 227398"/>
              <a:gd name="connsiteX44" fmla="*/ 1826846 w 2041770"/>
              <a:gd name="connsiteY44" fmla="*/ 175846 h 227398"/>
              <a:gd name="connsiteX45" fmla="*/ 1836616 w 2041770"/>
              <a:gd name="connsiteY45" fmla="*/ 146539 h 227398"/>
              <a:gd name="connsiteX46" fmla="*/ 1856154 w 2041770"/>
              <a:gd name="connsiteY46" fmla="*/ 127000 h 227398"/>
              <a:gd name="connsiteX47" fmla="*/ 1914770 w 2041770"/>
              <a:gd name="connsiteY47" fmla="*/ 48846 h 227398"/>
              <a:gd name="connsiteX48" fmla="*/ 1963616 w 2041770"/>
              <a:gd name="connsiteY48" fmla="*/ 58616 h 227398"/>
              <a:gd name="connsiteX49" fmla="*/ 1973385 w 2041770"/>
              <a:gd name="connsiteY49" fmla="*/ 87923 h 227398"/>
              <a:gd name="connsiteX50" fmla="*/ 2012462 w 2041770"/>
              <a:gd name="connsiteY50" fmla="*/ 146539 h 227398"/>
              <a:gd name="connsiteX51" fmla="*/ 2041770 w 2041770"/>
              <a:gd name="connsiteY51" fmla="*/ 146539 h 22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041770" h="227398">
                <a:moveTo>
                  <a:pt x="0" y="97693"/>
                </a:moveTo>
                <a:cubicBezTo>
                  <a:pt x="13026" y="113975"/>
                  <a:pt x="19296" y="139945"/>
                  <a:pt x="39077" y="146539"/>
                </a:cubicBezTo>
                <a:cubicBezTo>
                  <a:pt x="96364" y="165635"/>
                  <a:pt x="109194" y="144807"/>
                  <a:pt x="136770" y="117231"/>
                </a:cubicBezTo>
                <a:cubicBezTo>
                  <a:pt x="143283" y="104205"/>
                  <a:pt x="149083" y="90798"/>
                  <a:pt x="156308" y="78154"/>
                </a:cubicBezTo>
                <a:cubicBezTo>
                  <a:pt x="162133" y="67960"/>
                  <a:pt x="164196" y="50302"/>
                  <a:pt x="175846" y="48846"/>
                </a:cubicBezTo>
                <a:cubicBezTo>
                  <a:pt x="196283" y="46291"/>
                  <a:pt x="214923" y="61872"/>
                  <a:pt x="234462" y="68385"/>
                </a:cubicBezTo>
                <a:cubicBezTo>
                  <a:pt x="249880" y="99222"/>
                  <a:pt x="269498" y="142498"/>
                  <a:pt x="293077" y="166077"/>
                </a:cubicBezTo>
                <a:lnTo>
                  <a:pt x="312616" y="185616"/>
                </a:lnTo>
                <a:cubicBezTo>
                  <a:pt x="484532" y="172391"/>
                  <a:pt x="406881" y="211880"/>
                  <a:pt x="459154" y="146539"/>
                </a:cubicBezTo>
                <a:cubicBezTo>
                  <a:pt x="464908" y="139347"/>
                  <a:pt x="472180" y="133513"/>
                  <a:pt x="478693" y="127000"/>
                </a:cubicBezTo>
                <a:cubicBezTo>
                  <a:pt x="481949" y="117231"/>
                  <a:pt x="482477" y="106072"/>
                  <a:pt x="488462" y="97693"/>
                </a:cubicBezTo>
                <a:cubicBezTo>
                  <a:pt x="499169" y="82703"/>
                  <a:pt x="527539" y="58616"/>
                  <a:pt x="527539" y="58616"/>
                </a:cubicBezTo>
                <a:cubicBezTo>
                  <a:pt x="530795" y="48847"/>
                  <a:pt x="530026" y="36590"/>
                  <a:pt x="537308" y="29308"/>
                </a:cubicBezTo>
                <a:cubicBezTo>
                  <a:pt x="558621" y="7995"/>
                  <a:pt x="623144" y="27614"/>
                  <a:pt x="635000" y="29308"/>
                </a:cubicBezTo>
                <a:cubicBezTo>
                  <a:pt x="641513" y="35821"/>
                  <a:pt x="649430" y="41182"/>
                  <a:pt x="654539" y="48846"/>
                </a:cubicBezTo>
                <a:cubicBezTo>
                  <a:pt x="695195" y="109830"/>
                  <a:pt x="657795" y="65129"/>
                  <a:pt x="683846" y="117231"/>
                </a:cubicBezTo>
                <a:cubicBezTo>
                  <a:pt x="689097" y="127733"/>
                  <a:pt x="697560" y="136345"/>
                  <a:pt x="703385" y="146539"/>
                </a:cubicBezTo>
                <a:cubicBezTo>
                  <a:pt x="710610" y="159183"/>
                  <a:pt x="712625" y="175318"/>
                  <a:pt x="722923" y="185616"/>
                </a:cubicBezTo>
                <a:cubicBezTo>
                  <a:pt x="730205" y="192898"/>
                  <a:pt x="742462" y="192129"/>
                  <a:pt x="752231" y="195385"/>
                </a:cubicBezTo>
                <a:cubicBezTo>
                  <a:pt x="758744" y="205154"/>
                  <a:pt x="760165" y="222908"/>
                  <a:pt x="771770" y="224693"/>
                </a:cubicBezTo>
                <a:cubicBezTo>
                  <a:pt x="807320" y="230162"/>
                  <a:pt x="845553" y="227552"/>
                  <a:pt x="879231" y="214923"/>
                </a:cubicBezTo>
                <a:cubicBezTo>
                  <a:pt x="904628" y="205399"/>
                  <a:pt x="931494" y="160952"/>
                  <a:pt x="947616" y="136770"/>
                </a:cubicBezTo>
                <a:cubicBezTo>
                  <a:pt x="950872" y="127001"/>
                  <a:pt x="950952" y="115503"/>
                  <a:pt x="957385" y="107462"/>
                </a:cubicBezTo>
                <a:cubicBezTo>
                  <a:pt x="964720" y="98293"/>
                  <a:pt x="977139" y="94747"/>
                  <a:pt x="986693" y="87923"/>
                </a:cubicBezTo>
                <a:cubicBezTo>
                  <a:pt x="1040342" y="49603"/>
                  <a:pt x="1006815" y="63355"/>
                  <a:pt x="1064846" y="48846"/>
                </a:cubicBezTo>
                <a:cubicBezTo>
                  <a:pt x="1074615" y="42333"/>
                  <a:pt x="1082413" y="29308"/>
                  <a:pt x="1094154" y="29308"/>
                </a:cubicBezTo>
                <a:cubicBezTo>
                  <a:pt x="1139685" y="29308"/>
                  <a:pt x="1159723" y="46969"/>
                  <a:pt x="1191846" y="68385"/>
                </a:cubicBezTo>
                <a:cubicBezTo>
                  <a:pt x="1195561" y="86960"/>
                  <a:pt x="1201373" y="126515"/>
                  <a:pt x="1211385" y="146539"/>
                </a:cubicBezTo>
                <a:cubicBezTo>
                  <a:pt x="1216636" y="157040"/>
                  <a:pt x="1223589" y="166678"/>
                  <a:pt x="1230923" y="175846"/>
                </a:cubicBezTo>
                <a:cubicBezTo>
                  <a:pt x="1236677" y="183038"/>
                  <a:pt x="1242564" y="190646"/>
                  <a:pt x="1250462" y="195385"/>
                </a:cubicBezTo>
                <a:cubicBezTo>
                  <a:pt x="1259292" y="200683"/>
                  <a:pt x="1270001" y="201898"/>
                  <a:pt x="1279770" y="205154"/>
                </a:cubicBezTo>
                <a:cubicBezTo>
                  <a:pt x="1302565" y="198641"/>
                  <a:pt x="1326490" y="195244"/>
                  <a:pt x="1348154" y="185616"/>
                </a:cubicBezTo>
                <a:cubicBezTo>
                  <a:pt x="1356571" y="181875"/>
                  <a:pt x="1360501" y="171831"/>
                  <a:pt x="1367693" y="166077"/>
                </a:cubicBezTo>
                <a:cubicBezTo>
                  <a:pt x="1376861" y="158743"/>
                  <a:pt x="1387231" y="153052"/>
                  <a:pt x="1397000" y="146539"/>
                </a:cubicBezTo>
                <a:cubicBezTo>
                  <a:pt x="1403513" y="136770"/>
                  <a:pt x="1411288" y="127733"/>
                  <a:pt x="1416539" y="117231"/>
                </a:cubicBezTo>
                <a:cubicBezTo>
                  <a:pt x="1421144" y="108020"/>
                  <a:pt x="1420596" y="96491"/>
                  <a:pt x="1426308" y="87923"/>
                </a:cubicBezTo>
                <a:cubicBezTo>
                  <a:pt x="1433972" y="76428"/>
                  <a:pt x="1446771" y="69229"/>
                  <a:pt x="1455616" y="58616"/>
                </a:cubicBezTo>
                <a:cubicBezTo>
                  <a:pt x="1463133" y="49596"/>
                  <a:pt x="1466852" y="37610"/>
                  <a:pt x="1475154" y="29308"/>
                </a:cubicBezTo>
                <a:cubicBezTo>
                  <a:pt x="1494090" y="10372"/>
                  <a:pt x="1509935" y="7945"/>
                  <a:pt x="1533770" y="0"/>
                </a:cubicBezTo>
                <a:cubicBezTo>
                  <a:pt x="1594557" y="20264"/>
                  <a:pt x="1538110" y="-7237"/>
                  <a:pt x="1572846" y="39077"/>
                </a:cubicBezTo>
                <a:cubicBezTo>
                  <a:pt x="1586662" y="57498"/>
                  <a:pt x="1605411" y="71641"/>
                  <a:pt x="1621693" y="87923"/>
                </a:cubicBezTo>
                <a:cubicBezTo>
                  <a:pt x="1628206" y="94436"/>
                  <a:pt x="1636122" y="99798"/>
                  <a:pt x="1641231" y="107462"/>
                </a:cubicBezTo>
                <a:cubicBezTo>
                  <a:pt x="1647744" y="117231"/>
                  <a:pt x="1653253" y="127750"/>
                  <a:pt x="1660770" y="136770"/>
                </a:cubicBezTo>
                <a:cubicBezTo>
                  <a:pt x="1684276" y="164977"/>
                  <a:pt x="1690568" y="166404"/>
                  <a:pt x="1719385" y="185616"/>
                </a:cubicBezTo>
                <a:cubicBezTo>
                  <a:pt x="1755205" y="182359"/>
                  <a:pt x="1792724" y="187220"/>
                  <a:pt x="1826846" y="175846"/>
                </a:cubicBezTo>
                <a:cubicBezTo>
                  <a:pt x="1836615" y="172590"/>
                  <a:pt x="1831318" y="155369"/>
                  <a:pt x="1836616" y="146539"/>
                </a:cubicBezTo>
                <a:cubicBezTo>
                  <a:pt x="1841355" y="138641"/>
                  <a:pt x="1850628" y="134368"/>
                  <a:pt x="1856154" y="127000"/>
                </a:cubicBezTo>
                <a:cubicBezTo>
                  <a:pt x="1922429" y="38632"/>
                  <a:pt x="1869962" y="93654"/>
                  <a:pt x="1914770" y="48846"/>
                </a:cubicBezTo>
                <a:cubicBezTo>
                  <a:pt x="1931052" y="52103"/>
                  <a:pt x="1949800" y="49405"/>
                  <a:pt x="1963616" y="58616"/>
                </a:cubicBezTo>
                <a:cubicBezTo>
                  <a:pt x="1972184" y="64328"/>
                  <a:pt x="1969329" y="78458"/>
                  <a:pt x="1973385" y="87923"/>
                </a:cubicBezTo>
                <a:cubicBezTo>
                  <a:pt x="1978324" y="99446"/>
                  <a:pt x="1994464" y="139340"/>
                  <a:pt x="2012462" y="146539"/>
                </a:cubicBezTo>
                <a:cubicBezTo>
                  <a:pt x="2021533" y="150167"/>
                  <a:pt x="2032001" y="146539"/>
                  <a:pt x="2041770" y="146539"/>
                </a:cubicBezTo>
              </a:path>
            </a:pathLst>
          </a:custGeom>
          <a:ln>
            <a:solidFill>
              <a:schemeClr val="tx1"/>
            </a:solidFill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4572000" y="3875160"/>
            <a:ext cx="2857500" cy="1143000"/>
          </a:xfrm>
          <a:custGeom>
            <a:avLst/>
            <a:gdLst>
              <a:gd name="connsiteX0" fmla="*/ 0 w 1772865"/>
              <a:gd name="connsiteY0" fmla="*/ 8523 h 843958"/>
              <a:gd name="connsiteX1" fmla="*/ 8523 w 1772865"/>
              <a:gd name="connsiteY1" fmla="*/ 59663 h 843958"/>
              <a:gd name="connsiteX2" fmla="*/ 17047 w 1772865"/>
              <a:gd name="connsiteY2" fmla="*/ 72447 h 843958"/>
              <a:gd name="connsiteX3" fmla="*/ 34094 w 1772865"/>
              <a:gd name="connsiteY3" fmla="*/ 110802 h 843958"/>
              <a:gd name="connsiteX4" fmla="*/ 42617 w 1772865"/>
              <a:gd name="connsiteY4" fmla="*/ 136372 h 843958"/>
              <a:gd name="connsiteX5" fmla="*/ 51140 w 1772865"/>
              <a:gd name="connsiteY5" fmla="*/ 149156 h 843958"/>
              <a:gd name="connsiteX6" fmla="*/ 59664 w 1772865"/>
              <a:gd name="connsiteY6" fmla="*/ 178988 h 843958"/>
              <a:gd name="connsiteX7" fmla="*/ 63925 w 1772865"/>
              <a:gd name="connsiteY7" fmla="*/ 191773 h 843958"/>
              <a:gd name="connsiteX8" fmla="*/ 72449 w 1772865"/>
              <a:gd name="connsiteY8" fmla="*/ 200296 h 843958"/>
              <a:gd name="connsiteX9" fmla="*/ 76711 w 1772865"/>
              <a:gd name="connsiteY9" fmla="*/ 213081 h 843958"/>
              <a:gd name="connsiteX10" fmla="*/ 80972 w 1772865"/>
              <a:gd name="connsiteY10" fmla="*/ 230127 h 843958"/>
              <a:gd name="connsiteX11" fmla="*/ 89496 w 1772865"/>
              <a:gd name="connsiteY11" fmla="*/ 238650 h 843958"/>
              <a:gd name="connsiteX12" fmla="*/ 98019 w 1772865"/>
              <a:gd name="connsiteY12" fmla="*/ 264220 h 843958"/>
              <a:gd name="connsiteX13" fmla="*/ 106542 w 1772865"/>
              <a:gd name="connsiteY13" fmla="*/ 277005 h 843958"/>
              <a:gd name="connsiteX14" fmla="*/ 110804 w 1772865"/>
              <a:gd name="connsiteY14" fmla="*/ 289790 h 843958"/>
              <a:gd name="connsiteX15" fmla="*/ 119327 w 1772865"/>
              <a:gd name="connsiteY15" fmla="*/ 302574 h 843958"/>
              <a:gd name="connsiteX16" fmla="*/ 123589 w 1772865"/>
              <a:gd name="connsiteY16" fmla="*/ 315359 h 843958"/>
              <a:gd name="connsiteX17" fmla="*/ 140636 w 1772865"/>
              <a:gd name="connsiteY17" fmla="*/ 340929 h 843958"/>
              <a:gd name="connsiteX18" fmla="*/ 161944 w 1772865"/>
              <a:gd name="connsiteY18" fmla="*/ 379283 h 843958"/>
              <a:gd name="connsiteX19" fmla="*/ 174729 w 1772865"/>
              <a:gd name="connsiteY19" fmla="*/ 383545 h 843958"/>
              <a:gd name="connsiteX20" fmla="*/ 196038 w 1772865"/>
              <a:gd name="connsiteY20" fmla="*/ 400592 h 843958"/>
              <a:gd name="connsiteX21" fmla="*/ 208823 w 1772865"/>
              <a:gd name="connsiteY21" fmla="*/ 409115 h 843958"/>
              <a:gd name="connsiteX22" fmla="*/ 255702 w 1772865"/>
              <a:gd name="connsiteY22" fmla="*/ 421900 h 843958"/>
              <a:gd name="connsiteX23" fmla="*/ 328151 w 1772865"/>
              <a:gd name="connsiteY23" fmla="*/ 417638 h 843958"/>
              <a:gd name="connsiteX24" fmla="*/ 340936 w 1772865"/>
              <a:gd name="connsiteY24" fmla="*/ 409115 h 843958"/>
              <a:gd name="connsiteX25" fmla="*/ 353721 w 1772865"/>
              <a:gd name="connsiteY25" fmla="*/ 404853 h 843958"/>
              <a:gd name="connsiteX26" fmla="*/ 362244 w 1772865"/>
              <a:gd name="connsiteY26" fmla="*/ 392068 h 843958"/>
              <a:gd name="connsiteX27" fmla="*/ 375029 w 1772865"/>
              <a:gd name="connsiteY27" fmla="*/ 383545 h 843958"/>
              <a:gd name="connsiteX28" fmla="*/ 396338 w 1772865"/>
              <a:gd name="connsiteY28" fmla="*/ 366499 h 843958"/>
              <a:gd name="connsiteX29" fmla="*/ 404861 w 1772865"/>
              <a:gd name="connsiteY29" fmla="*/ 336667 h 843958"/>
              <a:gd name="connsiteX30" fmla="*/ 421908 w 1772865"/>
              <a:gd name="connsiteY30" fmla="*/ 311098 h 843958"/>
              <a:gd name="connsiteX31" fmla="*/ 438955 w 1772865"/>
              <a:gd name="connsiteY31" fmla="*/ 294051 h 843958"/>
              <a:gd name="connsiteX32" fmla="*/ 443216 w 1772865"/>
              <a:gd name="connsiteY32" fmla="*/ 272743 h 843958"/>
              <a:gd name="connsiteX33" fmla="*/ 447478 w 1772865"/>
              <a:gd name="connsiteY33" fmla="*/ 247173 h 843958"/>
              <a:gd name="connsiteX34" fmla="*/ 456001 w 1772865"/>
              <a:gd name="connsiteY34" fmla="*/ 221604 h 843958"/>
              <a:gd name="connsiteX35" fmla="*/ 460263 w 1772865"/>
              <a:gd name="connsiteY35" fmla="*/ 208819 h 843958"/>
              <a:gd name="connsiteX36" fmla="*/ 468786 w 1772865"/>
              <a:gd name="connsiteY36" fmla="*/ 196034 h 843958"/>
              <a:gd name="connsiteX37" fmla="*/ 477310 w 1772865"/>
              <a:gd name="connsiteY37" fmla="*/ 170464 h 843958"/>
              <a:gd name="connsiteX38" fmla="*/ 485833 w 1772865"/>
              <a:gd name="connsiteY38" fmla="*/ 144895 h 843958"/>
              <a:gd name="connsiteX39" fmla="*/ 490095 w 1772865"/>
              <a:gd name="connsiteY39" fmla="*/ 132110 h 843958"/>
              <a:gd name="connsiteX40" fmla="*/ 502880 w 1772865"/>
              <a:gd name="connsiteY40" fmla="*/ 123587 h 843958"/>
              <a:gd name="connsiteX41" fmla="*/ 511403 w 1772865"/>
              <a:gd name="connsiteY41" fmla="*/ 93755 h 843958"/>
              <a:gd name="connsiteX42" fmla="*/ 515665 w 1772865"/>
              <a:gd name="connsiteY42" fmla="*/ 80971 h 843958"/>
              <a:gd name="connsiteX43" fmla="*/ 532712 w 1772865"/>
              <a:gd name="connsiteY43" fmla="*/ 55401 h 843958"/>
              <a:gd name="connsiteX44" fmla="*/ 541235 w 1772865"/>
              <a:gd name="connsiteY44" fmla="*/ 42616 h 843958"/>
              <a:gd name="connsiteX45" fmla="*/ 566805 w 1772865"/>
              <a:gd name="connsiteY45" fmla="*/ 29831 h 843958"/>
              <a:gd name="connsiteX46" fmla="*/ 592376 w 1772865"/>
              <a:gd name="connsiteY46" fmla="*/ 34093 h 843958"/>
              <a:gd name="connsiteX47" fmla="*/ 600899 w 1772865"/>
              <a:gd name="connsiteY47" fmla="*/ 46878 h 843958"/>
              <a:gd name="connsiteX48" fmla="*/ 613684 w 1772865"/>
              <a:gd name="connsiteY48" fmla="*/ 51139 h 843958"/>
              <a:gd name="connsiteX49" fmla="*/ 626469 w 1772865"/>
              <a:gd name="connsiteY49" fmla="*/ 89494 h 843958"/>
              <a:gd name="connsiteX50" fmla="*/ 630731 w 1772865"/>
              <a:gd name="connsiteY50" fmla="*/ 102279 h 843958"/>
              <a:gd name="connsiteX51" fmla="*/ 647778 w 1772865"/>
              <a:gd name="connsiteY51" fmla="*/ 136372 h 843958"/>
              <a:gd name="connsiteX52" fmla="*/ 652039 w 1772865"/>
              <a:gd name="connsiteY52" fmla="*/ 170464 h 843958"/>
              <a:gd name="connsiteX53" fmla="*/ 656301 w 1772865"/>
              <a:gd name="connsiteY53" fmla="*/ 187511 h 843958"/>
              <a:gd name="connsiteX54" fmla="*/ 664824 w 1772865"/>
              <a:gd name="connsiteY54" fmla="*/ 238650 h 843958"/>
              <a:gd name="connsiteX55" fmla="*/ 669086 w 1772865"/>
              <a:gd name="connsiteY55" fmla="*/ 255697 h 843958"/>
              <a:gd name="connsiteX56" fmla="*/ 673348 w 1772865"/>
              <a:gd name="connsiteY56" fmla="*/ 277005 h 843958"/>
              <a:gd name="connsiteX57" fmla="*/ 677610 w 1772865"/>
              <a:gd name="connsiteY57" fmla="*/ 294051 h 843958"/>
              <a:gd name="connsiteX58" fmla="*/ 686133 w 1772865"/>
              <a:gd name="connsiteY58" fmla="*/ 349452 h 843958"/>
              <a:gd name="connsiteX59" fmla="*/ 694656 w 1772865"/>
              <a:gd name="connsiteY59" fmla="*/ 362237 h 843958"/>
              <a:gd name="connsiteX60" fmla="*/ 703180 w 1772865"/>
              <a:gd name="connsiteY60" fmla="*/ 387807 h 843958"/>
              <a:gd name="connsiteX61" fmla="*/ 711703 w 1772865"/>
              <a:gd name="connsiteY61" fmla="*/ 421900 h 843958"/>
              <a:gd name="connsiteX62" fmla="*/ 715965 w 1772865"/>
              <a:gd name="connsiteY62" fmla="*/ 434684 h 843958"/>
              <a:gd name="connsiteX63" fmla="*/ 720226 w 1772865"/>
              <a:gd name="connsiteY63" fmla="*/ 455993 h 843958"/>
              <a:gd name="connsiteX64" fmla="*/ 745797 w 1772865"/>
              <a:gd name="connsiteY64" fmla="*/ 477301 h 843958"/>
              <a:gd name="connsiteX65" fmla="*/ 754320 w 1772865"/>
              <a:gd name="connsiteY65" fmla="*/ 490085 h 843958"/>
              <a:gd name="connsiteX66" fmla="*/ 762843 w 1772865"/>
              <a:gd name="connsiteY66" fmla="*/ 515655 h 843958"/>
              <a:gd name="connsiteX67" fmla="*/ 784152 w 1772865"/>
              <a:gd name="connsiteY67" fmla="*/ 532702 h 843958"/>
              <a:gd name="connsiteX68" fmla="*/ 788414 w 1772865"/>
              <a:gd name="connsiteY68" fmla="*/ 545486 h 843958"/>
              <a:gd name="connsiteX69" fmla="*/ 805460 w 1772865"/>
              <a:gd name="connsiteY69" fmla="*/ 566794 h 843958"/>
              <a:gd name="connsiteX70" fmla="*/ 818245 w 1772865"/>
              <a:gd name="connsiteY70" fmla="*/ 605149 h 843958"/>
              <a:gd name="connsiteX71" fmla="*/ 822507 w 1772865"/>
              <a:gd name="connsiteY71" fmla="*/ 617934 h 843958"/>
              <a:gd name="connsiteX72" fmla="*/ 835292 w 1772865"/>
              <a:gd name="connsiteY72" fmla="*/ 622195 h 843958"/>
              <a:gd name="connsiteX73" fmla="*/ 848077 w 1772865"/>
              <a:gd name="connsiteY73" fmla="*/ 634980 h 843958"/>
              <a:gd name="connsiteX74" fmla="*/ 933311 w 1772865"/>
              <a:gd name="connsiteY74" fmla="*/ 626457 h 843958"/>
              <a:gd name="connsiteX75" fmla="*/ 958881 w 1772865"/>
              <a:gd name="connsiteY75" fmla="*/ 617934 h 843958"/>
              <a:gd name="connsiteX76" fmla="*/ 975928 w 1772865"/>
              <a:gd name="connsiteY76" fmla="*/ 613672 h 843958"/>
              <a:gd name="connsiteX77" fmla="*/ 988713 w 1772865"/>
              <a:gd name="connsiteY77" fmla="*/ 600887 h 843958"/>
              <a:gd name="connsiteX78" fmla="*/ 1014283 w 1772865"/>
              <a:gd name="connsiteY78" fmla="*/ 588102 h 843958"/>
              <a:gd name="connsiteX79" fmla="*/ 1027069 w 1772865"/>
              <a:gd name="connsiteY79" fmla="*/ 566794 h 843958"/>
              <a:gd name="connsiteX80" fmla="*/ 1052639 w 1772865"/>
              <a:gd name="connsiteY80" fmla="*/ 507132 h 843958"/>
              <a:gd name="connsiteX81" fmla="*/ 1056900 w 1772865"/>
              <a:gd name="connsiteY81" fmla="*/ 494347 h 843958"/>
              <a:gd name="connsiteX82" fmla="*/ 1065424 w 1772865"/>
              <a:gd name="connsiteY82" fmla="*/ 460254 h 843958"/>
              <a:gd name="connsiteX83" fmla="*/ 1073947 w 1772865"/>
              <a:gd name="connsiteY83" fmla="*/ 413376 h 843958"/>
              <a:gd name="connsiteX84" fmla="*/ 1082471 w 1772865"/>
              <a:gd name="connsiteY84" fmla="*/ 387807 h 843958"/>
              <a:gd name="connsiteX85" fmla="*/ 1095256 w 1772865"/>
              <a:gd name="connsiteY85" fmla="*/ 340929 h 843958"/>
              <a:gd name="connsiteX86" fmla="*/ 1103779 w 1772865"/>
              <a:gd name="connsiteY86" fmla="*/ 281266 h 843958"/>
              <a:gd name="connsiteX87" fmla="*/ 1112302 w 1772865"/>
              <a:gd name="connsiteY87" fmla="*/ 255697 h 843958"/>
              <a:gd name="connsiteX88" fmla="*/ 1125088 w 1772865"/>
              <a:gd name="connsiteY88" fmla="*/ 208819 h 843958"/>
              <a:gd name="connsiteX89" fmla="*/ 1133611 w 1772865"/>
              <a:gd name="connsiteY89" fmla="*/ 196034 h 843958"/>
              <a:gd name="connsiteX90" fmla="*/ 1150658 w 1772865"/>
              <a:gd name="connsiteY90" fmla="*/ 170464 h 843958"/>
              <a:gd name="connsiteX91" fmla="*/ 1163443 w 1772865"/>
              <a:gd name="connsiteY91" fmla="*/ 132110 h 843958"/>
              <a:gd name="connsiteX92" fmla="*/ 1171966 w 1772865"/>
              <a:gd name="connsiteY92" fmla="*/ 98017 h 843958"/>
              <a:gd name="connsiteX93" fmla="*/ 1180490 w 1772865"/>
              <a:gd name="connsiteY93" fmla="*/ 89494 h 843958"/>
              <a:gd name="connsiteX94" fmla="*/ 1189013 w 1772865"/>
              <a:gd name="connsiteY94" fmla="*/ 63924 h 843958"/>
              <a:gd name="connsiteX95" fmla="*/ 1193275 w 1772865"/>
              <a:gd name="connsiteY95" fmla="*/ 51139 h 843958"/>
              <a:gd name="connsiteX96" fmla="*/ 1218845 w 1772865"/>
              <a:gd name="connsiteY96" fmla="*/ 17046 h 843958"/>
              <a:gd name="connsiteX97" fmla="*/ 1248677 w 1772865"/>
              <a:gd name="connsiteY97" fmla="*/ 0 h 843958"/>
              <a:gd name="connsiteX98" fmla="*/ 1261462 w 1772865"/>
              <a:gd name="connsiteY98" fmla="*/ 4262 h 843958"/>
              <a:gd name="connsiteX99" fmla="*/ 1291294 w 1772865"/>
              <a:gd name="connsiteY99" fmla="*/ 38354 h 843958"/>
              <a:gd name="connsiteX100" fmla="*/ 1295555 w 1772865"/>
              <a:gd name="connsiteY100" fmla="*/ 55401 h 843958"/>
              <a:gd name="connsiteX101" fmla="*/ 1312602 w 1772865"/>
              <a:gd name="connsiteY101" fmla="*/ 93755 h 843958"/>
              <a:gd name="connsiteX102" fmla="*/ 1321126 w 1772865"/>
              <a:gd name="connsiteY102" fmla="*/ 144895 h 843958"/>
              <a:gd name="connsiteX103" fmla="*/ 1325387 w 1772865"/>
              <a:gd name="connsiteY103" fmla="*/ 166203 h 843958"/>
              <a:gd name="connsiteX104" fmla="*/ 1329649 w 1772865"/>
              <a:gd name="connsiteY104" fmla="*/ 196034 h 843958"/>
              <a:gd name="connsiteX105" fmla="*/ 1333911 w 1772865"/>
              <a:gd name="connsiteY105" fmla="*/ 213081 h 843958"/>
              <a:gd name="connsiteX106" fmla="*/ 1338172 w 1772865"/>
              <a:gd name="connsiteY106" fmla="*/ 238650 h 843958"/>
              <a:gd name="connsiteX107" fmla="*/ 1346696 w 1772865"/>
              <a:gd name="connsiteY107" fmla="*/ 272743 h 843958"/>
              <a:gd name="connsiteX108" fmla="*/ 1355219 w 1772865"/>
              <a:gd name="connsiteY108" fmla="*/ 319621 h 843958"/>
              <a:gd name="connsiteX109" fmla="*/ 1359481 w 1772865"/>
              <a:gd name="connsiteY109" fmla="*/ 336667 h 843958"/>
              <a:gd name="connsiteX110" fmla="*/ 1372266 w 1772865"/>
              <a:gd name="connsiteY110" fmla="*/ 396330 h 843958"/>
              <a:gd name="connsiteX111" fmla="*/ 1380789 w 1772865"/>
              <a:gd name="connsiteY111" fmla="*/ 430423 h 843958"/>
              <a:gd name="connsiteX112" fmla="*/ 1385051 w 1772865"/>
              <a:gd name="connsiteY112" fmla="*/ 447469 h 843958"/>
              <a:gd name="connsiteX113" fmla="*/ 1393574 w 1772865"/>
              <a:gd name="connsiteY113" fmla="*/ 490085 h 843958"/>
              <a:gd name="connsiteX114" fmla="*/ 1397836 w 1772865"/>
              <a:gd name="connsiteY114" fmla="*/ 507132 h 843958"/>
              <a:gd name="connsiteX115" fmla="*/ 1406359 w 1772865"/>
              <a:gd name="connsiteY115" fmla="*/ 524178 h 843958"/>
              <a:gd name="connsiteX116" fmla="*/ 1419145 w 1772865"/>
              <a:gd name="connsiteY116" fmla="*/ 554010 h 843958"/>
              <a:gd name="connsiteX117" fmla="*/ 1423406 w 1772865"/>
              <a:gd name="connsiteY117" fmla="*/ 566794 h 843958"/>
              <a:gd name="connsiteX118" fmla="*/ 1431930 w 1772865"/>
              <a:gd name="connsiteY118" fmla="*/ 575318 h 843958"/>
              <a:gd name="connsiteX119" fmla="*/ 1448976 w 1772865"/>
              <a:gd name="connsiteY119" fmla="*/ 596626 h 843958"/>
              <a:gd name="connsiteX120" fmla="*/ 1478808 w 1772865"/>
              <a:gd name="connsiteY120" fmla="*/ 634980 h 843958"/>
              <a:gd name="connsiteX121" fmla="*/ 1478808 w 1772865"/>
              <a:gd name="connsiteY121" fmla="*/ 634980 h 843958"/>
              <a:gd name="connsiteX122" fmla="*/ 1491593 w 1772865"/>
              <a:gd name="connsiteY122" fmla="*/ 660550 h 843958"/>
              <a:gd name="connsiteX123" fmla="*/ 1508640 w 1772865"/>
              <a:gd name="connsiteY123" fmla="*/ 669073 h 843958"/>
              <a:gd name="connsiteX124" fmla="*/ 1534210 w 1772865"/>
              <a:gd name="connsiteY124" fmla="*/ 690381 h 843958"/>
              <a:gd name="connsiteX125" fmla="*/ 1542734 w 1772865"/>
              <a:gd name="connsiteY125" fmla="*/ 703166 h 843958"/>
              <a:gd name="connsiteX126" fmla="*/ 1555519 w 1772865"/>
              <a:gd name="connsiteY126" fmla="*/ 715951 h 843958"/>
              <a:gd name="connsiteX127" fmla="*/ 1564042 w 1772865"/>
              <a:gd name="connsiteY127" fmla="*/ 732997 h 843958"/>
              <a:gd name="connsiteX128" fmla="*/ 1576827 w 1772865"/>
              <a:gd name="connsiteY128" fmla="*/ 745782 h 843958"/>
              <a:gd name="connsiteX129" fmla="*/ 1602397 w 1772865"/>
              <a:gd name="connsiteY129" fmla="*/ 758567 h 843958"/>
              <a:gd name="connsiteX130" fmla="*/ 1610921 w 1772865"/>
              <a:gd name="connsiteY130" fmla="*/ 767090 h 843958"/>
              <a:gd name="connsiteX131" fmla="*/ 1627968 w 1772865"/>
              <a:gd name="connsiteY131" fmla="*/ 779875 h 843958"/>
              <a:gd name="connsiteX132" fmla="*/ 1653538 w 1772865"/>
              <a:gd name="connsiteY132" fmla="*/ 805445 h 843958"/>
              <a:gd name="connsiteX133" fmla="*/ 1670585 w 1772865"/>
              <a:gd name="connsiteY133" fmla="*/ 813968 h 843958"/>
              <a:gd name="connsiteX134" fmla="*/ 1696155 w 1772865"/>
              <a:gd name="connsiteY134" fmla="*/ 826753 h 843958"/>
              <a:gd name="connsiteX135" fmla="*/ 1743033 w 1772865"/>
              <a:gd name="connsiteY135" fmla="*/ 831014 h 843958"/>
              <a:gd name="connsiteX136" fmla="*/ 1772865 w 1772865"/>
              <a:gd name="connsiteY136" fmla="*/ 843799 h 84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1772865" h="843958">
                <a:moveTo>
                  <a:pt x="0" y="8523"/>
                </a:moveTo>
                <a:cubicBezTo>
                  <a:pt x="1349" y="20663"/>
                  <a:pt x="1385" y="45388"/>
                  <a:pt x="8523" y="59663"/>
                </a:cubicBezTo>
                <a:cubicBezTo>
                  <a:pt x="10814" y="64244"/>
                  <a:pt x="14206" y="68186"/>
                  <a:pt x="17047" y="72447"/>
                </a:cubicBezTo>
                <a:cubicBezTo>
                  <a:pt x="27190" y="102876"/>
                  <a:pt x="20586" y="90542"/>
                  <a:pt x="34094" y="110802"/>
                </a:cubicBezTo>
                <a:cubicBezTo>
                  <a:pt x="36935" y="119325"/>
                  <a:pt x="37633" y="128897"/>
                  <a:pt x="42617" y="136372"/>
                </a:cubicBezTo>
                <a:cubicBezTo>
                  <a:pt x="45458" y="140633"/>
                  <a:pt x="48850" y="144575"/>
                  <a:pt x="51140" y="149156"/>
                </a:cubicBezTo>
                <a:cubicBezTo>
                  <a:pt x="54546" y="155968"/>
                  <a:pt x="57843" y="172616"/>
                  <a:pt x="59664" y="178988"/>
                </a:cubicBezTo>
                <a:cubicBezTo>
                  <a:pt x="60898" y="183307"/>
                  <a:pt x="61614" y="187921"/>
                  <a:pt x="63925" y="191773"/>
                </a:cubicBezTo>
                <a:cubicBezTo>
                  <a:pt x="65992" y="195218"/>
                  <a:pt x="69608" y="197455"/>
                  <a:pt x="72449" y="200296"/>
                </a:cubicBezTo>
                <a:cubicBezTo>
                  <a:pt x="73870" y="204558"/>
                  <a:pt x="75477" y="208762"/>
                  <a:pt x="76711" y="213081"/>
                </a:cubicBezTo>
                <a:cubicBezTo>
                  <a:pt x="78320" y="218712"/>
                  <a:pt x="78353" y="224889"/>
                  <a:pt x="80972" y="230127"/>
                </a:cubicBezTo>
                <a:cubicBezTo>
                  <a:pt x="82769" y="233721"/>
                  <a:pt x="86655" y="235809"/>
                  <a:pt x="89496" y="238650"/>
                </a:cubicBezTo>
                <a:cubicBezTo>
                  <a:pt x="92337" y="247173"/>
                  <a:pt x="93036" y="256744"/>
                  <a:pt x="98019" y="264220"/>
                </a:cubicBezTo>
                <a:cubicBezTo>
                  <a:pt x="100860" y="268482"/>
                  <a:pt x="104251" y="272424"/>
                  <a:pt x="106542" y="277005"/>
                </a:cubicBezTo>
                <a:cubicBezTo>
                  <a:pt x="108551" y="281023"/>
                  <a:pt x="108795" y="285772"/>
                  <a:pt x="110804" y="289790"/>
                </a:cubicBezTo>
                <a:cubicBezTo>
                  <a:pt x="113094" y="294371"/>
                  <a:pt x="117037" y="297993"/>
                  <a:pt x="119327" y="302574"/>
                </a:cubicBezTo>
                <a:cubicBezTo>
                  <a:pt x="121336" y="306592"/>
                  <a:pt x="121407" y="311432"/>
                  <a:pt x="123589" y="315359"/>
                </a:cubicBezTo>
                <a:cubicBezTo>
                  <a:pt x="128564" y="324314"/>
                  <a:pt x="137396" y="331211"/>
                  <a:pt x="140636" y="340929"/>
                </a:cubicBezTo>
                <a:cubicBezTo>
                  <a:pt x="144389" y="352186"/>
                  <a:pt x="150955" y="375620"/>
                  <a:pt x="161944" y="379283"/>
                </a:cubicBezTo>
                <a:lnTo>
                  <a:pt x="174729" y="383545"/>
                </a:lnTo>
                <a:cubicBezTo>
                  <a:pt x="181983" y="405306"/>
                  <a:pt x="173146" y="390781"/>
                  <a:pt x="196038" y="400592"/>
                </a:cubicBezTo>
                <a:cubicBezTo>
                  <a:pt x="200746" y="402610"/>
                  <a:pt x="204143" y="407035"/>
                  <a:pt x="208823" y="409115"/>
                </a:cubicBezTo>
                <a:cubicBezTo>
                  <a:pt x="226518" y="416979"/>
                  <a:pt x="237473" y="418254"/>
                  <a:pt x="255702" y="421900"/>
                </a:cubicBezTo>
                <a:cubicBezTo>
                  <a:pt x="279852" y="420479"/>
                  <a:pt x="304227" y="421227"/>
                  <a:pt x="328151" y="417638"/>
                </a:cubicBezTo>
                <a:cubicBezTo>
                  <a:pt x="333216" y="416878"/>
                  <a:pt x="336355" y="411406"/>
                  <a:pt x="340936" y="409115"/>
                </a:cubicBezTo>
                <a:cubicBezTo>
                  <a:pt x="344954" y="407106"/>
                  <a:pt x="349459" y="406274"/>
                  <a:pt x="353721" y="404853"/>
                </a:cubicBezTo>
                <a:cubicBezTo>
                  <a:pt x="356562" y="400591"/>
                  <a:pt x="358622" y="395690"/>
                  <a:pt x="362244" y="392068"/>
                </a:cubicBezTo>
                <a:cubicBezTo>
                  <a:pt x="365866" y="388446"/>
                  <a:pt x="371029" y="386744"/>
                  <a:pt x="375029" y="383545"/>
                </a:cubicBezTo>
                <a:cubicBezTo>
                  <a:pt x="405392" y="359256"/>
                  <a:pt x="356988" y="392731"/>
                  <a:pt x="396338" y="366499"/>
                </a:cubicBezTo>
                <a:cubicBezTo>
                  <a:pt x="397342" y="362482"/>
                  <a:pt x="402080" y="341672"/>
                  <a:pt x="404861" y="336667"/>
                </a:cubicBezTo>
                <a:cubicBezTo>
                  <a:pt x="409836" y="327713"/>
                  <a:pt x="414665" y="318341"/>
                  <a:pt x="421908" y="311098"/>
                </a:cubicBezTo>
                <a:lnTo>
                  <a:pt x="438955" y="294051"/>
                </a:lnTo>
                <a:cubicBezTo>
                  <a:pt x="440375" y="286948"/>
                  <a:pt x="441920" y="279869"/>
                  <a:pt x="443216" y="272743"/>
                </a:cubicBezTo>
                <a:cubicBezTo>
                  <a:pt x="444762" y="264241"/>
                  <a:pt x="445382" y="255556"/>
                  <a:pt x="447478" y="247173"/>
                </a:cubicBezTo>
                <a:cubicBezTo>
                  <a:pt x="449657" y="238457"/>
                  <a:pt x="453160" y="230127"/>
                  <a:pt x="456001" y="221604"/>
                </a:cubicBezTo>
                <a:cubicBezTo>
                  <a:pt x="457422" y="217342"/>
                  <a:pt x="457771" y="212557"/>
                  <a:pt x="460263" y="208819"/>
                </a:cubicBezTo>
                <a:cubicBezTo>
                  <a:pt x="463104" y="204557"/>
                  <a:pt x="466706" y="200714"/>
                  <a:pt x="468786" y="196034"/>
                </a:cubicBezTo>
                <a:cubicBezTo>
                  <a:pt x="472435" y="187824"/>
                  <a:pt x="474469" y="178987"/>
                  <a:pt x="477310" y="170464"/>
                </a:cubicBezTo>
                <a:lnTo>
                  <a:pt x="485833" y="144895"/>
                </a:lnTo>
                <a:cubicBezTo>
                  <a:pt x="487254" y="140633"/>
                  <a:pt x="486357" y="134602"/>
                  <a:pt x="490095" y="132110"/>
                </a:cubicBezTo>
                <a:lnTo>
                  <a:pt x="502880" y="123587"/>
                </a:lnTo>
                <a:cubicBezTo>
                  <a:pt x="513101" y="92927"/>
                  <a:pt x="500699" y="131221"/>
                  <a:pt x="511403" y="93755"/>
                </a:cubicBezTo>
                <a:cubicBezTo>
                  <a:pt x="512637" y="89436"/>
                  <a:pt x="513483" y="84898"/>
                  <a:pt x="515665" y="80971"/>
                </a:cubicBezTo>
                <a:cubicBezTo>
                  <a:pt x="520640" y="72016"/>
                  <a:pt x="527030" y="63924"/>
                  <a:pt x="532712" y="55401"/>
                </a:cubicBezTo>
                <a:cubicBezTo>
                  <a:pt x="535553" y="51139"/>
                  <a:pt x="536376" y="44236"/>
                  <a:pt x="541235" y="42616"/>
                </a:cubicBezTo>
                <a:cubicBezTo>
                  <a:pt x="558879" y="36734"/>
                  <a:pt x="550282" y="40846"/>
                  <a:pt x="566805" y="29831"/>
                </a:cubicBezTo>
                <a:cubicBezTo>
                  <a:pt x="575329" y="31252"/>
                  <a:pt x="584647" y="30229"/>
                  <a:pt x="592376" y="34093"/>
                </a:cubicBezTo>
                <a:cubicBezTo>
                  <a:pt x="596957" y="36384"/>
                  <a:pt x="596899" y="43678"/>
                  <a:pt x="600899" y="46878"/>
                </a:cubicBezTo>
                <a:cubicBezTo>
                  <a:pt x="604407" y="49684"/>
                  <a:pt x="609422" y="49719"/>
                  <a:pt x="613684" y="51139"/>
                </a:cubicBezTo>
                <a:lnTo>
                  <a:pt x="626469" y="89494"/>
                </a:lnTo>
                <a:cubicBezTo>
                  <a:pt x="627890" y="93756"/>
                  <a:pt x="628239" y="98541"/>
                  <a:pt x="630731" y="102279"/>
                </a:cubicBezTo>
                <a:cubicBezTo>
                  <a:pt x="643497" y="121429"/>
                  <a:pt x="637352" y="110309"/>
                  <a:pt x="647778" y="136372"/>
                </a:cubicBezTo>
                <a:cubicBezTo>
                  <a:pt x="649198" y="147736"/>
                  <a:pt x="650156" y="159167"/>
                  <a:pt x="652039" y="170464"/>
                </a:cubicBezTo>
                <a:cubicBezTo>
                  <a:pt x="653002" y="176242"/>
                  <a:pt x="655253" y="181748"/>
                  <a:pt x="656301" y="187511"/>
                </a:cubicBezTo>
                <a:cubicBezTo>
                  <a:pt x="665193" y="236415"/>
                  <a:pt x="655993" y="198909"/>
                  <a:pt x="664824" y="238650"/>
                </a:cubicBezTo>
                <a:cubicBezTo>
                  <a:pt x="666095" y="244368"/>
                  <a:pt x="667815" y="249979"/>
                  <a:pt x="669086" y="255697"/>
                </a:cubicBezTo>
                <a:cubicBezTo>
                  <a:pt x="670657" y="262768"/>
                  <a:pt x="671777" y="269934"/>
                  <a:pt x="673348" y="277005"/>
                </a:cubicBezTo>
                <a:cubicBezTo>
                  <a:pt x="674619" y="282722"/>
                  <a:pt x="676562" y="288289"/>
                  <a:pt x="677610" y="294051"/>
                </a:cubicBezTo>
                <a:cubicBezTo>
                  <a:pt x="678137" y="296951"/>
                  <a:pt x="684482" y="344500"/>
                  <a:pt x="686133" y="349452"/>
                </a:cubicBezTo>
                <a:cubicBezTo>
                  <a:pt x="687753" y="354311"/>
                  <a:pt x="692576" y="357557"/>
                  <a:pt x="694656" y="362237"/>
                </a:cubicBezTo>
                <a:cubicBezTo>
                  <a:pt x="698305" y="370447"/>
                  <a:pt x="700339" y="379284"/>
                  <a:pt x="703180" y="387807"/>
                </a:cubicBezTo>
                <a:cubicBezTo>
                  <a:pt x="712919" y="417025"/>
                  <a:pt x="701419" y="380771"/>
                  <a:pt x="711703" y="421900"/>
                </a:cubicBezTo>
                <a:cubicBezTo>
                  <a:pt x="712793" y="426258"/>
                  <a:pt x="714876" y="430326"/>
                  <a:pt x="715965" y="434684"/>
                </a:cubicBezTo>
                <a:cubicBezTo>
                  <a:pt x="717722" y="441711"/>
                  <a:pt x="716986" y="449514"/>
                  <a:pt x="720226" y="455993"/>
                </a:cubicBezTo>
                <a:cubicBezTo>
                  <a:pt x="724326" y="464192"/>
                  <a:pt x="738458" y="472408"/>
                  <a:pt x="745797" y="477301"/>
                </a:cubicBezTo>
                <a:cubicBezTo>
                  <a:pt x="748638" y="481562"/>
                  <a:pt x="752240" y="485405"/>
                  <a:pt x="754320" y="490085"/>
                </a:cubicBezTo>
                <a:cubicBezTo>
                  <a:pt x="757969" y="498295"/>
                  <a:pt x="756490" y="509302"/>
                  <a:pt x="762843" y="515655"/>
                </a:cubicBezTo>
                <a:cubicBezTo>
                  <a:pt x="774989" y="527800"/>
                  <a:pt x="768024" y="521949"/>
                  <a:pt x="784152" y="532702"/>
                </a:cubicBezTo>
                <a:cubicBezTo>
                  <a:pt x="785573" y="536963"/>
                  <a:pt x="786103" y="541634"/>
                  <a:pt x="788414" y="545486"/>
                </a:cubicBezTo>
                <a:cubicBezTo>
                  <a:pt x="803590" y="570779"/>
                  <a:pt x="790843" y="533908"/>
                  <a:pt x="805460" y="566794"/>
                </a:cubicBezTo>
                <a:cubicBezTo>
                  <a:pt x="805471" y="566819"/>
                  <a:pt x="816110" y="598743"/>
                  <a:pt x="818245" y="605149"/>
                </a:cubicBezTo>
                <a:cubicBezTo>
                  <a:pt x="819666" y="609411"/>
                  <a:pt x="818245" y="616514"/>
                  <a:pt x="822507" y="617934"/>
                </a:cubicBezTo>
                <a:lnTo>
                  <a:pt x="835292" y="622195"/>
                </a:lnTo>
                <a:cubicBezTo>
                  <a:pt x="839554" y="626457"/>
                  <a:pt x="842087" y="634314"/>
                  <a:pt x="848077" y="634980"/>
                </a:cubicBezTo>
                <a:cubicBezTo>
                  <a:pt x="862681" y="636603"/>
                  <a:pt x="910242" y="632749"/>
                  <a:pt x="933311" y="626457"/>
                </a:cubicBezTo>
                <a:cubicBezTo>
                  <a:pt x="941979" y="624093"/>
                  <a:pt x="950165" y="620113"/>
                  <a:pt x="958881" y="617934"/>
                </a:cubicBezTo>
                <a:lnTo>
                  <a:pt x="975928" y="613672"/>
                </a:lnTo>
                <a:cubicBezTo>
                  <a:pt x="980190" y="609410"/>
                  <a:pt x="983480" y="603877"/>
                  <a:pt x="988713" y="600887"/>
                </a:cubicBezTo>
                <a:cubicBezTo>
                  <a:pt x="1025362" y="579946"/>
                  <a:pt x="990845" y="611542"/>
                  <a:pt x="1014283" y="588102"/>
                </a:cubicBezTo>
                <a:cubicBezTo>
                  <a:pt x="1026358" y="551884"/>
                  <a:pt x="1009517" y="596047"/>
                  <a:pt x="1027069" y="566794"/>
                </a:cubicBezTo>
                <a:cubicBezTo>
                  <a:pt x="1042864" y="540470"/>
                  <a:pt x="1043823" y="533580"/>
                  <a:pt x="1052639" y="507132"/>
                </a:cubicBezTo>
                <a:cubicBezTo>
                  <a:pt x="1054060" y="502870"/>
                  <a:pt x="1055810" y="498705"/>
                  <a:pt x="1056900" y="494347"/>
                </a:cubicBezTo>
                <a:cubicBezTo>
                  <a:pt x="1059741" y="482983"/>
                  <a:pt x="1063498" y="471809"/>
                  <a:pt x="1065424" y="460254"/>
                </a:cubicBezTo>
                <a:cubicBezTo>
                  <a:pt x="1066814" y="451914"/>
                  <a:pt x="1071397" y="422725"/>
                  <a:pt x="1073947" y="413376"/>
                </a:cubicBezTo>
                <a:cubicBezTo>
                  <a:pt x="1076311" y="404708"/>
                  <a:pt x="1080003" y="396445"/>
                  <a:pt x="1082471" y="387807"/>
                </a:cubicBezTo>
                <a:cubicBezTo>
                  <a:pt x="1101699" y="320511"/>
                  <a:pt x="1083602" y="375889"/>
                  <a:pt x="1095256" y="340929"/>
                </a:cubicBezTo>
                <a:cubicBezTo>
                  <a:pt x="1098097" y="321041"/>
                  <a:pt x="1097426" y="300325"/>
                  <a:pt x="1103779" y="281266"/>
                </a:cubicBezTo>
                <a:cubicBezTo>
                  <a:pt x="1106620" y="272743"/>
                  <a:pt x="1110540" y="264507"/>
                  <a:pt x="1112302" y="255697"/>
                </a:cubicBezTo>
                <a:cubicBezTo>
                  <a:pt x="1114590" y="244260"/>
                  <a:pt x="1118908" y="218089"/>
                  <a:pt x="1125088" y="208819"/>
                </a:cubicBezTo>
                <a:cubicBezTo>
                  <a:pt x="1127929" y="204557"/>
                  <a:pt x="1131320" y="200615"/>
                  <a:pt x="1133611" y="196034"/>
                </a:cubicBezTo>
                <a:cubicBezTo>
                  <a:pt x="1145946" y="171365"/>
                  <a:pt x="1126423" y="194699"/>
                  <a:pt x="1150658" y="170464"/>
                </a:cubicBezTo>
                <a:cubicBezTo>
                  <a:pt x="1154920" y="157679"/>
                  <a:pt x="1160800" y="145325"/>
                  <a:pt x="1163443" y="132110"/>
                </a:cubicBezTo>
                <a:cubicBezTo>
                  <a:pt x="1164358" y="127533"/>
                  <a:pt x="1168037" y="104566"/>
                  <a:pt x="1171966" y="98017"/>
                </a:cubicBezTo>
                <a:cubicBezTo>
                  <a:pt x="1174033" y="94572"/>
                  <a:pt x="1177649" y="92335"/>
                  <a:pt x="1180490" y="89494"/>
                </a:cubicBezTo>
                <a:lnTo>
                  <a:pt x="1189013" y="63924"/>
                </a:lnTo>
                <a:cubicBezTo>
                  <a:pt x="1190434" y="59662"/>
                  <a:pt x="1190783" y="54877"/>
                  <a:pt x="1193275" y="51139"/>
                </a:cubicBezTo>
                <a:cubicBezTo>
                  <a:pt x="1201066" y="39453"/>
                  <a:pt x="1207583" y="26056"/>
                  <a:pt x="1218845" y="17046"/>
                </a:cubicBezTo>
                <a:cubicBezTo>
                  <a:pt x="1228884" y="9015"/>
                  <a:pt x="1237012" y="5832"/>
                  <a:pt x="1248677" y="0"/>
                </a:cubicBezTo>
                <a:cubicBezTo>
                  <a:pt x="1252939" y="1421"/>
                  <a:pt x="1258285" y="1086"/>
                  <a:pt x="1261462" y="4262"/>
                </a:cubicBezTo>
                <a:cubicBezTo>
                  <a:pt x="1311180" y="53978"/>
                  <a:pt x="1255071" y="14206"/>
                  <a:pt x="1291294" y="38354"/>
                </a:cubicBezTo>
                <a:cubicBezTo>
                  <a:pt x="1292714" y="44036"/>
                  <a:pt x="1293248" y="50017"/>
                  <a:pt x="1295555" y="55401"/>
                </a:cubicBezTo>
                <a:cubicBezTo>
                  <a:pt x="1308948" y="86652"/>
                  <a:pt x="1302660" y="44049"/>
                  <a:pt x="1312602" y="93755"/>
                </a:cubicBezTo>
                <a:cubicBezTo>
                  <a:pt x="1322642" y="143952"/>
                  <a:pt x="1310559" y="81493"/>
                  <a:pt x="1321126" y="144895"/>
                </a:cubicBezTo>
                <a:cubicBezTo>
                  <a:pt x="1322317" y="152040"/>
                  <a:pt x="1324196" y="159058"/>
                  <a:pt x="1325387" y="166203"/>
                </a:cubicBezTo>
                <a:cubicBezTo>
                  <a:pt x="1327038" y="176111"/>
                  <a:pt x="1327852" y="186151"/>
                  <a:pt x="1329649" y="196034"/>
                </a:cubicBezTo>
                <a:cubicBezTo>
                  <a:pt x="1330697" y="201797"/>
                  <a:pt x="1332762" y="207338"/>
                  <a:pt x="1333911" y="213081"/>
                </a:cubicBezTo>
                <a:cubicBezTo>
                  <a:pt x="1335606" y="221554"/>
                  <a:pt x="1336362" y="230201"/>
                  <a:pt x="1338172" y="238650"/>
                </a:cubicBezTo>
                <a:cubicBezTo>
                  <a:pt x="1340627" y="250104"/>
                  <a:pt x="1344770" y="261188"/>
                  <a:pt x="1346696" y="272743"/>
                </a:cubicBezTo>
                <a:cubicBezTo>
                  <a:pt x="1349781" y="291257"/>
                  <a:pt x="1351246" y="301744"/>
                  <a:pt x="1355219" y="319621"/>
                </a:cubicBezTo>
                <a:cubicBezTo>
                  <a:pt x="1356490" y="325338"/>
                  <a:pt x="1358332" y="330924"/>
                  <a:pt x="1359481" y="336667"/>
                </a:cubicBezTo>
                <a:cubicBezTo>
                  <a:pt x="1371856" y="398542"/>
                  <a:pt x="1353257" y="320302"/>
                  <a:pt x="1372266" y="396330"/>
                </a:cubicBezTo>
                <a:lnTo>
                  <a:pt x="1380789" y="430423"/>
                </a:lnTo>
                <a:cubicBezTo>
                  <a:pt x="1382209" y="436105"/>
                  <a:pt x="1383902" y="441726"/>
                  <a:pt x="1385051" y="447469"/>
                </a:cubicBezTo>
                <a:cubicBezTo>
                  <a:pt x="1387892" y="461674"/>
                  <a:pt x="1390060" y="476031"/>
                  <a:pt x="1393574" y="490085"/>
                </a:cubicBezTo>
                <a:cubicBezTo>
                  <a:pt x="1394995" y="495767"/>
                  <a:pt x="1395779" y="501648"/>
                  <a:pt x="1397836" y="507132"/>
                </a:cubicBezTo>
                <a:cubicBezTo>
                  <a:pt x="1400067" y="513080"/>
                  <a:pt x="1404128" y="518230"/>
                  <a:pt x="1406359" y="524178"/>
                </a:cubicBezTo>
                <a:cubicBezTo>
                  <a:pt x="1418153" y="555627"/>
                  <a:pt x="1401872" y="528103"/>
                  <a:pt x="1419145" y="554010"/>
                </a:cubicBezTo>
                <a:cubicBezTo>
                  <a:pt x="1420565" y="558271"/>
                  <a:pt x="1421095" y="562942"/>
                  <a:pt x="1423406" y="566794"/>
                </a:cubicBezTo>
                <a:cubicBezTo>
                  <a:pt x="1425473" y="570240"/>
                  <a:pt x="1429420" y="572180"/>
                  <a:pt x="1431930" y="575318"/>
                </a:cubicBezTo>
                <a:cubicBezTo>
                  <a:pt x="1453440" y="602205"/>
                  <a:pt x="1428392" y="576039"/>
                  <a:pt x="1448976" y="596626"/>
                </a:cubicBezTo>
                <a:cubicBezTo>
                  <a:pt x="1457050" y="620846"/>
                  <a:pt x="1450061" y="606235"/>
                  <a:pt x="1478808" y="634980"/>
                </a:cubicBezTo>
                <a:lnTo>
                  <a:pt x="1478808" y="634980"/>
                </a:lnTo>
                <a:cubicBezTo>
                  <a:pt x="1483070" y="643503"/>
                  <a:pt x="1485318" y="653378"/>
                  <a:pt x="1491593" y="660550"/>
                </a:cubicBezTo>
                <a:cubicBezTo>
                  <a:pt x="1495777" y="665331"/>
                  <a:pt x="1502958" y="666232"/>
                  <a:pt x="1508640" y="669073"/>
                </a:cubicBezTo>
                <a:cubicBezTo>
                  <a:pt x="1529408" y="700222"/>
                  <a:pt x="1501768" y="663346"/>
                  <a:pt x="1534210" y="690381"/>
                </a:cubicBezTo>
                <a:cubicBezTo>
                  <a:pt x="1538145" y="693660"/>
                  <a:pt x="1539455" y="699231"/>
                  <a:pt x="1542734" y="703166"/>
                </a:cubicBezTo>
                <a:cubicBezTo>
                  <a:pt x="1546592" y="707796"/>
                  <a:pt x="1552016" y="711047"/>
                  <a:pt x="1555519" y="715951"/>
                </a:cubicBezTo>
                <a:cubicBezTo>
                  <a:pt x="1559211" y="721120"/>
                  <a:pt x="1560350" y="727828"/>
                  <a:pt x="1564042" y="732997"/>
                </a:cubicBezTo>
                <a:cubicBezTo>
                  <a:pt x="1567545" y="737901"/>
                  <a:pt x="1571812" y="742439"/>
                  <a:pt x="1576827" y="745782"/>
                </a:cubicBezTo>
                <a:cubicBezTo>
                  <a:pt x="1624106" y="777302"/>
                  <a:pt x="1552086" y="718321"/>
                  <a:pt x="1602397" y="758567"/>
                </a:cubicBezTo>
                <a:cubicBezTo>
                  <a:pt x="1605535" y="761077"/>
                  <a:pt x="1607834" y="764518"/>
                  <a:pt x="1610921" y="767090"/>
                </a:cubicBezTo>
                <a:cubicBezTo>
                  <a:pt x="1616378" y="771637"/>
                  <a:pt x="1622688" y="775123"/>
                  <a:pt x="1627968" y="779875"/>
                </a:cubicBezTo>
                <a:cubicBezTo>
                  <a:pt x="1636928" y="787939"/>
                  <a:pt x="1642757" y="800055"/>
                  <a:pt x="1653538" y="805445"/>
                </a:cubicBezTo>
                <a:cubicBezTo>
                  <a:pt x="1659220" y="808286"/>
                  <a:pt x="1665069" y="810816"/>
                  <a:pt x="1670585" y="813968"/>
                </a:cubicBezTo>
                <a:cubicBezTo>
                  <a:pt x="1681837" y="820397"/>
                  <a:pt x="1683134" y="824893"/>
                  <a:pt x="1696155" y="826753"/>
                </a:cubicBezTo>
                <a:cubicBezTo>
                  <a:pt x="1711688" y="828972"/>
                  <a:pt x="1727407" y="829594"/>
                  <a:pt x="1743033" y="831014"/>
                </a:cubicBezTo>
                <a:cubicBezTo>
                  <a:pt x="1763489" y="846356"/>
                  <a:pt x="1752977" y="843799"/>
                  <a:pt x="1772865" y="843799"/>
                </a:cubicBezTo>
              </a:path>
            </a:pathLst>
          </a:custGeom>
          <a:ln>
            <a:solidFill>
              <a:schemeClr val="tx1"/>
            </a:solidFill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94" name="Group 193"/>
          <p:cNvGrpSpPr/>
          <p:nvPr/>
        </p:nvGrpSpPr>
        <p:grpSpPr>
          <a:xfrm>
            <a:off x="1517887" y="4813076"/>
            <a:ext cx="2231285" cy="228600"/>
            <a:chOff x="2531215" y="2057400"/>
            <a:chExt cx="2231285" cy="228600"/>
          </a:xfrm>
        </p:grpSpPr>
        <p:cxnSp>
          <p:nvCxnSpPr>
            <p:cNvPr id="62" name="Straight Connector 61"/>
            <p:cNvCxnSpPr/>
            <p:nvPr/>
          </p:nvCxnSpPr>
          <p:spPr bwMode="auto">
            <a:xfrm>
              <a:off x="25312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26836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7" name="Straight Connector 176"/>
            <p:cNvCxnSpPr/>
            <p:nvPr/>
          </p:nvCxnSpPr>
          <p:spPr bwMode="auto">
            <a:xfrm>
              <a:off x="28360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29884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 bwMode="auto">
            <a:xfrm>
              <a:off x="31408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/>
            <p:nvPr/>
          </p:nvCxnSpPr>
          <p:spPr bwMode="auto">
            <a:xfrm>
              <a:off x="32932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4456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6" name="Straight Connector 185"/>
            <p:cNvCxnSpPr/>
            <p:nvPr/>
          </p:nvCxnSpPr>
          <p:spPr bwMode="auto">
            <a:xfrm>
              <a:off x="35980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7504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 bwMode="auto">
            <a:xfrm>
              <a:off x="39028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40552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42076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/>
            <p:cNvCxnSpPr/>
            <p:nvPr/>
          </p:nvCxnSpPr>
          <p:spPr bwMode="auto">
            <a:xfrm>
              <a:off x="43600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/>
            <p:cNvCxnSpPr/>
            <p:nvPr/>
          </p:nvCxnSpPr>
          <p:spPr bwMode="auto">
            <a:xfrm>
              <a:off x="45124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46648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95" name="Group 194"/>
          <p:cNvGrpSpPr/>
          <p:nvPr/>
        </p:nvGrpSpPr>
        <p:grpSpPr>
          <a:xfrm flipH="1">
            <a:off x="5454413" y="4813076"/>
            <a:ext cx="2231285" cy="228600"/>
            <a:chOff x="2531215" y="2057400"/>
            <a:chExt cx="2231285" cy="228600"/>
          </a:xfrm>
        </p:grpSpPr>
        <p:cxnSp>
          <p:nvCxnSpPr>
            <p:cNvPr id="196" name="Straight Connector 195"/>
            <p:cNvCxnSpPr/>
            <p:nvPr/>
          </p:nvCxnSpPr>
          <p:spPr bwMode="auto">
            <a:xfrm>
              <a:off x="25312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/>
            <p:cNvCxnSpPr/>
            <p:nvPr/>
          </p:nvCxnSpPr>
          <p:spPr bwMode="auto">
            <a:xfrm>
              <a:off x="26836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>
              <a:off x="28360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>
              <a:off x="29884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/>
            <p:cNvCxnSpPr/>
            <p:nvPr/>
          </p:nvCxnSpPr>
          <p:spPr bwMode="auto">
            <a:xfrm>
              <a:off x="31408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/>
            <p:cNvCxnSpPr/>
            <p:nvPr/>
          </p:nvCxnSpPr>
          <p:spPr bwMode="auto">
            <a:xfrm>
              <a:off x="32932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/>
            <p:cNvCxnSpPr/>
            <p:nvPr/>
          </p:nvCxnSpPr>
          <p:spPr bwMode="auto">
            <a:xfrm>
              <a:off x="34456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3" name="Straight Connector 202"/>
            <p:cNvCxnSpPr/>
            <p:nvPr/>
          </p:nvCxnSpPr>
          <p:spPr bwMode="auto">
            <a:xfrm>
              <a:off x="35980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4" name="Straight Connector 203"/>
            <p:cNvCxnSpPr/>
            <p:nvPr/>
          </p:nvCxnSpPr>
          <p:spPr bwMode="auto">
            <a:xfrm>
              <a:off x="37504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/>
            <p:cNvCxnSpPr/>
            <p:nvPr/>
          </p:nvCxnSpPr>
          <p:spPr bwMode="auto">
            <a:xfrm>
              <a:off x="39028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/>
            <p:cNvCxnSpPr/>
            <p:nvPr/>
          </p:nvCxnSpPr>
          <p:spPr bwMode="auto">
            <a:xfrm>
              <a:off x="40552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/>
            <p:cNvCxnSpPr/>
            <p:nvPr/>
          </p:nvCxnSpPr>
          <p:spPr bwMode="auto">
            <a:xfrm>
              <a:off x="42076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/>
            <p:cNvCxnSpPr/>
            <p:nvPr/>
          </p:nvCxnSpPr>
          <p:spPr bwMode="auto">
            <a:xfrm>
              <a:off x="43600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/>
            <p:cNvCxnSpPr/>
            <p:nvPr/>
          </p:nvCxnSpPr>
          <p:spPr bwMode="auto">
            <a:xfrm>
              <a:off x="45124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/>
            <p:cNvCxnSpPr/>
            <p:nvPr/>
          </p:nvCxnSpPr>
          <p:spPr bwMode="auto">
            <a:xfrm>
              <a:off x="4664815" y="2057400"/>
              <a:ext cx="97685" cy="2286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7" name="Straight Connector 6"/>
          <p:cNvCxnSpPr/>
          <p:nvPr/>
        </p:nvCxnSpPr>
        <p:spPr bwMode="auto">
          <a:xfrm>
            <a:off x="571500" y="3429000"/>
            <a:ext cx="0" cy="9144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0B35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/>
          <p:cNvSpPr/>
          <p:nvPr/>
        </p:nvSpPr>
        <p:spPr bwMode="auto">
          <a:xfrm>
            <a:off x="114300" y="3420405"/>
            <a:ext cx="457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114300" y="3401690"/>
            <a:ext cx="4572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 flipH="1">
            <a:off x="116495" y="4375770"/>
            <a:ext cx="4572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H="1">
            <a:off x="8569888" y="3390647"/>
            <a:ext cx="4572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 flipH="1">
            <a:off x="8586155" y="4375770"/>
            <a:ext cx="4572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1" name="Rectangle 110"/>
          <p:cNvSpPr/>
          <p:nvPr/>
        </p:nvSpPr>
        <p:spPr bwMode="auto">
          <a:xfrm>
            <a:off x="8001000" y="3592696"/>
            <a:ext cx="1028700" cy="571500"/>
          </a:xfrm>
          <a:prstGeom prst="rect">
            <a:avLst/>
          </a:prstGeom>
          <a:solidFill>
            <a:srgbClr val="DBF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2" name="Straight Connector 111"/>
          <p:cNvCxnSpPr/>
          <p:nvPr/>
        </p:nvCxnSpPr>
        <p:spPr bwMode="auto">
          <a:xfrm flipH="1">
            <a:off x="8001000" y="3587472"/>
            <a:ext cx="102870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/>
          <p:cNvCxnSpPr/>
          <p:nvPr/>
        </p:nvCxnSpPr>
        <p:spPr bwMode="auto">
          <a:xfrm>
            <a:off x="8001000" y="3543300"/>
            <a:ext cx="0" cy="5715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0B35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 flipH="1">
            <a:off x="8001000" y="4133269"/>
            <a:ext cx="1028700" cy="1079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0" name="Content Placeholder 2"/>
          <p:cNvSpPr txBox="1">
            <a:spLocks/>
          </p:cNvSpPr>
          <p:nvPr/>
        </p:nvSpPr>
        <p:spPr bwMode="auto">
          <a:xfrm rot="16200000">
            <a:off x="-228600" y="3657600"/>
            <a:ext cx="1028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r>
              <a:rPr lang="en-US" sz="1400" b="1" dirty="0">
                <a:solidFill>
                  <a:srgbClr val="0000CC"/>
                </a:solidFill>
                <a:latin typeface="Arial"/>
                <a:cs typeface="Arial"/>
              </a:rPr>
              <a:t>v</a:t>
            </a:r>
            <a:r>
              <a:rPr lang="en-US" sz="1400" b="1" dirty="0" smtClean="0">
                <a:solidFill>
                  <a:srgbClr val="0000CC"/>
                </a:solidFill>
                <a:latin typeface="Arial"/>
                <a:cs typeface="Arial"/>
              </a:rPr>
              <a:t>acuum</a:t>
            </a:r>
          </a:p>
        </p:txBody>
      </p:sp>
      <p:sp>
        <p:nvSpPr>
          <p:cNvPr id="57" name="Content Placeholder 2"/>
          <p:cNvSpPr txBox="1">
            <a:spLocks/>
          </p:cNvSpPr>
          <p:nvPr/>
        </p:nvSpPr>
        <p:spPr bwMode="auto">
          <a:xfrm>
            <a:off x="8343900" y="3657600"/>
            <a:ext cx="5715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r>
              <a:rPr lang="en-US" sz="1400" b="1" dirty="0" smtClean="0">
                <a:solidFill>
                  <a:srgbClr val="0000CC"/>
                </a:solidFill>
                <a:latin typeface="Arial"/>
                <a:cs typeface="Arial"/>
              </a:rPr>
              <a:t>air</a:t>
            </a:r>
          </a:p>
        </p:txBody>
      </p:sp>
      <p:sp>
        <p:nvSpPr>
          <p:cNvPr id="131" name="Content Placeholder 2"/>
          <p:cNvSpPr txBox="1">
            <a:spLocks/>
          </p:cNvSpPr>
          <p:nvPr/>
        </p:nvSpPr>
        <p:spPr bwMode="auto">
          <a:xfrm>
            <a:off x="685800" y="2628900"/>
            <a:ext cx="5715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r>
              <a:rPr lang="en-US" sz="1400" b="1" dirty="0" smtClean="0">
                <a:solidFill>
                  <a:srgbClr val="0000CC"/>
                </a:solidFill>
                <a:latin typeface="Arial"/>
                <a:cs typeface="Arial"/>
              </a:rPr>
              <a:t>air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9018657" y="3369915"/>
            <a:ext cx="0" cy="2286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Straight Connector 133"/>
          <p:cNvCxnSpPr/>
          <p:nvPr/>
        </p:nvCxnSpPr>
        <p:spPr bwMode="auto">
          <a:xfrm>
            <a:off x="9029700" y="4114800"/>
            <a:ext cx="0" cy="2286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35861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14400" y="1600200"/>
            <a:ext cx="7543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The single-volume stereo drift chamber fulfils the MEG II requirements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MC simulation is based on solid prototypes results</a:t>
            </a:r>
            <a:endParaRPr lang="en-GB" dirty="0">
              <a:solidFill>
                <a:srgbClr val="0000CC"/>
              </a:solidFill>
            </a:endParaRP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All critical decisions have been taken</a:t>
            </a:r>
            <a:endParaRPr lang="en-GB" dirty="0">
              <a:solidFill>
                <a:srgbClr val="008000"/>
              </a:solidFill>
            </a:endParaRP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All parts are delivered or under production</a:t>
            </a:r>
            <a:endParaRPr lang="en-GB" dirty="0">
              <a:solidFill>
                <a:srgbClr val="0000CC"/>
              </a:solidFill>
            </a:endParaRP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The final assembly is expected to start before end of February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The chamber delivery at PSI is foreseen by March 2016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A working mock up chamber will be delivered at PSI by </a:t>
            </a:r>
            <a:r>
              <a:rPr lang="en-GB" dirty="0">
                <a:solidFill>
                  <a:srgbClr val="008000"/>
                </a:solidFill>
              </a:rPr>
              <a:t>J</a:t>
            </a:r>
            <a:r>
              <a:rPr lang="en-GB" dirty="0" smtClean="0">
                <a:solidFill>
                  <a:srgbClr val="008000"/>
                </a:solidFill>
              </a:rPr>
              <a:t>uly </a:t>
            </a:r>
            <a:r>
              <a:rPr lang="en-GB" dirty="0" smtClean="0">
                <a:solidFill>
                  <a:srgbClr val="008000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2072282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2857500"/>
            <a:ext cx="5029200" cy="1028700"/>
          </a:xfrm>
        </p:spPr>
        <p:txBody>
          <a:bodyPr/>
          <a:lstStyle/>
          <a:p>
            <a:r>
              <a:rPr lang="it-IT" dirty="0" smtClean="0"/>
              <a:t>Backup </a:t>
            </a:r>
            <a:r>
              <a:rPr lang="it-IT" dirty="0" err="1" smtClean="0"/>
              <a:t>slides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8391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98F8-7515-4CCD-93A0-D98582F08BFF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6248400" cy="6096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MEG tracker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52400" y="2057400"/>
            <a:ext cx="4648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16 chambers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Each chamber is composed of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4 x12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 of kapton (cathodes)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50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 BeCu cathode wires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25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 NiCr anode wires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2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x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7 +3 mm He:C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2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H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6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(50/50) 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Single chamber 	x ~ 0.23 10</a:t>
            </a:r>
            <a:r>
              <a:rPr lang="en-GB" sz="2000" baseline="30000" dirty="0" smtClean="0">
                <a:solidFill>
                  <a:srgbClr val="0000CC"/>
                </a:solidFill>
                <a:latin typeface="Garamond"/>
                <a:cs typeface="Garamond"/>
              </a:rPr>
              <a:t>-3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X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0</a:t>
            </a: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Full e+ turn :    	x ~ 1.7 10</a:t>
            </a:r>
            <a:r>
              <a:rPr lang="en-GB" sz="2000" baseline="30000" dirty="0" smtClean="0">
                <a:solidFill>
                  <a:srgbClr val="0000CC"/>
                </a:solidFill>
                <a:latin typeface="Garamond"/>
                <a:cs typeface="Garamond"/>
              </a:rPr>
              <a:t>-3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X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0</a:t>
            </a: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</p:txBody>
      </p:sp>
      <p:pic>
        <p:nvPicPr>
          <p:cNvPr id="13" name="Picture 4" descr="new_preamp 010"/>
          <p:cNvPicPr>
            <a:picLocks noChangeAspect="1" noChangeArrowheads="1"/>
          </p:cNvPicPr>
          <p:nvPr/>
        </p:nvPicPr>
        <p:blipFill>
          <a:blip r:embed="rId2"/>
          <a:srcRect t="24242"/>
          <a:stretch>
            <a:fillRect/>
          </a:stretch>
        </p:blipFill>
        <p:spPr bwMode="auto">
          <a:xfrm>
            <a:off x="4724400" y="4343400"/>
            <a:ext cx="4191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 descr="img_38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1490" y="1142965"/>
            <a:ext cx="4123910" cy="30924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3157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Garamond"/>
                <a:cs typeface="Garamond"/>
              </a:rPr>
              <a:t>PSI 03 Feb 2015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/>
          <a:p>
            <a:fld id="{A36E3ABC-3E9F-4EE2-BA7D-6873AF71C957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381000"/>
            <a:ext cx="6362700" cy="6096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Performance summary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37219" name="Rectangle 3"/>
          <p:cNvSpPr>
            <a:spLocks noChangeArrowheads="1"/>
          </p:cNvSpPr>
          <p:nvPr/>
        </p:nvSpPr>
        <p:spPr bwMode="auto">
          <a:xfrm>
            <a:off x="914400" y="1295400"/>
            <a:ext cx="70485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223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FF0000"/>
                </a:solidFill>
                <a:latin typeface="Garamond"/>
                <a:cs typeface="Garamond"/>
              </a:rPr>
              <a:t>Single hit resolution</a:t>
            </a: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439420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R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(mm) 	250 (core)	 300 (RMS)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4394200" algn="l"/>
              </a:tabLst>
            </a:pPr>
            <a:r>
              <a:rPr lang="en-GB" sz="2000" dirty="0" err="1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baseline="-25000" dirty="0" err="1" smtClean="0">
                <a:solidFill>
                  <a:srgbClr val="0000CC"/>
                </a:solidFill>
                <a:latin typeface="Garamond"/>
                <a:cs typeface="Garamond"/>
              </a:rPr>
              <a:t>Z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(mm) 	700 (core)	1000 (RMS)</a:t>
            </a:r>
          </a:p>
          <a:p>
            <a:pPr marL="6223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2159000" algn="l"/>
                <a:tab pos="4660900" algn="r"/>
                <a:tab pos="4838700" algn="l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6223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FF0000"/>
                </a:solidFill>
                <a:latin typeface="Garamond"/>
                <a:cs typeface="Garamond"/>
              </a:rPr>
              <a:t>Track resolution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(p)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310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KeV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 (core)	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(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f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)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7.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mrad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	(at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f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= 0, 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10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mrad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aver.)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(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q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)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11.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mrad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	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(Y) </a:t>
            </a:r>
            <a:r>
              <a:rPr lang="en-GB" sz="2000" smtClean="0">
                <a:solidFill>
                  <a:srgbClr val="0000CC"/>
                </a:solidFill>
                <a:latin typeface="Garamond"/>
                <a:cs typeface="Garamond"/>
              </a:rPr>
              <a:t>	1.3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mm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(Z) 	</a:t>
            </a: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3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.0 mm</a:t>
            </a:r>
          </a:p>
          <a:p>
            <a:pPr marL="6223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FF0000"/>
              </a:solidFill>
              <a:latin typeface="Garamond"/>
              <a:cs typeface="Garamond"/>
            </a:endParaRPr>
          </a:p>
          <a:p>
            <a:pPr marL="6223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FF0000"/>
                </a:solidFill>
                <a:latin typeface="Garamond"/>
                <a:cs typeface="Garamond"/>
              </a:rPr>
              <a:t>TC – DC reconstruction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87020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DC-TC matching eff.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45 %</a:t>
            </a: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880328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342900"/>
            <a:ext cx="6934200" cy="609600"/>
          </a:xfrm>
        </p:spPr>
        <p:txBody>
          <a:bodyPr/>
          <a:lstStyle/>
          <a:p>
            <a:r>
              <a:rPr lang="en-GB" dirty="0" smtClean="0"/>
              <a:t>Gain </a:t>
            </a:r>
            <a:r>
              <a:rPr lang="en-GB" dirty="0" err="1" smtClean="0"/>
              <a:t>vs</a:t>
            </a:r>
            <a:r>
              <a:rPr lang="en-GB" dirty="0" smtClean="0"/>
              <a:t> 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398222"/>
            <a:ext cx="8343900" cy="5116878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"/>
          </a:xfrm>
        </p:spPr>
        <p:txBody>
          <a:bodyPr/>
          <a:lstStyle/>
          <a:p>
            <a:pPr algn="ctr"/>
            <a:r>
              <a:rPr lang="en-GB" sz="2000" dirty="0" smtClean="0">
                <a:solidFill>
                  <a:srgbClr val="0000CC"/>
                </a:solidFill>
              </a:rPr>
              <a:t>Expected gain variation with Z given the hyperbolic geometry</a:t>
            </a:r>
          </a:p>
        </p:txBody>
      </p:sp>
    </p:spTree>
    <p:extLst>
      <p:ext uri="{BB962C8B-B14F-4D97-AF65-F5344CB8AC3E}">
        <p14:creationId xmlns:p14="http://schemas.microsoft.com/office/powerpoint/2010/main" val="1167464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5105400" cy="609600"/>
          </a:xfrm>
        </p:spPr>
        <p:txBody>
          <a:bodyPr/>
          <a:lstStyle/>
          <a:p>
            <a:r>
              <a:rPr lang="it-IT" dirty="0" err="1" smtClean="0"/>
              <a:t>WirePCB</a:t>
            </a:r>
            <a:r>
              <a:rPr lang="it-IT" dirty="0" smtClean="0"/>
              <a:t>: </a:t>
            </a:r>
            <a:r>
              <a:rPr lang="it-IT" dirty="0" err="1" smtClean="0"/>
              <a:t>connections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257800" y="1485900"/>
            <a:ext cx="3771900" cy="2514600"/>
          </a:xfrm>
          <a:prstGeom prst="rect">
            <a:avLst/>
          </a:prstGeom>
          <a:ln/>
        </p:spPr>
        <p:txBody>
          <a:bodyPr tIns="0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97922" indent="0" algn="ctr">
              <a:lnSpc>
                <a:spcPct val="138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000" dirty="0" smtClean="0">
                <a:solidFill>
                  <a:srgbClr val="663300"/>
                </a:solidFill>
                <a:latin typeface="Arial"/>
                <a:cs typeface="Arial"/>
              </a:rPr>
              <a:t>Wire connection</a:t>
            </a:r>
          </a:p>
          <a:p>
            <a:pPr marL="391686" indent="-293764">
              <a:lnSpc>
                <a:spcPct val="138000"/>
              </a:lnSpc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CC0409"/>
                </a:solidFill>
                <a:latin typeface="Arial"/>
                <a:cs typeface="Arial"/>
              </a:rPr>
              <a:t>Double pad </a:t>
            </a:r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stucture</a:t>
            </a:r>
            <a:endParaRPr lang="en-US" sz="16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 marL="391686" indent="-293764">
              <a:lnSpc>
                <a:spcPct val="138000"/>
              </a:lnSpc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CC0409"/>
                </a:solidFill>
                <a:latin typeface="Arial"/>
                <a:cs typeface="Arial"/>
              </a:rPr>
              <a:t>Thin line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for wire positioning check</a:t>
            </a:r>
          </a:p>
          <a:p>
            <a:pPr marL="391686" indent="-293764">
              <a:lnSpc>
                <a:spcPct val="138000"/>
              </a:lnSpc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CC0409"/>
                </a:solidFill>
                <a:latin typeface="Arial"/>
                <a:cs typeface="Arial"/>
              </a:rPr>
              <a:t>Via hole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for cathode wire on the second pad</a:t>
            </a: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>
          <a:xfrm>
            <a:off x="228600" y="3771900"/>
            <a:ext cx="4343400" cy="2628900"/>
          </a:xfrm>
          <a:prstGeom prst="rect">
            <a:avLst/>
          </a:prstGeom>
          <a:ln/>
        </p:spPr>
        <p:txBody>
          <a:bodyPr tIns="0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97922" indent="0" algn="ctr">
              <a:lnSpc>
                <a:spcPct val="138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000" dirty="0" smtClean="0">
                <a:solidFill>
                  <a:srgbClr val="663300"/>
                </a:solidFill>
                <a:latin typeface="Arial"/>
                <a:cs typeface="Arial"/>
              </a:rPr>
              <a:t>FE connection</a:t>
            </a:r>
          </a:p>
          <a:p>
            <a:pPr marL="391686" indent="-293764">
              <a:lnSpc>
                <a:spcPct val="138000"/>
              </a:lnSpc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err="1" smtClean="0">
                <a:solidFill>
                  <a:srgbClr val="0000FF"/>
                </a:solidFill>
                <a:latin typeface="Arial"/>
                <a:cs typeface="Arial"/>
              </a:rPr>
              <a:t>EdgeConnector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: 12 contact at 2.54 mm </a:t>
            </a:r>
          </a:p>
          <a:p>
            <a:pPr marL="391686" indent="-293764">
              <a:lnSpc>
                <a:spcPct val="138000"/>
              </a:lnSpc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Limit FE wing </a:t>
            </a:r>
            <a:r>
              <a:rPr lang="en-US" sz="1600" dirty="0" smtClean="0">
                <a:solidFill>
                  <a:srgbClr val="CC0409"/>
                </a:solidFill>
                <a:latin typeface="Arial"/>
                <a:cs typeface="Arial"/>
              </a:rPr>
              <a:t>length</a:t>
            </a:r>
            <a:endParaRPr lang="en-US" sz="16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 marL="391686" indent="-293764">
              <a:lnSpc>
                <a:spcPct val="138000"/>
              </a:lnSpc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Ensure FE –Wire PCBs </a:t>
            </a:r>
            <a:r>
              <a:rPr lang="en-US" sz="1600" dirty="0" smtClean="0">
                <a:solidFill>
                  <a:srgbClr val="CC0409"/>
                </a:solidFill>
                <a:latin typeface="Arial"/>
                <a:cs typeface="Arial"/>
              </a:rPr>
              <a:t>alignment</a:t>
            </a:r>
            <a:endParaRPr lang="en-US" sz="16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 marL="391686" indent="-293764">
              <a:lnSpc>
                <a:spcPct val="138000"/>
              </a:lnSpc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Cope with</a:t>
            </a:r>
            <a:r>
              <a:rPr lang="en-US" sz="1600" dirty="0" smtClean="0">
                <a:solidFill>
                  <a:srgbClr val="CC0409"/>
                </a:solidFill>
                <a:latin typeface="Arial"/>
                <a:cs typeface="Arial"/>
              </a:rPr>
              <a:t> limited space</a:t>
            </a:r>
          </a:p>
          <a:p>
            <a:pPr marL="391686" indent="-293764">
              <a:lnSpc>
                <a:spcPct val="138000"/>
              </a:lnSpc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600" dirty="0" err="1" smtClean="0">
                <a:solidFill>
                  <a:srgbClr val="1D9D37"/>
                </a:solidFill>
                <a:latin typeface="Arial"/>
                <a:cs typeface="Arial"/>
              </a:rPr>
              <a:t>Sullins</a:t>
            </a:r>
            <a:r>
              <a:rPr lang="en-US" sz="1600" dirty="0" smtClean="0">
                <a:solidFill>
                  <a:srgbClr val="1D9D37"/>
                </a:solidFill>
                <a:latin typeface="Arial"/>
                <a:cs typeface="Arial"/>
              </a:rPr>
              <a:t> connectors is the main option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300" y="4332476"/>
            <a:ext cx="2400300" cy="119760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/>
          <a:srcRect l="3640" t="5783" r="6677" b="7382"/>
          <a:stretch/>
        </p:blipFill>
        <p:spPr>
          <a:xfrm>
            <a:off x="5029200" y="5071066"/>
            <a:ext cx="3771900" cy="1215434"/>
          </a:xfrm>
          <a:prstGeom prst="rect">
            <a:avLst/>
          </a:prstGeom>
        </p:spPr>
      </p:pic>
      <p:pic>
        <p:nvPicPr>
          <p:cNvPr id="29" name="Picture 28" descr="PCBAn00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3" t="48166" r="59213" b="38773"/>
          <a:stretch/>
        </p:blipFill>
        <p:spPr>
          <a:xfrm rot="5400000">
            <a:off x="1080909" y="-623709"/>
            <a:ext cx="3765661" cy="455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518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CIM\108___02\IMG_05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65"/>
          <a:stretch/>
        </p:blipFill>
        <p:spPr bwMode="auto">
          <a:xfrm rot="5400000">
            <a:off x="5544020" y="1500707"/>
            <a:ext cx="2788318" cy="218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DCIM\107___01\IMG_04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2965" y="3933056"/>
            <a:ext cx="3262391" cy="244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sz="1000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294967295"/>
          </p:nvPr>
        </p:nvSpPr>
        <p:spPr>
          <a:xfrm>
            <a:off x="612648" y="6356350"/>
            <a:ext cx="1007024" cy="365760"/>
          </a:xfrm>
          <a:prstGeom prst="rect">
            <a:avLst/>
          </a:prstGeom>
        </p:spPr>
        <p:txBody>
          <a:bodyPr/>
          <a:lstStyle/>
          <a:p>
            <a:fld id="{D4C49B74-5DB2-4B03-B1D2-7F6A3C51C318}" type="slidenum">
              <a:rPr lang="en-US" smtClean="0"/>
              <a:pPr/>
              <a:t>36</a:t>
            </a:fld>
            <a:endParaRPr lang="en-US" dirty="0" smtClean="0"/>
          </a:p>
        </p:txBody>
      </p:sp>
      <p:sp>
        <p:nvSpPr>
          <p:cNvPr id="8" name="Titolo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vert="horz" anchor="ctr" anchorCtr="0">
            <a:normAutofit/>
          </a:bodyPr>
          <a:lstStyle/>
          <a:p>
            <a:r>
              <a:rPr lang="it-IT" sz="4000" dirty="0" smtClean="0"/>
              <a:t>WINDING/SOLDERING </a:t>
            </a:r>
            <a:r>
              <a:rPr lang="it-IT" sz="4000" dirty="0"/>
              <a:t>SLIDE</a:t>
            </a:r>
          </a:p>
        </p:txBody>
      </p:sp>
      <p:sp>
        <p:nvSpPr>
          <p:cNvPr id="9" name="Segnaposto contenuto 10"/>
          <p:cNvSpPr>
            <a:spLocks noGrp="1"/>
          </p:cNvSpPr>
          <p:nvPr>
            <p:ph sz="quarter" idx="1"/>
          </p:nvPr>
        </p:nvSpPr>
        <p:spPr>
          <a:xfrm>
            <a:off x="457199" y="1219200"/>
            <a:ext cx="4768671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pulley system has been equipped </a:t>
            </a:r>
            <a:r>
              <a:rPr lang="en-US" dirty="0" smtClean="0"/>
              <a:t>with micrometric slides </a:t>
            </a:r>
            <a:r>
              <a:rPr lang="en-US" dirty="0"/>
              <a:t>to </a:t>
            </a:r>
            <a:r>
              <a:rPr lang="en-US" dirty="0" smtClean="0"/>
              <a:t>allow the </a:t>
            </a:r>
            <a:r>
              <a:rPr lang="en-US" dirty="0"/>
              <a:t>adjustments of </a:t>
            </a:r>
            <a:r>
              <a:rPr lang="en-US" dirty="0" smtClean="0"/>
              <a:t>the position </a:t>
            </a:r>
            <a:r>
              <a:rPr lang="en-US" dirty="0"/>
              <a:t>for the different layers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real-time control </a:t>
            </a:r>
            <a:r>
              <a:rPr lang="en-US" dirty="0" smtClean="0"/>
              <a:t>for </a:t>
            </a:r>
            <a:r>
              <a:rPr lang="en-US" dirty="0"/>
              <a:t>the </a:t>
            </a:r>
            <a:r>
              <a:rPr lang="en-US" dirty="0" smtClean="0"/>
              <a:t>wire tension </a:t>
            </a:r>
            <a:r>
              <a:rPr lang="en-US" dirty="0"/>
              <a:t>during the process of winding </a:t>
            </a:r>
            <a:r>
              <a:rPr lang="en-US" dirty="0" smtClean="0"/>
              <a:t>is introduced</a:t>
            </a:r>
            <a:r>
              <a:rPr lang="en-US" dirty="0"/>
              <a:t>.</a:t>
            </a:r>
            <a:endParaRPr lang="en-US" dirty="0">
              <a:effectLst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270162" y="3288743"/>
            <a:ext cx="321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SYSTEM PULLEYS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270162" y="6000475"/>
            <a:ext cx="3262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TENSION SENSOR 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686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sz="1000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294967295"/>
          </p:nvPr>
        </p:nvSpPr>
        <p:spPr>
          <a:xfrm>
            <a:off x="612648" y="6356350"/>
            <a:ext cx="1007024" cy="365760"/>
          </a:xfrm>
          <a:prstGeom prst="rect">
            <a:avLst/>
          </a:prstGeom>
        </p:spPr>
        <p:txBody>
          <a:bodyPr/>
          <a:lstStyle/>
          <a:p>
            <a:fld id="{D4C49B74-5DB2-4B03-B1D2-7F6A3C51C318}" type="slidenum">
              <a:rPr lang="en-US" smtClean="0"/>
              <a:pPr/>
              <a:t>37</a:t>
            </a:fld>
            <a:endParaRPr lang="en-US" dirty="0" smtClean="0"/>
          </a:p>
        </p:txBody>
      </p:sp>
      <p:sp>
        <p:nvSpPr>
          <p:cNvPr id="8" name="Titolo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vert="horz" anchor="ctr" anchorCtr="0">
            <a:normAutofit/>
          </a:bodyPr>
          <a:lstStyle/>
          <a:p>
            <a:r>
              <a:rPr lang="it-IT" sz="4000" dirty="0"/>
              <a:t>CONTROL SYSTEM</a:t>
            </a:r>
          </a:p>
        </p:txBody>
      </p:sp>
      <p:pic>
        <p:nvPicPr>
          <p:cNvPr id="9" name="Segnaposto contenuto 4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5" y="2172768"/>
            <a:ext cx="4039985" cy="3029989"/>
          </a:xfrm>
        </p:spPr>
      </p:pic>
      <p:sp>
        <p:nvSpPr>
          <p:cNvPr id="10" name="Segnaposto contenuto 2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control system of the cylinder and the slide was mounted and connected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control system for  PCB wire extraction is on the way.</a:t>
            </a:r>
          </a:p>
          <a:p>
            <a:r>
              <a:rPr lang="en-US" dirty="0" smtClean="0"/>
              <a:t>Different </a:t>
            </a:r>
            <a:r>
              <a:rPr lang="en-US" dirty="0"/>
              <a:t>sensors and monitoring systems (torque, clutch, brake</a:t>
            </a:r>
            <a:r>
              <a:rPr lang="en-US" dirty="0" smtClean="0"/>
              <a:t>) was connected with the control system.</a:t>
            </a:r>
          </a:p>
          <a:p>
            <a:r>
              <a:rPr lang="en-US" dirty="0" smtClean="0"/>
              <a:t>The control software development is in progress.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4365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Details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PSI,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192640"/>
            <a:ext cx="8686800" cy="528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337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Details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PSI,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47" y="1066800"/>
            <a:ext cx="8376053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765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Technical and geometrical parameters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60000" y="1260000"/>
            <a:ext cx="2514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r>
              <a:rPr lang="en-GB" sz="2000" dirty="0">
                <a:solidFill>
                  <a:srgbClr val="0000CC"/>
                </a:solidFill>
              </a:rPr>
              <a:t>The parameters with</a:t>
            </a:r>
            <a:r>
              <a:rPr lang="en-GB" sz="2000" dirty="0">
                <a:solidFill>
                  <a:srgbClr val="008000"/>
                </a:solidFill>
              </a:rPr>
              <a:t> impact on the chamber performances</a:t>
            </a:r>
            <a:r>
              <a:rPr lang="en-GB" sz="2000" dirty="0">
                <a:solidFill>
                  <a:srgbClr val="0000CC"/>
                </a:solidFill>
              </a:rPr>
              <a:t> are </a:t>
            </a:r>
            <a:endParaRPr lang="en-GB" sz="2000" dirty="0" smtClean="0">
              <a:solidFill>
                <a:srgbClr val="CC0409"/>
              </a:solidFill>
              <a:latin typeface="Symbol" charset="2"/>
              <a:cs typeface="Symbol" charset="2"/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CC0409"/>
                </a:solidFill>
                <a:latin typeface="Symbol" charset="2"/>
                <a:cs typeface="Symbol" charset="2"/>
              </a:rPr>
              <a:t>2p</a:t>
            </a:r>
          </a:p>
          <a:p>
            <a:pPr lvl="1">
              <a:buFont typeface="Arial"/>
              <a:buChar char="•"/>
            </a:pPr>
            <a:r>
              <a:rPr lang="en-GB" sz="1800" dirty="0" err="1" smtClean="0">
                <a:solidFill>
                  <a:srgbClr val="CC0409"/>
                </a:solidFill>
              </a:rPr>
              <a:t>Rmin</a:t>
            </a:r>
            <a:r>
              <a:rPr lang="en-GB" sz="1800" dirty="0" smtClean="0">
                <a:solidFill>
                  <a:srgbClr val="CC0409"/>
                </a:solidFill>
              </a:rPr>
              <a:t> e </a:t>
            </a:r>
            <a:r>
              <a:rPr lang="en-GB" sz="1800" dirty="0" err="1" smtClean="0">
                <a:solidFill>
                  <a:srgbClr val="CC0409"/>
                </a:solidFill>
              </a:rPr>
              <a:t>Rmax</a:t>
            </a:r>
            <a:endParaRPr lang="en-GB" sz="1800" dirty="0" smtClean="0">
              <a:solidFill>
                <a:srgbClr val="CC0409"/>
              </a:solidFill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CC0409"/>
                </a:solidFill>
              </a:rPr>
              <a:t>L</a:t>
            </a:r>
          </a:p>
          <a:p>
            <a:pPr lvl="1">
              <a:buFont typeface="Arial"/>
              <a:buChar char="•"/>
            </a:pPr>
            <a:r>
              <a:rPr lang="en-GB" sz="1800" dirty="0">
                <a:solidFill>
                  <a:srgbClr val="606060"/>
                </a:solidFill>
              </a:rPr>
              <a:t>Cell structure</a:t>
            </a:r>
            <a:endParaRPr lang="en-GB" sz="1800" dirty="0" smtClean="0">
              <a:solidFill>
                <a:srgbClr val="606060"/>
              </a:solidFill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Wire types	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Gas mixture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FE 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Double readout</a:t>
            </a:r>
          </a:p>
          <a:p>
            <a:pPr marL="457200" lvl="1" indent="0">
              <a:buNone/>
            </a:pPr>
            <a:endParaRPr lang="en-GB" sz="1800" dirty="0" smtClean="0">
              <a:solidFill>
                <a:srgbClr val="60606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28900" y="3429000"/>
            <a:ext cx="6400800" cy="3086100"/>
            <a:chOff x="531915" y="2857500"/>
            <a:chExt cx="7354785" cy="3543300"/>
          </a:xfrm>
        </p:grpSpPr>
        <p:sp>
          <p:nvSpPr>
            <p:cNvPr id="9" name="Rectangle 8"/>
            <p:cNvSpPr/>
            <p:nvPr/>
          </p:nvSpPr>
          <p:spPr bwMode="auto">
            <a:xfrm>
              <a:off x="7200900" y="3771900"/>
              <a:ext cx="342900" cy="2514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714500" y="3771900"/>
              <a:ext cx="342900" cy="2514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1028700" y="2857500"/>
              <a:ext cx="68580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1371600" y="2857500"/>
              <a:ext cx="0" cy="35433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1600200" y="2857500"/>
              <a:ext cx="0" cy="9144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4" name="Content Placeholder 2"/>
            <p:cNvSpPr txBox="1">
              <a:spLocks/>
            </p:cNvSpPr>
            <p:nvPr/>
          </p:nvSpPr>
          <p:spPr bwMode="auto">
            <a:xfrm>
              <a:off x="685800" y="4572000"/>
              <a:ext cx="800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/>
                  <a:ea typeface="+mn-ea"/>
                  <a:cs typeface="Garamond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Garamond"/>
                  <a:cs typeface="Garamond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Garamond"/>
                  <a:cs typeface="Garamond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9pPr>
            </a:lstStyle>
            <a:p>
              <a:pPr marL="0" indent="0"/>
              <a:r>
                <a:rPr lang="en-US" sz="1200" dirty="0" smtClean="0">
                  <a:solidFill>
                    <a:srgbClr val="008000"/>
                  </a:solidFill>
                  <a:latin typeface="Arial"/>
                  <a:cs typeface="Arial"/>
                </a:rPr>
                <a:t>294 mm</a:t>
              </a: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 bwMode="auto">
            <a:xfrm>
              <a:off x="1600200" y="3086100"/>
              <a:ext cx="800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/>
                  <a:ea typeface="+mn-ea"/>
                  <a:cs typeface="Garamond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Garamond"/>
                  <a:cs typeface="Garamond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Garamond"/>
                  <a:cs typeface="Garamond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9pPr>
            </a:lstStyle>
            <a:p>
              <a:pPr marL="0" indent="0"/>
              <a:r>
                <a:rPr lang="en-US" sz="1200" dirty="0" smtClean="0">
                  <a:solidFill>
                    <a:srgbClr val="008000"/>
                  </a:solidFill>
                  <a:latin typeface="Arial"/>
                  <a:cs typeface="Arial"/>
                </a:rPr>
                <a:t>157 mm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932300" y="6286500"/>
              <a:ext cx="5400000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Arc 16"/>
            <p:cNvSpPr/>
            <p:nvPr/>
          </p:nvSpPr>
          <p:spPr bwMode="auto">
            <a:xfrm>
              <a:off x="2057400" y="5600700"/>
              <a:ext cx="5143500" cy="4572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Arc 17"/>
            <p:cNvSpPr/>
            <p:nvPr/>
          </p:nvSpPr>
          <p:spPr bwMode="auto">
            <a:xfrm>
              <a:off x="2057400" y="4229100"/>
              <a:ext cx="5143500" cy="5715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Arc 18"/>
            <p:cNvSpPr/>
            <p:nvPr/>
          </p:nvSpPr>
          <p:spPr bwMode="auto">
            <a:xfrm flipH="1">
              <a:off x="2057400" y="5600700"/>
              <a:ext cx="5143500" cy="4572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Arc 19"/>
            <p:cNvSpPr/>
            <p:nvPr/>
          </p:nvSpPr>
          <p:spPr bwMode="auto">
            <a:xfrm flipH="1">
              <a:off x="2057400" y="4229100"/>
              <a:ext cx="5143500" cy="5715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2171700" y="58293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4572000" y="37719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23" name="Straight Connector 22"/>
            <p:cNvCxnSpPr>
              <a:stCxn id="10" idx="0"/>
              <a:endCxn id="9" idx="0"/>
            </p:cNvCxnSpPr>
            <p:nvPr/>
          </p:nvCxnSpPr>
          <p:spPr bwMode="auto">
            <a:xfrm>
              <a:off x="1885950" y="3771900"/>
              <a:ext cx="54864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0B35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Content Placeholder 2"/>
            <p:cNvSpPr txBox="1">
              <a:spLocks/>
            </p:cNvSpPr>
            <p:nvPr/>
          </p:nvSpPr>
          <p:spPr bwMode="auto">
            <a:xfrm>
              <a:off x="2286000" y="5943600"/>
              <a:ext cx="12573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/>
                  <a:ea typeface="+mn-ea"/>
                  <a:cs typeface="Garamond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Garamond"/>
                  <a:cs typeface="Garamond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Garamond"/>
                  <a:cs typeface="Garamond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9pPr>
            </a:lstStyle>
            <a:p>
              <a:pPr marL="0" indent="0"/>
              <a:r>
                <a:rPr lang="en-US" sz="12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R_safe_ext</a:t>
              </a:r>
              <a:endParaRPr lang="en-US" sz="1200" dirty="0" smtClean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sp>
          <p:nvSpPr>
            <p:cNvPr id="25" name="Content Placeholder 2"/>
            <p:cNvSpPr txBox="1">
              <a:spLocks/>
            </p:cNvSpPr>
            <p:nvPr/>
          </p:nvSpPr>
          <p:spPr bwMode="auto">
            <a:xfrm>
              <a:off x="4686300" y="3886200"/>
              <a:ext cx="11430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/>
                  <a:ea typeface="+mn-ea"/>
                  <a:cs typeface="Garamond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Garamond"/>
                  <a:cs typeface="Garamond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Garamond"/>
                  <a:cs typeface="Garamond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9pPr>
            </a:lstStyle>
            <a:p>
              <a:pPr marL="0" indent="0"/>
              <a:r>
                <a:rPr lang="en-US" sz="12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R_safe_int</a:t>
              </a:r>
              <a:endParaRPr lang="en-US" sz="1200" dirty="0" smtClean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531915" y="6286500"/>
              <a:ext cx="1346400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943100" y="6132654"/>
              <a:ext cx="97200" cy="240248"/>
              <a:chOff x="1943100" y="6207352"/>
              <a:chExt cx="97200" cy="240248"/>
            </a:xfrm>
          </p:grpSpPr>
          <p:sp>
            <p:nvSpPr>
              <p:cNvPr id="34" name="Rectangle 33"/>
              <p:cNvSpPr/>
              <p:nvPr/>
            </p:nvSpPr>
            <p:spPr bwMode="auto">
              <a:xfrm>
                <a:off x="1943100" y="6400800"/>
                <a:ext cx="97200" cy="46800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 flipH="1">
                <a:off x="1969470" y="6207352"/>
                <a:ext cx="45719" cy="199200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745265" y="6132654"/>
              <a:ext cx="97200" cy="240248"/>
              <a:chOff x="1943100" y="6207352"/>
              <a:chExt cx="97200" cy="240248"/>
            </a:xfrm>
          </p:grpSpPr>
          <p:sp>
            <p:nvSpPr>
              <p:cNvPr id="32" name="Rectangle 31"/>
              <p:cNvSpPr/>
              <p:nvPr/>
            </p:nvSpPr>
            <p:spPr bwMode="auto">
              <a:xfrm>
                <a:off x="1943100" y="6400800"/>
                <a:ext cx="97200" cy="46800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 flipH="1">
                <a:off x="1969470" y="6207352"/>
                <a:ext cx="45719" cy="199200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 bwMode="auto">
            <a:xfrm>
              <a:off x="2057400" y="3543300"/>
              <a:ext cx="51435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30" name="Content Placeholder 2"/>
            <p:cNvSpPr txBox="1">
              <a:spLocks/>
            </p:cNvSpPr>
            <p:nvPr/>
          </p:nvSpPr>
          <p:spPr bwMode="auto">
            <a:xfrm>
              <a:off x="5029200" y="3200400"/>
              <a:ext cx="10287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/>
                  <a:ea typeface="+mn-ea"/>
                  <a:cs typeface="Garamond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Garamond"/>
                  <a:cs typeface="Garamond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Garamond"/>
                  <a:cs typeface="Garamond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9pPr>
            </a:lstStyle>
            <a:p>
              <a:pPr marL="0" indent="0"/>
              <a:r>
                <a:rPr lang="en-US" sz="1200" dirty="0" smtClean="0">
                  <a:solidFill>
                    <a:srgbClr val="008000"/>
                  </a:solidFill>
                  <a:latin typeface="Arial"/>
                  <a:cs typeface="Arial"/>
                </a:rPr>
                <a:t>1932 mm</a:t>
              </a:r>
            </a:p>
          </p:txBody>
        </p:sp>
        <p:sp>
          <p:nvSpPr>
            <p:cNvPr id="31" name="Content Placeholder 2"/>
            <p:cNvSpPr txBox="1">
              <a:spLocks/>
            </p:cNvSpPr>
            <p:nvPr/>
          </p:nvSpPr>
          <p:spPr bwMode="auto">
            <a:xfrm>
              <a:off x="4343400" y="4686300"/>
              <a:ext cx="800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/>
                  <a:ea typeface="+mn-ea"/>
                  <a:cs typeface="Garamond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Garamond"/>
                  <a:cs typeface="Garamond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Garamond"/>
                  <a:cs typeface="Garamond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Garamond"/>
                  <a:cs typeface="Garamond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8000"/>
                  </a:solidFill>
                  <a:latin typeface="+mn-lt"/>
                </a:defRPr>
              </a:lvl9pPr>
            </a:lstStyle>
            <a:p>
              <a:pPr marL="0" indent="0"/>
              <a:r>
                <a:rPr lang="en-US"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wires</a:t>
              </a:r>
            </a:p>
          </p:txBody>
        </p:sp>
      </p:grp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823418"/>
              </p:ext>
            </p:extLst>
          </p:nvPr>
        </p:nvGraphicFramePr>
        <p:xfrm>
          <a:off x="6057900" y="1257300"/>
          <a:ext cx="2641600" cy="1760220"/>
        </p:xfrm>
        <a:graphic>
          <a:graphicData uri="http://schemas.openxmlformats.org/drawingml/2006/table">
            <a:tbl>
              <a:tblPr/>
              <a:tblGrid>
                <a:gridCol w="1320800"/>
                <a:gridCol w="660400"/>
                <a:gridCol w="66040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Costraints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on wires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R_ext_max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294.000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Fiber_thick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Screws_thick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R_safe_fiber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R_wire_max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284.000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R_ext_min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157.000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R_safe_foil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R_wire_min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167.000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722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Details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PSI,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569635"/>
            <a:ext cx="8229600" cy="471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3822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Details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PSI, 03 Feb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330362"/>
            <a:ext cx="8572500" cy="472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47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Technical and geometrical parameters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60000" y="1260000"/>
            <a:ext cx="2743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r>
              <a:rPr lang="en-GB" sz="2000" dirty="0">
                <a:solidFill>
                  <a:srgbClr val="0000CC"/>
                </a:solidFill>
              </a:rPr>
              <a:t>The parameters with</a:t>
            </a:r>
            <a:r>
              <a:rPr lang="en-GB" sz="2000" dirty="0">
                <a:solidFill>
                  <a:srgbClr val="008000"/>
                </a:solidFill>
              </a:rPr>
              <a:t> impact on the chamber performances</a:t>
            </a:r>
            <a:r>
              <a:rPr lang="en-GB" sz="2000" dirty="0">
                <a:solidFill>
                  <a:srgbClr val="0000CC"/>
                </a:solidFill>
              </a:rPr>
              <a:t> are </a:t>
            </a:r>
            <a:endParaRPr lang="en-GB" sz="2000" dirty="0" smtClean="0">
              <a:solidFill>
                <a:srgbClr val="CC0409"/>
              </a:solidFill>
              <a:latin typeface="Symbol" charset="2"/>
              <a:cs typeface="Symbol" charset="2"/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  <a:latin typeface="Symbol" charset="2"/>
                <a:cs typeface="Symbol" charset="2"/>
              </a:rPr>
              <a:t>2p</a:t>
            </a:r>
          </a:p>
          <a:p>
            <a:pPr lvl="1">
              <a:buFont typeface="Arial"/>
              <a:buChar char="•"/>
            </a:pPr>
            <a:r>
              <a:rPr lang="en-GB" sz="1800" dirty="0" err="1" smtClean="0">
                <a:solidFill>
                  <a:srgbClr val="606060"/>
                </a:solidFill>
              </a:rPr>
              <a:t>Rmin</a:t>
            </a:r>
            <a:r>
              <a:rPr lang="en-GB" sz="1800" dirty="0" smtClean="0">
                <a:solidFill>
                  <a:srgbClr val="606060"/>
                </a:solidFill>
              </a:rPr>
              <a:t> e </a:t>
            </a:r>
            <a:r>
              <a:rPr lang="en-GB" sz="1800" dirty="0" err="1" smtClean="0">
                <a:solidFill>
                  <a:srgbClr val="606060"/>
                </a:solidFill>
              </a:rPr>
              <a:t>Rmax</a:t>
            </a:r>
            <a:endParaRPr lang="en-GB" sz="1800" dirty="0" smtClean="0">
              <a:solidFill>
                <a:srgbClr val="606060"/>
              </a:solidFill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L</a:t>
            </a:r>
          </a:p>
          <a:p>
            <a:pPr lvl="1">
              <a:buFont typeface="Arial"/>
              <a:buChar char="•"/>
            </a:pPr>
            <a:r>
              <a:rPr lang="en-GB" sz="1800" dirty="0">
                <a:solidFill>
                  <a:srgbClr val="CC0409"/>
                </a:solidFill>
              </a:rPr>
              <a:t>Cell structure</a:t>
            </a:r>
            <a:endParaRPr lang="en-GB" sz="1800" dirty="0" smtClean="0">
              <a:solidFill>
                <a:srgbClr val="CC0409"/>
              </a:solidFill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Wire types	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Gas mixture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FE 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Double readout</a:t>
            </a:r>
          </a:p>
          <a:p>
            <a:pPr marL="457200" lvl="1" indent="0">
              <a:buNone/>
            </a:pPr>
            <a:endParaRPr lang="en-GB" sz="1800" dirty="0" smtClean="0">
              <a:solidFill>
                <a:srgbClr val="606060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60606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314700" y="1943100"/>
            <a:ext cx="51435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US" sz="2000" dirty="0" smtClean="0"/>
              <a:t>Geometry used of the chamber </a:t>
            </a:r>
          </a:p>
          <a:p>
            <a:pPr marL="285750" indent="-285750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rgbClr val="CC0409"/>
                </a:solidFill>
              </a:rPr>
              <a:t>10</a:t>
            </a:r>
            <a:r>
              <a:rPr lang="en-US" sz="1800" dirty="0" smtClean="0">
                <a:solidFill>
                  <a:srgbClr val="008000"/>
                </a:solidFill>
              </a:rPr>
              <a:t> layers of cells</a:t>
            </a:r>
          </a:p>
          <a:p>
            <a:pPr marL="285750" lvl="1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rgbClr val="008000"/>
                </a:solidFill>
              </a:rPr>
              <a:t>Radius of </a:t>
            </a:r>
            <a:r>
              <a:rPr lang="en-US" sz="1800" dirty="0">
                <a:solidFill>
                  <a:srgbClr val="008000"/>
                </a:solidFill>
              </a:rPr>
              <a:t>the outermost anode layer </a:t>
            </a:r>
            <a:r>
              <a:rPr lang="en-US" sz="1800" dirty="0">
                <a:solidFill>
                  <a:srgbClr val="CC0409"/>
                </a:solidFill>
              </a:rPr>
              <a:t>R</a:t>
            </a:r>
            <a:r>
              <a:rPr lang="en-US" sz="1800" baseline="-25000" dirty="0">
                <a:solidFill>
                  <a:srgbClr val="CC0409"/>
                </a:solidFill>
              </a:rPr>
              <a:t>0</a:t>
            </a:r>
            <a:r>
              <a:rPr lang="en-US" sz="1800" dirty="0">
                <a:solidFill>
                  <a:srgbClr val="CC0409"/>
                </a:solidFill>
              </a:rPr>
              <a:t> = 275 mm</a:t>
            </a:r>
          </a:p>
          <a:p>
            <a:pPr marL="285750" lvl="1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rgbClr val="008000"/>
                </a:solidFill>
              </a:rPr>
              <a:t>Fixed </a:t>
            </a:r>
            <a:r>
              <a:rPr lang="en-US" sz="1800" dirty="0">
                <a:solidFill>
                  <a:srgbClr val="008000"/>
                </a:solidFill>
              </a:rPr>
              <a:t>sector width </a:t>
            </a:r>
            <a:r>
              <a:rPr lang="en-US" sz="1800" dirty="0">
                <a:solidFill>
                  <a:srgbClr val="CC0409"/>
                </a:solidFill>
              </a:rPr>
              <a:t>2</a:t>
            </a:r>
            <a:r>
              <a:rPr lang="en-US" sz="1800" dirty="0">
                <a:solidFill>
                  <a:srgbClr val="CC0409"/>
                </a:solidFill>
                <a:latin typeface="Symbol" charset="2"/>
                <a:cs typeface="Symbol" charset="2"/>
              </a:rPr>
              <a:t>f</a:t>
            </a:r>
            <a:r>
              <a:rPr lang="en-US" sz="1800" dirty="0">
                <a:solidFill>
                  <a:srgbClr val="CC0409"/>
                </a:solidFill>
              </a:rPr>
              <a:t> = 60 </a:t>
            </a:r>
            <a:r>
              <a:rPr lang="en-US" sz="1800" dirty="0" err="1">
                <a:solidFill>
                  <a:srgbClr val="CC0409"/>
                </a:solidFill>
              </a:rPr>
              <a:t>deg</a:t>
            </a:r>
            <a:r>
              <a:rPr lang="en-US" sz="1800" dirty="0">
                <a:solidFill>
                  <a:srgbClr val="CC0409"/>
                </a:solidFill>
              </a:rPr>
              <a:t> </a:t>
            </a:r>
          </a:p>
          <a:p>
            <a:pPr marL="285750" lvl="1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>
                <a:solidFill>
                  <a:srgbClr val="008000"/>
                </a:solidFill>
              </a:rPr>
              <a:t>P</a:t>
            </a:r>
            <a:r>
              <a:rPr lang="en-US" sz="1800" dirty="0" smtClean="0">
                <a:solidFill>
                  <a:srgbClr val="008000"/>
                </a:solidFill>
              </a:rPr>
              <a:t>lanar </a:t>
            </a:r>
            <a:r>
              <a:rPr lang="en-US" sz="1800" dirty="0" err="1">
                <a:solidFill>
                  <a:srgbClr val="008000"/>
                </a:solidFill>
              </a:rPr>
              <a:t>EndPlate</a:t>
            </a:r>
            <a:r>
              <a:rPr lang="en-US" sz="1800" dirty="0">
                <a:solidFill>
                  <a:srgbClr val="008000"/>
                </a:solidFill>
              </a:rPr>
              <a:t> at </a:t>
            </a:r>
            <a:r>
              <a:rPr lang="en-US" sz="1800" dirty="0">
                <a:solidFill>
                  <a:srgbClr val="CC0409"/>
                </a:solidFill>
              </a:rPr>
              <a:t>Z</a:t>
            </a:r>
            <a:r>
              <a:rPr lang="en-US" sz="1800" baseline="-25000" dirty="0">
                <a:solidFill>
                  <a:srgbClr val="CC0409"/>
                </a:solidFill>
              </a:rPr>
              <a:t>0</a:t>
            </a:r>
            <a:r>
              <a:rPr lang="en-US" sz="1800" dirty="0">
                <a:solidFill>
                  <a:srgbClr val="CC0409"/>
                </a:solidFill>
              </a:rPr>
              <a:t> = 966 mm</a:t>
            </a:r>
          </a:p>
          <a:p>
            <a:pPr marL="285750" lvl="1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>
                <a:solidFill>
                  <a:srgbClr val="008000"/>
                </a:solidFill>
              </a:rPr>
              <a:t>Total </a:t>
            </a:r>
            <a:r>
              <a:rPr lang="en-US" sz="1800" dirty="0">
                <a:solidFill>
                  <a:srgbClr val="CC0409"/>
                </a:solidFill>
                <a:latin typeface="Symbol" charset="2"/>
                <a:cs typeface="Symbol" charset="2"/>
              </a:rPr>
              <a:t>F</a:t>
            </a:r>
            <a:r>
              <a:rPr lang="en-US" sz="1800" dirty="0">
                <a:solidFill>
                  <a:srgbClr val="008000"/>
                </a:solidFill>
              </a:rPr>
              <a:t> coverage </a:t>
            </a:r>
            <a:r>
              <a:rPr lang="en-US" sz="1800" dirty="0">
                <a:solidFill>
                  <a:srgbClr val="CC0409"/>
                </a:solidFill>
              </a:rPr>
              <a:t>= 360 </a:t>
            </a:r>
            <a:r>
              <a:rPr lang="en-US" sz="1800" dirty="0" err="1">
                <a:solidFill>
                  <a:srgbClr val="CC0409"/>
                </a:solidFill>
              </a:rPr>
              <a:t>deg</a:t>
            </a:r>
            <a:endParaRPr lang="en-US" sz="1800" dirty="0">
              <a:solidFill>
                <a:srgbClr val="CC0409"/>
              </a:solidFill>
            </a:endParaRPr>
          </a:p>
          <a:p>
            <a:pPr marL="285750" lvl="1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>
                <a:solidFill>
                  <a:srgbClr val="008000"/>
                </a:solidFill>
              </a:rPr>
              <a:t>Equal number of cells per sector  </a:t>
            </a:r>
            <a:r>
              <a:rPr lang="en-US" sz="1800" dirty="0" err="1" smtClean="0">
                <a:solidFill>
                  <a:srgbClr val="CC0409"/>
                </a:solidFill>
              </a:rPr>
              <a:t>nC</a:t>
            </a:r>
            <a:r>
              <a:rPr lang="en-US" sz="1800" dirty="0" smtClean="0">
                <a:solidFill>
                  <a:srgbClr val="CC0409"/>
                </a:solidFill>
              </a:rPr>
              <a:t> </a:t>
            </a:r>
            <a:r>
              <a:rPr lang="en-US" sz="1800" dirty="0">
                <a:solidFill>
                  <a:srgbClr val="CC0409"/>
                </a:solidFill>
              </a:rPr>
              <a:t>= 32</a:t>
            </a:r>
          </a:p>
          <a:p>
            <a:pPr marL="285750" lvl="1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>
                <a:solidFill>
                  <a:srgbClr val="008000"/>
                </a:solidFill>
              </a:rPr>
              <a:t>Cell Width </a:t>
            </a:r>
            <a:r>
              <a:rPr lang="en-US" sz="1800" dirty="0">
                <a:solidFill>
                  <a:srgbClr val="CC0409"/>
                </a:solidFill>
              </a:rPr>
              <a:t>CW</a:t>
            </a:r>
            <a:r>
              <a:rPr lang="en-US" sz="1800" dirty="0">
                <a:solidFill>
                  <a:srgbClr val="008000"/>
                </a:solidFill>
              </a:rPr>
              <a:t> from </a:t>
            </a:r>
            <a:r>
              <a:rPr lang="en-US" sz="1800" dirty="0" err="1" smtClean="0">
                <a:solidFill>
                  <a:srgbClr val="CC0409"/>
                </a:solidFill>
              </a:rPr>
              <a:t>nC</a:t>
            </a:r>
            <a:endParaRPr lang="en-US" sz="1800" dirty="0">
              <a:solidFill>
                <a:srgbClr val="CC0409"/>
              </a:solidFill>
            </a:endParaRPr>
          </a:p>
          <a:p>
            <a:pPr marL="285750" lvl="1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>
                <a:solidFill>
                  <a:srgbClr val="008000"/>
                </a:solidFill>
              </a:rPr>
              <a:t>Cell Thickness </a:t>
            </a:r>
            <a:r>
              <a:rPr lang="en-US" sz="1800" dirty="0">
                <a:solidFill>
                  <a:srgbClr val="CC0409"/>
                </a:solidFill>
              </a:rPr>
              <a:t>CT</a:t>
            </a:r>
            <a:r>
              <a:rPr lang="en-US" sz="1800" dirty="0">
                <a:solidFill>
                  <a:srgbClr val="008000"/>
                </a:solidFill>
              </a:rPr>
              <a:t> equal to </a:t>
            </a:r>
            <a:r>
              <a:rPr lang="en-US" sz="1800" dirty="0">
                <a:solidFill>
                  <a:srgbClr val="CC0409"/>
                </a:solidFill>
              </a:rPr>
              <a:t>CW</a:t>
            </a:r>
          </a:p>
          <a:p>
            <a:pPr marL="285750" lvl="1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>
                <a:solidFill>
                  <a:srgbClr val="008000"/>
                </a:solidFill>
              </a:rPr>
              <a:t>Radial position </a:t>
            </a:r>
            <a:r>
              <a:rPr lang="en-US" sz="1800" dirty="0">
                <a:solidFill>
                  <a:srgbClr val="CC0409"/>
                </a:solidFill>
              </a:rPr>
              <a:t>R</a:t>
            </a:r>
            <a:r>
              <a:rPr lang="en-US" sz="1800" dirty="0">
                <a:solidFill>
                  <a:srgbClr val="008000"/>
                </a:solidFill>
              </a:rPr>
              <a:t> from </a:t>
            </a:r>
            <a:r>
              <a:rPr lang="en-US" sz="1800" dirty="0">
                <a:solidFill>
                  <a:srgbClr val="CC0409"/>
                </a:solidFill>
              </a:rPr>
              <a:t>CT</a:t>
            </a:r>
          </a:p>
          <a:p>
            <a:pPr marL="285750" lvl="1">
              <a:buClr>
                <a:srgbClr val="CC0409"/>
              </a:buClr>
              <a:buFont typeface="Wingdings" charset="2"/>
              <a:buChar char="§"/>
            </a:pPr>
            <a:r>
              <a:rPr lang="en-US" sz="1800" dirty="0">
                <a:solidFill>
                  <a:srgbClr val="008000"/>
                </a:solidFill>
              </a:rPr>
              <a:t>Stereo angle </a:t>
            </a:r>
            <a:r>
              <a:rPr lang="en-US" sz="1800" dirty="0">
                <a:solidFill>
                  <a:srgbClr val="CC0409"/>
                </a:solidFill>
                <a:latin typeface="Symbol" charset="2"/>
                <a:cs typeface="Symbol" charset="2"/>
              </a:rPr>
              <a:t>q</a:t>
            </a:r>
            <a:r>
              <a:rPr lang="en-US" sz="1800" dirty="0">
                <a:solidFill>
                  <a:srgbClr val="008000"/>
                </a:solidFill>
              </a:rPr>
              <a:t> fixed by </a:t>
            </a:r>
            <a:r>
              <a:rPr lang="en-US" sz="1800" dirty="0">
                <a:solidFill>
                  <a:srgbClr val="CC0409"/>
                </a:solidFill>
              </a:rPr>
              <a:t>R</a:t>
            </a:r>
          </a:p>
          <a:p>
            <a:pPr lvl="1">
              <a:buFont typeface="Arial"/>
              <a:buChar char="•"/>
            </a:pPr>
            <a:endParaRPr lang="en-US" dirty="0" smtClean="0">
              <a:solidFill>
                <a:srgbClr val="008000"/>
              </a:solidFill>
            </a:endParaRPr>
          </a:p>
        </p:txBody>
      </p:sp>
      <p:pic>
        <p:nvPicPr>
          <p:cNvPr id="10" name="Picture 9" descr="cxy-endplatez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57992" y="1056808"/>
            <a:ext cx="5257801" cy="543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9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Technical and geometrical parameters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341130"/>
              </p:ext>
            </p:extLst>
          </p:nvPr>
        </p:nvGraphicFramePr>
        <p:xfrm>
          <a:off x="4572000" y="2628900"/>
          <a:ext cx="3848100" cy="2166620"/>
        </p:xfrm>
        <a:graphic>
          <a:graphicData uri="http://schemas.openxmlformats.org/drawingml/2006/table">
            <a:tbl>
              <a:tblPr/>
              <a:tblGrid>
                <a:gridCol w="1231900"/>
                <a:gridCol w="1422400"/>
                <a:gridCol w="596900"/>
                <a:gridCol w="596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Item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Description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Thickness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-3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X</a:t>
                      </a:r>
                      <a:r>
                        <a:rPr lang="en-US" sz="10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 target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(140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plastic)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Sense wires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(20 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 W)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Field wires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(40 and 50 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 Al)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guard ring wires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(40 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 Al)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protective foil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(20 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 Kapton)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Inner gas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(pure He)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Tracker gas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(He/iBut. 85/15)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full turn w/o target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60000" y="1260000"/>
            <a:ext cx="2743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r>
              <a:rPr lang="en-GB" sz="2000" dirty="0">
                <a:solidFill>
                  <a:srgbClr val="0000CC"/>
                </a:solidFill>
              </a:rPr>
              <a:t>The parameters with</a:t>
            </a:r>
            <a:r>
              <a:rPr lang="en-GB" sz="2000" dirty="0">
                <a:solidFill>
                  <a:srgbClr val="008000"/>
                </a:solidFill>
              </a:rPr>
              <a:t> impact on the chamber performances</a:t>
            </a:r>
            <a:r>
              <a:rPr lang="en-GB" sz="2000" dirty="0">
                <a:solidFill>
                  <a:srgbClr val="0000CC"/>
                </a:solidFill>
              </a:rPr>
              <a:t> are </a:t>
            </a:r>
            <a:endParaRPr lang="en-GB" sz="2000" dirty="0" smtClean="0">
              <a:solidFill>
                <a:srgbClr val="CC0409"/>
              </a:solidFill>
              <a:latin typeface="Symbol" charset="2"/>
              <a:cs typeface="Symbol" charset="2"/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  <a:latin typeface="Symbol" charset="2"/>
                <a:cs typeface="Symbol" charset="2"/>
              </a:rPr>
              <a:t>2p</a:t>
            </a:r>
          </a:p>
          <a:p>
            <a:pPr lvl="1">
              <a:buFont typeface="Arial"/>
              <a:buChar char="•"/>
            </a:pPr>
            <a:r>
              <a:rPr lang="en-GB" sz="1800" dirty="0" err="1" smtClean="0">
                <a:solidFill>
                  <a:srgbClr val="606060"/>
                </a:solidFill>
              </a:rPr>
              <a:t>Rmin</a:t>
            </a:r>
            <a:r>
              <a:rPr lang="en-GB" sz="1800" dirty="0" smtClean="0">
                <a:solidFill>
                  <a:srgbClr val="606060"/>
                </a:solidFill>
              </a:rPr>
              <a:t> e </a:t>
            </a:r>
            <a:r>
              <a:rPr lang="en-GB" sz="1800" dirty="0" err="1" smtClean="0">
                <a:solidFill>
                  <a:srgbClr val="606060"/>
                </a:solidFill>
              </a:rPr>
              <a:t>Rmax</a:t>
            </a:r>
            <a:endParaRPr lang="en-GB" sz="1800" dirty="0" smtClean="0">
              <a:solidFill>
                <a:srgbClr val="606060"/>
              </a:solidFill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L</a:t>
            </a:r>
          </a:p>
          <a:p>
            <a:pPr lvl="1">
              <a:buFont typeface="Arial"/>
              <a:buChar char="•"/>
            </a:pPr>
            <a:r>
              <a:rPr lang="en-GB" sz="1800" dirty="0">
                <a:solidFill>
                  <a:schemeClr val="bg2">
                    <a:lumMod val="75000"/>
                  </a:schemeClr>
                </a:solidFill>
              </a:rPr>
              <a:t>Cell structure</a:t>
            </a:r>
            <a:endParaRPr lang="en-GB" sz="1800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CC0409"/>
                </a:solidFill>
              </a:rPr>
              <a:t>Wire types	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CC0409"/>
                </a:solidFill>
              </a:rPr>
              <a:t>Gas mixture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FE 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Double readout</a:t>
            </a:r>
          </a:p>
          <a:p>
            <a:pPr marL="457200" lvl="1" indent="0">
              <a:buNone/>
            </a:pPr>
            <a:endParaRPr lang="en-GB" sz="1800" dirty="0" smtClean="0">
              <a:solidFill>
                <a:srgbClr val="606060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606060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606060"/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7315200" y="4555288"/>
            <a:ext cx="1028700" cy="342900"/>
          </a:xfrm>
          <a:prstGeom prst="ellipse">
            <a:avLst/>
          </a:prstGeom>
          <a:noFill/>
          <a:ln w="38100" cap="flat" cmpd="sng" algn="ctr">
            <a:solidFill>
              <a:srgbClr val="CC040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90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Wires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42900" y="1143000"/>
            <a:ext cx="38862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r>
              <a:rPr lang="en-GB" sz="2000" dirty="0" smtClean="0">
                <a:solidFill>
                  <a:srgbClr val="0000CC"/>
                </a:solidFill>
              </a:rPr>
              <a:t>Selected wires</a:t>
            </a:r>
            <a:endParaRPr lang="en-GB" sz="2000" dirty="0" smtClean="0">
              <a:solidFill>
                <a:srgbClr val="CC0409"/>
              </a:solidFill>
              <a:latin typeface="Symbol" charset="2"/>
              <a:cs typeface="Symbol" charset="2"/>
            </a:endParaRPr>
          </a:p>
          <a:p>
            <a:pPr marL="544513" lvl="1">
              <a:buFont typeface="Arial"/>
              <a:buChar char="•"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Anodes - 	20 </a:t>
            </a: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m W (Au) </a:t>
            </a:r>
            <a:endParaRPr lang="en-GB" sz="1800" dirty="0">
              <a:solidFill>
                <a:schemeClr val="bg2">
                  <a:lumMod val="75000"/>
                </a:schemeClr>
              </a:solidFill>
            </a:endParaRPr>
          </a:p>
          <a:p>
            <a:pPr marL="544513" lvl="1">
              <a:buFont typeface="Arial"/>
              <a:buChar char="•"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Cathodes </a:t>
            </a:r>
            <a:r>
              <a:rPr lang="en-GB" sz="1800" dirty="0">
                <a:solidFill>
                  <a:schemeClr val="bg2">
                    <a:lumMod val="75000"/>
                  </a:schemeClr>
                </a:solidFill>
              </a:rPr>
              <a:t>- </a:t>
            </a: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	40 </a:t>
            </a:r>
            <a:r>
              <a:rPr lang="en-GB" sz="1800" dirty="0">
                <a:solidFill>
                  <a:schemeClr val="bg2">
                    <a:lumMod val="75000"/>
                  </a:schemeClr>
                </a:solidFill>
                <a:latin typeface="Symbol" charset="2"/>
                <a:cs typeface="Symbol" charset="2"/>
              </a:rPr>
              <a:t>m</a:t>
            </a:r>
            <a:r>
              <a:rPr lang="en-GB" sz="1800" dirty="0">
                <a:solidFill>
                  <a:schemeClr val="bg2">
                    <a:lumMod val="75000"/>
                  </a:schemeClr>
                </a:solidFill>
              </a:rPr>
              <a:t>m </a:t>
            </a: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Al </a:t>
            </a:r>
            <a:r>
              <a:rPr lang="en-GB" sz="1800" dirty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Ag)</a:t>
            </a:r>
          </a:p>
          <a:p>
            <a:pPr marL="544513" lvl="1">
              <a:buFont typeface="Arial"/>
              <a:buChar char="•"/>
            </a:pPr>
            <a:r>
              <a:rPr lang="en-GB" sz="1800" dirty="0">
                <a:solidFill>
                  <a:schemeClr val="bg2">
                    <a:lumMod val="75000"/>
                  </a:schemeClr>
                </a:solidFill>
              </a:rPr>
              <a:t>Cathodes - 	</a:t>
            </a: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50 </a:t>
            </a:r>
            <a:r>
              <a:rPr lang="en-GB" sz="1800" dirty="0">
                <a:solidFill>
                  <a:schemeClr val="bg2">
                    <a:lumMod val="75000"/>
                  </a:schemeClr>
                </a:solidFill>
                <a:latin typeface="Symbol" charset="2"/>
                <a:cs typeface="Symbol" charset="2"/>
              </a:rPr>
              <a:t>m</a:t>
            </a:r>
            <a:r>
              <a:rPr lang="en-GB" sz="1800" dirty="0">
                <a:solidFill>
                  <a:schemeClr val="bg2">
                    <a:lumMod val="75000"/>
                  </a:schemeClr>
                </a:solidFill>
              </a:rPr>
              <a:t>m Al (</a:t>
            </a: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Ag)</a:t>
            </a: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0" indent="0"/>
            <a:r>
              <a:rPr lang="en-GB" sz="2000" dirty="0" smtClean="0">
                <a:solidFill>
                  <a:srgbClr val="0000CC"/>
                </a:solidFill>
              </a:rPr>
              <a:t>Producer</a:t>
            </a:r>
            <a:endParaRPr lang="en-GB" sz="2000" dirty="0">
              <a:solidFill>
                <a:srgbClr val="CC0409"/>
              </a:solidFill>
              <a:latin typeface="Symbol" charset="2"/>
              <a:cs typeface="Symbol" charset="2"/>
            </a:endParaRPr>
          </a:p>
          <a:p>
            <a:pPr marL="544513" lvl="1">
              <a:buFont typeface="Arial"/>
              <a:buChar char="•"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California Fine </a:t>
            </a:r>
            <a:r>
              <a:rPr lang="en-GB" sz="1800" dirty="0">
                <a:solidFill>
                  <a:schemeClr val="bg2">
                    <a:lumMod val="75000"/>
                  </a:schemeClr>
                </a:solidFill>
              </a:rPr>
              <a:t>W</a:t>
            </a: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ires</a:t>
            </a: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0" indent="0"/>
            <a:endParaRPr lang="en-GB" sz="2000" dirty="0" smtClean="0">
              <a:solidFill>
                <a:srgbClr val="0000CC"/>
              </a:solidFill>
            </a:endParaRPr>
          </a:p>
          <a:p>
            <a:pPr marL="0" indent="0"/>
            <a:r>
              <a:rPr lang="en-GB" sz="2000" dirty="0" smtClean="0">
                <a:solidFill>
                  <a:srgbClr val="0000CC"/>
                </a:solidFill>
              </a:rPr>
              <a:t>Procurement</a:t>
            </a:r>
            <a:endParaRPr lang="en-GB" sz="2000" dirty="0">
              <a:solidFill>
                <a:srgbClr val="CC0409"/>
              </a:solidFill>
              <a:latin typeface="Symbol" charset="2"/>
              <a:cs typeface="Symbol" charset="2"/>
            </a:endParaRPr>
          </a:p>
          <a:p>
            <a:pPr marL="544513" lvl="1">
              <a:buFont typeface="Arial"/>
              <a:buChar char="•"/>
            </a:pPr>
            <a:r>
              <a:rPr lang="en-GB" sz="1800" dirty="0" smtClean="0">
                <a:solidFill>
                  <a:srgbClr val="0000CC"/>
                </a:solidFill>
              </a:rPr>
              <a:t>Wire procurement was on critical path in 2014</a:t>
            </a:r>
          </a:p>
          <a:p>
            <a:pPr marL="544513" lvl="1">
              <a:buFont typeface="Arial"/>
              <a:buChar char="•"/>
            </a:pPr>
            <a:r>
              <a:rPr lang="en-GB" sz="1800" dirty="0" smtClean="0">
                <a:solidFill>
                  <a:srgbClr val="008000"/>
                </a:solidFill>
              </a:rPr>
              <a:t>California Fine wires solved all production issues </a:t>
            </a:r>
          </a:p>
          <a:p>
            <a:pPr marL="544513" lvl="1">
              <a:buFont typeface="Arial"/>
              <a:buChar char="•"/>
            </a:pPr>
            <a:r>
              <a:rPr lang="en-GB" sz="1800" dirty="0" smtClean="0">
                <a:solidFill>
                  <a:srgbClr val="CC0409"/>
                </a:solidFill>
              </a:rPr>
              <a:t>All wires have been delivered in autumn</a:t>
            </a:r>
          </a:p>
          <a:p>
            <a:pPr marL="544513" lvl="1">
              <a:buFont typeface="Arial"/>
              <a:buChar char="•"/>
            </a:pPr>
            <a:r>
              <a:rPr lang="en-GB" sz="1800" dirty="0" smtClean="0">
                <a:solidFill>
                  <a:srgbClr val="CC0409"/>
                </a:solidFill>
              </a:rPr>
              <a:t>Wires respect our specifications</a:t>
            </a:r>
          </a:p>
          <a:p>
            <a:pPr marL="258763" lvl="1" indent="0">
              <a:buNone/>
            </a:pP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544513" lvl="1">
              <a:buFont typeface="Arial"/>
              <a:buChar char="•"/>
            </a:pP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544513" lvl="1">
              <a:buFont typeface="Arial"/>
              <a:buChar char="•"/>
            </a:pPr>
            <a:endParaRPr lang="en-GB" dirty="0">
              <a:solidFill>
                <a:schemeClr val="bg2">
                  <a:lumMod val="75000"/>
                </a:schemeClr>
              </a:solidFill>
            </a:endParaRPr>
          </a:p>
          <a:p>
            <a:pPr marL="544513" lvl="1">
              <a:buFont typeface="Arial"/>
              <a:buChar char="•"/>
            </a:pP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544513" lvl="1">
              <a:buFont typeface="Arial"/>
              <a:buChar char="•"/>
            </a:pP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217683"/>
              </p:ext>
            </p:extLst>
          </p:nvPr>
        </p:nvGraphicFramePr>
        <p:xfrm>
          <a:off x="4746482" y="1259919"/>
          <a:ext cx="4227748" cy="2397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" name="Worksheet" r:id="rId4" imgW="14732000" imgH="8356600" progId="Excel.Sheet.12">
                  <p:embed/>
                </p:oleObj>
              </mc:Choice>
              <mc:Fallback>
                <p:oleObj name="Worksheet" r:id="rId4" imgW="14732000" imgH="8356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46482" y="1259919"/>
                        <a:ext cx="4227748" cy="23976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r="24974" b="44787"/>
          <a:stretch/>
        </p:blipFill>
        <p:spPr>
          <a:xfrm>
            <a:off x="4686300" y="4229100"/>
            <a:ext cx="4343400" cy="247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608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 selection and aging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0"/>
            <a:ext cx="7086600" cy="1028700"/>
          </a:xfrm>
        </p:spPr>
        <p:txBody>
          <a:bodyPr/>
          <a:lstStyle/>
          <a:p>
            <a:r>
              <a:rPr lang="en-GB" dirty="0" smtClean="0">
                <a:solidFill>
                  <a:srgbClr val="0000CC"/>
                </a:solidFill>
              </a:rPr>
              <a:t>Again dominated by the need of very low X0</a:t>
            </a:r>
          </a:p>
          <a:p>
            <a:r>
              <a:rPr lang="en-GB" dirty="0">
                <a:solidFill>
                  <a:srgbClr val="0000CC"/>
                </a:solidFill>
              </a:rPr>
              <a:t>	</a:t>
            </a:r>
            <a:r>
              <a:rPr lang="en-GB" dirty="0" smtClean="0">
                <a:solidFill>
                  <a:srgbClr val="CC0409"/>
                </a:solidFill>
              </a:rPr>
              <a:t>He/</a:t>
            </a:r>
            <a:r>
              <a:rPr lang="en-GB" dirty="0" err="1" smtClean="0">
                <a:solidFill>
                  <a:srgbClr val="CC0409"/>
                </a:solidFill>
              </a:rPr>
              <a:t>iB</a:t>
            </a:r>
            <a:r>
              <a:rPr lang="en-GB" dirty="0" smtClean="0">
                <a:solidFill>
                  <a:srgbClr val="CC0409"/>
                </a:solidFill>
              </a:rPr>
              <a:t> (85/15)</a:t>
            </a:r>
            <a:r>
              <a:rPr lang="en-GB" sz="2000" dirty="0" smtClean="0">
                <a:solidFill>
                  <a:srgbClr val="0000CC"/>
                </a:solidFill>
              </a:rPr>
              <a:t>	</a:t>
            </a:r>
            <a:r>
              <a:rPr lang="en-GB" sz="2000" dirty="0" smtClean="0"/>
              <a:t>(the He/Eth 50/50 of MEG is unusable)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42900" y="2057400"/>
            <a:ext cx="8458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GB" dirty="0" smtClean="0">
                <a:solidFill>
                  <a:srgbClr val="0000CC"/>
                </a:solidFill>
              </a:rPr>
              <a:t>Chamber ageing is under control up to 3 years operation </a:t>
            </a:r>
            <a:r>
              <a:rPr lang="en-GB" dirty="0" smtClean="0">
                <a:solidFill>
                  <a:srgbClr val="CC0409"/>
                </a:solidFill>
              </a:rPr>
              <a:t>(0.5 C/cm) 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CC0409"/>
                </a:solidFill>
              </a:rPr>
              <a:t>20x aging </a:t>
            </a:r>
            <a:r>
              <a:rPr lang="en-GB" sz="2000" dirty="0" smtClean="0">
                <a:solidFill>
                  <a:srgbClr val="008000"/>
                </a:solidFill>
              </a:rPr>
              <a:t>speed with x-ray source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008000"/>
                </a:solidFill>
              </a:rPr>
              <a:t>Effect at </a:t>
            </a:r>
            <a:r>
              <a:rPr lang="en-GB" sz="2000" dirty="0" smtClean="0">
                <a:solidFill>
                  <a:srgbClr val="CC0409"/>
                </a:solidFill>
              </a:rPr>
              <a:t>operation gain (1-2x10</a:t>
            </a:r>
            <a:r>
              <a:rPr lang="en-GB" sz="2000" baseline="30000" dirty="0" smtClean="0">
                <a:solidFill>
                  <a:srgbClr val="CC0409"/>
                </a:solidFill>
              </a:rPr>
              <a:t>5</a:t>
            </a:r>
            <a:r>
              <a:rPr lang="en-GB" sz="2000" dirty="0" smtClean="0">
                <a:solidFill>
                  <a:srgbClr val="CC0409"/>
                </a:solidFill>
              </a:rPr>
              <a:t>) </a:t>
            </a:r>
            <a:r>
              <a:rPr lang="en-GB" sz="2000" dirty="0" smtClean="0">
                <a:solidFill>
                  <a:srgbClr val="008000"/>
                </a:solidFill>
              </a:rPr>
              <a:t>spatially limited and at </a:t>
            </a:r>
            <a:r>
              <a:rPr lang="en-GB" sz="2000" dirty="0" smtClean="0">
                <a:solidFill>
                  <a:srgbClr val="CC0409"/>
                </a:solidFill>
              </a:rPr>
              <a:t>15% / year</a:t>
            </a:r>
          </a:p>
          <a:p>
            <a:pPr>
              <a:buFont typeface="Arial"/>
              <a:buChar char="•"/>
            </a:pPr>
            <a:endParaRPr lang="en-GB" dirty="0" smtClean="0">
              <a:solidFill>
                <a:srgbClr val="CC0409"/>
              </a:solidFill>
            </a:endParaRPr>
          </a:p>
        </p:txBody>
      </p:sp>
      <p:pic>
        <p:nvPicPr>
          <p:cNvPr id="7" name="Picture 6" descr="ageing_p2_f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707340"/>
            <a:ext cx="4419600" cy="3009900"/>
          </a:xfrm>
          <a:prstGeom prst="rect">
            <a:avLst/>
          </a:prstGeom>
        </p:spPr>
      </p:pic>
      <p:pic>
        <p:nvPicPr>
          <p:cNvPr id="8" name="Picture 7" descr="ageratesso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00" y="3200400"/>
            <a:ext cx="5553685" cy="27432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943100" y="6526740"/>
            <a:ext cx="2590800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GB" sz="1800" dirty="0" err="1" smtClean="0">
                <a:solidFill>
                  <a:srgbClr val="0000CC"/>
                </a:solidFill>
              </a:rPr>
              <a:t>Accum</a:t>
            </a:r>
            <a:r>
              <a:rPr lang="en-GB" sz="1800" dirty="0" smtClean="0">
                <a:solidFill>
                  <a:srgbClr val="0000CC"/>
                </a:solidFill>
              </a:rPr>
              <a:t>. charge [C/cm]</a:t>
            </a:r>
            <a:endParaRPr lang="en-GB" sz="18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 rot="16200000">
            <a:off x="-628650" y="4324350"/>
            <a:ext cx="1676400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GB" sz="1800" dirty="0" smtClean="0">
                <a:solidFill>
                  <a:srgbClr val="0000CC"/>
                </a:solidFill>
              </a:rPr>
              <a:t>Norm. current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3830755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FE preamplifier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03 Feb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829300" y="3657600"/>
            <a:ext cx="3314700" cy="1600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GB" sz="2000" dirty="0" smtClean="0">
                <a:solidFill>
                  <a:srgbClr val="0000CC"/>
                </a:solidFill>
              </a:rPr>
              <a:t>Requirements</a:t>
            </a:r>
          </a:p>
          <a:p>
            <a:pPr>
              <a:buFont typeface="Arial"/>
              <a:buChar char="•"/>
            </a:pPr>
            <a:r>
              <a:rPr lang="en-GB" sz="1800" dirty="0" smtClean="0">
                <a:solidFill>
                  <a:srgbClr val="008000"/>
                </a:solidFill>
              </a:rPr>
              <a:t>High bandwidth </a:t>
            </a:r>
            <a:r>
              <a:rPr lang="en-GB" sz="1800" dirty="0" smtClean="0">
                <a:solidFill>
                  <a:srgbClr val="CC0409"/>
                </a:solidFill>
              </a:rPr>
              <a:t>&gt;700 MHz</a:t>
            </a:r>
          </a:p>
          <a:p>
            <a:pPr>
              <a:buFont typeface="Arial"/>
              <a:buChar char="•"/>
            </a:pPr>
            <a:r>
              <a:rPr lang="en-GB" sz="1800" dirty="0" smtClean="0">
                <a:solidFill>
                  <a:srgbClr val="008000"/>
                </a:solidFill>
              </a:rPr>
              <a:t>Good gain: </a:t>
            </a:r>
            <a:r>
              <a:rPr lang="en-GB" sz="1800" dirty="0" smtClean="0">
                <a:solidFill>
                  <a:srgbClr val="CC0409"/>
                </a:solidFill>
              </a:rPr>
              <a:t>~20 </a:t>
            </a:r>
          </a:p>
          <a:p>
            <a:pPr>
              <a:buFont typeface="Arial"/>
              <a:buChar char="•"/>
            </a:pPr>
            <a:r>
              <a:rPr lang="en-GB" sz="1800" dirty="0" smtClean="0">
                <a:solidFill>
                  <a:srgbClr val="008000"/>
                </a:solidFill>
              </a:rPr>
              <a:t>High density </a:t>
            </a:r>
            <a:r>
              <a:rPr lang="en-GB" sz="1800" dirty="0" smtClean="0">
                <a:solidFill>
                  <a:srgbClr val="CC0409"/>
                </a:solidFill>
              </a:rPr>
              <a:t>&lt; 7mm width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429000" y="5029200"/>
            <a:ext cx="4686300" cy="17145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r>
              <a:rPr lang="en-GB" sz="2000" dirty="0">
                <a:solidFill>
                  <a:srgbClr val="0000CC"/>
                </a:solidFill>
              </a:rPr>
              <a:t>L</a:t>
            </a:r>
            <a:r>
              <a:rPr lang="en-GB" sz="2000" dirty="0" smtClean="0">
                <a:solidFill>
                  <a:srgbClr val="0000CC"/>
                </a:solidFill>
              </a:rPr>
              <a:t>ayout</a:t>
            </a:r>
          </a:p>
          <a:p>
            <a:pPr>
              <a:buFont typeface="Arial"/>
              <a:buChar char="•"/>
            </a:pPr>
            <a:r>
              <a:rPr lang="en-GB" sz="1800" dirty="0" smtClean="0">
                <a:solidFill>
                  <a:srgbClr val="008000"/>
                </a:solidFill>
              </a:rPr>
              <a:t>Double stage </a:t>
            </a:r>
            <a:r>
              <a:rPr lang="en-GB" sz="1800" dirty="0" smtClean="0"/>
              <a:t>(ADA4927 and THS4509)</a:t>
            </a:r>
          </a:p>
          <a:p>
            <a:pPr>
              <a:buFont typeface="Arial"/>
              <a:buChar char="•"/>
            </a:pPr>
            <a:r>
              <a:rPr lang="en-GB" sz="1800" dirty="0" smtClean="0">
                <a:solidFill>
                  <a:srgbClr val="008000"/>
                </a:solidFill>
              </a:rPr>
              <a:t>Direct connection to </a:t>
            </a:r>
            <a:r>
              <a:rPr lang="en-GB" sz="1800" dirty="0" smtClean="0">
                <a:solidFill>
                  <a:srgbClr val="CC0409"/>
                </a:solidFill>
              </a:rPr>
              <a:t>DRS </a:t>
            </a:r>
            <a:r>
              <a:rPr lang="en-GB" sz="1800" dirty="0" err="1" smtClean="0">
                <a:solidFill>
                  <a:srgbClr val="CC0409"/>
                </a:solidFill>
              </a:rPr>
              <a:t>WaveDream</a:t>
            </a:r>
            <a:endParaRPr lang="en-GB" sz="1800" dirty="0" smtClean="0">
              <a:solidFill>
                <a:srgbClr val="CC0409"/>
              </a:solidFill>
            </a:endParaRPr>
          </a:p>
          <a:p>
            <a:pPr>
              <a:buFont typeface="Arial"/>
              <a:buChar char="•"/>
            </a:pPr>
            <a:r>
              <a:rPr lang="en-GB" sz="1800" dirty="0" smtClean="0">
                <a:solidFill>
                  <a:srgbClr val="008000"/>
                </a:solidFill>
              </a:rPr>
              <a:t>Satisfactory </a:t>
            </a:r>
            <a:r>
              <a:rPr lang="en-GB" sz="1800" dirty="0" smtClean="0">
                <a:solidFill>
                  <a:srgbClr val="CC0409"/>
                </a:solidFill>
              </a:rPr>
              <a:t>used on all prototypes</a:t>
            </a:r>
            <a:endParaRPr lang="en-GB" sz="1800" dirty="0">
              <a:solidFill>
                <a:srgbClr val="CC0409"/>
              </a:solidFill>
            </a:endParaRPr>
          </a:p>
          <a:p>
            <a:endParaRPr lang="en-GB" sz="2000" dirty="0" smtClean="0">
              <a:solidFill>
                <a:srgbClr val="008000"/>
              </a:solidFill>
            </a:endParaRPr>
          </a:p>
        </p:txBody>
      </p:sp>
      <p:pic>
        <p:nvPicPr>
          <p:cNvPr id="11" name="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57500" y="1028700"/>
            <a:ext cx="6236178" cy="2888459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60000" y="1260000"/>
            <a:ext cx="2743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/>
            <a:r>
              <a:rPr lang="en-GB" sz="2000" dirty="0">
                <a:solidFill>
                  <a:srgbClr val="0000CC"/>
                </a:solidFill>
              </a:rPr>
              <a:t>The parameters with</a:t>
            </a:r>
            <a:r>
              <a:rPr lang="en-GB" sz="2000" dirty="0">
                <a:solidFill>
                  <a:srgbClr val="008000"/>
                </a:solidFill>
              </a:rPr>
              <a:t> impact on the chamber performances</a:t>
            </a:r>
            <a:r>
              <a:rPr lang="en-GB" sz="2000" dirty="0">
                <a:solidFill>
                  <a:srgbClr val="0000CC"/>
                </a:solidFill>
              </a:rPr>
              <a:t> are </a:t>
            </a:r>
            <a:endParaRPr lang="en-GB" sz="2000" dirty="0" smtClean="0">
              <a:solidFill>
                <a:srgbClr val="CC0409"/>
              </a:solidFill>
              <a:latin typeface="Symbol" charset="2"/>
              <a:cs typeface="Symbol" charset="2"/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  <a:latin typeface="Symbol" charset="2"/>
                <a:cs typeface="Symbol" charset="2"/>
              </a:rPr>
              <a:t>2p</a:t>
            </a:r>
          </a:p>
          <a:p>
            <a:pPr lvl="1">
              <a:buFont typeface="Arial"/>
              <a:buChar char="•"/>
            </a:pPr>
            <a:r>
              <a:rPr lang="en-GB" sz="1800" dirty="0" err="1" smtClean="0">
                <a:solidFill>
                  <a:srgbClr val="606060"/>
                </a:solidFill>
              </a:rPr>
              <a:t>Rmin</a:t>
            </a:r>
            <a:r>
              <a:rPr lang="en-GB" sz="1800" dirty="0" smtClean="0">
                <a:solidFill>
                  <a:srgbClr val="606060"/>
                </a:solidFill>
              </a:rPr>
              <a:t> e </a:t>
            </a:r>
            <a:r>
              <a:rPr lang="en-GB" sz="1800" dirty="0" err="1" smtClean="0">
                <a:solidFill>
                  <a:srgbClr val="606060"/>
                </a:solidFill>
              </a:rPr>
              <a:t>Rmax</a:t>
            </a:r>
            <a:endParaRPr lang="en-GB" sz="1800" dirty="0" smtClean="0">
              <a:solidFill>
                <a:srgbClr val="606060"/>
              </a:solidFill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606060"/>
                </a:solidFill>
              </a:rPr>
              <a:t>L</a:t>
            </a:r>
          </a:p>
          <a:p>
            <a:pPr lvl="1">
              <a:buFont typeface="Arial"/>
              <a:buChar char="•"/>
            </a:pPr>
            <a:r>
              <a:rPr lang="en-GB" sz="1800" dirty="0">
                <a:solidFill>
                  <a:schemeClr val="bg2">
                    <a:lumMod val="75000"/>
                  </a:schemeClr>
                </a:solidFill>
              </a:rPr>
              <a:t>Cell structure</a:t>
            </a:r>
            <a:endParaRPr lang="en-GB" sz="1800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Wire types	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Gas mixture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CC0409"/>
                </a:solidFill>
              </a:rPr>
              <a:t>FE </a:t>
            </a:r>
          </a:p>
          <a:p>
            <a:pPr lvl="1">
              <a:buFont typeface="Arial"/>
              <a:buChar char="•"/>
            </a:pPr>
            <a:r>
              <a:rPr lang="en-GB" sz="1800" dirty="0" smtClean="0">
                <a:solidFill>
                  <a:srgbClr val="CC0409"/>
                </a:solidFill>
              </a:rPr>
              <a:t>Double readout</a:t>
            </a:r>
          </a:p>
          <a:p>
            <a:pPr marL="457200" lvl="1" indent="0">
              <a:buNone/>
            </a:pPr>
            <a:endParaRPr lang="en-GB" sz="1800" dirty="0" smtClean="0">
              <a:solidFill>
                <a:srgbClr val="606060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606060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606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641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54452</TotalTime>
  <Words>1722</Words>
  <Application>Microsoft Macintosh PowerPoint</Application>
  <PresentationFormat>On-screen Show (4:3)</PresentationFormat>
  <Paragraphs>526</Paragraphs>
  <Slides>41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Default Design</vt:lpstr>
      <vt:lpstr>Worksheet</vt:lpstr>
      <vt:lpstr>MEG-II CDCH status</vt:lpstr>
      <vt:lpstr>MEGII Cylindrical Drift CHamber</vt:lpstr>
      <vt:lpstr>Chamber structure</vt:lpstr>
      <vt:lpstr>Technical and geometrical parameters </vt:lpstr>
      <vt:lpstr>Technical and geometrical parameters </vt:lpstr>
      <vt:lpstr>Technical and geometrical parameters </vt:lpstr>
      <vt:lpstr>Wires</vt:lpstr>
      <vt:lpstr>Gas selection and aging </vt:lpstr>
      <vt:lpstr>FE preamplifier</vt:lpstr>
      <vt:lpstr>Double side readout</vt:lpstr>
      <vt:lpstr>Simulation performances </vt:lpstr>
      <vt:lpstr>Single hit resolution</vt:lpstr>
      <vt:lpstr>Possible improvements</vt:lpstr>
      <vt:lpstr>Constructive details 2014</vt:lpstr>
      <vt:lpstr>Constructive details 2015</vt:lpstr>
      <vt:lpstr>End-Plates</vt:lpstr>
      <vt:lpstr>WirePCB</vt:lpstr>
      <vt:lpstr>Spacers</vt:lpstr>
      <vt:lpstr>Wire stringing</vt:lpstr>
      <vt:lpstr>Wiring Machine</vt:lpstr>
      <vt:lpstr>Assembly machine</vt:lpstr>
      <vt:lpstr>Assembly machine</vt:lpstr>
      <vt:lpstr>CDCH extensions</vt:lpstr>
      <vt:lpstr>FE electronics</vt:lpstr>
      <vt:lpstr>FE electronics</vt:lpstr>
      <vt:lpstr>Carbon fiber support</vt:lpstr>
      <vt:lpstr>Auxiliary systems</vt:lpstr>
      <vt:lpstr>Time plan</vt:lpstr>
      <vt:lpstr>Gantt chart</vt:lpstr>
      <vt:lpstr>Conclusions</vt:lpstr>
      <vt:lpstr>Backup slides</vt:lpstr>
      <vt:lpstr>MEG tracker</vt:lpstr>
      <vt:lpstr>Performance summary</vt:lpstr>
      <vt:lpstr>Gain vs Z</vt:lpstr>
      <vt:lpstr>WirePCB: connections</vt:lpstr>
      <vt:lpstr>WINDING/SOLDERING SLIDE</vt:lpstr>
      <vt:lpstr>CONTROL SYSTEM</vt:lpstr>
      <vt:lpstr>Details</vt:lpstr>
      <vt:lpstr>Details</vt:lpstr>
      <vt:lpstr>Details</vt:lpstr>
      <vt:lpstr>Details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Marco Grassi</cp:lastModifiedBy>
  <cp:revision>1154</cp:revision>
  <cp:lastPrinted>2014-01-27T07:41:57Z</cp:lastPrinted>
  <dcterms:created xsi:type="dcterms:W3CDTF">2012-02-21T11:17:50Z</dcterms:created>
  <dcterms:modified xsi:type="dcterms:W3CDTF">2015-02-09T08:37:23Z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