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2" r:id="rId3"/>
    <p:sldId id="271" r:id="rId4"/>
    <p:sldId id="265" r:id="rId5"/>
    <p:sldId id="267" r:id="rId6"/>
    <p:sldId id="268" r:id="rId7"/>
    <p:sldId id="257" r:id="rId8"/>
    <p:sldId id="258" r:id="rId9"/>
    <p:sldId id="259" r:id="rId10"/>
    <p:sldId id="269" r:id="rId11"/>
    <p:sldId id="270" r:id="rId12"/>
    <p:sldId id="278" r:id="rId13"/>
    <p:sldId id="273" r:id="rId14"/>
    <p:sldId id="274" r:id="rId15"/>
    <p:sldId id="276" r:id="rId16"/>
    <p:sldId id="277" r:id="rId17"/>
    <p:sldId id="279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28" autoAdjust="0"/>
    <p:restoredTop sz="94660"/>
  </p:normalViewPr>
  <p:slideViewPr>
    <p:cSldViewPr snapToGrid="0" snapToObjects="1">
      <p:cViewPr>
        <p:scale>
          <a:sx n="103" d="100"/>
          <a:sy n="103" d="100"/>
        </p:scale>
        <p:origin x="-187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23D11-16E7-7040-A8B8-3F147B968561}" type="datetimeFigureOut">
              <a:rPr lang="en-US" smtClean="0"/>
              <a:t>8/2/15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69D53-BC36-4E48-B824-6B129298C3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054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64CDD-8268-2A4B-8FE1-77B526EF70C1}" type="datetimeFigureOut">
              <a:rPr lang="en-US" smtClean="0"/>
              <a:t>8/2/15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15B5D-16B2-7C46-8C9F-90F0C4CA8C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7953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268F0-8CE9-2A4F-9F95-F72AC25C3E1D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477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Peter-Raymond Kettle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09600" y="176695"/>
            <a:ext cx="7924800" cy="71085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 b="1" cap="none"/>
            </a:lvl1pPr>
          </a:lstStyle>
          <a:p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</a:t>
            </a:r>
            <a:r>
              <a:rPr lang="de-CH" dirty="0" err="1" smtClean="0"/>
              <a:t>master</a:t>
            </a:r>
            <a:r>
              <a:rPr lang="de-CH" dirty="0" smtClean="0"/>
              <a:t>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76200"/>
            <a:ext cx="5257800" cy="507831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 sz="360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8B236-B968-7C40-80F0-91F79B8B445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Mu3e 2015 Review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57703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9826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styles</a:t>
            </a:r>
            <a:endParaRPr lang="de-CH" dirty="0" smtClean="0"/>
          </a:p>
          <a:p>
            <a:pPr lvl="1"/>
            <a:r>
              <a:rPr lang="de-CH" dirty="0" smtClean="0"/>
              <a:t>Second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2"/>
            <a:r>
              <a:rPr lang="de-CH" dirty="0" smtClean="0"/>
              <a:t>Third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3"/>
            <a:r>
              <a:rPr lang="de-CH" dirty="0" err="1" smtClean="0"/>
              <a:t>Fourth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4"/>
            <a:r>
              <a:rPr lang="de-CH" dirty="0" err="1" smtClean="0"/>
              <a:t>Fifth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08783" y="6356350"/>
            <a:ext cx="3230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strike="noStrike" spc="6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 cap="none" spc="6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Peter-Raymond Kettle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5" r:id="rId2"/>
    <p:sldLayoutId id="2147484736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emf"/><Relationship Id="rId1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1247426"/>
            <a:ext cx="7772400" cy="401744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/>
              <a:t/>
            </a:r>
            <a:br>
              <a:rPr lang="en-GB" sz="4400" b="1" cap="none" dirty="0"/>
            </a:br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/>
              <a:t/>
            </a:r>
            <a:br>
              <a:rPr lang="en-GB" sz="4400" b="1" cap="none" dirty="0"/>
            </a:br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 smtClean="0"/>
              <a:t>MEG II</a:t>
            </a:r>
            <a:br>
              <a:rPr lang="en-GB" sz="4400" b="1" cap="none" dirty="0" smtClean="0"/>
            </a:br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 smtClean="0"/>
              <a:t/>
            </a:r>
            <a:br>
              <a:rPr lang="en-GB" sz="4400" b="1" cap="none" dirty="0" smtClean="0"/>
            </a:br>
            <a:r>
              <a:rPr lang="en-GB" sz="4400" b="1" cap="none" dirty="0" smtClean="0"/>
              <a:t>Beam Line &amp; Beam Start-up</a:t>
            </a:r>
            <a:endParaRPr lang="en-GB" sz="4400" b="1" cap="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Peter-Raymond Kettle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3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710855"/>
          </a:xfrm>
        </p:spPr>
        <p:txBody>
          <a:bodyPr/>
          <a:lstStyle/>
          <a:p>
            <a:r>
              <a:rPr lang="de-CH" dirty="0" smtClean="0"/>
              <a:t>MC Study of Various Beam-Target Scenarios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54" y="1586095"/>
            <a:ext cx="5370512" cy="427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1586095"/>
            <a:ext cx="1974850" cy="49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65800" y="939764"/>
            <a:ext cx="3328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Running Time normalized to Baseline</a:t>
            </a:r>
          </a:p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 sol</a:t>
            </a:r>
            <a:r>
              <a:rPr lang="de-CH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65800" y="2448518"/>
            <a:ext cx="294664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Stopping Quality Factor (SQF) – </a:t>
            </a:r>
          </a:p>
          <a:p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 of the ratio of Target-stops </a:t>
            </a:r>
          </a:p>
          <a:p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Stops elsewhere</a:t>
            </a:r>
            <a:endParaRPr lang="en-GB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7866" y="4131733"/>
            <a:ext cx="5223933" cy="1473199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7866" y="2249633"/>
            <a:ext cx="5223933" cy="1814367"/>
          </a:xfrm>
          <a:prstGeom prst="rect">
            <a:avLst/>
          </a:prstGeom>
          <a:solidFill>
            <a:srgbClr val="00206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067" y="3604286"/>
            <a:ext cx="2962198" cy="53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406400" y="3722831"/>
            <a:ext cx="4758266" cy="2364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06400" y="5009764"/>
            <a:ext cx="4758266" cy="2364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075861" y="4334933"/>
            <a:ext cx="2081019" cy="138499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CH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Solutions: </a:t>
            </a:r>
          </a:p>
          <a:p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Min. Thickness Target for</a:t>
            </a:r>
          </a:p>
          <a:p>
            <a:r>
              <a:rPr lang="de-CH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 yrs. Running Time </a:t>
            </a:r>
          </a:p>
          <a:p>
            <a:r>
              <a:rPr lang="de-CH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at ~ ≤ 70 MHz µ</a:t>
            </a:r>
            <a:r>
              <a:rPr lang="de-CH" sz="16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de-CH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-stops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2654" y="753574"/>
            <a:ext cx="5493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MC-study of «Surface» &amp; «Sub-surface» beams with target thicknesses</a:t>
            </a:r>
          </a:p>
          <a:p>
            <a:r>
              <a:rPr lang="de-CH" sz="1600" dirty="0" smtClean="0"/>
              <a:t>Ranging from 250µm «Active Target» to 100µm «Passive Target»</a:t>
            </a:r>
          </a:p>
          <a:p>
            <a:r>
              <a:rPr lang="de-CH" sz="1600" dirty="0" smtClean="0"/>
              <a:t>Stop Rates based on MEG-measurements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72106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4667" y="3308600"/>
            <a:ext cx="923713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Stopping quality better in the case of Sub-surface beam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Separation quality 25% better at Wien-Filter for Sub-surface beam due to larger velocity difference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More gain going to smaller angles in Surface-case since Sub-surface already more optimal</a:t>
            </a:r>
          </a:p>
          <a:p>
            <a:r>
              <a:rPr lang="de-CH" dirty="0"/>
              <a:t> </a:t>
            </a:r>
            <a:r>
              <a:rPr lang="de-CH" dirty="0" smtClean="0"/>
              <a:t> </a:t>
            </a:r>
          </a:p>
          <a:p>
            <a:r>
              <a:rPr lang="de-CH" dirty="0"/>
              <a:t> </a:t>
            </a:r>
            <a:r>
              <a:rPr lang="de-CH" dirty="0" smtClean="0"/>
              <a:t>                                                                 </a:t>
            </a:r>
            <a:r>
              <a:rPr lang="de-CH" b="1" dirty="0" smtClean="0"/>
              <a:t>However</a:t>
            </a:r>
          </a:p>
          <a:p>
            <a:r>
              <a:rPr lang="de-CH" sz="1600" dirty="0" smtClean="0"/>
              <a:t>For optimal Sensitivity many factors must be taken into account: stopping-density/target thickness, statistics,</a:t>
            </a:r>
          </a:p>
          <a:p>
            <a:r>
              <a:rPr lang="de-CH" sz="1600" dirty="0" smtClean="0"/>
              <a:t>multiple scattering, radiative </a:t>
            </a:r>
            <a:r>
              <a:rPr lang="de-CH" sz="1600" dirty="0" err="1" smtClean="0"/>
              <a:t>background</a:t>
            </a:r>
            <a:r>
              <a:rPr lang="de-CH" sz="1600" dirty="0" smtClean="0"/>
              <a:t> </a:t>
            </a:r>
            <a:r>
              <a:rPr lang="de-CH" sz="1600" dirty="0" err="1" smtClean="0"/>
              <a:t>production</a:t>
            </a:r>
            <a:r>
              <a:rPr lang="de-CH" sz="1600" dirty="0" smtClean="0"/>
              <a:t>, </a:t>
            </a:r>
            <a:r>
              <a:rPr lang="de-CH" sz="1600" dirty="0" err="1" smtClean="0"/>
              <a:t>resolutions</a:t>
            </a:r>
            <a:r>
              <a:rPr lang="de-CH" sz="1600" dirty="0" smtClean="0"/>
              <a:t> </a:t>
            </a:r>
            <a:r>
              <a:rPr lang="de-CH" sz="1600" dirty="0" smtClean="0">
                <a:solidFill>
                  <a:srgbClr val="00FF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de-CH" sz="1600" dirty="0" smtClean="0">
                <a:solidFill>
                  <a:srgbClr val="00FF00"/>
                </a:solidFill>
                <a:ea typeface="Wingdings"/>
                <a:cs typeface="Wingdings"/>
                <a:sym typeface="Wingdings"/>
              </a:rPr>
              <a:t> Points </a:t>
            </a:r>
            <a:r>
              <a:rPr lang="de-CH" sz="1600" dirty="0" err="1" smtClean="0">
                <a:solidFill>
                  <a:srgbClr val="00FF00"/>
                </a:solidFill>
                <a:ea typeface="Wingdings"/>
                <a:cs typeface="Wingdings"/>
                <a:sym typeface="Wingdings"/>
              </a:rPr>
              <a:t>to</a:t>
            </a:r>
            <a:r>
              <a:rPr lang="de-CH" sz="1600" dirty="0" smtClean="0">
                <a:solidFill>
                  <a:srgbClr val="00FF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de-CH" sz="1600" dirty="0" err="1" smtClean="0">
                <a:solidFill>
                  <a:srgbClr val="00FF00"/>
                </a:solidFill>
                <a:ea typeface="Wingdings"/>
                <a:cs typeface="Wingdings"/>
                <a:sym typeface="Wingdings"/>
              </a:rPr>
              <a:t>Thinner</a:t>
            </a:r>
            <a:r>
              <a:rPr lang="de-CH" sz="1600" dirty="0" smtClean="0">
                <a:solidFill>
                  <a:srgbClr val="00FF00"/>
                </a:solidFill>
                <a:ea typeface="Wingdings"/>
                <a:cs typeface="Wingdings"/>
                <a:sym typeface="Wingdings"/>
              </a:rPr>
              <a:t> Target </a:t>
            </a:r>
            <a:r>
              <a:rPr lang="de-CH" sz="1600" dirty="0" err="1" smtClean="0">
                <a:solidFill>
                  <a:srgbClr val="00FF00"/>
                </a:solidFill>
                <a:ea typeface="Wingdings"/>
                <a:cs typeface="Wingdings"/>
                <a:sym typeface="Wingdings"/>
              </a:rPr>
              <a:t>solution</a:t>
            </a:r>
            <a:endParaRPr lang="de-CH" sz="1600" dirty="0" smtClean="0">
              <a:solidFill>
                <a:srgbClr val="00FF00"/>
              </a:solidFill>
            </a:endParaRPr>
          </a:p>
          <a:p>
            <a:endParaRPr lang="de-CH" sz="1600" dirty="0" smtClean="0"/>
          </a:p>
          <a:p>
            <a:endParaRPr lang="de-CH" sz="800" dirty="0" smtClean="0"/>
          </a:p>
          <a:p>
            <a:r>
              <a:rPr lang="de-CH" dirty="0" smtClean="0">
                <a:solidFill>
                  <a:srgbClr val="00FF00"/>
                </a:solidFill>
              </a:rPr>
              <a:t>       Baseline MEG Solution with the Thinner Target  chosen: </a:t>
            </a:r>
            <a:r>
              <a:rPr lang="de-CH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beam, 140 µm Target at 15</a:t>
            </a:r>
            <a:r>
              <a:rPr lang="de-CH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</a:t>
            </a:r>
          </a:p>
          <a:p>
            <a:endParaRPr lang="de-CH" sz="1200" b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de-CH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                </a:t>
            </a:r>
            <a:r>
              <a:rPr lang="de-CH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Target material &amp; </a:t>
            </a:r>
            <a:r>
              <a:rPr lang="de-CH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degrader</a:t>
            </a:r>
            <a:r>
              <a:rPr lang="de-CH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combintion</a:t>
            </a:r>
            <a:r>
              <a:rPr lang="de-CH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currently</a:t>
            </a:r>
            <a:r>
              <a:rPr lang="de-CH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under</a:t>
            </a:r>
            <a:r>
              <a:rPr lang="de-CH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b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study</a:t>
            </a:r>
            <a:r>
              <a:rPr lang="de-CH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G4BL</a:t>
            </a:r>
            <a:endParaRPr lang="de-CH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endParaRPr lang="de-CH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338667" y="5303854"/>
            <a:ext cx="8305800" cy="1052495"/>
          </a:xfrm>
          <a:prstGeom prst="roundRect">
            <a:avLst/>
          </a:prstGeom>
          <a:noFill/>
          <a:ln w="28575"/>
          <a:effectLst>
            <a:glow rad="50800">
              <a:srgbClr val="00FF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84667" y="2074333"/>
            <a:ext cx="3998018" cy="778934"/>
          </a:xfrm>
          <a:prstGeom prst="round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6592"/>
            <a:ext cx="2486121" cy="710855"/>
          </a:xfrm>
        </p:spPr>
        <p:txBody>
          <a:bodyPr/>
          <a:lstStyle/>
          <a:p>
            <a:r>
              <a:rPr lang="de-CH" dirty="0" smtClean="0"/>
              <a:t>Conclusions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473200" y="1244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178116" y="286622"/>
            <a:ext cx="4830416" cy="2896844"/>
            <a:chOff x="4227051" y="3249956"/>
            <a:chExt cx="4916949" cy="31400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27051" y="3249956"/>
              <a:ext cx="4916949" cy="314003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090140" y="5008100"/>
              <a:ext cx="13670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“Sub-Surface”</a:t>
              </a:r>
            </a:p>
            <a:p>
              <a:r>
                <a:rPr lang="en-GB" dirty="0" smtClean="0">
                  <a:solidFill>
                    <a:srgbClr val="3366FF"/>
                  </a:solidFill>
                </a:rPr>
                <a:t>“Surface”</a:t>
              </a:r>
              <a:r>
                <a:rPr lang="en-GB" dirty="0" smtClean="0">
                  <a:solidFill>
                    <a:srgbClr val="FF0000"/>
                  </a:solidFill>
                </a:rPr>
                <a:t>   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4667" y="1031439"/>
            <a:ext cx="3998018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From extensive MC-study 2 solutions with</a:t>
            </a:r>
          </a:p>
          <a:p>
            <a:r>
              <a:rPr lang="de-CH" sz="1600" dirty="0" smtClean="0"/>
              <a:t>minimal target thickness meet the baseline</a:t>
            </a:r>
          </a:p>
          <a:p>
            <a:r>
              <a:rPr lang="de-CH" sz="1600" dirty="0" smtClean="0"/>
              <a:t>detector sensitivity/rate goal:</a:t>
            </a:r>
          </a:p>
          <a:p>
            <a:endParaRPr lang="de-CH" dirty="0"/>
          </a:p>
          <a:p>
            <a:pPr marL="400050" indent="-400050">
              <a:buAutoNum type="romanLcParenBoth"/>
            </a:pPr>
            <a:r>
              <a:rPr lang="de-CH" dirty="0" smtClean="0">
                <a:solidFill>
                  <a:srgbClr val="00FF00"/>
                </a:solidFill>
              </a:rPr>
              <a:t>Surface beam, 140 µm Target at 15</a:t>
            </a:r>
            <a:r>
              <a:rPr lang="de-CH" dirty="0" smtClean="0">
                <a:solidFill>
                  <a:srgbClr val="00FF00"/>
                </a:solidFill>
                <a:sym typeface="Symbol"/>
              </a:rPr>
              <a:t></a:t>
            </a:r>
          </a:p>
          <a:p>
            <a:pPr marL="400050" indent="-400050">
              <a:buAutoNum type="romanLcParenBoth"/>
            </a:pPr>
            <a:r>
              <a:rPr lang="de-CH" dirty="0" smtClean="0">
                <a:solidFill>
                  <a:srgbClr val="00FF00"/>
                </a:solidFill>
                <a:sym typeface="Symbol"/>
              </a:rPr>
              <a:t>Sub-surface beam 160 µm Target at 15</a:t>
            </a:r>
            <a:endParaRPr lang="en-GB" dirty="0">
              <a:solidFill>
                <a:srgbClr val="00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0923" y="968401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de-CH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</a:t>
            </a:r>
            <a:endParaRPr lang="en-GB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73826" y="1136353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20</a:t>
            </a:r>
            <a:endParaRPr lang="en-GB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06007" y="793797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20</a:t>
            </a:r>
            <a:endParaRPr lang="en-GB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3323" y="1347220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de-CH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</a:t>
            </a:r>
            <a:endParaRPr lang="en-GB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 rot="2243932">
            <a:off x="7796474" y="2386016"/>
            <a:ext cx="1286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rPr>
              <a:t>Shows Sub-surface </a:t>
            </a:r>
          </a:p>
          <a:p>
            <a:r>
              <a:rPr lang="en-US" sz="1200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rPr>
              <a:t>Looks Preferential</a:t>
            </a:r>
          </a:p>
          <a:p>
            <a:r>
              <a:rPr lang="en-US" sz="1200" dirty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rPr>
              <a:t> </a:t>
            </a:r>
            <a:r>
              <a:rPr lang="en-US" sz="1200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rPr>
              <a:t>        </a:t>
            </a:r>
            <a:r>
              <a:rPr lang="en-US" sz="1200" dirty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rPr>
              <a:t> </a:t>
            </a:r>
            <a:r>
              <a:rPr lang="en-US" sz="1200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rPr>
              <a:t> But!</a:t>
            </a:r>
            <a:endParaRPr lang="en-US" sz="1200" dirty="0">
              <a:solidFill>
                <a:srgbClr val="00FF00"/>
              </a:solidFill>
              <a:effectLst>
                <a:outerShdw blurRad="50800" dist="38100" dir="18900000" algn="b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9015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19747185">
            <a:off x="394147" y="669073"/>
            <a:ext cx="7924800" cy="3548924"/>
          </a:xfrm>
        </p:spPr>
        <p:txBody>
          <a:bodyPr/>
          <a:lstStyle/>
          <a:p>
            <a:r>
              <a:rPr lang="en-GB" sz="4000" dirty="0" smtClean="0"/>
              <a:t>     MEG II  2015/2016</a:t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               Start-up</a:t>
            </a:r>
            <a:br>
              <a:rPr lang="en-GB" sz="4000" dirty="0" smtClean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 smtClean="0"/>
              <a:t>                      Strategy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87520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657163">
            <a:off x="4190251" y="3252620"/>
            <a:ext cx="1609274" cy="12252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803" y="2217120"/>
            <a:ext cx="1909974" cy="14324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243" y="1315943"/>
            <a:ext cx="1846389" cy="276169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0596" y="45363"/>
            <a:ext cx="6851881" cy="558683"/>
          </a:xfrm>
        </p:spPr>
        <p:txBody>
          <a:bodyPr/>
          <a:lstStyle/>
          <a:p>
            <a:r>
              <a:rPr lang="en-GB" dirty="0" smtClean="0"/>
              <a:t>   MEG II Beam Start-up Scenario 2015/16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84707">
            <a:off x="4904052" y="906691"/>
            <a:ext cx="936271" cy="7562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575" y="581366"/>
            <a:ext cx="4403770" cy="2708433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9DF13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Major Changes to MEG Detectors &amp; Equipment</a:t>
            </a:r>
          </a:p>
          <a:p>
            <a:endParaRPr lang="en-GB" sz="8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New DC system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New Target system Passive/ATAR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RDC background suppression system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New </a:t>
            </a:r>
            <a:r>
              <a:rPr lang="en-GB" sz="16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pix</a:t>
            </a: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-TC system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Modified </a:t>
            </a:r>
            <a:r>
              <a:rPr lang="en-GB" sz="16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LXe</a:t>
            </a: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Detector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End-cap Modifications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New Front-end Electronics Digitization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New Trigger System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Modified DAQ</a:t>
            </a:r>
            <a:endParaRPr lang="en-GB" sz="16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793412">
            <a:off x="6559796" y="636672"/>
            <a:ext cx="2353182" cy="16209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3740">
            <a:off x="6271360" y="4326089"/>
            <a:ext cx="2717340" cy="17162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72049">
            <a:off x="4261500" y="1275800"/>
            <a:ext cx="1128853" cy="1198207"/>
          </a:xfrm>
          <a:prstGeom prst="rect">
            <a:avLst/>
          </a:prstGeom>
        </p:spPr>
      </p:pic>
      <p:pic>
        <p:nvPicPr>
          <p:cNvPr id="12" name="Picture 11" descr="Assieme360.pdf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84" t="15381" r="38857" b="64138"/>
          <a:stretch/>
        </p:blipFill>
        <p:spPr>
          <a:xfrm rot="19702277">
            <a:off x="3297426" y="4085140"/>
            <a:ext cx="4670895" cy="14420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2331" y="5332481"/>
            <a:ext cx="1203563" cy="10204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9411" y="3308431"/>
            <a:ext cx="3879187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Due to availability of Front-end electronics</a:t>
            </a:r>
          </a:p>
          <a:p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Foresee – </a:t>
            </a:r>
            <a:r>
              <a:rPr lang="en-GB" sz="1600" b="1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Staged Start-up</a:t>
            </a:r>
          </a:p>
          <a:p>
            <a:endParaRPr lang="en-GB" sz="800" dirty="0">
              <a:solidFill>
                <a:srgbClr val="00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b="1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2015 – “Pre-engineering Run” </a:t>
            </a: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– </a:t>
            </a:r>
            <a:r>
              <a:rPr lang="en-GB" dirty="0" smtClean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Priorities:</a:t>
            </a:r>
            <a:endParaRPr lang="en-GB" dirty="0" smtClean="0">
              <a:solidFill>
                <a:srgbClr val="00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1.    </a:t>
            </a:r>
            <a:r>
              <a:rPr lang="en-GB" sz="16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echanical integrity &amp; functionality of </a:t>
            </a:r>
          </a:p>
          <a:p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  MEG II upgrade design</a:t>
            </a:r>
          </a:p>
          <a:p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2.    Allow design corrections/modification well</a:t>
            </a:r>
          </a:p>
          <a:p>
            <a:r>
              <a:rPr lang="en-GB" sz="16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 before 2016 Engineering Run</a:t>
            </a:r>
          </a:p>
          <a:p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3.   Allow meaningful detector/Equip. test</a:t>
            </a:r>
          </a:p>
          <a:p>
            <a:endParaRPr lang="en-GB" sz="800" dirty="0" smtClean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b="1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2016 – Full “Engineering Run” </a:t>
            </a:r>
          </a:p>
          <a:p>
            <a:r>
              <a:rPr lang="en-GB" sz="16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Full functionality test with Calibrations</a:t>
            </a:r>
          </a:p>
          <a:p>
            <a:r>
              <a:rPr lang="en-GB" sz="1600" b="1" dirty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1600" b="1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&amp;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est Data</a:t>
            </a:r>
            <a:r>
              <a:rPr lang="en-GB" b="1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endParaRPr lang="en-GB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GB" dirty="0"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8600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38385"/>
            <a:ext cx="9144000" cy="5910970"/>
            <a:chOff x="0" y="38385"/>
            <a:chExt cx="9144000" cy="591097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8385"/>
              <a:ext cx="9144000" cy="591097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074504" y="4551622"/>
              <a:ext cx="433833" cy="48908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HE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Starts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6</a:t>
              </a:r>
              <a:r>
                <a:rPr lang="en-GB" sz="800" b="1" baseline="30000" dirty="0" smtClean="0">
                  <a:solidFill>
                    <a:schemeClr val="bg1"/>
                  </a:solidFill>
                </a:rPr>
                <a:t>th</a:t>
              </a:r>
              <a:r>
                <a:rPr lang="en-GB" sz="800" b="1" dirty="0" smtClean="0">
                  <a:solidFill>
                    <a:schemeClr val="bg1"/>
                  </a:solidFill>
                </a:rPr>
                <a:t> MAY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283225">
            <a:off x="1619840" y="2217142"/>
            <a:ext cx="5442516" cy="20005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   </a:t>
            </a:r>
            <a:r>
              <a:rPr lang="en-GB" dirty="0" smtClean="0">
                <a:solidFill>
                  <a:srgbClr val="00FF00"/>
                </a:solidFill>
              </a:rPr>
              <a:t>Allows the Mechanical Integrity of the MEG II design</a:t>
            </a:r>
          </a:p>
          <a:p>
            <a:r>
              <a:rPr lang="en-GB" dirty="0">
                <a:solidFill>
                  <a:srgbClr val="00FF00"/>
                </a:solidFill>
              </a:rPr>
              <a:t> </a:t>
            </a:r>
            <a:r>
              <a:rPr lang="en-GB" dirty="0" smtClean="0">
                <a:solidFill>
                  <a:srgbClr val="00FF00"/>
                </a:solidFill>
              </a:rPr>
              <a:t>        to be tested</a:t>
            </a:r>
          </a:p>
          <a:p>
            <a:endParaRPr lang="en-GB" sz="800" dirty="0" smtClean="0">
              <a:solidFill>
                <a:srgbClr val="00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FF00"/>
                </a:solidFill>
              </a:rPr>
              <a:t> </a:t>
            </a:r>
            <a:r>
              <a:rPr lang="en-GB" dirty="0" smtClean="0">
                <a:solidFill>
                  <a:srgbClr val="00FF00"/>
                </a:solidFill>
              </a:rPr>
              <a:t>  Allows full </a:t>
            </a:r>
            <a:r>
              <a:rPr lang="en-GB" dirty="0">
                <a:solidFill>
                  <a:srgbClr val="00FF00"/>
                </a:solidFill>
              </a:rPr>
              <a:t>B</a:t>
            </a:r>
            <a:r>
              <a:rPr lang="en-GB" dirty="0" smtClean="0">
                <a:solidFill>
                  <a:srgbClr val="00FF00"/>
                </a:solidFill>
              </a:rPr>
              <a:t>eam Optimization with New Target </a:t>
            </a:r>
          </a:p>
          <a:p>
            <a:r>
              <a:rPr lang="en-GB" dirty="0">
                <a:solidFill>
                  <a:srgbClr val="00FF00"/>
                </a:solidFill>
              </a:rPr>
              <a:t> </a:t>
            </a:r>
            <a:r>
              <a:rPr lang="en-GB" dirty="0" smtClean="0">
                <a:solidFill>
                  <a:srgbClr val="00FF00"/>
                </a:solidFill>
              </a:rPr>
              <a:t>       + Degrader System</a:t>
            </a:r>
          </a:p>
          <a:p>
            <a:endParaRPr lang="en-GB" sz="800" dirty="0" smtClean="0">
              <a:solidFill>
                <a:srgbClr val="00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FF00"/>
                </a:solidFill>
              </a:rPr>
              <a:t> </a:t>
            </a:r>
            <a:r>
              <a:rPr lang="en-GB" dirty="0" smtClean="0">
                <a:solidFill>
                  <a:srgbClr val="00FF00"/>
                </a:solidFill>
              </a:rPr>
              <a:t>   Allows Michel </a:t>
            </a:r>
            <a:r>
              <a:rPr lang="en-GB" dirty="0">
                <a:solidFill>
                  <a:srgbClr val="00FF00"/>
                </a:solidFill>
              </a:rPr>
              <a:t>B</a:t>
            </a:r>
            <a:r>
              <a:rPr lang="en-GB" dirty="0" smtClean="0">
                <a:solidFill>
                  <a:srgbClr val="00FF00"/>
                </a:solidFill>
              </a:rPr>
              <a:t>eam Test of </a:t>
            </a:r>
            <a:r>
              <a:rPr lang="en-GB" dirty="0" err="1" smtClean="0">
                <a:solidFill>
                  <a:srgbClr val="00FF00"/>
                </a:solidFill>
              </a:rPr>
              <a:t>PixTC</a:t>
            </a:r>
            <a:r>
              <a:rPr lang="en-GB" dirty="0" smtClean="0">
                <a:solidFill>
                  <a:srgbClr val="00FF00"/>
                </a:solidFill>
              </a:rPr>
              <a:t> Detector IMPORTANT</a:t>
            </a:r>
            <a:endParaRPr lang="en-GB" dirty="0">
              <a:solidFill>
                <a:srgbClr val="00FF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36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5400" y="47101"/>
            <a:ext cx="9118600" cy="5402312"/>
            <a:chOff x="1574" y="1717"/>
            <a:chExt cx="13400" cy="7129"/>
          </a:xfrm>
        </p:grpSpPr>
        <p:pic>
          <p:nvPicPr>
            <p:cNvPr id="8" name="Picture 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931"/>
            <a:stretch/>
          </p:blipFill>
          <p:spPr bwMode="auto">
            <a:xfrm>
              <a:off x="1574" y="1717"/>
              <a:ext cx="13400" cy="7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ounded Rectangle 1"/>
            <p:cNvSpPr>
              <a:spLocks noChangeArrowheads="1"/>
            </p:cNvSpPr>
            <p:nvPr/>
          </p:nvSpPr>
          <p:spPr bwMode="auto">
            <a:xfrm>
              <a:off x="2490" y="1724"/>
              <a:ext cx="10143" cy="900"/>
            </a:xfrm>
            <a:prstGeom prst="roundRect">
              <a:avLst>
                <a:gd name="adj" fmla="val 16667"/>
              </a:avLst>
            </a:prstGeom>
            <a:solidFill>
              <a:srgbClr val="E0686E"/>
            </a:solidFill>
            <a:ln w="9525">
              <a:solidFill>
                <a:srgbClr val="4A7EBB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mbria" charset="0"/>
                  <a:ea typeface="ÇlÇr ñæí©" charset="0"/>
                </a:rPr>
                <a:t>2016 Setup, Engineering &amp; Data-Taking Run</a:t>
              </a: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67983" y="5452207"/>
            <a:ext cx="6020999" cy="923330"/>
          </a:xfrm>
          <a:prstGeom prst="rect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dirty="0" smtClean="0"/>
              <a:t>               </a:t>
            </a:r>
            <a:r>
              <a:rPr lang="en-GB" sz="1600" dirty="0" smtClean="0"/>
              <a:t>2016 Shutdown Not Fixed Yet – though likely to be 6 months</a:t>
            </a:r>
          </a:p>
          <a:p>
            <a:endParaRPr lang="en-GB" sz="400" dirty="0" smtClean="0"/>
          </a:p>
          <a:p>
            <a:r>
              <a:rPr lang="en-GB" sz="1600" dirty="0" smtClean="0"/>
              <a:t>           </a:t>
            </a:r>
            <a:r>
              <a:rPr lang="en-GB" sz="1600" dirty="0" smtClean="0">
                <a:solidFill>
                  <a:srgbClr val="00FF00"/>
                </a:solidFill>
              </a:rPr>
              <a:t>  MEG Engineering &amp; Data Run Scenario fits well to this allows possible</a:t>
            </a:r>
          </a:p>
          <a:p>
            <a:r>
              <a:rPr lang="en-GB" sz="1600" dirty="0">
                <a:solidFill>
                  <a:srgbClr val="00FF00"/>
                </a:solidFill>
              </a:rPr>
              <a:t> </a:t>
            </a:r>
            <a:r>
              <a:rPr lang="en-GB" sz="1600" dirty="0" smtClean="0">
                <a:solidFill>
                  <a:srgbClr val="00FF00"/>
                </a:solidFill>
              </a:rPr>
              <a:t>   29D Michel Trigger/DAQ debugging setup +  120D </a:t>
            </a:r>
            <a:r>
              <a:rPr lang="en-GB" sz="1600" dirty="0" err="1" smtClean="0">
                <a:solidFill>
                  <a:srgbClr val="00FF00"/>
                </a:solidFill>
              </a:rPr>
              <a:t>Muon</a:t>
            </a:r>
            <a:r>
              <a:rPr lang="en-GB" sz="1600" dirty="0">
                <a:solidFill>
                  <a:srgbClr val="00FF00"/>
                </a:solidFill>
              </a:rPr>
              <a:t> </a:t>
            </a:r>
            <a:r>
              <a:rPr lang="en-GB" sz="1600" dirty="0" smtClean="0">
                <a:solidFill>
                  <a:srgbClr val="00FF00"/>
                </a:solidFill>
              </a:rPr>
              <a:t>data-taking </a:t>
            </a:r>
            <a:r>
              <a:rPr lang="en-GB" sz="1600" dirty="0">
                <a:solidFill>
                  <a:srgbClr val="00FF00"/>
                </a:solidFill>
              </a:rPr>
              <a:t>R</a:t>
            </a:r>
            <a:r>
              <a:rPr lang="en-GB" sz="1600" dirty="0" smtClean="0">
                <a:solidFill>
                  <a:srgbClr val="00FF00"/>
                </a:solidFill>
              </a:rPr>
              <a:t>un</a:t>
            </a:r>
            <a:endParaRPr lang="en-GB" sz="1600" dirty="0">
              <a:solidFill>
                <a:srgbClr val="00FF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423873" y="4852649"/>
            <a:ext cx="423319" cy="37279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127000">
              <a:srgbClr val="FF0000">
                <a:alpha val="40000"/>
              </a:srgbClr>
            </a:glow>
            <a:outerShdw blurRad="50800" dist="42924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3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85975"/>
            <a:ext cx="7924800" cy="710855"/>
          </a:xfrm>
        </p:spPr>
        <p:txBody>
          <a:bodyPr/>
          <a:lstStyle/>
          <a:p>
            <a:r>
              <a:rPr lang="en-GB" dirty="0" smtClean="0"/>
              <a:t>           Conclusions </a:t>
            </a:r>
            <a:r>
              <a:rPr lang="en-GB" dirty="0" err="1" smtClean="0"/>
              <a:t>Beamtime</a:t>
            </a:r>
            <a:r>
              <a:rPr lang="en-GB" dirty="0" smtClean="0"/>
              <a:t> 2015/2016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9850" y="952582"/>
            <a:ext cx="8174033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2015:  “Pre-engineering Run” Possible</a:t>
            </a:r>
            <a:r>
              <a:rPr lang="en-GB" sz="20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000" dirty="0" smtClean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GB" sz="800" dirty="0" smtClean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Scheduling determined by usage of 600 kV spin rotator</a:t>
            </a:r>
          </a:p>
          <a:p>
            <a:endParaRPr lang="en-GB" sz="400" dirty="0" smtClean="0">
              <a:solidFill>
                <a:srgbClr val="00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GB" sz="400" dirty="0" smtClean="0">
              <a:solidFill>
                <a:srgbClr val="00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Would mean 2015 for MEG II confirmation of design integrity + beam optimization </a:t>
            </a:r>
          </a:p>
          <a:p>
            <a:r>
              <a:rPr lang="en-GB" dirty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+ </a:t>
            </a:r>
            <a:r>
              <a:rPr lang="en-GB" dirty="0" err="1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PixTC</a:t>
            </a: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beam test</a:t>
            </a:r>
          </a:p>
          <a:p>
            <a:endParaRPr lang="en-GB" sz="400" dirty="0" smtClean="0">
              <a:solidFill>
                <a:srgbClr val="00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This also seamlessly matches our 2016 setup &amp; Engineering Run scenario</a:t>
            </a:r>
          </a:p>
          <a:p>
            <a:pPr marL="285750" indent="-285750">
              <a:buFont typeface="Arial"/>
              <a:buChar char="•"/>
            </a:pPr>
            <a:endParaRPr lang="en-GB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2016:  Full Engineering Run Possible</a:t>
            </a:r>
          </a:p>
          <a:p>
            <a:endParaRPr lang="en-GB" dirty="0" smtClean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Accelerator shutdown NOT currently known </a:t>
            </a:r>
          </a:p>
          <a:p>
            <a:endParaRPr lang="en-GB" sz="400" dirty="0" smtClean="0">
              <a:solidFill>
                <a:srgbClr val="00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Likely to be 6 Months</a:t>
            </a:r>
          </a:p>
          <a:p>
            <a:endParaRPr lang="en-GB" sz="400" dirty="0" smtClean="0">
              <a:solidFill>
                <a:srgbClr val="00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MEG II cannot be ready BEFORE end-of-June 2016 ANYWAY – Matches delayed shutdown</a:t>
            </a:r>
          </a:p>
          <a:p>
            <a:endParaRPr lang="en-GB" sz="400" dirty="0" smtClean="0">
              <a:solidFill>
                <a:srgbClr val="FF66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Can achieve a 29D Michel Debugging run + 120D </a:t>
            </a:r>
            <a:r>
              <a:rPr lang="en-GB" dirty="0" err="1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</a:t>
            </a:r>
            <a:r>
              <a:rPr lang="en-GB" dirty="0" err="1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uon</a:t>
            </a:r>
            <a:r>
              <a:rPr lang="en-GB" dirty="0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debugging/calibration Run</a:t>
            </a:r>
          </a:p>
          <a:p>
            <a:r>
              <a:rPr lang="en-GB" dirty="0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irrespective 0f 2015 beam</a:t>
            </a:r>
          </a:p>
          <a:p>
            <a:endParaRPr lang="en-GB" dirty="0">
              <a:solidFill>
                <a:srgbClr val="FF66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dirty="0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   </a:t>
            </a:r>
            <a:endParaRPr lang="en-GB" dirty="0"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9028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20340940">
            <a:off x="2126151" y="1952070"/>
            <a:ext cx="3399183" cy="710855"/>
          </a:xfrm>
        </p:spPr>
        <p:txBody>
          <a:bodyPr/>
          <a:lstStyle/>
          <a:p>
            <a:r>
              <a:rPr lang="en-GB" sz="5400" dirty="0" smtClean="0"/>
              <a:t>BACKUP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249076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6165850"/>
            <a:chOff x="0" y="0"/>
            <a:chExt cx="9144000" cy="6165850"/>
          </a:xfrm>
        </p:grpSpPr>
        <p:pic>
          <p:nvPicPr>
            <p:cNvPr id="6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" b="15263"/>
            <a:stretch>
              <a:fillRect/>
            </a:stretch>
          </p:blipFill>
          <p:spPr bwMode="auto">
            <a:xfrm>
              <a:off x="0" y="0"/>
              <a:ext cx="9144000" cy="616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106056" y="4551622"/>
              <a:ext cx="433833" cy="48908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HE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Starts</a:t>
              </a:r>
            </a:p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6</a:t>
              </a:r>
              <a:r>
                <a:rPr lang="en-GB" sz="800" b="1" baseline="30000" dirty="0" smtClean="0">
                  <a:solidFill>
                    <a:schemeClr val="bg1"/>
                  </a:solidFill>
                </a:rPr>
                <a:t>th</a:t>
              </a:r>
              <a:r>
                <a:rPr lang="en-GB" sz="800" b="1" dirty="0" smtClean="0">
                  <a:solidFill>
                    <a:schemeClr val="bg1"/>
                  </a:solidFill>
                </a:rPr>
                <a:t> MAY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Peter-Raymond Kettle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182080">
            <a:off x="2812241" y="5256724"/>
            <a:ext cx="1752027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en-GB" b="1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Months Version</a:t>
            </a:r>
            <a:endParaRPr lang="en-GB" b="1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20283225">
            <a:off x="2848920" y="2758465"/>
            <a:ext cx="2783447" cy="1200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   Possibly most likely Scenario</a:t>
            </a:r>
          </a:p>
          <a:p>
            <a:r>
              <a:rPr lang="en-GB" dirty="0" smtClean="0"/>
              <a:t>       </a:t>
            </a:r>
            <a:r>
              <a:rPr lang="en-GB" dirty="0" smtClean="0">
                <a:solidFill>
                  <a:srgbClr val="00FF00"/>
                </a:solidFill>
              </a:rPr>
              <a:t>Detector Setup + testing</a:t>
            </a:r>
          </a:p>
          <a:p>
            <a:r>
              <a:rPr lang="en-GB" dirty="0" smtClean="0">
                <a:solidFill>
                  <a:srgbClr val="00FF00"/>
                </a:solidFill>
              </a:rPr>
              <a:t>           +  Beam Setup</a:t>
            </a:r>
            <a:endParaRPr lang="en-GB" dirty="0">
              <a:solidFill>
                <a:srgbClr val="00FF00"/>
              </a:solidFill>
            </a:endParaRPr>
          </a:p>
          <a:p>
            <a:r>
              <a:rPr lang="en-GB" dirty="0" smtClean="0"/>
              <a:t>  NO Michel Testing Possible!!!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120537" y="6033003"/>
            <a:ext cx="4088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Continues with 2016 Setup &amp; Engineering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62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3974502" y="2492729"/>
            <a:ext cx="5169498" cy="29514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  <a:scene3d>
            <a:camera prst="orthographicFront"/>
            <a:lightRig rig="glow" dir="t">
              <a:rot lat="0" lon="0" rev="6360000"/>
            </a:lightRig>
          </a:scene3d>
          <a:sp3d contourW="1000" prstMaterial="flat">
            <a:contourClr>
              <a:schemeClr val="accent2">
                <a:satMod val="30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GB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7878"/>
            <a:ext cx="9144000" cy="35152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638029" y="4928325"/>
            <a:ext cx="1321235" cy="54100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contourClr>
              <a:schemeClr val="accent2">
                <a:satMod val="30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GB" sz="2300" dirty="0" smtClean="0"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11798" y="57955"/>
            <a:ext cx="7137287" cy="507831"/>
          </a:xfrm>
        </p:spPr>
        <p:txBody>
          <a:bodyPr/>
          <a:lstStyle/>
          <a:p>
            <a:r>
              <a:rPr lang="en-US" sz="3000" b="1" cap="none" dirty="0" smtClean="0"/>
              <a:t>PiE5 Layout </a:t>
            </a:r>
            <a:r>
              <a:rPr lang="en-US" sz="3000" b="1" cap="none" dirty="0"/>
              <a:t>S</a:t>
            </a:r>
            <a:r>
              <a:rPr lang="en-US" sz="3000" b="1" cap="none" dirty="0" smtClean="0"/>
              <a:t>cheme for MEG II &amp; Mu3e</a:t>
            </a:r>
            <a:endParaRPr lang="en-US" sz="3000" b="1" cap="none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004" y="4589552"/>
            <a:ext cx="926631" cy="8399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9330" y="2492729"/>
            <a:ext cx="2453305" cy="21323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7122" y="4728889"/>
            <a:ext cx="336004" cy="8657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1759" y="2492729"/>
            <a:ext cx="3974502" cy="3057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glow" dir="t">
              <a:rot lat="0" lon="0" rev="6360000"/>
            </a:lightRig>
          </a:scene3d>
          <a:sp3d contourW="1000" prstMaterial="flat">
            <a:contourClr>
              <a:schemeClr val="accent2">
                <a:satMod val="30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GB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3529" y="641053"/>
            <a:ext cx="84176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Both Experiments “MEG II” &amp; “Mu3e Phase I” need to share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P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iE5</a:t>
            </a:r>
          </a:p>
          <a:p>
            <a:endParaRPr lang="en-GB" sz="800" dirty="0" smtClean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Mu3e has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s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imilar beam requirements to MEG II 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O(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10</a:t>
            </a:r>
            <a:r>
              <a:rPr lang="en-GB" sz="16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8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)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 μ</a:t>
            </a:r>
            <a:r>
              <a:rPr lang="en-GB" sz="16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+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/s</a:t>
            </a:r>
            <a:r>
              <a:rPr lang="en-GB" sz="16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,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 28 MeV/c - </a:t>
            </a:r>
            <a:r>
              <a:rPr lang="en-GB" sz="16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ONLY πE5 possible!!!</a:t>
            </a:r>
          </a:p>
          <a:p>
            <a:endParaRPr lang="en-GB" sz="800" dirty="0" smtClean="0">
              <a:solidFill>
                <a:srgbClr val="FFC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Solution </a:t>
            </a:r>
            <a:r>
              <a:rPr lang="en-GB" sz="16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dirty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 </a:t>
            </a:r>
            <a:r>
              <a:rPr lang="en-GB" sz="16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Mu3e  “Compact </a:t>
            </a:r>
            <a:r>
              <a:rPr lang="en-GB" sz="1600" dirty="0" err="1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Muon</a:t>
            </a:r>
            <a:r>
              <a:rPr lang="en-GB" sz="16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 Beam Line” 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U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ltra-compact  beam line  - Allowing both</a:t>
            </a:r>
          </a:p>
          <a:p>
            <a:r>
              <a:rPr lang="en-GB" sz="1600" dirty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 </a:t>
            </a:r>
            <a:r>
              <a:rPr lang="en-GB" sz="16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  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 experiments to </a:t>
            </a:r>
            <a:r>
              <a:rPr lang="en-GB" sz="1600" b="1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CO-EXIST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sym typeface="Wingdings"/>
              </a:rPr>
              <a:t>with minimal switch-over &amp; without compromising the physics goals </a:t>
            </a:r>
            <a:endParaRPr lang="en-GB" sz="1600" dirty="0">
              <a:solidFill>
                <a:srgbClr val="FFC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4" y="4326410"/>
            <a:ext cx="878351" cy="98432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91151" y="3548630"/>
            <a:ext cx="200533" cy="10764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111300" y="5189263"/>
            <a:ext cx="2343297" cy="747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3117631" y="4798559"/>
            <a:ext cx="2150608" cy="7445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38100" dist="25400" dir="5400000" algn="br" rotWithShape="0">
              <a:srgbClr val="FF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963340" y="3994324"/>
            <a:ext cx="1878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Keep this part also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for Mu3e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480010" y="4389003"/>
            <a:ext cx="208005" cy="4533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212741">
            <a:off x="14851" y="4660061"/>
            <a:ext cx="2446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for good</a:t>
            </a: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eam-correlated </a:t>
            </a:r>
          </a:p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suppression</a:t>
            </a:r>
          </a:p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both experiments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4008783" y="6356350"/>
            <a:ext cx="3230217" cy="365125"/>
          </a:xfrm>
          <a:prstGeom prst="rect">
            <a:avLst/>
          </a:prstGeom>
        </p:spPr>
        <p:txBody>
          <a:bodyPr/>
          <a:lstStyle/>
          <a:p>
            <a:r>
              <a:rPr lang="en-US" sz="900" dirty="0" smtClean="0"/>
              <a:t>MEG Review Meeting 2015</a:t>
            </a:r>
            <a:endParaRPr lang="en-US" sz="900" dirty="0"/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z="900" dirty="0" smtClean="0"/>
              <a:t>Peter-Raymond Kettle</a:t>
            </a:r>
            <a:endParaRPr lang="en-US" sz="900" dirty="0"/>
          </a:p>
        </p:txBody>
      </p:sp>
      <p:sp>
        <p:nvSpPr>
          <p:cNvPr id="2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49084" y="6356350"/>
            <a:ext cx="585315" cy="365125"/>
          </a:xfrm>
          <a:prstGeom prst="rect">
            <a:avLst/>
          </a:prstGeom>
        </p:spPr>
        <p:txBody>
          <a:bodyPr/>
          <a:lstStyle/>
          <a:p>
            <a:pPr algn="r"/>
            <a:fld id="{38237106-F2ED-405E-BC33-CC3CF426205F}" type="slidenum">
              <a:rPr lang="en-US" sz="900" smtClean="0"/>
              <a:pPr algn="r"/>
              <a:t>2</a:t>
            </a:fld>
            <a:endParaRPr lang="en-US" sz="9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651" y="5502657"/>
            <a:ext cx="1057447" cy="6956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0240717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8" grpId="0" animBg="1"/>
      <p:bldP spid="18" grpId="1" animBg="1"/>
      <p:bldP spid="20" grpId="0"/>
      <p:bldP spid="20" grpId="1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9883" y="10946"/>
            <a:ext cx="6545711" cy="597011"/>
          </a:xfrm>
        </p:spPr>
        <p:txBody>
          <a:bodyPr/>
          <a:lstStyle/>
          <a:p>
            <a:r>
              <a:rPr lang="en-GB" dirty="0"/>
              <a:t>Mu3e CMBL Proof-of-Principle </a:t>
            </a:r>
            <a:r>
              <a:rPr lang="en-GB" dirty="0" smtClean="0"/>
              <a:t>Achieved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20113390">
            <a:off x="1391420" y="1815306"/>
            <a:ext cx="52347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!!!   GOOD NEWS  !!!</a:t>
            </a:r>
          </a:p>
          <a:p>
            <a:r>
              <a:rPr lang="en-GB" sz="2400" b="1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End of 2014</a:t>
            </a:r>
          </a:p>
          <a:p>
            <a:r>
              <a:rPr lang="en-GB" sz="2400" b="1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     Mu3e Proves BOTH Experiments </a:t>
            </a:r>
          </a:p>
          <a:p>
            <a:r>
              <a:rPr lang="en-GB" sz="2400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400" b="1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         can Co-exist in PiE5</a:t>
            </a:r>
            <a:endParaRPr lang="en-GB" sz="2400" b="1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149" y="681164"/>
            <a:ext cx="7639438" cy="572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79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0602" y="0"/>
            <a:ext cx="5680028" cy="56702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CH" b="1" dirty="0" err="1" smtClean="0"/>
              <a:t>Current</a:t>
            </a:r>
            <a:r>
              <a:rPr lang="de-CH" b="1" dirty="0" smtClean="0"/>
              <a:t> Beam Line Performance</a:t>
            </a:r>
            <a:endParaRPr lang="en-GB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5363714" y="2881286"/>
            <a:ext cx="3665425" cy="3599804"/>
            <a:chOff x="5363714" y="2756546"/>
            <a:chExt cx="3665425" cy="359980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63714" y="2756546"/>
              <a:ext cx="3665425" cy="359980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892002">
              <a:off x="5469510" y="3103923"/>
              <a:ext cx="1752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Horizontal Profile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892002">
              <a:off x="5542414" y="4617156"/>
              <a:ext cx="1503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Vertical Profile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07665" y="79513"/>
            <a:ext cx="3240088" cy="2133600"/>
            <a:chOff x="5789051" y="173831"/>
            <a:chExt cx="3240088" cy="2133600"/>
          </a:xfrm>
        </p:grpSpPr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789051" y="173831"/>
              <a:ext cx="3240088" cy="2133600"/>
            </a:xfrm>
            <a:prstGeom prst="rect">
              <a:avLst/>
            </a:prstGeom>
            <a:noFill/>
            <a:ln/>
            <a:effectLst>
              <a:outerShdw blurRad="63500" dist="53882" dir="2700000" algn="ctr" rotWithShape="0">
                <a:srgbClr val="4D4D4D">
                  <a:alpha val="7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 rot="892002">
              <a:off x="6792417" y="554235"/>
              <a:ext cx="15199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2-D Beam-spot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4678" y="3694097"/>
            <a:ext cx="3195639" cy="2154643"/>
            <a:chOff x="2168075" y="738901"/>
            <a:chExt cx="3195639" cy="215464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68075" y="738901"/>
              <a:ext cx="3195639" cy="215464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 rot="892002">
              <a:off x="3631732" y="951211"/>
              <a:ext cx="16105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n-GB" sz="2000" b="1" dirty="0" err="1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Separtor</a:t>
              </a:r>
              <a:r>
                <a:rPr lang="en-GB" sz="2000" b="1" dirty="0" smtClean="0">
                  <a:solidFill>
                    <a:srgbClr val="000000"/>
                  </a:solidFill>
                  <a:effectLst>
                    <a:glow rad="101600">
                      <a:srgbClr val="FF0000">
                        <a:alpha val="75000"/>
                      </a:srgbClr>
                    </a:glow>
                  </a:effectLst>
                </a:rPr>
                <a:t> Scan</a:t>
              </a: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98" y="710855"/>
            <a:ext cx="4376538" cy="2188269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 rot="5400000">
            <a:off x="759740" y="3038042"/>
            <a:ext cx="918511" cy="35552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>
            <a:off x="4008784" y="4397302"/>
            <a:ext cx="1181318" cy="35552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47425" y="1914505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l-GR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μ</a:t>
            </a:r>
            <a:r>
              <a:rPr lang="en-GB" b="1" baseline="30000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+</a:t>
            </a:r>
            <a:r>
              <a:rPr lang="en-GB" b="1" dirty="0" smtClean="0">
                <a:solidFill>
                  <a:srgbClr val="000000"/>
                </a:solidFill>
                <a:effectLst>
                  <a:glow rad="101600">
                    <a:srgbClr val="FF0000">
                      <a:alpha val="75000"/>
                    </a:srgbClr>
                  </a:glow>
                </a:effectLst>
              </a:rPr>
              <a:t> Momentum Spectrum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8279" y="5871420"/>
            <a:ext cx="3592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6600"/>
                </a:solidFill>
              </a:rPr>
              <a:t>8.1σ</a:t>
            </a:r>
            <a:r>
              <a:rPr lang="en-GB" sz="1600" baseline="-25000" dirty="0" smtClean="0">
                <a:solidFill>
                  <a:srgbClr val="FF6600"/>
                </a:solidFill>
              </a:rPr>
              <a:t>μ</a:t>
            </a:r>
            <a:r>
              <a:rPr lang="en-GB" sz="1600" dirty="0" smtClean="0">
                <a:solidFill>
                  <a:srgbClr val="FF6600"/>
                </a:solidFill>
              </a:rPr>
              <a:t> Separation ≈ 12 cm physical separation</a:t>
            </a:r>
          </a:p>
          <a:p>
            <a:pPr algn="ctr"/>
            <a:r>
              <a:rPr lang="en-GB" sz="1600" dirty="0" smtClean="0">
                <a:solidFill>
                  <a:srgbClr val="FF6600"/>
                </a:solidFill>
              </a:rPr>
              <a:t>at collimator  </a:t>
            </a:r>
            <a:endParaRPr lang="en-GB" sz="1600" baseline="-25000" dirty="0">
              <a:solidFill>
                <a:srgbClr val="FF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75087" y="2984640"/>
            <a:ext cx="3024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6600"/>
                </a:solidFill>
              </a:rPr>
              <a:t>(</a:t>
            </a:r>
            <a:r>
              <a:rPr lang="en-GB" sz="1600" dirty="0" err="1" smtClean="0">
                <a:solidFill>
                  <a:srgbClr val="FF6600"/>
                </a:solidFill>
              </a:rPr>
              <a:t>Δp</a:t>
            </a:r>
            <a:r>
              <a:rPr lang="en-GB" sz="1600" dirty="0" smtClean="0">
                <a:solidFill>
                  <a:srgbClr val="FF6600"/>
                </a:solidFill>
              </a:rPr>
              <a:t>/p)</a:t>
            </a:r>
            <a:r>
              <a:rPr lang="en-GB" sz="1600" baseline="-25000" dirty="0" smtClean="0">
                <a:solidFill>
                  <a:srgbClr val="FF6600"/>
                </a:solidFill>
              </a:rPr>
              <a:t>MAX</a:t>
            </a:r>
            <a:r>
              <a:rPr lang="en-GB" sz="1600" dirty="0" smtClean="0">
                <a:solidFill>
                  <a:srgbClr val="FF6600"/>
                </a:solidFill>
              </a:rPr>
              <a:t> ~7% FWHM (High Intensity)</a:t>
            </a:r>
            <a:endParaRPr lang="en-GB" sz="1600" baseline="-25000" dirty="0">
              <a:solidFill>
                <a:srgbClr val="FF66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02462" y="2227503"/>
            <a:ext cx="242124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6600"/>
                </a:solidFill>
              </a:rPr>
              <a:t>(</a:t>
            </a:r>
            <a:r>
              <a:rPr lang="en-GB" sz="1600" dirty="0" err="1" smtClean="0">
                <a:solidFill>
                  <a:srgbClr val="FF6600"/>
                </a:solidFill>
              </a:rPr>
              <a:t>R</a:t>
            </a:r>
            <a:r>
              <a:rPr lang="en-GB" sz="1600" baseline="-25000" dirty="0" err="1" smtClean="0">
                <a:solidFill>
                  <a:srgbClr val="FF6600"/>
                </a:solidFill>
              </a:rPr>
              <a:t>μ</a:t>
            </a:r>
            <a:r>
              <a:rPr lang="en-GB" sz="1600" baseline="-25000" dirty="0" smtClean="0">
                <a:solidFill>
                  <a:srgbClr val="FF6600"/>
                </a:solidFill>
              </a:rPr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)</a:t>
            </a:r>
            <a:r>
              <a:rPr lang="en-GB" sz="1600" baseline="-25000" dirty="0" smtClean="0">
                <a:solidFill>
                  <a:srgbClr val="FF6600"/>
                </a:solidFill>
              </a:rPr>
              <a:t>MAX </a:t>
            </a:r>
            <a:r>
              <a:rPr lang="en-GB" sz="1600" dirty="0">
                <a:solidFill>
                  <a:srgbClr val="FF6600"/>
                </a:solidFill>
              </a:rPr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&gt; 1⋅10</a:t>
            </a:r>
            <a:r>
              <a:rPr lang="en-GB" sz="1600" baseline="30000" dirty="0" smtClean="0">
                <a:solidFill>
                  <a:srgbClr val="FF6600"/>
                </a:solidFill>
              </a:rPr>
              <a:t>8</a:t>
            </a:r>
            <a:r>
              <a:rPr lang="en-GB" sz="1600" dirty="0" smtClean="0">
                <a:solidFill>
                  <a:srgbClr val="FF6600"/>
                </a:solidFill>
              </a:rPr>
              <a:t> μ</a:t>
            </a:r>
            <a:r>
              <a:rPr lang="en-GB" sz="1600" baseline="30000" dirty="0" smtClean="0">
                <a:solidFill>
                  <a:srgbClr val="FF6600"/>
                </a:solidFill>
              </a:rPr>
              <a:t>+</a:t>
            </a:r>
            <a:r>
              <a:rPr lang="en-GB" sz="1600" dirty="0" smtClean="0">
                <a:solidFill>
                  <a:srgbClr val="FF6600"/>
                </a:solidFill>
              </a:rPr>
              <a:t>s</a:t>
            </a:r>
            <a:r>
              <a:rPr lang="en-GB" sz="1600" baseline="30000" dirty="0" smtClean="0">
                <a:solidFill>
                  <a:srgbClr val="FF6600"/>
                </a:solidFill>
              </a:rPr>
              <a:t>-1</a:t>
            </a:r>
            <a:r>
              <a:rPr lang="en-GB" sz="1600" dirty="0" smtClean="0">
                <a:solidFill>
                  <a:srgbClr val="FF6600"/>
                </a:solidFill>
              </a:rPr>
              <a:t> at 2mA</a:t>
            </a:r>
            <a:endParaRPr lang="en-GB" sz="1600" dirty="0">
              <a:solidFill>
                <a:srgbClr val="FF6600"/>
              </a:solidFill>
            </a:endParaRPr>
          </a:p>
          <a:p>
            <a:r>
              <a:rPr lang="en-GB" sz="1600" dirty="0" smtClean="0">
                <a:solidFill>
                  <a:srgbClr val="FF6600"/>
                </a:solidFill>
              </a:rPr>
              <a:t>COBRA Centre (no Degrader</a:t>
            </a:r>
            <a:r>
              <a:rPr lang="en-GB" dirty="0" smtClean="0">
                <a:solidFill>
                  <a:srgbClr val="FF6600"/>
                </a:solidFill>
              </a:rPr>
              <a:t>)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19719357">
            <a:off x="4071985" y="5040286"/>
            <a:ext cx="1327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>
                <a:solidFill>
                  <a:srgbClr val="FF6600"/>
                </a:solidFill>
              </a:rPr>
              <a:t>σ</a:t>
            </a:r>
            <a:r>
              <a:rPr lang="en-GB" sz="1600" baseline="-25000" dirty="0" err="1">
                <a:solidFill>
                  <a:srgbClr val="FF6600"/>
                </a:solidFill>
              </a:rPr>
              <a:t>X,Y</a:t>
            </a:r>
            <a:r>
              <a:rPr lang="en-GB" sz="1600" dirty="0">
                <a:solidFill>
                  <a:srgbClr val="FF6600"/>
                </a:solidFill>
              </a:rPr>
              <a:t> ~ 9-10 mm</a:t>
            </a:r>
          </a:p>
        </p:txBody>
      </p:sp>
    </p:spTree>
    <p:extLst>
      <p:ext uri="{BB962C8B-B14F-4D97-AF65-F5344CB8AC3E}">
        <p14:creationId xmlns:p14="http://schemas.microsoft.com/office/powerpoint/2010/main" val="3552550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753533" y="4191018"/>
            <a:ext cx="6790267" cy="83937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4128" y="40612"/>
            <a:ext cx="6733540" cy="710855"/>
          </a:xfrm>
        </p:spPr>
        <p:txBody>
          <a:bodyPr/>
          <a:lstStyle/>
          <a:p>
            <a:r>
              <a:rPr lang="en-GB" dirty="0" smtClean="0"/>
              <a:t>MEG Beam &amp; Target Upgrade Strategy 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4774" y="1370139"/>
            <a:ext cx="7827784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Currently MEG runs at :</a:t>
            </a:r>
          </a:p>
          <a:p>
            <a:endParaRPr lang="en-GB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3⋅10</a:t>
            </a:r>
            <a:r>
              <a:rPr lang="en-GB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μ</a:t>
            </a:r>
            <a:r>
              <a:rPr lang="en-GB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-stops/s on a 205μm thick target  placed at 20º to incoming beam with</a:t>
            </a:r>
          </a:p>
          <a:p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a 300μm thick Mylar degrader  - </a:t>
            </a:r>
            <a:r>
              <a:rPr lang="en-GB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selected for  optimal sensitivity with current detector capabilities</a:t>
            </a:r>
          </a:p>
          <a:p>
            <a:endParaRPr lang="de-CH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 Upgrade Sensitivity Reach: 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aims at approximately an order-of-magnitude improvement.</a:t>
            </a:r>
          </a:p>
          <a:p>
            <a:r>
              <a:rPr lang="de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In order to achieve this with improved detector capabilities and within a reasonable running time </a:t>
            </a:r>
          </a:p>
          <a:p>
            <a:r>
              <a:rPr lang="de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of 3 years </a:t>
            </a:r>
            <a:r>
              <a:rPr lang="de-CH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this requires a baseline detector rate capability of about 7·10</a:t>
            </a:r>
            <a:r>
              <a:rPr lang="de-CH" sz="1600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de-CH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µ</a:t>
            </a:r>
            <a:r>
              <a:rPr lang="de-CH" sz="1600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de-CH" sz="1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-stops/s</a:t>
            </a:r>
          </a:p>
          <a:p>
            <a:endParaRPr lang="de-CH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de-CH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Q:   What beam possibilities exist to fully exploit the upgraded detector</a:t>
            </a:r>
          </a:p>
          <a:p>
            <a:r>
              <a:rPr lang="de-CH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intensity reach &amp; try to increase the muon stopping density?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4672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902853" y="2606495"/>
            <a:ext cx="3021013" cy="208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982133" y="3310467"/>
            <a:ext cx="4140200" cy="252306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Constraints &amp; Coinsiderations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7618" y="1159933"/>
            <a:ext cx="668484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Increase intensity: </a:t>
            </a:r>
            <a:r>
              <a:rPr lang="de-CH" sz="1600" dirty="0" smtClean="0"/>
              <a:t>- simply open slits       since we have spare intensity  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</a:t>
            </a:r>
            <a:endParaRPr lang="de-CH" sz="1600" dirty="0">
              <a:solidFill>
                <a:srgbClr val="FF6600"/>
              </a:solidFill>
              <a:sym typeface="Symbol"/>
            </a:endParaRPr>
          </a:p>
          <a:p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 </a:t>
            </a:r>
            <a:r>
              <a:rPr lang="de-CH" sz="1600" dirty="0">
                <a:solidFill>
                  <a:srgbClr val="FF6600"/>
                </a:solidFill>
                <a:sym typeface="Symbol"/>
              </a:rPr>
              <a:t> </a:t>
            </a:r>
            <a:r>
              <a:rPr lang="de-CH" sz="1600" dirty="0" smtClean="0">
                <a:solidFill>
                  <a:srgbClr val="FF6600"/>
                </a:solidFill>
                <a:sym typeface="Symbol"/>
              </a:rPr>
              <a:t>increases</a:t>
            </a:r>
            <a:r>
              <a:rPr lang="de-CH" sz="1600" dirty="0" smtClean="0">
                <a:solidFill>
                  <a:srgbClr val="FF6600"/>
                </a:solidFill>
              </a:rPr>
              <a:t> </a:t>
            </a:r>
            <a:r>
              <a:rPr lang="el-GR" sz="1600" dirty="0" smtClean="0">
                <a:solidFill>
                  <a:srgbClr val="FF6600"/>
                </a:solidFill>
              </a:rPr>
              <a:t>Δ</a:t>
            </a:r>
            <a:r>
              <a:rPr lang="de-CH" sz="1600" dirty="0" smtClean="0">
                <a:solidFill>
                  <a:srgbClr val="FF6600"/>
                </a:solidFill>
              </a:rPr>
              <a:t>p                                                              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  <a:r>
              <a:rPr lang="de-CH" sz="1600" dirty="0" smtClean="0">
                <a:solidFill>
                  <a:srgbClr val="FF6600"/>
                </a:solidFill>
              </a:rPr>
              <a:t>  </a:t>
            </a:r>
          </a:p>
          <a:p>
            <a:r>
              <a:rPr lang="de-CH" sz="1600" dirty="0">
                <a:solidFill>
                  <a:srgbClr val="FF6600"/>
                </a:solidFill>
                <a:sym typeface="Symbol"/>
              </a:rPr>
              <a:t> </a:t>
            </a:r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</a:t>
            </a:r>
            <a:r>
              <a:rPr lang="de-CH" sz="1600" dirty="0" smtClean="0">
                <a:sym typeface="Symbol"/>
              </a:rPr>
              <a:t> </a:t>
            </a:r>
            <a:r>
              <a:rPr lang="de-CH" sz="1600" dirty="0" smtClean="0">
                <a:solidFill>
                  <a:srgbClr val="FF6600"/>
                </a:solidFill>
                <a:sym typeface="Symbol"/>
              </a:rPr>
              <a:t>increases range-straggling                                         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</a:p>
          <a:p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  need thicker target to stop all muons                         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  <a:endParaRPr lang="de-CH" sz="1600" dirty="0" smtClean="0">
              <a:solidFill>
                <a:srgbClr val="FF6600"/>
              </a:solidFill>
              <a:sym typeface="Symbol"/>
            </a:endParaRPr>
          </a:p>
          <a:p>
            <a:r>
              <a:rPr lang="de-CH" sz="1600" dirty="0" smtClean="0">
                <a:solidFill>
                  <a:srgbClr val="FF6600"/>
                </a:solidFill>
                <a:sym typeface="Symbol"/>
              </a:rPr>
              <a:t>                                      increases multiple scattering &amp; radiative background      </a:t>
            </a:r>
            <a:r>
              <a:rPr lang="de-CH" sz="1600" dirty="0" smtClean="0">
                <a:solidFill>
                  <a:srgbClr val="FF6600"/>
                </a:solidFill>
                <a:sym typeface="Wingdings"/>
              </a:rPr>
              <a:t></a:t>
            </a:r>
            <a:endParaRPr lang="en-GB" sz="1600" dirty="0">
              <a:solidFill>
                <a:srgbClr val="FF66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1083954" y="3424041"/>
            <a:ext cx="4144555" cy="2102908"/>
            <a:chOff x="1373" y="935"/>
            <a:chExt cx="3004" cy="1588"/>
          </a:xfrm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rot="12125439">
              <a:off x="1478" y="1506"/>
              <a:ext cx="2798" cy="687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>
              <a:off x="1373" y="1616"/>
              <a:ext cx="3004" cy="4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3243" y="1616"/>
              <a:ext cx="0" cy="7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2925" y="1616"/>
              <a:ext cx="318" cy="63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H="1">
              <a:off x="2426" y="1616"/>
              <a:ext cx="817" cy="40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2336" y="935"/>
              <a:ext cx="1678" cy="15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3243" y="981"/>
              <a:ext cx="181" cy="6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3243" y="1616"/>
              <a:ext cx="91" cy="9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 rot="1459958">
              <a:off x="2922" y="2194"/>
              <a:ext cx="136" cy="91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3198" y="1979"/>
              <a:ext cx="295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t</a:t>
              </a:r>
              <a:r>
                <a:rPr lang="en-GB" baseline="-25000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90</a:t>
              </a:r>
              <a:endParaRPr lang="en-GB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2880" y="1888"/>
              <a:ext cx="173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t</a:t>
              </a: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3151" y="1298"/>
              <a:ext cx="682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r =&lt;R&gt;</a:t>
              </a: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2200" y="1797"/>
              <a:ext cx="682" cy="2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CC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r =&lt;R&gt;</a:t>
              </a: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2608" y="1373"/>
              <a:ext cx="204" cy="25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sym typeface="Symbol" pitchFamily="18" charset="2"/>
                </a:rPr>
                <a:t></a:t>
              </a: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2699" y="1570"/>
              <a:ext cx="217" cy="25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sym typeface="Symbol" pitchFamily="18" charset="2"/>
                </a:rPr>
                <a:t></a:t>
              </a: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2744" y="1434"/>
              <a:ext cx="499" cy="182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2744" y="1616"/>
              <a:ext cx="499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V="1">
              <a:off x="2744" y="1616"/>
              <a:ext cx="499" cy="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prstDash val="dash"/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V="1">
              <a:off x="2835" y="1616"/>
              <a:ext cx="408" cy="226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>
              <a:outerShdw dist="45791" dir="3378596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902853" y="2602122"/>
            <a:ext cx="3097213" cy="227754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t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=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target thickness</a:t>
            </a:r>
            <a:endParaRPr lang="en-GB" sz="14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t</a:t>
            </a:r>
            <a:r>
              <a:rPr lang="en-GB" sz="1400" b="1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90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measure of e</a:t>
            </a:r>
            <a:r>
              <a:rPr lang="en-GB" sz="140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+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Multi. </a:t>
            </a:r>
            <a:r>
              <a:rPr lang="en-GB" sz="1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Scatt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.</a:t>
            </a:r>
          </a:p>
          <a:p>
            <a:r>
              <a:rPr lang="de-CH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&lt;R&gt; = mean range of µ</a:t>
            </a:r>
            <a:r>
              <a:rPr lang="de-CH" sz="1400" baseline="30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+</a:t>
            </a:r>
            <a:endParaRPr lang="en-GB" sz="14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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= target angle to axis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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= angle between axis &amp;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radius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 which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   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      meets DS target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face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= &lt;R&gt; “</a:t>
            </a:r>
            <a:r>
              <a:rPr lang="en-GB" sz="1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umbral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” region </a:t>
            </a:r>
            <a:r>
              <a:rPr lang="en-GB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50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% stops contour</a:t>
            </a:r>
          </a:p>
          <a:p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= (&lt;R&gt;+ 3</a:t>
            </a:r>
            <a:r>
              <a:rPr lang="en-GB" sz="1400" baseline="-250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R</a:t>
            </a:r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) “penumbral” </a:t>
            </a:r>
          </a:p>
          <a:p>
            <a:r>
              <a:rPr lang="en-GB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sym typeface="Symbol" pitchFamily="18" charset="2"/>
              </a:rPr>
              <a:t>      region 100% stops contour</a:t>
            </a:r>
          </a:p>
          <a:p>
            <a:endParaRPr lang="en-GB" sz="160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sym typeface="Symbol" pitchFamily="18" charset="2"/>
            </a:endParaRPr>
          </a:p>
        </p:txBody>
      </p:sp>
      <p:sp>
        <p:nvSpPr>
          <p:cNvPr id="29" name="AutoShape 23"/>
          <p:cNvSpPr>
            <a:spLocks noChangeArrowheads="1"/>
          </p:cNvSpPr>
          <p:nvPr/>
        </p:nvSpPr>
        <p:spPr bwMode="auto">
          <a:xfrm>
            <a:off x="4740353" y="4086225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sym typeface="Symbol" pitchFamily="18" charset="2"/>
              </a:rPr>
              <a:t></a:t>
            </a:r>
            <a:r>
              <a:rPr lang="en-GB" b="1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sym typeface="Symbol" pitchFamily="18" charset="2"/>
              </a:rPr>
              <a:t>+</a:t>
            </a: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  <a:sym typeface="Symbol" pitchFamily="18" charset="2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439106" y="2822100"/>
            <a:ext cx="3571683" cy="369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Target angle Considerations  (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 </a:t>
            </a: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&amp; 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)</a:t>
            </a: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</p:txBody>
      </p:sp>
      <p:sp>
        <p:nvSpPr>
          <p:cNvPr id="31" name="Text Box 41"/>
          <p:cNvSpPr txBox="1">
            <a:spLocks noChangeArrowheads="1"/>
          </p:cNvSpPr>
          <p:nvPr/>
        </p:nvSpPr>
        <p:spPr bwMode="auto">
          <a:xfrm>
            <a:off x="34925" y="3208338"/>
            <a:ext cx="2279791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if 3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2" pitchFamily="18" charset="2"/>
              </a:rPr>
              <a:t>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(</a:t>
            </a:r>
            <a:r>
              <a:rPr lang="en-GB" sz="1600" b="1" baseline="-2500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rms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</a:t>
            </a:r>
            <a:r>
              <a:rPr lang="en-GB" sz="1600" b="1" baseline="-250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MS</a:t>
            </a: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&gt;  “Leakage”</a:t>
            </a:r>
          </a:p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     on US face</a:t>
            </a:r>
          </a:p>
        </p:txBody>
      </p:sp>
      <p:sp>
        <p:nvSpPr>
          <p:cNvPr id="33" name="Text Box 41"/>
          <p:cNvSpPr txBox="1">
            <a:spLocks noChangeArrowheads="1"/>
          </p:cNvSpPr>
          <p:nvPr/>
        </p:nvSpPr>
        <p:spPr bwMode="auto">
          <a:xfrm>
            <a:off x="0" y="4667120"/>
            <a:ext cx="2297424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if 3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2" pitchFamily="18" charset="2"/>
              </a:rPr>
              <a:t>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(</a:t>
            </a:r>
            <a:r>
              <a:rPr lang="en-GB" sz="1600" b="1" baseline="-25000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rms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</a:t>
            </a:r>
            <a:r>
              <a:rPr lang="en-GB" sz="1600" b="1" baseline="-25000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MS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&gt; </a:t>
            </a:r>
            <a:r>
              <a:rPr lang="el-GR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</a:t>
            </a:r>
            <a:r>
              <a:rPr lang="en-GB" sz="1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“Leakage”</a:t>
            </a:r>
          </a:p>
          <a:p>
            <a:pPr>
              <a:buFont typeface="Symbol" pitchFamily="18" charset="2"/>
              <a:buNone/>
            </a:pP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     on </a:t>
            </a:r>
            <a:r>
              <a:rPr lang="en-GB" sz="1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DS </a:t>
            </a:r>
            <a:r>
              <a:rPr lang="en-GB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face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13992" y="5987018"/>
            <a:ext cx="5972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Q:  So can one increase the intensity &amp; reduce the Range Straggling?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486682" y="4922965"/>
            <a:ext cx="35804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Tg</a:t>
            </a:r>
            <a:r>
              <a:rPr lang="en-GB" dirty="0" smtClean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Inclination ≈ US-loss, 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Tg</a:t>
            </a:r>
            <a:r>
              <a:rPr lang="en-GB" dirty="0" smtClean="0"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t ≈ DS-loss</a:t>
            </a:r>
          </a:p>
          <a:p>
            <a:r>
              <a:rPr lang="en-GB" dirty="0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Target thickness &amp; inclination angle</a:t>
            </a:r>
          </a:p>
          <a:p>
            <a:r>
              <a:rPr lang="en-GB" dirty="0" smtClean="0">
                <a:solidFill>
                  <a:srgbClr val="FF66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        are the keys</a:t>
            </a:r>
            <a:endParaRPr lang="en-GB" dirty="0">
              <a:solidFill>
                <a:srgbClr val="FF66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8452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11489" y="5161280"/>
            <a:ext cx="78943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To reduce Range-straggling more efficient to </a:t>
            </a:r>
            <a:r>
              <a:rPr lang="en-GB" sz="1600" dirty="0" smtClean="0">
                <a:solidFill>
                  <a:srgbClr val="FF6600"/>
                </a:solidFill>
              </a:rPr>
              <a:t>Reduce P</a:t>
            </a:r>
            <a:r>
              <a:rPr lang="en-GB" sz="1600" dirty="0" smtClean="0">
                <a:solidFill>
                  <a:schemeClr val="tx2"/>
                </a:solidFill>
              </a:rPr>
              <a:t> </a:t>
            </a:r>
            <a:r>
              <a:rPr lang="en-GB" sz="1600" dirty="0" smtClean="0"/>
              <a:t>than </a:t>
            </a:r>
            <a:r>
              <a:rPr lang="en-GB" sz="1600" dirty="0" smtClean="0">
                <a:solidFill>
                  <a:srgbClr val="FF6600"/>
                </a:solidFill>
              </a:rPr>
              <a:t>Reduce ΔP/P  </a:t>
            </a:r>
            <a:r>
              <a:rPr lang="en-GB" sz="1600" dirty="0" smtClean="0">
                <a:solidFill>
                  <a:srgbClr val="008000"/>
                </a:solidFill>
              </a:rPr>
              <a:t>➪ Sub-surface Beam</a:t>
            </a:r>
          </a:p>
          <a:p>
            <a:r>
              <a:rPr lang="en-GB" sz="1600" dirty="0" smtClean="0">
                <a:solidFill>
                  <a:srgbClr val="FFFFFF"/>
                </a:solidFill>
              </a:rPr>
              <a:t>Also expect µ-e separation from Wien-filter to be improved by about 25% ➪  greater velocity difference</a:t>
            </a:r>
          </a:p>
          <a:p>
            <a:endParaRPr lang="en-GB" sz="1600" dirty="0">
              <a:solidFill>
                <a:srgbClr val="FFFFFF"/>
              </a:solidFill>
            </a:endParaRPr>
          </a:p>
          <a:p>
            <a:endParaRPr lang="en-GB" sz="800" b="1" dirty="0" smtClean="0">
              <a:solidFill>
                <a:srgbClr val="FFFFFF"/>
              </a:solidFill>
            </a:endParaRPr>
          </a:p>
          <a:p>
            <a:r>
              <a:rPr lang="en-GB" sz="1600" b="1" dirty="0">
                <a:solidFill>
                  <a:srgbClr val="008000"/>
                </a:solidFill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</a:rPr>
              <a:t>                  </a:t>
            </a:r>
            <a:r>
              <a:rPr lang="en-GB" sz="1600" dirty="0" smtClean="0">
                <a:solidFill>
                  <a:srgbClr val="FFFF00"/>
                </a:solidFill>
              </a:rPr>
              <a:t>BUT</a:t>
            </a:r>
            <a:r>
              <a:rPr lang="en-GB" sz="1600" dirty="0">
                <a:solidFill>
                  <a:srgbClr val="FFFF00"/>
                </a:solidFill>
              </a:rPr>
              <a:t>!!! Remember Rate reduces as P</a:t>
            </a:r>
            <a:r>
              <a:rPr lang="en-GB" sz="1600" baseline="30000" dirty="0">
                <a:solidFill>
                  <a:srgbClr val="FFFF00"/>
                </a:solidFill>
              </a:rPr>
              <a:t>3.5 </a:t>
            </a:r>
            <a:r>
              <a:rPr lang="en-GB" sz="1600" dirty="0">
                <a:solidFill>
                  <a:srgbClr val="FFFF00"/>
                </a:solidFill>
              </a:rPr>
              <a:t>towards lower momenta </a:t>
            </a:r>
            <a:r>
              <a:rPr lang="en-GB" sz="1600" b="1" dirty="0">
                <a:solidFill>
                  <a:srgbClr val="FF6600"/>
                </a:solidFill>
                <a:sym typeface="Symbol"/>
              </a:rPr>
              <a:t> Compromise</a:t>
            </a:r>
            <a:endParaRPr lang="en-GB" sz="1600" b="1" dirty="0">
              <a:solidFill>
                <a:srgbClr val="FF6600"/>
              </a:solidFill>
            </a:endParaRPr>
          </a:p>
          <a:p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Strategies – a Quick Guide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1489" y="996577"/>
            <a:ext cx="6476453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or Sub-surface </a:t>
            </a:r>
            <a:r>
              <a:rPr lang="en-GB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Muons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endParaRPr lang="en-GB" sz="800" dirty="0"/>
          </a:p>
          <a:p>
            <a:r>
              <a:rPr lang="en-GB" b="1" dirty="0" smtClean="0"/>
              <a:t>Basis</a:t>
            </a:r>
            <a:r>
              <a:rPr lang="en-GB" sz="1600" dirty="0" smtClean="0"/>
              <a:t> – </a:t>
            </a:r>
            <a:r>
              <a:rPr lang="en-GB" sz="1600" dirty="0" err="1" smtClean="0"/>
              <a:t>muon</a:t>
            </a:r>
            <a:r>
              <a:rPr lang="en-GB" sz="1600" dirty="0" smtClean="0"/>
              <a:t> momentum spectrum stopped</a:t>
            </a:r>
          </a:p>
          <a:p>
            <a:r>
              <a:rPr lang="en-GB" sz="1600" dirty="0" smtClean="0"/>
              <a:t> </a:t>
            </a:r>
            <a:r>
              <a:rPr lang="en-GB" sz="1600" dirty="0"/>
              <a:t> </a:t>
            </a:r>
            <a:r>
              <a:rPr lang="en-GB" sz="1600" dirty="0" smtClean="0"/>
              <a:t> π-decay below kinematic edge 29.79 MeV/c  </a:t>
            </a:r>
            <a:endParaRPr lang="en-GB" sz="1600" dirty="0" smtClean="0">
              <a:solidFill>
                <a:srgbClr val="DC9E1F"/>
              </a:solidFill>
            </a:endParaRPr>
          </a:p>
          <a:p>
            <a:endParaRPr lang="en-GB" sz="1600" dirty="0" smtClean="0"/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6600"/>
                </a:solidFill>
              </a:rPr>
              <a:t>“Surface” </a:t>
            </a:r>
            <a:r>
              <a:rPr lang="en-GB" sz="1600" dirty="0" err="1" smtClean="0"/>
              <a:t>muons</a:t>
            </a:r>
            <a:r>
              <a:rPr lang="en-GB" sz="1600" dirty="0" smtClean="0"/>
              <a:t> come from  a layer few hundred microns below 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 surface</a:t>
            </a:r>
            <a:r>
              <a:rPr lang="en-GB" sz="1600" dirty="0"/>
              <a:t> </a:t>
            </a:r>
            <a:r>
              <a:rPr lang="en-GB" sz="1600" dirty="0" smtClean="0"/>
              <a:t>  </a:t>
            </a:r>
            <a:r>
              <a:rPr lang="en-GB" sz="1600" dirty="0" smtClean="0">
                <a:solidFill>
                  <a:srgbClr val="FF6600"/>
                </a:solidFill>
              </a:rPr>
              <a:t>range  approx. 120 mg/cm</a:t>
            </a:r>
            <a:r>
              <a:rPr lang="en-GB" sz="1600" baseline="30000" dirty="0" smtClean="0">
                <a:solidFill>
                  <a:srgbClr val="FF6600"/>
                </a:solidFill>
              </a:rPr>
              <a:t>2</a:t>
            </a:r>
            <a:r>
              <a:rPr lang="en-GB" sz="1600" dirty="0" smtClean="0">
                <a:solidFill>
                  <a:srgbClr val="FF6600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6600"/>
                </a:solidFill>
              </a:rPr>
              <a:t>“Sub-surface” </a:t>
            </a:r>
            <a:r>
              <a:rPr lang="en-GB" sz="1600" dirty="0" err="1" smtClean="0"/>
              <a:t>muons</a:t>
            </a:r>
            <a:r>
              <a:rPr lang="en-GB" sz="1600" dirty="0" smtClean="0"/>
              <a:t> from layer shifted further into the surface</a:t>
            </a:r>
          </a:p>
          <a:p>
            <a:pPr marL="285750" indent="-285750">
              <a:buFont typeface="Arial"/>
              <a:buChar char="•"/>
            </a:pPr>
            <a:endParaRPr lang="en-GB" sz="1600" dirty="0"/>
          </a:p>
          <a:p>
            <a:r>
              <a:rPr lang="en-GB" u="sng" dirty="0" smtClean="0"/>
              <a:t>Why are Sub-surface </a:t>
            </a:r>
            <a:r>
              <a:rPr lang="en-GB" u="sng" dirty="0" err="1" smtClean="0"/>
              <a:t>muons</a:t>
            </a:r>
            <a:r>
              <a:rPr lang="en-GB" u="sng" dirty="0" smtClean="0"/>
              <a:t> interesting</a:t>
            </a:r>
            <a:r>
              <a:rPr lang="en-GB" dirty="0" smtClean="0"/>
              <a:t>?   </a:t>
            </a:r>
            <a:r>
              <a:rPr lang="en-GB" sz="1600" dirty="0" smtClean="0">
                <a:solidFill>
                  <a:srgbClr val="FF66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dirty="0" smtClean="0">
                <a:solidFill>
                  <a:srgbClr val="FF66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en-GB" sz="1600" dirty="0" err="1" smtClean="0">
                <a:solidFill>
                  <a:srgbClr val="FF6600"/>
                </a:solidFill>
                <a:ea typeface="Wingdings"/>
                <a:cs typeface="Wingdings"/>
                <a:sym typeface="Wingdings"/>
              </a:rPr>
              <a:t>Muon</a:t>
            </a:r>
            <a:r>
              <a:rPr lang="en-GB" sz="1600" dirty="0" smtClean="0">
                <a:solidFill>
                  <a:srgbClr val="FF6600"/>
                </a:solidFill>
                <a:ea typeface="Wingdings"/>
                <a:cs typeface="Wingdings"/>
                <a:sym typeface="Wingdings"/>
              </a:rPr>
              <a:t> Range &amp; </a:t>
            </a:r>
            <a:r>
              <a:rPr lang="en-GB" sz="1600" dirty="0" smtClean="0">
                <a:solidFill>
                  <a:srgbClr val="FF6600"/>
                </a:solidFill>
              </a:rPr>
              <a:t>Range straggling</a:t>
            </a:r>
          </a:p>
          <a:p>
            <a:endParaRPr lang="en-GB" sz="1600" dirty="0">
              <a:solidFill>
                <a:srgbClr val="DC9E1F"/>
              </a:solidFill>
            </a:endParaRPr>
          </a:p>
          <a:p>
            <a:r>
              <a:rPr lang="en-GB" sz="1600" dirty="0" err="1" smtClean="0"/>
              <a:t>Muon</a:t>
            </a:r>
            <a:r>
              <a:rPr lang="en-GB" sz="1600" dirty="0" smtClean="0"/>
              <a:t> Range Straggling  in our 30 MeV/c  region– 2 components</a:t>
            </a:r>
          </a:p>
          <a:p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FF6600"/>
                </a:solidFill>
              </a:rPr>
              <a:t>(</a:t>
            </a:r>
            <a:r>
              <a:rPr lang="en-GB" sz="1600" dirty="0" err="1" smtClean="0">
                <a:solidFill>
                  <a:srgbClr val="FF6600"/>
                </a:solidFill>
              </a:rPr>
              <a:t>i</a:t>
            </a:r>
            <a:r>
              <a:rPr lang="en-GB" sz="1600" dirty="0" smtClean="0">
                <a:solidFill>
                  <a:srgbClr val="FF6600"/>
                </a:solidFill>
              </a:rPr>
              <a:t>) Dependent on energy-loss straggling  = constant  ≈ 9% of the range</a:t>
            </a:r>
          </a:p>
          <a:p>
            <a:r>
              <a:rPr lang="en-GB" sz="1600" dirty="0" smtClean="0">
                <a:solidFill>
                  <a:srgbClr val="FF6600"/>
                </a:solidFill>
              </a:rPr>
              <a:t>(ii) Dependent on momentum-byte of channel </a:t>
            </a:r>
            <a:endParaRPr lang="en-GB" sz="1600" dirty="0">
              <a:solidFill>
                <a:srgbClr val="FF66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8691" y="1273576"/>
            <a:ext cx="3333389" cy="17033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6014134" y="534912"/>
            <a:ext cx="25202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Muon</a:t>
            </a:r>
            <a:r>
              <a:rPr lang="en-GB" dirty="0" smtClean="0"/>
              <a:t> momentum Spectrum</a:t>
            </a:r>
          </a:p>
          <a:p>
            <a:endParaRPr lang="en-GB" sz="800" dirty="0"/>
          </a:p>
          <a:p>
            <a:r>
              <a:rPr lang="en-GB" sz="1600" dirty="0" smtClean="0"/>
              <a:t>             measured PiE5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620" y="4474452"/>
            <a:ext cx="3918329" cy="5045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TextBox 9"/>
          <p:cNvSpPr txBox="1"/>
          <p:nvPr/>
        </p:nvSpPr>
        <p:spPr>
          <a:xfrm>
            <a:off x="6862351" y="3181775"/>
            <a:ext cx="1141571" cy="369332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bg1"/>
                </a:solidFill>
              </a:rPr>
              <a:t>R = </a:t>
            </a:r>
            <a:r>
              <a:rPr lang="en-GB" i="1" dirty="0" err="1" smtClean="0">
                <a:solidFill>
                  <a:schemeClr val="bg1"/>
                </a:solidFill>
              </a:rPr>
              <a:t>a⋅P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baseline="30000" dirty="0" smtClean="0">
                <a:solidFill>
                  <a:schemeClr val="bg1"/>
                </a:solidFill>
              </a:rPr>
              <a:t>3.5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8783" y="1605280"/>
            <a:ext cx="1510074" cy="400110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2000" i="1" dirty="0" err="1">
                <a:solidFill>
                  <a:srgbClr val="000000"/>
                </a:solidFill>
              </a:rPr>
              <a:t>dn</a:t>
            </a:r>
            <a:r>
              <a:rPr lang="en-GB" sz="2000" i="1" dirty="0">
                <a:solidFill>
                  <a:srgbClr val="000000"/>
                </a:solidFill>
              </a:rPr>
              <a:t>/</a:t>
            </a:r>
            <a:r>
              <a:rPr lang="en-GB" sz="2000" i="1" dirty="0" err="1">
                <a:solidFill>
                  <a:srgbClr val="000000"/>
                </a:solidFill>
              </a:rPr>
              <a:t>dp</a:t>
            </a:r>
            <a:r>
              <a:rPr lang="en-GB" sz="2000" i="1" dirty="0">
                <a:solidFill>
                  <a:srgbClr val="000000"/>
                </a:solidFill>
              </a:rPr>
              <a:t> ∝ </a:t>
            </a:r>
            <a:r>
              <a:rPr lang="en-GB" sz="2000" i="1" dirty="0" smtClean="0">
                <a:solidFill>
                  <a:srgbClr val="000000"/>
                </a:solidFill>
              </a:rPr>
              <a:t>P </a:t>
            </a:r>
            <a:r>
              <a:rPr lang="en-GB" sz="2000" i="1" baseline="30000" dirty="0" smtClean="0">
                <a:solidFill>
                  <a:srgbClr val="000000"/>
                </a:solidFill>
              </a:rPr>
              <a:t>3.5</a:t>
            </a:r>
            <a:endParaRPr lang="en-GB" sz="2000" i="1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36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62560"/>
            <a:ext cx="7924800" cy="592910"/>
          </a:xfrm>
        </p:spPr>
        <p:txBody>
          <a:bodyPr/>
          <a:lstStyle/>
          <a:p>
            <a:r>
              <a:rPr lang="en-GB" dirty="0" smtClean="0"/>
              <a:t>Strategies Studied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779493" y="3027920"/>
            <a:ext cx="7303336" cy="1327646"/>
            <a:chOff x="497840" y="900668"/>
            <a:chExt cx="7303336" cy="1327646"/>
          </a:xfrm>
        </p:grpSpPr>
        <p:sp>
          <p:nvSpPr>
            <p:cNvPr id="5" name="TextBox 4"/>
            <p:cNvSpPr txBox="1"/>
            <p:nvPr/>
          </p:nvSpPr>
          <p:spPr>
            <a:xfrm>
              <a:off x="497840" y="900668"/>
              <a:ext cx="2935804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“SURFACE”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Muon</a:t>
              </a:r>
              <a:r>
                <a:rPr lang="en-GB" sz="1600" dirty="0" smtClean="0">
                  <a:solidFill>
                    <a:schemeClr val="bg1"/>
                  </a:solidFill>
                </a:rPr>
                <a:t> Beam 27.9 MeV/c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02480" y="900668"/>
              <a:ext cx="3198696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“SUB-SURFACE”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Muon</a:t>
              </a:r>
              <a:r>
                <a:rPr lang="en-GB" sz="1600" dirty="0" smtClean="0">
                  <a:solidFill>
                    <a:schemeClr val="bg1"/>
                  </a:solidFill>
                </a:rPr>
                <a:t> Beam 25 MeV/c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37920" y="1889760"/>
              <a:ext cx="1859099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ACTIVE Target 250μm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59535" y="1879600"/>
              <a:ext cx="2591992" cy="338554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Passive Thin Target 100-205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μm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5" idx="2"/>
              <a:endCxn id="7" idx="0"/>
            </p:cNvCxnSpPr>
            <p:nvPr/>
          </p:nvCxnSpPr>
          <p:spPr>
            <a:xfrm>
              <a:off x="1965742" y="1239222"/>
              <a:ext cx="101728" cy="65053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8" idx="0"/>
            </p:cNvCxnSpPr>
            <p:nvPr/>
          </p:nvCxnSpPr>
          <p:spPr>
            <a:xfrm>
              <a:off x="3433644" y="1136458"/>
              <a:ext cx="1721887" cy="743142"/>
            </a:xfrm>
            <a:prstGeom prst="straightConnector1">
              <a:avLst/>
            </a:prstGeom>
            <a:ln w="28575" cmpd="sng">
              <a:solidFill>
                <a:srgbClr val="DC9E1F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175505" y="1280160"/>
              <a:ext cx="2426975" cy="599440"/>
            </a:xfrm>
            <a:prstGeom prst="straightConnector1">
              <a:avLst/>
            </a:prstGeom>
            <a:ln w="28575" cmpd="sng">
              <a:solidFill>
                <a:srgbClr val="008000"/>
              </a:solidFill>
              <a:tailEnd type="arrow"/>
            </a:ln>
            <a:effectLst>
              <a:glow rad="101600">
                <a:srgbClr val="008000">
                  <a:alpha val="75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endCxn id="8" idx="0"/>
            </p:cNvCxnSpPr>
            <p:nvPr/>
          </p:nvCxnSpPr>
          <p:spPr>
            <a:xfrm flipH="1">
              <a:off x="5155531" y="1280160"/>
              <a:ext cx="1275755" cy="599440"/>
            </a:xfrm>
            <a:prstGeom prst="straightConnector1">
              <a:avLst/>
            </a:prstGeom>
            <a:ln w="28575" cmpd="sng">
              <a:solidFill>
                <a:srgbClr val="008000"/>
              </a:solidFill>
              <a:tailEnd type="arrow"/>
            </a:ln>
            <a:effectLst>
              <a:glow rad="101600">
                <a:srgbClr val="008000">
                  <a:alpha val="40000"/>
                </a:srgbClr>
              </a:glow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719025" y="956684"/>
            <a:ext cx="466916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Simplest Baseline </a:t>
            </a:r>
            <a:r>
              <a:rPr lang="en-GB" u="sng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GB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onfigurations Studied: </a:t>
            </a:r>
          </a:p>
          <a:p>
            <a:endParaRPr lang="en-GB" sz="900" dirty="0" smtClean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400050" indent="-400050">
              <a:buAutoNum type="romanLcParenBoth"/>
            </a:pP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Surface </a:t>
            </a:r>
            <a:r>
              <a:rPr lang="en-GB" sz="1600" dirty="0" err="1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muon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beam “High Intensity” MEG Target </a:t>
            </a:r>
          </a:p>
          <a:p>
            <a:pPr marL="400050" indent="-400050">
              <a:buAutoNum type="romanLcParenBoth"/>
            </a:pP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“Sub-surface” </a:t>
            </a:r>
            <a:r>
              <a:rPr lang="en-GB" sz="1600" dirty="0" err="1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Muon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Beam “High Intensity” MEG Target</a:t>
            </a:r>
          </a:p>
          <a:p>
            <a:pPr marL="400050" indent="-400050">
              <a:buAutoNum type="romanLcParenBoth"/>
            </a:pPr>
            <a:r>
              <a:rPr lang="de-CH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Different slant-angle &amp; target thickness configurations</a:t>
            </a:r>
            <a:endParaRPr lang="en-GB" sz="16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9768" y="2263568"/>
            <a:ext cx="2678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Upgrade possibilities Studied</a:t>
            </a:r>
            <a:r>
              <a:rPr lang="en-GB" dirty="0" smtClean="0"/>
              <a:t>:</a:t>
            </a:r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46284" y="4467075"/>
            <a:ext cx="20056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xtra vertex pt.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ore material e</a:t>
            </a:r>
            <a:r>
              <a:rPr lang="en-GB" sz="1600" baseline="300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+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&amp; </a:t>
            </a:r>
            <a:r>
              <a:rPr lang="en-GB" sz="1600" dirty="0" err="1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γ</a:t>
            </a:r>
            <a:endParaRPr lang="en-GB" sz="16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66405" y="4467075"/>
            <a:ext cx="1941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Min. material e</a:t>
            </a:r>
            <a:r>
              <a:rPr lang="en-GB" sz="1600" baseline="300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+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&amp; </a:t>
            </a:r>
            <a:r>
              <a:rPr lang="en-GB" sz="1600" dirty="0" err="1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γ</a:t>
            </a:r>
            <a:endParaRPr lang="en-GB" sz="1600" dirty="0" smtClean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Smaller slant angle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Longer </a:t>
            </a:r>
            <a:r>
              <a:rPr lang="en-GB" sz="1600" dirty="0" err="1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Tg</a:t>
            </a:r>
            <a:r>
              <a:rPr lang="en-GB" sz="1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en-GB" sz="16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2211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MEG Review Meeting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Peter-Raymond Kettle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6720" y="37467"/>
            <a:ext cx="6787305" cy="626188"/>
          </a:xfrm>
        </p:spPr>
        <p:txBody>
          <a:bodyPr/>
          <a:lstStyle/>
          <a:p>
            <a:r>
              <a:rPr lang="en-GB" dirty="0" smtClean="0"/>
              <a:t>25 MeV/c MEG Sub-surface Beam Studied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947225"/>
            <a:ext cx="8331200" cy="17533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14" name="Group 13"/>
          <p:cNvGrpSpPr/>
          <p:nvPr/>
        </p:nvGrpSpPr>
        <p:grpSpPr>
          <a:xfrm>
            <a:off x="5675727" y="787498"/>
            <a:ext cx="3126546" cy="3031261"/>
            <a:chOff x="5675727" y="721804"/>
            <a:chExt cx="3126546" cy="303126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5727" y="721804"/>
              <a:ext cx="3126546" cy="303126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5985270" y="935834"/>
              <a:ext cx="15071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Horizontal Profile 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85270" y="2428675"/>
              <a:ext cx="13023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Vertical Profile 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56720" y="1177521"/>
            <a:ext cx="2608406" cy="16004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ln>
                  <a:solidFill>
                    <a:srgbClr val="000000"/>
                  </a:solidFill>
                </a:ln>
              </a:rPr>
              <a:t>Measurements made at:</a:t>
            </a:r>
          </a:p>
          <a:p>
            <a:endParaRPr lang="en-GB" sz="800" dirty="0">
              <a:ln>
                <a:solidFill>
                  <a:srgbClr val="000000"/>
                </a:solidFill>
              </a:ln>
            </a:endParaRPr>
          </a:p>
          <a:p>
            <a:pPr marL="400050" indent="-400050">
              <a:buAutoNum type="romanLcParenBoth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Collimator System</a:t>
            </a:r>
          </a:p>
          <a:p>
            <a:pPr marL="400050" indent="-400050">
              <a:buAutoNum type="romanLcParenBoth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COBRA Centre</a:t>
            </a:r>
          </a:p>
          <a:p>
            <a:endParaRPr lang="en-GB" sz="800" dirty="0">
              <a:ln>
                <a:solidFill>
                  <a:srgbClr val="000000"/>
                </a:solidFill>
              </a:ln>
            </a:endParaRPr>
          </a:p>
          <a:p>
            <a:pPr marL="400050" indent="-400050">
              <a:buFont typeface="Arial"/>
              <a:buChar char="•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High-intensity (slits “Open”)  </a:t>
            </a:r>
          </a:p>
          <a:p>
            <a:pPr marL="400050" indent="-400050">
              <a:buFont typeface="Arial"/>
              <a:buChar char="•"/>
            </a:pPr>
            <a:r>
              <a:rPr lang="en-GB" sz="1600" dirty="0" smtClean="0">
                <a:ln>
                  <a:solidFill>
                    <a:srgbClr val="000000"/>
                  </a:solidFill>
                </a:ln>
              </a:rPr>
              <a:t>No Degrader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6203" y="6011328"/>
            <a:ext cx="494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FF00"/>
                </a:solidFill>
              </a:rPr>
              <a:t>Only “High-intensity” Possible  if one wants the RATE for MEG II</a:t>
            </a:r>
            <a:endParaRPr lang="en-GB" sz="1600" dirty="0">
              <a:solidFill>
                <a:srgbClr val="FFFF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06203" y="4607170"/>
            <a:ext cx="1015066" cy="36048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477737" y="4607170"/>
            <a:ext cx="1015066" cy="36048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55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3988</TotalTime>
  <Words>1698</Words>
  <Application>Microsoft Macintosh PowerPoint</Application>
  <PresentationFormat>On-screen Show (4:3)</PresentationFormat>
  <Paragraphs>300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Horizon</vt:lpstr>
      <vt:lpstr>     MEG II    Beam Line &amp; Beam Start-up</vt:lpstr>
      <vt:lpstr>PiE5 Layout Scheme for MEG II &amp; Mu3e</vt:lpstr>
      <vt:lpstr>Mu3e CMBL Proof-of-Principle Achieved</vt:lpstr>
      <vt:lpstr>Current Beam Line Performance</vt:lpstr>
      <vt:lpstr>MEG Beam &amp; Target Upgrade Strategy  </vt:lpstr>
      <vt:lpstr>Constraints &amp; Coinsiderations</vt:lpstr>
      <vt:lpstr>Beam Strategies – a Quick Guide </vt:lpstr>
      <vt:lpstr>Strategies Studied</vt:lpstr>
      <vt:lpstr>25 MeV/c MEG Sub-surface Beam Studied </vt:lpstr>
      <vt:lpstr>MC Study of Various Beam-Target Scenarios</vt:lpstr>
      <vt:lpstr>Conclusions</vt:lpstr>
      <vt:lpstr>     MEG II  2015/2016                 Start-up                        Strategy </vt:lpstr>
      <vt:lpstr>   MEG II Beam Start-up Scenario 2015/16</vt:lpstr>
      <vt:lpstr>PowerPoint Presentation</vt:lpstr>
      <vt:lpstr>PowerPoint Presentation</vt:lpstr>
      <vt:lpstr>           Conclusions Beamtime 2015/2016</vt:lpstr>
      <vt:lpstr>BACKUP</vt:lpstr>
      <vt:lpstr>PowerPoint Presentation</vt:lpstr>
    </vt:vector>
  </TitlesOfParts>
  <Company>Paul Scherrer Institut 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Peter-Raymond Kettle</dc:creator>
  <cp:lastModifiedBy>Peter-Raymond Kettle</cp:lastModifiedBy>
  <cp:revision>340</cp:revision>
  <dcterms:created xsi:type="dcterms:W3CDTF">2012-07-10T15:13:05Z</dcterms:created>
  <dcterms:modified xsi:type="dcterms:W3CDTF">2015-02-08T14:21:28Z</dcterms:modified>
</cp:coreProperties>
</file>