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63" r:id="rId5"/>
    <p:sldId id="259" r:id="rId6"/>
    <p:sldId id="264" r:id="rId7"/>
    <p:sldId id="265" r:id="rId8"/>
    <p:sldId id="266" r:id="rId9"/>
    <p:sldId id="267" r:id="rId10"/>
    <p:sldId id="268" r:id="rId11"/>
    <p:sldId id="260" r:id="rId12"/>
    <p:sldId id="269" r:id="rId13"/>
    <p:sldId id="261" r:id="rId14"/>
    <p:sldId id="270" r:id="rId15"/>
    <p:sldId id="262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9966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552" autoAdjust="0"/>
    <p:restoredTop sz="94660"/>
  </p:normalViewPr>
  <p:slideViewPr>
    <p:cSldViewPr snapToGrid="0">
      <p:cViewPr varScale="1">
        <p:scale>
          <a:sx n="72" d="100"/>
          <a:sy n="72" d="100"/>
        </p:scale>
        <p:origin x="59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DE8EC-7D3F-47EA-AFC9-1A7D2EBC47AE}" type="datetimeFigureOut">
              <a:rPr lang="it-IT" smtClean="0"/>
              <a:t>06/02/2015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EF341-EDCF-4FAD-B1F3-5D3EB5E928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4905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EF341-EDCF-4FAD-B1F3-5D3EB5E92831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4056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50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8331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5202537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algn="ctr">
              <a:defRPr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rgbClr val="99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dirty="0" smtClean="0"/>
              <a:t>Fabrizio Cei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CA63C35-5560-4F6D-990D-AE82611CCD4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16415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algn="ctr">
              <a:defRPr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rgbClr val="99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dirty="0" smtClean="0"/>
              <a:t>Fabrizio Cei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CA63C35-5560-4F6D-990D-AE82611CCD4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01438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algn="ctr">
              <a:defRPr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rgbClr val="99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dirty="0" smtClean="0"/>
              <a:t>Fabrizio Cei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CA63C35-5560-4F6D-990D-AE82611CCD4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37823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algn="ctr">
              <a:defRPr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rgbClr val="99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dirty="0" smtClean="0"/>
              <a:t>Fabrizio Cei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CA63C35-5560-4F6D-990D-AE82611CCD4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20435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algn="ctr">
              <a:defRPr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rgbClr val="99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dirty="0" smtClean="0"/>
              <a:t>Fabrizio Cei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CA63C35-5560-4F6D-990D-AE82611CCD4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25313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algn="ctr">
              <a:defRPr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rgbClr val="99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it-IT" dirty="0" smtClean="0"/>
              <a:t>Fabrizio Cei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CA63C35-5560-4F6D-990D-AE82611CCD4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17463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5101203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6862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822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3986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9275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6048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7660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5234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09/02/2015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Fabrizio Cei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63C35-5560-4F6D-990D-AE82611CCD4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774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667265"/>
            <a:ext cx="6858000" cy="233311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</a:bodyPr>
          <a:lstStyle/>
          <a:p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of </a:t>
            </a:r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it-IT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382243"/>
            <a:ext cx="6858000" cy="2005303"/>
          </a:xfrm>
          <a:blipFill>
            <a:blip r:embed="rId3"/>
            <a:tile tx="0" ty="0" sx="100000" sy="100000" flip="none" algn="tl"/>
          </a:blipFill>
        </p:spPr>
        <p:txBody>
          <a:bodyPr anchor="ctr">
            <a:normAutofit/>
          </a:bodyPr>
          <a:lstStyle/>
          <a:p>
            <a:r>
              <a:rPr lang="it-IT" sz="27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Fabrizio Cei</a:t>
            </a:r>
          </a:p>
          <a:p>
            <a:r>
              <a:rPr lang="it-IT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it-IT" sz="2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Behalf</a:t>
            </a:r>
            <a:r>
              <a:rPr lang="it-IT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it-IT" sz="2700" b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it-IT" sz="2700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Analysis Group</a:t>
            </a:r>
          </a:p>
          <a:p>
            <a:r>
              <a:rPr lang="it-IT" sz="2250" b="1" dirty="0">
                <a:solidFill>
                  <a:srgbClr val="99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PSI </a:t>
            </a:r>
            <a:r>
              <a:rPr lang="it-IT" sz="2250" b="1" dirty="0" smtClean="0">
                <a:solidFill>
                  <a:srgbClr val="99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BVR </a:t>
            </a:r>
            <a:r>
              <a:rPr lang="it-IT" sz="2250" b="1" dirty="0" err="1" smtClean="0">
                <a:solidFill>
                  <a:srgbClr val="99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presentation</a:t>
            </a:r>
            <a:r>
              <a:rPr lang="it-IT" sz="22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22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February</a:t>
            </a:r>
            <a:r>
              <a:rPr lang="it-IT" sz="22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9, 2015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z="1200" b="1">
                <a:solidFill>
                  <a:srgbClr val="99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09/02/2015</a:t>
            </a:r>
            <a:endParaRPr lang="it-IT" sz="1200" b="1" dirty="0">
              <a:solidFill>
                <a:srgbClr val="9966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Fabrizio Cei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z="1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lang="it-IT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56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Target </a:t>
            </a:r>
            <a:r>
              <a:rPr lang="it-IT" dirty="0" err="1" smtClean="0"/>
              <a:t>alignment</a:t>
            </a:r>
            <a:r>
              <a:rPr lang="it-IT" dirty="0" smtClean="0"/>
              <a:t> 5)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6413" y="1761362"/>
            <a:ext cx="84489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more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mm with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respect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a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flat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target;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Paraboloid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shape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approximates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reasonably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target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profile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close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the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central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zone,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it-IT" sz="2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</a:t>
            </a:r>
            <a:r>
              <a:rPr lang="it-IT" sz="2000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it-IT" sz="20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ifferences</a:t>
            </a:r>
            <a:r>
              <a:rPr lang="it-IT" sz="2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(up to ± 1.5 mm) in the </a:t>
            </a:r>
            <a:r>
              <a:rPr lang="it-IT" sz="20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tails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Studies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under way: </a:t>
            </a:r>
          </a:p>
          <a:p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use 3-D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scan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it-IT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nclude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systematic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uncertainty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it-IT" sz="2000" b="1" dirty="0" smtClean="0">
                <a:solidFill>
                  <a:srgbClr val="0000FF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angle in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likelihood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profile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17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41512"/>
          </a:xfrm>
        </p:spPr>
        <p:txBody>
          <a:bodyPr/>
          <a:lstStyle/>
          <a:p>
            <a:r>
              <a:rPr lang="it-IT" dirty="0" smtClean="0"/>
              <a:t>AIF </a:t>
            </a:r>
            <a:r>
              <a:rPr lang="it-IT" dirty="0" err="1" smtClean="0"/>
              <a:t>analysis</a:t>
            </a:r>
            <a:r>
              <a:rPr lang="it-IT" dirty="0" smtClean="0"/>
              <a:t> 1) 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Fabrizio Cei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pPr/>
              <a:t>11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/>
          <a:srcRect l="58370" t="17407" r="8724" b="23279"/>
          <a:stretch/>
        </p:blipFill>
        <p:spPr>
          <a:xfrm>
            <a:off x="54133" y="1583638"/>
            <a:ext cx="3624961" cy="4680000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3581259" y="1681947"/>
            <a:ext cx="556274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00FF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it-IT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rays</a:t>
            </a:r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</a:t>
            </a:r>
            <a:r>
              <a:rPr lang="it-IT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positron</a:t>
            </a:r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annihilation</a:t>
            </a:r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it-IT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flight</a:t>
            </a:r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</a:p>
          <a:p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major component of </a:t>
            </a:r>
            <a:r>
              <a:rPr lang="it-IT" dirty="0" smtClean="0">
                <a:solidFill>
                  <a:srgbClr val="0000FF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-background </a:t>
            </a:r>
            <a:r>
              <a:rPr lang="it-IT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around</a:t>
            </a:r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developed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identify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rays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from</a:t>
            </a:r>
          </a:p>
          <a:p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positron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AIF in the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tracker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</a:t>
            </a:r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it-IT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inserting</a:t>
            </a:r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AIF </a:t>
            </a:r>
            <a:r>
              <a:rPr lang="it-IT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</a:t>
            </a:r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it-IT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</a:t>
            </a:r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it-IT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ikelihood</a:t>
            </a:r>
            <a:r>
              <a:rPr lang="it-IT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AIF </a:t>
            </a:r>
            <a:r>
              <a:rPr lang="it-IT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ariables</a:t>
            </a:r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Dq</a:t>
            </a:r>
            <a:r>
              <a:rPr lang="it-IT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baseline="-25000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,g</a:t>
            </a:r>
            <a:r>
              <a:rPr lang="it-IT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, </a:t>
            </a:r>
            <a:r>
              <a:rPr lang="it-IT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it-IT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baseline="-25000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,g</a:t>
            </a:r>
            <a:r>
              <a:rPr lang="it-IT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Df</a:t>
            </a:r>
            <a:r>
              <a:rPr lang="it-IT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baseline="-25000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,g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3"/>
          <a:srcRect l="6578" t="14344" r="15903" b="33580"/>
          <a:stretch/>
        </p:blipFill>
        <p:spPr>
          <a:xfrm>
            <a:off x="3679093" y="4821268"/>
            <a:ext cx="5370019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46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83581" y="204871"/>
            <a:ext cx="7886700" cy="821108"/>
          </a:xfrm>
        </p:spPr>
        <p:txBody>
          <a:bodyPr/>
          <a:lstStyle/>
          <a:p>
            <a:r>
              <a:rPr lang="it-IT" dirty="0" smtClean="0"/>
              <a:t>AIF </a:t>
            </a:r>
            <a:r>
              <a:rPr lang="it-IT" dirty="0" err="1" smtClean="0"/>
              <a:t>analysis</a:t>
            </a:r>
            <a:r>
              <a:rPr lang="it-IT" dirty="0" smtClean="0"/>
              <a:t> 2)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26637" y="1025979"/>
            <a:ext cx="7487178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 under way:</a:t>
            </a:r>
            <a:endParaRPr lang="it-IT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Formation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PDFs</a:t>
            </a:r>
            <a:endParaRPr lang="it-IT" sz="20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endParaRPr lang="it-IT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endParaRPr lang="it-IT" sz="20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endParaRPr lang="it-IT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endParaRPr lang="it-IT" sz="20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endParaRPr lang="it-IT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endParaRPr lang="it-IT" sz="20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endParaRPr lang="it-IT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endParaRPr lang="it-IT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 of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correlations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AIF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it-IT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 Variate Analysis</a:t>
            </a:r>
          </a:p>
          <a:p>
            <a:r>
              <a:rPr lang="it-IT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</a:p>
          <a:p>
            <a:r>
              <a:rPr lang="it-IT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MVA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olded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likelihood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43"/>
          <a:stretch/>
        </p:blipFill>
        <p:spPr bwMode="auto">
          <a:xfrm>
            <a:off x="249007" y="1948376"/>
            <a:ext cx="6799149" cy="216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テキスト ボックス 17"/>
          <p:cNvSpPr txBox="1"/>
          <p:nvPr/>
        </p:nvSpPr>
        <p:spPr>
          <a:xfrm>
            <a:off x="7048156" y="1609935"/>
            <a:ext cx="1908000" cy="1077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</a:t>
            </a:r>
            <a:r>
              <a:rPr lang="en-US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BG</a:t>
            </a:r>
            <a:endParaRPr kumimoji="1" lang="en-US" altLang="ja-JP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 + RMD (trig0)</a:t>
            </a:r>
          </a:p>
          <a:p>
            <a:r>
              <a:rPr kumimoji="1" lang="en-US" altLang="ja-JP" sz="1600" b="1" dirty="0" smtClean="0">
                <a:solidFill>
                  <a:srgbClr val="FF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 + RMD (trig22)</a:t>
            </a:r>
          </a:p>
          <a:p>
            <a:r>
              <a:rPr lang="en-US" altLang="ja-JP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 + RMD (trig31)</a:t>
            </a:r>
            <a:endParaRPr kumimoji="1" lang="ja-JP" altLang="en-US" sz="1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6925892" y="2813011"/>
            <a:ext cx="22181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BG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includes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AIF,</a:t>
            </a:r>
          </a:p>
          <a:p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RMD no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 </a:t>
            </a:r>
          </a:p>
          <a:p>
            <a:r>
              <a:rPr lang="it-IT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he common part </a:t>
            </a:r>
          </a:p>
          <a:p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must be the </a:t>
            </a:r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same</a:t>
            </a:r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</a:t>
            </a:r>
            <a:endParaRPr lang="it-IT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20"/>
          <p:cNvSpPr txBox="1"/>
          <p:nvPr/>
        </p:nvSpPr>
        <p:spPr>
          <a:xfrm>
            <a:off x="305950" y="2151204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err="1" smtClean="0">
                <a:solidFill>
                  <a:srgbClr val="FF0000"/>
                </a:solidFill>
                <a:latin typeface="+mj-lt"/>
              </a:rPr>
              <a:t>Δθ</a:t>
            </a:r>
            <a:r>
              <a:rPr lang="en-US" altLang="ja-JP" sz="2000" b="1" baseline="-25000" dirty="0" err="1" smtClean="0">
                <a:solidFill>
                  <a:srgbClr val="FF0000"/>
                </a:solidFill>
                <a:latin typeface="+mj-lt"/>
              </a:rPr>
              <a:t>AIF</a:t>
            </a:r>
            <a:endParaRPr kumimoji="1" lang="ja-JP" altLang="en-US" sz="2000" b="1" baseline="-25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6" name="テキスト ボックス 21"/>
          <p:cNvSpPr txBox="1"/>
          <p:nvPr/>
        </p:nvSpPr>
        <p:spPr>
          <a:xfrm>
            <a:off x="2506906" y="2148544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err="1" smtClean="0">
                <a:solidFill>
                  <a:srgbClr val="FF0000"/>
                </a:solidFill>
                <a:latin typeface="+mj-lt"/>
              </a:rPr>
              <a:t>Δφ</a:t>
            </a:r>
            <a:r>
              <a:rPr lang="en-US" altLang="ja-JP" sz="2000" b="1" baseline="-25000" dirty="0" err="1" smtClean="0">
                <a:solidFill>
                  <a:srgbClr val="FF0000"/>
                </a:solidFill>
                <a:latin typeface="+mj-lt"/>
              </a:rPr>
              <a:t>AIF</a:t>
            </a:r>
            <a:endParaRPr kumimoji="1" lang="ja-JP" altLang="en-US" sz="2000" b="1" baseline="-25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7" name="テキスト ボックス 22"/>
          <p:cNvSpPr txBox="1"/>
          <p:nvPr/>
        </p:nvSpPr>
        <p:spPr>
          <a:xfrm>
            <a:off x="4777531" y="2148544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err="1" smtClean="0">
                <a:solidFill>
                  <a:srgbClr val="FF0000"/>
                </a:solidFill>
                <a:latin typeface="+mj-lt"/>
              </a:rPr>
              <a:t>Δt</a:t>
            </a:r>
            <a:r>
              <a:rPr lang="en-US" altLang="ja-JP" sz="2000" b="1" baseline="-25000" dirty="0" err="1" smtClean="0">
                <a:solidFill>
                  <a:srgbClr val="FF0000"/>
                </a:solidFill>
                <a:latin typeface="+mj-lt"/>
              </a:rPr>
              <a:t>AIF</a:t>
            </a:r>
            <a:endParaRPr kumimoji="1" lang="ja-JP" altLang="en-US" sz="2000" b="1" baseline="-250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8" name="Picture 2" descr="C:\Users\kaneko\Desktop\AIFMVAFIT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73" t="50119" r="1230" b="-1"/>
          <a:stretch/>
        </p:blipFill>
        <p:spPr bwMode="auto">
          <a:xfrm>
            <a:off x="813290" y="4447967"/>
            <a:ext cx="2074593" cy="194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正方形/長方形 3"/>
              <p:cNvSpPr/>
              <p:nvPr/>
            </p:nvSpPr>
            <p:spPr>
              <a:xfrm>
                <a:off x="2927611" y="5488739"/>
                <a:ext cx="6096960" cy="7545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000" i="1" smtClean="0">
                          <a:latin typeface="Cambria Math"/>
                          <a:ea typeface="Cambria Math"/>
                        </a:rPr>
                        <m:t>𝐹</m:t>
                      </m:r>
                      <m:d>
                        <m:dPr>
                          <m:ctrlPr>
                            <a:rPr lang="en-US" altLang="ja-JP" sz="2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2000" i="1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ja-JP" sz="2000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sub>
                          </m:sSub>
                          <m:r>
                            <a:rPr lang="en-US" altLang="ja-JP" sz="2000" i="1">
                              <a:latin typeface="Cambria Math"/>
                              <a:ea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2000" i="1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ja-JP" sz="2000" i="1"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altLang="ja-JP" sz="2000" i="1">
                              <a:latin typeface="Cambria Math"/>
                              <a:ea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20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altLang="ja-JP" sz="2000" i="1"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  <m:r>
                                <a:rPr lang="en-US" altLang="ja-JP" sz="2000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sub>
                          </m:sSub>
                          <m:r>
                            <a:rPr lang="en-US" altLang="ja-JP" sz="2000" i="1">
                              <a:latin typeface="Cambria Math"/>
                              <a:ea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2000" i="1"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altLang="ja-JP" sz="2000" i="1"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  <m:r>
                                <a:rPr lang="en-US" altLang="ja-JP" sz="2000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sub>
                          </m:sSub>
                          <m:r>
                            <a:rPr lang="en-US" altLang="ja-JP" sz="2000" i="1">
                              <a:latin typeface="Cambria Math"/>
                              <a:ea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2000" i="1">
                                  <a:latin typeface="Cambria Math"/>
                                  <a:ea typeface="Cambria Math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altLang="ja-JP" sz="2000" i="1"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  <m:r>
                                <a:rPr lang="en-US" altLang="ja-JP" sz="2000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  <m:r>
                        <a:rPr lang="en-US" altLang="ja-JP" sz="2000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altLang="ja-JP" sz="2000" b="0" i="1" smtClean="0">
                          <a:latin typeface="Cambria Math"/>
                          <a:ea typeface="Cambria Math"/>
                        </a:rPr>
                        <m:t>𝐺</m:t>
                      </m:r>
                      <m:d>
                        <m:dPr>
                          <m:ctrlPr>
                            <a:rPr lang="en-US" altLang="ja-JP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it-IT" altLang="ja-JP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𝑀𝑉𝐴</m:t>
                          </m:r>
                          <m:r>
                            <a:rPr lang="en-US" altLang="ja-JP" sz="2000" b="0" i="0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altLang="ja-JP" sz="2000" b="0" i="0" smtClean="0">
                              <a:latin typeface="Cambria Math"/>
                              <a:ea typeface="Cambria Math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2000" b="0" i="1" smtClean="0"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2000" b="0" i="0" smtClean="0">
                                  <a:latin typeface="Cambria Math"/>
                                  <a:ea typeface="Cambria Math"/>
                                </a:rPr>
                                <m:t>AIF</m:t>
                              </m:r>
                            </m:sub>
                          </m:sSub>
                          <m:r>
                            <a:rPr lang="en-US" altLang="ja-JP" sz="2000" b="0" i="0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altLang="ja-JP" sz="2000">
                              <a:latin typeface="Cambria Math"/>
                              <a:ea typeface="Cambria Math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2000" i="1">
                                  <a:latin typeface="Cambria Math"/>
                                  <a:ea typeface="Cambria Math"/>
                                </a:rPr>
                                <m:t>𝜙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2000">
                                  <a:latin typeface="Cambria Math"/>
                                  <a:ea typeface="Cambria Math"/>
                                </a:rPr>
                                <m:t>AIF</m:t>
                              </m:r>
                            </m:sub>
                          </m:sSub>
                          <m:r>
                            <a:rPr lang="en-US" altLang="ja-JP" sz="2000" b="0" i="0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altLang="ja-JP" sz="2000">
                              <a:latin typeface="Cambria Math"/>
                              <a:ea typeface="Cambria Math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20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ja-JP" sz="2000">
                                  <a:latin typeface="Cambria Math"/>
                                  <a:ea typeface="Cambria Math"/>
                                </a:rPr>
                                <m:t>AIF</m:t>
                              </m:r>
                            </m:sub>
                          </m:sSub>
                          <m:r>
                            <a:rPr lang="en-US" altLang="ja-JP" sz="20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it-IT" altLang="ja-JP" sz="2000" dirty="0" smtClean="0"/>
              </a:p>
              <a:p>
                <a:r>
                  <a:rPr lang="it-IT" altLang="ja-JP" sz="2000" dirty="0" smtClean="0"/>
                  <a:t> </a:t>
                </a:r>
                <a:r>
                  <a:rPr lang="it-IT" altLang="ja-JP" sz="2000" b="1" dirty="0" err="1" smtClean="0">
                    <a:solidFill>
                      <a:srgbClr val="0099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Expected</a:t>
                </a:r>
                <a:r>
                  <a:rPr lang="it-IT" altLang="ja-JP" sz="2000" b="1" dirty="0" smtClean="0">
                    <a:solidFill>
                      <a:srgbClr val="0099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altLang="ja-JP" sz="2000" b="1" dirty="0" err="1" smtClean="0">
                    <a:solidFill>
                      <a:srgbClr val="0099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sensitivity</a:t>
                </a:r>
                <a:r>
                  <a:rPr lang="it-IT" altLang="ja-JP" sz="2000" b="1" dirty="0" smtClean="0">
                    <a:solidFill>
                      <a:srgbClr val="0099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altLang="ja-JP" sz="2000" b="1" dirty="0" err="1" smtClean="0">
                    <a:solidFill>
                      <a:srgbClr val="0099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improvement</a:t>
                </a:r>
                <a:r>
                  <a:rPr lang="it-IT" altLang="ja-JP" sz="2000" b="1" dirty="0" smtClean="0">
                    <a:solidFill>
                      <a:srgbClr val="0099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 – 10 %.</a:t>
                </a:r>
                <a:endParaRPr lang="ja-JP" altLang="en-US" sz="2000" b="1" dirty="0">
                  <a:solidFill>
                    <a:srgbClr val="0099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正方形/長方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7611" y="5488739"/>
                <a:ext cx="6096960" cy="754502"/>
              </a:xfrm>
              <a:prstGeom prst="rect">
                <a:avLst/>
              </a:prstGeom>
              <a:blipFill rotWithShape="0">
                <a:blip r:embed="rId4"/>
                <a:stretch>
                  <a:fillRect l="-100" b="-1290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72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Status of 2012-2013 </a:t>
            </a:r>
            <a:r>
              <a:rPr lang="it-IT" dirty="0" err="1" smtClean="0"/>
              <a:t>analysis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21248" y="1941311"/>
            <a:ext cx="890150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it-IT" sz="2400" dirty="0" smtClean="0">
                <a:solidFill>
                  <a:srgbClr val="0099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it-IT" sz="24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it-IT" sz="24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sz="24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ready for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reprocessing</a:t>
            </a:r>
            <a:endParaRPr lang="it-IT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3000"/>
              </a:lnSpc>
            </a:pPr>
            <a:r>
              <a:rPr lang="it-IT" sz="24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2400" baseline="30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it-IT" sz="24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it-IT" sz="24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sz="24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ready for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reprocessing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it-IT" sz="24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alignment</a:t>
            </a:r>
            <a:r>
              <a:rPr lang="it-IT" sz="24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issues</a:t>
            </a:r>
            <a:r>
              <a:rPr lang="it-IT" sz="24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it-IT" sz="24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 </a:t>
            </a:r>
            <a:r>
              <a:rPr lang="it-IT" sz="24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solved</a:t>
            </a:r>
            <a:r>
              <a:rPr lang="it-IT" sz="24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ts val="3000"/>
              </a:lnSpc>
            </a:pPr>
            <a:endParaRPr lang="it-IT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3000"/>
              </a:lnSpc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tests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events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outside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previous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processing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don’t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show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unexpected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behaviours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pPr>
              <a:lnSpc>
                <a:spcPts val="3000"/>
              </a:lnSpc>
            </a:pPr>
            <a:endParaRPr lang="it-IT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3000"/>
              </a:lnSpc>
            </a:pPr>
            <a:r>
              <a:rPr lang="it-IT" sz="2400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 </a:t>
            </a:r>
            <a:r>
              <a:rPr lang="it-IT" sz="2400" dirty="0" err="1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evaluation</a:t>
            </a:r>
            <a:r>
              <a:rPr lang="it-IT" sz="2400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400" dirty="0" err="1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normalization</a:t>
            </a:r>
            <a:r>
              <a:rPr lang="it-IT" sz="2400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r>
              <a:rPr lang="it-IT" sz="2400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pass from </a:t>
            </a:r>
            <a:r>
              <a:rPr lang="it-IT" sz="2400" dirty="0" err="1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it-IT" sz="2400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400" dirty="0" err="1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r>
              <a:rPr lang="it-IT" sz="2400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events</a:t>
            </a:r>
            <a:r>
              <a:rPr lang="it-IT" sz="2400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Branching Ratio (inverse of single </a:t>
            </a:r>
            <a:r>
              <a:rPr lang="it-IT" sz="2400" dirty="0" err="1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event</a:t>
            </a:r>
            <a:r>
              <a:rPr lang="it-IT" sz="2400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sensitivity</a:t>
            </a:r>
            <a:r>
              <a:rPr lang="it-IT" sz="2400" dirty="0" smtClean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</a:p>
          <a:p>
            <a:pPr>
              <a:lnSpc>
                <a:spcPts val="3000"/>
              </a:lnSpc>
            </a:pPr>
            <a:endParaRPr lang="it-IT" sz="2400" dirty="0" smtClean="0">
              <a:solidFill>
                <a:srgbClr val="00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3000"/>
              </a:lnSpc>
            </a:pPr>
            <a:r>
              <a:rPr lang="it-IT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 </a:t>
            </a: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5</a:t>
            </a: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.3 x 10</a:t>
            </a:r>
            <a:r>
              <a:rPr lang="it-IT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+12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(2012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3</a:t>
            </a: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.5 x 10</a:t>
            </a:r>
            <a:r>
              <a:rPr lang="it-IT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+12</a:t>
            </a: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(2013) (</a:t>
            </a:r>
            <a:r>
              <a:rPr lang="it-IT" sz="24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4.0 in 2011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ts val="3000"/>
              </a:lnSpc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6710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 smtClean="0"/>
              <a:t>analyses</a:t>
            </a:r>
            <a:r>
              <a:rPr lang="it-IT" dirty="0" smtClean="0"/>
              <a:t> and </a:t>
            </a:r>
            <a:r>
              <a:rPr lang="it-IT" dirty="0" err="1" smtClean="0"/>
              <a:t>papers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28650" y="1877533"/>
            <a:ext cx="8592417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it-IT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  <a:r>
              <a:rPr lang="it-IT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MEG </a:t>
            </a:r>
            <a:r>
              <a:rPr lang="it-IT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endParaRPr lang="it-IT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writing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full MEG data sample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1"/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long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write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-up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with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several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involved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parts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already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written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strictly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linked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it-IT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Polarization</a:t>
            </a:r>
            <a:endParaRPr lang="it-IT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completing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residual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muon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polarization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evaluating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systematics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errors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checking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1"/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publish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subject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it-IT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Muon</a:t>
            </a:r>
            <a:r>
              <a:rPr lang="it-IT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Radiative </a:t>
            </a:r>
            <a:r>
              <a:rPr lang="it-IT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Decay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1"/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Search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Muon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Radiative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Decay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events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MEG data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presented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</a:p>
          <a:p>
            <a:pPr lvl="1"/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various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conferences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submitted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</a:p>
          <a:p>
            <a:pPr lvl="1"/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muon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input,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suggested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resubmit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polarization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6299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249137"/>
            <a:ext cx="7789486" cy="811354"/>
          </a:xfrm>
        </p:spPr>
        <p:txBody>
          <a:bodyPr/>
          <a:lstStyle/>
          <a:p>
            <a:r>
              <a:rPr lang="it-IT" dirty="0" err="1" smtClean="0"/>
              <a:t>Perspectives</a:t>
            </a:r>
            <a:r>
              <a:rPr lang="it-IT" dirty="0" smtClean="0"/>
              <a:t> and </a:t>
            </a:r>
            <a:r>
              <a:rPr lang="it-IT" dirty="0" err="1" smtClean="0"/>
              <a:t>conclusions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0" y="1060491"/>
            <a:ext cx="895546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delayed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months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because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some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issues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it-IT" sz="2000" dirty="0" smtClean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800"/>
              </a:lnSpc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it-IT" sz="20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r>
              <a:rPr lang="it-IT" sz="2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0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</a:t>
            </a:r>
            <a:r>
              <a:rPr lang="it-IT" sz="2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it-IT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finished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2900" indent="-342900">
              <a:lnSpc>
                <a:spcPts val="2800"/>
              </a:lnSpc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</a:t>
            </a:r>
            <a:r>
              <a:rPr lang="it-IT" sz="20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alignment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lnSpc>
                <a:spcPts val="2800"/>
              </a:lnSpc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AIF </a:t>
            </a:r>
            <a:r>
              <a:rPr lang="it-IT" sz="2000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ts val="2800"/>
              </a:lnSpc>
              <a:buFontTx/>
              <a:buChar char="-"/>
            </a:pP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800"/>
              </a:lnSpc>
            </a:pP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meeting in Tokyo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March 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define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strategy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ts val="2800"/>
              </a:lnSpc>
            </a:pP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hope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figured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out a </a:t>
            </a: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solution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target </a:t>
            </a: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alignment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date. </a:t>
            </a:r>
          </a:p>
          <a:p>
            <a:pPr>
              <a:lnSpc>
                <a:spcPts val="2800"/>
              </a:lnSpc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of 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alignment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correction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it-IT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ull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reprocessing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ts val="2800"/>
              </a:lnSpc>
            </a:pP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 the data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needed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not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too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long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computing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time. </a:t>
            </a:r>
          </a:p>
          <a:p>
            <a:pPr>
              <a:lnSpc>
                <a:spcPts val="2800"/>
              </a:lnSpc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needed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 AIF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months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ts val="2800"/>
              </a:lnSpc>
            </a:pP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things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(i.e.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inclusion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systematic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uncertainties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few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weeks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.</a:t>
            </a: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800"/>
              </a:lnSpc>
            </a:pP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800"/>
              </a:lnSpc>
            </a:pP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goals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800"/>
              </a:lnSpc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Summer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Conferences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800"/>
              </a:lnSpc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submit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MEG </a:t>
            </a: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Summer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36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Outline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t>2</a:t>
            </a:fld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628650" y="2142168"/>
            <a:ext cx="493115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lnSpc>
                <a:spcPts val="32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it-IT" sz="2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it-IT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it-IT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stand</a:t>
            </a:r>
          </a:p>
          <a:p>
            <a:pPr marL="257175" indent="-257175">
              <a:lnSpc>
                <a:spcPts val="32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it-IT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it-IT" sz="2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r>
              <a:rPr lang="it-IT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</a:t>
            </a:r>
            <a:r>
              <a:rPr lang="it-IT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it-IT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lnSpc>
                <a:spcPts val="32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it-IT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</a:t>
            </a:r>
            <a:r>
              <a:rPr lang="it-IT" sz="24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alignment</a:t>
            </a:r>
            <a:endParaRPr lang="it-IT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lnSpc>
                <a:spcPts val="32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it-IT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AIF </a:t>
            </a:r>
            <a:r>
              <a:rPr lang="it-IT" sz="2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it-IT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lnSpc>
                <a:spcPts val="32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it-IT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of 2012-2013 </a:t>
            </a:r>
            <a:r>
              <a:rPr lang="it-IT" sz="24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it-IT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lnSpc>
                <a:spcPts val="3200"/>
              </a:lnSpc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it-IT" sz="2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Perspectives</a:t>
            </a:r>
            <a:r>
              <a:rPr lang="it-IT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sz="2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it-IT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15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Where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stand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/>
          <a:srcRect l="3303" t="23894" r="9244" b="3446"/>
          <a:stretch/>
        </p:blipFill>
        <p:spPr>
          <a:xfrm>
            <a:off x="424393" y="2400950"/>
            <a:ext cx="5209113" cy="31320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5298588" y="2343665"/>
            <a:ext cx="3735318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Published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B(</a:t>
            </a:r>
            <a:r>
              <a:rPr lang="it-IT" sz="2400" b="1" dirty="0">
                <a:solidFill>
                  <a:srgbClr val="0000FF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it-IT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it-IT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sz="2400" b="1" dirty="0" err="1">
                <a:solidFill>
                  <a:srgbClr val="0000FF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it-IT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&lt; 5.7 x 10</a:t>
            </a:r>
            <a:r>
              <a:rPr lang="it-IT" sz="2400" b="1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</a:p>
          <a:p>
            <a:r>
              <a:rPr lang="it-IT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Sensitivity</a:t>
            </a:r>
            <a:r>
              <a:rPr lang="it-IT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7.7 x 10</a:t>
            </a:r>
            <a:r>
              <a:rPr lang="it-IT" sz="2400" b="1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</a:p>
          <a:p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Expected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sensitivity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 (4 ÷ </a:t>
            </a:r>
            <a:r>
              <a:rPr lang="it-IT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it-IT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10</a:t>
            </a:r>
            <a:r>
              <a:rPr lang="it-IT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</a:p>
          <a:p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4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it-IT" sz="24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it-IT" sz="2400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didn’t</a:t>
            </a:r>
            <a:r>
              <a:rPr lang="it-IT" sz="2400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yet</a:t>
            </a:r>
            <a:r>
              <a:rPr lang="it-IT" sz="2400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publish</a:t>
            </a:r>
            <a:r>
              <a:rPr lang="it-IT" sz="2400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sz="2400" b="1" dirty="0" smtClean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4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</a:t>
            </a:r>
            <a:r>
              <a:rPr lang="it-IT" sz="24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  <a:r>
              <a:rPr lang="it-IT" sz="2400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it-IT" sz="2400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102323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6816" y="365127"/>
            <a:ext cx="8691514" cy="926346"/>
          </a:xfrm>
        </p:spPr>
        <p:txBody>
          <a:bodyPr>
            <a:normAutofit/>
          </a:bodyPr>
          <a:lstStyle/>
          <a:p>
            <a:r>
              <a:rPr lang="it-IT" sz="3200" dirty="0"/>
              <a:t>New </a:t>
            </a:r>
            <a:r>
              <a:rPr lang="it-IT" sz="3200" dirty="0" err="1"/>
              <a:t>measurements</a:t>
            </a:r>
            <a:r>
              <a:rPr lang="it-IT" sz="3200" dirty="0"/>
              <a:t> of COBRA </a:t>
            </a:r>
            <a:r>
              <a:rPr lang="it-IT" sz="3200" dirty="0" err="1"/>
              <a:t>Magnetic</a:t>
            </a:r>
            <a:r>
              <a:rPr lang="it-IT" sz="3200" dirty="0"/>
              <a:t> Field 1</a:t>
            </a:r>
            <a:r>
              <a:rPr lang="it-IT" sz="3200" dirty="0" smtClean="0"/>
              <a:t>)</a:t>
            </a:r>
            <a:endParaRPr lang="it-IT" sz="32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pPr/>
              <a:t>4</a:t>
            </a:fld>
            <a:endParaRPr lang="it-IT" dirty="0"/>
          </a:p>
        </p:txBody>
      </p:sp>
      <p:grpSp>
        <p:nvGrpSpPr>
          <p:cNvPr id="6" name="グループ化 20"/>
          <p:cNvGrpSpPr/>
          <p:nvPr/>
        </p:nvGrpSpPr>
        <p:grpSpPr>
          <a:xfrm>
            <a:off x="922029" y="4293096"/>
            <a:ext cx="2192169" cy="1842359"/>
            <a:chOff x="1082354" y="1578020"/>
            <a:chExt cx="2627366" cy="2250169"/>
          </a:xfrm>
        </p:grpSpPr>
        <p:sp>
          <p:nvSpPr>
            <p:cNvPr id="7" name="テキスト ボックス 4"/>
            <p:cNvSpPr txBox="1"/>
            <p:nvPr/>
          </p:nvSpPr>
          <p:spPr>
            <a:xfrm>
              <a:off x="1324851" y="1904264"/>
              <a:ext cx="2376264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/>
                <a:t>Data points (XY view)</a:t>
              </a:r>
              <a:endParaRPr kumimoji="1" lang="ja-JP" altLang="en-US" dirty="0"/>
            </a:p>
          </p:txBody>
        </p:sp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354" y="1578020"/>
              <a:ext cx="2627366" cy="2250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フリーフォーム 12"/>
            <p:cNvSpPr/>
            <p:nvPr/>
          </p:nvSpPr>
          <p:spPr>
            <a:xfrm rot="6028352">
              <a:off x="2112204" y="2706539"/>
              <a:ext cx="460543" cy="479674"/>
            </a:xfrm>
            <a:custGeom>
              <a:avLst/>
              <a:gdLst>
                <a:gd name="connsiteX0" fmla="*/ 0 w 509231"/>
                <a:gd name="connsiteY0" fmla="*/ 0 h 866274"/>
                <a:gd name="connsiteX1" fmla="*/ 259882 w 509231"/>
                <a:gd name="connsiteY1" fmla="*/ 105878 h 866274"/>
                <a:gd name="connsiteX2" fmla="*/ 500514 w 509231"/>
                <a:gd name="connsiteY2" fmla="*/ 500514 h 866274"/>
                <a:gd name="connsiteX3" fmla="*/ 433137 w 509231"/>
                <a:gd name="connsiteY3" fmla="*/ 866274 h 866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9231" h="866274">
                  <a:moveTo>
                    <a:pt x="0" y="0"/>
                  </a:moveTo>
                  <a:cubicBezTo>
                    <a:pt x="88231" y="11229"/>
                    <a:pt x="176463" y="22459"/>
                    <a:pt x="259882" y="105878"/>
                  </a:cubicBezTo>
                  <a:cubicBezTo>
                    <a:pt x="343301" y="189297"/>
                    <a:pt x="471638" y="373781"/>
                    <a:pt x="500514" y="500514"/>
                  </a:cubicBezTo>
                  <a:cubicBezTo>
                    <a:pt x="529390" y="627247"/>
                    <a:pt x="481263" y="746760"/>
                    <a:pt x="433137" y="866274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フリーフォーム 13"/>
            <p:cNvSpPr/>
            <p:nvPr/>
          </p:nvSpPr>
          <p:spPr>
            <a:xfrm rot="3730119">
              <a:off x="2940115" y="2322959"/>
              <a:ext cx="460543" cy="479674"/>
            </a:xfrm>
            <a:custGeom>
              <a:avLst/>
              <a:gdLst>
                <a:gd name="connsiteX0" fmla="*/ 0 w 509231"/>
                <a:gd name="connsiteY0" fmla="*/ 0 h 866274"/>
                <a:gd name="connsiteX1" fmla="*/ 259882 w 509231"/>
                <a:gd name="connsiteY1" fmla="*/ 105878 h 866274"/>
                <a:gd name="connsiteX2" fmla="*/ 500514 w 509231"/>
                <a:gd name="connsiteY2" fmla="*/ 500514 h 866274"/>
                <a:gd name="connsiteX3" fmla="*/ 433137 w 509231"/>
                <a:gd name="connsiteY3" fmla="*/ 866274 h 866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9231" h="866274">
                  <a:moveTo>
                    <a:pt x="0" y="0"/>
                  </a:moveTo>
                  <a:cubicBezTo>
                    <a:pt x="88231" y="11229"/>
                    <a:pt x="176463" y="22459"/>
                    <a:pt x="259882" y="105878"/>
                  </a:cubicBezTo>
                  <a:cubicBezTo>
                    <a:pt x="343301" y="189297"/>
                    <a:pt x="471638" y="373781"/>
                    <a:pt x="500514" y="500514"/>
                  </a:cubicBezTo>
                  <a:cubicBezTo>
                    <a:pt x="529390" y="627247"/>
                    <a:pt x="481263" y="746760"/>
                    <a:pt x="433137" y="866274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テキスト ボックス 16"/>
            <p:cNvSpPr txBox="1"/>
            <p:nvPr/>
          </p:nvSpPr>
          <p:spPr>
            <a:xfrm>
              <a:off x="1082354" y="1711495"/>
              <a:ext cx="1926231" cy="4510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Hall probe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グループ化 21"/>
          <p:cNvGrpSpPr/>
          <p:nvPr/>
        </p:nvGrpSpPr>
        <p:grpSpPr>
          <a:xfrm>
            <a:off x="614611" y="1527790"/>
            <a:ext cx="4389437" cy="2540571"/>
            <a:chOff x="1376733" y="1340768"/>
            <a:chExt cx="4389437" cy="2540571"/>
          </a:xfrm>
        </p:grpSpPr>
        <p:pic>
          <p:nvPicPr>
            <p:cNvPr id="13" name="Picture 3" descr="C:\Users\Kei\Desktop\vmshare\temp\conv02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6733" y="1340768"/>
              <a:ext cx="4389437" cy="2468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円/楕円 10"/>
            <p:cNvSpPr/>
            <p:nvPr/>
          </p:nvSpPr>
          <p:spPr>
            <a:xfrm>
              <a:off x="2960909" y="2965594"/>
              <a:ext cx="360040" cy="31939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25"/>
            <p:cNvSpPr txBox="1"/>
            <p:nvPr/>
          </p:nvSpPr>
          <p:spPr>
            <a:xfrm>
              <a:off x="4389282" y="2390657"/>
              <a:ext cx="12961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chemeClr val="bg1"/>
                  </a:solidFill>
                </a:rPr>
                <a:t>Z movement</a:t>
              </a:r>
              <a:endParaRPr kumimoji="1" lang="ja-JP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テキスト ボックス 27"/>
            <p:cNvSpPr txBox="1"/>
            <p:nvPr/>
          </p:nvSpPr>
          <p:spPr>
            <a:xfrm>
              <a:off x="3165146" y="3296564"/>
              <a:ext cx="15209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FF00"/>
                  </a:solidFill>
                </a:rPr>
                <a:t>X, Y </a:t>
              </a:r>
              <a:br>
                <a:rPr lang="en-US" altLang="ja-JP" sz="1600" b="1" dirty="0" smtClean="0">
                  <a:solidFill>
                    <a:srgbClr val="FFFF00"/>
                  </a:solidFill>
                </a:rPr>
              </a:br>
              <a:r>
                <a:rPr lang="en-US" altLang="ja-JP" sz="1600" b="1" dirty="0" smtClean="0">
                  <a:solidFill>
                    <a:srgbClr val="FFFF00"/>
                  </a:solidFill>
                </a:rPr>
                <a:t>movement</a:t>
              </a:r>
              <a:endParaRPr kumimoji="1" lang="ja-JP" altLang="en-US" sz="16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7" name="グループ化 19"/>
          <p:cNvGrpSpPr/>
          <p:nvPr/>
        </p:nvGrpSpPr>
        <p:grpSpPr>
          <a:xfrm>
            <a:off x="5148064" y="1308566"/>
            <a:ext cx="3550687" cy="2984530"/>
            <a:chOff x="323528" y="1691516"/>
            <a:chExt cx="3820088" cy="3419044"/>
          </a:xfrm>
        </p:grpSpPr>
        <p:pic>
          <p:nvPicPr>
            <p:cNvPr id="18" name="Picture 2" descr="C:\Users\Kei\Desktop\vmshare\xy_julaug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1844824"/>
              <a:ext cx="3820088" cy="3265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テキスト ボックス 2"/>
            <p:cNvSpPr txBox="1"/>
            <p:nvPr/>
          </p:nvSpPr>
          <p:spPr>
            <a:xfrm>
              <a:off x="2275722" y="3955678"/>
              <a:ext cx="12241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July</a:t>
              </a:r>
            </a:p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August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20" name="テキスト ボックス 5"/>
            <p:cNvSpPr txBox="1"/>
            <p:nvPr/>
          </p:nvSpPr>
          <p:spPr>
            <a:xfrm>
              <a:off x="865828" y="1691516"/>
              <a:ext cx="2843607" cy="423103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/>
                <a:t>XY map of the data points</a:t>
              </a:r>
              <a:endParaRPr kumimoji="1" lang="ja-JP" altLang="en-US" dirty="0"/>
            </a:p>
          </p:txBody>
        </p:sp>
      </p:grpSp>
      <p:sp>
        <p:nvSpPr>
          <p:cNvPr id="21" name="右矢印 17"/>
          <p:cNvSpPr/>
          <p:nvPr/>
        </p:nvSpPr>
        <p:spPr>
          <a:xfrm rot="5897131">
            <a:off x="1802116" y="3749662"/>
            <a:ext cx="851172" cy="49338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矢印コネクタ 23"/>
          <p:cNvCxnSpPr/>
          <p:nvPr/>
        </p:nvCxnSpPr>
        <p:spPr>
          <a:xfrm>
            <a:off x="3621768" y="2412177"/>
            <a:ext cx="1229528" cy="0"/>
          </a:xfrm>
          <a:prstGeom prst="straightConnector1">
            <a:avLst/>
          </a:prstGeom>
          <a:ln w="28575">
            <a:solidFill>
              <a:schemeClr val="bg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フリーフォーム 26"/>
          <p:cNvSpPr/>
          <p:nvPr/>
        </p:nvSpPr>
        <p:spPr>
          <a:xfrm>
            <a:off x="2835072" y="3420289"/>
            <a:ext cx="469027" cy="85445"/>
          </a:xfrm>
          <a:custGeom>
            <a:avLst/>
            <a:gdLst>
              <a:gd name="connsiteX0" fmla="*/ 0 w 693336"/>
              <a:gd name="connsiteY0" fmla="*/ 140677 h 170890"/>
              <a:gd name="connsiteX1" fmla="*/ 371789 w 693336"/>
              <a:gd name="connsiteY1" fmla="*/ 160774 h 170890"/>
              <a:gd name="connsiteX2" fmla="*/ 693336 w 693336"/>
              <a:gd name="connsiteY2" fmla="*/ 0 h 170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3336" h="170890">
                <a:moveTo>
                  <a:pt x="0" y="140677"/>
                </a:moveTo>
                <a:cubicBezTo>
                  <a:pt x="128116" y="162448"/>
                  <a:pt x="256233" y="184220"/>
                  <a:pt x="371789" y="160774"/>
                </a:cubicBezTo>
                <a:cubicBezTo>
                  <a:pt x="487345" y="137328"/>
                  <a:pt x="590340" y="68664"/>
                  <a:pt x="693336" y="0"/>
                </a:cubicBezTo>
              </a:path>
            </a:pathLst>
          </a:custGeom>
          <a:noFill/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 29"/>
          <p:cNvSpPr/>
          <p:nvPr/>
        </p:nvSpPr>
        <p:spPr>
          <a:xfrm rot="6458957">
            <a:off x="2184137" y="3255577"/>
            <a:ext cx="492494" cy="112881"/>
          </a:xfrm>
          <a:custGeom>
            <a:avLst/>
            <a:gdLst>
              <a:gd name="connsiteX0" fmla="*/ 0 w 693336"/>
              <a:gd name="connsiteY0" fmla="*/ 140677 h 170890"/>
              <a:gd name="connsiteX1" fmla="*/ 371789 w 693336"/>
              <a:gd name="connsiteY1" fmla="*/ 160774 h 170890"/>
              <a:gd name="connsiteX2" fmla="*/ 693336 w 693336"/>
              <a:gd name="connsiteY2" fmla="*/ 0 h 170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3336" h="170890">
                <a:moveTo>
                  <a:pt x="0" y="140677"/>
                </a:moveTo>
                <a:cubicBezTo>
                  <a:pt x="128116" y="162448"/>
                  <a:pt x="256233" y="184220"/>
                  <a:pt x="371789" y="160774"/>
                </a:cubicBezTo>
                <a:cubicBezTo>
                  <a:pt x="487345" y="137328"/>
                  <a:pt x="590340" y="68664"/>
                  <a:pt x="693336" y="0"/>
                </a:cubicBezTo>
              </a:path>
            </a:pathLst>
          </a:custGeom>
          <a:noFill/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8"/>
          <p:cNvSpPr txBox="1"/>
          <p:nvPr/>
        </p:nvSpPr>
        <p:spPr>
          <a:xfrm>
            <a:off x="1124360" y="5554509"/>
            <a:ext cx="2079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bg1"/>
                </a:solidFill>
              </a:rPr>
              <a:t>sensor</a:t>
            </a:r>
            <a:r>
              <a:rPr lang="en-US" altLang="ja-JP" sz="1600" dirty="0">
                <a:solidFill>
                  <a:schemeClr val="bg1"/>
                </a:solidFill>
              </a:rPr>
              <a:t> </a:t>
            </a:r>
            <a:r>
              <a:rPr lang="en-US" altLang="ja-JP" sz="1600" dirty="0" smtClean="0">
                <a:solidFill>
                  <a:schemeClr val="bg1"/>
                </a:solidFill>
              </a:rPr>
              <a:t>orienta</a:t>
            </a:r>
            <a:r>
              <a:rPr kumimoji="1" lang="en-US" altLang="ja-JP" sz="1600" dirty="0" smtClean="0">
                <a:solidFill>
                  <a:schemeClr val="bg1"/>
                </a:solidFill>
              </a:rPr>
              <a:t>tion </a:t>
            </a:r>
            <a:br>
              <a:rPr kumimoji="1" lang="en-US" altLang="ja-JP" sz="1600" dirty="0" smtClean="0">
                <a:solidFill>
                  <a:schemeClr val="bg1"/>
                </a:solidFill>
              </a:rPr>
            </a:br>
            <a:r>
              <a:rPr kumimoji="1" lang="en-US" altLang="ja-JP" sz="1600" dirty="0" smtClean="0">
                <a:solidFill>
                  <a:schemeClr val="bg1"/>
                </a:solidFill>
              </a:rPr>
              <a:t>movement (B</a:t>
            </a:r>
            <a:r>
              <a:rPr kumimoji="1" lang="en-US" altLang="ja-JP" sz="1600" baseline="-25000" dirty="0" smtClean="0">
                <a:solidFill>
                  <a:schemeClr val="bg1"/>
                </a:solidFill>
              </a:rPr>
              <a:t>Z</a:t>
            </a:r>
            <a:r>
              <a:rPr kumimoji="1" lang="en-US" altLang="ja-JP" sz="1600" dirty="0" smtClean="0">
                <a:solidFill>
                  <a:schemeClr val="bg1"/>
                </a:solidFill>
              </a:rPr>
              <a:t>, B</a:t>
            </a:r>
            <a:r>
              <a:rPr kumimoji="1" lang="en-US" altLang="ja-JP" sz="1600" baseline="-25000" dirty="0" smtClean="0">
                <a:solidFill>
                  <a:schemeClr val="bg1"/>
                </a:solidFill>
              </a:rPr>
              <a:t>R</a:t>
            </a:r>
            <a:r>
              <a:rPr kumimoji="1" lang="en-US" altLang="ja-JP" sz="1600" dirty="0" smtClean="0">
                <a:solidFill>
                  <a:schemeClr val="bg1"/>
                </a:solidFill>
              </a:rPr>
              <a:t>, B</a:t>
            </a:r>
            <a:r>
              <a:rPr kumimoji="1" lang="en-US" altLang="ja-JP" sz="1600" baseline="-25000" dirty="0" smtClean="0">
                <a:solidFill>
                  <a:schemeClr val="bg1"/>
                </a:solidFill>
              </a:rPr>
              <a:t>Φ</a:t>
            </a:r>
            <a:r>
              <a:rPr kumimoji="1" lang="en-US" altLang="ja-JP" sz="1600" dirty="0" smtClean="0">
                <a:solidFill>
                  <a:schemeClr val="bg1"/>
                </a:solidFill>
              </a:rPr>
              <a:t>) 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26" name="テキスト ボックス 30"/>
          <p:cNvSpPr txBox="1"/>
          <p:nvPr/>
        </p:nvSpPr>
        <p:spPr>
          <a:xfrm>
            <a:off x="3441686" y="4522879"/>
            <a:ext cx="53188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Measured in Spring 2014, but found problem on measurement machine.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repeated in July and August.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ja-JP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</a:t>
            </a:r>
            <a:r>
              <a:rPr lang="en-US" altLang="ja-JP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ja-JP" baseline="-25000" dirty="0" err="1" smtClean="0"/>
              <a:t>φ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measured at various (X,Y,Z) position.</a:t>
            </a:r>
            <a:endParaRPr kumimoji="1" lang="en-US" altLang="ja-JP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 size in Z: 1 mm, R: 2 cm,</a:t>
            </a:r>
            <a:r>
              <a:rPr kumimoji="1" lang="en-US" altLang="ja-JP" dirty="0" smtClean="0"/>
              <a:t> Φ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30 degrees</a:t>
            </a:r>
          </a:p>
        </p:txBody>
      </p:sp>
      <p:sp>
        <p:nvSpPr>
          <p:cNvPr id="30" name="テキスト ボックス 1030"/>
          <p:cNvSpPr txBox="1"/>
          <p:nvPr/>
        </p:nvSpPr>
        <p:spPr>
          <a:xfrm>
            <a:off x="2756927" y="5013176"/>
            <a:ext cx="37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</a:rPr>
              <a:t>α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1" name="テキスト ボックス 40"/>
          <p:cNvSpPr txBox="1"/>
          <p:nvPr/>
        </p:nvSpPr>
        <p:spPr>
          <a:xfrm>
            <a:off x="2036847" y="5373216"/>
            <a:ext cx="374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β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05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0789" y="223900"/>
            <a:ext cx="8729220" cy="826475"/>
          </a:xfrm>
        </p:spPr>
        <p:txBody>
          <a:bodyPr>
            <a:normAutofit/>
          </a:bodyPr>
          <a:lstStyle/>
          <a:p>
            <a:r>
              <a:rPr lang="it-IT" sz="3200" dirty="0" smtClean="0"/>
              <a:t>New </a:t>
            </a:r>
            <a:r>
              <a:rPr lang="it-IT" sz="3200" dirty="0" err="1" smtClean="0"/>
              <a:t>measurements</a:t>
            </a:r>
            <a:r>
              <a:rPr lang="it-IT" sz="3200" dirty="0" smtClean="0"/>
              <a:t> of COBRA </a:t>
            </a:r>
            <a:r>
              <a:rPr lang="it-IT" sz="3200" dirty="0" err="1" smtClean="0"/>
              <a:t>Magnetic</a:t>
            </a:r>
            <a:r>
              <a:rPr lang="it-IT" sz="3200" dirty="0" smtClean="0"/>
              <a:t> </a:t>
            </a:r>
            <a:r>
              <a:rPr lang="it-IT" sz="3200" dirty="0"/>
              <a:t>F</a:t>
            </a:r>
            <a:r>
              <a:rPr lang="it-IT" sz="3200" dirty="0" smtClean="0"/>
              <a:t>ield 2)</a:t>
            </a:r>
            <a:endParaRPr lang="it-IT" sz="32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0" y="1096566"/>
            <a:ext cx="798205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points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complete 3-D</a:t>
            </a:r>
          </a:p>
          <a:p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by a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splining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Maximum relative </a:t>
            </a:r>
          </a:p>
          <a:p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difference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new and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old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it-IT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0.4%.</a:t>
            </a: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reconstructed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positron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0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</a:t>
            </a:r>
            <a:r>
              <a:rPr lang="it-IT" sz="20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it-IT" sz="20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reconstructed</a:t>
            </a:r>
            <a:r>
              <a:rPr lang="it-IT" sz="20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positron</a:t>
            </a:r>
            <a:r>
              <a:rPr lang="it-IT" sz="20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20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it-IT" sz="20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it-IT" sz="20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old</a:t>
            </a:r>
            <a:r>
              <a:rPr lang="it-IT" sz="20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it-IT" sz="20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shows no </a:t>
            </a:r>
            <a:r>
              <a:rPr lang="it-IT" sz="20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significant</a:t>
            </a:r>
            <a:r>
              <a:rPr lang="it-IT" sz="2000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sz="2000" b="1" dirty="0" smtClean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20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differences</a:t>
            </a:r>
            <a:r>
              <a:rPr lang="it-IT" sz="20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it-IT" sz="2000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confirmed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it-IT" sz="20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sz="20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</a:p>
          <a:p>
            <a:r>
              <a:rPr lang="it-IT" sz="20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Mott</a:t>
            </a:r>
            <a:r>
              <a:rPr lang="it-IT" sz="20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reprocess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data with the new </a:t>
            </a:r>
            <a:r>
              <a:rPr lang="it-IT" sz="20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it-IT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8" name="Picture 2" descr="C:\Users\Kei\Desktop\vmshare\bfield\fit_tes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" t="7175" r="4231"/>
          <a:stretch/>
        </p:blipFill>
        <p:spPr bwMode="auto">
          <a:xfrm>
            <a:off x="5252749" y="1140221"/>
            <a:ext cx="3891251" cy="24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662" y="4015684"/>
            <a:ext cx="2184890" cy="24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/>
          <p:cNvSpPr txBox="1"/>
          <p:nvPr/>
        </p:nvSpPr>
        <p:spPr>
          <a:xfrm>
            <a:off x="6961517" y="4758554"/>
            <a:ext cx="1625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RMS </a:t>
            </a:r>
            <a:r>
              <a:rPr lang="it-IT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 80 </a:t>
            </a:r>
            <a:r>
              <a:rPr lang="it-IT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keV</a:t>
            </a:r>
            <a:endParaRPr lang="it-IT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4" y="4026090"/>
            <a:ext cx="2161690" cy="24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471" y="4048734"/>
            <a:ext cx="2236074" cy="24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545" y="4048734"/>
            <a:ext cx="2182770" cy="24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20"/>
          <p:cNvSpPr txBox="1"/>
          <p:nvPr/>
        </p:nvSpPr>
        <p:spPr>
          <a:xfrm>
            <a:off x="2530061" y="4821726"/>
            <a:ext cx="182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RMS </a:t>
            </a:r>
            <a:r>
              <a:rPr lang="it-IT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 1.6 </a:t>
            </a:r>
            <a:r>
              <a:rPr lang="it-IT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mrad</a:t>
            </a:r>
            <a:endParaRPr lang="it-IT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4818124" y="4864812"/>
            <a:ext cx="182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RMS </a:t>
            </a:r>
            <a:r>
              <a:rPr lang="it-IT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 3.4 </a:t>
            </a:r>
            <a:r>
              <a:rPr lang="it-IT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mrad</a:t>
            </a:r>
            <a:endParaRPr lang="it-IT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561617" y="4821726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RMS </a:t>
            </a:r>
            <a:r>
              <a:rPr lang="it-IT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 50 </a:t>
            </a:r>
            <a:r>
              <a:rPr lang="it-IT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ps</a:t>
            </a:r>
            <a:endParaRPr lang="it-IT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85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74385"/>
          </a:xfrm>
        </p:spPr>
        <p:txBody>
          <a:bodyPr/>
          <a:lstStyle/>
          <a:p>
            <a:r>
              <a:rPr lang="it-IT" dirty="0" smtClean="0"/>
              <a:t>Target </a:t>
            </a:r>
            <a:r>
              <a:rPr lang="it-IT" dirty="0" err="1" smtClean="0"/>
              <a:t>alignment</a:t>
            </a:r>
            <a:r>
              <a:rPr lang="it-IT" dirty="0" smtClean="0"/>
              <a:t> 1)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60256" y="1555778"/>
            <a:ext cx="84652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Target and DCH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measured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optical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surveys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it-IT" sz="20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needed</a:t>
            </a:r>
            <a:r>
              <a:rPr lang="it-IT" sz="20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it-IT" sz="20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knowledge</a:t>
            </a:r>
            <a:r>
              <a:rPr lang="it-IT" sz="20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of relative </a:t>
            </a:r>
            <a:r>
              <a:rPr lang="it-IT" sz="20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alignment</a:t>
            </a:r>
            <a:r>
              <a:rPr lang="it-IT" sz="20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it-IT" sz="20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between</a:t>
            </a:r>
            <a:r>
              <a:rPr lang="it-IT" sz="20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DCH and target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. A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disalignment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in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direction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perpendicular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to the target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causes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an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error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on </a:t>
            </a:r>
            <a:r>
              <a:rPr lang="it-I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positron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it-IT" sz="2000" dirty="0" smtClean="0">
                <a:latin typeface="Symbol" panose="05050102010706020507" pitchFamily="18" charset="2"/>
                <a:cs typeface="Times New Roman" panose="02020603050405020304" pitchFamily="18" charset="0"/>
                <a:sym typeface="Symbol" panose="05050102010706020507" pitchFamily="18" charset="2"/>
              </a:rPr>
              <a:t>f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.  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Group 16"/>
          <p:cNvGrpSpPr>
            <a:grpSpLocks noChangeAspect="1"/>
          </p:cNvGrpSpPr>
          <p:nvPr/>
        </p:nvGrpSpPr>
        <p:grpSpPr>
          <a:xfrm>
            <a:off x="333758" y="2818068"/>
            <a:ext cx="3625000" cy="3538283"/>
            <a:chOff x="815580" y="2882297"/>
            <a:chExt cx="3641211" cy="3554108"/>
          </a:xfrm>
        </p:grpSpPr>
        <p:sp>
          <p:nvSpPr>
            <p:cNvPr id="8" name="Oval 17"/>
            <p:cNvSpPr/>
            <p:nvPr/>
          </p:nvSpPr>
          <p:spPr>
            <a:xfrm>
              <a:off x="1550700" y="3822041"/>
              <a:ext cx="2120927" cy="2112279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18"/>
            <p:cNvSpPr/>
            <p:nvPr/>
          </p:nvSpPr>
          <p:spPr>
            <a:xfrm rot="20394705">
              <a:off x="1117563" y="5161201"/>
              <a:ext cx="621219" cy="179474"/>
            </a:xfrm>
            <a:prstGeom prst="rect">
              <a:avLst/>
            </a:prstGeom>
            <a:noFill/>
            <a:ln w="28575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19"/>
            <p:cNvSpPr/>
            <p:nvPr/>
          </p:nvSpPr>
          <p:spPr>
            <a:xfrm rot="16200000">
              <a:off x="2285720" y="6036059"/>
              <a:ext cx="621219" cy="179474"/>
            </a:xfrm>
            <a:prstGeom prst="rect">
              <a:avLst/>
            </a:prstGeom>
            <a:noFill/>
            <a:ln w="28575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20"/>
            <p:cNvSpPr/>
            <p:nvPr/>
          </p:nvSpPr>
          <p:spPr>
            <a:xfrm rot="18548116">
              <a:off x="1533348" y="5780672"/>
              <a:ext cx="621219" cy="179474"/>
            </a:xfrm>
            <a:prstGeom prst="rect">
              <a:avLst/>
            </a:prstGeom>
            <a:noFill/>
            <a:ln w="28575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21"/>
            <p:cNvSpPr/>
            <p:nvPr/>
          </p:nvSpPr>
          <p:spPr>
            <a:xfrm rot="2613402">
              <a:off x="3070950" y="5798413"/>
              <a:ext cx="621219" cy="179474"/>
            </a:xfrm>
            <a:prstGeom prst="rect">
              <a:avLst/>
            </a:prstGeom>
            <a:noFill/>
            <a:ln w="28575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22"/>
            <p:cNvSpPr/>
            <p:nvPr/>
          </p:nvSpPr>
          <p:spPr>
            <a:xfrm rot="978029">
              <a:off x="3505805" y="5202619"/>
              <a:ext cx="621219" cy="179474"/>
            </a:xfrm>
            <a:prstGeom prst="rect">
              <a:avLst/>
            </a:prstGeom>
            <a:noFill/>
            <a:ln w="28575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23"/>
            <p:cNvCxnSpPr/>
            <p:nvPr/>
          </p:nvCxnSpPr>
          <p:spPr>
            <a:xfrm rot="5400000">
              <a:off x="2264200" y="3822041"/>
              <a:ext cx="704096" cy="1588"/>
            </a:xfrm>
            <a:prstGeom prst="line">
              <a:avLst/>
            </a:prstGeom>
            <a:ln w="57150" cmpd="sng">
              <a:solidFill>
                <a:srgbClr val="66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24"/>
            <p:cNvCxnSpPr/>
            <p:nvPr/>
          </p:nvCxnSpPr>
          <p:spPr>
            <a:xfrm rot="5400000">
              <a:off x="1972648" y="3822041"/>
              <a:ext cx="704096" cy="1588"/>
            </a:xfrm>
            <a:prstGeom prst="line">
              <a:avLst/>
            </a:prstGeom>
            <a:ln w="57150" cmpd="sng">
              <a:solidFill>
                <a:srgbClr val="66006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25"/>
            <p:cNvCxnSpPr>
              <a:stCxn id="8" idx="0"/>
            </p:cNvCxnSpPr>
            <p:nvPr/>
          </p:nvCxnSpPr>
          <p:spPr>
            <a:xfrm rot="5400000" flipH="1" flipV="1">
              <a:off x="3496789" y="2936416"/>
              <a:ext cx="1588" cy="1771251"/>
            </a:xfrm>
            <a:prstGeom prst="line">
              <a:avLst/>
            </a:prstGeom>
            <a:ln>
              <a:solidFill>
                <a:srgbClr val="008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26"/>
            <p:cNvCxnSpPr/>
            <p:nvPr/>
          </p:nvCxnSpPr>
          <p:spPr>
            <a:xfrm flipV="1">
              <a:off x="2354163" y="3311233"/>
              <a:ext cx="1771251" cy="526204"/>
            </a:xfrm>
            <a:prstGeom prst="line">
              <a:avLst/>
            </a:prstGeom>
            <a:ln>
              <a:solidFill>
                <a:srgbClr val="008000"/>
              </a:solidFill>
              <a:prstDash val="sysDash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27"/>
            <p:cNvCxnSpPr/>
            <p:nvPr/>
          </p:nvCxnSpPr>
          <p:spPr>
            <a:xfrm flipV="1">
              <a:off x="2615455" y="4263827"/>
              <a:ext cx="726811" cy="59365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28"/>
            <p:cNvCxnSpPr/>
            <p:nvPr/>
          </p:nvCxnSpPr>
          <p:spPr>
            <a:xfrm flipV="1">
              <a:off x="2323902" y="4250020"/>
              <a:ext cx="288055" cy="1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9"/>
            <p:cNvSpPr txBox="1"/>
            <p:nvPr/>
          </p:nvSpPr>
          <p:spPr>
            <a:xfrm>
              <a:off x="2090256" y="4293580"/>
              <a:ext cx="871912" cy="405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1 mm</a:t>
              </a:r>
              <a:endParaRPr lang="en-US" sz="1600" dirty="0"/>
            </a:p>
          </p:txBody>
        </p:sp>
        <p:sp>
          <p:nvSpPr>
            <p:cNvPr id="21" name="TextBox 30"/>
            <p:cNvSpPr txBox="1"/>
            <p:nvPr/>
          </p:nvSpPr>
          <p:spPr>
            <a:xfrm>
              <a:off x="2833798" y="4558715"/>
              <a:ext cx="867099" cy="325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~10 cm</a:t>
              </a:r>
              <a:endParaRPr lang="en-US" sz="1600" dirty="0"/>
            </a:p>
          </p:txBody>
        </p:sp>
        <p:sp>
          <p:nvSpPr>
            <p:cNvPr id="22" name="TextBox 31"/>
            <p:cNvSpPr txBox="1"/>
            <p:nvPr/>
          </p:nvSpPr>
          <p:spPr>
            <a:xfrm>
              <a:off x="3394860" y="3472791"/>
              <a:ext cx="1061931" cy="325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~10 </a:t>
              </a:r>
              <a:r>
                <a:rPr lang="en-US" sz="1600" dirty="0" err="1" smtClean="0"/>
                <a:t>mrad</a:t>
              </a:r>
              <a:endParaRPr lang="en-US" sz="1600" dirty="0"/>
            </a:p>
          </p:txBody>
        </p:sp>
        <p:sp>
          <p:nvSpPr>
            <p:cNvPr id="23" name="Rectangle 32"/>
            <p:cNvSpPr/>
            <p:nvPr/>
          </p:nvSpPr>
          <p:spPr>
            <a:xfrm rot="19726487">
              <a:off x="1256158" y="5465467"/>
              <a:ext cx="621219" cy="179474"/>
            </a:xfrm>
            <a:prstGeom prst="rect">
              <a:avLst/>
            </a:prstGeom>
            <a:noFill/>
            <a:ln w="28575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33"/>
            <p:cNvSpPr/>
            <p:nvPr/>
          </p:nvSpPr>
          <p:spPr>
            <a:xfrm rot="17171038">
              <a:off x="1897534" y="5946878"/>
              <a:ext cx="621219" cy="179474"/>
            </a:xfrm>
            <a:prstGeom prst="rect">
              <a:avLst/>
            </a:prstGeom>
            <a:noFill/>
            <a:ln w="28575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34"/>
            <p:cNvSpPr/>
            <p:nvPr/>
          </p:nvSpPr>
          <p:spPr>
            <a:xfrm rot="14842343">
              <a:off x="2694281" y="5989398"/>
              <a:ext cx="621219" cy="179474"/>
            </a:xfrm>
            <a:prstGeom prst="rect">
              <a:avLst/>
            </a:prstGeom>
            <a:noFill/>
            <a:ln w="28575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35"/>
            <p:cNvSpPr/>
            <p:nvPr/>
          </p:nvSpPr>
          <p:spPr>
            <a:xfrm rot="1861749">
              <a:off x="3344077" y="5528046"/>
              <a:ext cx="621219" cy="179474"/>
            </a:xfrm>
            <a:prstGeom prst="rect">
              <a:avLst/>
            </a:prstGeom>
            <a:noFill/>
            <a:ln w="28575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36"/>
            <p:cNvSpPr txBox="1"/>
            <p:nvPr/>
          </p:nvSpPr>
          <p:spPr>
            <a:xfrm>
              <a:off x="1928200" y="2882297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target</a:t>
              </a:r>
              <a:endParaRPr lang="en-US" dirty="0"/>
            </a:p>
          </p:txBody>
        </p:sp>
        <p:sp>
          <p:nvSpPr>
            <p:cNvPr id="28" name="TextBox 37"/>
            <p:cNvSpPr txBox="1"/>
            <p:nvPr/>
          </p:nvSpPr>
          <p:spPr>
            <a:xfrm>
              <a:off x="815580" y="5912163"/>
              <a:ext cx="632014" cy="442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DC</a:t>
              </a:r>
              <a:endParaRPr lang="en-US" dirty="0"/>
            </a:p>
          </p:txBody>
        </p:sp>
      </p:grpSp>
      <p:sp>
        <p:nvSpPr>
          <p:cNvPr id="39" name="CasellaDiTesto 38"/>
          <p:cNvSpPr txBox="1"/>
          <p:nvPr/>
        </p:nvSpPr>
        <p:spPr>
          <a:xfrm>
            <a:off x="4072874" y="2745739"/>
            <a:ext cx="507286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Alignment</a:t>
            </a:r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Reconstruct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position of the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holes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the target;</a:t>
            </a:r>
          </a:p>
          <a:p>
            <a:pPr marL="285750" indent="-285750">
              <a:buFontTx/>
              <a:buChar char="-"/>
            </a:pP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correlation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displacement</a:t>
            </a:r>
            <a:r>
              <a:rPr lang="it-IT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</a:p>
          <a:p>
            <a:r>
              <a:rPr lang="it-IT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reconstructed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hole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centers and </a:t>
            </a:r>
            <a:r>
              <a:rPr lang="it-IT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positron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>
                <a:solidFill>
                  <a:srgbClr val="0000FF"/>
                </a:solidFill>
                <a:latin typeface="Symbol" panose="05050102010706020507" pitchFamily="18" charset="2"/>
                <a:cs typeface="Times New Roman" panose="02020603050405020304" pitchFamily="18" charset="0"/>
                <a:sym typeface="Symbol" panose="05050102010706020507" pitchFamily="18" charset="2"/>
              </a:rPr>
              <a:t>f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0" name="Group 35"/>
          <p:cNvGrpSpPr>
            <a:grpSpLocks noChangeAspect="1"/>
          </p:cNvGrpSpPr>
          <p:nvPr/>
        </p:nvGrpSpPr>
        <p:grpSpPr>
          <a:xfrm>
            <a:off x="4879880" y="4649117"/>
            <a:ext cx="3635470" cy="1656000"/>
            <a:chOff x="7000875" y="1247775"/>
            <a:chExt cx="2836863" cy="1292225"/>
          </a:xfrm>
        </p:grpSpPr>
        <p:grpSp>
          <p:nvGrpSpPr>
            <p:cNvPr id="41" name="Group 1"/>
            <p:cNvGrpSpPr>
              <a:grpSpLocks/>
            </p:cNvGrpSpPr>
            <p:nvPr/>
          </p:nvGrpSpPr>
          <p:grpSpPr bwMode="auto">
            <a:xfrm>
              <a:off x="7000875" y="1247775"/>
              <a:ext cx="2836863" cy="1292225"/>
              <a:chOff x="3533775" y="1557338"/>
              <a:chExt cx="6148388" cy="2670175"/>
            </a:xfrm>
          </p:grpSpPr>
          <p:pic>
            <p:nvPicPr>
              <p:cNvPr id="56" name="Picture 1" descr="target_bw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33775" y="1557338"/>
                <a:ext cx="6148388" cy="2670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" name="TextBox 2"/>
              <p:cNvSpPr txBox="1">
                <a:spLocks noChangeArrowheads="1"/>
              </p:cNvSpPr>
              <p:nvPr/>
            </p:nvSpPr>
            <p:spPr bwMode="auto">
              <a:xfrm>
                <a:off x="4971584" y="2911228"/>
                <a:ext cx="491858" cy="5736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solidFill>
                      <a:srgbClr val="FF0000"/>
                    </a:solidFill>
                  </a:rPr>
                  <a:t>1</a:t>
                </a:r>
              </a:p>
            </p:txBody>
          </p:sp>
          <p:sp>
            <p:nvSpPr>
              <p:cNvPr id="58" name="TextBox 27"/>
              <p:cNvSpPr txBox="1">
                <a:spLocks noChangeArrowheads="1"/>
              </p:cNvSpPr>
              <p:nvPr/>
            </p:nvSpPr>
            <p:spPr bwMode="auto">
              <a:xfrm>
                <a:off x="4133384" y="2893767"/>
                <a:ext cx="491858" cy="5736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solidFill>
                      <a:srgbClr val="FF0000"/>
                    </a:solidFill>
                  </a:rPr>
                  <a:t>0</a:t>
                </a:r>
              </a:p>
            </p:txBody>
          </p:sp>
          <p:sp>
            <p:nvSpPr>
              <p:cNvPr id="59" name="TextBox 28"/>
              <p:cNvSpPr txBox="1">
                <a:spLocks noChangeArrowheads="1"/>
              </p:cNvSpPr>
              <p:nvPr/>
            </p:nvSpPr>
            <p:spPr bwMode="auto">
              <a:xfrm>
                <a:off x="6858238" y="2584027"/>
                <a:ext cx="491858" cy="5736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solidFill>
                      <a:srgbClr val="FF0000"/>
                    </a:solidFill>
                  </a:rPr>
                  <a:t>2</a:t>
                </a:r>
              </a:p>
            </p:txBody>
          </p:sp>
          <p:sp>
            <p:nvSpPr>
              <p:cNvPr id="60" name="TextBox 29"/>
              <p:cNvSpPr txBox="1">
                <a:spLocks noChangeArrowheads="1"/>
              </p:cNvSpPr>
              <p:nvPr/>
            </p:nvSpPr>
            <p:spPr bwMode="auto">
              <a:xfrm>
                <a:off x="8020904" y="2878315"/>
                <a:ext cx="491858" cy="5736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solidFill>
                      <a:srgbClr val="FF0000"/>
                    </a:solidFill>
                  </a:rPr>
                  <a:t>3</a:t>
                </a:r>
              </a:p>
            </p:txBody>
          </p:sp>
          <p:sp>
            <p:nvSpPr>
              <p:cNvPr id="61" name="TextBox 30"/>
              <p:cNvSpPr txBox="1">
                <a:spLocks noChangeArrowheads="1"/>
              </p:cNvSpPr>
              <p:nvPr/>
            </p:nvSpPr>
            <p:spPr bwMode="auto">
              <a:xfrm>
                <a:off x="9148028" y="2906890"/>
                <a:ext cx="491858" cy="5736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solidFill>
                      <a:srgbClr val="FF0000"/>
                    </a:solidFill>
                  </a:rPr>
                  <a:t>4</a:t>
                </a:r>
              </a:p>
            </p:txBody>
          </p:sp>
          <p:sp>
            <p:nvSpPr>
              <p:cNvPr id="62" name="TextBox 31"/>
              <p:cNvSpPr txBox="1">
                <a:spLocks noChangeArrowheads="1"/>
              </p:cNvSpPr>
              <p:nvPr/>
            </p:nvSpPr>
            <p:spPr bwMode="auto">
              <a:xfrm>
                <a:off x="6870937" y="1837901"/>
                <a:ext cx="491858" cy="5736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solidFill>
                      <a:srgbClr val="FF0000"/>
                    </a:solidFill>
                  </a:rPr>
                  <a:t>5</a:t>
                </a:r>
              </a:p>
            </p:txBody>
          </p:sp>
          <p:sp>
            <p:nvSpPr>
              <p:cNvPr id="63" name="TextBox 32"/>
              <p:cNvSpPr txBox="1">
                <a:spLocks noChangeArrowheads="1"/>
              </p:cNvSpPr>
              <p:nvPr/>
            </p:nvSpPr>
            <p:spPr bwMode="auto">
              <a:xfrm>
                <a:off x="6856651" y="3371427"/>
                <a:ext cx="491858" cy="5736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solidFill>
                      <a:srgbClr val="FF0000"/>
                    </a:solidFill>
                  </a:rPr>
                  <a:t>6</a:t>
                </a:r>
              </a:p>
            </p:txBody>
          </p:sp>
        </p:grpSp>
        <p:cxnSp>
          <p:nvCxnSpPr>
            <p:cNvPr id="42" name="Straight Connector 37"/>
            <p:cNvCxnSpPr/>
            <p:nvPr/>
          </p:nvCxnSpPr>
          <p:spPr bwMode="auto">
            <a:xfrm>
              <a:off x="8432800" y="1450975"/>
              <a:ext cx="0" cy="9842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C00F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3" name="Straight Connector 38"/>
            <p:cNvCxnSpPr/>
            <p:nvPr/>
          </p:nvCxnSpPr>
          <p:spPr bwMode="auto">
            <a:xfrm>
              <a:off x="7426325" y="1828800"/>
              <a:ext cx="0" cy="9842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C00F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4" name="Straight Connector 39"/>
            <p:cNvCxnSpPr/>
            <p:nvPr/>
          </p:nvCxnSpPr>
          <p:spPr bwMode="auto">
            <a:xfrm>
              <a:off x="7791450" y="1825625"/>
              <a:ext cx="0" cy="9842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C00F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5" name="Straight Connector 40"/>
            <p:cNvCxnSpPr/>
            <p:nvPr/>
          </p:nvCxnSpPr>
          <p:spPr bwMode="auto">
            <a:xfrm>
              <a:off x="8439150" y="1809750"/>
              <a:ext cx="0" cy="9842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C00F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6" name="Straight Connector 41"/>
            <p:cNvCxnSpPr/>
            <p:nvPr/>
          </p:nvCxnSpPr>
          <p:spPr bwMode="auto">
            <a:xfrm>
              <a:off x="8442325" y="2200275"/>
              <a:ext cx="0" cy="9842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C00F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7" name="Straight Connector 42"/>
            <p:cNvCxnSpPr/>
            <p:nvPr/>
          </p:nvCxnSpPr>
          <p:spPr bwMode="auto">
            <a:xfrm>
              <a:off x="9118600" y="1806575"/>
              <a:ext cx="0" cy="9842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C00F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8" name="Straight Connector 43"/>
            <p:cNvCxnSpPr/>
            <p:nvPr/>
          </p:nvCxnSpPr>
          <p:spPr bwMode="auto">
            <a:xfrm>
              <a:off x="9642475" y="1803400"/>
              <a:ext cx="0" cy="9842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C00F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9" name="Straight Connector 44"/>
            <p:cNvCxnSpPr/>
            <p:nvPr/>
          </p:nvCxnSpPr>
          <p:spPr bwMode="auto">
            <a:xfrm flipH="1">
              <a:off x="7359650" y="1876425"/>
              <a:ext cx="111125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C00F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0" name="Straight Connector 45"/>
            <p:cNvCxnSpPr/>
            <p:nvPr/>
          </p:nvCxnSpPr>
          <p:spPr bwMode="auto">
            <a:xfrm flipH="1">
              <a:off x="9061450" y="1854200"/>
              <a:ext cx="111125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C00F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1" name="Straight Connector 46"/>
            <p:cNvCxnSpPr/>
            <p:nvPr/>
          </p:nvCxnSpPr>
          <p:spPr bwMode="auto">
            <a:xfrm flipH="1">
              <a:off x="7740650" y="1870075"/>
              <a:ext cx="111125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C00F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2" name="Straight Connector 47"/>
            <p:cNvCxnSpPr/>
            <p:nvPr/>
          </p:nvCxnSpPr>
          <p:spPr bwMode="auto">
            <a:xfrm flipH="1">
              <a:off x="8382000" y="1860550"/>
              <a:ext cx="111125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C00F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3" name="Straight Connector 48"/>
            <p:cNvCxnSpPr/>
            <p:nvPr/>
          </p:nvCxnSpPr>
          <p:spPr bwMode="auto">
            <a:xfrm flipH="1">
              <a:off x="8382000" y="2241550"/>
              <a:ext cx="111125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C00F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4" name="Straight Connector 49"/>
            <p:cNvCxnSpPr/>
            <p:nvPr/>
          </p:nvCxnSpPr>
          <p:spPr bwMode="auto">
            <a:xfrm flipH="1">
              <a:off x="8375650" y="1498600"/>
              <a:ext cx="111125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C00F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5" name="Straight Connector 50"/>
            <p:cNvCxnSpPr/>
            <p:nvPr/>
          </p:nvCxnSpPr>
          <p:spPr bwMode="auto">
            <a:xfrm flipH="1">
              <a:off x="9582733" y="1847598"/>
              <a:ext cx="111125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C00F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42848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8260" y="63466"/>
            <a:ext cx="7886700" cy="1106919"/>
          </a:xfrm>
        </p:spPr>
        <p:txBody>
          <a:bodyPr/>
          <a:lstStyle/>
          <a:p>
            <a:r>
              <a:rPr lang="it-IT" dirty="0" smtClean="0"/>
              <a:t>Target </a:t>
            </a:r>
            <a:r>
              <a:rPr lang="it-IT" dirty="0" err="1" smtClean="0"/>
              <a:t>alignment</a:t>
            </a:r>
            <a:r>
              <a:rPr lang="it-IT" dirty="0" smtClean="0"/>
              <a:t> 2)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6" name="Line 16"/>
          <p:cNvSpPr>
            <a:spLocks noChangeShapeType="1"/>
          </p:cNvSpPr>
          <p:nvPr/>
        </p:nvSpPr>
        <p:spPr bwMode="auto">
          <a:xfrm>
            <a:off x="818639" y="4559842"/>
            <a:ext cx="2286000" cy="1588"/>
          </a:xfrm>
          <a:prstGeom prst="line">
            <a:avLst/>
          </a:prstGeom>
          <a:noFill/>
          <a:ln w="27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91430" tIns="45716" rIns="91430" bIns="45716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 flipV="1">
            <a:off x="818639" y="2272254"/>
            <a:ext cx="1588" cy="2289175"/>
          </a:xfrm>
          <a:prstGeom prst="line">
            <a:avLst/>
          </a:prstGeom>
          <a:noFill/>
          <a:ln w="27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91430" tIns="45716" rIns="91430" bIns="45716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2807777" y="4559841"/>
            <a:ext cx="406400" cy="457201"/>
          </a:xfrm>
          <a:prstGeom prst="rect">
            <a:avLst/>
          </a:prstGeom>
          <a:noFill/>
          <a:ln w="27360">
            <a:noFill/>
            <a:round/>
            <a:headEnd/>
            <a:tailEnd/>
          </a:ln>
          <a:effectLst/>
        </p:spPr>
        <p:txBody>
          <a:bodyPr wrap="none" lIns="103669" tIns="58674" rIns="103669" bIns="58674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152" algn="l"/>
                <a:tab pos="914305" algn="l"/>
                <a:tab pos="1371457" algn="l"/>
                <a:tab pos="1828610" algn="l"/>
                <a:tab pos="2285763" algn="l"/>
                <a:tab pos="2742916" algn="l"/>
                <a:tab pos="3200068" algn="l"/>
                <a:tab pos="3657221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4" algn="l"/>
                <a:tab pos="8228747" algn="l"/>
                <a:tab pos="8685899" algn="l"/>
                <a:tab pos="9143052" algn="l"/>
              </a:tabLst>
            </a:pPr>
            <a:r>
              <a:rPr lang="en-US" dirty="0" err="1">
                <a:ea typeface="DejaVu LGC Sans" charset="0"/>
                <a:cs typeface="DejaVu LGC Sans" charset="0"/>
              </a:rPr>
              <a:t>φ</a:t>
            </a:r>
            <a:endParaRPr lang="en-US" dirty="0">
              <a:ea typeface="DejaVu LGC Sans" charset="0"/>
              <a:cs typeface="DejaVu LGC Sans" charset="0"/>
            </a:endParaRP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1205399" y="2290779"/>
            <a:ext cx="2305050" cy="457201"/>
          </a:xfrm>
          <a:prstGeom prst="rect">
            <a:avLst/>
          </a:prstGeom>
          <a:noFill/>
          <a:ln w="27360">
            <a:noFill/>
            <a:round/>
            <a:headEnd/>
            <a:tailEnd/>
          </a:ln>
          <a:effectLst/>
        </p:spPr>
        <p:txBody>
          <a:bodyPr wrap="none" lIns="103669" tIns="58674" rIns="103669" bIns="58674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152" algn="l"/>
                <a:tab pos="914305" algn="l"/>
                <a:tab pos="1371457" algn="l"/>
                <a:tab pos="1828610" algn="l"/>
                <a:tab pos="2285763" algn="l"/>
                <a:tab pos="2742916" algn="l"/>
                <a:tab pos="3200068" algn="l"/>
                <a:tab pos="3657221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4" algn="l"/>
                <a:tab pos="8228747" algn="l"/>
                <a:tab pos="8685899" algn="l"/>
                <a:tab pos="9143052" algn="l"/>
              </a:tabLst>
            </a:pPr>
            <a:r>
              <a:rPr lang="en-US" dirty="0">
                <a:latin typeface="DejaVu LGC Sans" charset="0"/>
                <a:ea typeface="DejaVu LGC Sans" charset="0"/>
                <a:cs typeface="DejaVu LGC Sans" charset="0"/>
              </a:rPr>
              <a:t>Δ</a:t>
            </a:r>
            <a:r>
              <a:rPr lang="en-US" dirty="0">
                <a:ea typeface="DejaVu LGC Sans" charset="0"/>
                <a:cs typeface="DejaVu LGC Sans" charset="0"/>
              </a:rPr>
              <a:t>Y ~ </a:t>
            </a:r>
            <a:r>
              <a:rPr lang="en-US" dirty="0" err="1">
                <a:ea typeface="DejaVu LGC Sans" charset="0"/>
                <a:cs typeface="DejaVu LGC Sans" charset="0"/>
              </a:rPr>
              <a:t>tan(φ)</a:t>
            </a:r>
            <a:r>
              <a:rPr lang="en-US" dirty="0" err="1">
                <a:latin typeface="DejaVu LGC Sans" charset="0"/>
                <a:ea typeface="DejaVu LGC Sans" charset="0"/>
                <a:cs typeface="DejaVu LGC Sans" charset="0"/>
              </a:rPr>
              <a:t>⋅Δ</a:t>
            </a:r>
            <a:r>
              <a:rPr lang="en-US" dirty="0" err="1">
                <a:ea typeface="DejaVu LGC Sans" charset="0"/>
                <a:cs typeface="DejaVu LGC Sans" charset="0"/>
              </a:rPr>
              <a:t>P</a:t>
            </a:r>
            <a:endParaRPr lang="en-US" dirty="0">
              <a:ea typeface="DejaVu LGC Sans" charset="0"/>
              <a:cs typeface="DejaVu LGC Sans" charset="0"/>
            </a:endParaRP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263014" y="2383379"/>
            <a:ext cx="619125" cy="457201"/>
          </a:xfrm>
          <a:prstGeom prst="rect">
            <a:avLst/>
          </a:prstGeom>
          <a:noFill/>
          <a:ln w="27360">
            <a:noFill/>
            <a:round/>
            <a:headEnd/>
            <a:tailEnd/>
          </a:ln>
          <a:effectLst/>
        </p:spPr>
        <p:txBody>
          <a:bodyPr wrap="none" lIns="103669" tIns="58674" rIns="103669" bIns="58674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152" algn="l"/>
                <a:tab pos="914305" algn="l"/>
                <a:tab pos="1371457" algn="l"/>
                <a:tab pos="1828610" algn="l"/>
                <a:tab pos="2285763" algn="l"/>
                <a:tab pos="2742916" algn="l"/>
                <a:tab pos="3200068" algn="l"/>
                <a:tab pos="3657221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4" algn="l"/>
                <a:tab pos="8228747" algn="l"/>
                <a:tab pos="8685899" algn="l"/>
                <a:tab pos="9143052" algn="l"/>
              </a:tabLst>
            </a:pPr>
            <a:r>
              <a:rPr lang="en-US" dirty="0">
                <a:latin typeface="DejaVu LGC Sans" charset="0"/>
                <a:ea typeface="DejaVu LGC Sans" charset="0"/>
                <a:cs typeface="DejaVu LGC Sans" charset="0"/>
              </a:rPr>
              <a:t>Δ</a:t>
            </a:r>
            <a:r>
              <a:rPr lang="en-US" dirty="0">
                <a:ea typeface="DejaVu LGC Sans" charset="0"/>
                <a:cs typeface="DejaVu LGC Sans" charset="0"/>
              </a:rPr>
              <a:t>Y</a:t>
            </a:r>
          </a:p>
        </p:txBody>
      </p:sp>
      <p:sp>
        <p:nvSpPr>
          <p:cNvPr id="11" name="Line 23"/>
          <p:cNvSpPr>
            <a:spLocks noChangeShapeType="1"/>
          </p:cNvSpPr>
          <p:nvPr/>
        </p:nvSpPr>
        <p:spPr bwMode="auto">
          <a:xfrm>
            <a:off x="1863214" y="3645442"/>
            <a:ext cx="1588" cy="914400"/>
          </a:xfrm>
          <a:prstGeom prst="lin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 lIns="91430" tIns="45716" rIns="91430" bIns="45716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 Box 24"/>
          <p:cNvSpPr txBox="1">
            <a:spLocks noChangeArrowheads="1"/>
          </p:cNvSpPr>
          <p:nvPr/>
        </p:nvSpPr>
        <p:spPr bwMode="auto">
          <a:xfrm>
            <a:off x="1683827" y="4559842"/>
            <a:ext cx="407988" cy="735012"/>
          </a:xfrm>
          <a:prstGeom prst="rect">
            <a:avLst/>
          </a:prstGeom>
          <a:noFill/>
          <a:ln w="27360">
            <a:noFill/>
            <a:round/>
            <a:headEnd/>
            <a:tailEnd/>
          </a:ln>
          <a:effectLst/>
        </p:spPr>
        <p:txBody>
          <a:bodyPr lIns="103669" tIns="58674" rIns="103669" bIns="58674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152" algn="l"/>
                <a:tab pos="914305" algn="l"/>
                <a:tab pos="1371457" algn="l"/>
                <a:tab pos="1828610" algn="l"/>
                <a:tab pos="2285763" algn="l"/>
                <a:tab pos="2742916" algn="l"/>
                <a:tab pos="3200068" algn="l"/>
                <a:tab pos="3657221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4" algn="l"/>
                <a:tab pos="8228747" algn="l"/>
                <a:tab pos="8685899" algn="l"/>
                <a:tab pos="9143052" algn="l"/>
              </a:tabLst>
            </a:pPr>
            <a:r>
              <a:rPr lang="en-US" dirty="0"/>
              <a:t>0</a:t>
            </a:r>
          </a:p>
        </p:txBody>
      </p:sp>
      <p:sp>
        <p:nvSpPr>
          <p:cNvPr id="13" name="Freeform 29"/>
          <p:cNvSpPr>
            <a:spLocks noChangeArrowheads="1"/>
          </p:cNvSpPr>
          <p:nvPr/>
        </p:nvSpPr>
        <p:spPr bwMode="auto">
          <a:xfrm>
            <a:off x="1177414" y="3645441"/>
            <a:ext cx="685800" cy="685800"/>
          </a:xfrm>
          <a:custGeom>
            <a:avLst/>
            <a:gdLst/>
            <a:ahLst/>
            <a:cxnLst>
              <a:cxn ang="0">
                <a:pos x="0" y="1905"/>
              </a:cxn>
              <a:cxn ang="0">
                <a:pos x="1904" y="0"/>
              </a:cxn>
            </a:cxnLst>
            <a:rect l="0" t="0" r="r" b="b"/>
            <a:pathLst>
              <a:path w="1905" h="1906">
                <a:moveTo>
                  <a:pt x="0" y="1905"/>
                </a:moveTo>
                <a:cubicBezTo>
                  <a:pt x="634" y="477"/>
                  <a:pt x="1904" y="0"/>
                  <a:pt x="1904" y="0"/>
                </a:cubicBezTo>
              </a:path>
            </a:pathLst>
          </a:custGeom>
          <a:noFill/>
          <a:ln w="27360">
            <a:solidFill>
              <a:srgbClr val="FF00FF"/>
            </a:solidFill>
            <a:round/>
            <a:headEnd/>
            <a:tailEnd/>
          </a:ln>
          <a:effectLst/>
        </p:spPr>
        <p:txBody>
          <a:bodyPr lIns="91430" tIns="45716" rIns="91430" bIns="45716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30"/>
          <p:cNvSpPr>
            <a:spLocks noChangeArrowheads="1"/>
          </p:cNvSpPr>
          <p:nvPr/>
        </p:nvSpPr>
        <p:spPr bwMode="auto">
          <a:xfrm>
            <a:off x="1863214" y="2959642"/>
            <a:ext cx="685800" cy="685800"/>
          </a:xfrm>
          <a:custGeom>
            <a:avLst/>
            <a:gdLst/>
            <a:ahLst/>
            <a:cxnLst>
              <a:cxn ang="0">
                <a:pos x="1904" y="0"/>
              </a:cxn>
              <a:cxn ang="0">
                <a:pos x="0" y="1905"/>
              </a:cxn>
            </a:cxnLst>
            <a:rect l="0" t="0" r="r" b="b"/>
            <a:pathLst>
              <a:path w="1905" h="1906">
                <a:moveTo>
                  <a:pt x="1904" y="0"/>
                </a:moveTo>
                <a:cubicBezTo>
                  <a:pt x="1270" y="1428"/>
                  <a:pt x="0" y="1905"/>
                  <a:pt x="0" y="1905"/>
                </a:cubicBezTo>
              </a:path>
            </a:pathLst>
          </a:custGeom>
          <a:noFill/>
          <a:ln w="27360">
            <a:solidFill>
              <a:srgbClr val="FF00FF"/>
            </a:solidFill>
            <a:round/>
            <a:headEnd/>
            <a:tailEnd/>
          </a:ln>
          <a:effectLst/>
        </p:spPr>
        <p:txBody>
          <a:bodyPr lIns="91430" tIns="45716" rIns="91430" bIns="45716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ight Arrow 31"/>
          <p:cNvSpPr/>
          <p:nvPr/>
        </p:nvSpPr>
        <p:spPr>
          <a:xfrm>
            <a:off x="1256617" y="4850623"/>
            <a:ext cx="1262408" cy="57072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cxnSp>
        <p:nvCxnSpPr>
          <p:cNvPr id="17" name="Connettore 2 16"/>
          <p:cNvCxnSpPr/>
          <p:nvPr/>
        </p:nvCxnSpPr>
        <p:spPr>
          <a:xfrm flipV="1">
            <a:off x="234439" y="2959642"/>
            <a:ext cx="184707" cy="20574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54194" y="5109627"/>
            <a:ext cx="1444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Hole</a:t>
            </a:r>
            <a:r>
              <a:rPr lang="it-IT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displacement</a:t>
            </a:r>
            <a:endParaRPr lang="it-IT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Connettore 2 21"/>
          <p:cNvCxnSpPr/>
          <p:nvPr/>
        </p:nvCxnSpPr>
        <p:spPr>
          <a:xfrm>
            <a:off x="2019036" y="1823248"/>
            <a:ext cx="543270" cy="53313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/>
          <p:cNvSpPr txBox="1"/>
          <p:nvPr/>
        </p:nvSpPr>
        <p:spPr>
          <a:xfrm>
            <a:off x="665173" y="1402460"/>
            <a:ext cx="3897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Displacement</a:t>
            </a:r>
            <a:r>
              <a:rPr lang="it-IT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it-IT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perpendicular</a:t>
            </a:r>
            <a:r>
              <a:rPr lang="it-IT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direction</a:t>
            </a:r>
            <a:endParaRPr lang="it-IT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3704785" y="1807539"/>
            <a:ext cx="53828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Fitting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can </a:t>
            </a:r>
          </a:p>
          <a:p>
            <a:r>
              <a:rPr lang="it-IT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it-IT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xtract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solidFill>
                  <a:srgbClr val="0000FF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P, </a:t>
            </a:r>
            <a:r>
              <a:rPr lang="it-IT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move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target and re-</a:t>
            </a:r>
            <a:r>
              <a:rPr lang="it-IT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Dependence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momentum</a:t>
            </a:r>
            <a:r>
              <a:rPr lang="it-IT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</a:t>
            </a:r>
            <a:r>
              <a:rPr lang="it-IT" b="1" dirty="0" smtClean="0">
                <a:solidFill>
                  <a:srgbClr val="0099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it-IT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angle </a:t>
            </a:r>
            <a:r>
              <a:rPr lang="it-IT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it-IT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reduced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it-IT" dirty="0"/>
          </a:p>
        </p:txBody>
      </p:sp>
      <p:pic>
        <p:nvPicPr>
          <p:cNvPr id="2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174" y="3475399"/>
            <a:ext cx="2919652" cy="1980000"/>
          </a:xfrm>
          <a:prstGeom prst="rect">
            <a:avLst/>
          </a:prstGeom>
        </p:spPr>
      </p:pic>
      <p:pic>
        <p:nvPicPr>
          <p:cNvPr id="2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966" y="3475399"/>
            <a:ext cx="2919652" cy="1980000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3601039" y="3007868"/>
            <a:ext cx="2001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2011 </a:t>
            </a:r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corrected</a:t>
            </a:r>
            <a:endParaRPr lang="it-IT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6497148" y="3032996"/>
            <a:ext cx="1623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2011 </a:t>
            </a:r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corrected</a:t>
            </a:r>
            <a:endParaRPr lang="it-IT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40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251767"/>
            <a:ext cx="7886700" cy="1096266"/>
          </a:xfrm>
        </p:spPr>
        <p:txBody>
          <a:bodyPr/>
          <a:lstStyle/>
          <a:p>
            <a:r>
              <a:rPr lang="it-IT" dirty="0" smtClean="0"/>
              <a:t>Target </a:t>
            </a:r>
            <a:r>
              <a:rPr lang="it-IT" dirty="0" err="1" smtClean="0"/>
              <a:t>alignment</a:t>
            </a:r>
            <a:r>
              <a:rPr lang="it-IT" dirty="0" smtClean="0"/>
              <a:t> 3)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98697" y="1348033"/>
            <a:ext cx="864916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Technique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2009-2012,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2013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unexpected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behaviours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no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improvements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momentum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vs </a:t>
            </a:r>
            <a:r>
              <a:rPr lang="it-IT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plot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negligible</a:t>
            </a:r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some </a:t>
            </a:r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positron</a:t>
            </a:r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kinematic</a:t>
            </a:r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mainly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angle and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vertex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coordinates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97" y="2801115"/>
            <a:ext cx="4974705" cy="360000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5334308" y="3795487"/>
            <a:ext cx="36150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Attempt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it-IT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non planar </a:t>
            </a:r>
          </a:p>
          <a:p>
            <a:r>
              <a:rPr lang="it-IT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arget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bowing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paraboloid</a:t>
            </a:r>
            <a:r>
              <a:rPr lang="it-IT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shape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Better</a:t>
            </a:r>
            <a:r>
              <a:rPr lang="it-IT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approximation</a:t>
            </a:r>
            <a:r>
              <a:rPr lang="it-IT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it-IT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b="1" dirty="0" err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it-IT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till</a:t>
            </a:r>
            <a:r>
              <a:rPr lang="it-IT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it-IT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satisfactory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48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Target </a:t>
            </a:r>
            <a:r>
              <a:rPr lang="it-IT" dirty="0" err="1" smtClean="0"/>
              <a:t>alignment</a:t>
            </a:r>
            <a:r>
              <a:rPr lang="it-IT" dirty="0" smtClean="0"/>
              <a:t> 4)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09/02/2015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Fabrizio Cei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3C35-5560-4F6D-990D-AE82611CCD48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22465" y="1836964"/>
            <a:ext cx="838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Target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measured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January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with a </a:t>
            </a:r>
            <a:r>
              <a:rPr lang="it-IT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microscope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in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December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with a </a:t>
            </a:r>
            <a:r>
              <a:rPr lang="it-IT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3-D faro </a:t>
            </a:r>
            <a:r>
              <a:rPr lang="it-IT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scan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12" y="2583849"/>
            <a:ext cx="3783374" cy="212400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/>
          <a:srcRect l="2986" t="9527" b="16419"/>
          <a:stretch/>
        </p:blipFill>
        <p:spPr>
          <a:xfrm>
            <a:off x="4131733" y="2287260"/>
            <a:ext cx="3980998" cy="162000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4"/>
          <a:srcRect t="11149" b="13078"/>
          <a:stretch/>
        </p:blipFill>
        <p:spPr>
          <a:xfrm>
            <a:off x="4072239" y="3811241"/>
            <a:ext cx="4085621" cy="1620000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5"/>
          <a:srcRect l="35504" t="8595"/>
          <a:stretch/>
        </p:blipFill>
        <p:spPr>
          <a:xfrm>
            <a:off x="8321879" y="1950279"/>
            <a:ext cx="523934" cy="4500000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7242987" y="3558610"/>
            <a:ext cx="1253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DS </a:t>
            </a:r>
            <a:r>
              <a:rPr lang="it-IT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view</a:t>
            </a:r>
            <a:endParaRPr lang="it-IT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7238367" y="5159181"/>
            <a:ext cx="1253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 </a:t>
            </a:r>
            <a:r>
              <a:rPr lang="it-IT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view</a:t>
            </a:r>
            <a:endParaRPr lang="it-IT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23218" y="4848134"/>
            <a:ext cx="6213560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deformation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 1 mm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; </a:t>
            </a:r>
          </a:p>
          <a:p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qualitative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agreement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close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the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holes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it-IT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checked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quantitatively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solidFill>
                  <a:srgbClr val="0000FF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it-IT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160-200 micron</a:t>
            </a:r>
          </a:p>
          <a:p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deformations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50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</TotalTime>
  <Words>1103</Words>
  <Application>Microsoft Office PowerPoint</Application>
  <PresentationFormat>Presentazione su schermo (4:3)</PresentationFormat>
  <Paragraphs>235</Paragraphs>
  <Slides>15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5" baseType="lpstr">
      <vt:lpstr>ＭＳ Ｐゴシック</vt:lpstr>
      <vt:lpstr>Arial</vt:lpstr>
      <vt:lpstr>Calibri</vt:lpstr>
      <vt:lpstr>Calibri Light</vt:lpstr>
      <vt:lpstr>Cambria Math</vt:lpstr>
      <vt:lpstr>DejaVu LGC Sans</vt:lpstr>
      <vt:lpstr>Symbol</vt:lpstr>
      <vt:lpstr>Times New Roman</vt:lpstr>
      <vt:lpstr>Wingdings</vt:lpstr>
      <vt:lpstr>Tema di Office</vt:lpstr>
      <vt:lpstr>Status of physics analysis</vt:lpstr>
      <vt:lpstr>Outline</vt:lpstr>
      <vt:lpstr>Where we stand</vt:lpstr>
      <vt:lpstr>New measurements of COBRA Magnetic Field 1)</vt:lpstr>
      <vt:lpstr>New measurements of COBRA Magnetic Field 2)</vt:lpstr>
      <vt:lpstr>Target alignment 1)</vt:lpstr>
      <vt:lpstr>Target alignment 2)</vt:lpstr>
      <vt:lpstr>Target alignment 3)</vt:lpstr>
      <vt:lpstr>Target alignment 4)</vt:lpstr>
      <vt:lpstr>Target alignment 5)</vt:lpstr>
      <vt:lpstr>AIF analysis 1) </vt:lpstr>
      <vt:lpstr>AIF analysis 2)</vt:lpstr>
      <vt:lpstr>Status of 2012-2013 analysis</vt:lpstr>
      <vt:lpstr>Other analyses and papers</vt:lpstr>
      <vt:lpstr>Perspectives and conclusions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physics analysis</dc:title>
  <dc:creator>Fabrizio Cei</dc:creator>
  <cp:lastModifiedBy>Fabrizio Cei</cp:lastModifiedBy>
  <cp:revision>148</cp:revision>
  <dcterms:created xsi:type="dcterms:W3CDTF">2015-01-28T08:03:39Z</dcterms:created>
  <dcterms:modified xsi:type="dcterms:W3CDTF">2015-02-06T11:05:59Z</dcterms:modified>
</cp:coreProperties>
</file>