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4"/>
  </p:notesMasterIdLst>
  <p:handoutMasterIdLst>
    <p:handoutMasterId r:id="rId35"/>
  </p:handoutMasterIdLst>
  <p:sldIdLst>
    <p:sldId id="355" r:id="rId2"/>
    <p:sldId id="356" r:id="rId3"/>
    <p:sldId id="382" r:id="rId4"/>
    <p:sldId id="357" r:id="rId5"/>
    <p:sldId id="358" r:id="rId6"/>
    <p:sldId id="359" r:id="rId7"/>
    <p:sldId id="360" r:id="rId8"/>
    <p:sldId id="256" r:id="rId9"/>
    <p:sldId id="270" r:id="rId10"/>
    <p:sldId id="354" r:id="rId11"/>
    <p:sldId id="384" r:id="rId12"/>
    <p:sldId id="383" r:id="rId13"/>
    <p:sldId id="350" r:id="rId14"/>
    <p:sldId id="349" r:id="rId15"/>
    <p:sldId id="353" r:id="rId16"/>
    <p:sldId id="352" r:id="rId17"/>
    <p:sldId id="326" r:id="rId18"/>
    <p:sldId id="368" r:id="rId19"/>
    <p:sldId id="371" r:id="rId20"/>
    <p:sldId id="372" r:id="rId21"/>
    <p:sldId id="373" r:id="rId22"/>
    <p:sldId id="374" r:id="rId23"/>
    <p:sldId id="375" r:id="rId24"/>
    <p:sldId id="380" r:id="rId25"/>
    <p:sldId id="376" r:id="rId26"/>
    <p:sldId id="381" r:id="rId27"/>
    <p:sldId id="377" r:id="rId28"/>
    <p:sldId id="378" r:id="rId29"/>
    <p:sldId id="364" r:id="rId30"/>
    <p:sldId id="273" r:id="rId31"/>
    <p:sldId id="369" r:id="rId32"/>
    <p:sldId id="370" r:id="rId3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orkshop" id="{30C8AA6D-7981-4120-9926-F0E4670610AD}">
          <p14:sldIdLst>
            <p14:sldId id="355"/>
            <p14:sldId id="356"/>
            <p14:sldId id="382"/>
            <p14:sldId id="357"/>
            <p14:sldId id="358"/>
            <p14:sldId id="359"/>
            <p14:sldId id="360"/>
          </p14:sldIdLst>
        </p14:section>
        <p14:section name="PMF_Tutorial" id="{169F61CF-6621-4419-8BED-27FBE1297A1E}">
          <p14:sldIdLst>
            <p14:sldId id="256"/>
            <p14:sldId id="270"/>
            <p14:sldId id="354"/>
            <p14:sldId id="384"/>
            <p14:sldId id="383"/>
            <p14:sldId id="350"/>
            <p14:sldId id="349"/>
            <p14:sldId id="353"/>
            <p14:sldId id="352"/>
            <p14:sldId id="326"/>
          </p14:sldIdLst>
        </p14:section>
        <p14:section name="ME2_Tutorial" id="{601D37E8-CDCA-41F9-9B51-58992E28D429}">
          <p14:sldIdLst>
            <p14:sldId id="368"/>
            <p14:sldId id="371"/>
            <p14:sldId id="372"/>
            <p14:sldId id="373"/>
            <p14:sldId id="374"/>
            <p14:sldId id="375"/>
            <p14:sldId id="380"/>
            <p14:sldId id="376"/>
            <p14:sldId id="381"/>
            <p14:sldId id="377"/>
            <p14:sldId id="378"/>
            <p14:sldId id="364"/>
            <p14:sldId id="273"/>
          </p14:sldIdLst>
        </p14:section>
        <p14:section name="SoFi_Tutorial" id="{65573200-5CD4-4393-B659-D80F44D0FB53}">
          <p14:sldIdLst>
            <p14:sldId id="369"/>
            <p14:sldId id="37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804" autoAdjust="0"/>
    <p:restoredTop sz="93668" autoAdjust="0"/>
  </p:normalViewPr>
  <p:slideViewPr>
    <p:cSldViewPr snapToGrid="0">
      <p:cViewPr>
        <p:scale>
          <a:sx n="62" d="100"/>
          <a:sy n="62" d="100"/>
        </p:scale>
        <p:origin x="902" y="36"/>
      </p:cViewPr>
      <p:guideLst/>
    </p:cSldViewPr>
  </p:slideViewPr>
  <p:outlineViewPr>
    <p:cViewPr>
      <p:scale>
        <a:sx n="33" d="100"/>
        <a:sy n="33" d="100"/>
      </p:scale>
      <p:origin x="0" y="-2363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D5CFD1-88F8-4F23-B584-A8A4A43C83A0}" type="datetimeFigureOut">
              <a:rPr lang="de-CH" smtClean="0"/>
              <a:t>07.04.2015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0EF34-AA82-4945-9AF7-1121EF9A090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28708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3E6DF8-F05F-4017-A848-73AABBF33317}" type="datetimeFigureOut">
              <a:rPr lang="de-CH" smtClean="0"/>
              <a:t>07.04.2015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0BD12-68FB-4650-AEFF-F63E3DD8593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7860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36C4D-5D36-4047-959E-EAF98EAFD4E4}" type="datetime1">
              <a:rPr lang="de-CH" smtClean="0"/>
              <a:t>07.04.2015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Francesco Canonaco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06F22-CF10-45FA-AB7F-59ACBC00CEC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44062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8CB0B-F75C-4285-B337-471B2830AE2D}" type="datetime1">
              <a:rPr lang="de-CH" smtClean="0"/>
              <a:t>07.04.2015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Francesco Canonaco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06F22-CF10-45FA-AB7F-59ACBC00CEC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59904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E605-2FCF-41FE-AFA1-FF6C22F3E325}" type="datetime1">
              <a:rPr lang="de-CH" smtClean="0"/>
              <a:t>07.04.2015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Francesco Canonaco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06F22-CF10-45FA-AB7F-59ACBC00CEC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41941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1534D-0B4E-477A-9504-90EE927FA22B}" type="datetime1">
              <a:rPr lang="de-CH" smtClean="0"/>
              <a:t>07.04.2015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Francesco Canonaco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06F22-CF10-45FA-AB7F-59ACBC00CEC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02859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9B0BA-92A2-4031-9B13-654B6926C144}" type="datetime1">
              <a:rPr lang="de-CH" smtClean="0"/>
              <a:t>07.04.2015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Francesco Canonaco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06F22-CF10-45FA-AB7F-59ACBC00CEC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29716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A512-F64E-439B-A3D0-12BA88F35F5F}" type="datetime1">
              <a:rPr lang="de-CH" smtClean="0"/>
              <a:t>07.04.2015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Francesco Canonaco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06F22-CF10-45FA-AB7F-59ACBC00CEC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59426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48A90-2E72-46DC-BBC8-D4AF934BEAA8}" type="datetime1">
              <a:rPr lang="de-CH" smtClean="0"/>
              <a:t>07.04.2015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Francesco Canonaco</a:t>
            </a:r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06F22-CF10-45FA-AB7F-59ACBC00CEC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00615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61C70-691C-428E-914B-B1C5747B8319}" type="datetime1">
              <a:rPr lang="de-CH" smtClean="0"/>
              <a:t>07.04.2015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Francesco Canonaco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06F22-CF10-45FA-AB7F-59ACBC00CEC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78026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0603-2127-41A8-AC71-03E19FD29F26}" type="datetime1">
              <a:rPr lang="de-CH" smtClean="0"/>
              <a:t>07.04.2015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Francesco Canonaco</a:t>
            </a:r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06F22-CF10-45FA-AB7F-59ACBC00CEC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55356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89D87-20F5-43BD-BA15-F44389E91F9B}" type="datetime1">
              <a:rPr lang="de-CH" smtClean="0"/>
              <a:t>07.04.2015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Francesco Canonaco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06F22-CF10-45FA-AB7F-59ACBC00CEC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12004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EB300-94BF-4682-8344-A3909C9C979B}" type="datetime1">
              <a:rPr lang="de-CH" smtClean="0"/>
              <a:t>07.04.2015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Francesco Canonaco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06F22-CF10-45FA-AB7F-59ACBC00CEC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51423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994C9-9AFB-4697-95E6-594DF8A26807}" type="datetime1">
              <a:rPr lang="de-CH" smtClean="0"/>
              <a:t>07.04.2015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Francesco Canonaco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06F22-CF10-45FA-AB7F-59ACBC00CEC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36530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4.bin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wmf"/><Relationship Id="rId9" Type="http://schemas.openxmlformats.org/officeDocument/2006/relationships/image" Target="../media/image7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2.wmf"/><Relationship Id="rId4" Type="http://schemas.openxmlformats.org/officeDocument/2006/relationships/image" Target="../media/image9.wmf"/><Relationship Id="rId9" Type="http://schemas.openxmlformats.org/officeDocument/2006/relationships/oleObject" Target="../embeddings/oleObject10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5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7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mail.ethz.ch/owa/redir.aspx?C=uj9MJCdskE6LRx0aBAq4Qy5RhaqsRNII8Pcq1TglnFyZNyi608ihBUQvxlMXlmMRQqtLZdMzykw.&amp;URL=http://indico.psi.ch/event/sofi_workshop_ii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7" y="290872"/>
            <a:ext cx="9143999" cy="54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sz="1350" dirty="0"/>
          </a:p>
        </p:txBody>
      </p:sp>
      <p:sp>
        <p:nvSpPr>
          <p:cNvPr id="7" name="Textfeld 6"/>
          <p:cNvSpPr txBox="1"/>
          <p:nvPr/>
        </p:nvSpPr>
        <p:spPr>
          <a:xfrm rot="5400000">
            <a:off x="-2851799" y="3158998"/>
            <a:ext cx="6858001" cy="54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sz="1350" dirty="0"/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2177887" y="1419024"/>
            <a:ext cx="5653216" cy="124182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0" dirty="0" smtClean="0">
                <a:latin typeface="Arial Narrow" panose="020B0606020202030204" pitchFamily="34" charset="0"/>
              </a:rPr>
              <a:t> </a:t>
            </a:r>
            <a:r>
              <a:rPr lang="en-US" sz="5000" dirty="0" smtClean="0">
                <a:latin typeface="Arial Narrow" panose="020B0606020202030204" pitchFamily="34" charset="0"/>
              </a:rPr>
              <a:t>IV. </a:t>
            </a:r>
            <a:r>
              <a:rPr lang="en-US" sz="5000" dirty="0" err="1" smtClean="0">
                <a:latin typeface="Arial Narrow" panose="020B0606020202030204" pitchFamily="34" charset="0"/>
              </a:rPr>
              <a:t>SoFi</a:t>
            </a:r>
            <a:r>
              <a:rPr lang="en-US" sz="5000" dirty="0" smtClean="0">
                <a:latin typeface="Arial Narrow" panose="020B0606020202030204" pitchFamily="34" charset="0"/>
              </a:rPr>
              <a:t> workshop</a:t>
            </a:r>
            <a:endParaRPr lang="en-US" sz="5000" dirty="0">
              <a:latin typeface="Arial Narrow" panose="020B0606020202030204" pitchFamily="34" charset="0"/>
            </a:endParaRPr>
          </a:p>
          <a:p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General information</a:t>
            </a:r>
            <a:endParaRPr lang="en-US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1" name="Untertitel 2"/>
          <p:cNvSpPr txBox="1">
            <a:spLocks/>
          </p:cNvSpPr>
          <p:nvPr/>
        </p:nvSpPr>
        <p:spPr>
          <a:xfrm>
            <a:off x="3237470" y="377684"/>
            <a:ext cx="5923900" cy="42571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b="1" dirty="0" smtClean="0">
                <a:latin typeface="Arial Narrow" panose="020B0606020202030204" pitchFamily="34" charset="0"/>
              </a:rPr>
              <a:t>Hotel </a:t>
            </a:r>
            <a:r>
              <a:rPr lang="en-US" sz="2500" b="1" dirty="0" err="1" smtClean="0">
                <a:latin typeface="Arial Narrow" panose="020B0606020202030204" pitchFamily="34" charset="0"/>
              </a:rPr>
              <a:t>Therme</a:t>
            </a:r>
            <a:r>
              <a:rPr lang="en-US" sz="2500" b="1" dirty="0" smtClean="0">
                <a:latin typeface="Arial Narrow" panose="020B0606020202030204" pitchFamily="34" charset="0"/>
              </a:rPr>
              <a:t> </a:t>
            </a:r>
            <a:r>
              <a:rPr lang="en-US" sz="2500" b="1" dirty="0" err="1" smtClean="0">
                <a:latin typeface="Arial Narrow" panose="020B0606020202030204" pitchFamily="34" charset="0"/>
              </a:rPr>
              <a:t>Zurzach</a:t>
            </a:r>
            <a:r>
              <a:rPr lang="en-US" sz="2500" b="1" dirty="0" smtClean="0">
                <a:latin typeface="Arial Narrow" panose="020B0606020202030204" pitchFamily="34" charset="0"/>
              </a:rPr>
              <a:t>, 09.02.2015 – 11.02.2015</a:t>
            </a:r>
            <a:endParaRPr lang="en-US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24578" name="Picture 2" descr="PS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790" y="4085856"/>
            <a:ext cx="4916985" cy="1835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https://encrypted-tbn2.gstatic.com/images?q=tbn:ANd9GcRFgUWmMXviWr9yqLJtO03II2KfUapyMRVfIoC423YAZxYcUIx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86" y="3817896"/>
            <a:ext cx="1924050" cy="237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6199420" y="4874740"/>
            <a:ext cx="51647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000" dirty="0" smtClean="0"/>
              <a:t>+</a:t>
            </a:r>
            <a:endParaRPr lang="de-CH" sz="3000" dirty="0"/>
          </a:p>
        </p:txBody>
      </p:sp>
    </p:spTree>
    <p:extLst>
      <p:ext uri="{BB962C8B-B14F-4D97-AF65-F5344CB8AC3E}">
        <p14:creationId xmlns:p14="http://schemas.microsoft.com/office/powerpoint/2010/main" val="2851298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10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Model – </a:t>
            </a:r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PMF/CMB/solvers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cxnSp>
        <p:nvCxnSpPr>
          <p:cNvPr id="12" name="Gerader Verbinder 11"/>
          <p:cNvCxnSpPr/>
          <p:nvPr/>
        </p:nvCxnSpPr>
        <p:spPr>
          <a:xfrm>
            <a:off x="9728" y="6497238"/>
            <a:ext cx="913913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Inhaltsplatzhalter 2"/>
          <p:cNvSpPr txBox="1">
            <a:spLocks/>
          </p:cNvSpPr>
          <p:nvPr/>
        </p:nvSpPr>
        <p:spPr>
          <a:xfrm>
            <a:off x="7575629" y="5961337"/>
            <a:ext cx="1559401" cy="39317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4994" indent="0">
              <a:lnSpc>
                <a:spcPct val="100000"/>
              </a:lnSpc>
              <a:buNone/>
            </a:pPr>
            <a:r>
              <a:rPr lang="en-US" sz="2000" i="1" dirty="0" err="1" smtClean="0">
                <a:latin typeface="Arial Narrow" panose="020B0606020202030204" pitchFamily="34" charset="0"/>
              </a:rPr>
              <a:t>Paatero</a:t>
            </a:r>
            <a:r>
              <a:rPr lang="en-US" sz="2000" i="1" dirty="0" smtClean="0">
                <a:latin typeface="Arial Narrow" panose="020B0606020202030204" pitchFamily="34" charset="0"/>
              </a:rPr>
              <a:t> 1999</a:t>
            </a:r>
            <a:endParaRPr lang="en-US" sz="2000" i="1" dirty="0">
              <a:latin typeface="Arial Narrow" panose="020B0606020202030204" pitchFamily="34" charset="0"/>
            </a:endParaRPr>
          </a:p>
        </p:txBody>
      </p:sp>
      <p:sp>
        <p:nvSpPr>
          <p:cNvPr id="20" name="Inhaltsplatzhalter 2"/>
          <p:cNvSpPr>
            <a:spLocks noGrp="1"/>
          </p:cNvSpPr>
          <p:nvPr>
            <p:ph idx="1"/>
          </p:nvPr>
        </p:nvSpPr>
        <p:spPr>
          <a:xfrm>
            <a:off x="1" y="1009017"/>
            <a:ext cx="9148864" cy="3115689"/>
          </a:xfrm>
        </p:spPr>
        <p:txBody>
          <a:bodyPr>
            <a:noAutofit/>
          </a:bodyPr>
          <a:lstStyle/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smtClean="0">
                <a:latin typeface="Arial Narrow" pitchFamily="34" charset="0"/>
              </a:rPr>
              <a:t>PMF / CMB (</a:t>
            </a:r>
            <a:r>
              <a:rPr lang="de-CH" altLang="de-DE" sz="2500" b="1" dirty="0" err="1" smtClean="0">
                <a:latin typeface="Arial Narrow" pitchFamily="34" charset="0"/>
              </a:rPr>
              <a:t>chemical</a:t>
            </a:r>
            <a:r>
              <a:rPr lang="de-CH" altLang="de-DE" sz="2500" b="1" dirty="0" smtClean="0">
                <a:latin typeface="Arial Narrow" pitchFamily="34" charset="0"/>
              </a:rPr>
              <a:t> mass </a:t>
            </a:r>
            <a:r>
              <a:rPr lang="de-CH" altLang="de-DE" sz="2500" b="1" dirty="0" err="1" smtClean="0">
                <a:latin typeface="Arial Narrow" pitchFamily="34" charset="0"/>
              </a:rPr>
              <a:t>balance</a:t>
            </a:r>
            <a:r>
              <a:rPr lang="de-CH" altLang="de-DE" sz="2500" b="1" dirty="0" smtClean="0">
                <a:latin typeface="Arial Narrow" pitchFamily="34" charset="0"/>
              </a:rPr>
              <a:t>) </a:t>
            </a:r>
            <a:r>
              <a:rPr lang="de-CH" altLang="de-DE" sz="2500" b="1" dirty="0" err="1" smtClean="0">
                <a:latin typeface="Arial Narrow" pitchFamily="34" charset="0"/>
              </a:rPr>
              <a:t>approach</a:t>
            </a:r>
            <a:r>
              <a:rPr lang="de-CH" altLang="de-DE" sz="2500" b="1" dirty="0" smtClean="0">
                <a:latin typeface="Arial Narrow" pitchFamily="34" charset="0"/>
              </a:rPr>
              <a:t> </a:t>
            </a:r>
          </a:p>
          <a:p>
            <a:pPr>
              <a:lnSpc>
                <a:spcPct val="110000"/>
              </a:lnSpc>
              <a:buClr>
                <a:schemeClr val="accent2"/>
              </a:buClr>
            </a:pPr>
            <a:endParaRPr lang="de-CH" altLang="de-DE" sz="2000" b="1" dirty="0" smtClean="0">
              <a:latin typeface="Arial Narrow" pitchFamily="34" charset="0"/>
            </a:endParaRPr>
          </a:p>
          <a:p>
            <a:pPr>
              <a:lnSpc>
                <a:spcPct val="110000"/>
              </a:lnSpc>
              <a:buClr>
                <a:schemeClr val="accent2"/>
              </a:buClr>
            </a:pPr>
            <a:endParaRPr lang="de-CH" altLang="de-DE" sz="2000" b="1" dirty="0" smtClean="0">
              <a:latin typeface="Arial Narrow" pitchFamily="34" charset="0"/>
            </a:endParaRPr>
          </a:p>
          <a:p>
            <a:pPr>
              <a:lnSpc>
                <a:spcPct val="110000"/>
              </a:lnSpc>
              <a:buClr>
                <a:schemeClr val="accent2"/>
              </a:buClr>
            </a:pPr>
            <a:endParaRPr lang="de-CH" altLang="de-DE" sz="2000" b="1" dirty="0" smtClean="0">
              <a:latin typeface="Arial Narrow" pitchFamily="34" charset="0"/>
            </a:endParaRPr>
          </a:p>
          <a:p>
            <a:pPr>
              <a:lnSpc>
                <a:spcPct val="110000"/>
              </a:lnSpc>
              <a:buClr>
                <a:schemeClr val="accent2"/>
              </a:buClr>
            </a:pPr>
            <a:endParaRPr lang="de-CH" altLang="de-DE" sz="2000" b="1" dirty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err="1" smtClean="0">
                <a:latin typeface="Arial Narrow" pitchFamily="34" charset="0"/>
              </a:rPr>
              <a:t>Solvers</a:t>
            </a:r>
            <a:endParaRPr lang="de-CH" altLang="de-DE" sz="2500" b="1" dirty="0" smtClean="0">
              <a:latin typeface="Arial Narrow" pitchFamily="34" charset="0"/>
            </a:endParaRPr>
          </a:p>
        </p:txBody>
      </p:sp>
      <p:sp>
        <p:nvSpPr>
          <p:cNvPr id="23" name="Ellipse 22"/>
          <p:cNvSpPr/>
          <p:nvPr/>
        </p:nvSpPr>
        <p:spPr>
          <a:xfrm>
            <a:off x="768432" y="2000162"/>
            <a:ext cx="1524000" cy="13208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000" b="1" dirty="0" smtClean="0">
                <a:latin typeface="Arial Narrow" panose="020B0606020202030204" pitchFamily="34" charset="0"/>
              </a:rPr>
              <a:t>PMF</a:t>
            </a:r>
            <a:endParaRPr lang="de-CH" sz="3000" b="1" dirty="0">
              <a:latin typeface="Arial Narrow" panose="020B0606020202030204" pitchFamily="34" charset="0"/>
            </a:endParaRPr>
          </a:p>
        </p:txBody>
      </p:sp>
      <p:sp>
        <p:nvSpPr>
          <p:cNvPr id="24" name="Ellipse 23"/>
          <p:cNvSpPr/>
          <p:nvPr/>
        </p:nvSpPr>
        <p:spPr>
          <a:xfrm>
            <a:off x="6915232" y="1981111"/>
            <a:ext cx="1524000" cy="13208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000" b="1" dirty="0" smtClean="0">
                <a:latin typeface="Arial Narrow" panose="020B0606020202030204" pitchFamily="34" charset="0"/>
              </a:rPr>
              <a:t>CMB</a:t>
            </a:r>
            <a:endParaRPr lang="de-CH" sz="3000" b="1" dirty="0">
              <a:latin typeface="Arial Narrow" panose="020B0606020202030204" pitchFamily="34" charset="0"/>
            </a:endParaRPr>
          </a:p>
        </p:txBody>
      </p:sp>
      <p:sp>
        <p:nvSpPr>
          <p:cNvPr id="25" name="Gleichschenkliges Dreieck 24"/>
          <p:cNvSpPr/>
          <p:nvPr/>
        </p:nvSpPr>
        <p:spPr>
          <a:xfrm rot="16200000">
            <a:off x="4248233" y="838112"/>
            <a:ext cx="561489" cy="3644900"/>
          </a:xfrm>
          <a:prstGeom prst="triangle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6">
                  <a:lumMod val="10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26" name="Inhaltsplatzhalter 2"/>
          <p:cNvSpPr txBox="1">
            <a:spLocks/>
          </p:cNvSpPr>
          <p:nvPr/>
        </p:nvSpPr>
        <p:spPr>
          <a:xfrm>
            <a:off x="3584434" y="3023450"/>
            <a:ext cx="2365598" cy="5242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500" i="1" dirty="0" smtClean="0">
                <a:latin typeface="Arial Narrow" panose="020B0606020202030204" pitchFamily="34" charset="0"/>
              </a:rPr>
              <a:t>Constraining </a:t>
            </a:r>
            <a:r>
              <a:rPr lang="en-US" sz="2500" b="1" dirty="0" smtClean="0">
                <a:latin typeface="Arial Narrow" panose="020B0606020202030204" pitchFamily="34" charset="0"/>
              </a:rPr>
              <a:t>F</a:t>
            </a:r>
            <a:r>
              <a:rPr lang="en-US" sz="2500" i="1" dirty="0" smtClean="0">
                <a:latin typeface="Arial Narrow" panose="020B0606020202030204" pitchFamily="34" charset="0"/>
              </a:rPr>
              <a:t> </a:t>
            </a:r>
            <a:endParaRPr lang="en-US" sz="2500" i="1" dirty="0">
              <a:latin typeface="Arial Narrow" panose="020B0606020202030204" pitchFamily="34" charset="0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121776"/>
              </p:ext>
            </p:extLst>
          </p:nvPr>
        </p:nvGraphicFramePr>
        <p:xfrm>
          <a:off x="1003214" y="3994188"/>
          <a:ext cx="7127537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2896"/>
                <a:gridCol w="1921045"/>
                <a:gridCol w="1734535"/>
                <a:gridCol w="2059061"/>
              </a:tblGrid>
              <a:tr h="412702">
                <a:tc>
                  <a:txBody>
                    <a:bodyPr/>
                    <a:lstStyle/>
                    <a:p>
                      <a:pPr algn="ctr"/>
                      <a:r>
                        <a:rPr lang="de-CH" sz="2200" dirty="0" smtClean="0"/>
                        <a:t>Solver</a:t>
                      </a:r>
                      <a:endParaRPr lang="de-CH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200" dirty="0" err="1" smtClean="0"/>
                        <a:t>Unconstrained</a:t>
                      </a:r>
                      <a:endParaRPr lang="de-CH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200" dirty="0" err="1" smtClean="0"/>
                        <a:t>Constrained</a:t>
                      </a:r>
                      <a:endParaRPr lang="de-CH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200" dirty="0" smtClean="0"/>
                        <a:t>Communication</a:t>
                      </a:r>
                      <a:endParaRPr lang="de-CH" sz="2200" dirty="0"/>
                    </a:p>
                  </a:txBody>
                  <a:tcPr anchor="ctr"/>
                </a:tc>
              </a:tr>
              <a:tr h="527398">
                <a:tc>
                  <a:txBody>
                    <a:bodyPr/>
                    <a:lstStyle/>
                    <a:p>
                      <a:pPr algn="ctr"/>
                      <a:r>
                        <a:rPr lang="de-CH" sz="2200" dirty="0" smtClean="0"/>
                        <a:t>PMF2 /</a:t>
                      </a:r>
                      <a:r>
                        <a:rPr lang="de-CH" sz="2200" baseline="0" dirty="0" smtClean="0"/>
                        <a:t> PMF3</a:t>
                      </a:r>
                      <a:endParaRPr lang="de-CH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200" dirty="0" smtClean="0"/>
                        <a:t>X</a:t>
                      </a:r>
                      <a:endParaRPr lang="de-CH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200" dirty="0" err="1" smtClean="0"/>
                        <a:t>only</a:t>
                      </a:r>
                      <a:r>
                        <a:rPr lang="de-CH" sz="2200" dirty="0" smtClean="0"/>
                        <a:t> </a:t>
                      </a:r>
                      <a:r>
                        <a:rPr lang="de-CH" sz="2200" dirty="0" err="1" smtClean="0"/>
                        <a:t>to</a:t>
                      </a:r>
                      <a:r>
                        <a:rPr lang="de-CH" sz="2200" dirty="0" smtClean="0"/>
                        <a:t> </a:t>
                      </a:r>
                      <a:r>
                        <a:rPr lang="de-CH" sz="2200" dirty="0" err="1" smtClean="0"/>
                        <a:t>zero</a:t>
                      </a:r>
                      <a:endParaRPr lang="de-CH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200" dirty="0" smtClean="0"/>
                        <a:t>Limited</a:t>
                      </a:r>
                      <a:endParaRPr lang="de-CH" sz="2200" dirty="0"/>
                    </a:p>
                  </a:txBody>
                  <a:tcPr anchor="ctr"/>
                </a:tc>
              </a:tr>
              <a:tr h="527398">
                <a:tc>
                  <a:txBody>
                    <a:bodyPr/>
                    <a:lstStyle/>
                    <a:p>
                      <a:pPr algn="ctr"/>
                      <a:r>
                        <a:rPr lang="de-CH" sz="2200" dirty="0" smtClean="0"/>
                        <a:t>ME-2</a:t>
                      </a:r>
                      <a:endParaRPr lang="de-CH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200" dirty="0" smtClean="0"/>
                        <a:t>X</a:t>
                      </a:r>
                      <a:endParaRPr lang="de-CH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200" dirty="0" smtClean="0"/>
                        <a:t>X</a:t>
                      </a:r>
                      <a:endParaRPr lang="de-CH" sz="2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200" dirty="0" smtClean="0"/>
                        <a:t>All </a:t>
                      </a:r>
                      <a:r>
                        <a:rPr lang="de-CH" sz="2200" dirty="0" err="1" smtClean="0"/>
                        <a:t>quantities</a:t>
                      </a:r>
                      <a:r>
                        <a:rPr lang="de-CH" sz="2200" dirty="0" smtClean="0"/>
                        <a:t> </a:t>
                      </a:r>
                      <a:r>
                        <a:rPr lang="de-CH" sz="2200" dirty="0" err="1" smtClean="0"/>
                        <a:t>easily</a:t>
                      </a:r>
                      <a:r>
                        <a:rPr lang="de-CH" sz="2200" dirty="0" smtClean="0"/>
                        <a:t> </a:t>
                      </a:r>
                      <a:r>
                        <a:rPr lang="de-CH" sz="2200" dirty="0" err="1" smtClean="0"/>
                        <a:t>accessible</a:t>
                      </a:r>
                      <a:endParaRPr lang="de-CH" sz="22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3746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11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Model – Positive Matrix Factorization (PMF)</a:t>
            </a:r>
          </a:p>
        </p:txBody>
      </p:sp>
      <p:cxnSp>
        <p:nvCxnSpPr>
          <p:cNvPr id="12" name="Gerader Verbinder 11"/>
          <p:cNvCxnSpPr/>
          <p:nvPr/>
        </p:nvCxnSpPr>
        <p:spPr>
          <a:xfrm>
            <a:off x="9728" y="6497238"/>
            <a:ext cx="913913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Inhaltsplatzhalter 2"/>
          <p:cNvSpPr>
            <a:spLocks noGrp="1"/>
          </p:cNvSpPr>
          <p:nvPr>
            <p:ph idx="1"/>
          </p:nvPr>
        </p:nvSpPr>
        <p:spPr>
          <a:xfrm>
            <a:off x="0" y="1027553"/>
            <a:ext cx="9148864" cy="3115689"/>
          </a:xfrm>
        </p:spPr>
        <p:txBody>
          <a:bodyPr>
            <a:noAutofit/>
          </a:bodyPr>
          <a:lstStyle/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smtClean="0">
                <a:latin typeface="Arial Narrow" pitchFamily="34" charset="0"/>
              </a:rPr>
              <a:t>Least-</a:t>
            </a:r>
            <a:r>
              <a:rPr lang="de-CH" altLang="de-DE" sz="2500" b="1" dirty="0" err="1" smtClean="0">
                <a:latin typeface="Arial Narrow" pitchFamily="34" charset="0"/>
              </a:rPr>
              <a:t>squares</a:t>
            </a:r>
            <a:r>
              <a:rPr lang="de-CH" altLang="de-DE" sz="2500" b="1" dirty="0" smtClean="0">
                <a:latin typeface="Arial Narrow" pitchFamily="34" charset="0"/>
              </a:rPr>
              <a:t> </a:t>
            </a:r>
            <a:r>
              <a:rPr lang="de-CH" altLang="de-DE" sz="2500" b="1" dirty="0" err="1" smtClean="0">
                <a:latin typeface="Arial Narrow" pitchFamily="34" charset="0"/>
              </a:rPr>
              <a:t>problem</a:t>
            </a:r>
            <a:endParaRPr lang="de-CH" altLang="de-DE" sz="2500" b="1" dirty="0" smtClean="0">
              <a:latin typeface="Arial Narrow" pitchFamily="34" charset="0"/>
            </a:endParaRPr>
          </a:p>
          <a:p>
            <a:pPr>
              <a:lnSpc>
                <a:spcPct val="110000"/>
              </a:lnSpc>
              <a:buClr>
                <a:schemeClr val="accent2"/>
              </a:buClr>
            </a:pPr>
            <a:endParaRPr lang="de-CH" altLang="de-DE" sz="2000" b="1" dirty="0" smtClean="0">
              <a:latin typeface="Arial Narrow" pitchFamily="34" charset="0"/>
            </a:endParaRPr>
          </a:p>
          <a:p>
            <a:pPr>
              <a:lnSpc>
                <a:spcPct val="110000"/>
              </a:lnSpc>
              <a:buClr>
                <a:schemeClr val="accent2"/>
              </a:buClr>
            </a:pPr>
            <a:endParaRPr lang="de-CH" altLang="de-DE" sz="2000" b="1" dirty="0" smtClean="0">
              <a:latin typeface="Arial Narrow" pitchFamily="34" charset="0"/>
            </a:endParaRPr>
          </a:p>
          <a:p>
            <a:pPr>
              <a:lnSpc>
                <a:spcPct val="110000"/>
              </a:lnSpc>
              <a:buClr>
                <a:schemeClr val="accent2"/>
              </a:buClr>
            </a:pPr>
            <a:endParaRPr lang="de-CH" altLang="de-DE" sz="2000" b="1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dirty="0" smtClean="0">
                <a:latin typeface="Arial Narrow" pitchFamily="34" charset="0"/>
              </a:rPr>
              <a:t>Q will </a:t>
            </a:r>
            <a:r>
              <a:rPr lang="de-CH" altLang="de-DE" sz="2500" dirty="0" err="1" smtClean="0">
                <a:latin typeface="Arial Narrow" pitchFamily="34" charset="0"/>
              </a:rPr>
              <a:t>be</a:t>
            </a:r>
            <a:r>
              <a:rPr lang="de-CH" altLang="de-DE" sz="2500" dirty="0" smtClean="0">
                <a:latin typeface="Arial Narrow" pitchFamily="34" charset="0"/>
              </a:rPr>
              <a:t> </a:t>
            </a:r>
            <a:r>
              <a:rPr lang="de-CH" altLang="de-DE" sz="2500" dirty="0" err="1" smtClean="0">
                <a:latin typeface="Arial Narrow" pitchFamily="34" charset="0"/>
              </a:rPr>
              <a:t>minimized</a:t>
            </a:r>
            <a:r>
              <a:rPr lang="de-CH" altLang="de-DE" sz="2500" dirty="0" smtClean="0">
                <a:latin typeface="Arial Narrow" pitchFamily="34" charset="0"/>
              </a:rPr>
              <a:t> </a:t>
            </a:r>
            <a:r>
              <a:rPr lang="de-CH" altLang="de-DE" sz="2500" dirty="0" err="1" smtClean="0">
                <a:latin typeface="Arial Narrow" pitchFamily="34" charset="0"/>
              </a:rPr>
              <a:t>with</a:t>
            </a:r>
            <a:r>
              <a:rPr lang="de-CH" altLang="de-DE" sz="2500" dirty="0" smtClean="0">
                <a:latin typeface="Arial Narrow" pitchFamily="34" charset="0"/>
              </a:rPr>
              <a:t> </a:t>
            </a:r>
            <a:r>
              <a:rPr lang="de-CH" altLang="de-DE" sz="2500" dirty="0" err="1" smtClean="0">
                <a:latin typeface="Arial Narrow" pitchFamily="34" charset="0"/>
              </a:rPr>
              <a:t>respect</a:t>
            </a:r>
            <a:r>
              <a:rPr lang="de-CH" altLang="de-DE" sz="2500" dirty="0" smtClean="0">
                <a:latin typeface="Arial Narrow" pitchFamily="34" charset="0"/>
              </a:rPr>
              <a:t> </a:t>
            </a:r>
            <a:r>
              <a:rPr lang="de-CH" altLang="de-DE" sz="2500" dirty="0" err="1" smtClean="0">
                <a:latin typeface="Arial Narrow" pitchFamily="34" charset="0"/>
              </a:rPr>
              <a:t>to</a:t>
            </a:r>
            <a:r>
              <a:rPr lang="de-CH" altLang="de-DE" sz="2500" dirty="0" smtClean="0">
                <a:latin typeface="Arial Narrow" pitchFamily="34" charset="0"/>
              </a:rPr>
              <a:t> all </a:t>
            </a:r>
            <a:r>
              <a:rPr lang="de-CH" altLang="de-DE" sz="2500" dirty="0" err="1" smtClean="0">
                <a:latin typeface="Arial Narrow" pitchFamily="34" charset="0"/>
              </a:rPr>
              <a:t>model</a:t>
            </a:r>
            <a:r>
              <a:rPr lang="de-CH" altLang="de-DE" sz="2500" dirty="0" smtClean="0">
                <a:latin typeface="Arial Narrow" pitchFamily="34" charset="0"/>
              </a:rPr>
              <a:t> variables</a:t>
            </a:r>
            <a:endParaRPr lang="de-CH" altLang="de-DE" sz="2500" dirty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CH" altLang="de-DE" sz="2000" dirty="0" smtClean="0">
                <a:latin typeface="Arial Narrow" pitchFamily="34" charset="0"/>
              </a:rPr>
              <a:t>ME-2 </a:t>
            </a:r>
            <a:r>
              <a:rPr lang="de-CH" altLang="de-DE" sz="2000" dirty="0" err="1" smtClean="0">
                <a:latin typeface="Arial Narrow" pitchFamily="34" charset="0"/>
              </a:rPr>
              <a:t>starts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the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conjugate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gradient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algorithm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for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solving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this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task</a:t>
            </a:r>
            <a:endParaRPr lang="de-CH" altLang="de-DE" sz="2000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endParaRPr lang="de-CH" altLang="de-DE" sz="2000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smtClean="0">
                <a:latin typeface="Arial Narrow" pitchFamily="34" charset="0"/>
              </a:rPr>
              <a:t>G</a:t>
            </a:r>
            <a:r>
              <a:rPr lang="de-CH" altLang="de-DE" sz="2500" b="1" dirty="0" smtClean="0">
                <a:latin typeface="Arial Narrow" pitchFamily="34" charset="0"/>
              </a:rPr>
              <a:t>oal</a:t>
            </a:r>
            <a:endParaRPr lang="de-CH" altLang="de-DE" sz="2500" b="1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CH" altLang="de-DE" sz="2000" dirty="0" err="1" smtClean="0">
                <a:latin typeface="Arial Narrow" pitchFamily="34" charset="0"/>
              </a:rPr>
              <a:t>Factor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solution</a:t>
            </a:r>
            <a:r>
              <a:rPr lang="de-CH" altLang="de-DE" sz="2000" dirty="0" smtClean="0">
                <a:latin typeface="Arial Narrow" pitchFamily="34" charset="0"/>
              </a:rPr>
              <a:t> must </a:t>
            </a:r>
            <a:r>
              <a:rPr lang="de-CH" altLang="de-DE" sz="2000" dirty="0" err="1" smtClean="0">
                <a:latin typeface="Arial Narrow" pitchFamily="34" charset="0"/>
              </a:rPr>
              <a:t>be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environmen</a:t>
            </a:r>
            <a:r>
              <a:rPr lang="de-CH" altLang="de-DE" sz="2000" dirty="0" err="1" smtClean="0">
                <a:latin typeface="Arial Narrow" pitchFamily="34" charset="0"/>
              </a:rPr>
              <a:t>tally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reasonable</a:t>
            </a:r>
            <a:endParaRPr lang="de-CH" altLang="de-DE" sz="2000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CH" altLang="de-DE" sz="2000" dirty="0" err="1" smtClean="0">
                <a:latin typeface="Arial Narrow" pitchFamily="34" charset="0"/>
              </a:rPr>
              <a:t>Unstructured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u="sng" dirty="0" err="1" smtClean="0">
                <a:latin typeface="Arial Narrow" pitchFamily="34" charset="0"/>
              </a:rPr>
              <a:t>weighted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residuals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over</a:t>
            </a:r>
            <a:r>
              <a:rPr lang="de-CH" altLang="de-DE" sz="2000" dirty="0" smtClean="0">
                <a:latin typeface="Arial Narrow" pitchFamily="34" charset="0"/>
              </a:rPr>
              <a:t> time (</a:t>
            </a:r>
            <a:r>
              <a:rPr lang="de-CH" altLang="de-DE" sz="2000" dirty="0" err="1" smtClean="0">
                <a:latin typeface="Arial Narrow" pitchFamily="34" charset="0"/>
              </a:rPr>
              <a:t>ts</a:t>
            </a:r>
            <a:r>
              <a:rPr lang="de-CH" altLang="de-DE" sz="2000" dirty="0" smtClean="0">
                <a:latin typeface="Arial Narrow" pitchFamily="34" charset="0"/>
              </a:rPr>
              <a:t>, </a:t>
            </a:r>
            <a:r>
              <a:rPr lang="de-CH" altLang="de-DE" sz="2000" dirty="0" err="1" smtClean="0">
                <a:latin typeface="Arial Narrow" pitchFamily="34" charset="0"/>
              </a:rPr>
              <a:t>diurnals</a:t>
            </a:r>
            <a:r>
              <a:rPr lang="de-CH" altLang="de-DE" sz="2000" dirty="0" smtClean="0">
                <a:latin typeface="Arial Narrow" pitchFamily="34" charset="0"/>
              </a:rPr>
              <a:t>, etc.) </a:t>
            </a:r>
            <a:r>
              <a:rPr lang="de-CH" altLang="de-DE" sz="2000" dirty="0" err="1" smtClean="0">
                <a:latin typeface="Arial Narrow" pitchFamily="34" charset="0"/>
              </a:rPr>
              <a:t>and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over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profile</a:t>
            </a:r>
            <a:r>
              <a:rPr lang="de-CH" altLang="de-DE" sz="2000" dirty="0" smtClean="0">
                <a:latin typeface="Arial Narrow" pitchFamily="34" charset="0"/>
              </a:rPr>
              <a:t> (variables)</a:t>
            </a:r>
            <a:endParaRPr lang="de-CH" altLang="de-DE" sz="2000" dirty="0" smtClean="0">
              <a:latin typeface="Arial Narrow" pitchFamily="34" charset="0"/>
            </a:endParaRPr>
          </a:p>
        </p:txBody>
      </p:sp>
      <p:sp>
        <p:nvSpPr>
          <p:cNvPr id="21" name="Inhaltsplatzhalter 1"/>
          <p:cNvSpPr>
            <a:spLocks/>
          </p:cNvSpPr>
          <p:nvPr/>
        </p:nvSpPr>
        <p:spPr bwMode="auto">
          <a:xfrm>
            <a:off x="4673494" y="1874389"/>
            <a:ext cx="4012654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23850" indent="-3238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  <a:buClr>
                <a:schemeClr val="accent2"/>
              </a:buClr>
            </a:pPr>
            <a:r>
              <a:rPr lang="de-CH" altLang="de-DE" sz="2000" i="1" dirty="0" err="1">
                <a:latin typeface="Calibri" pitchFamily="34" charset="0"/>
              </a:rPr>
              <a:t>e</a:t>
            </a:r>
            <a:r>
              <a:rPr lang="de-CH" altLang="de-DE" sz="2000" i="1" baseline="-25000" dirty="0" err="1">
                <a:latin typeface="Calibri" pitchFamily="34" charset="0"/>
              </a:rPr>
              <a:t>ij</a:t>
            </a:r>
            <a:r>
              <a:rPr lang="de-CH" altLang="de-DE" sz="2000" dirty="0">
                <a:latin typeface="Arial Narrow" pitchFamily="34" charset="0"/>
              </a:rPr>
              <a:t>:	</a:t>
            </a:r>
            <a:r>
              <a:rPr lang="de-CH" altLang="de-DE" sz="2000" dirty="0" err="1">
                <a:latin typeface="Arial Narrow" pitchFamily="34" charset="0"/>
              </a:rPr>
              <a:t>difference</a:t>
            </a:r>
            <a:r>
              <a:rPr lang="de-CH" altLang="de-DE" sz="2000" dirty="0">
                <a:latin typeface="Arial Narrow" pitchFamily="34" charset="0"/>
              </a:rPr>
              <a:t> (</a:t>
            </a:r>
            <a:r>
              <a:rPr lang="de-CH" altLang="de-DE" sz="2000" dirty="0" err="1">
                <a:latin typeface="Arial Narrow" pitchFamily="34" charset="0"/>
              </a:rPr>
              <a:t>measured</a:t>
            </a:r>
            <a:r>
              <a:rPr lang="de-CH" altLang="de-DE" sz="2000" dirty="0">
                <a:latin typeface="Arial Narrow" pitchFamily="34" charset="0"/>
              </a:rPr>
              <a:t> – </a:t>
            </a:r>
            <a:r>
              <a:rPr lang="de-CH" altLang="de-DE" sz="2000" dirty="0" err="1">
                <a:latin typeface="Arial Narrow" pitchFamily="34" charset="0"/>
              </a:rPr>
              <a:t>model</a:t>
            </a:r>
            <a:r>
              <a:rPr lang="de-CH" altLang="de-DE" sz="2000" dirty="0">
                <a:latin typeface="Arial Narrow" pitchFamily="34" charset="0"/>
              </a:rPr>
              <a:t>)</a:t>
            </a:r>
          </a:p>
          <a:p>
            <a:pPr>
              <a:lnSpc>
                <a:spcPct val="110000"/>
              </a:lnSpc>
              <a:buClr>
                <a:schemeClr val="accent2"/>
              </a:buClr>
            </a:pPr>
            <a:r>
              <a:rPr lang="de-CH" altLang="de-DE" sz="2000" i="1" dirty="0">
                <a:latin typeface="Calibri" pitchFamily="34" charset="0"/>
                <a:sym typeface="Symbol" pitchFamily="18" charset="2"/>
              </a:rPr>
              <a:t></a:t>
            </a:r>
            <a:r>
              <a:rPr lang="de-CH" altLang="de-DE" sz="2000" i="1" baseline="-25000" dirty="0" err="1">
                <a:latin typeface="Calibri" pitchFamily="34" charset="0"/>
              </a:rPr>
              <a:t>ij</a:t>
            </a:r>
            <a:r>
              <a:rPr lang="de-CH" altLang="de-DE" sz="2000" dirty="0"/>
              <a:t>:	</a:t>
            </a:r>
            <a:r>
              <a:rPr lang="de-CH" altLang="de-DE" sz="2000" dirty="0" err="1" smtClean="0">
                <a:latin typeface="Arial Narrow" pitchFamily="34" charset="0"/>
              </a:rPr>
              <a:t>uncertainty</a:t>
            </a:r>
            <a:r>
              <a:rPr lang="de-CH" altLang="de-DE" sz="2000" dirty="0" smtClean="0">
                <a:latin typeface="Arial Narrow" pitchFamily="34" charset="0"/>
              </a:rPr>
              <a:t> (</a:t>
            </a:r>
            <a:r>
              <a:rPr lang="de-CH" altLang="de-DE" sz="2000" dirty="0" err="1" smtClean="0">
                <a:latin typeface="Arial Narrow" pitchFamily="34" charset="0"/>
              </a:rPr>
              <a:t>statistical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error</a:t>
            </a:r>
            <a:r>
              <a:rPr lang="de-CH" altLang="de-DE" sz="2000" dirty="0" smtClean="0">
                <a:latin typeface="Arial Narrow" pitchFamily="34" charset="0"/>
              </a:rPr>
              <a:t>)</a:t>
            </a:r>
            <a:endParaRPr lang="de-CH" altLang="de-DE" sz="2000" dirty="0">
              <a:latin typeface="Arial Narrow" pitchFamily="34" charset="0"/>
            </a:endParaRPr>
          </a:p>
          <a:p>
            <a:pPr>
              <a:lnSpc>
                <a:spcPct val="110000"/>
              </a:lnSpc>
              <a:buClr>
                <a:schemeClr val="accent2"/>
              </a:buClr>
            </a:pPr>
            <a:endParaRPr lang="de-CH" altLang="de-DE" sz="2000" i="1" dirty="0">
              <a:latin typeface="Arial Narrow" pitchFamily="34" charset="0"/>
            </a:endParaRPr>
          </a:p>
        </p:txBody>
      </p:sp>
      <p:graphicFrame>
        <p:nvGraphicFramePr>
          <p:cNvPr id="22" name="Object 6"/>
          <p:cNvGraphicFramePr>
            <a:graphicFrameLocks noChangeAspect="1"/>
          </p:cNvGraphicFramePr>
          <p:nvPr>
            <p:extLst/>
          </p:nvPr>
        </p:nvGraphicFramePr>
        <p:xfrm>
          <a:off x="1603375" y="1657350"/>
          <a:ext cx="2540000" cy="122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0" name="Formel" r:id="rId3" imgW="1231900" imgH="596900" progId="Equation.3">
                  <p:embed/>
                </p:oleObj>
              </mc:Choice>
              <mc:Fallback>
                <p:oleObj name="Formel" r:id="rId3" imgW="1231900" imgH="596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3375" y="1657350"/>
                        <a:ext cx="2540000" cy="1225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Inhaltsplatzhalter 2"/>
          <p:cNvSpPr txBox="1">
            <a:spLocks/>
          </p:cNvSpPr>
          <p:nvPr/>
        </p:nvSpPr>
        <p:spPr>
          <a:xfrm>
            <a:off x="7575629" y="5961337"/>
            <a:ext cx="1559401" cy="39317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4994" indent="0">
              <a:lnSpc>
                <a:spcPct val="100000"/>
              </a:lnSpc>
              <a:buNone/>
            </a:pPr>
            <a:r>
              <a:rPr lang="en-US" sz="2000" i="1" dirty="0" err="1" smtClean="0">
                <a:latin typeface="Arial Narrow" panose="020B0606020202030204" pitchFamily="34" charset="0"/>
              </a:rPr>
              <a:t>Paatero</a:t>
            </a:r>
            <a:r>
              <a:rPr lang="en-US" sz="2000" i="1" dirty="0" smtClean="0">
                <a:latin typeface="Arial Narrow" panose="020B0606020202030204" pitchFamily="34" charset="0"/>
              </a:rPr>
              <a:t> </a:t>
            </a:r>
            <a:r>
              <a:rPr lang="en-US" sz="2000" i="1" dirty="0" smtClean="0">
                <a:latin typeface="Arial Narrow" panose="020B0606020202030204" pitchFamily="34" charset="0"/>
              </a:rPr>
              <a:t>1999</a:t>
            </a:r>
            <a:endParaRPr lang="en-US" sz="2000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35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12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Model – Positive Matrix Factorization (PMF)</a:t>
            </a:r>
          </a:p>
        </p:txBody>
      </p:sp>
      <p:cxnSp>
        <p:nvCxnSpPr>
          <p:cNvPr id="12" name="Gerader Verbinder 11"/>
          <p:cNvCxnSpPr/>
          <p:nvPr/>
        </p:nvCxnSpPr>
        <p:spPr>
          <a:xfrm>
            <a:off x="9728" y="6497238"/>
            <a:ext cx="913913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Inhaltsplatzhalter 2"/>
          <p:cNvSpPr>
            <a:spLocks noGrp="1"/>
          </p:cNvSpPr>
          <p:nvPr>
            <p:ph idx="1"/>
          </p:nvPr>
        </p:nvSpPr>
        <p:spPr>
          <a:xfrm>
            <a:off x="1" y="1009017"/>
            <a:ext cx="9148864" cy="3115689"/>
          </a:xfrm>
        </p:spPr>
        <p:txBody>
          <a:bodyPr>
            <a:noAutofit/>
          </a:bodyPr>
          <a:lstStyle/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smtClean="0">
                <a:latin typeface="Arial Narrow" pitchFamily="34" charset="0"/>
              </a:rPr>
              <a:t>Least-</a:t>
            </a:r>
            <a:r>
              <a:rPr lang="de-CH" altLang="de-DE" sz="2500" b="1" dirty="0" err="1" smtClean="0">
                <a:latin typeface="Arial Narrow" pitchFamily="34" charset="0"/>
              </a:rPr>
              <a:t>squares</a:t>
            </a:r>
            <a:r>
              <a:rPr lang="de-CH" altLang="de-DE" sz="2500" b="1" dirty="0" smtClean="0">
                <a:latin typeface="Arial Narrow" pitchFamily="34" charset="0"/>
              </a:rPr>
              <a:t> </a:t>
            </a:r>
            <a:r>
              <a:rPr lang="de-CH" altLang="de-DE" sz="2500" b="1" dirty="0" err="1" smtClean="0">
                <a:latin typeface="Arial Narrow" pitchFamily="34" charset="0"/>
              </a:rPr>
              <a:t>problem</a:t>
            </a:r>
            <a:endParaRPr lang="de-CH" altLang="de-DE" sz="2500" b="1" dirty="0" smtClean="0">
              <a:latin typeface="Arial Narrow" pitchFamily="34" charset="0"/>
            </a:endParaRPr>
          </a:p>
          <a:p>
            <a:pPr>
              <a:lnSpc>
                <a:spcPct val="110000"/>
              </a:lnSpc>
              <a:buClr>
                <a:schemeClr val="accent2"/>
              </a:buClr>
            </a:pPr>
            <a:endParaRPr lang="de-CH" altLang="de-DE" sz="2000" b="1" dirty="0" smtClean="0">
              <a:latin typeface="Arial Narrow" pitchFamily="34" charset="0"/>
            </a:endParaRPr>
          </a:p>
          <a:p>
            <a:pPr>
              <a:lnSpc>
                <a:spcPct val="110000"/>
              </a:lnSpc>
              <a:buClr>
                <a:schemeClr val="accent2"/>
              </a:buClr>
            </a:pPr>
            <a:endParaRPr lang="de-CH" altLang="de-DE" sz="2000" b="1" dirty="0" smtClean="0">
              <a:latin typeface="Arial Narrow" pitchFamily="34" charset="0"/>
            </a:endParaRPr>
          </a:p>
          <a:p>
            <a:pPr>
              <a:lnSpc>
                <a:spcPct val="110000"/>
              </a:lnSpc>
              <a:buClr>
                <a:schemeClr val="accent2"/>
              </a:buClr>
            </a:pPr>
            <a:endParaRPr lang="de-CH" altLang="de-DE" sz="2000" b="1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de-CH" altLang="de-DE" sz="2500" b="1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err="1" smtClean="0">
                <a:latin typeface="Arial Narrow" pitchFamily="34" charset="0"/>
              </a:rPr>
              <a:t>Weight</a:t>
            </a:r>
            <a:r>
              <a:rPr lang="de-CH" altLang="de-DE" sz="2500" b="1" dirty="0" smtClean="0">
                <a:latin typeface="Arial Narrow" pitchFamily="34" charset="0"/>
              </a:rPr>
              <a:t> Q </a:t>
            </a:r>
            <a:r>
              <a:rPr lang="de-CH" altLang="de-DE" sz="2500" b="1" dirty="0" err="1" smtClean="0">
                <a:latin typeface="Arial Narrow" pitchFamily="34" charset="0"/>
              </a:rPr>
              <a:t>by</a:t>
            </a:r>
            <a:r>
              <a:rPr lang="de-CH" altLang="de-DE" sz="2500" b="1" dirty="0" smtClean="0">
                <a:latin typeface="Arial Narrow" pitchFamily="34" charset="0"/>
              </a:rPr>
              <a:t> </a:t>
            </a:r>
            <a:r>
              <a:rPr lang="de-CH" altLang="de-DE" sz="2500" b="1" dirty="0" err="1" smtClean="0">
                <a:latin typeface="Arial Narrow" pitchFamily="34" charset="0"/>
              </a:rPr>
              <a:t>Q</a:t>
            </a:r>
            <a:r>
              <a:rPr lang="de-CH" altLang="de-DE" sz="2500" b="1" baseline="-25000" dirty="0" err="1" smtClean="0">
                <a:latin typeface="Arial Narrow" pitchFamily="34" charset="0"/>
              </a:rPr>
              <a:t>exp</a:t>
            </a:r>
            <a:r>
              <a:rPr lang="de-CH" altLang="de-DE" sz="2500" b="1" dirty="0" smtClean="0">
                <a:latin typeface="Arial Narrow" pitchFamily="34" charset="0"/>
              </a:rPr>
              <a:t>, </a:t>
            </a:r>
            <a:r>
              <a:rPr lang="de-CH" altLang="de-DE" sz="2500" b="1" dirty="0" err="1" smtClean="0">
                <a:latin typeface="Arial Narrow" pitchFamily="34" charset="0"/>
              </a:rPr>
              <a:t>the</a:t>
            </a:r>
            <a:r>
              <a:rPr lang="de-CH" altLang="de-DE" sz="2500" b="1" dirty="0" smtClean="0">
                <a:latin typeface="Arial Narrow" pitchFamily="34" charset="0"/>
              </a:rPr>
              <a:t> </a:t>
            </a:r>
            <a:r>
              <a:rPr lang="de-CH" altLang="de-DE" sz="2500" b="1" dirty="0" err="1" smtClean="0">
                <a:latin typeface="Arial Narrow" pitchFamily="34" charset="0"/>
              </a:rPr>
              <a:t>remaining</a:t>
            </a:r>
            <a:r>
              <a:rPr lang="de-CH" altLang="de-DE" sz="2500" b="1" dirty="0" smtClean="0">
                <a:latin typeface="Arial Narrow" pitchFamily="34" charset="0"/>
              </a:rPr>
              <a:t> </a:t>
            </a:r>
            <a:r>
              <a:rPr lang="de-CH" altLang="de-DE" sz="2500" b="1" dirty="0" err="1" smtClean="0">
                <a:latin typeface="Arial Narrow" pitchFamily="34" charset="0"/>
              </a:rPr>
              <a:t>degrees</a:t>
            </a:r>
            <a:r>
              <a:rPr lang="de-CH" altLang="de-DE" sz="2500" b="1" dirty="0" smtClean="0">
                <a:latin typeface="Arial Narrow" pitchFamily="34" charset="0"/>
              </a:rPr>
              <a:t> </a:t>
            </a:r>
            <a:r>
              <a:rPr lang="de-CH" altLang="de-DE" sz="2500" b="1" dirty="0" err="1" smtClean="0">
                <a:latin typeface="Arial Narrow" pitchFamily="34" charset="0"/>
              </a:rPr>
              <a:t>of</a:t>
            </a:r>
            <a:r>
              <a:rPr lang="de-CH" altLang="de-DE" sz="2500" b="1" dirty="0" smtClean="0">
                <a:latin typeface="Arial Narrow" pitchFamily="34" charset="0"/>
              </a:rPr>
              <a:t> </a:t>
            </a:r>
            <a:r>
              <a:rPr lang="de-CH" altLang="de-DE" sz="2500" b="1" dirty="0" err="1" smtClean="0">
                <a:latin typeface="Arial Narrow" pitchFamily="34" charset="0"/>
              </a:rPr>
              <a:t>freedom</a:t>
            </a:r>
            <a:endParaRPr lang="de-CH" altLang="de-DE" sz="2500" b="1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endParaRPr lang="de-CH" altLang="de-DE" sz="2000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endParaRPr lang="de-CH" altLang="de-DE" sz="2000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CH" altLang="de-DE" sz="2000" dirty="0" err="1" smtClean="0">
                <a:latin typeface="Arial Narrow" pitchFamily="34" charset="0"/>
              </a:rPr>
              <a:t>If</a:t>
            </a:r>
            <a:r>
              <a:rPr lang="de-CH" altLang="de-DE" sz="2000" dirty="0" smtClean="0">
                <a:latin typeface="Arial Narrow" pitchFamily="34" charset="0"/>
              </a:rPr>
              <a:t> all </a:t>
            </a:r>
            <a:r>
              <a:rPr lang="de-CH" altLang="de-DE" sz="2000" dirty="0" err="1" smtClean="0">
                <a:latin typeface="Arial Narrow" pitchFamily="34" charset="0"/>
              </a:rPr>
              <a:t>residuals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were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similar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as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their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el-GR" altLang="de-DE" sz="2000" dirty="0">
                <a:latin typeface="Arial Narrow" pitchFamily="34" charset="0"/>
              </a:rPr>
              <a:t>σ</a:t>
            </a:r>
            <a:r>
              <a:rPr lang="de-CH" altLang="de-DE" sz="2000" dirty="0" smtClean="0">
                <a:latin typeface="Arial Narrow" pitchFamily="34" charset="0"/>
              </a:rPr>
              <a:t>’s, Q / </a:t>
            </a:r>
            <a:r>
              <a:rPr lang="de-CH" altLang="de-DE" sz="2000" dirty="0" err="1" smtClean="0">
                <a:latin typeface="Arial Narrow" pitchFamily="34" charset="0"/>
              </a:rPr>
              <a:t>Q</a:t>
            </a:r>
            <a:r>
              <a:rPr lang="de-CH" altLang="de-DE" sz="2000" baseline="-25000" dirty="0" err="1" smtClean="0">
                <a:latin typeface="Arial Narrow" pitchFamily="34" charset="0"/>
              </a:rPr>
              <a:t>exp</a:t>
            </a:r>
            <a:r>
              <a:rPr lang="de-CH" altLang="de-DE" sz="2000" dirty="0" smtClean="0">
                <a:latin typeface="Arial Narrow" pitchFamily="34" charset="0"/>
              </a:rPr>
              <a:t> ~1</a:t>
            </a:r>
            <a:endParaRPr lang="de-CH" altLang="de-DE" sz="2000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CH" altLang="de-DE" sz="2000" dirty="0" smtClean="0">
                <a:latin typeface="Arial Narrow" pitchFamily="34" charset="0"/>
              </a:rPr>
              <a:t>Monitor Q / </a:t>
            </a:r>
            <a:r>
              <a:rPr lang="de-CH" altLang="de-DE" sz="2000" dirty="0" err="1" smtClean="0">
                <a:latin typeface="Arial Narrow" pitchFamily="34" charset="0"/>
              </a:rPr>
              <a:t>Q</a:t>
            </a:r>
            <a:r>
              <a:rPr lang="de-CH" altLang="de-DE" sz="2000" baseline="-25000" dirty="0" err="1" smtClean="0">
                <a:latin typeface="Arial Narrow" pitchFamily="34" charset="0"/>
              </a:rPr>
              <a:t>exp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values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 </a:t>
            </a:r>
            <a:r>
              <a:rPr lang="de-CH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Too</a:t>
            </a: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 high </a:t>
            </a:r>
            <a:r>
              <a:rPr lang="de-CH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values</a:t>
            </a: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might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indicate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issues</a:t>
            </a:r>
            <a:endParaRPr lang="de-CH" altLang="de-DE" sz="2000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CH" altLang="de-DE" sz="2000" dirty="0" smtClean="0">
                <a:latin typeface="Arial Narrow" pitchFamily="34" charset="0"/>
              </a:rPr>
              <a:t>Monitor </a:t>
            </a:r>
            <a:r>
              <a:rPr lang="de-CH" altLang="de-DE" sz="2000" dirty="0" err="1" smtClean="0">
                <a:latin typeface="Arial Narrow" pitchFamily="34" charset="0"/>
              </a:rPr>
              <a:t>the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changes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of</a:t>
            </a:r>
            <a:r>
              <a:rPr lang="de-CH" altLang="de-DE" sz="2000" dirty="0" smtClean="0">
                <a:latin typeface="Arial Narrow" pitchFamily="34" charset="0"/>
              </a:rPr>
              <a:t> Q/</a:t>
            </a:r>
            <a:r>
              <a:rPr lang="de-CH" altLang="de-DE" sz="2000" dirty="0" err="1" smtClean="0">
                <a:latin typeface="Arial Narrow" pitchFamily="34" charset="0"/>
              </a:rPr>
              <a:t>Q</a:t>
            </a:r>
            <a:r>
              <a:rPr lang="de-CH" altLang="de-DE" sz="2000" baseline="-25000" dirty="0" err="1" smtClean="0">
                <a:latin typeface="Arial Narrow" pitchFamily="34" charset="0"/>
              </a:rPr>
              <a:t>exp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over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various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model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runs</a:t>
            </a:r>
            <a:endParaRPr lang="de-CH" altLang="de-DE" sz="2000" dirty="0" smtClean="0">
              <a:latin typeface="Arial Narrow" pitchFamily="34" charset="0"/>
            </a:endParaRPr>
          </a:p>
        </p:txBody>
      </p:sp>
      <p:sp>
        <p:nvSpPr>
          <p:cNvPr id="21" name="Inhaltsplatzhalter 1"/>
          <p:cNvSpPr>
            <a:spLocks/>
          </p:cNvSpPr>
          <p:nvPr/>
        </p:nvSpPr>
        <p:spPr bwMode="auto">
          <a:xfrm>
            <a:off x="4673494" y="1874389"/>
            <a:ext cx="4012654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23850" indent="-3238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  <a:buClr>
                <a:schemeClr val="accent2"/>
              </a:buClr>
            </a:pPr>
            <a:r>
              <a:rPr lang="de-CH" altLang="de-DE" sz="2000" i="1" dirty="0" err="1">
                <a:latin typeface="Calibri" pitchFamily="34" charset="0"/>
              </a:rPr>
              <a:t>e</a:t>
            </a:r>
            <a:r>
              <a:rPr lang="de-CH" altLang="de-DE" sz="2000" i="1" baseline="-25000" dirty="0" err="1">
                <a:latin typeface="Calibri" pitchFamily="34" charset="0"/>
              </a:rPr>
              <a:t>ij</a:t>
            </a:r>
            <a:r>
              <a:rPr lang="de-CH" altLang="de-DE" sz="2000" dirty="0">
                <a:latin typeface="Arial Narrow" pitchFamily="34" charset="0"/>
              </a:rPr>
              <a:t>:	</a:t>
            </a:r>
            <a:r>
              <a:rPr lang="de-CH" altLang="de-DE" sz="2000" dirty="0" err="1">
                <a:latin typeface="Arial Narrow" pitchFamily="34" charset="0"/>
              </a:rPr>
              <a:t>difference</a:t>
            </a:r>
            <a:r>
              <a:rPr lang="de-CH" altLang="de-DE" sz="2000" dirty="0">
                <a:latin typeface="Arial Narrow" pitchFamily="34" charset="0"/>
              </a:rPr>
              <a:t> (</a:t>
            </a:r>
            <a:r>
              <a:rPr lang="de-CH" altLang="de-DE" sz="2000" dirty="0" err="1">
                <a:latin typeface="Arial Narrow" pitchFamily="34" charset="0"/>
              </a:rPr>
              <a:t>measured</a:t>
            </a:r>
            <a:r>
              <a:rPr lang="de-CH" altLang="de-DE" sz="2000" dirty="0">
                <a:latin typeface="Arial Narrow" pitchFamily="34" charset="0"/>
              </a:rPr>
              <a:t> – </a:t>
            </a:r>
            <a:r>
              <a:rPr lang="de-CH" altLang="de-DE" sz="2000" dirty="0" err="1">
                <a:latin typeface="Arial Narrow" pitchFamily="34" charset="0"/>
              </a:rPr>
              <a:t>model</a:t>
            </a:r>
            <a:r>
              <a:rPr lang="de-CH" altLang="de-DE" sz="2000" dirty="0">
                <a:latin typeface="Arial Narrow" pitchFamily="34" charset="0"/>
              </a:rPr>
              <a:t>)</a:t>
            </a:r>
          </a:p>
          <a:p>
            <a:pPr>
              <a:lnSpc>
                <a:spcPct val="110000"/>
              </a:lnSpc>
              <a:buClr>
                <a:schemeClr val="accent2"/>
              </a:buClr>
            </a:pPr>
            <a:r>
              <a:rPr lang="de-CH" altLang="de-DE" sz="2000" i="1" dirty="0">
                <a:latin typeface="Calibri" pitchFamily="34" charset="0"/>
                <a:sym typeface="Symbol" pitchFamily="18" charset="2"/>
              </a:rPr>
              <a:t></a:t>
            </a:r>
            <a:r>
              <a:rPr lang="de-CH" altLang="de-DE" sz="2000" i="1" baseline="-25000" dirty="0" err="1">
                <a:latin typeface="Calibri" pitchFamily="34" charset="0"/>
              </a:rPr>
              <a:t>ij</a:t>
            </a:r>
            <a:r>
              <a:rPr lang="de-CH" altLang="de-DE" sz="2000" dirty="0"/>
              <a:t>:	</a:t>
            </a:r>
            <a:r>
              <a:rPr lang="de-CH" altLang="de-DE" sz="2000" dirty="0" err="1" smtClean="0">
                <a:latin typeface="Arial Narrow" pitchFamily="34" charset="0"/>
              </a:rPr>
              <a:t>uncertainty</a:t>
            </a:r>
            <a:r>
              <a:rPr lang="de-CH" altLang="de-DE" sz="2000" dirty="0" smtClean="0">
                <a:latin typeface="Arial Narrow" pitchFamily="34" charset="0"/>
              </a:rPr>
              <a:t> (</a:t>
            </a:r>
            <a:r>
              <a:rPr lang="de-CH" altLang="de-DE" sz="2000" dirty="0" err="1" smtClean="0">
                <a:latin typeface="Arial Narrow" pitchFamily="34" charset="0"/>
              </a:rPr>
              <a:t>statistical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error</a:t>
            </a:r>
            <a:r>
              <a:rPr lang="de-CH" altLang="de-DE" sz="2000" dirty="0" smtClean="0">
                <a:latin typeface="Arial Narrow" pitchFamily="34" charset="0"/>
              </a:rPr>
              <a:t> / </a:t>
            </a:r>
            <a:r>
              <a:rPr lang="de-CH" altLang="de-DE" sz="2000" dirty="0" err="1" smtClean="0">
                <a:latin typeface="Arial Narrow" pitchFamily="34" charset="0"/>
              </a:rPr>
              <a:t>rotational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ambiguity</a:t>
            </a:r>
            <a:r>
              <a:rPr lang="de-CH" altLang="de-DE" sz="2000" dirty="0" smtClean="0">
                <a:latin typeface="Arial Narrow" pitchFamily="34" charset="0"/>
              </a:rPr>
              <a:t>, </a:t>
            </a:r>
            <a:r>
              <a:rPr lang="de-CH" altLang="de-DE" sz="2000" dirty="0" err="1" smtClean="0">
                <a:latin typeface="Arial Narrow" pitchFamily="34" charset="0"/>
              </a:rPr>
              <a:t>model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error</a:t>
            </a:r>
            <a:r>
              <a:rPr lang="de-CH" altLang="de-DE" sz="2000" dirty="0" smtClean="0">
                <a:latin typeface="Arial Narrow" pitchFamily="34" charset="0"/>
              </a:rPr>
              <a:t>)</a:t>
            </a:r>
            <a:endParaRPr lang="de-CH" altLang="de-DE" sz="2000" dirty="0">
              <a:latin typeface="Arial Narrow" pitchFamily="34" charset="0"/>
            </a:endParaRPr>
          </a:p>
          <a:p>
            <a:pPr>
              <a:lnSpc>
                <a:spcPct val="110000"/>
              </a:lnSpc>
              <a:buClr>
                <a:schemeClr val="accent2"/>
              </a:buClr>
            </a:pPr>
            <a:endParaRPr lang="de-CH" altLang="de-DE" sz="2000" i="1" dirty="0">
              <a:latin typeface="Arial Narrow" pitchFamily="34" charset="0"/>
            </a:endParaRPr>
          </a:p>
        </p:txBody>
      </p:sp>
      <p:graphicFrame>
        <p:nvGraphicFramePr>
          <p:cNvPr id="22" name="Object 6"/>
          <p:cNvGraphicFramePr>
            <a:graphicFrameLocks noChangeAspect="1"/>
          </p:cNvGraphicFramePr>
          <p:nvPr>
            <p:extLst/>
          </p:nvPr>
        </p:nvGraphicFramePr>
        <p:xfrm>
          <a:off x="1603375" y="1657350"/>
          <a:ext cx="2540000" cy="122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6" name="Formel" r:id="rId3" imgW="1231900" imgH="596900" progId="Equation.3">
                  <p:embed/>
                </p:oleObj>
              </mc:Choice>
              <mc:Fallback>
                <p:oleObj name="Formel" r:id="rId3" imgW="1231900" imgH="596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3375" y="1657350"/>
                        <a:ext cx="2540000" cy="1225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8959159"/>
              </p:ext>
            </p:extLst>
          </p:nvPr>
        </p:nvGraphicFramePr>
        <p:xfrm>
          <a:off x="2368550" y="4070350"/>
          <a:ext cx="4211638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7" name="Formel" r:id="rId5" imgW="1828800" imgH="241200" progId="Equation.3">
                  <p:embed/>
                </p:oleObj>
              </mc:Choice>
              <mc:Fallback>
                <p:oleObj name="Formel" r:id="rId5" imgW="18288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8550" y="4070350"/>
                        <a:ext cx="4211638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1574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13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Model – Positive Matrix Factorization (PMF)</a:t>
            </a:r>
          </a:p>
        </p:txBody>
      </p:sp>
      <p:cxnSp>
        <p:nvCxnSpPr>
          <p:cNvPr id="12" name="Gerader Verbinder 11"/>
          <p:cNvCxnSpPr/>
          <p:nvPr/>
        </p:nvCxnSpPr>
        <p:spPr>
          <a:xfrm>
            <a:off x="9728" y="6497238"/>
            <a:ext cx="913913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Inhaltsplatzhalter 2"/>
          <p:cNvSpPr txBox="1">
            <a:spLocks/>
          </p:cNvSpPr>
          <p:nvPr/>
        </p:nvSpPr>
        <p:spPr>
          <a:xfrm>
            <a:off x="7575629" y="5961337"/>
            <a:ext cx="1559401" cy="39317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4994" indent="0">
              <a:lnSpc>
                <a:spcPct val="100000"/>
              </a:lnSpc>
              <a:buNone/>
            </a:pPr>
            <a:r>
              <a:rPr lang="en-US" sz="2000" i="1" dirty="0" err="1" smtClean="0">
                <a:latin typeface="Arial Narrow" panose="020B0606020202030204" pitchFamily="34" charset="0"/>
              </a:rPr>
              <a:t>Paatero</a:t>
            </a:r>
            <a:r>
              <a:rPr lang="en-US" sz="2000" i="1" dirty="0" smtClean="0">
                <a:latin typeface="Arial Narrow" panose="020B0606020202030204" pitchFamily="34" charset="0"/>
              </a:rPr>
              <a:t> 1994</a:t>
            </a:r>
            <a:endParaRPr lang="en-US" sz="2000" i="1" dirty="0">
              <a:latin typeface="Arial Narrow" panose="020B0606020202030204" pitchFamily="34" charset="0"/>
            </a:endParaRPr>
          </a:p>
        </p:txBody>
      </p:sp>
      <p:sp>
        <p:nvSpPr>
          <p:cNvPr id="20" name="Inhaltsplatzhalter 2"/>
          <p:cNvSpPr>
            <a:spLocks noGrp="1"/>
          </p:cNvSpPr>
          <p:nvPr>
            <p:ph idx="1"/>
          </p:nvPr>
        </p:nvSpPr>
        <p:spPr>
          <a:xfrm>
            <a:off x="1" y="1009017"/>
            <a:ext cx="9148864" cy="3115689"/>
          </a:xfrm>
        </p:spPr>
        <p:txBody>
          <a:bodyPr>
            <a:noAutofit/>
          </a:bodyPr>
          <a:lstStyle/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smtClean="0">
                <a:latin typeface="Arial Narrow" pitchFamily="34" charset="0"/>
              </a:rPr>
              <a:t>Least-</a:t>
            </a:r>
            <a:r>
              <a:rPr lang="de-CH" altLang="de-DE" sz="2500" b="1" dirty="0" err="1" smtClean="0">
                <a:latin typeface="Arial Narrow" pitchFamily="34" charset="0"/>
              </a:rPr>
              <a:t>squares</a:t>
            </a:r>
            <a:r>
              <a:rPr lang="de-CH" altLang="de-DE" sz="2500" b="1" dirty="0" smtClean="0">
                <a:latin typeface="Arial Narrow" pitchFamily="34" charset="0"/>
              </a:rPr>
              <a:t> </a:t>
            </a:r>
            <a:r>
              <a:rPr lang="de-CH" altLang="de-DE" sz="2500" b="1" dirty="0" err="1" smtClean="0">
                <a:latin typeface="Arial Narrow" pitchFamily="34" charset="0"/>
              </a:rPr>
              <a:t>algorithm</a:t>
            </a:r>
            <a:endParaRPr lang="de-CH" altLang="de-DE" sz="2500" b="1" dirty="0" smtClean="0">
              <a:latin typeface="Arial Narrow" pitchFamily="34" charset="0"/>
            </a:endParaRPr>
          </a:p>
          <a:p>
            <a:pPr>
              <a:lnSpc>
                <a:spcPct val="110000"/>
              </a:lnSpc>
              <a:buClr>
                <a:schemeClr val="accent2"/>
              </a:buClr>
            </a:pPr>
            <a:endParaRPr lang="de-CH" altLang="de-DE" sz="2000" b="1" dirty="0" smtClean="0">
              <a:latin typeface="Arial Narrow" pitchFamily="34" charset="0"/>
            </a:endParaRPr>
          </a:p>
          <a:p>
            <a:pPr>
              <a:lnSpc>
                <a:spcPct val="110000"/>
              </a:lnSpc>
              <a:buClr>
                <a:schemeClr val="accent2"/>
              </a:buClr>
            </a:pPr>
            <a:endParaRPr lang="de-CH" altLang="de-DE" sz="2000" b="1" dirty="0" smtClean="0">
              <a:latin typeface="Arial Narrow" pitchFamily="34" charset="0"/>
            </a:endParaRPr>
          </a:p>
          <a:p>
            <a:pPr>
              <a:lnSpc>
                <a:spcPct val="110000"/>
              </a:lnSpc>
              <a:buClr>
                <a:schemeClr val="accent2"/>
              </a:buClr>
            </a:pPr>
            <a:endParaRPr lang="de-CH" altLang="de-DE" sz="2000" b="1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smtClean="0">
                <a:latin typeface="Arial Narrow" pitchFamily="34" charset="0"/>
              </a:rPr>
              <a:t>Advantages</a:t>
            </a: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CH" altLang="de-DE" sz="2000" dirty="0" smtClean="0">
                <a:latin typeface="Arial Narrow" pitchFamily="34" charset="0"/>
              </a:rPr>
              <a:t>Values in </a:t>
            </a:r>
            <a:r>
              <a:rPr lang="de-CH" altLang="de-DE" sz="2000" b="1" dirty="0" smtClean="0">
                <a:latin typeface="Arial Narrow" pitchFamily="34" charset="0"/>
              </a:rPr>
              <a:t>G</a:t>
            </a:r>
            <a:r>
              <a:rPr lang="de-CH" altLang="de-DE" sz="2000" dirty="0" smtClean="0">
                <a:latin typeface="Arial Narrow" pitchFamily="34" charset="0"/>
              </a:rPr>
              <a:t> &amp; </a:t>
            </a:r>
            <a:r>
              <a:rPr lang="de-CH" altLang="de-DE" sz="2000" b="1" dirty="0" smtClean="0">
                <a:latin typeface="Arial Narrow" pitchFamily="34" charset="0"/>
              </a:rPr>
              <a:t>F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are</a:t>
            </a:r>
            <a:r>
              <a:rPr lang="de-CH" altLang="de-DE" sz="2000" dirty="0" smtClean="0">
                <a:latin typeface="Arial Narrow" pitchFamily="34" charset="0"/>
              </a:rPr>
              <a:t> non-negative</a:t>
            </a: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CH" altLang="de-DE" sz="2000" dirty="0" err="1" smtClean="0">
                <a:latin typeface="Arial Narrow" pitchFamily="34" charset="0"/>
              </a:rPr>
              <a:t>Factors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represent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sources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smtClean="0">
                <a:latin typeface="Arial Narrow" pitchFamily="34" charset="0"/>
              </a:rPr>
              <a:t>/ </a:t>
            </a:r>
            <a:r>
              <a:rPr lang="de-CH" altLang="de-DE" sz="2000" dirty="0" err="1" smtClean="0">
                <a:latin typeface="Arial Narrow" pitchFamily="34" charset="0"/>
              </a:rPr>
              <a:t>processes</a:t>
            </a:r>
            <a:endParaRPr lang="de-CH" altLang="de-DE" sz="2000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CH" altLang="de-DE" sz="2000" dirty="0" smtClean="0">
                <a:latin typeface="Arial Narrow" pitchFamily="34" charset="0"/>
              </a:rPr>
              <a:t>PMF </a:t>
            </a:r>
            <a:r>
              <a:rPr lang="de-CH" altLang="de-DE" sz="2000" dirty="0" err="1" smtClean="0">
                <a:latin typeface="Arial Narrow" pitchFamily="34" charset="0"/>
              </a:rPr>
              <a:t>algorithm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scales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with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the</a:t>
            </a:r>
            <a:r>
              <a:rPr lang="de-CH" altLang="de-DE" sz="2000" dirty="0" smtClean="0">
                <a:latin typeface="Arial Narrow" pitchFamily="34" charset="0"/>
              </a:rPr>
              <a:t> residual</a:t>
            </a:r>
          </a:p>
        </p:txBody>
      </p:sp>
      <p:sp>
        <p:nvSpPr>
          <p:cNvPr id="21" name="Inhaltsplatzhalter 1"/>
          <p:cNvSpPr>
            <a:spLocks/>
          </p:cNvSpPr>
          <p:nvPr/>
        </p:nvSpPr>
        <p:spPr bwMode="auto">
          <a:xfrm>
            <a:off x="4673494" y="1874389"/>
            <a:ext cx="4012654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23850" indent="-3238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  <a:buClr>
                <a:schemeClr val="accent2"/>
              </a:buClr>
            </a:pPr>
            <a:r>
              <a:rPr lang="de-CH" altLang="de-DE" sz="2000" i="1" dirty="0" err="1">
                <a:latin typeface="Calibri" pitchFamily="34" charset="0"/>
              </a:rPr>
              <a:t>e</a:t>
            </a:r>
            <a:r>
              <a:rPr lang="de-CH" altLang="de-DE" sz="2000" i="1" baseline="-25000" dirty="0" err="1">
                <a:latin typeface="Calibri" pitchFamily="34" charset="0"/>
              </a:rPr>
              <a:t>ij</a:t>
            </a:r>
            <a:r>
              <a:rPr lang="de-CH" altLang="de-DE" sz="2000" dirty="0">
                <a:latin typeface="Arial Narrow" pitchFamily="34" charset="0"/>
              </a:rPr>
              <a:t>:	</a:t>
            </a:r>
            <a:r>
              <a:rPr lang="de-CH" altLang="de-DE" sz="2000" dirty="0" err="1">
                <a:latin typeface="Arial Narrow" pitchFamily="34" charset="0"/>
              </a:rPr>
              <a:t>difference</a:t>
            </a:r>
            <a:r>
              <a:rPr lang="de-CH" altLang="de-DE" sz="2000" dirty="0">
                <a:latin typeface="Arial Narrow" pitchFamily="34" charset="0"/>
              </a:rPr>
              <a:t> (</a:t>
            </a:r>
            <a:r>
              <a:rPr lang="de-CH" altLang="de-DE" sz="2000" dirty="0" err="1">
                <a:latin typeface="Arial Narrow" pitchFamily="34" charset="0"/>
              </a:rPr>
              <a:t>measured</a:t>
            </a:r>
            <a:r>
              <a:rPr lang="de-CH" altLang="de-DE" sz="2000" dirty="0">
                <a:latin typeface="Arial Narrow" pitchFamily="34" charset="0"/>
              </a:rPr>
              <a:t> – </a:t>
            </a:r>
            <a:r>
              <a:rPr lang="de-CH" altLang="de-DE" sz="2000" dirty="0" err="1">
                <a:latin typeface="Arial Narrow" pitchFamily="34" charset="0"/>
              </a:rPr>
              <a:t>model</a:t>
            </a:r>
            <a:r>
              <a:rPr lang="de-CH" altLang="de-DE" sz="2000" dirty="0">
                <a:latin typeface="Arial Narrow" pitchFamily="34" charset="0"/>
              </a:rPr>
              <a:t>)</a:t>
            </a:r>
          </a:p>
          <a:p>
            <a:pPr>
              <a:lnSpc>
                <a:spcPct val="110000"/>
              </a:lnSpc>
              <a:buClr>
                <a:schemeClr val="accent2"/>
              </a:buClr>
            </a:pPr>
            <a:r>
              <a:rPr lang="de-CH" altLang="de-DE" sz="2000" i="1" dirty="0">
                <a:latin typeface="Calibri" pitchFamily="34" charset="0"/>
                <a:sym typeface="Symbol" pitchFamily="18" charset="2"/>
              </a:rPr>
              <a:t></a:t>
            </a:r>
            <a:r>
              <a:rPr lang="de-CH" altLang="de-DE" sz="2000" i="1" baseline="-25000" dirty="0" err="1">
                <a:latin typeface="Calibri" pitchFamily="34" charset="0"/>
              </a:rPr>
              <a:t>ij</a:t>
            </a:r>
            <a:r>
              <a:rPr lang="de-CH" altLang="de-DE" sz="2000" dirty="0"/>
              <a:t>:	</a:t>
            </a:r>
            <a:r>
              <a:rPr lang="de-CH" altLang="de-DE" sz="2000" dirty="0" err="1" smtClean="0">
                <a:latin typeface="Arial Narrow" pitchFamily="34" charset="0"/>
              </a:rPr>
              <a:t>uncertainty</a:t>
            </a:r>
            <a:r>
              <a:rPr lang="de-CH" altLang="de-DE" sz="2000" dirty="0" smtClean="0">
                <a:latin typeface="Arial Narrow" pitchFamily="34" charset="0"/>
              </a:rPr>
              <a:t> (</a:t>
            </a:r>
            <a:r>
              <a:rPr lang="de-CH" altLang="de-DE" sz="2000" dirty="0" err="1" smtClean="0">
                <a:latin typeface="Arial Narrow" pitchFamily="34" charset="0"/>
              </a:rPr>
              <a:t>statistical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error</a:t>
            </a:r>
            <a:r>
              <a:rPr lang="de-CH" altLang="de-DE" sz="2000" dirty="0" smtClean="0">
                <a:latin typeface="Arial Narrow" pitchFamily="34" charset="0"/>
              </a:rPr>
              <a:t> / </a:t>
            </a:r>
            <a:r>
              <a:rPr lang="de-CH" altLang="de-DE" sz="2000" dirty="0" err="1" smtClean="0">
                <a:latin typeface="Arial Narrow" pitchFamily="34" charset="0"/>
              </a:rPr>
              <a:t>rotational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ambiguity</a:t>
            </a:r>
            <a:r>
              <a:rPr lang="de-CH" altLang="de-DE" sz="2000" dirty="0" smtClean="0">
                <a:latin typeface="Arial Narrow" pitchFamily="34" charset="0"/>
              </a:rPr>
              <a:t>, </a:t>
            </a:r>
            <a:r>
              <a:rPr lang="de-CH" altLang="de-DE" sz="2000" dirty="0" err="1" smtClean="0">
                <a:latin typeface="Arial Narrow" pitchFamily="34" charset="0"/>
              </a:rPr>
              <a:t>model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error</a:t>
            </a:r>
            <a:r>
              <a:rPr lang="de-CH" altLang="de-DE" sz="2000" dirty="0" smtClean="0">
                <a:latin typeface="Arial Narrow" pitchFamily="34" charset="0"/>
              </a:rPr>
              <a:t>)</a:t>
            </a:r>
            <a:endParaRPr lang="de-CH" altLang="de-DE" sz="2000" dirty="0">
              <a:latin typeface="Arial Narrow" pitchFamily="34" charset="0"/>
            </a:endParaRPr>
          </a:p>
          <a:p>
            <a:pPr>
              <a:lnSpc>
                <a:spcPct val="110000"/>
              </a:lnSpc>
              <a:buClr>
                <a:schemeClr val="accent2"/>
              </a:buClr>
            </a:pPr>
            <a:endParaRPr lang="de-CH" altLang="de-DE" sz="2000" i="1" dirty="0">
              <a:latin typeface="Arial Narrow" pitchFamily="34" charset="0"/>
            </a:endParaRPr>
          </a:p>
        </p:txBody>
      </p:sp>
      <p:graphicFrame>
        <p:nvGraphicFramePr>
          <p:cNvPr id="22" name="Object 6"/>
          <p:cNvGraphicFramePr>
            <a:graphicFrameLocks noChangeAspect="1"/>
          </p:cNvGraphicFramePr>
          <p:nvPr>
            <p:extLst/>
          </p:nvPr>
        </p:nvGraphicFramePr>
        <p:xfrm>
          <a:off x="1603375" y="1657350"/>
          <a:ext cx="2540000" cy="1225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15" name="Formel" r:id="rId3" imgW="1231900" imgH="596900" progId="Equation.3">
                  <p:embed/>
                </p:oleObj>
              </mc:Choice>
              <mc:Fallback>
                <p:oleObj name="Formel" r:id="rId3" imgW="1231900" imgH="596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3375" y="1657350"/>
                        <a:ext cx="2540000" cy="1225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3105667"/>
              </p:ext>
            </p:extLst>
          </p:nvPr>
        </p:nvGraphicFramePr>
        <p:xfrm>
          <a:off x="1922463" y="4938713"/>
          <a:ext cx="1679575" cy="113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16" name="Formel" r:id="rId5" imgW="799920" imgH="545760" progId="Equation.3">
                  <p:embed/>
                </p:oleObj>
              </mc:Choice>
              <mc:Fallback>
                <p:oleObj name="Formel" r:id="rId5" imgW="79992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2463" y="4938713"/>
                        <a:ext cx="1679575" cy="1139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Picture 4" descr="http://www.saburchill.com/physics/images/11110310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162" y="4034585"/>
            <a:ext cx="1937769" cy="2389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Obj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491858"/>
              </p:ext>
            </p:extLst>
          </p:nvPr>
        </p:nvGraphicFramePr>
        <p:xfrm>
          <a:off x="7567613" y="4397375"/>
          <a:ext cx="1190625" cy="74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17" name="Formel" r:id="rId8" imgW="812520" imgH="507960" progId="Equation.3">
                  <p:embed/>
                </p:oleObj>
              </mc:Choice>
              <mc:Fallback>
                <p:oleObj name="Formel" r:id="rId8" imgW="81252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7613" y="4397375"/>
                        <a:ext cx="1190625" cy="741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8583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14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Model – Positive Matrix Factorization (PMF)</a:t>
            </a:r>
          </a:p>
        </p:txBody>
      </p:sp>
      <p:sp>
        <p:nvSpPr>
          <p:cNvPr id="16" name="Inhaltsplatzhalter 2"/>
          <p:cNvSpPr txBox="1">
            <a:spLocks/>
          </p:cNvSpPr>
          <p:nvPr/>
        </p:nvSpPr>
        <p:spPr>
          <a:xfrm>
            <a:off x="7575629" y="5961337"/>
            <a:ext cx="1559401" cy="39317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4994" indent="0">
              <a:lnSpc>
                <a:spcPct val="100000"/>
              </a:lnSpc>
              <a:buNone/>
            </a:pPr>
            <a:r>
              <a:rPr lang="en-US" sz="2000" i="1" dirty="0" err="1" smtClean="0">
                <a:latin typeface="Arial Narrow" panose="020B0606020202030204" pitchFamily="34" charset="0"/>
              </a:rPr>
              <a:t>Paatero</a:t>
            </a:r>
            <a:r>
              <a:rPr lang="en-US" sz="2000" i="1" dirty="0" smtClean="0">
                <a:latin typeface="Arial Narrow" panose="020B0606020202030204" pitchFamily="34" charset="0"/>
              </a:rPr>
              <a:t> 1994/97</a:t>
            </a:r>
            <a:endParaRPr lang="en-US" sz="2000" i="1" dirty="0">
              <a:latin typeface="Arial Narrow" panose="020B0606020202030204" pitchFamily="34" charset="0"/>
            </a:endParaRPr>
          </a:p>
        </p:txBody>
      </p:sp>
      <p:sp>
        <p:nvSpPr>
          <p:cNvPr id="17" name="Inhaltsplatzhalter 2"/>
          <p:cNvSpPr>
            <a:spLocks noGrp="1"/>
          </p:cNvSpPr>
          <p:nvPr>
            <p:ph idx="1"/>
          </p:nvPr>
        </p:nvSpPr>
        <p:spPr>
          <a:xfrm>
            <a:off x="1" y="981022"/>
            <a:ext cx="9148863" cy="5184843"/>
          </a:xfrm>
        </p:spPr>
        <p:txBody>
          <a:bodyPr>
            <a:noAutofit/>
          </a:bodyPr>
          <a:lstStyle/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err="1" smtClean="0">
                <a:latin typeface="Arial Narrow" pitchFamily="34" charset="0"/>
              </a:rPr>
              <a:t>Disadvantages</a:t>
            </a:r>
            <a:endParaRPr lang="de-CH" altLang="de-DE" sz="2500" b="1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CH" altLang="de-DE" sz="2000" dirty="0" err="1" smtClean="0">
                <a:latin typeface="Arial Narrow" pitchFamily="34" charset="0"/>
              </a:rPr>
              <a:t>Assess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number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of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factors</a:t>
            </a:r>
            <a:endParaRPr lang="de-CH" altLang="de-DE" sz="2000" dirty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CH" altLang="de-DE" sz="2000" dirty="0" smtClean="0">
                <a:latin typeface="Arial Narrow" pitchFamily="34" charset="0"/>
              </a:rPr>
              <a:t>Constant </a:t>
            </a:r>
            <a:r>
              <a:rPr lang="de-CH" altLang="de-DE" sz="2000" dirty="0" err="1" smtClean="0">
                <a:latin typeface="Arial Narrow" pitchFamily="34" charset="0"/>
              </a:rPr>
              <a:t>factor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profiles</a:t>
            </a:r>
            <a:r>
              <a:rPr lang="de-CH" altLang="de-DE" sz="2000" dirty="0" smtClean="0">
                <a:latin typeface="Arial Narrow" pitchFamily="34" charset="0"/>
              </a:rPr>
              <a:t> (mass </a:t>
            </a:r>
            <a:r>
              <a:rPr lang="de-CH" altLang="de-DE" sz="2000" dirty="0" err="1" smtClean="0">
                <a:latin typeface="Arial Narrow" pitchFamily="34" charset="0"/>
              </a:rPr>
              <a:t>spectra</a:t>
            </a:r>
            <a:r>
              <a:rPr lang="de-CH" altLang="de-DE" sz="2000" dirty="0" smtClean="0">
                <a:latin typeface="Arial Narrow" pitchFamily="34" charset="0"/>
              </a:rPr>
              <a:t>)</a:t>
            </a:r>
            <a:endParaRPr lang="en-US" altLang="de-DE" sz="2000" i="1" dirty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en-US" altLang="de-DE" sz="2000" dirty="0" smtClean="0">
                <a:latin typeface="Arial Narrow" pitchFamily="34" charset="0"/>
              </a:rPr>
              <a:t>Uncertainties are not well-known, minimal Q-value is not necessarily the best solution</a:t>
            </a:r>
          </a:p>
          <a:p>
            <a:pPr marL="0" indent="0">
              <a:lnSpc>
                <a:spcPct val="110000"/>
              </a:lnSpc>
              <a:buClr>
                <a:schemeClr val="accent2"/>
              </a:buClr>
              <a:buSzPct val="75000"/>
              <a:buNone/>
            </a:pPr>
            <a:r>
              <a:rPr lang="en-US" altLang="de-DE" sz="2000" dirty="0" smtClean="0">
                <a:latin typeface="Arial Narrow" pitchFamily="34" charset="0"/>
                <a:sym typeface="Wingdings" panose="05000000000000000000" pitchFamily="2" charset="2"/>
              </a:rPr>
              <a:t>	 Investigate the solution space even for slightly higher Q-values (few %)</a:t>
            </a:r>
            <a:endParaRPr lang="en-US" altLang="de-DE" sz="2000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CH" altLang="de-DE" sz="2000" dirty="0" smtClean="0">
                <a:latin typeface="Arial Narrow" pitchFamily="34" charset="0"/>
              </a:rPr>
              <a:t>Bilinear </a:t>
            </a:r>
            <a:r>
              <a:rPr lang="de-CH" altLang="de-DE" sz="2000" dirty="0" err="1" smtClean="0">
                <a:latin typeface="Arial Narrow" pitchFamily="34" charset="0"/>
              </a:rPr>
              <a:t>factor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analytic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models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suffer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from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rotational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ambiguity</a:t>
            </a:r>
            <a:endParaRPr lang="de-CH" altLang="de-DE" sz="2000" dirty="0" smtClean="0">
              <a:latin typeface="Arial Narrow" pitchFamily="34" charset="0"/>
            </a:endParaRPr>
          </a:p>
          <a:p>
            <a:pPr marL="0" indent="0">
              <a:lnSpc>
                <a:spcPct val="110000"/>
              </a:lnSpc>
              <a:buClr>
                <a:schemeClr val="accent2"/>
              </a:buClr>
              <a:buSzPct val="75000"/>
              <a:buNone/>
            </a:pPr>
            <a:endParaRPr lang="en-US" altLang="de-DE" sz="2000" dirty="0" smtClean="0">
              <a:latin typeface="Arial Narrow" pitchFamily="34" charset="0"/>
              <a:sym typeface="Wingdings" panose="05000000000000000000" pitchFamily="2" charset="2"/>
            </a:endParaRPr>
          </a:p>
          <a:p>
            <a:pPr marL="0" indent="0">
              <a:lnSpc>
                <a:spcPct val="110000"/>
              </a:lnSpc>
              <a:buClr>
                <a:schemeClr val="accent2"/>
              </a:buClr>
              <a:buSzPct val="75000"/>
              <a:buNone/>
            </a:pPr>
            <a:r>
              <a:rPr lang="en-US" altLang="de-DE" sz="2000" dirty="0" smtClean="0">
                <a:latin typeface="Arial Narrow" pitchFamily="34" charset="0"/>
                <a:sym typeface="Wingdings" panose="05000000000000000000" pitchFamily="2" charset="2"/>
              </a:rPr>
              <a:t>	 Investigate the solution space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feld 26"/>
              <p:cNvSpPr txBox="1"/>
              <p:nvPr/>
            </p:nvSpPr>
            <p:spPr>
              <a:xfrm>
                <a:off x="2378966" y="3749369"/>
                <a:ext cx="4372992" cy="3462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000" b="1" i="0" smtClean="0">
                              <a:latin typeface="Cambria Math"/>
                            </a:rPr>
                            <m:t>𝐗</m:t>
                          </m:r>
                        </m:e>
                        <m:sub>
                          <m:r>
                            <a:rPr lang="de-CH" sz="2000" b="1" i="0" smtClean="0">
                              <a:latin typeface="Cambria Math"/>
                            </a:rPr>
                            <m:t>𝐦𝐨𝐝𝐞𝐥</m:t>
                          </m:r>
                        </m:sub>
                      </m:sSub>
                      <m:r>
                        <a:rPr lang="de-CH" sz="2000" b="1" i="0" smtClean="0">
                          <a:latin typeface="Cambria Math"/>
                          <a:cs typeface="Arial Narrow"/>
                        </a:rPr>
                        <m:t>=</m:t>
                      </m:r>
                      <m:r>
                        <a:rPr lang="de-CH" sz="2000" b="1" i="0" smtClean="0">
                          <a:latin typeface="Cambria Math"/>
                          <a:cs typeface="Arial Narrow"/>
                        </a:rPr>
                        <m:t>𝐆</m:t>
                      </m:r>
                      <m:r>
                        <a:rPr lang="de-CH" sz="2000" b="1" i="1" smtClean="0">
                          <a:latin typeface="Cambria Math"/>
                          <a:ea typeface="Cambria Math"/>
                          <a:cs typeface="Arial Narrow"/>
                        </a:rPr>
                        <m:t>∙</m:t>
                      </m:r>
                      <m:r>
                        <a:rPr lang="de-CH" sz="2000" b="1" i="0" smtClean="0">
                          <a:latin typeface="Cambria Math"/>
                          <a:ea typeface="Cambria Math"/>
                          <a:cs typeface="Arial Narrow"/>
                        </a:rPr>
                        <m:t>𝐅</m:t>
                      </m:r>
                      <m:r>
                        <a:rPr lang="de-CH" sz="2000" b="1" i="0" smtClean="0">
                          <a:latin typeface="Cambria Math"/>
                          <a:ea typeface="Cambria Math"/>
                          <a:cs typeface="Arial Narrow"/>
                        </a:rPr>
                        <m:t>=</m:t>
                      </m:r>
                      <m:r>
                        <a:rPr lang="de-CH" sz="2000" b="1" i="0" smtClean="0">
                          <a:latin typeface="Cambria Math"/>
                          <a:cs typeface="Arial Narrow"/>
                        </a:rPr>
                        <m:t>𝐆</m:t>
                      </m:r>
                      <m:r>
                        <a:rPr lang="de-CH" sz="2000" b="1" i="1" smtClean="0">
                          <a:latin typeface="Cambria Math"/>
                          <a:ea typeface="Cambria Math"/>
                          <a:cs typeface="Arial Narrow"/>
                        </a:rPr>
                        <m:t>∙</m:t>
                      </m:r>
                      <m:r>
                        <a:rPr lang="de-CH" sz="2000" b="1" i="0" smtClean="0">
                          <a:latin typeface="Cambria Math"/>
                          <a:ea typeface="Cambria Math"/>
                          <a:cs typeface="Arial Narrow"/>
                        </a:rPr>
                        <m:t>𝐓</m:t>
                      </m:r>
                      <m:r>
                        <a:rPr lang="de-CH" sz="2000" b="1" i="1" smtClean="0">
                          <a:latin typeface="Cambria Math"/>
                          <a:ea typeface="Cambria Math"/>
                          <a:cs typeface="Arial Narrow"/>
                        </a:rPr>
                        <m:t>∙</m:t>
                      </m:r>
                      <m:sSup>
                        <m:sSupPr>
                          <m:ctrlPr>
                            <a:rPr lang="de-CH" sz="20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CH" sz="2000" b="1" i="0" smtClean="0">
                              <a:latin typeface="Cambria Math"/>
                              <a:ea typeface="Cambria Math"/>
                            </a:rPr>
                            <m:t>𝐓</m:t>
                          </m:r>
                        </m:e>
                        <m:sup>
                          <m:r>
                            <a:rPr lang="de-CH" sz="2000" b="1" i="0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de-CH" sz="2000" b="1" i="0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sup>
                      </m:sSup>
                      <m:r>
                        <a:rPr lang="de-CH" sz="2000" b="1" i="1" smtClean="0">
                          <a:latin typeface="Cambria Math"/>
                          <a:ea typeface="Cambria Math"/>
                          <a:cs typeface="Arial Narrow"/>
                        </a:rPr>
                        <m:t>∙</m:t>
                      </m:r>
                      <m:r>
                        <a:rPr lang="de-CH" sz="2000" b="1" i="0" smtClean="0">
                          <a:latin typeface="Cambria Math"/>
                          <a:ea typeface="Cambria Math"/>
                          <a:cs typeface="Arial Narrow"/>
                        </a:rPr>
                        <m:t>𝐅</m:t>
                      </m:r>
                      <m:r>
                        <a:rPr lang="de-CH" sz="2000" b="1" i="0" smtClean="0">
                          <a:latin typeface="Cambria Math"/>
                          <a:ea typeface="Cambria Math"/>
                          <a:cs typeface="Arial Narrow"/>
                        </a:rPr>
                        <m:t>=</m:t>
                      </m:r>
                      <m:r>
                        <a:rPr lang="de-CH" sz="2000" b="1" i="0" smtClean="0">
                          <a:latin typeface="Cambria Math"/>
                          <a:cs typeface="Arial Narrow"/>
                        </a:rPr>
                        <m:t>𝐆</m:t>
                      </m:r>
                      <m:r>
                        <a:rPr lang="de-CH" sz="2000" b="1" i="0" smtClean="0">
                          <a:latin typeface="Cambria Math"/>
                          <a:cs typeface="Arial Narrow"/>
                        </a:rPr>
                        <m:t>′</m:t>
                      </m:r>
                      <m:r>
                        <a:rPr lang="de-CH" sz="2000" b="1" i="1" smtClean="0">
                          <a:latin typeface="Cambria Math"/>
                          <a:ea typeface="Cambria Math"/>
                          <a:cs typeface="Arial Narrow"/>
                        </a:rPr>
                        <m:t>∙</m:t>
                      </m:r>
                      <m:r>
                        <a:rPr lang="de-CH" sz="2000" b="1" i="0" smtClean="0">
                          <a:latin typeface="Cambria Math"/>
                          <a:ea typeface="Cambria Math"/>
                          <a:cs typeface="Arial Narrow"/>
                        </a:rPr>
                        <m:t>𝐅</m:t>
                      </m:r>
                      <m:r>
                        <a:rPr lang="de-CH" sz="2000" b="1" i="0" smtClean="0">
                          <a:latin typeface="Cambria Math"/>
                          <a:ea typeface="Cambria Math"/>
                          <a:cs typeface="Arial Narrow"/>
                        </a:rPr>
                        <m:t>′</m:t>
                      </m:r>
                    </m:oMath>
                  </m:oMathPara>
                </a14:m>
                <a:endParaRPr lang="de-CH" sz="2000" b="1" dirty="0" err="1">
                  <a:latin typeface="Arial Narrow"/>
                  <a:cs typeface="Arial Narrow"/>
                </a:endParaRPr>
              </a:p>
            </p:txBody>
          </p:sp>
        </mc:Choice>
        <mc:Fallback xmlns="">
          <p:sp>
            <p:nvSpPr>
              <p:cNvPr id="27" name="Textfeld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8966" y="3749369"/>
                <a:ext cx="4372992" cy="346249"/>
              </a:xfrm>
              <a:prstGeom prst="rect">
                <a:avLst/>
              </a:prstGeom>
              <a:blipFill rotWithShape="0">
                <a:blip r:embed="rId2"/>
                <a:stretch>
                  <a:fillRect l="-1253" r="-1671" b="-1052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528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Model – robust mode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cxnSp>
        <p:nvCxnSpPr>
          <p:cNvPr id="12" name="Gerader Verbinder 11"/>
          <p:cNvCxnSpPr/>
          <p:nvPr/>
        </p:nvCxnSpPr>
        <p:spPr>
          <a:xfrm>
            <a:off x="9728" y="6497238"/>
            <a:ext cx="913913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Inhaltsplatzhalter 2"/>
          <p:cNvSpPr>
            <a:spLocks noGrp="1"/>
          </p:cNvSpPr>
          <p:nvPr>
            <p:ph idx="1"/>
          </p:nvPr>
        </p:nvSpPr>
        <p:spPr>
          <a:xfrm>
            <a:off x="1" y="981022"/>
            <a:ext cx="9148863" cy="5184843"/>
          </a:xfrm>
        </p:spPr>
        <p:txBody>
          <a:bodyPr>
            <a:noAutofit/>
          </a:bodyPr>
          <a:lstStyle/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smtClean="0">
                <a:latin typeface="Arial Narrow" pitchFamily="34" charset="0"/>
              </a:rPr>
              <a:t>PMF </a:t>
            </a:r>
            <a:r>
              <a:rPr lang="de-CH" altLang="de-DE" sz="2500" b="1" dirty="0" err="1" smtClean="0">
                <a:latin typeface="Arial Narrow" pitchFamily="34" charset="0"/>
              </a:rPr>
              <a:t>run</a:t>
            </a:r>
            <a:r>
              <a:rPr lang="de-CH" altLang="de-DE" sz="2500" b="1" dirty="0" smtClean="0">
                <a:latin typeface="Arial Narrow" pitchFamily="34" charset="0"/>
              </a:rPr>
              <a:t> (non-robust </a:t>
            </a:r>
            <a:r>
              <a:rPr lang="de-CH" altLang="de-DE" sz="2500" b="1" dirty="0" err="1" smtClean="0">
                <a:latin typeface="Arial Narrow" pitchFamily="34" charset="0"/>
              </a:rPr>
              <a:t>mode</a:t>
            </a:r>
            <a:r>
              <a:rPr lang="de-CH" altLang="de-DE" sz="2500" b="1" dirty="0" smtClean="0">
                <a:latin typeface="Arial Narrow" pitchFamily="34" charset="0"/>
              </a:rPr>
              <a:t>)</a:t>
            </a: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CH" altLang="de-DE" sz="2000" dirty="0" err="1" smtClean="0">
                <a:latin typeface="Arial Narrow" pitchFamily="34" charset="0"/>
              </a:rPr>
              <a:t>Computational</a:t>
            </a:r>
            <a:r>
              <a:rPr lang="de-CH" altLang="de-DE" sz="2000" dirty="0" smtClean="0">
                <a:latin typeface="Arial Narrow" pitchFamily="34" charset="0"/>
              </a:rPr>
              <a:t> power </a:t>
            </a:r>
            <a:r>
              <a:rPr lang="de-CH" altLang="de-DE" sz="2000" dirty="0" err="1" smtClean="0">
                <a:latin typeface="Arial Narrow" pitchFamily="34" charset="0"/>
              </a:rPr>
              <a:t>is</a:t>
            </a:r>
            <a:r>
              <a:rPr lang="de-CH" altLang="de-DE" sz="2000" dirty="0" smtClean="0">
                <a:latin typeface="Arial Narrow" pitchFamily="34" charset="0"/>
              </a:rPr>
              <a:t> proportional </a:t>
            </a:r>
            <a:r>
              <a:rPr lang="de-CH" altLang="de-DE" sz="2000" dirty="0" err="1" smtClean="0">
                <a:latin typeface="Arial Narrow" pitchFamily="34" charset="0"/>
              </a:rPr>
              <a:t>to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the</a:t>
            </a:r>
            <a:r>
              <a:rPr lang="de-CH" altLang="de-DE" sz="2000" dirty="0" smtClean="0">
                <a:latin typeface="Arial Narrow" pitchFamily="34" charset="0"/>
              </a:rPr>
              <a:t> residual (in </a:t>
            </a:r>
            <a:r>
              <a:rPr lang="de-CH" altLang="de-DE" sz="2000" dirty="0" err="1" smtClean="0">
                <a:latin typeface="Arial Narrow" pitchFamily="34" charset="0"/>
              </a:rPr>
              <a:t>theory</a:t>
            </a:r>
            <a:r>
              <a:rPr lang="de-CH" altLang="de-DE" sz="2000" dirty="0" smtClean="0">
                <a:latin typeface="Arial Narrow" pitchFamily="34" charset="0"/>
              </a:rPr>
              <a:t> ideal)</a:t>
            </a:r>
            <a:endParaRPr lang="de-CH" altLang="de-DE" sz="2000" dirty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en-US" altLang="de-DE" sz="2000" dirty="0" smtClean="0">
                <a:latin typeface="Arial Narrow" pitchFamily="34" charset="0"/>
                <a:sym typeface="Wingdings" pitchFamily="2" charset="2"/>
              </a:rPr>
              <a:t>Outliers, e.g. transient sources, wrong </a:t>
            </a:r>
            <a:r>
              <a:rPr lang="en-US" altLang="de-DE" sz="2000" dirty="0" err="1" smtClean="0">
                <a:latin typeface="Arial Narrow" pitchFamily="34" charset="0"/>
                <a:sym typeface="Wingdings" pitchFamily="2" charset="2"/>
              </a:rPr>
              <a:t>nb.</a:t>
            </a:r>
            <a:r>
              <a:rPr lang="en-US" altLang="de-DE" sz="2000" dirty="0" smtClean="0">
                <a:latin typeface="Arial Narrow" pitchFamily="34" charset="0"/>
                <a:sym typeface="Wingdings" pitchFamily="2" charset="2"/>
              </a:rPr>
              <a:t> of factors, electronic recording issues, etc. violate this relation and PMF </a:t>
            </a:r>
            <a:r>
              <a:rPr lang="en-US" altLang="de-DE" sz="2000" dirty="0" smtClean="0">
                <a:latin typeface="Arial Narrow" pitchFamily="34" charset="0"/>
                <a:sym typeface="Wingdings" pitchFamily="2" charset="2"/>
              </a:rPr>
              <a:t>could spend </a:t>
            </a:r>
            <a:r>
              <a:rPr lang="en-US" altLang="de-DE" sz="2000" dirty="0" smtClean="0">
                <a:latin typeface="Arial Narrow" pitchFamily="34" charset="0"/>
                <a:sym typeface="Wingdings" pitchFamily="2" charset="2"/>
              </a:rPr>
              <a:t>more time, reducing “wrong” </a:t>
            </a:r>
            <a:r>
              <a:rPr lang="en-US" altLang="de-DE" sz="2000" dirty="0" smtClean="0">
                <a:latin typeface="Arial Narrow" pitchFamily="34" charset="0"/>
                <a:sym typeface="Wingdings" pitchFamily="2" charset="2"/>
              </a:rPr>
              <a:t>residuals</a:t>
            </a:r>
            <a:endParaRPr lang="en-US" altLang="de-DE" sz="2000" i="1" dirty="0">
              <a:latin typeface="Arial Narrow" pitchFamily="34" charset="0"/>
            </a:endParaRPr>
          </a:p>
          <a:p>
            <a:pPr marL="180000" indent="0">
              <a:lnSpc>
                <a:spcPct val="100000"/>
              </a:lnSpc>
              <a:buNone/>
            </a:pPr>
            <a:endParaRPr lang="en-US" altLang="de-DE" sz="2000" dirty="0" smtClean="0">
              <a:latin typeface="Arial Narrow" pitchFamily="34" charset="0"/>
              <a:sym typeface="Wingdings" pitchFamily="2" charset="2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smtClean="0">
                <a:latin typeface="Arial Narrow" pitchFamily="34" charset="0"/>
              </a:rPr>
              <a:t>PMF </a:t>
            </a:r>
            <a:r>
              <a:rPr lang="de-CH" altLang="de-DE" sz="2500" b="1" dirty="0" err="1" smtClean="0">
                <a:latin typeface="Arial Narrow" pitchFamily="34" charset="0"/>
              </a:rPr>
              <a:t>run</a:t>
            </a:r>
            <a:r>
              <a:rPr lang="de-CH" altLang="de-DE" sz="2500" b="1" dirty="0" smtClean="0">
                <a:latin typeface="Arial Narrow" pitchFamily="34" charset="0"/>
              </a:rPr>
              <a:t> (robust </a:t>
            </a:r>
            <a:r>
              <a:rPr lang="de-CH" altLang="de-DE" sz="2500" b="1" dirty="0" err="1" smtClean="0">
                <a:latin typeface="Arial Narrow" pitchFamily="34" charset="0"/>
              </a:rPr>
              <a:t>mode</a:t>
            </a:r>
            <a:r>
              <a:rPr lang="de-CH" altLang="de-DE" sz="2500" b="1" dirty="0" smtClean="0">
                <a:latin typeface="Arial Narrow" pitchFamily="34" charset="0"/>
              </a:rPr>
              <a:t>)</a:t>
            </a:r>
            <a:endParaRPr lang="de-CH" altLang="de-DE" sz="2500" b="1" dirty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en-US" altLang="de-DE" sz="2000" dirty="0" smtClean="0">
                <a:latin typeface="Arial Narrow" pitchFamily="34" charset="0"/>
                <a:sym typeface="Wingdings" panose="05000000000000000000" pitchFamily="2" charset="2"/>
              </a:rPr>
              <a:t>Allow </a:t>
            </a:r>
            <a:r>
              <a:rPr lang="en-US" altLang="de-DE" sz="2000" dirty="0">
                <a:latin typeface="Arial Narrow" pitchFamily="34" charset="0"/>
                <a:sym typeface="Wingdings" panose="05000000000000000000" pitchFamily="2" charset="2"/>
              </a:rPr>
              <a:t>for this dependency only in a certain range and damp afterwards (robust mode, default value = 4)</a:t>
            </a:r>
            <a:endParaRPr lang="en-US" altLang="de-DE" sz="2000" dirty="0" smtClean="0">
              <a:latin typeface="Arial Narrow" pitchFamily="34" charset="0"/>
            </a:endParaRPr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977018"/>
              </p:ext>
            </p:extLst>
          </p:nvPr>
        </p:nvGraphicFramePr>
        <p:xfrm>
          <a:off x="1939925" y="4667250"/>
          <a:ext cx="2052638" cy="113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02" name="Formel" r:id="rId3" imgW="977760" imgH="545760" progId="Equation.3">
                  <p:embed/>
                </p:oleObj>
              </mc:Choice>
              <mc:Fallback>
                <p:oleObj name="Formel" r:id="rId3" imgW="97776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9925" y="4667250"/>
                        <a:ext cx="2052638" cy="1139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2635597"/>
              </p:ext>
            </p:extLst>
          </p:nvPr>
        </p:nvGraphicFramePr>
        <p:xfrm>
          <a:off x="282618" y="4711576"/>
          <a:ext cx="1181100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03" name="Formel" r:id="rId5" imgW="647640" imgH="571320" progId="Equation.3">
                  <p:embed/>
                </p:oleObj>
              </mc:Choice>
              <mc:Fallback>
                <p:oleObj name="Formel" r:id="rId5" imgW="647640" imgH="571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618" y="4711576"/>
                        <a:ext cx="1181100" cy="103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3905643"/>
              </p:ext>
            </p:extLst>
          </p:nvPr>
        </p:nvGraphicFramePr>
        <p:xfrm>
          <a:off x="6627813" y="4645025"/>
          <a:ext cx="1973262" cy="113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04" name="Formel" r:id="rId7" imgW="939600" imgH="545760" progId="Equation.3">
                  <p:embed/>
                </p:oleObj>
              </mc:Choice>
              <mc:Fallback>
                <p:oleObj name="Formel" r:id="rId7" imgW="93960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7813" y="4645025"/>
                        <a:ext cx="1973262" cy="1139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4960079"/>
              </p:ext>
            </p:extLst>
          </p:nvPr>
        </p:nvGraphicFramePr>
        <p:xfrm>
          <a:off x="4699613" y="4686151"/>
          <a:ext cx="1503363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05" name="Formel" r:id="rId9" imgW="825480" imgH="571320" progId="Equation.3">
                  <p:embed/>
                </p:oleObj>
              </mc:Choice>
              <mc:Fallback>
                <p:oleObj name="Formel" r:id="rId9" imgW="825480" imgH="571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9613" y="4686151"/>
                        <a:ext cx="1503363" cy="103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8479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16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Model - Q-space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cxnSp>
        <p:nvCxnSpPr>
          <p:cNvPr id="12" name="Gerader Verbinder 11"/>
          <p:cNvCxnSpPr/>
          <p:nvPr/>
        </p:nvCxnSpPr>
        <p:spPr>
          <a:xfrm>
            <a:off x="9728" y="6497238"/>
            <a:ext cx="913913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Inhaltsplatzhalter 2"/>
          <p:cNvSpPr>
            <a:spLocks noGrp="1"/>
          </p:cNvSpPr>
          <p:nvPr>
            <p:ph idx="1"/>
          </p:nvPr>
        </p:nvSpPr>
        <p:spPr>
          <a:xfrm>
            <a:off x="1" y="981022"/>
            <a:ext cx="9148863" cy="5184843"/>
          </a:xfrm>
        </p:spPr>
        <p:txBody>
          <a:bodyPr>
            <a:noAutofit/>
          </a:bodyPr>
          <a:lstStyle/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smtClean="0">
                <a:latin typeface="Arial Narrow" pitchFamily="34" charset="0"/>
              </a:rPr>
              <a:t>Real </a:t>
            </a:r>
            <a:r>
              <a:rPr lang="de-CH" altLang="de-DE" sz="2500" b="1" dirty="0" err="1" smtClean="0">
                <a:latin typeface="Arial Narrow" pitchFamily="34" charset="0"/>
              </a:rPr>
              <a:t>case</a:t>
            </a:r>
            <a:endParaRPr lang="de-CH" altLang="de-DE" sz="2500" b="1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CH" altLang="de-DE" sz="2000" dirty="0" smtClean="0">
                <a:latin typeface="Arial Narrow" pitchFamily="34" charset="0"/>
              </a:rPr>
              <a:t>ACSM </a:t>
            </a:r>
            <a:r>
              <a:rPr lang="de-CH" altLang="de-DE" sz="2000" dirty="0" err="1" smtClean="0">
                <a:latin typeface="Arial Narrow" pitchFamily="34" charset="0"/>
              </a:rPr>
              <a:t>data</a:t>
            </a:r>
            <a:r>
              <a:rPr lang="de-CH" altLang="de-DE" sz="2000" dirty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with</a:t>
            </a:r>
            <a:r>
              <a:rPr lang="de-CH" altLang="de-DE" sz="2000" dirty="0" smtClean="0">
                <a:latin typeface="Arial Narrow" pitchFamily="34" charset="0"/>
              </a:rPr>
              <a:t> 100 variables </a:t>
            </a:r>
            <a:r>
              <a:rPr lang="de-CH" altLang="de-DE" sz="2000" dirty="0" err="1" smtClean="0">
                <a:latin typeface="Arial Narrow" pitchFamily="34" charset="0"/>
              </a:rPr>
              <a:t>for</a:t>
            </a:r>
            <a:r>
              <a:rPr lang="de-CH" altLang="de-DE" sz="2000" dirty="0" smtClean="0">
                <a:latin typeface="Arial Narrow" pitchFamily="34" charset="0"/>
              </a:rPr>
              <a:t> 1000 </a:t>
            </a:r>
            <a:r>
              <a:rPr lang="de-CH" altLang="de-DE" sz="2000" dirty="0" err="1" smtClean="0">
                <a:latin typeface="Arial Narrow" pitchFamily="34" charset="0"/>
              </a:rPr>
              <a:t>scans</a:t>
            </a:r>
            <a:r>
              <a:rPr lang="de-CH" altLang="de-DE" sz="2000" dirty="0" smtClean="0">
                <a:latin typeface="Arial Narrow" pitchFamily="34" charset="0"/>
              </a:rPr>
              <a:t>, </a:t>
            </a:r>
            <a:r>
              <a:rPr lang="de-CH" altLang="de-DE" sz="2000" dirty="0" err="1" smtClean="0">
                <a:latin typeface="Arial Narrow" pitchFamily="34" charset="0"/>
              </a:rPr>
              <a:t>four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factors</a:t>
            </a:r>
            <a:r>
              <a:rPr lang="de-CH" altLang="de-DE" sz="2000" dirty="0" smtClean="0">
                <a:latin typeface="Arial Narrow" pitchFamily="34" charset="0"/>
              </a:rPr>
              <a:t>, </a:t>
            </a:r>
            <a:r>
              <a:rPr lang="de-CH" altLang="de-DE" sz="2000" dirty="0" err="1" smtClean="0">
                <a:latin typeface="Arial Narrow" pitchFamily="34" charset="0"/>
              </a:rPr>
              <a:t>unconstrained</a:t>
            </a:r>
            <a:endParaRPr lang="de-CH" altLang="de-DE" sz="2000" dirty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en-US" altLang="de-DE" sz="2000" dirty="0" smtClean="0">
                <a:latin typeface="Arial Narrow" pitchFamily="34" charset="0"/>
                <a:sym typeface="Wingdings" pitchFamily="2" charset="2"/>
              </a:rPr>
              <a:t>G{</a:t>
            </a:r>
            <a:r>
              <a:rPr lang="en-US" altLang="de-DE" sz="2000" dirty="0" err="1" smtClean="0">
                <a:latin typeface="Arial Narrow" pitchFamily="34" charset="0"/>
                <a:sym typeface="Wingdings" pitchFamily="2" charset="2"/>
              </a:rPr>
              <a:t>nxp</a:t>
            </a:r>
            <a:r>
              <a:rPr lang="en-US" altLang="de-DE" sz="2000" dirty="0">
                <a:latin typeface="Arial Narrow" pitchFamily="34" charset="0"/>
                <a:sym typeface="Wingdings" pitchFamily="2" charset="2"/>
              </a:rPr>
              <a:t>}, F{</a:t>
            </a:r>
            <a:r>
              <a:rPr lang="en-US" altLang="de-DE" sz="2000" dirty="0" err="1">
                <a:latin typeface="Arial Narrow" pitchFamily="34" charset="0"/>
                <a:sym typeface="Wingdings" pitchFamily="2" charset="2"/>
              </a:rPr>
              <a:t>pxm</a:t>
            </a:r>
            <a:r>
              <a:rPr lang="en-US" altLang="de-DE" sz="2000" dirty="0">
                <a:latin typeface="Arial Narrow" pitchFamily="34" charset="0"/>
                <a:sym typeface="Wingdings" pitchFamily="2" charset="2"/>
              </a:rPr>
              <a:t>}  G{1000x4}, F{4x100}, there are 4400 model variables</a:t>
            </a:r>
            <a:endParaRPr lang="en-US" altLang="de-DE" sz="2000" i="1" dirty="0">
              <a:latin typeface="Arial Narrow" pitchFamily="34" charset="0"/>
            </a:endParaRPr>
          </a:p>
          <a:p>
            <a:pPr marL="180000" indent="0">
              <a:lnSpc>
                <a:spcPct val="100000"/>
              </a:lnSpc>
              <a:buNone/>
            </a:pPr>
            <a:r>
              <a:rPr lang="en-US" altLang="de-DE" sz="2000" dirty="0" smtClean="0">
                <a:latin typeface="Arial Narrow" pitchFamily="34" charset="0"/>
                <a:sym typeface="Wingdings" pitchFamily="2" charset="2"/>
              </a:rPr>
              <a:t>	 Q(4400 </a:t>
            </a:r>
            <a:r>
              <a:rPr lang="en-US" altLang="de-DE" sz="2000" dirty="0">
                <a:latin typeface="Arial Narrow" pitchFamily="34" charset="0"/>
                <a:sym typeface="Wingdings" pitchFamily="2" charset="2"/>
              </a:rPr>
              <a:t>model variables), multidimensional Q-space</a:t>
            </a:r>
            <a:endParaRPr lang="en-US" altLang="de-DE" sz="2000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endParaRPr lang="de-CH" altLang="de-DE" sz="2000" dirty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err="1" smtClean="0">
                <a:latin typeface="Arial Narrow" pitchFamily="34" charset="0"/>
              </a:rPr>
              <a:t>Simplified</a:t>
            </a:r>
            <a:r>
              <a:rPr lang="de-CH" altLang="de-DE" sz="2500" b="1" dirty="0" smtClean="0">
                <a:latin typeface="Arial Narrow" pitchFamily="34" charset="0"/>
              </a:rPr>
              <a:t> </a:t>
            </a:r>
            <a:r>
              <a:rPr lang="de-CH" altLang="de-DE" sz="2500" b="1" dirty="0" err="1" smtClean="0">
                <a:latin typeface="Arial Narrow" pitchFamily="34" charset="0"/>
              </a:rPr>
              <a:t>case</a:t>
            </a:r>
            <a:endParaRPr lang="de-CH" altLang="de-DE" sz="2500" b="1" dirty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CH" altLang="de-DE" sz="2000" dirty="0" err="1" smtClean="0">
                <a:latin typeface="Arial Narrow" pitchFamily="34" charset="0"/>
              </a:rPr>
              <a:t>Simply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the</a:t>
            </a:r>
            <a:r>
              <a:rPr lang="de-CH" altLang="de-DE" sz="2000" dirty="0" smtClean="0">
                <a:latin typeface="Arial Narrow" pitchFamily="34" charset="0"/>
              </a:rPr>
              <a:t> real </a:t>
            </a:r>
            <a:r>
              <a:rPr lang="de-CH" altLang="de-DE" sz="2000" dirty="0" err="1" smtClean="0">
                <a:latin typeface="Arial Narrow" pitchFamily="34" charset="0"/>
              </a:rPr>
              <a:t>case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with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two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model</a:t>
            </a:r>
            <a:r>
              <a:rPr lang="de-CH" altLang="de-DE" sz="2000" dirty="0" smtClean="0">
                <a:latin typeface="Arial Narrow" pitchFamily="34" charset="0"/>
              </a:rPr>
              <a:t> variables</a:t>
            </a:r>
            <a:endParaRPr lang="de-CH" altLang="de-DE" sz="2000" dirty="0">
              <a:latin typeface="Arial Narrow" pitchFamily="34" charset="0"/>
            </a:endParaRPr>
          </a:p>
          <a:p>
            <a:pPr marL="180000" indent="0">
              <a:lnSpc>
                <a:spcPct val="100000"/>
              </a:lnSpc>
              <a:buNone/>
            </a:pPr>
            <a:r>
              <a:rPr lang="en-US" altLang="de-DE" sz="2000" dirty="0" smtClean="0">
                <a:latin typeface="Arial Narrow" pitchFamily="34" charset="0"/>
                <a:sym typeface="Wingdings" pitchFamily="2" charset="2"/>
              </a:rPr>
              <a:t>	 Q(2 model variables), three dimensional Q-space</a:t>
            </a:r>
            <a:endParaRPr lang="en-US" altLang="de-DE" sz="2000" dirty="0" smtClean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25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17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Model - Q-space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cxnSp>
        <p:nvCxnSpPr>
          <p:cNvPr id="12" name="Gerader Verbinder 11"/>
          <p:cNvCxnSpPr/>
          <p:nvPr/>
        </p:nvCxnSpPr>
        <p:spPr>
          <a:xfrm>
            <a:off x="9728" y="6497238"/>
            <a:ext cx="913913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" name="Picture 2" descr="http://www.stmoritz.ch/fileadmin/images/ortsplan/lightbox/engadin_sommer_klei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5" b="26239"/>
          <a:stretch/>
        </p:blipFill>
        <p:spPr bwMode="auto">
          <a:xfrm>
            <a:off x="5076056" y="1420797"/>
            <a:ext cx="3895248" cy="4392489"/>
          </a:xfrm>
          <a:prstGeom prst="rect">
            <a:avLst/>
          </a:prstGeom>
          <a:solidFill>
            <a:srgbClr val="CC0099"/>
          </a:solidFill>
        </p:spPr>
      </p:pic>
      <p:sp>
        <p:nvSpPr>
          <p:cNvPr id="11" name="Inhaltsplatzhalter 1"/>
          <p:cNvSpPr>
            <a:spLocks/>
          </p:cNvSpPr>
          <p:nvPr/>
        </p:nvSpPr>
        <p:spPr bwMode="auto">
          <a:xfrm>
            <a:off x="287660" y="908720"/>
            <a:ext cx="4533523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23850" indent="-3238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ヒラギノ角ゴ Pro W3" charset="-128"/>
              </a:defRPr>
            </a:lvl9pPr>
          </a:lstStyle>
          <a:p>
            <a:pPr>
              <a:lnSpc>
                <a:spcPct val="110000"/>
              </a:lnSpc>
              <a:buClr>
                <a:schemeClr val="accent2"/>
              </a:buClr>
              <a:buSzPct val="75000"/>
              <a:buFont typeface="Wingdings" pitchFamily="2" charset="2"/>
              <a:buChar char="q"/>
            </a:pPr>
            <a:r>
              <a:rPr lang="en-US" altLang="de-DE" sz="2000" dirty="0" smtClean="0">
                <a:latin typeface="Arial Narrow" pitchFamily="34" charset="0"/>
                <a:sym typeface="Wingdings" panose="05000000000000000000" pitchFamily="2" charset="2"/>
              </a:rPr>
              <a:t>Q(2 model variables) similar to the height h(</a:t>
            </a:r>
            <a:r>
              <a:rPr lang="en-US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x,y</a:t>
            </a:r>
            <a:r>
              <a:rPr lang="en-US" altLang="de-DE" sz="2000" dirty="0" smtClean="0">
                <a:latin typeface="Arial Narrow" pitchFamily="34" charset="0"/>
                <a:sym typeface="Wingdings" panose="05000000000000000000" pitchFamily="2" charset="2"/>
              </a:rPr>
              <a:t>) in the map</a:t>
            </a:r>
          </a:p>
          <a:p>
            <a:pPr>
              <a:lnSpc>
                <a:spcPct val="110000"/>
              </a:lnSpc>
              <a:buClr>
                <a:schemeClr val="accent2"/>
              </a:buClr>
              <a:buSzPct val="75000"/>
              <a:buFont typeface="Wingdings" pitchFamily="2" charset="2"/>
              <a:buChar char="q"/>
            </a:pPr>
            <a:r>
              <a:rPr lang="en-US" altLang="de-DE" sz="2000" dirty="0" smtClean="0">
                <a:latin typeface="Arial Narrow" pitchFamily="34" charset="0"/>
                <a:sym typeface="Wingdings" panose="05000000000000000000" pitchFamily="2" charset="2"/>
              </a:rPr>
              <a:t>PMF is performed through the conjugate gradient algorithm minimizing Q based on the starting conditions, following the steepest descent (from </a:t>
            </a:r>
            <a:r>
              <a:rPr lang="en-US" altLang="de-DE" sz="2000" dirty="0" smtClean="0">
                <a:solidFill>
                  <a:srgbClr val="FF0000"/>
                </a:solidFill>
                <a:latin typeface="Arial Narrow" pitchFamily="34" charset="0"/>
                <a:sym typeface="Wingdings" panose="05000000000000000000" pitchFamily="2" charset="2"/>
              </a:rPr>
              <a:t>red</a:t>
            </a:r>
            <a:r>
              <a:rPr lang="en-US" altLang="de-DE" sz="2000" dirty="0" smtClean="0">
                <a:latin typeface="Arial Narrow" pitchFamily="34" charset="0"/>
                <a:sym typeface="Wingdings" panose="05000000000000000000" pitchFamily="2" charset="2"/>
              </a:rPr>
              <a:t> to the </a:t>
            </a:r>
            <a:r>
              <a:rPr lang="en-US" altLang="de-DE" sz="2000" dirty="0" smtClean="0">
                <a:solidFill>
                  <a:srgbClr val="00B050"/>
                </a:solidFill>
                <a:latin typeface="Arial Narrow" pitchFamily="34" charset="0"/>
                <a:sym typeface="Wingdings" panose="05000000000000000000" pitchFamily="2" charset="2"/>
              </a:rPr>
              <a:t>green</a:t>
            </a:r>
            <a:r>
              <a:rPr lang="en-US" altLang="de-DE" sz="2000" dirty="0" smtClean="0">
                <a:latin typeface="Arial Narrow" pitchFamily="34" charset="0"/>
                <a:sym typeface="Wingdings" panose="05000000000000000000" pitchFamily="2" charset="2"/>
              </a:rPr>
              <a:t> point)</a:t>
            </a:r>
          </a:p>
          <a:p>
            <a:pPr>
              <a:lnSpc>
                <a:spcPct val="110000"/>
              </a:lnSpc>
              <a:buClr>
                <a:schemeClr val="accent2"/>
              </a:buClr>
              <a:buSzPct val="75000"/>
              <a:buFont typeface="Wingdings" pitchFamily="2" charset="2"/>
              <a:buChar char="q"/>
            </a:pPr>
            <a:r>
              <a:rPr lang="en-US" altLang="de-DE" sz="2000" dirty="0" smtClean="0">
                <a:latin typeface="Arial Narrow" pitchFamily="34" charset="0"/>
                <a:sym typeface="Wingdings" panose="05000000000000000000" pitchFamily="2" charset="2"/>
              </a:rPr>
              <a:t>Goal is to find the smallest possible Q-value (global minimum) (</a:t>
            </a:r>
            <a:r>
              <a:rPr lang="en-US" altLang="de-DE" sz="2000" dirty="0" smtClean="0">
                <a:solidFill>
                  <a:srgbClr val="CC0099"/>
                </a:solidFill>
                <a:latin typeface="Arial Narrow" pitchFamily="34" charset="0"/>
                <a:sym typeface="Wingdings" panose="05000000000000000000" pitchFamily="2" charset="2"/>
              </a:rPr>
              <a:t>violet</a:t>
            </a:r>
            <a:r>
              <a:rPr lang="en-US" altLang="de-DE" sz="2000" dirty="0" smtClean="0">
                <a:latin typeface="Arial Narrow" pitchFamily="34" charset="0"/>
                <a:sym typeface="Wingdings" panose="05000000000000000000" pitchFamily="2" charset="2"/>
              </a:rPr>
              <a:t> area) together with the </a:t>
            </a:r>
            <a:r>
              <a:rPr lang="en-US" altLang="de-DE" sz="2000" dirty="0" smtClean="0">
                <a:latin typeface="Arial Narrow" pitchFamily="34" charset="0"/>
                <a:sym typeface="Wingdings" panose="05000000000000000000" pitchFamily="2" charset="2"/>
              </a:rPr>
              <a:t>best </a:t>
            </a:r>
            <a:r>
              <a:rPr lang="en-US" altLang="de-DE" sz="2000" dirty="0" smtClean="0">
                <a:latin typeface="Arial Narrow" pitchFamily="34" charset="0"/>
                <a:sym typeface="Wingdings" panose="05000000000000000000" pitchFamily="2" charset="2"/>
              </a:rPr>
              <a:t>solution</a:t>
            </a:r>
          </a:p>
          <a:p>
            <a:pPr>
              <a:lnSpc>
                <a:spcPct val="110000"/>
              </a:lnSpc>
              <a:buClr>
                <a:schemeClr val="accent2"/>
              </a:buClr>
              <a:buSzPct val="75000"/>
              <a:buFont typeface="Wingdings" pitchFamily="2" charset="2"/>
              <a:buChar char="q"/>
            </a:pPr>
            <a:endParaRPr lang="en-US" altLang="de-DE" sz="1000" dirty="0" smtClean="0">
              <a:latin typeface="Arial Narrow" pitchFamily="34" charset="0"/>
              <a:sym typeface="Wingdings" panose="05000000000000000000" pitchFamily="2" charset="2"/>
            </a:endParaRPr>
          </a:p>
          <a:p>
            <a:pPr marL="0" indent="0">
              <a:lnSpc>
                <a:spcPct val="110000"/>
              </a:lnSpc>
              <a:buClr>
                <a:schemeClr val="accent2"/>
              </a:buClr>
              <a:buSzPct val="75000"/>
            </a:pPr>
            <a:r>
              <a:rPr lang="en-US" altLang="de-DE" sz="2000" dirty="0" smtClean="0">
                <a:latin typeface="Arial Narrow" pitchFamily="34" charset="0"/>
                <a:sym typeface="Wingdings" panose="05000000000000000000" pitchFamily="2" charset="2"/>
              </a:rPr>
              <a:t>Search for this minimum based on different starting values (seed run)</a:t>
            </a:r>
          </a:p>
          <a:p>
            <a:pPr marL="0" indent="0">
              <a:lnSpc>
                <a:spcPct val="110000"/>
              </a:lnSpc>
              <a:buClr>
                <a:schemeClr val="accent2"/>
              </a:buClr>
              <a:buSzPct val="75000"/>
            </a:pPr>
            <a:endParaRPr lang="en-US" altLang="de-DE" sz="1000" dirty="0" smtClean="0">
              <a:latin typeface="Arial Narrow" pitchFamily="34" charset="0"/>
              <a:sym typeface="Wingdings" panose="05000000000000000000" pitchFamily="2" charset="2"/>
            </a:endParaRPr>
          </a:p>
          <a:p>
            <a:pPr>
              <a:lnSpc>
                <a:spcPct val="110000"/>
              </a:lnSpc>
              <a:buClr>
                <a:schemeClr val="accent2"/>
              </a:buClr>
              <a:buSzPct val="75000"/>
              <a:buFont typeface="Wingdings" pitchFamily="2" charset="2"/>
              <a:buChar char="q"/>
            </a:pPr>
            <a:r>
              <a:rPr lang="en-US" altLang="de-DE" sz="2000" dirty="0" smtClean="0">
                <a:latin typeface="Arial Narrow" pitchFamily="34" charset="0"/>
                <a:sym typeface="Wingdings" panose="05000000000000000000" pitchFamily="2" charset="2"/>
              </a:rPr>
              <a:t>There are many points on the map, for which h(</a:t>
            </a:r>
            <a:r>
              <a:rPr lang="en-US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x,y</a:t>
            </a:r>
            <a:r>
              <a:rPr lang="en-US" altLang="de-DE" sz="2000" dirty="0" smtClean="0">
                <a:latin typeface="Arial Narrow" pitchFamily="34" charset="0"/>
                <a:sym typeface="Wingdings" panose="05000000000000000000" pitchFamily="2" charset="2"/>
              </a:rPr>
              <a:t>) is equal  rotational ambiguity</a:t>
            </a:r>
          </a:p>
          <a:p>
            <a:pPr>
              <a:lnSpc>
                <a:spcPct val="110000"/>
              </a:lnSpc>
              <a:buClr>
                <a:schemeClr val="accent2"/>
              </a:buClr>
              <a:buSzPct val="75000"/>
              <a:buFont typeface="Wingdings" pitchFamily="2" charset="2"/>
              <a:buChar char="q"/>
            </a:pPr>
            <a:endParaRPr lang="en-US" altLang="de-DE" sz="1000" dirty="0" smtClean="0">
              <a:latin typeface="Arial Narrow" pitchFamily="34" charset="0"/>
              <a:sym typeface="Wingdings" panose="05000000000000000000" pitchFamily="2" charset="2"/>
            </a:endParaRPr>
          </a:p>
          <a:p>
            <a:pPr marL="0" indent="0">
              <a:lnSpc>
                <a:spcPct val="110000"/>
              </a:lnSpc>
              <a:buClr>
                <a:schemeClr val="accent2"/>
              </a:buClr>
              <a:buSzPct val="75000"/>
            </a:pPr>
            <a:r>
              <a:rPr lang="en-US" altLang="de-DE" sz="2000" dirty="0" smtClean="0">
                <a:latin typeface="Arial Narrow" pitchFamily="34" charset="0"/>
                <a:sym typeface="Wingdings" panose="05000000000000000000" pitchFamily="2" charset="2"/>
              </a:rPr>
              <a:t>Explore the rotational ambiguity with proper techniques (</a:t>
            </a:r>
            <a:r>
              <a:rPr lang="en-US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fpeak</a:t>
            </a:r>
            <a:r>
              <a:rPr lang="en-US" altLang="de-DE" sz="2000" dirty="0" smtClean="0">
                <a:latin typeface="Arial Narrow" pitchFamily="34" charset="0"/>
                <a:sym typeface="Wingdings" panose="05000000000000000000" pitchFamily="2" charset="2"/>
              </a:rPr>
              <a:t>, </a:t>
            </a:r>
            <a:r>
              <a:rPr lang="en-US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ind.</a:t>
            </a:r>
            <a:r>
              <a:rPr lang="en-US" altLang="de-DE" sz="2000" dirty="0">
                <a:latin typeface="Arial Narrow" pitchFamily="34" charset="0"/>
                <a:sym typeface="Wingdings" panose="05000000000000000000" pitchFamily="2" charset="2"/>
              </a:rPr>
              <a:t> </a:t>
            </a:r>
            <a:r>
              <a:rPr lang="en-US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fpeak</a:t>
            </a:r>
            <a:r>
              <a:rPr lang="en-US" altLang="de-DE" sz="2000" dirty="0" smtClean="0">
                <a:latin typeface="Arial Narrow" pitchFamily="34" charset="0"/>
                <a:sym typeface="Wingdings" panose="05000000000000000000" pitchFamily="2" charset="2"/>
              </a:rPr>
              <a:t>, a-value, CMB-like)</a:t>
            </a:r>
            <a:endParaRPr lang="en-US" altLang="de-DE" sz="2000" dirty="0">
              <a:latin typeface="Arial Narrow" pitchFamily="34" charset="0"/>
              <a:sym typeface="Wingdings" pitchFamily="2" charset="2"/>
            </a:endParaRPr>
          </a:p>
          <a:p>
            <a:pPr marL="0" indent="0">
              <a:lnSpc>
                <a:spcPct val="110000"/>
              </a:lnSpc>
              <a:buClr>
                <a:schemeClr val="accent2"/>
              </a:buClr>
              <a:buSzPct val="75000"/>
            </a:pPr>
            <a:endParaRPr lang="en-US" altLang="de-DE" sz="1000" dirty="0" smtClean="0">
              <a:latin typeface="Arial Narrow" pitchFamily="34" charset="0"/>
              <a:sym typeface="Wingdings" pitchFamily="2" charset="2"/>
            </a:endParaRPr>
          </a:p>
        </p:txBody>
      </p:sp>
      <p:sp>
        <p:nvSpPr>
          <p:cNvPr id="13" name="Ellipse 12"/>
          <p:cNvSpPr/>
          <p:nvPr/>
        </p:nvSpPr>
        <p:spPr bwMode="auto">
          <a:xfrm>
            <a:off x="6444208" y="1484784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Ellipse 13"/>
          <p:cNvSpPr/>
          <p:nvPr/>
        </p:nvSpPr>
        <p:spPr bwMode="auto">
          <a:xfrm>
            <a:off x="6237352" y="2276872"/>
            <a:ext cx="144016" cy="144016"/>
          </a:xfrm>
          <a:prstGeom prst="ellips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146799" y="4005064"/>
            <a:ext cx="4713233" cy="864096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153224" y="5676106"/>
            <a:ext cx="4713233" cy="849238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Freihandform 17"/>
          <p:cNvSpPr/>
          <p:nvPr/>
        </p:nvSpPr>
        <p:spPr bwMode="auto">
          <a:xfrm>
            <a:off x="6309360" y="3017520"/>
            <a:ext cx="1223010" cy="2788920"/>
          </a:xfrm>
          <a:custGeom>
            <a:avLst/>
            <a:gdLst>
              <a:gd name="connsiteX0" fmla="*/ 297180 w 1223010"/>
              <a:gd name="connsiteY0" fmla="*/ 582930 h 2788920"/>
              <a:gd name="connsiteX1" fmla="*/ 297180 w 1223010"/>
              <a:gd name="connsiteY1" fmla="*/ 582930 h 2788920"/>
              <a:gd name="connsiteX2" fmla="*/ 251460 w 1223010"/>
              <a:gd name="connsiteY2" fmla="*/ 491490 h 2788920"/>
              <a:gd name="connsiteX3" fmla="*/ 217170 w 1223010"/>
              <a:gd name="connsiteY3" fmla="*/ 400050 h 2788920"/>
              <a:gd name="connsiteX4" fmla="*/ 182880 w 1223010"/>
              <a:gd name="connsiteY4" fmla="*/ 377190 h 2788920"/>
              <a:gd name="connsiteX5" fmla="*/ 148590 w 1223010"/>
              <a:gd name="connsiteY5" fmla="*/ 342900 h 2788920"/>
              <a:gd name="connsiteX6" fmla="*/ 137160 w 1223010"/>
              <a:gd name="connsiteY6" fmla="*/ 308610 h 2788920"/>
              <a:gd name="connsiteX7" fmla="*/ 11430 w 1223010"/>
              <a:gd name="connsiteY7" fmla="*/ 274320 h 2788920"/>
              <a:gd name="connsiteX8" fmla="*/ 0 w 1223010"/>
              <a:gd name="connsiteY8" fmla="*/ 57150 h 2788920"/>
              <a:gd name="connsiteX9" fmla="*/ 160020 w 1223010"/>
              <a:gd name="connsiteY9" fmla="*/ 171450 h 2788920"/>
              <a:gd name="connsiteX10" fmla="*/ 445770 w 1223010"/>
              <a:gd name="connsiteY10" fmla="*/ 377190 h 2788920"/>
              <a:gd name="connsiteX11" fmla="*/ 571500 w 1223010"/>
              <a:gd name="connsiteY11" fmla="*/ 651510 h 2788920"/>
              <a:gd name="connsiteX12" fmla="*/ 822960 w 1223010"/>
              <a:gd name="connsiteY12" fmla="*/ 342900 h 2788920"/>
              <a:gd name="connsiteX13" fmla="*/ 1097280 w 1223010"/>
              <a:gd name="connsiteY13" fmla="*/ 91440 h 2788920"/>
              <a:gd name="connsiteX14" fmla="*/ 1188720 w 1223010"/>
              <a:gd name="connsiteY14" fmla="*/ 0 h 2788920"/>
              <a:gd name="connsiteX15" fmla="*/ 1223010 w 1223010"/>
              <a:gd name="connsiteY15" fmla="*/ 320040 h 2788920"/>
              <a:gd name="connsiteX16" fmla="*/ 1062990 w 1223010"/>
              <a:gd name="connsiteY16" fmla="*/ 605790 h 2788920"/>
              <a:gd name="connsiteX17" fmla="*/ 1005840 w 1223010"/>
              <a:gd name="connsiteY17" fmla="*/ 742950 h 2788920"/>
              <a:gd name="connsiteX18" fmla="*/ 982980 w 1223010"/>
              <a:gd name="connsiteY18" fmla="*/ 880110 h 2788920"/>
              <a:gd name="connsiteX19" fmla="*/ 982980 w 1223010"/>
              <a:gd name="connsiteY19" fmla="*/ 994410 h 2788920"/>
              <a:gd name="connsiteX20" fmla="*/ 937260 w 1223010"/>
              <a:gd name="connsiteY20" fmla="*/ 1325880 h 2788920"/>
              <a:gd name="connsiteX21" fmla="*/ 834390 w 1223010"/>
              <a:gd name="connsiteY21" fmla="*/ 1565910 h 2788920"/>
              <a:gd name="connsiteX22" fmla="*/ 777240 w 1223010"/>
              <a:gd name="connsiteY22" fmla="*/ 1737360 h 2788920"/>
              <a:gd name="connsiteX23" fmla="*/ 777240 w 1223010"/>
              <a:gd name="connsiteY23" fmla="*/ 1863090 h 2788920"/>
              <a:gd name="connsiteX24" fmla="*/ 742950 w 1223010"/>
              <a:gd name="connsiteY24" fmla="*/ 1954530 h 2788920"/>
              <a:gd name="connsiteX25" fmla="*/ 742950 w 1223010"/>
              <a:gd name="connsiteY25" fmla="*/ 2103120 h 2788920"/>
              <a:gd name="connsiteX26" fmla="*/ 742950 w 1223010"/>
              <a:gd name="connsiteY26" fmla="*/ 2148840 h 2788920"/>
              <a:gd name="connsiteX27" fmla="*/ 548640 w 1223010"/>
              <a:gd name="connsiteY27" fmla="*/ 2617470 h 2788920"/>
              <a:gd name="connsiteX28" fmla="*/ 525780 w 1223010"/>
              <a:gd name="connsiteY28" fmla="*/ 2686050 h 2788920"/>
              <a:gd name="connsiteX29" fmla="*/ 320040 w 1223010"/>
              <a:gd name="connsiteY29" fmla="*/ 2788920 h 2788920"/>
              <a:gd name="connsiteX30" fmla="*/ 308610 w 1223010"/>
              <a:gd name="connsiteY30" fmla="*/ 2686050 h 2788920"/>
              <a:gd name="connsiteX31" fmla="*/ 422910 w 1223010"/>
              <a:gd name="connsiteY31" fmla="*/ 2548890 h 2788920"/>
              <a:gd name="connsiteX32" fmla="*/ 400050 w 1223010"/>
              <a:gd name="connsiteY32" fmla="*/ 2331720 h 2788920"/>
              <a:gd name="connsiteX33" fmla="*/ 400050 w 1223010"/>
              <a:gd name="connsiteY33" fmla="*/ 2160270 h 2788920"/>
              <a:gd name="connsiteX34" fmla="*/ 445770 w 1223010"/>
              <a:gd name="connsiteY34" fmla="*/ 2045970 h 2788920"/>
              <a:gd name="connsiteX35" fmla="*/ 514350 w 1223010"/>
              <a:gd name="connsiteY35" fmla="*/ 1725930 h 2788920"/>
              <a:gd name="connsiteX36" fmla="*/ 560070 w 1223010"/>
              <a:gd name="connsiteY36" fmla="*/ 1577340 h 2788920"/>
              <a:gd name="connsiteX37" fmla="*/ 628650 w 1223010"/>
              <a:gd name="connsiteY37" fmla="*/ 1428750 h 2788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23010" h="2788920">
                <a:moveTo>
                  <a:pt x="297180" y="582930"/>
                </a:moveTo>
                <a:lnTo>
                  <a:pt x="297180" y="582930"/>
                </a:lnTo>
                <a:cubicBezTo>
                  <a:pt x="281940" y="552450"/>
                  <a:pt x="264567" y="522946"/>
                  <a:pt x="251460" y="491490"/>
                </a:cubicBezTo>
                <a:cubicBezTo>
                  <a:pt x="233516" y="448424"/>
                  <a:pt x="249638" y="439012"/>
                  <a:pt x="217170" y="400050"/>
                </a:cubicBezTo>
                <a:cubicBezTo>
                  <a:pt x="208376" y="389497"/>
                  <a:pt x="193433" y="385984"/>
                  <a:pt x="182880" y="377190"/>
                </a:cubicBezTo>
                <a:cubicBezTo>
                  <a:pt x="170462" y="366842"/>
                  <a:pt x="160020" y="354330"/>
                  <a:pt x="148590" y="342900"/>
                </a:cubicBezTo>
                <a:lnTo>
                  <a:pt x="137160" y="308610"/>
                </a:lnTo>
                <a:lnTo>
                  <a:pt x="11430" y="274320"/>
                </a:lnTo>
                <a:lnTo>
                  <a:pt x="0" y="57150"/>
                </a:lnTo>
                <a:lnTo>
                  <a:pt x="160020" y="171450"/>
                </a:lnTo>
                <a:lnTo>
                  <a:pt x="445770" y="377190"/>
                </a:lnTo>
                <a:lnTo>
                  <a:pt x="571500" y="651510"/>
                </a:lnTo>
                <a:lnTo>
                  <a:pt x="822960" y="342900"/>
                </a:lnTo>
                <a:lnTo>
                  <a:pt x="1097280" y="91440"/>
                </a:lnTo>
                <a:lnTo>
                  <a:pt x="1188720" y="0"/>
                </a:lnTo>
                <a:lnTo>
                  <a:pt x="1223010" y="320040"/>
                </a:lnTo>
                <a:lnTo>
                  <a:pt x="1062990" y="605790"/>
                </a:lnTo>
                <a:lnTo>
                  <a:pt x="1005840" y="742950"/>
                </a:lnTo>
                <a:lnTo>
                  <a:pt x="982980" y="880110"/>
                </a:lnTo>
                <a:lnTo>
                  <a:pt x="982980" y="994410"/>
                </a:lnTo>
                <a:lnTo>
                  <a:pt x="937260" y="1325880"/>
                </a:lnTo>
                <a:lnTo>
                  <a:pt x="834390" y="1565910"/>
                </a:lnTo>
                <a:lnTo>
                  <a:pt x="777240" y="1737360"/>
                </a:lnTo>
                <a:lnTo>
                  <a:pt x="777240" y="1863090"/>
                </a:lnTo>
                <a:lnTo>
                  <a:pt x="742950" y="1954530"/>
                </a:lnTo>
                <a:lnTo>
                  <a:pt x="742950" y="2103120"/>
                </a:lnTo>
                <a:lnTo>
                  <a:pt x="742950" y="2148840"/>
                </a:lnTo>
                <a:lnTo>
                  <a:pt x="548640" y="2617470"/>
                </a:lnTo>
                <a:lnTo>
                  <a:pt x="525780" y="2686050"/>
                </a:lnTo>
                <a:lnTo>
                  <a:pt x="320040" y="2788920"/>
                </a:lnTo>
                <a:lnTo>
                  <a:pt x="308610" y="2686050"/>
                </a:lnTo>
                <a:lnTo>
                  <a:pt x="422910" y="2548890"/>
                </a:lnTo>
                <a:lnTo>
                  <a:pt x="400050" y="2331720"/>
                </a:lnTo>
                <a:lnTo>
                  <a:pt x="400050" y="2160270"/>
                </a:lnTo>
                <a:lnTo>
                  <a:pt x="445770" y="2045970"/>
                </a:lnTo>
                <a:lnTo>
                  <a:pt x="514350" y="1725930"/>
                </a:lnTo>
                <a:cubicBezTo>
                  <a:pt x="550882" y="1591981"/>
                  <a:pt x="529213" y="1639055"/>
                  <a:pt x="560070" y="1577340"/>
                </a:cubicBezTo>
                <a:lnTo>
                  <a:pt x="628650" y="1428750"/>
                </a:lnTo>
              </a:path>
            </a:pathLst>
          </a:custGeom>
          <a:solidFill>
            <a:srgbClr val="CC00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Sonne 18"/>
          <p:cNvSpPr/>
          <p:nvPr/>
        </p:nvSpPr>
        <p:spPr bwMode="auto">
          <a:xfrm>
            <a:off x="6739141" y="4797152"/>
            <a:ext cx="363448" cy="385172"/>
          </a:xfrm>
          <a:prstGeom prst="sun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0" name="Gerade Verbindung 12"/>
          <p:cNvCxnSpPr/>
          <p:nvPr/>
        </p:nvCxnSpPr>
        <p:spPr bwMode="auto">
          <a:xfrm flipH="1">
            <a:off x="6309360" y="1563025"/>
            <a:ext cx="201660" cy="79155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Ellipse 20"/>
          <p:cNvSpPr/>
          <p:nvPr/>
        </p:nvSpPr>
        <p:spPr bwMode="auto">
          <a:xfrm>
            <a:off x="7165429" y="2299812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Ellipse 21"/>
          <p:cNvSpPr/>
          <p:nvPr/>
        </p:nvSpPr>
        <p:spPr bwMode="auto">
          <a:xfrm>
            <a:off x="7249114" y="3150276"/>
            <a:ext cx="144016" cy="144016"/>
          </a:xfrm>
          <a:prstGeom prst="ellips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3" name="Gerade Verbindung 23"/>
          <p:cNvCxnSpPr/>
          <p:nvPr/>
        </p:nvCxnSpPr>
        <p:spPr bwMode="auto">
          <a:xfrm>
            <a:off x="7232241" y="2378053"/>
            <a:ext cx="77204" cy="85786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Sonne 24"/>
          <p:cNvSpPr/>
          <p:nvPr/>
        </p:nvSpPr>
        <p:spPr bwMode="auto">
          <a:xfrm>
            <a:off x="2714670" y="3614172"/>
            <a:ext cx="302870" cy="281166"/>
          </a:xfrm>
          <a:prstGeom prst="sun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7" name="Ellipse 26"/>
          <p:cNvSpPr/>
          <p:nvPr/>
        </p:nvSpPr>
        <p:spPr bwMode="auto">
          <a:xfrm>
            <a:off x="8537636" y="3783240"/>
            <a:ext cx="144016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" name="Ellipse 27"/>
          <p:cNvSpPr/>
          <p:nvPr/>
        </p:nvSpPr>
        <p:spPr bwMode="auto">
          <a:xfrm>
            <a:off x="8767192" y="4339972"/>
            <a:ext cx="144016" cy="144016"/>
          </a:xfrm>
          <a:prstGeom prst="ellips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9" name="Gerade Verbindung 29"/>
          <p:cNvCxnSpPr/>
          <p:nvPr/>
        </p:nvCxnSpPr>
        <p:spPr bwMode="auto">
          <a:xfrm>
            <a:off x="8615926" y="3847849"/>
            <a:ext cx="223274" cy="55497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1313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5" grpId="0" animBg="1"/>
      <p:bldP spid="27" grpId="0" animBg="1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2"/>
          <p:cNvSpPr>
            <a:spLocks noGrp="1"/>
          </p:cNvSpPr>
          <p:nvPr>
            <p:ph type="subTitle" idx="1"/>
          </p:nvPr>
        </p:nvSpPr>
        <p:spPr>
          <a:xfrm>
            <a:off x="1766910" y="4077727"/>
            <a:ext cx="6457388" cy="1241822"/>
          </a:xfrm>
        </p:spPr>
        <p:txBody>
          <a:bodyPr>
            <a:noAutofit/>
          </a:bodyPr>
          <a:lstStyle/>
          <a:p>
            <a:pPr algn="l"/>
            <a:r>
              <a:rPr lang="de-CH" sz="3500" b="1" dirty="0" smtClean="0">
                <a:latin typeface="Arial Narrow" panose="020B0606020202030204" pitchFamily="34" charset="0"/>
              </a:rPr>
              <a:t>Key </a:t>
            </a:r>
            <a:r>
              <a:rPr lang="de-CH" sz="3500" b="1" dirty="0" err="1" smtClean="0">
                <a:latin typeface="Arial Narrow" panose="020B0606020202030204" pitchFamily="34" charset="0"/>
              </a:rPr>
              <a:t>words</a:t>
            </a:r>
            <a:r>
              <a:rPr lang="de-CH" sz="3500" b="1" dirty="0" smtClean="0">
                <a:latin typeface="Arial Narrow" panose="020B0606020202030204" pitchFamily="34" charset="0"/>
              </a:rPr>
              <a:t>:</a:t>
            </a:r>
          </a:p>
          <a:p>
            <a:pPr algn="l" fontAlgn="ctr"/>
            <a:r>
              <a:rPr lang="en-US" sz="3000" b="1" dirty="0">
                <a:latin typeface="Arial Narrow" panose="020B0606020202030204" pitchFamily="34" charset="0"/>
              </a:rPr>
              <a:t>ME-2, </a:t>
            </a:r>
            <a:r>
              <a:rPr lang="en-US" sz="3000" b="1" dirty="0" smtClean="0">
                <a:latin typeface="Arial Narrow" panose="020B0606020202030204" pitchFamily="34" charset="0"/>
              </a:rPr>
              <a:t>validation of PMF solution, exploration </a:t>
            </a:r>
            <a:r>
              <a:rPr lang="en-US" sz="3000" b="1" dirty="0">
                <a:latin typeface="Arial Narrow" panose="020B0606020202030204" pitchFamily="34" charset="0"/>
              </a:rPr>
              <a:t>of </a:t>
            </a:r>
            <a:r>
              <a:rPr lang="en-US" sz="3000" b="1" dirty="0" smtClean="0">
                <a:latin typeface="Arial Narrow" panose="020B0606020202030204" pitchFamily="34" charset="0"/>
              </a:rPr>
              <a:t>solution </a:t>
            </a:r>
            <a:r>
              <a:rPr lang="en-US" sz="3000" b="1" dirty="0">
                <a:latin typeface="Arial Narrow" panose="020B0606020202030204" pitchFamily="34" charset="0"/>
              </a:rPr>
              <a:t>space (</a:t>
            </a:r>
            <a:r>
              <a:rPr lang="en-US" sz="3000" b="1" dirty="0" err="1">
                <a:latin typeface="Arial Narrow" panose="020B0606020202030204" pitchFamily="34" charset="0"/>
              </a:rPr>
              <a:t>fpeak</a:t>
            </a:r>
            <a:r>
              <a:rPr lang="en-US" sz="3000" b="1" dirty="0" smtClean="0">
                <a:latin typeface="Arial Narrow" panose="020B0606020202030204" pitchFamily="34" charset="0"/>
              </a:rPr>
              <a:t>, </a:t>
            </a:r>
            <a:r>
              <a:rPr lang="en-US" sz="3000" b="1" dirty="0">
                <a:latin typeface="Arial Narrow" panose="020B0606020202030204" pitchFamily="34" charset="0"/>
              </a:rPr>
              <a:t>a-value, CMB-like </a:t>
            </a:r>
            <a:r>
              <a:rPr lang="en-US" sz="3000" b="1" dirty="0" smtClean="0">
                <a:latin typeface="Arial Narrow" panose="020B0606020202030204" pitchFamily="34" charset="0"/>
              </a:rPr>
              <a:t>approach), </a:t>
            </a:r>
            <a:r>
              <a:rPr lang="en-US" sz="3000" b="1" dirty="0">
                <a:latin typeface="Arial Narrow" panose="020B0606020202030204" pitchFamily="34" charset="0"/>
              </a:rPr>
              <a:t>propagation of </a:t>
            </a:r>
            <a:r>
              <a:rPr lang="en-US" sz="3000" b="1" dirty="0" smtClean="0">
                <a:latin typeface="Arial Narrow" panose="020B0606020202030204" pitchFamily="34" charset="0"/>
              </a:rPr>
              <a:t>statistical uncertainty, </a:t>
            </a:r>
            <a:r>
              <a:rPr lang="en-US" sz="3000" b="1" dirty="0" err="1" smtClean="0">
                <a:latin typeface="Arial Narrow" panose="020B0606020202030204" pitchFamily="34" charset="0"/>
              </a:rPr>
              <a:t>AuRo-SoFi</a:t>
            </a:r>
            <a:r>
              <a:rPr lang="de-CH" sz="3000" b="1" dirty="0" smtClean="0">
                <a:latin typeface="Arial Narrow" panose="020B0606020202030204" pitchFamily="34" charset="0"/>
              </a:rPr>
              <a:t> </a:t>
            </a:r>
            <a:endParaRPr lang="en-US" sz="3000" b="1" dirty="0">
              <a:latin typeface="Arial Narrow" panose="020B060602020203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7" y="290872"/>
            <a:ext cx="9143999" cy="54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sz="1350" dirty="0"/>
          </a:p>
        </p:txBody>
      </p:sp>
      <p:sp>
        <p:nvSpPr>
          <p:cNvPr id="7" name="Textfeld 6"/>
          <p:cNvSpPr txBox="1"/>
          <p:nvPr/>
        </p:nvSpPr>
        <p:spPr>
          <a:xfrm rot="5400000">
            <a:off x="-2851799" y="3158998"/>
            <a:ext cx="6858001" cy="54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sz="1350" dirty="0"/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2177887" y="1419024"/>
            <a:ext cx="5653216" cy="124182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0" dirty="0" smtClean="0">
                <a:latin typeface="Arial Narrow" panose="020B0606020202030204" pitchFamily="34" charset="0"/>
              </a:rPr>
              <a:t> </a:t>
            </a:r>
            <a:r>
              <a:rPr lang="en-US" sz="5000" dirty="0" smtClean="0">
                <a:latin typeface="Arial Narrow" panose="020B0606020202030204" pitchFamily="34" charset="0"/>
              </a:rPr>
              <a:t>IV. </a:t>
            </a:r>
            <a:r>
              <a:rPr lang="en-US" sz="5000" dirty="0" err="1" smtClean="0">
                <a:latin typeface="Arial Narrow" panose="020B0606020202030204" pitchFamily="34" charset="0"/>
              </a:rPr>
              <a:t>SoFi</a:t>
            </a:r>
            <a:r>
              <a:rPr lang="en-US" sz="5000" dirty="0" smtClean="0">
                <a:latin typeface="Arial Narrow" panose="020B0606020202030204" pitchFamily="34" charset="0"/>
              </a:rPr>
              <a:t> workshop</a:t>
            </a:r>
            <a:endParaRPr lang="en-US" sz="5000" dirty="0">
              <a:latin typeface="Arial Narrow" panose="020B0606020202030204" pitchFamily="34" charset="0"/>
            </a:endParaRPr>
          </a:p>
          <a:p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Tutorial – ME-2</a:t>
            </a:r>
            <a:endParaRPr lang="en-US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3237470" y="377684"/>
            <a:ext cx="5923900" cy="42571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b="1" dirty="0" smtClean="0">
                <a:latin typeface="Arial Narrow" panose="020B0606020202030204" pitchFamily="34" charset="0"/>
              </a:rPr>
              <a:t>Hotel </a:t>
            </a:r>
            <a:r>
              <a:rPr lang="en-US" sz="2500" b="1" dirty="0" err="1" smtClean="0">
                <a:latin typeface="Arial Narrow" panose="020B0606020202030204" pitchFamily="34" charset="0"/>
              </a:rPr>
              <a:t>Therme</a:t>
            </a:r>
            <a:r>
              <a:rPr lang="en-US" sz="2500" b="1" dirty="0" smtClean="0">
                <a:latin typeface="Arial Narrow" panose="020B0606020202030204" pitchFamily="34" charset="0"/>
              </a:rPr>
              <a:t> </a:t>
            </a:r>
            <a:r>
              <a:rPr lang="en-US" sz="2500" b="1" dirty="0" err="1" smtClean="0">
                <a:latin typeface="Arial Narrow" panose="020B0606020202030204" pitchFamily="34" charset="0"/>
              </a:rPr>
              <a:t>Zurzach</a:t>
            </a:r>
            <a:r>
              <a:rPr lang="en-US" sz="2500" b="1" dirty="0" smtClean="0">
                <a:latin typeface="Arial Narrow" panose="020B0606020202030204" pitchFamily="34" charset="0"/>
              </a:rPr>
              <a:t>, </a:t>
            </a:r>
            <a:r>
              <a:rPr lang="en-US" sz="2500" b="1" dirty="0" smtClean="0">
                <a:latin typeface="Arial Narrow" panose="020B0606020202030204" pitchFamily="34" charset="0"/>
              </a:rPr>
              <a:t>08.04.2015 </a:t>
            </a:r>
            <a:r>
              <a:rPr lang="en-US" sz="2500" b="1" dirty="0" smtClean="0">
                <a:latin typeface="Arial Narrow" panose="020B0606020202030204" pitchFamily="34" charset="0"/>
              </a:rPr>
              <a:t>– </a:t>
            </a:r>
            <a:r>
              <a:rPr lang="en-US" sz="2500" b="1" dirty="0" smtClean="0">
                <a:latin typeface="Arial Narrow" panose="020B0606020202030204" pitchFamily="34" charset="0"/>
              </a:rPr>
              <a:t>10.04.2015</a:t>
            </a:r>
            <a:endParaRPr lang="en-US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1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19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Model – Positive Matrix Factorization (PMF)</a:t>
            </a:r>
          </a:p>
        </p:txBody>
      </p:sp>
      <p:cxnSp>
        <p:nvCxnSpPr>
          <p:cNvPr id="12" name="Gerader Verbinder 11"/>
          <p:cNvCxnSpPr/>
          <p:nvPr/>
        </p:nvCxnSpPr>
        <p:spPr>
          <a:xfrm>
            <a:off x="9728" y="6497238"/>
            <a:ext cx="913913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Pfeil nach unten 7"/>
          <p:cNvSpPr/>
          <p:nvPr/>
        </p:nvSpPr>
        <p:spPr>
          <a:xfrm rot="16200000">
            <a:off x="4432666" y="765914"/>
            <a:ext cx="389237" cy="1884406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Textfeld 8"/>
          <p:cNvSpPr txBox="1"/>
          <p:nvPr/>
        </p:nvSpPr>
        <p:spPr>
          <a:xfrm>
            <a:off x="3799986" y="924342"/>
            <a:ext cx="1541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b</a:t>
            </a:r>
            <a:r>
              <a:rPr lang="de-CH" b="1" dirty="0" smtClean="0"/>
              <a:t>ilinear PMF </a:t>
            </a:r>
            <a:r>
              <a:rPr lang="de-CH" b="1" dirty="0" err="1" smtClean="0"/>
              <a:t>runs</a:t>
            </a:r>
            <a:endParaRPr lang="de-CH" b="1" dirty="0"/>
          </a:p>
        </p:txBody>
      </p:sp>
      <p:sp>
        <p:nvSpPr>
          <p:cNvPr id="29" name="Geschweifte Klammer links 28"/>
          <p:cNvSpPr/>
          <p:nvPr/>
        </p:nvSpPr>
        <p:spPr>
          <a:xfrm rot="5400000">
            <a:off x="4349582" y="-1968481"/>
            <a:ext cx="426308" cy="9144000"/>
          </a:xfrm>
          <a:prstGeom prst="leftBrace">
            <a:avLst>
              <a:gd name="adj1" fmla="val 8333"/>
              <a:gd name="adj2" fmla="val 49865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0" name="Abgerundetes Rechteck 29"/>
          <p:cNvSpPr/>
          <p:nvPr/>
        </p:nvSpPr>
        <p:spPr>
          <a:xfrm>
            <a:off x="1223097" y="1069993"/>
            <a:ext cx="2120994" cy="136691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smtClean="0"/>
              <a:t>&gt;2 variables</a:t>
            </a:r>
          </a:p>
          <a:p>
            <a:pPr algn="ctr"/>
            <a:r>
              <a:rPr lang="de-CH" sz="2000" b="1" dirty="0" err="1"/>
              <a:t>m</a:t>
            </a:r>
            <a:r>
              <a:rPr lang="de-CH" sz="2000" b="1" dirty="0" err="1" smtClean="0"/>
              <a:t>easured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over</a:t>
            </a:r>
            <a:r>
              <a:rPr lang="de-CH" sz="2000" b="1" dirty="0" smtClean="0"/>
              <a:t> time</a:t>
            </a:r>
            <a:endParaRPr lang="de-CH" sz="2000" b="1" dirty="0"/>
          </a:p>
        </p:txBody>
      </p:sp>
      <p:sp>
        <p:nvSpPr>
          <p:cNvPr id="31" name="Abgerundetes Rechteck 30"/>
          <p:cNvSpPr/>
          <p:nvPr/>
        </p:nvSpPr>
        <p:spPr>
          <a:xfrm>
            <a:off x="5910478" y="1069992"/>
            <a:ext cx="2120994" cy="1366917"/>
          </a:xfrm>
          <a:prstGeom prst="roundRect">
            <a:avLst/>
          </a:prstGeom>
          <a:solidFill>
            <a:schemeClr val="accent1"/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 smtClean="0"/>
              <a:t>Environmentally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reasonable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solution</a:t>
            </a:r>
            <a:endParaRPr lang="de-CH" sz="2000" b="1" dirty="0"/>
          </a:p>
        </p:txBody>
      </p:sp>
      <p:sp>
        <p:nvSpPr>
          <p:cNvPr id="32" name="Rechteck 31"/>
          <p:cNvSpPr/>
          <p:nvPr/>
        </p:nvSpPr>
        <p:spPr>
          <a:xfrm>
            <a:off x="3600242" y="2001396"/>
            <a:ext cx="784654" cy="450551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solidFill>
              <a:schemeClr val="accent6">
                <a:alpha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500" b="1" dirty="0" err="1" smtClean="0">
                <a:latin typeface="Arial Narrow" panose="020B0606020202030204" pitchFamily="34" charset="0"/>
              </a:rPr>
              <a:t>SoFi</a:t>
            </a:r>
            <a:r>
              <a:rPr lang="de-CH" sz="1500" b="1" dirty="0" smtClean="0">
                <a:latin typeface="Arial Narrow" panose="020B0606020202030204" pitchFamily="34" charset="0"/>
              </a:rPr>
              <a:t> 5.0 </a:t>
            </a:r>
            <a:endParaRPr lang="de-CH" sz="1500" b="1" dirty="0">
              <a:latin typeface="Arial Narrow" panose="020B0606020202030204" pitchFamily="34" charset="0"/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4742337" y="2001395"/>
            <a:ext cx="784654" cy="450551"/>
          </a:xfrm>
          <a:prstGeom prst="rect">
            <a:avLst/>
          </a:prstGeom>
          <a:solidFill>
            <a:schemeClr val="accent2">
              <a:lumMod val="75000"/>
              <a:alpha val="50000"/>
            </a:schemeClr>
          </a:solidFill>
          <a:ln>
            <a:solidFill>
              <a:schemeClr val="accent2">
                <a:alpha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500" b="1" dirty="0" err="1" smtClean="0">
                <a:latin typeface="Arial Narrow" panose="020B0606020202030204" pitchFamily="34" charset="0"/>
              </a:rPr>
              <a:t>future</a:t>
            </a:r>
            <a:r>
              <a:rPr lang="de-CH" sz="1500" b="1" dirty="0" smtClean="0">
                <a:latin typeface="Arial Narrow" panose="020B0606020202030204" pitchFamily="34" charset="0"/>
              </a:rPr>
              <a:t> </a:t>
            </a:r>
            <a:endParaRPr lang="de-CH" sz="1500" b="1" dirty="0">
              <a:latin typeface="Arial Narrow" panose="020B0606020202030204" pitchFamily="34" charset="0"/>
            </a:endParaRPr>
          </a:p>
        </p:txBody>
      </p:sp>
      <p:sp>
        <p:nvSpPr>
          <p:cNvPr id="35" name="Ellipse 34"/>
          <p:cNvSpPr/>
          <p:nvPr/>
        </p:nvSpPr>
        <p:spPr>
          <a:xfrm>
            <a:off x="468397" y="2819829"/>
            <a:ext cx="1754660" cy="850128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smtClean="0"/>
              <a:t>I.</a:t>
            </a:r>
          </a:p>
          <a:p>
            <a:pPr algn="ctr"/>
            <a:r>
              <a:rPr lang="de-CH" b="1" dirty="0" err="1" smtClean="0"/>
              <a:t>seed</a:t>
            </a:r>
            <a:r>
              <a:rPr lang="de-CH" b="1" dirty="0" smtClean="0"/>
              <a:t> </a:t>
            </a:r>
            <a:r>
              <a:rPr lang="de-CH" b="1" dirty="0" err="1" smtClean="0"/>
              <a:t>runs</a:t>
            </a:r>
            <a:endParaRPr lang="de-CH" b="1" dirty="0"/>
          </a:p>
        </p:txBody>
      </p:sp>
      <p:sp>
        <p:nvSpPr>
          <p:cNvPr id="40" name="Rechteck 39"/>
          <p:cNvSpPr/>
          <p:nvPr/>
        </p:nvSpPr>
        <p:spPr>
          <a:xfrm>
            <a:off x="412058" y="4061250"/>
            <a:ext cx="1871536" cy="5557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1600" dirty="0">
                <a:solidFill>
                  <a:schemeClr val="tx1"/>
                </a:solidFill>
              </a:rPr>
              <a:t>-PMF </a:t>
            </a:r>
            <a:r>
              <a:rPr lang="de-CH" sz="1600" dirty="0" err="1">
                <a:solidFill>
                  <a:schemeClr val="tx1"/>
                </a:solidFill>
              </a:rPr>
              <a:t>is</a:t>
            </a:r>
            <a:r>
              <a:rPr lang="de-CH" sz="1600" dirty="0">
                <a:solidFill>
                  <a:schemeClr val="tx1"/>
                </a:solidFill>
              </a:rPr>
              <a:t> a </a:t>
            </a:r>
            <a:r>
              <a:rPr lang="de-CH" sz="1600" dirty="0" err="1">
                <a:solidFill>
                  <a:schemeClr val="tx1"/>
                </a:solidFill>
              </a:rPr>
              <a:t>local</a:t>
            </a:r>
            <a:r>
              <a:rPr lang="de-CH" sz="1600" dirty="0">
                <a:solidFill>
                  <a:schemeClr val="tx1"/>
                </a:solidFill>
              </a:rPr>
              <a:t> </a:t>
            </a:r>
            <a:r>
              <a:rPr lang="de-CH" sz="1600" dirty="0" err="1">
                <a:solidFill>
                  <a:schemeClr val="tx1"/>
                </a:solidFill>
              </a:rPr>
              <a:t>mininum</a:t>
            </a:r>
            <a:r>
              <a:rPr lang="de-CH" sz="1600" dirty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algorithm</a:t>
            </a:r>
            <a:endParaRPr lang="de-CH" sz="1600" dirty="0">
              <a:solidFill>
                <a:schemeClr val="tx1"/>
              </a:solidFill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412058" y="5564075"/>
            <a:ext cx="1871536" cy="791470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solidFill>
              <a:schemeClr val="accent6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de-CH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s</a:t>
            </a:r>
            <a:r>
              <a:rPr lang="de-CH" sz="16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earch</a:t>
            </a:r>
            <a:r>
              <a:rPr lang="de-CH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for</a:t>
            </a:r>
            <a:r>
              <a:rPr lang="de-CH" sz="16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the</a:t>
            </a:r>
            <a:r>
              <a:rPr lang="de-CH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 global </a:t>
            </a:r>
            <a:r>
              <a:rPr lang="de-CH" sz="16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minimum</a:t>
            </a:r>
            <a:endParaRPr lang="de-CH" sz="1600" dirty="0">
              <a:solidFill>
                <a:schemeClr val="tx1"/>
              </a:solidFill>
            </a:endParaRPr>
          </a:p>
        </p:txBody>
      </p:sp>
      <p:sp>
        <p:nvSpPr>
          <p:cNvPr id="26" name="Inhaltsplatzhalter 2"/>
          <p:cNvSpPr>
            <a:spLocks noGrp="1"/>
          </p:cNvSpPr>
          <p:nvPr>
            <p:ph idx="1"/>
          </p:nvPr>
        </p:nvSpPr>
        <p:spPr>
          <a:xfrm>
            <a:off x="2993843" y="3026065"/>
            <a:ext cx="6140893" cy="2910540"/>
          </a:xfrm>
        </p:spPr>
        <p:txBody>
          <a:bodyPr>
            <a:noAutofit/>
          </a:bodyPr>
          <a:lstStyle/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err="1" smtClean="0">
                <a:latin typeface="Arial Narrow" pitchFamily="34" charset="0"/>
              </a:rPr>
              <a:t>Seed</a:t>
            </a:r>
            <a:r>
              <a:rPr lang="de-CH" altLang="de-DE" sz="2500" b="1" dirty="0" smtClean="0">
                <a:latin typeface="Arial Narrow" pitchFamily="34" charset="0"/>
              </a:rPr>
              <a:t> </a:t>
            </a:r>
            <a:r>
              <a:rPr lang="de-CH" altLang="de-DE" sz="2500" b="1" dirty="0" err="1" smtClean="0">
                <a:latin typeface="Arial Narrow" pitchFamily="34" charset="0"/>
              </a:rPr>
              <a:t>runs</a:t>
            </a:r>
            <a:endParaRPr lang="de-CH" altLang="de-DE" sz="2500" b="1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altLang="de-DE" sz="2000" dirty="0" smtClean="0">
                <a:latin typeface="Arial Narrow" pitchFamily="34" charset="0"/>
              </a:rPr>
              <a:t>Initialize PMF </a:t>
            </a:r>
            <a:r>
              <a:rPr lang="de-CH" altLang="de-DE" sz="2000" dirty="0" err="1" smtClean="0">
                <a:latin typeface="Arial Narrow" pitchFamily="34" charset="0"/>
              </a:rPr>
              <a:t>run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with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random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values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for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the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unconstrained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model</a:t>
            </a:r>
            <a:r>
              <a:rPr lang="de-CH" altLang="de-DE" sz="2000" dirty="0" smtClean="0">
                <a:latin typeface="Arial Narrow" pitchFamily="34" charset="0"/>
              </a:rPr>
              <a:t> variables</a:t>
            </a: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altLang="de-DE" sz="2000" dirty="0" smtClean="0">
                <a:latin typeface="Arial Narrow" pitchFamily="34" charset="0"/>
              </a:rPr>
              <a:t>Search </a:t>
            </a:r>
            <a:r>
              <a:rPr lang="de-CH" altLang="de-DE" sz="2000" dirty="0" err="1" smtClean="0">
                <a:latin typeface="Arial Narrow" pitchFamily="34" charset="0"/>
              </a:rPr>
              <a:t>for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the</a:t>
            </a:r>
            <a:r>
              <a:rPr lang="de-CH" altLang="de-DE" sz="2000" dirty="0" smtClean="0">
                <a:latin typeface="Arial Narrow" pitchFamily="34" charset="0"/>
              </a:rPr>
              <a:t> PMF </a:t>
            </a:r>
            <a:r>
              <a:rPr lang="de-CH" altLang="de-DE" sz="2000" dirty="0" err="1" smtClean="0">
                <a:latin typeface="Arial Narrow" pitchFamily="34" charset="0"/>
              </a:rPr>
              <a:t>solution</a:t>
            </a:r>
            <a:r>
              <a:rPr lang="de-CH" altLang="de-DE" sz="2000" dirty="0" smtClean="0">
                <a:latin typeface="Arial Narrow" pitchFamily="34" charset="0"/>
              </a:rPr>
              <a:t>(s) </a:t>
            </a:r>
            <a:r>
              <a:rPr lang="de-CH" altLang="de-DE" sz="2000" dirty="0" err="1" smtClean="0">
                <a:latin typeface="Arial Narrow" pitchFamily="34" charset="0"/>
              </a:rPr>
              <a:t>with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the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smallest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possible</a:t>
            </a:r>
            <a:r>
              <a:rPr lang="de-CH" altLang="de-DE" sz="2000" dirty="0" smtClean="0">
                <a:latin typeface="Arial Narrow" pitchFamily="34" charset="0"/>
              </a:rPr>
              <a:t> Q-</a:t>
            </a:r>
            <a:r>
              <a:rPr lang="de-CH" altLang="de-DE" sz="2000" dirty="0" err="1" smtClean="0">
                <a:latin typeface="Arial Narrow" pitchFamily="34" charset="0"/>
              </a:rPr>
              <a:t>value</a:t>
            </a:r>
            <a:r>
              <a:rPr lang="de-CH" altLang="de-DE" sz="2000" dirty="0" smtClean="0">
                <a:latin typeface="Arial Narrow" pitchFamily="34" charset="0"/>
              </a:rPr>
              <a:t> (ideal </a:t>
            </a: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 </a:t>
            </a:r>
            <a:r>
              <a:rPr lang="de-CH" altLang="de-DE" sz="2000" dirty="0" smtClean="0">
                <a:latin typeface="Arial Narrow" pitchFamily="34" charset="0"/>
              </a:rPr>
              <a:t>global </a:t>
            </a:r>
            <a:r>
              <a:rPr lang="de-CH" altLang="de-DE" sz="2000" dirty="0" err="1" smtClean="0">
                <a:latin typeface="Arial Narrow" pitchFamily="34" charset="0"/>
              </a:rPr>
              <a:t>minimum</a:t>
            </a:r>
            <a:r>
              <a:rPr lang="de-CH" altLang="de-DE" sz="2000" dirty="0" smtClean="0">
                <a:latin typeface="Arial Narrow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8211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0" grpId="0"/>
      <p:bldP spid="42" grpId="0" animBg="1"/>
      <p:bldP spid="26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2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Details - General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7" name="Inhaltsplatzhalter 2"/>
          <p:cNvSpPr>
            <a:spLocks noGrp="1"/>
          </p:cNvSpPr>
          <p:nvPr>
            <p:ph idx="1"/>
          </p:nvPr>
        </p:nvSpPr>
        <p:spPr>
          <a:xfrm>
            <a:off x="1" y="981022"/>
            <a:ext cx="9148863" cy="5184843"/>
          </a:xfrm>
        </p:spPr>
        <p:txBody>
          <a:bodyPr>
            <a:noAutofit/>
          </a:bodyPr>
          <a:lstStyle/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smtClean="0">
                <a:latin typeface="Arial Narrow" pitchFamily="34" charset="0"/>
              </a:rPr>
              <a:t>Food</a:t>
            </a:r>
            <a:endParaRPr lang="de-CH" altLang="de-DE" sz="2500" b="1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CH" altLang="de-DE" sz="2000" dirty="0" smtClean="0">
                <a:latin typeface="Arial Narrow" pitchFamily="34" charset="0"/>
              </a:rPr>
              <a:t>Morning </a:t>
            </a:r>
            <a:r>
              <a:rPr lang="de-CH" altLang="de-DE" sz="2000" dirty="0" err="1" smtClean="0">
                <a:latin typeface="Arial Narrow" pitchFamily="34" charset="0"/>
              </a:rPr>
              <a:t>coffee</a:t>
            </a:r>
            <a:r>
              <a:rPr lang="de-CH" altLang="de-DE" sz="2000" dirty="0" smtClean="0">
                <a:latin typeface="Arial Narrow" pitchFamily="34" charset="0"/>
              </a:rPr>
              <a:t> break (10.00-10.30)</a:t>
            </a: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CH" altLang="de-DE" sz="2000" dirty="0">
                <a:latin typeface="Arial Narrow" pitchFamily="34" charset="0"/>
              </a:rPr>
              <a:t>S</a:t>
            </a:r>
            <a:r>
              <a:rPr lang="de-CH" altLang="de-DE" sz="2000" dirty="0" smtClean="0">
                <a:latin typeface="Arial Narrow" pitchFamily="34" charset="0"/>
              </a:rPr>
              <a:t>tanding lunch (12.30 – 13.30)</a:t>
            </a: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CH" altLang="de-DE" sz="2000" dirty="0" err="1" smtClean="0">
                <a:latin typeface="Arial Narrow" pitchFamily="34" charset="0"/>
              </a:rPr>
              <a:t>Afternoon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coffee</a:t>
            </a:r>
            <a:r>
              <a:rPr lang="de-CH" altLang="de-DE" sz="2000" dirty="0" smtClean="0">
                <a:latin typeface="Arial Narrow" pitchFamily="34" charset="0"/>
              </a:rPr>
              <a:t> break (15.30 – 16.00)</a:t>
            </a: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endParaRPr lang="de-CH" altLang="de-DE" sz="2000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CH" altLang="de-DE" sz="2000" dirty="0" err="1" smtClean="0">
                <a:latin typeface="Arial Narrow" pitchFamily="34" charset="0"/>
              </a:rPr>
              <a:t>Social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dinner</a:t>
            </a:r>
            <a:r>
              <a:rPr lang="de-CH" altLang="de-DE" sz="2000" dirty="0">
                <a:latin typeface="Arial Narrow" pitchFamily="34" charset="0"/>
              </a:rPr>
              <a:t> </a:t>
            </a:r>
            <a:r>
              <a:rPr lang="de-CH" altLang="de-DE" sz="2000" dirty="0" smtClean="0">
                <a:latin typeface="Arial Narrow" pitchFamily="34" charset="0"/>
              </a:rPr>
              <a:t>(</a:t>
            </a:r>
            <a:r>
              <a:rPr lang="de-CH" altLang="de-DE" sz="2000" dirty="0" err="1" smtClean="0">
                <a:latin typeface="Arial Narrow" pitchFamily="34" charset="0"/>
              </a:rPr>
              <a:t>Wednesday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evening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 </a:t>
            </a:r>
            <a:r>
              <a:rPr lang="de-CH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sign</a:t>
            </a: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 </a:t>
            </a:r>
            <a:r>
              <a:rPr lang="de-CH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up</a:t>
            </a:r>
            <a:r>
              <a:rPr lang="de-CH" altLang="de-DE" sz="2000" dirty="0" smtClean="0">
                <a:latin typeface="Arial Narrow" pitchFamily="34" charset="0"/>
              </a:rPr>
              <a:t>)</a:t>
            </a: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de-CH" altLang="de-DE" sz="2500" b="1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err="1" smtClean="0">
                <a:latin typeface="Arial Narrow" pitchFamily="34" charset="0"/>
              </a:rPr>
              <a:t>Restrooms</a:t>
            </a:r>
            <a:r>
              <a:rPr lang="de-CH" altLang="de-DE" sz="2500" b="1" dirty="0" smtClean="0">
                <a:latin typeface="Arial Narrow" pitchFamily="34" charset="0"/>
              </a:rPr>
              <a:t> </a:t>
            </a:r>
            <a:r>
              <a:rPr lang="de-CH" altLang="de-DE" sz="2500" b="1" dirty="0" smtClean="0">
                <a:latin typeface="Arial Narrow" pitchFamily="34" charset="0"/>
              </a:rPr>
              <a:t>(</a:t>
            </a:r>
            <a:r>
              <a:rPr lang="de-CH" altLang="de-DE" sz="2500" b="1" dirty="0" err="1" smtClean="0">
                <a:latin typeface="Arial Narrow" pitchFamily="34" charset="0"/>
              </a:rPr>
              <a:t>downstairs</a:t>
            </a:r>
            <a:r>
              <a:rPr lang="de-CH" altLang="de-DE" sz="2500" b="1" dirty="0" smtClean="0">
                <a:latin typeface="Arial Narrow" pitchFamily="34" charset="0"/>
              </a:rPr>
              <a:t>)</a:t>
            </a:r>
            <a:endParaRPr lang="de-CH" altLang="de-DE" sz="2500" b="1" dirty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de-CH" altLang="de-DE" sz="2500" b="1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smtClean="0">
                <a:latin typeface="Arial Narrow" pitchFamily="34" charset="0"/>
              </a:rPr>
              <a:t>Internet </a:t>
            </a:r>
            <a:r>
              <a:rPr lang="de-CH" altLang="de-DE" sz="2500" b="1" dirty="0" smtClean="0">
                <a:latin typeface="Arial Narrow" pitchFamily="34" charset="0"/>
              </a:rPr>
              <a:t>(Free Internet, </a:t>
            </a:r>
            <a:r>
              <a:rPr lang="de-CH" altLang="de-DE" sz="2500" b="1" dirty="0" err="1" smtClean="0">
                <a:latin typeface="Arial Narrow" pitchFamily="34" charset="0"/>
              </a:rPr>
              <a:t>password</a:t>
            </a:r>
            <a:r>
              <a:rPr lang="de-CH" altLang="de-DE" sz="2500" b="1" dirty="0" smtClean="0">
                <a:latin typeface="Arial Narrow" pitchFamily="34" charset="0"/>
              </a:rPr>
              <a:t> </a:t>
            </a:r>
            <a:r>
              <a:rPr lang="de-CH" altLang="de-DE" sz="2500" b="1" dirty="0" err="1" smtClean="0">
                <a:latin typeface="Arial Narrow" pitchFamily="34" charset="0"/>
              </a:rPr>
              <a:t>t.b.a</a:t>
            </a:r>
            <a:r>
              <a:rPr lang="de-CH" altLang="de-DE" sz="2500" b="1" dirty="0" smtClean="0">
                <a:latin typeface="Arial Narrow" pitchFamily="34" charset="0"/>
              </a:rPr>
              <a:t>.)</a:t>
            </a:r>
            <a:endParaRPr lang="de-CH" altLang="de-DE" sz="2500" b="1" dirty="0" smtClean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80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20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Model – Positive Matrix Factorization (PMF)</a:t>
            </a:r>
          </a:p>
        </p:txBody>
      </p:sp>
      <p:cxnSp>
        <p:nvCxnSpPr>
          <p:cNvPr id="12" name="Gerader Verbinder 11"/>
          <p:cNvCxnSpPr/>
          <p:nvPr/>
        </p:nvCxnSpPr>
        <p:spPr>
          <a:xfrm>
            <a:off x="9728" y="6497238"/>
            <a:ext cx="913913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Inhaltsplatzhalter 2"/>
          <p:cNvSpPr>
            <a:spLocks noGrp="1"/>
          </p:cNvSpPr>
          <p:nvPr>
            <p:ph idx="1"/>
          </p:nvPr>
        </p:nvSpPr>
        <p:spPr>
          <a:xfrm>
            <a:off x="3006657" y="3026065"/>
            <a:ext cx="6136029" cy="2910540"/>
          </a:xfrm>
        </p:spPr>
        <p:txBody>
          <a:bodyPr>
            <a:noAutofit/>
          </a:bodyPr>
          <a:lstStyle/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smtClean="0">
                <a:latin typeface="Arial Narrow" pitchFamily="34" charset="0"/>
              </a:rPr>
              <a:t>Solution </a:t>
            </a:r>
            <a:r>
              <a:rPr lang="de-CH" altLang="de-DE" sz="2500" b="1" dirty="0" err="1" smtClean="0">
                <a:latin typeface="Arial Narrow" pitchFamily="34" charset="0"/>
              </a:rPr>
              <a:t>space</a:t>
            </a:r>
            <a:endParaRPr lang="de-CH" altLang="de-DE" sz="2500" b="1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altLang="de-DE" sz="2000" dirty="0" err="1" smtClean="0">
                <a:latin typeface="Arial Narrow" pitchFamily="34" charset="0"/>
              </a:rPr>
              <a:t>Vary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the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model</a:t>
            </a:r>
            <a:r>
              <a:rPr lang="de-CH" altLang="de-DE" sz="2000" dirty="0" smtClean="0">
                <a:latin typeface="Arial Narrow" pitchFamily="34" charset="0"/>
              </a:rPr>
              <a:t> variables (</a:t>
            </a:r>
            <a:r>
              <a:rPr lang="de-CH" altLang="de-DE" sz="2000" dirty="0" err="1" smtClean="0">
                <a:latin typeface="Arial Narrow" pitchFamily="34" charset="0"/>
              </a:rPr>
              <a:t>fpeak</a:t>
            </a:r>
            <a:r>
              <a:rPr lang="de-CH" altLang="de-DE" sz="2000" dirty="0" smtClean="0">
                <a:latin typeface="Arial Narrow" pitchFamily="34" charset="0"/>
              </a:rPr>
              <a:t>, individual </a:t>
            </a:r>
            <a:r>
              <a:rPr lang="de-CH" altLang="de-DE" sz="2000" dirty="0" err="1" smtClean="0">
                <a:latin typeface="Arial Narrow" pitchFamily="34" charset="0"/>
              </a:rPr>
              <a:t>fpeak</a:t>
            </a:r>
            <a:r>
              <a:rPr lang="de-CH" altLang="de-DE" sz="2000" dirty="0" smtClean="0">
                <a:latin typeface="Arial Narrow" pitchFamily="34" charset="0"/>
              </a:rPr>
              <a:t>, a-</a:t>
            </a:r>
            <a:r>
              <a:rPr lang="de-CH" altLang="de-DE" sz="2000" dirty="0" err="1" smtClean="0">
                <a:latin typeface="Arial Narrow" pitchFamily="34" charset="0"/>
              </a:rPr>
              <a:t>value</a:t>
            </a:r>
            <a:r>
              <a:rPr lang="de-CH" altLang="de-DE" sz="2000" dirty="0" smtClean="0">
                <a:latin typeface="Arial Narrow" pitchFamily="34" charset="0"/>
              </a:rPr>
              <a:t>, CMB-like, </a:t>
            </a:r>
            <a:r>
              <a:rPr lang="de-CH" altLang="de-DE" sz="2000" dirty="0" err="1" smtClean="0">
                <a:latin typeface="Arial Narrow" pitchFamily="34" charset="0"/>
              </a:rPr>
              <a:t>pulling</a:t>
            </a:r>
            <a:r>
              <a:rPr lang="de-CH" altLang="de-DE" sz="2000" dirty="0" smtClean="0">
                <a:latin typeface="Arial Narrow" pitchFamily="34" charset="0"/>
              </a:rPr>
              <a:t>) </a:t>
            </a:r>
            <a:r>
              <a:rPr lang="de-CH" altLang="de-DE" sz="2000" dirty="0" err="1" smtClean="0">
                <a:latin typeface="Arial Narrow" pitchFamily="34" charset="0"/>
              </a:rPr>
              <a:t>and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monitor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the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change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of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the</a:t>
            </a:r>
            <a:r>
              <a:rPr lang="de-CH" altLang="de-DE" sz="2000" dirty="0" smtClean="0">
                <a:latin typeface="Arial Narrow" pitchFamily="34" charset="0"/>
              </a:rPr>
              <a:t> PMF </a:t>
            </a:r>
            <a:r>
              <a:rPr lang="de-CH" altLang="de-DE" sz="2000" dirty="0" err="1" smtClean="0">
                <a:latin typeface="Arial Narrow" pitchFamily="34" charset="0"/>
              </a:rPr>
              <a:t>solution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with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various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parameters</a:t>
            </a:r>
            <a:r>
              <a:rPr lang="de-CH" altLang="de-DE" sz="2000" dirty="0" smtClean="0">
                <a:latin typeface="Arial Narrow" pitchFamily="34" charset="0"/>
              </a:rPr>
              <a:t>:</a:t>
            </a:r>
          </a:p>
          <a:p>
            <a:pPr marL="1151550" lvl="1" indent="-514350">
              <a:lnSpc>
                <a:spcPct val="100000"/>
              </a:lnSpc>
              <a:buFont typeface="+mj-lt"/>
              <a:buAutoNum type="romanUcPeriod"/>
            </a:pPr>
            <a:r>
              <a:rPr lang="de-CH" altLang="de-DE" sz="1600" dirty="0" smtClean="0">
                <a:latin typeface="Arial Narrow" pitchFamily="34" charset="0"/>
              </a:rPr>
              <a:t>Q-</a:t>
            </a:r>
            <a:r>
              <a:rPr lang="de-CH" altLang="de-DE" sz="1600" dirty="0" err="1" smtClean="0">
                <a:latin typeface="Arial Narrow" pitchFamily="34" charset="0"/>
              </a:rPr>
              <a:t>value</a:t>
            </a:r>
            <a:endParaRPr lang="de-CH" altLang="de-DE" sz="1600" dirty="0" smtClean="0">
              <a:latin typeface="Arial Narrow" pitchFamily="34" charset="0"/>
            </a:endParaRPr>
          </a:p>
          <a:p>
            <a:pPr marL="1151550" lvl="1" indent="-514350">
              <a:lnSpc>
                <a:spcPct val="100000"/>
              </a:lnSpc>
              <a:buFont typeface="+mj-lt"/>
              <a:buAutoNum type="romanUcPeriod"/>
            </a:pPr>
            <a:r>
              <a:rPr lang="de-CH" altLang="de-DE" sz="1600" dirty="0" smtClean="0">
                <a:latin typeface="Arial Narrow" pitchFamily="34" charset="0"/>
              </a:rPr>
              <a:t>Residual (global / </a:t>
            </a:r>
            <a:r>
              <a:rPr lang="de-CH" altLang="de-DE" sz="1600" dirty="0" err="1" smtClean="0">
                <a:latin typeface="Arial Narrow" pitchFamily="34" charset="0"/>
              </a:rPr>
              <a:t>key</a:t>
            </a:r>
            <a:r>
              <a:rPr lang="de-CH" altLang="de-DE" sz="1600" dirty="0" smtClean="0">
                <a:latin typeface="Arial Narrow" pitchFamily="34" charset="0"/>
              </a:rPr>
              <a:t> variables)</a:t>
            </a:r>
          </a:p>
          <a:p>
            <a:pPr marL="1151550" lvl="1" indent="-514350">
              <a:lnSpc>
                <a:spcPct val="100000"/>
              </a:lnSpc>
              <a:buFont typeface="+mj-lt"/>
              <a:buAutoNum type="romanUcPeriod"/>
            </a:pPr>
            <a:r>
              <a:rPr lang="de-CH" altLang="de-DE" sz="1600" dirty="0" err="1" smtClean="0">
                <a:latin typeface="Arial Narrow" pitchFamily="34" charset="0"/>
              </a:rPr>
              <a:t>Weighted</a:t>
            </a:r>
            <a:r>
              <a:rPr lang="de-CH" altLang="de-DE" sz="1600" dirty="0" smtClean="0">
                <a:latin typeface="Arial Narrow" pitchFamily="34" charset="0"/>
              </a:rPr>
              <a:t> residual (global / </a:t>
            </a:r>
            <a:r>
              <a:rPr lang="de-CH" altLang="de-DE" sz="1600" dirty="0" err="1" smtClean="0">
                <a:latin typeface="Arial Narrow" pitchFamily="34" charset="0"/>
              </a:rPr>
              <a:t>key</a:t>
            </a:r>
            <a:r>
              <a:rPr lang="de-CH" altLang="de-DE" sz="1600" dirty="0" smtClean="0">
                <a:latin typeface="Arial Narrow" pitchFamily="34" charset="0"/>
              </a:rPr>
              <a:t> variables)</a:t>
            </a:r>
          </a:p>
          <a:p>
            <a:pPr marL="1151550" lvl="1" indent="-514350">
              <a:lnSpc>
                <a:spcPct val="100000"/>
              </a:lnSpc>
              <a:buFont typeface="+mj-lt"/>
              <a:buAutoNum type="romanUcPeriod"/>
            </a:pPr>
            <a:r>
              <a:rPr lang="de-CH" altLang="de-DE" sz="1600" dirty="0" smtClean="0">
                <a:latin typeface="Arial Narrow" pitchFamily="34" charset="0"/>
              </a:rPr>
              <a:t>Shape </a:t>
            </a:r>
            <a:r>
              <a:rPr lang="de-CH" altLang="de-DE" sz="1600" dirty="0" err="1" smtClean="0">
                <a:latin typeface="Arial Narrow" pitchFamily="34" charset="0"/>
              </a:rPr>
              <a:t>of</a:t>
            </a:r>
            <a:r>
              <a:rPr lang="de-CH" altLang="de-DE" sz="1600" dirty="0" smtClean="0">
                <a:latin typeface="Arial Narrow" pitchFamily="34" charset="0"/>
              </a:rPr>
              <a:t> </a:t>
            </a:r>
            <a:r>
              <a:rPr lang="de-CH" altLang="de-DE" sz="1600" dirty="0" err="1" smtClean="0">
                <a:latin typeface="Arial Narrow" pitchFamily="34" charset="0"/>
              </a:rPr>
              <a:t>factor</a:t>
            </a:r>
            <a:r>
              <a:rPr lang="de-CH" altLang="de-DE" sz="1600" dirty="0" smtClean="0">
                <a:latin typeface="Arial Narrow" pitchFamily="34" charset="0"/>
              </a:rPr>
              <a:t> </a:t>
            </a:r>
            <a:r>
              <a:rPr lang="de-CH" altLang="de-DE" sz="1600" dirty="0" err="1" smtClean="0">
                <a:latin typeface="Arial Narrow" pitchFamily="34" charset="0"/>
              </a:rPr>
              <a:t>profile</a:t>
            </a:r>
            <a:r>
              <a:rPr lang="de-CH" altLang="de-DE" sz="1600" dirty="0" smtClean="0">
                <a:latin typeface="Arial Narrow" pitchFamily="34" charset="0"/>
              </a:rPr>
              <a:t>(s)</a:t>
            </a:r>
          </a:p>
          <a:p>
            <a:pPr marL="1151550" lvl="1" indent="-514350">
              <a:lnSpc>
                <a:spcPct val="100000"/>
              </a:lnSpc>
              <a:buFont typeface="+mj-lt"/>
              <a:buAutoNum type="romanUcPeriod"/>
            </a:pPr>
            <a:r>
              <a:rPr lang="de-CH" altLang="de-DE" sz="1600" dirty="0" smtClean="0">
                <a:latin typeface="Arial Narrow" pitchFamily="34" charset="0"/>
              </a:rPr>
              <a:t>Time </a:t>
            </a:r>
            <a:r>
              <a:rPr lang="de-CH" altLang="de-DE" sz="1600" dirty="0" err="1" smtClean="0">
                <a:latin typeface="Arial Narrow" pitchFamily="34" charset="0"/>
              </a:rPr>
              <a:t>series</a:t>
            </a:r>
            <a:r>
              <a:rPr lang="de-CH" altLang="de-DE" sz="1600" dirty="0">
                <a:latin typeface="Arial Narrow" pitchFamily="34" charset="0"/>
              </a:rPr>
              <a:t> </a:t>
            </a:r>
            <a:r>
              <a:rPr lang="de-CH" altLang="de-DE" sz="1600" dirty="0" smtClean="0">
                <a:latin typeface="Arial Narrow" pitchFamily="34" charset="0"/>
              </a:rPr>
              <a:t>/ </a:t>
            </a:r>
            <a:r>
              <a:rPr lang="de-CH" altLang="de-DE" sz="1600" dirty="0" err="1" smtClean="0">
                <a:latin typeface="Arial Narrow" pitchFamily="34" charset="0"/>
              </a:rPr>
              <a:t>diurnal</a:t>
            </a:r>
            <a:r>
              <a:rPr lang="de-CH" altLang="de-DE" sz="1600" dirty="0" smtClean="0">
                <a:latin typeface="Arial Narrow" pitchFamily="34" charset="0"/>
              </a:rPr>
              <a:t> </a:t>
            </a:r>
            <a:r>
              <a:rPr lang="de-CH" altLang="de-DE" sz="1600" dirty="0" err="1" smtClean="0">
                <a:latin typeface="Arial Narrow" pitchFamily="34" charset="0"/>
              </a:rPr>
              <a:t>correlation</a:t>
            </a:r>
            <a:r>
              <a:rPr lang="de-CH" altLang="de-DE" sz="1600" dirty="0" smtClean="0">
                <a:latin typeface="Arial Narrow" pitchFamily="34" charset="0"/>
              </a:rPr>
              <a:t> </a:t>
            </a:r>
            <a:r>
              <a:rPr lang="de-CH" altLang="de-DE" sz="1600" dirty="0" err="1" smtClean="0">
                <a:latin typeface="Arial Narrow" pitchFamily="34" charset="0"/>
              </a:rPr>
              <a:t>with</a:t>
            </a:r>
            <a:r>
              <a:rPr lang="de-CH" altLang="de-DE" sz="1600" dirty="0" smtClean="0">
                <a:latin typeface="Arial Narrow" pitchFamily="34" charset="0"/>
              </a:rPr>
              <a:t> </a:t>
            </a:r>
            <a:r>
              <a:rPr lang="de-CH" altLang="de-DE" sz="1600" dirty="0" err="1" smtClean="0">
                <a:latin typeface="Arial Narrow" pitchFamily="34" charset="0"/>
              </a:rPr>
              <a:t>external</a:t>
            </a:r>
            <a:r>
              <a:rPr lang="de-CH" altLang="de-DE" sz="1600" dirty="0" smtClean="0">
                <a:latin typeface="Arial Narrow" pitchFamily="34" charset="0"/>
              </a:rPr>
              <a:t> </a:t>
            </a:r>
            <a:r>
              <a:rPr lang="de-CH" altLang="de-DE" sz="1600" dirty="0" err="1" smtClean="0">
                <a:latin typeface="Arial Narrow" pitchFamily="34" charset="0"/>
              </a:rPr>
              <a:t>tracers</a:t>
            </a:r>
            <a:endParaRPr lang="de-CH" altLang="de-DE" sz="1600" dirty="0" smtClean="0">
              <a:latin typeface="Arial Narrow" pitchFamily="34" charset="0"/>
            </a:endParaRPr>
          </a:p>
          <a:p>
            <a:pPr marL="1151550" lvl="1" indent="-514350">
              <a:lnSpc>
                <a:spcPct val="100000"/>
              </a:lnSpc>
              <a:buFont typeface="+mj-lt"/>
              <a:buAutoNum type="romanUcPeriod"/>
            </a:pPr>
            <a:endParaRPr lang="de-CH" altLang="de-DE" sz="1600" dirty="0" smtClean="0">
              <a:latin typeface="Arial Narrow" pitchFamily="34" charset="0"/>
            </a:endParaRPr>
          </a:p>
          <a:p>
            <a:pPr marL="694350" indent="-514350">
              <a:lnSpc>
                <a:spcPct val="100000"/>
              </a:lnSpc>
              <a:buFont typeface="+mj-lt"/>
              <a:buAutoNum type="romanUcPeriod"/>
            </a:pPr>
            <a:endParaRPr lang="de-CH" altLang="de-DE" sz="2000" dirty="0" smtClean="0">
              <a:latin typeface="Arial Narrow" pitchFamily="34" charset="0"/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467312" y="2814896"/>
            <a:ext cx="1754660" cy="855061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smtClean="0"/>
              <a:t>II.</a:t>
            </a:r>
          </a:p>
          <a:p>
            <a:pPr algn="ctr"/>
            <a:r>
              <a:rPr lang="de-CH" b="1" dirty="0" err="1" smtClean="0"/>
              <a:t>solution</a:t>
            </a:r>
            <a:r>
              <a:rPr lang="de-CH" b="1" dirty="0" smtClean="0"/>
              <a:t> </a:t>
            </a:r>
            <a:r>
              <a:rPr lang="de-CH" b="1" dirty="0" err="1" smtClean="0"/>
              <a:t>space</a:t>
            </a:r>
            <a:endParaRPr lang="de-CH" b="1" dirty="0"/>
          </a:p>
        </p:txBody>
      </p:sp>
      <p:sp>
        <p:nvSpPr>
          <p:cNvPr id="19" name="Rechteck 18"/>
          <p:cNvSpPr/>
          <p:nvPr/>
        </p:nvSpPr>
        <p:spPr>
          <a:xfrm>
            <a:off x="335220" y="3984817"/>
            <a:ext cx="1945190" cy="1439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1600" dirty="0" smtClean="0">
                <a:solidFill>
                  <a:schemeClr val="tx1"/>
                </a:solidFill>
              </a:rPr>
              <a:t>-PMF sol. </a:t>
            </a:r>
            <a:r>
              <a:rPr lang="de-CH" sz="1600" dirty="0" err="1">
                <a:solidFill>
                  <a:schemeClr val="tx1"/>
                </a:solidFill>
              </a:rPr>
              <a:t>s</a:t>
            </a:r>
            <a:r>
              <a:rPr lang="de-CH" sz="1600" dirty="0" err="1" smtClean="0">
                <a:solidFill>
                  <a:schemeClr val="tx1"/>
                </a:solidFill>
              </a:rPr>
              <a:t>uffer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from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rotational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ambiguity</a:t>
            </a:r>
            <a:endParaRPr lang="de-CH" sz="1600" dirty="0" smtClean="0">
              <a:solidFill>
                <a:schemeClr val="tx1"/>
              </a:solidFill>
            </a:endParaRPr>
          </a:p>
          <a:p>
            <a:r>
              <a:rPr lang="de-CH" sz="1600" dirty="0" smtClean="0">
                <a:solidFill>
                  <a:schemeClr val="tx1"/>
                </a:solidFill>
              </a:rPr>
              <a:t>-PMF sol. </a:t>
            </a:r>
            <a:r>
              <a:rPr lang="de-CH" sz="1600" dirty="0" err="1">
                <a:solidFill>
                  <a:schemeClr val="tx1"/>
                </a:solidFill>
              </a:rPr>
              <a:t>d</a:t>
            </a:r>
            <a:r>
              <a:rPr lang="de-CH" sz="1600" dirty="0" err="1" smtClean="0">
                <a:solidFill>
                  <a:schemeClr val="tx1"/>
                </a:solidFill>
              </a:rPr>
              <a:t>epend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strongly</a:t>
            </a:r>
            <a:r>
              <a:rPr lang="de-CH" sz="1600" dirty="0" smtClean="0">
                <a:solidFill>
                  <a:schemeClr val="tx1"/>
                </a:solidFill>
              </a:rPr>
              <a:t> on </a:t>
            </a:r>
            <a:r>
              <a:rPr lang="de-CH" sz="1600" dirty="0" err="1" smtClean="0">
                <a:solidFill>
                  <a:schemeClr val="tx1"/>
                </a:solidFill>
              </a:rPr>
              <a:t>uncertainty</a:t>
            </a:r>
            <a:endParaRPr lang="de-CH" sz="1600" dirty="0" smtClean="0">
              <a:solidFill>
                <a:schemeClr val="tx1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408874" y="5563609"/>
            <a:ext cx="1871536" cy="800580"/>
          </a:xfrm>
          <a:prstGeom prst="rect">
            <a:avLst/>
          </a:prstGeom>
          <a:gradFill>
            <a:gsLst>
              <a:gs pos="56000">
                <a:schemeClr val="accent6">
                  <a:alpha val="50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Explore</a:t>
            </a: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solution</a:t>
            </a: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space</a:t>
            </a:r>
            <a:endParaRPr lang="de-CH" sz="1600" b="1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21" name="Pfeil nach unten 20"/>
          <p:cNvSpPr/>
          <p:nvPr/>
        </p:nvSpPr>
        <p:spPr>
          <a:xfrm rot="16200000">
            <a:off x="4432666" y="765914"/>
            <a:ext cx="389237" cy="1884406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" name="Textfeld 21"/>
          <p:cNvSpPr txBox="1"/>
          <p:nvPr/>
        </p:nvSpPr>
        <p:spPr>
          <a:xfrm>
            <a:off x="3799986" y="924342"/>
            <a:ext cx="1541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b</a:t>
            </a:r>
            <a:r>
              <a:rPr lang="de-CH" b="1" dirty="0" smtClean="0"/>
              <a:t>ilinear PMF </a:t>
            </a:r>
            <a:r>
              <a:rPr lang="de-CH" b="1" dirty="0" err="1" smtClean="0"/>
              <a:t>runs</a:t>
            </a:r>
            <a:endParaRPr lang="de-CH" b="1" dirty="0"/>
          </a:p>
        </p:txBody>
      </p:sp>
      <p:sp>
        <p:nvSpPr>
          <p:cNvPr id="23" name="Geschweifte Klammer links 22"/>
          <p:cNvSpPr/>
          <p:nvPr/>
        </p:nvSpPr>
        <p:spPr>
          <a:xfrm rot="5400000">
            <a:off x="4349582" y="-1968481"/>
            <a:ext cx="426308" cy="9144000"/>
          </a:xfrm>
          <a:prstGeom prst="leftBrace">
            <a:avLst>
              <a:gd name="adj1" fmla="val 8333"/>
              <a:gd name="adj2" fmla="val 49865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" name="Abgerundetes Rechteck 23"/>
          <p:cNvSpPr/>
          <p:nvPr/>
        </p:nvSpPr>
        <p:spPr>
          <a:xfrm>
            <a:off x="1223097" y="1069993"/>
            <a:ext cx="2120994" cy="136691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smtClean="0"/>
              <a:t>&gt;2 variables</a:t>
            </a:r>
          </a:p>
          <a:p>
            <a:pPr algn="ctr"/>
            <a:r>
              <a:rPr lang="de-CH" sz="2000" b="1" dirty="0" err="1"/>
              <a:t>m</a:t>
            </a:r>
            <a:r>
              <a:rPr lang="de-CH" sz="2000" b="1" dirty="0" err="1" smtClean="0"/>
              <a:t>easured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over</a:t>
            </a:r>
            <a:r>
              <a:rPr lang="de-CH" sz="2000" b="1" dirty="0" smtClean="0"/>
              <a:t> time</a:t>
            </a:r>
            <a:endParaRPr lang="de-CH" sz="20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5910478" y="1069992"/>
            <a:ext cx="2120994" cy="1366917"/>
          </a:xfrm>
          <a:prstGeom prst="roundRect">
            <a:avLst/>
          </a:prstGeom>
          <a:solidFill>
            <a:schemeClr val="accent1"/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 smtClean="0"/>
              <a:t>Environmentally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reasonable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solution</a:t>
            </a:r>
            <a:endParaRPr lang="de-CH" sz="2000" b="1" dirty="0"/>
          </a:p>
        </p:txBody>
      </p:sp>
      <p:sp>
        <p:nvSpPr>
          <p:cNvPr id="27" name="Rechteck 26"/>
          <p:cNvSpPr/>
          <p:nvPr/>
        </p:nvSpPr>
        <p:spPr>
          <a:xfrm>
            <a:off x="3600242" y="2001396"/>
            <a:ext cx="784654" cy="450551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solidFill>
              <a:schemeClr val="accent6">
                <a:alpha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500" b="1" dirty="0" err="1" smtClean="0">
                <a:latin typeface="Arial Narrow" panose="020B0606020202030204" pitchFamily="34" charset="0"/>
              </a:rPr>
              <a:t>SoFi</a:t>
            </a:r>
            <a:r>
              <a:rPr lang="de-CH" sz="1500" b="1" dirty="0" smtClean="0">
                <a:latin typeface="Arial Narrow" panose="020B0606020202030204" pitchFamily="34" charset="0"/>
              </a:rPr>
              <a:t> 5.0 </a:t>
            </a:r>
            <a:endParaRPr lang="de-CH" sz="1500" b="1" dirty="0">
              <a:latin typeface="Arial Narrow" panose="020B0606020202030204" pitchFamily="34" charset="0"/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4742337" y="2001395"/>
            <a:ext cx="784654" cy="450551"/>
          </a:xfrm>
          <a:prstGeom prst="rect">
            <a:avLst/>
          </a:prstGeom>
          <a:solidFill>
            <a:schemeClr val="accent2">
              <a:lumMod val="75000"/>
              <a:alpha val="50000"/>
            </a:schemeClr>
          </a:solidFill>
          <a:ln>
            <a:solidFill>
              <a:schemeClr val="accent2">
                <a:alpha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500" b="1" dirty="0" err="1" smtClean="0">
                <a:latin typeface="Arial Narrow" panose="020B0606020202030204" pitchFamily="34" charset="0"/>
              </a:rPr>
              <a:t>future</a:t>
            </a:r>
            <a:r>
              <a:rPr lang="de-CH" sz="1500" b="1" dirty="0" smtClean="0">
                <a:latin typeface="Arial Narrow" panose="020B0606020202030204" pitchFamily="34" charset="0"/>
              </a:rPr>
              <a:t> </a:t>
            </a:r>
            <a:endParaRPr lang="de-CH" sz="15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36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uiExpand="1" build="p"/>
      <p:bldP spid="18" grpId="0" animBg="1"/>
      <p:bldP spid="19" grpId="0" animBg="1"/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21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Model – Positive Matrix Factorization (PMF)</a:t>
            </a:r>
          </a:p>
        </p:txBody>
      </p:sp>
      <p:cxnSp>
        <p:nvCxnSpPr>
          <p:cNvPr id="12" name="Gerader Verbinder 11"/>
          <p:cNvCxnSpPr/>
          <p:nvPr/>
        </p:nvCxnSpPr>
        <p:spPr>
          <a:xfrm>
            <a:off x="9728" y="6497238"/>
            <a:ext cx="913913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Inhaltsplatzhalter 2"/>
          <p:cNvSpPr>
            <a:spLocks noGrp="1"/>
          </p:cNvSpPr>
          <p:nvPr>
            <p:ph idx="1"/>
          </p:nvPr>
        </p:nvSpPr>
        <p:spPr>
          <a:xfrm>
            <a:off x="3013484" y="3026065"/>
            <a:ext cx="6126765" cy="2910540"/>
          </a:xfrm>
        </p:spPr>
        <p:txBody>
          <a:bodyPr>
            <a:noAutofit/>
          </a:bodyPr>
          <a:lstStyle/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smtClean="0">
                <a:latin typeface="Arial Narrow" pitchFamily="34" charset="0"/>
              </a:rPr>
              <a:t>Solution </a:t>
            </a:r>
            <a:r>
              <a:rPr lang="de-CH" altLang="de-DE" sz="2500" b="1" dirty="0" err="1" smtClean="0">
                <a:latin typeface="Arial Narrow" pitchFamily="34" charset="0"/>
              </a:rPr>
              <a:t>space</a:t>
            </a:r>
            <a:endParaRPr lang="de-CH" altLang="de-DE" sz="2500" b="1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altLang="de-DE" sz="2000" dirty="0" err="1" smtClean="0">
                <a:latin typeface="Arial Narrow" pitchFamily="34" charset="0"/>
              </a:rPr>
              <a:t>fpeak</a:t>
            </a:r>
            <a:r>
              <a:rPr lang="de-CH" altLang="de-DE" sz="2000" dirty="0" smtClean="0">
                <a:latin typeface="Arial Narrow" pitchFamily="34" charset="0"/>
              </a:rPr>
              <a:t> (</a:t>
            </a:r>
            <a:r>
              <a:rPr lang="de-CH" altLang="de-DE" sz="2000" dirty="0" smtClean="0">
                <a:latin typeface="Arial Narrow" pitchFamily="34" charset="0"/>
                <a:sym typeface="Symbol" panose="05050102010706020507" pitchFamily="18" charset="2"/>
              </a:rPr>
              <a:t>) </a:t>
            </a:r>
            <a:r>
              <a:rPr lang="de-CH" altLang="de-DE" sz="2000" dirty="0" err="1" smtClean="0">
                <a:latin typeface="Arial Narrow" pitchFamily="34" charset="0"/>
              </a:rPr>
              <a:t>technique</a:t>
            </a:r>
            <a:endParaRPr lang="de-CH" altLang="de-DE" sz="2000" dirty="0">
              <a:latin typeface="Arial Narrow" pitchFamily="34" charset="0"/>
            </a:endParaRPr>
          </a:p>
          <a:p>
            <a:pPr marL="1094400" lvl="1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All </a:t>
            </a:r>
            <a:r>
              <a:rPr lang="en-US" altLang="de-DE" sz="1600" dirty="0">
                <a:latin typeface="Arial Narrow" pitchFamily="34" charset="0"/>
                <a:sym typeface="Wingdings" pitchFamily="2" charset="2"/>
              </a:rPr>
              <a:t>rotations are performed at the same </a:t>
            </a: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time</a:t>
            </a:r>
          </a:p>
          <a:p>
            <a:pPr marL="1094400" lvl="1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Advantage</a:t>
            </a:r>
            <a:r>
              <a:rPr lang="en-US" altLang="de-DE" sz="1600" dirty="0">
                <a:latin typeface="Arial Narrow" pitchFamily="34" charset="0"/>
                <a:sym typeface="Wingdings" pitchFamily="2" charset="2"/>
              </a:rPr>
              <a:t>: easy to </a:t>
            </a: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perform</a:t>
            </a:r>
          </a:p>
          <a:p>
            <a:pPr marL="1094400" lvl="1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Disadvantage</a:t>
            </a:r>
            <a:r>
              <a:rPr lang="en-US" altLang="de-DE" sz="1600" dirty="0">
                <a:latin typeface="Arial Narrow" pitchFamily="34" charset="0"/>
                <a:sym typeface="Wingdings" pitchFamily="2" charset="2"/>
              </a:rPr>
              <a:t>: rotations cannot always be fully </a:t>
            </a: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predicted, </a:t>
            </a: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lower estimate of the rotational uncertainty</a:t>
            </a:r>
            <a:endParaRPr lang="en-US" altLang="de-DE" sz="1600" dirty="0" smtClean="0">
              <a:latin typeface="Arial Narrow" pitchFamily="34" charset="0"/>
              <a:sym typeface="Wingdings" pitchFamily="2" charset="2"/>
            </a:endParaRPr>
          </a:p>
          <a:p>
            <a:pPr marL="637200" lvl="1" indent="0">
              <a:lnSpc>
                <a:spcPct val="100000"/>
              </a:lnSpc>
              <a:buNone/>
            </a:pP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e.g</a:t>
            </a:r>
            <a:r>
              <a:rPr lang="en-US" altLang="de-DE" sz="1600" dirty="0">
                <a:latin typeface="Arial Narrow" pitchFamily="34" charset="0"/>
                <a:sym typeface="Wingdings" pitchFamily="2" charset="2"/>
              </a:rPr>
              <a:t>. three factors</a:t>
            </a:r>
          </a:p>
          <a:p>
            <a:pPr>
              <a:lnSpc>
                <a:spcPct val="110000"/>
              </a:lnSpc>
              <a:buClr>
                <a:schemeClr val="accent2"/>
              </a:buClr>
            </a:pPr>
            <a:endParaRPr lang="en-US" altLang="de-DE" sz="1600" b="1" dirty="0">
              <a:latin typeface="Arial Narrow" pitchFamily="34" charset="0"/>
            </a:endParaRPr>
          </a:p>
          <a:p>
            <a:pPr>
              <a:lnSpc>
                <a:spcPct val="110000"/>
              </a:lnSpc>
              <a:buClr>
                <a:schemeClr val="accent2"/>
              </a:buClr>
            </a:pPr>
            <a:endParaRPr lang="en-US" altLang="de-DE" sz="2000" b="1" dirty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de-CH" altLang="de-DE" sz="2000" dirty="0" smtClean="0">
              <a:latin typeface="Arial Narrow" pitchFamily="34" charset="0"/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467312" y="2814896"/>
            <a:ext cx="1754660" cy="855061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smtClean="0"/>
              <a:t>II.</a:t>
            </a:r>
          </a:p>
          <a:p>
            <a:pPr algn="ctr"/>
            <a:r>
              <a:rPr lang="de-CH" b="1" dirty="0" err="1" smtClean="0"/>
              <a:t>solution</a:t>
            </a:r>
            <a:r>
              <a:rPr lang="de-CH" b="1" dirty="0" smtClean="0"/>
              <a:t> </a:t>
            </a:r>
            <a:r>
              <a:rPr lang="de-CH" b="1" dirty="0" err="1" smtClean="0"/>
              <a:t>space</a:t>
            </a:r>
            <a:endParaRPr lang="de-CH" b="1" dirty="0"/>
          </a:p>
        </p:txBody>
      </p:sp>
      <p:sp>
        <p:nvSpPr>
          <p:cNvPr id="19" name="Rechteck 18"/>
          <p:cNvSpPr/>
          <p:nvPr/>
        </p:nvSpPr>
        <p:spPr>
          <a:xfrm>
            <a:off x="335220" y="3984817"/>
            <a:ext cx="1945190" cy="1439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1600" dirty="0" smtClean="0">
                <a:solidFill>
                  <a:schemeClr val="tx1"/>
                </a:solidFill>
              </a:rPr>
              <a:t>-PMF sol. </a:t>
            </a:r>
            <a:r>
              <a:rPr lang="de-CH" sz="1600" dirty="0" err="1">
                <a:solidFill>
                  <a:schemeClr val="tx1"/>
                </a:solidFill>
              </a:rPr>
              <a:t>s</a:t>
            </a:r>
            <a:r>
              <a:rPr lang="de-CH" sz="1600" dirty="0" err="1" smtClean="0">
                <a:solidFill>
                  <a:schemeClr val="tx1"/>
                </a:solidFill>
              </a:rPr>
              <a:t>uffer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from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rotational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ambiguity</a:t>
            </a:r>
            <a:endParaRPr lang="de-CH" sz="1600" dirty="0" smtClean="0">
              <a:solidFill>
                <a:schemeClr val="tx1"/>
              </a:solidFill>
            </a:endParaRPr>
          </a:p>
          <a:p>
            <a:r>
              <a:rPr lang="de-CH" sz="1600" dirty="0" smtClean="0">
                <a:solidFill>
                  <a:schemeClr val="tx1"/>
                </a:solidFill>
              </a:rPr>
              <a:t>-PMF sol. </a:t>
            </a:r>
            <a:r>
              <a:rPr lang="de-CH" sz="1600" dirty="0" err="1">
                <a:solidFill>
                  <a:schemeClr val="tx1"/>
                </a:solidFill>
              </a:rPr>
              <a:t>d</a:t>
            </a:r>
            <a:r>
              <a:rPr lang="de-CH" sz="1600" dirty="0" err="1" smtClean="0">
                <a:solidFill>
                  <a:schemeClr val="tx1"/>
                </a:solidFill>
              </a:rPr>
              <a:t>epend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strongly</a:t>
            </a:r>
            <a:r>
              <a:rPr lang="de-CH" sz="1600" dirty="0" smtClean="0">
                <a:solidFill>
                  <a:schemeClr val="tx1"/>
                </a:solidFill>
              </a:rPr>
              <a:t> on </a:t>
            </a:r>
            <a:r>
              <a:rPr lang="de-CH" sz="1600" dirty="0" err="1" smtClean="0">
                <a:solidFill>
                  <a:schemeClr val="tx1"/>
                </a:solidFill>
              </a:rPr>
              <a:t>uncertainty</a:t>
            </a:r>
            <a:endParaRPr lang="de-CH" sz="16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22" name="Objek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4995563"/>
              </p:ext>
            </p:extLst>
          </p:nvPr>
        </p:nvGraphicFramePr>
        <p:xfrm>
          <a:off x="6604862" y="5297357"/>
          <a:ext cx="2001877" cy="1037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4" name="Formel" r:id="rId3" imgW="1739900" imgH="914400" progId="Equation.3">
                  <p:embed/>
                </p:oleObj>
              </mc:Choice>
              <mc:Fallback>
                <p:oleObj name="Formel" r:id="rId3" imgW="1739900" imgH="914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4862" y="5297357"/>
                        <a:ext cx="2001877" cy="10371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k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5174435"/>
              </p:ext>
            </p:extLst>
          </p:nvPr>
        </p:nvGraphicFramePr>
        <p:xfrm>
          <a:off x="4192460" y="5815909"/>
          <a:ext cx="1884407" cy="3587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5" name="Formel" r:id="rId5" imgW="1447800" imgH="279400" progId="Equation.3">
                  <p:embed/>
                </p:oleObj>
              </mc:Choice>
              <mc:Fallback>
                <p:oleObj name="Formel" r:id="rId5" imgW="14478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2460" y="5815909"/>
                        <a:ext cx="1884407" cy="3587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hteck 23"/>
          <p:cNvSpPr/>
          <p:nvPr/>
        </p:nvSpPr>
        <p:spPr>
          <a:xfrm>
            <a:off x="408874" y="5563609"/>
            <a:ext cx="1871536" cy="800580"/>
          </a:xfrm>
          <a:prstGeom prst="rect">
            <a:avLst/>
          </a:prstGeom>
          <a:gradFill>
            <a:gsLst>
              <a:gs pos="56000">
                <a:schemeClr val="accent6">
                  <a:alpha val="50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Explore</a:t>
            </a: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solution</a:t>
            </a: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space</a:t>
            </a:r>
            <a:endParaRPr lang="de-CH" sz="1600" b="1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25" name="Pfeil nach unten 24"/>
          <p:cNvSpPr/>
          <p:nvPr/>
        </p:nvSpPr>
        <p:spPr>
          <a:xfrm rot="16200000">
            <a:off x="4432666" y="765914"/>
            <a:ext cx="389237" cy="1884406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Textfeld 26"/>
          <p:cNvSpPr txBox="1"/>
          <p:nvPr/>
        </p:nvSpPr>
        <p:spPr>
          <a:xfrm>
            <a:off x="3799986" y="924342"/>
            <a:ext cx="1541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b</a:t>
            </a:r>
            <a:r>
              <a:rPr lang="de-CH" b="1" dirty="0" smtClean="0"/>
              <a:t>ilinear PMF </a:t>
            </a:r>
            <a:r>
              <a:rPr lang="de-CH" b="1" dirty="0" err="1" smtClean="0"/>
              <a:t>runs</a:t>
            </a:r>
            <a:endParaRPr lang="de-CH" b="1" dirty="0"/>
          </a:p>
        </p:txBody>
      </p:sp>
      <p:sp>
        <p:nvSpPr>
          <p:cNvPr id="28" name="Geschweifte Klammer links 27"/>
          <p:cNvSpPr/>
          <p:nvPr/>
        </p:nvSpPr>
        <p:spPr>
          <a:xfrm rot="5400000">
            <a:off x="4349582" y="-1968481"/>
            <a:ext cx="426308" cy="9144000"/>
          </a:xfrm>
          <a:prstGeom prst="leftBrace">
            <a:avLst>
              <a:gd name="adj1" fmla="val 8333"/>
              <a:gd name="adj2" fmla="val 49865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3" name="Abgerundetes Rechteck 32"/>
          <p:cNvSpPr/>
          <p:nvPr/>
        </p:nvSpPr>
        <p:spPr>
          <a:xfrm>
            <a:off x="1223097" y="1069993"/>
            <a:ext cx="2120994" cy="136691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smtClean="0"/>
              <a:t>&gt;2 variables</a:t>
            </a:r>
          </a:p>
          <a:p>
            <a:pPr algn="ctr"/>
            <a:r>
              <a:rPr lang="de-CH" sz="2000" b="1" dirty="0" err="1"/>
              <a:t>m</a:t>
            </a:r>
            <a:r>
              <a:rPr lang="de-CH" sz="2000" b="1" dirty="0" err="1" smtClean="0"/>
              <a:t>easured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over</a:t>
            </a:r>
            <a:r>
              <a:rPr lang="de-CH" sz="2000" b="1" dirty="0" smtClean="0"/>
              <a:t> time</a:t>
            </a:r>
            <a:endParaRPr lang="de-CH" sz="2000" b="1" dirty="0"/>
          </a:p>
        </p:txBody>
      </p:sp>
      <p:sp>
        <p:nvSpPr>
          <p:cNvPr id="35" name="Abgerundetes Rechteck 34"/>
          <p:cNvSpPr/>
          <p:nvPr/>
        </p:nvSpPr>
        <p:spPr>
          <a:xfrm>
            <a:off x="5910478" y="1069992"/>
            <a:ext cx="2120994" cy="1366917"/>
          </a:xfrm>
          <a:prstGeom prst="roundRect">
            <a:avLst/>
          </a:prstGeom>
          <a:solidFill>
            <a:schemeClr val="accent1"/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 smtClean="0"/>
              <a:t>Environmentally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reasonable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solution</a:t>
            </a:r>
            <a:endParaRPr lang="de-CH" sz="2000" b="1" dirty="0"/>
          </a:p>
        </p:txBody>
      </p:sp>
      <p:sp>
        <p:nvSpPr>
          <p:cNvPr id="36" name="Rechteck 35"/>
          <p:cNvSpPr/>
          <p:nvPr/>
        </p:nvSpPr>
        <p:spPr>
          <a:xfrm>
            <a:off x="3600242" y="2001396"/>
            <a:ext cx="784654" cy="450551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solidFill>
              <a:schemeClr val="accent6">
                <a:alpha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500" b="1" dirty="0" err="1" smtClean="0">
                <a:latin typeface="Arial Narrow" panose="020B0606020202030204" pitchFamily="34" charset="0"/>
              </a:rPr>
              <a:t>SoFi</a:t>
            </a:r>
            <a:r>
              <a:rPr lang="de-CH" sz="1500" b="1" dirty="0" smtClean="0">
                <a:latin typeface="Arial Narrow" panose="020B0606020202030204" pitchFamily="34" charset="0"/>
              </a:rPr>
              <a:t> 5.0 </a:t>
            </a:r>
            <a:endParaRPr lang="de-CH" sz="1500" b="1" dirty="0">
              <a:latin typeface="Arial Narrow" panose="020B0606020202030204" pitchFamily="34" charset="0"/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4742337" y="2001395"/>
            <a:ext cx="784654" cy="450551"/>
          </a:xfrm>
          <a:prstGeom prst="rect">
            <a:avLst/>
          </a:prstGeom>
          <a:solidFill>
            <a:schemeClr val="accent2">
              <a:lumMod val="75000"/>
              <a:alpha val="50000"/>
            </a:schemeClr>
          </a:solidFill>
          <a:ln>
            <a:solidFill>
              <a:schemeClr val="accent2">
                <a:alpha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500" b="1" dirty="0" err="1" smtClean="0">
                <a:latin typeface="Arial Narrow" panose="020B0606020202030204" pitchFamily="34" charset="0"/>
              </a:rPr>
              <a:t>future</a:t>
            </a:r>
            <a:r>
              <a:rPr lang="de-CH" sz="1500" b="1" dirty="0" smtClean="0">
                <a:latin typeface="Arial Narrow" panose="020B0606020202030204" pitchFamily="34" charset="0"/>
              </a:rPr>
              <a:t> </a:t>
            </a:r>
            <a:endParaRPr lang="de-CH" sz="15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85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22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Model – Positive Matrix Factorization (PMF)</a:t>
            </a:r>
          </a:p>
        </p:txBody>
      </p:sp>
      <p:cxnSp>
        <p:nvCxnSpPr>
          <p:cNvPr id="12" name="Gerader Verbinder 11"/>
          <p:cNvCxnSpPr/>
          <p:nvPr/>
        </p:nvCxnSpPr>
        <p:spPr>
          <a:xfrm>
            <a:off x="9728" y="6497238"/>
            <a:ext cx="913913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Inhaltsplatzhalter 2"/>
          <p:cNvSpPr>
            <a:spLocks noGrp="1"/>
          </p:cNvSpPr>
          <p:nvPr>
            <p:ph idx="1"/>
          </p:nvPr>
        </p:nvSpPr>
        <p:spPr>
          <a:xfrm>
            <a:off x="3013484" y="3026065"/>
            <a:ext cx="6126765" cy="2910540"/>
          </a:xfrm>
        </p:spPr>
        <p:txBody>
          <a:bodyPr>
            <a:noAutofit/>
          </a:bodyPr>
          <a:lstStyle/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smtClean="0">
                <a:latin typeface="Arial Narrow" pitchFamily="34" charset="0"/>
              </a:rPr>
              <a:t>Solution </a:t>
            </a:r>
            <a:r>
              <a:rPr lang="de-CH" altLang="de-DE" sz="2500" b="1" dirty="0" err="1" smtClean="0">
                <a:latin typeface="Arial Narrow" pitchFamily="34" charset="0"/>
              </a:rPr>
              <a:t>space</a:t>
            </a:r>
            <a:endParaRPr lang="de-CH" altLang="de-DE" sz="2500" b="1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altLang="de-DE" sz="2000" dirty="0" smtClean="0">
                <a:latin typeface="Arial Narrow" pitchFamily="34" charset="0"/>
              </a:rPr>
              <a:t>Individual </a:t>
            </a:r>
            <a:r>
              <a:rPr lang="de-CH" altLang="de-DE" sz="2000" dirty="0" err="1" smtClean="0">
                <a:latin typeface="Arial Narrow" pitchFamily="34" charset="0"/>
              </a:rPr>
              <a:t>fpeak</a:t>
            </a:r>
            <a:r>
              <a:rPr lang="de-CH" altLang="de-DE" sz="2000" dirty="0" smtClean="0">
                <a:latin typeface="Arial Narrow" pitchFamily="34" charset="0"/>
              </a:rPr>
              <a:t> (</a:t>
            </a:r>
            <a:r>
              <a:rPr lang="de-CH" altLang="de-DE" sz="2000" dirty="0" smtClean="0">
                <a:latin typeface="Arial Narrow" pitchFamily="34" charset="0"/>
                <a:sym typeface="Symbol" panose="05050102010706020507" pitchFamily="18" charset="2"/>
              </a:rPr>
              <a:t>) </a:t>
            </a:r>
            <a:r>
              <a:rPr lang="de-CH" altLang="de-DE" sz="2000" dirty="0" err="1" smtClean="0">
                <a:latin typeface="Arial Narrow" pitchFamily="34" charset="0"/>
              </a:rPr>
              <a:t>technique</a:t>
            </a:r>
            <a:endParaRPr lang="de-CH" altLang="de-DE" sz="2000" dirty="0">
              <a:latin typeface="Arial Narrow" pitchFamily="34" charset="0"/>
            </a:endParaRPr>
          </a:p>
          <a:p>
            <a:pPr marL="1094400" lvl="1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Rotations can be chosen</a:t>
            </a:r>
          </a:p>
          <a:p>
            <a:pPr marL="1094400" lvl="1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Advantage: all rotations are accessible</a:t>
            </a:r>
          </a:p>
          <a:p>
            <a:pPr marL="1094400" lvl="1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Disadvantage: rotations cannot always be fully predicted, weak </a:t>
            </a: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estimation of the rotational uncertainty</a:t>
            </a:r>
            <a:endParaRPr lang="en-US" altLang="de-DE" sz="1600" dirty="0" smtClean="0">
              <a:latin typeface="Arial Narrow" pitchFamily="34" charset="0"/>
              <a:sym typeface="Wingdings" pitchFamily="2" charset="2"/>
            </a:endParaRPr>
          </a:p>
          <a:p>
            <a:pPr marL="637200" lvl="1" indent="0">
              <a:lnSpc>
                <a:spcPct val="100000"/>
              </a:lnSpc>
              <a:buNone/>
            </a:pP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e.g</a:t>
            </a:r>
            <a:r>
              <a:rPr lang="en-US" altLang="de-DE" sz="1600" dirty="0">
                <a:latin typeface="Arial Narrow" pitchFamily="34" charset="0"/>
                <a:sym typeface="Wingdings" pitchFamily="2" charset="2"/>
              </a:rPr>
              <a:t>. three </a:t>
            </a: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factors</a:t>
            </a:r>
          </a:p>
        </p:txBody>
      </p:sp>
      <p:sp>
        <p:nvSpPr>
          <p:cNvPr id="18" name="Ellipse 17"/>
          <p:cNvSpPr/>
          <p:nvPr/>
        </p:nvSpPr>
        <p:spPr>
          <a:xfrm>
            <a:off x="467312" y="2814896"/>
            <a:ext cx="1754660" cy="855061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smtClean="0"/>
              <a:t>II.</a:t>
            </a:r>
          </a:p>
          <a:p>
            <a:pPr algn="ctr"/>
            <a:r>
              <a:rPr lang="de-CH" b="1" dirty="0" err="1" smtClean="0"/>
              <a:t>solution</a:t>
            </a:r>
            <a:r>
              <a:rPr lang="de-CH" b="1" dirty="0" smtClean="0"/>
              <a:t> </a:t>
            </a:r>
            <a:r>
              <a:rPr lang="de-CH" b="1" dirty="0" err="1" smtClean="0"/>
              <a:t>space</a:t>
            </a:r>
            <a:endParaRPr lang="de-CH" b="1" dirty="0"/>
          </a:p>
        </p:txBody>
      </p:sp>
      <p:sp>
        <p:nvSpPr>
          <p:cNvPr id="19" name="Rechteck 18"/>
          <p:cNvSpPr/>
          <p:nvPr/>
        </p:nvSpPr>
        <p:spPr>
          <a:xfrm>
            <a:off x="335220" y="3984817"/>
            <a:ext cx="1945190" cy="1439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1600" dirty="0" smtClean="0">
                <a:solidFill>
                  <a:schemeClr val="tx1"/>
                </a:solidFill>
              </a:rPr>
              <a:t>-PMF sol. </a:t>
            </a:r>
            <a:r>
              <a:rPr lang="de-CH" sz="1600" dirty="0" err="1">
                <a:solidFill>
                  <a:schemeClr val="tx1"/>
                </a:solidFill>
              </a:rPr>
              <a:t>s</a:t>
            </a:r>
            <a:r>
              <a:rPr lang="de-CH" sz="1600" dirty="0" err="1" smtClean="0">
                <a:solidFill>
                  <a:schemeClr val="tx1"/>
                </a:solidFill>
              </a:rPr>
              <a:t>uffer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from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rotational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ambiguity</a:t>
            </a:r>
            <a:endParaRPr lang="de-CH" sz="1600" dirty="0" smtClean="0">
              <a:solidFill>
                <a:schemeClr val="tx1"/>
              </a:solidFill>
            </a:endParaRPr>
          </a:p>
          <a:p>
            <a:r>
              <a:rPr lang="de-CH" sz="1600" dirty="0" smtClean="0">
                <a:solidFill>
                  <a:schemeClr val="tx1"/>
                </a:solidFill>
              </a:rPr>
              <a:t>-PMF sol. </a:t>
            </a:r>
            <a:r>
              <a:rPr lang="de-CH" sz="1600" dirty="0" err="1">
                <a:solidFill>
                  <a:schemeClr val="tx1"/>
                </a:solidFill>
              </a:rPr>
              <a:t>d</a:t>
            </a:r>
            <a:r>
              <a:rPr lang="de-CH" sz="1600" dirty="0" err="1" smtClean="0">
                <a:solidFill>
                  <a:schemeClr val="tx1"/>
                </a:solidFill>
              </a:rPr>
              <a:t>epend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strongly</a:t>
            </a:r>
            <a:r>
              <a:rPr lang="de-CH" sz="1600" dirty="0" smtClean="0">
                <a:solidFill>
                  <a:schemeClr val="tx1"/>
                </a:solidFill>
              </a:rPr>
              <a:t> on </a:t>
            </a:r>
            <a:r>
              <a:rPr lang="de-CH" sz="1600" dirty="0" err="1" smtClean="0">
                <a:solidFill>
                  <a:schemeClr val="tx1"/>
                </a:solidFill>
              </a:rPr>
              <a:t>uncertainty</a:t>
            </a:r>
            <a:endParaRPr lang="de-CH" sz="16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23" name="Objekt 22"/>
          <p:cNvGraphicFramePr>
            <a:graphicFrameLocks noChangeAspect="1"/>
          </p:cNvGraphicFramePr>
          <p:nvPr>
            <p:extLst/>
          </p:nvPr>
        </p:nvGraphicFramePr>
        <p:xfrm>
          <a:off x="4192460" y="5815909"/>
          <a:ext cx="1884407" cy="3587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50" name="Formel" r:id="rId3" imgW="1447800" imgH="279400" progId="Equation.3">
                  <p:embed/>
                </p:oleObj>
              </mc:Choice>
              <mc:Fallback>
                <p:oleObj name="Formel" r:id="rId3" imgW="14478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2460" y="5815909"/>
                        <a:ext cx="1884407" cy="3587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k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8922078"/>
              </p:ext>
            </p:extLst>
          </p:nvPr>
        </p:nvGraphicFramePr>
        <p:xfrm>
          <a:off x="7014223" y="5298501"/>
          <a:ext cx="1610793" cy="1019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51" name="Formel" r:id="rId5" imgW="1244520" imgH="799920" progId="Equation.3">
                  <p:embed/>
                </p:oleObj>
              </mc:Choice>
              <mc:Fallback>
                <p:oleObj name="Formel" r:id="rId5" imgW="1244520" imgH="799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4223" y="5298501"/>
                        <a:ext cx="1610793" cy="10191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hteck 23"/>
          <p:cNvSpPr/>
          <p:nvPr/>
        </p:nvSpPr>
        <p:spPr>
          <a:xfrm>
            <a:off x="408874" y="5563609"/>
            <a:ext cx="1871536" cy="800580"/>
          </a:xfrm>
          <a:prstGeom prst="rect">
            <a:avLst/>
          </a:prstGeom>
          <a:gradFill>
            <a:gsLst>
              <a:gs pos="56000">
                <a:schemeClr val="accent6">
                  <a:alpha val="50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Explore</a:t>
            </a: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solution</a:t>
            </a: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space</a:t>
            </a:r>
            <a:endParaRPr lang="de-CH" sz="1600" b="1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25" name="Pfeil nach unten 24"/>
          <p:cNvSpPr/>
          <p:nvPr/>
        </p:nvSpPr>
        <p:spPr>
          <a:xfrm rot="16200000">
            <a:off x="4432666" y="765914"/>
            <a:ext cx="389237" cy="1884406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Textfeld 26"/>
          <p:cNvSpPr txBox="1"/>
          <p:nvPr/>
        </p:nvSpPr>
        <p:spPr>
          <a:xfrm>
            <a:off x="3799986" y="924342"/>
            <a:ext cx="1541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b</a:t>
            </a:r>
            <a:r>
              <a:rPr lang="de-CH" b="1" dirty="0" smtClean="0"/>
              <a:t>ilinear PMF </a:t>
            </a:r>
            <a:r>
              <a:rPr lang="de-CH" b="1" dirty="0" err="1" smtClean="0"/>
              <a:t>runs</a:t>
            </a:r>
            <a:endParaRPr lang="de-CH" b="1" dirty="0"/>
          </a:p>
        </p:txBody>
      </p:sp>
      <p:sp>
        <p:nvSpPr>
          <p:cNvPr id="28" name="Geschweifte Klammer links 27"/>
          <p:cNvSpPr/>
          <p:nvPr/>
        </p:nvSpPr>
        <p:spPr>
          <a:xfrm rot="5400000">
            <a:off x="4349582" y="-1968481"/>
            <a:ext cx="426308" cy="9144000"/>
          </a:xfrm>
          <a:prstGeom prst="leftBrace">
            <a:avLst>
              <a:gd name="adj1" fmla="val 8333"/>
              <a:gd name="adj2" fmla="val 49865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3" name="Abgerundetes Rechteck 32"/>
          <p:cNvSpPr/>
          <p:nvPr/>
        </p:nvSpPr>
        <p:spPr>
          <a:xfrm>
            <a:off x="1223097" y="1069993"/>
            <a:ext cx="2120994" cy="136691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smtClean="0"/>
              <a:t>&gt;2 variables</a:t>
            </a:r>
          </a:p>
          <a:p>
            <a:pPr algn="ctr"/>
            <a:r>
              <a:rPr lang="de-CH" sz="2000" b="1" dirty="0" err="1"/>
              <a:t>m</a:t>
            </a:r>
            <a:r>
              <a:rPr lang="de-CH" sz="2000" b="1" dirty="0" err="1" smtClean="0"/>
              <a:t>easured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over</a:t>
            </a:r>
            <a:r>
              <a:rPr lang="de-CH" sz="2000" b="1" dirty="0" smtClean="0"/>
              <a:t> time</a:t>
            </a:r>
            <a:endParaRPr lang="de-CH" sz="2000" b="1" dirty="0"/>
          </a:p>
        </p:txBody>
      </p:sp>
      <p:sp>
        <p:nvSpPr>
          <p:cNvPr id="35" name="Abgerundetes Rechteck 34"/>
          <p:cNvSpPr/>
          <p:nvPr/>
        </p:nvSpPr>
        <p:spPr>
          <a:xfrm>
            <a:off x="5910478" y="1069992"/>
            <a:ext cx="2120994" cy="1366917"/>
          </a:xfrm>
          <a:prstGeom prst="roundRect">
            <a:avLst/>
          </a:prstGeom>
          <a:solidFill>
            <a:schemeClr val="accent1"/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 smtClean="0"/>
              <a:t>Environmentally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reasonable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solution</a:t>
            </a:r>
            <a:endParaRPr lang="de-CH" sz="2000" b="1" dirty="0"/>
          </a:p>
        </p:txBody>
      </p:sp>
      <p:sp>
        <p:nvSpPr>
          <p:cNvPr id="36" name="Rechteck 35"/>
          <p:cNvSpPr/>
          <p:nvPr/>
        </p:nvSpPr>
        <p:spPr>
          <a:xfrm>
            <a:off x="3600242" y="2001396"/>
            <a:ext cx="784654" cy="450551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solidFill>
              <a:schemeClr val="accent6">
                <a:alpha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500" b="1" dirty="0" err="1" smtClean="0">
                <a:latin typeface="Arial Narrow" panose="020B0606020202030204" pitchFamily="34" charset="0"/>
              </a:rPr>
              <a:t>SoFi</a:t>
            </a:r>
            <a:r>
              <a:rPr lang="de-CH" sz="1500" b="1" dirty="0" smtClean="0">
                <a:latin typeface="Arial Narrow" panose="020B0606020202030204" pitchFamily="34" charset="0"/>
              </a:rPr>
              <a:t> 5.0 </a:t>
            </a:r>
            <a:endParaRPr lang="de-CH" sz="1500" b="1" dirty="0">
              <a:latin typeface="Arial Narrow" panose="020B0606020202030204" pitchFamily="34" charset="0"/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4742337" y="2001395"/>
            <a:ext cx="784654" cy="450551"/>
          </a:xfrm>
          <a:prstGeom prst="rect">
            <a:avLst/>
          </a:prstGeom>
          <a:solidFill>
            <a:schemeClr val="accent2">
              <a:lumMod val="75000"/>
              <a:alpha val="50000"/>
            </a:schemeClr>
          </a:solidFill>
          <a:ln>
            <a:solidFill>
              <a:schemeClr val="accent2">
                <a:alpha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500" b="1" dirty="0" err="1" smtClean="0">
                <a:latin typeface="Arial Narrow" panose="020B0606020202030204" pitchFamily="34" charset="0"/>
              </a:rPr>
              <a:t>future</a:t>
            </a:r>
            <a:r>
              <a:rPr lang="de-CH" sz="1500" b="1" dirty="0" smtClean="0">
                <a:latin typeface="Arial Narrow" panose="020B0606020202030204" pitchFamily="34" charset="0"/>
              </a:rPr>
              <a:t> </a:t>
            </a:r>
            <a:endParaRPr lang="de-CH" sz="15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79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23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Model – Positive Matrix Factorization (PMF)</a:t>
            </a:r>
          </a:p>
        </p:txBody>
      </p:sp>
      <p:cxnSp>
        <p:nvCxnSpPr>
          <p:cNvPr id="12" name="Gerader Verbinder 11"/>
          <p:cNvCxnSpPr/>
          <p:nvPr/>
        </p:nvCxnSpPr>
        <p:spPr>
          <a:xfrm>
            <a:off x="9728" y="6497238"/>
            <a:ext cx="913913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Inhaltsplatzhalter 2"/>
          <p:cNvSpPr>
            <a:spLocks noGrp="1"/>
          </p:cNvSpPr>
          <p:nvPr>
            <p:ph idx="1"/>
          </p:nvPr>
        </p:nvSpPr>
        <p:spPr>
          <a:xfrm>
            <a:off x="3013484" y="3026065"/>
            <a:ext cx="6126765" cy="2910540"/>
          </a:xfrm>
        </p:spPr>
        <p:txBody>
          <a:bodyPr>
            <a:noAutofit/>
          </a:bodyPr>
          <a:lstStyle/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smtClean="0">
                <a:latin typeface="Arial Narrow" pitchFamily="34" charset="0"/>
              </a:rPr>
              <a:t>Solution </a:t>
            </a:r>
            <a:r>
              <a:rPr lang="de-CH" altLang="de-DE" sz="2500" b="1" dirty="0" err="1" smtClean="0">
                <a:latin typeface="Arial Narrow" pitchFamily="34" charset="0"/>
              </a:rPr>
              <a:t>space</a:t>
            </a:r>
            <a:endParaRPr lang="de-CH" altLang="de-DE" sz="2500" b="1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altLang="de-DE" sz="2000" dirty="0">
                <a:latin typeface="Arial Narrow" pitchFamily="34" charset="0"/>
              </a:rPr>
              <a:t>a</a:t>
            </a:r>
            <a:r>
              <a:rPr lang="de-CH" altLang="de-DE" sz="2000" dirty="0" smtClean="0">
                <a:latin typeface="Arial Narrow" pitchFamily="34" charset="0"/>
              </a:rPr>
              <a:t>-</a:t>
            </a:r>
            <a:r>
              <a:rPr lang="de-CH" altLang="de-DE" sz="2000" dirty="0" err="1" smtClean="0">
                <a:latin typeface="Arial Narrow" pitchFamily="34" charset="0"/>
              </a:rPr>
              <a:t>value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technique</a:t>
            </a:r>
            <a:r>
              <a:rPr lang="de-CH" altLang="de-DE" sz="2000" dirty="0" smtClean="0">
                <a:latin typeface="Arial Narrow" pitchFamily="34" charset="0"/>
              </a:rPr>
              <a:t> (fast </a:t>
            </a:r>
            <a:r>
              <a:rPr lang="de-CH" altLang="de-DE" sz="2000" dirty="0" err="1" smtClean="0">
                <a:latin typeface="Arial Narrow" pitchFamily="34" charset="0"/>
              </a:rPr>
              <a:t>and</a:t>
            </a:r>
            <a:r>
              <a:rPr lang="de-CH" altLang="de-DE" sz="2000" dirty="0" smtClean="0">
                <a:latin typeface="Arial Narrow" pitchFamily="34" charset="0"/>
              </a:rPr>
              <a:t> ME-2-controlled)</a:t>
            </a:r>
            <a:endParaRPr lang="de-CH" altLang="de-DE" sz="2000" dirty="0">
              <a:latin typeface="Arial Narrow" pitchFamily="34" charset="0"/>
            </a:endParaRPr>
          </a:p>
          <a:p>
            <a:pPr marL="1094400" lvl="1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en-US" altLang="de-DE" sz="1600" dirty="0">
                <a:latin typeface="Arial Narrow" pitchFamily="34" charset="0"/>
                <a:sym typeface="Wingdings" pitchFamily="2" charset="2"/>
              </a:rPr>
              <a:t>Full Q-space can potentially be </a:t>
            </a: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investigated</a:t>
            </a:r>
          </a:p>
          <a:p>
            <a:pPr marL="1094400" lvl="1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Advantage: easy </a:t>
            </a:r>
            <a:r>
              <a:rPr lang="en-US" altLang="de-DE" sz="1600" dirty="0">
                <a:latin typeface="Arial Narrow" pitchFamily="34" charset="0"/>
                <a:sym typeface="Wingdings" pitchFamily="2" charset="2"/>
              </a:rPr>
              <a:t>to perform and computationally inexpensive</a:t>
            </a:r>
            <a:endParaRPr lang="en-US" altLang="de-DE" sz="1600" dirty="0" smtClean="0">
              <a:latin typeface="Arial Narrow" pitchFamily="34" charset="0"/>
              <a:sym typeface="Wingdings" pitchFamily="2" charset="2"/>
            </a:endParaRPr>
          </a:p>
          <a:p>
            <a:pPr marL="1094400" lvl="1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Disadvantage: Sensitivity analysis on the constrained model variables (!!!</a:t>
            </a:r>
            <a:r>
              <a:rPr lang="en-US" altLang="de-DE" sz="1600" dirty="0">
                <a:latin typeface="Arial Narrow" pitchFamily="34" charset="0"/>
                <a:sym typeface="Wingdings" pitchFamily="2" charset="2"/>
              </a:rPr>
              <a:t> </a:t>
            </a: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p &gt; </a:t>
            </a: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1 </a:t>
            </a: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issue with the validation !!!)</a:t>
            </a:r>
          </a:p>
          <a:p>
            <a:pPr marL="637200" lvl="1" indent="0">
              <a:lnSpc>
                <a:spcPct val="100000"/>
              </a:lnSpc>
              <a:buNone/>
            </a:pP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e.g</a:t>
            </a:r>
            <a:r>
              <a:rPr lang="en-US" altLang="de-DE" sz="1600" dirty="0">
                <a:latin typeface="Arial Narrow" pitchFamily="34" charset="0"/>
                <a:sym typeface="Wingdings" pitchFamily="2" charset="2"/>
              </a:rPr>
              <a:t>. </a:t>
            </a: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a-value for </a:t>
            </a:r>
            <a:r>
              <a:rPr lang="en-US" altLang="de-DE" sz="1600" b="1" dirty="0">
                <a:latin typeface="Arial Narrow" pitchFamily="34" charset="0"/>
                <a:sym typeface="Wingdings" pitchFamily="2" charset="2"/>
              </a:rPr>
              <a:t>F</a:t>
            </a:r>
            <a:endParaRPr lang="en-US" altLang="de-DE" sz="1600" b="1" dirty="0" smtClean="0">
              <a:latin typeface="Arial Narrow" pitchFamily="34" charset="0"/>
              <a:sym typeface="Wingdings" pitchFamily="2" charset="2"/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467312" y="2814896"/>
            <a:ext cx="1754660" cy="855061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smtClean="0"/>
              <a:t>II.</a:t>
            </a:r>
          </a:p>
          <a:p>
            <a:pPr algn="ctr"/>
            <a:r>
              <a:rPr lang="de-CH" b="1" dirty="0" err="1" smtClean="0"/>
              <a:t>solution</a:t>
            </a:r>
            <a:r>
              <a:rPr lang="de-CH" b="1" dirty="0" smtClean="0"/>
              <a:t> </a:t>
            </a:r>
            <a:r>
              <a:rPr lang="de-CH" b="1" dirty="0" err="1" smtClean="0"/>
              <a:t>space</a:t>
            </a:r>
            <a:endParaRPr lang="de-CH" b="1" dirty="0"/>
          </a:p>
        </p:txBody>
      </p:sp>
      <p:sp>
        <p:nvSpPr>
          <p:cNvPr id="19" name="Rechteck 18"/>
          <p:cNvSpPr/>
          <p:nvPr/>
        </p:nvSpPr>
        <p:spPr>
          <a:xfrm>
            <a:off x="335220" y="3984817"/>
            <a:ext cx="1945190" cy="1439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1600" dirty="0" smtClean="0">
                <a:solidFill>
                  <a:schemeClr val="tx1"/>
                </a:solidFill>
              </a:rPr>
              <a:t>-PMF sol. </a:t>
            </a:r>
            <a:r>
              <a:rPr lang="de-CH" sz="1600" dirty="0" err="1">
                <a:solidFill>
                  <a:schemeClr val="tx1"/>
                </a:solidFill>
              </a:rPr>
              <a:t>s</a:t>
            </a:r>
            <a:r>
              <a:rPr lang="de-CH" sz="1600" dirty="0" err="1" smtClean="0">
                <a:solidFill>
                  <a:schemeClr val="tx1"/>
                </a:solidFill>
              </a:rPr>
              <a:t>uffer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from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rotational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ambiguity</a:t>
            </a:r>
            <a:endParaRPr lang="de-CH" sz="1600" dirty="0" smtClean="0">
              <a:solidFill>
                <a:schemeClr val="tx1"/>
              </a:solidFill>
            </a:endParaRPr>
          </a:p>
          <a:p>
            <a:r>
              <a:rPr lang="de-CH" sz="1600" dirty="0" smtClean="0">
                <a:solidFill>
                  <a:schemeClr val="tx1"/>
                </a:solidFill>
              </a:rPr>
              <a:t>-PMF sol. </a:t>
            </a:r>
            <a:r>
              <a:rPr lang="de-CH" sz="1600" dirty="0" err="1">
                <a:solidFill>
                  <a:schemeClr val="tx1"/>
                </a:solidFill>
              </a:rPr>
              <a:t>d</a:t>
            </a:r>
            <a:r>
              <a:rPr lang="de-CH" sz="1600" dirty="0" err="1" smtClean="0">
                <a:solidFill>
                  <a:schemeClr val="tx1"/>
                </a:solidFill>
              </a:rPr>
              <a:t>epend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strongly</a:t>
            </a:r>
            <a:r>
              <a:rPr lang="de-CH" sz="1600" dirty="0" smtClean="0">
                <a:solidFill>
                  <a:schemeClr val="tx1"/>
                </a:solidFill>
              </a:rPr>
              <a:t> on </a:t>
            </a:r>
            <a:r>
              <a:rPr lang="de-CH" sz="1600" dirty="0" err="1" smtClean="0">
                <a:solidFill>
                  <a:schemeClr val="tx1"/>
                </a:solidFill>
              </a:rPr>
              <a:t>uncertainty</a:t>
            </a:r>
            <a:endParaRPr lang="de-CH" sz="1600" dirty="0" smtClean="0">
              <a:solidFill>
                <a:schemeClr val="tx1"/>
              </a:solidFill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408874" y="5563609"/>
            <a:ext cx="1871536" cy="800580"/>
          </a:xfrm>
          <a:prstGeom prst="rect">
            <a:avLst/>
          </a:prstGeom>
          <a:gradFill>
            <a:gsLst>
              <a:gs pos="56000">
                <a:schemeClr val="accent6">
                  <a:alpha val="50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Explore</a:t>
            </a: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solution</a:t>
            </a: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space</a:t>
            </a:r>
            <a:endParaRPr lang="de-CH" sz="1600" b="1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graphicFrame>
        <p:nvGraphicFramePr>
          <p:cNvPr id="24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8025022"/>
              </p:ext>
            </p:extLst>
          </p:nvPr>
        </p:nvGraphicFramePr>
        <p:xfrm>
          <a:off x="4050249" y="5745276"/>
          <a:ext cx="1890713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61" name="Formel" r:id="rId3" imgW="1218960" imgH="253800" progId="Equation.3">
                  <p:embed/>
                </p:oleObj>
              </mc:Choice>
              <mc:Fallback>
                <p:oleObj name="Formel" r:id="rId3" imgW="121896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0249" y="5745276"/>
                        <a:ext cx="1890713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1" name="Gerade Verbindung mit Pfeil 40"/>
          <p:cNvCxnSpPr/>
          <p:nvPr/>
        </p:nvCxnSpPr>
        <p:spPr bwMode="auto">
          <a:xfrm>
            <a:off x="6345120" y="5398472"/>
            <a:ext cx="0" cy="101746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/>
          </a:ln>
          <a:effectLst/>
        </p:spPr>
      </p:cxnSp>
      <p:sp>
        <p:nvSpPr>
          <p:cNvPr id="42" name="Pfeil nach unten 41"/>
          <p:cNvSpPr/>
          <p:nvPr/>
        </p:nvSpPr>
        <p:spPr>
          <a:xfrm rot="16200000">
            <a:off x="4432666" y="765914"/>
            <a:ext cx="389237" cy="1884406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3" name="Textfeld 42"/>
          <p:cNvSpPr txBox="1"/>
          <p:nvPr/>
        </p:nvSpPr>
        <p:spPr>
          <a:xfrm>
            <a:off x="3799986" y="924342"/>
            <a:ext cx="1541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b</a:t>
            </a:r>
            <a:r>
              <a:rPr lang="de-CH" b="1" dirty="0" smtClean="0"/>
              <a:t>ilinear PMF </a:t>
            </a:r>
            <a:r>
              <a:rPr lang="de-CH" b="1" dirty="0" err="1" smtClean="0"/>
              <a:t>runs</a:t>
            </a:r>
            <a:endParaRPr lang="de-CH" b="1" dirty="0"/>
          </a:p>
        </p:txBody>
      </p:sp>
      <p:sp>
        <p:nvSpPr>
          <p:cNvPr id="44" name="Geschweifte Klammer links 43"/>
          <p:cNvSpPr/>
          <p:nvPr/>
        </p:nvSpPr>
        <p:spPr>
          <a:xfrm rot="5400000">
            <a:off x="4349582" y="-1968481"/>
            <a:ext cx="426308" cy="9144000"/>
          </a:xfrm>
          <a:prstGeom prst="leftBrace">
            <a:avLst>
              <a:gd name="adj1" fmla="val 8333"/>
              <a:gd name="adj2" fmla="val 49865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5" name="Abgerundetes Rechteck 44"/>
          <p:cNvSpPr/>
          <p:nvPr/>
        </p:nvSpPr>
        <p:spPr>
          <a:xfrm>
            <a:off x="1223097" y="1069993"/>
            <a:ext cx="2120994" cy="136691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smtClean="0"/>
              <a:t>&gt;2 variables</a:t>
            </a:r>
          </a:p>
          <a:p>
            <a:pPr algn="ctr"/>
            <a:r>
              <a:rPr lang="de-CH" sz="2000" b="1" dirty="0" err="1"/>
              <a:t>m</a:t>
            </a:r>
            <a:r>
              <a:rPr lang="de-CH" sz="2000" b="1" dirty="0" err="1" smtClean="0"/>
              <a:t>easured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over</a:t>
            </a:r>
            <a:r>
              <a:rPr lang="de-CH" sz="2000" b="1" dirty="0" smtClean="0"/>
              <a:t> time</a:t>
            </a:r>
            <a:endParaRPr lang="de-CH" sz="2000" b="1" dirty="0"/>
          </a:p>
        </p:txBody>
      </p:sp>
      <p:sp>
        <p:nvSpPr>
          <p:cNvPr id="46" name="Abgerundetes Rechteck 45"/>
          <p:cNvSpPr/>
          <p:nvPr/>
        </p:nvSpPr>
        <p:spPr>
          <a:xfrm>
            <a:off x="5910478" y="1069992"/>
            <a:ext cx="2120994" cy="1366917"/>
          </a:xfrm>
          <a:prstGeom prst="roundRect">
            <a:avLst/>
          </a:prstGeom>
          <a:solidFill>
            <a:schemeClr val="accent1"/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 smtClean="0"/>
              <a:t>Environmentally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reasonable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solution</a:t>
            </a:r>
            <a:endParaRPr lang="de-CH" sz="2000" b="1" dirty="0"/>
          </a:p>
        </p:txBody>
      </p:sp>
      <p:sp>
        <p:nvSpPr>
          <p:cNvPr id="47" name="Rechteck 46"/>
          <p:cNvSpPr/>
          <p:nvPr/>
        </p:nvSpPr>
        <p:spPr>
          <a:xfrm>
            <a:off x="3600242" y="2001396"/>
            <a:ext cx="784654" cy="450551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solidFill>
              <a:schemeClr val="accent6">
                <a:alpha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500" b="1" dirty="0" err="1" smtClean="0">
                <a:latin typeface="Arial Narrow" panose="020B0606020202030204" pitchFamily="34" charset="0"/>
              </a:rPr>
              <a:t>SoFi</a:t>
            </a:r>
            <a:r>
              <a:rPr lang="de-CH" sz="1500" b="1" dirty="0" smtClean="0">
                <a:latin typeface="Arial Narrow" panose="020B0606020202030204" pitchFamily="34" charset="0"/>
              </a:rPr>
              <a:t> 5.0 </a:t>
            </a:r>
            <a:endParaRPr lang="de-CH" sz="1500" b="1" dirty="0">
              <a:latin typeface="Arial Narrow" panose="020B0606020202030204" pitchFamily="34" charset="0"/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4742337" y="2001395"/>
            <a:ext cx="784654" cy="450551"/>
          </a:xfrm>
          <a:prstGeom prst="rect">
            <a:avLst/>
          </a:prstGeom>
          <a:solidFill>
            <a:schemeClr val="accent2">
              <a:lumMod val="75000"/>
              <a:alpha val="50000"/>
            </a:schemeClr>
          </a:solidFill>
          <a:ln>
            <a:solidFill>
              <a:schemeClr val="accent2">
                <a:alpha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500" b="1" dirty="0" err="1" smtClean="0">
                <a:latin typeface="Arial Narrow" panose="020B0606020202030204" pitchFamily="34" charset="0"/>
              </a:rPr>
              <a:t>future</a:t>
            </a:r>
            <a:r>
              <a:rPr lang="de-CH" sz="1500" b="1" dirty="0" smtClean="0">
                <a:latin typeface="Arial Narrow" panose="020B0606020202030204" pitchFamily="34" charset="0"/>
              </a:rPr>
              <a:t> </a:t>
            </a:r>
            <a:endParaRPr lang="de-CH" sz="1500" b="1" dirty="0">
              <a:latin typeface="Arial Narrow" panose="020B0606020202030204" pitchFamily="34" charset="0"/>
            </a:endParaRPr>
          </a:p>
        </p:txBody>
      </p:sp>
      <p:cxnSp>
        <p:nvCxnSpPr>
          <p:cNvPr id="49" name="Gerade Verbindung mit Pfeil 48"/>
          <p:cNvCxnSpPr/>
          <p:nvPr/>
        </p:nvCxnSpPr>
        <p:spPr bwMode="auto">
          <a:xfrm flipH="1">
            <a:off x="6360326" y="6406452"/>
            <a:ext cx="1888510" cy="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/>
          </a:ln>
          <a:effectLst/>
        </p:spPr>
      </p:cxnSp>
      <p:sp>
        <p:nvSpPr>
          <p:cNvPr id="13" name="Textfeld 12"/>
          <p:cNvSpPr txBox="1"/>
          <p:nvPr/>
        </p:nvSpPr>
        <p:spPr>
          <a:xfrm>
            <a:off x="6181392" y="5043390"/>
            <a:ext cx="327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Q</a:t>
            </a:r>
            <a:endParaRPr lang="de-CH" dirty="0"/>
          </a:p>
        </p:txBody>
      </p:sp>
      <p:sp>
        <p:nvSpPr>
          <p:cNvPr id="50" name="Textfeld 49"/>
          <p:cNvSpPr txBox="1"/>
          <p:nvPr/>
        </p:nvSpPr>
        <p:spPr>
          <a:xfrm>
            <a:off x="8244808" y="6180207"/>
            <a:ext cx="908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latin typeface="Arial Narrow" panose="020B0606020202030204" pitchFamily="34" charset="0"/>
              </a:rPr>
              <a:t>a-</a:t>
            </a:r>
            <a:r>
              <a:rPr lang="de-CH" dirty="0" err="1" smtClean="0">
                <a:latin typeface="Arial Narrow" panose="020B0606020202030204" pitchFamily="34" charset="0"/>
              </a:rPr>
              <a:t>value</a:t>
            </a:r>
            <a:endParaRPr lang="de-CH" dirty="0">
              <a:latin typeface="Arial Narrow" panose="020B0606020202030204" pitchFamily="34" charset="0"/>
            </a:endParaRPr>
          </a:p>
        </p:txBody>
      </p:sp>
      <p:sp>
        <p:nvSpPr>
          <p:cNvPr id="14" name="Freihandform 13"/>
          <p:cNvSpPr/>
          <p:nvPr/>
        </p:nvSpPr>
        <p:spPr>
          <a:xfrm>
            <a:off x="6422976" y="5572897"/>
            <a:ext cx="1602742" cy="651839"/>
          </a:xfrm>
          <a:custGeom>
            <a:avLst/>
            <a:gdLst>
              <a:gd name="connsiteX0" fmla="*/ 1602742 w 1602742"/>
              <a:gd name="connsiteY0" fmla="*/ 642551 h 651839"/>
              <a:gd name="connsiteX1" fmla="*/ 1213504 w 1602742"/>
              <a:gd name="connsiteY1" fmla="*/ 648729 h 651839"/>
              <a:gd name="connsiteX2" fmla="*/ 941655 w 1602742"/>
              <a:gd name="connsiteY2" fmla="*/ 599302 h 651839"/>
              <a:gd name="connsiteX3" fmla="*/ 700699 w 1602742"/>
              <a:gd name="connsiteY3" fmla="*/ 500448 h 651839"/>
              <a:gd name="connsiteX4" fmla="*/ 422672 w 1602742"/>
              <a:gd name="connsiteY4" fmla="*/ 395416 h 651839"/>
              <a:gd name="connsiteX5" fmla="*/ 280569 w 1602742"/>
              <a:gd name="connsiteY5" fmla="*/ 308918 h 651839"/>
              <a:gd name="connsiteX6" fmla="*/ 200250 w 1602742"/>
              <a:gd name="connsiteY6" fmla="*/ 240956 h 651839"/>
              <a:gd name="connsiteX7" fmla="*/ 58147 w 1602742"/>
              <a:gd name="connsiteY7" fmla="*/ 129746 h 651839"/>
              <a:gd name="connsiteX8" fmla="*/ 2542 w 1602742"/>
              <a:gd name="connsiteY8" fmla="*/ 43248 h 651839"/>
              <a:gd name="connsiteX9" fmla="*/ 8720 w 1602742"/>
              <a:gd name="connsiteY9" fmla="*/ 0 h 651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02742" h="651839">
                <a:moveTo>
                  <a:pt x="1602742" y="642551"/>
                </a:moveTo>
                <a:cubicBezTo>
                  <a:pt x="1463213" y="649244"/>
                  <a:pt x="1323685" y="655937"/>
                  <a:pt x="1213504" y="648729"/>
                </a:cubicBezTo>
                <a:cubicBezTo>
                  <a:pt x="1103323" y="641521"/>
                  <a:pt x="1027122" y="624015"/>
                  <a:pt x="941655" y="599302"/>
                </a:cubicBezTo>
                <a:cubicBezTo>
                  <a:pt x="856187" y="574588"/>
                  <a:pt x="787196" y="534429"/>
                  <a:pt x="700699" y="500448"/>
                </a:cubicBezTo>
                <a:cubicBezTo>
                  <a:pt x="614202" y="466467"/>
                  <a:pt x="492694" y="427338"/>
                  <a:pt x="422672" y="395416"/>
                </a:cubicBezTo>
                <a:cubicBezTo>
                  <a:pt x="352650" y="363494"/>
                  <a:pt x="317639" y="334661"/>
                  <a:pt x="280569" y="308918"/>
                </a:cubicBezTo>
                <a:cubicBezTo>
                  <a:pt x="243499" y="283175"/>
                  <a:pt x="237320" y="270818"/>
                  <a:pt x="200250" y="240956"/>
                </a:cubicBezTo>
                <a:cubicBezTo>
                  <a:pt x="163180" y="211094"/>
                  <a:pt x="91098" y="162697"/>
                  <a:pt x="58147" y="129746"/>
                </a:cubicBezTo>
                <a:cubicBezTo>
                  <a:pt x="25196" y="96795"/>
                  <a:pt x="10780" y="64872"/>
                  <a:pt x="2542" y="43248"/>
                </a:cubicBezTo>
                <a:cubicBezTo>
                  <a:pt x="-5696" y="21624"/>
                  <a:pt x="8720" y="0"/>
                  <a:pt x="8720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1" name="Textfeld 50"/>
          <p:cNvSpPr txBox="1"/>
          <p:nvPr/>
        </p:nvSpPr>
        <p:spPr>
          <a:xfrm>
            <a:off x="8025718" y="5541360"/>
            <a:ext cx="9493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err="1" smtClean="0">
                <a:latin typeface="Arial Narrow" panose="020B0606020202030204" pitchFamily="34" charset="0"/>
              </a:rPr>
              <a:t>unconstr</a:t>
            </a:r>
            <a:r>
              <a:rPr lang="de-CH" sz="1600" dirty="0" smtClean="0">
                <a:latin typeface="Arial Narrow" panose="020B0606020202030204" pitchFamily="34" charset="0"/>
              </a:rPr>
              <a:t>. PMF</a:t>
            </a:r>
            <a:endParaRPr lang="de-CH" sz="1600" dirty="0">
              <a:latin typeface="Arial Narrow" panose="020B0606020202030204" pitchFamily="34" charset="0"/>
            </a:endParaRPr>
          </a:p>
        </p:txBody>
      </p:sp>
      <p:sp>
        <p:nvSpPr>
          <p:cNvPr id="55" name="Sonne 54"/>
          <p:cNvSpPr/>
          <p:nvPr/>
        </p:nvSpPr>
        <p:spPr bwMode="auto">
          <a:xfrm>
            <a:off x="7108140" y="6004922"/>
            <a:ext cx="242427" cy="215112"/>
          </a:xfrm>
          <a:prstGeom prst="sun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8025717" y="5064163"/>
            <a:ext cx="9493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err="1">
                <a:latin typeface="Arial Narrow" panose="020B0606020202030204" pitchFamily="34" charset="0"/>
              </a:rPr>
              <a:t>g</a:t>
            </a:r>
            <a:r>
              <a:rPr lang="de-CH" sz="1600" dirty="0" err="1" smtClean="0">
                <a:latin typeface="Arial Narrow" panose="020B0606020202030204" pitchFamily="34" charset="0"/>
              </a:rPr>
              <a:t>ood</a:t>
            </a:r>
            <a:r>
              <a:rPr lang="de-CH" sz="1600" dirty="0" smtClean="0">
                <a:latin typeface="Arial Narrow" panose="020B0606020202030204" pitchFamily="34" charset="0"/>
              </a:rPr>
              <a:t> sol.</a:t>
            </a:r>
            <a:endParaRPr lang="de-CH" sz="1600" dirty="0">
              <a:latin typeface="Arial Narrow" panose="020B0606020202030204" pitchFamily="34" charset="0"/>
            </a:endParaRPr>
          </a:p>
        </p:txBody>
      </p:sp>
      <p:cxnSp>
        <p:nvCxnSpPr>
          <p:cNvPr id="17" name="Gerade Verbindung mit Pfeil 16"/>
          <p:cNvCxnSpPr>
            <a:stCxn id="56" idx="1"/>
          </p:cNvCxnSpPr>
          <p:nvPr/>
        </p:nvCxnSpPr>
        <p:spPr>
          <a:xfrm flipH="1">
            <a:off x="7300359" y="5233440"/>
            <a:ext cx="725358" cy="784470"/>
          </a:xfrm>
          <a:prstGeom prst="straightConnector1">
            <a:avLst/>
          </a:prstGeom>
          <a:ln w="19050">
            <a:solidFill>
              <a:schemeClr val="accent3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/>
          <p:cNvCxnSpPr>
            <a:stCxn id="51" idx="1"/>
          </p:cNvCxnSpPr>
          <p:nvPr/>
        </p:nvCxnSpPr>
        <p:spPr>
          <a:xfrm flipH="1">
            <a:off x="7567098" y="5833748"/>
            <a:ext cx="458620" cy="373692"/>
          </a:xfrm>
          <a:prstGeom prst="straightConnector1">
            <a:avLst/>
          </a:prstGeom>
          <a:ln w="19050">
            <a:solidFill>
              <a:schemeClr val="accent3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419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24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Model – Positive Matrix Factorization (PMF)</a:t>
            </a:r>
          </a:p>
        </p:txBody>
      </p:sp>
      <p:cxnSp>
        <p:nvCxnSpPr>
          <p:cNvPr id="12" name="Gerader Verbinder 11"/>
          <p:cNvCxnSpPr/>
          <p:nvPr/>
        </p:nvCxnSpPr>
        <p:spPr>
          <a:xfrm>
            <a:off x="9728" y="6497238"/>
            <a:ext cx="913913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Inhaltsplatzhalter 2"/>
          <p:cNvSpPr>
            <a:spLocks noGrp="1"/>
          </p:cNvSpPr>
          <p:nvPr>
            <p:ph idx="1"/>
          </p:nvPr>
        </p:nvSpPr>
        <p:spPr>
          <a:xfrm>
            <a:off x="3013484" y="3026065"/>
            <a:ext cx="6126765" cy="2910540"/>
          </a:xfrm>
        </p:spPr>
        <p:txBody>
          <a:bodyPr>
            <a:noAutofit/>
          </a:bodyPr>
          <a:lstStyle/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smtClean="0">
                <a:latin typeface="Arial Narrow" pitchFamily="34" charset="0"/>
              </a:rPr>
              <a:t>Solution </a:t>
            </a:r>
            <a:r>
              <a:rPr lang="de-CH" altLang="de-DE" sz="2500" b="1" dirty="0" err="1" smtClean="0">
                <a:latin typeface="Arial Narrow" pitchFamily="34" charset="0"/>
              </a:rPr>
              <a:t>space</a:t>
            </a:r>
            <a:endParaRPr lang="de-CH" altLang="de-DE" sz="2500" b="1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altLang="de-DE" sz="2000" dirty="0">
                <a:latin typeface="Arial Narrow" pitchFamily="34" charset="0"/>
              </a:rPr>
              <a:t>a</a:t>
            </a:r>
            <a:r>
              <a:rPr lang="de-CH" altLang="de-DE" sz="2000" dirty="0" smtClean="0">
                <a:latin typeface="Arial Narrow" pitchFamily="34" charset="0"/>
              </a:rPr>
              <a:t>-</a:t>
            </a:r>
            <a:r>
              <a:rPr lang="de-CH" altLang="de-DE" sz="2000" dirty="0" err="1" smtClean="0">
                <a:latin typeface="Arial Narrow" pitchFamily="34" charset="0"/>
              </a:rPr>
              <a:t>value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technique</a:t>
            </a:r>
            <a:r>
              <a:rPr lang="de-CH" altLang="de-DE" sz="2000" dirty="0" smtClean="0">
                <a:latin typeface="Arial Narrow" pitchFamily="34" charset="0"/>
              </a:rPr>
              <a:t> (fast </a:t>
            </a:r>
            <a:r>
              <a:rPr lang="de-CH" altLang="de-DE" sz="2000" dirty="0" err="1" smtClean="0">
                <a:latin typeface="Arial Narrow" pitchFamily="34" charset="0"/>
              </a:rPr>
              <a:t>and</a:t>
            </a:r>
            <a:r>
              <a:rPr lang="de-CH" altLang="de-DE" sz="2000" dirty="0" smtClean="0">
                <a:latin typeface="Arial Narrow" pitchFamily="34" charset="0"/>
              </a:rPr>
              <a:t> ME-2-controlled)</a:t>
            </a:r>
            <a:endParaRPr lang="de-CH" altLang="de-DE" sz="2000" dirty="0">
              <a:latin typeface="Arial Narrow" pitchFamily="34" charset="0"/>
            </a:endParaRPr>
          </a:p>
          <a:p>
            <a:pPr marL="637200" lvl="1" indent="0">
              <a:lnSpc>
                <a:spcPct val="100000"/>
              </a:lnSpc>
              <a:buNone/>
            </a:pP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e.g</a:t>
            </a:r>
            <a:r>
              <a:rPr lang="en-US" altLang="de-DE" sz="1600" dirty="0">
                <a:latin typeface="Arial Narrow" pitchFamily="34" charset="0"/>
                <a:sym typeface="Wingdings" pitchFamily="2" charset="2"/>
              </a:rPr>
              <a:t>. </a:t>
            </a: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a-value for </a:t>
            </a:r>
            <a:r>
              <a:rPr lang="en-US" altLang="de-DE" sz="1600" b="1" dirty="0" smtClean="0">
                <a:latin typeface="Arial Narrow" pitchFamily="34" charset="0"/>
                <a:sym typeface="Wingdings" pitchFamily="2" charset="2"/>
              </a:rPr>
              <a:t>F (a = 0.1)</a:t>
            </a:r>
          </a:p>
        </p:txBody>
      </p:sp>
      <p:sp>
        <p:nvSpPr>
          <p:cNvPr id="18" name="Ellipse 17"/>
          <p:cNvSpPr/>
          <p:nvPr/>
        </p:nvSpPr>
        <p:spPr>
          <a:xfrm>
            <a:off x="467312" y="2814896"/>
            <a:ext cx="1754660" cy="855061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smtClean="0"/>
              <a:t>II.</a:t>
            </a:r>
          </a:p>
          <a:p>
            <a:pPr algn="ctr"/>
            <a:r>
              <a:rPr lang="de-CH" b="1" dirty="0" err="1" smtClean="0"/>
              <a:t>solution</a:t>
            </a:r>
            <a:r>
              <a:rPr lang="de-CH" b="1" dirty="0" smtClean="0"/>
              <a:t> </a:t>
            </a:r>
            <a:r>
              <a:rPr lang="de-CH" b="1" dirty="0" err="1" smtClean="0"/>
              <a:t>space</a:t>
            </a:r>
            <a:endParaRPr lang="de-CH" b="1" dirty="0"/>
          </a:p>
        </p:txBody>
      </p:sp>
      <p:sp>
        <p:nvSpPr>
          <p:cNvPr id="19" name="Rechteck 18"/>
          <p:cNvSpPr/>
          <p:nvPr/>
        </p:nvSpPr>
        <p:spPr>
          <a:xfrm>
            <a:off x="335220" y="3984817"/>
            <a:ext cx="1945190" cy="1439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1600" dirty="0" smtClean="0">
                <a:solidFill>
                  <a:schemeClr val="tx1"/>
                </a:solidFill>
              </a:rPr>
              <a:t>-PMF sol. </a:t>
            </a:r>
            <a:r>
              <a:rPr lang="de-CH" sz="1600" dirty="0" err="1">
                <a:solidFill>
                  <a:schemeClr val="tx1"/>
                </a:solidFill>
              </a:rPr>
              <a:t>s</a:t>
            </a:r>
            <a:r>
              <a:rPr lang="de-CH" sz="1600" dirty="0" err="1" smtClean="0">
                <a:solidFill>
                  <a:schemeClr val="tx1"/>
                </a:solidFill>
              </a:rPr>
              <a:t>uffer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from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rotational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ambiguity</a:t>
            </a:r>
            <a:endParaRPr lang="de-CH" sz="1600" dirty="0" smtClean="0">
              <a:solidFill>
                <a:schemeClr val="tx1"/>
              </a:solidFill>
            </a:endParaRPr>
          </a:p>
          <a:p>
            <a:r>
              <a:rPr lang="de-CH" sz="1600" dirty="0" smtClean="0">
                <a:solidFill>
                  <a:schemeClr val="tx1"/>
                </a:solidFill>
              </a:rPr>
              <a:t>-PMF sol. </a:t>
            </a:r>
            <a:r>
              <a:rPr lang="de-CH" sz="1600" dirty="0" err="1">
                <a:solidFill>
                  <a:schemeClr val="tx1"/>
                </a:solidFill>
              </a:rPr>
              <a:t>d</a:t>
            </a:r>
            <a:r>
              <a:rPr lang="de-CH" sz="1600" dirty="0" err="1" smtClean="0">
                <a:solidFill>
                  <a:schemeClr val="tx1"/>
                </a:solidFill>
              </a:rPr>
              <a:t>epend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strongly</a:t>
            </a:r>
            <a:r>
              <a:rPr lang="de-CH" sz="1600" dirty="0" smtClean="0">
                <a:solidFill>
                  <a:schemeClr val="tx1"/>
                </a:solidFill>
              </a:rPr>
              <a:t> on </a:t>
            </a:r>
            <a:r>
              <a:rPr lang="de-CH" sz="1600" dirty="0" err="1" smtClean="0">
                <a:solidFill>
                  <a:schemeClr val="tx1"/>
                </a:solidFill>
              </a:rPr>
              <a:t>uncertainty</a:t>
            </a:r>
            <a:endParaRPr lang="de-CH" sz="1600" dirty="0" smtClean="0">
              <a:solidFill>
                <a:schemeClr val="tx1"/>
              </a:solidFill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408874" y="5563609"/>
            <a:ext cx="1871536" cy="800580"/>
          </a:xfrm>
          <a:prstGeom prst="rect">
            <a:avLst/>
          </a:prstGeom>
          <a:gradFill>
            <a:gsLst>
              <a:gs pos="56000">
                <a:schemeClr val="accent6">
                  <a:alpha val="50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Explore</a:t>
            </a: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solution</a:t>
            </a: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space</a:t>
            </a:r>
            <a:endParaRPr lang="de-CH" sz="1600" b="1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42" name="Pfeil nach unten 41"/>
          <p:cNvSpPr/>
          <p:nvPr/>
        </p:nvSpPr>
        <p:spPr>
          <a:xfrm rot="16200000">
            <a:off x="4432666" y="765914"/>
            <a:ext cx="389237" cy="1884406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3" name="Textfeld 42"/>
          <p:cNvSpPr txBox="1"/>
          <p:nvPr/>
        </p:nvSpPr>
        <p:spPr>
          <a:xfrm>
            <a:off x="3799986" y="924342"/>
            <a:ext cx="1541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b</a:t>
            </a:r>
            <a:r>
              <a:rPr lang="de-CH" b="1" dirty="0" smtClean="0"/>
              <a:t>ilinear PMF </a:t>
            </a:r>
            <a:r>
              <a:rPr lang="de-CH" b="1" dirty="0" err="1" smtClean="0"/>
              <a:t>runs</a:t>
            </a:r>
            <a:endParaRPr lang="de-CH" b="1" dirty="0"/>
          </a:p>
        </p:txBody>
      </p:sp>
      <p:sp>
        <p:nvSpPr>
          <p:cNvPr id="44" name="Geschweifte Klammer links 43"/>
          <p:cNvSpPr/>
          <p:nvPr/>
        </p:nvSpPr>
        <p:spPr>
          <a:xfrm rot="5400000">
            <a:off x="4349582" y="-1968481"/>
            <a:ext cx="426308" cy="9144000"/>
          </a:xfrm>
          <a:prstGeom prst="leftBrace">
            <a:avLst>
              <a:gd name="adj1" fmla="val 8333"/>
              <a:gd name="adj2" fmla="val 49865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5" name="Abgerundetes Rechteck 44"/>
          <p:cNvSpPr/>
          <p:nvPr/>
        </p:nvSpPr>
        <p:spPr>
          <a:xfrm>
            <a:off x="1223097" y="1069993"/>
            <a:ext cx="2120994" cy="136691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smtClean="0"/>
              <a:t>&gt;2 variables</a:t>
            </a:r>
          </a:p>
          <a:p>
            <a:pPr algn="ctr"/>
            <a:r>
              <a:rPr lang="de-CH" sz="2000" b="1" dirty="0" err="1"/>
              <a:t>m</a:t>
            </a:r>
            <a:r>
              <a:rPr lang="de-CH" sz="2000" b="1" dirty="0" err="1" smtClean="0"/>
              <a:t>easured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over</a:t>
            </a:r>
            <a:r>
              <a:rPr lang="de-CH" sz="2000" b="1" dirty="0" smtClean="0"/>
              <a:t> time</a:t>
            </a:r>
            <a:endParaRPr lang="de-CH" sz="2000" b="1" dirty="0"/>
          </a:p>
        </p:txBody>
      </p:sp>
      <p:sp>
        <p:nvSpPr>
          <p:cNvPr id="46" name="Abgerundetes Rechteck 45"/>
          <p:cNvSpPr/>
          <p:nvPr/>
        </p:nvSpPr>
        <p:spPr>
          <a:xfrm>
            <a:off x="5910478" y="1069992"/>
            <a:ext cx="2120994" cy="1366917"/>
          </a:xfrm>
          <a:prstGeom prst="roundRect">
            <a:avLst/>
          </a:prstGeom>
          <a:solidFill>
            <a:schemeClr val="accent1"/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 smtClean="0"/>
              <a:t>Environmentally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reasonable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solution</a:t>
            </a:r>
            <a:endParaRPr lang="de-CH" sz="2000" b="1" dirty="0"/>
          </a:p>
        </p:txBody>
      </p:sp>
      <p:sp>
        <p:nvSpPr>
          <p:cNvPr id="47" name="Rechteck 46"/>
          <p:cNvSpPr/>
          <p:nvPr/>
        </p:nvSpPr>
        <p:spPr>
          <a:xfrm>
            <a:off x="3600242" y="2001396"/>
            <a:ext cx="784654" cy="450551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solidFill>
              <a:schemeClr val="accent6">
                <a:alpha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500" b="1" dirty="0" err="1" smtClean="0">
                <a:latin typeface="Arial Narrow" panose="020B0606020202030204" pitchFamily="34" charset="0"/>
              </a:rPr>
              <a:t>SoFi</a:t>
            </a:r>
            <a:r>
              <a:rPr lang="de-CH" sz="1500" b="1" dirty="0" smtClean="0">
                <a:latin typeface="Arial Narrow" panose="020B0606020202030204" pitchFamily="34" charset="0"/>
              </a:rPr>
              <a:t> 5.0 </a:t>
            </a:r>
            <a:endParaRPr lang="de-CH" sz="1500" b="1" dirty="0">
              <a:latin typeface="Arial Narrow" panose="020B0606020202030204" pitchFamily="34" charset="0"/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4742337" y="2001395"/>
            <a:ext cx="784654" cy="450551"/>
          </a:xfrm>
          <a:prstGeom prst="rect">
            <a:avLst/>
          </a:prstGeom>
          <a:solidFill>
            <a:schemeClr val="accent2">
              <a:lumMod val="75000"/>
              <a:alpha val="50000"/>
            </a:schemeClr>
          </a:solidFill>
          <a:ln>
            <a:solidFill>
              <a:schemeClr val="accent2">
                <a:alpha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500" b="1" dirty="0" err="1" smtClean="0">
                <a:latin typeface="Arial Narrow" panose="020B0606020202030204" pitchFamily="34" charset="0"/>
              </a:rPr>
              <a:t>future</a:t>
            </a:r>
            <a:r>
              <a:rPr lang="de-CH" sz="1500" b="1" dirty="0" smtClean="0">
                <a:latin typeface="Arial Narrow" panose="020B0606020202030204" pitchFamily="34" charset="0"/>
              </a:rPr>
              <a:t> </a:t>
            </a:r>
            <a:endParaRPr lang="de-CH" sz="1500" b="1" dirty="0">
              <a:latin typeface="Arial Narrow" panose="020B0606020202030204" pitchFamily="34" charset="0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8511" y="4208801"/>
            <a:ext cx="4406528" cy="2289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65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25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Model – Positive Matrix Factorization (PMF)</a:t>
            </a:r>
          </a:p>
        </p:txBody>
      </p:sp>
      <p:cxnSp>
        <p:nvCxnSpPr>
          <p:cNvPr id="12" name="Gerader Verbinder 11"/>
          <p:cNvCxnSpPr/>
          <p:nvPr/>
        </p:nvCxnSpPr>
        <p:spPr>
          <a:xfrm>
            <a:off x="9728" y="6497238"/>
            <a:ext cx="913913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Inhaltsplatzhalter 2"/>
          <p:cNvSpPr>
            <a:spLocks noGrp="1"/>
          </p:cNvSpPr>
          <p:nvPr>
            <p:ph idx="1"/>
          </p:nvPr>
        </p:nvSpPr>
        <p:spPr>
          <a:xfrm>
            <a:off x="3007306" y="3026065"/>
            <a:ext cx="6126765" cy="2910540"/>
          </a:xfrm>
        </p:spPr>
        <p:txBody>
          <a:bodyPr>
            <a:noAutofit/>
          </a:bodyPr>
          <a:lstStyle/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smtClean="0">
                <a:latin typeface="Arial Narrow" pitchFamily="34" charset="0"/>
              </a:rPr>
              <a:t>Solution </a:t>
            </a:r>
            <a:r>
              <a:rPr lang="de-CH" altLang="de-DE" sz="2500" b="1" dirty="0" err="1" smtClean="0">
                <a:latin typeface="Arial Narrow" pitchFamily="34" charset="0"/>
              </a:rPr>
              <a:t>space</a:t>
            </a:r>
            <a:endParaRPr lang="de-CH" altLang="de-DE" sz="2500" b="1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altLang="de-DE" sz="2000" dirty="0">
                <a:latin typeface="Arial Narrow" pitchFamily="34" charset="0"/>
              </a:rPr>
              <a:t>a-</a:t>
            </a:r>
            <a:r>
              <a:rPr lang="de-CH" altLang="de-DE" sz="2000" dirty="0" err="1">
                <a:latin typeface="Arial Narrow" pitchFamily="34" charset="0"/>
              </a:rPr>
              <a:t>value</a:t>
            </a:r>
            <a:r>
              <a:rPr lang="de-CH" altLang="de-DE" sz="2000" dirty="0">
                <a:latin typeface="Arial Narrow" pitchFamily="34" charset="0"/>
              </a:rPr>
              <a:t> </a:t>
            </a:r>
            <a:r>
              <a:rPr lang="de-CH" altLang="de-DE" sz="2000" dirty="0" err="1">
                <a:latin typeface="Arial Narrow" pitchFamily="34" charset="0"/>
              </a:rPr>
              <a:t>technique</a:t>
            </a:r>
            <a:r>
              <a:rPr lang="de-CH" altLang="de-DE" sz="2000" dirty="0">
                <a:latin typeface="Arial Narrow" pitchFamily="34" charset="0"/>
              </a:rPr>
              <a:t> (fast </a:t>
            </a:r>
            <a:r>
              <a:rPr lang="de-CH" altLang="de-DE" sz="2000" dirty="0" err="1">
                <a:latin typeface="Arial Narrow" pitchFamily="34" charset="0"/>
              </a:rPr>
              <a:t>and</a:t>
            </a:r>
            <a:r>
              <a:rPr lang="de-CH" altLang="de-DE" sz="2000" dirty="0">
                <a:latin typeface="Arial Narrow" pitchFamily="34" charset="0"/>
              </a:rPr>
              <a:t> </a:t>
            </a:r>
            <a:r>
              <a:rPr lang="de-CH" altLang="de-DE" sz="2000" dirty="0" smtClean="0">
                <a:latin typeface="Arial Narrow" pitchFamily="34" charset="0"/>
              </a:rPr>
              <a:t>ME-2-controlled</a:t>
            </a:r>
            <a:r>
              <a:rPr lang="de-CH" altLang="de-DE" sz="2000" dirty="0">
                <a:latin typeface="Arial Narrow" pitchFamily="34" charset="0"/>
              </a:rPr>
              <a:t>)</a:t>
            </a:r>
          </a:p>
          <a:p>
            <a:pPr marL="1094400" lvl="1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Current constrained factor profile is not satisfactory</a:t>
            </a:r>
          </a:p>
          <a:p>
            <a:pPr marL="637200" lvl="1" indent="0">
              <a:lnSpc>
                <a:spcPct val="100000"/>
              </a:lnSpc>
              <a:buNone/>
            </a:pPr>
            <a:r>
              <a:rPr lang="en-US" altLang="de-DE" sz="1600" dirty="0">
                <a:latin typeface="Arial Narrow" pitchFamily="34" charset="0"/>
                <a:sym typeface="Wingdings" pitchFamily="2" charset="2"/>
              </a:rPr>
              <a:t>example from previous </a:t>
            </a: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slide</a:t>
            </a:r>
          </a:p>
          <a:p>
            <a:pPr marL="637200" lvl="1" indent="0">
              <a:lnSpc>
                <a:spcPct val="100000"/>
              </a:lnSpc>
              <a:buNone/>
            </a:pPr>
            <a:endParaRPr lang="en-US" altLang="de-DE" sz="1600" b="1" dirty="0" smtClean="0">
              <a:latin typeface="Arial Narrow" pitchFamily="34" charset="0"/>
              <a:sym typeface="Wingdings" pitchFamily="2" charset="2"/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467312" y="2814896"/>
            <a:ext cx="1754660" cy="855061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smtClean="0"/>
              <a:t>II.</a:t>
            </a:r>
          </a:p>
          <a:p>
            <a:pPr algn="ctr"/>
            <a:r>
              <a:rPr lang="de-CH" b="1" dirty="0" err="1" smtClean="0"/>
              <a:t>solution</a:t>
            </a:r>
            <a:r>
              <a:rPr lang="de-CH" b="1" dirty="0" smtClean="0"/>
              <a:t> </a:t>
            </a:r>
            <a:r>
              <a:rPr lang="de-CH" b="1" dirty="0" err="1" smtClean="0"/>
              <a:t>space</a:t>
            </a:r>
            <a:endParaRPr lang="de-CH" b="1" dirty="0"/>
          </a:p>
        </p:txBody>
      </p:sp>
      <p:sp>
        <p:nvSpPr>
          <p:cNvPr id="19" name="Rechteck 18"/>
          <p:cNvSpPr/>
          <p:nvPr/>
        </p:nvSpPr>
        <p:spPr>
          <a:xfrm>
            <a:off x="335220" y="3984817"/>
            <a:ext cx="1945190" cy="1439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1600" dirty="0" smtClean="0">
                <a:solidFill>
                  <a:schemeClr val="tx1"/>
                </a:solidFill>
              </a:rPr>
              <a:t>-PMF sol. </a:t>
            </a:r>
            <a:r>
              <a:rPr lang="de-CH" sz="1600" dirty="0" err="1">
                <a:solidFill>
                  <a:schemeClr val="tx1"/>
                </a:solidFill>
              </a:rPr>
              <a:t>s</a:t>
            </a:r>
            <a:r>
              <a:rPr lang="de-CH" sz="1600" dirty="0" err="1" smtClean="0">
                <a:solidFill>
                  <a:schemeClr val="tx1"/>
                </a:solidFill>
              </a:rPr>
              <a:t>uffer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from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rotational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ambiguity</a:t>
            </a:r>
            <a:endParaRPr lang="de-CH" sz="1600" dirty="0" smtClean="0">
              <a:solidFill>
                <a:schemeClr val="tx1"/>
              </a:solidFill>
            </a:endParaRPr>
          </a:p>
          <a:p>
            <a:r>
              <a:rPr lang="de-CH" sz="1600" dirty="0" smtClean="0">
                <a:solidFill>
                  <a:schemeClr val="tx1"/>
                </a:solidFill>
              </a:rPr>
              <a:t>-PMF sol. </a:t>
            </a:r>
            <a:r>
              <a:rPr lang="de-CH" sz="1600" dirty="0" err="1">
                <a:solidFill>
                  <a:schemeClr val="tx1"/>
                </a:solidFill>
              </a:rPr>
              <a:t>d</a:t>
            </a:r>
            <a:r>
              <a:rPr lang="de-CH" sz="1600" dirty="0" err="1" smtClean="0">
                <a:solidFill>
                  <a:schemeClr val="tx1"/>
                </a:solidFill>
              </a:rPr>
              <a:t>epend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strongly</a:t>
            </a:r>
            <a:r>
              <a:rPr lang="de-CH" sz="1600" dirty="0" smtClean="0">
                <a:solidFill>
                  <a:schemeClr val="tx1"/>
                </a:solidFill>
              </a:rPr>
              <a:t> on </a:t>
            </a:r>
            <a:r>
              <a:rPr lang="de-CH" sz="1600" dirty="0" err="1" smtClean="0">
                <a:solidFill>
                  <a:schemeClr val="tx1"/>
                </a:solidFill>
              </a:rPr>
              <a:t>uncertainty</a:t>
            </a:r>
            <a:endParaRPr lang="de-CH" sz="1600" dirty="0" smtClean="0">
              <a:solidFill>
                <a:schemeClr val="tx1"/>
              </a:solidFill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408874" y="5563609"/>
            <a:ext cx="1871536" cy="800580"/>
          </a:xfrm>
          <a:prstGeom prst="rect">
            <a:avLst/>
          </a:prstGeom>
          <a:gradFill>
            <a:gsLst>
              <a:gs pos="56000">
                <a:schemeClr val="accent6">
                  <a:alpha val="50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Explore</a:t>
            </a: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solution</a:t>
            </a: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space</a:t>
            </a:r>
            <a:endParaRPr lang="de-CH" sz="1600" b="1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cxnSp>
        <p:nvCxnSpPr>
          <p:cNvPr id="41" name="Gerade Verbindung mit Pfeil 40"/>
          <p:cNvCxnSpPr/>
          <p:nvPr/>
        </p:nvCxnSpPr>
        <p:spPr bwMode="auto">
          <a:xfrm>
            <a:off x="3330154" y="4892830"/>
            <a:ext cx="0" cy="101746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/>
          </a:ln>
          <a:effectLst/>
        </p:spPr>
      </p:cxnSp>
      <p:sp>
        <p:nvSpPr>
          <p:cNvPr id="42" name="Pfeil nach unten 41"/>
          <p:cNvSpPr/>
          <p:nvPr/>
        </p:nvSpPr>
        <p:spPr>
          <a:xfrm rot="16200000">
            <a:off x="4432666" y="765914"/>
            <a:ext cx="389237" cy="1884406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3" name="Textfeld 42"/>
          <p:cNvSpPr txBox="1"/>
          <p:nvPr/>
        </p:nvSpPr>
        <p:spPr>
          <a:xfrm>
            <a:off x="3799986" y="924342"/>
            <a:ext cx="1541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b</a:t>
            </a:r>
            <a:r>
              <a:rPr lang="de-CH" b="1" dirty="0" smtClean="0"/>
              <a:t>ilinear PMF </a:t>
            </a:r>
            <a:r>
              <a:rPr lang="de-CH" b="1" dirty="0" err="1" smtClean="0"/>
              <a:t>runs</a:t>
            </a:r>
            <a:endParaRPr lang="de-CH" b="1" dirty="0"/>
          </a:p>
        </p:txBody>
      </p:sp>
      <p:sp>
        <p:nvSpPr>
          <p:cNvPr id="44" name="Geschweifte Klammer links 43"/>
          <p:cNvSpPr/>
          <p:nvPr/>
        </p:nvSpPr>
        <p:spPr>
          <a:xfrm rot="5400000">
            <a:off x="4349582" y="-1968481"/>
            <a:ext cx="426308" cy="9144000"/>
          </a:xfrm>
          <a:prstGeom prst="leftBrace">
            <a:avLst>
              <a:gd name="adj1" fmla="val 8333"/>
              <a:gd name="adj2" fmla="val 49865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5" name="Abgerundetes Rechteck 44"/>
          <p:cNvSpPr/>
          <p:nvPr/>
        </p:nvSpPr>
        <p:spPr>
          <a:xfrm>
            <a:off x="1223097" y="1069993"/>
            <a:ext cx="2120994" cy="136691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smtClean="0"/>
              <a:t>&gt;2 variables</a:t>
            </a:r>
          </a:p>
          <a:p>
            <a:pPr algn="ctr"/>
            <a:r>
              <a:rPr lang="de-CH" sz="2000" b="1" dirty="0" err="1"/>
              <a:t>m</a:t>
            </a:r>
            <a:r>
              <a:rPr lang="de-CH" sz="2000" b="1" dirty="0" err="1" smtClean="0"/>
              <a:t>easured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over</a:t>
            </a:r>
            <a:r>
              <a:rPr lang="de-CH" sz="2000" b="1" dirty="0" smtClean="0"/>
              <a:t> time</a:t>
            </a:r>
            <a:endParaRPr lang="de-CH" sz="2000" b="1" dirty="0"/>
          </a:p>
        </p:txBody>
      </p:sp>
      <p:sp>
        <p:nvSpPr>
          <p:cNvPr id="46" name="Abgerundetes Rechteck 45"/>
          <p:cNvSpPr/>
          <p:nvPr/>
        </p:nvSpPr>
        <p:spPr>
          <a:xfrm>
            <a:off x="5910478" y="1069992"/>
            <a:ext cx="2120994" cy="1366917"/>
          </a:xfrm>
          <a:prstGeom prst="roundRect">
            <a:avLst/>
          </a:prstGeom>
          <a:solidFill>
            <a:schemeClr val="accent1"/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 smtClean="0"/>
              <a:t>Environmentally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reasonable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solution</a:t>
            </a:r>
            <a:endParaRPr lang="de-CH" sz="2000" b="1" dirty="0"/>
          </a:p>
        </p:txBody>
      </p:sp>
      <p:sp>
        <p:nvSpPr>
          <p:cNvPr id="47" name="Rechteck 46"/>
          <p:cNvSpPr/>
          <p:nvPr/>
        </p:nvSpPr>
        <p:spPr>
          <a:xfrm>
            <a:off x="3600242" y="2001396"/>
            <a:ext cx="784654" cy="450551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solidFill>
              <a:schemeClr val="accent6">
                <a:alpha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500" b="1" dirty="0" err="1" smtClean="0">
                <a:latin typeface="Arial Narrow" panose="020B0606020202030204" pitchFamily="34" charset="0"/>
              </a:rPr>
              <a:t>SoFi</a:t>
            </a:r>
            <a:r>
              <a:rPr lang="de-CH" sz="1500" b="1" dirty="0" smtClean="0">
                <a:latin typeface="Arial Narrow" panose="020B0606020202030204" pitchFamily="34" charset="0"/>
              </a:rPr>
              <a:t> 5.0 </a:t>
            </a:r>
            <a:endParaRPr lang="de-CH" sz="1500" b="1" dirty="0">
              <a:latin typeface="Arial Narrow" panose="020B0606020202030204" pitchFamily="34" charset="0"/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4742337" y="2001395"/>
            <a:ext cx="784654" cy="450551"/>
          </a:xfrm>
          <a:prstGeom prst="rect">
            <a:avLst/>
          </a:prstGeom>
          <a:solidFill>
            <a:schemeClr val="accent2">
              <a:lumMod val="75000"/>
              <a:alpha val="50000"/>
            </a:schemeClr>
          </a:solidFill>
          <a:ln>
            <a:solidFill>
              <a:schemeClr val="accent2">
                <a:alpha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500" b="1" dirty="0" err="1" smtClean="0">
                <a:latin typeface="Arial Narrow" panose="020B0606020202030204" pitchFamily="34" charset="0"/>
              </a:rPr>
              <a:t>future</a:t>
            </a:r>
            <a:r>
              <a:rPr lang="de-CH" sz="1500" b="1" dirty="0" smtClean="0">
                <a:latin typeface="Arial Narrow" panose="020B0606020202030204" pitchFamily="34" charset="0"/>
              </a:rPr>
              <a:t> </a:t>
            </a:r>
            <a:endParaRPr lang="de-CH" sz="1500" b="1" dirty="0">
              <a:latin typeface="Arial Narrow" panose="020B0606020202030204" pitchFamily="34" charset="0"/>
            </a:endParaRPr>
          </a:p>
        </p:txBody>
      </p:sp>
      <p:cxnSp>
        <p:nvCxnSpPr>
          <p:cNvPr id="49" name="Gerade Verbindung mit Pfeil 48"/>
          <p:cNvCxnSpPr/>
          <p:nvPr/>
        </p:nvCxnSpPr>
        <p:spPr bwMode="auto">
          <a:xfrm flipH="1">
            <a:off x="3345360" y="5900810"/>
            <a:ext cx="1888510" cy="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/>
          </a:ln>
          <a:effectLst/>
        </p:spPr>
      </p:cxnSp>
      <p:sp>
        <p:nvSpPr>
          <p:cNvPr id="13" name="Textfeld 12"/>
          <p:cNvSpPr txBox="1"/>
          <p:nvPr/>
        </p:nvSpPr>
        <p:spPr>
          <a:xfrm>
            <a:off x="3166426" y="4537748"/>
            <a:ext cx="327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Q</a:t>
            </a:r>
            <a:endParaRPr lang="de-CH" dirty="0"/>
          </a:p>
        </p:txBody>
      </p:sp>
      <p:sp>
        <p:nvSpPr>
          <p:cNvPr id="50" name="Textfeld 49"/>
          <p:cNvSpPr txBox="1"/>
          <p:nvPr/>
        </p:nvSpPr>
        <p:spPr>
          <a:xfrm>
            <a:off x="5180418" y="5680741"/>
            <a:ext cx="908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latin typeface="Arial Narrow" panose="020B0606020202030204" pitchFamily="34" charset="0"/>
              </a:rPr>
              <a:t>a</a:t>
            </a:r>
            <a:r>
              <a:rPr lang="de-CH" dirty="0" smtClean="0">
                <a:latin typeface="Arial Narrow" panose="020B0606020202030204" pitchFamily="34" charset="0"/>
              </a:rPr>
              <a:t>-</a:t>
            </a:r>
            <a:r>
              <a:rPr lang="de-CH" dirty="0" err="1" smtClean="0">
                <a:latin typeface="Arial Narrow" panose="020B0606020202030204" pitchFamily="34" charset="0"/>
              </a:rPr>
              <a:t>value</a:t>
            </a:r>
            <a:endParaRPr lang="de-CH" dirty="0">
              <a:latin typeface="Arial Narrow" panose="020B0606020202030204" pitchFamily="34" charset="0"/>
            </a:endParaRPr>
          </a:p>
        </p:txBody>
      </p:sp>
      <p:sp>
        <p:nvSpPr>
          <p:cNvPr id="14" name="Freihandform 13"/>
          <p:cNvSpPr/>
          <p:nvPr/>
        </p:nvSpPr>
        <p:spPr>
          <a:xfrm>
            <a:off x="3408010" y="5067255"/>
            <a:ext cx="1602742" cy="650477"/>
          </a:xfrm>
          <a:custGeom>
            <a:avLst/>
            <a:gdLst>
              <a:gd name="connsiteX0" fmla="*/ 1602742 w 1602742"/>
              <a:gd name="connsiteY0" fmla="*/ 642551 h 651839"/>
              <a:gd name="connsiteX1" fmla="*/ 1213504 w 1602742"/>
              <a:gd name="connsiteY1" fmla="*/ 648729 h 651839"/>
              <a:gd name="connsiteX2" fmla="*/ 941655 w 1602742"/>
              <a:gd name="connsiteY2" fmla="*/ 599302 h 651839"/>
              <a:gd name="connsiteX3" fmla="*/ 700699 w 1602742"/>
              <a:gd name="connsiteY3" fmla="*/ 500448 h 651839"/>
              <a:gd name="connsiteX4" fmla="*/ 422672 w 1602742"/>
              <a:gd name="connsiteY4" fmla="*/ 395416 h 651839"/>
              <a:gd name="connsiteX5" fmla="*/ 280569 w 1602742"/>
              <a:gd name="connsiteY5" fmla="*/ 308918 h 651839"/>
              <a:gd name="connsiteX6" fmla="*/ 200250 w 1602742"/>
              <a:gd name="connsiteY6" fmla="*/ 240956 h 651839"/>
              <a:gd name="connsiteX7" fmla="*/ 58147 w 1602742"/>
              <a:gd name="connsiteY7" fmla="*/ 129746 h 651839"/>
              <a:gd name="connsiteX8" fmla="*/ 2542 w 1602742"/>
              <a:gd name="connsiteY8" fmla="*/ 43248 h 651839"/>
              <a:gd name="connsiteX9" fmla="*/ 8720 w 1602742"/>
              <a:gd name="connsiteY9" fmla="*/ 0 h 651839"/>
              <a:gd name="connsiteX0" fmla="*/ 1602742 w 1602742"/>
              <a:gd name="connsiteY0" fmla="*/ 642551 h 650477"/>
              <a:gd name="connsiteX1" fmla="*/ 1213504 w 1602742"/>
              <a:gd name="connsiteY1" fmla="*/ 648729 h 650477"/>
              <a:gd name="connsiteX2" fmla="*/ 675985 w 1602742"/>
              <a:gd name="connsiteY2" fmla="*/ 617837 h 650477"/>
              <a:gd name="connsiteX3" fmla="*/ 700699 w 1602742"/>
              <a:gd name="connsiteY3" fmla="*/ 500448 h 650477"/>
              <a:gd name="connsiteX4" fmla="*/ 422672 w 1602742"/>
              <a:gd name="connsiteY4" fmla="*/ 395416 h 650477"/>
              <a:gd name="connsiteX5" fmla="*/ 280569 w 1602742"/>
              <a:gd name="connsiteY5" fmla="*/ 308918 h 650477"/>
              <a:gd name="connsiteX6" fmla="*/ 200250 w 1602742"/>
              <a:gd name="connsiteY6" fmla="*/ 240956 h 650477"/>
              <a:gd name="connsiteX7" fmla="*/ 58147 w 1602742"/>
              <a:gd name="connsiteY7" fmla="*/ 129746 h 650477"/>
              <a:gd name="connsiteX8" fmla="*/ 2542 w 1602742"/>
              <a:gd name="connsiteY8" fmla="*/ 43248 h 650477"/>
              <a:gd name="connsiteX9" fmla="*/ 8720 w 1602742"/>
              <a:gd name="connsiteY9" fmla="*/ 0 h 650477"/>
              <a:gd name="connsiteX0" fmla="*/ 1602742 w 1602742"/>
              <a:gd name="connsiteY0" fmla="*/ 642551 h 650477"/>
              <a:gd name="connsiteX1" fmla="*/ 1213504 w 1602742"/>
              <a:gd name="connsiteY1" fmla="*/ 648729 h 650477"/>
              <a:gd name="connsiteX2" fmla="*/ 675985 w 1602742"/>
              <a:gd name="connsiteY2" fmla="*/ 617837 h 650477"/>
              <a:gd name="connsiteX3" fmla="*/ 478277 w 1602742"/>
              <a:gd name="connsiteY3" fmla="*/ 512804 h 650477"/>
              <a:gd name="connsiteX4" fmla="*/ 422672 w 1602742"/>
              <a:gd name="connsiteY4" fmla="*/ 395416 h 650477"/>
              <a:gd name="connsiteX5" fmla="*/ 280569 w 1602742"/>
              <a:gd name="connsiteY5" fmla="*/ 308918 h 650477"/>
              <a:gd name="connsiteX6" fmla="*/ 200250 w 1602742"/>
              <a:gd name="connsiteY6" fmla="*/ 240956 h 650477"/>
              <a:gd name="connsiteX7" fmla="*/ 58147 w 1602742"/>
              <a:gd name="connsiteY7" fmla="*/ 129746 h 650477"/>
              <a:gd name="connsiteX8" fmla="*/ 2542 w 1602742"/>
              <a:gd name="connsiteY8" fmla="*/ 43248 h 650477"/>
              <a:gd name="connsiteX9" fmla="*/ 8720 w 1602742"/>
              <a:gd name="connsiteY9" fmla="*/ 0 h 650477"/>
              <a:gd name="connsiteX0" fmla="*/ 1602742 w 1602742"/>
              <a:gd name="connsiteY0" fmla="*/ 642551 h 650477"/>
              <a:gd name="connsiteX1" fmla="*/ 1213504 w 1602742"/>
              <a:gd name="connsiteY1" fmla="*/ 648729 h 650477"/>
              <a:gd name="connsiteX2" fmla="*/ 675985 w 1602742"/>
              <a:gd name="connsiteY2" fmla="*/ 617837 h 650477"/>
              <a:gd name="connsiteX3" fmla="*/ 478277 w 1602742"/>
              <a:gd name="connsiteY3" fmla="*/ 512804 h 650477"/>
              <a:gd name="connsiteX4" fmla="*/ 367066 w 1602742"/>
              <a:gd name="connsiteY4" fmla="*/ 420130 h 650477"/>
              <a:gd name="connsiteX5" fmla="*/ 280569 w 1602742"/>
              <a:gd name="connsiteY5" fmla="*/ 308918 h 650477"/>
              <a:gd name="connsiteX6" fmla="*/ 200250 w 1602742"/>
              <a:gd name="connsiteY6" fmla="*/ 240956 h 650477"/>
              <a:gd name="connsiteX7" fmla="*/ 58147 w 1602742"/>
              <a:gd name="connsiteY7" fmla="*/ 129746 h 650477"/>
              <a:gd name="connsiteX8" fmla="*/ 2542 w 1602742"/>
              <a:gd name="connsiteY8" fmla="*/ 43248 h 650477"/>
              <a:gd name="connsiteX9" fmla="*/ 8720 w 1602742"/>
              <a:gd name="connsiteY9" fmla="*/ 0 h 650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02742" h="650477">
                <a:moveTo>
                  <a:pt x="1602742" y="642551"/>
                </a:moveTo>
                <a:cubicBezTo>
                  <a:pt x="1463213" y="649244"/>
                  <a:pt x="1367963" y="652848"/>
                  <a:pt x="1213504" y="648729"/>
                </a:cubicBezTo>
                <a:cubicBezTo>
                  <a:pt x="1059045" y="644610"/>
                  <a:pt x="798523" y="640491"/>
                  <a:pt x="675985" y="617837"/>
                </a:cubicBezTo>
                <a:cubicBezTo>
                  <a:pt x="553447" y="595183"/>
                  <a:pt x="529764" y="545755"/>
                  <a:pt x="478277" y="512804"/>
                </a:cubicBezTo>
                <a:cubicBezTo>
                  <a:pt x="426791" y="479853"/>
                  <a:pt x="400017" y="454111"/>
                  <a:pt x="367066" y="420130"/>
                </a:cubicBezTo>
                <a:cubicBezTo>
                  <a:pt x="334115" y="386149"/>
                  <a:pt x="308372" y="338780"/>
                  <a:pt x="280569" y="308918"/>
                </a:cubicBezTo>
                <a:cubicBezTo>
                  <a:pt x="252766" y="279056"/>
                  <a:pt x="237320" y="270818"/>
                  <a:pt x="200250" y="240956"/>
                </a:cubicBezTo>
                <a:cubicBezTo>
                  <a:pt x="163180" y="211094"/>
                  <a:pt x="91098" y="162697"/>
                  <a:pt x="58147" y="129746"/>
                </a:cubicBezTo>
                <a:cubicBezTo>
                  <a:pt x="25196" y="96795"/>
                  <a:pt x="10780" y="64872"/>
                  <a:pt x="2542" y="43248"/>
                </a:cubicBezTo>
                <a:cubicBezTo>
                  <a:pt x="-5696" y="21624"/>
                  <a:pt x="8720" y="0"/>
                  <a:pt x="8720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Sonne 26"/>
          <p:cNvSpPr/>
          <p:nvPr/>
        </p:nvSpPr>
        <p:spPr bwMode="auto">
          <a:xfrm>
            <a:off x="4150552" y="5302225"/>
            <a:ext cx="242427" cy="215112"/>
          </a:xfrm>
          <a:prstGeom prst="sun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4871496" y="5095969"/>
            <a:ext cx="9493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err="1" smtClean="0">
                <a:latin typeface="Arial Narrow" panose="020B0606020202030204" pitchFamily="34" charset="0"/>
              </a:rPr>
              <a:t>unconstr</a:t>
            </a:r>
            <a:r>
              <a:rPr lang="de-CH" sz="1600" dirty="0" smtClean="0">
                <a:latin typeface="Arial Narrow" panose="020B0606020202030204" pitchFamily="34" charset="0"/>
              </a:rPr>
              <a:t>. PMF</a:t>
            </a:r>
            <a:endParaRPr lang="de-CH" sz="1600" dirty="0">
              <a:latin typeface="Arial Narrow" panose="020B060602020203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4871495" y="4618772"/>
            <a:ext cx="9493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err="1">
                <a:latin typeface="Arial Narrow" panose="020B0606020202030204" pitchFamily="34" charset="0"/>
              </a:rPr>
              <a:t>g</a:t>
            </a:r>
            <a:r>
              <a:rPr lang="de-CH" sz="1600" dirty="0" err="1" smtClean="0">
                <a:latin typeface="Arial Narrow" panose="020B0606020202030204" pitchFamily="34" charset="0"/>
              </a:rPr>
              <a:t>ood</a:t>
            </a:r>
            <a:r>
              <a:rPr lang="de-CH" sz="1600" dirty="0" smtClean="0">
                <a:latin typeface="Arial Narrow" panose="020B0606020202030204" pitchFamily="34" charset="0"/>
              </a:rPr>
              <a:t> sol.</a:t>
            </a:r>
            <a:endParaRPr lang="de-CH" sz="1600" dirty="0">
              <a:latin typeface="Arial Narrow" panose="020B0606020202030204" pitchFamily="34" charset="0"/>
            </a:endParaRPr>
          </a:p>
        </p:txBody>
      </p:sp>
      <p:cxnSp>
        <p:nvCxnSpPr>
          <p:cNvPr id="31" name="Gerade Verbindung mit Pfeil 30"/>
          <p:cNvCxnSpPr>
            <a:stCxn id="30" idx="1"/>
          </p:cNvCxnSpPr>
          <p:nvPr/>
        </p:nvCxnSpPr>
        <p:spPr>
          <a:xfrm flipH="1">
            <a:off x="4345339" y="4788049"/>
            <a:ext cx="526156" cy="506092"/>
          </a:xfrm>
          <a:prstGeom prst="straightConnector1">
            <a:avLst/>
          </a:prstGeom>
          <a:ln w="19050">
            <a:solidFill>
              <a:schemeClr val="accent3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>
            <a:stCxn id="28" idx="1"/>
          </p:cNvCxnSpPr>
          <p:nvPr/>
        </p:nvCxnSpPr>
        <p:spPr>
          <a:xfrm flipH="1">
            <a:off x="4029244" y="5388357"/>
            <a:ext cx="842252" cy="269248"/>
          </a:xfrm>
          <a:prstGeom prst="straightConnector1">
            <a:avLst/>
          </a:prstGeom>
          <a:ln w="19050">
            <a:solidFill>
              <a:schemeClr val="accent3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feil nach rechts 7"/>
          <p:cNvSpPr/>
          <p:nvPr/>
        </p:nvSpPr>
        <p:spPr>
          <a:xfrm>
            <a:off x="5967203" y="4971089"/>
            <a:ext cx="421245" cy="294457"/>
          </a:xfrm>
          <a:prstGeom prst="rightArrow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8" name="Textfeld 37"/>
          <p:cNvSpPr txBox="1"/>
          <p:nvPr/>
        </p:nvSpPr>
        <p:spPr>
          <a:xfrm>
            <a:off x="6697356" y="4536258"/>
            <a:ext cx="20544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de-DE" dirty="0" smtClean="0">
                <a:latin typeface="Arial Narrow" pitchFamily="34" charset="0"/>
                <a:sym typeface="Wingdings" panose="05000000000000000000" pitchFamily="2" charset="2"/>
              </a:rPr>
              <a:t> </a:t>
            </a:r>
            <a:r>
              <a:rPr lang="en-US" altLang="de-DE" dirty="0">
                <a:latin typeface="Arial Narrow" pitchFamily="34" charset="0"/>
                <a:sym typeface="Wingdings" panose="05000000000000000000" pitchFamily="2" charset="2"/>
              </a:rPr>
              <a:t>change factor profile (http://cires.colorado.edu/jimenez-group/AMSsd/)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7901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26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Model – Positive Matrix Factorization (PMF)</a:t>
            </a:r>
          </a:p>
        </p:txBody>
      </p:sp>
      <p:cxnSp>
        <p:nvCxnSpPr>
          <p:cNvPr id="12" name="Gerader Verbinder 11"/>
          <p:cNvCxnSpPr/>
          <p:nvPr/>
        </p:nvCxnSpPr>
        <p:spPr>
          <a:xfrm>
            <a:off x="9728" y="6497238"/>
            <a:ext cx="913913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Inhaltsplatzhalter 2"/>
          <p:cNvSpPr>
            <a:spLocks noGrp="1"/>
          </p:cNvSpPr>
          <p:nvPr>
            <p:ph idx="1"/>
          </p:nvPr>
        </p:nvSpPr>
        <p:spPr>
          <a:xfrm>
            <a:off x="3007306" y="3026065"/>
            <a:ext cx="6126765" cy="2910540"/>
          </a:xfrm>
        </p:spPr>
        <p:txBody>
          <a:bodyPr>
            <a:noAutofit/>
          </a:bodyPr>
          <a:lstStyle/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smtClean="0">
                <a:latin typeface="Arial Narrow" pitchFamily="34" charset="0"/>
              </a:rPr>
              <a:t>Solution </a:t>
            </a:r>
            <a:r>
              <a:rPr lang="de-CH" altLang="de-DE" sz="2500" b="1" dirty="0" err="1" smtClean="0">
                <a:latin typeface="Arial Narrow" pitchFamily="34" charset="0"/>
              </a:rPr>
              <a:t>space</a:t>
            </a:r>
            <a:endParaRPr lang="de-CH" altLang="de-DE" sz="2500" b="1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altLang="de-DE" sz="2000" dirty="0" smtClean="0">
                <a:latin typeface="Arial Narrow" pitchFamily="34" charset="0"/>
              </a:rPr>
              <a:t>CMB-like </a:t>
            </a:r>
            <a:r>
              <a:rPr lang="de-CH" altLang="de-DE" sz="2000" dirty="0" err="1" smtClean="0">
                <a:latin typeface="Arial Narrow" pitchFamily="34" charset="0"/>
              </a:rPr>
              <a:t>technique</a:t>
            </a:r>
            <a:r>
              <a:rPr lang="de-CH" altLang="de-DE" sz="2000" dirty="0" smtClean="0">
                <a:latin typeface="Arial Narrow" pitchFamily="34" charset="0"/>
              </a:rPr>
              <a:t> (fast </a:t>
            </a:r>
            <a:r>
              <a:rPr lang="de-CH" altLang="de-DE" sz="2000" dirty="0" err="1" smtClean="0">
                <a:latin typeface="Arial Narrow" pitchFamily="34" charset="0"/>
              </a:rPr>
              <a:t>and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constrainted-controlled</a:t>
            </a:r>
            <a:r>
              <a:rPr lang="de-CH" altLang="de-DE" sz="2000" dirty="0" smtClean="0">
                <a:latin typeface="Arial Narrow" pitchFamily="34" charset="0"/>
              </a:rPr>
              <a:t>)</a:t>
            </a:r>
            <a:endParaRPr lang="de-CH" altLang="de-DE" sz="2000" dirty="0">
              <a:latin typeface="Arial Narrow" pitchFamily="34" charset="0"/>
            </a:endParaRPr>
          </a:p>
          <a:p>
            <a:pPr marL="1094400" lvl="1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Choose randomly within boundaries and call PMF</a:t>
            </a:r>
          </a:p>
          <a:p>
            <a:pPr marL="1094400" lvl="1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Advantage: easy </a:t>
            </a:r>
            <a:r>
              <a:rPr lang="en-US" altLang="de-DE" sz="1600" dirty="0">
                <a:latin typeface="Arial Narrow" pitchFamily="34" charset="0"/>
                <a:sym typeface="Wingdings" pitchFamily="2" charset="2"/>
              </a:rPr>
              <a:t>to </a:t>
            </a: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perform, propagate profile distribution</a:t>
            </a:r>
          </a:p>
          <a:p>
            <a:pPr marL="1094400" lvl="1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Disadvantage: many runs required</a:t>
            </a:r>
          </a:p>
        </p:txBody>
      </p:sp>
      <p:sp>
        <p:nvSpPr>
          <p:cNvPr id="18" name="Ellipse 17"/>
          <p:cNvSpPr/>
          <p:nvPr/>
        </p:nvSpPr>
        <p:spPr>
          <a:xfrm>
            <a:off x="467312" y="2814896"/>
            <a:ext cx="1754660" cy="855061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smtClean="0"/>
              <a:t>II.</a:t>
            </a:r>
          </a:p>
          <a:p>
            <a:pPr algn="ctr"/>
            <a:r>
              <a:rPr lang="de-CH" b="1" dirty="0" err="1" smtClean="0"/>
              <a:t>solution</a:t>
            </a:r>
            <a:r>
              <a:rPr lang="de-CH" b="1" dirty="0" smtClean="0"/>
              <a:t> </a:t>
            </a:r>
            <a:r>
              <a:rPr lang="de-CH" b="1" dirty="0" err="1" smtClean="0"/>
              <a:t>space</a:t>
            </a:r>
            <a:endParaRPr lang="de-CH" b="1" dirty="0"/>
          </a:p>
        </p:txBody>
      </p:sp>
      <p:sp>
        <p:nvSpPr>
          <p:cNvPr id="19" name="Rechteck 18"/>
          <p:cNvSpPr/>
          <p:nvPr/>
        </p:nvSpPr>
        <p:spPr>
          <a:xfrm>
            <a:off x="335220" y="3984817"/>
            <a:ext cx="1945190" cy="1439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1600" dirty="0" smtClean="0">
                <a:solidFill>
                  <a:schemeClr val="tx1"/>
                </a:solidFill>
              </a:rPr>
              <a:t>-PMF sol. </a:t>
            </a:r>
            <a:r>
              <a:rPr lang="de-CH" sz="1600" dirty="0" err="1">
                <a:solidFill>
                  <a:schemeClr val="tx1"/>
                </a:solidFill>
              </a:rPr>
              <a:t>s</a:t>
            </a:r>
            <a:r>
              <a:rPr lang="de-CH" sz="1600" dirty="0" err="1" smtClean="0">
                <a:solidFill>
                  <a:schemeClr val="tx1"/>
                </a:solidFill>
              </a:rPr>
              <a:t>uffer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from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rotational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ambiguity</a:t>
            </a:r>
            <a:endParaRPr lang="de-CH" sz="1600" dirty="0" smtClean="0">
              <a:solidFill>
                <a:schemeClr val="tx1"/>
              </a:solidFill>
            </a:endParaRPr>
          </a:p>
          <a:p>
            <a:r>
              <a:rPr lang="de-CH" sz="1600" dirty="0" smtClean="0">
                <a:solidFill>
                  <a:schemeClr val="tx1"/>
                </a:solidFill>
              </a:rPr>
              <a:t>-PMF sol. </a:t>
            </a:r>
            <a:r>
              <a:rPr lang="de-CH" sz="1600" dirty="0" err="1">
                <a:solidFill>
                  <a:schemeClr val="tx1"/>
                </a:solidFill>
              </a:rPr>
              <a:t>d</a:t>
            </a:r>
            <a:r>
              <a:rPr lang="de-CH" sz="1600" dirty="0" err="1" smtClean="0">
                <a:solidFill>
                  <a:schemeClr val="tx1"/>
                </a:solidFill>
              </a:rPr>
              <a:t>epend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strongly</a:t>
            </a:r>
            <a:r>
              <a:rPr lang="de-CH" sz="1600" dirty="0" smtClean="0">
                <a:solidFill>
                  <a:schemeClr val="tx1"/>
                </a:solidFill>
              </a:rPr>
              <a:t> on </a:t>
            </a:r>
            <a:r>
              <a:rPr lang="de-CH" sz="1600" dirty="0" err="1" smtClean="0">
                <a:solidFill>
                  <a:schemeClr val="tx1"/>
                </a:solidFill>
              </a:rPr>
              <a:t>uncertainty</a:t>
            </a:r>
            <a:endParaRPr lang="de-CH" sz="1600" dirty="0" smtClean="0">
              <a:solidFill>
                <a:schemeClr val="tx1"/>
              </a:solidFill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408874" y="5563609"/>
            <a:ext cx="1871536" cy="800580"/>
          </a:xfrm>
          <a:prstGeom prst="rect">
            <a:avLst/>
          </a:prstGeom>
          <a:gradFill>
            <a:gsLst>
              <a:gs pos="56000">
                <a:schemeClr val="accent6">
                  <a:alpha val="50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Explore</a:t>
            </a: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solution</a:t>
            </a: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space</a:t>
            </a:r>
            <a:endParaRPr lang="de-CH" sz="1600" b="1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42" name="Pfeil nach unten 41"/>
          <p:cNvSpPr/>
          <p:nvPr/>
        </p:nvSpPr>
        <p:spPr>
          <a:xfrm rot="16200000">
            <a:off x="4432666" y="765914"/>
            <a:ext cx="389237" cy="1884406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3" name="Textfeld 42"/>
          <p:cNvSpPr txBox="1"/>
          <p:nvPr/>
        </p:nvSpPr>
        <p:spPr>
          <a:xfrm>
            <a:off x="3799986" y="924342"/>
            <a:ext cx="1541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b</a:t>
            </a:r>
            <a:r>
              <a:rPr lang="de-CH" b="1" dirty="0" smtClean="0"/>
              <a:t>ilinear PMF </a:t>
            </a:r>
            <a:r>
              <a:rPr lang="de-CH" b="1" dirty="0" err="1" smtClean="0"/>
              <a:t>runs</a:t>
            </a:r>
            <a:endParaRPr lang="de-CH" b="1" dirty="0"/>
          </a:p>
        </p:txBody>
      </p:sp>
      <p:sp>
        <p:nvSpPr>
          <p:cNvPr id="44" name="Geschweifte Klammer links 43"/>
          <p:cNvSpPr/>
          <p:nvPr/>
        </p:nvSpPr>
        <p:spPr>
          <a:xfrm rot="5400000">
            <a:off x="4349582" y="-1968481"/>
            <a:ext cx="426308" cy="9144000"/>
          </a:xfrm>
          <a:prstGeom prst="leftBrace">
            <a:avLst>
              <a:gd name="adj1" fmla="val 8333"/>
              <a:gd name="adj2" fmla="val 49865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5" name="Abgerundetes Rechteck 44"/>
          <p:cNvSpPr/>
          <p:nvPr/>
        </p:nvSpPr>
        <p:spPr>
          <a:xfrm>
            <a:off x="1223097" y="1069993"/>
            <a:ext cx="2120994" cy="136691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smtClean="0"/>
              <a:t>&gt;2 variables</a:t>
            </a:r>
          </a:p>
          <a:p>
            <a:pPr algn="ctr"/>
            <a:r>
              <a:rPr lang="de-CH" sz="2000" b="1" dirty="0" err="1"/>
              <a:t>m</a:t>
            </a:r>
            <a:r>
              <a:rPr lang="de-CH" sz="2000" b="1" dirty="0" err="1" smtClean="0"/>
              <a:t>easured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over</a:t>
            </a:r>
            <a:r>
              <a:rPr lang="de-CH" sz="2000" b="1" dirty="0" smtClean="0"/>
              <a:t> time</a:t>
            </a:r>
            <a:endParaRPr lang="de-CH" sz="2000" b="1" dirty="0"/>
          </a:p>
        </p:txBody>
      </p:sp>
      <p:sp>
        <p:nvSpPr>
          <p:cNvPr id="46" name="Abgerundetes Rechteck 45"/>
          <p:cNvSpPr/>
          <p:nvPr/>
        </p:nvSpPr>
        <p:spPr>
          <a:xfrm>
            <a:off x="5910478" y="1069992"/>
            <a:ext cx="2120994" cy="1366917"/>
          </a:xfrm>
          <a:prstGeom prst="roundRect">
            <a:avLst/>
          </a:prstGeom>
          <a:solidFill>
            <a:schemeClr val="accent1"/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 smtClean="0"/>
              <a:t>Environmentally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reasonable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solution</a:t>
            </a:r>
            <a:endParaRPr lang="de-CH" sz="2000" b="1" dirty="0"/>
          </a:p>
        </p:txBody>
      </p:sp>
      <p:sp>
        <p:nvSpPr>
          <p:cNvPr id="47" name="Rechteck 46"/>
          <p:cNvSpPr/>
          <p:nvPr/>
        </p:nvSpPr>
        <p:spPr>
          <a:xfrm>
            <a:off x="3600242" y="2001396"/>
            <a:ext cx="784654" cy="450551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solidFill>
              <a:schemeClr val="accent6">
                <a:alpha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500" b="1" dirty="0" err="1" smtClean="0">
                <a:latin typeface="Arial Narrow" panose="020B0606020202030204" pitchFamily="34" charset="0"/>
              </a:rPr>
              <a:t>SoFi</a:t>
            </a:r>
            <a:r>
              <a:rPr lang="de-CH" sz="1500" b="1" dirty="0" smtClean="0">
                <a:latin typeface="Arial Narrow" panose="020B0606020202030204" pitchFamily="34" charset="0"/>
              </a:rPr>
              <a:t> 5.0 </a:t>
            </a:r>
            <a:endParaRPr lang="de-CH" sz="1500" b="1" dirty="0">
              <a:latin typeface="Arial Narrow" panose="020B0606020202030204" pitchFamily="34" charset="0"/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4742337" y="2001395"/>
            <a:ext cx="784654" cy="450551"/>
          </a:xfrm>
          <a:prstGeom prst="rect">
            <a:avLst/>
          </a:prstGeom>
          <a:solidFill>
            <a:schemeClr val="accent2">
              <a:lumMod val="75000"/>
              <a:alpha val="50000"/>
            </a:schemeClr>
          </a:solidFill>
          <a:ln>
            <a:solidFill>
              <a:schemeClr val="accent2">
                <a:alpha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500" b="1" dirty="0" err="1" smtClean="0">
                <a:latin typeface="Arial Narrow" panose="020B0606020202030204" pitchFamily="34" charset="0"/>
              </a:rPr>
              <a:t>future</a:t>
            </a:r>
            <a:r>
              <a:rPr lang="de-CH" sz="1500" b="1" dirty="0" smtClean="0">
                <a:latin typeface="Arial Narrow" panose="020B0606020202030204" pitchFamily="34" charset="0"/>
              </a:rPr>
              <a:t> </a:t>
            </a:r>
            <a:endParaRPr lang="de-CH" sz="1500" b="1" dirty="0">
              <a:latin typeface="Arial Narrow" panose="020B0606020202030204" pitchFamily="34" charset="0"/>
            </a:endParaRPr>
          </a:p>
        </p:txBody>
      </p:sp>
      <p:pic>
        <p:nvPicPr>
          <p:cNvPr id="51" name="Grafik 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4499" y="4770783"/>
            <a:ext cx="3321196" cy="1725456"/>
          </a:xfrm>
          <a:prstGeom prst="rect">
            <a:avLst/>
          </a:prstGeom>
        </p:spPr>
      </p:pic>
      <p:sp>
        <p:nvSpPr>
          <p:cNvPr id="53" name="Pfeil nach rechts 52"/>
          <p:cNvSpPr/>
          <p:nvPr/>
        </p:nvSpPr>
        <p:spPr>
          <a:xfrm>
            <a:off x="5655072" y="5563609"/>
            <a:ext cx="421245" cy="294457"/>
          </a:xfrm>
          <a:prstGeom prst="rightArrow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5299" y="4770783"/>
            <a:ext cx="3343565" cy="1737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13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27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Model – Positive Matrix Factorization (PMF)</a:t>
            </a:r>
          </a:p>
        </p:txBody>
      </p:sp>
      <p:cxnSp>
        <p:nvCxnSpPr>
          <p:cNvPr id="12" name="Gerader Verbinder 11"/>
          <p:cNvCxnSpPr/>
          <p:nvPr/>
        </p:nvCxnSpPr>
        <p:spPr>
          <a:xfrm>
            <a:off x="9728" y="6497238"/>
            <a:ext cx="913913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Inhaltsplatzhalter 2"/>
          <p:cNvSpPr>
            <a:spLocks noGrp="1"/>
          </p:cNvSpPr>
          <p:nvPr>
            <p:ph idx="1"/>
          </p:nvPr>
        </p:nvSpPr>
        <p:spPr>
          <a:xfrm>
            <a:off x="3007306" y="3026065"/>
            <a:ext cx="6126765" cy="2910540"/>
          </a:xfrm>
        </p:spPr>
        <p:txBody>
          <a:bodyPr>
            <a:noAutofit/>
          </a:bodyPr>
          <a:lstStyle/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smtClean="0">
                <a:latin typeface="Arial Narrow" pitchFamily="34" charset="0"/>
              </a:rPr>
              <a:t>Statistical </a:t>
            </a:r>
            <a:r>
              <a:rPr lang="de-CH" altLang="de-DE" sz="2500" b="1" dirty="0" err="1" smtClean="0">
                <a:latin typeface="Arial Narrow" pitchFamily="34" charset="0"/>
              </a:rPr>
              <a:t>error</a:t>
            </a:r>
            <a:endParaRPr lang="de-CH" altLang="de-DE" sz="2500" b="1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altLang="de-DE" sz="2000" dirty="0">
                <a:latin typeface="Arial Narrow" pitchFamily="34" charset="0"/>
              </a:rPr>
              <a:t>Propagate </a:t>
            </a:r>
            <a:r>
              <a:rPr lang="de-CH" altLang="de-DE" sz="2000" dirty="0" err="1">
                <a:latin typeface="Arial Narrow" pitchFamily="34" charset="0"/>
              </a:rPr>
              <a:t>the</a:t>
            </a:r>
            <a:r>
              <a:rPr lang="de-CH" altLang="de-DE" sz="2000" dirty="0">
                <a:latin typeface="Arial Narrow" pitchFamily="34" charset="0"/>
              </a:rPr>
              <a:t> </a:t>
            </a:r>
            <a:r>
              <a:rPr lang="de-CH" altLang="de-DE" sz="2000" dirty="0" err="1">
                <a:latin typeface="Arial Narrow" pitchFamily="34" charset="0"/>
              </a:rPr>
              <a:t>statistical</a:t>
            </a:r>
            <a:r>
              <a:rPr lang="de-CH" altLang="de-DE" sz="2000" dirty="0">
                <a:latin typeface="Arial Narrow" pitchFamily="34" charset="0"/>
              </a:rPr>
              <a:t> </a:t>
            </a:r>
            <a:r>
              <a:rPr lang="de-CH" altLang="de-DE" sz="2000" dirty="0" err="1">
                <a:latin typeface="Arial Narrow" pitchFamily="34" charset="0"/>
              </a:rPr>
              <a:t>uncertainty</a:t>
            </a:r>
            <a:r>
              <a:rPr lang="de-CH" altLang="de-DE" sz="2000" dirty="0">
                <a:latin typeface="Arial Narrow" pitchFamily="34" charset="0"/>
              </a:rPr>
              <a:t> </a:t>
            </a:r>
            <a:r>
              <a:rPr lang="de-CH" altLang="de-DE" sz="2000" dirty="0" err="1">
                <a:latin typeface="Arial Narrow" pitchFamily="34" charset="0"/>
              </a:rPr>
              <a:t>to</a:t>
            </a:r>
            <a:r>
              <a:rPr lang="de-CH" altLang="de-DE" sz="2000" dirty="0">
                <a:latin typeface="Arial Narrow" pitchFamily="34" charset="0"/>
              </a:rPr>
              <a:t> </a:t>
            </a:r>
            <a:r>
              <a:rPr lang="de-CH" altLang="de-DE" sz="2000" dirty="0" err="1">
                <a:latin typeface="Arial Narrow" pitchFamily="34" charset="0"/>
              </a:rPr>
              <a:t>the</a:t>
            </a:r>
            <a:r>
              <a:rPr lang="de-CH" altLang="de-DE" sz="2000" dirty="0">
                <a:latin typeface="Arial Narrow" pitchFamily="34" charset="0"/>
              </a:rPr>
              <a:t> PMF </a:t>
            </a:r>
            <a:r>
              <a:rPr lang="de-CH" altLang="de-DE" sz="2000" dirty="0" err="1" smtClean="0">
                <a:latin typeface="Arial Narrow" pitchFamily="34" charset="0"/>
              </a:rPr>
              <a:t>result</a:t>
            </a:r>
            <a:r>
              <a:rPr lang="de-CH" altLang="de-DE" sz="2000" dirty="0" smtClean="0">
                <a:latin typeface="Arial Narrow" pitchFamily="34" charset="0"/>
              </a:rPr>
              <a:t> (</a:t>
            </a:r>
            <a:r>
              <a:rPr lang="de-CH" altLang="de-DE" sz="2000" dirty="0" err="1" smtClean="0">
                <a:latin typeface="Arial Narrow" pitchFamily="34" charset="0"/>
              </a:rPr>
              <a:t>computationally</a:t>
            </a:r>
            <a:r>
              <a:rPr lang="de-CH" altLang="de-DE" sz="2000" dirty="0" smtClean="0">
                <a:latin typeface="Arial Narrow" pitchFamily="34" charset="0"/>
              </a:rPr>
              <a:t> expensive)</a:t>
            </a:r>
            <a:endParaRPr lang="de-CH" altLang="de-DE" sz="2000" dirty="0">
              <a:latin typeface="Arial Narrow" pitchFamily="34" charset="0"/>
            </a:endParaRPr>
          </a:p>
          <a:p>
            <a:pPr marL="1094400" lvl="1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Monte Carlo method (noise insertion)</a:t>
            </a:r>
          </a:p>
          <a:p>
            <a:pPr marL="637200" lvl="1" indent="0">
              <a:lnSpc>
                <a:spcPct val="100000"/>
              </a:lnSpc>
              <a:buNone/>
            </a:pP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	 vary the PMF input within the measurement error and call PMF 	      with the constrained </a:t>
            </a:r>
            <a:r>
              <a:rPr lang="en-US" altLang="de-DE" sz="1600" dirty="0" err="1" smtClean="0">
                <a:latin typeface="Arial Narrow" pitchFamily="34" charset="0"/>
                <a:sym typeface="Wingdings" pitchFamily="2" charset="2"/>
              </a:rPr>
              <a:t>pr</a:t>
            </a: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/</a:t>
            </a:r>
            <a:r>
              <a:rPr lang="en-US" altLang="de-DE" sz="1600" dirty="0" err="1" smtClean="0">
                <a:latin typeface="Arial Narrow" pitchFamily="34" charset="0"/>
                <a:sym typeface="Wingdings" pitchFamily="2" charset="2"/>
              </a:rPr>
              <a:t>ts</a:t>
            </a: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 for the good solution</a:t>
            </a:r>
          </a:p>
          <a:p>
            <a:pPr marL="637200" lvl="1" indent="0">
              <a:lnSpc>
                <a:spcPct val="100000"/>
              </a:lnSpc>
              <a:buNone/>
            </a:pPr>
            <a:endParaRPr lang="en-US" altLang="de-DE" sz="1600" dirty="0">
              <a:latin typeface="Arial Narrow" pitchFamily="34" charset="0"/>
              <a:sym typeface="Wingdings" pitchFamily="2" charset="2"/>
            </a:endParaRPr>
          </a:p>
          <a:p>
            <a:pPr marL="1094400" lvl="1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Bootstrap method (resampling strategy)</a:t>
            </a:r>
          </a:p>
          <a:p>
            <a:pPr marL="637200" lvl="1" indent="0">
              <a:lnSpc>
                <a:spcPct val="100000"/>
              </a:lnSpc>
              <a:buNone/>
            </a:pP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	 resample data </a:t>
            </a: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with identical underlying sources and </a:t>
            </a: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call </a:t>
            </a: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PMF with the constrained </a:t>
            </a:r>
            <a:r>
              <a:rPr lang="en-US" altLang="de-DE" sz="1600" dirty="0" err="1" smtClean="0">
                <a:latin typeface="Arial Narrow" pitchFamily="34" charset="0"/>
                <a:sym typeface="Wingdings" pitchFamily="2" charset="2"/>
              </a:rPr>
              <a:t>pr</a:t>
            </a: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/</a:t>
            </a:r>
            <a:r>
              <a:rPr lang="en-US" altLang="de-DE" sz="1600" dirty="0" err="1" smtClean="0">
                <a:latin typeface="Arial Narrow" pitchFamily="34" charset="0"/>
                <a:sym typeface="Wingdings" pitchFamily="2" charset="2"/>
              </a:rPr>
              <a:t>ts</a:t>
            </a:r>
            <a:r>
              <a:rPr lang="en-US" altLang="de-DE" sz="1600" dirty="0" smtClean="0">
                <a:latin typeface="Arial Narrow" pitchFamily="34" charset="0"/>
                <a:sym typeface="Wingdings" pitchFamily="2" charset="2"/>
              </a:rPr>
              <a:t> for the good solution</a:t>
            </a:r>
            <a:endParaRPr lang="en-US" altLang="de-DE" sz="1600" dirty="0">
              <a:latin typeface="Arial Narrow" pitchFamily="34" charset="0"/>
              <a:sym typeface="Wingdings" pitchFamily="2" charset="2"/>
            </a:endParaRPr>
          </a:p>
          <a:p>
            <a:pPr marL="1094400" lvl="1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endParaRPr lang="en-US" altLang="de-DE" sz="1600" dirty="0">
              <a:latin typeface="Arial Narrow" pitchFamily="34" charset="0"/>
              <a:sym typeface="Wingdings" pitchFamily="2" charset="2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de-CH" altLang="de-DE" sz="2000" dirty="0">
              <a:latin typeface="Arial Narrow" pitchFamily="34" charset="0"/>
            </a:endParaRPr>
          </a:p>
        </p:txBody>
      </p:sp>
      <p:sp>
        <p:nvSpPr>
          <p:cNvPr id="42" name="Pfeil nach unten 41"/>
          <p:cNvSpPr/>
          <p:nvPr/>
        </p:nvSpPr>
        <p:spPr>
          <a:xfrm rot="16200000">
            <a:off x="4432666" y="765914"/>
            <a:ext cx="389237" cy="1884406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3" name="Textfeld 42"/>
          <p:cNvSpPr txBox="1"/>
          <p:nvPr/>
        </p:nvSpPr>
        <p:spPr>
          <a:xfrm>
            <a:off x="3799986" y="924342"/>
            <a:ext cx="1541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b</a:t>
            </a:r>
            <a:r>
              <a:rPr lang="de-CH" b="1" dirty="0" smtClean="0"/>
              <a:t>ilinear PMF </a:t>
            </a:r>
            <a:r>
              <a:rPr lang="de-CH" b="1" dirty="0" err="1" smtClean="0"/>
              <a:t>runs</a:t>
            </a:r>
            <a:endParaRPr lang="de-CH" b="1" dirty="0"/>
          </a:p>
        </p:txBody>
      </p:sp>
      <p:sp>
        <p:nvSpPr>
          <p:cNvPr id="44" name="Geschweifte Klammer links 43"/>
          <p:cNvSpPr/>
          <p:nvPr/>
        </p:nvSpPr>
        <p:spPr>
          <a:xfrm rot="5400000">
            <a:off x="4349582" y="-1968481"/>
            <a:ext cx="426308" cy="9144000"/>
          </a:xfrm>
          <a:prstGeom prst="leftBrace">
            <a:avLst>
              <a:gd name="adj1" fmla="val 8333"/>
              <a:gd name="adj2" fmla="val 49865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5" name="Abgerundetes Rechteck 44"/>
          <p:cNvSpPr/>
          <p:nvPr/>
        </p:nvSpPr>
        <p:spPr>
          <a:xfrm>
            <a:off x="1223097" y="1069993"/>
            <a:ext cx="2120994" cy="136691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smtClean="0"/>
              <a:t>&gt;2 variables</a:t>
            </a:r>
          </a:p>
          <a:p>
            <a:pPr algn="ctr"/>
            <a:r>
              <a:rPr lang="de-CH" sz="2000" b="1" dirty="0" err="1"/>
              <a:t>m</a:t>
            </a:r>
            <a:r>
              <a:rPr lang="de-CH" sz="2000" b="1" dirty="0" err="1" smtClean="0"/>
              <a:t>easured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over</a:t>
            </a:r>
            <a:r>
              <a:rPr lang="de-CH" sz="2000" b="1" dirty="0" smtClean="0"/>
              <a:t> time</a:t>
            </a:r>
            <a:endParaRPr lang="de-CH" sz="2000" b="1" dirty="0"/>
          </a:p>
        </p:txBody>
      </p:sp>
      <p:sp>
        <p:nvSpPr>
          <p:cNvPr id="46" name="Abgerundetes Rechteck 45"/>
          <p:cNvSpPr/>
          <p:nvPr/>
        </p:nvSpPr>
        <p:spPr>
          <a:xfrm>
            <a:off x="5910478" y="1069992"/>
            <a:ext cx="2120994" cy="1366917"/>
          </a:xfrm>
          <a:prstGeom prst="roundRect">
            <a:avLst/>
          </a:prstGeom>
          <a:solidFill>
            <a:schemeClr val="accent1"/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 smtClean="0"/>
              <a:t>Environmentally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reasonable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solution</a:t>
            </a:r>
            <a:endParaRPr lang="de-CH" sz="2000" b="1" dirty="0"/>
          </a:p>
        </p:txBody>
      </p:sp>
      <p:sp>
        <p:nvSpPr>
          <p:cNvPr id="47" name="Rechteck 46"/>
          <p:cNvSpPr/>
          <p:nvPr/>
        </p:nvSpPr>
        <p:spPr>
          <a:xfrm>
            <a:off x="3600242" y="2001396"/>
            <a:ext cx="784654" cy="450551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solidFill>
              <a:schemeClr val="accent6">
                <a:alpha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500" b="1" dirty="0" err="1" smtClean="0">
                <a:latin typeface="Arial Narrow" panose="020B0606020202030204" pitchFamily="34" charset="0"/>
              </a:rPr>
              <a:t>SoFi</a:t>
            </a:r>
            <a:r>
              <a:rPr lang="de-CH" sz="1500" b="1" dirty="0" smtClean="0">
                <a:latin typeface="Arial Narrow" panose="020B0606020202030204" pitchFamily="34" charset="0"/>
              </a:rPr>
              <a:t> 5.0 </a:t>
            </a:r>
            <a:endParaRPr lang="de-CH" sz="1500" b="1" dirty="0">
              <a:latin typeface="Arial Narrow" panose="020B0606020202030204" pitchFamily="34" charset="0"/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4742337" y="2001395"/>
            <a:ext cx="784654" cy="450551"/>
          </a:xfrm>
          <a:prstGeom prst="rect">
            <a:avLst/>
          </a:prstGeom>
          <a:solidFill>
            <a:schemeClr val="accent2">
              <a:lumMod val="75000"/>
              <a:alpha val="50000"/>
            </a:schemeClr>
          </a:solidFill>
          <a:ln>
            <a:solidFill>
              <a:schemeClr val="accent2">
                <a:alpha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500" b="1" dirty="0" err="1" smtClean="0">
                <a:latin typeface="Arial Narrow" panose="020B0606020202030204" pitchFamily="34" charset="0"/>
              </a:rPr>
              <a:t>future</a:t>
            </a:r>
            <a:r>
              <a:rPr lang="de-CH" sz="1500" b="1" dirty="0" smtClean="0">
                <a:latin typeface="Arial Narrow" panose="020B0606020202030204" pitchFamily="34" charset="0"/>
              </a:rPr>
              <a:t> </a:t>
            </a:r>
            <a:endParaRPr lang="de-CH" sz="1500" b="1" dirty="0">
              <a:latin typeface="Arial Narrow" panose="020B0606020202030204" pitchFamily="34" charset="0"/>
            </a:endParaRPr>
          </a:p>
        </p:txBody>
      </p:sp>
      <p:sp>
        <p:nvSpPr>
          <p:cNvPr id="51" name="Ellipse 50"/>
          <p:cNvSpPr/>
          <p:nvPr/>
        </p:nvSpPr>
        <p:spPr>
          <a:xfrm>
            <a:off x="472402" y="2814895"/>
            <a:ext cx="1754660" cy="85506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smtClean="0"/>
              <a:t>III. </a:t>
            </a:r>
            <a:r>
              <a:rPr lang="de-CH" b="1" dirty="0" err="1" smtClean="0"/>
              <a:t>statistical</a:t>
            </a:r>
            <a:r>
              <a:rPr lang="de-CH" b="1" dirty="0" smtClean="0"/>
              <a:t> </a:t>
            </a:r>
            <a:r>
              <a:rPr lang="de-CH" b="1" dirty="0" err="1" smtClean="0"/>
              <a:t>error</a:t>
            </a:r>
            <a:endParaRPr lang="de-CH" b="1" dirty="0"/>
          </a:p>
        </p:txBody>
      </p:sp>
      <p:sp>
        <p:nvSpPr>
          <p:cNvPr id="53" name="Rechteck 52"/>
          <p:cNvSpPr/>
          <p:nvPr/>
        </p:nvSpPr>
        <p:spPr>
          <a:xfrm>
            <a:off x="411290" y="4046598"/>
            <a:ext cx="1874210" cy="7939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1600" dirty="0" smtClean="0">
                <a:solidFill>
                  <a:schemeClr val="tx1"/>
                </a:solidFill>
              </a:rPr>
              <a:t>-PMF </a:t>
            </a:r>
            <a:r>
              <a:rPr lang="de-CH" sz="1600" dirty="0" err="1" smtClean="0">
                <a:solidFill>
                  <a:schemeClr val="tx1"/>
                </a:solidFill>
              </a:rPr>
              <a:t>model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result</a:t>
            </a:r>
            <a:r>
              <a:rPr lang="de-CH" sz="1600" dirty="0" smtClean="0">
                <a:solidFill>
                  <a:schemeClr val="tx1"/>
                </a:solidFill>
              </a:rPr>
              <a:t>(s) must </a:t>
            </a:r>
            <a:r>
              <a:rPr lang="de-CH" sz="1600" dirty="0" err="1" smtClean="0">
                <a:solidFill>
                  <a:schemeClr val="tx1"/>
                </a:solidFill>
              </a:rPr>
              <a:t>show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the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uncertainty</a:t>
            </a:r>
            <a:endParaRPr lang="de-CH" sz="1600" dirty="0" smtClean="0">
              <a:solidFill>
                <a:schemeClr val="tx1"/>
              </a:solidFill>
            </a:endParaRPr>
          </a:p>
        </p:txBody>
      </p:sp>
      <p:sp>
        <p:nvSpPr>
          <p:cNvPr id="60" name="Rechteck 59"/>
          <p:cNvSpPr/>
          <p:nvPr/>
        </p:nvSpPr>
        <p:spPr>
          <a:xfrm>
            <a:off x="413964" y="5569054"/>
            <a:ext cx="1871536" cy="79193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Propagate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the</a:t>
            </a: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statistical</a:t>
            </a: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uncertainty</a:t>
            </a:r>
            <a:endParaRPr lang="de-CH" sz="1600" b="1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6209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28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Model – Positive Matrix Factorization (PMF)</a:t>
            </a:r>
          </a:p>
        </p:txBody>
      </p:sp>
      <p:cxnSp>
        <p:nvCxnSpPr>
          <p:cNvPr id="12" name="Gerader Verbinder 11"/>
          <p:cNvCxnSpPr/>
          <p:nvPr/>
        </p:nvCxnSpPr>
        <p:spPr>
          <a:xfrm>
            <a:off x="9728" y="6497238"/>
            <a:ext cx="913913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Inhaltsplatzhalter 2"/>
          <p:cNvSpPr>
            <a:spLocks noGrp="1"/>
          </p:cNvSpPr>
          <p:nvPr>
            <p:ph idx="1"/>
          </p:nvPr>
        </p:nvSpPr>
        <p:spPr>
          <a:xfrm>
            <a:off x="3007306" y="3026065"/>
            <a:ext cx="6126765" cy="2910540"/>
          </a:xfrm>
        </p:spPr>
        <p:txBody>
          <a:bodyPr>
            <a:noAutofit/>
          </a:bodyPr>
          <a:lstStyle/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err="1" smtClean="0">
                <a:latin typeface="Arial Narrow" pitchFamily="34" charset="0"/>
              </a:rPr>
              <a:t>Automatic</a:t>
            </a:r>
            <a:r>
              <a:rPr lang="de-CH" altLang="de-DE" sz="2500" b="1" dirty="0" smtClean="0">
                <a:latin typeface="Arial Narrow" pitchFamily="34" charset="0"/>
              </a:rPr>
              <a:t> Rolling </a:t>
            </a:r>
            <a:r>
              <a:rPr lang="de-CH" altLang="de-DE" sz="2500" b="1" dirty="0" err="1" smtClean="0">
                <a:latin typeface="Arial Narrow" pitchFamily="34" charset="0"/>
              </a:rPr>
              <a:t>SoFi</a:t>
            </a:r>
            <a:endParaRPr lang="de-CH" altLang="de-DE" sz="2500" b="1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altLang="de-DE" sz="2000" dirty="0" smtClean="0">
                <a:latin typeface="Arial Narrow" pitchFamily="34" charset="0"/>
              </a:rPr>
              <a:t>Run PMF </a:t>
            </a:r>
            <a:r>
              <a:rPr lang="de-CH" altLang="de-DE" sz="2000" dirty="0" err="1" smtClean="0">
                <a:latin typeface="Arial Narrow" pitchFamily="34" charset="0"/>
              </a:rPr>
              <a:t>using</a:t>
            </a:r>
            <a:r>
              <a:rPr lang="de-CH" altLang="de-DE" sz="2000" dirty="0" smtClean="0">
                <a:latin typeface="Arial Narrow" pitchFamily="34" charset="0"/>
              </a:rPr>
              <a:t> a </a:t>
            </a:r>
            <a:r>
              <a:rPr lang="de-CH" altLang="de-DE" sz="2000" dirty="0" err="1" smtClean="0">
                <a:latin typeface="Arial Narrow" pitchFamily="34" charset="0"/>
              </a:rPr>
              <a:t>small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frame</a:t>
            </a:r>
            <a:r>
              <a:rPr lang="de-CH" altLang="de-DE" sz="2000" dirty="0" smtClean="0">
                <a:latin typeface="Arial Narrow" pitchFamily="34" charset="0"/>
              </a:rPr>
              <a:t>, e.g. </a:t>
            </a:r>
            <a:r>
              <a:rPr lang="de-CH" altLang="de-DE" sz="2000" dirty="0" err="1" smtClean="0">
                <a:latin typeface="Arial Narrow" pitchFamily="34" charset="0"/>
              </a:rPr>
              <a:t>two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weeks</a:t>
            </a:r>
            <a:r>
              <a:rPr lang="de-CH" altLang="de-DE" sz="2000" dirty="0" smtClean="0">
                <a:latin typeface="Arial Narrow" pitchFamily="34" charset="0"/>
              </a:rPr>
              <a:t>/</a:t>
            </a:r>
            <a:r>
              <a:rPr lang="de-CH" altLang="de-DE" sz="2000" dirty="0" err="1" smtClean="0">
                <a:latin typeface="Arial Narrow" pitchFamily="34" charset="0"/>
              </a:rPr>
              <a:t>one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month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of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data</a:t>
            </a:r>
            <a:r>
              <a:rPr lang="de-CH" altLang="de-DE" sz="2000" dirty="0" smtClean="0">
                <a:latin typeface="Arial Narrow" pitchFamily="34" charset="0"/>
              </a:rPr>
              <a:t> (</a:t>
            </a:r>
            <a:r>
              <a:rPr lang="de-CH" altLang="de-DE" sz="2000" dirty="0" err="1" smtClean="0">
                <a:latin typeface="Arial Narrow" pitchFamily="34" charset="0"/>
              </a:rPr>
              <a:t>Assumption</a:t>
            </a:r>
            <a:r>
              <a:rPr lang="de-CH" altLang="de-DE" sz="2000" dirty="0" smtClean="0">
                <a:latin typeface="Arial Narrow" pitchFamily="34" charset="0"/>
              </a:rPr>
              <a:t>: </a:t>
            </a:r>
            <a:r>
              <a:rPr lang="de-CH" altLang="de-DE" sz="2000" dirty="0" err="1" smtClean="0">
                <a:latin typeface="Arial Narrow" pitchFamily="34" charset="0"/>
              </a:rPr>
              <a:t>source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is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constant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over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this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period</a:t>
            </a:r>
            <a:r>
              <a:rPr lang="de-CH" altLang="de-DE" sz="2000" dirty="0" smtClean="0">
                <a:latin typeface="Arial Narrow" pitchFamily="34" charset="0"/>
              </a:rPr>
              <a:t>)</a:t>
            </a: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altLang="de-DE" sz="2000" dirty="0" err="1" smtClean="0">
                <a:latin typeface="Arial Narrow" pitchFamily="34" charset="0"/>
              </a:rPr>
              <a:t>Optimize</a:t>
            </a:r>
            <a:r>
              <a:rPr lang="de-CH" altLang="de-DE" sz="2000" dirty="0" smtClean="0">
                <a:latin typeface="Arial Narrow" pitchFamily="34" charset="0"/>
              </a:rPr>
              <a:t> PMF </a:t>
            </a:r>
            <a:r>
              <a:rPr lang="de-CH" altLang="de-DE" sz="2000" dirty="0" err="1" smtClean="0">
                <a:latin typeface="Arial Narrow" pitchFamily="34" charset="0"/>
              </a:rPr>
              <a:t>solution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based</a:t>
            </a:r>
            <a:r>
              <a:rPr lang="de-CH" altLang="de-DE" sz="2000" dirty="0" smtClean="0">
                <a:latin typeface="Arial Narrow" pitchFamily="34" charset="0"/>
              </a:rPr>
              <a:t> on </a:t>
            </a:r>
            <a:r>
              <a:rPr lang="de-CH" altLang="de-DE" sz="2000" dirty="0" err="1" smtClean="0">
                <a:latin typeface="Arial Narrow" pitchFamily="34" charset="0"/>
              </a:rPr>
              <a:t>parameters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defined</a:t>
            </a:r>
            <a:r>
              <a:rPr lang="de-CH" altLang="de-DE" sz="2000" dirty="0" smtClean="0">
                <a:latin typeface="Arial Narrow" pitchFamily="34" charset="0"/>
              </a:rPr>
              <a:t> in </a:t>
            </a:r>
            <a:r>
              <a:rPr lang="de-CH" altLang="de-DE" sz="2000" dirty="0" err="1" smtClean="0">
                <a:latin typeface="Arial Narrow" pitchFamily="34" charset="0"/>
              </a:rPr>
              <a:t>advance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based</a:t>
            </a:r>
            <a:r>
              <a:rPr lang="de-CH" altLang="de-DE" sz="2000" dirty="0" smtClean="0">
                <a:latin typeface="Arial Narrow" pitchFamily="34" charset="0"/>
              </a:rPr>
              <a:t> on </a:t>
            </a:r>
            <a:r>
              <a:rPr lang="de-CH" altLang="de-DE" sz="2000" dirty="0" err="1" smtClean="0">
                <a:latin typeface="Arial Narrow" pitchFamily="34" charset="0"/>
              </a:rPr>
              <a:t>manual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err="1" smtClean="0">
                <a:latin typeface="Arial Narrow" pitchFamily="34" charset="0"/>
              </a:rPr>
              <a:t>pretests</a:t>
            </a:r>
            <a:r>
              <a:rPr lang="de-CH" altLang="de-DE" sz="2000" dirty="0" smtClean="0">
                <a:latin typeface="Arial Narrow" pitchFamily="34" charset="0"/>
              </a:rPr>
              <a:t> </a:t>
            </a: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 </a:t>
            </a:r>
            <a:r>
              <a:rPr lang="de-CH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Automatic</a:t>
            </a: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 </a:t>
            </a:r>
            <a:r>
              <a:rPr lang="de-CH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part</a:t>
            </a:r>
            <a:endParaRPr lang="de-CH" altLang="de-DE" sz="2000" dirty="0" smtClean="0">
              <a:latin typeface="Arial Narrow" pitchFamily="34" charset="0"/>
              <a:sym typeface="Wingdings" panose="05000000000000000000" pitchFamily="2" charset="2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Call </a:t>
            </a:r>
            <a:r>
              <a:rPr lang="de-CH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part</a:t>
            </a: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 III. (</a:t>
            </a:r>
            <a:r>
              <a:rPr lang="de-CH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statistical</a:t>
            </a: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 </a:t>
            </a:r>
            <a:r>
              <a:rPr lang="de-CH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error</a:t>
            </a: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) </a:t>
            </a:r>
            <a:r>
              <a:rPr lang="de-CH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to</a:t>
            </a: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 </a:t>
            </a:r>
            <a:r>
              <a:rPr lang="de-CH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estimate</a:t>
            </a: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 </a:t>
            </a:r>
            <a:r>
              <a:rPr lang="de-CH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the</a:t>
            </a: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 PMF </a:t>
            </a:r>
            <a:r>
              <a:rPr lang="de-CH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error</a:t>
            </a:r>
            <a:endParaRPr lang="de-CH" altLang="de-DE" sz="2000" dirty="0" smtClean="0">
              <a:latin typeface="Arial Narrow" pitchFamily="34" charset="0"/>
              <a:sym typeface="Wingdings" panose="05000000000000000000" pitchFamily="2" charset="2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de-CH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Shift</a:t>
            </a: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 PMF </a:t>
            </a:r>
            <a:r>
              <a:rPr lang="de-CH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frame</a:t>
            </a: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 </a:t>
            </a:r>
            <a:r>
              <a:rPr lang="de-CH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forward</a:t>
            </a: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 </a:t>
            </a:r>
            <a:r>
              <a:rPr lang="de-CH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and</a:t>
            </a: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 </a:t>
            </a:r>
            <a:r>
              <a:rPr lang="de-CH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rerun</a:t>
            </a: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 PMF  Rolling </a:t>
            </a:r>
            <a:r>
              <a:rPr lang="de-CH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part</a:t>
            </a:r>
            <a:endParaRPr lang="de-CH" altLang="de-DE" sz="2000" dirty="0" smtClean="0">
              <a:latin typeface="Arial Narrow" pitchFamily="34" charset="0"/>
              <a:sym typeface="Wingdings" panose="05000000000000000000" pitchFamily="2" charset="2"/>
            </a:endParaRPr>
          </a:p>
          <a:p>
            <a:pPr marL="180000" indent="0">
              <a:lnSpc>
                <a:spcPct val="100000"/>
              </a:lnSpc>
              <a:buNone/>
            </a:pP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 </a:t>
            </a:r>
            <a:r>
              <a:rPr lang="de-CH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AuRo</a:t>
            </a: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 – </a:t>
            </a:r>
            <a:r>
              <a:rPr lang="de-CH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SoFi</a:t>
            </a:r>
            <a:r>
              <a:rPr lang="de-CH" altLang="de-DE" sz="2000" dirty="0" smtClean="0">
                <a:latin typeface="Arial Narrow" pitchFamily="34" charset="0"/>
                <a:sym typeface="Wingdings" panose="05000000000000000000" pitchFamily="2" charset="2"/>
              </a:rPr>
              <a:t> </a:t>
            </a:r>
            <a:r>
              <a:rPr lang="de-CH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algorithm</a:t>
            </a:r>
            <a:endParaRPr lang="de-CH" altLang="de-DE" sz="2000" dirty="0" smtClean="0">
              <a:latin typeface="Arial Narrow" pitchFamily="34" charset="0"/>
            </a:endParaRPr>
          </a:p>
        </p:txBody>
      </p:sp>
      <p:sp>
        <p:nvSpPr>
          <p:cNvPr id="42" name="Pfeil nach unten 41"/>
          <p:cNvSpPr/>
          <p:nvPr/>
        </p:nvSpPr>
        <p:spPr>
          <a:xfrm rot="16200000">
            <a:off x="4432666" y="765914"/>
            <a:ext cx="389237" cy="1884406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3" name="Textfeld 42"/>
          <p:cNvSpPr txBox="1"/>
          <p:nvPr/>
        </p:nvSpPr>
        <p:spPr>
          <a:xfrm>
            <a:off x="3799986" y="924342"/>
            <a:ext cx="1541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b</a:t>
            </a:r>
            <a:r>
              <a:rPr lang="de-CH" b="1" dirty="0" smtClean="0"/>
              <a:t>ilinear PMF </a:t>
            </a:r>
            <a:r>
              <a:rPr lang="de-CH" b="1" dirty="0" err="1" smtClean="0"/>
              <a:t>runs</a:t>
            </a:r>
            <a:endParaRPr lang="de-CH" b="1" dirty="0"/>
          </a:p>
        </p:txBody>
      </p:sp>
      <p:sp>
        <p:nvSpPr>
          <p:cNvPr id="44" name="Geschweifte Klammer links 43"/>
          <p:cNvSpPr/>
          <p:nvPr/>
        </p:nvSpPr>
        <p:spPr>
          <a:xfrm rot="5400000">
            <a:off x="4349582" y="-1968481"/>
            <a:ext cx="426308" cy="9144000"/>
          </a:xfrm>
          <a:prstGeom prst="leftBrace">
            <a:avLst>
              <a:gd name="adj1" fmla="val 8333"/>
              <a:gd name="adj2" fmla="val 49865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5" name="Abgerundetes Rechteck 44"/>
          <p:cNvSpPr/>
          <p:nvPr/>
        </p:nvSpPr>
        <p:spPr>
          <a:xfrm>
            <a:off x="1223097" y="1069993"/>
            <a:ext cx="2120994" cy="136691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smtClean="0"/>
              <a:t>&gt;2 variables</a:t>
            </a:r>
          </a:p>
          <a:p>
            <a:pPr algn="ctr"/>
            <a:r>
              <a:rPr lang="de-CH" sz="2000" b="1" dirty="0" err="1"/>
              <a:t>m</a:t>
            </a:r>
            <a:r>
              <a:rPr lang="de-CH" sz="2000" b="1" dirty="0" err="1" smtClean="0"/>
              <a:t>easured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over</a:t>
            </a:r>
            <a:r>
              <a:rPr lang="de-CH" sz="2000" b="1" dirty="0" smtClean="0"/>
              <a:t> time</a:t>
            </a:r>
            <a:endParaRPr lang="de-CH" sz="2000" b="1" dirty="0"/>
          </a:p>
        </p:txBody>
      </p:sp>
      <p:sp>
        <p:nvSpPr>
          <p:cNvPr id="46" name="Abgerundetes Rechteck 45"/>
          <p:cNvSpPr/>
          <p:nvPr/>
        </p:nvSpPr>
        <p:spPr>
          <a:xfrm>
            <a:off x="5910478" y="1069992"/>
            <a:ext cx="2120994" cy="1366917"/>
          </a:xfrm>
          <a:prstGeom prst="roundRect">
            <a:avLst/>
          </a:prstGeom>
          <a:solidFill>
            <a:schemeClr val="accent1"/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 smtClean="0"/>
              <a:t>Environmentally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reasonable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solution</a:t>
            </a:r>
            <a:endParaRPr lang="de-CH" sz="2000" b="1" dirty="0"/>
          </a:p>
        </p:txBody>
      </p:sp>
      <p:sp>
        <p:nvSpPr>
          <p:cNvPr id="47" name="Rechteck 46"/>
          <p:cNvSpPr/>
          <p:nvPr/>
        </p:nvSpPr>
        <p:spPr>
          <a:xfrm>
            <a:off x="3600242" y="2001396"/>
            <a:ext cx="784654" cy="450551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solidFill>
              <a:schemeClr val="accent6">
                <a:alpha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500" b="1" dirty="0" err="1" smtClean="0">
                <a:latin typeface="Arial Narrow" panose="020B0606020202030204" pitchFamily="34" charset="0"/>
              </a:rPr>
              <a:t>SoFi</a:t>
            </a:r>
            <a:r>
              <a:rPr lang="de-CH" sz="1500" b="1" dirty="0" smtClean="0">
                <a:latin typeface="Arial Narrow" panose="020B0606020202030204" pitchFamily="34" charset="0"/>
              </a:rPr>
              <a:t> 5.0 </a:t>
            </a:r>
            <a:endParaRPr lang="de-CH" sz="1500" b="1" dirty="0">
              <a:latin typeface="Arial Narrow" panose="020B0606020202030204" pitchFamily="34" charset="0"/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4742337" y="2001395"/>
            <a:ext cx="784654" cy="450551"/>
          </a:xfrm>
          <a:prstGeom prst="rect">
            <a:avLst/>
          </a:prstGeom>
          <a:solidFill>
            <a:schemeClr val="accent2">
              <a:lumMod val="75000"/>
              <a:alpha val="50000"/>
            </a:schemeClr>
          </a:solidFill>
          <a:ln>
            <a:solidFill>
              <a:schemeClr val="accent2">
                <a:alpha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500" b="1" dirty="0" err="1" smtClean="0">
                <a:latin typeface="Arial Narrow" panose="020B0606020202030204" pitchFamily="34" charset="0"/>
              </a:rPr>
              <a:t>future</a:t>
            </a:r>
            <a:r>
              <a:rPr lang="de-CH" sz="1500" b="1" dirty="0" smtClean="0">
                <a:latin typeface="Arial Narrow" panose="020B0606020202030204" pitchFamily="34" charset="0"/>
              </a:rPr>
              <a:t> </a:t>
            </a:r>
            <a:endParaRPr lang="de-CH" sz="1500" b="1" dirty="0">
              <a:latin typeface="Arial Narrow" panose="020B0606020202030204" pitchFamily="34" charset="0"/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465140" y="2814895"/>
            <a:ext cx="1754660" cy="85506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smtClean="0"/>
              <a:t>IV.</a:t>
            </a:r>
          </a:p>
          <a:p>
            <a:pPr algn="ctr"/>
            <a:r>
              <a:rPr lang="de-CH" b="1" dirty="0" err="1" smtClean="0"/>
              <a:t>AuRo-SoFi</a:t>
            </a:r>
            <a:endParaRPr lang="de-CH" b="1" dirty="0"/>
          </a:p>
        </p:txBody>
      </p:sp>
      <p:sp>
        <p:nvSpPr>
          <p:cNvPr id="19" name="Rechteck 18"/>
          <p:cNvSpPr/>
          <p:nvPr/>
        </p:nvSpPr>
        <p:spPr>
          <a:xfrm>
            <a:off x="404028" y="4007148"/>
            <a:ext cx="1876884" cy="10524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1600" dirty="0" smtClean="0">
                <a:solidFill>
                  <a:schemeClr val="tx1"/>
                </a:solidFill>
              </a:rPr>
              <a:t>-PMF </a:t>
            </a:r>
            <a:r>
              <a:rPr lang="de-CH" sz="1600" dirty="0" err="1" smtClean="0">
                <a:solidFill>
                  <a:schemeClr val="tx1"/>
                </a:solidFill>
              </a:rPr>
              <a:t>profiles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are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static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over</a:t>
            </a:r>
            <a:r>
              <a:rPr lang="de-CH" sz="1600" dirty="0" smtClean="0">
                <a:solidFill>
                  <a:schemeClr val="tx1"/>
                </a:solidFill>
              </a:rPr>
              <a:t> time</a:t>
            </a:r>
            <a:r>
              <a:rPr lang="de-CH" sz="1600" dirty="0">
                <a:solidFill>
                  <a:schemeClr val="tx1"/>
                </a:solidFill>
              </a:rPr>
              <a:t> </a:t>
            </a:r>
            <a:r>
              <a:rPr lang="de-CH" sz="1600" dirty="0" smtClean="0">
                <a:solidFill>
                  <a:schemeClr val="tx1"/>
                </a:solidFill>
              </a:rPr>
              <a:t>(real </a:t>
            </a:r>
            <a:r>
              <a:rPr lang="de-CH" sz="1600" dirty="0" err="1" smtClean="0">
                <a:solidFill>
                  <a:schemeClr val="tx1"/>
                </a:solidFill>
              </a:rPr>
              <a:t>sources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evolve</a:t>
            </a:r>
            <a:r>
              <a:rPr lang="de-CH" sz="16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0" name="Rechteck 19"/>
          <p:cNvSpPr/>
          <p:nvPr/>
        </p:nvSpPr>
        <p:spPr>
          <a:xfrm>
            <a:off x="406702" y="5563609"/>
            <a:ext cx="1874210" cy="791936"/>
          </a:xfrm>
          <a:prstGeom prst="rect">
            <a:avLst/>
          </a:prstGeom>
          <a:gradFill>
            <a:gsLst>
              <a:gs pos="0">
                <a:schemeClr val="accent6">
                  <a:alpha val="50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Rolling PMF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frame</a:t>
            </a:r>
            <a:endParaRPr lang="de-CH" sz="1600" b="1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3952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29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Model – Positive Matrix Factorization (PMF)</a:t>
            </a:r>
          </a:p>
        </p:txBody>
      </p:sp>
      <p:cxnSp>
        <p:nvCxnSpPr>
          <p:cNvPr id="12" name="Gerader Verbinder 11"/>
          <p:cNvCxnSpPr/>
          <p:nvPr/>
        </p:nvCxnSpPr>
        <p:spPr>
          <a:xfrm>
            <a:off x="9728" y="6497238"/>
            <a:ext cx="913913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Ellipse 34"/>
          <p:cNvSpPr/>
          <p:nvPr/>
        </p:nvSpPr>
        <p:spPr>
          <a:xfrm>
            <a:off x="468397" y="2819829"/>
            <a:ext cx="1754660" cy="850128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smtClean="0"/>
              <a:t>I.</a:t>
            </a:r>
          </a:p>
          <a:p>
            <a:pPr algn="ctr"/>
            <a:r>
              <a:rPr lang="de-CH" b="1" dirty="0" err="1" smtClean="0"/>
              <a:t>seed</a:t>
            </a:r>
            <a:r>
              <a:rPr lang="de-CH" b="1" dirty="0" smtClean="0"/>
              <a:t> </a:t>
            </a:r>
            <a:r>
              <a:rPr lang="de-CH" b="1" dirty="0" err="1" smtClean="0"/>
              <a:t>runs</a:t>
            </a:r>
            <a:endParaRPr lang="de-CH" b="1" dirty="0"/>
          </a:p>
        </p:txBody>
      </p:sp>
      <p:sp>
        <p:nvSpPr>
          <p:cNvPr id="36" name="Ellipse 35"/>
          <p:cNvSpPr/>
          <p:nvPr/>
        </p:nvSpPr>
        <p:spPr>
          <a:xfrm>
            <a:off x="2635923" y="2814896"/>
            <a:ext cx="1754660" cy="855061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smtClean="0"/>
              <a:t>II.</a:t>
            </a:r>
          </a:p>
          <a:p>
            <a:pPr algn="ctr"/>
            <a:r>
              <a:rPr lang="de-CH" b="1" dirty="0" err="1" smtClean="0"/>
              <a:t>solution</a:t>
            </a:r>
            <a:r>
              <a:rPr lang="de-CH" b="1" dirty="0" smtClean="0"/>
              <a:t> </a:t>
            </a:r>
            <a:r>
              <a:rPr lang="de-CH" b="1" dirty="0" err="1" smtClean="0"/>
              <a:t>space</a:t>
            </a:r>
            <a:endParaRPr lang="de-CH" b="1" dirty="0"/>
          </a:p>
        </p:txBody>
      </p:sp>
      <p:sp>
        <p:nvSpPr>
          <p:cNvPr id="37" name="Ellipse 36"/>
          <p:cNvSpPr/>
          <p:nvPr/>
        </p:nvSpPr>
        <p:spPr>
          <a:xfrm>
            <a:off x="4803449" y="2814895"/>
            <a:ext cx="1754660" cy="85506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smtClean="0"/>
              <a:t>III. </a:t>
            </a:r>
            <a:r>
              <a:rPr lang="de-CH" b="1" dirty="0" err="1" smtClean="0"/>
              <a:t>statistical</a:t>
            </a:r>
            <a:r>
              <a:rPr lang="de-CH" b="1" dirty="0" smtClean="0"/>
              <a:t> </a:t>
            </a:r>
            <a:r>
              <a:rPr lang="de-CH" b="1" dirty="0" err="1" smtClean="0"/>
              <a:t>error</a:t>
            </a:r>
            <a:endParaRPr lang="de-CH" b="1" dirty="0"/>
          </a:p>
        </p:txBody>
      </p:sp>
      <p:sp>
        <p:nvSpPr>
          <p:cNvPr id="40" name="Rechteck 39"/>
          <p:cNvSpPr/>
          <p:nvPr/>
        </p:nvSpPr>
        <p:spPr>
          <a:xfrm>
            <a:off x="412058" y="4061250"/>
            <a:ext cx="1871536" cy="5557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1600" dirty="0">
                <a:solidFill>
                  <a:schemeClr val="tx1"/>
                </a:solidFill>
              </a:rPr>
              <a:t>-PMF </a:t>
            </a:r>
            <a:r>
              <a:rPr lang="de-CH" sz="1600" dirty="0" err="1">
                <a:solidFill>
                  <a:schemeClr val="tx1"/>
                </a:solidFill>
              </a:rPr>
              <a:t>is</a:t>
            </a:r>
            <a:r>
              <a:rPr lang="de-CH" sz="1600" dirty="0">
                <a:solidFill>
                  <a:schemeClr val="tx1"/>
                </a:solidFill>
              </a:rPr>
              <a:t> a </a:t>
            </a:r>
            <a:r>
              <a:rPr lang="de-CH" sz="1600" dirty="0" err="1">
                <a:solidFill>
                  <a:schemeClr val="tx1"/>
                </a:solidFill>
              </a:rPr>
              <a:t>local</a:t>
            </a:r>
            <a:r>
              <a:rPr lang="de-CH" sz="1600" dirty="0">
                <a:solidFill>
                  <a:schemeClr val="tx1"/>
                </a:solidFill>
              </a:rPr>
              <a:t> </a:t>
            </a:r>
            <a:r>
              <a:rPr lang="de-CH" sz="1600" dirty="0" err="1">
                <a:solidFill>
                  <a:schemeClr val="tx1"/>
                </a:solidFill>
              </a:rPr>
              <a:t>mininum</a:t>
            </a:r>
            <a:r>
              <a:rPr lang="de-CH" sz="1600" dirty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algorithm</a:t>
            </a:r>
            <a:endParaRPr lang="de-CH" sz="1600" dirty="0">
              <a:solidFill>
                <a:schemeClr val="tx1"/>
              </a:solidFill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412058" y="5564075"/>
            <a:ext cx="1871536" cy="791470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solidFill>
              <a:schemeClr val="accent6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de-CH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s</a:t>
            </a:r>
            <a:r>
              <a:rPr lang="de-CH" sz="16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earch</a:t>
            </a:r>
            <a:r>
              <a:rPr lang="de-CH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for</a:t>
            </a:r>
            <a:r>
              <a:rPr lang="de-CH" sz="16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the</a:t>
            </a:r>
            <a:r>
              <a:rPr lang="de-CH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 global </a:t>
            </a:r>
            <a:r>
              <a:rPr lang="de-CH" sz="16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minimum</a:t>
            </a:r>
            <a:endParaRPr lang="de-CH" sz="1600" dirty="0">
              <a:solidFill>
                <a:schemeClr val="tx1"/>
              </a:solidFill>
            </a:endParaRPr>
          </a:p>
        </p:txBody>
      </p:sp>
      <p:sp>
        <p:nvSpPr>
          <p:cNvPr id="43" name="Rechteck 42"/>
          <p:cNvSpPr/>
          <p:nvPr/>
        </p:nvSpPr>
        <p:spPr>
          <a:xfrm>
            <a:off x="2503831" y="3984817"/>
            <a:ext cx="1945190" cy="14390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1600" dirty="0" smtClean="0">
                <a:solidFill>
                  <a:schemeClr val="tx1"/>
                </a:solidFill>
              </a:rPr>
              <a:t>-PMF sol. </a:t>
            </a:r>
            <a:r>
              <a:rPr lang="de-CH" sz="1600" dirty="0" err="1">
                <a:solidFill>
                  <a:schemeClr val="tx1"/>
                </a:solidFill>
              </a:rPr>
              <a:t>s</a:t>
            </a:r>
            <a:r>
              <a:rPr lang="de-CH" sz="1600" dirty="0" err="1" smtClean="0">
                <a:solidFill>
                  <a:schemeClr val="tx1"/>
                </a:solidFill>
              </a:rPr>
              <a:t>uffer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from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rotational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ambiguity</a:t>
            </a:r>
            <a:endParaRPr lang="de-CH" sz="1600" dirty="0" smtClean="0">
              <a:solidFill>
                <a:schemeClr val="tx1"/>
              </a:solidFill>
            </a:endParaRPr>
          </a:p>
          <a:p>
            <a:r>
              <a:rPr lang="de-CH" sz="1600" dirty="0" smtClean="0">
                <a:solidFill>
                  <a:schemeClr val="tx1"/>
                </a:solidFill>
              </a:rPr>
              <a:t>-PMF sol. </a:t>
            </a:r>
            <a:r>
              <a:rPr lang="de-CH" sz="1600" dirty="0" err="1">
                <a:solidFill>
                  <a:schemeClr val="tx1"/>
                </a:solidFill>
              </a:rPr>
              <a:t>d</a:t>
            </a:r>
            <a:r>
              <a:rPr lang="de-CH" sz="1600" dirty="0" err="1" smtClean="0">
                <a:solidFill>
                  <a:schemeClr val="tx1"/>
                </a:solidFill>
              </a:rPr>
              <a:t>epend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strongly</a:t>
            </a:r>
            <a:r>
              <a:rPr lang="de-CH" sz="1600" dirty="0" smtClean="0">
                <a:solidFill>
                  <a:schemeClr val="tx1"/>
                </a:solidFill>
              </a:rPr>
              <a:t> on </a:t>
            </a:r>
            <a:r>
              <a:rPr lang="de-CH" sz="1600" dirty="0" err="1" smtClean="0">
                <a:solidFill>
                  <a:schemeClr val="tx1"/>
                </a:solidFill>
              </a:rPr>
              <a:t>uncertainty</a:t>
            </a:r>
            <a:endParaRPr lang="de-CH" sz="1600" dirty="0" smtClean="0">
              <a:solidFill>
                <a:schemeClr val="tx1"/>
              </a:solidFill>
            </a:endParaRPr>
          </a:p>
        </p:txBody>
      </p:sp>
      <p:sp>
        <p:nvSpPr>
          <p:cNvPr id="44" name="Rechteck 43"/>
          <p:cNvSpPr/>
          <p:nvPr/>
        </p:nvSpPr>
        <p:spPr>
          <a:xfrm>
            <a:off x="2577485" y="5563609"/>
            <a:ext cx="1871536" cy="800580"/>
          </a:xfrm>
          <a:prstGeom prst="rect">
            <a:avLst/>
          </a:prstGeom>
          <a:gradFill>
            <a:gsLst>
              <a:gs pos="48000">
                <a:schemeClr val="accent6">
                  <a:alpha val="50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Explore</a:t>
            </a: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solution</a:t>
            </a: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space</a:t>
            </a:r>
            <a:endParaRPr lang="de-CH" sz="1600" b="1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49" name="Rechteck 48"/>
          <p:cNvSpPr/>
          <p:nvPr/>
        </p:nvSpPr>
        <p:spPr>
          <a:xfrm>
            <a:off x="4742337" y="4046598"/>
            <a:ext cx="1874210" cy="7939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1600" dirty="0" smtClean="0">
                <a:solidFill>
                  <a:schemeClr val="tx1"/>
                </a:solidFill>
              </a:rPr>
              <a:t>-PMF </a:t>
            </a:r>
            <a:r>
              <a:rPr lang="de-CH" sz="1600" dirty="0" err="1" smtClean="0">
                <a:solidFill>
                  <a:schemeClr val="tx1"/>
                </a:solidFill>
              </a:rPr>
              <a:t>model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result</a:t>
            </a:r>
            <a:r>
              <a:rPr lang="de-CH" sz="1600" dirty="0" smtClean="0">
                <a:solidFill>
                  <a:schemeClr val="tx1"/>
                </a:solidFill>
              </a:rPr>
              <a:t>(s) must </a:t>
            </a:r>
            <a:r>
              <a:rPr lang="de-CH" sz="1600" dirty="0" err="1" smtClean="0">
                <a:solidFill>
                  <a:schemeClr val="tx1"/>
                </a:solidFill>
              </a:rPr>
              <a:t>show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the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uncertainty</a:t>
            </a:r>
            <a:endParaRPr lang="de-CH" sz="1600" dirty="0" smtClean="0">
              <a:solidFill>
                <a:schemeClr val="tx1"/>
              </a:solidFill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4745011" y="5569054"/>
            <a:ext cx="1871536" cy="79193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Propagate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the</a:t>
            </a: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statistical</a:t>
            </a: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uncertainty</a:t>
            </a:r>
            <a:endParaRPr lang="de-CH" sz="1600" b="1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54" name="Ellipse 53"/>
          <p:cNvSpPr/>
          <p:nvPr/>
        </p:nvSpPr>
        <p:spPr>
          <a:xfrm>
            <a:off x="6970975" y="2814895"/>
            <a:ext cx="1754660" cy="855062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smtClean="0"/>
              <a:t>IV.</a:t>
            </a:r>
          </a:p>
          <a:p>
            <a:pPr algn="ctr"/>
            <a:r>
              <a:rPr lang="de-CH" b="1" dirty="0" err="1" smtClean="0"/>
              <a:t>AuRo-SoFi</a:t>
            </a:r>
            <a:endParaRPr lang="de-CH" b="1" dirty="0"/>
          </a:p>
        </p:txBody>
      </p:sp>
      <p:sp>
        <p:nvSpPr>
          <p:cNvPr id="55" name="Rechteck 54"/>
          <p:cNvSpPr/>
          <p:nvPr/>
        </p:nvSpPr>
        <p:spPr>
          <a:xfrm>
            <a:off x="6909863" y="4007148"/>
            <a:ext cx="1876884" cy="10524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1600" dirty="0" smtClean="0">
                <a:solidFill>
                  <a:schemeClr val="tx1"/>
                </a:solidFill>
              </a:rPr>
              <a:t>-PMF </a:t>
            </a:r>
            <a:r>
              <a:rPr lang="de-CH" sz="1600" dirty="0" err="1" smtClean="0">
                <a:solidFill>
                  <a:schemeClr val="tx1"/>
                </a:solidFill>
              </a:rPr>
              <a:t>profiles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are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static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over</a:t>
            </a:r>
            <a:r>
              <a:rPr lang="de-CH" sz="1600" dirty="0" smtClean="0">
                <a:solidFill>
                  <a:schemeClr val="tx1"/>
                </a:solidFill>
              </a:rPr>
              <a:t> time</a:t>
            </a:r>
            <a:r>
              <a:rPr lang="de-CH" sz="1600" dirty="0">
                <a:solidFill>
                  <a:schemeClr val="tx1"/>
                </a:solidFill>
              </a:rPr>
              <a:t> </a:t>
            </a:r>
            <a:r>
              <a:rPr lang="de-CH" sz="1600" dirty="0" smtClean="0">
                <a:solidFill>
                  <a:schemeClr val="tx1"/>
                </a:solidFill>
              </a:rPr>
              <a:t>(real </a:t>
            </a:r>
            <a:r>
              <a:rPr lang="de-CH" sz="1600" dirty="0" err="1" smtClean="0">
                <a:solidFill>
                  <a:schemeClr val="tx1"/>
                </a:solidFill>
              </a:rPr>
              <a:t>sources</a:t>
            </a:r>
            <a:r>
              <a:rPr lang="de-CH" sz="1600" dirty="0" smtClean="0">
                <a:solidFill>
                  <a:schemeClr val="tx1"/>
                </a:solidFill>
              </a:rPr>
              <a:t> </a:t>
            </a:r>
            <a:r>
              <a:rPr lang="de-CH" sz="1600" dirty="0" err="1" smtClean="0">
                <a:solidFill>
                  <a:schemeClr val="tx1"/>
                </a:solidFill>
              </a:rPr>
              <a:t>evolve</a:t>
            </a:r>
            <a:r>
              <a:rPr lang="de-CH" sz="16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6" name="Rechteck 55"/>
          <p:cNvSpPr/>
          <p:nvPr/>
        </p:nvSpPr>
        <p:spPr>
          <a:xfrm>
            <a:off x="6912537" y="5563609"/>
            <a:ext cx="1874210" cy="791936"/>
          </a:xfrm>
          <a:prstGeom prst="rect">
            <a:avLst/>
          </a:prstGeom>
          <a:gradFill>
            <a:gsLst>
              <a:gs pos="0">
                <a:schemeClr val="accent6">
                  <a:alpha val="50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de-CH" sz="16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Rolling PMF </a:t>
            </a:r>
            <a:r>
              <a:rPr lang="de-CH" sz="1600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frame</a:t>
            </a:r>
            <a:endParaRPr lang="de-CH" sz="1600" b="1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57" name="Pfeil nach unten 56"/>
          <p:cNvSpPr/>
          <p:nvPr/>
        </p:nvSpPr>
        <p:spPr>
          <a:xfrm rot="16200000">
            <a:off x="4432666" y="765914"/>
            <a:ext cx="389237" cy="1884406"/>
          </a:xfrm>
          <a:prstGeom prst="down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8" name="Textfeld 57"/>
          <p:cNvSpPr txBox="1"/>
          <p:nvPr/>
        </p:nvSpPr>
        <p:spPr>
          <a:xfrm>
            <a:off x="3799986" y="924342"/>
            <a:ext cx="1541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b</a:t>
            </a:r>
            <a:r>
              <a:rPr lang="de-CH" b="1" dirty="0" smtClean="0"/>
              <a:t>ilinear PMF </a:t>
            </a:r>
            <a:r>
              <a:rPr lang="de-CH" b="1" dirty="0" err="1" smtClean="0"/>
              <a:t>runs</a:t>
            </a:r>
            <a:endParaRPr lang="de-CH" b="1" dirty="0"/>
          </a:p>
        </p:txBody>
      </p:sp>
      <p:sp>
        <p:nvSpPr>
          <p:cNvPr id="59" name="Geschweifte Klammer links 58"/>
          <p:cNvSpPr/>
          <p:nvPr/>
        </p:nvSpPr>
        <p:spPr>
          <a:xfrm rot="5400000">
            <a:off x="4349582" y="-1968481"/>
            <a:ext cx="426308" cy="9144000"/>
          </a:xfrm>
          <a:prstGeom prst="leftBrace">
            <a:avLst>
              <a:gd name="adj1" fmla="val 8333"/>
              <a:gd name="adj2" fmla="val 49865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0" name="Abgerundetes Rechteck 59"/>
          <p:cNvSpPr/>
          <p:nvPr/>
        </p:nvSpPr>
        <p:spPr>
          <a:xfrm>
            <a:off x="1223097" y="1069993"/>
            <a:ext cx="2120994" cy="136691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smtClean="0"/>
              <a:t>&gt;2 variables</a:t>
            </a:r>
          </a:p>
          <a:p>
            <a:pPr algn="ctr"/>
            <a:r>
              <a:rPr lang="de-CH" sz="2000" b="1" dirty="0" err="1"/>
              <a:t>m</a:t>
            </a:r>
            <a:r>
              <a:rPr lang="de-CH" sz="2000" b="1" dirty="0" err="1" smtClean="0"/>
              <a:t>easured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over</a:t>
            </a:r>
            <a:r>
              <a:rPr lang="de-CH" sz="2000" b="1" dirty="0" smtClean="0"/>
              <a:t> time</a:t>
            </a:r>
            <a:endParaRPr lang="de-CH" sz="2000" b="1" dirty="0"/>
          </a:p>
        </p:txBody>
      </p:sp>
      <p:sp>
        <p:nvSpPr>
          <p:cNvPr id="61" name="Abgerundetes Rechteck 60"/>
          <p:cNvSpPr/>
          <p:nvPr/>
        </p:nvSpPr>
        <p:spPr>
          <a:xfrm>
            <a:off x="5910478" y="1069992"/>
            <a:ext cx="2120994" cy="1366917"/>
          </a:xfrm>
          <a:prstGeom prst="roundRect">
            <a:avLst/>
          </a:prstGeom>
          <a:solidFill>
            <a:schemeClr val="accent1"/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 smtClean="0"/>
              <a:t>Environmentally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reasonable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solution</a:t>
            </a:r>
            <a:endParaRPr lang="de-CH" sz="2000" b="1" dirty="0"/>
          </a:p>
        </p:txBody>
      </p:sp>
      <p:sp>
        <p:nvSpPr>
          <p:cNvPr id="62" name="Rechteck 61"/>
          <p:cNvSpPr/>
          <p:nvPr/>
        </p:nvSpPr>
        <p:spPr>
          <a:xfrm>
            <a:off x="3600242" y="2001396"/>
            <a:ext cx="784654" cy="450551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solidFill>
              <a:schemeClr val="accent6">
                <a:alpha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500" b="1" dirty="0" err="1" smtClean="0">
                <a:latin typeface="Arial Narrow" panose="020B0606020202030204" pitchFamily="34" charset="0"/>
              </a:rPr>
              <a:t>SoFi</a:t>
            </a:r>
            <a:r>
              <a:rPr lang="de-CH" sz="1500" b="1" dirty="0" smtClean="0">
                <a:latin typeface="Arial Narrow" panose="020B0606020202030204" pitchFamily="34" charset="0"/>
              </a:rPr>
              <a:t> 5.0 </a:t>
            </a:r>
            <a:endParaRPr lang="de-CH" sz="1500" b="1" dirty="0">
              <a:latin typeface="Arial Narrow" panose="020B0606020202030204" pitchFamily="34" charset="0"/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4742337" y="2001395"/>
            <a:ext cx="784654" cy="450551"/>
          </a:xfrm>
          <a:prstGeom prst="rect">
            <a:avLst/>
          </a:prstGeom>
          <a:solidFill>
            <a:schemeClr val="accent2">
              <a:lumMod val="75000"/>
              <a:alpha val="50000"/>
            </a:schemeClr>
          </a:solidFill>
          <a:ln>
            <a:solidFill>
              <a:schemeClr val="accent2">
                <a:alpha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500" b="1" dirty="0" err="1" smtClean="0">
                <a:latin typeface="Arial Narrow" panose="020B0606020202030204" pitchFamily="34" charset="0"/>
              </a:rPr>
              <a:t>future</a:t>
            </a:r>
            <a:r>
              <a:rPr lang="de-CH" sz="1500" b="1" dirty="0" smtClean="0">
                <a:latin typeface="Arial Narrow" panose="020B0606020202030204" pitchFamily="34" charset="0"/>
              </a:rPr>
              <a:t> </a:t>
            </a:r>
            <a:endParaRPr lang="de-CH" sz="1500" b="1" dirty="0">
              <a:latin typeface="Arial Narrow" panose="020B0606020202030204" pitchFamily="34" charset="0"/>
            </a:endParaRPr>
          </a:p>
        </p:txBody>
      </p:sp>
      <p:sp>
        <p:nvSpPr>
          <p:cNvPr id="64" name="Rechteck 63"/>
          <p:cNvSpPr/>
          <p:nvPr/>
        </p:nvSpPr>
        <p:spPr>
          <a:xfrm>
            <a:off x="247135" y="5362832"/>
            <a:ext cx="4337222" cy="1132407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8455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3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Details - General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7" name="Inhaltsplatzhalter 2"/>
          <p:cNvSpPr>
            <a:spLocks noGrp="1"/>
          </p:cNvSpPr>
          <p:nvPr>
            <p:ph idx="1"/>
          </p:nvPr>
        </p:nvSpPr>
        <p:spPr>
          <a:xfrm>
            <a:off x="1" y="981022"/>
            <a:ext cx="9148863" cy="5184843"/>
          </a:xfrm>
        </p:spPr>
        <p:txBody>
          <a:bodyPr>
            <a:noAutofit/>
          </a:bodyPr>
          <a:lstStyle/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smtClean="0">
                <a:latin typeface="Arial Narrow" pitchFamily="34" charset="0"/>
              </a:rPr>
              <a:t>Information </a:t>
            </a:r>
            <a:r>
              <a:rPr lang="de-CH" altLang="de-DE" sz="2500" b="1" dirty="0">
                <a:latin typeface="Arial Narrow" pitchFamily="34" charset="0"/>
              </a:rPr>
              <a:t>/ </a:t>
            </a:r>
            <a:r>
              <a:rPr lang="de-CH" altLang="de-DE" sz="2500" b="1" dirty="0" err="1" smtClean="0">
                <a:latin typeface="Arial Narrow" pitchFamily="34" charset="0"/>
              </a:rPr>
              <a:t>presentations</a:t>
            </a:r>
            <a:r>
              <a:rPr lang="de-CH" altLang="de-DE" sz="2500" b="1" dirty="0" smtClean="0">
                <a:latin typeface="Arial Narrow" pitchFamily="34" charset="0"/>
              </a:rPr>
              <a:t> / </a:t>
            </a:r>
            <a:r>
              <a:rPr lang="de-CH" altLang="de-DE" sz="2500" b="1" dirty="0" err="1" smtClean="0">
                <a:latin typeface="Arial Narrow" pitchFamily="34" charset="0"/>
              </a:rPr>
              <a:t>data</a:t>
            </a:r>
            <a:r>
              <a:rPr lang="de-CH" altLang="de-DE" sz="2500" b="1" dirty="0" smtClean="0">
                <a:latin typeface="Arial Narrow" pitchFamily="34" charset="0"/>
              </a:rPr>
              <a:t> </a:t>
            </a:r>
            <a:r>
              <a:rPr lang="de-CH" altLang="de-DE" sz="2500" b="1" dirty="0">
                <a:latin typeface="Arial Narrow" pitchFamily="34" charset="0"/>
              </a:rPr>
              <a:t>/ </a:t>
            </a:r>
            <a:r>
              <a:rPr lang="de-CH" altLang="de-DE" sz="2500" b="1" dirty="0" err="1">
                <a:latin typeface="Arial Narrow" pitchFamily="34" charset="0"/>
              </a:rPr>
              <a:t>code</a:t>
            </a:r>
            <a:endParaRPr lang="de-CH" altLang="de-DE" sz="2500" b="1" dirty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CH" sz="2000" dirty="0">
                <a:latin typeface="Arial Narrow" pitchFamily="34" charset="0"/>
                <a:hlinkClick r:id="rId2"/>
              </a:rPr>
              <a:t>http://indico.psi.ch/event/sofi_workshop_ii</a:t>
            </a:r>
            <a:endParaRPr lang="de-CH" altLang="de-DE" sz="2000" dirty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de-CH" altLang="de-DE" sz="2500" b="1" dirty="0" smtClean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err="1" smtClean="0">
                <a:latin typeface="Arial Narrow" pitchFamily="34" charset="0"/>
              </a:rPr>
              <a:t>Policy</a:t>
            </a:r>
            <a:r>
              <a:rPr lang="de-CH" altLang="de-DE" sz="2500" b="1" dirty="0" smtClean="0">
                <a:latin typeface="Arial Narrow" pitchFamily="34" charset="0"/>
              </a:rPr>
              <a:t> </a:t>
            </a:r>
            <a:r>
              <a:rPr lang="de-CH" altLang="de-DE" sz="2500" b="1" dirty="0" err="1" smtClean="0">
                <a:latin typeface="Arial Narrow" pitchFamily="34" charset="0"/>
              </a:rPr>
              <a:t>for</a:t>
            </a:r>
            <a:r>
              <a:rPr lang="de-CH" altLang="de-DE" sz="2500" b="1" dirty="0" smtClean="0">
                <a:latin typeface="Arial Narrow" pitchFamily="34" charset="0"/>
              </a:rPr>
              <a:t> </a:t>
            </a:r>
            <a:r>
              <a:rPr lang="de-CH" altLang="de-DE" sz="2500" b="1" dirty="0" err="1" smtClean="0">
                <a:latin typeface="Arial Narrow" pitchFamily="34" charset="0"/>
              </a:rPr>
              <a:t>SoFi</a:t>
            </a:r>
            <a:endParaRPr lang="de-CH" altLang="de-DE" sz="2500" b="1" dirty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CH" altLang="de-DE" sz="2000" dirty="0" err="1">
                <a:latin typeface="Arial Narrow" pitchFamily="34" charset="0"/>
              </a:rPr>
              <a:t>Collaboration</a:t>
            </a:r>
            <a:r>
              <a:rPr lang="de-CH" altLang="de-DE" sz="2000" dirty="0">
                <a:latin typeface="Arial Narrow" pitchFamily="34" charset="0"/>
              </a:rPr>
              <a:t> </a:t>
            </a:r>
            <a:r>
              <a:rPr lang="de-CH" altLang="de-DE" sz="2000" dirty="0" err="1">
                <a:latin typeface="Arial Narrow" pitchFamily="34" charset="0"/>
              </a:rPr>
              <a:t>for</a:t>
            </a:r>
            <a:r>
              <a:rPr lang="de-CH" altLang="de-DE" sz="2000" dirty="0">
                <a:latin typeface="Arial Narrow" pitchFamily="34" charset="0"/>
              </a:rPr>
              <a:t> 1 – 2 </a:t>
            </a:r>
            <a:r>
              <a:rPr lang="de-CH" altLang="de-DE" sz="2000" dirty="0" err="1">
                <a:latin typeface="Arial Narrow" pitchFamily="34" charset="0"/>
              </a:rPr>
              <a:t>publications</a:t>
            </a:r>
            <a:r>
              <a:rPr lang="de-CH" altLang="de-DE" sz="2000" dirty="0">
                <a:latin typeface="Arial Narrow" pitchFamily="34" charset="0"/>
              </a:rPr>
              <a:t> per </a:t>
            </a:r>
            <a:r>
              <a:rPr lang="de-CH" altLang="de-DE" sz="2000" dirty="0" err="1">
                <a:latin typeface="Arial Narrow" pitchFamily="34" charset="0"/>
              </a:rPr>
              <a:t>institute</a:t>
            </a:r>
            <a:endParaRPr lang="de-CH" altLang="de-DE" sz="2000" dirty="0">
              <a:latin typeface="Arial Narrow" pitchFamily="34" charset="0"/>
            </a:endParaRPr>
          </a:p>
          <a:p>
            <a:pPr marL="637200" indent="-457200">
              <a:lnSpc>
                <a:spcPct val="100000"/>
              </a:lnSpc>
              <a:buFont typeface="Symbol" panose="05050102010706020507" pitchFamily="18" charset="2"/>
              <a:buChar char="-"/>
            </a:pPr>
            <a:r>
              <a:rPr lang="de-CH" altLang="de-DE" sz="2000" dirty="0" err="1">
                <a:latin typeface="Arial Narrow" pitchFamily="34" charset="0"/>
              </a:rPr>
              <a:t>Cite</a:t>
            </a:r>
            <a:r>
              <a:rPr lang="de-CH" altLang="de-DE" sz="2000" dirty="0">
                <a:latin typeface="Arial Narrow" pitchFamily="34" charset="0"/>
              </a:rPr>
              <a:t> </a:t>
            </a:r>
            <a:r>
              <a:rPr lang="de-CH" altLang="de-DE" sz="2000" dirty="0" err="1">
                <a:latin typeface="Arial Narrow" pitchFamily="34" charset="0"/>
              </a:rPr>
              <a:t>the</a:t>
            </a:r>
            <a:r>
              <a:rPr lang="de-CH" altLang="de-DE" sz="2000" dirty="0">
                <a:latin typeface="Arial Narrow" pitchFamily="34" charset="0"/>
              </a:rPr>
              <a:t> </a:t>
            </a:r>
            <a:r>
              <a:rPr lang="de-CH" altLang="de-DE" sz="2000" dirty="0" err="1">
                <a:latin typeface="Arial Narrow" pitchFamily="34" charset="0"/>
              </a:rPr>
              <a:t>SoFi</a:t>
            </a:r>
            <a:r>
              <a:rPr lang="de-CH" altLang="de-DE" sz="2000" dirty="0">
                <a:latin typeface="Arial Narrow" pitchFamily="34" charset="0"/>
              </a:rPr>
              <a:t> </a:t>
            </a:r>
            <a:r>
              <a:rPr lang="de-CH" altLang="de-DE" sz="2000" dirty="0" err="1">
                <a:latin typeface="Arial Narrow" pitchFamily="34" charset="0"/>
              </a:rPr>
              <a:t>paper</a:t>
            </a:r>
            <a:r>
              <a:rPr lang="de-CH" altLang="de-DE" sz="2000" dirty="0">
                <a:latin typeface="Arial Narrow" pitchFamily="34" charset="0"/>
              </a:rPr>
              <a:t> in AMT </a:t>
            </a:r>
            <a:r>
              <a:rPr lang="de-CH" altLang="de-DE" sz="2000" dirty="0" smtClean="0">
                <a:latin typeface="Arial Narrow" pitchFamily="34" charset="0"/>
              </a:rPr>
              <a:t>(Canonaco </a:t>
            </a:r>
            <a:r>
              <a:rPr lang="de-CH" altLang="de-DE" sz="2000" dirty="0">
                <a:latin typeface="Arial Narrow" pitchFamily="34" charset="0"/>
              </a:rPr>
              <a:t>et al 2013 </a:t>
            </a:r>
            <a:r>
              <a:rPr lang="de-CH" altLang="de-DE" sz="2000" dirty="0" smtClean="0">
                <a:latin typeface="Arial Narrow" pitchFamily="34" charset="0"/>
              </a:rPr>
              <a:t>)</a:t>
            </a:r>
            <a:endParaRPr lang="de-CH" altLang="de-DE" sz="20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01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30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Source Finder - </a:t>
            </a:r>
            <a:r>
              <a:rPr lang="en-US" sz="4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SoFi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cxnSp>
        <p:nvCxnSpPr>
          <p:cNvPr id="12" name="Gerader Verbinder 11"/>
          <p:cNvCxnSpPr/>
          <p:nvPr/>
        </p:nvCxnSpPr>
        <p:spPr>
          <a:xfrm>
            <a:off x="9728" y="6497238"/>
            <a:ext cx="913913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Inhaltsplatzhalter 2"/>
          <p:cNvSpPr txBox="1">
            <a:spLocks/>
          </p:cNvSpPr>
          <p:nvPr/>
        </p:nvSpPr>
        <p:spPr>
          <a:xfrm>
            <a:off x="6794339" y="5961337"/>
            <a:ext cx="2340691" cy="39317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4994" indent="0">
              <a:lnSpc>
                <a:spcPct val="100000"/>
              </a:lnSpc>
              <a:buNone/>
            </a:pPr>
            <a:r>
              <a:rPr lang="en-US" sz="2000" i="1" dirty="0" smtClean="0">
                <a:latin typeface="Arial Narrow" panose="020B0606020202030204" pitchFamily="34" charset="0"/>
              </a:rPr>
              <a:t>Canonaco et al., 2013</a:t>
            </a:r>
            <a:endParaRPr lang="en-US" sz="2000" i="1" dirty="0">
              <a:latin typeface="Arial Narrow" panose="020B0606020202030204" pitchFamily="34" charset="0"/>
            </a:endParaRPr>
          </a:p>
        </p:txBody>
      </p:sp>
      <p:sp>
        <p:nvSpPr>
          <p:cNvPr id="15" name="Inhaltsplatzhalter 2"/>
          <p:cNvSpPr txBox="1">
            <a:spLocks/>
          </p:cNvSpPr>
          <p:nvPr/>
        </p:nvSpPr>
        <p:spPr>
          <a:xfrm>
            <a:off x="1" y="970718"/>
            <a:ext cx="9148864" cy="5070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de-DE" sz="2500" dirty="0" smtClean="0">
                <a:latin typeface="Arial Narrow" pitchFamily="34" charset="0"/>
              </a:rPr>
              <a:t>ME-2 </a:t>
            </a:r>
            <a:r>
              <a:rPr lang="en-US" altLang="de-DE" sz="2500" dirty="0" smtClean="0">
                <a:latin typeface="Arial Narrow" pitchFamily="34" charset="0"/>
              </a:rPr>
              <a:t>that allows for the full </a:t>
            </a:r>
            <a:r>
              <a:rPr lang="en-US" altLang="de-DE" sz="2500" dirty="0" smtClean="0">
                <a:latin typeface="Arial Narrow" pitchFamily="34" charset="0"/>
              </a:rPr>
              <a:t>exploration of the solution space </a:t>
            </a:r>
            <a:r>
              <a:rPr lang="en-US" altLang="de-DE" sz="2500" dirty="0" smtClean="0">
                <a:latin typeface="Arial Narrow" pitchFamily="34" charset="0"/>
              </a:rPr>
              <a:t>solves a problem defined in a script file (instruction file)</a:t>
            </a:r>
            <a:endParaRPr lang="en-US" altLang="de-DE" sz="2500" dirty="0" smtClean="0">
              <a:latin typeface="Arial Narrow" pitchFamily="34" charset="0"/>
            </a:endParaRPr>
          </a:p>
          <a:p>
            <a:pPr marL="18000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de-DE" sz="2000" dirty="0" smtClean="0">
                <a:latin typeface="Arial Narrow" pitchFamily="34" charset="0"/>
                <a:sym typeface="Wingdings" panose="05000000000000000000" pitchFamily="2" charset="2"/>
              </a:rPr>
              <a:t>	 </a:t>
            </a:r>
            <a:r>
              <a:rPr lang="en-US" altLang="de-DE" sz="2000" dirty="0" err="1" smtClean="0">
                <a:latin typeface="Arial Narrow" pitchFamily="34" charset="0"/>
                <a:sym typeface="Wingdings" panose="05000000000000000000" pitchFamily="2" charset="2"/>
              </a:rPr>
              <a:t>SoFi</a:t>
            </a:r>
            <a:r>
              <a:rPr lang="en-US" altLang="de-DE" sz="2000" dirty="0" smtClean="0">
                <a:latin typeface="Arial Narrow" pitchFamily="34" charset="0"/>
                <a:sym typeface="Wingdings" panose="05000000000000000000" pitchFamily="2" charset="2"/>
              </a:rPr>
              <a:t>, a user-friendly interface for the communication with the ME-2 engine</a:t>
            </a:r>
            <a:endParaRPr lang="en-US" altLang="de-DE" sz="2000" dirty="0" smtClean="0">
              <a:latin typeface="Arial Narrow" pitchFamily="34" charset="0"/>
            </a:endParaRPr>
          </a:p>
          <a:p>
            <a:pPr>
              <a:lnSpc>
                <a:spcPct val="110000"/>
              </a:lnSpc>
              <a:buClr>
                <a:schemeClr val="accent2"/>
              </a:buClr>
            </a:pPr>
            <a:endParaRPr lang="en-US" altLang="de-DE" sz="2000" b="1" dirty="0" smtClean="0">
              <a:latin typeface="Arial Narrow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099" y="2523347"/>
            <a:ext cx="2720340" cy="329946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6220" y="2497630"/>
            <a:ext cx="2735580" cy="329184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9582" y="2497630"/>
            <a:ext cx="2727960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17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2"/>
          <p:cNvSpPr>
            <a:spLocks noGrp="1"/>
          </p:cNvSpPr>
          <p:nvPr>
            <p:ph type="subTitle" idx="1"/>
          </p:nvPr>
        </p:nvSpPr>
        <p:spPr>
          <a:xfrm>
            <a:off x="1766910" y="4077727"/>
            <a:ext cx="6457388" cy="1241822"/>
          </a:xfrm>
        </p:spPr>
        <p:txBody>
          <a:bodyPr>
            <a:noAutofit/>
          </a:bodyPr>
          <a:lstStyle/>
          <a:p>
            <a:pPr algn="l"/>
            <a:r>
              <a:rPr lang="de-CH" sz="3500" b="1" dirty="0" smtClean="0">
                <a:latin typeface="Arial Narrow" panose="020B0606020202030204" pitchFamily="34" charset="0"/>
              </a:rPr>
              <a:t>Learning </a:t>
            </a:r>
            <a:r>
              <a:rPr lang="de-CH" sz="3500" b="1" dirty="0" err="1" smtClean="0">
                <a:latin typeface="Arial Narrow" panose="020B0606020202030204" pitchFamily="34" charset="0"/>
              </a:rPr>
              <a:t>goal</a:t>
            </a:r>
            <a:endParaRPr lang="de-CH" sz="3500" b="1" dirty="0" smtClean="0">
              <a:latin typeface="Arial Narrow" panose="020B0606020202030204" pitchFamily="34" charset="0"/>
            </a:endParaRPr>
          </a:p>
          <a:p>
            <a:pPr algn="l" fontAlgn="ctr"/>
            <a:r>
              <a:rPr lang="en-US" sz="3200" dirty="0">
                <a:latin typeface="Arial Narrow" panose="020B0606020202030204" pitchFamily="34" charset="0"/>
              </a:rPr>
              <a:t>Learn how to prepare the data for a PMF run in </a:t>
            </a:r>
            <a:r>
              <a:rPr lang="en-US" sz="3200" dirty="0" err="1">
                <a:latin typeface="Arial Narrow" panose="020B0606020202030204" pitchFamily="34" charset="0"/>
              </a:rPr>
              <a:t>SoFi</a:t>
            </a:r>
            <a:r>
              <a:rPr lang="de-CH" sz="3000" b="1" dirty="0" smtClean="0">
                <a:latin typeface="Arial Narrow" panose="020B0606020202030204" pitchFamily="34" charset="0"/>
              </a:rPr>
              <a:t> </a:t>
            </a:r>
            <a:endParaRPr lang="en-US" sz="3000" b="1" dirty="0">
              <a:latin typeface="Arial Narrow" panose="020B060602020203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7" y="290872"/>
            <a:ext cx="9143999" cy="54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sz="1350" dirty="0"/>
          </a:p>
        </p:txBody>
      </p:sp>
      <p:sp>
        <p:nvSpPr>
          <p:cNvPr id="7" name="Textfeld 6"/>
          <p:cNvSpPr txBox="1"/>
          <p:nvPr/>
        </p:nvSpPr>
        <p:spPr>
          <a:xfrm rot="5400000">
            <a:off x="-2851799" y="3158998"/>
            <a:ext cx="6858001" cy="54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sz="1350" dirty="0"/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2177887" y="1419024"/>
            <a:ext cx="5653216" cy="124182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0" dirty="0" smtClean="0">
                <a:latin typeface="Arial Narrow" panose="020B0606020202030204" pitchFamily="34" charset="0"/>
              </a:rPr>
              <a:t> III. </a:t>
            </a:r>
            <a:r>
              <a:rPr lang="en-US" sz="5000" dirty="0" err="1" smtClean="0">
                <a:latin typeface="Arial Narrow" panose="020B0606020202030204" pitchFamily="34" charset="0"/>
              </a:rPr>
              <a:t>SoFi</a:t>
            </a:r>
            <a:r>
              <a:rPr lang="en-US" sz="5000" dirty="0" smtClean="0">
                <a:latin typeface="Arial Narrow" panose="020B0606020202030204" pitchFamily="34" charset="0"/>
              </a:rPr>
              <a:t> workshop</a:t>
            </a:r>
            <a:endParaRPr lang="en-US" sz="5000" dirty="0">
              <a:latin typeface="Arial Narrow" panose="020B0606020202030204" pitchFamily="34" charset="0"/>
            </a:endParaRPr>
          </a:p>
          <a:p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Tutorial – </a:t>
            </a:r>
            <a:r>
              <a:rPr lang="en-US" sz="5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SoFi</a:t>
            </a:r>
            <a:endParaRPr lang="en-US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3237470" y="377684"/>
            <a:ext cx="5923900" cy="42571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b="1" dirty="0" smtClean="0">
                <a:latin typeface="Arial Narrow" panose="020B0606020202030204" pitchFamily="34" charset="0"/>
              </a:rPr>
              <a:t>Hotel </a:t>
            </a:r>
            <a:r>
              <a:rPr lang="en-US" sz="2500" b="1" dirty="0" err="1" smtClean="0">
                <a:latin typeface="Arial Narrow" panose="020B0606020202030204" pitchFamily="34" charset="0"/>
              </a:rPr>
              <a:t>Therme</a:t>
            </a:r>
            <a:r>
              <a:rPr lang="en-US" sz="2500" b="1" dirty="0" smtClean="0">
                <a:latin typeface="Arial Narrow" panose="020B0606020202030204" pitchFamily="34" charset="0"/>
              </a:rPr>
              <a:t> </a:t>
            </a:r>
            <a:r>
              <a:rPr lang="en-US" sz="2500" b="1" dirty="0" err="1" smtClean="0">
                <a:latin typeface="Arial Narrow" panose="020B0606020202030204" pitchFamily="34" charset="0"/>
              </a:rPr>
              <a:t>Zurzach</a:t>
            </a:r>
            <a:r>
              <a:rPr lang="en-US" sz="2500" b="1" dirty="0" smtClean="0">
                <a:latin typeface="Arial Narrow" panose="020B0606020202030204" pitchFamily="34" charset="0"/>
              </a:rPr>
              <a:t>, 09.02.2015 – 11.02.2015</a:t>
            </a:r>
            <a:endParaRPr lang="en-US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74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2"/>
          <p:cNvSpPr>
            <a:spLocks noGrp="1"/>
          </p:cNvSpPr>
          <p:nvPr>
            <p:ph type="subTitle" idx="1"/>
          </p:nvPr>
        </p:nvSpPr>
        <p:spPr>
          <a:xfrm>
            <a:off x="1766910" y="4077727"/>
            <a:ext cx="6457388" cy="1241822"/>
          </a:xfrm>
        </p:spPr>
        <p:txBody>
          <a:bodyPr>
            <a:noAutofit/>
          </a:bodyPr>
          <a:lstStyle/>
          <a:p>
            <a:pPr algn="l"/>
            <a:r>
              <a:rPr lang="de-CH" sz="3500" b="1" dirty="0" smtClean="0">
                <a:latin typeface="Arial Narrow" panose="020B0606020202030204" pitchFamily="34" charset="0"/>
              </a:rPr>
              <a:t>Learning </a:t>
            </a:r>
            <a:r>
              <a:rPr lang="de-CH" sz="3500" b="1" dirty="0" err="1" smtClean="0">
                <a:latin typeface="Arial Narrow" panose="020B0606020202030204" pitchFamily="34" charset="0"/>
              </a:rPr>
              <a:t>goals</a:t>
            </a:r>
            <a:endParaRPr lang="de-CH" sz="3500" b="1" dirty="0" smtClean="0">
              <a:latin typeface="Arial Narrow" panose="020B0606020202030204" pitchFamily="34" charset="0"/>
            </a:endParaRPr>
          </a:p>
          <a:p>
            <a:pPr algn="l" fontAlgn="ctr"/>
            <a:r>
              <a:rPr lang="de-CH" sz="32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- </a:t>
            </a:r>
            <a:r>
              <a:rPr lang="de-CH" sz="32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Learn</a:t>
            </a:r>
            <a:r>
              <a:rPr lang="de-CH" sz="3200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de-CH" sz="32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how</a:t>
            </a:r>
            <a:r>
              <a:rPr lang="de-CH" sz="3200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de-CH" sz="32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to</a:t>
            </a:r>
            <a:r>
              <a:rPr lang="de-CH" sz="3200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de-CH" sz="32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import</a:t>
            </a:r>
            <a:r>
              <a:rPr lang="de-CH" sz="3200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de-CH" sz="32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and</a:t>
            </a:r>
            <a:r>
              <a:rPr lang="de-CH" sz="3200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de-CH" sz="32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look</a:t>
            </a:r>
            <a:r>
              <a:rPr lang="de-CH" sz="3200" dirty="0">
                <a:solidFill>
                  <a:srgbClr val="000000"/>
                </a:solidFill>
                <a:latin typeface="Arial Narrow" panose="020B0606020202030204" pitchFamily="34" charset="0"/>
              </a:rPr>
              <a:t> at </a:t>
            </a:r>
            <a:r>
              <a:rPr lang="de-CH" sz="32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various</a:t>
            </a:r>
            <a:r>
              <a:rPr lang="de-CH" sz="3200" dirty="0">
                <a:solidFill>
                  <a:srgbClr val="000000"/>
                </a:solidFill>
                <a:latin typeface="Arial Narrow" panose="020B0606020202030204" pitchFamily="34" charset="0"/>
              </a:rPr>
              <a:t> PMF </a:t>
            </a:r>
            <a:r>
              <a:rPr lang="de-CH" sz="32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results</a:t>
            </a:r>
            <a:endParaRPr lang="de-CH" sz="32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algn="l" fontAlgn="ctr"/>
            <a:r>
              <a:rPr lang="de-CH" sz="3200" dirty="0">
                <a:solidFill>
                  <a:srgbClr val="000000"/>
                </a:solidFill>
                <a:latin typeface="Arial Narrow" panose="020B0606020202030204" pitchFamily="34" charset="0"/>
              </a:rPr>
              <a:t>- </a:t>
            </a:r>
            <a:r>
              <a:rPr lang="de-CH" sz="32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Strategies</a:t>
            </a:r>
            <a:r>
              <a:rPr lang="de-CH" sz="3200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de-CH" sz="32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for</a:t>
            </a:r>
            <a:r>
              <a:rPr lang="de-CH" sz="3200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de-CH" sz="32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the</a:t>
            </a:r>
            <a:r>
              <a:rPr lang="de-CH" sz="3200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de-CH" sz="32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validation</a:t>
            </a:r>
            <a:r>
              <a:rPr lang="de-CH" sz="3200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de-CH" sz="32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of</a:t>
            </a:r>
            <a:r>
              <a:rPr lang="de-CH" sz="3200" dirty="0">
                <a:solidFill>
                  <a:srgbClr val="000000"/>
                </a:solidFill>
                <a:latin typeface="Arial Narrow" panose="020B0606020202030204" pitchFamily="34" charset="0"/>
              </a:rPr>
              <a:t> a PMF </a:t>
            </a:r>
            <a:r>
              <a:rPr lang="de-CH" sz="32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solution</a:t>
            </a:r>
            <a:r>
              <a:rPr lang="de-CH" sz="3200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de-CH" sz="3200" dirty="0" err="1" smtClean="0">
                <a:solidFill>
                  <a:srgbClr val="000000"/>
                </a:solidFill>
                <a:latin typeface="Arial Narrow" panose="020B0606020202030204" pitchFamily="34" charset="0"/>
              </a:rPr>
              <a:t>can</a:t>
            </a:r>
            <a:r>
              <a:rPr lang="de-CH" sz="32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de-CH" sz="3200" dirty="0" err="1" smtClean="0">
                <a:solidFill>
                  <a:srgbClr val="000000"/>
                </a:solidFill>
                <a:latin typeface="Arial Narrow" panose="020B0606020202030204" pitchFamily="34" charset="0"/>
              </a:rPr>
              <a:t>be</a:t>
            </a:r>
            <a:r>
              <a:rPr lang="de-CH" sz="3200" dirty="0" smtClean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de-CH" sz="3200" dirty="0" err="1" smtClean="0">
                <a:solidFill>
                  <a:srgbClr val="000000"/>
                </a:solidFill>
                <a:latin typeface="Arial Narrow" panose="020B0606020202030204" pitchFamily="34" charset="0"/>
              </a:rPr>
              <a:t>applied</a:t>
            </a:r>
            <a:endParaRPr lang="en-US" sz="3000" b="1" dirty="0">
              <a:latin typeface="Arial Narrow" panose="020B060602020203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7" y="290872"/>
            <a:ext cx="9143999" cy="54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sz="1350" dirty="0"/>
          </a:p>
        </p:txBody>
      </p:sp>
      <p:sp>
        <p:nvSpPr>
          <p:cNvPr id="7" name="Textfeld 6"/>
          <p:cNvSpPr txBox="1"/>
          <p:nvPr/>
        </p:nvSpPr>
        <p:spPr>
          <a:xfrm rot="5400000">
            <a:off x="-2851799" y="3158998"/>
            <a:ext cx="6858001" cy="54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sz="1350" dirty="0"/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2177887" y="1419024"/>
            <a:ext cx="5653216" cy="124182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0" dirty="0" smtClean="0">
                <a:latin typeface="Arial Narrow" panose="020B0606020202030204" pitchFamily="34" charset="0"/>
              </a:rPr>
              <a:t> III. </a:t>
            </a:r>
            <a:r>
              <a:rPr lang="en-US" sz="5000" dirty="0" err="1" smtClean="0">
                <a:latin typeface="Arial Narrow" panose="020B0606020202030204" pitchFamily="34" charset="0"/>
              </a:rPr>
              <a:t>SoFi</a:t>
            </a:r>
            <a:r>
              <a:rPr lang="en-US" sz="5000" dirty="0" smtClean="0">
                <a:latin typeface="Arial Narrow" panose="020B0606020202030204" pitchFamily="34" charset="0"/>
              </a:rPr>
              <a:t> workshop</a:t>
            </a:r>
            <a:endParaRPr lang="en-US" sz="5000" dirty="0">
              <a:latin typeface="Arial Narrow" panose="020B0606020202030204" pitchFamily="34" charset="0"/>
            </a:endParaRPr>
          </a:p>
          <a:p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Tutorial – </a:t>
            </a:r>
            <a:r>
              <a:rPr lang="en-US" sz="5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SoFi</a:t>
            </a:r>
            <a:endParaRPr lang="en-US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8" name="Untertitel 2"/>
          <p:cNvSpPr txBox="1">
            <a:spLocks/>
          </p:cNvSpPr>
          <p:nvPr/>
        </p:nvSpPr>
        <p:spPr>
          <a:xfrm>
            <a:off x="3237470" y="377684"/>
            <a:ext cx="5923900" cy="42571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b="1" dirty="0" smtClean="0">
                <a:latin typeface="Arial Narrow" panose="020B0606020202030204" pitchFamily="34" charset="0"/>
              </a:rPr>
              <a:t>Hotel </a:t>
            </a:r>
            <a:r>
              <a:rPr lang="en-US" sz="2500" b="1" dirty="0" err="1" smtClean="0">
                <a:latin typeface="Arial Narrow" panose="020B0606020202030204" pitchFamily="34" charset="0"/>
              </a:rPr>
              <a:t>Therme</a:t>
            </a:r>
            <a:r>
              <a:rPr lang="en-US" sz="2500" b="1" dirty="0" smtClean="0">
                <a:latin typeface="Arial Narrow" panose="020B0606020202030204" pitchFamily="34" charset="0"/>
              </a:rPr>
              <a:t> </a:t>
            </a:r>
            <a:r>
              <a:rPr lang="en-US" sz="2500" b="1" dirty="0" err="1" smtClean="0">
                <a:latin typeface="Arial Narrow" panose="020B0606020202030204" pitchFamily="34" charset="0"/>
              </a:rPr>
              <a:t>Zurzach</a:t>
            </a:r>
            <a:r>
              <a:rPr lang="en-US" sz="2500" b="1" dirty="0" smtClean="0">
                <a:latin typeface="Arial Narrow" panose="020B0606020202030204" pitchFamily="34" charset="0"/>
              </a:rPr>
              <a:t>, 09.02.2015 – 11.02.2015</a:t>
            </a:r>
            <a:endParaRPr lang="en-US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93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4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Details – List of participants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554176"/>
              </p:ext>
            </p:extLst>
          </p:nvPr>
        </p:nvGraphicFramePr>
        <p:xfrm>
          <a:off x="166822" y="982204"/>
          <a:ext cx="4300150" cy="5175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1637"/>
                <a:gridCol w="1111637"/>
                <a:gridCol w="1111637"/>
                <a:gridCol w="965239"/>
              </a:tblGrid>
              <a:tr h="159296">
                <a:tc>
                  <a:txBody>
                    <a:bodyPr/>
                    <a:lstStyle/>
                    <a:p>
                      <a:pPr algn="l" fontAlgn="ctr"/>
                      <a:r>
                        <a:rPr lang="de-CH" sz="1600" b="1" i="0" u="none" strike="noStrike" dirty="0" smtClean="0">
                          <a:solidFill>
                            <a:srgbClr val="323232"/>
                          </a:solidFill>
                          <a:effectLst/>
                          <a:latin typeface="Arial Narrow" panose="020B0606020202030204" pitchFamily="34" charset="0"/>
                        </a:rPr>
                        <a:t>First </a:t>
                      </a:r>
                      <a:r>
                        <a:rPr lang="de-CH" sz="1600" b="1" i="0" u="none" strike="noStrike" dirty="0" err="1" smtClean="0">
                          <a:solidFill>
                            <a:srgbClr val="323232"/>
                          </a:solidFill>
                          <a:effectLst/>
                          <a:latin typeface="Arial Narrow" panose="020B0606020202030204" pitchFamily="34" charset="0"/>
                        </a:rPr>
                        <a:t>name</a:t>
                      </a:r>
                      <a:endParaRPr lang="de-CH" sz="1600" b="1" i="0" u="none" strike="noStrike" dirty="0">
                        <a:solidFill>
                          <a:srgbClr val="323232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00" marR="1300" marT="13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600" b="1" i="0" u="none" strike="noStrike" dirty="0" smtClean="0">
                          <a:solidFill>
                            <a:srgbClr val="323232"/>
                          </a:solidFill>
                          <a:effectLst/>
                          <a:latin typeface="Arial Narrow" panose="020B0606020202030204" pitchFamily="34" charset="0"/>
                        </a:rPr>
                        <a:t>Last</a:t>
                      </a:r>
                      <a:r>
                        <a:rPr lang="de-CH" sz="1600" b="1" i="0" u="none" strike="noStrike" baseline="0" dirty="0" smtClean="0">
                          <a:solidFill>
                            <a:srgbClr val="323232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600" b="1" i="0" u="none" strike="noStrike" baseline="0" dirty="0" err="1" smtClean="0">
                          <a:solidFill>
                            <a:srgbClr val="323232"/>
                          </a:solidFill>
                          <a:effectLst/>
                          <a:latin typeface="Arial Narrow" panose="020B0606020202030204" pitchFamily="34" charset="0"/>
                        </a:rPr>
                        <a:t>name</a:t>
                      </a:r>
                      <a:endParaRPr lang="de-CH" sz="1600" b="1" i="0" u="none" strike="noStrike" dirty="0">
                        <a:solidFill>
                          <a:srgbClr val="323232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00" marR="1300" marT="13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600" b="1" i="0" u="none" strike="noStrike" dirty="0" smtClean="0">
                          <a:solidFill>
                            <a:srgbClr val="323232"/>
                          </a:solidFill>
                          <a:effectLst/>
                          <a:latin typeface="Arial Narrow" panose="020B0606020202030204" pitchFamily="34" charset="0"/>
                        </a:rPr>
                        <a:t>Institute</a:t>
                      </a:r>
                      <a:endParaRPr lang="de-CH" sz="1600" b="1" i="0" u="none" strike="noStrike" dirty="0">
                        <a:solidFill>
                          <a:srgbClr val="323232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00" marR="1300" marT="13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600" b="1" i="0" u="none" strike="noStrike" dirty="0" smtClean="0">
                          <a:solidFill>
                            <a:srgbClr val="323232"/>
                          </a:solidFill>
                          <a:effectLst/>
                          <a:latin typeface="Arial Narrow" panose="020B0606020202030204" pitchFamily="34" charset="0"/>
                        </a:rPr>
                        <a:t>Country</a:t>
                      </a:r>
                      <a:endParaRPr lang="de-CH" sz="1600" b="1" i="0" u="none" strike="noStrike" dirty="0">
                        <a:solidFill>
                          <a:srgbClr val="323232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00" marR="1300" marT="1300" marB="0" anchor="ctr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Mr. ALROE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Joel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University </a:t>
                      </a:r>
                      <a:r>
                        <a:rPr lang="de-CH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</a:t>
                      </a:r>
                      <a:r>
                        <a:rPr lang="de-C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Queensland</a:t>
                      </a:r>
                      <a:endParaRPr lang="de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AUSTRALIA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Mrs. AURELA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Minna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Meteorolgical</a:t>
                      </a:r>
                      <a:r>
                        <a:rPr lang="de-C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Institute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FINLAND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BECERRIL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Marta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CIEMAT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SPAIN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Ms. BERTRAND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Amelie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Aix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Marseille Université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Mr. BOZZETTI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Carlo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Paul Scherrer Institute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SWITZERLAND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Mr. CANONACO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Francesco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Paul Scherrer Institute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SWITZERLAND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Doug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University </a:t>
                      </a:r>
                      <a:r>
                        <a:rPr lang="de-CH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</a:t>
                      </a:r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Colorado, Boulder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UNITED STATES OF AMERICA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Ms. ELSER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Miriam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Paul Scherrer Institute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SWITZERLAND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Ms. FOSSUM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Kirsten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NUIG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IRELAND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Mr. FRÖHLICH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Roman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PSI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SWITZERLAND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GILARDONI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Stefania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ISAC </a:t>
                      </a:r>
                      <a:r>
                        <a:rPr lang="de-C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– </a:t>
                      </a:r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CNR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Dr. GOLLY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Benjamin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Laboratory</a:t>
                      </a:r>
                      <a:r>
                        <a:rPr lang="fr-FR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of 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Grenoble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Dr. JE?EK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Irena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Aerosol </a:t>
                      </a:r>
                      <a:r>
                        <a:rPr lang="de-CH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d.o.o</a:t>
                      </a:r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SLOVENIA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Ms. MILIC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Andelija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University </a:t>
                      </a:r>
                      <a:r>
                        <a:rPr lang="de-CH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</a:t>
                      </a:r>
                      <a:r>
                        <a:rPr lang="de-C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Queensland</a:t>
                      </a:r>
                      <a:endParaRPr lang="de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AUSTRALIA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Ms. MUELLER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Laarnie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Helmholtz Zentrum </a:t>
                      </a:r>
                      <a:r>
                        <a:rPr lang="de-CH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Muenchen</a:t>
                      </a:r>
                      <a:endParaRPr lang="de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GERMANY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PAGLIONE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Marco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CNR-ISAC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Dr. PIKRIDAS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Michael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Cyprus</a:t>
                      </a:r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Institute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CYPRUS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Prof. RIFFAULT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Véronique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University of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Mines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Douai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3810" marR="3810" marT="3810" marB="0" anchor="b"/>
                </a:tc>
              </a:tr>
            </a:tbl>
          </a:graphicData>
        </a:graphic>
      </p:graphicFrame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209691"/>
              </p:ext>
            </p:extLst>
          </p:nvPr>
        </p:nvGraphicFramePr>
        <p:xfrm>
          <a:off x="4569944" y="956754"/>
          <a:ext cx="4300150" cy="3636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1637"/>
                <a:gridCol w="1111637"/>
                <a:gridCol w="1111637"/>
                <a:gridCol w="965239"/>
              </a:tblGrid>
              <a:tr h="159296">
                <a:tc>
                  <a:txBody>
                    <a:bodyPr/>
                    <a:lstStyle/>
                    <a:p>
                      <a:pPr algn="l" fontAlgn="ctr"/>
                      <a:r>
                        <a:rPr lang="de-CH" sz="1600" b="1" i="0" u="none" strike="noStrike" dirty="0" smtClean="0">
                          <a:solidFill>
                            <a:srgbClr val="323232"/>
                          </a:solidFill>
                          <a:effectLst/>
                          <a:latin typeface="Arial Narrow" panose="020B0606020202030204" pitchFamily="34" charset="0"/>
                        </a:rPr>
                        <a:t>First </a:t>
                      </a:r>
                      <a:r>
                        <a:rPr lang="de-CH" sz="1600" b="1" i="0" u="none" strike="noStrike" dirty="0" err="1" smtClean="0">
                          <a:solidFill>
                            <a:srgbClr val="323232"/>
                          </a:solidFill>
                          <a:effectLst/>
                          <a:latin typeface="Arial Narrow" panose="020B0606020202030204" pitchFamily="34" charset="0"/>
                        </a:rPr>
                        <a:t>name</a:t>
                      </a:r>
                      <a:endParaRPr lang="de-CH" sz="1600" b="1" i="0" u="none" strike="noStrike" dirty="0">
                        <a:solidFill>
                          <a:srgbClr val="323232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00" marR="1300" marT="13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600" b="1" i="0" u="none" strike="noStrike" dirty="0" smtClean="0">
                          <a:solidFill>
                            <a:srgbClr val="323232"/>
                          </a:solidFill>
                          <a:effectLst/>
                          <a:latin typeface="Arial Narrow" panose="020B0606020202030204" pitchFamily="34" charset="0"/>
                        </a:rPr>
                        <a:t>Last</a:t>
                      </a:r>
                      <a:r>
                        <a:rPr lang="de-CH" sz="1600" b="1" i="0" u="none" strike="noStrike" baseline="0" dirty="0" smtClean="0">
                          <a:solidFill>
                            <a:srgbClr val="323232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600" b="1" i="0" u="none" strike="noStrike" baseline="0" dirty="0" err="1" smtClean="0">
                          <a:solidFill>
                            <a:srgbClr val="323232"/>
                          </a:solidFill>
                          <a:effectLst/>
                          <a:latin typeface="Arial Narrow" panose="020B0606020202030204" pitchFamily="34" charset="0"/>
                        </a:rPr>
                        <a:t>name</a:t>
                      </a:r>
                      <a:endParaRPr lang="de-CH" sz="1600" b="1" i="0" u="none" strike="noStrike" dirty="0">
                        <a:solidFill>
                          <a:srgbClr val="323232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00" marR="1300" marT="13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600" b="1" i="0" u="none" strike="noStrike" dirty="0" smtClean="0">
                          <a:solidFill>
                            <a:srgbClr val="323232"/>
                          </a:solidFill>
                          <a:effectLst/>
                          <a:latin typeface="Arial Narrow" panose="020B0606020202030204" pitchFamily="34" charset="0"/>
                        </a:rPr>
                        <a:t>Institute</a:t>
                      </a:r>
                      <a:endParaRPr lang="de-CH" sz="1600" b="1" i="0" u="none" strike="noStrike" dirty="0">
                        <a:solidFill>
                          <a:srgbClr val="323232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00" marR="1300" marT="13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600" b="1" i="0" u="none" strike="noStrike" dirty="0" smtClean="0">
                          <a:solidFill>
                            <a:srgbClr val="323232"/>
                          </a:solidFill>
                          <a:effectLst/>
                          <a:latin typeface="Arial Narrow" panose="020B0606020202030204" pitchFamily="34" charset="0"/>
                        </a:rPr>
                        <a:t>Country</a:t>
                      </a:r>
                      <a:endParaRPr lang="de-CH" sz="1600" b="1" i="0" u="none" strike="noStrike" dirty="0">
                        <a:solidFill>
                          <a:srgbClr val="323232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1300" marR="1300" marT="1300" marB="0" anchor="ctr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Ms. RIVELLINI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Laura-</a:t>
                      </a:r>
                      <a:r>
                        <a:rPr lang="de-CH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Hélèna</a:t>
                      </a:r>
                      <a:endParaRPr lang="de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SAGE), Mines Douai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Ms. SCHULZ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Christiane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Planck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Institute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GERMANY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SLOWIK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Jay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Paul Scherrer Institute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SWITZERLAND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Dr. SOSEDOVA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Yuliya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Paul Scherrer </a:t>
                      </a:r>
                      <a:r>
                        <a:rPr lang="de-CH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Instituite</a:t>
                      </a:r>
                      <a:endParaRPr lang="de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SWITZERLAND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Dr. SUN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Junying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Chinese Academy of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Meteo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Sciences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Mr. SYLVESTRE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Alexandre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Laboratoire de Chimie 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</a:t>
                      </a:r>
                      <a:r>
                        <a:rPr lang="fr-FR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l'Environ.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Ms. VLACHOU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Athanasia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Paul Scherrer Institute</a:t>
                      </a:r>
                      <a:endParaRPr lang="de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SWITZERLAND</a:t>
                      </a: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Mr. PREVOT</a:t>
                      </a:r>
                      <a:endParaRPr lang="de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Andre</a:t>
                      </a:r>
                      <a:endParaRPr lang="de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Paul Scherrer Institute</a:t>
                      </a:r>
                      <a:endParaRPr lang="de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SWITZERLAND</a:t>
                      </a:r>
                      <a:endParaRPr lang="de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Mr. EL HADDAD</a:t>
                      </a:r>
                      <a:endParaRPr lang="de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Imad</a:t>
                      </a:r>
                      <a:endParaRPr lang="de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Paul Scherrer Institute</a:t>
                      </a:r>
                      <a:endParaRPr lang="de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SWITZERLAND</a:t>
                      </a:r>
                      <a:endParaRPr lang="de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</a:tr>
              <a:tr h="159296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Mr. </a:t>
                      </a:r>
                      <a:r>
                        <a:rPr lang="de-CH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Dällenbach</a:t>
                      </a:r>
                      <a:endParaRPr lang="de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Kaspar</a:t>
                      </a:r>
                      <a:endParaRPr lang="de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Paul Scherrer Institute</a:t>
                      </a:r>
                    </a:p>
                  </a:txBody>
                  <a:tcPr marL="3810" marR="3810" marT="381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SWITZERLAND</a:t>
                      </a:r>
                      <a:endParaRPr lang="de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580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Details – Program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983557"/>
              </p:ext>
            </p:extLst>
          </p:nvPr>
        </p:nvGraphicFramePr>
        <p:xfrm>
          <a:off x="702105" y="1171987"/>
          <a:ext cx="7776864" cy="48120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23225"/>
                <a:gridCol w="5353639"/>
              </a:tblGrid>
              <a:tr h="12042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CH" sz="25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Wednesday</a:t>
                      </a:r>
                      <a:endParaRPr lang="de-CH" sz="25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</a:tr>
              <a:tr h="120420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09.00</a:t>
                      </a:r>
                      <a:r>
                        <a:rPr lang="de-CH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– 10.00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</a:tr>
              <a:tr h="1204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dirty="0" smtClean="0">
                          <a:latin typeface="Arial Narrow" panose="020B0606020202030204" pitchFamily="34" charset="0"/>
                        </a:rPr>
                        <a:t>10.00 - 10.30</a:t>
                      </a:r>
                      <a:endParaRPr lang="de-CH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dirty="0" smtClean="0">
                          <a:latin typeface="Arial Narrow" panose="020B0606020202030204" pitchFamily="34" charset="0"/>
                        </a:rPr>
                        <a:t>Registration / Coffee break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</a:tr>
              <a:tr h="1204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dirty="0" smtClean="0">
                          <a:latin typeface="Arial Narrow" panose="020B0606020202030204" pitchFamily="34" charset="0"/>
                        </a:rPr>
                        <a:t>10.30 - </a:t>
                      </a:r>
                      <a:r>
                        <a:rPr lang="en-US" sz="1800" dirty="0" smtClean="0">
                          <a:latin typeface="Arial Narrow" panose="020B0606020202030204" pitchFamily="34" charset="0"/>
                        </a:rPr>
                        <a:t>12.30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b="1" i="0" u="sng" strike="noStrike" dirty="0" smtClean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Tutorial on PMF </a:t>
                      </a:r>
                      <a:r>
                        <a:rPr lang="de-CH" sz="1800" b="1" i="0" u="sng" strike="noStrike" dirty="0" err="1" smtClean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and</a:t>
                      </a:r>
                      <a:r>
                        <a:rPr lang="de-CH" sz="1800" b="1" i="0" u="sng" strike="noStrike" dirty="0" smtClean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 ME-2 (</a:t>
                      </a:r>
                      <a:r>
                        <a:rPr lang="de-CH" sz="1800" b="1" i="0" u="sng" strike="noStrike" dirty="0" err="1" smtClean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Presentation</a:t>
                      </a:r>
                      <a:r>
                        <a:rPr lang="de-CH" sz="1800" b="1" i="0" u="sng" strike="noStrike" dirty="0" smtClean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, </a:t>
                      </a:r>
                      <a:r>
                        <a:rPr lang="de-CH" sz="1800" b="1" i="0" u="sng" strike="noStrike" dirty="0" err="1" smtClean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plenum</a:t>
                      </a:r>
                      <a:r>
                        <a:rPr lang="de-CH" sz="1800" b="1" i="0" u="sng" strike="noStrike" dirty="0" smtClean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)</a:t>
                      </a:r>
                    </a:p>
                    <a:p>
                      <a:pPr algn="l" fontAlgn="ctr"/>
                      <a:r>
                        <a:rPr lang="de-CH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-Key </a:t>
                      </a:r>
                      <a:r>
                        <a:rPr lang="de-CH" sz="1800" b="1" i="0" u="none" strike="noStrike" dirty="0" err="1" smtClean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words</a:t>
                      </a:r>
                      <a:r>
                        <a:rPr lang="de-CH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:</a:t>
                      </a:r>
                      <a:r>
                        <a:rPr lang="de-CH" sz="18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1" dirty="0" smtClean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PMF, CMB, PMF2, ME-2, Q-</a:t>
                      </a:r>
                      <a:r>
                        <a:rPr lang="de-CH" sz="1800" b="1" dirty="0" err="1" smtClean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space</a:t>
                      </a:r>
                      <a:r>
                        <a:rPr lang="de-CH" sz="1800" b="1" dirty="0" smtClean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, robust </a:t>
                      </a:r>
                      <a:r>
                        <a:rPr lang="de-CH" sz="1800" b="1" dirty="0" err="1" smtClean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mode</a:t>
                      </a:r>
                      <a:r>
                        <a:rPr lang="de-CH" sz="1800" b="1" dirty="0" smtClean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,</a:t>
                      </a:r>
                    </a:p>
                    <a:p>
                      <a:pPr algn="l" fontAlgn="ctr"/>
                      <a:r>
                        <a:rPr lang="de-CH" sz="1800" b="1" baseline="0" dirty="0" smtClean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1" dirty="0" err="1" smtClean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rotational</a:t>
                      </a:r>
                      <a:r>
                        <a:rPr lang="de-CH" sz="1800" b="1" dirty="0" smtClean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1" dirty="0" err="1" smtClean="0">
                          <a:solidFill>
                            <a:srgbClr val="FF0000"/>
                          </a:solidFill>
                          <a:latin typeface="Arial Narrow" panose="020B0606020202030204" pitchFamily="34" charset="0"/>
                        </a:rPr>
                        <a:t>ambiguity</a:t>
                      </a:r>
                      <a:r>
                        <a:rPr lang="de-CH" sz="1800" b="1" i="0" u="none" strike="noStrike" baseline="0" dirty="0" smtClean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endParaRPr lang="de-CH" sz="1800" b="1" i="0" u="none" strike="noStrike" dirty="0" smtClean="0">
                        <a:solidFill>
                          <a:srgbClr val="FF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l" fontAlgn="ctr"/>
                      <a:r>
                        <a:rPr lang="en-US" sz="1800" b="1" dirty="0" smtClean="0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</a:rPr>
                        <a:t>-</a:t>
                      </a:r>
                      <a:r>
                        <a:rPr lang="en-US" sz="1800" b="1" dirty="0" smtClean="0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</a:rPr>
                        <a:t>Key words: validation</a:t>
                      </a:r>
                      <a:r>
                        <a:rPr lang="en-US" sz="1800" b="1" baseline="0" dirty="0" smtClean="0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</a:rPr>
                        <a:t> of PMF solution, </a:t>
                      </a:r>
                      <a:r>
                        <a:rPr lang="en-US" sz="1800" b="1" dirty="0" smtClean="0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</a:rPr>
                        <a:t>exploration of</a:t>
                      </a:r>
                    </a:p>
                    <a:p>
                      <a:pPr algn="l" fontAlgn="ctr"/>
                      <a:r>
                        <a:rPr lang="en-US" sz="1800" b="1" baseline="0" dirty="0" smtClean="0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</a:rPr>
                        <a:t>solution</a:t>
                      </a:r>
                      <a:r>
                        <a:rPr lang="en-US" sz="1800" b="1" baseline="0" dirty="0" smtClean="0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</a:rPr>
                        <a:t> space (</a:t>
                      </a:r>
                      <a:r>
                        <a:rPr lang="en-US" sz="1800" b="1" baseline="0" dirty="0" err="1" smtClean="0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</a:rPr>
                        <a:t>fpeak</a:t>
                      </a:r>
                      <a:r>
                        <a:rPr lang="en-US" sz="1800" b="1" baseline="0" dirty="0" smtClean="0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</a:rPr>
                        <a:t>, a-value, CMB-like approach), propagation of statistical uncertainty, </a:t>
                      </a:r>
                      <a:r>
                        <a:rPr lang="en-US" sz="1800" b="1" baseline="0" dirty="0" err="1" smtClean="0">
                          <a:solidFill>
                            <a:srgbClr val="C00000"/>
                          </a:solidFill>
                          <a:latin typeface="Arial Narrow" panose="020B0606020202030204" pitchFamily="34" charset="0"/>
                        </a:rPr>
                        <a:t>AuRo-SoFi</a:t>
                      </a:r>
                      <a:endParaRPr lang="de-CH" sz="1800" b="1" i="0" u="none" strike="noStrike" dirty="0"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</a:tr>
              <a:tr h="1204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dirty="0" smtClean="0">
                          <a:latin typeface="Arial Narrow" panose="020B0606020202030204" pitchFamily="34" charset="0"/>
                        </a:rPr>
                        <a:t>12.30 - 13.30</a:t>
                      </a:r>
                      <a:endParaRPr lang="de-CH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Lunch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</a:tr>
              <a:tr h="1204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dirty="0" smtClean="0">
                          <a:latin typeface="Arial Narrow" panose="020B0606020202030204" pitchFamily="34" charset="0"/>
                        </a:rPr>
                        <a:t>13.30 - 15.30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Prepare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ACSM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data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on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the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PC/Laptop</a:t>
                      </a:r>
                      <a:r>
                        <a:rPr lang="de-CH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for</a:t>
                      </a:r>
                      <a:r>
                        <a:rPr lang="de-CH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the</a:t>
                      </a:r>
                      <a:r>
                        <a:rPr lang="de-CH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afternoon</a:t>
                      </a:r>
                      <a:endParaRPr lang="en-US" sz="1800" u="sng" dirty="0" smtClean="0">
                        <a:latin typeface="Arial Narrow" panose="020B0606020202030204" pitchFamily="34" charset="0"/>
                      </a:endParaRPr>
                    </a:p>
                    <a:p>
                      <a:pPr algn="l" fontAlgn="ctr"/>
                      <a:r>
                        <a:rPr lang="en-US" sz="1800" u="sng" dirty="0" smtClean="0">
                          <a:latin typeface="Arial Narrow" panose="020B0606020202030204" pitchFamily="34" charset="0"/>
                        </a:rPr>
                        <a:t>Tutorial </a:t>
                      </a:r>
                      <a:r>
                        <a:rPr lang="en-US" sz="1800" u="sng" dirty="0" smtClean="0">
                          <a:latin typeface="Arial Narrow" panose="020B0606020202030204" pitchFamily="34" charset="0"/>
                        </a:rPr>
                        <a:t>on</a:t>
                      </a:r>
                      <a:r>
                        <a:rPr lang="en-US" sz="1800" u="sng" baseline="0" dirty="0" smtClean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en-US" sz="1800" u="sng" baseline="0" dirty="0" err="1" smtClean="0">
                          <a:latin typeface="Arial Narrow" panose="020B0606020202030204" pitchFamily="34" charset="0"/>
                        </a:rPr>
                        <a:t>SoFi</a:t>
                      </a:r>
                      <a:r>
                        <a:rPr lang="en-US" sz="1800" u="sng" baseline="0" dirty="0" smtClean="0">
                          <a:latin typeface="Arial Narrow" panose="020B0606020202030204" pitchFamily="34" charset="0"/>
                        </a:rPr>
                        <a:t> 5.0 (Interactive, plenum/individual)</a:t>
                      </a:r>
                    </a:p>
                    <a:p>
                      <a:pPr algn="l" fontAlgn="ctr"/>
                      <a:r>
                        <a:rPr lang="en-US" sz="1800" baseline="0" dirty="0" smtClean="0">
                          <a:latin typeface="Arial Narrow" panose="020B0606020202030204" pitchFamily="34" charset="0"/>
                        </a:rPr>
                        <a:t>-Learn how to prepare the data for a PMF run in </a:t>
                      </a:r>
                      <a:r>
                        <a:rPr lang="en-US" sz="1800" baseline="0" dirty="0" err="1" smtClean="0">
                          <a:latin typeface="Arial Narrow" panose="020B0606020202030204" pitchFamily="34" charset="0"/>
                        </a:rPr>
                        <a:t>SoFi</a:t>
                      </a:r>
                      <a:endParaRPr lang="en-US" sz="1800" baseline="0" dirty="0" smtClean="0"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</a:tr>
              <a:tr h="1204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dirty="0" smtClean="0">
                          <a:latin typeface="Arial Narrow" panose="020B0606020202030204" pitchFamily="34" charset="0"/>
                        </a:rPr>
                        <a:t>15.30 - 16.00</a:t>
                      </a:r>
                      <a:endParaRPr lang="de-CH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dirty="0" smtClean="0">
                          <a:latin typeface="Arial Narrow" panose="020B0606020202030204" pitchFamily="34" charset="0"/>
                        </a:rPr>
                        <a:t>Coffee break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</a:tr>
              <a:tr h="1204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dirty="0" smtClean="0">
                          <a:latin typeface="Arial Narrow" panose="020B0606020202030204" pitchFamily="34" charset="0"/>
                        </a:rPr>
                        <a:t>16.00 - 18.00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Tutorial on </a:t>
                      </a:r>
                      <a:r>
                        <a:rPr lang="de-CH" sz="1800" b="0" i="0" u="sng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SoFi</a:t>
                      </a:r>
                      <a:r>
                        <a:rPr lang="de-CH" sz="1800" b="0" i="0" u="sng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5.0</a:t>
                      </a:r>
                      <a:r>
                        <a:rPr lang="de-CH" sz="18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(</a:t>
                      </a:r>
                      <a:r>
                        <a:rPr lang="en-US" sz="1800" u="sng" baseline="0" dirty="0" smtClean="0">
                          <a:latin typeface="Arial Narrow" panose="020B0606020202030204" pitchFamily="34" charset="0"/>
                        </a:rPr>
                        <a:t>Interactive</a:t>
                      </a:r>
                      <a:r>
                        <a:rPr lang="de-CH" sz="18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, </a:t>
                      </a:r>
                      <a:r>
                        <a:rPr lang="de-CH" sz="1800" b="0" i="0" u="sng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plenum</a:t>
                      </a:r>
                      <a:r>
                        <a:rPr lang="de-CH" sz="18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)</a:t>
                      </a:r>
                    </a:p>
                    <a:p>
                      <a:pPr algn="l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-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Learn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how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to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import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and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look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at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various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PMF</a:t>
                      </a:r>
                      <a:r>
                        <a:rPr lang="de-CH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results</a:t>
                      </a:r>
                      <a:endParaRPr lang="de-CH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L="0" indent="0" algn="l" fontAlgn="ctr">
                        <a:buFontTx/>
                        <a:buNone/>
                      </a:pPr>
                      <a:endParaRPr lang="de-CH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642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6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Details – Program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137216"/>
              </p:ext>
            </p:extLst>
          </p:nvPr>
        </p:nvGraphicFramePr>
        <p:xfrm>
          <a:off x="702105" y="1171987"/>
          <a:ext cx="7776864" cy="48172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23225"/>
                <a:gridCol w="5353639"/>
              </a:tblGrid>
              <a:tr h="12042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CH" sz="25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Thursday</a:t>
                      </a:r>
                      <a:endParaRPr lang="de-CH" sz="25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</a:tr>
              <a:tr h="120420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09.00</a:t>
                      </a:r>
                      <a:r>
                        <a:rPr lang="de-CH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– 10.00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Tutorial on </a:t>
                      </a:r>
                      <a:r>
                        <a:rPr lang="de-CH" sz="1800" b="0" i="0" u="sng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SoFi</a:t>
                      </a:r>
                      <a:r>
                        <a:rPr lang="de-CH" sz="1800" b="0" i="0" u="sng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5.0</a:t>
                      </a:r>
                      <a:r>
                        <a:rPr lang="de-CH" sz="18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(</a:t>
                      </a:r>
                      <a:r>
                        <a:rPr lang="en-US" sz="1800" u="sng" baseline="0" dirty="0" smtClean="0">
                          <a:latin typeface="Arial Narrow" panose="020B0606020202030204" pitchFamily="34" charset="0"/>
                        </a:rPr>
                        <a:t>Interactive</a:t>
                      </a:r>
                      <a:r>
                        <a:rPr lang="de-CH" sz="18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, </a:t>
                      </a:r>
                      <a:r>
                        <a:rPr lang="de-CH" sz="1800" b="0" i="0" u="sng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plenum</a:t>
                      </a:r>
                      <a:r>
                        <a:rPr lang="de-CH" sz="18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)</a:t>
                      </a:r>
                    </a:p>
                    <a:p>
                      <a:pPr algn="l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-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Learn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how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to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import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and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look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at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various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PMF</a:t>
                      </a:r>
                      <a:r>
                        <a:rPr lang="de-CH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results</a:t>
                      </a:r>
                      <a:endParaRPr lang="de-CH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marL="0" indent="0" algn="l" fontAlgn="ctr">
                        <a:buFontTx/>
                        <a:buNone/>
                      </a:pPr>
                      <a:r>
                        <a:rPr lang="de-CH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- </a:t>
                      </a:r>
                      <a:r>
                        <a:rPr lang="de-CH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Strategies</a:t>
                      </a:r>
                      <a:r>
                        <a:rPr lang="de-CH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for</a:t>
                      </a:r>
                      <a:r>
                        <a:rPr lang="de-CH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the</a:t>
                      </a:r>
                      <a:r>
                        <a:rPr lang="de-CH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validation</a:t>
                      </a:r>
                      <a:r>
                        <a:rPr lang="de-CH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of</a:t>
                      </a:r>
                      <a:r>
                        <a:rPr lang="de-CH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a PMF </a:t>
                      </a:r>
                      <a:r>
                        <a:rPr lang="de-CH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solution</a:t>
                      </a:r>
                      <a:r>
                        <a:rPr lang="de-CH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are</a:t>
                      </a:r>
                      <a:r>
                        <a:rPr lang="de-CH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applied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</a:tr>
              <a:tr h="1204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dirty="0" smtClean="0">
                          <a:latin typeface="Arial Narrow" panose="020B0606020202030204" pitchFamily="34" charset="0"/>
                        </a:rPr>
                        <a:t>10.00 - 10.30</a:t>
                      </a:r>
                      <a:endParaRPr lang="de-CH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dirty="0" smtClean="0">
                          <a:latin typeface="Arial Narrow" panose="020B0606020202030204" pitchFamily="34" charset="0"/>
                        </a:rPr>
                        <a:t>Coffee break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</a:tr>
              <a:tr h="1204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dirty="0" smtClean="0">
                          <a:latin typeface="Arial Narrow" panose="020B0606020202030204" pitchFamily="34" charset="0"/>
                        </a:rPr>
                        <a:t>10.30 - 12.30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Tutorial on </a:t>
                      </a:r>
                      <a:r>
                        <a:rPr lang="de-CH" sz="1800" b="0" i="0" u="sng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SoFi</a:t>
                      </a:r>
                      <a:r>
                        <a:rPr lang="de-CH" sz="1800" b="0" i="0" u="sng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5.0</a:t>
                      </a:r>
                      <a:r>
                        <a:rPr lang="de-CH" sz="18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(</a:t>
                      </a:r>
                      <a:r>
                        <a:rPr lang="en-US" sz="1800" u="sng" baseline="0" dirty="0" smtClean="0">
                          <a:latin typeface="Arial Narrow" panose="020B0606020202030204" pitchFamily="34" charset="0"/>
                        </a:rPr>
                        <a:t>Interactive</a:t>
                      </a:r>
                      <a:r>
                        <a:rPr lang="de-CH" sz="18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, </a:t>
                      </a:r>
                      <a:r>
                        <a:rPr lang="de-CH" sz="1800" b="0" i="0" u="sng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plenum</a:t>
                      </a:r>
                      <a:r>
                        <a:rPr lang="de-CH" sz="1800" b="0" i="0" u="sng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)</a:t>
                      </a:r>
                    </a:p>
                    <a:p>
                      <a:pPr algn="l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-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Learn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how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to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import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and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look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at </a:t>
                      </a:r>
                      <a:r>
                        <a:rPr lang="de-CH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various</a:t>
                      </a:r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PMF</a:t>
                      </a:r>
                      <a:r>
                        <a:rPr lang="de-CH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results</a:t>
                      </a:r>
                      <a:endParaRPr lang="de-CH" sz="18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l" fontAlgn="ctr"/>
                      <a:endParaRPr lang="en-US" sz="1800" u="sng" dirty="0" smtClean="0">
                        <a:latin typeface="Arial Narrow" panose="020B0606020202030204" pitchFamily="34" charset="0"/>
                      </a:endParaRPr>
                    </a:p>
                    <a:p>
                      <a:pPr algn="l" fontAlgn="ctr"/>
                      <a:r>
                        <a:rPr lang="en-US" sz="1800" u="sng" dirty="0" smtClean="0">
                          <a:latin typeface="Arial Narrow" panose="020B0606020202030204" pitchFamily="34" charset="0"/>
                        </a:rPr>
                        <a:t>Data </a:t>
                      </a:r>
                      <a:r>
                        <a:rPr lang="en-US" sz="1800" u="sng" dirty="0" smtClean="0">
                          <a:latin typeface="Arial Narrow" panose="020B0606020202030204" pitchFamily="34" charset="0"/>
                        </a:rPr>
                        <a:t>analysis (Individual,</a:t>
                      </a:r>
                      <a:r>
                        <a:rPr lang="en-US" sz="1800" u="sng" baseline="0" dirty="0" smtClean="0">
                          <a:latin typeface="Arial Narrow" panose="020B0606020202030204" pitchFamily="34" charset="0"/>
                        </a:rPr>
                        <a:t> support from PSI users</a:t>
                      </a:r>
                      <a:r>
                        <a:rPr lang="en-US" sz="1800" u="sng" dirty="0" smtClean="0">
                          <a:latin typeface="Arial Narrow" panose="020B0606020202030204" pitchFamily="34" charset="0"/>
                        </a:rPr>
                        <a:t>)</a:t>
                      </a:r>
                      <a:endParaRPr lang="en-US" sz="1800" u="sng" baseline="0" dirty="0" smtClean="0">
                        <a:latin typeface="Arial Narrow" panose="020B0606020202030204" pitchFamily="34" charset="0"/>
                      </a:endParaRPr>
                    </a:p>
                    <a:p>
                      <a:pPr algn="l" fontAlgn="ctr"/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-Users will 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analyze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their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own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data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in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SoFi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5.0</a:t>
                      </a:r>
                      <a:endParaRPr lang="de-CH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</a:tr>
              <a:tr h="1204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dirty="0" smtClean="0">
                          <a:latin typeface="Arial Narrow" panose="020B0606020202030204" pitchFamily="34" charset="0"/>
                        </a:rPr>
                        <a:t>12.30 - 13.30</a:t>
                      </a:r>
                      <a:endParaRPr lang="de-CH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Lunch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</a:tr>
              <a:tr h="1204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dirty="0" smtClean="0">
                          <a:latin typeface="Arial Narrow" panose="020B0606020202030204" pitchFamily="34" charset="0"/>
                        </a:rPr>
                        <a:t>13.30 - 15.30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sng" dirty="0" smtClean="0">
                          <a:latin typeface="Arial Narrow" panose="020B0606020202030204" pitchFamily="34" charset="0"/>
                        </a:rPr>
                        <a:t>Data analysis (Individual,</a:t>
                      </a:r>
                      <a:r>
                        <a:rPr lang="en-US" sz="1800" u="sng" baseline="0" dirty="0" smtClean="0">
                          <a:latin typeface="Arial Narrow" panose="020B0606020202030204" pitchFamily="34" charset="0"/>
                        </a:rPr>
                        <a:t> support from PSI users</a:t>
                      </a:r>
                      <a:r>
                        <a:rPr lang="en-US" sz="1800" u="sng" dirty="0" smtClean="0">
                          <a:latin typeface="Arial Narrow" panose="020B0606020202030204" pitchFamily="34" charset="0"/>
                        </a:rPr>
                        <a:t>)</a:t>
                      </a:r>
                      <a:endParaRPr lang="en-US" sz="1800" u="sng" baseline="0" dirty="0" smtClean="0">
                        <a:latin typeface="Arial Narrow" panose="020B0606020202030204" pitchFamily="34" charset="0"/>
                      </a:endParaRPr>
                    </a:p>
                    <a:p>
                      <a:pPr algn="l" fontAlgn="ctr"/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-Users will 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analyze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their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own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data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in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SoFi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5.0</a:t>
                      </a:r>
                      <a:endParaRPr lang="en-US" sz="1800" b="0" i="0" u="none" strike="noStrike" kern="1200" baseline="0" dirty="0" smtClean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5236" marR="5236" marT="5236" marB="0" anchor="ctr"/>
                </a:tc>
              </a:tr>
              <a:tr h="1204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dirty="0" smtClean="0">
                          <a:latin typeface="Arial Narrow" panose="020B0606020202030204" pitchFamily="34" charset="0"/>
                        </a:rPr>
                        <a:t>15.30 - 16.00</a:t>
                      </a:r>
                      <a:endParaRPr lang="de-CH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dirty="0" smtClean="0">
                          <a:latin typeface="Arial Narrow" panose="020B0606020202030204" pitchFamily="34" charset="0"/>
                        </a:rPr>
                        <a:t>Coffee break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</a:tr>
              <a:tr h="1204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dirty="0" smtClean="0">
                          <a:latin typeface="Arial Narrow" panose="020B0606020202030204" pitchFamily="34" charset="0"/>
                        </a:rPr>
                        <a:t>16.00 - 18.00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sng" dirty="0" smtClean="0">
                          <a:latin typeface="Arial Narrow" panose="020B0606020202030204" pitchFamily="34" charset="0"/>
                        </a:rPr>
                        <a:t>Intermezzo (presentations, plenum)</a:t>
                      </a:r>
                      <a:endParaRPr lang="en-US" sz="1800" u="sng" baseline="0" dirty="0" smtClean="0">
                        <a:latin typeface="Arial Narrow" panose="020B0606020202030204" pitchFamily="34" charset="0"/>
                      </a:endParaRPr>
                    </a:p>
                    <a:p>
                      <a:pPr algn="l" fontAlgn="ctr"/>
                      <a:r>
                        <a:rPr lang="en-US" sz="1800" baseline="0" dirty="0" smtClean="0">
                          <a:latin typeface="Arial Narrow" panose="020B0606020202030204" pitchFamily="34" charset="0"/>
                        </a:rPr>
                        <a:t>-Input from experienced </a:t>
                      </a:r>
                      <a:r>
                        <a:rPr lang="en-US" sz="1800" baseline="0" dirty="0" err="1" smtClean="0">
                          <a:latin typeface="Arial Narrow" panose="020B0606020202030204" pitchFamily="34" charset="0"/>
                        </a:rPr>
                        <a:t>SoFi</a:t>
                      </a:r>
                      <a:r>
                        <a:rPr lang="en-US" sz="1800" baseline="0" dirty="0" smtClean="0">
                          <a:latin typeface="Arial Narrow" panose="020B0606020202030204" pitchFamily="34" charset="0"/>
                        </a:rPr>
                        <a:t> users</a:t>
                      </a:r>
                    </a:p>
                  </a:txBody>
                  <a:tcPr marL="5236" marR="5236" marT="5236" marB="0" anchor="ctr"/>
                </a:tc>
              </a:tr>
              <a:tr h="12042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CH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***** </a:t>
                      </a:r>
                      <a:r>
                        <a:rPr lang="de-CH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Soci</a:t>
                      </a:r>
                      <a:r>
                        <a:rPr lang="de-CH" sz="18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al</a:t>
                      </a:r>
                      <a:r>
                        <a:rPr lang="de-CH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de-CH" sz="18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dinner</a:t>
                      </a:r>
                      <a:r>
                        <a:rPr lang="de-CH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*****</a:t>
                      </a:r>
                      <a:endParaRPr lang="de-CH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800" baseline="0" dirty="0" smtClean="0"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214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7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Details – Program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0266918"/>
              </p:ext>
            </p:extLst>
          </p:nvPr>
        </p:nvGraphicFramePr>
        <p:xfrm>
          <a:off x="732995" y="1171987"/>
          <a:ext cx="7776864" cy="48172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23225"/>
                <a:gridCol w="5353639"/>
              </a:tblGrid>
              <a:tr h="12042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CH" sz="25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Friday</a:t>
                      </a:r>
                      <a:endParaRPr lang="de-CH" sz="25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</a:tr>
              <a:tr h="120420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09.00</a:t>
                      </a:r>
                      <a:r>
                        <a:rPr lang="de-CH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– 10.00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sng" dirty="0" smtClean="0">
                          <a:latin typeface="Arial Narrow" panose="020B0606020202030204" pitchFamily="34" charset="0"/>
                        </a:rPr>
                        <a:t>Data analysis (Individual,</a:t>
                      </a:r>
                      <a:r>
                        <a:rPr lang="en-US" sz="1800" u="sng" baseline="0" dirty="0" smtClean="0">
                          <a:latin typeface="Arial Narrow" panose="020B0606020202030204" pitchFamily="34" charset="0"/>
                        </a:rPr>
                        <a:t> support from PSI users</a:t>
                      </a:r>
                      <a:r>
                        <a:rPr lang="en-US" sz="1800" u="sng" dirty="0" smtClean="0">
                          <a:latin typeface="Arial Narrow" panose="020B0606020202030204" pitchFamily="34" charset="0"/>
                        </a:rPr>
                        <a:t>)</a:t>
                      </a:r>
                      <a:endParaRPr lang="en-US" sz="1800" u="sng" baseline="0" dirty="0" smtClean="0">
                        <a:latin typeface="Arial Narrow" panose="020B0606020202030204" pitchFamily="34" charset="0"/>
                      </a:endParaRPr>
                    </a:p>
                    <a:p>
                      <a:pPr algn="l" fontAlgn="ctr"/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-Users will 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analyze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their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own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data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in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SoFi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5.0</a:t>
                      </a:r>
                      <a:r>
                        <a:rPr lang="de-CH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</a:tr>
              <a:tr h="1204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dirty="0" smtClean="0">
                          <a:latin typeface="Arial Narrow" panose="020B0606020202030204" pitchFamily="34" charset="0"/>
                        </a:rPr>
                        <a:t>10.00 - 10.30</a:t>
                      </a:r>
                      <a:endParaRPr lang="de-CH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dirty="0" smtClean="0">
                          <a:latin typeface="Arial Narrow" panose="020B0606020202030204" pitchFamily="34" charset="0"/>
                        </a:rPr>
                        <a:t>Coffee break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</a:tr>
              <a:tr h="1204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dirty="0" smtClean="0">
                          <a:latin typeface="Arial Narrow" panose="020B0606020202030204" pitchFamily="34" charset="0"/>
                        </a:rPr>
                        <a:t>10.30 - 12.30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sng" dirty="0" smtClean="0">
                          <a:latin typeface="Arial Narrow" panose="020B0606020202030204" pitchFamily="34" charset="0"/>
                        </a:rPr>
                        <a:t>Data analysis (Individual,</a:t>
                      </a:r>
                      <a:r>
                        <a:rPr lang="en-US" sz="1800" u="sng" baseline="0" dirty="0" smtClean="0">
                          <a:latin typeface="Arial Narrow" panose="020B0606020202030204" pitchFamily="34" charset="0"/>
                        </a:rPr>
                        <a:t> support from PSI users</a:t>
                      </a:r>
                      <a:r>
                        <a:rPr lang="en-US" sz="1800" u="sng" dirty="0" smtClean="0">
                          <a:latin typeface="Arial Narrow" panose="020B0606020202030204" pitchFamily="34" charset="0"/>
                        </a:rPr>
                        <a:t>)</a:t>
                      </a:r>
                      <a:endParaRPr lang="en-US" sz="1800" u="sng" baseline="0" dirty="0" smtClean="0">
                        <a:latin typeface="Arial Narrow" panose="020B0606020202030204" pitchFamily="34" charset="0"/>
                      </a:endParaRPr>
                    </a:p>
                    <a:p>
                      <a:pPr algn="l" fontAlgn="ctr"/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-Users will 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analyze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their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own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data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in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SoFi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5.0</a:t>
                      </a:r>
                    </a:p>
                    <a:p>
                      <a:pPr algn="l" fontAlgn="ctr"/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-Start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compiling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a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short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presentation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(15 min. in total per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data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set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, i.e. 10 min.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presentation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, 5 min. </a:t>
                      </a:r>
                      <a:r>
                        <a:rPr lang="de-CH" sz="1800" b="0" i="0" u="none" strike="noStrike" kern="1200" baseline="0" dirty="0" err="1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discussion</a:t>
                      </a:r>
                      <a:r>
                        <a:rPr lang="de-CH" sz="1800" b="0" i="0" u="none" strike="noStrike" kern="1200" baseline="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5236" marR="5236" marT="5236" marB="0" anchor="ctr"/>
                </a:tc>
              </a:tr>
              <a:tr h="1204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dirty="0" smtClean="0">
                          <a:latin typeface="Arial Narrow" panose="020B0606020202030204" pitchFamily="34" charset="0"/>
                        </a:rPr>
                        <a:t>12.30 - 13.30</a:t>
                      </a:r>
                      <a:endParaRPr lang="de-CH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Lunch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</a:tr>
              <a:tr h="1204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dirty="0" smtClean="0">
                          <a:latin typeface="Arial Narrow" panose="020B0606020202030204" pitchFamily="34" charset="0"/>
                        </a:rPr>
                        <a:t>13.30 - 15.30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sng" dirty="0" smtClean="0">
                          <a:latin typeface="Arial Narrow" panose="020B0606020202030204" pitchFamily="34" charset="0"/>
                        </a:rPr>
                        <a:t>Presentations (Plenum)</a:t>
                      </a:r>
                      <a:endParaRPr lang="en-US" sz="1800" u="sng" baseline="0" dirty="0" smtClean="0">
                        <a:latin typeface="Arial Narrow" panose="020B0606020202030204" pitchFamily="34" charset="0"/>
                      </a:endParaRPr>
                    </a:p>
                    <a:p>
                      <a:pPr algn="l" fontAlgn="ctr"/>
                      <a:r>
                        <a:rPr lang="en-US" sz="1800" baseline="0" dirty="0" smtClean="0">
                          <a:latin typeface="Arial Narrow" panose="020B0606020202030204" pitchFamily="34" charset="0"/>
                        </a:rPr>
                        <a:t>-Users exchange experience with </a:t>
                      </a:r>
                      <a:r>
                        <a:rPr lang="en-US" sz="1800" baseline="0" dirty="0" err="1" smtClean="0">
                          <a:latin typeface="Arial Narrow" panose="020B0606020202030204" pitchFamily="34" charset="0"/>
                        </a:rPr>
                        <a:t>SoFi</a:t>
                      </a:r>
                      <a:endParaRPr lang="en-US" sz="1800" baseline="0" dirty="0" smtClean="0"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</a:tr>
              <a:tr h="1204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dirty="0" smtClean="0">
                          <a:latin typeface="Arial Narrow" panose="020B0606020202030204" pitchFamily="34" charset="0"/>
                        </a:rPr>
                        <a:t>15.30 - 16.00</a:t>
                      </a:r>
                      <a:endParaRPr lang="de-CH" sz="18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dirty="0" smtClean="0">
                          <a:latin typeface="Arial Narrow" panose="020B0606020202030204" pitchFamily="34" charset="0"/>
                        </a:rPr>
                        <a:t>Coffee break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</a:tr>
              <a:tr h="1204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dirty="0" smtClean="0">
                          <a:latin typeface="Arial Narrow" panose="020B0606020202030204" pitchFamily="34" charset="0"/>
                        </a:rPr>
                        <a:t>16.00 - 17.30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sng" dirty="0" smtClean="0">
                          <a:latin typeface="Arial Narrow" panose="020B0606020202030204" pitchFamily="34" charset="0"/>
                        </a:rPr>
                        <a:t>Presentations (Plenum)</a:t>
                      </a:r>
                      <a:endParaRPr lang="en-US" sz="1800" u="sng" baseline="0" dirty="0" smtClean="0">
                        <a:latin typeface="Arial Narrow" panose="020B0606020202030204" pitchFamily="34" charset="0"/>
                      </a:endParaRPr>
                    </a:p>
                    <a:p>
                      <a:pPr algn="l" fontAlgn="ctr"/>
                      <a:r>
                        <a:rPr lang="en-US" sz="1800" baseline="0" dirty="0" smtClean="0">
                          <a:latin typeface="Arial Narrow" panose="020B0606020202030204" pitchFamily="34" charset="0"/>
                        </a:rPr>
                        <a:t>-Users exchange experience with </a:t>
                      </a:r>
                      <a:r>
                        <a:rPr lang="en-US" sz="1800" baseline="0" dirty="0" err="1" smtClean="0">
                          <a:latin typeface="Arial Narrow" panose="020B0606020202030204" pitchFamily="34" charset="0"/>
                        </a:rPr>
                        <a:t>SoFi</a:t>
                      </a:r>
                      <a:endParaRPr lang="en-US" sz="1800" baseline="0" dirty="0" smtClean="0"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</a:tr>
              <a:tr h="120420"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17.30 – 18.00</a:t>
                      </a:r>
                      <a:endParaRPr lang="de-CH" sz="18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5236" marR="5236" marT="523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u="sng" baseline="0" dirty="0" smtClean="0">
                          <a:latin typeface="Arial Narrow" panose="020B0606020202030204" pitchFamily="34" charset="0"/>
                        </a:rPr>
                        <a:t>Conclusion of the </a:t>
                      </a:r>
                      <a:r>
                        <a:rPr lang="en-US" sz="1800" b="0" u="sng" baseline="0" dirty="0" err="1" smtClean="0">
                          <a:latin typeface="Arial Narrow" panose="020B0606020202030204" pitchFamily="34" charset="0"/>
                        </a:rPr>
                        <a:t>SoFi</a:t>
                      </a:r>
                      <a:r>
                        <a:rPr lang="en-US" sz="1800" b="0" u="sng" baseline="0" dirty="0" smtClean="0">
                          <a:latin typeface="Arial Narrow" panose="020B0606020202030204" pitchFamily="34" charset="0"/>
                        </a:rPr>
                        <a:t> workshop</a:t>
                      </a:r>
                    </a:p>
                    <a:p>
                      <a:pPr algn="l" fontAlgn="ctr"/>
                      <a:r>
                        <a:rPr lang="en-US" sz="1800" baseline="0" dirty="0" smtClean="0">
                          <a:latin typeface="Arial Narrow" panose="020B0606020202030204" pitchFamily="34" charset="0"/>
                        </a:rPr>
                        <a:t>-General things</a:t>
                      </a:r>
                    </a:p>
                    <a:p>
                      <a:pPr algn="l" fontAlgn="ctr"/>
                      <a:r>
                        <a:rPr lang="en-US" sz="1800" baseline="0" dirty="0" smtClean="0">
                          <a:latin typeface="Arial Narrow" panose="020B0606020202030204" pitchFamily="34" charset="0"/>
                        </a:rPr>
                        <a:t>-Questionnaire</a:t>
                      </a:r>
                    </a:p>
                  </a:txBody>
                  <a:tcPr marL="5236" marR="5236" marT="5236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634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2"/>
          <p:cNvSpPr>
            <a:spLocks noGrp="1"/>
          </p:cNvSpPr>
          <p:nvPr>
            <p:ph type="subTitle" idx="1"/>
          </p:nvPr>
        </p:nvSpPr>
        <p:spPr>
          <a:xfrm>
            <a:off x="1775801" y="4059192"/>
            <a:ext cx="6457388" cy="1241822"/>
          </a:xfrm>
        </p:spPr>
        <p:txBody>
          <a:bodyPr>
            <a:noAutofit/>
          </a:bodyPr>
          <a:lstStyle/>
          <a:p>
            <a:pPr algn="l"/>
            <a:r>
              <a:rPr lang="de-CH" sz="3500" b="1" dirty="0" smtClean="0">
                <a:latin typeface="Arial Narrow" panose="020B0606020202030204" pitchFamily="34" charset="0"/>
              </a:rPr>
              <a:t>Key </a:t>
            </a:r>
            <a:r>
              <a:rPr lang="de-CH" sz="3500" b="1" dirty="0" err="1" smtClean="0">
                <a:latin typeface="Arial Narrow" panose="020B0606020202030204" pitchFamily="34" charset="0"/>
              </a:rPr>
              <a:t>words</a:t>
            </a:r>
            <a:r>
              <a:rPr lang="de-CH" sz="3500" b="1" dirty="0" smtClean="0">
                <a:latin typeface="Arial Narrow" panose="020B0606020202030204" pitchFamily="34" charset="0"/>
              </a:rPr>
              <a:t>:</a:t>
            </a:r>
          </a:p>
          <a:p>
            <a:pPr algn="l"/>
            <a:r>
              <a:rPr lang="de-CH" sz="3000" b="1" dirty="0" smtClean="0">
                <a:latin typeface="Arial Narrow" panose="020B0606020202030204" pitchFamily="34" charset="0"/>
              </a:rPr>
              <a:t>PMF</a:t>
            </a:r>
            <a:r>
              <a:rPr lang="de-CH" sz="3000" b="1" dirty="0">
                <a:latin typeface="Arial Narrow" panose="020B0606020202030204" pitchFamily="34" charset="0"/>
              </a:rPr>
              <a:t>, CMB, PMF2, </a:t>
            </a:r>
            <a:r>
              <a:rPr lang="de-CH" sz="3000" b="1" dirty="0" smtClean="0">
                <a:latin typeface="Arial Narrow" panose="020B0606020202030204" pitchFamily="34" charset="0"/>
              </a:rPr>
              <a:t>ME-2, Q-</a:t>
            </a:r>
            <a:r>
              <a:rPr lang="de-CH" sz="3000" b="1" dirty="0" err="1" smtClean="0">
                <a:latin typeface="Arial Narrow" panose="020B0606020202030204" pitchFamily="34" charset="0"/>
              </a:rPr>
              <a:t>space</a:t>
            </a:r>
            <a:r>
              <a:rPr lang="de-CH" sz="3000" b="1" dirty="0">
                <a:latin typeface="Arial Narrow" panose="020B0606020202030204" pitchFamily="34" charset="0"/>
              </a:rPr>
              <a:t>, robust </a:t>
            </a:r>
            <a:r>
              <a:rPr lang="de-CH" sz="3000" b="1" dirty="0" err="1">
                <a:latin typeface="Arial Narrow" panose="020B0606020202030204" pitchFamily="34" charset="0"/>
              </a:rPr>
              <a:t>mode</a:t>
            </a:r>
            <a:r>
              <a:rPr lang="de-CH" sz="3000" b="1" dirty="0">
                <a:latin typeface="Arial Narrow" panose="020B0606020202030204" pitchFamily="34" charset="0"/>
              </a:rPr>
              <a:t>, </a:t>
            </a:r>
            <a:r>
              <a:rPr lang="de-CH" sz="3000" b="1" dirty="0" err="1" smtClean="0">
                <a:latin typeface="Arial Narrow" panose="020B0606020202030204" pitchFamily="34" charset="0"/>
              </a:rPr>
              <a:t>seed</a:t>
            </a:r>
            <a:r>
              <a:rPr lang="de-CH" sz="3000" b="1" dirty="0" smtClean="0">
                <a:latin typeface="Arial Narrow" panose="020B0606020202030204" pitchFamily="34" charset="0"/>
              </a:rPr>
              <a:t> </a:t>
            </a:r>
            <a:r>
              <a:rPr lang="de-CH" sz="3000" b="1" dirty="0" err="1" smtClean="0">
                <a:latin typeface="Arial Narrow" panose="020B0606020202030204" pitchFamily="34" charset="0"/>
              </a:rPr>
              <a:t>runs</a:t>
            </a:r>
            <a:r>
              <a:rPr lang="de-CH" sz="3000" b="1" dirty="0" smtClean="0">
                <a:latin typeface="Arial Narrow" panose="020B0606020202030204" pitchFamily="34" charset="0"/>
              </a:rPr>
              <a:t>, </a:t>
            </a:r>
            <a:r>
              <a:rPr lang="de-CH" sz="3000" b="1" dirty="0" err="1" smtClean="0">
                <a:latin typeface="Arial Narrow" panose="020B0606020202030204" pitchFamily="34" charset="0"/>
              </a:rPr>
              <a:t>local</a:t>
            </a:r>
            <a:r>
              <a:rPr lang="de-CH" sz="3000" b="1" dirty="0" smtClean="0">
                <a:latin typeface="Arial Narrow" panose="020B0606020202030204" pitchFamily="34" charset="0"/>
              </a:rPr>
              <a:t>/global </a:t>
            </a:r>
            <a:r>
              <a:rPr lang="de-CH" sz="3000" b="1" dirty="0" err="1" smtClean="0">
                <a:latin typeface="Arial Narrow" panose="020B0606020202030204" pitchFamily="34" charset="0"/>
              </a:rPr>
              <a:t>minima</a:t>
            </a:r>
            <a:r>
              <a:rPr lang="de-CH" sz="3000" b="1" dirty="0" smtClean="0">
                <a:latin typeface="Arial Narrow" panose="020B0606020202030204" pitchFamily="34" charset="0"/>
              </a:rPr>
              <a:t>, </a:t>
            </a:r>
            <a:r>
              <a:rPr lang="de-CH" sz="3000" b="1" dirty="0" err="1" smtClean="0">
                <a:latin typeface="Arial Narrow" panose="020B0606020202030204" pitchFamily="34" charset="0"/>
              </a:rPr>
              <a:t>rotational</a:t>
            </a:r>
            <a:r>
              <a:rPr lang="de-CH" sz="3000" b="1" dirty="0" smtClean="0">
                <a:latin typeface="Arial Narrow" panose="020B0606020202030204" pitchFamily="34" charset="0"/>
              </a:rPr>
              <a:t> </a:t>
            </a:r>
            <a:r>
              <a:rPr lang="de-CH" sz="3000" b="1" dirty="0" err="1" smtClean="0">
                <a:latin typeface="Arial Narrow" panose="020B0606020202030204" pitchFamily="34" charset="0"/>
              </a:rPr>
              <a:t>ambiguity</a:t>
            </a:r>
            <a:r>
              <a:rPr lang="de-CH" sz="3000" b="1" dirty="0">
                <a:latin typeface="Arial Narrow" panose="020B0606020202030204" pitchFamily="34" charset="0"/>
              </a:rPr>
              <a:t> </a:t>
            </a:r>
            <a:r>
              <a:rPr lang="de-CH" sz="3000" b="1" dirty="0" smtClean="0">
                <a:latin typeface="Arial Narrow" panose="020B0606020202030204" pitchFamily="34" charset="0"/>
              </a:rPr>
              <a:t>/ </a:t>
            </a:r>
            <a:r>
              <a:rPr lang="de-CH" sz="3000" b="1" dirty="0" err="1" smtClean="0">
                <a:latin typeface="Arial Narrow" panose="020B0606020202030204" pitchFamily="34" charset="0"/>
              </a:rPr>
              <a:t>uncertainty</a:t>
            </a:r>
            <a:r>
              <a:rPr lang="de-CH" sz="3000" b="1" dirty="0" smtClean="0">
                <a:latin typeface="Arial Narrow" panose="020B0606020202030204" pitchFamily="34" charset="0"/>
              </a:rPr>
              <a:t> </a:t>
            </a:r>
            <a:endParaRPr lang="en-US" sz="3000" b="1" dirty="0">
              <a:latin typeface="Arial Narrow" panose="020B060602020203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7" y="290872"/>
            <a:ext cx="9143999" cy="54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sz="1350" dirty="0"/>
          </a:p>
        </p:txBody>
      </p:sp>
      <p:sp>
        <p:nvSpPr>
          <p:cNvPr id="7" name="Textfeld 6"/>
          <p:cNvSpPr txBox="1"/>
          <p:nvPr/>
        </p:nvSpPr>
        <p:spPr>
          <a:xfrm rot="5400000">
            <a:off x="-2851799" y="3158998"/>
            <a:ext cx="6858001" cy="54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en-US" sz="1350" dirty="0"/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3237470" y="377684"/>
            <a:ext cx="5923900" cy="42571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b="1" dirty="0" smtClean="0">
                <a:latin typeface="Arial Narrow" panose="020B0606020202030204" pitchFamily="34" charset="0"/>
              </a:rPr>
              <a:t>Hotel </a:t>
            </a:r>
            <a:r>
              <a:rPr lang="en-US" sz="2500" b="1" dirty="0" err="1" smtClean="0">
                <a:latin typeface="Arial Narrow" panose="020B0606020202030204" pitchFamily="34" charset="0"/>
              </a:rPr>
              <a:t>Therme</a:t>
            </a:r>
            <a:r>
              <a:rPr lang="en-US" sz="2500" b="1" dirty="0" smtClean="0">
                <a:latin typeface="Arial Narrow" panose="020B0606020202030204" pitchFamily="34" charset="0"/>
              </a:rPr>
              <a:t> </a:t>
            </a:r>
            <a:r>
              <a:rPr lang="en-US" sz="2500" b="1" dirty="0" err="1" smtClean="0">
                <a:latin typeface="Arial Narrow" panose="020B0606020202030204" pitchFamily="34" charset="0"/>
              </a:rPr>
              <a:t>Zurzach</a:t>
            </a:r>
            <a:r>
              <a:rPr lang="en-US" sz="2500" b="1" dirty="0" smtClean="0">
                <a:latin typeface="Arial Narrow" panose="020B0606020202030204" pitchFamily="34" charset="0"/>
              </a:rPr>
              <a:t>, </a:t>
            </a:r>
            <a:r>
              <a:rPr lang="en-US" sz="2500" b="1" dirty="0" smtClean="0">
                <a:latin typeface="Arial Narrow" panose="020B0606020202030204" pitchFamily="34" charset="0"/>
              </a:rPr>
              <a:t>08.04.2015 </a:t>
            </a:r>
            <a:r>
              <a:rPr lang="en-US" sz="2500" b="1" dirty="0" smtClean="0">
                <a:latin typeface="Arial Narrow" panose="020B0606020202030204" pitchFamily="34" charset="0"/>
              </a:rPr>
              <a:t>– </a:t>
            </a:r>
            <a:r>
              <a:rPr lang="en-US" sz="2500" b="1" dirty="0" smtClean="0">
                <a:latin typeface="Arial Narrow" panose="020B0606020202030204" pitchFamily="34" charset="0"/>
              </a:rPr>
              <a:t>10.04.2015</a:t>
            </a:r>
            <a:endParaRPr lang="en-US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2177887" y="1419024"/>
            <a:ext cx="5653216" cy="124182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0" dirty="0" smtClean="0">
                <a:latin typeface="Arial Narrow" panose="020B0606020202030204" pitchFamily="34" charset="0"/>
              </a:rPr>
              <a:t> </a:t>
            </a:r>
            <a:r>
              <a:rPr lang="en-US" sz="5000" dirty="0" smtClean="0">
                <a:latin typeface="Arial Narrow" panose="020B0606020202030204" pitchFamily="34" charset="0"/>
              </a:rPr>
              <a:t>IV</a:t>
            </a:r>
            <a:r>
              <a:rPr lang="en-US" sz="5000" dirty="0" smtClean="0">
                <a:latin typeface="Arial Narrow" panose="020B0606020202030204" pitchFamily="34" charset="0"/>
              </a:rPr>
              <a:t>. </a:t>
            </a:r>
            <a:r>
              <a:rPr lang="en-US" sz="5000" dirty="0" err="1" smtClean="0">
                <a:latin typeface="Arial Narrow" panose="020B0606020202030204" pitchFamily="34" charset="0"/>
              </a:rPr>
              <a:t>SoFi</a:t>
            </a:r>
            <a:r>
              <a:rPr lang="en-US" sz="5000" dirty="0" smtClean="0">
                <a:latin typeface="Arial Narrow" panose="020B0606020202030204" pitchFamily="34" charset="0"/>
              </a:rPr>
              <a:t> workshop</a:t>
            </a:r>
            <a:endParaRPr lang="en-US" sz="5000" dirty="0">
              <a:latin typeface="Arial Narrow" panose="020B0606020202030204" pitchFamily="34" charset="0"/>
            </a:endParaRPr>
          </a:p>
          <a:p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Tutorial - PMF</a:t>
            </a:r>
            <a:endParaRPr lang="en-US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36762" y="6495239"/>
            <a:ext cx="2057400" cy="365125"/>
          </a:xfrm>
        </p:spPr>
        <p:txBody>
          <a:bodyPr/>
          <a:lstStyle/>
          <a:p>
            <a:pPr algn="ctr"/>
            <a:fld id="{0D41534D-0B4E-477A-9504-90EE927FA22B}" type="datetime1">
              <a:rPr lang="de-CH" sz="1500" smtClean="0">
                <a:latin typeface="Arial Narrow" panose="020B0606020202030204" pitchFamily="34" charset="0"/>
              </a:rPr>
              <a:pPr algn="ctr"/>
              <a:t>07.04.2015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864" y="6495239"/>
            <a:ext cx="1812739" cy="365125"/>
          </a:xfrm>
        </p:spPr>
        <p:txBody>
          <a:bodyPr/>
          <a:lstStyle/>
          <a:p>
            <a:pPr algn="l"/>
            <a:r>
              <a:rPr lang="de-CH" sz="1500" dirty="0" smtClean="0">
                <a:latin typeface="Arial Narrow" panose="020B0606020202030204" pitchFamily="34" charset="0"/>
              </a:rPr>
              <a:t>Francesco Canonaco</a:t>
            </a:r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077630" y="6495239"/>
            <a:ext cx="2057400" cy="365125"/>
          </a:xfrm>
        </p:spPr>
        <p:txBody>
          <a:bodyPr/>
          <a:lstStyle/>
          <a:p>
            <a:fld id="{A6906F22-CF10-45FA-AB7F-59ACBC00CECC}" type="slidenum">
              <a:rPr lang="de-CH" sz="1500" smtClean="0">
                <a:latin typeface="Arial Narrow" panose="020B0606020202030204" pitchFamily="34" charset="0"/>
              </a:rPr>
              <a:t>9</a:t>
            </a:fld>
            <a:endParaRPr lang="de-CH" sz="1500" dirty="0">
              <a:latin typeface="Arial Narrow" panose="020B060602020203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864" y="0"/>
            <a:ext cx="9144000" cy="720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34994"/>
            <a:r>
              <a:rPr 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Model – Positive Matrix Factorization (PMF)</a:t>
            </a: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cxnSp>
        <p:nvCxnSpPr>
          <p:cNvPr id="12" name="Gerader Verbinder 11"/>
          <p:cNvCxnSpPr/>
          <p:nvPr/>
        </p:nvCxnSpPr>
        <p:spPr>
          <a:xfrm>
            <a:off x="9728" y="6497238"/>
            <a:ext cx="913913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Inhaltsplatzhalter 2"/>
          <p:cNvSpPr txBox="1">
            <a:spLocks/>
          </p:cNvSpPr>
          <p:nvPr/>
        </p:nvSpPr>
        <p:spPr>
          <a:xfrm>
            <a:off x="7575629" y="5961337"/>
            <a:ext cx="1559401" cy="39317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4994" indent="0">
              <a:lnSpc>
                <a:spcPct val="100000"/>
              </a:lnSpc>
              <a:buNone/>
            </a:pPr>
            <a:r>
              <a:rPr lang="en-US" sz="2000" i="1" dirty="0" err="1" smtClean="0">
                <a:latin typeface="Arial Narrow" panose="020B0606020202030204" pitchFamily="34" charset="0"/>
              </a:rPr>
              <a:t>Paatero</a:t>
            </a:r>
            <a:r>
              <a:rPr lang="en-US" sz="2000" i="1" dirty="0" smtClean="0">
                <a:latin typeface="Arial Narrow" panose="020B0606020202030204" pitchFamily="34" charset="0"/>
              </a:rPr>
              <a:t> 1994</a:t>
            </a:r>
            <a:endParaRPr lang="en-US" sz="2000" i="1" dirty="0">
              <a:latin typeface="Arial Narrow" panose="020B0606020202030204" pitchFamily="34" charset="0"/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/>
          <a:srcRect l="34425" t="29897" r="20920" b="31395"/>
          <a:stretch/>
        </p:blipFill>
        <p:spPr>
          <a:xfrm>
            <a:off x="4864" y="1569776"/>
            <a:ext cx="9130166" cy="4428761"/>
          </a:xfrm>
          <a:prstGeom prst="rect">
            <a:avLst/>
          </a:prstGeom>
        </p:spPr>
      </p:pic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1" y="1009017"/>
            <a:ext cx="9148864" cy="3115689"/>
          </a:xfrm>
        </p:spPr>
        <p:txBody>
          <a:bodyPr>
            <a:noAutofit/>
          </a:bodyPr>
          <a:lstStyle/>
          <a:p>
            <a:pPr marL="637200" indent="-4572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de-CH" altLang="de-DE" sz="2500" b="1" dirty="0" smtClean="0">
                <a:latin typeface="Arial Narrow" pitchFamily="34" charset="0"/>
              </a:rPr>
              <a:t>Bilinear </a:t>
            </a:r>
            <a:r>
              <a:rPr lang="de-CH" altLang="de-DE" sz="2500" b="1" dirty="0" err="1" smtClean="0">
                <a:latin typeface="Arial Narrow" pitchFamily="34" charset="0"/>
              </a:rPr>
              <a:t>factor</a:t>
            </a:r>
            <a:r>
              <a:rPr lang="de-CH" altLang="de-DE" sz="2500" b="1" dirty="0" smtClean="0">
                <a:latin typeface="Arial Narrow" pitchFamily="34" charset="0"/>
              </a:rPr>
              <a:t> </a:t>
            </a:r>
            <a:r>
              <a:rPr lang="de-CH" altLang="de-DE" sz="2500" b="1" dirty="0" err="1" smtClean="0">
                <a:latin typeface="Arial Narrow" pitchFamily="34" charset="0"/>
              </a:rPr>
              <a:t>analytic</a:t>
            </a:r>
            <a:r>
              <a:rPr lang="de-CH" altLang="de-DE" sz="2500" b="1" dirty="0" smtClean="0">
                <a:latin typeface="Arial Narrow" pitchFamily="34" charset="0"/>
              </a:rPr>
              <a:t> </a:t>
            </a:r>
            <a:r>
              <a:rPr lang="de-CH" altLang="de-DE" sz="2500" b="1" dirty="0" err="1" smtClean="0">
                <a:latin typeface="Arial Narrow" pitchFamily="34" charset="0"/>
              </a:rPr>
              <a:t>algorithm</a:t>
            </a:r>
            <a:endParaRPr lang="de-CH" altLang="de-DE" sz="2500" b="1" dirty="0" smtClean="0">
              <a:latin typeface="Arial Narrow" pitchFamily="34" charset="0"/>
            </a:endParaRPr>
          </a:p>
          <a:p>
            <a:pPr>
              <a:lnSpc>
                <a:spcPct val="110000"/>
              </a:lnSpc>
              <a:buClr>
                <a:schemeClr val="accent2"/>
              </a:buClr>
            </a:pPr>
            <a:endParaRPr lang="de-CH" altLang="de-DE" sz="2000" b="1" dirty="0" smtClean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49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2405</Words>
  <Application>Microsoft Office PowerPoint</Application>
  <PresentationFormat>Bildschirmpräsentation (4:3)</PresentationFormat>
  <Paragraphs>626</Paragraphs>
  <Slides>32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32</vt:i4>
      </vt:variant>
    </vt:vector>
  </HeadingPairs>
  <TitlesOfParts>
    <vt:vector size="44" baseType="lpstr">
      <vt:lpstr>Arial</vt:lpstr>
      <vt:lpstr>Arial Narrow</vt:lpstr>
      <vt:lpstr>Calibri</vt:lpstr>
      <vt:lpstr>Calibri Light</vt:lpstr>
      <vt:lpstr>Cambria Math</vt:lpstr>
      <vt:lpstr>Symbol</vt:lpstr>
      <vt:lpstr>Times</vt:lpstr>
      <vt:lpstr>Wingdings</vt:lpstr>
      <vt:lpstr>ヒラギノ角ゴ Pro W3</vt:lpstr>
      <vt:lpstr>Office Theme</vt:lpstr>
      <vt:lpstr>Formel</vt:lpstr>
      <vt:lpstr>Microsoft Formel-Editor 3.0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Francesco Canonaco</dc:creator>
  <cp:lastModifiedBy>Francesco Canonaco</cp:lastModifiedBy>
  <cp:revision>381</cp:revision>
  <dcterms:created xsi:type="dcterms:W3CDTF">2014-10-16T21:33:33Z</dcterms:created>
  <dcterms:modified xsi:type="dcterms:W3CDTF">2015-04-07T14:44:08Z</dcterms:modified>
</cp:coreProperties>
</file>