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vsd" ContentType="application/vnd.visio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wdp" ContentType="image/vnd.ms-photo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2" r:id="rId1"/>
    <p:sldMasterId id="2147483677" r:id="rId2"/>
  </p:sldMasterIdLst>
  <p:notesMasterIdLst>
    <p:notesMasterId r:id="rId26"/>
  </p:notesMasterIdLst>
  <p:handoutMasterIdLst>
    <p:handoutMasterId r:id="rId27"/>
  </p:handoutMasterIdLst>
  <p:sldIdLst>
    <p:sldId id="406" r:id="rId3"/>
    <p:sldId id="409" r:id="rId4"/>
    <p:sldId id="458" r:id="rId5"/>
    <p:sldId id="459" r:id="rId6"/>
    <p:sldId id="460" r:id="rId7"/>
    <p:sldId id="461" r:id="rId8"/>
    <p:sldId id="462" r:id="rId9"/>
    <p:sldId id="420" r:id="rId10"/>
    <p:sldId id="447" r:id="rId11"/>
    <p:sldId id="422" r:id="rId12"/>
    <p:sldId id="463" r:id="rId13"/>
    <p:sldId id="455" r:id="rId14"/>
    <p:sldId id="448" r:id="rId15"/>
    <p:sldId id="421" r:id="rId16"/>
    <p:sldId id="456" r:id="rId17"/>
    <p:sldId id="464" r:id="rId18"/>
    <p:sldId id="465" r:id="rId19"/>
    <p:sldId id="466" r:id="rId20"/>
    <p:sldId id="469" r:id="rId21"/>
    <p:sldId id="467" r:id="rId22"/>
    <p:sldId id="468" r:id="rId23"/>
    <p:sldId id="457" r:id="rId24"/>
    <p:sldId id="470" r:id="rId25"/>
  </p:sldIdLst>
  <p:sldSz cx="9144000" cy="6858000" type="screen4x3"/>
  <p:notesSz cx="7099300" cy="10234613"/>
  <p:defaultTextStyle>
    <a:defPPr>
      <a:defRPr lang="sv-S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600FF"/>
    <a:srgbClr val="9999FF"/>
    <a:srgbClr val="FF7C80"/>
    <a:srgbClr val="FF5050"/>
    <a:srgbClr val="0099CC"/>
    <a:srgbClr val="FFCC00"/>
    <a:srgbClr val="EAC00C"/>
    <a:srgbClr val="00A1DA"/>
    <a:srgbClr val="0099FF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42" autoAdjust="0"/>
    <p:restoredTop sz="97257" autoAdjust="0"/>
  </p:normalViewPr>
  <p:slideViewPr>
    <p:cSldViewPr snapToGrid="0" snapToObjects="1">
      <p:cViewPr varScale="1">
        <p:scale>
          <a:sx n="110" d="100"/>
          <a:sy n="110" d="100"/>
        </p:scale>
        <p:origin x="-1560" y="-84"/>
      </p:cViewPr>
      <p:guideLst>
        <p:guide orient="horz" pos="1232"/>
        <p:guide orient="horz" pos="908"/>
        <p:guide pos="49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image" Target="../media/image2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E5A3AE58-0CB7-2B49-BC2B-99543F812727}" type="datetimeFigureOut">
              <a:rPr lang="sv-SE" smtClean="0"/>
              <a:t>2016-02-29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1600A657-9475-004C-BDED-BB6C61EC949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564104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74441830-0E87-9D46-A15F-C0C0B780FA23}" type="datetimeFigureOut">
              <a:rPr lang="sv-SE" smtClean="0"/>
              <a:t>2016-02-29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9DE0035E-6164-C447-BCFF-46EC70F7402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294212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 hangingPunct="0"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 hangingPunct="0"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 hangingPunct="0"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 hangingPunct="0"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353" indent="-228578" defTabSz="449219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509" indent="-228578" defTabSz="449219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8664" indent="-228578" defTabSz="449219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5819" indent="-228578" defTabSz="449219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eaLnBrk="1" hangingPunct="1"/>
            <a:fld id="{082F4D91-D8AA-4307-92B9-441F2AEB2FB1}" type="slidenum">
              <a:rPr lang="pt-PT" smtClean="0">
                <a:solidFill>
                  <a:srgbClr val="000000"/>
                </a:solidFill>
                <a:latin typeface="Times New Roman" pitchFamily="16" charset="0"/>
              </a:rPr>
              <a:pPr eaLnBrk="1" hangingPunct="1"/>
              <a:t>16</a:t>
            </a:fld>
            <a:endParaRPr lang="pt-PT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74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4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4" y="4860926"/>
            <a:ext cx="5680075" cy="4605337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 hangingPunct="0"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 hangingPunct="0"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 hangingPunct="0"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 hangingPunct="0"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353" indent="-228578" defTabSz="449219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509" indent="-228578" defTabSz="449219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8664" indent="-228578" defTabSz="449219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5819" indent="-228578" defTabSz="449219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eaLnBrk="1" hangingPunct="1"/>
            <a:fld id="{082F4D91-D8AA-4307-92B9-441F2AEB2FB1}" type="slidenum">
              <a:rPr lang="pt-PT" smtClean="0">
                <a:solidFill>
                  <a:srgbClr val="000000"/>
                </a:solidFill>
                <a:latin typeface="Times New Roman" pitchFamily="16" charset="0"/>
              </a:rPr>
              <a:pPr eaLnBrk="1" hangingPunct="1"/>
              <a:t>17</a:t>
            </a:fld>
            <a:endParaRPr lang="pt-PT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74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4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4" y="4860926"/>
            <a:ext cx="5680075" cy="4605337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 hangingPunct="0"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 hangingPunct="0"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 hangingPunct="0"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 hangingPunct="0"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353" indent="-228578" defTabSz="449219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509" indent="-228578" defTabSz="449219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8664" indent="-228578" defTabSz="449219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5819" indent="-228578" defTabSz="449219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eaLnBrk="1" hangingPunct="1"/>
            <a:fld id="{082F4D91-D8AA-4307-92B9-441F2AEB2FB1}" type="slidenum">
              <a:rPr lang="pt-PT" smtClean="0">
                <a:solidFill>
                  <a:srgbClr val="000000"/>
                </a:solidFill>
                <a:latin typeface="Times New Roman" pitchFamily="16" charset="0"/>
              </a:rPr>
              <a:pPr eaLnBrk="1" hangingPunct="1"/>
              <a:t>18</a:t>
            </a:fld>
            <a:endParaRPr lang="pt-PT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74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4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4" y="4860926"/>
            <a:ext cx="5680075" cy="4605337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 hangingPunct="0"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 hangingPunct="0"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 hangingPunct="0"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 hangingPunct="0"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353" indent="-228578" defTabSz="449219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509" indent="-228578" defTabSz="449219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8664" indent="-228578" defTabSz="449219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5819" indent="-228578" defTabSz="449219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829" algn="l"/>
                <a:tab pos="1447658" algn="l"/>
                <a:tab pos="2171487" algn="l"/>
                <a:tab pos="2895316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eaLnBrk="1" hangingPunct="1"/>
            <a:fld id="{082F4D91-D8AA-4307-92B9-441F2AEB2FB1}" type="slidenum">
              <a:rPr lang="pt-PT" smtClean="0">
                <a:solidFill>
                  <a:srgbClr val="000000"/>
                </a:solidFill>
                <a:latin typeface="Times New Roman" pitchFamily="16" charset="0"/>
              </a:rPr>
              <a:pPr eaLnBrk="1" hangingPunct="1"/>
              <a:t>20</a:t>
            </a:fld>
            <a:endParaRPr lang="pt-PT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74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4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4" y="4860926"/>
            <a:ext cx="5680075" cy="4605337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87098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9E439-0DD2-43E8-BE09-B200FCD1C310}" type="datetime1">
              <a:rPr lang="sv-SE" smtClean="0"/>
              <a:t>2016-02-29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Confidential: For ESS internal restricted usage only</a:t>
            </a: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52661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ED2C4-700E-4B0F-91F5-80175C314244}" type="datetime1">
              <a:rPr lang="sv-SE" smtClean="0"/>
              <a:t>2016-02-29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Confidential: For ESS internal restricted usage only</a:t>
            </a: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241706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93512" y="-1"/>
            <a:ext cx="5762624" cy="1441451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cxnSp>
        <p:nvCxnSpPr>
          <p:cNvPr id="3" name="Rak 7"/>
          <p:cNvCxnSpPr/>
          <p:nvPr userDrawn="1"/>
        </p:nvCxnSpPr>
        <p:spPr>
          <a:xfrm>
            <a:off x="-326073" y="1452399"/>
            <a:ext cx="9696394" cy="0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0624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bild text">
    <p:bg>
      <p:bgPr>
        <a:solidFill>
          <a:srgbClr val="0094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derrubrik 2"/>
          <p:cNvSpPr>
            <a:spLocks noGrp="1"/>
          </p:cNvSpPr>
          <p:nvPr>
            <p:ph type="subTitle" idx="1"/>
          </p:nvPr>
        </p:nvSpPr>
        <p:spPr>
          <a:xfrm>
            <a:off x="593513" y="1955801"/>
            <a:ext cx="4766944" cy="3780620"/>
          </a:xfrm>
        </p:spPr>
        <p:txBody>
          <a:bodyPr lIns="0" tIns="0" rIns="0" bIns="0">
            <a:noAutofit/>
          </a:bodyPr>
          <a:lstStyle>
            <a:lvl1pPr marL="342900" indent="-342900" algn="l">
              <a:lnSpc>
                <a:spcPct val="90000"/>
              </a:lnSpc>
              <a:buFont typeface="Arial"/>
              <a:buChar char="•"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smtClean="0"/>
              <a:t>Klicka här för att ändra format på underrubrik i bakgrunden</a:t>
            </a:r>
            <a:endParaRPr lang="sv-SE" dirty="0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93512" y="-1"/>
            <a:ext cx="5762624" cy="1441451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6" name="Rektangel med rundade hörn 5"/>
          <p:cNvSpPr/>
          <p:nvPr userDrawn="1"/>
        </p:nvSpPr>
        <p:spPr>
          <a:xfrm>
            <a:off x="6205857" y="1955801"/>
            <a:ext cx="2479040" cy="2479040"/>
          </a:xfrm>
          <a:prstGeom prst="round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7" name="Rak 5"/>
          <p:cNvCxnSpPr/>
          <p:nvPr userDrawn="1"/>
        </p:nvCxnSpPr>
        <p:spPr>
          <a:xfrm>
            <a:off x="-326073" y="1452399"/>
            <a:ext cx="9696394" cy="0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73735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bild text">
    <p:bg>
      <p:bgPr>
        <a:solidFill>
          <a:srgbClr val="0094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593513" y="1955801"/>
            <a:ext cx="4766944" cy="3780620"/>
          </a:xfrm>
        </p:spPr>
        <p:txBody>
          <a:bodyPr lIns="0" tIns="0" rIns="0" bIns="0">
            <a:noAutofit/>
          </a:bodyPr>
          <a:lstStyle>
            <a:lvl1pPr marL="396900" marR="0" indent="-3429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 sz="2400" b="0">
                <a:solidFill>
                  <a:schemeClr val="bg1"/>
                </a:solidFill>
              </a:defRPr>
            </a:lvl1pPr>
            <a:lvl2pPr marL="648000" marR="0" indent="-234000" algn="l" defTabSz="4572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Pct val="75000"/>
              <a:buFont typeface="Lucida Grande"/>
              <a:buChar char="-"/>
              <a:tabLst/>
              <a:defRPr sz="1800" baseline="0">
                <a:solidFill>
                  <a:srgbClr val="FFFFFF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smtClean="0"/>
              <a:t>Klicka här för att ändra format på underrubrik i bakgrunden</a:t>
            </a:r>
          </a:p>
          <a:p>
            <a:pPr lvl="1"/>
            <a:r>
              <a:rPr lang="sv-SE" dirty="0" smtClean="0"/>
              <a:t>Test sub bullet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93512" y="-1"/>
            <a:ext cx="5762624" cy="1441451"/>
          </a:xfrm>
        </p:spPr>
        <p:txBody>
          <a:bodyPr/>
          <a:lstStyle>
            <a:lvl1pPr>
              <a:defRPr baseline="0"/>
            </a:lvl1pPr>
          </a:lstStyle>
          <a:p>
            <a:r>
              <a:rPr lang="sv-SE" smtClean="0"/>
              <a:t>Blue bullet page</a:t>
            </a:r>
            <a:endParaRPr lang="sv-SE"/>
          </a:p>
        </p:txBody>
      </p:sp>
      <p:cxnSp>
        <p:nvCxnSpPr>
          <p:cNvPr id="4" name="Rak 5"/>
          <p:cNvCxnSpPr/>
          <p:nvPr userDrawn="1"/>
        </p:nvCxnSpPr>
        <p:spPr>
          <a:xfrm>
            <a:off x="-326073" y="1452399"/>
            <a:ext cx="9696394" cy="0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77650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bil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593513" y="1955801"/>
            <a:ext cx="4766944" cy="3780620"/>
          </a:xfrm>
        </p:spPr>
        <p:txBody>
          <a:bodyPr lIns="0" tIns="0" rIns="0" bIns="0">
            <a:noAutofit/>
          </a:bodyPr>
          <a:lstStyle>
            <a:lvl1pPr marL="396900" marR="0" indent="-34290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 sz="2400" b="0">
                <a:solidFill>
                  <a:srgbClr val="0094CA"/>
                </a:solidFill>
              </a:defRPr>
            </a:lvl1pPr>
            <a:lvl2pPr marL="648000" marR="0" indent="-234000" algn="l" defTabSz="4572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Pct val="75000"/>
              <a:buFont typeface="Lucida Grande"/>
              <a:buChar char="-"/>
              <a:tabLst/>
              <a:defRPr sz="1800" baseline="0">
                <a:solidFill>
                  <a:srgbClr val="0094CA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smtClean="0"/>
              <a:t>Klicka här för att ändra format på underrubrik i bakgrunden</a:t>
            </a:r>
          </a:p>
          <a:p>
            <a:pPr lvl="1"/>
            <a:r>
              <a:rPr lang="sv-SE" dirty="0" smtClean="0"/>
              <a:t>Test sub bullet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93512" y="-1"/>
            <a:ext cx="5762624" cy="1441451"/>
          </a:xfrm>
        </p:spPr>
        <p:txBody>
          <a:bodyPr/>
          <a:lstStyle>
            <a:lvl1pPr>
              <a:defRPr baseline="0"/>
            </a:lvl1pPr>
          </a:lstStyle>
          <a:p>
            <a:r>
              <a:rPr lang="sv-SE" smtClean="0"/>
              <a:t>White bullet page</a:t>
            </a:r>
            <a:endParaRPr lang="sv-SE"/>
          </a:p>
        </p:txBody>
      </p:sp>
      <p:cxnSp>
        <p:nvCxnSpPr>
          <p:cNvPr id="4" name="Rak 5"/>
          <p:cNvCxnSpPr/>
          <p:nvPr userDrawn="1"/>
        </p:nvCxnSpPr>
        <p:spPr>
          <a:xfrm>
            <a:off x="-326073" y="1452399"/>
            <a:ext cx="9696394" cy="0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3620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78913" y="0"/>
            <a:ext cx="6067426" cy="1441531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69993" y="1964945"/>
            <a:ext cx="6536399" cy="4038981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038ED-D3B7-4BF0-BE70-0FCE2EE3DF8C}" type="datetime1">
              <a:rPr lang="sv-SE" smtClean="0">
                <a:latin typeface="Calibri"/>
              </a:rPr>
              <a:t>2016-02-29</a:t>
            </a:fld>
            <a:endParaRPr lang="sv-SE">
              <a:latin typeface="Calibri"/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Confidential: For ESS internal restricted usage only</a:t>
            </a:r>
            <a:endParaRPr lang="sv-SE">
              <a:latin typeface="Calibri"/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C62C7-F79B-CD4A-A5DF-5683BBEC4A65}" type="slidenum">
              <a:rPr lang="sv-SE" smtClean="0">
                <a:latin typeface="Calibri"/>
              </a:rPr>
              <a:pPr/>
              <a:t>‹#›</a:t>
            </a:fld>
            <a:endParaRPr lang="sv-SE">
              <a:latin typeface="Calibri"/>
            </a:endParaRPr>
          </a:p>
        </p:txBody>
      </p:sp>
      <p:cxnSp>
        <p:nvCxnSpPr>
          <p:cNvPr id="7" name="Rak 7"/>
          <p:cNvCxnSpPr/>
          <p:nvPr userDrawn="1"/>
        </p:nvCxnSpPr>
        <p:spPr>
          <a:xfrm>
            <a:off x="-326073" y="1452399"/>
            <a:ext cx="9696394" cy="0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537" y="336618"/>
            <a:ext cx="1532263" cy="824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4859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67294-43D1-46DD-A49E-4729BFC4C523}" type="datetime1">
              <a:rPr lang="sv-SE" smtClean="0">
                <a:latin typeface="Calibri"/>
              </a:rPr>
              <a:t>2016-02-29</a:t>
            </a:fld>
            <a:endParaRPr lang="sv-SE">
              <a:latin typeface="Calibri"/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Confidential: For ESS internal restricted usage only</a:t>
            </a:r>
            <a:endParaRPr lang="sv-SE">
              <a:latin typeface="Calibri"/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C62C7-F79B-CD4A-A5DF-5683BBEC4A65}" type="slidenum">
              <a:rPr lang="sv-SE" smtClean="0">
                <a:latin typeface="Calibri"/>
              </a:rPr>
              <a:pPr/>
              <a:t>‹#›</a:t>
            </a:fld>
            <a:endParaRPr lang="sv-SE">
              <a:latin typeface="Calibri"/>
            </a:endParaRPr>
          </a:p>
        </p:txBody>
      </p:sp>
      <p:cxnSp>
        <p:nvCxnSpPr>
          <p:cNvPr id="7" name="Rak 7"/>
          <p:cNvCxnSpPr/>
          <p:nvPr userDrawn="1"/>
        </p:nvCxnSpPr>
        <p:spPr>
          <a:xfrm>
            <a:off x="-326073" y="1452399"/>
            <a:ext cx="9696394" cy="0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537" y="336618"/>
            <a:ext cx="1532263" cy="824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2834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5FF3D-4FEE-4087-8A3E-E30952D840FE}" type="datetime1">
              <a:rPr lang="sv-SE" smtClean="0">
                <a:latin typeface="Calibri"/>
              </a:rPr>
              <a:t>2016-02-29</a:t>
            </a:fld>
            <a:endParaRPr lang="sv-SE">
              <a:latin typeface="Calibri"/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Confidential: For ESS internal restricted usage only</a:t>
            </a:r>
            <a:endParaRPr lang="sv-SE">
              <a:latin typeface="Calibri"/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C62C7-F79B-CD4A-A5DF-5683BBEC4A65}" type="slidenum">
              <a:rPr lang="sv-SE" smtClean="0">
                <a:latin typeface="Calibri"/>
              </a:rPr>
              <a:pPr/>
              <a:t>‹#›</a:t>
            </a:fld>
            <a:endParaRPr lang="sv-SE">
              <a:latin typeface="Calibri"/>
            </a:endParaRPr>
          </a:p>
        </p:txBody>
      </p:sp>
      <p:cxnSp>
        <p:nvCxnSpPr>
          <p:cNvPr id="8" name="Rak 7"/>
          <p:cNvCxnSpPr/>
          <p:nvPr userDrawn="1"/>
        </p:nvCxnSpPr>
        <p:spPr>
          <a:xfrm>
            <a:off x="-326073" y="1452399"/>
            <a:ext cx="9696394" cy="0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76171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565E1-C2D7-4431-AEC4-674C47FE4918}" type="datetime1">
              <a:rPr lang="sv-SE" smtClean="0">
                <a:latin typeface="Calibri"/>
              </a:rPr>
              <a:t>2016-02-29</a:t>
            </a:fld>
            <a:endParaRPr lang="sv-SE">
              <a:latin typeface="Calibri"/>
            </a:endParaRPr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Confidential: For ESS internal restricted usage only</a:t>
            </a:r>
            <a:endParaRPr lang="sv-SE">
              <a:latin typeface="Calibri"/>
            </a:endParaRPr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C62C7-F79B-CD4A-A5DF-5683BBEC4A65}" type="slidenum">
              <a:rPr lang="sv-SE" smtClean="0">
                <a:latin typeface="Calibri"/>
              </a:rPr>
              <a:pPr/>
              <a:t>‹#›</a:t>
            </a:fld>
            <a:endParaRPr lang="sv-SE">
              <a:latin typeface="Calibri"/>
            </a:endParaRPr>
          </a:p>
        </p:txBody>
      </p:sp>
      <p:cxnSp>
        <p:nvCxnSpPr>
          <p:cNvPr id="10" name="Rak 7"/>
          <p:cNvCxnSpPr/>
          <p:nvPr userDrawn="1"/>
        </p:nvCxnSpPr>
        <p:spPr>
          <a:xfrm>
            <a:off x="-326073" y="1452399"/>
            <a:ext cx="9696394" cy="0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3344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CFBC-DF2E-4551-B12C-70F7CAEAFEE8}" type="datetime1">
              <a:rPr lang="sv-SE" smtClean="0"/>
              <a:t>2016-02-29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Confidential: For ESS internal restricted usage only</a:t>
            </a: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048099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>
          <a:xfrm>
            <a:off x="457200" y="6515100"/>
            <a:ext cx="1046285" cy="281354"/>
          </a:xfrm>
        </p:spPr>
        <p:txBody>
          <a:bodyPr/>
          <a:lstStyle/>
          <a:p>
            <a:fld id="{94EB8A26-6178-4857-8684-2CBF389E151C}" type="datetime1">
              <a:rPr lang="sv-SE" smtClean="0">
                <a:latin typeface="Calibri"/>
              </a:rPr>
              <a:t>2016-02-29</a:t>
            </a:fld>
            <a:endParaRPr lang="sv-SE">
              <a:latin typeface="Calibri"/>
            </a:endParaRPr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>
          <a:xfrm>
            <a:off x="2655277" y="6515100"/>
            <a:ext cx="3897923" cy="281354"/>
          </a:xfrm>
        </p:spPr>
        <p:txBody>
          <a:bodyPr/>
          <a:lstStyle>
            <a:lvl1pPr>
              <a:defRPr i="1"/>
            </a:lvl1pPr>
          </a:lstStyle>
          <a:p>
            <a:r>
              <a:rPr lang="en-US" smtClean="0"/>
              <a:t>Confidential: For ESS internal restricted usage only</a:t>
            </a:r>
            <a:endParaRPr lang="sv-SE" dirty="0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>
          <a:xfrm>
            <a:off x="8036168" y="6515100"/>
            <a:ext cx="650631" cy="281354"/>
          </a:xfrm>
        </p:spPr>
        <p:txBody>
          <a:bodyPr/>
          <a:lstStyle/>
          <a:p>
            <a:fld id="{038C62C7-F79B-CD4A-A5DF-5683BBEC4A65}" type="slidenum">
              <a:rPr lang="sv-SE" smtClean="0">
                <a:latin typeface="Calibri"/>
              </a:rPr>
              <a:pPr/>
              <a:t>‹#›</a:t>
            </a:fld>
            <a:endParaRPr lang="sv-SE">
              <a:latin typeface="Calibri"/>
            </a:endParaRPr>
          </a:p>
        </p:txBody>
      </p:sp>
      <p:cxnSp>
        <p:nvCxnSpPr>
          <p:cNvPr id="6" name="Rak 7"/>
          <p:cNvCxnSpPr/>
          <p:nvPr userDrawn="1"/>
        </p:nvCxnSpPr>
        <p:spPr>
          <a:xfrm>
            <a:off x="-326073" y="1452399"/>
            <a:ext cx="9696394" cy="0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66173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7ECAE-C2FA-458F-8351-AD168B3E954A}" type="datetime1">
              <a:rPr lang="sv-SE" smtClean="0">
                <a:latin typeface="Calibri"/>
              </a:rPr>
              <a:t>2016-02-29</a:t>
            </a:fld>
            <a:endParaRPr lang="sv-SE">
              <a:latin typeface="Calibri"/>
            </a:endParaRP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Confidential: For ESS internal restricted usage only</a:t>
            </a:r>
            <a:endParaRPr lang="sv-SE">
              <a:latin typeface="Calibri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C62C7-F79B-CD4A-A5DF-5683BBEC4A65}" type="slidenum">
              <a:rPr lang="sv-SE" smtClean="0">
                <a:latin typeface="Calibri"/>
              </a:rPr>
              <a:pPr/>
              <a:t>‹#›</a:t>
            </a:fld>
            <a:endParaRPr lang="sv-SE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58694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BAF71-671B-4F2E-BCA4-38320226DF9D}" type="datetime1">
              <a:rPr lang="sv-SE" smtClean="0">
                <a:latin typeface="Calibri"/>
              </a:rPr>
              <a:t>2016-02-29</a:t>
            </a:fld>
            <a:endParaRPr lang="sv-SE">
              <a:latin typeface="Calibri"/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Confidential: For ESS internal restricted usage only</a:t>
            </a:r>
            <a:endParaRPr lang="sv-SE">
              <a:latin typeface="Calibri"/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C62C7-F79B-CD4A-A5DF-5683BBEC4A65}" type="slidenum">
              <a:rPr lang="sv-SE" smtClean="0">
                <a:latin typeface="Calibri"/>
              </a:rPr>
              <a:pPr/>
              <a:t>‹#›</a:t>
            </a:fld>
            <a:endParaRPr lang="sv-SE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49386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894A-E9B6-46A3-88E8-02CFB72E49C5}" type="datetime1">
              <a:rPr lang="sv-SE" smtClean="0">
                <a:latin typeface="Calibri"/>
              </a:rPr>
              <a:t>2016-02-29</a:t>
            </a:fld>
            <a:endParaRPr lang="sv-SE">
              <a:latin typeface="Calibri"/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Confidential: For ESS internal restricted usage only</a:t>
            </a:r>
            <a:endParaRPr lang="sv-SE">
              <a:latin typeface="Calibri"/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C62C7-F79B-CD4A-A5DF-5683BBEC4A65}" type="slidenum">
              <a:rPr lang="sv-SE" smtClean="0">
                <a:latin typeface="Calibri"/>
              </a:rPr>
              <a:pPr/>
              <a:t>‹#›</a:t>
            </a:fld>
            <a:endParaRPr lang="sv-SE">
              <a:latin typeface="Calibri"/>
            </a:endParaRPr>
          </a:p>
        </p:txBody>
      </p:sp>
      <p:cxnSp>
        <p:nvCxnSpPr>
          <p:cNvPr id="8" name="Rak 7"/>
          <p:cNvCxnSpPr/>
          <p:nvPr userDrawn="1"/>
        </p:nvCxnSpPr>
        <p:spPr>
          <a:xfrm>
            <a:off x="-326073" y="1452399"/>
            <a:ext cx="9696394" cy="0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3344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FB18F-8E38-4525-8A3C-B77E0B4858C2}" type="datetime1">
              <a:rPr lang="sv-SE" smtClean="0">
                <a:latin typeface="Calibri"/>
              </a:rPr>
              <a:t>2016-02-29</a:t>
            </a:fld>
            <a:endParaRPr lang="sv-SE">
              <a:latin typeface="Calibri"/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Confidential: For ESS internal restricted usage only</a:t>
            </a:r>
            <a:endParaRPr lang="sv-SE">
              <a:latin typeface="Calibri"/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C62C7-F79B-CD4A-A5DF-5683BBEC4A65}" type="slidenum">
              <a:rPr lang="sv-SE" smtClean="0">
                <a:latin typeface="Calibri"/>
              </a:rPr>
              <a:pPr/>
              <a:t>‹#›</a:t>
            </a:fld>
            <a:endParaRPr lang="sv-SE"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6248" y="367500"/>
            <a:ext cx="1390552" cy="748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8054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A6117-9BFF-47C6-B228-0126FD96310D}" type="datetime1">
              <a:rPr lang="sv-SE" smtClean="0">
                <a:latin typeface="Calibri"/>
              </a:rPr>
              <a:t>2016-02-29</a:t>
            </a:fld>
            <a:endParaRPr lang="sv-SE">
              <a:latin typeface="Calibri"/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Confidential: For ESS internal restricted usage only</a:t>
            </a:r>
            <a:endParaRPr lang="sv-SE">
              <a:latin typeface="Calibri"/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C62C7-F79B-CD4A-A5DF-5683BBEC4A65}" type="slidenum">
              <a:rPr lang="sv-SE" smtClean="0">
                <a:latin typeface="Calibri"/>
              </a:rPr>
              <a:pPr/>
              <a:t>‹#›</a:t>
            </a:fld>
            <a:endParaRPr lang="sv-SE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5469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äng">
    <p:bg>
      <p:bgPr>
        <a:solidFill>
          <a:srgbClr val="0094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0"/>
            <a:ext cx="9144000" cy="1682749"/>
          </a:xfrm>
          <a:prstGeom prst="rect">
            <a:avLst/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0094CA"/>
              </a:solidFill>
              <a:latin typeface="Calibri"/>
            </a:endParaRPr>
          </a:p>
        </p:txBody>
      </p:sp>
      <p:pic>
        <p:nvPicPr>
          <p:cNvPr id="11" name="Bildobjekt 10" descr="ESS-logga-blå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2756" y="362809"/>
            <a:ext cx="1728000" cy="924480"/>
          </a:xfrm>
          <a:prstGeom prst="rect">
            <a:avLst/>
          </a:prstGeom>
        </p:spPr>
      </p:pic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45C03-F45B-4061-8B70-DB5477323C44}" type="datetime1">
              <a:rPr lang="sv-SE" smtClean="0">
                <a:latin typeface="Calibri"/>
              </a:rPr>
              <a:t>2016-02-29</a:t>
            </a:fld>
            <a:endParaRPr lang="sv-SE">
              <a:latin typeface="Calibri"/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alibri"/>
              </a:rPr>
              <a:t>Confidential: For ESS internal restricted usage only</a:t>
            </a:r>
            <a:endParaRPr lang="sv-SE">
              <a:latin typeface="Calibri"/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C62C7-F79B-CD4A-A5DF-5683BBEC4A65}" type="slidenum">
              <a:rPr lang="sv-SE" smtClean="0">
                <a:latin typeface="Calibri"/>
              </a:rPr>
              <a:pPr/>
              <a:t>‹#›</a:t>
            </a:fld>
            <a:endParaRPr lang="sv-SE">
              <a:latin typeface="Calibri"/>
            </a:endParaRPr>
          </a:p>
        </p:txBody>
      </p:sp>
      <p:sp>
        <p:nvSpPr>
          <p:cNvPr id="9" name="Rubrik 1"/>
          <p:cNvSpPr>
            <a:spLocks noGrp="1"/>
          </p:cNvSpPr>
          <p:nvPr>
            <p:ph type="ctrTitle"/>
          </p:nvPr>
        </p:nvSpPr>
        <p:spPr>
          <a:xfrm>
            <a:off x="622138" y="130718"/>
            <a:ext cx="6290083" cy="1470025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l">
              <a:defRPr sz="4000">
                <a:solidFill>
                  <a:srgbClr val="0094CA"/>
                </a:solidFill>
              </a:defRPr>
            </a:lvl1pPr>
          </a:lstStyle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458926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997411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45B16-9B63-428E-AC01-2B905A6F4506}" type="slidenum">
              <a:rPr lang="pt-PT"/>
              <a:pPr>
                <a:defRPr/>
              </a:pPr>
              <a:t>‹#›</a:t>
            </a:fld>
            <a:endParaRPr lang="pt-PT"/>
          </a:p>
        </p:txBody>
      </p:sp>
      <p:sp>
        <p:nvSpPr>
          <p:cNvPr id="5" name="Rectangle 4"/>
          <p:cNvSpPr/>
          <p:nvPr userDrawn="1"/>
        </p:nvSpPr>
        <p:spPr>
          <a:xfrm>
            <a:off x="101685" y="6560728"/>
            <a:ext cx="858511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29863" algn="l"/>
                <a:tab pos="10779125" algn="l"/>
                <a:tab pos="10780713" algn="l"/>
              </a:tabLst>
            </a:pPr>
            <a:r>
              <a:rPr lang="en-GB" sz="1100" i="1" dirty="0" smtClean="0">
                <a:solidFill>
                  <a:srgbClr val="91581F"/>
                </a:solidFill>
                <a:latin typeface="Franklin Gothic Book" pitchFamily="32" charset="0"/>
              </a:rPr>
              <a:t>The SML long pulse klystron modulator concept	Carlos A. Martins – ESS AB, Accelerator Division, RF Group</a:t>
            </a:r>
          </a:p>
        </p:txBody>
      </p:sp>
    </p:spTree>
    <p:extLst>
      <p:ext uri="{BB962C8B-B14F-4D97-AF65-F5344CB8AC3E}">
        <p14:creationId xmlns:p14="http://schemas.microsoft.com/office/powerpoint/2010/main" val="3363359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AD07C-11EF-4070-8807-7135D5F2BBBE}" type="datetime1">
              <a:rPr lang="sv-SE" smtClean="0"/>
              <a:t>2016-02-29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Confidential: For ESS internal restricted usage only</a:t>
            </a: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89334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B51C1-E13F-490C-AC70-22834EED0884}" type="datetime1">
              <a:rPr lang="sv-SE" smtClean="0"/>
              <a:t>2016-02-29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Confidential: For ESS internal restricted usage only</a:t>
            </a: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96108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58C4-F24B-4DC9-8456-9E84449F78C3}" type="datetime1">
              <a:rPr lang="sv-SE" smtClean="0"/>
              <a:t>2016-02-29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Confidential: For ESS internal restricted usage only</a:t>
            </a:r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26338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2BE8-75AF-40A0-9505-832AA59FA97E}" type="datetime1">
              <a:rPr lang="sv-SE" smtClean="0"/>
              <a:t>2016-02-29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Confidential: For ESS internal restricted usage only</a:t>
            </a:r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82865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43929-11DB-473D-BFA4-FBBC47C6FC8B}" type="datetime1">
              <a:rPr lang="sv-SE" smtClean="0"/>
              <a:t>2016-02-29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Confidential: For ESS internal restricted usage only</a:t>
            </a:r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93061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C86D3-2EAC-4A4F-93A0-7B3EF29E7051}" type="datetime1">
              <a:rPr lang="sv-SE" smtClean="0"/>
              <a:t>2016-02-29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Confidential: For ESS internal restricted usage only</a:t>
            </a: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005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89289-E4E1-4A79-BEDA-2D78E374BDF4}" type="datetime1">
              <a:rPr lang="sv-SE" smtClean="0"/>
              <a:t>2016-02-29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Confidential: For ESS internal restricted usage only</a:t>
            </a: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3393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D855D-34CE-469B-9C86-03F6EC203530}" type="datetime1">
              <a:rPr lang="sv-SE" smtClean="0"/>
              <a:t>2016-02-29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Confidential: For ESS internal restricted usage only</a:t>
            </a: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797C7-3D02-2A4F-97AD-9EB2A99A67F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03047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593511" y="1964945"/>
            <a:ext cx="6536399" cy="40389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94CA"/>
                </a:solidFill>
              </a:defRPr>
            </a:lvl1pPr>
          </a:lstStyle>
          <a:p>
            <a:fld id="{D2927EB3-FA7F-4000-A47E-2110E3FA59F3}" type="datetime1">
              <a:rPr lang="sv-SE" smtClean="0">
                <a:latin typeface="Calibri"/>
              </a:rPr>
              <a:t>2016-02-29</a:t>
            </a:fld>
            <a:endParaRPr lang="sv-SE">
              <a:latin typeface="Calibri"/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94CA"/>
                </a:solidFill>
              </a:defRPr>
            </a:lvl1pPr>
          </a:lstStyle>
          <a:p>
            <a:r>
              <a:rPr lang="en-US" smtClean="0">
                <a:latin typeface="Calibri"/>
              </a:rPr>
              <a:t>Confidential: For ESS internal restricted usage only</a:t>
            </a:r>
            <a:endParaRPr lang="sv-SE">
              <a:latin typeface="Calibri"/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94CA"/>
                </a:solidFill>
              </a:defRPr>
            </a:lvl1pPr>
          </a:lstStyle>
          <a:p>
            <a:fld id="{038C62C7-F79B-CD4A-A5DF-5683BBEC4A65}" type="slidenum">
              <a:rPr lang="sv-SE" smtClean="0">
                <a:latin typeface="Calibri"/>
              </a:rPr>
              <a:pPr/>
              <a:t>‹#›</a:t>
            </a:fld>
            <a:endParaRPr lang="sv-SE">
              <a:latin typeface="Calibri"/>
            </a:endParaRPr>
          </a:p>
        </p:txBody>
      </p:sp>
      <p:sp>
        <p:nvSpPr>
          <p:cNvPr id="7" name="Rektangel 6"/>
          <p:cNvSpPr/>
          <p:nvPr userDrawn="1"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0094CA"/>
              </a:solidFill>
              <a:latin typeface="Calibri"/>
            </a:endParaRPr>
          </a:p>
        </p:txBody>
      </p:sp>
      <p:pic>
        <p:nvPicPr>
          <p:cNvPr id="8" name="Bildobjekt 7" descr="ESS-vit-logga.png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974" y="378759"/>
            <a:ext cx="1359826" cy="727507"/>
          </a:xfrm>
          <a:prstGeom prst="rect">
            <a:avLst/>
          </a:prstGeom>
        </p:spPr>
      </p:pic>
      <p:sp>
        <p:nvSpPr>
          <p:cNvPr id="11" name="Platshållare för rubrik 10"/>
          <p:cNvSpPr>
            <a:spLocks noGrp="1"/>
          </p:cNvSpPr>
          <p:nvPr>
            <p:ph type="title"/>
          </p:nvPr>
        </p:nvSpPr>
        <p:spPr>
          <a:xfrm>
            <a:off x="593512" y="-1"/>
            <a:ext cx="5762624" cy="144145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37341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ts val="2400"/>
        </a:lnSpc>
        <a:spcBef>
          <a:spcPct val="20000"/>
        </a:spcBef>
        <a:spcAft>
          <a:spcPts val="1200"/>
        </a:spcAft>
        <a:buFont typeface="Wingdings" charset="2"/>
        <a:buNone/>
        <a:defRPr sz="2000" kern="1200">
          <a:solidFill>
            <a:srgbClr val="0094CA"/>
          </a:solidFill>
          <a:latin typeface="+mn-lt"/>
          <a:ea typeface="+mn-ea"/>
          <a:cs typeface="+mn-cs"/>
        </a:defRPr>
      </a:lvl1pPr>
      <a:lvl2pPr marL="457200" indent="0" algn="l" defTabSz="457200" rtl="0" eaLnBrk="1" latinLnBrk="0" hangingPunct="1">
        <a:spcBef>
          <a:spcPct val="20000"/>
        </a:spcBef>
        <a:buFont typeface="Wingdings" charset="2"/>
        <a:buNone/>
        <a:defRPr sz="2000" kern="1200">
          <a:solidFill>
            <a:srgbClr val="0094CA"/>
          </a:solidFill>
          <a:latin typeface="+mn-lt"/>
          <a:ea typeface="+mn-ea"/>
          <a:cs typeface="+mn-cs"/>
        </a:defRPr>
      </a:lvl2pPr>
      <a:lvl3pPr marL="914400" indent="0" algn="l" defTabSz="457200" rtl="0" eaLnBrk="1" latinLnBrk="0" hangingPunct="1">
        <a:spcBef>
          <a:spcPct val="20000"/>
        </a:spcBef>
        <a:buFont typeface="Wingdings" charset="2"/>
        <a:buNone/>
        <a:defRPr sz="2000" kern="1200">
          <a:solidFill>
            <a:srgbClr val="0094CA"/>
          </a:solidFill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spcBef>
          <a:spcPct val="20000"/>
        </a:spcBef>
        <a:buFont typeface="Wingdings" charset="2"/>
        <a:buNone/>
        <a:defRPr sz="2000" kern="1200">
          <a:solidFill>
            <a:srgbClr val="0094CA"/>
          </a:solidFill>
          <a:latin typeface="+mn-lt"/>
          <a:ea typeface="+mn-ea"/>
          <a:cs typeface="+mn-cs"/>
        </a:defRPr>
      </a:lvl4pPr>
      <a:lvl5pPr marL="1828800" indent="0" algn="l" defTabSz="457200" rtl="0" eaLnBrk="1" latinLnBrk="0" hangingPunct="1">
        <a:spcBef>
          <a:spcPct val="20000"/>
        </a:spcBef>
        <a:buFont typeface="Wingdings" charset="2"/>
        <a:buNone/>
        <a:defRPr sz="2000" kern="1200">
          <a:solidFill>
            <a:srgbClr val="0094CA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package" Target="../embeddings/Microsoft_Visio_Drawing1.vsdx"/><Relationship Id="rId7" Type="http://schemas.openxmlformats.org/officeDocument/2006/relationships/package" Target="../embeddings/Microsoft_Visio_Drawing2.vsdx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2.emf"/><Relationship Id="rId5" Type="http://schemas.openxmlformats.org/officeDocument/2006/relationships/image" Target="../media/image31.jpeg"/><Relationship Id="rId10" Type="http://schemas.openxmlformats.org/officeDocument/2006/relationships/image" Target="../media/image34.jpg"/><Relationship Id="rId4" Type="http://schemas.openxmlformats.org/officeDocument/2006/relationships/image" Target="../media/image29.emf"/><Relationship Id="rId9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6.wmf"/><Relationship Id="rId4" Type="http://schemas.openxmlformats.org/officeDocument/2006/relationships/image" Target="../media/image3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3.emf"/><Relationship Id="rId5" Type="http://schemas.openxmlformats.org/officeDocument/2006/relationships/oleObject" Target="../embeddings/Microsoft_Visio_2003-2010_Drawing1.vsd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png"/><Relationship Id="rId7" Type="http://schemas.openxmlformats.org/officeDocument/2006/relationships/image" Target="../media/image49.jpeg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8.jpeg"/><Relationship Id="rId5" Type="http://schemas.openxmlformats.org/officeDocument/2006/relationships/image" Target="../media/image47.png"/><Relationship Id="rId4" Type="http://schemas.openxmlformats.org/officeDocument/2006/relationships/image" Target="../media/image46.jpeg"/><Relationship Id="rId9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7.png"/><Relationship Id="rId7" Type="http://schemas.openxmlformats.org/officeDocument/2006/relationships/image" Target="../media/image39.gif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412777"/>
            <a:ext cx="9144000" cy="5445224"/>
          </a:xfrm>
          <a:prstGeom prst="rect">
            <a:avLst/>
          </a:prstGeom>
          <a:solidFill>
            <a:srgbClr val="00A1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ruta 3"/>
          <p:cNvSpPr txBox="1"/>
          <p:nvPr/>
        </p:nvSpPr>
        <p:spPr>
          <a:xfrm>
            <a:off x="0" y="5136334"/>
            <a:ext cx="9144000" cy="1348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FFFFFF"/>
                </a:solidFill>
              </a:rPr>
              <a:t>Carlos A. Martins</a:t>
            </a:r>
          </a:p>
          <a:p>
            <a:pPr algn="ctr"/>
            <a:r>
              <a:rPr lang="en-GB" sz="2000" dirty="0" smtClean="0">
                <a:solidFill>
                  <a:srgbClr val="FFFFFF"/>
                </a:solidFill>
              </a:rPr>
              <a:t>ESS – Accelerator Division - RF Electrical Power Systems</a:t>
            </a:r>
          </a:p>
          <a:p>
            <a:pPr algn="ctr">
              <a:lnSpc>
                <a:spcPct val="120000"/>
              </a:lnSpc>
            </a:pPr>
            <a:r>
              <a:rPr lang="en-GB" dirty="0" smtClean="0">
                <a:solidFill>
                  <a:srgbClr val="FFFFFF"/>
                </a:solidFill>
              </a:rPr>
              <a:t>www.europeanspallationsource.se</a:t>
            </a:r>
          </a:p>
          <a:p>
            <a:pPr algn="ctr"/>
            <a:r>
              <a:rPr lang="en-GB" sz="1600" dirty="0" smtClean="0">
                <a:solidFill>
                  <a:srgbClr val="FFFFFF"/>
                </a:solidFill>
              </a:rPr>
              <a:t>March 1</a:t>
            </a:r>
            <a:r>
              <a:rPr lang="en-GB" sz="1600" baseline="30000" dirty="0" smtClean="0">
                <a:solidFill>
                  <a:srgbClr val="FFFFFF"/>
                </a:solidFill>
              </a:rPr>
              <a:t>st</a:t>
            </a:r>
            <a:r>
              <a:rPr lang="en-GB" sz="1600" dirty="0" smtClean="0">
                <a:solidFill>
                  <a:srgbClr val="FFFFFF"/>
                </a:solidFill>
              </a:rPr>
              <a:t> , 2016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246617"/>
            <a:ext cx="5706219" cy="3801533"/>
          </a:xfrm>
          <a:prstGeom prst="rect">
            <a:avLst/>
          </a:prstGeom>
        </p:spPr>
      </p:pic>
      <p:sp>
        <p:nvSpPr>
          <p:cNvPr id="7" name="textruta 6"/>
          <p:cNvSpPr txBox="1"/>
          <p:nvPr/>
        </p:nvSpPr>
        <p:spPr>
          <a:xfrm>
            <a:off x="245534" y="4285217"/>
            <a:ext cx="86190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algn="ctr"/>
            <a:r>
              <a:rPr lang="en-US" sz="2600" b="1" dirty="0" smtClean="0">
                <a:solidFill>
                  <a:schemeClr val="bg1"/>
                </a:solidFill>
                <a:latin typeface="Arial"/>
                <a:ea typeface="ＭＳ Ｐゴシック" charset="0"/>
                <a:cs typeface="Arial"/>
                <a:sym typeface="Helvetica" charset="0"/>
              </a:rPr>
              <a:t>Modulators for High Power RF Sources</a:t>
            </a:r>
          </a:p>
        </p:txBody>
      </p:sp>
      <p:pic>
        <p:nvPicPr>
          <p:cNvPr id="9" name="Bildobjekt 5" descr="ESS-vit-logg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412" y="161950"/>
            <a:ext cx="2082800" cy="1114297"/>
          </a:xfrm>
          <a:prstGeom prst="rect">
            <a:avLst/>
          </a:prstGeom>
          <a:solidFill>
            <a:srgbClr val="00A1DA"/>
          </a:solidFill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412" y="164778"/>
            <a:ext cx="2319330" cy="124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78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89945" y="103517"/>
            <a:ext cx="7442679" cy="9873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200" b="1" i="0" u="none" kern="1200">
                <a:solidFill>
                  <a:srgbClr val="006585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25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Pulsed modulators for gridded tubes (Tetrodes or IOT’s)</a:t>
            </a:r>
          </a:p>
          <a:p>
            <a:pPr algn="l"/>
            <a:r>
              <a:rPr lang="en-US" sz="22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Example: ESS Tetrode modulators for spoke cavities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C62C7-F79B-CD4A-A5DF-5683BBEC4A65}" type="slidenum">
              <a:rPr lang="sv-SE" smtClean="0">
                <a:latin typeface="Calibri"/>
              </a:rPr>
              <a:pPr/>
              <a:t>10</a:t>
            </a:fld>
            <a:endParaRPr lang="sv-SE">
              <a:latin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7635" y="4174754"/>
            <a:ext cx="9030869" cy="2400657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L="1588" indent="-1588">
              <a:buFont typeface="Arial" panose="020B0604020202020204" pitchFamily="34" charset="0"/>
              <a:buChar char="•"/>
            </a:pPr>
            <a:r>
              <a:rPr lang="en-GB" sz="1500" dirty="0" smtClean="0"/>
              <a:t> Tetrodes are gridded tubes, therefore the pulsed power can be generated by pulsing the grid terminal using the RF input driver ;</a:t>
            </a:r>
          </a:p>
          <a:p>
            <a:pPr marL="1588" indent="-1588">
              <a:buFont typeface="Arial" panose="020B0604020202020204" pitchFamily="34" charset="0"/>
              <a:buChar char="•"/>
            </a:pPr>
            <a:r>
              <a:rPr lang="en-GB" sz="1500" dirty="0" smtClean="0"/>
              <a:t> In that case, the Anode can be permanently connected to a HV source formed by a HV capacitor charger and a capacitor bank (C1 and C2);</a:t>
            </a:r>
          </a:p>
          <a:p>
            <a:pPr marL="1588" indent="-1588">
              <a:buFont typeface="Arial" panose="020B0604020202020204" pitchFamily="34" charset="0"/>
              <a:buChar char="•"/>
            </a:pPr>
            <a:r>
              <a:rPr lang="en-GB" sz="1500" dirty="0"/>
              <a:t> </a:t>
            </a:r>
            <a:r>
              <a:rPr lang="en-GB" sz="1500" dirty="0" smtClean="0"/>
              <a:t>The </a:t>
            </a:r>
            <a:r>
              <a:rPr lang="en-GB" sz="1500" dirty="0"/>
              <a:t>series switch, Sw1, is always </a:t>
            </a:r>
            <a:r>
              <a:rPr lang="en-GB" sz="1500" dirty="0" smtClean="0"/>
              <a:t>at “on” state </a:t>
            </a:r>
            <a:r>
              <a:rPr lang="en-GB" sz="1500" dirty="0"/>
              <a:t>in normal operation. </a:t>
            </a:r>
            <a:r>
              <a:rPr lang="en-GB" sz="1500" dirty="0" smtClean="0"/>
              <a:t>Only in </a:t>
            </a:r>
            <a:r>
              <a:rPr lang="en-GB" sz="1500" dirty="0"/>
              <a:t>case of an arc in the </a:t>
            </a:r>
            <a:r>
              <a:rPr lang="en-GB" sz="1500" dirty="0" smtClean="0"/>
              <a:t>tetrode Sw1 </a:t>
            </a:r>
            <a:r>
              <a:rPr lang="en-GB" sz="1500" dirty="0"/>
              <a:t>is switched “off</a:t>
            </a:r>
            <a:r>
              <a:rPr lang="en-GB" sz="1500" dirty="0" smtClean="0"/>
              <a:t>”, </a:t>
            </a:r>
            <a:r>
              <a:rPr lang="en-GB" sz="1500" dirty="0"/>
              <a:t>therefore lowering the voltage across the Anode down to </a:t>
            </a:r>
            <a:r>
              <a:rPr lang="en-GB" sz="1500" dirty="0" smtClean="0"/>
              <a:t>zero clearing the arc.</a:t>
            </a:r>
            <a:endParaRPr lang="en-GB" sz="1500" dirty="0"/>
          </a:p>
          <a:p>
            <a:pPr marL="1588" indent="-1588">
              <a:buFont typeface="Arial" panose="020B0604020202020204" pitchFamily="34" charset="0"/>
              <a:buChar char="•"/>
            </a:pPr>
            <a:r>
              <a:rPr lang="en-GB" sz="1500" dirty="0" smtClean="0"/>
              <a:t> When the RF input driver is switched “on”, the current starts flowing from Anode to Cathode, initiating the pulse;</a:t>
            </a:r>
          </a:p>
          <a:p>
            <a:pPr marL="1588" indent="-1588">
              <a:buFont typeface="Arial" panose="020B0604020202020204" pitchFamily="34" charset="0"/>
              <a:buChar char="•"/>
            </a:pPr>
            <a:r>
              <a:rPr lang="en-GB" sz="1500" dirty="0"/>
              <a:t> </a:t>
            </a:r>
            <a:r>
              <a:rPr lang="en-GB" sz="1500" dirty="0" smtClean="0"/>
              <a:t>During the pulse, the energy flows from the capacitor bank to the tetrode, discharging partially the capacitor bank (by ~5%);</a:t>
            </a:r>
          </a:p>
          <a:p>
            <a:pPr marL="1588" indent="-1588">
              <a:buFont typeface="Arial" panose="020B0604020202020204" pitchFamily="34" charset="0"/>
              <a:buChar char="•"/>
            </a:pPr>
            <a:r>
              <a:rPr lang="en-GB" sz="1500" dirty="0"/>
              <a:t> </a:t>
            </a:r>
            <a:r>
              <a:rPr lang="en-GB" sz="1500" dirty="0" smtClean="0"/>
              <a:t>The capacitor </a:t>
            </a:r>
            <a:r>
              <a:rPr lang="en-GB" sz="1500" dirty="0"/>
              <a:t>b</a:t>
            </a:r>
            <a:r>
              <a:rPr lang="en-GB" sz="1500" dirty="0" smtClean="0"/>
              <a:t>ank is recharged after the pulse has finished and before the next pulse starts;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60" y="1185208"/>
            <a:ext cx="6590581" cy="2955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" name="Group 29"/>
          <p:cNvGrpSpPr/>
          <p:nvPr/>
        </p:nvGrpSpPr>
        <p:grpSpPr>
          <a:xfrm>
            <a:off x="6901152" y="2036420"/>
            <a:ext cx="1150949" cy="1601017"/>
            <a:chOff x="7306574" y="2036420"/>
            <a:chExt cx="1150949" cy="1601017"/>
          </a:xfrm>
        </p:grpSpPr>
        <p:sp>
          <p:nvSpPr>
            <p:cNvPr id="2" name="Rounded Rectangle 1"/>
            <p:cNvSpPr/>
            <p:nvPr/>
          </p:nvSpPr>
          <p:spPr>
            <a:xfrm>
              <a:off x="7893170" y="2363639"/>
              <a:ext cx="198408" cy="500331"/>
            </a:xfrm>
            <a:prstGeom prst="round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7306574" y="2268746"/>
              <a:ext cx="69682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>
              <a:stCxn id="2" idx="0"/>
            </p:cNvCxnSpPr>
            <p:nvPr/>
          </p:nvCxnSpPr>
          <p:spPr>
            <a:xfrm flipV="1">
              <a:off x="7992374" y="2268746"/>
              <a:ext cx="0" cy="9489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7306574" y="2924944"/>
              <a:ext cx="68580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Group 15"/>
            <p:cNvGrpSpPr/>
            <p:nvPr/>
          </p:nvGrpSpPr>
          <p:grpSpPr>
            <a:xfrm rot="16200000">
              <a:off x="7605710" y="3090516"/>
              <a:ext cx="773467" cy="320376"/>
              <a:chOff x="-32392" y="1474256"/>
              <a:chExt cx="773467" cy="320376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 rot="16200000" flipH="1">
                <a:off x="-79425" y="1634444"/>
                <a:ext cx="320376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rot="16200000" flipH="1">
                <a:off x="-52706" y="1623998"/>
                <a:ext cx="16018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rot="16200000" flipH="1">
                <a:off x="-61702" y="1616093"/>
                <a:ext cx="5861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>
                <a:stCxn id="2" idx="2"/>
              </p:cNvCxnSpPr>
              <p:nvPr/>
            </p:nvCxnSpPr>
            <p:spPr>
              <a:xfrm rot="5400000">
                <a:off x="410919" y="1304218"/>
                <a:ext cx="0" cy="66031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TextBox 20"/>
            <p:cNvSpPr txBox="1"/>
            <p:nvPr/>
          </p:nvSpPr>
          <p:spPr>
            <a:xfrm>
              <a:off x="7855847" y="2036420"/>
              <a:ext cx="5934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A</a:t>
              </a:r>
              <a:r>
                <a:rPr lang="en-GB" sz="1200" dirty="0" smtClean="0"/>
                <a:t>node</a:t>
              </a:r>
              <a:endParaRPr lang="en-GB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538650" y="3055626"/>
              <a:ext cx="7090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C</a:t>
              </a:r>
              <a:r>
                <a:rPr lang="en-GB" sz="1200" dirty="0" smtClean="0"/>
                <a:t>athode</a:t>
              </a:r>
              <a:endParaRPr lang="en-GB" sz="1200" dirty="0"/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7924093" y="2759286"/>
              <a:ext cx="167485" cy="0"/>
            </a:xfrm>
            <a:prstGeom prst="line">
              <a:avLst/>
            </a:prstGeom>
            <a:ln w="19050">
              <a:solidFill>
                <a:schemeClr val="accent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8110567" y="2759286"/>
              <a:ext cx="167485" cy="0"/>
            </a:xfrm>
            <a:prstGeom prst="line">
              <a:avLst/>
            </a:prstGeom>
            <a:ln w="19050">
              <a:solidFill>
                <a:schemeClr val="accent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8006759" y="2512195"/>
              <a:ext cx="4507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Grid</a:t>
              </a:r>
              <a:endParaRPr lang="en-GB" sz="1200" dirty="0"/>
            </a:p>
          </p:txBody>
        </p:sp>
      </p:grpSp>
      <p:sp>
        <p:nvSpPr>
          <p:cNvPr id="32" name="Rectangle 31"/>
          <p:cNvSpPr/>
          <p:nvPr/>
        </p:nvSpPr>
        <p:spPr>
          <a:xfrm>
            <a:off x="7065054" y="1801693"/>
            <a:ext cx="927200" cy="212332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6975332" y="1479545"/>
            <a:ext cx="903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Tetrode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3415287" y="1479545"/>
            <a:ext cx="1185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Modulator</a:t>
            </a:r>
            <a:endParaRPr lang="en-GB" dirty="0"/>
          </a:p>
        </p:txBody>
      </p:sp>
      <p:sp>
        <p:nvSpPr>
          <p:cNvPr id="35" name="Rectangle 34"/>
          <p:cNvSpPr/>
          <p:nvPr/>
        </p:nvSpPr>
        <p:spPr>
          <a:xfrm>
            <a:off x="3232049" y="1801693"/>
            <a:ext cx="3669103" cy="212332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7925632" y="1477636"/>
            <a:ext cx="1307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Grid bias PS</a:t>
            </a:r>
            <a:endParaRPr lang="en-GB" dirty="0"/>
          </a:p>
        </p:txBody>
      </p:sp>
      <p:grpSp>
        <p:nvGrpSpPr>
          <p:cNvPr id="53" name="Group 52"/>
          <p:cNvGrpSpPr/>
          <p:nvPr/>
        </p:nvGrpSpPr>
        <p:grpSpPr>
          <a:xfrm>
            <a:off x="7576576" y="1801693"/>
            <a:ext cx="1126506" cy="2123326"/>
            <a:chOff x="7981998" y="1801693"/>
            <a:chExt cx="1126506" cy="2123326"/>
          </a:xfrm>
        </p:grpSpPr>
        <p:sp>
          <p:nvSpPr>
            <p:cNvPr id="6" name="Oval 5"/>
            <p:cNvSpPr/>
            <p:nvPr/>
          </p:nvSpPr>
          <p:spPr>
            <a:xfrm>
              <a:off x="8531853" y="2924943"/>
              <a:ext cx="229211" cy="227339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8264813" y="2760181"/>
              <a:ext cx="382773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endCxn id="6" idx="0"/>
            </p:cNvCxnSpPr>
            <p:nvPr/>
          </p:nvCxnSpPr>
          <p:spPr>
            <a:xfrm>
              <a:off x="8646458" y="2759286"/>
              <a:ext cx="1" cy="16565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8646457" y="3152282"/>
              <a:ext cx="2" cy="23759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7981998" y="3389878"/>
              <a:ext cx="665588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8483406" y="1801693"/>
              <a:ext cx="625098" cy="2123326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516781" y="2881935"/>
              <a:ext cx="261610" cy="3574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GB" sz="1200" dirty="0" smtClean="0"/>
                <a:t>+</a:t>
              </a:r>
            </a:p>
            <a:p>
              <a:pPr>
                <a:lnSpc>
                  <a:spcPts val="1000"/>
                </a:lnSpc>
              </a:pPr>
              <a:r>
                <a:rPr lang="en-GB" sz="1200" dirty="0"/>
                <a:t>-</a:t>
              </a: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8734245" y="3194126"/>
              <a:ext cx="305446" cy="165658"/>
              <a:chOff x="9272183" y="2924942"/>
              <a:chExt cx="305446" cy="165658"/>
            </a:xfrm>
          </p:grpSpPr>
          <p:cxnSp>
            <p:nvCxnSpPr>
              <p:cNvPr id="41" name="Straight Connector 40"/>
              <p:cNvCxnSpPr/>
              <p:nvPr/>
            </p:nvCxnSpPr>
            <p:spPr>
              <a:xfrm>
                <a:off x="9344745" y="2924943"/>
                <a:ext cx="1" cy="16565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>
                <a:off x="9417178" y="2924942"/>
                <a:ext cx="1" cy="165657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>
                <a:off x="9412711" y="3077343"/>
                <a:ext cx="164918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9272183" y="3077343"/>
                <a:ext cx="82459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9334720" y="2924942"/>
                <a:ext cx="82459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48927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37371" y="43889"/>
            <a:ext cx="8130907" cy="7686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200" b="1" i="0" u="none" kern="1200">
                <a:solidFill>
                  <a:srgbClr val="006585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25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Pulsed modulators for non gridded tubes (klystrons):</a:t>
            </a:r>
          </a:p>
          <a:p>
            <a:pPr algn="l"/>
            <a:r>
              <a:rPr lang="en-US" sz="2200" b="0" i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- main topologies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2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882356"/>
              </p:ext>
            </p:extLst>
          </p:nvPr>
        </p:nvGraphicFramePr>
        <p:xfrm>
          <a:off x="1" y="990724"/>
          <a:ext cx="9163236" cy="567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4412"/>
                <a:gridCol w="3027389"/>
                <a:gridCol w="308143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“Pulse” transformer based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“HF” </a:t>
                      </a:r>
                      <a:r>
                        <a:rPr lang="en-US" noProof="0" dirty="0" smtClean="0"/>
                        <a:t>transformer based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err="1" smtClean="0"/>
                        <a:t>Transformerless</a:t>
                      </a:r>
                      <a:endParaRPr lang="en-US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 algn="l">
                        <a:buFontTx/>
                        <a:buChar char="-"/>
                      </a:pPr>
                      <a:r>
                        <a:rPr lang="en-US" b="1" noProof="0" dirty="0" smtClean="0"/>
                        <a:t>Pulse transformer based</a:t>
                      </a:r>
                    </a:p>
                    <a:p>
                      <a:pPr marL="263525" lvl="1" indent="0" algn="l">
                        <a:buFontTx/>
                        <a:buNone/>
                      </a:pPr>
                      <a:r>
                        <a:rPr lang="en-US" noProof="0" dirty="0" smtClean="0"/>
                        <a:t>(ver. 1-monolithic PT)</a:t>
                      </a:r>
                    </a:p>
                    <a:p>
                      <a:pPr marL="263525" lvl="1" indent="0" algn="l">
                        <a:buFontTx/>
                        <a:buNone/>
                      </a:pPr>
                      <a:endParaRPr lang="en-US" noProof="0" dirty="0" smtClean="0"/>
                    </a:p>
                    <a:p>
                      <a:pPr marL="263525" lvl="1" indent="0" algn="l">
                        <a:buFontTx/>
                        <a:buNone/>
                      </a:pPr>
                      <a:endParaRPr lang="en-US" noProof="0" dirty="0" smtClean="0"/>
                    </a:p>
                    <a:p>
                      <a:pPr marL="263525" lvl="1" indent="0" algn="l">
                        <a:buFontTx/>
                        <a:buNone/>
                      </a:pPr>
                      <a:endParaRPr lang="en-US" noProof="0" dirty="0" smtClean="0"/>
                    </a:p>
                    <a:p>
                      <a:pPr marL="263525" lvl="1" indent="0" algn="l">
                        <a:buFontTx/>
                        <a:buNone/>
                      </a:pPr>
                      <a:endParaRPr lang="en-US" noProof="0" dirty="0" smtClean="0"/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en-US" b="1" noProof="0" dirty="0" smtClean="0"/>
                        <a:t>Pulse transformer based</a:t>
                      </a:r>
                    </a:p>
                    <a:p>
                      <a:pPr marL="263525" indent="0" algn="l">
                        <a:buFontTx/>
                        <a:buNone/>
                      </a:pPr>
                      <a:r>
                        <a:rPr lang="en-US" noProof="0" dirty="0" smtClean="0"/>
                        <a:t>(ver. 2-multi</a:t>
                      </a:r>
                      <a:r>
                        <a:rPr lang="en-US" baseline="0" noProof="0" dirty="0" smtClean="0"/>
                        <a:t> prim. winding)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endParaRPr lang="en-US" noProof="0" dirty="0" smtClean="0"/>
                    </a:p>
                    <a:p>
                      <a:pPr marL="285750" indent="-285750" algn="l">
                        <a:buFontTx/>
                        <a:buChar char="-"/>
                      </a:pPr>
                      <a:endParaRPr lang="en-US" noProof="0" dirty="0" smtClean="0"/>
                    </a:p>
                    <a:p>
                      <a:pPr marL="285750" indent="-285750" algn="l">
                        <a:buFontTx/>
                        <a:buChar char="-"/>
                      </a:pPr>
                      <a:endParaRPr lang="en-US" noProof="0" dirty="0" smtClean="0"/>
                    </a:p>
                    <a:p>
                      <a:pPr marL="285750" indent="-285750" algn="l">
                        <a:buFontTx/>
                        <a:buChar char="-"/>
                      </a:pPr>
                      <a:endParaRPr lang="en-US" noProof="0" dirty="0" smtClean="0"/>
                    </a:p>
                    <a:p>
                      <a:pPr marL="285750" indent="-285750" algn="l">
                        <a:buFontTx/>
                        <a:buChar char="-"/>
                      </a:pPr>
                      <a:endParaRPr lang="en-US" noProof="0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b="1" noProof="0" dirty="0" smtClean="0"/>
                        <a:t>Pulse transformer based</a:t>
                      </a:r>
                    </a:p>
                    <a:p>
                      <a:pPr marL="26352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(ver. 3- stacked converters</a:t>
                      </a:r>
                      <a:r>
                        <a:rPr lang="en-US" baseline="0" noProof="0" dirty="0" smtClean="0"/>
                        <a:t>)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endParaRPr lang="en-US" noProof="0" dirty="0" smtClean="0"/>
                    </a:p>
                    <a:p>
                      <a:pPr marL="0" indent="0" algn="l">
                        <a:buFontTx/>
                        <a:buNone/>
                      </a:pPr>
                      <a:endParaRPr lang="en-US" noProof="0" dirty="0" smtClean="0"/>
                    </a:p>
                    <a:p>
                      <a:pPr marL="285750" indent="-285750" algn="l">
                        <a:buFontTx/>
                        <a:buChar char="-"/>
                      </a:pPr>
                      <a:endParaRPr lang="en-US" noProof="0" dirty="0" smtClean="0"/>
                    </a:p>
                    <a:p>
                      <a:pPr marL="285750" indent="-285750" algn="l">
                        <a:buFontTx/>
                        <a:buChar char="-"/>
                      </a:pPr>
                      <a:endParaRPr lang="en-US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Tx/>
                        <a:buChar char="-"/>
                      </a:pPr>
                      <a:r>
                        <a:rPr lang="en-US" b="1" noProof="0" dirty="0" smtClean="0"/>
                        <a:t>Stacked</a:t>
                      </a:r>
                      <a:r>
                        <a:rPr lang="en-US" b="1" baseline="0" noProof="0" dirty="0" smtClean="0"/>
                        <a:t> Multi-Level</a:t>
                      </a:r>
                      <a:endParaRPr lang="en-US" b="1" noProof="0" dirty="0" smtClean="0"/>
                    </a:p>
                    <a:p>
                      <a:pPr marL="263525" lvl="1" indent="0" algn="l">
                        <a:buFontTx/>
                        <a:buNone/>
                      </a:pPr>
                      <a:r>
                        <a:rPr lang="en-US" noProof="0" dirty="0" smtClean="0"/>
                        <a:t>(ESS design)</a:t>
                      </a:r>
                    </a:p>
                    <a:p>
                      <a:pPr marL="263525" lvl="1" indent="0" algn="l">
                        <a:buFontTx/>
                        <a:buNone/>
                      </a:pPr>
                      <a:endParaRPr lang="en-US" noProof="0" dirty="0" smtClean="0"/>
                    </a:p>
                    <a:p>
                      <a:pPr marL="263525" lvl="1" indent="0" algn="l">
                        <a:buFontTx/>
                        <a:buNone/>
                      </a:pPr>
                      <a:endParaRPr lang="en-US" noProof="0" dirty="0" smtClean="0"/>
                    </a:p>
                    <a:p>
                      <a:pPr marL="263525" lvl="1" indent="0" algn="l">
                        <a:buFontTx/>
                        <a:buNone/>
                      </a:pPr>
                      <a:endParaRPr lang="en-US" noProof="0" dirty="0" smtClean="0"/>
                    </a:p>
                    <a:p>
                      <a:pPr marL="263525" lvl="1" indent="0" algn="l">
                        <a:buFontTx/>
                        <a:buNone/>
                      </a:pPr>
                      <a:endParaRPr lang="en-US" noProof="0" dirty="0" smtClean="0"/>
                    </a:p>
                    <a:p>
                      <a:pPr marL="263525" lvl="1" indent="0" algn="l">
                        <a:buFontTx/>
                        <a:buNone/>
                      </a:pPr>
                      <a:endParaRPr lang="en-US" noProof="0" dirty="0" smtClean="0"/>
                    </a:p>
                    <a:p>
                      <a:pPr marL="263525" lvl="1" indent="0" algn="l">
                        <a:buFontTx/>
                        <a:buNone/>
                      </a:pPr>
                      <a:endParaRPr lang="en-US" noProof="0" dirty="0" smtClean="0"/>
                    </a:p>
                    <a:p>
                      <a:pPr marL="263525" lvl="1" indent="0" algn="l">
                        <a:buFontTx/>
                        <a:buNone/>
                      </a:pPr>
                      <a:endParaRPr lang="en-US" noProof="0" dirty="0" smtClean="0"/>
                    </a:p>
                    <a:p>
                      <a:pPr marL="263525" lvl="1" indent="0" algn="l">
                        <a:buFontTx/>
                        <a:buNone/>
                      </a:pPr>
                      <a:endParaRPr lang="en-US" noProof="0" dirty="0" smtClean="0"/>
                    </a:p>
                    <a:p>
                      <a:pPr marL="263525" indent="0" algn="l">
                        <a:buFontTx/>
                        <a:buNone/>
                      </a:pPr>
                      <a:endParaRPr lang="en-US" baseline="0" noProof="0" dirty="0" smtClean="0"/>
                    </a:p>
                    <a:p>
                      <a:pPr marL="263525" indent="0" algn="l">
                        <a:buFontTx/>
                        <a:buNone/>
                      </a:pPr>
                      <a:endParaRPr lang="en-US" baseline="0" noProof="0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b="1" noProof="0" dirty="0" smtClean="0"/>
                        <a:t>Resonant </a:t>
                      </a:r>
                      <a:r>
                        <a:rPr lang="en-US" b="1" noProof="0" dirty="0" err="1" smtClean="0"/>
                        <a:t>polyphase</a:t>
                      </a:r>
                      <a:endParaRPr lang="en-US" noProof="0" dirty="0" smtClean="0"/>
                    </a:p>
                    <a:p>
                      <a:pPr marL="263525" indent="0" algn="l">
                        <a:buFontTx/>
                        <a:buNone/>
                      </a:pPr>
                      <a:endParaRPr lang="en-US" baseline="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Tx/>
                        <a:buChar char="-"/>
                      </a:pPr>
                      <a:r>
                        <a:rPr lang="en-US" b="1" noProof="0" dirty="0" smtClean="0"/>
                        <a:t>Marx generator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endParaRPr lang="en-US" noProof="0" dirty="0" smtClean="0"/>
                    </a:p>
                    <a:p>
                      <a:pPr marL="285750" indent="-285750" algn="l">
                        <a:buFontTx/>
                        <a:buChar char="-"/>
                      </a:pPr>
                      <a:endParaRPr lang="en-US" noProof="0" dirty="0" smtClean="0"/>
                    </a:p>
                    <a:p>
                      <a:pPr marL="285750" indent="-285750" algn="l">
                        <a:buFontTx/>
                        <a:buChar char="-"/>
                      </a:pPr>
                      <a:endParaRPr lang="en-US" noProof="0" dirty="0" smtClean="0"/>
                    </a:p>
                    <a:p>
                      <a:pPr marL="285750" indent="-285750" algn="l">
                        <a:buFontTx/>
                        <a:buChar char="-"/>
                      </a:pPr>
                      <a:endParaRPr lang="en-US" noProof="0" dirty="0" smtClean="0"/>
                    </a:p>
                    <a:p>
                      <a:pPr marL="285750" indent="-285750" algn="l">
                        <a:buFontTx/>
                        <a:buChar char="-"/>
                      </a:pPr>
                      <a:endParaRPr lang="en-US" noProof="0" dirty="0" smtClean="0"/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b="1" noProof="0" dirty="0" smtClean="0"/>
                        <a:t>Direct switch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9" name="Picture 8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1947148"/>
            <a:ext cx="2952328" cy="1125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461" y="3488611"/>
            <a:ext cx="2952328" cy="968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40" y="5573968"/>
            <a:ext cx="2914259" cy="105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8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460" y="1776332"/>
            <a:ext cx="2952329" cy="1178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77" y="3603332"/>
            <a:ext cx="2914259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835" y="5105797"/>
            <a:ext cx="2952328" cy="1502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8168" y="1957231"/>
            <a:ext cx="2959996" cy="25842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313570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62466" y="313581"/>
            <a:ext cx="6808894" cy="7686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200" b="1" i="0" u="none" kern="1200">
                <a:solidFill>
                  <a:srgbClr val="006585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25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Pulsed modulators for klystrons:</a:t>
            </a:r>
          </a:p>
          <a:p>
            <a:pPr algn="l"/>
            <a:r>
              <a:rPr lang="en-US" sz="2200" b="0" i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- the two most common topologies (on my view)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C62C7-F79B-CD4A-A5DF-5683BBEC4A65}" type="slidenum">
              <a:rPr lang="sv-SE" smtClean="0">
                <a:latin typeface="Calibri"/>
              </a:rPr>
              <a:pPr/>
              <a:t>12</a:t>
            </a:fld>
            <a:endParaRPr lang="sv-SE">
              <a:latin typeface="Calibri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92823" y="1487975"/>
            <a:ext cx="3434109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GB" altLang="en-US" sz="1500" dirty="0" smtClean="0"/>
              <a:t>Topology 1: Pulse Transformer based</a:t>
            </a:r>
            <a:endParaRPr lang="en-US" altLang="en-US" sz="1500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9897673"/>
              </p:ext>
            </p:extLst>
          </p:nvPr>
        </p:nvGraphicFramePr>
        <p:xfrm>
          <a:off x="132438" y="2739078"/>
          <a:ext cx="2697657" cy="2820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4" name="Visio" r:id="rId3" imgW="3390979" imgH="3552930" progId="Visio.Drawing.15">
                  <p:embed/>
                </p:oleObj>
              </mc:Choice>
              <mc:Fallback>
                <p:oleObj name="Visio" r:id="rId3" imgW="3390979" imgH="3552930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438" y="2739078"/>
                        <a:ext cx="2697657" cy="28208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15" descr="C:\Users\carlosmartins\Documents\CERN\KlysMod_TestStand\Photos\Stangenes Pulse Transformer\IMG_0395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095" y="1875615"/>
            <a:ext cx="2112839" cy="27162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37" t="6315" r="22205" b="36192"/>
          <a:stretch/>
        </p:blipFill>
        <p:spPr bwMode="auto">
          <a:xfrm>
            <a:off x="2942720" y="4773124"/>
            <a:ext cx="1368425" cy="194056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4677310"/>
              </p:ext>
            </p:extLst>
          </p:nvPr>
        </p:nvGraphicFramePr>
        <p:xfrm>
          <a:off x="5175837" y="2620734"/>
          <a:ext cx="2409825" cy="305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5" name="Visio" r:id="rId7" imgW="3990944" imgH="5067360" progId="Visio.Drawing.15">
                  <p:embed/>
                </p:oleObj>
              </mc:Choice>
              <mc:Fallback>
                <p:oleObj name="Visio" r:id="rId7" imgW="3990944" imgH="5067360" progId="Visio.Drawing.1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5837" y="2620734"/>
                        <a:ext cx="2409825" cy="3057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19" descr="C:\Users\carlosmartins\Documents\KLYS_MOD - Proto Develop\Photos\HV module\IMG_0922.JPG"/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3" t="17500" r="4064" b="3334"/>
          <a:stretch/>
        </p:blipFill>
        <p:spPr bwMode="auto">
          <a:xfrm>
            <a:off x="7712015" y="1811140"/>
            <a:ext cx="1301745" cy="14916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75" t="6855" r="10503" b="7610"/>
          <a:stretch/>
        </p:blipFill>
        <p:spPr>
          <a:xfrm>
            <a:off x="7718864" y="3562257"/>
            <a:ext cx="1407883" cy="1786120"/>
          </a:xfrm>
          <a:prstGeom prst="rect">
            <a:avLst/>
          </a:prstGeom>
        </p:spPr>
      </p:pic>
      <p:cxnSp>
        <p:nvCxnSpPr>
          <p:cNvPr id="23" name="Straight Connector 22"/>
          <p:cNvCxnSpPr/>
          <p:nvPr/>
        </p:nvCxnSpPr>
        <p:spPr>
          <a:xfrm>
            <a:off x="5072332" y="1552755"/>
            <a:ext cx="0" cy="51687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5252692" y="1487974"/>
            <a:ext cx="3170114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GB" altLang="en-US" sz="1500" dirty="0" smtClean="0"/>
              <a:t>Topology 2: HF transformer based</a:t>
            </a:r>
            <a:endParaRPr lang="en-US" altLang="en-US" sz="1500" dirty="0"/>
          </a:p>
        </p:txBody>
      </p:sp>
      <p:sp>
        <p:nvSpPr>
          <p:cNvPr id="25" name="TextBox 24"/>
          <p:cNvSpPr txBox="1"/>
          <p:nvPr/>
        </p:nvSpPr>
        <p:spPr>
          <a:xfrm>
            <a:off x="3912395" y="4769338"/>
            <a:ext cx="10305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HV switch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783009" y="1583227"/>
            <a:ext cx="12893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HV pulse transformer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54475" y="1789737"/>
            <a:ext cx="14482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HV HF transformer + AC/DC + filter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902754" y="5267528"/>
            <a:ext cx="1023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LV DC/AC Inverter</a:t>
            </a: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7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62466" y="313581"/>
            <a:ext cx="6087534" cy="7686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200" b="1" i="0" u="none" kern="1200">
                <a:solidFill>
                  <a:srgbClr val="006585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25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Pulsed modulators for klystrons:- Topology based on pulse transformers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C62C7-F79B-CD4A-A5DF-5683BBEC4A65}" type="slidenum">
              <a:rPr lang="sv-SE" smtClean="0">
                <a:latin typeface="Calibri"/>
              </a:rPr>
              <a:pPr/>
              <a:t>13</a:t>
            </a:fld>
            <a:endParaRPr lang="sv-SE">
              <a:latin typeface="Calibri"/>
            </a:endParaRPr>
          </a:p>
        </p:txBody>
      </p:sp>
      <p:grpSp>
        <p:nvGrpSpPr>
          <p:cNvPr id="4" name="Groupe 27"/>
          <p:cNvGrpSpPr/>
          <p:nvPr/>
        </p:nvGrpSpPr>
        <p:grpSpPr>
          <a:xfrm>
            <a:off x="234609" y="1125248"/>
            <a:ext cx="8504328" cy="5676517"/>
            <a:chOff x="234609" y="1125248"/>
            <a:chExt cx="8504328" cy="5676517"/>
          </a:xfrm>
        </p:grpSpPr>
        <p:sp>
          <p:nvSpPr>
            <p:cNvPr id="5" name="Rectangle 4"/>
            <p:cNvSpPr/>
            <p:nvPr/>
          </p:nvSpPr>
          <p:spPr>
            <a:xfrm>
              <a:off x="2879323" y="1125248"/>
              <a:ext cx="414735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CH" b="1" dirty="0" smtClean="0">
                  <a:solidFill>
                    <a:srgbClr val="FF0000"/>
                  </a:solidFill>
                </a:rPr>
                <a:t>Pulse Transformer </a:t>
              </a:r>
              <a:r>
                <a:rPr lang="fr-CH" b="1" dirty="0" err="1" smtClean="0">
                  <a:solidFill>
                    <a:srgbClr val="FF0000"/>
                  </a:solidFill>
                </a:rPr>
                <a:t>Based</a:t>
              </a:r>
              <a:r>
                <a:rPr lang="fr-CH" b="1" dirty="0" smtClean="0">
                  <a:solidFill>
                    <a:srgbClr val="FF0000"/>
                  </a:solidFill>
                </a:rPr>
                <a:t> </a:t>
              </a:r>
              <a:r>
                <a:rPr lang="fr-CH" b="1" dirty="0" err="1" smtClean="0">
                  <a:solidFill>
                    <a:srgbClr val="FF0000"/>
                  </a:solidFill>
                </a:rPr>
                <a:t>Modulator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234609" y="3893276"/>
              <a:ext cx="3629818" cy="29084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CH" b="1" dirty="0" smtClean="0">
                  <a:solidFill>
                    <a:srgbClr val="FF0000"/>
                  </a:solidFill>
                </a:rPr>
                <a:t>Modulator main </a:t>
              </a:r>
              <a:r>
                <a:rPr lang="fr-CH" b="1" dirty="0" err="1" smtClean="0">
                  <a:solidFill>
                    <a:srgbClr val="FF0000"/>
                  </a:solidFill>
                </a:rPr>
                <a:t>requirements</a:t>
              </a:r>
              <a:r>
                <a:rPr lang="fr-CH" b="1" dirty="0" smtClean="0">
                  <a:solidFill>
                    <a:srgbClr val="FF0000"/>
                  </a:solidFill>
                </a:rPr>
                <a:t>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CH" sz="1500" b="1" dirty="0" err="1" smtClean="0">
                  <a:solidFill>
                    <a:srgbClr val="FF0000"/>
                  </a:solidFill>
                </a:rPr>
                <a:t>Vp</a:t>
              </a:r>
              <a:r>
                <a:rPr lang="fr-CH" sz="1500" b="1" dirty="0" smtClean="0">
                  <a:solidFill>
                    <a:srgbClr val="FF0000"/>
                  </a:solidFill>
                </a:rPr>
                <a:t> – Pulse voltage;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CH" sz="1500" b="1" dirty="0" err="1" smtClean="0">
                  <a:solidFill>
                    <a:srgbClr val="FF0000"/>
                  </a:solidFill>
                </a:rPr>
                <a:t>Ip</a:t>
              </a:r>
              <a:r>
                <a:rPr lang="fr-CH" sz="1500" b="1" dirty="0" smtClean="0">
                  <a:solidFill>
                    <a:srgbClr val="FF0000"/>
                  </a:solidFill>
                </a:rPr>
                <a:t> – Pulse </a:t>
              </a:r>
              <a:r>
                <a:rPr lang="fr-CH" sz="1500" b="1" dirty="0" err="1" smtClean="0">
                  <a:solidFill>
                    <a:srgbClr val="FF0000"/>
                  </a:solidFill>
                </a:rPr>
                <a:t>current</a:t>
              </a:r>
              <a:r>
                <a:rPr lang="fr-CH" sz="1500" b="1" dirty="0" smtClean="0">
                  <a:solidFill>
                    <a:srgbClr val="FF0000"/>
                  </a:solidFill>
                </a:rPr>
                <a:t>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CH" sz="1500" b="1" dirty="0" err="1" smtClean="0">
                  <a:solidFill>
                    <a:srgbClr val="FF0000"/>
                  </a:solidFill>
                </a:rPr>
                <a:t>fp</a:t>
              </a:r>
              <a:r>
                <a:rPr lang="fr-CH" sz="1500" b="1" dirty="0" smtClean="0">
                  <a:solidFill>
                    <a:srgbClr val="FF0000"/>
                  </a:solidFill>
                </a:rPr>
                <a:t> – Pulse </a:t>
              </a:r>
              <a:r>
                <a:rPr lang="fr-CH" sz="1500" b="1" dirty="0" err="1" smtClean="0">
                  <a:solidFill>
                    <a:srgbClr val="FF0000"/>
                  </a:solidFill>
                </a:rPr>
                <a:t>repetition</a:t>
              </a:r>
              <a:r>
                <a:rPr lang="fr-CH" sz="1500" b="1" dirty="0" smtClean="0">
                  <a:solidFill>
                    <a:srgbClr val="FF0000"/>
                  </a:solidFill>
                </a:rPr>
                <a:t> rate;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CH" sz="1500" b="1" dirty="0" err="1" smtClean="0">
                  <a:solidFill>
                    <a:srgbClr val="FF0000"/>
                  </a:solidFill>
                </a:rPr>
                <a:t>Tp</a:t>
              </a:r>
              <a:r>
                <a:rPr lang="fr-CH" sz="1500" b="1" dirty="0" smtClean="0">
                  <a:solidFill>
                    <a:srgbClr val="FF0000"/>
                  </a:solidFill>
                </a:rPr>
                <a:t> – Pulse </a:t>
              </a:r>
              <a:r>
                <a:rPr lang="fr-CH" sz="1500" b="1" dirty="0" err="1" smtClean="0">
                  <a:solidFill>
                    <a:srgbClr val="FF0000"/>
                  </a:solidFill>
                </a:rPr>
                <a:t>width</a:t>
              </a:r>
              <a:r>
                <a:rPr lang="fr-CH" sz="1500" b="1" dirty="0" smtClean="0">
                  <a:solidFill>
                    <a:srgbClr val="FF0000"/>
                  </a:solidFill>
                </a:rPr>
                <a:t>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CH" sz="1500" b="1" dirty="0" smtClean="0">
                  <a:solidFill>
                    <a:srgbClr val="FF0000"/>
                  </a:solidFill>
                </a:rPr>
                <a:t>Tr – Max. </a:t>
              </a:r>
              <a:r>
                <a:rPr lang="fr-CH" sz="1500" b="1" dirty="0" err="1" smtClean="0">
                  <a:solidFill>
                    <a:srgbClr val="FF0000"/>
                  </a:solidFill>
                </a:rPr>
                <a:t>rise</a:t>
              </a:r>
              <a:r>
                <a:rPr lang="fr-CH" sz="1500" b="1" dirty="0" smtClean="0">
                  <a:solidFill>
                    <a:srgbClr val="FF0000"/>
                  </a:solidFill>
                </a:rPr>
                <a:t> time;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CH" sz="1500" b="1" dirty="0" smtClean="0">
                  <a:solidFill>
                    <a:srgbClr val="FF0000"/>
                  </a:solidFill>
                </a:rPr>
                <a:t>os – Max </a:t>
              </a:r>
              <a:r>
                <a:rPr lang="fr-CH" sz="1500" b="1" dirty="0" err="1" smtClean="0">
                  <a:solidFill>
                    <a:srgbClr val="FF0000"/>
                  </a:solidFill>
                </a:rPr>
                <a:t>overshoot</a:t>
              </a:r>
              <a:r>
                <a:rPr lang="fr-CH" sz="1500" b="1" dirty="0" smtClean="0">
                  <a:solidFill>
                    <a:srgbClr val="FF0000"/>
                  </a:solidFill>
                </a:rPr>
                <a:t>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CH" sz="1500" b="1" dirty="0" err="1" smtClean="0">
                  <a:solidFill>
                    <a:srgbClr val="FF0000"/>
                  </a:solidFill>
                </a:rPr>
                <a:t>Drp</a:t>
              </a:r>
              <a:r>
                <a:rPr lang="fr-CH" sz="1500" b="1" dirty="0" smtClean="0">
                  <a:solidFill>
                    <a:srgbClr val="FF0000"/>
                  </a:solidFill>
                </a:rPr>
                <a:t> – Max pulse flat-top </a:t>
              </a:r>
              <a:r>
                <a:rPr lang="fr-CH" sz="1500" b="1" dirty="0" err="1" smtClean="0">
                  <a:solidFill>
                    <a:srgbClr val="FF0000"/>
                  </a:solidFill>
                </a:rPr>
                <a:t>droop</a:t>
              </a:r>
              <a:r>
                <a:rPr lang="fr-CH" sz="1500" b="1" dirty="0" smtClean="0">
                  <a:solidFill>
                    <a:srgbClr val="FF0000"/>
                  </a:solidFill>
                </a:rPr>
                <a:t>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CH" sz="1500" b="1" dirty="0" err="1" smtClean="0">
                  <a:solidFill>
                    <a:srgbClr val="FF0000"/>
                  </a:solidFill>
                </a:rPr>
                <a:t>PPr</a:t>
              </a:r>
              <a:r>
                <a:rPr lang="fr-CH" sz="1500" b="1" dirty="0" smtClean="0">
                  <a:solidFill>
                    <a:srgbClr val="FF0000"/>
                  </a:solidFill>
                </a:rPr>
                <a:t> – Pulse to pulse </a:t>
              </a:r>
              <a:r>
                <a:rPr lang="fr-CH" sz="1500" b="1" dirty="0" err="1" smtClean="0">
                  <a:solidFill>
                    <a:srgbClr val="FF0000"/>
                  </a:solidFill>
                </a:rPr>
                <a:t>reproducibility</a:t>
              </a:r>
              <a:r>
                <a:rPr lang="fr-CH" sz="1500" b="1" dirty="0" smtClean="0">
                  <a:solidFill>
                    <a:srgbClr val="FF0000"/>
                  </a:solidFill>
                </a:rPr>
                <a:t>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CH" sz="1500" b="1" dirty="0" err="1" smtClean="0">
                  <a:solidFill>
                    <a:srgbClr val="FF0000"/>
                  </a:solidFill>
                </a:rPr>
                <a:t>Pripp</a:t>
              </a:r>
              <a:r>
                <a:rPr lang="fr-CH" sz="1500" b="1" dirty="0" smtClean="0">
                  <a:solidFill>
                    <a:srgbClr val="FF0000"/>
                  </a:solidFill>
                </a:rPr>
                <a:t> – Max voltage </a:t>
              </a:r>
              <a:r>
                <a:rPr lang="fr-CH" sz="1500" b="1" dirty="0" err="1" smtClean="0">
                  <a:solidFill>
                    <a:srgbClr val="FF0000"/>
                  </a:solidFill>
                </a:rPr>
                <a:t>ripple</a:t>
              </a:r>
              <a:r>
                <a:rPr lang="fr-CH" sz="1500" b="1" dirty="0" smtClean="0">
                  <a:solidFill>
                    <a:srgbClr val="FF0000"/>
                  </a:solidFill>
                </a:rPr>
                <a:t> on flat-top;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CH" sz="1500" b="1" dirty="0" err="1" smtClean="0">
                  <a:solidFill>
                    <a:srgbClr val="FF0000"/>
                  </a:solidFill>
                </a:rPr>
                <a:t>Earc</a:t>
              </a:r>
              <a:r>
                <a:rPr lang="fr-CH" sz="1500" b="1" dirty="0" smtClean="0">
                  <a:solidFill>
                    <a:srgbClr val="FF0000"/>
                  </a:solidFill>
                </a:rPr>
                <a:t> – Max </a:t>
              </a:r>
              <a:r>
                <a:rPr lang="fr-CH" sz="1500" b="1" dirty="0" err="1" smtClean="0">
                  <a:solidFill>
                    <a:srgbClr val="FF0000"/>
                  </a:solidFill>
                </a:rPr>
                <a:t>energy</a:t>
              </a:r>
              <a:r>
                <a:rPr lang="fr-CH" sz="1500" b="1" dirty="0" smtClean="0">
                  <a:solidFill>
                    <a:srgbClr val="FF0000"/>
                  </a:solidFill>
                </a:rPr>
                <a:t> </a:t>
              </a:r>
              <a:r>
                <a:rPr lang="fr-CH" sz="1500" b="1" dirty="0" err="1" smtClean="0">
                  <a:solidFill>
                    <a:srgbClr val="FF0000"/>
                  </a:solidFill>
                </a:rPr>
                <a:t>deposed</a:t>
              </a:r>
              <a:r>
                <a:rPr lang="fr-CH" sz="1500" b="1" dirty="0" smtClean="0">
                  <a:solidFill>
                    <a:srgbClr val="FF0000"/>
                  </a:solidFill>
                </a:rPr>
                <a:t> in case of    klystron arc</a:t>
              </a:r>
            </a:p>
          </p:txBody>
        </p:sp>
        <p:graphicFrame>
          <p:nvGraphicFramePr>
            <p:cNvPr id="8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70842501"/>
                </p:ext>
              </p:extLst>
            </p:nvPr>
          </p:nvGraphicFramePr>
          <p:xfrm>
            <a:off x="234609" y="1393372"/>
            <a:ext cx="7385391" cy="26610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32" name="Visio" r:id="rId3" imgW="7393021" imgH="2421057" progId="Visio.Drawing.11">
                    <p:embed/>
                  </p:oleObj>
                </mc:Choice>
                <mc:Fallback>
                  <p:oleObj name="Visio" r:id="rId3" imgW="7393021" imgH="2421057" progId="Visio.Drawing.11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4609" y="1393372"/>
                          <a:ext cx="7385391" cy="2661044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9" name="Groupe 326"/>
            <p:cNvGrpSpPr/>
            <p:nvPr/>
          </p:nvGrpSpPr>
          <p:grpSpPr>
            <a:xfrm>
              <a:off x="3864427" y="4054554"/>
              <a:ext cx="4874510" cy="2496792"/>
              <a:chOff x="3864427" y="4054554"/>
              <a:chExt cx="4874510" cy="2496792"/>
            </a:xfrm>
          </p:grpSpPr>
          <p:grpSp>
            <p:nvGrpSpPr>
              <p:cNvPr id="10" name="Group 24"/>
              <p:cNvGrpSpPr>
                <a:grpSpLocks/>
              </p:cNvGrpSpPr>
              <p:nvPr/>
            </p:nvGrpSpPr>
            <p:grpSpPr bwMode="auto">
              <a:xfrm>
                <a:off x="3864427" y="4054554"/>
                <a:ext cx="4874510" cy="2496792"/>
                <a:chOff x="551" y="1178"/>
                <a:chExt cx="6941" cy="3843"/>
              </a:xfrm>
            </p:grpSpPr>
            <p:grpSp>
              <p:nvGrpSpPr>
                <p:cNvPr id="12" name="Group 18"/>
                <p:cNvGrpSpPr>
                  <a:grpSpLocks/>
                </p:cNvGrpSpPr>
                <p:nvPr/>
              </p:nvGrpSpPr>
              <p:grpSpPr bwMode="auto">
                <a:xfrm>
                  <a:off x="551" y="1178"/>
                  <a:ext cx="6941" cy="3843"/>
                  <a:chOff x="396" y="657"/>
                  <a:chExt cx="6941" cy="3843"/>
                </a:xfrm>
              </p:grpSpPr>
              <p:pic>
                <p:nvPicPr>
                  <p:cNvPr id="15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396" y="657"/>
                    <a:ext cx="6941" cy="3778"/>
                  </a:xfrm>
                  <a:prstGeom prst="rect">
                    <a:avLst/>
                  </a:prstGeom>
                  <a:noFill/>
                  <a:ln w="12700" cap="sq" algn="ctr">
                    <a:noFill/>
                    <a:miter lim="800000"/>
                    <a:headEnd type="none" w="sm" len="sm"/>
                    <a:tailEnd type="none" w="sm" len="sm"/>
                  </a:ln>
                </p:spPr>
              </p:pic>
              <p:sp>
                <p:nvSpPr>
                  <p:cNvPr id="16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546" y="1866"/>
                    <a:ext cx="455" cy="497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 cap="sq" algn="ctr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>
                    <a:spAutoFit/>
                  </a:bodyPr>
                  <a:lstStyle/>
                  <a:p>
                    <a:pPr defTabSz="957341" eaLnBrk="0" hangingPunct="0"/>
                    <a:r>
                      <a:rPr lang="en-US" sz="1500" b="1" dirty="0" err="1">
                        <a:solidFill>
                          <a:srgbClr val="FF0000"/>
                        </a:solidFill>
                        <a:latin typeface="Times New Roman" pitchFamily="18" charset="0"/>
                      </a:rPr>
                      <a:t>t</a:t>
                    </a:r>
                    <a:r>
                      <a:rPr lang="en-US" sz="1500" b="1" baseline="-25000" dirty="0" err="1">
                        <a:solidFill>
                          <a:srgbClr val="FF0000"/>
                        </a:solidFill>
                        <a:latin typeface="Times New Roman" pitchFamily="18" charset="0"/>
                      </a:rPr>
                      <a:t>p</a:t>
                    </a:r>
                    <a:endParaRPr lang="en-US" sz="1500" b="1" baseline="-25000" dirty="0">
                      <a:solidFill>
                        <a:srgbClr val="FF0000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0" name="Text Box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22" y="2527"/>
                    <a:ext cx="755" cy="45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 cap="sq" algn="ctr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square">
                    <a:spAutoFit/>
                  </a:bodyPr>
                  <a:lstStyle/>
                  <a:p>
                    <a:pPr defTabSz="957341" eaLnBrk="0" hangingPunct="0"/>
                    <a:r>
                      <a:rPr lang="en-US" sz="1300" b="1" dirty="0" err="1" smtClean="0">
                        <a:solidFill>
                          <a:srgbClr val="FF0000"/>
                        </a:solidFill>
                        <a:latin typeface="Times New Roman" pitchFamily="18" charset="0"/>
                      </a:rPr>
                      <a:t>Vp</a:t>
                    </a:r>
                    <a:endParaRPr lang="en-US" sz="1300" b="1" baseline="-25000" dirty="0">
                      <a:solidFill>
                        <a:srgbClr val="FF0000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1" name="Text Box 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567" y="2178"/>
                    <a:ext cx="761" cy="379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 cap="sq" algn="ctr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>
                    <a:spAutoFit/>
                  </a:bodyPr>
                  <a:lstStyle/>
                  <a:p>
                    <a:pPr defTabSz="957341" eaLnBrk="0" hangingPunct="0"/>
                    <a:r>
                      <a:rPr lang="en-US" sz="1000" b="1" dirty="0">
                        <a:solidFill>
                          <a:srgbClr val="FF0000"/>
                        </a:solidFill>
                        <a:latin typeface="Times New Roman" pitchFamily="18" charset="0"/>
                      </a:rPr>
                      <a:t>Droop</a:t>
                    </a:r>
                    <a:endParaRPr lang="en-US" sz="1000" b="1" baseline="-25000" dirty="0">
                      <a:solidFill>
                        <a:srgbClr val="FF0000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2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4780" y="3073"/>
                    <a:ext cx="2075" cy="497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 cap="sq" algn="ctr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anchor="ctr">
                    <a:spAutoFit/>
                  </a:bodyPr>
                  <a:lstStyle/>
                  <a:p>
                    <a:pPr eaLnBrk="0" hangingPunct="0"/>
                    <a:endParaRPr lang="fr-CA" sz="1500" dirty="0"/>
                  </a:p>
                </p:txBody>
              </p:sp>
              <p:sp>
                <p:nvSpPr>
                  <p:cNvPr id="23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5413" y="1772"/>
                    <a:ext cx="263" cy="497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 cap="sq" algn="ctr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>
                    <a:spAutoFit/>
                  </a:bodyPr>
                  <a:lstStyle/>
                  <a:p>
                    <a:pPr eaLnBrk="0" hangingPunct="0"/>
                    <a:endParaRPr lang="fr-CA" sz="1500" dirty="0"/>
                  </a:p>
                </p:txBody>
              </p:sp>
              <p:sp>
                <p:nvSpPr>
                  <p:cNvPr id="24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1591" y="3998"/>
                    <a:ext cx="719" cy="497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 cap="sq" algn="ctr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square" anchor="ctr">
                    <a:spAutoFit/>
                  </a:bodyPr>
                  <a:lstStyle/>
                  <a:p>
                    <a:pPr eaLnBrk="0" hangingPunct="0"/>
                    <a:endParaRPr lang="fr-CA" sz="1500" dirty="0"/>
                  </a:p>
                </p:txBody>
              </p:sp>
              <p:sp>
                <p:nvSpPr>
                  <p:cNvPr id="25" name="Text Box 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937" y="3122"/>
                    <a:ext cx="1133" cy="379"/>
                  </a:xfrm>
                  <a:prstGeom prst="rect">
                    <a:avLst/>
                  </a:prstGeom>
                  <a:noFill/>
                  <a:ln w="12700" cap="sq" algn="ctr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>
                    <a:spAutoFit/>
                  </a:bodyPr>
                  <a:lstStyle/>
                  <a:p>
                    <a:pPr defTabSz="957341" eaLnBrk="0" hangingPunct="0"/>
                    <a:r>
                      <a:rPr lang="en-US" sz="1000" b="1" dirty="0" err="1">
                        <a:solidFill>
                          <a:srgbClr val="FF0000"/>
                        </a:solidFill>
                        <a:latin typeface="Times New Roman" pitchFamily="18" charset="0"/>
                      </a:rPr>
                      <a:t>t</a:t>
                    </a:r>
                    <a:r>
                      <a:rPr lang="en-US" sz="1000" b="1" baseline="-25000" dirty="0" err="1">
                        <a:solidFill>
                          <a:srgbClr val="FF0000"/>
                        </a:solidFill>
                        <a:latin typeface="Times New Roman" pitchFamily="18" charset="0"/>
                      </a:rPr>
                      <a:t>r</a:t>
                    </a:r>
                    <a:r>
                      <a:rPr lang="en-US" sz="1000" b="1" baseline="-25000" dirty="0">
                        <a:solidFill>
                          <a:srgbClr val="FF0000"/>
                        </a:solidFill>
                        <a:latin typeface="Times New Roman" pitchFamily="18" charset="0"/>
                      </a:rPr>
                      <a:t> </a:t>
                    </a:r>
                    <a:r>
                      <a:rPr lang="en-US" sz="1000" b="1" dirty="0">
                        <a:solidFill>
                          <a:srgbClr val="FF0000"/>
                        </a:solidFill>
                        <a:latin typeface="Times New Roman" pitchFamily="18" charset="0"/>
                      </a:rPr>
                      <a:t>rise time </a:t>
                    </a:r>
                    <a:endParaRPr lang="en-US" sz="1000" b="1" baseline="-25000" dirty="0">
                      <a:solidFill>
                        <a:srgbClr val="FF0000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6" name="Text Box 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72" y="4003"/>
                    <a:ext cx="1210" cy="497"/>
                  </a:xfrm>
                  <a:prstGeom prst="rect">
                    <a:avLst/>
                  </a:prstGeom>
                  <a:noFill/>
                  <a:ln w="12700" cap="sq" algn="ctr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>
                    <a:spAutoFit/>
                  </a:bodyPr>
                  <a:lstStyle/>
                  <a:p>
                    <a:pPr defTabSz="957341" eaLnBrk="0" hangingPunct="0"/>
                    <a:r>
                      <a:rPr lang="en-US" sz="1500" b="1" dirty="0" err="1" smtClean="0">
                        <a:solidFill>
                          <a:srgbClr val="FF0000"/>
                        </a:solidFill>
                        <a:latin typeface="Times New Roman" pitchFamily="18" charset="0"/>
                      </a:rPr>
                      <a:t>Tp</a:t>
                    </a:r>
                    <a:r>
                      <a:rPr lang="en-US" sz="1500" b="1" dirty="0" smtClean="0">
                        <a:solidFill>
                          <a:srgbClr val="FF0000"/>
                        </a:solidFill>
                        <a:latin typeface="Times New Roman" pitchFamily="18" charset="0"/>
                      </a:rPr>
                      <a:t>=1/</a:t>
                    </a:r>
                    <a:r>
                      <a:rPr lang="en-US" sz="1500" b="1" dirty="0" err="1" smtClean="0">
                        <a:solidFill>
                          <a:srgbClr val="FF0000"/>
                        </a:solidFill>
                        <a:latin typeface="Times New Roman" pitchFamily="18" charset="0"/>
                      </a:rPr>
                      <a:t>fp</a:t>
                    </a:r>
                    <a:endParaRPr lang="en-US" sz="1500" b="1" dirty="0">
                      <a:solidFill>
                        <a:srgbClr val="FF0000"/>
                      </a:solidFill>
                      <a:latin typeface="Times New Roman" pitchFamily="18" charset="0"/>
                    </a:endParaRPr>
                  </a:p>
                </p:txBody>
              </p:sp>
            </p:grpSp>
            <p:sp>
              <p:nvSpPr>
                <p:cNvPr id="13" name="Rectangle 21"/>
                <p:cNvSpPr>
                  <a:spLocks noChangeArrowheads="1"/>
                </p:cNvSpPr>
                <p:nvPr/>
              </p:nvSpPr>
              <p:spPr bwMode="auto">
                <a:xfrm>
                  <a:off x="5663" y="3195"/>
                  <a:ext cx="1076" cy="379"/>
                </a:xfrm>
                <a:prstGeom prst="rect">
                  <a:avLst/>
                </a:prstGeom>
                <a:noFill/>
                <a:ln w="12700" cap="sq" algn="ctr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wrap="none">
                  <a:spAutoFit/>
                </a:bodyPr>
                <a:lstStyle/>
                <a:p>
                  <a:pPr defTabSz="957341" eaLnBrk="0" hangingPunct="0"/>
                  <a:r>
                    <a:rPr lang="en-US" sz="1000" b="1" dirty="0">
                      <a:solidFill>
                        <a:srgbClr val="FF0000"/>
                      </a:solidFill>
                      <a:latin typeface="Times New Roman" pitchFamily="18" charset="0"/>
                    </a:rPr>
                    <a:t>Overshoot</a:t>
                  </a:r>
                </a:p>
              </p:txBody>
            </p:sp>
            <p:sp>
              <p:nvSpPr>
                <p:cNvPr id="14" name="Line 22"/>
                <p:cNvSpPr>
                  <a:spLocks noChangeShapeType="1"/>
                </p:cNvSpPr>
                <p:nvPr/>
              </p:nvSpPr>
              <p:spPr bwMode="auto">
                <a:xfrm flipH="1" flipV="1">
                  <a:off x="5541" y="3063"/>
                  <a:ext cx="165" cy="210"/>
                </a:xfrm>
                <a:prstGeom prst="line">
                  <a:avLst/>
                </a:prstGeom>
                <a:noFill/>
                <a:ln w="12700" cap="sq">
                  <a:solidFill>
                    <a:srgbClr val="FF5050"/>
                  </a:solidFill>
                  <a:round/>
                  <a:headEnd type="none" w="sm" len="sm"/>
                  <a:tailEnd type="triangle" w="sm" len="sm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" name="Line 22"/>
              <p:cNvSpPr>
                <a:spLocks noChangeShapeType="1"/>
              </p:cNvSpPr>
              <p:nvPr/>
            </p:nvSpPr>
            <p:spPr bwMode="auto">
              <a:xfrm flipH="1">
                <a:off x="8102600" y="5131253"/>
                <a:ext cx="209550" cy="42862"/>
              </a:xfrm>
              <a:prstGeom prst="line">
                <a:avLst/>
              </a:prstGeom>
              <a:noFill/>
              <a:ln w="12700" cap="sq">
                <a:solidFill>
                  <a:srgbClr val="FF5050"/>
                </a:solidFill>
                <a:round/>
                <a:headEnd type="none" w="sm" len="sm"/>
                <a:tailEnd type="triangle" w="sm" len="sm"/>
              </a:ln>
            </p:spPr>
            <p:txBody>
              <a:bodyPr wrap="square">
                <a:spAutoFit/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0473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C62C7-F79B-CD4A-A5DF-5683BBEC4A65}" type="slidenum">
              <a:rPr lang="sv-SE" smtClean="0">
                <a:latin typeface="Calibri"/>
              </a:rPr>
              <a:pPr/>
              <a:t>14</a:t>
            </a:fld>
            <a:endParaRPr lang="sv-SE">
              <a:latin typeface="Calibri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4258" y="1253831"/>
            <a:ext cx="2650516" cy="3317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262465" y="1099578"/>
            <a:ext cx="5198055" cy="3436900"/>
            <a:chOff x="96" y="1526"/>
            <a:chExt cx="3744" cy="2602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1526"/>
              <a:ext cx="3744" cy="25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" name="Group 11"/>
            <p:cNvGrpSpPr>
              <a:grpSpLocks/>
            </p:cNvGrpSpPr>
            <p:nvPr/>
          </p:nvGrpSpPr>
          <p:grpSpPr bwMode="auto">
            <a:xfrm>
              <a:off x="96" y="1773"/>
              <a:ext cx="3134" cy="2355"/>
              <a:chOff x="96" y="1773"/>
              <a:chExt cx="3134" cy="2355"/>
            </a:xfrm>
          </p:grpSpPr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96" y="2400"/>
                <a:ext cx="2160" cy="1728"/>
              </a:xfrm>
              <a:prstGeom prst="rect">
                <a:avLst/>
              </a:prstGeom>
              <a:noFill/>
              <a:ln w="38100" cap="sq" algn="ctr">
                <a:solidFill>
                  <a:srgbClr val="FF0000"/>
                </a:solidFill>
                <a:miter lim="800000"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fr-FR" altLang="en-U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2377" y="1776"/>
                <a:ext cx="410" cy="912"/>
              </a:xfrm>
              <a:prstGeom prst="rect">
                <a:avLst/>
              </a:prstGeom>
              <a:noFill/>
              <a:ln w="38100" cap="sq" algn="ctr">
                <a:solidFill>
                  <a:srgbClr val="0070C0"/>
                </a:solidFill>
                <a:miter lim="800000"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fr-FR" altLang="en-U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2820" y="1773"/>
                <a:ext cx="410" cy="912"/>
              </a:xfrm>
              <a:prstGeom prst="rect">
                <a:avLst/>
              </a:prstGeom>
              <a:noFill/>
              <a:ln w="38100" cap="sq" algn="ctr">
                <a:solidFill>
                  <a:srgbClr val="00CC00"/>
                </a:solidFill>
                <a:miter lim="800000"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fr-FR" altLang="en-US"/>
              </a:p>
            </p:txBody>
          </p:sp>
        </p:grpSp>
      </p:grp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6454258" y="1189558"/>
            <a:ext cx="2392001" cy="32316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sq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500" b="1" dirty="0">
                <a:solidFill>
                  <a:srgbClr val="FF0000"/>
                </a:solidFill>
              </a:rPr>
              <a:t>100 kV, 20A, 0.8ms, 2 Hz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92824" y="1959205"/>
            <a:ext cx="204141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GB" altLang="en-US" sz="1500" dirty="0"/>
              <a:t>Simplified schematics</a:t>
            </a:r>
            <a:endParaRPr lang="en-US" altLang="en-US" sz="1500" dirty="0"/>
          </a:p>
        </p:txBody>
      </p:sp>
      <p:sp>
        <p:nvSpPr>
          <p:cNvPr id="14" name="Rectangle 13"/>
          <p:cNvSpPr/>
          <p:nvPr/>
        </p:nvSpPr>
        <p:spPr>
          <a:xfrm>
            <a:off x="51760" y="4630654"/>
            <a:ext cx="9040484" cy="2169825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L="1588" indent="-1588">
              <a:buFont typeface="Arial" panose="020B0604020202020204" pitchFamily="34" charset="0"/>
              <a:buChar char="•"/>
            </a:pPr>
            <a:r>
              <a:rPr lang="en-GB" sz="1500" dirty="0" smtClean="0"/>
              <a:t> The power absorbed by the klystron during the pulse cannot be delivered by the electrical network;</a:t>
            </a:r>
          </a:p>
          <a:p>
            <a:pPr marL="1588" indent="-1588">
              <a:buFont typeface="Arial" panose="020B0604020202020204" pitchFamily="34" charset="0"/>
              <a:buChar char="•"/>
            </a:pPr>
            <a:r>
              <a:rPr lang="en-GB" sz="1500" dirty="0" smtClean="0"/>
              <a:t> A capacitor bank is required to store the energy that will be given to the klystron during the pulse (buffer);</a:t>
            </a:r>
          </a:p>
          <a:p>
            <a:pPr marL="1588" indent="-1588">
              <a:buFont typeface="Arial" panose="020B0604020202020204" pitchFamily="34" charset="0"/>
              <a:buChar char="•"/>
            </a:pPr>
            <a:r>
              <a:rPr lang="en-GB" sz="1500" dirty="0"/>
              <a:t> </a:t>
            </a:r>
            <a:r>
              <a:rPr lang="en-GB" sz="1500" dirty="0" smtClean="0"/>
              <a:t>A capacitor charger charges the capacitor bank before the pulse is generated. It is fed from the AC network;</a:t>
            </a:r>
          </a:p>
          <a:p>
            <a:pPr marL="1588" indent="-1588">
              <a:buFont typeface="Arial" panose="020B0604020202020204" pitchFamily="34" charset="0"/>
              <a:buChar char="•"/>
            </a:pPr>
            <a:r>
              <a:rPr lang="en-GB" sz="1500" dirty="0"/>
              <a:t> </a:t>
            </a:r>
            <a:r>
              <a:rPr lang="en-GB" sz="1500" dirty="0" smtClean="0"/>
              <a:t>The pulse is formed by switching “on” and “off” the main solid state switch, therefore connecting/disconnecting the capacitor </a:t>
            </a:r>
            <a:r>
              <a:rPr lang="en-GB" sz="1500" dirty="0"/>
              <a:t>b</a:t>
            </a:r>
            <a:r>
              <a:rPr lang="en-GB" sz="1500" dirty="0" smtClean="0"/>
              <a:t>ank to the primary side of the pulse transformer;</a:t>
            </a:r>
          </a:p>
          <a:p>
            <a:pPr marL="1588" indent="-1588">
              <a:buFont typeface="Arial" panose="020B0604020202020204" pitchFamily="34" charset="0"/>
              <a:buChar char="•"/>
            </a:pPr>
            <a:r>
              <a:rPr lang="en-GB" sz="1500" dirty="0"/>
              <a:t> </a:t>
            </a:r>
            <a:r>
              <a:rPr lang="en-GB" sz="1500" dirty="0" smtClean="0"/>
              <a:t>The pulse transformer steps-up the voltage to the value required by the klystron cathode;</a:t>
            </a:r>
          </a:p>
          <a:p>
            <a:pPr marL="1588" indent="-1588">
              <a:buFont typeface="Arial" panose="020B0604020202020204" pitchFamily="34" charset="0"/>
              <a:buChar char="•"/>
            </a:pPr>
            <a:r>
              <a:rPr lang="en-GB" sz="1500" dirty="0"/>
              <a:t> </a:t>
            </a:r>
            <a:r>
              <a:rPr lang="en-GB" sz="1500" dirty="0" smtClean="0"/>
              <a:t>A droop compensation system is required to keep the voltage flat over the entire duration of the pulse despite the fact that the voltage across the capacitor </a:t>
            </a:r>
            <a:r>
              <a:rPr lang="en-GB" sz="1500" dirty="0"/>
              <a:t>b</a:t>
            </a:r>
            <a:r>
              <a:rPr lang="en-GB" sz="1500" dirty="0" smtClean="0"/>
              <a:t>ank droops down by 5 to 15% (discharge during the pulse);</a:t>
            </a:r>
          </a:p>
          <a:p>
            <a:pPr marL="1588" indent="-1588">
              <a:buFont typeface="Arial" panose="020B0604020202020204" pitchFamily="34" charset="0"/>
              <a:buChar char="•"/>
            </a:pPr>
            <a:r>
              <a:rPr lang="en-GB" sz="1500" dirty="0"/>
              <a:t> </a:t>
            </a:r>
            <a:r>
              <a:rPr lang="en-GB" sz="1500" dirty="0" smtClean="0"/>
              <a:t>No HV crowbar is needed. In case of arcing in the klystron, the main solid state switch is opened in less than 10µs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81319" y="227082"/>
            <a:ext cx="7233889" cy="7686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200" b="1" i="0" u="none" kern="1200">
                <a:solidFill>
                  <a:srgbClr val="006585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25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Pulsed modulators for klystrons:- </a:t>
            </a:r>
            <a:r>
              <a:rPr lang="en-US" sz="22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Topology based on pulse transformer. Example of CERN Linac4</a:t>
            </a:r>
          </a:p>
        </p:txBody>
      </p:sp>
    </p:spTree>
    <p:extLst>
      <p:ext uri="{BB962C8B-B14F-4D97-AF65-F5344CB8AC3E}">
        <p14:creationId xmlns:p14="http://schemas.microsoft.com/office/powerpoint/2010/main" val="359833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9564" y="313581"/>
            <a:ext cx="6315703" cy="7686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200" b="1" i="0" u="none" kern="1200">
                <a:solidFill>
                  <a:srgbClr val="006585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25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Pulsed modulators for klystrons:</a:t>
            </a:r>
          </a:p>
          <a:p>
            <a:pPr algn="l"/>
            <a:r>
              <a:rPr lang="en-US" sz="2200" b="0" i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- Topology based on HF transformers. </a:t>
            </a:r>
          </a:p>
          <a:p>
            <a:pPr algn="l"/>
            <a:r>
              <a:rPr lang="en-US" sz="2200" b="0" i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ESS Stacked Multi-Level (SML) modulator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C62C7-F79B-CD4A-A5DF-5683BBEC4A65}" type="slidenum">
              <a:rPr lang="sv-SE" smtClean="0">
                <a:latin typeface="Calibri"/>
              </a:rPr>
              <a:pPr/>
              <a:t>15</a:t>
            </a:fld>
            <a:endParaRPr lang="sv-SE">
              <a:latin typeface="Calibri"/>
            </a:endParaRP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8174" y="1573726"/>
            <a:ext cx="7114669" cy="504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Rectangle 27"/>
          <p:cNvSpPr/>
          <p:nvPr/>
        </p:nvSpPr>
        <p:spPr>
          <a:xfrm>
            <a:off x="113906" y="1565343"/>
            <a:ext cx="1654509" cy="5170646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L="1588" indent="-1588">
              <a:buFont typeface="Arial" panose="020B0604020202020204" pitchFamily="34" charset="0"/>
              <a:buChar char="•"/>
            </a:pPr>
            <a:r>
              <a:rPr lang="en-GB" sz="1500" dirty="0" smtClean="0"/>
              <a:t> </a:t>
            </a:r>
            <a:r>
              <a:rPr lang="en-GB" sz="1500" b="1" dirty="0" smtClean="0">
                <a:solidFill>
                  <a:srgbClr val="FF0000"/>
                </a:solidFill>
              </a:rPr>
              <a:t>Ratings: 115kV / 100A; pulsed at 3.5ms/14Hz </a:t>
            </a:r>
          </a:p>
          <a:p>
            <a:pPr marL="1588" indent="-1588">
              <a:buFont typeface="Arial" panose="020B0604020202020204" pitchFamily="34" charset="0"/>
              <a:buChar char="•"/>
            </a:pPr>
            <a:r>
              <a:rPr lang="en-GB" sz="1500" dirty="0" smtClean="0"/>
              <a:t>Modular </a:t>
            </a:r>
            <a:r>
              <a:rPr lang="en-GB" sz="1500" dirty="0" smtClean="0"/>
              <a:t>topology, scalable to higher power levels;</a:t>
            </a:r>
          </a:p>
          <a:p>
            <a:pPr marL="1588" indent="-1588">
              <a:buFont typeface="Arial" panose="020B0604020202020204" pitchFamily="34" charset="0"/>
              <a:buChar char="•"/>
            </a:pPr>
            <a:r>
              <a:rPr lang="en-GB" sz="1500" dirty="0"/>
              <a:t> </a:t>
            </a:r>
            <a:r>
              <a:rPr lang="en-GB" sz="1500" dirty="0" smtClean="0"/>
              <a:t>Compact and cost effective;</a:t>
            </a:r>
          </a:p>
          <a:p>
            <a:pPr marL="1588" indent="-1588">
              <a:buFont typeface="Arial" panose="020B0604020202020204" pitchFamily="34" charset="0"/>
              <a:buChar char="•"/>
            </a:pPr>
            <a:r>
              <a:rPr lang="en-GB" sz="1500" dirty="0"/>
              <a:t> </a:t>
            </a:r>
            <a:r>
              <a:rPr lang="en-GB" sz="1500" dirty="0" smtClean="0"/>
              <a:t>High efficiency (92%);</a:t>
            </a:r>
          </a:p>
          <a:p>
            <a:pPr marL="1588" indent="-1588">
              <a:buFont typeface="Arial" panose="020B0604020202020204" pitchFamily="34" charset="0"/>
              <a:buChar char="•"/>
            </a:pPr>
            <a:r>
              <a:rPr lang="en-GB" sz="1500" dirty="0"/>
              <a:t> </a:t>
            </a:r>
            <a:r>
              <a:rPr lang="en-GB" sz="1500" dirty="0" smtClean="0"/>
              <a:t>Good pulse quality (low ripple, low rise-time);</a:t>
            </a:r>
          </a:p>
          <a:p>
            <a:pPr marL="1588" indent="-1588">
              <a:buFont typeface="Arial" panose="020B0604020202020204" pitchFamily="34" charset="0"/>
              <a:buChar char="•"/>
            </a:pPr>
            <a:r>
              <a:rPr lang="en-GB" sz="1500" dirty="0"/>
              <a:t> </a:t>
            </a:r>
            <a:r>
              <a:rPr lang="en-GB" sz="1500" dirty="0" smtClean="0"/>
              <a:t>Excellent grid power quality due to AFE’s (low flicker, low current THD);</a:t>
            </a:r>
          </a:p>
          <a:p>
            <a:pPr marL="1588" indent="-1588">
              <a:buFont typeface="Arial" panose="020B0604020202020204" pitchFamily="34" charset="0"/>
              <a:buChar char="•"/>
            </a:pPr>
            <a:r>
              <a:rPr lang="en-GB" sz="1500" dirty="0" smtClean="0"/>
              <a:t> High reliability (MTBF ~ 70’000 hours)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46"/>
          <a:stretch/>
        </p:blipFill>
        <p:spPr>
          <a:xfrm>
            <a:off x="6345267" y="243985"/>
            <a:ext cx="804333" cy="953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8593104" y="6572250"/>
            <a:ext cx="54064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fld id="{302F92E4-FECD-4697-BCEA-8CDB2F2F9850}" type="slidenum">
              <a:rPr lang="pt-PT" sz="1200">
                <a:solidFill>
                  <a:srgbClr val="91581F"/>
                </a:solidFill>
                <a:latin typeface="Franklin Gothic Book" pitchFamily="32" charset="0"/>
              </a:rPr>
              <a:pPr algn="ctr" eaLnBrk="1" hangingPunct="1">
                <a:buClrTx/>
                <a:buFontTx/>
                <a:buNone/>
              </a:pPr>
              <a:t>16</a:t>
            </a:fld>
            <a:endParaRPr lang="pt-PT" sz="1200">
              <a:solidFill>
                <a:srgbClr val="91581F"/>
              </a:solidFill>
              <a:latin typeface="Franklin Gothic Book" pitchFamily="3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4324" y="1582006"/>
            <a:ext cx="8694209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Modular concept, allowing the increase of rated power by adapting the number of modules, keeping their size and weight under control. Facilitates </a:t>
            </a:r>
            <a:r>
              <a:rPr lang="en-US" dirty="0"/>
              <a:t>maintenance</a:t>
            </a:r>
            <a:r>
              <a:rPr lang="en-US" dirty="0" smtClean="0"/>
              <a:t>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/>
              <a:t>Up to 660 kVA average power possible, allowing the supply of 4 x 1.2MW klystrons / IOT’s in parallel;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Compatible </a:t>
            </a:r>
            <a:r>
              <a:rPr lang="en-US" dirty="0"/>
              <a:t>both with PULSED and CW operations and with different types of RF amplifiers (Klystrons, IOT’s, </a:t>
            </a:r>
            <a:r>
              <a:rPr lang="en-US" dirty="0" err="1"/>
              <a:t>tetrodes</a:t>
            </a:r>
            <a:r>
              <a:rPr lang="en-US" dirty="0"/>
              <a:t>, etc.);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Lower cost due to usage of standard LV components into a great extent (about 45% price reduction with respect to other topologies);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No active power electronic devices inside oil tanks (facilitates maintenance);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Reduced footprint/volume due to minimal sub-systems count;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Improved efficiency (~92%), due to minimal number of </a:t>
            </a:r>
            <a:r>
              <a:rPr lang="en-US" dirty="0"/>
              <a:t>conversion </a:t>
            </a:r>
            <a:r>
              <a:rPr lang="en-US" dirty="0" smtClean="0"/>
              <a:t>stages;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Good pulse quality (~110µs rise time 0..99%, &lt;0.15% flat-top ripple, &lt;1% voltage droop);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Good AC grid power quality. AC/DC + DC/DC allow constant </a:t>
            </a:r>
            <a:r>
              <a:rPr lang="en-US" dirty="0"/>
              <a:t>power </a:t>
            </a:r>
            <a:r>
              <a:rPr lang="en-US" dirty="0" smtClean="0"/>
              <a:t>absorption: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-</a:t>
            </a:r>
            <a:r>
              <a:rPr lang="en-US" dirty="0" smtClean="0"/>
              <a:t> flicker-free operation (&lt;0.2%), sinusoidal current absorption (THD&lt;3%), unitary power factor (&gt;0.99);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7189" y="417098"/>
            <a:ext cx="7061361" cy="7686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200" b="1" i="0" u="none" kern="1200">
                <a:solidFill>
                  <a:srgbClr val="006585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 Stacked Multi-Level (SML) </a:t>
            </a:r>
            <a:r>
              <a:rPr lang="en-US" sz="25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modulator:</a:t>
            </a:r>
          </a:p>
          <a:p>
            <a:pPr algn="l"/>
            <a:r>
              <a:rPr lang="en-US" sz="2200" i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- </a:t>
            </a:r>
            <a:r>
              <a:rPr lang="en-US" sz="2200" i="1" dirty="0" err="1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Keypoints</a:t>
            </a:r>
            <a:endParaRPr lang="en-US" sz="2200" i="1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956132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0"/>
                    </a14:imgEffect>
                    <a14:imgEffect>
                      <a14:brightnessContrast bright="-5000" contrast="-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5724" y="1846691"/>
            <a:ext cx="4486275" cy="3490967"/>
          </a:xfrm>
          <a:prstGeom prst="rect">
            <a:avLst/>
          </a:prstGeo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494" y="931338"/>
            <a:ext cx="4089195" cy="2771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494" y="3781933"/>
            <a:ext cx="4107574" cy="2773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5720236" y="1899757"/>
            <a:ext cx="2106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Rise time (0..99%)= 100µs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383917" y="4244220"/>
            <a:ext cx="30971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E100"/>
                </a:solidFill>
              </a:rPr>
              <a:t>Flat-top ripple (</a:t>
            </a:r>
            <a:r>
              <a:rPr lang="en-US" sz="1400" b="1" dirty="0" err="1" smtClean="0">
                <a:solidFill>
                  <a:srgbClr val="00E100"/>
                </a:solidFill>
              </a:rPr>
              <a:t>pk-pk</a:t>
            </a:r>
            <a:r>
              <a:rPr lang="en-US" sz="1400" b="1" dirty="0" smtClean="0">
                <a:solidFill>
                  <a:srgbClr val="00E100"/>
                </a:solidFill>
              </a:rPr>
              <a:t>)= 0.13% @ </a:t>
            </a:r>
            <a:r>
              <a:rPr lang="en-US" sz="1400" b="1" dirty="0">
                <a:solidFill>
                  <a:srgbClr val="00E100"/>
                </a:solidFill>
              </a:rPr>
              <a:t>9</a:t>
            </a:r>
            <a:r>
              <a:rPr lang="en-US" sz="1400" b="1" dirty="0" smtClean="0">
                <a:solidFill>
                  <a:srgbClr val="00E100"/>
                </a:solidFill>
              </a:rPr>
              <a:t>0kHz</a:t>
            </a:r>
            <a:endParaRPr lang="en-US" sz="1400" b="1" dirty="0">
              <a:solidFill>
                <a:srgbClr val="00E100"/>
              </a:solidFill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7664595" y="5343525"/>
            <a:ext cx="0" cy="397541"/>
          </a:xfrm>
          <a:prstGeom prst="straightConnector1">
            <a:avLst/>
          </a:prstGeom>
          <a:ln w="12700">
            <a:solidFill>
              <a:srgbClr val="00E100"/>
            </a:solidFill>
            <a:headEnd type="arrow" w="sm" len="sm"/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 Box 2"/>
          <p:cNvSpPr txBox="1">
            <a:spLocks noChangeArrowheads="1"/>
          </p:cNvSpPr>
          <p:nvPr/>
        </p:nvSpPr>
        <p:spPr bwMode="auto">
          <a:xfrm>
            <a:off x="7721042" y="5463131"/>
            <a:ext cx="337108" cy="210166"/>
          </a:xfrm>
          <a:prstGeom prst="rect">
            <a:avLst/>
          </a:prstGeom>
          <a:solidFill>
            <a:srgbClr val="FFFFFF"/>
          </a:solidFill>
          <a:ln w="12700">
            <a:solidFill>
              <a:srgbClr val="00E100"/>
            </a:solidFill>
            <a:miter lim="800000"/>
            <a:headEnd/>
            <a:tailEnd/>
          </a:ln>
        </p:spPr>
        <p:txBody>
          <a:bodyPr rot="0" vert="horz" wrap="none" lIns="0" tIns="0" rIns="0" bIns="0" anchor="t" anchorCtr="0">
            <a:no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latin typeface="Calibri"/>
                <a:ea typeface="Cambria"/>
                <a:cs typeface="Times New Roman"/>
              </a:rPr>
              <a:t>20</a:t>
            </a:r>
            <a:r>
              <a:rPr lang="en-US" sz="1200" dirty="0" smtClean="0">
                <a:effectLst/>
                <a:latin typeface="Calibri"/>
                <a:ea typeface="Cambria"/>
                <a:cs typeface="Times New Roman"/>
              </a:rPr>
              <a:t>0V</a:t>
            </a:r>
            <a:endParaRPr lang="en-US" sz="1200" dirty="0">
              <a:effectLst/>
              <a:latin typeface="Calibri"/>
              <a:ea typeface="Cambria"/>
              <a:cs typeface="Times New Roman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7189" y="250166"/>
            <a:ext cx="7216637" cy="1000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200" b="1" i="0" u="none" kern="1200">
                <a:solidFill>
                  <a:srgbClr val="006585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25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SML modulator HV Pulse Generation stage:</a:t>
            </a:r>
          </a:p>
          <a:p>
            <a:pPr algn="l"/>
            <a:r>
              <a:rPr lang="en-US" sz="2200" b="0" i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– </a:t>
            </a:r>
            <a:r>
              <a:rPr lang="en-US" sz="2200" b="0" i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Simulation results with models incorporating parasitic elements</a:t>
            </a:r>
          </a:p>
        </p:txBody>
      </p:sp>
    </p:spTree>
    <p:extLst>
      <p:ext uri="{BB962C8B-B14F-4D97-AF65-F5344CB8AC3E}">
        <p14:creationId xmlns:p14="http://schemas.microsoft.com/office/powerpoint/2010/main" val="2145206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8593104" y="6572250"/>
            <a:ext cx="54064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fld id="{302F92E4-FECD-4697-BCEA-8CDB2F2F9850}" type="slidenum">
              <a:rPr lang="pt-PT" sz="1200">
                <a:solidFill>
                  <a:srgbClr val="91581F"/>
                </a:solidFill>
                <a:latin typeface="Franklin Gothic Book" pitchFamily="32" charset="0"/>
              </a:rPr>
              <a:pPr algn="ctr" eaLnBrk="1" hangingPunct="1">
                <a:buClrTx/>
                <a:buFontTx/>
                <a:buNone/>
              </a:pPr>
              <a:t>18</a:t>
            </a:fld>
            <a:endParaRPr lang="pt-PT" sz="1200">
              <a:solidFill>
                <a:srgbClr val="91581F"/>
              </a:solidFill>
              <a:latin typeface="Franklin Gothic Book" pitchFamily="32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90720" y="1170501"/>
            <a:ext cx="3713268" cy="2539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en-US" sz="1600" b="1" u="sng" dirty="0" smtClean="0">
                <a:solidFill>
                  <a:schemeClr val="tx1"/>
                </a:solidFill>
              </a:rPr>
              <a:t>Grid power quality (IEC 61000-x-x)</a:t>
            </a:r>
          </a:p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(dictated by the capacitor charger)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</a:rPr>
              <a:t>EMC (conducted noise, immunity &amp; susceptibility)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</a:rPr>
              <a:t>Current harmonic distortion (depends on the capacitor charger topology)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/>
                </a:solidFill>
              </a:rPr>
              <a:t>Flicker (depends on the capacitor charger topology &amp; on the charging control scheme)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3307342" y="1340834"/>
            <a:ext cx="5675168" cy="3697549"/>
            <a:chOff x="3307342" y="597686"/>
            <a:chExt cx="5675168" cy="3697549"/>
          </a:xfrm>
        </p:grpSpPr>
        <p:pic>
          <p:nvPicPr>
            <p:cNvPr id="1304" name="Picture 28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4677" y="1074867"/>
              <a:ext cx="4877833" cy="3146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3799061" y="597686"/>
              <a:ext cx="518344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 algn="ctr">
                <a:spcBef>
                  <a:spcPts val="600"/>
                </a:spcBef>
                <a:buFont typeface="Wingdings" pitchFamily="2" charset="2"/>
                <a:buChar char="Ø"/>
              </a:pPr>
              <a:r>
                <a:rPr lang="en-US" dirty="0" smtClean="0">
                  <a:solidFill>
                    <a:schemeClr val="tx1"/>
                  </a:solidFill>
                </a:rPr>
                <a:t>Flicker standard IEC 61000-3-2 and IEC 61000-3-11 (low voltage public grids)</a:t>
              </a:r>
            </a:p>
          </p:txBody>
        </p:sp>
        <p:sp>
          <p:nvSpPr>
            <p:cNvPr id="9" name="Ellipse 4"/>
            <p:cNvSpPr>
              <a:spLocks noChangeArrowheads="1"/>
            </p:cNvSpPr>
            <p:nvPr/>
          </p:nvSpPr>
          <p:spPr bwMode="auto">
            <a:xfrm>
              <a:off x="7849392" y="3155596"/>
              <a:ext cx="96086" cy="94182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cxnSp>
          <p:nvCxnSpPr>
            <p:cNvPr id="10" name="Connecteur droit avec flèche 8"/>
            <p:cNvCxnSpPr>
              <a:cxnSpLocks noChangeShapeType="1"/>
            </p:cNvCxnSpPr>
            <p:nvPr/>
          </p:nvCxnSpPr>
          <p:spPr bwMode="auto">
            <a:xfrm flipH="1" flipV="1">
              <a:off x="7945478" y="3324225"/>
              <a:ext cx="200995" cy="689161"/>
            </a:xfrm>
            <a:prstGeom prst="straightConnector1">
              <a:avLst/>
            </a:prstGeom>
            <a:noFill/>
            <a:ln w="12700" algn="ctr">
              <a:solidFill>
                <a:srgbClr val="FF0000"/>
              </a:solidFill>
              <a:round/>
              <a:headEnd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" name="ZoneTexte 9"/>
            <p:cNvSpPr txBox="1">
              <a:spLocks noChangeArrowheads="1"/>
            </p:cNvSpPr>
            <p:nvPr/>
          </p:nvSpPr>
          <p:spPr bwMode="auto">
            <a:xfrm>
              <a:off x="7794933" y="3925903"/>
              <a:ext cx="70724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fr-CA" dirty="0">
                  <a:solidFill>
                    <a:srgbClr val="FF0000"/>
                  </a:solidFill>
                </a:rPr>
                <a:t>14 Hz</a:t>
              </a:r>
              <a:endParaRPr lang="en-CA" dirty="0">
                <a:solidFill>
                  <a:srgbClr val="FF0000"/>
                </a:solidFill>
              </a:endParaRPr>
            </a:p>
          </p:txBody>
        </p:sp>
        <p:cxnSp>
          <p:nvCxnSpPr>
            <p:cNvPr id="12" name="Connecteur droit 16"/>
            <p:cNvCxnSpPr/>
            <p:nvPr/>
          </p:nvCxnSpPr>
          <p:spPr bwMode="auto">
            <a:xfrm flipH="1">
              <a:off x="4410075" y="3194217"/>
              <a:ext cx="3512467" cy="0"/>
            </a:xfrm>
            <a:prstGeom prst="line">
              <a:avLst/>
            </a:prstGeom>
            <a:solidFill>
              <a:srgbClr val="00B8FF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" name="ZoneTexte 17"/>
            <p:cNvSpPr txBox="1"/>
            <p:nvPr/>
          </p:nvSpPr>
          <p:spPr>
            <a:xfrm>
              <a:off x="3307342" y="2824352"/>
              <a:ext cx="11313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CA" dirty="0" smtClean="0">
                  <a:solidFill>
                    <a:srgbClr val="FF0000"/>
                  </a:solidFill>
                </a:rPr>
                <a:t>(</a:t>
              </a:r>
              <a:r>
                <a:rPr lang="fr-CA" dirty="0" smtClean="0">
                  <a:solidFill>
                    <a:srgbClr val="FF0000"/>
                  </a:solidFill>
                  <a:latin typeface="Symbol" pitchFamily="18" charset="2"/>
                </a:rPr>
                <a:t>D</a:t>
              </a:r>
              <a:r>
                <a:rPr lang="fr-CA" dirty="0" smtClean="0">
                  <a:solidFill>
                    <a:srgbClr val="FF0000"/>
                  </a:solidFill>
                </a:rPr>
                <a:t>V/V)</a:t>
              </a:r>
              <a:r>
                <a:rPr lang="fr-CA" baseline="-25000" dirty="0" smtClean="0">
                  <a:solidFill>
                    <a:srgbClr val="FF0000"/>
                  </a:solidFill>
                </a:rPr>
                <a:t>max</a:t>
              </a:r>
              <a:r>
                <a:rPr lang="fr-CA" dirty="0" smtClean="0">
                  <a:solidFill>
                    <a:srgbClr val="FF0000"/>
                  </a:solidFill>
                </a:rPr>
                <a:t>=0.3%</a:t>
              </a:r>
              <a:endParaRPr lang="en-CA" dirty="0">
                <a:solidFill>
                  <a:srgbClr val="FF0000"/>
                </a:solidFill>
              </a:endParaRPr>
            </a:p>
          </p:txBody>
        </p:sp>
      </p:grp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6090" y="3628309"/>
            <a:ext cx="400711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Capacitor Charger: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Active Front End + DC/DC converter with constant power regulation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3410028"/>
              </p:ext>
            </p:extLst>
          </p:nvPr>
        </p:nvGraphicFramePr>
        <p:xfrm>
          <a:off x="149752" y="4467768"/>
          <a:ext cx="4108941" cy="21044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9" name="Visio" r:id="rId5" imgW="8019645" imgH="2888501" progId="Visio.Drawing.11">
                  <p:embed/>
                </p:oleObj>
              </mc:Choice>
              <mc:Fallback>
                <p:oleObj name="Visio" r:id="rId5" imgW="8019645" imgH="2888501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752" y="4467768"/>
                        <a:ext cx="4108941" cy="2104482"/>
                      </a:xfrm>
                      <a:prstGeom prst="rect">
                        <a:avLst/>
                      </a:prstGeom>
                      <a:solidFill>
                        <a:schemeClr val="accent3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638300" y="4817537"/>
            <a:ext cx="1383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Active Front End</a:t>
            </a:r>
            <a:endParaRPr lang="en-US" sz="1400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92365" y="167413"/>
            <a:ext cx="7061361" cy="1000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200" b="1" i="0" u="none" kern="1200">
                <a:solidFill>
                  <a:srgbClr val="006585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SML modulator, AC grid power </a:t>
            </a:r>
            <a:r>
              <a:rPr lang="en-US" sz="25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quality:</a:t>
            </a:r>
          </a:p>
          <a:p>
            <a:pPr algn="l"/>
            <a:r>
              <a:rPr lang="en-US" sz="2200" b="0" i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– An </a:t>
            </a:r>
            <a:r>
              <a:rPr lang="en-US" sz="2200" b="0" i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All In One approach</a:t>
            </a:r>
          </a:p>
        </p:txBody>
      </p:sp>
    </p:spTree>
    <p:extLst>
      <p:ext uri="{BB962C8B-B14F-4D97-AF65-F5344CB8AC3E}">
        <p14:creationId xmlns:p14="http://schemas.microsoft.com/office/powerpoint/2010/main" val="21086523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-13567" y="201443"/>
            <a:ext cx="6267718" cy="9717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200" b="1" i="0" u="none" kern="1200">
                <a:solidFill>
                  <a:srgbClr val="006585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SML modulator, AC grid power quality:</a:t>
            </a:r>
          </a:p>
          <a:p>
            <a:pPr algn="l"/>
            <a:r>
              <a:rPr lang="en-US" sz="2200" b="0" i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- Experimental results of the low voltage power conversion stage</a:t>
            </a: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46"/>
          <a:stretch/>
        </p:blipFill>
        <p:spPr>
          <a:xfrm>
            <a:off x="6345267" y="243985"/>
            <a:ext cx="804333" cy="953523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904" y="2945052"/>
            <a:ext cx="2548534" cy="1910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1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3" r="6702" b="3024"/>
          <a:stretch/>
        </p:blipFill>
        <p:spPr bwMode="auto">
          <a:xfrm>
            <a:off x="5687715" y="4816102"/>
            <a:ext cx="3393493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392190" y="6215454"/>
            <a:ext cx="705642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Jun ’13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416655" y="6092343"/>
            <a:ext cx="2585773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500" i="1" dirty="0" smtClean="0">
                <a:solidFill>
                  <a:srgbClr val="0070C0"/>
                </a:solidFill>
                <a:latin typeface="Britannic Bold" panose="020B0903060703020204" pitchFamily="34" charset="0"/>
              </a:rPr>
              <a:t>Design and specifications:</a:t>
            </a:r>
          </a:p>
          <a:p>
            <a:pPr marL="285750" indent="-285750">
              <a:buFontTx/>
              <a:buChar char="-"/>
            </a:pPr>
            <a:r>
              <a:rPr lang="en-US" sz="1500" dirty="0" smtClean="0">
                <a:solidFill>
                  <a:srgbClr val="0070C0"/>
                </a:solidFill>
              </a:rPr>
              <a:t>ESS and LTH;</a:t>
            </a:r>
          </a:p>
        </p:txBody>
      </p:sp>
      <p:pic>
        <p:nvPicPr>
          <p:cNvPr id="4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0049" y="1309480"/>
            <a:ext cx="1956655" cy="2610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1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9" t="6711" r="6141" b="6031"/>
          <a:stretch/>
        </p:blipFill>
        <p:spPr bwMode="auto">
          <a:xfrm>
            <a:off x="93023" y="2468600"/>
            <a:ext cx="4333147" cy="2202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16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0" t="5778" r="5788" b="6676"/>
          <a:stretch/>
        </p:blipFill>
        <p:spPr bwMode="auto">
          <a:xfrm>
            <a:off x="93023" y="4680593"/>
            <a:ext cx="4333147" cy="213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14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1" t="30355" r="6131" b="6391"/>
          <a:stretch/>
        </p:blipFill>
        <p:spPr bwMode="auto">
          <a:xfrm>
            <a:off x="33755" y="1474215"/>
            <a:ext cx="4392415" cy="994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1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4437" y="1309481"/>
            <a:ext cx="3055612" cy="1610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1120319" y="1762168"/>
            <a:ext cx="11128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Pulse (1kV)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00288" y="2524585"/>
            <a:ext cx="14145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AC line voltage</a:t>
            </a: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456472" y="2982034"/>
            <a:ext cx="1419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AC line current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66789" y="4135920"/>
            <a:ext cx="39168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6213" indent="-107950">
              <a:buFontTx/>
              <a:buChar char="-"/>
            </a:pPr>
            <a:r>
              <a:rPr lang="en-US" sz="1200" b="1" dirty="0" smtClean="0">
                <a:solidFill>
                  <a:srgbClr val="7030A0"/>
                </a:solidFill>
              </a:rPr>
              <a:t>Unitary power factor;</a:t>
            </a:r>
          </a:p>
          <a:p>
            <a:pPr marL="176213" indent="-107950">
              <a:buFontTx/>
              <a:buChar char="-"/>
            </a:pPr>
            <a:r>
              <a:rPr lang="en-US" sz="1200" b="1" dirty="0" smtClean="0">
                <a:solidFill>
                  <a:srgbClr val="7030A0"/>
                </a:solidFill>
              </a:rPr>
              <a:t>Sinusoidal line current, constant amplitude -&gt; No flicker</a:t>
            </a:r>
            <a:endParaRPr lang="en-US" sz="1200" b="1" dirty="0">
              <a:solidFill>
                <a:srgbClr val="7030A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14069" y="4714498"/>
            <a:ext cx="2084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Capacitor bank voltage</a:t>
            </a: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88320" y="5574322"/>
            <a:ext cx="28426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Capacitor bank charging current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77007" y="6119435"/>
            <a:ext cx="44652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6213" indent="-107950">
              <a:buFontTx/>
              <a:buChar char="-"/>
            </a:pPr>
            <a:r>
              <a:rPr lang="en-US" sz="1200" b="1" dirty="0" smtClean="0">
                <a:solidFill>
                  <a:srgbClr val="7030A0"/>
                </a:solidFill>
              </a:rPr>
              <a:t>Charging current adapted as an inversed function of the voltage;</a:t>
            </a:r>
          </a:p>
          <a:p>
            <a:pPr marL="176213" indent="-107950">
              <a:buFontTx/>
              <a:buChar char="-"/>
            </a:pPr>
            <a:r>
              <a:rPr lang="en-US" sz="1200" b="1" dirty="0" smtClean="0">
                <a:solidFill>
                  <a:srgbClr val="7030A0"/>
                </a:solidFill>
              </a:rPr>
              <a:t>Constant power flow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891855" y="5799955"/>
            <a:ext cx="17614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Automatic start-up sequence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(state machine)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002428" y="1186106"/>
            <a:ext cx="3234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Controls &amp; Human Machine Interface (</a:t>
            </a:r>
            <a:r>
              <a:rPr lang="en-US" sz="1600" dirty="0" err="1" smtClean="0">
                <a:solidFill>
                  <a:srgbClr val="FF0000"/>
                </a:solidFill>
              </a:rPr>
              <a:t>labview</a:t>
            </a:r>
            <a:r>
              <a:rPr lang="en-US" sz="1600" dirty="0" smtClean="0">
                <a:solidFill>
                  <a:srgbClr val="FF0000"/>
                </a:solidFill>
              </a:rPr>
              <a:t>)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170427" y="3900429"/>
            <a:ext cx="18796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Part I - Low voltage power converter stage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72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62466" y="313581"/>
            <a:ext cx="6087534" cy="7686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200" b="1" i="0" u="none" kern="1200">
                <a:solidFill>
                  <a:srgbClr val="006585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25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General architecture of a RF source</a:t>
            </a:r>
          </a:p>
          <a:p>
            <a:pPr algn="l"/>
            <a:r>
              <a:rPr lang="en-US" sz="25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- Schematics and main components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C62C7-F79B-CD4A-A5DF-5683BBEC4A65}" type="slidenum">
              <a:rPr lang="sv-SE" smtClean="0">
                <a:latin typeface="Calibri"/>
              </a:rPr>
              <a:pPr/>
              <a:t>2</a:t>
            </a:fld>
            <a:endParaRPr lang="sv-SE">
              <a:latin typeface="Calibri"/>
            </a:endParaRPr>
          </a:p>
        </p:txBody>
      </p:sp>
      <p:pic>
        <p:nvPicPr>
          <p:cNvPr id="4" name="Picture 4" descr="416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94039" flipH="1">
            <a:off x="7525336" y="3040919"/>
            <a:ext cx="1838369" cy="80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8444520" y="1835624"/>
            <a:ext cx="0" cy="269403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 rot="16200000">
            <a:off x="7929774" y="1793163"/>
            <a:ext cx="130971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>
                <a:solidFill>
                  <a:srgbClr val="FF0000"/>
                </a:solidFill>
              </a:rPr>
              <a:t>Particle beam</a:t>
            </a:r>
            <a:endParaRPr lang="en-GB" sz="15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78091" y="3911590"/>
            <a:ext cx="524933" cy="186267"/>
          </a:xfrm>
          <a:prstGeom prst="rect">
            <a:avLst/>
          </a:prstGeom>
          <a:solidFill>
            <a:srgbClr val="FFCC00"/>
          </a:solidFill>
          <a:ln w="57150">
            <a:solidFill>
              <a:srgbClr val="EAC00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736600" y="2997196"/>
            <a:ext cx="1049867" cy="115993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 smtClean="0"/>
              <a:t>1</a:t>
            </a:r>
            <a:endParaRPr lang="en-GB" sz="1500" b="1" dirty="0"/>
          </a:p>
        </p:txBody>
      </p:sp>
      <p:sp>
        <p:nvSpPr>
          <p:cNvPr id="11" name="Rectangle 10"/>
          <p:cNvSpPr/>
          <p:nvPr/>
        </p:nvSpPr>
        <p:spPr>
          <a:xfrm>
            <a:off x="2336799" y="2997196"/>
            <a:ext cx="406400" cy="115993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 cap="flat"/>
          <a:effectLst>
            <a:outerShdw blurRad="40000" dist="23000" dir="5400000" rotWithShape="0">
              <a:srgbClr val="000000">
                <a:alpha val="35000"/>
              </a:srgb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2786583" y="3191929"/>
            <a:ext cx="921321" cy="304800"/>
          </a:xfrm>
          <a:prstGeom prst="rect">
            <a:avLst/>
          </a:prstGeom>
          <a:solidFill>
            <a:srgbClr val="92D050"/>
          </a:solidFill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4319516" y="3191929"/>
            <a:ext cx="1429351" cy="304800"/>
          </a:xfrm>
          <a:prstGeom prst="rect">
            <a:avLst/>
          </a:prstGeom>
          <a:solidFill>
            <a:srgbClr val="92D050"/>
          </a:solidFill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5469467" y="3496728"/>
            <a:ext cx="279400" cy="355601"/>
          </a:xfrm>
          <a:prstGeom prst="rect">
            <a:avLst/>
          </a:prstGeom>
          <a:solidFill>
            <a:srgbClr val="92D050"/>
          </a:solidFill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5469467" y="3852329"/>
            <a:ext cx="2208624" cy="304800"/>
          </a:xfrm>
          <a:prstGeom prst="rect">
            <a:avLst/>
          </a:prstGeom>
          <a:solidFill>
            <a:srgbClr val="92D050"/>
          </a:solidFill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GB" dirty="0"/>
          </a:p>
        </p:txBody>
      </p:sp>
      <p:cxnSp>
        <p:nvCxnSpPr>
          <p:cNvPr id="22" name="Straight Connector 21"/>
          <p:cNvCxnSpPr>
            <a:stCxn id="10" idx="1"/>
          </p:cNvCxnSpPr>
          <p:nvPr/>
        </p:nvCxnSpPr>
        <p:spPr>
          <a:xfrm flipH="1" flipV="1">
            <a:off x="262466" y="3577162"/>
            <a:ext cx="474134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1786467" y="2819397"/>
            <a:ext cx="753532" cy="287870"/>
            <a:chOff x="1786467" y="2819397"/>
            <a:chExt cx="753532" cy="287870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1786467" y="3107267"/>
              <a:ext cx="3048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091267" y="2819397"/>
              <a:ext cx="44873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endCxn id="11" idx="0"/>
            </p:cNvCxnSpPr>
            <p:nvPr/>
          </p:nvCxnSpPr>
          <p:spPr>
            <a:xfrm>
              <a:off x="2539999" y="2819397"/>
              <a:ext cx="0" cy="17779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2091267" y="2827863"/>
              <a:ext cx="0" cy="27940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 flipV="1">
            <a:off x="1786467" y="4025898"/>
            <a:ext cx="753532" cy="287870"/>
            <a:chOff x="1786467" y="2819397"/>
            <a:chExt cx="753532" cy="287870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1786467" y="3107267"/>
              <a:ext cx="3048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2091267" y="2819397"/>
              <a:ext cx="44873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2539999" y="2819397"/>
              <a:ext cx="0" cy="17779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2091267" y="2827863"/>
              <a:ext cx="0" cy="27940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2091267" y="400472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+</a:t>
            </a:r>
            <a:endParaRPr lang="en-GB" dirty="0"/>
          </a:p>
        </p:txBody>
      </p:sp>
      <p:sp>
        <p:nvSpPr>
          <p:cNvPr id="40" name="TextBox 39"/>
          <p:cNvSpPr txBox="1"/>
          <p:nvPr/>
        </p:nvSpPr>
        <p:spPr>
          <a:xfrm>
            <a:off x="2113709" y="272363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-</a:t>
            </a:r>
            <a:endParaRPr lang="en-GB" dirty="0"/>
          </a:p>
        </p:txBody>
      </p:sp>
      <p:grpSp>
        <p:nvGrpSpPr>
          <p:cNvPr id="57" name="Group 56"/>
          <p:cNvGrpSpPr/>
          <p:nvPr/>
        </p:nvGrpSpPr>
        <p:grpSpPr>
          <a:xfrm>
            <a:off x="2490250" y="4191538"/>
            <a:ext cx="296333" cy="240639"/>
            <a:chOff x="2904067" y="5300133"/>
            <a:chExt cx="296333" cy="337862"/>
          </a:xfrm>
        </p:grpSpPr>
        <p:cxnSp>
          <p:nvCxnSpPr>
            <p:cNvPr id="42" name="Straight Connector 41"/>
            <p:cNvCxnSpPr/>
            <p:nvPr/>
          </p:nvCxnSpPr>
          <p:spPr>
            <a:xfrm>
              <a:off x="2904067" y="5469467"/>
              <a:ext cx="186266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3090333" y="5300133"/>
              <a:ext cx="0" cy="287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3090333" y="5300133"/>
              <a:ext cx="110067" cy="9313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3090333" y="5393266"/>
              <a:ext cx="110067" cy="7620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3090332" y="5478081"/>
              <a:ext cx="110067" cy="7620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3090331" y="5561794"/>
              <a:ext cx="110067" cy="7620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Rectangle 57"/>
          <p:cNvSpPr/>
          <p:nvPr/>
        </p:nvSpPr>
        <p:spPr>
          <a:xfrm>
            <a:off x="3870278" y="2384174"/>
            <a:ext cx="279400" cy="660400"/>
          </a:xfrm>
          <a:prstGeom prst="rect">
            <a:avLst/>
          </a:prstGeom>
          <a:solidFill>
            <a:srgbClr val="92D050"/>
          </a:solidFill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GB" dirty="0"/>
          </a:p>
        </p:txBody>
      </p:sp>
      <p:sp>
        <p:nvSpPr>
          <p:cNvPr id="13" name="Oval 12"/>
          <p:cNvSpPr/>
          <p:nvPr/>
        </p:nvSpPr>
        <p:spPr>
          <a:xfrm>
            <a:off x="3643604" y="3005467"/>
            <a:ext cx="726807" cy="728643"/>
          </a:xfrm>
          <a:prstGeom prst="ellipse">
            <a:avLst/>
          </a:prstGeom>
          <a:solidFill>
            <a:srgbClr val="FF5050"/>
          </a:solidFill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GB" dirty="0"/>
          </a:p>
        </p:txBody>
      </p:sp>
      <p:cxnSp>
        <p:nvCxnSpPr>
          <p:cNvPr id="60" name="Straight Connector 59"/>
          <p:cNvCxnSpPr/>
          <p:nvPr/>
        </p:nvCxnSpPr>
        <p:spPr>
          <a:xfrm>
            <a:off x="262466" y="2654490"/>
            <a:ext cx="0" cy="17469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5" name="Group 64"/>
          <p:cNvGrpSpPr/>
          <p:nvPr/>
        </p:nvGrpSpPr>
        <p:grpSpPr>
          <a:xfrm>
            <a:off x="348017" y="3462856"/>
            <a:ext cx="302525" cy="221914"/>
            <a:chOff x="395785" y="3462856"/>
            <a:chExt cx="302525" cy="221914"/>
          </a:xfrm>
        </p:grpSpPr>
        <p:cxnSp>
          <p:nvCxnSpPr>
            <p:cNvPr id="62" name="Straight Connector 61"/>
            <p:cNvCxnSpPr/>
            <p:nvPr/>
          </p:nvCxnSpPr>
          <p:spPr>
            <a:xfrm flipH="1">
              <a:off x="395785" y="3462857"/>
              <a:ext cx="103748" cy="215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H="1">
              <a:off x="499533" y="3462856"/>
              <a:ext cx="103748" cy="215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H="1">
              <a:off x="594562" y="3469555"/>
              <a:ext cx="103748" cy="2152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TextBox 65"/>
          <p:cNvSpPr txBox="1"/>
          <p:nvPr/>
        </p:nvSpPr>
        <p:spPr>
          <a:xfrm rot="16200000">
            <a:off x="737320" y="1823713"/>
            <a:ext cx="9336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rgbClr val="FF0000"/>
                </a:solidFill>
              </a:rPr>
              <a:t>Electrical network</a:t>
            </a:r>
            <a:endParaRPr lang="en-GB" sz="1500" b="1" dirty="0">
              <a:solidFill>
                <a:srgbClr val="FF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 rot="16200000">
            <a:off x="7635297" y="2377042"/>
            <a:ext cx="93368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rgbClr val="FF0000"/>
                </a:solidFill>
              </a:rPr>
              <a:t>RF cavity</a:t>
            </a:r>
            <a:endParaRPr lang="en-GB" sz="1500" b="1" dirty="0">
              <a:solidFill>
                <a:srgbClr val="FF000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" y="4445828"/>
            <a:ext cx="9144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1- Modulator (HV power supply)</a:t>
            </a:r>
          </a:p>
          <a:p>
            <a:r>
              <a:rPr lang="en-US" sz="1500" dirty="0" smtClean="0"/>
              <a:t>- Converts the electric power from a standard AC network into High Voltage (HV), either DC (Direct Current) or pulsed, depending on the accelerator duty-cycle (i.e. beam “on” versus beam “off” time) ;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2- RF amplifier (generator)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Converts electrical power into RF power, by amplifying a low power input RF signal (RF signal in) into a large power electromagnetic wave (RF power out);</a:t>
            </a:r>
          </a:p>
          <a:p>
            <a:endParaRPr lang="en-US" b="1" dirty="0" smtClean="0">
              <a:solidFill>
                <a:srgbClr val="00B050"/>
              </a:solidFill>
            </a:endParaRPr>
          </a:p>
          <a:p>
            <a:r>
              <a:rPr lang="en-US" b="1" dirty="0" smtClean="0">
                <a:solidFill>
                  <a:srgbClr val="00B050"/>
                </a:solidFill>
              </a:rPr>
              <a:t>3- Waveguides;   </a:t>
            </a:r>
            <a:r>
              <a:rPr lang="en-US" b="1" dirty="0" smtClean="0">
                <a:solidFill>
                  <a:srgbClr val="FF0000"/>
                </a:solidFill>
              </a:rPr>
              <a:t>4- circulator;</a:t>
            </a:r>
            <a:r>
              <a:rPr lang="en-US" dirty="0" smtClean="0"/>
              <a:t>    </a:t>
            </a:r>
            <a:r>
              <a:rPr lang="en-US" b="1" dirty="0" smtClean="0">
                <a:solidFill>
                  <a:srgbClr val="7030A0"/>
                </a:solidFill>
              </a:rPr>
              <a:t>5- RF load;</a:t>
            </a:r>
            <a:r>
              <a:rPr lang="en-US" dirty="0" smtClean="0"/>
              <a:t>     </a:t>
            </a:r>
            <a:r>
              <a:rPr lang="en-US" b="1" dirty="0" smtClean="0">
                <a:solidFill>
                  <a:srgbClr val="FFC000"/>
                </a:solidFill>
              </a:rPr>
              <a:t>6- power coupler;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2091267" y="2496232"/>
            <a:ext cx="4138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/>
              <a:t>HV</a:t>
            </a:r>
            <a:endParaRPr lang="en-GB" sz="1500" dirty="0"/>
          </a:p>
        </p:txBody>
      </p:sp>
      <p:sp>
        <p:nvSpPr>
          <p:cNvPr id="71" name="TextBox 70"/>
          <p:cNvSpPr txBox="1"/>
          <p:nvPr/>
        </p:nvSpPr>
        <p:spPr>
          <a:xfrm>
            <a:off x="2743199" y="2259744"/>
            <a:ext cx="68696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RF power out</a:t>
            </a:r>
            <a:endParaRPr lang="en-GB" sz="1500" dirty="0"/>
          </a:p>
        </p:txBody>
      </p:sp>
      <p:cxnSp>
        <p:nvCxnSpPr>
          <p:cNvPr id="73" name="Straight Arrow Connector 72"/>
          <p:cNvCxnSpPr/>
          <p:nvPr/>
        </p:nvCxnSpPr>
        <p:spPr>
          <a:xfrm>
            <a:off x="2610597" y="3344329"/>
            <a:ext cx="393345" cy="0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2932420" y="3608589"/>
            <a:ext cx="66760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RF signal in</a:t>
            </a:r>
            <a:endParaRPr lang="en-GB" sz="1500" dirty="0"/>
          </a:p>
        </p:txBody>
      </p:sp>
      <p:cxnSp>
        <p:nvCxnSpPr>
          <p:cNvPr id="75" name="Straight Arrow Connector 74"/>
          <p:cNvCxnSpPr/>
          <p:nvPr/>
        </p:nvCxnSpPr>
        <p:spPr>
          <a:xfrm flipH="1">
            <a:off x="2583383" y="4002926"/>
            <a:ext cx="374054" cy="7"/>
          </a:xfrm>
          <a:prstGeom prst="straightConnector1">
            <a:avLst/>
          </a:prstGeom>
          <a:ln w="127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223568" y="2674031"/>
            <a:ext cx="39645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/>
              <a:t>AC</a:t>
            </a:r>
            <a:endParaRPr lang="en-GB" sz="1500" dirty="0"/>
          </a:p>
        </p:txBody>
      </p:sp>
      <p:cxnSp>
        <p:nvCxnSpPr>
          <p:cNvPr id="80" name="Straight Arrow Connector 79"/>
          <p:cNvCxnSpPr/>
          <p:nvPr/>
        </p:nvCxnSpPr>
        <p:spPr>
          <a:xfrm>
            <a:off x="3370997" y="3344329"/>
            <a:ext cx="22902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4599295" y="3347231"/>
            <a:ext cx="22902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>
            <a:off x="6020937" y="4008328"/>
            <a:ext cx="22902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8082406" y="3998411"/>
            <a:ext cx="22902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5602280" y="3395262"/>
            <a:ext cx="0" cy="2133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7210566" y="3998411"/>
            <a:ext cx="22902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V="1">
            <a:off x="3993360" y="2414056"/>
            <a:ext cx="0" cy="1955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Freeform 93"/>
          <p:cNvSpPr/>
          <p:nvPr/>
        </p:nvSpPr>
        <p:spPr>
          <a:xfrm flipV="1">
            <a:off x="3778620" y="3401342"/>
            <a:ext cx="429480" cy="199932"/>
          </a:xfrm>
          <a:custGeom>
            <a:avLst/>
            <a:gdLst>
              <a:gd name="connsiteX0" fmla="*/ 0 w 716508"/>
              <a:gd name="connsiteY0" fmla="*/ 389093 h 399864"/>
              <a:gd name="connsiteX1" fmla="*/ 68239 w 716508"/>
              <a:gd name="connsiteY1" fmla="*/ 204848 h 399864"/>
              <a:gd name="connsiteX2" fmla="*/ 177421 w 716508"/>
              <a:gd name="connsiteY2" fmla="*/ 68371 h 399864"/>
              <a:gd name="connsiteX3" fmla="*/ 334371 w 716508"/>
              <a:gd name="connsiteY3" fmla="*/ 132 h 399864"/>
              <a:gd name="connsiteX4" fmla="*/ 532263 w 716508"/>
              <a:gd name="connsiteY4" fmla="*/ 54723 h 399864"/>
              <a:gd name="connsiteX5" fmla="*/ 634621 w 716508"/>
              <a:gd name="connsiteY5" fmla="*/ 177553 h 399864"/>
              <a:gd name="connsiteX6" fmla="*/ 702860 w 716508"/>
              <a:gd name="connsiteY6" fmla="*/ 382269 h 399864"/>
              <a:gd name="connsiteX7" fmla="*/ 716508 w 716508"/>
              <a:gd name="connsiteY7" fmla="*/ 375445 h 399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6508" h="399864">
                <a:moveTo>
                  <a:pt x="0" y="389093"/>
                </a:moveTo>
                <a:cubicBezTo>
                  <a:pt x="19334" y="323697"/>
                  <a:pt x="38669" y="258302"/>
                  <a:pt x="68239" y="204848"/>
                </a:cubicBezTo>
                <a:cubicBezTo>
                  <a:pt x="97809" y="151394"/>
                  <a:pt x="133066" y="102490"/>
                  <a:pt x="177421" y="68371"/>
                </a:cubicBezTo>
                <a:cubicBezTo>
                  <a:pt x="221776" y="34252"/>
                  <a:pt x="275231" y="2407"/>
                  <a:pt x="334371" y="132"/>
                </a:cubicBezTo>
                <a:cubicBezTo>
                  <a:pt x="393511" y="-2143"/>
                  <a:pt x="482221" y="25153"/>
                  <a:pt x="532263" y="54723"/>
                </a:cubicBezTo>
                <a:cubicBezTo>
                  <a:pt x="582305" y="84293"/>
                  <a:pt x="606188" y="122962"/>
                  <a:pt x="634621" y="177553"/>
                </a:cubicBezTo>
                <a:cubicBezTo>
                  <a:pt x="663054" y="232144"/>
                  <a:pt x="689212" y="349287"/>
                  <a:pt x="702860" y="382269"/>
                </a:cubicBezTo>
                <a:cubicBezTo>
                  <a:pt x="716508" y="415251"/>
                  <a:pt x="716508" y="395348"/>
                  <a:pt x="716508" y="375445"/>
                </a:cubicBezTo>
              </a:path>
            </a:pathLst>
          </a:custGeom>
          <a:noFill/>
          <a:ln w="38100">
            <a:tailEnd type="stealt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6" name="Straight Arrow Connector 95"/>
          <p:cNvCxnSpPr/>
          <p:nvPr/>
        </p:nvCxnSpPr>
        <p:spPr>
          <a:xfrm flipH="1">
            <a:off x="2676516" y="2967565"/>
            <a:ext cx="255905" cy="376764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0" name="Picture 9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94"/>
          <a:stretch/>
        </p:blipFill>
        <p:spPr>
          <a:xfrm>
            <a:off x="80977" y="1601325"/>
            <a:ext cx="867542" cy="998777"/>
          </a:xfrm>
          <a:prstGeom prst="rect">
            <a:avLst/>
          </a:prstGeom>
        </p:spPr>
      </p:pic>
      <p:sp>
        <p:nvSpPr>
          <p:cNvPr id="101" name="Isosceles Triangle 100"/>
          <p:cNvSpPr/>
          <p:nvPr/>
        </p:nvSpPr>
        <p:spPr>
          <a:xfrm>
            <a:off x="3640697" y="1498865"/>
            <a:ext cx="772995" cy="856218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GB" dirty="0"/>
          </a:p>
        </p:txBody>
      </p:sp>
      <p:sp>
        <p:nvSpPr>
          <p:cNvPr id="61" name="TextBox 60"/>
          <p:cNvSpPr txBox="1"/>
          <p:nvPr/>
        </p:nvSpPr>
        <p:spPr>
          <a:xfrm>
            <a:off x="4549903" y="1498865"/>
            <a:ext cx="35453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Modulators are HV power supplies that feed the RF amplifiers.</a:t>
            </a:r>
          </a:p>
          <a:p>
            <a:r>
              <a:rPr lang="en-GB" b="1" dirty="0" smtClean="0"/>
              <a:t>- RF amplifiers are therefore the loads of modulators</a:t>
            </a:r>
            <a:endParaRPr lang="en-GB" b="1" dirty="0"/>
          </a:p>
        </p:txBody>
      </p:sp>
      <p:sp>
        <p:nvSpPr>
          <p:cNvPr id="2" name="Oval 1"/>
          <p:cNvSpPr/>
          <p:nvPr/>
        </p:nvSpPr>
        <p:spPr>
          <a:xfrm>
            <a:off x="451765" y="2699193"/>
            <a:ext cx="1639502" cy="1830463"/>
          </a:xfrm>
          <a:prstGeom prst="ellipse">
            <a:avLst/>
          </a:prstGeom>
          <a:noFill/>
          <a:ln w="38100">
            <a:solidFill>
              <a:srgbClr val="66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 rot="7159293">
            <a:off x="1309764" y="1935738"/>
            <a:ext cx="1249540" cy="572917"/>
          </a:xfrm>
          <a:prstGeom prst="rightArrow">
            <a:avLst/>
          </a:prstGeom>
          <a:solidFill>
            <a:srgbClr val="9999FF"/>
          </a:solidFill>
          <a:ln w="38100">
            <a:solidFill>
              <a:srgbClr val="66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58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8593104" y="6572250"/>
            <a:ext cx="54064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fld id="{302F92E4-FECD-4697-BCEA-8CDB2F2F9850}" type="slidenum">
              <a:rPr lang="pt-PT" sz="1200">
                <a:solidFill>
                  <a:srgbClr val="91581F"/>
                </a:solidFill>
                <a:latin typeface="Franklin Gothic Book" pitchFamily="32" charset="0"/>
              </a:rPr>
              <a:pPr algn="ctr" eaLnBrk="1" hangingPunct="1">
                <a:buClrTx/>
                <a:buFontTx/>
                <a:buNone/>
              </a:pPr>
              <a:t>20</a:t>
            </a:fld>
            <a:endParaRPr lang="pt-PT" sz="1200">
              <a:solidFill>
                <a:srgbClr val="91581F"/>
              </a:solidFill>
              <a:latin typeface="Franklin Gothic Book" pitchFamily="32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grpSp>
        <p:nvGrpSpPr>
          <p:cNvPr id="4" name="Group 3"/>
          <p:cNvGrpSpPr/>
          <p:nvPr/>
        </p:nvGrpSpPr>
        <p:grpSpPr>
          <a:xfrm>
            <a:off x="1677443" y="1744134"/>
            <a:ext cx="5798467" cy="4299484"/>
            <a:chOff x="1677443" y="1286934"/>
            <a:chExt cx="5798467" cy="4299484"/>
          </a:xfrm>
        </p:grpSpPr>
        <p:grpSp>
          <p:nvGrpSpPr>
            <p:cNvPr id="5" name="Group 4"/>
            <p:cNvGrpSpPr/>
            <p:nvPr/>
          </p:nvGrpSpPr>
          <p:grpSpPr>
            <a:xfrm>
              <a:off x="1677443" y="3212389"/>
              <a:ext cx="2774279" cy="2374029"/>
              <a:chOff x="1237159" y="3364795"/>
              <a:chExt cx="2774279" cy="2374029"/>
            </a:xfrm>
          </p:grpSpPr>
          <p:cxnSp>
            <p:nvCxnSpPr>
              <p:cNvPr id="71" name="Straight Connector 70"/>
              <p:cNvCxnSpPr/>
              <p:nvPr/>
            </p:nvCxnSpPr>
            <p:spPr>
              <a:xfrm>
                <a:off x="1549226" y="3364796"/>
                <a:ext cx="2462212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>
                <a:endCxn id="110" idx="0"/>
              </p:cNvCxnSpPr>
              <p:nvPr/>
            </p:nvCxnSpPr>
            <p:spPr>
              <a:xfrm>
                <a:off x="1691042" y="3364796"/>
                <a:ext cx="0" cy="18344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3" name="Group 72"/>
              <p:cNvGrpSpPr/>
              <p:nvPr/>
            </p:nvGrpSpPr>
            <p:grpSpPr>
              <a:xfrm>
                <a:off x="1597908" y="3548241"/>
                <a:ext cx="186267" cy="321734"/>
                <a:chOff x="3691467" y="2379133"/>
                <a:chExt cx="334432" cy="482601"/>
              </a:xfrm>
            </p:grpSpPr>
            <p:sp>
              <p:nvSpPr>
                <p:cNvPr id="110" name="Oval 109"/>
                <p:cNvSpPr/>
                <p:nvPr/>
              </p:nvSpPr>
              <p:spPr>
                <a:xfrm>
                  <a:off x="3691467" y="2379133"/>
                  <a:ext cx="334432" cy="321734"/>
                </a:xfrm>
                <a:prstGeom prst="ellipse">
                  <a:avLst/>
                </a:prstGeom>
                <a:no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Oval 110"/>
                <p:cNvSpPr/>
                <p:nvPr/>
              </p:nvSpPr>
              <p:spPr>
                <a:xfrm>
                  <a:off x="3691467" y="2540000"/>
                  <a:ext cx="334432" cy="321734"/>
                </a:xfrm>
                <a:prstGeom prst="ellipse">
                  <a:avLst/>
                </a:prstGeom>
                <a:no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74" name="Straight Arrow Connector 73"/>
              <p:cNvCxnSpPr/>
              <p:nvPr/>
            </p:nvCxnSpPr>
            <p:spPr>
              <a:xfrm flipH="1">
                <a:off x="1691042" y="3869975"/>
                <a:ext cx="1" cy="32878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>
                <a:endCxn id="108" idx="0"/>
              </p:cNvCxnSpPr>
              <p:nvPr/>
            </p:nvCxnSpPr>
            <p:spPr>
              <a:xfrm>
                <a:off x="2086864" y="3364796"/>
                <a:ext cx="0" cy="18344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6" name="Group 75"/>
              <p:cNvGrpSpPr/>
              <p:nvPr/>
            </p:nvGrpSpPr>
            <p:grpSpPr>
              <a:xfrm>
                <a:off x="1993730" y="3548241"/>
                <a:ext cx="186267" cy="321734"/>
                <a:chOff x="3691467" y="2379133"/>
                <a:chExt cx="334432" cy="482601"/>
              </a:xfrm>
            </p:grpSpPr>
            <p:sp>
              <p:nvSpPr>
                <p:cNvPr id="108" name="Oval 107"/>
                <p:cNvSpPr/>
                <p:nvPr/>
              </p:nvSpPr>
              <p:spPr>
                <a:xfrm>
                  <a:off x="3691467" y="2379133"/>
                  <a:ext cx="334432" cy="321734"/>
                </a:xfrm>
                <a:prstGeom prst="ellipse">
                  <a:avLst/>
                </a:prstGeom>
                <a:no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Oval 108"/>
                <p:cNvSpPr/>
                <p:nvPr/>
              </p:nvSpPr>
              <p:spPr>
                <a:xfrm>
                  <a:off x="3691467" y="2540000"/>
                  <a:ext cx="334432" cy="321734"/>
                </a:xfrm>
                <a:prstGeom prst="ellipse">
                  <a:avLst/>
                </a:prstGeom>
                <a:no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77" name="Straight Arrow Connector 76"/>
              <p:cNvCxnSpPr/>
              <p:nvPr/>
            </p:nvCxnSpPr>
            <p:spPr>
              <a:xfrm flipH="1">
                <a:off x="2086864" y="3869975"/>
                <a:ext cx="1" cy="32878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>
                <a:endCxn id="106" idx="0"/>
              </p:cNvCxnSpPr>
              <p:nvPr/>
            </p:nvCxnSpPr>
            <p:spPr>
              <a:xfrm>
                <a:off x="2529242" y="3364795"/>
                <a:ext cx="0" cy="18344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9" name="Group 78"/>
              <p:cNvGrpSpPr/>
              <p:nvPr/>
            </p:nvGrpSpPr>
            <p:grpSpPr>
              <a:xfrm>
                <a:off x="2436108" y="3548240"/>
                <a:ext cx="186267" cy="321734"/>
                <a:chOff x="3691467" y="2379133"/>
                <a:chExt cx="334432" cy="482601"/>
              </a:xfrm>
            </p:grpSpPr>
            <p:sp>
              <p:nvSpPr>
                <p:cNvPr id="106" name="Oval 105"/>
                <p:cNvSpPr/>
                <p:nvPr/>
              </p:nvSpPr>
              <p:spPr>
                <a:xfrm>
                  <a:off x="3691467" y="2379133"/>
                  <a:ext cx="334432" cy="321734"/>
                </a:xfrm>
                <a:prstGeom prst="ellipse">
                  <a:avLst/>
                </a:prstGeom>
                <a:no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7" name="Oval 106"/>
                <p:cNvSpPr/>
                <p:nvPr/>
              </p:nvSpPr>
              <p:spPr>
                <a:xfrm>
                  <a:off x="3691467" y="2540000"/>
                  <a:ext cx="334432" cy="321734"/>
                </a:xfrm>
                <a:prstGeom prst="ellipse">
                  <a:avLst/>
                </a:prstGeom>
                <a:no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80" name="Straight Arrow Connector 79"/>
              <p:cNvCxnSpPr/>
              <p:nvPr/>
            </p:nvCxnSpPr>
            <p:spPr>
              <a:xfrm flipH="1">
                <a:off x="2529242" y="3869974"/>
                <a:ext cx="1" cy="32878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>
                <a:endCxn id="104" idx="0"/>
              </p:cNvCxnSpPr>
              <p:nvPr/>
            </p:nvCxnSpPr>
            <p:spPr>
              <a:xfrm>
                <a:off x="2865792" y="3364796"/>
                <a:ext cx="0" cy="18344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2" name="Group 81"/>
              <p:cNvGrpSpPr/>
              <p:nvPr/>
            </p:nvGrpSpPr>
            <p:grpSpPr>
              <a:xfrm>
                <a:off x="2772658" y="3548241"/>
                <a:ext cx="186267" cy="321734"/>
                <a:chOff x="3691467" y="2379133"/>
                <a:chExt cx="334432" cy="482601"/>
              </a:xfrm>
            </p:grpSpPr>
            <p:sp>
              <p:nvSpPr>
                <p:cNvPr id="104" name="Oval 103"/>
                <p:cNvSpPr/>
                <p:nvPr/>
              </p:nvSpPr>
              <p:spPr>
                <a:xfrm>
                  <a:off x="3691467" y="2379133"/>
                  <a:ext cx="334432" cy="321734"/>
                </a:xfrm>
                <a:prstGeom prst="ellipse">
                  <a:avLst/>
                </a:prstGeom>
                <a:no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5" name="Oval 104"/>
                <p:cNvSpPr/>
                <p:nvPr/>
              </p:nvSpPr>
              <p:spPr>
                <a:xfrm>
                  <a:off x="3691467" y="2540000"/>
                  <a:ext cx="334432" cy="321734"/>
                </a:xfrm>
                <a:prstGeom prst="ellipse">
                  <a:avLst/>
                </a:prstGeom>
                <a:no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83" name="Straight Arrow Connector 82"/>
              <p:cNvCxnSpPr/>
              <p:nvPr/>
            </p:nvCxnSpPr>
            <p:spPr>
              <a:xfrm flipH="1">
                <a:off x="2865792" y="3869975"/>
                <a:ext cx="1" cy="32878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>
                <a:endCxn id="102" idx="0"/>
              </p:cNvCxnSpPr>
              <p:nvPr/>
            </p:nvCxnSpPr>
            <p:spPr>
              <a:xfrm>
                <a:off x="3415065" y="3366912"/>
                <a:ext cx="0" cy="18344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5" name="Group 84"/>
              <p:cNvGrpSpPr/>
              <p:nvPr/>
            </p:nvGrpSpPr>
            <p:grpSpPr>
              <a:xfrm>
                <a:off x="3321931" y="3550357"/>
                <a:ext cx="186267" cy="321734"/>
                <a:chOff x="3691467" y="2379133"/>
                <a:chExt cx="334432" cy="482601"/>
              </a:xfrm>
            </p:grpSpPr>
            <p:sp>
              <p:nvSpPr>
                <p:cNvPr id="102" name="Oval 101"/>
                <p:cNvSpPr/>
                <p:nvPr/>
              </p:nvSpPr>
              <p:spPr>
                <a:xfrm>
                  <a:off x="3691467" y="2379133"/>
                  <a:ext cx="334432" cy="321734"/>
                </a:xfrm>
                <a:prstGeom prst="ellipse">
                  <a:avLst/>
                </a:prstGeom>
                <a:no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3" name="Oval 102"/>
                <p:cNvSpPr/>
                <p:nvPr/>
              </p:nvSpPr>
              <p:spPr>
                <a:xfrm>
                  <a:off x="3691467" y="2540000"/>
                  <a:ext cx="334432" cy="321734"/>
                </a:xfrm>
                <a:prstGeom prst="ellipse">
                  <a:avLst/>
                </a:prstGeom>
                <a:no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86" name="Straight Arrow Connector 85"/>
              <p:cNvCxnSpPr/>
              <p:nvPr/>
            </p:nvCxnSpPr>
            <p:spPr>
              <a:xfrm flipH="1">
                <a:off x="3415065" y="3872091"/>
                <a:ext cx="1" cy="32878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TextBox 86"/>
              <p:cNvSpPr txBox="1"/>
              <p:nvPr/>
            </p:nvSpPr>
            <p:spPr>
              <a:xfrm rot="16200000">
                <a:off x="1172692" y="4717399"/>
                <a:ext cx="131427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err="1" smtClean="0">
                    <a:solidFill>
                      <a:srgbClr val="FF0000"/>
                    </a:solidFill>
                  </a:rPr>
                  <a:t>Cryo</a:t>
                </a:r>
                <a:r>
                  <a:rPr lang="en-US" sz="1200" b="1" dirty="0" smtClean="0">
                    <a:solidFill>
                      <a:srgbClr val="FF0000"/>
                    </a:solidFill>
                  </a:rPr>
                  <a:t> compressors</a:t>
                </a:r>
                <a:endParaRPr lang="en-US" sz="12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 rot="16200000">
                <a:off x="1716170" y="4787249"/>
                <a:ext cx="162615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FF0000"/>
                    </a:solidFill>
                  </a:rPr>
                  <a:t>Beam Instrumentation</a:t>
                </a:r>
                <a:endParaRPr lang="en-US" sz="12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 rot="16200000">
                <a:off x="2074267" y="4787249"/>
                <a:ext cx="152618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FF0000"/>
                    </a:solidFill>
                  </a:rPr>
                  <a:t>Neutron Instruments</a:t>
                </a:r>
                <a:endParaRPr lang="en-US" sz="12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 rot="16200000">
                <a:off x="2826603" y="4590499"/>
                <a:ext cx="11769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7030A0"/>
                    </a:solidFill>
                  </a:rPr>
                  <a:t>Modulators</a:t>
                </a:r>
                <a:endParaRPr lang="en-US" sz="1600" b="1" dirty="0">
                  <a:solidFill>
                    <a:srgbClr val="7030A0"/>
                  </a:solidFill>
                </a:endParaRPr>
              </a:p>
            </p:txBody>
          </p:sp>
          <p:cxnSp>
            <p:nvCxnSpPr>
              <p:cNvPr id="91" name="Straight Connector 90"/>
              <p:cNvCxnSpPr>
                <a:endCxn id="100" idx="0"/>
              </p:cNvCxnSpPr>
              <p:nvPr/>
            </p:nvCxnSpPr>
            <p:spPr>
              <a:xfrm>
                <a:off x="3770664" y="3366912"/>
                <a:ext cx="0" cy="18344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2" name="Group 91"/>
              <p:cNvGrpSpPr/>
              <p:nvPr/>
            </p:nvGrpSpPr>
            <p:grpSpPr>
              <a:xfrm>
                <a:off x="3677530" y="3550357"/>
                <a:ext cx="186267" cy="321734"/>
                <a:chOff x="3691467" y="2379133"/>
                <a:chExt cx="334432" cy="482601"/>
              </a:xfrm>
            </p:grpSpPr>
            <p:sp>
              <p:nvSpPr>
                <p:cNvPr id="100" name="Oval 99"/>
                <p:cNvSpPr/>
                <p:nvPr/>
              </p:nvSpPr>
              <p:spPr>
                <a:xfrm>
                  <a:off x="3691467" y="2379133"/>
                  <a:ext cx="334432" cy="321734"/>
                </a:xfrm>
                <a:prstGeom prst="ellipse">
                  <a:avLst/>
                </a:prstGeom>
                <a:no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1" name="Oval 100"/>
                <p:cNvSpPr/>
                <p:nvPr/>
              </p:nvSpPr>
              <p:spPr>
                <a:xfrm>
                  <a:off x="3691467" y="2540000"/>
                  <a:ext cx="334432" cy="321734"/>
                </a:xfrm>
                <a:prstGeom prst="ellipse">
                  <a:avLst/>
                </a:prstGeom>
                <a:no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93" name="Straight Arrow Connector 92"/>
              <p:cNvCxnSpPr/>
              <p:nvPr/>
            </p:nvCxnSpPr>
            <p:spPr>
              <a:xfrm flipH="1">
                <a:off x="3770664" y="3872091"/>
                <a:ext cx="1" cy="32878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TextBox 93"/>
              <p:cNvSpPr txBox="1"/>
              <p:nvPr/>
            </p:nvSpPr>
            <p:spPr>
              <a:xfrm rot="16200000">
                <a:off x="3185380" y="4590499"/>
                <a:ext cx="11769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7030A0"/>
                    </a:solidFill>
                  </a:rPr>
                  <a:t>Modulators</a:t>
                </a:r>
                <a:endParaRPr lang="en-US" sz="1600" b="1" dirty="0">
                  <a:solidFill>
                    <a:srgbClr val="7030A0"/>
                  </a:solidFill>
                </a:endParaRPr>
              </a:p>
            </p:txBody>
          </p:sp>
          <p:cxnSp>
            <p:nvCxnSpPr>
              <p:cNvPr id="95" name="Straight Connector 94"/>
              <p:cNvCxnSpPr/>
              <p:nvPr/>
            </p:nvCxnSpPr>
            <p:spPr>
              <a:xfrm>
                <a:off x="3450907" y="4017309"/>
                <a:ext cx="319756" cy="0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>
                <a:off x="2529241" y="3998964"/>
                <a:ext cx="319756" cy="0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>
                <a:off x="1741703" y="3998964"/>
                <a:ext cx="319756" cy="0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TextBox 97"/>
              <p:cNvSpPr txBox="1"/>
              <p:nvPr/>
            </p:nvSpPr>
            <p:spPr>
              <a:xfrm>
                <a:off x="2831922" y="3881051"/>
                <a:ext cx="51167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FF0000"/>
                    </a:solidFill>
                  </a:rPr>
                  <a:t>400V</a:t>
                </a:r>
                <a:endParaRPr lang="en-US" sz="12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1237159" y="3897985"/>
                <a:ext cx="51167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FF0000"/>
                    </a:solidFill>
                  </a:rPr>
                  <a:t>400V</a:t>
                </a:r>
                <a:endParaRPr lang="en-US" sz="1200" b="1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6" name="Straight Connector 5"/>
            <p:cNvCxnSpPr/>
            <p:nvPr/>
          </p:nvCxnSpPr>
          <p:spPr>
            <a:xfrm>
              <a:off x="3242576" y="1548691"/>
              <a:ext cx="2827868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Oval 6"/>
            <p:cNvSpPr/>
            <p:nvPr/>
          </p:nvSpPr>
          <p:spPr>
            <a:xfrm>
              <a:off x="4046910" y="2099024"/>
              <a:ext cx="334432" cy="321734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046910" y="2259891"/>
              <a:ext cx="334432" cy="321734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>
              <a:stCxn id="7" idx="0"/>
            </p:cNvCxnSpPr>
            <p:nvPr/>
          </p:nvCxnSpPr>
          <p:spPr>
            <a:xfrm flipV="1">
              <a:off x="4214126" y="1938158"/>
              <a:ext cx="0" cy="16086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>
              <a:stCxn id="8" idx="4"/>
            </p:cNvCxnSpPr>
            <p:nvPr/>
          </p:nvCxnSpPr>
          <p:spPr>
            <a:xfrm>
              <a:off x="4214126" y="2581625"/>
              <a:ext cx="0" cy="22859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4214126" y="1548691"/>
              <a:ext cx="0" cy="16086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4046910" y="1696858"/>
              <a:ext cx="167216" cy="2413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4213068" y="3051524"/>
              <a:ext cx="0" cy="16086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4045852" y="2810224"/>
              <a:ext cx="167216" cy="2413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4912627" y="2109607"/>
              <a:ext cx="334432" cy="321734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4912627" y="2270474"/>
              <a:ext cx="334432" cy="321734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Connector 16"/>
            <p:cNvCxnSpPr>
              <a:stCxn id="15" idx="0"/>
            </p:cNvCxnSpPr>
            <p:nvPr/>
          </p:nvCxnSpPr>
          <p:spPr>
            <a:xfrm flipV="1">
              <a:off x="5079843" y="1948741"/>
              <a:ext cx="0" cy="16086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16" idx="4"/>
            </p:cNvCxnSpPr>
            <p:nvPr/>
          </p:nvCxnSpPr>
          <p:spPr>
            <a:xfrm>
              <a:off x="5079843" y="2592208"/>
              <a:ext cx="0" cy="22859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5079843" y="1559274"/>
              <a:ext cx="0" cy="16086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4912627" y="1707441"/>
              <a:ext cx="167216" cy="2413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5078785" y="3062107"/>
              <a:ext cx="0" cy="14555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4911569" y="2820807"/>
              <a:ext cx="167216" cy="2413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4451722" y="3062107"/>
              <a:ext cx="307976" cy="15028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4420355" y="1286934"/>
              <a:ext cx="6206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140 kV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18478" y="2918456"/>
              <a:ext cx="5421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</a:rPr>
                <a:t>2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0 kV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154882" y="3709806"/>
              <a:ext cx="51167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</a:rPr>
                <a:t>6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00V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  <p:grpSp>
          <p:nvGrpSpPr>
            <p:cNvPr id="27" name="Group 26"/>
            <p:cNvGrpSpPr/>
            <p:nvPr/>
          </p:nvGrpSpPr>
          <p:grpSpPr>
            <a:xfrm flipH="1">
              <a:off x="4538151" y="2906177"/>
              <a:ext cx="2937759" cy="2673395"/>
              <a:chOff x="5250534" y="3051315"/>
              <a:chExt cx="2989118" cy="2673395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>
                <a:off x="5562601" y="3350682"/>
                <a:ext cx="2462212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>
                <a:endCxn id="69" idx="0"/>
              </p:cNvCxnSpPr>
              <p:nvPr/>
            </p:nvCxnSpPr>
            <p:spPr>
              <a:xfrm>
                <a:off x="5704417" y="3350682"/>
                <a:ext cx="0" cy="18344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oup 29"/>
              <p:cNvGrpSpPr/>
              <p:nvPr/>
            </p:nvGrpSpPr>
            <p:grpSpPr>
              <a:xfrm>
                <a:off x="5611283" y="3534127"/>
                <a:ext cx="186267" cy="321734"/>
                <a:chOff x="3691467" y="2379133"/>
                <a:chExt cx="334432" cy="482601"/>
              </a:xfrm>
            </p:grpSpPr>
            <p:sp>
              <p:nvSpPr>
                <p:cNvPr id="69" name="Oval 68"/>
                <p:cNvSpPr/>
                <p:nvPr/>
              </p:nvSpPr>
              <p:spPr>
                <a:xfrm>
                  <a:off x="3691467" y="2379133"/>
                  <a:ext cx="334432" cy="321734"/>
                </a:xfrm>
                <a:prstGeom prst="ellipse">
                  <a:avLst/>
                </a:prstGeom>
                <a:no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" name="Oval 69"/>
                <p:cNvSpPr/>
                <p:nvPr/>
              </p:nvSpPr>
              <p:spPr>
                <a:xfrm>
                  <a:off x="3691467" y="2540000"/>
                  <a:ext cx="334432" cy="321734"/>
                </a:xfrm>
                <a:prstGeom prst="ellipse">
                  <a:avLst/>
                </a:prstGeom>
                <a:no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31" name="Straight Arrow Connector 30"/>
              <p:cNvCxnSpPr/>
              <p:nvPr/>
            </p:nvCxnSpPr>
            <p:spPr>
              <a:xfrm flipH="1">
                <a:off x="5704417" y="3855861"/>
                <a:ext cx="1" cy="32878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>
                <a:endCxn id="67" idx="0"/>
              </p:cNvCxnSpPr>
              <p:nvPr/>
            </p:nvCxnSpPr>
            <p:spPr>
              <a:xfrm>
                <a:off x="6100239" y="3350682"/>
                <a:ext cx="0" cy="18344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/>
            </p:nvGrpSpPr>
            <p:grpSpPr>
              <a:xfrm>
                <a:off x="6007105" y="3534127"/>
                <a:ext cx="186267" cy="321734"/>
                <a:chOff x="3691467" y="2379133"/>
                <a:chExt cx="334432" cy="482601"/>
              </a:xfrm>
            </p:grpSpPr>
            <p:sp>
              <p:nvSpPr>
                <p:cNvPr id="67" name="Oval 66"/>
                <p:cNvSpPr/>
                <p:nvPr/>
              </p:nvSpPr>
              <p:spPr>
                <a:xfrm>
                  <a:off x="3691467" y="2379133"/>
                  <a:ext cx="334432" cy="321734"/>
                </a:xfrm>
                <a:prstGeom prst="ellipse">
                  <a:avLst/>
                </a:prstGeom>
                <a:no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Oval 67"/>
                <p:cNvSpPr/>
                <p:nvPr/>
              </p:nvSpPr>
              <p:spPr>
                <a:xfrm>
                  <a:off x="3691467" y="2540000"/>
                  <a:ext cx="334432" cy="321734"/>
                </a:xfrm>
                <a:prstGeom prst="ellipse">
                  <a:avLst/>
                </a:prstGeom>
                <a:no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34" name="Straight Arrow Connector 33"/>
              <p:cNvCxnSpPr/>
              <p:nvPr/>
            </p:nvCxnSpPr>
            <p:spPr>
              <a:xfrm flipH="1">
                <a:off x="6100239" y="3855861"/>
                <a:ext cx="1" cy="32878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>
                <a:endCxn id="65" idx="0"/>
              </p:cNvCxnSpPr>
              <p:nvPr/>
            </p:nvCxnSpPr>
            <p:spPr>
              <a:xfrm>
                <a:off x="6542617" y="3350681"/>
                <a:ext cx="0" cy="18344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6" name="Group 35"/>
              <p:cNvGrpSpPr/>
              <p:nvPr/>
            </p:nvGrpSpPr>
            <p:grpSpPr>
              <a:xfrm>
                <a:off x="6449483" y="3534126"/>
                <a:ext cx="186267" cy="321734"/>
                <a:chOff x="3691467" y="2379133"/>
                <a:chExt cx="334432" cy="482601"/>
              </a:xfrm>
            </p:grpSpPr>
            <p:sp>
              <p:nvSpPr>
                <p:cNvPr id="65" name="Oval 64"/>
                <p:cNvSpPr/>
                <p:nvPr/>
              </p:nvSpPr>
              <p:spPr>
                <a:xfrm>
                  <a:off x="3691467" y="2379133"/>
                  <a:ext cx="334432" cy="321734"/>
                </a:xfrm>
                <a:prstGeom prst="ellipse">
                  <a:avLst/>
                </a:prstGeom>
                <a:no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Oval 65"/>
                <p:cNvSpPr/>
                <p:nvPr/>
              </p:nvSpPr>
              <p:spPr>
                <a:xfrm>
                  <a:off x="3691467" y="2540000"/>
                  <a:ext cx="334432" cy="321734"/>
                </a:xfrm>
                <a:prstGeom prst="ellipse">
                  <a:avLst/>
                </a:prstGeom>
                <a:no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37" name="Straight Arrow Connector 36"/>
              <p:cNvCxnSpPr/>
              <p:nvPr/>
            </p:nvCxnSpPr>
            <p:spPr>
              <a:xfrm flipH="1">
                <a:off x="6542617" y="3855860"/>
                <a:ext cx="1" cy="32878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>
                <a:endCxn id="63" idx="0"/>
              </p:cNvCxnSpPr>
              <p:nvPr/>
            </p:nvCxnSpPr>
            <p:spPr>
              <a:xfrm>
                <a:off x="6879167" y="3350682"/>
                <a:ext cx="0" cy="18344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9" name="Group 38"/>
              <p:cNvGrpSpPr/>
              <p:nvPr/>
            </p:nvGrpSpPr>
            <p:grpSpPr>
              <a:xfrm>
                <a:off x="6786033" y="3534127"/>
                <a:ext cx="186267" cy="321734"/>
                <a:chOff x="3691467" y="2379133"/>
                <a:chExt cx="334432" cy="482601"/>
              </a:xfrm>
            </p:grpSpPr>
            <p:sp>
              <p:nvSpPr>
                <p:cNvPr id="63" name="Oval 62"/>
                <p:cNvSpPr/>
                <p:nvPr/>
              </p:nvSpPr>
              <p:spPr>
                <a:xfrm>
                  <a:off x="3691467" y="2379133"/>
                  <a:ext cx="334432" cy="321734"/>
                </a:xfrm>
                <a:prstGeom prst="ellipse">
                  <a:avLst/>
                </a:prstGeom>
                <a:no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Oval 63"/>
                <p:cNvSpPr/>
                <p:nvPr/>
              </p:nvSpPr>
              <p:spPr>
                <a:xfrm>
                  <a:off x="3691467" y="2540000"/>
                  <a:ext cx="334432" cy="321734"/>
                </a:xfrm>
                <a:prstGeom prst="ellipse">
                  <a:avLst/>
                </a:prstGeom>
                <a:no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40" name="Straight Arrow Connector 39"/>
              <p:cNvCxnSpPr/>
              <p:nvPr/>
            </p:nvCxnSpPr>
            <p:spPr>
              <a:xfrm flipH="1">
                <a:off x="6879167" y="3855861"/>
                <a:ext cx="1" cy="32878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>
                <a:endCxn id="61" idx="0"/>
              </p:cNvCxnSpPr>
              <p:nvPr/>
            </p:nvCxnSpPr>
            <p:spPr>
              <a:xfrm>
                <a:off x="7428440" y="3352798"/>
                <a:ext cx="0" cy="18344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2" name="Group 41"/>
              <p:cNvGrpSpPr/>
              <p:nvPr/>
            </p:nvGrpSpPr>
            <p:grpSpPr>
              <a:xfrm>
                <a:off x="7335306" y="3536243"/>
                <a:ext cx="186267" cy="321734"/>
                <a:chOff x="3691467" y="2379133"/>
                <a:chExt cx="334432" cy="482601"/>
              </a:xfrm>
            </p:grpSpPr>
            <p:sp>
              <p:nvSpPr>
                <p:cNvPr id="61" name="Oval 60"/>
                <p:cNvSpPr/>
                <p:nvPr/>
              </p:nvSpPr>
              <p:spPr>
                <a:xfrm>
                  <a:off x="3691467" y="2379133"/>
                  <a:ext cx="334432" cy="321734"/>
                </a:xfrm>
                <a:prstGeom prst="ellipse">
                  <a:avLst/>
                </a:prstGeom>
                <a:no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Oval 61"/>
                <p:cNvSpPr/>
                <p:nvPr/>
              </p:nvSpPr>
              <p:spPr>
                <a:xfrm>
                  <a:off x="3691467" y="2540000"/>
                  <a:ext cx="334432" cy="321734"/>
                </a:xfrm>
                <a:prstGeom prst="ellipse">
                  <a:avLst/>
                </a:prstGeom>
                <a:no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43" name="Straight Arrow Connector 42"/>
              <p:cNvCxnSpPr/>
              <p:nvPr/>
            </p:nvCxnSpPr>
            <p:spPr>
              <a:xfrm flipH="1">
                <a:off x="7428440" y="3857977"/>
                <a:ext cx="1" cy="32878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xtBox 43"/>
              <p:cNvSpPr txBox="1"/>
              <p:nvPr/>
            </p:nvSpPr>
            <p:spPr>
              <a:xfrm rot="5400000">
                <a:off x="5186067" y="4703285"/>
                <a:ext cx="131427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err="1" smtClean="0">
                    <a:solidFill>
                      <a:srgbClr val="FF0000"/>
                    </a:solidFill>
                  </a:rPr>
                  <a:t>Cryo</a:t>
                </a:r>
                <a:r>
                  <a:rPr lang="en-US" sz="1200" b="1" dirty="0" smtClean="0">
                    <a:solidFill>
                      <a:srgbClr val="FF0000"/>
                    </a:solidFill>
                  </a:rPr>
                  <a:t> compressors</a:t>
                </a:r>
                <a:endParaRPr lang="en-US" sz="12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 rot="5400000">
                <a:off x="5729545" y="4773135"/>
                <a:ext cx="162615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FF0000"/>
                    </a:solidFill>
                  </a:rPr>
                  <a:t>Beam Instrumentation</a:t>
                </a:r>
                <a:endParaRPr lang="en-US" sz="12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 rot="5400000">
                <a:off x="6087642" y="4773135"/>
                <a:ext cx="152618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FF0000"/>
                    </a:solidFill>
                  </a:rPr>
                  <a:t>Neutron Instruments</a:t>
                </a:r>
                <a:endParaRPr lang="en-US" sz="12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 rot="5400000">
                <a:off x="6839977" y="4573427"/>
                <a:ext cx="1176925" cy="3444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7030A0"/>
                    </a:solidFill>
                  </a:rPr>
                  <a:t>Modulators</a:t>
                </a:r>
                <a:endParaRPr lang="en-US" sz="1600" b="1" dirty="0">
                  <a:solidFill>
                    <a:srgbClr val="7030A0"/>
                  </a:solidFill>
                </a:endParaRPr>
              </a:p>
            </p:txBody>
          </p:sp>
          <p:cxnSp>
            <p:nvCxnSpPr>
              <p:cNvPr id="48" name="Straight Connector 47"/>
              <p:cNvCxnSpPr>
                <a:endCxn id="59" idx="0"/>
              </p:cNvCxnSpPr>
              <p:nvPr/>
            </p:nvCxnSpPr>
            <p:spPr>
              <a:xfrm>
                <a:off x="7784039" y="3352798"/>
                <a:ext cx="0" cy="18344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oup 48"/>
              <p:cNvGrpSpPr/>
              <p:nvPr/>
            </p:nvGrpSpPr>
            <p:grpSpPr>
              <a:xfrm>
                <a:off x="7690905" y="3536243"/>
                <a:ext cx="186267" cy="321734"/>
                <a:chOff x="3691467" y="2379133"/>
                <a:chExt cx="334432" cy="482601"/>
              </a:xfrm>
            </p:grpSpPr>
            <p:sp>
              <p:nvSpPr>
                <p:cNvPr id="59" name="Oval 58"/>
                <p:cNvSpPr/>
                <p:nvPr/>
              </p:nvSpPr>
              <p:spPr>
                <a:xfrm>
                  <a:off x="3691467" y="2379133"/>
                  <a:ext cx="334432" cy="321734"/>
                </a:xfrm>
                <a:prstGeom prst="ellipse">
                  <a:avLst/>
                </a:prstGeom>
                <a:no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" name="Oval 59"/>
                <p:cNvSpPr/>
                <p:nvPr/>
              </p:nvSpPr>
              <p:spPr>
                <a:xfrm>
                  <a:off x="3691467" y="2540000"/>
                  <a:ext cx="334432" cy="321734"/>
                </a:xfrm>
                <a:prstGeom prst="ellipse">
                  <a:avLst/>
                </a:prstGeom>
                <a:no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50" name="Straight Arrow Connector 49"/>
              <p:cNvCxnSpPr/>
              <p:nvPr/>
            </p:nvCxnSpPr>
            <p:spPr>
              <a:xfrm flipH="1">
                <a:off x="7784039" y="3857977"/>
                <a:ext cx="1" cy="32878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/>
              <p:cNvSpPr txBox="1"/>
              <p:nvPr/>
            </p:nvSpPr>
            <p:spPr>
              <a:xfrm rot="5400000">
                <a:off x="7198754" y="4573427"/>
                <a:ext cx="1176925" cy="3444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7030A0"/>
                    </a:solidFill>
                  </a:rPr>
                  <a:t>Modulators</a:t>
                </a:r>
                <a:endParaRPr lang="en-US" sz="1600" b="1" dirty="0">
                  <a:solidFill>
                    <a:srgbClr val="7030A0"/>
                  </a:solidFill>
                </a:endParaRPr>
              </a:p>
            </p:txBody>
          </p:sp>
          <p:cxnSp>
            <p:nvCxnSpPr>
              <p:cNvPr id="52" name="Straight Connector 51"/>
              <p:cNvCxnSpPr/>
              <p:nvPr/>
            </p:nvCxnSpPr>
            <p:spPr>
              <a:xfrm>
                <a:off x="7464282" y="4003195"/>
                <a:ext cx="319756" cy="0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6542616" y="3984850"/>
                <a:ext cx="319756" cy="0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5755078" y="3984850"/>
                <a:ext cx="319756" cy="0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5464970" y="3051315"/>
                <a:ext cx="54213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rgbClr val="FF0000"/>
                    </a:solidFill>
                  </a:rPr>
                  <a:t>2</a:t>
                </a:r>
                <a:r>
                  <a:rPr lang="en-US" sz="1200" b="1" dirty="0" smtClean="0">
                    <a:solidFill>
                      <a:srgbClr val="FF0000"/>
                    </a:solidFill>
                  </a:rPr>
                  <a:t>0 kV</a:t>
                </a:r>
                <a:endParaRPr lang="en-US" sz="12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6845297" y="3866937"/>
                <a:ext cx="51167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FF0000"/>
                    </a:solidFill>
                  </a:rPr>
                  <a:t>400V</a:t>
                </a:r>
                <a:endParaRPr lang="en-US" sz="12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7727973" y="3848098"/>
                <a:ext cx="51167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rgbClr val="FF0000"/>
                    </a:solidFill>
                  </a:rPr>
                  <a:t>6</a:t>
                </a:r>
                <a:r>
                  <a:rPr lang="en-US" sz="1200" b="1" dirty="0" smtClean="0">
                    <a:solidFill>
                      <a:srgbClr val="FF0000"/>
                    </a:solidFill>
                  </a:rPr>
                  <a:t>00V</a:t>
                </a:r>
                <a:endParaRPr lang="en-US" sz="12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5250534" y="3883871"/>
                <a:ext cx="51167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FF0000"/>
                    </a:solidFill>
                  </a:rPr>
                  <a:t>400V</a:t>
                </a:r>
                <a:endParaRPr lang="en-US" sz="1200" b="1" dirty="0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112" name="Group 111"/>
          <p:cNvGrpSpPr/>
          <p:nvPr/>
        </p:nvGrpSpPr>
        <p:grpSpPr>
          <a:xfrm>
            <a:off x="87645" y="3624850"/>
            <a:ext cx="1589798" cy="586320"/>
            <a:chOff x="87645" y="3167650"/>
            <a:chExt cx="1589798" cy="586320"/>
          </a:xfrm>
        </p:grpSpPr>
        <p:sp>
          <p:nvSpPr>
            <p:cNvPr id="113" name="Rectangle 112"/>
            <p:cNvSpPr/>
            <p:nvPr/>
          </p:nvSpPr>
          <p:spPr>
            <a:xfrm>
              <a:off x="446400" y="3167650"/>
              <a:ext cx="476073" cy="5863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420999" y="3297755"/>
              <a:ext cx="380732" cy="2873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SVC</a:t>
              </a:r>
              <a:endParaRPr lang="en-US" dirty="0"/>
            </a:p>
          </p:txBody>
        </p:sp>
        <p:grpSp>
          <p:nvGrpSpPr>
            <p:cNvPr id="115" name="Group 114"/>
            <p:cNvGrpSpPr/>
            <p:nvPr/>
          </p:nvGrpSpPr>
          <p:grpSpPr>
            <a:xfrm>
              <a:off x="1084393" y="3285050"/>
              <a:ext cx="442842" cy="348220"/>
              <a:chOff x="1731366" y="2699429"/>
              <a:chExt cx="630054" cy="527963"/>
            </a:xfrm>
          </p:grpSpPr>
          <p:sp>
            <p:nvSpPr>
              <p:cNvPr id="126" name="Arc 125"/>
              <p:cNvSpPr/>
              <p:nvPr/>
            </p:nvSpPr>
            <p:spPr>
              <a:xfrm rot="16200000">
                <a:off x="1573103" y="2857692"/>
                <a:ext cx="527963" cy="211437"/>
              </a:xfrm>
              <a:prstGeom prst="arc">
                <a:avLst>
                  <a:gd name="adj1" fmla="val 16200000"/>
                  <a:gd name="adj2" fmla="val 5423385"/>
                </a:avLst>
              </a:prstGeom>
              <a:ln w="38100">
                <a:solidFill>
                  <a:srgbClr val="0094CA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Arc 126"/>
              <p:cNvSpPr/>
              <p:nvPr/>
            </p:nvSpPr>
            <p:spPr>
              <a:xfrm rot="16200000">
                <a:off x="1784539" y="2857692"/>
                <a:ext cx="527963" cy="211437"/>
              </a:xfrm>
              <a:prstGeom prst="arc">
                <a:avLst>
                  <a:gd name="adj1" fmla="val 16200000"/>
                  <a:gd name="adj2" fmla="val 5423385"/>
                </a:avLst>
              </a:prstGeom>
              <a:ln w="38100">
                <a:solidFill>
                  <a:srgbClr val="0094CA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Arc 127"/>
              <p:cNvSpPr/>
              <p:nvPr/>
            </p:nvSpPr>
            <p:spPr>
              <a:xfrm rot="16200000">
                <a:off x="1991720" y="2857692"/>
                <a:ext cx="527963" cy="211437"/>
              </a:xfrm>
              <a:prstGeom prst="arc">
                <a:avLst>
                  <a:gd name="adj1" fmla="val 16200000"/>
                  <a:gd name="adj2" fmla="val 5423385"/>
                </a:avLst>
              </a:prstGeom>
              <a:ln w="38100">
                <a:solidFill>
                  <a:srgbClr val="0094CA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6" name="Group 115"/>
            <p:cNvGrpSpPr/>
            <p:nvPr/>
          </p:nvGrpSpPr>
          <p:grpSpPr>
            <a:xfrm>
              <a:off x="87645" y="3262910"/>
              <a:ext cx="178527" cy="417765"/>
              <a:chOff x="4593170" y="2434158"/>
              <a:chExt cx="499534" cy="905933"/>
            </a:xfrm>
          </p:grpSpPr>
          <p:cxnSp>
            <p:nvCxnSpPr>
              <p:cNvPr id="122" name="Straight Connector 121"/>
              <p:cNvCxnSpPr/>
              <p:nvPr/>
            </p:nvCxnSpPr>
            <p:spPr>
              <a:xfrm>
                <a:off x="4593170" y="2942157"/>
                <a:ext cx="499534" cy="0"/>
              </a:xfrm>
              <a:prstGeom prst="line">
                <a:avLst/>
              </a:prstGeom>
              <a:ln w="762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>
                <a:off x="4842937" y="2434158"/>
                <a:ext cx="0" cy="33019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>
                <a:off x="4847170" y="2942157"/>
                <a:ext cx="0" cy="39793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>
                <a:off x="4593170" y="2764357"/>
                <a:ext cx="499534" cy="0"/>
              </a:xfrm>
              <a:prstGeom prst="line">
                <a:avLst/>
              </a:prstGeom>
              <a:ln w="762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7" name="Straight Connector 116"/>
            <p:cNvCxnSpPr/>
            <p:nvPr/>
          </p:nvCxnSpPr>
          <p:spPr>
            <a:xfrm>
              <a:off x="177713" y="3257419"/>
              <a:ext cx="26868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177713" y="3680676"/>
              <a:ext cx="26868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>
              <a:off x="1513061" y="3459160"/>
              <a:ext cx="16438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>
              <a:endCxn id="126" idx="0"/>
            </p:cNvCxnSpPr>
            <p:nvPr/>
          </p:nvCxnSpPr>
          <p:spPr>
            <a:xfrm flipV="1">
              <a:off x="908082" y="3459161"/>
              <a:ext cx="176312" cy="274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flipV="1">
              <a:off x="1677443" y="3214506"/>
              <a:ext cx="0" cy="24465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9" name="Straight Connector 128"/>
          <p:cNvCxnSpPr/>
          <p:nvPr/>
        </p:nvCxnSpPr>
        <p:spPr>
          <a:xfrm>
            <a:off x="1668976" y="3669589"/>
            <a:ext cx="36074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0" name="Group 129"/>
          <p:cNvGrpSpPr/>
          <p:nvPr/>
        </p:nvGrpSpPr>
        <p:grpSpPr>
          <a:xfrm>
            <a:off x="7372898" y="3671706"/>
            <a:ext cx="1669501" cy="625206"/>
            <a:chOff x="7372898" y="3214506"/>
            <a:chExt cx="1669501" cy="625206"/>
          </a:xfrm>
        </p:grpSpPr>
        <p:sp>
          <p:nvSpPr>
            <p:cNvPr id="131" name="Rectangle 130"/>
            <p:cNvSpPr/>
            <p:nvPr/>
          </p:nvSpPr>
          <p:spPr>
            <a:xfrm flipH="1">
              <a:off x="8165718" y="3253392"/>
              <a:ext cx="499940" cy="5863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TextBox 131"/>
            <p:cNvSpPr txBox="1"/>
            <p:nvPr/>
          </p:nvSpPr>
          <p:spPr>
            <a:xfrm flipH="1">
              <a:off x="8177302" y="3383497"/>
              <a:ext cx="399820" cy="2873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SVC</a:t>
              </a:r>
              <a:endParaRPr lang="en-US" dirty="0"/>
            </a:p>
          </p:txBody>
        </p:sp>
        <p:grpSp>
          <p:nvGrpSpPr>
            <p:cNvPr id="133" name="Group 132"/>
            <p:cNvGrpSpPr/>
            <p:nvPr/>
          </p:nvGrpSpPr>
          <p:grpSpPr>
            <a:xfrm flipH="1">
              <a:off x="7530636" y="3370792"/>
              <a:ext cx="465044" cy="348220"/>
              <a:chOff x="1731366" y="2699429"/>
              <a:chExt cx="630054" cy="527963"/>
            </a:xfrm>
          </p:grpSpPr>
          <p:sp>
            <p:nvSpPr>
              <p:cNvPr id="144" name="Arc 143"/>
              <p:cNvSpPr/>
              <p:nvPr/>
            </p:nvSpPr>
            <p:spPr>
              <a:xfrm rot="16200000">
                <a:off x="1573103" y="2857692"/>
                <a:ext cx="527963" cy="211437"/>
              </a:xfrm>
              <a:prstGeom prst="arc">
                <a:avLst>
                  <a:gd name="adj1" fmla="val 16200000"/>
                  <a:gd name="adj2" fmla="val 5423385"/>
                </a:avLst>
              </a:prstGeom>
              <a:ln w="38100">
                <a:solidFill>
                  <a:srgbClr val="0094CA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Arc 144"/>
              <p:cNvSpPr/>
              <p:nvPr/>
            </p:nvSpPr>
            <p:spPr>
              <a:xfrm rot="16200000">
                <a:off x="1784539" y="2857692"/>
                <a:ext cx="527963" cy="211437"/>
              </a:xfrm>
              <a:prstGeom prst="arc">
                <a:avLst>
                  <a:gd name="adj1" fmla="val 16200000"/>
                  <a:gd name="adj2" fmla="val 5423385"/>
                </a:avLst>
              </a:prstGeom>
              <a:ln w="38100">
                <a:solidFill>
                  <a:srgbClr val="0094CA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Arc 145"/>
              <p:cNvSpPr/>
              <p:nvPr/>
            </p:nvSpPr>
            <p:spPr>
              <a:xfrm rot="16200000">
                <a:off x="1991720" y="2857692"/>
                <a:ext cx="527963" cy="211437"/>
              </a:xfrm>
              <a:prstGeom prst="arc">
                <a:avLst>
                  <a:gd name="adj1" fmla="val 16200000"/>
                  <a:gd name="adj2" fmla="val 5423385"/>
                </a:avLst>
              </a:prstGeom>
              <a:ln w="38100">
                <a:solidFill>
                  <a:srgbClr val="0094CA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4" name="Group 133"/>
            <p:cNvGrpSpPr/>
            <p:nvPr/>
          </p:nvGrpSpPr>
          <p:grpSpPr>
            <a:xfrm flipH="1">
              <a:off x="8854921" y="3348652"/>
              <a:ext cx="187478" cy="417765"/>
              <a:chOff x="4593170" y="2434158"/>
              <a:chExt cx="499534" cy="905933"/>
            </a:xfrm>
          </p:grpSpPr>
          <p:cxnSp>
            <p:nvCxnSpPr>
              <p:cNvPr id="140" name="Straight Connector 139"/>
              <p:cNvCxnSpPr/>
              <p:nvPr/>
            </p:nvCxnSpPr>
            <p:spPr>
              <a:xfrm>
                <a:off x="4593170" y="2942157"/>
                <a:ext cx="499534" cy="0"/>
              </a:xfrm>
              <a:prstGeom prst="line">
                <a:avLst/>
              </a:prstGeom>
              <a:ln w="762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>
                <a:off x="4842937" y="2434158"/>
                <a:ext cx="0" cy="33019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>
                <a:off x="4847170" y="2942157"/>
                <a:ext cx="0" cy="39793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>
                <a:off x="4593170" y="2764357"/>
                <a:ext cx="499534" cy="0"/>
              </a:xfrm>
              <a:prstGeom prst="line">
                <a:avLst/>
              </a:prstGeom>
              <a:ln w="762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5" name="Straight Connector 134"/>
            <p:cNvCxnSpPr/>
            <p:nvPr/>
          </p:nvCxnSpPr>
          <p:spPr>
            <a:xfrm flipH="1">
              <a:off x="8665658" y="3343161"/>
              <a:ext cx="28215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 flipH="1">
              <a:off x="8665658" y="3766418"/>
              <a:ext cx="28215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 flipH="1">
              <a:off x="7372898" y="3544902"/>
              <a:ext cx="172623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>
              <a:endCxn id="144" idx="0"/>
            </p:cNvCxnSpPr>
            <p:nvPr/>
          </p:nvCxnSpPr>
          <p:spPr>
            <a:xfrm flipH="1" flipV="1">
              <a:off x="7995679" y="3544903"/>
              <a:ext cx="185151" cy="274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 flipV="1">
              <a:off x="7374575" y="3214506"/>
              <a:ext cx="0" cy="33637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7" name="Straight Connector 146"/>
          <p:cNvCxnSpPr/>
          <p:nvPr/>
        </p:nvCxnSpPr>
        <p:spPr>
          <a:xfrm flipH="1">
            <a:off x="7145325" y="3662743"/>
            <a:ext cx="2292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8" name="TextBox 147"/>
          <p:cNvSpPr txBox="1"/>
          <p:nvPr/>
        </p:nvSpPr>
        <p:spPr>
          <a:xfrm>
            <a:off x="1687697" y="5918189"/>
            <a:ext cx="73702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- SVC footprint (outdoors): 		2 x (10m x 15m) = 300 m</a:t>
            </a:r>
            <a:r>
              <a:rPr lang="en-US" b="1" baseline="30000" dirty="0" smtClean="0"/>
              <a:t>2 </a:t>
            </a:r>
            <a:r>
              <a:rPr lang="en-US" b="1" dirty="0" smtClean="0">
                <a:solidFill>
                  <a:srgbClr val="FF0000"/>
                </a:solidFill>
              </a:rPr>
              <a:t>(PROHIBITIVE !)</a:t>
            </a:r>
          </a:p>
          <a:p>
            <a:r>
              <a:rPr lang="en-US" b="1" dirty="0" smtClean="0"/>
              <a:t>- SVC estimated cost : 			2 x ~6 M€ = ~12 M€  </a:t>
            </a:r>
            <a:r>
              <a:rPr lang="en-US" b="1" dirty="0" smtClean="0">
                <a:solidFill>
                  <a:srgbClr val="FF0000"/>
                </a:solidFill>
              </a:rPr>
              <a:t>(PROHIBITIVE !)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150" name="Group 149"/>
          <p:cNvGrpSpPr/>
          <p:nvPr/>
        </p:nvGrpSpPr>
        <p:grpSpPr>
          <a:xfrm>
            <a:off x="5831352" y="848471"/>
            <a:ext cx="3360273" cy="2304653"/>
            <a:chOff x="108980" y="876505"/>
            <a:chExt cx="9558737" cy="5947765"/>
          </a:xfrm>
        </p:grpSpPr>
        <p:pic>
          <p:nvPicPr>
            <p:cNvPr id="151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980" y="876505"/>
              <a:ext cx="4543425" cy="594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2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8042" y="880670"/>
              <a:ext cx="5019675" cy="594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3" name="Group 152"/>
          <p:cNvGrpSpPr/>
          <p:nvPr/>
        </p:nvGrpSpPr>
        <p:grpSpPr>
          <a:xfrm>
            <a:off x="55872" y="868806"/>
            <a:ext cx="3360273" cy="2304653"/>
            <a:chOff x="108980" y="876505"/>
            <a:chExt cx="9558737" cy="5947765"/>
          </a:xfrm>
        </p:grpSpPr>
        <p:pic>
          <p:nvPicPr>
            <p:cNvPr id="15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980" y="876505"/>
              <a:ext cx="4543425" cy="594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5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8042" y="880670"/>
              <a:ext cx="5019675" cy="594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6" name="Down Arrow 155"/>
          <p:cNvSpPr/>
          <p:nvPr/>
        </p:nvSpPr>
        <p:spPr>
          <a:xfrm rot="2212897">
            <a:off x="446400" y="2877958"/>
            <a:ext cx="355331" cy="636197"/>
          </a:xfrm>
          <a:prstGeom prst="downArrow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Down Arrow 156"/>
          <p:cNvSpPr/>
          <p:nvPr/>
        </p:nvSpPr>
        <p:spPr>
          <a:xfrm rot="20079953">
            <a:off x="8114707" y="2837679"/>
            <a:ext cx="355331" cy="636197"/>
          </a:xfrm>
          <a:prstGeom prst="downArrow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Title 1"/>
          <p:cNvSpPr txBox="1">
            <a:spLocks/>
          </p:cNvSpPr>
          <p:nvPr/>
        </p:nvSpPr>
        <p:spPr>
          <a:xfrm>
            <a:off x="92365" y="-13733"/>
            <a:ext cx="7591192" cy="1000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200" b="1" i="0" u="none" kern="1200">
                <a:solidFill>
                  <a:srgbClr val="006585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AC grid power </a:t>
            </a:r>
            <a:r>
              <a:rPr lang="en-US" sz="25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quality:</a:t>
            </a:r>
          </a:p>
          <a:p>
            <a:pPr algn="l"/>
            <a:r>
              <a:rPr lang="en-US" sz="2200" b="0" i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– </a:t>
            </a:r>
            <a:r>
              <a:rPr lang="en-US" sz="2200" b="0" i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 classical approach with external grid compensators</a:t>
            </a:r>
          </a:p>
        </p:txBody>
      </p:sp>
    </p:spTree>
    <p:extLst>
      <p:ext uri="{BB962C8B-B14F-4D97-AF65-F5344CB8AC3E}">
        <p14:creationId xmlns:p14="http://schemas.microsoft.com/office/powerpoint/2010/main" val="14700112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156" grpId="0" animBg="1"/>
      <p:bldP spid="15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62467" y="225651"/>
            <a:ext cx="7069666" cy="7686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200" b="1" i="0" u="none" kern="1200">
                <a:solidFill>
                  <a:srgbClr val="006585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25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SML modulator:</a:t>
            </a:r>
            <a:endParaRPr lang="en-US" sz="25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l"/>
            <a:r>
              <a:rPr lang="en-US" sz="2200" b="0" i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- Reduced scale prototype and scaling up to full power</a:t>
            </a:r>
          </a:p>
        </p:txBody>
      </p:sp>
      <p:sp>
        <p:nvSpPr>
          <p:cNvPr id="2" name="Rectangle 1"/>
          <p:cNvSpPr/>
          <p:nvPr/>
        </p:nvSpPr>
        <p:spPr>
          <a:xfrm>
            <a:off x="262467" y="5875868"/>
            <a:ext cx="41317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Possible reduced scale prototype for R&amp;D:</a:t>
            </a:r>
          </a:p>
          <a:p>
            <a:r>
              <a:rPr lang="en-US" dirty="0" smtClean="0"/>
              <a:t>115kV / 20A   ;  3.5 </a:t>
            </a:r>
            <a:r>
              <a:rPr lang="en-US" dirty="0" err="1" smtClean="0"/>
              <a:t>ms</a:t>
            </a:r>
            <a:r>
              <a:rPr lang="en-US" dirty="0" smtClean="0"/>
              <a:t> / 14Hz</a:t>
            </a:r>
            <a:endParaRPr lang="en-US" dirty="0"/>
          </a:p>
          <a:p>
            <a:r>
              <a:rPr lang="en-US" dirty="0" smtClean="0"/>
              <a:t>(130 kVA – 1x 704 MHz klystron)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020733" y="5879232"/>
            <a:ext cx="36745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Full scale system</a:t>
            </a:r>
          </a:p>
          <a:p>
            <a:pPr algn="ctr"/>
            <a:r>
              <a:rPr lang="en-US" dirty="0" smtClean="0"/>
              <a:t>115kV / 100A   ;   3.5 </a:t>
            </a:r>
            <a:r>
              <a:rPr lang="en-US" dirty="0" err="1" smtClean="0"/>
              <a:t>ms</a:t>
            </a:r>
            <a:r>
              <a:rPr lang="en-US" dirty="0" smtClean="0"/>
              <a:t> / 14Hz</a:t>
            </a:r>
          </a:p>
          <a:p>
            <a:pPr algn="ctr"/>
            <a:r>
              <a:rPr lang="en-US" dirty="0" smtClean="0"/>
              <a:t>(660 </a:t>
            </a:r>
            <a:r>
              <a:rPr lang="en-US" dirty="0"/>
              <a:t>kVA – </a:t>
            </a:r>
            <a:r>
              <a:rPr lang="en-US" dirty="0" smtClean="0"/>
              <a:t>4x </a:t>
            </a:r>
            <a:r>
              <a:rPr lang="en-US" dirty="0"/>
              <a:t>704 MHz </a:t>
            </a:r>
            <a:r>
              <a:rPr lang="en-US" dirty="0" smtClean="0"/>
              <a:t>klystrons)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6" y="1190849"/>
            <a:ext cx="4131316" cy="4651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174" y="891338"/>
            <a:ext cx="4868333" cy="4984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154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-13567" y="201443"/>
            <a:ext cx="6410060" cy="9717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200" b="1" i="0" u="none" kern="1200">
                <a:solidFill>
                  <a:srgbClr val="006585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25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SML </a:t>
            </a:r>
            <a:r>
              <a:rPr lang="en-US" sz="25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modulator :</a:t>
            </a:r>
          </a:p>
          <a:p>
            <a:pPr algn="l"/>
            <a:r>
              <a:rPr lang="en-US" sz="2200" b="0" i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- Design, prototyping and testing of the HV oil tank assembly.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C62C7-F79B-CD4A-A5DF-5683BBEC4A65}" type="slidenum">
              <a:rPr lang="sv-SE" smtClean="0">
                <a:latin typeface="Calibri"/>
              </a:rPr>
              <a:pPr/>
              <a:t>22</a:t>
            </a:fld>
            <a:endParaRPr lang="sv-SE">
              <a:latin typeface="Calibri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72" y="1462807"/>
            <a:ext cx="3157537" cy="236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>
            <a:stCxn id="9" idx="1"/>
          </p:cNvCxnSpPr>
          <p:nvPr/>
        </p:nvCxnSpPr>
        <p:spPr>
          <a:xfrm flipH="1">
            <a:off x="1431393" y="1675682"/>
            <a:ext cx="2057398" cy="49679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9" idx="1"/>
          </p:cNvCxnSpPr>
          <p:nvPr/>
        </p:nvCxnSpPr>
        <p:spPr>
          <a:xfrm flipH="1">
            <a:off x="2269593" y="1675682"/>
            <a:ext cx="1219198" cy="10707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488791" y="1352516"/>
            <a:ext cx="2046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Part I – Low voltage power converter</a:t>
            </a:r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17785" y="1869041"/>
            <a:ext cx="2188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Part II – HV modules in oil tank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1541464" y="2236821"/>
            <a:ext cx="1805316" cy="99808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33" y="4825460"/>
            <a:ext cx="2330320" cy="1751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29772" y="4414043"/>
            <a:ext cx="2573871" cy="489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GB" sz="1600" dirty="0" smtClean="0">
                <a:solidFill>
                  <a:srgbClr val="FF0000"/>
                </a:solidFill>
              </a:rPr>
              <a:t>HV module prototype in assembly workshop at LTH</a:t>
            </a:r>
            <a:endParaRPr lang="en-GB" sz="1600" dirty="0">
              <a:solidFill>
                <a:srgbClr val="FF0000"/>
              </a:solidFill>
            </a:endParaRPr>
          </a:p>
        </p:txBody>
      </p:sp>
      <p:pic>
        <p:nvPicPr>
          <p:cNvPr id="24" name="Picture 3" descr="C:\Users\carlosmartins\Documents\KLYS_MOD - Proto Develop\Specs\HV oil tank assembly 2\3D Illustrations\(2) Tank Frame Assembly\illustration_1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54"/>
          <a:stretch/>
        </p:blipFill>
        <p:spPr bwMode="auto">
          <a:xfrm>
            <a:off x="2743809" y="4179874"/>
            <a:ext cx="3036571" cy="2354138"/>
          </a:xfrm>
          <a:prstGeom prst="rect">
            <a:avLst/>
          </a:prstGeom>
          <a:noFill/>
          <a:ln w="38100">
            <a:solidFill>
              <a:srgbClr val="CC00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C:\Users\carlosmartins\Documents\KLYS_MOD - Proto Develop\Specs\HV oil tank assembly 2\3D Illustrations\(2) Tank Frame Assembly\illustration_6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9" r="12760"/>
          <a:stretch/>
        </p:blipFill>
        <p:spPr bwMode="auto">
          <a:xfrm>
            <a:off x="5865733" y="4179874"/>
            <a:ext cx="3170669" cy="2354138"/>
          </a:xfrm>
          <a:prstGeom prst="rect">
            <a:avLst/>
          </a:prstGeom>
          <a:noFill/>
          <a:ln w="38100">
            <a:solidFill>
              <a:srgbClr val="CC00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Group 25"/>
          <p:cNvGrpSpPr/>
          <p:nvPr/>
        </p:nvGrpSpPr>
        <p:grpSpPr>
          <a:xfrm>
            <a:off x="5780380" y="1447407"/>
            <a:ext cx="3249960" cy="2503491"/>
            <a:chOff x="121155" y="1356772"/>
            <a:chExt cx="3919610" cy="3017733"/>
          </a:xfrm>
        </p:grpSpPr>
        <p:pic>
          <p:nvPicPr>
            <p:cNvPr id="27" name="Picture 2" descr="C:\Users\carlosmartins\Documents\KLYS_MOD - Proto Develop\Specs\HV oil tank assembly 2\3D Illustrations\(1) Global System\illustration_1.PNG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958" t="3685"/>
            <a:stretch/>
          </p:blipFill>
          <p:spPr bwMode="auto">
            <a:xfrm>
              <a:off x="226531" y="1356772"/>
              <a:ext cx="3814234" cy="3017733"/>
            </a:xfrm>
            <a:prstGeom prst="rect">
              <a:avLst/>
            </a:prstGeom>
            <a:noFill/>
            <a:ln w="38100">
              <a:solidFill>
                <a:srgbClr val="CC0099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TextBox 27"/>
            <p:cNvSpPr txBox="1"/>
            <p:nvPr/>
          </p:nvSpPr>
          <p:spPr>
            <a:xfrm>
              <a:off x="194735" y="1736650"/>
              <a:ext cx="1092733" cy="630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>
                  <a:solidFill>
                    <a:srgbClr val="FF0000"/>
                  </a:solidFill>
                </a:rPr>
                <a:t>Silica gel breather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>
              <a:off x="516467" y="2234006"/>
              <a:ext cx="245533" cy="21395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 rot="707049">
              <a:off x="2157108" y="1690483"/>
              <a:ext cx="7561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rgbClr val="FF0000"/>
                  </a:solidFill>
                </a:rPr>
                <a:t>Tank lid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 rot="852042">
              <a:off x="1076414" y="2508346"/>
              <a:ext cx="11881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rgbClr val="FF0000"/>
                  </a:solidFill>
                </a:rPr>
                <a:t>Inspection lid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 rot="852042">
              <a:off x="121155" y="3929473"/>
              <a:ext cx="17453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>
                  <a:solidFill>
                    <a:srgbClr val="FF0000"/>
                  </a:solidFill>
                </a:rPr>
                <a:t>HV output connector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flipV="1">
              <a:off x="971600" y="3750367"/>
              <a:ext cx="0" cy="32670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 rot="19202601">
              <a:off x="2286672" y="3382532"/>
              <a:ext cx="1714428" cy="630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>
                  <a:solidFill>
                    <a:srgbClr val="FF0000"/>
                  </a:solidFill>
                </a:rPr>
                <a:t>Water cooling serpentine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H="1" flipV="1">
              <a:off x="2417210" y="3636986"/>
              <a:ext cx="347281" cy="12524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46"/>
          <a:stretch/>
        </p:blipFill>
        <p:spPr>
          <a:xfrm>
            <a:off x="6345267" y="243985"/>
            <a:ext cx="804333" cy="953523"/>
          </a:xfrm>
          <a:prstGeom prst="rect">
            <a:avLst/>
          </a:prstGeom>
        </p:spPr>
      </p:pic>
      <p:pic>
        <p:nvPicPr>
          <p:cNvPr id="55" name="Picture 2" descr="C:\Users\carlosmartins\Documents\KLYS_MOD - Proto Develop\Experimental results\IMG_1045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6780" y="2503883"/>
            <a:ext cx="2424392" cy="1641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TextBox 55"/>
          <p:cNvSpPr txBox="1"/>
          <p:nvPr/>
        </p:nvSpPr>
        <p:spPr>
          <a:xfrm>
            <a:off x="76461" y="3763490"/>
            <a:ext cx="328801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GB" sz="1600" dirty="0" smtClean="0">
                <a:solidFill>
                  <a:srgbClr val="FF0000"/>
                </a:solidFill>
              </a:rPr>
              <a:t>Experimental results at full power: Pulsed at 20kV/20A, 3.5ms/14Hz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336250" y="4180992"/>
            <a:ext cx="101021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 b="1" dirty="0" smtClean="0">
                <a:solidFill>
                  <a:schemeClr val="bg1"/>
                </a:solidFill>
              </a:rPr>
              <a:t>3.5ms pulse</a:t>
            </a:r>
            <a:endParaRPr lang="en-GB" sz="1300" b="1" dirty="0">
              <a:solidFill>
                <a:schemeClr val="bg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242745" y="2236821"/>
            <a:ext cx="622988" cy="34755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5242745" y="2236821"/>
            <a:ext cx="363059" cy="19080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V="1">
            <a:off x="3093738" y="3704150"/>
            <a:ext cx="395053" cy="34241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681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55275" y="201443"/>
            <a:ext cx="6241218" cy="9717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200" b="1" i="0" u="none" kern="1200">
                <a:solidFill>
                  <a:srgbClr val="006585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25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SML modulator HV oil tank assembly:</a:t>
            </a:r>
          </a:p>
          <a:p>
            <a:pPr algn="l"/>
            <a:r>
              <a:rPr lang="en-US" sz="2200" b="0" i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– </a:t>
            </a:r>
            <a:r>
              <a:rPr lang="en-US" sz="2200" b="0" i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</a:t>
            </a:r>
            <a:r>
              <a:rPr lang="en-US" sz="2200" b="0" i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atest developments (beginning Feb. 2016)</a:t>
            </a: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46"/>
          <a:stretch/>
        </p:blipFill>
        <p:spPr>
          <a:xfrm>
            <a:off x="6345267" y="243985"/>
            <a:ext cx="804333" cy="953523"/>
          </a:xfrm>
          <a:prstGeom prst="rect">
            <a:avLst/>
          </a:prstGeom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264" y="1534153"/>
            <a:ext cx="4375936" cy="3243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75" y="3464833"/>
            <a:ext cx="4433977" cy="3327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037" y="1457117"/>
            <a:ext cx="2053215" cy="2229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1181690" y="1485913"/>
            <a:ext cx="136297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GB" sz="1600" dirty="0" smtClean="0">
                <a:solidFill>
                  <a:srgbClr val="FF0000"/>
                </a:solidFill>
              </a:rPr>
              <a:t>HV module #1 assembled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357004" y="4827854"/>
            <a:ext cx="3657339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GB" sz="1600" dirty="0" smtClean="0">
                <a:solidFill>
                  <a:srgbClr val="FF0000"/>
                </a:solidFill>
              </a:rPr>
              <a:t>Oil tank and components for HV modules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658264" y="6325974"/>
            <a:ext cx="2527409" cy="290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GB" sz="1600" dirty="0" smtClean="0">
                <a:solidFill>
                  <a:srgbClr val="FF0000"/>
                </a:solidFill>
              </a:rPr>
              <a:t>HV module #1 being tested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64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146883" y="143933"/>
            <a:ext cx="7007015" cy="11514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200" b="1" i="0" u="none" kern="1200">
                <a:solidFill>
                  <a:srgbClr val="006585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25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Modulators for high power RF sources:</a:t>
            </a:r>
          </a:p>
          <a:p>
            <a:pPr algn="l"/>
            <a:r>
              <a:rPr lang="en-US" sz="25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– </a:t>
            </a:r>
            <a:r>
              <a:rPr lang="en-US" sz="2200" b="0" i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 challenging component to design and procure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6883" y="1463422"/>
            <a:ext cx="4476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66FF"/>
                </a:solidFill>
              </a:rPr>
              <a:t>Sophisticated power </a:t>
            </a:r>
            <a:r>
              <a:rPr lang="en-US" b="1" dirty="0" smtClean="0">
                <a:solidFill>
                  <a:srgbClr val="0066FF"/>
                </a:solidFill>
              </a:rPr>
              <a:t>electronic </a:t>
            </a:r>
            <a:r>
              <a:rPr lang="en-US" b="1" dirty="0">
                <a:solidFill>
                  <a:srgbClr val="0066FF"/>
                </a:solidFill>
              </a:rPr>
              <a:t>systems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4788028" y="1243086"/>
            <a:ext cx="4254371" cy="2677429"/>
            <a:chOff x="293488" y="1118884"/>
            <a:chExt cx="2356050" cy="1465765"/>
          </a:xfrm>
        </p:grpSpPr>
        <p:pic>
          <p:nvPicPr>
            <p:cNvPr id="15" name="Picture 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76" t="18359" r="5313" b="22266"/>
            <a:stretch>
              <a:fillRect/>
            </a:stretch>
          </p:blipFill>
          <p:spPr bwMode="auto">
            <a:xfrm>
              <a:off x="310804" y="1118884"/>
              <a:ext cx="2338734" cy="1392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 algn="ctr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293488" y="2276872"/>
              <a:ext cx="10599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modulator</a:t>
              </a:r>
              <a:endParaRPr lang="sv-SE" sz="1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14616" y="1832753"/>
            <a:ext cx="8929383" cy="5032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b="1" dirty="0" smtClean="0"/>
              <a:t>1)- Multidisciplinary design:</a:t>
            </a:r>
          </a:p>
          <a:p>
            <a:pPr marL="285750" indent="-285750">
              <a:buFontTx/>
              <a:buChar char="-"/>
            </a:pPr>
            <a:r>
              <a:rPr lang="en-GB" sz="1700" dirty="0" smtClean="0"/>
              <a:t>Power Electronics;</a:t>
            </a:r>
          </a:p>
          <a:p>
            <a:pPr marL="285750" indent="-285750">
              <a:buFontTx/>
              <a:buChar char="-"/>
            </a:pPr>
            <a:r>
              <a:rPr lang="en-GB" sz="1700" dirty="0"/>
              <a:t>High </a:t>
            </a:r>
            <a:r>
              <a:rPr lang="en-GB" sz="1700" dirty="0" smtClean="0"/>
              <a:t>Voltage;</a:t>
            </a:r>
          </a:p>
          <a:p>
            <a:pPr marL="285750" indent="-285750">
              <a:buFontTx/>
              <a:buChar char="-"/>
            </a:pPr>
            <a:r>
              <a:rPr lang="en-GB" sz="1700" dirty="0" smtClean="0"/>
              <a:t>Mechanical design;</a:t>
            </a:r>
          </a:p>
          <a:p>
            <a:pPr marL="285750" indent="-285750">
              <a:buFontTx/>
              <a:buChar char="-"/>
            </a:pPr>
            <a:r>
              <a:rPr lang="en-GB" sz="1700" dirty="0" smtClean="0"/>
              <a:t>Thermal design and cooling;</a:t>
            </a:r>
          </a:p>
          <a:p>
            <a:pPr marL="285750" indent="-285750">
              <a:buFontTx/>
              <a:buChar char="-"/>
            </a:pPr>
            <a:r>
              <a:rPr lang="en-GB" sz="1700" dirty="0" smtClean="0"/>
              <a:t>Advanced control architectures and software</a:t>
            </a:r>
          </a:p>
          <a:p>
            <a:r>
              <a:rPr lang="en-GB" sz="1700" dirty="0"/>
              <a:t> </a:t>
            </a:r>
            <a:r>
              <a:rPr lang="en-GB" sz="1700" dirty="0" smtClean="0"/>
              <a:t>    development;</a:t>
            </a:r>
          </a:p>
          <a:p>
            <a:pPr>
              <a:spcBef>
                <a:spcPts val="600"/>
              </a:spcBef>
            </a:pPr>
            <a:r>
              <a:rPr lang="en-GB" sz="1700" b="1" dirty="0" smtClean="0"/>
              <a:t>2)- Complex circuits, with many different topologies possible;</a:t>
            </a:r>
          </a:p>
          <a:p>
            <a:pPr marL="285750" indent="-285750">
              <a:buFontTx/>
              <a:buChar char="-"/>
            </a:pPr>
            <a:r>
              <a:rPr lang="en-GB" sz="1700" dirty="0" smtClean="0"/>
              <a:t>Some topologies have opposite principles and construction techniques;</a:t>
            </a:r>
          </a:p>
          <a:p>
            <a:pPr marL="285750" indent="-285750">
              <a:buFontTx/>
              <a:buChar char="-"/>
            </a:pPr>
            <a:r>
              <a:rPr lang="en-GB" sz="1700" dirty="0" smtClean="0"/>
              <a:t>Modularity, monolithic, redundancy, HV versus LV sharing;</a:t>
            </a:r>
          </a:p>
          <a:p>
            <a:pPr>
              <a:spcBef>
                <a:spcPts val="600"/>
              </a:spcBef>
            </a:pPr>
            <a:r>
              <a:rPr lang="en-GB" sz="1700" b="1" dirty="0" smtClean="0"/>
              <a:t>3)- Diversified type of electronic components required;</a:t>
            </a:r>
          </a:p>
          <a:p>
            <a:pPr marL="285750" indent="-285750">
              <a:buFontTx/>
              <a:buChar char="-"/>
            </a:pPr>
            <a:r>
              <a:rPr lang="en-GB" sz="1700" dirty="0" smtClean="0"/>
              <a:t>HV components, Power semiconductors, Oil tanks, Advanced control systems, Large capacitors, etc.</a:t>
            </a:r>
          </a:p>
          <a:p>
            <a:pPr>
              <a:spcBef>
                <a:spcPts val="600"/>
              </a:spcBef>
            </a:pPr>
            <a:r>
              <a:rPr lang="en-GB" sz="1700" b="1" dirty="0" smtClean="0"/>
              <a:t>4)- Impacts directly on operations’ safety</a:t>
            </a:r>
          </a:p>
          <a:p>
            <a:pPr marL="285750" indent="-285750">
              <a:buFontTx/>
              <a:buChar char="-"/>
            </a:pPr>
            <a:r>
              <a:rPr lang="en-GB" sz="1700" dirty="0" smtClean="0"/>
              <a:t>High voltage devices (above hundred kV);</a:t>
            </a:r>
          </a:p>
          <a:p>
            <a:pPr marL="285750" indent="-285750">
              <a:buFontTx/>
              <a:buChar char="-"/>
            </a:pPr>
            <a:r>
              <a:rPr lang="en-GB" sz="1700" dirty="0" smtClean="0"/>
              <a:t>High electrical short circuit power (up-to tens MVA);</a:t>
            </a:r>
          </a:p>
          <a:p>
            <a:pPr marL="285750" indent="-285750">
              <a:buFontTx/>
              <a:buChar char="-"/>
            </a:pPr>
            <a:r>
              <a:rPr lang="en-GB" sz="1700" dirty="0" smtClean="0"/>
              <a:t>Large energy stored (up-to tens of kJ);</a:t>
            </a:r>
          </a:p>
          <a:p>
            <a:pPr marL="285750" indent="-285750">
              <a:buFontTx/>
              <a:buChar char="-"/>
            </a:pPr>
            <a:r>
              <a:rPr lang="en-GB" sz="1700" dirty="0" smtClean="0"/>
              <a:t>Heavy loads to handle and transport;</a:t>
            </a:r>
          </a:p>
        </p:txBody>
      </p:sp>
      <p:sp>
        <p:nvSpPr>
          <p:cNvPr id="5" name="Rectangle 4"/>
          <p:cNvSpPr/>
          <p:nvPr/>
        </p:nvSpPr>
        <p:spPr>
          <a:xfrm>
            <a:off x="5549537" y="5379310"/>
            <a:ext cx="33997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5)- No solution exists today fulfilling the ESS </a:t>
            </a:r>
            <a:r>
              <a:rPr lang="en-GB" b="1" dirty="0" smtClean="0"/>
              <a:t>requirements</a:t>
            </a:r>
            <a:endParaRPr lang="en-GB" b="1" dirty="0" smtClean="0"/>
          </a:p>
          <a:p>
            <a:r>
              <a:rPr lang="en-GB" i="1" dirty="0" smtClean="0"/>
              <a:t>(on the contrary to the majority of other accelerator components)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771299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146883" y="143933"/>
            <a:ext cx="7007015" cy="11514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200" b="1" i="0" u="none" kern="1200">
                <a:solidFill>
                  <a:srgbClr val="006585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25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Modulators for high power RF sources:</a:t>
            </a:r>
          </a:p>
          <a:p>
            <a:pPr algn="l"/>
            <a:r>
              <a:rPr lang="en-US" sz="25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– </a:t>
            </a:r>
            <a:r>
              <a:rPr lang="en-US" sz="2200" b="0" i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 challenging component to design and procure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6883" y="1463422"/>
            <a:ext cx="44762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0066FF"/>
                </a:solidFill>
              </a:rPr>
              <a:t>Large footprints, impacting strongly on the sizing of the RF gallery</a:t>
            </a:r>
            <a:endParaRPr lang="en-US" b="1" dirty="0">
              <a:solidFill>
                <a:srgbClr val="0066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623086" y="1419021"/>
            <a:ext cx="4133668" cy="2196239"/>
            <a:chOff x="169308" y="2996952"/>
            <a:chExt cx="3673905" cy="2004698"/>
          </a:xfrm>
        </p:grpSpPr>
        <p:grpSp>
          <p:nvGrpSpPr>
            <p:cNvPr id="11" name="Group 10"/>
            <p:cNvGrpSpPr/>
            <p:nvPr/>
          </p:nvGrpSpPr>
          <p:grpSpPr>
            <a:xfrm>
              <a:off x="2451037" y="2996952"/>
              <a:ext cx="1392176" cy="1881494"/>
              <a:chOff x="4181212" y="2942463"/>
              <a:chExt cx="1290006" cy="2123051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4233714" y="3200480"/>
                <a:ext cx="953260" cy="1865034"/>
                <a:chOff x="4233714" y="3200480"/>
                <a:chExt cx="953260" cy="1865034"/>
              </a:xfrm>
            </p:grpSpPr>
            <p:pic>
              <p:nvPicPr>
                <p:cNvPr id="24" name="Picture 5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233714" y="3200480"/>
                  <a:ext cx="953260" cy="18126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25" name="Straight Arrow Connector 24"/>
                <p:cNvCxnSpPr/>
                <p:nvPr/>
              </p:nvCxnSpPr>
              <p:spPr bwMode="auto">
                <a:xfrm>
                  <a:off x="4368035" y="5065514"/>
                  <a:ext cx="684618" cy="0"/>
                </a:xfrm>
                <a:prstGeom prst="straightConnector1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rgbClr val="FF0000"/>
                  </a:solidFill>
                  <a:prstDash val="solid"/>
                  <a:round/>
                  <a:headEnd type="triangle" w="med" len="med"/>
                  <a:tailEnd type="triangle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26" name="TextBox 25"/>
                <p:cNvSpPr txBox="1"/>
                <p:nvPr/>
              </p:nvSpPr>
              <p:spPr>
                <a:xfrm>
                  <a:off x="4479145" y="4730763"/>
                  <a:ext cx="43313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FF0000"/>
                      </a:solidFill>
                    </a:rPr>
                    <a:t>1m</a:t>
                  </a:r>
                  <a:endParaRPr lang="sv-SE" sz="1400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23" name="TextBox 22"/>
              <p:cNvSpPr txBox="1"/>
              <p:nvPr/>
            </p:nvSpPr>
            <p:spPr>
              <a:xfrm>
                <a:off x="4181212" y="2942463"/>
                <a:ext cx="1290006" cy="347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FF0000"/>
                    </a:solidFill>
                  </a:rPr>
                  <a:t>Vertical klystron</a:t>
                </a:r>
                <a:endParaRPr lang="sv-SE" sz="14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169308" y="3037189"/>
              <a:ext cx="2166670" cy="1964461"/>
              <a:chOff x="286434" y="3304729"/>
              <a:chExt cx="2009494" cy="1656684"/>
            </a:xfrm>
          </p:grpSpPr>
          <p:pic>
            <p:nvPicPr>
              <p:cNvPr id="13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6434" y="3363705"/>
                <a:ext cx="1883721" cy="14938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590481" y="3304729"/>
                <a:ext cx="105990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FF0000"/>
                    </a:solidFill>
                  </a:rPr>
                  <a:t>modulator</a:t>
                </a:r>
                <a:endParaRPr lang="sv-SE" sz="1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 rot="20615967">
                <a:off x="1394611" y="4557458"/>
                <a:ext cx="5822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FF0000"/>
                    </a:solidFill>
                  </a:rPr>
                  <a:t>3</a:t>
                </a:r>
                <a:r>
                  <a:rPr lang="en-US" sz="1400" dirty="0" smtClean="0">
                    <a:solidFill>
                      <a:srgbClr val="FF0000"/>
                    </a:solidFill>
                  </a:rPr>
                  <a:t>.8m</a:t>
                </a:r>
                <a:endParaRPr lang="sv-SE" sz="14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9" name="Straight Arrow Connector 18"/>
              <p:cNvCxnSpPr/>
              <p:nvPr/>
            </p:nvCxnSpPr>
            <p:spPr bwMode="auto">
              <a:xfrm flipV="1">
                <a:off x="795552" y="4365104"/>
                <a:ext cx="1500376" cy="492408"/>
              </a:xfrm>
              <a:prstGeom prst="straightConnector1">
                <a:avLst/>
              </a:prstGeom>
              <a:solidFill>
                <a:srgbClr val="00B8FF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triangl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" name="Straight Arrow Connector 19"/>
              <p:cNvCxnSpPr/>
              <p:nvPr/>
            </p:nvCxnSpPr>
            <p:spPr bwMode="auto">
              <a:xfrm>
                <a:off x="450310" y="4438187"/>
                <a:ext cx="280342" cy="346242"/>
              </a:xfrm>
              <a:prstGeom prst="straightConnector1">
                <a:avLst/>
              </a:prstGeom>
              <a:solidFill>
                <a:srgbClr val="00B8FF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triangl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1" name="TextBox 20"/>
              <p:cNvSpPr txBox="1"/>
              <p:nvPr/>
            </p:nvSpPr>
            <p:spPr>
              <a:xfrm rot="2729596">
                <a:off x="151964" y="4516419"/>
                <a:ext cx="5822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FF0000"/>
                    </a:solidFill>
                  </a:rPr>
                  <a:t>1.6m</a:t>
                </a:r>
                <a:endParaRPr lang="sv-SE" sz="1400" dirty="0">
                  <a:solidFill>
                    <a:srgbClr val="FF0000"/>
                  </a:solidFill>
                </a:endParaRPr>
              </a:p>
            </p:txBody>
          </p:sp>
        </p:grpSp>
      </p:grpSp>
      <p:pic>
        <p:nvPicPr>
          <p:cNvPr id="27" name="Image 514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89" y="4409504"/>
            <a:ext cx="3757378" cy="2355362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46883" y="2846551"/>
            <a:ext cx="4476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0066FF"/>
                </a:solidFill>
              </a:rPr>
              <a:t>AC electrical grid power quality</a:t>
            </a:r>
            <a:endParaRPr lang="en-US" b="1" dirty="0">
              <a:solidFill>
                <a:srgbClr val="0066F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873" y="3758619"/>
            <a:ext cx="4881102" cy="3099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3" name="TextBox 182"/>
          <p:cNvSpPr txBox="1"/>
          <p:nvPr/>
        </p:nvSpPr>
        <p:spPr>
          <a:xfrm>
            <a:off x="146883" y="3138235"/>
            <a:ext cx="369606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b="1" dirty="0" smtClean="0"/>
              <a:t>1)- Flicker (if pulsed application with 10mHz&lt;PRR&lt;20Hz);</a:t>
            </a:r>
          </a:p>
          <a:p>
            <a:pPr>
              <a:spcBef>
                <a:spcPts val="600"/>
              </a:spcBef>
            </a:pPr>
            <a:r>
              <a:rPr lang="en-GB" sz="1700" b="1" dirty="0" smtClean="0"/>
              <a:t>2)- Current harmonic distortion</a:t>
            </a:r>
          </a:p>
          <a:p>
            <a:pPr>
              <a:spcBef>
                <a:spcPts val="600"/>
              </a:spcBef>
            </a:pPr>
            <a:r>
              <a:rPr lang="en-GB" sz="1700" b="1" dirty="0" smtClean="0"/>
              <a:t>3)- Power factor</a:t>
            </a:r>
          </a:p>
        </p:txBody>
      </p:sp>
    </p:spTree>
    <p:extLst>
      <p:ext uri="{BB962C8B-B14F-4D97-AF65-F5344CB8AC3E}">
        <p14:creationId xmlns:p14="http://schemas.microsoft.com/office/powerpoint/2010/main" val="1938068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146883" y="143933"/>
            <a:ext cx="7338631" cy="11514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200" b="1" i="0" u="none" kern="1200">
                <a:solidFill>
                  <a:srgbClr val="006585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25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Modulators for high power RF sources:</a:t>
            </a:r>
          </a:p>
          <a:p>
            <a:pPr algn="l"/>
            <a:r>
              <a:rPr lang="en-US" sz="22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– </a:t>
            </a:r>
            <a:r>
              <a:rPr lang="en-US" sz="2200" b="0" i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 challenging component to design and procure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6883" y="1463422"/>
            <a:ext cx="3239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0066FF"/>
                </a:solidFill>
              </a:rPr>
              <a:t>High Voltage pulse quality</a:t>
            </a:r>
            <a:endParaRPr lang="en-US" b="1" dirty="0">
              <a:solidFill>
                <a:srgbClr val="0066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617" y="1832754"/>
            <a:ext cx="8929383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b="1" dirty="0" smtClean="0"/>
              <a:t>1)- Pulse rise time;</a:t>
            </a:r>
          </a:p>
          <a:p>
            <a:pPr>
              <a:spcBef>
                <a:spcPts val="600"/>
              </a:spcBef>
            </a:pPr>
            <a:r>
              <a:rPr lang="en-GB" sz="1700" b="1" dirty="0" smtClean="0"/>
              <a:t>2)- Pulse width;</a:t>
            </a:r>
          </a:p>
          <a:p>
            <a:pPr>
              <a:spcBef>
                <a:spcPts val="600"/>
              </a:spcBef>
            </a:pPr>
            <a:r>
              <a:rPr lang="en-GB" sz="1700" b="1" dirty="0" smtClean="0"/>
              <a:t>3)- Pulse power amplitude;</a:t>
            </a:r>
          </a:p>
          <a:p>
            <a:pPr>
              <a:spcBef>
                <a:spcPts val="600"/>
              </a:spcBef>
            </a:pPr>
            <a:r>
              <a:rPr lang="en-GB" sz="1700" b="1" dirty="0"/>
              <a:t>4</a:t>
            </a:r>
            <a:r>
              <a:rPr lang="en-GB" sz="1700" b="1" dirty="0" smtClean="0"/>
              <a:t>)- Pulse flat-top droop;</a:t>
            </a:r>
          </a:p>
          <a:p>
            <a:pPr>
              <a:spcBef>
                <a:spcPts val="600"/>
              </a:spcBef>
            </a:pPr>
            <a:r>
              <a:rPr lang="en-GB" sz="1700" b="1" dirty="0"/>
              <a:t>5</a:t>
            </a:r>
            <a:r>
              <a:rPr lang="en-GB" sz="1700" b="1" dirty="0" smtClean="0"/>
              <a:t>)- Pulse flat-top ripple;</a:t>
            </a:r>
          </a:p>
          <a:p>
            <a:pPr>
              <a:spcBef>
                <a:spcPts val="600"/>
              </a:spcBef>
            </a:pPr>
            <a:r>
              <a:rPr lang="en-GB" sz="1700" b="1" dirty="0"/>
              <a:t>6</a:t>
            </a:r>
            <a:r>
              <a:rPr lang="en-GB" sz="1700" b="1" dirty="0" smtClean="0"/>
              <a:t>)- Pulse flat-top stability (pulse-to-pulse and long term drifts);</a:t>
            </a:r>
          </a:p>
          <a:p>
            <a:pPr>
              <a:spcBef>
                <a:spcPts val="600"/>
              </a:spcBef>
            </a:pPr>
            <a:r>
              <a:rPr lang="en-GB" sz="1700" b="1" dirty="0"/>
              <a:t>7</a:t>
            </a:r>
            <a:r>
              <a:rPr lang="en-GB" sz="1700" b="1" dirty="0" smtClean="0"/>
              <a:t>)- Maximum energy in case of arc;</a:t>
            </a:r>
          </a:p>
          <a:p>
            <a:pPr>
              <a:spcBef>
                <a:spcPts val="600"/>
              </a:spcBef>
            </a:pPr>
            <a:r>
              <a:rPr lang="en-GB" sz="1700" b="1" dirty="0"/>
              <a:t>8</a:t>
            </a:r>
            <a:r>
              <a:rPr lang="en-GB" sz="1700" b="1" dirty="0" smtClean="0"/>
              <a:t>)- Maximum reverse voltage;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061913" y="1544248"/>
            <a:ext cx="2910590" cy="2015988"/>
            <a:chOff x="6279719" y="1470089"/>
            <a:chExt cx="2910590" cy="2015988"/>
          </a:xfrm>
        </p:grpSpPr>
        <p:sp>
          <p:nvSpPr>
            <p:cNvPr id="30" name="Line 25"/>
            <p:cNvSpPr>
              <a:spLocks noChangeShapeType="1"/>
            </p:cNvSpPr>
            <p:nvPr/>
          </p:nvSpPr>
          <p:spPr bwMode="auto">
            <a:xfrm>
              <a:off x="6279719" y="2896576"/>
              <a:ext cx="337947" cy="0"/>
            </a:xfrm>
            <a:prstGeom prst="lin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sv-SE"/>
            </a:p>
          </p:txBody>
        </p:sp>
        <p:sp>
          <p:nvSpPr>
            <p:cNvPr id="31" name="Freeform 26"/>
            <p:cNvSpPr>
              <a:spLocks/>
            </p:cNvSpPr>
            <p:nvPr/>
          </p:nvSpPr>
          <p:spPr bwMode="auto">
            <a:xfrm>
              <a:off x="6604993" y="2294794"/>
              <a:ext cx="406944" cy="623274"/>
            </a:xfrm>
            <a:custGeom>
              <a:avLst/>
              <a:gdLst>
                <a:gd name="T0" fmla="*/ 0 w 288"/>
                <a:gd name="T1" fmla="*/ 2147483647 h 528"/>
                <a:gd name="T2" fmla="*/ 2147483647 w 288"/>
                <a:gd name="T3" fmla="*/ 2147483647 h 528"/>
                <a:gd name="T4" fmla="*/ 2147483647 w 288"/>
                <a:gd name="T5" fmla="*/ 2147483647 h 528"/>
                <a:gd name="T6" fmla="*/ 2147483647 w 288"/>
                <a:gd name="T7" fmla="*/ 2147483647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8"/>
                <a:gd name="T13" fmla="*/ 0 h 528"/>
                <a:gd name="T14" fmla="*/ 288 w 288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8" h="528">
                  <a:moveTo>
                    <a:pt x="0" y="504"/>
                  </a:moveTo>
                  <a:cubicBezTo>
                    <a:pt x="8" y="516"/>
                    <a:pt x="16" y="528"/>
                    <a:pt x="48" y="456"/>
                  </a:cubicBezTo>
                  <a:cubicBezTo>
                    <a:pt x="80" y="384"/>
                    <a:pt x="152" y="144"/>
                    <a:pt x="192" y="72"/>
                  </a:cubicBezTo>
                  <a:cubicBezTo>
                    <a:pt x="232" y="0"/>
                    <a:pt x="260" y="12"/>
                    <a:pt x="288" y="24"/>
                  </a:cubicBezTo>
                </a:path>
              </a:pathLst>
            </a:custGeom>
            <a:noFill/>
            <a:ln w="38100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sv-SE"/>
            </a:p>
          </p:txBody>
        </p:sp>
        <p:sp>
          <p:nvSpPr>
            <p:cNvPr id="33" name="Line 27"/>
            <p:cNvSpPr>
              <a:spLocks noChangeShapeType="1"/>
            </p:cNvSpPr>
            <p:nvPr/>
          </p:nvSpPr>
          <p:spPr bwMode="auto">
            <a:xfrm>
              <a:off x="6935899" y="2316286"/>
              <a:ext cx="735034" cy="0"/>
            </a:xfrm>
            <a:prstGeom prst="lin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sv-SE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7652673" y="2274837"/>
              <a:ext cx="627732" cy="788026"/>
            </a:xfrm>
            <a:custGeom>
              <a:avLst/>
              <a:gdLst>
                <a:gd name="T0" fmla="*/ 0 w 240"/>
                <a:gd name="T1" fmla="*/ 2147483647 h 664"/>
                <a:gd name="T2" fmla="*/ 2147483647 w 240"/>
                <a:gd name="T3" fmla="*/ 2147483647 h 664"/>
                <a:gd name="T4" fmla="*/ 2147483647 w 240"/>
                <a:gd name="T5" fmla="*/ 2147483647 h 664"/>
                <a:gd name="T6" fmla="*/ 2147483647 w 240"/>
                <a:gd name="T7" fmla="*/ 2147483647 h 6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664"/>
                <a:gd name="T14" fmla="*/ 240 w 240"/>
                <a:gd name="T15" fmla="*/ 664 h 6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664">
                  <a:moveTo>
                    <a:pt x="0" y="40"/>
                  </a:moveTo>
                  <a:cubicBezTo>
                    <a:pt x="12" y="20"/>
                    <a:pt x="24" y="0"/>
                    <a:pt x="48" y="88"/>
                  </a:cubicBezTo>
                  <a:cubicBezTo>
                    <a:pt x="72" y="176"/>
                    <a:pt x="112" y="472"/>
                    <a:pt x="144" y="568"/>
                  </a:cubicBezTo>
                  <a:cubicBezTo>
                    <a:pt x="176" y="664"/>
                    <a:pt x="208" y="664"/>
                    <a:pt x="240" y="664"/>
                  </a:cubicBezTo>
                </a:path>
              </a:pathLst>
            </a:custGeom>
            <a:noFill/>
            <a:ln w="38100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sv-SE"/>
            </a:p>
          </p:txBody>
        </p:sp>
        <p:sp>
          <p:nvSpPr>
            <p:cNvPr id="35" name="Text Box 29"/>
            <p:cNvSpPr txBox="1">
              <a:spLocks noChangeArrowheads="1"/>
            </p:cNvSpPr>
            <p:nvPr/>
          </p:nvSpPr>
          <p:spPr bwMode="auto">
            <a:xfrm>
              <a:off x="6617476" y="3151055"/>
              <a:ext cx="956108" cy="310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457200" indent="-4572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sz="1500" dirty="0">
                  <a:latin typeface="Times New Roman" pitchFamily="18" charset="0"/>
                </a:rPr>
                <a:t>Pulse width</a:t>
              </a:r>
            </a:p>
          </p:txBody>
        </p:sp>
        <p:sp>
          <p:nvSpPr>
            <p:cNvPr id="36" name="Line 30"/>
            <p:cNvSpPr>
              <a:spLocks noChangeShapeType="1"/>
            </p:cNvSpPr>
            <p:nvPr/>
          </p:nvSpPr>
          <p:spPr bwMode="auto">
            <a:xfrm flipH="1">
              <a:off x="6604993" y="1580930"/>
              <a:ext cx="23922" cy="190514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sv-SE"/>
            </a:p>
          </p:txBody>
        </p:sp>
        <p:sp>
          <p:nvSpPr>
            <p:cNvPr id="37" name="Line 31"/>
            <p:cNvSpPr>
              <a:spLocks noChangeShapeType="1"/>
            </p:cNvSpPr>
            <p:nvPr/>
          </p:nvSpPr>
          <p:spPr bwMode="auto">
            <a:xfrm>
              <a:off x="7687830" y="2239528"/>
              <a:ext cx="0" cy="12465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sv-SE"/>
            </a:p>
          </p:txBody>
        </p:sp>
        <p:sp>
          <p:nvSpPr>
            <p:cNvPr id="38" name="Line 32"/>
            <p:cNvSpPr>
              <a:spLocks noChangeShapeType="1"/>
            </p:cNvSpPr>
            <p:nvPr/>
          </p:nvSpPr>
          <p:spPr bwMode="auto">
            <a:xfrm>
              <a:off x="6620482" y="3412389"/>
              <a:ext cx="10828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sv-SE"/>
            </a:p>
          </p:txBody>
        </p:sp>
        <p:sp>
          <p:nvSpPr>
            <p:cNvPr id="39" name="Line 33"/>
            <p:cNvSpPr>
              <a:spLocks noChangeShapeType="1"/>
            </p:cNvSpPr>
            <p:nvPr/>
          </p:nvSpPr>
          <p:spPr bwMode="auto">
            <a:xfrm>
              <a:off x="6965469" y="2239528"/>
              <a:ext cx="0" cy="10254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sv-SE"/>
            </a:p>
          </p:txBody>
        </p:sp>
        <p:sp>
          <p:nvSpPr>
            <p:cNvPr id="40" name="Line 34"/>
            <p:cNvSpPr>
              <a:spLocks noChangeShapeType="1"/>
            </p:cNvSpPr>
            <p:nvPr/>
          </p:nvSpPr>
          <p:spPr bwMode="auto">
            <a:xfrm>
              <a:off x="7989166" y="2239528"/>
              <a:ext cx="0" cy="7138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sv-SE"/>
            </a:p>
          </p:txBody>
        </p:sp>
        <p:sp>
          <p:nvSpPr>
            <p:cNvPr id="41" name="Line 35"/>
            <p:cNvSpPr>
              <a:spLocks noChangeShapeType="1"/>
            </p:cNvSpPr>
            <p:nvPr/>
          </p:nvSpPr>
          <p:spPr bwMode="auto">
            <a:xfrm>
              <a:off x="6604993" y="2270231"/>
              <a:ext cx="3562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sv-SE"/>
            </a:p>
          </p:txBody>
        </p:sp>
        <p:sp>
          <p:nvSpPr>
            <p:cNvPr id="42" name="Line 36"/>
            <p:cNvSpPr>
              <a:spLocks noChangeShapeType="1"/>
            </p:cNvSpPr>
            <p:nvPr/>
          </p:nvSpPr>
          <p:spPr bwMode="auto">
            <a:xfrm>
              <a:off x="7692055" y="2274837"/>
              <a:ext cx="3097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sv-SE"/>
            </a:p>
          </p:txBody>
        </p:sp>
        <p:sp>
          <p:nvSpPr>
            <p:cNvPr id="43" name="Text Box 37"/>
            <p:cNvSpPr txBox="1">
              <a:spLocks noChangeArrowheads="1"/>
            </p:cNvSpPr>
            <p:nvPr/>
          </p:nvSpPr>
          <p:spPr bwMode="auto">
            <a:xfrm>
              <a:off x="6562261" y="1836746"/>
              <a:ext cx="804031" cy="310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457200" indent="-4572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sz="1500" dirty="0">
                  <a:latin typeface="Times New Roman" pitchFamily="18" charset="0"/>
                </a:rPr>
                <a:t>Rise time</a:t>
              </a:r>
            </a:p>
          </p:txBody>
        </p:sp>
        <p:sp>
          <p:nvSpPr>
            <p:cNvPr id="44" name="Text Box 38"/>
            <p:cNvSpPr txBox="1">
              <a:spLocks noChangeArrowheads="1"/>
            </p:cNvSpPr>
            <p:nvPr/>
          </p:nvSpPr>
          <p:spPr bwMode="auto">
            <a:xfrm>
              <a:off x="7652673" y="1836746"/>
              <a:ext cx="772355" cy="312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457200" indent="-4572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sz="1500" dirty="0">
                  <a:latin typeface="Times New Roman" pitchFamily="18" charset="0"/>
                </a:rPr>
                <a:t>Fall time</a:t>
              </a:r>
            </a:p>
          </p:txBody>
        </p:sp>
        <p:sp>
          <p:nvSpPr>
            <p:cNvPr id="45" name="Line 39"/>
            <p:cNvSpPr>
              <a:spLocks noChangeShapeType="1"/>
            </p:cNvSpPr>
            <p:nvPr/>
          </p:nvSpPr>
          <p:spPr bwMode="auto">
            <a:xfrm>
              <a:off x="6372654" y="2893506"/>
              <a:ext cx="241068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sv-SE"/>
            </a:p>
          </p:txBody>
        </p:sp>
        <p:sp>
          <p:nvSpPr>
            <p:cNvPr id="46" name="Text Box 40"/>
            <p:cNvSpPr txBox="1">
              <a:spLocks noChangeArrowheads="1"/>
            </p:cNvSpPr>
            <p:nvPr/>
          </p:nvSpPr>
          <p:spPr bwMode="auto">
            <a:xfrm>
              <a:off x="8425028" y="2630992"/>
              <a:ext cx="397088" cy="265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457200" indent="-4572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sz="1200" i="1" dirty="0">
                  <a:latin typeface="Times New Roman" pitchFamily="18" charset="0"/>
                </a:rPr>
                <a:t>time</a:t>
              </a:r>
            </a:p>
          </p:txBody>
        </p:sp>
        <p:sp>
          <p:nvSpPr>
            <p:cNvPr id="47" name="Line 41"/>
            <p:cNvSpPr>
              <a:spLocks noChangeShapeType="1"/>
            </p:cNvSpPr>
            <p:nvPr/>
          </p:nvSpPr>
          <p:spPr bwMode="auto">
            <a:xfrm>
              <a:off x="6958428" y="3191327"/>
              <a:ext cx="7448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sv-SE"/>
            </a:p>
          </p:txBody>
        </p:sp>
        <p:sp>
          <p:nvSpPr>
            <p:cNvPr id="48" name="Text Box 42"/>
            <p:cNvSpPr txBox="1">
              <a:spLocks noChangeArrowheads="1"/>
            </p:cNvSpPr>
            <p:nvPr/>
          </p:nvSpPr>
          <p:spPr bwMode="auto">
            <a:xfrm>
              <a:off x="6935570" y="2895284"/>
              <a:ext cx="697016" cy="310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457200" indent="-4572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sz="1500" dirty="0">
                  <a:latin typeface="Times New Roman" pitchFamily="18" charset="0"/>
                </a:rPr>
                <a:t>Flat-top</a:t>
              </a:r>
            </a:p>
          </p:txBody>
        </p:sp>
        <p:sp>
          <p:nvSpPr>
            <p:cNvPr id="49" name="Text Box 37"/>
            <p:cNvSpPr txBox="1">
              <a:spLocks noChangeArrowheads="1"/>
            </p:cNvSpPr>
            <p:nvPr/>
          </p:nvSpPr>
          <p:spPr bwMode="auto">
            <a:xfrm>
              <a:off x="6587855" y="1470089"/>
              <a:ext cx="288922" cy="357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457200" indent="-4572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i="1" dirty="0">
                  <a:latin typeface="Times New Roman" pitchFamily="18" charset="0"/>
                </a:rPr>
                <a:t>V</a:t>
              </a:r>
            </a:p>
          </p:txBody>
        </p:sp>
        <p:cxnSp>
          <p:nvCxnSpPr>
            <p:cNvPr id="6" name="Straight Connector 5"/>
            <p:cNvCxnSpPr/>
            <p:nvPr/>
          </p:nvCxnSpPr>
          <p:spPr>
            <a:xfrm flipV="1">
              <a:off x="8280405" y="2996952"/>
              <a:ext cx="612075" cy="65911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Line 36"/>
            <p:cNvSpPr>
              <a:spLocks noChangeShapeType="1"/>
            </p:cNvSpPr>
            <p:nvPr/>
          </p:nvSpPr>
          <p:spPr bwMode="auto">
            <a:xfrm>
              <a:off x="8229598" y="2879735"/>
              <a:ext cx="0" cy="20761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sv-SE"/>
            </a:p>
          </p:txBody>
        </p:sp>
        <p:sp>
          <p:nvSpPr>
            <p:cNvPr id="51" name="Line 34"/>
            <p:cNvSpPr>
              <a:spLocks noChangeShapeType="1"/>
            </p:cNvSpPr>
            <p:nvPr/>
          </p:nvSpPr>
          <p:spPr bwMode="auto">
            <a:xfrm flipH="1">
              <a:off x="7935027" y="3072067"/>
              <a:ext cx="74246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sv-SE"/>
            </a:p>
          </p:txBody>
        </p:sp>
        <p:sp>
          <p:nvSpPr>
            <p:cNvPr id="52" name="Text Box 42"/>
            <p:cNvSpPr txBox="1">
              <a:spLocks noChangeArrowheads="1"/>
            </p:cNvSpPr>
            <p:nvPr/>
          </p:nvSpPr>
          <p:spPr bwMode="auto">
            <a:xfrm>
              <a:off x="7774537" y="3087345"/>
              <a:ext cx="1415772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457200" indent="-4572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sz="1500" dirty="0" smtClean="0">
                  <a:latin typeface="Times New Roman" pitchFamily="18" charset="0"/>
                </a:rPr>
                <a:t>Reverse voltage</a:t>
              </a:r>
              <a:endParaRPr lang="en-US" sz="1500" dirty="0">
                <a:latin typeface="Times New Roman" pitchFamily="18" charset="0"/>
              </a:endParaRPr>
            </a:p>
          </p:txBody>
        </p:sp>
      </p:grpSp>
      <p:pic>
        <p:nvPicPr>
          <p:cNvPr id="55" name="Picture 1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5" r="19956"/>
          <a:stretch/>
        </p:blipFill>
        <p:spPr bwMode="auto">
          <a:xfrm>
            <a:off x="3386667" y="4285720"/>
            <a:ext cx="2582752" cy="2587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" name="TextBox 55"/>
          <p:cNvSpPr txBox="1"/>
          <p:nvPr/>
        </p:nvSpPr>
        <p:spPr>
          <a:xfrm>
            <a:off x="146883" y="4874121"/>
            <a:ext cx="2791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0066FF"/>
                </a:solidFill>
              </a:rPr>
              <a:t>High cost impact in the whole accelerator</a:t>
            </a:r>
            <a:endParaRPr lang="en-US" b="1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101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146883" y="143933"/>
            <a:ext cx="7007015" cy="11514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200" b="1" i="0" u="none" kern="1200">
                <a:solidFill>
                  <a:srgbClr val="006585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25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Modulators for high power RF sources:</a:t>
            </a:r>
          </a:p>
          <a:p>
            <a:pPr algn="l"/>
            <a:r>
              <a:rPr lang="en-US" sz="25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– </a:t>
            </a:r>
            <a:r>
              <a:rPr lang="en-US" sz="2200" b="0" i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 challenging component to design and procure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6882" y="1463422"/>
            <a:ext cx="4532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0066FF"/>
                </a:solidFill>
              </a:rPr>
              <a:t>High impact in accelerator availability</a:t>
            </a:r>
            <a:endParaRPr lang="en-US" b="1" dirty="0">
              <a:solidFill>
                <a:srgbClr val="0066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617" y="1832754"/>
            <a:ext cx="8929383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b="1" dirty="0" smtClean="0"/>
              <a:t>A = MTBF / (MTBF + MTTR);</a:t>
            </a:r>
          </a:p>
          <a:p>
            <a:pPr>
              <a:spcBef>
                <a:spcPts val="1800"/>
              </a:spcBef>
            </a:pPr>
            <a:r>
              <a:rPr lang="en-GB" sz="1700" b="1" dirty="0" smtClean="0"/>
              <a:t>A :		Availability;</a:t>
            </a:r>
          </a:p>
          <a:p>
            <a:pPr>
              <a:spcBef>
                <a:spcPts val="600"/>
              </a:spcBef>
            </a:pPr>
            <a:r>
              <a:rPr lang="en-GB" sz="1700" b="1" dirty="0" smtClean="0"/>
              <a:t>MTBF : 	Mean Time Between Failures (Reliability)</a:t>
            </a:r>
          </a:p>
          <a:p>
            <a:pPr>
              <a:spcBef>
                <a:spcPts val="600"/>
              </a:spcBef>
            </a:pPr>
            <a:r>
              <a:rPr lang="en-GB" sz="1700" b="1" dirty="0" smtClean="0"/>
              <a:t>		</a:t>
            </a:r>
            <a:r>
              <a:rPr lang="en-GB" sz="1700" dirty="0" smtClean="0"/>
              <a:t>- Type and quantity of components;</a:t>
            </a:r>
          </a:p>
          <a:p>
            <a:pPr>
              <a:spcBef>
                <a:spcPts val="600"/>
              </a:spcBef>
            </a:pPr>
            <a:r>
              <a:rPr lang="en-GB" sz="1700" dirty="0"/>
              <a:t>	</a:t>
            </a:r>
            <a:r>
              <a:rPr lang="en-GB" sz="1700" dirty="0" smtClean="0"/>
              <a:t>	- Number of interconnections;</a:t>
            </a:r>
          </a:p>
          <a:p>
            <a:pPr>
              <a:spcBef>
                <a:spcPts val="600"/>
              </a:spcBef>
            </a:pPr>
            <a:r>
              <a:rPr lang="en-GB" sz="1700" dirty="0"/>
              <a:t>		</a:t>
            </a:r>
            <a:r>
              <a:rPr lang="en-GB" sz="1700" dirty="0" smtClean="0"/>
              <a:t>- Redundancy schemes;</a:t>
            </a:r>
          </a:p>
          <a:p>
            <a:pPr>
              <a:spcBef>
                <a:spcPts val="600"/>
              </a:spcBef>
            </a:pPr>
            <a:r>
              <a:rPr lang="en-GB" sz="1700" b="1" dirty="0" smtClean="0"/>
              <a:t>MTTR : 	Mean Time To Repair (Reparability)</a:t>
            </a:r>
          </a:p>
          <a:p>
            <a:pPr>
              <a:spcBef>
                <a:spcPts val="600"/>
              </a:spcBef>
            </a:pPr>
            <a:r>
              <a:rPr lang="en-GB" sz="1700" dirty="0" smtClean="0"/>
              <a:t>		- Embedded Diagnostics;</a:t>
            </a:r>
          </a:p>
          <a:p>
            <a:pPr>
              <a:spcBef>
                <a:spcPts val="600"/>
              </a:spcBef>
            </a:pPr>
            <a:r>
              <a:rPr lang="en-GB" sz="1700" dirty="0" smtClean="0"/>
              <a:t>		- Modularity;</a:t>
            </a:r>
          </a:p>
          <a:p>
            <a:pPr>
              <a:spcBef>
                <a:spcPts val="600"/>
              </a:spcBef>
            </a:pPr>
            <a:r>
              <a:rPr lang="en-GB" sz="1700" dirty="0"/>
              <a:t>	</a:t>
            </a:r>
            <a:r>
              <a:rPr lang="en-GB" sz="1700" dirty="0" smtClean="0"/>
              <a:t>	- Size and weight of components;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46883" y="5383483"/>
            <a:ext cx="8709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0066FF"/>
                </a:solidFill>
              </a:rPr>
              <a:t>Few specialized companies worldwide, most of them SMB’s (Small Medium Business)</a:t>
            </a:r>
            <a:endParaRPr lang="en-US" b="1" dirty="0">
              <a:solidFill>
                <a:srgbClr val="0066FF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14617" y="5685079"/>
            <a:ext cx="8929383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b="1" dirty="0" smtClean="0"/>
              <a:t>1)- </a:t>
            </a:r>
            <a:r>
              <a:rPr lang="en-GB" sz="1700" b="1" dirty="0"/>
              <a:t>Engineering design </a:t>
            </a:r>
            <a:r>
              <a:rPr lang="en-GB" sz="1700" b="1" dirty="0" smtClean="0"/>
              <a:t>capabilities;</a:t>
            </a:r>
            <a:endParaRPr lang="en-GB" sz="1700" b="1" dirty="0"/>
          </a:p>
          <a:p>
            <a:pPr>
              <a:spcBef>
                <a:spcPts val="600"/>
              </a:spcBef>
            </a:pPr>
            <a:r>
              <a:rPr lang="en-GB" sz="1700" b="1" dirty="0" smtClean="0"/>
              <a:t>2)- Construction capacity and testing capabilities;</a:t>
            </a:r>
          </a:p>
          <a:p>
            <a:pPr>
              <a:spcBef>
                <a:spcPts val="600"/>
              </a:spcBef>
            </a:pPr>
            <a:r>
              <a:rPr lang="en-GB" sz="1700" b="1" dirty="0" smtClean="0"/>
              <a:t>3)- Quality Assurance and risk mitigation capacity;</a:t>
            </a:r>
          </a:p>
        </p:txBody>
      </p:sp>
    </p:spTree>
    <p:extLst>
      <p:ext uri="{BB962C8B-B14F-4D97-AF65-F5344CB8AC3E}">
        <p14:creationId xmlns:p14="http://schemas.microsoft.com/office/powerpoint/2010/main" val="3625756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146883" y="143933"/>
            <a:ext cx="7007015" cy="11514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200" b="1" i="0" u="none" kern="1200">
                <a:solidFill>
                  <a:srgbClr val="006585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25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Modulators for high power accelerators:</a:t>
            </a:r>
          </a:p>
          <a:p>
            <a:pPr algn="l"/>
            <a:r>
              <a:rPr lang="en-US" sz="25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– </a:t>
            </a:r>
            <a:r>
              <a:rPr lang="en-US" sz="2200" b="0" i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 wide spectrum of business opportunities in scientific applications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6881" y="1548092"/>
            <a:ext cx="8616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0066FF"/>
                </a:solidFill>
              </a:rPr>
              <a:t>Business opportunities by scientific project worldwide, over next 10 to 15 years</a:t>
            </a:r>
            <a:endParaRPr lang="en-US" b="1" dirty="0">
              <a:solidFill>
                <a:srgbClr val="0066FF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3801"/>
              </p:ext>
            </p:extLst>
          </p:nvPr>
        </p:nvGraphicFramePr>
        <p:xfrm>
          <a:off x="304801" y="2088306"/>
          <a:ext cx="8534398" cy="42731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97837"/>
                <a:gridCol w="1026684"/>
                <a:gridCol w="968545"/>
                <a:gridCol w="1152019"/>
                <a:gridCol w="1311781"/>
                <a:gridCol w="1304000"/>
                <a:gridCol w="973532"/>
              </a:tblGrid>
              <a:tr h="10217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Accelerator project name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Country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Quantity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Average </a:t>
                      </a:r>
                      <a:r>
                        <a:rPr lang="en-GB" sz="1600" dirty="0" smtClean="0">
                          <a:effectLst/>
                        </a:rPr>
                        <a:t>power, per unit </a:t>
                      </a:r>
                      <a:r>
                        <a:rPr lang="en-GB" sz="1600" dirty="0">
                          <a:effectLst/>
                        </a:rPr>
                        <a:t>(kVA)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Total average</a:t>
                      </a:r>
                      <a:r>
                        <a:rPr lang="en-US" sz="1600" baseline="0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 installed power (MVA)</a:t>
                      </a:r>
                      <a:endParaRPr lang="en-US" sz="1600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Pulsed: P (pulse length in </a:t>
                      </a:r>
                      <a:r>
                        <a:rPr lang="en-GB" sz="1600" dirty="0" err="1">
                          <a:effectLst/>
                        </a:rPr>
                        <a:t>ms</a:t>
                      </a:r>
                      <a:r>
                        <a:rPr lang="en-GB" sz="1600" dirty="0">
                          <a:effectLst/>
                        </a:rPr>
                        <a:t>) or CW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Total estimated cost (M€</a:t>
                      </a:r>
                      <a:r>
                        <a:rPr lang="en-GB" sz="1400" dirty="0" smtClean="0">
                          <a:effectLst/>
                        </a:rPr>
                        <a:t>)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91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ESS </a:t>
                      </a:r>
                      <a:r>
                        <a:rPr lang="en-GB" sz="1400" dirty="0" smtClean="0">
                          <a:effectLst/>
                        </a:rPr>
                        <a:t>(Mβ+Hβ</a:t>
                      </a:r>
                      <a:r>
                        <a:rPr lang="en-GB" sz="1400" dirty="0">
                          <a:effectLst/>
                        </a:rPr>
                        <a:t>) – ESS </a:t>
                      </a:r>
                      <a:r>
                        <a:rPr lang="en-GB" sz="1400" dirty="0" smtClean="0">
                          <a:effectLst/>
                        </a:rPr>
                        <a:t>ERIC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Sweden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33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660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21.8</a:t>
                      </a:r>
                      <a:endParaRPr lang="en-US" sz="1400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P (3.5ms)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91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SPL - CERN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Switzerland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90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660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59.4</a:t>
                      </a:r>
                      <a:endParaRPr lang="en-US" sz="1400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P (1.8ms)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91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FCC - CERN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Switzerland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600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600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360</a:t>
                      </a:r>
                      <a:endParaRPr lang="en-US" sz="1400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CW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55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ILC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Japan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450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150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67.5</a:t>
                      </a:r>
                      <a:endParaRPr lang="en-US" sz="1400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P (1.5ms)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91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X </a:t>
                      </a:r>
                      <a:r>
                        <a:rPr lang="en-GB" sz="1400" dirty="0" smtClean="0">
                          <a:effectLst/>
                        </a:rPr>
                        <a:t>Project - </a:t>
                      </a:r>
                      <a:r>
                        <a:rPr lang="en-GB" sz="1400" dirty="0" err="1" smtClean="0">
                          <a:effectLst/>
                        </a:rPr>
                        <a:t>Fermilab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USA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200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70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Times New Roman"/>
                          <a:cs typeface="Times New Roman" panose="02020603050405020304" pitchFamily="18" charset="0"/>
                        </a:rPr>
                        <a:t>14</a:t>
                      </a:r>
                      <a:endParaRPr lang="en-US" sz="1400" dirty="0">
                        <a:effectLst/>
                        <a:latin typeface="+mn-lt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CW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91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All projects</a:t>
                      </a:r>
                      <a:endParaRPr lang="en-US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Total installed power = 516 MVA</a:t>
                      </a:r>
                      <a:endParaRPr lang="en-US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</a:rPr>
                        <a:t>~</a:t>
                      </a:r>
                      <a:r>
                        <a:rPr lang="en-GB" sz="1400" b="1" baseline="0" dirty="0" smtClean="0">
                          <a:effectLst/>
                        </a:rPr>
                        <a:t> </a:t>
                      </a:r>
                      <a:r>
                        <a:rPr lang="en-GB" sz="1400" b="1" dirty="0" smtClean="0">
                          <a:effectLst/>
                        </a:rPr>
                        <a:t>800</a:t>
                      </a:r>
                      <a:endParaRPr lang="en-US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1677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62466" y="313581"/>
            <a:ext cx="6087534" cy="7686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200" b="1" i="0" u="none" kern="1200">
                <a:solidFill>
                  <a:srgbClr val="006585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25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CW (Continuous Wave) modulators:</a:t>
            </a:r>
          </a:p>
          <a:p>
            <a:pPr algn="l"/>
            <a:r>
              <a:rPr lang="en-US" sz="22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  </a:t>
            </a:r>
            <a:r>
              <a:rPr lang="en-US" sz="2200" b="0" i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- A conventional topology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C62C7-F79B-CD4A-A5DF-5683BBEC4A65}" type="slidenum">
              <a:rPr lang="sv-SE" smtClean="0">
                <a:latin typeface="Calibri"/>
              </a:rPr>
              <a:pPr/>
              <a:t>8</a:t>
            </a:fld>
            <a:endParaRPr lang="sv-SE">
              <a:latin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3906" y="1660229"/>
            <a:ext cx="1447475" cy="4939814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L="1588" indent="-1588">
              <a:buFont typeface="Arial" panose="020B0604020202020204" pitchFamily="34" charset="0"/>
              <a:buChar char="•"/>
            </a:pPr>
            <a:r>
              <a:rPr lang="en-GB" sz="1500" dirty="0" smtClean="0"/>
              <a:t> A CW modulator is generally just a High Voltage power supply that feeds:- the Anode of tetrodes or the Cathode of klystrons, </a:t>
            </a:r>
            <a:r>
              <a:rPr lang="en-GB" sz="1500" dirty="0" err="1" smtClean="0"/>
              <a:t>etc</a:t>
            </a:r>
            <a:r>
              <a:rPr lang="en-GB" sz="1500" dirty="0" smtClean="0"/>
              <a:t>;</a:t>
            </a:r>
          </a:p>
          <a:p>
            <a:pPr marL="1588" indent="-1588">
              <a:buFont typeface="Arial" panose="020B0604020202020204" pitchFamily="34" charset="0"/>
              <a:buChar char="•"/>
            </a:pPr>
            <a:r>
              <a:rPr lang="en-GB" sz="1500" dirty="0" smtClean="0"/>
              <a:t> Depending on the type of HV power supply a CROWBAR might be needed to bypass the current in case an arc occurs in the RF amplifier tube</a:t>
            </a:r>
          </a:p>
        </p:txBody>
      </p:sp>
      <p:grpSp>
        <p:nvGrpSpPr>
          <p:cNvPr id="5" name="Group 50"/>
          <p:cNvGrpSpPr>
            <a:grpSpLocks/>
          </p:cNvGrpSpPr>
          <p:nvPr/>
        </p:nvGrpSpPr>
        <p:grpSpPr bwMode="auto">
          <a:xfrm>
            <a:off x="6206598" y="1741383"/>
            <a:ext cx="2843213" cy="2855913"/>
            <a:chOff x="3360" y="816"/>
            <a:chExt cx="1791" cy="1799"/>
          </a:xfrm>
        </p:grpSpPr>
        <p:pic>
          <p:nvPicPr>
            <p:cNvPr id="6" name="Picture 1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043" b="6194"/>
            <a:stretch>
              <a:fillRect/>
            </a:stretch>
          </p:blipFill>
          <p:spPr bwMode="auto">
            <a:xfrm>
              <a:off x="3360" y="816"/>
              <a:ext cx="1791" cy="17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15"/>
            <p:cNvSpPr txBox="1">
              <a:spLocks noChangeArrowheads="1"/>
            </p:cNvSpPr>
            <p:nvPr/>
          </p:nvSpPr>
          <p:spPr bwMode="auto">
            <a:xfrm>
              <a:off x="4464" y="1121"/>
              <a:ext cx="576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457200" indent="-4572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sz="1500" dirty="0">
                  <a:solidFill>
                    <a:srgbClr val="000000"/>
                  </a:solidFill>
                  <a:latin typeface="Times New Roman" pitchFamily="18" charset="0"/>
                </a:rPr>
                <a:t>Klystron</a:t>
              </a:r>
            </a:p>
          </p:txBody>
        </p:sp>
        <p:sp>
          <p:nvSpPr>
            <p:cNvPr id="9" name="Text Box 16"/>
            <p:cNvSpPr txBox="1">
              <a:spLocks noChangeArrowheads="1"/>
            </p:cNvSpPr>
            <p:nvPr/>
          </p:nvSpPr>
          <p:spPr bwMode="auto">
            <a:xfrm>
              <a:off x="3552" y="1121"/>
              <a:ext cx="720" cy="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4763" indent="4763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sz="1500" dirty="0">
                  <a:solidFill>
                    <a:srgbClr val="000000"/>
                  </a:solidFill>
                  <a:latin typeface="Times New Roman" pitchFamily="18" charset="0"/>
                </a:rPr>
                <a:t>100 kV crowbar (</a:t>
              </a:r>
              <a:r>
                <a:rPr lang="en-US" sz="1500" dirty="0" err="1">
                  <a:solidFill>
                    <a:srgbClr val="000000"/>
                  </a:solidFill>
                  <a:latin typeface="Times New Roman" pitchFamily="18" charset="0"/>
                </a:rPr>
                <a:t>Thyratron</a:t>
              </a:r>
              <a:r>
                <a:rPr lang="en-US" sz="1500" dirty="0">
                  <a:solidFill>
                    <a:srgbClr val="000000"/>
                  </a:solidFill>
                  <a:latin typeface="Times New Roman" pitchFamily="18" charset="0"/>
                </a:rPr>
                <a:t>)</a:t>
              </a:r>
            </a:p>
          </p:txBody>
        </p:sp>
      </p:grpSp>
      <p:pic>
        <p:nvPicPr>
          <p:cNvPr id="12" name="Picture 3" descr="100kV40ACVS"/>
          <p:cNvPicPr>
            <a:picLocks noChangeAspect="1" noChangeArrowheads="1"/>
          </p:cNvPicPr>
          <p:nvPr/>
        </p:nvPicPr>
        <p:blipFill>
          <a:blip r:embed="rId3" cstate="print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24" b="17877"/>
          <a:stretch>
            <a:fillRect/>
          </a:stretch>
        </p:blipFill>
        <p:spPr bwMode="auto">
          <a:xfrm>
            <a:off x="1710798" y="1844571"/>
            <a:ext cx="4191000" cy="275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198" y="4649933"/>
            <a:ext cx="1385888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5749398" y="2073171"/>
            <a:ext cx="19050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>
            <a:off x="5773211" y="4448071"/>
            <a:ext cx="1855787" cy="31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6936963" y="6213956"/>
            <a:ext cx="2129394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763" indent="47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1500" b="1" dirty="0" err="1">
                <a:solidFill>
                  <a:srgbClr val="FF0000"/>
                </a:solidFill>
                <a:latin typeface="Times New Roman" pitchFamily="18" charset="0"/>
              </a:rPr>
              <a:t>Thyratron</a:t>
            </a:r>
            <a:r>
              <a:rPr lang="en-US" sz="1500" b="1" dirty="0">
                <a:solidFill>
                  <a:srgbClr val="FF0000"/>
                </a:solidFill>
                <a:latin typeface="Times New Roman" pitchFamily="18" charset="0"/>
              </a:rPr>
              <a:t> CROWBAR</a:t>
            </a:r>
          </a:p>
        </p:txBody>
      </p:sp>
      <p:sp>
        <p:nvSpPr>
          <p:cNvPr id="18" name="Line 37"/>
          <p:cNvSpPr>
            <a:spLocks noChangeShapeType="1"/>
          </p:cNvSpPr>
          <p:nvPr/>
        </p:nvSpPr>
        <p:spPr bwMode="auto">
          <a:xfrm flipH="1">
            <a:off x="2699792" y="4179783"/>
            <a:ext cx="154006" cy="49697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sp>
        <p:nvSpPr>
          <p:cNvPr id="19" name="Line 39"/>
          <p:cNvSpPr>
            <a:spLocks noChangeShapeType="1"/>
          </p:cNvSpPr>
          <p:nvPr/>
        </p:nvSpPr>
        <p:spPr bwMode="auto">
          <a:xfrm>
            <a:off x="4530198" y="4332182"/>
            <a:ext cx="257826" cy="56059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sp>
        <p:nvSpPr>
          <p:cNvPr id="20" name="Line 40"/>
          <p:cNvSpPr>
            <a:spLocks noChangeShapeType="1"/>
          </p:cNvSpPr>
          <p:nvPr/>
        </p:nvSpPr>
        <p:spPr bwMode="auto">
          <a:xfrm flipH="1">
            <a:off x="4860032" y="4332182"/>
            <a:ext cx="127366" cy="56059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pic>
        <p:nvPicPr>
          <p:cNvPr id="21" name="Picture 4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798" y="4649933"/>
            <a:ext cx="19050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4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8598" y="5183333"/>
            <a:ext cx="19812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4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598" y="4878533"/>
            <a:ext cx="20574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Line 38"/>
          <p:cNvSpPr>
            <a:spLocks noChangeShapeType="1"/>
          </p:cNvSpPr>
          <p:nvPr/>
        </p:nvSpPr>
        <p:spPr bwMode="auto">
          <a:xfrm>
            <a:off x="3691998" y="4484583"/>
            <a:ext cx="87914" cy="69622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sp>
        <p:nvSpPr>
          <p:cNvPr id="25" name="Line 46"/>
          <p:cNvSpPr>
            <a:spLocks noChangeShapeType="1"/>
          </p:cNvSpPr>
          <p:nvPr/>
        </p:nvSpPr>
        <p:spPr bwMode="auto">
          <a:xfrm>
            <a:off x="6587598" y="4179783"/>
            <a:ext cx="609600" cy="49697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sp>
        <p:nvSpPr>
          <p:cNvPr id="2" name="TextBox 1"/>
          <p:cNvSpPr txBox="1"/>
          <p:nvPr/>
        </p:nvSpPr>
        <p:spPr>
          <a:xfrm>
            <a:off x="1561381" y="1440741"/>
            <a:ext cx="11430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AC electrical network</a:t>
            </a:r>
            <a:endParaRPr lang="en-GB" sz="1500" dirty="0"/>
          </a:p>
        </p:txBody>
      </p:sp>
      <p:sp>
        <p:nvSpPr>
          <p:cNvPr id="26" name="Line 37"/>
          <p:cNvSpPr>
            <a:spLocks noChangeShapeType="1"/>
          </p:cNvSpPr>
          <p:nvPr/>
        </p:nvSpPr>
        <p:spPr bwMode="auto">
          <a:xfrm>
            <a:off x="1691680" y="3717032"/>
            <a:ext cx="275143" cy="2683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CA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1710798" y="1942980"/>
            <a:ext cx="90577" cy="180088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352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62465" y="313581"/>
            <a:ext cx="6819821" cy="7686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200" b="1" i="0" u="none" kern="1200">
                <a:solidFill>
                  <a:srgbClr val="006585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25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CW (Continuous Wave) modulators:</a:t>
            </a:r>
          </a:p>
          <a:p>
            <a:pPr algn="l"/>
            <a:r>
              <a:rPr lang="en-US" sz="2200" b="0" i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 - A modern switch mode based topology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C62C7-F79B-CD4A-A5DF-5683BBEC4A65}" type="slidenum">
              <a:rPr lang="sv-SE" smtClean="0">
                <a:latin typeface="Calibri"/>
              </a:rPr>
              <a:pPr/>
              <a:t>9</a:t>
            </a:fld>
            <a:endParaRPr lang="sv-SE">
              <a:latin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3906" y="1660229"/>
            <a:ext cx="1447475" cy="4708981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marL="1588" indent="-1588">
              <a:buFont typeface="Arial" panose="020B0604020202020204" pitchFamily="34" charset="0"/>
              <a:buChar char="•"/>
            </a:pPr>
            <a:r>
              <a:rPr lang="en-GB" sz="1500" dirty="0" smtClean="0"/>
              <a:t> The parallel CROWBAR can be avoided since the Power Converter can be switched off very quickly by acting on the H-bridge inverter and the stored energy in the output filter and HF transformer is very small</a:t>
            </a:r>
          </a:p>
          <a:p>
            <a:pPr marL="1588" indent="-1588">
              <a:buFont typeface="Arial" panose="020B0604020202020204" pitchFamily="34" charset="0"/>
              <a:buChar char="•"/>
            </a:pPr>
            <a:r>
              <a:rPr lang="en-GB" sz="1500" dirty="0"/>
              <a:t> </a:t>
            </a:r>
            <a:r>
              <a:rPr lang="en-GB" sz="1500" dirty="0" smtClean="0"/>
              <a:t>More compact, higher stability, lower voltage ripple solution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465" y="1480240"/>
            <a:ext cx="7134335" cy="2565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813" y="4279900"/>
            <a:ext cx="6905625" cy="207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98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npassad formgiv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37914</TotalTime>
  <Words>2174</Words>
  <Application>Microsoft Office PowerPoint</Application>
  <PresentationFormat>On-screen Show (4:3)</PresentationFormat>
  <Paragraphs>381</Paragraphs>
  <Slides>23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Anpassad formgivning</vt:lpstr>
      <vt:lpstr>1_Office-tema</vt:lpstr>
      <vt:lpstr>Visio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Ola Grahm</dc:creator>
  <cp:lastModifiedBy>Carlos Martins</cp:lastModifiedBy>
  <cp:revision>1269</cp:revision>
  <cp:lastPrinted>2015-08-19T07:22:45Z</cp:lastPrinted>
  <dcterms:created xsi:type="dcterms:W3CDTF">2013-09-21T18:00:17Z</dcterms:created>
  <dcterms:modified xsi:type="dcterms:W3CDTF">2016-02-29T10:39:09Z</dcterms:modified>
</cp:coreProperties>
</file>