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56" r:id="rId5"/>
  </p:sldMasterIdLst>
  <p:notesMasterIdLst>
    <p:notesMasterId r:id="rId37"/>
  </p:notesMasterIdLst>
  <p:sldIdLst>
    <p:sldId id="257" r:id="rId6"/>
    <p:sldId id="382" r:id="rId7"/>
    <p:sldId id="381" r:id="rId8"/>
    <p:sldId id="384" r:id="rId9"/>
    <p:sldId id="345" r:id="rId10"/>
    <p:sldId id="383" r:id="rId11"/>
    <p:sldId id="389" r:id="rId12"/>
    <p:sldId id="261" r:id="rId13"/>
    <p:sldId id="405" r:id="rId14"/>
    <p:sldId id="428" r:id="rId15"/>
    <p:sldId id="423" r:id="rId16"/>
    <p:sldId id="424" r:id="rId17"/>
    <p:sldId id="395" r:id="rId18"/>
    <p:sldId id="433" r:id="rId19"/>
    <p:sldId id="396" r:id="rId20"/>
    <p:sldId id="398" r:id="rId21"/>
    <p:sldId id="399" r:id="rId22"/>
    <p:sldId id="401" r:id="rId23"/>
    <p:sldId id="429" r:id="rId24"/>
    <p:sldId id="404" r:id="rId25"/>
    <p:sldId id="342" r:id="rId26"/>
    <p:sldId id="431" r:id="rId27"/>
    <p:sldId id="269" r:id="rId28"/>
    <p:sldId id="430" r:id="rId29"/>
    <p:sldId id="412" r:id="rId30"/>
    <p:sldId id="432" r:id="rId31"/>
    <p:sldId id="415" r:id="rId32"/>
    <p:sldId id="417" r:id="rId33"/>
    <p:sldId id="392" r:id="rId34"/>
    <p:sldId id="343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1464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64DA6F-792E-40DE-B81C-ABC9040C071C}" type="datetimeFigureOut">
              <a:rPr lang="en-US" smtClean="0"/>
              <a:t>7/20/2015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309909-C434-4128-93E5-929740CDB8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78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60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447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636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858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8605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884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44205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4170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256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643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435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3101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182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342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342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97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7873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0707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55556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8772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753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3645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05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4313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9316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336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76484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0803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353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99584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8050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76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886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09159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7077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5143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0300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0554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7F9493-CDE8-483E-992D-86DAB34D1256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5843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30"/>
          <p:cNvSpPr txBox="1">
            <a:spLocks noChangeArrowheads="1"/>
          </p:cNvSpPr>
          <p:nvPr userDrawn="1"/>
        </p:nvSpPr>
        <p:spPr bwMode="auto">
          <a:xfrm>
            <a:off x="6248400" y="6477000"/>
            <a:ext cx="2819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</a:defRPr>
            </a:lvl1pPr>
          </a:lstStyle>
          <a:p>
            <a:pPr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72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54D0D4-6E7D-42EB-AC38-C5D6D8F1BE7F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3111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914400"/>
            <a:ext cx="40005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11E9B3-B162-4169-B229-F7E03B31B138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1936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3FFFD1B-DC63-46FA-9F2E-BBB6C40CAE34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727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616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7E197D9-C070-48B0-8D45-FF039E61392D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0932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125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PSFC Seminar, Oct. 22, 2010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3281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738A4E-65A8-42BC-8848-BBDBC4FD6CC2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1974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43BC94-77E8-46E7-B3E1-B7E88B87945D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7563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F65F93-DC49-4252-AAE7-F8BCCB4D7C45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42908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76200"/>
            <a:ext cx="20383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59626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96C3D1-8C67-4C5A-AF22-794477DF670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88040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14463" y="76200"/>
            <a:ext cx="6205537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9144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6576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6576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B0F99F4-45E9-46C5-A9A3-E7C741290F0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941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463" y="76200"/>
            <a:ext cx="6205537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14400"/>
            <a:ext cx="40005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9144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6576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C5FC8C-A079-415F-906A-4157B08337A2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6190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463" y="76200"/>
            <a:ext cx="6205537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005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914400"/>
            <a:ext cx="40005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441600-0B02-4443-8600-1033F7503B5C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31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643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463" y="76200"/>
            <a:ext cx="6205537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14400"/>
            <a:ext cx="4000500" cy="533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9144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6576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F8F74D-F277-4404-B2A0-8D5DD606D927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18960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4463" y="76200"/>
            <a:ext cx="6205537" cy="706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914400"/>
            <a:ext cx="40005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657600"/>
            <a:ext cx="8153400" cy="2590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248400" y="6477000"/>
            <a:ext cx="2819400" cy="3810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999514-7F3D-42BC-86BA-57BEF19380FD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‹Nr.›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4120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638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360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724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5"/>
          <a:stretch>
            <a:fillRect/>
          </a:stretch>
        </p:blipFill>
        <p:spPr bwMode="auto">
          <a:xfrm>
            <a:off x="825500" y="6488113"/>
            <a:ext cx="261302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" name="Group 23"/>
          <p:cNvGrpSpPr>
            <a:grpSpLocks/>
          </p:cNvGrpSpPr>
          <p:nvPr userDrawn="1"/>
        </p:nvGrpSpPr>
        <p:grpSpPr bwMode="auto">
          <a:xfrm>
            <a:off x="228600" y="6477000"/>
            <a:ext cx="493713" cy="261938"/>
            <a:chOff x="728" y="3915"/>
            <a:chExt cx="311" cy="165"/>
          </a:xfrm>
        </p:grpSpPr>
        <p:sp>
          <p:nvSpPr>
            <p:cNvPr id="17" name="Rectangle 14"/>
            <p:cNvSpPr>
              <a:spLocks noChangeAspect="1" noChangeArrowheads="1"/>
            </p:cNvSpPr>
            <p:nvPr userDrawn="1"/>
          </p:nvSpPr>
          <p:spPr bwMode="auto">
            <a:xfrm>
              <a:off x="839" y="3916"/>
              <a:ext cx="33" cy="164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8" name="Rectangle 15"/>
            <p:cNvSpPr>
              <a:spLocks noChangeAspect="1" noChangeArrowheads="1"/>
            </p:cNvSpPr>
            <p:nvPr userDrawn="1"/>
          </p:nvSpPr>
          <p:spPr bwMode="auto">
            <a:xfrm>
              <a:off x="782" y="3916"/>
              <a:ext cx="33" cy="112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9" name="Rectangle 16"/>
            <p:cNvSpPr>
              <a:spLocks noChangeAspect="1" noChangeArrowheads="1"/>
            </p:cNvSpPr>
            <p:nvPr userDrawn="1"/>
          </p:nvSpPr>
          <p:spPr bwMode="auto">
            <a:xfrm>
              <a:off x="728" y="3916"/>
              <a:ext cx="33" cy="164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0" name="Rectangle 17"/>
            <p:cNvSpPr>
              <a:spLocks noChangeAspect="1" noChangeArrowheads="1"/>
            </p:cNvSpPr>
            <p:nvPr userDrawn="1"/>
          </p:nvSpPr>
          <p:spPr bwMode="auto">
            <a:xfrm>
              <a:off x="896" y="3967"/>
              <a:ext cx="33" cy="112"/>
            </a:xfrm>
            <a:prstGeom prst="rect">
              <a:avLst/>
            </a:prstGeom>
            <a:solidFill>
              <a:srgbClr val="666A7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1" name="Rectangle 18"/>
            <p:cNvSpPr>
              <a:spLocks noChangeAspect="1" noChangeArrowheads="1"/>
            </p:cNvSpPr>
            <p:nvPr userDrawn="1"/>
          </p:nvSpPr>
          <p:spPr bwMode="auto">
            <a:xfrm>
              <a:off x="950" y="3967"/>
              <a:ext cx="33" cy="112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2" name="Rectangle 19"/>
            <p:cNvSpPr>
              <a:spLocks noChangeAspect="1" noChangeArrowheads="1"/>
            </p:cNvSpPr>
            <p:nvPr userDrawn="1"/>
          </p:nvSpPr>
          <p:spPr bwMode="auto">
            <a:xfrm>
              <a:off x="895" y="3915"/>
              <a:ext cx="32" cy="33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3" name="Rectangle 20"/>
            <p:cNvSpPr>
              <a:spLocks noChangeAspect="1" noChangeArrowheads="1"/>
            </p:cNvSpPr>
            <p:nvPr userDrawn="1"/>
          </p:nvSpPr>
          <p:spPr bwMode="auto">
            <a:xfrm>
              <a:off x="950" y="3915"/>
              <a:ext cx="89" cy="33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4" name="TextBox 23"/>
          <p:cNvSpPr txBox="1"/>
          <p:nvPr userDrawn="1"/>
        </p:nvSpPr>
        <p:spPr>
          <a:xfrm>
            <a:off x="3505200" y="6553200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W.S. Graves,  July 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14849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5"/>
          <a:stretch>
            <a:fillRect/>
          </a:stretch>
        </p:blipFill>
        <p:spPr bwMode="auto">
          <a:xfrm>
            <a:off x="825500" y="6488113"/>
            <a:ext cx="261302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23"/>
          <p:cNvGrpSpPr>
            <a:grpSpLocks/>
          </p:cNvGrpSpPr>
          <p:nvPr userDrawn="1"/>
        </p:nvGrpSpPr>
        <p:grpSpPr bwMode="auto">
          <a:xfrm>
            <a:off x="228600" y="6477000"/>
            <a:ext cx="493713" cy="261938"/>
            <a:chOff x="728" y="3915"/>
            <a:chExt cx="311" cy="165"/>
          </a:xfrm>
        </p:grpSpPr>
        <p:sp>
          <p:nvSpPr>
            <p:cNvPr id="8" name="Rectangle 14"/>
            <p:cNvSpPr>
              <a:spLocks noChangeAspect="1" noChangeArrowheads="1"/>
            </p:cNvSpPr>
            <p:nvPr userDrawn="1"/>
          </p:nvSpPr>
          <p:spPr bwMode="auto">
            <a:xfrm>
              <a:off x="839" y="3916"/>
              <a:ext cx="33" cy="164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5"/>
            <p:cNvSpPr>
              <a:spLocks noChangeAspect="1" noChangeArrowheads="1"/>
            </p:cNvSpPr>
            <p:nvPr userDrawn="1"/>
          </p:nvSpPr>
          <p:spPr bwMode="auto">
            <a:xfrm>
              <a:off x="782" y="3916"/>
              <a:ext cx="33" cy="112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6"/>
            <p:cNvSpPr>
              <a:spLocks noChangeAspect="1" noChangeArrowheads="1"/>
            </p:cNvSpPr>
            <p:nvPr userDrawn="1"/>
          </p:nvSpPr>
          <p:spPr bwMode="auto">
            <a:xfrm>
              <a:off x="728" y="3916"/>
              <a:ext cx="33" cy="164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7"/>
            <p:cNvSpPr>
              <a:spLocks noChangeAspect="1" noChangeArrowheads="1"/>
            </p:cNvSpPr>
            <p:nvPr userDrawn="1"/>
          </p:nvSpPr>
          <p:spPr bwMode="auto">
            <a:xfrm>
              <a:off x="896" y="3967"/>
              <a:ext cx="33" cy="112"/>
            </a:xfrm>
            <a:prstGeom prst="rect">
              <a:avLst/>
            </a:prstGeom>
            <a:solidFill>
              <a:srgbClr val="666A7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18"/>
            <p:cNvSpPr>
              <a:spLocks noChangeAspect="1" noChangeArrowheads="1"/>
            </p:cNvSpPr>
            <p:nvPr userDrawn="1"/>
          </p:nvSpPr>
          <p:spPr bwMode="auto">
            <a:xfrm>
              <a:off x="950" y="3967"/>
              <a:ext cx="33" cy="112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Rectangle 19"/>
            <p:cNvSpPr>
              <a:spLocks noChangeAspect="1" noChangeArrowheads="1"/>
            </p:cNvSpPr>
            <p:nvPr userDrawn="1"/>
          </p:nvSpPr>
          <p:spPr bwMode="auto">
            <a:xfrm>
              <a:off x="895" y="3915"/>
              <a:ext cx="32" cy="33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Rectangle 20"/>
            <p:cNvSpPr>
              <a:spLocks noChangeAspect="1" noChangeArrowheads="1"/>
            </p:cNvSpPr>
            <p:nvPr userDrawn="1"/>
          </p:nvSpPr>
          <p:spPr bwMode="auto">
            <a:xfrm>
              <a:off x="950" y="3915"/>
              <a:ext cx="89" cy="33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" name="TextBox 14"/>
          <p:cNvSpPr txBox="1"/>
          <p:nvPr userDrawn="1"/>
        </p:nvSpPr>
        <p:spPr>
          <a:xfrm>
            <a:off x="3505200" y="6553200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W.S. Graves, July 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47068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5"/>
          <a:stretch>
            <a:fillRect/>
          </a:stretch>
        </p:blipFill>
        <p:spPr bwMode="auto">
          <a:xfrm>
            <a:off x="825500" y="6488113"/>
            <a:ext cx="261302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23"/>
          <p:cNvGrpSpPr>
            <a:grpSpLocks/>
          </p:cNvGrpSpPr>
          <p:nvPr userDrawn="1"/>
        </p:nvGrpSpPr>
        <p:grpSpPr bwMode="auto">
          <a:xfrm>
            <a:off x="228600" y="6477000"/>
            <a:ext cx="493713" cy="261938"/>
            <a:chOff x="728" y="3915"/>
            <a:chExt cx="311" cy="165"/>
          </a:xfrm>
        </p:grpSpPr>
        <p:sp>
          <p:nvSpPr>
            <p:cNvPr id="8" name="Rectangle 14"/>
            <p:cNvSpPr>
              <a:spLocks noChangeAspect="1" noChangeArrowheads="1"/>
            </p:cNvSpPr>
            <p:nvPr userDrawn="1"/>
          </p:nvSpPr>
          <p:spPr bwMode="auto">
            <a:xfrm>
              <a:off x="839" y="3916"/>
              <a:ext cx="33" cy="164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9" name="Rectangle 15"/>
            <p:cNvSpPr>
              <a:spLocks noChangeAspect="1" noChangeArrowheads="1"/>
            </p:cNvSpPr>
            <p:nvPr userDrawn="1"/>
          </p:nvSpPr>
          <p:spPr bwMode="auto">
            <a:xfrm>
              <a:off x="782" y="3916"/>
              <a:ext cx="33" cy="112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" name="Rectangle 16"/>
            <p:cNvSpPr>
              <a:spLocks noChangeAspect="1" noChangeArrowheads="1"/>
            </p:cNvSpPr>
            <p:nvPr userDrawn="1"/>
          </p:nvSpPr>
          <p:spPr bwMode="auto">
            <a:xfrm>
              <a:off x="728" y="3916"/>
              <a:ext cx="33" cy="164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1" name="Rectangle 17"/>
            <p:cNvSpPr>
              <a:spLocks noChangeAspect="1" noChangeArrowheads="1"/>
            </p:cNvSpPr>
            <p:nvPr userDrawn="1"/>
          </p:nvSpPr>
          <p:spPr bwMode="auto">
            <a:xfrm>
              <a:off x="896" y="3967"/>
              <a:ext cx="33" cy="112"/>
            </a:xfrm>
            <a:prstGeom prst="rect">
              <a:avLst/>
            </a:prstGeom>
            <a:solidFill>
              <a:srgbClr val="666A7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2" name="Rectangle 18"/>
            <p:cNvSpPr>
              <a:spLocks noChangeAspect="1" noChangeArrowheads="1"/>
            </p:cNvSpPr>
            <p:nvPr userDrawn="1"/>
          </p:nvSpPr>
          <p:spPr bwMode="auto">
            <a:xfrm>
              <a:off x="950" y="3967"/>
              <a:ext cx="33" cy="112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3" name="Rectangle 19"/>
            <p:cNvSpPr>
              <a:spLocks noChangeAspect="1" noChangeArrowheads="1"/>
            </p:cNvSpPr>
            <p:nvPr userDrawn="1"/>
          </p:nvSpPr>
          <p:spPr bwMode="auto">
            <a:xfrm>
              <a:off x="895" y="3915"/>
              <a:ext cx="32" cy="33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4" name="Rectangle 20"/>
            <p:cNvSpPr>
              <a:spLocks noChangeAspect="1" noChangeArrowheads="1"/>
            </p:cNvSpPr>
            <p:nvPr userDrawn="1"/>
          </p:nvSpPr>
          <p:spPr bwMode="auto">
            <a:xfrm>
              <a:off x="950" y="3915"/>
              <a:ext cx="89" cy="33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5" name="TextBox 14"/>
          <p:cNvSpPr txBox="1"/>
          <p:nvPr userDrawn="1"/>
        </p:nvSpPr>
        <p:spPr>
          <a:xfrm>
            <a:off x="3505200" y="6553200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W.S. Graves, July</a:t>
            </a:r>
            <a:r>
              <a:rPr lang="en-US" sz="1200" baseline="0" dirty="0" smtClean="0"/>
              <a:t> 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25839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99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14463" y="0"/>
            <a:ext cx="6205537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14400"/>
            <a:ext cx="8153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8" name="Picture 7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5"/>
          <a:stretch>
            <a:fillRect/>
          </a:stretch>
        </p:blipFill>
        <p:spPr bwMode="auto">
          <a:xfrm>
            <a:off x="825500" y="6488113"/>
            <a:ext cx="261302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31" name="Group 23"/>
          <p:cNvGrpSpPr>
            <a:grpSpLocks/>
          </p:cNvGrpSpPr>
          <p:nvPr/>
        </p:nvGrpSpPr>
        <p:grpSpPr bwMode="auto">
          <a:xfrm>
            <a:off x="228600" y="6477000"/>
            <a:ext cx="493713" cy="261938"/>
            <a:chOff x="728" y="3915"/>
            <a:chExt cx="311" cy="165"/>
          </a:xfrm>
        </p:grpSpPr>
        <p:sp>
          <p:nvSpPr>
            <p:cNvPr id="1038" name="Rectangle 14"/>
            <p:cNvSpPr>
              <a:spLocks noChangeAspect="1" noChangeArrowheads="1"/>
            </p:cNvSpPr>
            <p:nvPr userDrawn="1"/>
          </p:nvSpPr>
          <p:spPr bwMode="auto">
            <a:xfrm>
              <a:off x="839" y="3916"/>
              <a:ext cx="33" cy="164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39" name="Rectangle 15"/>
            <p:cNvSpPr>
              <a:spLocks noChangeAspect="1" noChangeArrowheads="1"/>
            </p:cNvSpPr>
            <p:nvPr userDrawn="1"/>
          </p:nvSpPr>
          <p:spPr bwMode="auto">
            <a:xfrm>
              <a:off x="782" y="3916"/>
              <a:ext cx="33" cy="112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0" name="Rectangle 16"/>
            <p:cNvSpPr>
              <a:spLocks noChangeAspect="1" noChangeArrowheads="1"/>
            </p:cNvSpPr>
            <p:nvPr userDrawn="1"/>
          </p:nvSpPr>
          <p:spPr bwMode="auto">
            <a:xfrm>
              <a:off x="728" y="3916"/>
              <a:ext cx="33" cy="164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1" name="Rectangle 17"/>
            <p:cNvSpPr>
              <a:spLocks noChangeAspect="1" noChangeArrowheads="1"/>
            </p:cNvSpPr>
            <p:nvPr userDrawn="1"/>
          </p:nvSpPr>
          <p:spPr bwMode="auto">
            <a:xfrm>
              <a:off x="896" y="3967"/>
              <a:ext cx="33" cy="112"/>
            </a:xfrm>
            <a:prstGeom prst="rect">
              <a:avLst/>
            </a:prstGeom>
            <a:solidFill>
              <a:srgbClr val="666A7B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2" name="Rectangle 18"/>
            <p:cNvSpPr>
              <a:spLocks noChangeAspect="1" noChangeArrowheads="1"/>
            </p:cNvSpPr>
            <p:nvPr userDrawn="1"/>
          </p:nvSpPr>
          <p:spPr bwMode="auto">
            <a:xfrm>
              <a:off x="950" y="3967"/>
              <a:ext cx="33" cy="112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3" name="Rectangle 19"/>
            <p:cNvSpPr>
              <a:spLocks noChangeAspect="1" noChangeArrowheads="1"/>
            </p:cNvSpPr>
            <p:nvPr userDrawn="1"/>
          </p:nvSpPr>
          <p:spPr bwMode="auto">
            <a:xfrm>
              <a:off x="895" y="3915"/>
              <a:ext cx="32" cy="33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1044" name="Rectangle 20"/>
            <p:cNvSpPr>
              <a:spLocks noChangeAspect="1" noChangeArrowheads="1"/>
            </p:cNvSpPr>
            <p:nvPr userDrawn="1"/>
          </p:nvSpPr>
          <p:spPr bwMode="auto">
            <a:xfrm>
              <a:off x="950" y="3915"/>
              <a:ext cx="89" cy="33"/>
            </a:xfrm>
            <a:prstGeom prst="rect">
              <a:avLst/>
            </a:prstGeom>
            <a:solidFill>
              <a:srgbClr val="993333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3505200" y="6553200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W.S. Graves, July</a:t>
            </a:r>
            <a:r>
              <a:rPr lang="en-US" sz="1200" baseline="0" dirty="0" smtClean="0"/>
              <a:t> 2015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77133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2800" b="1">
          <a:solidFill>
            <a:srgbClr val="993333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</a:defRPr>
      </a:lvl2pPr>
      <a:lvl3pPr algn="ctr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</a:defRPr>
      </a:lvl3pPr>
      <a:lvl4pPr algn="ctr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</a:defRPr>
      </a:lvl4pPr>
      <a:lvl5pPr algn="ctr" rtl="0" eaLnBrk="0" fontAlgn="base" hangingPunct="0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</a:defRPr>
      </a:lvl5pPr>
      <a:lvl6pPr marL="457200" algn="ctr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</a:defRPr>
      </a:lvl6pPr>
      <a:lvl7pPr marL="914400" algn="ctr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</a:defRPr>
      </a:lvl7pPr>
      <a:lvl8pPr marL="1371600" algn="ctr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</a:defRPr>
      </a:lvl8pPr>
      <a:lvl9pPr marL="1828800" algn="ctr" rtl="0" eaLnBrk="1" fontAlgn="base" hangingPunct="1">
        <a:lnSpc>
          <a:spcPts val="4000"/>
        </a:lnSpc>
        <a:spcBef>
          <a:spcPct val="0"/>
        </a:spcBef>
        <a:spcAft>
          <a:spcPct val="0"/>
        </a:spcAft>
        <a:defRPr sz="3400" b="1">
          <a:solidFill>
            <a:srgbClr val="993333"/>
          </a:solidFill>
          <a:latin typeface="Arial" charset="0"/>
        </a:defRPr>
      </a:lvl9pPr>
    </p:titleStyle>
    <p:bodyStyle>
      <a:lvl1pPr marL="230188" indent="-230188" algn="l" rtl="0" eaLnBrk="0" fontAlgn="base" hangingPunct="0">
        <a:lnSpc>
          <a:spcPts val="2700"/>
        </a:lnSpc>
        <a:spcBef>
          <a:spcPct val="0"/>
        </a:spcBef>
        <a:spcAft>
          <a:spcPts val="1400"/>
        </a:spcAft>
        <a:buClr>
          <a:schemeClr val="accent2"/>
        </a:buClr>
        <a:buChar char="•"/>
        <a:defRPr sz="23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800"/>
        </a:lnSpc>
        <a:spcBef>
          <a:spcPct val="0"/>
        </a:spcBef>
        <a:spcAft>
          <a:spcPts val="1400"/>
        </a:spcAft>
        <a:buChar char="–"/>
        <a:defRPr sz="23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993333"/>
        </a:buClr>
        <a:buChar char="•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23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wmf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41.wmf"/><Relationship Id="rId4" Type="http://schemas.openxmlformats.org/officeDocument/2006/relationships/oleObject" Target="../embeddings/oleObject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"/><Relationship Id="rId2" Type="http://schemas.openxmlformats.org/officeDocument/2006/relationships/image" Target="../media/image43.tif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42900" y="3429000"/>
            <a:ext cx="8305800" cy="130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1882" tIns="50941" rIns="101882" bIns="50941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>
                <a:solidFill>
                  <a:prstClr val="black"/>
                </a:solidFill>
                <a:latin typeface="Arial" charset="0"/>
              </a:rPr>
              <a:t>W.S. Graves </a:t>
            </a:r>
            <a:endParaRPr lang="en-US" sz="2400" b="1" dirty="0" smtClean="0">
              <a:solidFill>
                <a:prstClr val="black"/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MIT and Arizona State University</a:t>
            </a:r>
            <a:endParaRPr lang="en-US" dirty="0">
              <a:solidFill>
                <a:prstClr val="black"/>
              </a:solidFill>
              <a:latin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US" dirty="0">
                <a:solidFill>
                  <a:prstClr val="black"/>
                </a:solidFill>
                <a:latin typeface="Arial" charset="0"/>
              </a:rPr>
              <a:t>p</a:t>
            </a: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resented at Paul </a:t>
            </a:r>
            <a:r>
              <a:rPr lang="en-US" dirty="0" err="1" smtClean="0">
                <a:solidFill>
                  <a:prstClr val="black"/>
                </a:solidFill>
                <a:latin typeface="Arial" charset="0"/>
              </a:rPr>
              <a:t>Scherrer</a:t>
            </a:r>
            <a:r>
              <a:rPr lang="en-US" dirty="0" smtClean="0">
                <a:solidFill>
                  <a:prstClr val="black"/>
                </a:solidFill>
                <a:latin typeface="Arial" charset="0"/>
              </a:rPr>
              <a:t> Institute, July 2015</a:t>
            </a: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57200" y="1119061"/>
            <a:ext cx="8001000" cy="1395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1882" tIns="50941" rIns="101882" bIns="50941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990033"/>
                </a:solidFill>
              </a:rPr>
              <a:t>Tabletop source of intense hard x-rays</a:t>
            </a:r>
          </a:p>
          <a:p>
            <a:pPr algn="ctr"/>
            <a:r>
              <a:rPr lang="en-US" sz="2000" b="1" i="1" dirty="0" smtClean="0">
                <a:solidFill>
                  <a:srgbClr val="990033"/>
                </a:solidFill>
              </a:rPr>
              <a:t>toward a</a:t>
            </a:r>
          </a:p>
          <a:p>
            <a:pPr algn="ctr"/>
            <a:r>
              <a:rPr lang="en-US" sz="3600" b="1" dirty="0" smtClean="0">
                <a:solidFill>
                  <a:srgbClr val="990033"/>
                </a:solidFill>
              </a:rPr>
              <a:t>Compact XFEL</a:t>
            </a:r>
            <a:endParaRPr lang="en-US" sz="3600" b="1" dirty="0">
              <a:solidFill>
                <a:srgbClr val="990033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58000" y="6416675"/>
            <a:ext cx="2133600" cy="365125"/>
          </a:xfrm>
        </p:spPr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31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96" r="23914"/>
          <a:stretch/>
        </p:blipFill>
        <p:spPr bwMode="auto">
          <a:xfrm>
            <a:off x="3835156" y="1724584"/>
            <a:ext cx="3189128" cy="4517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5321771" y="1524000"/>
            <a:ext cx="0" cy="284671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47757" y="1533492"/>
            <a:ext cx="170008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2MW of RF power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704210" y="2185359"/>
            <a:ext cx="482498" cy="73870"/>
          </a:xfrm>
          <a:prstGeom prst="straightConnector1">
            <a:avLst/>
          </a:prstGeom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48472" y="2016799"/>
            <a:ext cx="173887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Impedance transformer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5691272" y="2934074"/>
            <a:ext cx="543464" cy="759125"/>
          </a:xfrm>
          <a:prstGeom prst="straightConnector1">
            <a:avLst/>
          </a:prstGeom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919872" y="2610858"/>
            <a:ext cx="1606658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Matched  splitter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606443" y="4300668"/>
            <a:ext cx="1417841" cy="844648"/>
          </a:xfrm>
          <a:prstGeom prst="straightConnector1">
            <a:avLst/>
          </a:prstGeom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11837" y="3543538"/>
            <a:ext cx="225596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Input cell with race-track shape to minimize </a:t>
            </a:r>
          </a:p>
          <a:p>
            <a:pPr>
              <a:lnSpc>
                <a:spcPct val="90000"/>
              </a:lnSpc>
            </a:pPr>
            <a:r>
              <a:rPr lang="en-US" sz="1600" dirty="0" err="1" smtClean="0">
                <a:solidFill>
                  <a:srgbClr val="696253"/>
                </a:solidFill>
              </a:rPr>
              <a:t>quadrupole</a:t>
            </a:r>
            <a:r>
              <a:rPr lang="en-US" sz="1600" dirty="0" smtClean="0">
                <a:solidFill>
                  <a:srgbClr val="696253"/>
                </a:solidFill>
              </a:rPr>
              <a:t> fields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321981" y="5360974"/>
            <a:ext cx="3294416" cy="483078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940038" y="5512867"/>
            <a:ext cx="134203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Laser beam in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442745" y="5395489"/>
            <a:ext cx="3790023" cy="670146"/>
          </a:xfrm>
          <a:prstGeom prst="straightConnector1">
            <a:avLst/>
          </a:prstGeom>
          <a:ln w="1905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45364" y="6065635"/>
            <a:ext cx="128740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Electrons out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863910" y="5360974"/>
            <a:ext cx="449445" cy="138021"/>
          </a:xfrm>
          <a:prstGeom prst="straightConnector1">
            <a:avLst/>
          </a:prstGeom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655988" y="5179828"/>
            <a:ext cx="1421350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Photo-cathode</a:t>
            </a:r>
          </a:p>
          <a:p>
            <a:pPr algn="ctr"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 surface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863910" y="4558718"/>
            <a:ext cx="879894" cy="586598"/>
          </a:xfrm>
          <a:prstGeom prst="straightConnector1">
            <a:avLst/>
          </a:prstGeom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97550" y="4300668"/>
            <a:ext cx="2093522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High shunt impedance </a:t>
            </a:r>
          </a:p>
          <a:p>
            <a:pPr>
              <a:lnSpc>
                <a:spcPct val="90000"/>
              </a:lnSpc>
            </a:pPr>
            <a:r>
              <a:rPr lang="en-US" sz="1600" dirty="0">
                <a:solidFill>
                  <a:srgbClr val="696253"/>
                </a:solidFill>
              </a:rPr>
              <a:t>a</a:t>
            </a:r>
            <a:r>
              <a:rPr lang="en-US" sz="1600" dirty="0" smtClean="0">
                <a:solidFill>
                  <a:srgbClr val="696253"/>
                </a:solidFill>
              </a:rPr>
              <a:t>ccelerating cell</a:t>
            </a:r>
          </a:p>
        </p:txBody>
      </p:sp>
      <p:sp>
        <p:nvSpPr>
          <p:cNvPr id="24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9.3 GHz RF </a:t>
            </a:r>
            <a:r>
              <a:rPr lang="en-US" sz="3600" b="1" dirty="0" err="1" smtClean="0">
                <a:solidFill>
                  <a:srgbClr val="990033"/>
                </a:solidFill>
                <a:latin typeface="Arial" charset="0"/>
              </a:rPr>
              <a:t>photoinjector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pic>
        <p:nvPicPr>
          <p:cNvPr id="28674" name="Picture 2" descr="C:\Graves\Compton Source\ICS papers\PRST 2014\PRST 09-20-2014\figure20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049"/>
          <a:stretch/>
        </p:blipFill>
        <p:spPr bwMode="auto">
          <a:xfrm>
            <a:off x="193867" y="1057234"/>
            <a:ext cx="4149533" cy="140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914400" y="2514600"/>
            <a:ext cx="310405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 smtClean="0">
                <a:solidFill>
                  <a:srgbClr val="696253"/>
                </a:solidFill>
              </a:rPr>
              <a:t>Thermal profile at 2 kW </a:t>
            </a:r>
            <a:r>
              <a:rPr lang="en-US" sz="1600" dirty="0" err="1" smtClean="0">
                <a:solidFill>
                  <a:srgbClr val="696253"/>
                </a:solidFill>
              </a:rPr>
              <a:t>avg</a:t>
            </a:r>
            <a:r>
              <a:rPr lang="en-US" sz="1600" dirty="0" smtClean="0">
                <a:solidFill>
                  <a:srgbClr val="696253"/>
                </a:solidFill>
              </a:rPr>
              <a:t> power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94442" y="762000"/>
            <a:ext cx="275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V.A. Dolgashev, SLAC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0453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5" descr="C:\project\misc\Stanford\CAD\layout assembly sec C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472" y="1416761"/>
            <a:ext cx="4896036" cy="4064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project\misc\Stanford\CAD\split cell A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" y="3465004"/>
            <a:ext cx="4850557" cy="3408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6096000"/>
            <a:ext cx="15240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CIRCUIT ‘HALF’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782802" y="4264883"/>
            <a:ext cx="212909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PRECISION ALIGNMENT HOLES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47564" y="3296206"/>
            <a:ext cx="147187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ACCELERATOR CELL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835696" y="3631086"/>
            <a:ext cx="183950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FEED WAVEGUIDE</a:t>
            </a:r>
            <a:endParaRPr lang="en-US" sz="1200" dirty="0"/>
          </a:p>
        </p:txBody>
      </p:sp>
      <p:cxnSp>
        <p:nvCxnSpPr>
          <p:cNvPr id="11" name="Straight Arrow Connector 10"/>
          <p:cNvCxnSpPr>
            <a:stCxn id="8" idx="2"/>
          </p:cNvCxnSpPr>
          <p:nvPr/>
        </p:nvCxnSpPr>
        <p:spPr>
          <a:xfrm flipH="1">
            <a:off x="3847347" y="4541882"/>
            <a:ext cx="1" cy="757083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373766" y="3573205"/>
            <a:ext cx="0" cy="575875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2"/>
          </p:cNvCxnSpPr>
          <p:nvPr/>
        </p:nvCxnSpPr>
        <p:spPr>
          <a:xfrm flipH="1">
            <a:off x="2379802" y="3908085"/>
            <a:ext cx="375647" cy="76200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764452" y="6300908"/>
            <a:ext cx="1731494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AXIAL COOLANT HOLES</a:t>
            </a:r>
            <a:endParaRPr lang="en-US" sz="1200" dirty="0"/>
          </a:p>
        </p:txBody>
      </p:sp>
      <p:cxnSp>
        <p:nvCxnSpPr>
          <p:cNvPr id="15" name="Straight Arrow Connector 14"/>
          <p:cNvCxnSpPr>
            <a:stCxn id="14" idx="1"/>
          </p:cNvCxnSpPr>
          <p:nvPr/>
        </p:nvCxnSpPr>
        <p:spPr>
          <a:xfrm flipH="1" flipV="1">
            <a:off x="4248472" y="6320358"/>
            <a:ext cx="515980" cy="11905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72300" y="2143889"/>
            <a:ext cx="162259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INCONEL SPRING PIN</a:t>
            </a:r>
            <a:endParaRPr lang="en-US" sz="1200" dirty="0"/>
          </a:p>
        </p:txBody>
      </p:sp>
      <p:cxnSp>
        <p:nvCxnSpPr>
          <p:cNvPr id="17" name="Straight Arrow Connector 16"/>
          <p:cNvCxnSpPr>
            <a:stCxn id="16" idx="1"/>
          </p:cNvCxnSpPr>
          <p:nvPr/>
        </p:nvCxnSpPr>
        <p:spPr>
          <a:xfrm flipH="1">
            <a:off x="6842670" y="2282389"/>
            <a:ext cx="429630" cy="20758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27776" y="1416761"/>
            <a:ext cx="2016224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CUT-AWAY VIEW OF BRAZE ASSEMBLY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768244" y="5096217"/>
            <a:ext cx="140780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FEED WAVEGUIDE</a:t>
            </a:r>
            <a:endParaRPr lang="en-US" sz="1200" dirty="0"/>
          </a:p>
        </p:txBody>
      </p:sp>
      <p:cxnSp>
        <p:nvCxnSpPr>
          <p:cNvPr id="20" name="Straight Arrow Connector 19"/>
          <p:cNvCxnSpPr>
            <a:stCxn id="19" idx="3"/>
          </p:cNvCxnSpPr>
          <p:nvPr/>
        </p:nvCxnSpPr>
        <p:spPr>
          <a:xfrm flipV="1">
            <a:off x="8176049" y="4670085"/>
            <a:ext cx="320387" cy="564632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89963" y="4892102"/>
            <a:ext cx="147187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COUPLING HOLE</a:t>
            </a:r>
            <a:endParaRPr lang="en-US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3923928" y="5169101"/>
            <a:ext cx="792237" cy="431674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4" idx="1"/>
          </p:cNvCxnSpPr>
          <p:nvPr/>
        </p:nvCxnSpPr>
        <p:spPr>
          <a:xfrm flipH="1" flipV="1">
            <a:off x="4427984" y="6201308"/>
            <a:ext cx="336468" cy="238100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012160" y="4547004"/>
            <a:ext cx="115629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TUNING PIN</a:t>
            </a:r>
          </a:p>
          <a:p>
            <a:pPr algn="ctr"/>
            <a:r>
              <a:rPr lang="en-US" sz="1200" dirty="0" smtClean="0"/>
              <a:t>(2 PER CELL)</a:t>
            </a:r>
            <a:endParaRPr lang="en-US" sz="1200" dirty="0"/>
          </a:p>
        </p:txBody>
      </p:sp>
      <p:cxnSp>
        <p:nvCxnSpPr>
          <p:cNvPr id="25" name="Straight Arrow Connector 24"/>
          <p:cNvCxnSpPr>
            <a:stCxn id="24" idx="3"/>
          </p:cNvCxnSpPr>
          <p:nvPr/>
        </p:nvCxnSpPr>
        <p:spPr>
          <a:xfrm flipV="1">
            <a:off x="7168450" y="4203915"/>
            <a:ext cx="320387" cy="573922"/>
          </a:xfrm>
          <a:prstGeom prst="straightConnector1">
            <a:avLst/>
          </a:prstGeom>
          <a:ln w="25400"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Novel 9.3 GHz SW </a:t>
            </a:r>
            <a:r>
              <a:rPr lang="en-US" sz="3600" b="1" dirty="0" err="1" smtClean="0">
                <a:solidFill>
                  <a:srgbClr val="990033"/>
                </a:solidFill>
                <a:latin typeface="Arial" charset="0"/>
              </a:rPr>
              <a:t>Linac</a:t>
            </a:r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 Structure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76600" y="627062"/>
            <a:ext cx="3600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S. </a:t>
            </a:r>
            <a:r>
              <a:rPr lang="en-US" sz="2400" dirty="0" err="1" smtClean="0"/>
              <a:t>Tantawi</a:t>
            </a:r>
            <a:r>
              <a:rPr lang="en-US" sz="2400" dirty="0" smtClean="0"/>
              <a:t>, SLAC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4605" y="1462927"/>
            <a:ext cx="36153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Very high efficiency standing wave structure at 9.3 GHz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1 kHz rep rate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Every cell coupled from waveguide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Inexpensive to build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6248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638" y="990600"/>
            <a:ext cx="7332962" cy="518160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Two lasers, cathode and ICS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8220" y="5638800"/>
            <a:ext cx="228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F. </a:t>
            </a:r>
            <a:r>
              <a:rPr lang="en-US" dirty="0" err="1" smtClean="0"/>
              <a:t>Kaertner</a:t>
            </a:r>
            <a:r>
              <a:rPr lang="en-US" dirty="0" smtClean="0"/>
              <a:t> group DESY and MIT</a:t>
            </a:r>
          </a:p>
        </p:txBody>
      </p:sp>
    </p:spTree>
    <p:extLst>
      <p:ext uri="{BB962C8B-B14F-4D97-AF65-F5344CB8AC3E}">
        <p14:creationId xmlns:p14="http://schemas.microsoft.com/office/powerpoint/2010/main" val="169091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ICS Interaction Point (IP)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2212" y="1032132"/>
            <a:ext cx="9039576" cy="4682868"/>
            <a:chOff x="52212" y="692696"/>
            <a:chExt cx="9039576" cy="4682868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2212" y="692696"/>
              <a:ext cx="9039576" cy="46828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457200" y="4800600"/>
              <a:ext cx="11222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Quadrupole magnets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838200" y="1528833"/>
              <a:ext cx="1371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Interaction point</a:t>
              </a:r>
              <a:endParaRPr lang="en-US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447800" y="2098964"/>
              <a:ext cx="1143000" cy="1863436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505200" y="3716968"/>
              <a:ext cx="1905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Montel x-ray optic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352800" y="4648200"/>
              <a:ext cx="2057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Linear laser cavity with harmonic conversion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5181600" y="4419600"/>
              <a:ext cx="228600" cy="30480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ight Arrow 10"/>
            <p:cNvSpPr/>
            <p:nvPr/>
          </p:nvSpPr>
          <p:spPr>
            <a:xfrm rot="19902253">
              <a:off x="3827760" y="3303516"/>
              <a:ext cx="6096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 rot="19965601">
              <a:off x="3655255" y="2827381"/>
              <a:ext cx="8275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ebeam</a:t>
              </a:r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out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096000" y="3810000"/>
              <a:ext cx="1143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x-rays out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 rot="231877">
              <a:off x="6255411" y="4072738"/>
              <a:ext cx="6096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85455" y="4038600"/>
              <a:ext cx="9005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ebeam</a:t>
              </a:r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in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>
              <a:off x="914400" y="3913910"/>
              <a:ext cx="609600" cy="22860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38400" y="2968823"/>
              <a:ext cx="12241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Dipole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543800" y="1610380"/>
              <a:ext cx="990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Electron dump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696200" y="3886200"/>
              <a:ext cx="1143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Detector</a:t>
              </a:r>
              <a:endParaRPr lang="en-US" sz="1400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90A9FE-BAE3-4D29-B7B2-0123BED8E67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1746" name="Picture 2" descr="C:\Graves\Compton Source\ICS papers\PRST 2014\PRST 09-20-2014\figure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838201"/>
            <a:ext cx="7543800" cy="557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Slice </a:t>
            </a:r>
            <a:r>
              <a:rPr lang="en-US" sz="3600" b="1" dirty="0" err="1" smtClean="0">
                <a:solidFill>
                  <a:srgbClr val="990033"/>
                </a:solidFill>
                <a:latin typeface="Arial" charset="0"/>
              </a:rPr>
              <a:t>ebeam</a:t>
            </a:r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 parameters at IP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529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90A9FE-BAE3-4D29-B7B2-0123BED8E672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Electron beam at IP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762000"/>
            <a:ext cx="7278687" cy="5375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613703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PARMELA simulations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50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90A9FE-BAE3-4D29-B7B2-0123BED8E672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Opening angle of 12 keV radiation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181725"/>
            <a:ext cx="35814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Intensity vs angle for 5% bandwidth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Flux is 5x10</a:t>
            </a:r>
            <a:r>
              <a:rPr lang="en-US" baseline="30000" dirty="0" smtClean="0"/>
              <a:t>11</a:t>
            </a:r>
            <a:r>
              <a:rPr lang="en-US" dirty="0" smtClean="0"/>
              <a:t> per second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24400" y="1181725"/>
            <a:ext cx="3733800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Intensity vs angle for 0.1% bandwidth</a:t>
            </a:r>
          </a:p>
          <a:p>
            <a:pPr>
              <a:spcAft>
                <a:spcPts val="600"/>
              </a:spcAft>
            </a:pPr>
            <a:r>
              <a:rPr lang="en-US" dirty="0"/>
              <a:t>F</a:t>
            </a:r>
            <a:r>
              <a:rPr lang="en-US" dirty="0" smtClean="0"/>
              <a:t>lux is 2x10</a:t>
            </a:r>
            <a:r>
              <a:rPr lang="en-US" baseline="30000" dirty="0" smtClean="0"/>
              <a:t>10</a:t>
            </a:r>
            <a:r>
              <a:rPr lang="en-US" dirty="0"/>
              <a:t> </a:t>
            </a:r>
            <a:r>
              <a:rPr lang="en-US" dirty="0" smtClean="0"/>
              <a:t>per second</a:t>
            </a:r>
            <a:endParaRPr lang="en-US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57400"/>
            <a:ext cx="404622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2133600"/>
            <a:ext cx="4000500" cy="317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7200" y="613703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COMPTON simulations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35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90A9FE-BAE3-4D29-B7B2-0123BED8E672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Flux and brilliance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709300" y="866163"/>
            <a:ext cx="3764000" cy="2760851"/>
            <a:chOff x="4572000" y="1143000"/>
            <a:chExt cx="3962400" cy="309372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143000"/>
              <a:ext cx="3962400" cy="3093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7559040" y="2438400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0.1% BW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7559040" y="1521023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5</a:t>
              </a:r>
              <a:r>
                <a:rPr lang="en-US" sz="1400" dirty="0" smtClean="0"/>
                <a:t>% BW</a:t>
              </a:r>
              <a:endParaRPr lang="en-US" sz="1400" dirty="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28600" y="838200"/>
            <a:ext cx="3810000" cy="2819400"/>
            <a:chOff x="4724400" y="1896070"/>
            <a:chExt cx="3977640" cy="30861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0" y="1896070"/>
              <a:ext cx="3977640" cy="3086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543800" y="3191470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0.1% BW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620000" y="3724870"/>
              <a:ext cx="914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5</a:t>
              </a:r>
              <a:r>
                <a:rPr lang="en-US" sz="1400" dirty="0" smtClean="0"/>
                <a:t>% BW</a:t>
              </a:r>
              <a:endParaRPr lang="en-US" sz="1400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371600" y="3739515"/>
            <a:ext cx="1981200" cy="9848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/>
              <a:t>Brilliance 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7e12 in 0.1% BW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2e12 in 5% BW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22627" y="3708737"/>
            <a:ext cx="1925973" cy="10156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/>
              <a:t>Flux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2e10 in 0.1% BW</a:t>
            </a:r>
          </a:p>
          <a:p>
            <a:pPr>
              <a:spcAft>
                <a:spcPts val="600"/>
              </a:spcAft>
            </a:pPr>
            <a:r>
              <a:rPr lang="en-US" sz="1600" dirty="0" smtClean="0"/>
              <a:t>5e11 in 5% BW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5105400"/>
            <a:ext cx="777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ICS can put 10</a:t>
            </a:r>
            <a:r>
              <a:rPr lang="en-US" b="1" baseline="30000" dirty="0" smtClean="0"/>
              <a:t>10</a:t>
            </a:r>
            <a:r>
              <a:rPr lang="en-US" b="1" dirty="0" smtClean="0"/>
              <a:t> – 10</a:t>
            </a:r>
            <a:r>
              <a:rPr lang="en-US" b="1" baseline="30000" dirty="0" smtClean="0"/>
              <a:t>11</a:t>
            </a:r>
            <a:r>
              <a:rPr lang="en-US" b="1" dirty="0" smtClean="0"/>
              <a:t> photons/sec into a 5 X 5 micron spot</a:t>
            </a:r>
          </a:p>
          <a:p>
            <a:endParaRPr lang="en-US" b="1" dirty="0" smtClean="0"/>
          </a:p>
          <a:p>
            <a:r>
              <a:rPr lang="en-US" b="1" dirty="0" smtClean="0"/>
              <a:t>Synchrotron bend is typically </a:t>
            </a:r>
            <a:r>
              <a:rPr lang="en-US" b="1" dirty="0"/>
              <a:t>10</a:t>
            </a:r>
            <a:r>
              <a:rPr lang="en-US" b="1" baseline="30000" dirty="0"/>
              <a:t>10</a:t>
            </a:r>
            <a:r>
              <a:rPr lang="en-US" b="1" dirty="0"/>
              <a:t> – 10</a:t>
            </a:r>
            <a:r>
              <a:rPr lang="en-US" b="1" baseline="30000" dirty="0"/>
              <a:t>11</a:t>
            </a:r>
            <a:r>
              <a:rPr lang="en-US" b="1" dirty="0"/>
              <a:t> photons/sec in </a:t>
            </a:r>
            <a:r>
              <a:rPr lang="en-US" b="1" dirty="0" smtClean="0"/>
              <a:t>100 X 100 </a:t>
            </a:r>
            <a:r>
              <a:rPr lang="en-US" b="1" dirty="0"/>
              <a:t>micron </a:t>
            </a:r>
            <a:r>
              <a:rPr lang="en-US" b="1" dirty="0" smtClean="0"/>
              <a:t>spot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9901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40872" y="533400"/>
            <a:ext cx="6331527" cy="4730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90A9FE-BAE3-4D29-B7B2-0123BED8E672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Focusing Optics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52600" y="5257800"/>
            <a:ext cx="640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RMS source size and divergence are 2 microns and 4 mrad</a:t>
            </a:r>
          </a:p>
          <a:p>
            <a:r>
              <a:rPr lang="en-US" dirty="0"/>
              <a:t>N</a:t>
            </a:r>
            <a:r>
              <a:rPr lang="en-US" dirty="0" smtClean="0"/>
              <a:t>ested Si K-B optic with graded multilayer magnifies factor of 3</a:t>
            </a:r>
          </a:p>
          <a:p>
            <a:r>
              <a:rPr lang="en-US" dirty="0" smtClean="0"/>
              <a:t>Optic collects 84% of light within 5% bandwidth.</a:t>
            </a:r>
          </a:p>
          <a:p>
            <a:r>
              <a:rPr lang="en-US" dirty="0" smtClean="0"/>
              <a:t>Detector is  ~1.2 m from source. </a:t>
            </a:r>
          </a:p>
        </p:txBody>
      </p:sp>
    </p:spTree>
    <p:extLst>
      <p:ext uri="{BB962C8B-B14F-4D97-AF65-F5344CB8AC3E}">
        <p14:creationId xmlns:p14="http://schemas.microsoft.com/office/powerpoint/2010/main" val="375371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 descr="C:\Graves\Compton Source\ICS papers\PRST 2014\Collim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838201"/>
            <a:ext cx="6705600" cy="4588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Collimating Optics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486400"/>
            <a:ext cx="7924800" cy="91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8027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6858000" y="6416675"/>
            <a:ext cx="2133600" cy="365125"/>
          </a:xfrm>
        </p:spPr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121"/>
          <p:cNvSpPr txBox="1">
            <a:spLocks noChangeArrowheads="1"/>
          </p:cNvSpPr>
          <p:nvPr/>
        </p:nvSpPr>
        <p:spPr bwMode="auto">
          <a:xfrm>
            <a:off x="952501" y="2557046"/>
            <a:ext cx="243840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Arial" charset="0"/>
              </a:rPr>
              <a:t>X-ray tube from 1917</a:t>
            </a:r>
            <a:endParaRPr lang="en-US" sz="1600" b="1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24578" name="Picture 2" descr="http://upload.wikimedia.org/wikipedia/commons/f/f1/Coolidge_xray_tub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28601" y="916621"/>
            <a:ext cx="3886200" cy="148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Rotating_anode_x-ray_tube_(labeled).jpg (800×451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980" y="762000"/>
            <a:ext cx="3317431" cy="187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21"/>
          <p:cNvSpPr txBox="1">
            <a:spLocks noChangeArrowheads="1"/>
          </p:cNvSpPr>
          <p:nvPr/>
        </p:nvSpPr>
        <p:spPr bwMode="auto">
          <a:xfrm>
            <a:off x="5204296" y="2762575"/>
            <a:ext cx="259080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Arial" charset="0"/>
              </a:rPr>
              <a:t>X-ray tube today</a:t>
            </a:r>
            <a:endParaRPr lang="en-US" sz="1600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69252" y="3546033"/>
            <a:ext cx="36699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</a:t>
            </a:r>
            <a:r>
              <a:rPr lang="en-US" dirty="0" smtClean="0"/>
              <a:t>lux of 5 X 10</a:t>
            </a:r>
            <a:r>
              <a:rPr lang="en-US" baseline="30000" dirty="0"/>
              <a:t>9</a:t>
            </a:r>
            <a:r>
              <a:rPr lang="en-US" dirty="0" smtClean="0"/>
              <a:t> photons/sec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Brilliance* </a:t>
            </a:r>
            <a:r>
              <a:rPr lang="en-US" dirty="0"/>
              <a:t>of </a:t>
            </a:r>
            <a:r>
              <a:rPr lang="en-US" dirty="0" smtClean="0"/>
              <a:t>10</a:t>
            </a:r>
            <a:r>
              <a:rPr lang="en-US" baseline="30000" dirty="0" smtClean="0"/>
              <a:t>9</a:t>
            </a:r>
            <a:r>
              <a:rPr lang="en-US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Factor of ~100 better than 100 years ago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5638800"/>
            <a:ext cx="4044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X-ray flux of 10</a:t>
            </a:r>
            <a:r>
              <a:rPr lang="en-US" baseline="30000" dirty="0"/>
              <a:t>7</a:t>
            </a:r>
            <a:r>
              <a:rPr lang="en-US" dirty="0" smtClean="0"/>
              <a:t> photons/sec from source of few mm</a:t>
            </a:r>
            <a:r>
              <a:rPr lang="en-US" baseline="30000" dirty="0" smtClean="0"/>
              <a:t>2</a:t>
            </a:r>
            <a:r>
              <a:rPr lang="en-US" dirty="0" smtClean="0"/>
              <a:t> and large opening angle</a:t>
            </a:r>
            <a:endParaRPr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457200" y="213770"/>
            <a:ext cx="8234363" cy="350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2400" b="1" dirty="0">
                <a:solidFill>
                  <a:srgbClr val="990033"/>
                </a:solidFill>
              </a:rPr>
              <a:t>F</a:t>
            </a:r>
            <a:r>
              <a:rPr lang="en-US" sz="2400" b="1" dirty="0" smtClean="0">
                <a:solidFill>
                  <a:srgbClr val="990033"/>
                </a:solidFill>
              </a:rPr>
              <a:t>rom Rontgen’s tube to today’s best laboratory-scale sources</a:t>
            </a:r>
            <a:endParaRPr lang="en-US" sz="2400" b="1" dirty="0">
              <a:solidFill>
                <a:srgbClr val="990033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95817" y="5348322"/>
            <a:ext cx="31365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</a:t>
            </a:r>
            <a:r>
              <a:rPr lang="en-US" sz="1400" dirty="0" smtClean="0"/>
              <a:t>Brilliance is in units</a:t>
            </a:r>
          </a:p>
          <a:p>
            <a:r>
              <a:rPr lang="en-US" sz="1400" dirty="0" smtClean="0"/>
              <a:t>photons/(sec 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mrad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 0.1%)</a:t>
            </a:r>
            <a:endParaRPr lang="en-US" sz="1400" dirty="0"/>
          </a:p>
        </p:txBody>
      </p:sp>
      <p:sp>
        <p:nvSpPr>
          <p:cNvPr id="17" name="TextBox 121"/>
          <p:cNvSpPr txBox="1">
            <a:spLocks noChangeArrowheads="1"/>
          </p:cNvSpPr>
          <p:nvPr/>
        </p:nvSpPr>
        <p:spPr bwMode="auto">
          <a:xfrm>
            <a:off x="762000" y="2961258"/>
            <a:ext cx="3025038" cy="5847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Arial" charset="0"/>
              </a:rPr>
              <a:t>Tubes are primitive low energy (0.1 MeV) electron accelerators</a:t>
            </a:r>
            <a:endParaRPr lang="en-US" sz="16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21506" name="Picture 2" descr="https://www.orau.org/PTP/collection/xraytubescoolidge/coolidgedraw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72" y="3607379"/>
            <a:ext cx="3482699" cy="200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10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490A9FE-BAE3-4D29-B7B2-0123BED8E672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Summary of 12 keV parameters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376859"/>
              </p:ext>
            </p:extLst>
          </p:nvPr>
        </p:nvGraphicFramePr>
        <p:xfrm>
          <a:off x="609600" y="1429512"/>
          <a:ext cx="7924799" cy="378561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209800"/>
                <a:gridCol w="1345250"/>
                <a:gridCol w="1407207"/>
                <a:gridCol w="2962542"/>
              </a:tblGrid>
              <a:tr h="48830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0.1%</a:t>
                      </a:r>
                      <a:r>
                        <a:rPr lang="en-US" sz="1800" b="1" baseline="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 Bandwidth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5% Bandwidth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Units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1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Average flux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2x10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5x10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11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photons/s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Average brilliance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7x10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2x10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12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photons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/(s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.1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% mm</a:t>
                      </a:r>
                      <a:r>
                        <a:rPr lang="en-US" sz="1800" baseline="300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sz="1800" baseline="300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Peak brilliance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3x10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9x10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photons/(s .1% mm</a:t>
                      </a:r>
                      <a:r>
                        <a:rPr lang="en-US" sz="1800" baseline="300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sz="1800" baseline="300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)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RMS horizontal size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2.4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2.5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microns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RMS</a:t>
                      </a:r>
                      <a:r>
                        <a:rPr lang="en-US" sz="1800" baseline="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 vertical size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1.8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1.9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microns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1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RMS horizontal angle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3.3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4.3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mrad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1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RMS vertical angle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3.3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4.3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mrad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7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Photons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per pulse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2x10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5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5x10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6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8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RMS pulse 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length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490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490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fs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15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Repetition rate</a:t>
                      </a:r>
                      <a:endParaRPr lang="en-US" sz="1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100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Batang"/>
                          <a:cs typeface="Times New Roman" panose="02020603050405020304" pitchFamily="18" charset="0"/>
                        </a:rPr>
                        <a:t>kHz</a:t>
                      </a:r>
                      <a:endParaRPr lang="en-US" sz="1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43200" y="914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(incoherent ICS, </a:t>
            </a:r>
            <a:r>
              <a:rPr lang="en-US" dirty="0" err="1" smtClean="0"/>
              <a:t>undulator</a:t>
            </a:r>
            <a:r>
              <a:rPr lang="en-US" dirty="0" smtClean="0"/>
              <a:t>-like radiation)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31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2400"/>
            <a:ext cx="8839200" cy="444500"/>
          </a:xfrm>
        </p:spPr>
        <p:txBody>
          <a:bodyPr>
            <a:noAutofit/>
          </a:bodyPr>
          <a:lstStyle/>
          <a:p>
            <a:pPr eaLnBrk="1" hangingPunct="1"/>
            <a:r>
              <a:rPr lang="en-US" sz="3600" b="1" dirty="0" smtClean="0">
                <a:solidFill>
                  <a:srgbClr val="990033"/>
                </a:solidFill>
                <a:ea typeface="ＭＳ Ｐゴシック" pitchFamily="34" charset="-128"/>
              </a:rPr>
              <a:t>Toward an XFEL using coherent ICS</a:t>
            </a:r>
          </a:p>
        </p:txBody>
      </p:sp>
      <p:sp>
        <p:nvSpPr>
          <p:cNvPr id="29698" name="Rectangle 1"/>
          <p:cNvSpPr>
            <a:spLocks noChangeArrowheads="1"/>
          </p:cNvSpPr>
          <p:nvPr/>
        </p:nvSpPr>
        <p:spPr bwMode="auto">
          <a:xfrm>
            <a:off x="152400" y="762000"/>
            <a:ext cx="891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eaLnBrk="0" hangingPunct="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>
                <a:solidFill>
                  <a:srgbClr val="000000"/>
                </a:solidFill>
                <a:cs typeface="Times New Roman" pitchFamily="18" charset="0"/>
              </a:rPr>
              <a:t>Randomly distributed electron beam</a:t>
            </a:r>
            <a:endParaRPr lang="en-US" b="1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29699" name="Picture 5" descr="Emission_co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075113"/>
            <a:ext cx="259080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Picture 6" descr="Emission_in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31913"/>
            <a:ext cx="259080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Rectangle 1"/>
          <p:cNvSpPr>
            <a:spLocks noChangeArrowheads="1"/>
          </p:cNvSpPr>
          <p:nvPr/>
        </p:nvSpPr>
        <p:spPr bwMode="auto">
          <a:xfrm>
            <a:off x="152400" y="3505200"/>
            <a:ext cx="891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eaLnBrk="0" hangingPunct="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>
                <a:solidFill>
                  <a:srgbClr val="000000"/>
                </a:solidFill>
                <a:cs typeface="Times New Roman" pitchFamily="18" charset="0"/>
              </a:rPr>
              <a:t>Bunched electron beam</a:t>
            </a:r>
            <a:endParaRPr lang="en-US" b="1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9702" name="Rectangle 1"/>
          <p:cNvSpPr>
            <a:spLocks noChangeArrowheads="1"/>
          </p:cNvSpPr>
          <p:nvPr/>
        </p:nvSpPr>
        <p:spPr bwMode="auto">
          <a:xfrm>
            <a:off x="3352800" y="1676400"/>
            <a:ext cx="1524000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eaLnBrk="0" hangingPunct="0">
              <a:spcBef>
                <a:spcPts val="1200"/>
              </a:spcBef>
              <a:buFont typeface="Arial" pitchFamily="34" charset="0"/>
              <a:buNone/>
            </a:pPr>
            <a:r>
              <a:rPr lang="en-US" b="1">
                <a:solidFill>
                  <a:schemeClr val="hlink"/>
                </a:solidFill>
                <a:cs typeface="Times New Roman" pitchFamily="18" charset="0"/>
              </a:rPr>
              <a:t>Regular:</a:t>
            </a:r>
          </a:p>
          <a:p>
            <a:pPr marL="342900" indent="-342900" eaLnBrk="0" hangingPunct="0">
              <a:spcBef>
                <a:spcPts val="1200"/>
              </a:spcBef>
              <a:buFont typeface="Arial" pitchFamily="34" charset="0"/>
              <a:buNone/>
            </a:pPr>
            <a:r>
              <a:rPr lang="en-US" b="1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x-ray</a:t>
            </a:r>
            <a:r>
              <a:rPr lang="en-US" b="1">
                <a:solidFill>
                  <a:schemeClr val="hlink"/>
                </a:solidFill>
                <a:cs typeface="Times New Roman" pitchFamily="18" charset="0"/>
              </a:rPr>
              <a:t> ~ </a:t>
            </a:r>
            <a:r>
              <a:rPr lang="en-US" b="1" i="1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N</a:t>
            </a:r>
          </a:p>
        </p:txBody>
      </p:sp>
      <p:sp>
        <p:nvSpPr>
          <p:cNvPr id="29703" name="Rectangle 1"/>
          <p:cNvSpPr>
            <a:spLocks noChangeArrowheads="1"/>
          </p:cNvSpPr>
          <p:nvPr/>
        </p:nvSpPr>
        <p:spPr bwMode="auto">
          <a:xfrm>
            <a:off x="3352800" y="4568766"/>
            <a:ext cx="1752600" cy="800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eaLnBrk="0" hangingPunct="0">
              <a:spcBef>
                <a:spcPts val="1200"/>
              </a:spcBef>
              <a:buFont typeface="Arial" pitchFamily="34" charset="0"/>
              <a:buNone/>
            </a:pPr>
            <a:r>
              <a:rPr lang="en-US" b="1" dirty="0">
                <a:solidFill>
                  <a:schemeClr val="hlink"/>
                </a:solidFill>
                <a:cs typeface="Times New Roman" pitchFamily="18" charset="0"/>
              </a:rPr>
              <a:t>Coherent:</a:t>
            </a:r>
          </a:p>
          <a:p>
            <a:pPr marL="342900" indent="-342900" eaLnBrk="0" hangingPunct="0">
              <a:spcBef>
                <a:spcPts val="1200"/>
              </a:spcBef>
            </a:pPr>
            <a:r>
              <a:rPr lang="en-US" b="1" i="1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="1" baseline="-25000" dirty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x-ray</a:t>
            </a:r>
            <a:r>
              <a:rPr lang="en-US" b="1" dirty="0">
                <a:solidFill>
                  <a:schemeClr val="hlink"/>
                </a:solidFill>
                <a:cs typeface="Times New Roman" pitchFamily="18" charset="0"/>
              </a:rPr>
              <a:t> ~ </a:t>
            </a:r>
            <a:r>
              <a:rPr lang="en-US" b="1" i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1" i="1" baseline="30000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en-US" b="1" i="1" baseline="30000" dirty="0">
              <a:solidFill>
                <a:schemeClr val="hlin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4" name="Picture 10" descr="EFeld_coh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950" y="4038600"/>
            <a:ext cx="3448050" cy="215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Picture 11" descr="EFeld_in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600" y="1344613"/>
            <a:ext cx="3454400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7" name="Rectangle 1"/>
          <p:cNvSpPr>
            <a:spLocks noChangeArrowheads="1"/>
          </p:cNvSpPr>
          <p:nvPr/>
        </p:nvSpPr>
        <p:spPr bwMode="auto">
          <a:xfrm>
            <a:off x="3429000" y="5791200"/>
            <a:ext cx="1752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eaLnBrk="0" hangingPunct="0">
              <a:spcBef>
                <a:spcPts val="1200"/>
              </a:spcBef>
              <a:buFont typeface="Arial" pitchFamily="34" charset="0"/>
              <a:buNone/>
            </a:pPr>
            <a:r>
              <a:rPr lang="en-US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b="1">
                <a:solidFill>
                  <a:srgbClr val="FF0000"/>
                </a:solidFill>
                <a:cs typeface="Times New Roman" pitchFamily="18" charset="0"/>
              </a:rPr>
              <a:t> &gt; 10</a:t>
            </a:r>
            <a:r>
              <a:rPr lang="en-US" b="1" baseline="30000">
                <a:solidFill>
                  <a:srgbClr val="FF0000"/>
                </a:solidFill>
                <a:cs typeface="Times New Roman" pitchFamily="18" charset="0"/>
              </a:rPr>
              <a:t>6</a:t>
            </a:r>
            <a:r>
              <a:rPr lang="en-US" b="1">
                <a:solidFill>
                  <a:srgbClr val="FF0000"/>
                </a:solidFill>
                <a:cs typeface="Times New Roman" pitchFamily="18" charset="0"/>
              </a:rPr>
              <a:t> </a:t>
            </a:r>
            <a:endParaRPr lang="en-US" b="1" i="1" baseline="30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7C5FD09-C81B-4B15-8EEC-B0D6AEA3B300}" type="slidenum">
              <a:rPr lang="en-US" sz="1400" smtClean="0">
                <a:solidFill>
                  <a:prstClr val="black">
                    <a:tint val="75000"/>
                  </a:prstClr>
                </a:solidFill>
              </a:rPr>
              <a:pPr algn="r"/>
              <a:t>21</a:t>
            </a:fld>
            <a:endParaRPr lang="en-US" sz="14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24400" y="76200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Graves et </a:t>
            </a:r>
            <a:r>
              <a:rPr lang="en-US" sz="1600" dirty="0" smtClean="0"/>
              <a:t>al, </a:t>
            </a:r>
            <a:r>
              <a:rPr lang="en-US" sz="1600" dirty="0" err="1" smtClean="0"/>
              <a:t>Phys</a:t>
            </a:r>
            <a:r>
              <a:rPr lang="en-US" sz="1600" dirty="0" smtClean="0"/>
              <a:t> Rev </a:t>
            </a:r>
            <a:r>
              <a:rPr lang="en-US" sz="1600" dirty="0" err="1" smtClean="0"/>
              <a:t>Lett</a:t>
            </a:r>
            <a:r>
              <a:rPr lang="en-US" sz="1600" dirty="0" smtClean="0"/>
              <a:t> 108, 263904 (2012)</a:t>
            </a:r>
          </a:p>
        </p:txBody>
      </p:sp>
    </p:spTree>
    <p:extLst>
      <p:ext uri="{BB962C8B-B14F-4D97-AF65-F5344CB8AC3E}">
        <p14:creationId xmlns:p14="http://schemas.microsoft.com/office/powerpoint/2010/main" val="2163736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152400" y="173038"/>
            <a:ext cx="8686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/>
          <a:lstStyle/>
          <a:p>
            <a:pPr algn="ctr">
              <a:lnSpc>
                <a:spcPct val="70000"/>
              </a:lnSpc>
            </a:pPr>
            <a:r>
              <a:rPr lang="en-US" sz="3200" b="1" dirty="0" smtClean="0">
                <a:solidFill>
                  <a:srgbClr val="990033"/>
                </a:solidFill>
                <a:latin typeface="Arial" charset="0"/>
              </a:rPr>
              <a:t>Transmission Electron Microscopy (TEM)</a:t>
            </a:r>
            <a:endParaRPr lang="en-US" sz="3200" b="1" dirty="0">
              <a:solidFill>
                <a:srgbClr val="990033"/>
              </a:solidFill>
              <a:latin typeface="Arial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14400" y="2355522"/>
            <a:ext cx="7492601" cy="2445078"/>
            <a:chOff x="847724" y="2067709"/>
            <a:chExt cx="7492601" cy="2445078"/>
          </a:xfrm>
        </p:grpSpPr>
        <p:pic>
          <p:nvPicPr>
            <p:cNvPr id="16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1"/>
            <a:stretch/>
          </p:blipFill>
          <p:spPr bwMode="auto">
            <a:xfrm>
              <a:off x="847724" y="2514601"/>
              <a:ext cx="2667000" cy="19981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1197621" y="2067709"/>
              <a:ext cx="1967205" cy="4468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Perfect Si Crystal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90242" y="2106489"/>
              <a:ext cx="47500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Fringes from Stacking Faults in Al-Cu-Mg-Ag</a:t>
              </a:r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7200" y="2514601"/>
              <a:ext cx="3133042" cy="1998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 rot="16200000">
              <a:off x="4826856" y="3250345"/>
              <a:ext cx="1109599" cy="40011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</a:rPr>
                <a:t>0.23 nm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79824" y="1295400"/>
            <a:ext cx="6508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TEMs routinely achieve sub nm resolution (density modulation) with electron energy &lt; 1 MeV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0487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Rectangle 2"/>
          <p:cNvSpPr txBox="1">
            <a:spLocks noChangeArrowheads="1"/>
          </p:cNvSpPr>
          <p:nvPr/>
        </p:nvSpPr>
        <p:spPr bwMode="auto">
          <a:xfrm>
            <a:off x="152400" y="173038"/>
            <a:ext cx="8686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/>
          <a:lstStyle/>
          <a:p>
            <a:pPr algn="ctr">
              <a:lnSpc>
                <a:spcPct val="70000"/>
              </a:lnSpc>
            </a:pPr>
            <a:r>
              <a:rPr lang="en-US" sz="3600" b="1" dirty="0" err="1">
                <a:solidFill>
                  <a:srgbClr val="990033"/>
                </a:solidFill>
                <a:latin typeface="Arial" charset="0"/>
              </a:rPr>
              <a:t>Emittance</a:t>
            </a:r>
            <a:r>
              <a:rPr lang="en-US" sz="3600" b="1" dirty="0">
                <a:solidFill>
                  <a:srgbClr val="990033"/>
                </a:solidFill>
                <a:latin typeface="Arial" charset="0"/>
              </a:rPr>
              <a:t> </a:t>
            </a:r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Exchange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95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8580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7C5FD09-C81B-4B15-8EEC-B0D6AEA3B300}" type="slidenum">
              <a:rPr lang="en-US" sz="1200" smtClean="0">
                <a:solidFill>
                  <a:prstClr val="black">
                    <a:tint val="75000"/>
                  </a:prstClr>
                </a:solidFill>
              </a:rPr>
              <a:pPr algn="r"/>
              <a:t>23</a:t>
            </a:fld>
            <a:endParaRPr lang="en-US" sz="12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3809999" y="914400"/>
            <a:ext cx="1438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Diffracted </a:t>
            </a:r>
            <a:r>
              <a:rPr lang="en-US" dirty="0" err="1" smtClean="0">
                <a:solidFill>
                  <a:prstClr val="black"/>
                </a:solidFill>
              </a:rPr>
              <a:t>beamlets</a:t>
            </a:r>
            <a:endParaRPr lang="en-US" dirty="0">
              <a:solidFill>
                <a:prstClr val="black"/>
              </a:solidFill>
            </a:endParaRPr>
          </a:p>
        </p:txBody>
      </p:sp>
      <p:grpSp>
        <p:nvGrpSpPr>
          <p:cNvPr id="238" name="Group 237"/>
          <p:cNvGrpSpPr/>
          <p:nvPr/>
        </p:nvGrpSpPr>
        <p:grpSpPr>
          <a:xfrm>
            <a:off x="1066800" y="3657600"/>
            <a:ext cx="2743200" cy="1143000"/>
            <a:chOff x="1066800" y="3810000"/>
            <a:chExt cx="2743200" cy="1143000"/>
          </a:xfrm>
        </p:grpSpPr>
        <p:sp>
          <p:nvSpPr>
            <p:cNvPr id="239" name="Rounded Rectangle 238"/>
            <p:cNvSpPr/>
            <p:nvPr/>
          </p:nvSpPr>
          <p:spPr>
            <a:xfrm>
              <a:off x="1066800" y="3810000"/>
              <a:ext cx="2667000" cy="1143000"/>
            </a:xfrm>
            <a:prstGeom prst="roundRect">
              <a:avLst>
                <a:gd name="adj" fmla="val 93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0" name="Oval 239"/>
            <p:cNvSpPr/>
            <p:nvPr/>
          </p:nvSpPr>
          <p:spPr>
            <a:xfrm>
              <a:off x="1662545" y="4267200"/>
              <a:ext cx="15240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41" name="Straight Connector 240"/>
            <p:cNvCxnSpPr/>
            <p:nvPr/>
          </p:nvCxnSpPr>
          <p:spPr>
            <a:xfrm>
              <a:off x="2403765" y="3957994"/>
              <a:ext cx="0" cy="8816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1447800" y="4378916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3" name="TextBox 242"/>
            <p:cNvSpPr txBox="1"/>
            <p:nvPr/>
          </p:nvSpPr>
          <p:spPr>
            <a:xfrm>
              <a:off x="3352800" y="4267200"/>
              <a:ext cx="457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x</a:t>
              </a:r>
            </a:p>
          </p:txBody>
        </p:sp>
        <p:sp>
          <p:nvSpPr>
            <p:cNvPr id="244" name="TextBox 243"/>
            <p:cNvSpPr txBox="1"/>
            <p:nvPr/>
          </p:nvSpPr>
          <p:spPr>
            <a:xfrm>
              <a:off x="2362200" y="3810000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x’</a:t>
              </a:r>
            </a:p>
          </p:txBody>
        </p:sp>
      </p:grpSp>
      <p:grpSp>
        <p:nvGrpSpPr>
          <p:cNvPr id="245" name="Group 244"/>
          <p:cNvGrpSpPr/>
          <p:nvPr/>
        </p:nvGrpSpPr>
        <p:grpSpPr>
          <a:xfrm>
            <a:off x="5334000" y="685800"/>
            <a:ext cx="2743200" cy="1143000"/>
            <a:chOff x="5334000" y="838200"/>
            <a:chExt cx="2743200" cy="1143000"/>
          </a:xfrm>
        </p:grpSpPr>
        <p:sp>
          <p:nvSpPr>
            <p:cNvPr id="246" name="Rounded Rectangle 245"/>
            <p:cNvSpPr/>
            <p:nvPr/>
          </p:nvSpPr>
          <p:spPr>
            <a:xfrm>
              <a:off x="5334000" y="838200"/>
              <a:ext cx="2667000" cy="1143000"/>
            </a:xfrm>
            <a:prstGeom prst="roundRect">
              <a:avLst>
                <a:gd name="adj" fmla="val 93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47" name="Freeform 246"/>
            <p:cNvSpPr/>
            <p:nvPr/>
          </p:nvSpPr>
          <p:spPr>
            <a:xfrm>
              <a:off x="5862851" y="1219200"/>
              <a:ext cx="1680949" cy="296208"/>
            </a:xfrm>
            <a:custGeom>
              <a:avLst/>
              <a:gdLst>
                <a:gd name="connsiteX0" fmla="*/ 0 w 1766470"/>
                <a:gd name="connsiteY0" fmla="*/ 466693 h 489946"/>
                <a:gd name="connsiteX1" fmla="*/ 136477 w 1766470"/>
                <a:gd name="connsiteY1" fmla="*/ 459869 h 489946"/>
                <a:gd name="connsiteX2" fmla="*/ 197892 w 1766470"/>
                <a:gd name="connsiteY2" fmla="*/ 459869 h 489946"/>
                <a:gd name="connsiteX3" fmla="*/ 266131 w 1766470"/>
                <a:gd name="connsiteY3" fmla="*/ 50437 h 489946"/>
                <a:gd name="connsiteX4" fmla="*/ 395785 w 1766470"/>
                <a:gd name="connsiteY4" fmla="*/ 9493 h 489946"/>
                <a:gd name="connsiteX5" fmla="*/ 559558 w 1766470"/>
                <a:gd name="connsiteY5" fmla="*/ 2669 h 489946"/>
                <a:gd name="connsiteX6" fmla="*/ 1221474 w 1766470"/>
                <a:gd name="connsiteY6" fmla="*/ 2669 h 489946"/>
                <a:gd name="connsiteX7" fmla="*/ 1480782 w 1766470"/>
                <a:gd name="connsiteY7" fmla="*/ 9493 h 489946"/>
                <a:gd name="connsiteX8" fmla="*/ 1555845 w 1766470"/>
                <a:gd name="connsiteY8" fmla="*/ 105028 h 489946"/>
                <a:gd name="connsiteX9" fmla="*/ 1589964 w 1766470"/>
                <a:gd name="connsiteY9" fmla="*/ 261977 h 489946"/>
                <a:gd name="connsiteX10" fmla="*/ 1637731 w 1766470"/>
                <a:gd name="connsiteY10" fmla="*/ 459869 h 489946"/>
                <a:gd name="connsiteX11" fmla="*/ 1699146 w 1766470"/>
                <a:gd name="connsiteY11" fmla="*/ 473517 h 489946"/>
                <a:gd name="connsiteX12" fmla="*/ 1760561 w 1766470"/>
                <a:gd name="connsiteY12" fmla="*/ 473517 h 489946"/>
                <a:gd name="connsiteX13" fmla="*/ 1760561 w 1766470"/>
                <a:gd name="connsiteY13" fmla="*/ 466693 h 489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66470" h="489946">
                  <a:moveTo>
                    <a:pt x="0" y="466693"/>
                  </a:moveTo>
                  <a:lnTo>
                    <a:pt x="136477" y="459869"/>
                  </a:lnTo>
                  <a:cubicBezTo>
                    <a:pt x="169459" y="458732"/>
                    <a:pt x="176283" y="528108"/>
                    <a:pt x="197892" y="459869"/>
                  </a:cubicBezTo>
                  <a:cubicBezTo>
                    <a:pt x="219501" y="391630"/>
                    <a:pt x="233149" y="125500"/>
                    <a:pt x="266131" y="50437"/>
                  </a:cubicBezTo>
                  <a:cubicBezTo>
                    <a:pt x="299113" y="-24626"/>
                    <a:pt x="346881" y="17454"/>
                    <a:pt x="395785" y="9493"/>
                  </a:cubicBezTo>
                  <a:cubicBezTo>
                    <a:pt x="444689" y="1532"/>
                    <a:pt x="559558" y="2669"/>
                    <a:pt x="559558" y="2669"/>
                  </a:cubicBezTo>
                  <a:lnTo>
                    <a:pt x="1221474" y="2669"/>
                  </a:lnTo>
                  <a:cubicBezTo>
                    <a:pt x="1375011" y="3806"/>
                    <a:pt x="1425054" y="-7567"/>
                    <a:pt x="1480782" y="9493"/>
                  </a:cubicBezTo>
                  <a:cubicBezTo>
                    <a:pt x="1536510" y="26553"/>
                    <a:pt x="1537648" y="62947"/>
                    <a:pt x="1555845" y="105028"/>
                  </a:cubicBezTo>
                  <a:cubicBezTo>
                    <a:pt x="1574042" y="147109"/>
                    <a:pt x="1576316" y="202837"/>
                    <a:pt x="1589964" y="261977"/>
                  </a:cubicBezTo>
                  <a:cubicBezTo>
                    <a:pt x="1603612" y="321117"/>
                    <a:pt x="1619534" y="424612"/>
                    <a:pt x="1637731" y="459869"/>
                  </a:cubicBezTo>
                  <a:cubicBezTo>
                    <a:pt x="1655928" y="495126"/>
                    <a:pt x="1678674" y="471242"/>
                    <a:pt x="1699146" y="473517"/>
                  </a:cubicBezTo>
                  <a:cubicBezTo>
                    <a:pt x="1719618" y="475792"/>
                    <a:pt x="1750325" y="474654"/>
                    <a:pt x="1760561" y="473517"/>
                  </a:cubicBezTo>
                  <a:cubicBezTo>
                    <a:pt x="1770797" y="472380"/>
                    <a:pt x="1765679" y="469536"/>
                    <a:pt x="1760561" y="466693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48" name="Straight Connector 247"/>
            <p:cNvCxnSpPr/>
            <p:nvPr/>
          </p:nvCxnSpPr>
          <p:spPr>
            <a:xfrm>
              <a:off x="6670965" y="990600"/>
              <a:ext cx="0" cy="4976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>
              <a:off x="5715000" y="1483316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TextBox 249"/>
            <p:cNvSpPr txBox="1"/>
            <p:nvPr/>
          </p:nvSpPr>
          <p:spPr>
            <a:xfrm>
              <a:off x="7620000" y="1371600"/>
              <a:ext cx="457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t</a:t>
              </a:r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6629400" y="914400"/>
              <a:ext cx="1219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Current</a:t>
              </a:r>
            </a:p>
          </p:txBody>
        </p:sp>
      </p:grpSp>
      <p:grpSp>
        <p:nvGrpSpPr>
          <p:cNvPr id="252" name="Group 251"/>
          <p:cNvGrpSpPr/>
          <p:nvPr/>
        </p:nvGrpSpPr>
        <p:grpSpPr>
          <a:xfrm>
            <a:off x="5334000" y="5105400"/>
            <a:ext cx="2743200" cy="1219200"/>
            <a:chOff x="5334000" y="5257800"/>
            <a:chExt cx="2743200" cy="1219200"/>
          </a:xfrm>
        </p:grpSpPr>
        <p:sp>
          <p:nvSpPr>
            <p:cNvPr id="253" name="Rounded Rectangle 252"/>
            <p:cNvSpPr/>
            <p:nvPr/>
          </p:nvSpPr>
          <p:spPr>
            <a:xfrm>
              <a:off x="5334000" y="5334000"/>
              <a:ext cx="2667000" cy="1143000"/>
            </a:xfrm>
            <a:prstGeom prst="roundRect">
              <a:avLst>
                <a:gd name="adj" fmla="val 93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54" name="Straight Connector 253"/>
            <p:cNvCxnSpPr/>
            <p:nvPr/>
          </p:nvCxnSpPr>
          <p:spPr>
            <a:xfrm>
              <a:off x="6670965" y="5452646"/>
              <a:ext cx="0" cy="4976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>
              <a:off x="5715000" y="5945362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TextBox 255"/>
            <p:cNvSpPr txBox="1"/>
            <p:nvPr/>
          </p:nvSpPr>
          <p:spPr>
            <a:xfrm>
              <a:off x="7620000" y="5833646"/>
              <a:ext cx="457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t</a:t>
              </a: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6629400" y="5257800"/>
              <a:ext cx="1219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Current</a:t>
              </a:r>
            </a:p>
          </p:txBody>
        </p:sp>
        <p:sp>
          <p:nvSpPr>
            <p:cNvPr id="258" name="Freeform 257"/>
            <p:cNvSpPr/>
            <p:nvPr/>
          </p:nvSpPr>
          <p:spPr>
            <a:xfrm>
              <a:off x="5835732" y="5634744"/>
              <a:ext cx="261258" cy="308856"/>
            </a:xfrm>
            <a:custGeom>
              <a:avLst/>
              <a:gdLst>
                <a:gd name="connsiteX0" fmla="*/ 0 w 261258"/>
                <a:gd name="connsiteY0" fmla="*/ 308856 h 308856"/>
                <a:gd name="connsiteX1" fmla="*/ 83128 w 261258"/>
                <a:gd name="connsiteY1" fmla="*/ 231666 h 308856"/>
                <a:gd name="connsiteX2" fmla="*/ 154380 w 261258"/>
                <a:gd name="connsiteY2" fmla="*/ 97 h 308856"/>
                <a:gd name="connsiteX3" fmla="*/ 213756 w 261258"/>
                <a:gd name="connsiteY3" fmla="*/ 261355 h 308856"/>
                <a:gd name="connsiteX4" fmla="*/ 261258 w 261258"/>
                <a:gd name="connsiteY4" fmla="*/ 302918 h 30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258" h="308856">
                  <a:moveTo>
                    <a:pt x="0" y="308856"/>
                  </a:moveTo>
                  <a:cubicBezTo>
                    <a:pt x="28699" y="295991"/>
                    <a:pt x="57398" y="283126"/>
                    <a:pt x="83128" y="231666"/>
                  </a:cubicBezTo>
                  <a:cubicBezTo>
                    <a:pt x="108858" y="180206"/>
                    <a:pt x="132609" y="-4851"/>
                    <a:pt x="154380" y="97"/>
                  </a:cubicBezTo>
                  <a:cubicBezTo>
                    <a:pt x="176151" y="5045"/>
                    <a:pt x="195943" y="210885"/>
                    <a:pt x="213756" y="261355"/>
                  </a:cubicBezTo>
                  <a:cubicBezTo>
                    <a:pt x="231569" y="311825"/>
                    <a:pt x="246413" y="307371"/>
                    <a:pt x="261258" y="302918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59" name="Freeform 258"/>
            <p:cNvSpPr/>
            <p:nvPr/>
          </p:nvSpPr>
          <p:spPr>
            <a:xfrm>
              <a:off x="6291942" y="5634744"/>
              <a:ext cx="261258" cy="308856"/>
            </a:xfrm>
            <a:custGeom>
              <a:avLst/>
              <a:gdLst>
                <a:gd name="connsiteX0" fmla="*/ 0 w 261258"/>
                <a:gd name="connsiteY0" fmla="*/ 308856 h 308856"/>
                <a:gd name="connsiteX1" fmla="*/ 83128 w 261258"/>
                <a:gd name="connsiteY1" fmla="*/ 231666 h 308856"/>
                <a:gd name="connsiteX2" fmla="*/ 154380 w 261258"/>
                <a:gd name="connsiteY2" fmla="*/ 97 h 308856"/>
                <a:gd name="connsiteX3" fmla="*/ 213756 w 261258"/>
                <a:gd name="connsiteY3" fmla="*/ 261355 h 308856"/>
                <a:gd name="connsiteX4" fmla="*/ 261258 w 261258"/>
                <a:gd name="connsiteY4" fmla="*/ 302918 h 30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258" h="308856">
                  <a:moveTo>
                    <a:pt x="0" y="308856"/>
                  </a:moveTo>
                  <a:cubicBezTo>
                    <a:pt x="28699" y="295991"/>
                    <a:pt x="57398" y="283126"/>
                    <a:pt x="83128" y="231666"/>
                  </a:cubicBezTo>
                  <a:cubicBezTo>
                    <a:pt x="108858" y="180206"/>
                    <a:pt x="132609" y="-4851"/>
                    <a:pt x="154380" y="97"/>
                  </a:cubicBezTo>
                  <a:cubicBezTo>
                    <a:pt x="176151" y="5045"/>
                    <a:pt x="195943" y="210885"/>
                    <a:pt x="213756" y="261355"/>
                  </a:cubicBezTo>
                  <a:cubicBezTo>
                    <a:pt x="231569" y="311825"/>
                    <a:pt x="246413" y="307371"/>
                    <a:pt x="261258" y="302918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0" name="Freeform 259"/>
            <p:cNvSpPr/>
            <p:nvPr/>
          </p:nvSpPr>
          <p:spPr>
            <a:xfrm>
              <a:off x="6749142" y="5634744"/>
              <a:ext cx="261258" cy="308856"/>
            </a:xfrm>
            <a:custGeom>
              <a:avLst/>
              <a:gdLst>
                <a:gd name="connsiteX0" fmla="*/ 0 w 261258"/>
                <a:gd name="connsiteY0" fmla="*/ 308856 h 308856"/>
                <a:gd name="connsiteX1" fmla="*/ 83128 w 261258"/>
                <a:gd name="connsiteY1" fmla="*/ 231666 h 308856"/>
                <a:gd name="connsiteX2" fmla="*/ 154380 w 261258"/>
                <a:gd name="connsiteY2" fmla="*/ 97 h 308856"/>
                <a:gd name="connsiteX3" fmla="*/ 213756 w 261258"/>
                <a:gd name="connsiteY3" fmla="*/ 261355 h 308856"/>
                <a:gd name="connsiteX4" fmla="*/ 261258 w 261258"/>
                <a:gd name="connsiteY4" fmla="*/ 302918 h 30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258" h="308856">
                  <a:moveTo>
                    <a:pt x="0" y="308856"/>
                  </a:moveTo>
                  <a:cubicBezTo>
                    <a:pt x="28699" y="295991"/>
                    <a:pt x="57398" y="283126"/>
                    <a:pt x="83128" y="231666"/>
                  </a:cubicBezTo>
                  <a:cubicBezTo>
                    <a:pt x="108858" y="180206"/>
                    <a:pt x="132609" y="-4851"/>
                    <a:pt x="154380" y="97"/>
                  </a:cubicBezTo>
                  <a:cubicBezTo>
                    <a:pt x="176151" y="5045"/>
                    <a:pt x="195943" y="210885"/>
                    <a:pt x="213756" y="261355"/>
                  </a:cubicBezTo>
                  <a:cubicBezTo>
                    <a:pt x="231569" y="311825"/>
                    <a:pt x="246413" y="307371"/>
                    <a:pt x="261258" y="302918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1" name="Freeform 260"/>
            <p:cNvSpPr/>
            <p:nvPr/>
          </p:nvSpPr>
          <p:spPr>
            <a:xfrm>
              <a:off x="7206342" y="5630688"/>
              <a:ext cx="261258" cy="308856"/>
            </a:xfrm>
            <a:custGeom>
              <a:avLst/>
              <a:gdLst>
                <a:gd name="connsiteX0" fmla="*/ 0 w 261258"/>
                <a:gd name="connsiteY0" fmla="*/ 308856 h 308856"/>
                <a:gd name="connsiteX1" fmla="*/ 83128 w 261258"/>
                <a:gd name="connsiteY1" fmla="*/ 231666 h 308856"/>
                <a:gd name="connsiteX2" fmla="*/ 154380 w 261258"/>
                <a:gd name="connsiteY2" fmla="*/ 97 h 308856"/>
                <a:gd name="connsiteX3" fmla="*/ 213756 w 261258"/>
                <a:gd name="connsiteY3" fmla="*/ 261355 h 308856"/>
                <a:gd name="connsiteX4" fmla="*/ 261258 w 261258"/>
                <a:gd name="connsiteY4" fmla="*/ 302918 h 308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258" h="308856">
                  <a:moveTo>
                    <a:pt x="0" y="308856"/>
                  </a:moveTo>
                  <a:cubicBezTo>
                    <a:pt x="28699" y="295991"/>
                    <a:pt x="57398" y="283126"/>
                    <a:pt x="83128" y="231666"/>
                  </a:cubicBezTo>
                  <a:cubicBezTo>
                    <a:pt x="108858" y="180206"/>
                    <a:pt x="132609" y="-4851"/>
                    <a:pt x="154380" y="97"/>
                  </a:cubicBezTo>
                  <a:cubicBezTo>
                    <a:pt x="176151" y="5045"/>
                    <a:pt x="195943" y="210885"/>
                    <a:pt x="213756" y="261355"/>
                  </a:cubicBezTo>
                  <a:cubicBezTo>
                    <a:pt x="231569" y="311825"/>
                    <a:pt x="246413" y="307371"/>
                    <a:pt x="261258" y="302918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262" name="Down Arrow 261"/>
          <p:cNvSpPr/>
          <p:nvPr/>
        </p:nvSpPr>
        <p:spPr>
          <a:xfrm>
            <a:off x="2209800" y="1905000"/>
            <a:ext cx="457200" cy="228600"/>
          </a:xfrm>
          <a:prstGeom prst="down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63" name="Down Arrow 262"/>
          <p:cNvSpPr/>
          <p:nvPr/>
        </p:nvSpPr>
        <p:spPr>
          <a:xfrm>
            <a:off x="6477000" y="1905000"/>
            <a:ext cx="457200" cy="228600"/>
          </a:xfrm>
          <a:prstGeom prst="down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264" name="Group 263"/>
          <p:cNvGrpSpPr/>
          <p:nvPr/>
        </p:nvGrpSpPr>
        <p:grpSpPr>
          <a:xfrm>
            <a:off x="1066800" y="2209800"/>
            <a:ext cx="2667000" cy="1143000"/>
            <a:chOff x="1066800" y="2362200"/>
            <a:chExt cx="2667000" cy="1143000"/>
          </a:xfrm>
        </p:grpSpPr>
        <p:sp>
          <p:nvSpPr>
            <p:cNvPr id="265" name="Rounded Rectangle 264"/>
            <p:cNvSpPr/>
            <p:nvPr/>
          </p:nvSpPr>
          <p:spPr>
            <a:xfrm>
              <a:off x="1066800" y="2362200"/>
              <a:ext cx="2667000" cy="1143000"/>
            </a:xfrm>
            <a:prstGeom prst="roundRect">
              <a:avLst>
                <a:gd name="adj" fmla="val 93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66" name="Straight Connector 265"/>
            <p:cNvCxnSpPr/>
            <p:nvPr/>
          </p:nvCxnSpPr>
          <p:spPr>
            <a:xfrm>
              <a:off x="2403765" y="2510194"/>
              <a:ext cx="0" cy="8816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7" name="Oval 266"/>
            <p:cNvSpPr/>
            <p:nvPr/>
          </p:nvSpPr>
          <p:spPr>
            <a:xfrm>
              <a:off x="1676400" y="2743200"/>
              <a:ext cx="76200" cy="381000"/>
            </a:xfrm>
            <a:prstGeom prst="ellipse">
              <a:avLst/>
            </a:prstGeom>
            <a:scene3d>
              <a:camera prst="orthographicFront">
                <a:rot lat="0" lon="0" rev="19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8" name="Oval 267"/>
            <p:cNvSpPr/>
            <p:nvPr/>
          </p:nvSpPr>
          <p:spPr>
            <a:xfrm>
              <a:off x="2133600" y="2743200"/>
              <a:ext cx="76200" cy="381000"/>
            </a:xfrm>
            <a:prstGeom prst="ellipse">
              <a:avLst/>
            </a:prstGeom>
            <a:scene3d>
              <a:camera prst="orthographicFront">
                <a:rot lat="0" lon="0" rev="19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69" name="Oval 268"/>
            <p:cNvSpPr/>
            <p:nvPr/>
          </p:nvSpPr>
          <p:spPr>
            <a:xfrm>
              <a:off x="2590800" y="2743200"/>
              <a:ext cx="76200" cy="381000"/>
            </a:xfrm>
            <a:prstGeom prst="ellipse">
              <a:avLst/>
            </a:prstGeom>
            <a:scene3d>
              <a:camera prst="orthographicFront">
                <a:rot lat="0" lon="0" rev="19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0" name="Oval 269"/>
            <p:cNvSpPr/>
            <p:nvPr/>
          </p:nvSpPr>
          <p:spPr>
            <a:xfrm>
              <a:off x="3048000" y="2743200"/>
              <a:ext cx="76200" cy="381000"/>
            </a:xfrm>
            <a:prstGeom prst="ellipse">
              <a:avLst/>
            </a:prstGeom>
            <a:scene3d>
              <a:camera prst="orthographicFront">
                <a:rot lat="0" lon="0" rev="19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1" name="TextBox 270"/>
            <p:cNvSpPr txBox="1"/>
            <p:nvPr/>
          </p:nvSpPr>
          <p:spPr>
            <a:xfrm>
              <a:off x="3352800" y="2819400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x</a:t>
              </a:r>
            </a:p>
          </p:txBody>
        </p:sp>
        <p:sp>
          <p:nvSpPr>
            <p:cNvPr id="272" name="TextBox 271"/>
            <p:cNvSpPr txBox="1"/>
            <p:nvPr/>
          </p:nvSpPr>
          <p:spPr>
            <a:xfrm>
              <a:off x="2438400" y="2362200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x’</a:t>
              </a:r>
            </a:p>
          </p:txBody>
        </p:sp>
        <p:cxnSp>
          <p:nvCxnSpPr>
            <p:cNvPr id="273" name="Straight Connector 272"/>
            <p:cNvCxnSpPr/>
            <p:nvPr/>
          </p:nvCxnSpPr>
          <p:spPr>
            <a:xfrm>
              <a:off x="1447800" y="2931116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4" name="Group 273"/>
          <p:cNvGrpSpPr/>
          <p:nvPr/>
        </p:nvGrpSpPr>
        <p:grpSpPr>
          <a:xfrm>
            <a:off x="5334000" y="3657600"/>
            <a:ext cx="2667000" cy="1143000"/>
            <a:chOff x="5334000" y="3810000"/>
            <a:chExt cx="2667000" cy="1143000"/>
          </a:xfrm>
        </p:grpSpPr>
        <p:sp>
          <p:nvSpPr>
            <p:cNvPr id="275" name="Rounded Rectangle 274"/>
            <p:cNvSpPr/>
            <p:nvPr/>
          </p:nvSpPr>
          <p:spPr>
            <a:xfrm>
              <a:off x="5334000" y="3810000"/>
              <a:ext cx="2667000" cy="1143000"/>
            </a:xfrm>
            <a:prstGeom prst="roundRect">
              <a:avLst>
                <a:gd name="adj" fmla="val 93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76" name="Straight Connector 275"/>
            <p:cNvCxnSpPr/>
            <p:nvPr/>
          </p:nvCxnSpPr>
          <p:spPr>
            <a:xfrm>
              <a:off x="6670965" y="3957994"/>
              <a:ext cx="0" cy="8816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7" name="Oval 276"/>
            <p:cNvSpPr/>
            <p:nvPr/>
          </p:nvSpPr>
          <p:spPr>
            <a:xfrm>
              <a:off x="5943600" y="4191000"/>
              <a:ext cx="76200" cy="381000"/>
            </a:xfrm>
            <a:prstGeom prst="ellipse">
              <a:avLst/>
            </a:prstGeom>
            <a:scene3d>
              <a:camera prst="orthographicFront">
                <a:rot lat="0" lon="0" rev="19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8" name="Oval 277"/>
            <p:cNvSpPr/>
            <p:nvPr/>
          </p:nvSpPr>
          <p:spPr>
            <a:xfrm>
              <a:off x="6400800" y="4191000"/>
              <a:ext cx="76200" cy="381000"/>
            </a:xfrm>
            <a:prstGeom prst="ellipse">
              <a:avLst/>
            </a:prstGeom>
            <a:scene3d>
              <a:camera prst="orthographicFront">
                <a:rot lat="0" lon="0" rev="19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79" name="Oval 278"/>
            <p:cNvSpPr/>
            <p:nvPr/>
          </p:nvSpPr>
          <p:spPr>
            <a:xfrm>
              <a:off x="6858000" y="4191000"/>
              <a:ext cx="76200" cy="381000"/>
            </a:xfrm>
            <a:prstGeom prst="ellipse">
              <a:avLst/>
            </a:prstGeom>
            <a:scene3d>
              <a:camera prst="orthographicFront">
                <a:rot lat="0" lon="0" rev="19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0" name="Oval 279"/>
            <p:cNvSpPr/>
            <p:nvPr/>
          </p:nvSpPr>
          <p:spPr>
            <a:xfrm>
              <a:off x="7315200" y="4191000"/>
              <a:ext cx="76200" cy="381000"/>
            </a:xfrm>
            <a:prstGeom prst="ellipse">
              <a:avLst/>
            </a:prstGeom>
            <a:scene3d>
              <a:camera prst="orthographicFront">
                <a:rot lat="0" lon="0" rev="198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81" name="TextBox 280"/>
            <p:cNvSpPr txBox="1"/>
            <p:nvPr/>
          </p:nvSpPr>
          <p:spPr>
            <a:xfrm>
              <a:off x="7620000" y="4267200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t</a:t>
              </a:r>
            </a:p>
          </p:txBody>
        </p:sp>
        <p:sp>
          <p:nvSpPr>
            <p:cNvPr id="282" name="TextBox 281"/>
            <p:cNvSpPr txBox="1"/>
            <p:nvPr/>
          </p:nvSpPr>
          <p:spPr>
            <a:xfrm>
              <a:off x="6629400" y="38100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Energy</a:t>
              </a:r>
            </a:p>
          </p:txBody>
        </p:sp>
        <p:cxnSp>
          <p:nvCxnSpPr>
            <p:cNvPr id="283" name="Straight Connector 282"/>
            <p:cNvCxnSpPr/>
            <p:nvPr/>
          </p:nvCxnSpPr>
          <p:spPr>
            <a:xfrm>
              <a:off x="5715000" y="4378916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4" name="Down Arrow 283"/>
          <p:cNvSpPr/>
          <p:nvPr/>
        </p:nvSpPr>
        <p:spPr>
          <a:xfrm>
            <a:off x="6477000" y="4876800"/>
            <a:ext cx="457200" cy="228600"/>
          </a:xfrm>
          <a:prstGeom prst="down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85" name="Down Arrow 284"/>
          <p:cNvSpPr/>
          <p:nvPr/>
        </p:nvSpPr>
        <p:spPr>
          <a:xfrm rot="18377455">
            <a:off x="4353531" y="2898922"/>
            <a:ext cx="457200" cy="1318125"/>
          </a:xfrm>
          <a:prstGeom prst="down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86" name="Down Arrow 285"/>
          <p:cNvSpPr/>
          <p:nvPr/>
        </p:nvSpPr>
        <p:spPr>
          <a:xfrm rot="3191595" flipH="1">
            <a:off x="4243628" y="2840769"/>
            <a:ext cx="457200" cy="1397404"/>
          </a:xfrm>
          <a:prstGeom prst="downArrow">
            <a:avLst/>
          </a:prstGeom>
          <a:solidFill>
            <a:srgbClr val="FFFF00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4114800" y="3364468"/>
            <a:ext cx="838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EEX</a:t>
            </a:r>
          </a:p>
        </p:txBody>
      </p:sp>
      <p:grpSp>
        <p:nvGrpSpPr>
          <p:cNvPr id="288" name="Group 287"/>
          <p:cNvGrpSpPr/>
          <p:nvPr/>
        </p:nvGrpSpPr>
        <p:grpSpPr>
          <a:xfrm>
            <a:off x="5334000" y="2209800"/>
            <a:ext cx="2743200" cy="1143000"/>
            <a:chOff x="5334000" y="2362200"/>
            <a:chExt cx="2743200" cy="1143000"/>
          </a:xfrm>
        </p:grpSpPr>
        <p:sp>
          <p:nvSpPr>
            <p:cNvPr id="289" name="Rounded Rectangle 288"/>
            <p:cNvSpPr/>
            <p:nvPr/>
          </p:nvSpPr>
          <p:spPr>
            <a:xfrm>
              <a:off x="5334000" y="2362200"/>
              <a:ext cx="2667000" cy="1143000"/>
            </a:xfrm>
            <a:prstGeom prst="roundRect">
              <a:avLst>
                <a:gd name="adj" fmla="val 93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0" name="Oval 289"/>
            <p:cNvSpPr/>
            <p:nvPr/>
          </p:nvSpPr>
          <p:spPr>
            <a:xfrm>
              <a:off x="5929745" y="2819400"/>
              <a:ext cx="15240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91" name="Straight Connector 290"/>
            <p:cNvCxnSpPr/>
            <p:nvPr/>
          </p:nvCxnSpPr>
          <p:spPr>
            <a:xfrm>
              <a:off x="6670965" y="2510194"/>
              <a:ext cx="0" cy="8816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>
              <a:off x="5715000" y="2931116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extBox 292"/>
            <p:cNvSpPr txBox="1"/>
            <p:nvPr/>
          </p:nvSpPr>
          <p:spPr>
            <a:xfrm>
              <a:off x="7620000" y="2819400"/>
              <a:ext cx="457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t</a:t>
              </a:r>
            </a:p>
          </p:txBody>
        </p:sp>
        <p:sp>
          <p:nvSpPr>
            <p:cNvPr id="294" name="TextBox 293"/>
            <p:cNvSpPr txBox="1"/>
            <p:nvPr/>
          </p:nvSpPr>
          <p:spPr>
            <a:xfrm>
              <a:off x="6629400" y="2404646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Energy</a:t>
              </a: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1066800" y="4876800"/>
            <a:ext cx="2667000" cy="1447800"/>
            <a:chOff x="1066800" y="5029200"/>
            <a:chExt cx="2667000" cy="1447800"/>
          </a:xfrm>
        </p:grpSpPr>
        <p:sp>
          <p:nvSpPr>
            <p:cNvPr id="296" name="Rounded Rectangle 295"/>
            <p:cNvSpPr/>
            <p:nvPr/>
          </p:nvSpPr>
          <p:spPr>
            <a:xfrm>
              <a:off x="1066800" y="5334000"/>
              <a:ext cx="2667000" cy="1143000"/>
            </a:xfrm>
            <a:prstGeom prst="roundRect">
              <a:avLst>
                <a:gd name="adj" fmla="val 93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7" name="Oval 296"/>
            <p:cNvSpPr/>
            <p:nvPr/>
          </p:nvSpPr>
          <p:spPr>
            <a:xfrm>
              <a:off x="2105890" y="5749634"/>
              <a:ext cx="609600" cy="3671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8" name="Down Arrow 297"/>
            <p:cNvSpPr/>
            <p:nvPr/>
          </p:nvSpPr>
          <p:spPr>
            <a:xfrm>
              <a:off x="2209800" y="5029200"/>
              <a:ext cx="457200" cy="228600"/>
            </a:xfrm>
            <a:prstGeom prst="downArrow">
              <a:avLst/>
            </a:prstGeom>
            <a:solidFill>
              <a:srgbClr val="FFFF00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299" name="TextBox 298"/>
            <p:cNvSpPr txBox="1"/>
            <p:nvPr/>
          </p:nvSpPr>
          <p:spPr>
            <a:xfrm>
              <a:off x="3276600" y="5791200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x</a:t>
              </a:r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2362200" y="5257800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y</a:t>
              </a:r>
            </a:p>
          </p:txBody>
        </p:sp>
        <p:cxnSp>
          <p:nvCxnSpPr>
            <p:cNvPr id="301" name="Straight Connector 300"/>
            <p:cNvCxnSpPr/>
            <p:nvPr/>
          </p:nvCxnSpPr>
          <p:spPr>
            <a:xfrm>
              <a:off x="2403765" y="5410200"/>
              <a:ext cx="0" cy="9698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>
              <a:off x="1520536" y="5913910"/>
              <a:ext cx="173181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3" name="TextBox 302"/>
          <p:cNvSpPr txBox="1"/>
          <p:nvPr/>
        </p:nvSpPr>
        <p:spPr>
          <a:xfrm>
            <a:off x="3886200" y="4876800"/>
            <a:ext cx="144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prstClr val="black"/>
                </a:solidFill>
              </a:rPr>
              <a:t>Bunched beam emits coherent ICS</a:t>
            </a:r>
          </a:p>
        </p:txBody>
      </p:sp>
      <p:grpSp>
        <p:nvGrpSpPr>
          <p:cNvPr id="304" name="Group 303"/>
          <p:cNvGrpSpPr/>
          <p:nvPr/>
        </p:nvGrpSpPr>
        <p:grpSpPr>
          <a:xfrm>
            <a:off x="1066800" y="609600"/>
            <a:ext cx="2667000" cy="1219200"/>
            <a:chOff x="1066800" y="762000"/>
            <a:chExt cx="2667000" cy="1219200"/>
          </a:xfrm>
        </p:grpSpPr>
        <p:sp>
          <p:nvSpPr>
            <p:cNvPr id="305" name="Rounded Rectangle 304"/>
            <p:cNvSpPr/>
            <p:nvPr/>
          </p:nvSpPr>
          <p:spPr>
            <a:xfrm>
              <a:off x="1066800" y="838200"/>
              <a:ext cx="2667000" cy="1143000"/>
            </a:xfrm>
            <a:prstGeom prst="roundRect">
              <a:avLst>
                <a:gd name="adj" fmla="val 9394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06" name="Oval 305"/>
            <p:cNvSpPr/>
            <p:nvPr/>
          </p:nvSpPr>
          <p:spPr>
            <a:xfrm>
              <a:off x="1676400" y="1008965"/>
              <a:ext cx="76200" cy="81983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3276600" y="1295400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x</a:t>
              </a: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2362200" y="762000"/>
              <a:ext cx="381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prstClr val="black"/>
                  </a:solidFill>
                </a:rPr>
                <a:t>y</a:t>
              </a:r>
            </a:p>
          </p:txBody>
        </p:sp>
        <p:cxnSp>
          <p:nvCxnSpPr>
            <p:cNvPr id="309" name="Straight Connector 308"/>
            <p:cNvCxnSpPr/>
            <p:nvPr/>
          </p:nvCxnSpPr>
          <p:spPr>
            <a:xfrm>
              <a:off x="2403765" y="914400"/>
              <a:ext cx="0" cy="96981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0" name="Oval 309"/>
            <p:cNvSpPr/>
            <p:nvPr/>
          </p:nvSpPr>
          <p:spPr>
            <a:xfrm>
              <a:off x="2133600" y="1008965"/>
              <a:ext cx="76200" cy="81983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11" name="Oval 310"/>
            <p:cNvSpPr/>
            <p:nvPr/>
          </p:nvSpPr>
          <p:spPr>
            <a:xfrm>
              <a:off x="2590800" y="1010795"/>
              <a:ext cx="76200" cy="81983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312" name="Oval 311"/>
            <p:cNvSpPr/>
            <p:nvPr/>
          </p:nvSpPr>
          <p:spPr>
            <a:xfrm>
              <a:off x="3115545" y="1008192"/>
              <a:ext cx="76200" cy="81983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cxnSp>
          <p:nvCxnSpPr>
            <p:cNvPr id="313" name="Straight Connector 312"/>
            <p:cNvCxnSpPr/>
            <p:nvPr/>
          </p:nvCxnSpPr>
          <p:spPr>
            <a:xfrm>
              <a:off x="1447800" y="1418110"/>
              <a:ext cx="1905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71391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091"/>
          <a:stretch/>
        </p:blipFill>
        <p:spPr>
          <a:xfrm>
            <a:off x="34472" y="838200"/>
            <a:ext cx="9072253" cy="25908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2057400" y="1131425"/>
            <a:ext cx="685800" cy="128172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15" name="Left Brace 14"/>
          <p:cNvSpPr/>
          <p:nvPr/>
        </p:nvSpPr>
        <p:spPr>
          <a:xfrm rot="16200000">
            <a:off x="2300617" y="2239117"/>
            <a:ext cx="186667" cy="673099"/>
          </a:xfrm>
          <a:prstGeom prst="leftBrace">
            <a:avLst>
              <a:gd name="adj1" fmla="val 79645"/>
              <a:gd name="adj2" fmla="val 49785"/>
            </a:avLst>
          </a:prstGeom>
          <a:noFill/>
          <a:ln w="25400" cap="flat" cmpd="sng" algn="ctr">
            <a:solidFill>
              <a:srgbClr val="99CC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104"/>
          <p:cNvSpPr txBox="1">
            <a:spLocks noChangeArrowheads="1"/>
          </p:cNvSpPr>
          <p:nvPr/>
        </p:nvSpPr>
        <p:spPr bwMode="auto">
          <a:xfrm>
            <a:off x="1524000" y="2728648"/>
            <a:ext cx="17399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Electron Diffraction</a:t>
            </a:r>
            <a:endParaRPr lang="en-US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632298" y="2350625"/>
            <a:ext cx="1617002" cy="685800"/>
          </a:xfrm>
          <a:prstGeom prst="rect">
            <a:avLst/>
          </a:prstGeom>
          <a:solidFill>
            <a:srgbClr val="FFFFFF"/>
          </a:solidFill>
          <a:ln w="25400" cap="flat" cmpd="sng" algn="ctr">
            <a:noFill/>
            <a:prstDash val="solid"/>
            <a:round/>
            <a:headEnd type="none" w="med" len="med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617990" y="1422548"/>
            <a:ext cx="1630410" cy="990600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stealth" w="med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srgbClr val="000000"/>
              </a:solidFill>
              <a:latin typeface="Times" pitchFamily="18" charset="0"/>
            </a:endParaRPr>
          </a:p>
        </p:txBody>
      </p:sp>
      <p:sp>
        <p:nvSpPr>
          <p:cNvPr id="19" name="Left Brace 18"/>
          <p:cNvSpPr/>
          <p:nvPr/>
        </p:nvSpPr>
        <p:spPr>
          <a:xfrm rot="16200000">
            <a:off x="5355419" y="1760809"/>
            <a:ext cx="186665" cy="1629717"/>
          </a:xfrm>
          <a:prstGeom prst="leftBrace">
            <a:avLst>
              <a:gd name="adj1" fmla="val 79645"/>
              <a:gd name="adj2" fmla="val 49785"/>
            </a:avLst>
          </a:prstGeom>
          <a:noFill/>
          <a:ln w="25400" cap="flat" cmpd="sng" algn="ctr">
            <a:solidFill>
              <a:srgbClr val="99CC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04"/>
          <p:cNvSpPr txBox="1">
            <a:spLocks noChangeArrowheads="1"/>
          </p:cNvSpPr>
          <p:nvPr/>
        </p:nvSpPr>
        <p:spPr bwMode="auto">
          <a:xfrm>
            <a:off x="4327498" y="2711002"/>
            <a:ext cx="22135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00"/>
                </a:solidFill>
                <a:latin typeface="Arial" charset="0"/>
              </a:rPr>
              <a:t>Emittance Exchange (EEX)</a:t>
            </a:r>
            <a:endParaRPr lang="en-US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>
          <a:xfrm>
            <a:off x="152400" y="152400"/>
            <a:ext cx="8839200" cy="4445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990033"/>
                </a:solidFill>
                <a:ea typeface="ＭＳ Ｐゴシック" pitchFamily="34" charset="-128"/>
              </a:rPr>
              <a:t>Compact XFEL layout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914400" y="3962400"/>
            <a:ext cx="706923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“Nano-modulated </a:t>
            </a:r>
            <a:r>
              <a:rPr lang="en-US" sz="1600" dirty="0"/>
              <a:t>electron beams via electron diffraction and emittance exchange </a:t>
            </a:r>
            <a:r>
              <a:rPr lang="en-US" sz="1600" dirty="0" smtClean="0"/>
              <a:t>for coherent </a:t>
            </a:r>
            <a:r>
              <a:rPr lang="en-US" sz="1600" dirty="0"/>
              <a:t>x-ray </a:t>
            </a:r>
            <a:r>
              <a:rPr lang="en-US" sz="1600" dirty="0" smtClean="0"/>
              <a:t>generation”</a:t>
            </a:r>
          </a:p>
          <a:p>
            <a:r>
              <a:rPr lang="en-US" sz="1600" dirty="0" smtClean="0"/>
              <a:t>E.A. Nanni, W.S. Graves, F.X. </a:t>
            </a:r>
            <a:r>
              <a:rPr lang="en-US" sz="1600" dirty="0" err="1" smtClean="0"/>
              <a:t>Kaertner</a:t>
            </a:r>
            <a:r>
              <a:rPr lang="en-US" sz="1600" dirty="0" smtClean="0"/>
              <a:t>, D.E. Moncton</a:t>
            </a:r>
          </a:p>
          <a:p>
            <a:r>
              <a:rPr lang="en-US" sz="1600" dirty="0" smtClean="0"/>
              <a:t>arXiv:1506.07053v1, submitted to </a:t>
            </a:r>
            <a:r>
              <a:rPr lang="en-US" sz="1600" dirty="0" err="1" smtClean="0"/>
              <a:t>Phys</a:t>
            </a:r>
            <a:r>
              <a:rPr lang="en-US" sz="1600" dirty="0" smtClean="0"/>
              <a:t> Rev Lett</a:t>
            </a:r>
          </a:p>
          <a:p>
            <a:endParaRPr lang="en-US" sz="1600" dirty="0"/>
          </a:p>
          <a:p>
            <a:r>
              <a:rPr lang="en-US" sz="1600" dirty="0" smtClean="0"/>
              <a:t>“Intense </a:t>
            </a:r>
            <a:r>
              <a:rPr lang="en-US" sz="1600" dirty="0" err="1"/>
              <a:t>Superradiant</a:t>
            </a:r>
            <a:r>
              <a:rPr lang="en-US" sz="1600" dirty="0"/>
              <a:t> X Rays from a Compact Source Using </a:t>
            </a:r>
            <a:r>
              <a:rPr lang="en-US" sz="1600" dirty="0" smtClean="0"/>
              <a:t>a </a:t>
            </a:r>
            <a:r>
              <a:rPr lang="en-US" sz="1600" dirty="0" err="1" smtClean="0"/>
              <a:t>Nanocathode</a:t>
            </a:r>
            <a:r>
              <a:rPr lang="en-US" sz="1600" dirty="0" smtClean="0"/>
              <a:t> Array </a:t>
            </a:r>
            <a:r>
              <a:rPr lang="en-US" sz="1600" dirty="0"/>
              <a:t>and Emittance </a:t>
            </a:r>
            <a:r>
              <a:rPr lang="en-US" sz="1600" dirty="0" smtClean="0"/>
              <a:t>Exchange”</a:t>
            </a:r>
          </a:p>
          <a:p>
            <a:r>
              <a:rPr lang="en-US" sz="1600" dirty="0" smtClean="0"/>
              <a:t>W.S. Graves, F.X. </a:t>
            </a:r>
            <a:r>
              <a:rPr lang="en-US" sz="1600" dirty="0" err="1" smtClean="0"/>
              <a:t>Kaertner</a:t>
            </a:r>
            <a:r>
              <a:rPr lang="en-US" sz="1600" dirty="0" smtClean="0"/>
              <a:t>, D.E. Moncton, and P. </a:t>
            </a:r>
            <a:r>
              <a:rPr lang="en-US" sz="1600" dirty="0" err="1" smtClean="0"/>
              <a:t>Piot</a:t>
            </a:r>
            <a:endParaRPr lang="en-US" sz="1600" dirty="0" smtClean="0"/>
          </a:p>
          <a:p>
            <a:r>
              <a:rPr lang="en-US" sz="1600" dirty="0" err="1" smtClean="0"/>
              <a:t>Phys</a:t>
            </a:r>
            <a:r>
              <a:rPr lang="en-US" sz="1600" dirty="0" smtClean="0"/>
              <a:t> Rev Lett 108, 263904 (2012)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734315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ontent Placeholder 2"/>
          <p:cNvSpPr txBox="1">
            <a:spLocks/>
          </p:cNvSpPr>
          <p:nvPr/>
        </p:nvSpPr>
        <p:spPr>
          <a:xfrm>
            <a:off x="457200" y="914400"/>
            <a:ext cx="4038600" cy="5334000"/>
          </a:xfrm>
          <a:prstGeom prst="rect">
            <a:avLst/>
          </a:prstGeom>
        </p:spPr>
        <p:txBody>
          <a:bodyPr/>
          <a:lstStyle>
            <a:lvl1pPr marL="230188" indent="-230188"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ts val="1400"/>
              </a:spcAft>
              <a:buClr>
                <a:schemeClr val="accent2"/>
              </a:buClr>
              <a:buChar char="•"/>
              <a:defRPr sz="2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2800"/>
              </a:lnSpc>
              <a:spcBef>
                <a:spcPct val="0"/>
              </a:spcBef>
              <a:spcAft>
                <a:spcPts val="140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3333"/>
              </a:buClr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Tune the modulation spacing of the diffracted beam with patterned Si substrate</a:t>
            </a:r>
          </a:p>
        </p:txBody>
      </p:sp>
      <p:sp>
        <p:nvSpPr>
          <p:cNvPr id="41" name="Title 1"/>
          <p:cNvSpPr txBox="1">
            <a:spLocks/>
          </p:cNvSpPr>
          <p:nvPr/>
        </p:nvSpPr>
        <p:spPr>
          <a:xfrm>
            <a:off x="1414463" y="0"/>
            <a:ext cx="6205537" cy="706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3333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2pPr>
            <a:lvl3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3pPr>
            <a:lvl4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4pPr>
            <a:lvl5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5pPr>
            <a:lvl6pPr marL="4572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6pPr>
            <a:lvl7pPr marL="9144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7pPr>
            <a:lvl8pPr marL="13716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8pPr>
            <a:lvl9pPr marL="18288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9pPr>
          </a:lstStyle>
          <a:p>
            <a:r>
              <a:rPr lang="en-US" kern="0" dirty="0" smtClean="0"/>
              <a:t>Diffraction Contrast Image</a:t>
            </a:r>
            <a:endParaRPr lang="en-US" kern="0" dirty="0"/>
          </a:p>
        </p:txBody>
      </p:sp>
      <p:sp>
        <p:nvSpPr>
          <p:cNvPr id="42" name="TextBox 41"/>
          <p:cNvSpPr txBox="1"/>
          <p:nvPr/>
        </p:nvSpPr>
        <p:spPr>
          <a:xfrm>
            <a:off x="532160" y="3059553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Modulated Electron Beam 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4147255" y="305344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Bunching Factor</a:t>
            </a:r>
            <a:endParaRPr lang="en-US" dirty="0"/>
          </a:p>
        </p:txBody>
      </p:sp>
      <p:grpSp>
        <p:nvGrpSpPr>
          <p:cNvPr id="45" name="Group 44"/>
          <p:cNvGrpSpPr/>
          <p:nvPr/>
        </p:nvGrpSpPr>
        <p:grpSpPr>
          <a:xfrm>
            <a:off x="4953000" y="556608"/>
            <a:ext cx="3096432" cy="2643792"/>
            <a:chOff x="1371600" y="2732901"/>
            <a:chExt cx="6248400" cy="2910364"/>
          </a:xfrm>
        </p:grpSpPr>
        <p:sp>
          <p:nvSpPr>
            <p:cNvPr id="46" name="Rectangle 45"/>
            <p:cNvSpPr/>
            <p:nvPr/>
          </p:nvSpPr>
          <p:spPr bwMode="auto">
            <a:xfrm>
              <a:off x="6006547" y="3514601"/>
              <a:ext cx="1066800" cy="8382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stealth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4028085" y="3505200"/>
              <a:ext cx="1066800" cy="8382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stealth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8" name="Rectangle 47"/>
            <p:cNvSpPr/>
            <p:nvPr/>
          </p:nvSpPr>
          <p:spPr bwMode="auto">
            <a:xfrm>
              <a:off x="1900237" y="3505200"/>
              <a:ext cx="1066800" cy="8382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stealth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sp>
          <p:nvSpPr>
            <p:cNvPr id="49" name="Rectangle 48"/>
            <p:cNvSpPr/>
            <p:nvPr/>
          </p:nvSpPr>
          <p:spPr bwMode="auto">
            <a:xfrm>
              <a:off x="1371600" y="4343400"/>
              <a:ext cx="6248400" cy="838200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  <a:round/>
              <a:headEnd type="none" w="med" len="med"/>
              <a:tailEnd type="stealth" w="med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  <p:cxnSp>
          <p:nvCxnSpPr>
            <p:cNvPr id="50" name="Elbow Connector 49"/>
            <p:cNvCxnSpPr/>
            <p:nvPr/>
          </p:nvCxnSpPr>
          <p:spPr bwMode="auto">
            <a:xfrm>
              <a:off x="2438400" y="3505200"/>
              <a:ext cx="1066800" cy="838200"/>
            </a:xfrm>
            <a:prstGeom prst="bentConnector3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1" name="Elbow Connector 50"/>
            <p:cNvCxnSpPr/>
            <p:nvPr/>
          </p:nvCxnSpPr>
          <p:spPr bwMode="auto">
            <a:xfrm flipH="1">
              <a:off x="1371600" y="3505200"/>
              <a:ext cx="1066800" cy="838200"/>
            </a:xfrm>
            <a:prstGeom prst="bentConnector3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2" name="Elbow Connector 51"/>
            <p:cNvCxnSpPr/>
            <p:nvPr/>
          </p:nvCxnSpPr>
          <p:spPr bwMode="auto">
            <a:xfrm>
              <a:off x="4562475" y="3505200"/>
              <a:ext cx="1066800" cy="838200"/>
            </a:xfrm>
            <a:prstGeom prst="bentConnector3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3" name="Elbow Connector 52"/>
            <p:cNvCxnSpPr/>
            <p:nvPr/>
          </p:nvCxnSpPr>
          <p:spPr bwMode="auto">
            <a:xfrm flipH="1">
              <a:off x="3495675" y="3505200"/>
              <a:ext cx="1066800" cy="838200"/>
            </a:xfrm>
            <a:prstGeom prst="bentConnector3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4" name="Elbow Connector 53"/>
            <p:cNvCxnSpPr/>
            <p:nvPr/>
          </p:nvCxnSpPr>
          <p:spPr bwMode="auto">
            <a:xfrm>
              <a:off x="6553200" y="3505200"/>
              <a:ext cx="1066800" cy="838200"/>
            </a:xfrm>
            <a:prstGeom prst="bentConnector3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5" name="Elbow Connector 54"/>
            <p:cNvCxnSpPr/>
            <p:nvPr/>
          </p:nvCxnSpPr>
          <p:spPr bwMode="auto">
            <a:xfrm flipH="1">
              <a:off x="5486400" y="3505200"/>
              <a:ext cx="1066800" cy="838200"/>
            </a:xfrm>
            <a:prstGeom prst="bentConnector3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1371600" y="5181600"/>
              <a:ext cx="62484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lg"/>
            </a:ln>
            <a:effectLst/>
          </p:spPr>
        </p:cxnSp>
        <p:sp>
          <p:nvSpPr>
            <p:cNvPr id="57" name="TextBox 56"/>
            <p:cNvSpPr txBox="1"/>
            <p:nvPr/>
          </p:nvSpPr>
          <p:spPr>
            <a:xfrm>
              <a:off x="6671420" y="4572000"/>
              <a:ext cx="389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</a:t>
              </a:r>
              <a:endParaRPr lang="en-US" dirty="0"/>
            </a:p>
          </p:txBody>
        </p:sp>
        <p:cxnSp>
          <p:nvCxnSpPr>
            <p:cNvPr id="58" name="Straight Arrow Connector 57"/>
            <p:cNvCxnSpPr/>
            <p:nvPr/>
          </p:nvCxnSpPr>
          <p:spPr bwMode="auto">
            <a:xfrm>
              <a:off x="1600200" y="4343400"/>
              <a:ext cx="0" cy="8382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59" name="Straight Arrow Connector 58"/>
            <p:cNvCxnSpPr/>
            <p:nvPr/>
          </p:nvCxnSpPr>
          <p:spPr bwMode="auto">
            <a:xfrm>
              <a:off x="1904997" y="4191000"/>
              <a:ext cx="2124075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60" name="Straight Arrow Connector 59"/>
            <p:cNvCxnSpPr/>
            <p:nvPr/>
          </p:nvCxnSpPr>
          <p:spPr bwMode="auto">
            <a:xfrm>
              <a:off x="5479183" y="3505200"/>
              <a:ext cx="0" cy="8382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61" name="TextBox 60"/>
            <p:cNvSpPr txBox="1"/>
            <p:nvPr/>
          </p:nvSpPr>
          <p:spPr>
            <a:xfrm>
              <a:off x="1676399" y="4648200"/>
              <a:ext cx="1925326" cy="406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675 nm</a:t>
              </a:r>
              <a:endParaRPr lang="en-US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2032906" y="4316968"/>
              <a:ext cx="1925326" cy="4065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150 nm</a:t>
              </a:r>
              <a:endParaRPr lang="en-US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4825601" y="4316968"/>
              <a:ext cx="2211252" cy="406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675 nm</a:t>
              </a:r>
              <a:endParaRPr lang="en-US" dirty="0"/>
            </a:p>
          </p:txBody>
        </p:sp>
        <p:cxnSp>
          <p:nvCxnSpPr>
            <p:cNvPr id="64" name="Straight Arrow Connector 63"/>
            <p:cNvCxnSpPr/>
            <p:nvPr/>
          </p:nvCxnSpPr>
          <p:spPr bwMode="auto">
            <a:xfrm flipV="1">
              <a:off x="4561483" y="5181600"/>
              <a:ext cx="992" cy="461665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5" name="Straight Arrow Connector 64"/>
            <p:cNvCxnSpPr/>
            <p:nvPr/>
          </p:nvCxnSpPr>
          <p:spPr bwMode="auto">
            <a:xfrm flipH="1" flipV="1">
              <a:off x="4561484" y="2732901"/>
              <a:ext cx="993" cy="77230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6" name="Straight Arrow Connector 65"/>
            <p:cNvCxnSpPr/>
            <p:nvPr/>
          </p:nvCxnSpPr>
          <p:spPr bwMode="auto">
            <a:xfrm flipH="1" flipV="1">
              <a:off x="4131246" y="2732902"/>
              <a:ext cx="431229" cy="77229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7" name="TextBox 66"/>
            <p:cNvSpPr txBox="1"/>
            <p:nvPr/>
          </p:nvSpPr>
          <p:spPr>
            <a:xfrm>
              <a:off x="4624382" y="5273933"/>
              <a:ext cx="1659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Incident Beam</a:t>
              </a:r>
              <a:endParaRPr lang="en-US" dirty="0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724400" y="2895600"/>
              <a:ext cx="10951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Order</a:t>
              </a:r>
              <a:endParaRPr lang="en-US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181553" y="2825234"/>
              <a:ext cx="10871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r>
                <a:rPr lang="en-US" baseline="30000" dirty="0" smtClean="0"/>
                <a:t>st</a:t>
              </a:r>
              <a:r>
                <a:rPr lang="en-US" dirty="0" smtClean="0"/>
                <a:t> Order</a:t>
              </a:r>
              <a:endParaRPr lang="en-US" dirty="0"/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6614500" y="4315134"/>
            <a:ext cx="226376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 smtClean="0"/>
              <a:t>Emittance at IP:</a:t>
            </a:r>
          </a:p>
          <a:p>
            <a:r>
              <a:rPr lang="el-GR" sz="2300" dirty="0" smtClean="0"/>
              <a:t>ε</a:t>
            </a:r>
            <a:r>
              <a:rPr lang="en-US" sz="2300" baseline="-25000" dirty="0" smtClean="0"/>
              <a:t>x</a:t>
            </a:r>
            <a:r>
              <a:rPr lang="en-US" sz="2300" dirty="0" smtClean="0"/>
              <a:t> = 9 nm-rad</a:t>
            </a:r>
            <a:endParaRPr lang="en-US" sz="2300" dirty="0"/>
          </a:p>
          <a:p>
            <a:r>
              <a:rPr lang="el-GR" sz="2300" dirty="0" smtClean="0"/>
              <a:t>ε</a:t>
            </a:r>
            <a:r>
              <a:rPr lang="en-US" sz="2300" baseline="-25000" dirty="0" smtClean="0"/>
              <a:t>y</a:t>
            </a:r>
            <a:r>
              <a:rPr lang="en-US" sz="2300" dirty="0" smtClean="0"/>
              <a:t> </a:t>
            </a:r>
            <a:r>
              <a:rPr lang="en-US" sz="2300" dirty="0"/>
              <a:t>= </a:t>
            </a:r>
            <a:r>
              <a:rPr lang="en-US" sz="2300" dirty="0" smtClean="0"/>
              <a:t>9 nm-rad</a:t>
            </a:r>
          </a:p>
          <a:p>
            <a:r>
              <a:rPr lang="el-GR" sz="2300" dirty="0" smtClean="0"/>
              <a:t>ε</a:t>
            </a:r>
            <a:r>
              <a:rPr lang="en-US" sz="2300" baseline="-25000" dirty="0" smtClean="0"/>
              <a:t>z</a:t>
            </a:r>
            <a:r>
              <a:rPr lang="en-US" sz="2300" dirty="0" smtClean="0"/>
              <a:t> </a:t>
            </a:r>
            <a:r>
              <a:rPr lang="en-US" sz="2300" dirty="0"/>
              <a:t>= </a:t>
            </a:r>
            <a:r>
              <a:rPr lang="en-US" sz="2300" dirty="0" smtClean="0"/>
              <a:t>10 nm-rad</a:t>
            </a:r>
            <a:endParaRPr lang="en-US" sz="2300" dirty="0"/>
          </a:p>
        </p:txBody>
      </p:sp>
      <p:cxnSp>
        <p:nvCxnSpPr>
          <p:cNvPr id="71" name="Straight Arrow Connector 70"/>
          <p:cNvCxnSpPr/>
          <p:nvPr/>
        </p:nvCxnSpPr>
        <p:spPr bwMode="auto">
          <a:xfrm>
            <a:off x="2971800" y="6096000"/>
            <a:ext cx="7620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 flipH="1">
            <a:off x="228600" y="6096000"/>
            <a:ext cx="6096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3" name="TextBox 72"/>
          <p:cNvSpPr txBox="1"/>
          <p:nvPr/>
        </p:nvSpPr>
        <p:spPr>
          <a:xfrm>
            <a:off x="860677" y="5910944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~2000 Modulations</a:t>
            </a:r>
            <a:endParaRPr lang="en-US" dirty="0"/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2"/>
          <a:srcRect l="28750" t="22593" r="30834" b="22593"/>
          <a:stretch/>
        </p:blipFill>
        <p:spPr>
          <a:xfrm>
            <a:off x="3481733" y="3523321"/>
            <a:ext cx="3052033" cy="2328355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3"/>
          <a:srcRect l="17084" t="21852" r="40000" b="22593"/>
          <a:stretch/>
        </p:blipFill>
        <p:spPr>
          <a:xfrm>
            <a:off x="228600" y="3523321"/>
            <a:ext cx="3271039" cy="2381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0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9" t="21958" r="31477" b="24846"/>
          <a:stretch/>
        </p:blipFill>
        <p:spPr>
          <a:xfrm>
            <a:off x="1955819" y="3865996"/>
            <a:ext cx="5232359" cy="20574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9143999" cy="706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3333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2pPr>
            <a:lvl3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3pPr>
            <a:lvl4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4pPr>
            <a:lvl5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5pPr>
            <a:lvl6pPr marL="4572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6pPr>
            <a:lvl7pPr marL="9144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7pPr>
            <a:lvl8pPr marL="13716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8pPr>
            <a:lvl9pPr marL="18288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9pPr>
          </a:lstStyle>
          <a:p>
            <a:r>
              <a:rPr lang="en-US" kern="0" smtClean="0"/>
              <a:t>Electron Optics to the Interaction Point</a:t>
            </a:r>
            <a:endParaRPr lang="en-US" kern="0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914400"/>
            <a:ext cx="8153400" cy="5334000"/>
          </a:xfrm>
          <a:prstGeom prst="rect">
            <a:avLst/>
          </a:prstGeom>
        </p:spPr>
        <p:txBody>
          <a:bodyPr/>
          <a:lstStyle>
            <a:lvl1pPr marL="230188" indent="-230188" algn="l" rtl="0" eaLnBrk="0" fontAlgn="base" hangingPunct="0">
              <a:lnSpc>
                <a:spcPts val="2700"/>
              </a:lnSpc>
              <a:spcBef>
                <a:spcPct val="0"/>
              </a:spcBef>
              <a:spcAft>
                <a:spcPts val="1400"/>
              </a:spcAft>
              <a:buClr>
                <a:schemeClr val="accent2"/>
              </a:buClr>
              <a:buChar char="•"/>
              <a:defRPr sz="2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lnSpc>
                <a:spcPts val="2800"/>
              </a:lnSpc>
              <a:spcBef>
                <a:spcPct val="0"/>
              </a:spcBef>
              <a:spcAft>
                <a:spcPts val="1400"/>
              </a:spcAft>
              <a:buChar char="–"/>
              <a:defRPr sz="23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3333"/>
              </a:buClr>
              <a:buChar char="•"/>
              <a:defRPr sz="23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smtClean="0"/>
              <a:t>Accelerate electron bunch to the desired energy</a:t>
            </a:r>
          </a:p>
          <a:p>
            <a:r>
              <a:rPr lang="en-US" kern="0" smtClean="0"/>
              <a:t>Match resonance condition</a:t>
            </a:r>
          </a:p>
          <a:p>
            <a:r>
              <a:rPr lang="en-US" kern="0" smtClean="0"/>
              <a:t>Magnification of modulation to match </a:t>
            </a:r>
          </a:p>
          <a:p>
            <a:r>
              <a:rPr lang="en-US" kern="0" smtClean="0"/>
              <a:t>Exchange emittance (phase space) with aberration correcting geometry*</a:t>
            </a:r>
            <a:endParaRPr lang="en-US" kern="0" dirty="0" smtClean="0"/>
          </a:p>
        </p:txBody>
      </p:sp>
      <p:sp>
        <p:nvSpPr>
          <p:cNvPr id="12" name="TextBox 104"/>
          <p:cNvSpPr txBox="1">
            <a:spLocks noChangeArrowheads="1"/>
          </p:cNvSpPr>
          <p:nvPr/>
        </p:nvSpPr>
        <p:spPr bwMode="auto">
          <a:xfrm>
            <a:off x="1674740" y="3396424"/>
            <a:ext cx="9906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Diffraction </a:t>
            </a:r>
          </a:p>
          <a:p>
            <a:pPr algn="ctr"/>
            <a:r>
              <a:rPr lang="en-US" sz="1400" dirty="0" smtClean="0">
                <a:latin typeface="Arial" charset="0"/>
              </a:rPr>
              <a:t>Sample</a:t>
            </a:r>
            <a:endParaRPr lang="en-US" sz="1400" dirty="0">
              <a:latin typeface="Arial" charset="0"/>
            </a:endParaRPr>
          </a:p>
        </p:txBody>
      </p:sp>
      <p:sp>
        <p:nvSpPr>
          <p:cNvPr id="13" name="Left Brace 12"/>
          <p:cNvSpPr/>
          <p:nvPr/>
        </p:nvSpPr>
        <p:spPr>
          <a:xfrm rot="16200000">
            <a:off x="1948461" y="4710298"/>
            <a:ext cx="228600" cy="368796"/>
          </a:xfrm>
          <a:prstGeom prst="leftBrace">
            <a:avLst>
              <a:gd name="adj1" fmla="val 79645"/>
              <a:gd name="adj2" fmla="val 49785"/>
            </a:avLst>
          </a:prstGeom>
          <a:ln w="25400">
            <a:solidFill>
              <a:srgbClr val="99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" name="TextBox 104"/>
          <p:cNvSpPr txBox="1">
            <a:spLocks noChangeArrowheads="1"/>
          </p:cNvSpPr>
          <p:nvPr/>
        </p:nvSpPr>
        <p:spPr bwMode="auto">
          <a:xfrm>
            <a:off x="1414463" y="5072738"/>
            <a:ext cx="125087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latin typeface="Arial" charset="0"/>
              </a:rPr>
              <a:t>Electron</a:t>
            </a:r>
          </a:p>
          <a:p>
            <a:pPr algn="ctr"/>
            <a:r>
              <a:rPr lang="en-US" sz="1400" dirty="0" smtClean="0">
                <a:latin typeface="Arial" charset="0"/>
              </a:rPr>
              <a:t>Diffraction</a:t>
            </a:r>
            <a:endParaRPr lang="en-US" sz="1400" dirty="0">
              <a:latin typeface="Arial" charset="0"/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2648369"/>
              </p:ext>
            </p:extLst>
          </p:nvPr>
        </p:nvGraphicFramePr>
        <p:xfrm>
          <a:off x="4331428" y="1389435"/>
          <a:ext cx="1744662" cy="525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8" name="Equation" r:id="rId4" imgW="799920" imgH="241200" progId="Equation.DSMT4">
                  <p:embed/>
                </p:oleObj>
              </mc:Choice>
              <mc:Fallback>
                <p:oleObj name="Equation" r:id="rId4" imgW="79992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31428" y="1389435"/>
                        <a:ext cx="1744662" cy="525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471349"/>
              </p:ext>
            </p:extLst>
          </p:nvPr>
        </p:nvGraphicFramePr>
        <p:xfrm>
          <a:off x="5579453" y="1949652"/>
          <a:ext cx="387350" cy="496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9" name="Equation" r:id="rId6" imgW="177480" imgH="228600" progId="Equation.DSMT4">
                  <p:embed/>
                </p:oleObj>
              </mc:Choice>
              <mc:Fallback>
                <p:oleObj name="Equation" r:id="rId6" imgW="1774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79453" y="1949652"/>
                        <a:ext cx="387350" cy="496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447801" y="515779"/>
            <a:ext cx="6019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Nanni</a:t>
            </a:r>
            <a:r>
              <a:rPr lang="en-US" sz="1000" dirty="0"/>
              <a:t>, </a:t>
            </a:r>
            <a:r>
              <a:rPr lang="en-US" sz="1000" dirty="0" smtClean="0"/>
              <a:t>E. </a:t>
            </a:r>
            <a:r>
              <a:rPr lang="en-US" sz="1000" dirty="0"/>
              <a:t>A., and </a:t>
            </a:r>
            <a:r>
              <a:rPr lang="en-US" sz="1000" dirty="0" smtClean="0"/>
              <a:t>W. S</a:t>
            </a:r>
            <a:r>
              <a:rPr lang="en-US" sz="1000" dirty="0"/>
              <a:t>. Graves. "Aberration Corrected Emittance Exchange." </a:t>
            </a:r>
            <a:r>
              <a:rPr lang="en-US" sz="1000" dirty="0" smtClean="0"/>
              <a:t>arXiv:1503.03493 </a:t>
            </a:r>
            <a:r>
              <a:rPr lang="en-US" sz="1000" dirty="0"/>
              <a:t>(2015</a:t>
            </a:r>
            <a:r>
              <a:rPr lang="en-US" sz="1000" dirty="0" smtClean="0"/>
              <a:t>), submitted to </a:t>
            </a:r>
            <a:r>
              <a:rPr lang="en-US" sz="1000" dirty="0" err="1" smtClean="0"/>
              <a:t>Phys</a:t>
            </a:r>
            <a:r>
              <a:rPr lang="en-US" sz="1000" dirty="0" smtClean="0"/>
              <a:t> Rev ST-AB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2704540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706438"/>
          </a:xfrm>
        </p:spPr>
        <p:txBody>
          <a:bodyPr/>
          <a:lstStyle/>
          <a:p>
            <a:r>
              <a:rPr lang="en-US" dirty="0" smtClean="0"/>
              <a:t>1.24 nm Modulation at Interaction Point (IP)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8003" y="3282127"/>
            <a:ext cx="3422398" cy="2566798"/>
          </a:xfrm>
          <a:prstGeom prst="rect">
            <a:avLst/>
          </a:prstGeom>
        </p:spPr>
      </p:pic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153400" cy="5334000"/>
          </a:xfrm>
        </p:spPr>
        <p:txBody>
          <a:bodyPr/>
          <a:lstStyle/>
          <a:p>
            <a:r>
              <a:rPr lang="en-US" dirty="0" smtClean="0"/>
              <a:t>Electron beam simulated from photo-cathode to IP</a:t>
            </a:r>
          </a:p>
          <a:p>
            <a:r>
              <a:rPr lang="en-US" dirty="0" smtClean="0"/>
              <a:t>Electron beam accelerated to 22.5 MeV after diffraction</a:t>
            </a:r>
          </a:p>
          <a:p>
            <a:r>
              <a:rPr lang="en-US" dirty="0" smtClean="0"/>
              <a:t>Acceleration, Telescope and EEX result in M=1/120</a:t>
            </a:r>
          </a:p>
          <a:p>
            <a:r>
              <a:rPr lang="en-US" dirty="0" smtClean="0"/>
              <a:t>0.35 </a:t>
            </a:r>
            <a:r>
              <a:rPr lang="en-US" dirty="0"/>
              <a:t>pC of reaches IP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6755339" y="3761601"/>
            <a:ext cx="226376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00" dirty="0" smtClean="0"/>
              <a:t>Emittance at IP:</a:t>
            </a:r>
          </a:p>
          <a:p>
            <a:r>
              <a:rPr lang="el-GR" sz="2300" dirty="0" smtClean="0"/>
              <a:t>ε</a:t>
            </a:r>
            <a:r>
              <a:rPr lang="en-US" sz="2300" baseline="-25000" dirty="0" smtClean="0"/>
              <a:t>x</a:t>
            </a:r>
            <a:r>
              <a:rPr lang="en-US" sz="2300" dirty="0" smtClean="0"/>
              <a:t> = 10 nm-rad</a:t>
            </a:r>
            <a:endParaRPr lang="en-US" sz="2300" dirty="0"/>
          </a:p>
          <a:p>
            <a:r>
              <a:rPr lang="el-GR" sz="2300" dirty="0" smtClean="0"/>
              <a:t>ε</a:t>
            </a:r>
            <a:r>
              <a:rPr lang="en-US" sz="2300" baseline="-25000" dirty="0" smtClean="0"/>
              <a:t>y</a:t>
            </a:r>
            <a:r>
              <a:rPr lang="en-US" sz="2300" dirty="0" smtClean="0"/>
              <a:t> </a:t>
            </a:r>
            <a:r>
              <a:rPr lang="en-US" sz="2300" dirty="0"/>
              <a:t>= </a:t>
            </a:r>
            <a:r>
              <a:rPr lang="en-US" sz="2300" dirty="0" smtClean="0"/>
              <a:t>10 nm-rad</a:t>
            </a:r>
          </a:p>
          <a:p>
            <a:r>
              <a:rPr lang="el-GR" sz="2300" dirty="0" smtClean="0"/>
              <a:t>ε</a:t>
            </a:r>
            <a:r>
              <a:rPr lang="en-US" sz="2300" baseline="-25000" dirty="0" smtClean="0"/>
              <a:t>z</a:t>
            </a:r>
            <a:r>
              <a:rPr lang="en-US" sz="2300" dirty="0" smtClean="0"/>
              <a:t> </a:t>
            </a:r>
            <a:r>
              <a:rPr lang="en-US" sz="2300" dirty="0"/>
              <a:t>= </a:t>
            </a:r>
            <a:r>
              <a:rPr lang="en-US" sz="2300" dirty="0" smtClean="0"/>
              <a:t>10 nm-rad</a:t>
            </a:r>
            <a:endParaRPr lang="en-US" sz="2300" dirty="0"/>
          </a:p>
        </p:txBody>
      </p:sp>
      <p:sp>
        <p:nvSpPr>
          <p:cNvPr id="27" name="TextBox 26"/>
          <p:cNvSpPr txBox="1"/>
          <p:nvPr/>
        </p:nvSpPr>
        <p:spPr>
          <a:xfrm>
            <a:off x="4506167" y="3059668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Bunching Factor</a:t>
            </a:r>
            <a:endParaRPr lang="en-US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3276600" y="5939525"/>
            <a:ext cx="38684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H="1">
            <a:off x="582583" y="5939525"/>
            <a:ext cx="560417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1165477" y="5754469"/>
            <a:ext cx="21403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~2000 Modulations</a:t>
            </a:r>
          </a:p>
          <a:p>
            <a:pPr algn="ctr"/>
            <a:r>
              <a:rPr lang="en-US" dirty="0" smtClean="0"/>
              <a:t>~3 µm or ~10 fs</a:t>
            </a:r>
            <a:endParaRPr lang="en-US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538" y="3304635"/>
            <a:ext cx="3390948" cy="2543212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763961" y="3059668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Modulated Electron Beam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91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119210"/>
              </p:ext>
            </p:extLst>
          </p:nvPr>
        </p:nvGraphicFramePr>
        <p:xfrm>
          <a:off x="228600" y="1295400"/>
          <a:ext cx="4572000" cy="3835405"/>
        </p:xfrm>
        <a:graphic>
          <a:graphicData uri="http://schemas.openxmlformats.org/drawingml/2006/table">
            <a:tbl>
              <a:tblPr/>
              <a:tblGrid>
                <a:gridCol w="2133600"/>
                <a:gridCol w="1219200"/>
                <a:gridCol w="1219200"/>
              </a:tblGrid>
              <a:tr h="3603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Parameter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</a:rPr>
                        <a:t>Value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Units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Photons per pulse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3.1x10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7</a:t>
                      </a:r>
                      <a:endParaRPr kumimoji="0" lang="en-US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 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Pulse energy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5.0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itchFamily="34" charset="0"/>
                        </a:rPr>
                        <a:t>nJ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Average flux*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3.1x10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12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photons/s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Bandwidth (FWHM)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0.1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%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Average brilliance*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10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18</a:t>
                      </a:r>
                      <a:endParaRPr kumimoji="0" lang="en-US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baseline="30000" dirty="0" smtClean="0">
                          <a:ea typeface="Batang" pitchFamily="18" charset="-127"/>
                        </a:rPr>
                        <a:t>#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Peak brilliance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10</a:t>
                      </a:r>
                      <a:r>
                        <a:rPr kumimoji="0" lang="en-US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28</a:t>
                      </a:r>
                      <a:endParaRPr kumimoji="0" lang="en-US" sz="18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baseline="30000" dirty="0" smtClean="0">
                          <a:ea typeface="Batang" pitchFamily="18" charset="-127"/>
                        </a:rPr>
                        <a:t>#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Opening angle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0.5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mrad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Source size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0.5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µm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Pulse length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28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fs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Repetition rate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100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kHz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Average current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50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Batang" pitchFamily="18" charset="-127"/>
                        </a:rPr>
                        <a:t>nA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Calibri" pitchFamily="34" charset="0"/>
                      </a:endParaRP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8600" y="5181600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*average values for 100 kHz rep rate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aseline="30000" dirty="0" smtClean="0">
                <a:solidFill>
                  <a:srgbClr val="000000"/>
                </a:solidFill>
                <a:ea typeface="Batang" pitchFamily="18" charset="-127"/>
              </a:rPr>
              <a:t>#</a:t>
            </a:r>
            <a:r>
              <a:rPr lang="en-US" dirty="0" smtClean="0">
                <a:solidFill>
                  <a:srgbClr val="000000"/>
                </a:solidFill>
                <a:ea typeface="Batang" pitchFamily="18" charset="-127"/>
              </a:rPr>
              <a:t>photons</a:t>
            </a:r>
            <a:r>
              <a:rPr lang="en-US" dirty="0">
                <a:solidFill>
                  <a:srgbClr val="000000"/>
                </a:solidFill>
                <a:ea typeface="Batang" pitchFamily="18" charset="-127"/>
              </a:rPr>
              <a:t>/(s .1% mm</a:t>
            </a:r>
            <a:r>
              <a:rPr lang="en-US" baseline="30000" dirty="0">
                <a:solidFill>
                  <a:srgbClr val="000000"/>
                </a:solidFill>
                <a:ea typeface="Batang" pitchFamily="18" charset="-127"/>
              </a:rPr>
              <a:t>2</a:t>
            </a:r>
            <a:r>
              <a:rPr lang="en-US" dirty="0">
                <a:solidFill>
                  <a:srgbClr val="000000"/>
                </a:solidFill>
                <a:ea typeface="Batang" pitchFamily="18" charset="-127"/>
              </a:rPr>
              <a:t>mrad</a:t>
            </a:r>
            <a:r>
              <a:rPr lang="en-US" baseline="30000" dirty="0">
                <a:solidFill>
                  <a:srgbClr val="000000"/>
                </a:solidFill>
                <a:ea typeface="Batang" pitchFamily="18" charset="-127"/>
              </a:rPr>
              <a:t>2</a:t>
            </a:r>
            <a:r>
              <a:rPr lang="en-US" dirty="0">
                <a:solidFill>
                  <a:srgbClr val="000000"/>
                </a:solidFill>
                <a:ea typeface="Batang" pitchFamily="18" charset="-127"/>
              </a:rPr>
              <a:t>)</a:t>
            </a:r>
            <a:endParaRPr lang="en-US" dirty="0">
              <a:solidFill>
                <a:srgbClr val="000000"/>
              </a:solidFill>
              <a:ea typeface="Calibri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414463" y="0"/>
            <a:ext cx="6205537" cy="7064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3333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2pPr>
            <a:lvl3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3pPr>
            <a:lvl4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4pPr>
            <a:lvl5pPr algn="ctr" rtl="0" eaLnBrk="0" fontAlgn="base" hangingPunct="0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5pPr>
            <a:lvl6pPr marL="4572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6pPr>
            <a:lvl7pPr marL="9144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7pPr>
            <a:lvl8pPr marL="13716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8pPr>
            <a:lvl9pPr marL="1828800" algn="ctr" rtl="0" eaLnBrk="1" fontAlgn="base" hangingPunct="1">
              <a:lnSpc>
                <a:spcPts val="4000"/>
              </a:lnSpc>
              <a:spcBef>
                <a:spcPct val="0"/>
              </a:spcBef>
              <a:spcAft>
                <a:spcPct val="0"/>
              </a:spcAft>
              <a:defRPr sz="3400" b="1">
                <a:solidFill>
                  <a:srgbClr val="993333"/>
                </a:solidFill>
                <a:latin typeface="Arial" charset="0"/>
              </a:defRPr>
            </a:lvl9pPr>
          </a:lstStyle>
          <a:p>
            <a:r>
              <a:rPr lang="en-US" kern="0" dirty="0" smtClean="0"/>
              <a:t>Simulation Results</a:t>
            </a:r>
            <a:endParaRPr lang="en-US" kern="0" dirty="0"/>
          </a:p>
        </p:txBody>
      </p:sp>
      <p:pic>
        <p:nvPicPr>
          <p:cNvPr id="7" name="Picture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38983" y="3832204"/>
            <a:ext cx="3694201" cy="2478653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8" t="6807" r="6901" b="5093"/>
          <a:stretch/>
        </p:blipFill>
        <p:spPr>
          <a:xfrm>
            <a:off x="5031344" y="1143000"/>
            <a:ext cx="3807856" cy="23915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762000"/>
            <a:ext cx="463460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300" dirty="0" smtClean="0">
                <a:solidFill>
                  <a:srgbClr val="000000"/>
                </a:solidFill>
              </a:rPr>
              <a:t>1.24 nm Modulation – 1 keV X-ray</a:t>
            </a:r>
            <a:endParaRPr lang="en-US" sz="23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6852" y="762000"/>
            <a:ext cx="1952522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300" dirty="0" smtClean="0">
                <a:solidFill>
                  <a:srgbClr val="000000"/>
                </a:solidFill>
              </a:rPr>
              <a:t>Pulse in Time</a:t>
            </a:r>
            <a:endParaRPr lang="en-US" sz="23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0800" y="3464579"/>
            <a:ext cx="1444626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300" dirty="0" smtClean="0">
                <a:solidFill>
                  <a:srgbClr val="000000"/>
                </a:solidFill>
              </a:rPr>
              <a:t>Spectrum</a:t>
            </a:r>
            <a:endParaRPr lang="en-US" sz="23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13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24362"/>
            <a:ext cx="6072188" cy="522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22287" y="130844"/>
            <a:ext cx="8012113" cy="50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3600" b="1" dirty="0" smtClean="0">
                <a:solidFill>
                  <a:srgbClr val="990033"/>
                </a:solidFill>
              </a:rPr>
              <a:t>Brilliance of Compact Light Sources</a:t>
            </a:r>
            <a:endParaRPr lang="en-US" sz="3600" b="1" dirty="0">
              <a:solidFill>
                <a:srgbClr val="990033"/>
              </a:solidFill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6019800" y="3438962"/>
            <a:ext cx="695325" cy="2190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2514600" y="5004237"/>
            <a:ext cx="2881313" cy="530225"/>
          </a:xfrm>
          <a:custGeom>
            <a:avLst/>
            <a:gdLst>
              <a:gd name="T0" fmla="*/ 0 w 1815"/>
              <a:gd name="T1" fmla="*/ 2147483647 h 243"/>
              <a:gd name="T2" fmla="*/ 2147483647 w 1815"/>
              <a:gd name="T3" fmla="*/ 2147483647 h 243"/>
              <a:gd name="T4" fmla="*/ 2147483647 w 1815"/>
              <a:gd name="T5" fmla="*/ 2147483647 h 243"/>
              <a:gd name="T6" fmla="*/ 2147483647 w 1815"/>
              <a:gd name="T7" fmla="*/ 2147483647 h 243"/>
              <a:gd name="T8" fmla="*/ 2147483647 w 1815"/>
              <a:gd name="T9" fmla="*/ 2147483647 h 243"/>
              <a:gd name="T10" fmla="*/ 2147483647 w 1815"/>
              <a:gd name="T11" fmla="*/ 2147483647 h 243"/>
              <a:gd name="T12" fmla="*/ 2147483647 w 1815"/>
              <a:gd name="T13" fmla="*/ 2147483647 h 2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15" h="243">
                <a:moveTo>
                  <a:pt x="0" y="227"/>
                </a:moveTo>
                <a:cubicBezTo>
                  <a:pt x="271" y="235"/>
                  <a:pt x="543" y="243"/>
                  <a:pt x="704" y="235"/>
                </a:cubicBezTo>
                <a:cubicBezTo>
                  <a:pt x="865" y="227"/>
                  <a:pt x="904" y="200"/>
                  <a:pt x="968" y="179"/>
                </a:cubicBezTo>
                <a:cubicBezTo>
                  <a:pt x="1032" y="158"/>
                  <a:pt x="1040" y="132"/>
                  <a:pt x="1088" y="107"/>
                </a:cubicBezTo>
                <a:cubicBezTo>
                  <a:pt x="1136" y="82"/>
                  <a:pt x="1149" y="44"/>
                  <a:pt x="1256" y="27"/>
                </a:cubicBezTo>
                <a:cubicBezTo>
                  <a:pt x="1363" y="10"/>
                  <a:pt x="1641" y="6"/>
                  <a:pt x="1728" y="3"/>
                </a:cubicBezTo>
                <a:cubicBezTo>
                  <a:pt x="1815" y="0"/>
                  <a:pt x="1795" y="5"/>
                  <a:pt x="1776" y="11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4114800" y="3134162"/>
            <a:ext cx="2374900" cy="1801813"/>
          </a:xfrm>
          <a:custGeom>
            <a:avLst/>
            <a:gdLst>
              <a:gd name="T0" fmla="*/ 0 w 1496"/>
              <a:gd name="T1" fmla="*/ 2147483647 h 1135"/>
              <a:gd name="T2" fmla="*/ 2147483647 w 1496"/>
              <a:gd name="T3" fmla="*/ 2147483647 h 1135"/>
              <a:gd name="T4" fmla="*/ 2147483647 w 1496"/>
              <a:gd name="T5" fmla="*/ 2147483647 h 1135"/>
              <a:gd name="T6" fmla="*/ 2147483647 w 1496"/>
              <a:gd name="T7" fmla="*/ 0 h 11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96" h="1135">
                <a:moveTo>
                  <a:pt x="0" y="1120"/>
                </a:moveTo>
                <a:cubicBezTo>
                  <a:pt x="40" y="1127"/>
                  <a:pt x="81" y="1135"/>
                  <a:pt x="200" y="976"/>
                </a:cubicBezTo>
                <a:cubicBezTo>
                  <a:pt x="319" y="817"/>
                  <a:pt x="496" y="331"/>
                  <a:pt x="712" y="168"/>
                </a:cubicBezTo>
                <a:cubicBezTo>
                  <a:pt x="928" y="5"/>
                  <a:pt x="1364" y="28"/>
                  <a:pt x="1496" y="0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791200" y="1381562"/>
            <a:ext cx="1295400" cy="500063"/>
          </a:xfrm>
          <a:custGeom>
            <a:avLst/>
            <a:gdLst>
              <a:gd name="T0" fmla="*/ 0 w 816"/>
              <a:gd name="T1" fmla="*/ 2147483647 h 315"/>
              <a:gd name="T2" fmla="*/ 2147483647 w 816"/>
              <a:gd name="T3" fmla="*/ 2147483647 h 315"/>
              <a:gd name="T4" fmla="*/ 2147483647 w 816"/>
              <a:gd name="T5" fmla="*/ 2147483647 h 315"/>
              <a:gd name="T6" fmla="*/ 2147483647 w 816"/>
              <a:gd name="T7" fmla="*/ 2147483647 h 3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16" h="315">
                <a:moveTo>
                  <a:pt x="0" y="315"/>
                </a:moveTo>
                <a:cubicBezTo>
                  <a:pt x="38" y="220"/>
                  <a:pt x="77" y="126"/>
                  <a:pt x="200" y="75"/>
                </a:cubicBezTo>
                <a:cubicBezTo>
                  <a:pt x="323" y="24"/>
                  <a:pt x="656" y="22"/>
                  <a:pt x="736" y="11"/>
                </a:cubicBezTo>
                <a:cubicBezTo>
                  <a:pt x="816" y="0"/>
                  <a:pt x="688" y="11"/>
                  <a:pt x="680" y="11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715000" y="984687"/>
            <a:ext cx="187325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 dirty="0">
                <a:solidFill>
                  <a:srgbClr val="FF3300"/>
                </a:solidFill>
              </a:rPr>
              <a:t>X-ray Lasers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629150" y="5070911"/>
            <a:ext cx="134280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FF3300"/>
                </a:solidFill>
              </a:rPr>
              <a:t>X-ray Tubes</a:t>
            </a:r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5426356" y="4291616"/>
            <a:ext cx="72968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 dirty="0" smtClean="0">
                <a:solidFill>
                  <a:srgbClr val="FF3300"/>
                </a:solidFill>
              </a:rPr>
              <a:t>CXLS</a:t>
            </a:r>
            <a:endParaRPr lang="en-US" sz="1600" b="1" dirty="0">
              <a:solidFill>
                <a:srgbClr val="FF3300"/>
              </a:solidFill>
            </a:endParaRPr>
          </a:p>
        </p:txBody>
      </p:sp>
      <p:sp>
        <p:nvSpPr>
          <p:cNvPr id="20" name="Rectangle 22"/>
          <p:cNvSpPr>
            <a:spLocks noChangeArrowheads="1"/>
          </p:cNvSpPr>
          <p:nvPr/>
        </p:nvSpPr>
        <p:spPr bwMode="auto">
          <a:xfrm>
            <a:off x="5669956" y="3488760"/>
            <a:ext cx="169763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 XFEL (</a:t>
            </a:r>
            <a:r>
              <a:rPr lang="en-US" sz="1600" b="1" dirty="0" err="1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avg</a:t>
            </a:r>
            <a:r>
              <a:rPr lang="en-US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600" b="1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3955256" y="2273449"/>
            <a:ext cx="1647541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 dirty="0" smtClean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 XFEL (peak)</a:t>
            </a:r>
            <a:endParaRPr lang="en-US" sz="1600" b="1" dirty="0">
              <a:solidFill>
                <a:srgbClr val="FF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24-Point Star 23"/>
          <p:cNvSpPr/>
          <p:nvPr/>
        </p:nvSpPr>
        <p:spPr>
          <a:xfrm>
            <a:off x="5715000" y="2413437"/>
            <a:ext cx="256953" cy="228600"/>
          </a:xfrm>
          <a:prstGeom prst="star2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24-Point Star 24"/>
          <p:cNvSpPr/>
          <p:nvPr/>
        </p:nvSpPr>
        <p:spPr>
          <a:xfrm>
            <a:off x="5404692" y="3548499"/>
            <a:ext cx="256953" cy="228600"/>
          </a:xfrm>
          <a:prstGeom prst="star2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4-Point Star 25"/>
          <p:cNvSpPr/>
          <p:nvPr/>
        </p:nvSpPr>
        <p:spPr>
          <a:xfrm>
            <a:off x="5172074" y="4339030"/>
            <a:ext cx="256953" cy="228600"/>
          </a:xfrm>
          <a:prstGeom prst="star2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43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2"/>
          <p:cNvSpPr txBox="1">
            <a:spLocks noChangeAspect="1" noChangeArrowheads="1"/>
          </p:cNvSpPr>
          <p:nvPr/>
        </p:nvSpPr>
        <p:spPr bwMode="auto">
          <a:xfrm>
            <a:off x="609600" y="130175"/>
            <a:ext cx="8047038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/>
          <a:lstStyle/>
          <a:p>
            <a:pPr algn="ctr">
              <a:lnSpc>
                <a:spcPct val="70000"/>
              </a:lnSpc>
            </a:pPr>
            <a:r>
              <a:rPr lang="en-US" sz="3200" b="1" dirty="0" smtClean="0">
                <a:solidFill>
                  <a:srgbClr val="990033"/>
                </a:solidFill>
                <a:latin typeface="Arial" charset="0"/>
              </a:rPr>
              <a:t>Particle accelerators in the 20</a:t>
            </a:r>
            <a:r>
              <a:rPr lang="en-US" sz="3200" b="1" baseline="30000" dirty="0" smtClean="0">
                <a:solidFill>
                  <a:srgbClr val="990033"/>
                </a:solidFill>
                <a:latin typeface="Arial" charset="0"/>
              </a:rPr>
              <a:t>th</a:t>
            </a:r>
            <a:r>
              <a:rPr lang="en-US" sz="3200" b="1" dirty="0" smtClean="0">
                <a:solidFill>
                  <a:srgbClr val="990033"/>
                </a:solidFill>
                <a:latin typeface="Arial" charset="0"/>
              </a:rPr>
              <a:t> century</a:t>
            </a:r>
            <a:endParaRPr lang="en-US" sz="3200" b="1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8" name="TextBox 121"/>
          <p:cNvSpPr txBox="1">
            <a:spLocks noChangeArrowheads="1"/>
          </p:cNvSpPr>
          <p:nvPr/>
        </p:nvSpPr>
        <p:spPr bwMode="auto">
          <a:xfrm>
            <a:off x="381000" y="914400"/>
            <a:ext cx="57912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charset="0"/>
              </a:defRPr>
            </a:lvl1pPr>
          </a:lstStyle>
          <a:p>
            <a:pPr algn="l"/>
            <a:r>
              <a:rPr lang="en-US" dirty="0" smtClean="0">
                <a:solidFill>
                  <a:prstClr val="black"/>
                </a:solidFill>
              </a:rPr>
              <a:t>Synchrotron radiation from </a:t>
            </a:r>
            <a:r>
              <a:rPr lang="en-US" i="1" dirty="0" smtClean="0">
                <a:solidFill>
                  <a:prstClr val="black"/>
                </a:solidFill>
              </a:rPr>
              <a:t>relativistic</a:t>
            </a:r>
            <a:r>
              <a:rPr lang="en-US" dirty="0" smtClean="0">
                <a:solidFill>
                  <a:prstClr val="black"/>
                </a:solidFill>
              </a:rPr>
              <a:t> beams first developed around 1960 and is now mature 50 years later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" y="1600200"/>
            <a:ext cx="5221828" cy="394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715000" y="16002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X-ray flux of 10</a:t>
            </a:r>
            <a:r>
              <a:rPr lang="en-US" baseline="30000" dirty="0" smtClean="0"/>
              <a:t>15</a:t>
            </a:r>
            <a:r>
              <a:rPr lang="en-US" dirty="0" smtClean="0"/>
              <a:t> photons/sec into a 50 X 50 micron spot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0" y="2554069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X-ray brilliance of 10</a:t>
            </a:r>
            <a:r>
              <a:rPr lang="en-US" baseline="30000" dirty="0" smtClean="0"/>
              <a:t>21</a:t>
            </a:r>
            <a:r>
              <a:rPr lang="en-US" dirty="0" smtClean="0"/>
              <a:t> photons/(sec mm</a:t>
            </a:r>
            <a:r>
              <a:rPr lang="en-US" baseline="30000" dirty="0" smtClean="0"/>
              <a:t>2</a:t>
            </a:r>
            <a:r>
              <a:rPr lang="en-US" dirty="0" smtClean="0"/>
              <a:t> mrad</a:t>
            </a:r>
            <a:r>
              <a:rPr lang="en-US" baseline="30000" dirty="0" smtClean="0"/>
              <a:t>2</a:t>
            </a:r>
            <a:r>
              <a:rPr lang="en-US" dirty="0" smtClean="0"/>
              <a:t> 0.1%)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15000" y="3620869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Roughly a </a:t>
            </a:r>
            <a:r>
              <a:rPr lang="en-US" b="1" dirty="0" smtClean="0"/>
              <a:t>trillion</a:t>
            </a:r>
            <a:r>
              <a:rPr lang="en-US" dirty="0" smtClean="0"/>
              <a:t> times brighter than a laboratory source!</a:t>
            </a:r>
            <a:endParaRPr lang="en-US" dirty="0"/>
          </a:p>
        </p:txBody>
      </p:sp>
      <p:sp>
        <p:nvSpPr>
          <p:cNvPr id="15" name="TextBox 121"/>
          <p:cNvSpPr txBox="1">
            <a:spLocks noChangeArrowheads="1"/>
          </p:cNvSpPr>
          <p:nvPr/>
        </p:nvSpPr>
        <p:spPr bwMode="auto">
          <a:xfrm>
            <a:off x="263554" y="5638800"/>
            <a:ext cx="548640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charset="0"/>
              </a:defRPr>
            </a:lvl1pPr>
          </a:lstStyle>
          <a:p>
            <a:pPr algn="l"/>
            <a:r>
              <a:rPr lang="en-US" dirty="0" smtClean="0">
                <a:solidFill>
                  <a:prstClr val="black"/>
                </a:solidFill>
              </a:rPr>
              <a:t>Advanced Photon Source (APS) at Argonne Nat’l Lab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0561" y="4284487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kilometers in size</a:t>
            </a:r>
          </a:p>
          <a:p>
            <a:r>
              <a:rPr lang="en-US" dirty="0" smtClean="0"/>
              <a:t>$1 billion in cost</a:t>
            </a:r>
          </a:p>
          <a:p>
            <a:r>
              <a:rPr lang="en-US" dirty="0"/>
              <a:t>7</a:t>
            </a:r>
            <a:r>
              <a:rPr lang="en-US" dirty="0" smtClean="0"/>
              <a:t>,000 MeV electron energy</a:t>
            </a:r>
            <a:endParaRPr lang="en-US" dirty="0"/>
          </a:p>
          <a:p>
            <a:r>
              <a:rPr lang="en-US" dirty="0" smtClean="0"/>
              <a:t>1000’s of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48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Box 56"/>
          <p:cNvSpPr txBox="1">
            <a:spLocks noChangeArrowheads="1"/>
          </p:cNvSpPr>
          <p:nvPr/>
        </p:nvSpPr>
        <p:spPr bwMode="auto">
          <a:xfrm>
            <a:off x="63500" y="49213"/>
            <a:ext cx="89281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1" dirty="0" smtClean="0">
                <a:solidFill>
                  <a:srgbClr val="990033"/>
                </a:solidFill>
              </a:rPr>
              <a:t>Conclusions</a:t>
            </a:r>
            <a:endParaRPr lang="en-US" sz="3200" b="1" dirty="0">
              <a:solidFill>
                <a:srgbClr val="990033"/>
              </a:solidFill>
            </a:endParaRPr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304800" y="990600"/>
            <a:ext cx="8534400" cy="263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66688" indent="-1666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dirty="0" smtClean="0"/>
              <a:t>A low-risk hard x-ray compact source can outperform today’s lab sources by a factor of 10,000</a:t>
            </a:r>
          </a:p>
          <a:p>
            <a:pPr eaLnBrk="1" hangingPunct="1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dirty="0" smtClean="0"/>
              <a:t>CXLS flux/brilliance similar to synchrotron bending magnet </a:t>
            </a:r>
            <a:r>
              <a:rPr lang="en-US" sz="2000" dirty="0" err="1" smtClean="0"/>
              <a:t>beamline</a:t>
            </a:r>
            <a:endParaRPr lang="en-US" sz="2000" dirty="0" smtClean="0"/>
          </a:p>
          <a:p>
            <a:pPr eaLnBrk="1" hangingPunct="1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dirty="0" smtClean="0"/>
              <a:t>CXLS has many applications inaccessible to a synchrotron</a:t>
            </a:r>
          </a:p>
          <a:p>
            <a:pPr eaLnBrk="1" hangingPunct="1"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dirty="0" smtClean="0"/>
              <a:t>A fully coherent compact XFEL based on this technology is likely within 5 years</a:t>
            </a:r>
          </a:p>
        </p:txBody>
      </p:sp>
    </p:spTree>
    <p:extLst>
      <p:ext uri="{BB962C8B-B14F-4D97-AF65-F5344CB8AC3E}">
        <p14:creationId xmlns:p14="http://schemas.microsoft.com/office/powerpoint/2010/main" val="10523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152400" y="173038"/>
            <a:ext cx="8686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/>
          <a:lstStyle/>
          <a:p>
            <a:pPr algn="ctr">
              <a:lnSpc>
                <a:spcPct val="70000"/>
              </a:lnSpc>
            </a:pPr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People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1371600"/>
            <a:ext cx="6629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MIT</a:t>
            </a:r>
          </a:p>
          <a:p>
            <a:r>
              <a:rPr lang="en-US" dirty="0" smtClean="0"/>
              <a:t>K. Berggren, J. </a:t>
            </a:r>
            <a:r>
              <a:rPr lang="en-US" dirty="0" err="1" smtClean="0"/>
              <a:t>Bessuille</a:t>
            </a:r>
            <a:r>
              <a:rPr lang="en-US" dirty="0" smtClean="0"/>
              <a:t>, P. Brown, W. Graves, R. Hobbs, K.-H. Hong, W. Huang, E. Ihloff, </a:t>
            </a:r>
            <a:r>
              <a:rPr lang="en-US" b="1" dirty="0" smtClean="0"/>
              <a:t>F. </a:t>
            </a:r>
            <a:r>
              <a:rPr lang="en-US" b="1" dirty="0"/>
              <a:t>Kärtner</a:t>
            </a:r>
            <a:r>
              <a:rPr lang="en-US" dirty="0" smtClean="0"/>
              <a:t>, D. </a:t>
            </a:r>
            <a:r>
              <a:rPr lang="en-US" dirty="0" err="1" smtClean="0"/>
              <a:t>Keathley</a:t>
            </a:r>
            <a:r>
              <a:rPr lang="en-US" dirty="0" smtClean="0"/>
              <a:t>, </a:t>
            </a:r>
            <a:r>
              <a:rPr lang="en-US" b="1" dirty="0" smtClean="0"/>
              <a:t>D. Moncton</a:t>
            </a:r>
            <a:r>
              <a:rPr lang="en-US" dirty="0" smtClean="0"/>
              <a:t>, E. Nanni,   M. G. </a:t>
            </a:r>
            <a:r>
              <a:rPr lang="en-US" dirty="0" err="1" smtClean="0"/>
              <a:t>Resta</a:t>
            </a:r>
            <a:r>
              <a:rPr lang="en-US" dirty="0" smtClean="0"/>
              <a:t>, </a:t>
            </a:r>
            <a:r>
              <a:rPr lang="en-US" dirty="0" err="1" smtClean="0"/>
              <a:t>Swanwick</a:t>
            </a:r>
            <a:r>
              <a:rPr lang="en-US" dirty="0" smtClean="0"/>
              <a:t>, L. Vasquez-Garcia, L. Wong, Y. Yang, L. Zapata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2706132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DESY</a:t>
            </a:r>
          </a:p>
          <a:p>
            <a:r>
              <a:rPr lang="en-US" dirty="0" smtClean="0"/>
              <a:t>J. </a:t>
            </a:r>
            <a:r>
              <a:rPr lang="en-US" dirty="0" err="1" smtClean="0"/>
              <a:t>Derksen</a:t>
            </a:r>
            <a:r>
              <a:rPr lang="en-US" dirty="0" smtClean="0"/>
              <a:t>, A. Fallahi, F. </a:t>
            </a:r>
            <a:r>
              <a:rPr lang="en-US" dirty="0"/>
              <a:t>Kärtner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35052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Northern Illinois University</a:t>
            </a:r>
          </a:p>
          <a:p>
            <a:r>
              <a:rPr lang="en-US" dirty="0" smtClean="0"/>
              <a:t>D. </a:t>
            </a:r>
            <a:r>
              <a:rPr lang="en-US" dirty="0" err="1" smtClean="0"/>
              <a:t>Mihalcea</a:t>
            </a:r>
            <a:r>
              <a:rPr lang="en-US" dirty="0" smtClean="0"/>
              <a:t>, P. </a:t>
            </a:r>
            <a:r>
              <a:rPr lang="en-US" dirty="0" err="1" smtClean="0"/>
              <a:t>Piot</a:t>
            </a:r>
            <a:r>
              <a:rPr lang="en-US" dirty="0" smtClean="0"/>
              <a:t>, I. </a:t>
            </a:r>
            <a:r>
              <a:rPr lang="en-US" dirty="0" err="1" smtClean="0"/>
              <a:t>Viti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5047734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SLAC</a:t>
            </a:r>
          </a:p>
          <a:p>
            <a:r>
              <a:rPr lang="en-US" dirty="0" smtClean="0"/>
              <a:t>V. </a:t>
            </a:r>
            <a:r>
              <a:rPr lang="en-US" dirty="0" err="1" smtClean="0"/>
              <a:t>Dolgashev</a:t>
            </a:r>
            <a:r>
              <a:rPr lang="en-US" dirty="0" smtClean="0"/>
              <a:t>, S. </a:t>
            </a:r>
            <a:r>
              <a:rPr lang="en-US" dirty="0" err="1" smtClean="0"/>
              <a:t>Tantawi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4306669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Jefferson Lab</a:t>
            </a:r>
          </a:p>
          <a:p>
            <a:r>
              <a:rPr lang="en-US" dirty="0" smtClean="0"/>
              <a:t>F. Hannon, </a:t>
            </a:r>
            <a:r>
              <a:rPr lang="en-US" dirty="0" err="1" smtClean="0"/>
              <a:t>Feisi</a:t>
            </a:r>
            <a:r>
              <a:rPr lang="en-US" dirty="0" smtClean="0"/>
              <a:t> He, J. </a:t>
            </a:r>
            <a:r>
              <a:rPr lang="en-US" dirty="0" err="1" smtClean="0"/>
              <a:t>Mammosser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7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0445" y="1537283"/>
            <a:ext cx="5424555" cy="4025317"/>
          </a:xfrm>
          <a:prstGeom prst="rect">
            <a:avLst/>
          </a:prstGeom>
        </p:spPr>
      </p:pic>
      <p:sp>
        <p:nvSpPr>
          <p:cNvPr id="10" name="Rectangle 2"/>
          <p:cNvSpPr txBox="1">
            <a:spLocks noChangeAspect="1" noChangeArrowheads="1"/>
          </p:cNvSpPr>
          <p:nvPr/>
        </p:nvSpPr>
        <p:spPr bwMode="auto">
          <a:xfrm>
            <a:off x="609600" y="130175"/>
            <a:ext cx="8047038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/>
          <a:lstStyle/>
          <a:p>
            <a:pPr algn="ctr">
              <a:lnSpc>
                <a:spcPct val="70000"/>
              </a:lnSpc>
            </a:pPr>
            <a:r>
              <a:rPr lang="en-US" sz="3200" b="1" dirty="0" smtClean="0">
                <a:solidFill>
                  <a:srgbClr val="990033"/>
                </a:solidFill>
                <a:latin typeface="Arial" charset="0"/>
              </a:rPr>
              <a:t>X-ray Free Electron Laser (XFEL)</a:t>
            </a:r>
            <a:endParaRPr lang="en-US" sz="3200" b="1" dirty="0">
              <a:solidFill>
                <a:srgbClr val="990033"/>
              </a:solidFill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16002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X-ray bursts of 10</a:t>
            </a:r>
            <a:r>
              <a:rPr lang="en-US" baseline="30000" dirty="0" smtClean="0"/>
              <a:t>12</a:t>
            </a:r>
            <a:r>
              <a:rPr lang="en-US" dirty="0" smtClean="0"/>
              <a:t> photons in 100 fs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15000" y="2554069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Peak x-ray brilliance of 10</a:t>
            </a:r>
            <a:r>
              <a:rPr lang="en-US" baseline="30000" dirty="0" smtClean="0"/>
              <a:t>33</a:t>
            </a:r>
            <a:r>
              <a:rPr lang="en-US" dirty="0" smtClean="0"/>
              <a:t> photons/(sec mm</a:t>
            </a:r>
            <a:r>
              <a:rPr lang="en-US" baseline="30000" dirty="0" smtClean="0"/>
              <a:t>2</a:t>
            </a:r>
            <a:r>
              <a:rPr lang="en-US" dirty="0" smtClean="0"/>
              <a:t> mrad</a:t>
            </a:r>
            <a:r>
              <a:rPr lang="en-US" baseline="30000" dirty="0" smtClean="0"/>
              <a:t>2</a:t>
            </a:r>
            <a:r>
              <a:rPr lang="en-US" dirty="0" smtClean="0"/>
              <a:t> 0.1%)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0" y="3620869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Transverse coherence (not yet temporally coherent)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20561" y="441960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kilometers in size</a:t>
            </a:r>
          </a:p>
          <a:p>
            <a:r>
              <a:rPr lang="en-US" dirty="0" smtClean="0"/>
              <a:t>$1 billion in cost</a:t>
            </a:r>
          </a:p>
          <a:p>
            <a:r>
              <a:rPr lang="en-US" dirty="0" smtClean="0"/>
              <a:t>14,000 MeV electron energy</a:t>
            </a:r>
            <a:endParaRPr lang="en-US" dirty="0"/>
          </a:p>
          <a:p>
            <a:r>
              <a:rPr lang="en-US" dirty="0" smtClean="0"/>
              <a:t>100’s of users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0668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Linac</a:t>
            </a:r>
            <a:r>
              <a:rPr lang="en-US" b="1" dirty="0" smtClean="0"/>
              <a:t> Coherent Light Source (LCLS) at Stanford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4039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1"/>
            <a:ext cx="6072188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57200" y="164860"/>
            <a:ext cx="8012113" cy="4370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3200" b="1" dirty="0" smtClean="0">
                <a:solidFill>
                  <a:srgbClr val="990033"/>
                </a:solidFill>
              </a:rPr>
              <a:t>Generational advances in beam </a:t>
            </a:r>
            <a:r>
              <a:rPr lang="en-US" sz="3200" b="1" dirty="0">
                <a:solidFill>
                  <a:srgbClr val="990033"/>
                </a:solidFill>
              </a:rPr>
              <a:t>b</a:t>
            </a:r>
            <a:r>
              <a:rPr lang="en-US" sz="3200" b="1" dirty="0" smtClean="0">
                <a:solidFill>
                  <a:srgbClr val="990033"/>
                </a:solidFill>
              </a:rPr>
              <a:t>rilliance</a:t>
            </a:r>
            <a:endParaRPr lang="en-US" sz="3200" b="1" dirty="0">
              <a:solidFill>
                <a:srgbClr val="990033"/>
              </a:solidFill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5257800" y="3387725"/>
            <a:ext cx="695325" cy="219075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1919287" y="5260975"/>
            <a:ext cx="2881313" cy="530225"/>
          </a:xfrm>
          <a:custGeom>
            <a:avLst/>
            <a:gdLst>
              <a:gd name="T0" fmla="*/ 0 w 1815"/>
              <a:gd name="T1" fmla="*/ 2147483647 h 243"/>
              <a:gd name="T2" fmla="*/ 2147483647 w 1815"/>
              <a:gd name="T3" fmla="*/ 2147483647 h 243"/>
              <a:gd name="T4" fmla="*/ 2147483647 w 1815"/>
              <a:gd name="T5" fmla="*/ 2147483647 h 243"/>
              <a:gd name="T6" fmla="*/ 2147483647 w 1815"/>
              <a:gd name="T7" fmla="*/ 2147483647 h 243"/>
              <a:gd name="T8" fmla="*/ 2147483647 w 1815"/>
              <a:gd name="T9" fmla="*/ 2147483647 h 243"/>
              <a:gd name="T10" fmla="*/ 2147483647 w 1815"/>
              <a:gd name="T11" fmla="*/ 2147483647 h 243"/>
              <a:gd name="T12" fmla="*/ 2147483647 w 1815"/>
              <a:gd name="T13" fmla="*/ 2147483647 h 24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15" h="243">
                <a:moveTo>
                  <a:pt x="0" y="227"/>
                </a:moveTo>
                <a:cubicBezTo>
                  <a:pt x="271" y="235"/>
                  <a:pt x="543" y="243"/>
                  <a:pt x="704" y="235"/>
                </a:cubicBezTo>
                <a:cubicBezTo>
                  <a:pt x="865" y="227"/>
                  <a:pt x="904" y="200"/>
                  <a:pt x="968" y="179"/>
                </a:cubicBezTo>
                <a:cubicBezTo>
                  <a:pt x="1032" y="158"/>
                  <a:pt x="1040" y="132"/>
                  <a:pt x="1088" y="107"/>
                </a:cubicBezTo>
                <a:cubicBezTo>
                  <a:pt x="1136" y="82"/>
                  <a:pt x="1149" y="44"/>
                  <a:pt x="1256" y="27"/>
                </a:cubicBezTo>
                <a:cubicBezTo>
                  <a:pt x="1363" y="10"/>
                  <a:pt x="1641" y="6"/>
                  <a:pt x="1728" y="3"/>
                </a:cubicBezTo>
                <a:cubicBezTo>
                  <a:pt x="1815" y="0"/>
                  <a:pt x="1795" y="5"/>
                  <a:pt x="1776" y="11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416300" y="2971800"/>
            <a:ext cx="2374900" cy="1801813"/>
          </a:xfrm>
          <a:custGeom>
            <a:avLst/>
            <a:gdLst>
              <a:gd name="T0" fmla="*/ 0 w 1496"/>
              <a:gd name="T1" fmla="*/ 2147483647 h 1135"/>
              <a:gd name="T2" fmla="*/ 2147483647 w 1496"/>
              <a:gd name="T3" fmla="*/ 2147483647 h 1135"/>
              <a:gd name="T4" fmla="*/ 2147483647 w 1496"/>
              <a:gd name="T5" fmla="*/ 2147483647 h 1135"/>
              <a:gd name="T6" fmla="*/ 2147483647 w 1496"/>
              <a:gd name="T7" fmla="*/ 0 h 113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96" h="1135">
                <a:moveTo>
                  <a:pt x="0" y="1120"/>
                </a:moveTo>
                <a:cubicBezTo>
                  <a:pt x="40" y="1127"/>
                  <a:pt x="81" y="1135"/>
                  <a:pt x="200" y="976"/>
                </a:cubicBezTo>
                <a:cubicBezTo>
                  <a:pt x="319" y="817"/>
                  <a:pt x="496" y="331"/>
                  <a:pt x="712" y="168"/>
                </a:cubicBezTo>
                <a:cubicBezTo>
                  <a:pt x="928" y="5"/>
                  <a:pt x="1364" y="28"/>
                  <a:pt x="1496" y="0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029200" y="1158875"/>
            <a:ext cx="1295400" cy="500063"/>
          </a:xfrm>
          <a:custGeom>
            <a:avLst/>
            <a:gdLst>
              <a:gd name="T0" fmla="*/ 0 w 816"/>
              <a:gd name="T1" fmla="*/ 2147483647 h 315"/>
              <a:gd name="T2" fmla="*/ 2147483647 w 816"/>
              <a:gd name="T3" fmla="*/ 2147483647 h 315"/>
              <a:gd name="T4" fmla="*/ 2147483647 w 816"/>
              <a:gd name="T5" fmla="*/ 2147483647 h 315"/>
              <a:gd name="T6" fmla="*/ 2147483647 w 816"/>
              <a:gd name="T7" fmla="*/ 2147483647 h 31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16" h="315">
                <a:moveTo>
                  <a:pt x="0" y="315"/>
                </a:moveTo>
                <a:cubicBezTo>
                  <a:pt x="38" y="220"/>
                  <a:pt x="77" y="126"/>
                  <a:pt x="200" y="75"/>
                </a:cubicBezTo>
                <a:cubicBezTo>
                  <a:pt x="323" y="24"/>
                  <a:pt x="656" y="22"/>
                  <a:pt x="736" y="11"/>
                </a:cubicBezTo>
                <a:cubicBezTo>
                  <a:pt x="816" y="0"/>
                  <a:pt x="688" y="11"/>
                  <a:pt x="680" y="11"/>
                </a:cubicBezTo>
              </a:path>
            </a:pathLst>
          </a:custGeom>
          <a:noFill/>
          <a:ln w="38100" cap="flat" cmpd="sng">
            <a:solidFill>
              <a:srgbClr val="FF33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953000" y="762000"/>
            <a:ext cx="1873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 dirty="0">
                <a:solidFill>
                  <a:srgbClr val="FF3300"/>
                </a:solidFill>
              </a:rPr>
              <a:t>X-ray Lasers</a:t>
            </a: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4876800" y="3413125"/>
            <a:ext cx="2286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3300"/>
                </a:solidFill>
              </a:rPr>
              <a:t>Synchrotron</a:t>
            </a:r>
          </a:p>
          <a:p>
            <a:pPr eaLnBrk="1" hangingPunct="1"/>
            <a:r>
              <a:rPr lang="en-US" sz="2000" b="1" dirty="0">
                <a:solidFill>
                  <a:srgbClr val="FF3300"/>
                </a:solidFill>
              </a:rPr>
              <a:t>Radiation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4762500" y="5089525"/>
            <a:ext cx="1638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3300"/>
                </a:solidFill>
              </a:rPr>
              <a:t>X-ray Tubes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 rot="16200000">
            <a:off x="6637338" y="4065587"/>
            <a:ext cx="1600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Relativity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 rot="16200000">
            <a:off x="6917532" y="1704181"/>
            <a:ext cx="131286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FF3300"/>
                </a:solidFill>
              </a:rPr>
              <a:t>Coherent</a:t>
            </a:r>
          </a:p>
          <a:p>
            <a:pPr eaLnBrk="1" hangingPunct="1"/>
            <a:r>
              <a:rPr lang="en-US" sz="2000" b="1">
                <a:solidFill>
                  <a:srgbClr val="FF3300"/>
                </a:solidFill>
              </a:rPr>
              <a:t>Emission</a:t>
            </a:r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 flipV="1">
            <a:off x="7162800" y="1177925"/>
            <a:ext cx="0" cy="19812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V="1">
            <a:off x="7162800" y="3463925"/>
            <a:ext cx="0" cy="21336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6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1" y="3532274"/>
            <a:ext cx="4724400" cy="3097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121"/>
          <p:cNvSpPr txBox="1">
            <a:spLocks noChangeArrowheads="1"/>
          </p:cNvSpPr>
          <p:nvPr/>
        </p:nvSpPr>
        <p:spPr bwMode="auto">
          <a:xfrm>
            <a:off x="152401" y="1906414"/>
            <a:ext cx="2438400" cy="33855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Arial" charset="0"/>
              </a:rPr>
              <a:t>Compact size (1900)</a:t>
            </a:r>
            <a:endParaRPr lang="en-US" sz="1600" b="1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4" name="Picture 2" descr="Untitled-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8601" y="2244969"/>
            <a:ext cx="2763295" cy="190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21"/>
          <p:cNvSpPr txBox="1">
            <a:spLocks noChangeArrowheads="1"/>
          </p:cNvSpPr>
          <p:nvPr/>
        </p:nvSpPr>
        <p:spPr bwMode="auto">
          <a:xfrm>
            <a:off x="2590801" y="644768"/>
            <a:ext cx="31242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charset="0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Synchrotron radiation from relativistic beams </a:t>
            </a:r>
            <a:r>
              <a:rPr lang="en-US" dirty="0">
                <a:solidFill>
                  <a:prstClr val="black"/>
                </a:solidFill>
              </a:rPr>
              <a:t>(</a:t>
            </a:r>
            <a:r>
              <a:rPr lang="en-US" dirty="0" smtClean="0">
                <a:solidFill>
                  <a:prstClr val="black"/>
                </a:solidFill>
              </a:rPr>
              <a:t>1975)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121"/>
          <p:cNvSpPr txBox="1">
            <a:spLocks noChangeArrowheads="1"/>
          </p:cNvSpPr>
          <p:nvPr/>
        </p:nvSpPr>
        <p:spPr bwMode="auto">
          <a:xfrm>
            <a:off x="6172200" y="1625025"/>
            <a:ext cx="259080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600" b="1">
                <a:latin typeface="Arial" charset="0"/>
              </a:defRPr>
            </a:lvl1pPr>
          </a:lstStyle>
          <a:p>
            <a:r>
              <a:rPr lang="en-US" dirty="0" smtClean="0">
                <a:solidFill>
                  <a:prstClr val="black"/>
                </a:solidFill>
              </a:rPr>
              <a:t>Coherent </a:t>
            </a:r>
            <a:r>
              <a:rPr lang="en-US" dirty="0">
                <a:solidFill>
                  <a:prstClr val="black"/>
                </a:solidFill>
              </a:rPr>
              <a:t>emission </a:t>
            </a:r>
            <a:r>
              <a:rPr lang="en-US" dirty="0" smtClean="0">
                <a:solidFill>
                  <a:prstClr val="black"/>
                </a:solidFill>
              </a:rPr>
              <a:t>from XFEL (2010)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8890" y="86360"/>
            <a:ext cx="9058910" cy="5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882" tIns="50941" rIns="101882" bIns="5094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dirty="0" smtClean="0">
                <a:solidFill>
                  <a:srgbClr val="990033"/>
                </a:solidFill>
              </a:rPr>
              <a:t>Blueprint for an </a:t>
            </a:r>
            <a:r>
              <a:rPr lang="en-US" sz="2800" b="1" dirty="0">
                <a:solidFill>
                  <a:srgbClr val="990033"/>
                </a:solidFill>
              </a:rPr>
              <a:t>intense compact x-ray </a:t>
            </a:r>
            <a:r>
              <a:rPr lang="en-US" sz="2800" b="1" dirty="0" smtClean="0">
                <a:solidFill>
                  <a:srgbClr val="990033"/>
                </a:solidFill>
              </a:rPr>
              <a:t>source</a:t>
            </a:r>
            <a:endParaRPr lang="en-US" sz="2800" b="1" dirty="0">
              <a:solidFill>
                <a:srgbClr val="990033"/>
              </a:solidFill>
            </a:endParaRPr>
          </a:p>
        </p:txBody>
      </p:sp>
      <p:sp>
        <p:nvSpPr>
          <p:cNvPr id="15" name="TextBox 121"/>
          <p:cNvSpPr txBox="1">
            <a:spLocks noChangeArrowheads="1"/>
          </p:cNvSpPr>
          <p:nvPr/>
        </p:nvSpPr>
        <p:spPr bwMode="auto">
          <a:xfrm>
            <a:off x="1295400" y="5777218"/>
            <a:ext cx="2038589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Arial" charset="0"/>
              </a:rPr>
              <a:t>Compact X-ray Light Source </a:t>
            </a:r>
            <a:endParaRPr lang="en-US" sz="1600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7" name="Down Arrow 16"/>
          <p:cNvSpPr/>
          <p:nvPr/>
        </p:nvSpPr>
        <p:spPr>
          <a:xfrm rot="19117336">
            <a:off x="1621434" y="3822655"/>
            <a:ext cx="879826" cy="1007366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550" y="1188409"/>
            <a:ext cx="3478047" cy="2318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4" descr="http://www-group.slac.stanford.edu/com/images/gallery/lcls/lcls-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398" y="2152395"/>
            <a:ext cx="3036003" cy="2024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own Arrow 11"/>
          <p:cNvSpPr/>
          <p:nvPr/>
        </p:nvSpPr>
        <p:spPr>
          <a:xfrm rot="2604701">
            <a:off x="6799088" y="3932114"/>
            <a:ext cx="879826" cy="1007366"/>
          </a:xfrm>
          <a:prstGeom prst="downArrow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99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998538"/>
            <a:ext cx="4886325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6"/>
          <p:cNvSpPr>
            <a:spLocks noChangeArrowheads="1"/>
          </p:cNvSpPr>
          <p:nvPr/>
        </p:nvSpPr>
        <p:spPr bwMode="auto">
          <a:xfrm>
            <a:off x="152400" y="33035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>
              <a:latin typeface="Arial" pitchFamily="34" charset="0"/>
            </a:endParaRPr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>
            <a:off x="152400" y="33035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>
              <a:latin typeface="Arial" pitchFamily="34" charset="0"/>
            </a:endParaRPr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auto">
          <a:xfrm>
            <a:off x="152400" y="33035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US" altLang="en-US">
              <a:latin typeface="Arial" pitchFamily="34" charset="0"/>
            </a:endParaRPr>
          </a:p>
        </p:txBody>
      </p:sp>
      <p:sp>
        <p:nvSpPr>
          <p:cNvPr id="9" name="Rectangle 22"/>
          <p:cNvSpPr>
            <a:spLocks noChangeArrowheads="1"/>
          </p:cNvSpPr>
          <p:nvPr/>
        </p:nvSpPr>
        <p:spPr bwMode="auto">
          <a:xfrm>
            <a:off x="838200" y="838200"/>
            <a:ext cx="3111500" cy="4238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>
                <a:solidFill>
                  <a:srgbClr val="000099"/>
                </a:solidFill>
                <a:latin typeface="Arial" pitchFamily="34" charset="0"/>
              </a:rPr>
              <a:t>Undulator Radiation</a:t>
            </a:r>
          </a:p>
        </p:txBody>
      </p:sp>
      <p:pic>
        <p:nvPicPr>
          <p:cNvPr id="11" name="Picture 4" descr="laser_undulato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50" y="4646613"/>
            <a:ext cx="3487738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3590925" y="4729163"/>
            <a:ext cx="11811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>
                <a:latin typeface="Arial" pitchFamily="34" charset="0"/>
              </a:rPr>
              <a:t>X-ray radiation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1741488" y="4479925"/>
            <a:ext cx="1371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>
                <a:latin typeface="Arial" pitchFamily="34" charset="0"/>
              </a:rPr>
              <a:t>Laser field</a:t>
            </a:r>
          </a:p>
        </p:txBody>
      </p:sp>
      <p:sp>
        <p:nvSpPr>
          <p:cNvPr id="14" name="Line 11"/>
          <p:cNvSpPr>
            <a:spLocks noChangeShapeType="1"/>
          </p:cNvSpPr>
          <p:nvPr/>
        </p:nvSpPr>
        <p:spPr bwMode="auto">
          <a:xfrm flipH="1">
            <a:off x="1676400" y="4833938"/>
            <a:ext cx="419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311150" y="5030788"/>
            <a:ext cx="965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200">
                <a:latin typeface="Arial" pitchFamily="34" charset="0"/>
              </a:rPr>
              <a:t>Electron beam</a:t>
            </a:r>
          </a:p>
        </p:txBody>
      </p:sp>
      <p:sp>
        <p:nvSpPr>
          <p:cNvPr id="17" name="Rectangle 22"/>
          <p:cNvSpPr>
            <a:spLocks noChangeArrowheads="1"/>
          </p:cNvSpPr>
          <p:nvPr/>
        </p:nvSpPr>
        <p:spPr bwMode="auto">
          <a:xfrm>
            <a:off x="381000" y="3911600"/>
            <a:ext cx="4267200" cy="4238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b="1">
                <a:solidFill>
                  <a:srgbClr val="000099"/>
                </a:solidFill>
                <a:latin typeface="Arial" pitchFamily="34" charset="0"/>
              </a:rPr>
              <a:t>Inverse Compton Scattering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242988" y="2461350"/>
            <a:ext cx="3048000" cy="17543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Use relativistic electrons but shrink the </a:t>
            </a:r>
            <a:r>
              <a:rPr lang="en-US" dirty="0" err="1" smtClean="0"/>
              <a:t>undulator</a:t>
            </a:r>
            <a:r>
              <a:rPr lang="en-US" dirty="0" smtClean="0"/>
              <a:t> period from cm to microns</a:t>
            </a:r>
          </a:p>
          <a:p>
            <a:endParaRPr lang="en-US" dirty="0"/>
          </a:p>
          <a:p>
            <a:r>
              <a:rPr lang="en-US" dirty="0" smtClean="0"/>
              <a:t>Switch from static B-field to propagating EM field (laser)</a:t>
            </a:r>
            <a:endParaRPr lang="en-US" dirty="0"/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8890" y="86360"/>
            <a:ext cx="9058910" cy="533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882" tIns="50941" rIns="101882" bIns="5094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dirty="0" smtClean="0">
                <a:solidFill>
                  <a:srgbClr val="990033"/>
                </a:solidFill>
              </a:rPr>
              <a:t>How to make a compact source?</a:t>
            </a:r>
            <a:endParaRPr lang="en-US" sz="2800" b="1" dirty="0">
              <a:solidFill>
                <a:srgbClr val="990033"/>
              </a:solidFill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4716293"/>
              </p:ext>
            </p:extLst>
          </p:nvPr>
        </p:nvGraphicFramePr>
        <p:xfrm>
          <a:off x="5340350" y="4810868"/>
          <a:ext cx="2894013" cy="78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89" r:id="rId5" imgW="1536700" imgH="419100" progId="Equation.DSMT4">
                  <p:embed/>
                </p:oleObj>
              </mc:Choice>
              <mc:Fallback>
                <p:oleObj r:id="rId5" imgW="1536700" imgH="4191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40350" y="4810868"/>
                        <a:ext cx="2894013" cy="787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849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28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>
                <a:solidFill>
                  <a:srgbClr val="990033"/>
                </a:solidFill>
                <a:latin typeface="Arial" charset="0"/>
              </a:rPr>
              <a:t>Basic Layout for ICS</a:t>
            </a:r>
          </a:p>
        </p:txBody>
      </p:sp>
      <p:grpSp>
        <p:nvGrpSpPr>
          <p:cNvPr id="100" name="Group 99"/>
          <p:cNvGrpSpPr/>
          <p:nvPr/>
        </p:nvGrpSpPr>
        <p:grpSpPr>
          <a:xfrm>
            <a:off x="914400" y="1524000"/>
            <a:ext cx="7239000" cy="3429000"/>
            <a:chOff x="914400" y="1143000"/>
            <a:chExt cx="7239000" cy="3429000"/>
          </a:xfrm>
        </p:grpSpPr>
        <p:grpSp>
          <p:nvGrpSpPr>
            <p:cNvPr id="102" name="Group 101"/>
            <p:cNvGrpSpPr/>
            <p:nvPr/>
          </p:nvGrpSpPr>
          <p:grpSpPr bwMode="auto">
            <a:xfrm>
              <a:off x="995020" y="2003480"/>
              <a:ext cx="465138" cy="511120"/>
              <a:chOff x="4876800" y="3489371"/>
              <a:chExt cx="465138" cy="511175"/>
            </a:xfrm>
            <a:solidFill>
              <a:schemeClr val="accent2"/>
            </a:solidFill>
          </p:grpSpPr>
          <p:sp>
            <p:nvSpPr>
              <p:cNvPr id="221" name="Rectangle 220"/>
              <p:cNvSpPr/>
              <p:nvPr/>
            </p:nvSpPr>
            <p:spPr bwMode="auto">
              <a:xfrm>
                <a:off x="4876800" y="3489371"/>
                <a:ext cx="404813" cy="511175"/>
              </a:xfrm>
              <a:prstGeom prst="rect">
                <a:avLst/>
              </a:pr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222" name="Rectangle 221"/>
              <p:cNvSpPr/>
              <p:nvPr/>
            </p:nvSpPr>
            <p:spPr bwMode="auto">
              <a:xfrm>
                <a:off x="4953000" y="3543346"/>
                <a:ext cx="266700" cy="39687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225" name="Round Single Corner Rectangle 224"/>
              <p:cNvSpPr/>
              <p:nvPr/>
            </p:nvSpPr>
            <p:spPr bwMode="auto">
              <a:xfrm flipH="1">
                <a:off x="5113338" y="3802108"/>
                <a:ext cx="106362" cy="138113"/>
              </a:xfrm>
              <a:prstGeom prst="round1Rect">
                <a:avLst>
                  <a:gd name="adj" fmla="val 35306"/>
                </a:avLst>
              </a:pr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226" name="Round Single Corner Rectangle 225"/>
              <p:cNvSpPr/>
              <p:nvPr/>
            </p:nvSpPr>
            <p:spPr bwMode="auto">
              <a:xfrm flipH="1" flipV="1">
                <a:off x="5113338" y="3543346"/>
                <a:ext cx="106362" cy="136525"/>
              </a:xfrm>
              <a:prstGeom prst="round1Rect">
                <a:avLst>
                  <a:gd name="adj" fmla="val 35306"/>
                </a:avLst>
              </a:pr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227" name="Rectangle 226"/>
              <p:cNvSpPr/>
              <p:nvPr/>
            </p:nvSpPr>
            <p:spPr bwMode="auto">
              <a:xfrm>
                <a:off x="5219700" y="3627483"/>
                <a:ext cx="122238" cy="52388"/>
              </a:xfrm>
              <a:prstGeom prst="rect">
                <a:avLst/>
              </a:pr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230" name="Rectangle 229"/>
              <p:cNvSpPr/>
              <p:nvPr/>
            </p:nvSpPr>
            <p:spPr bwMode="auto">
              <a:xfrm>
                <a:off x="5219700" y="3802108"/>
                <a:ext cx="122238" cy="53975"/>
              </a:xfrm>
              <a:prstGeom prst="rect">
                <a:avLst/>
              </a:pr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231" name="Rectangle 230"/>
              <p:cNvSpPr/>
              <p:nvPr/>
            </p:nvSpPr>
            <p:spPr bwMode="auto">
              <a:xfrm>
                <a:off x="5197475" y="3679871"/>
                <a:ext cx="114300" cy="122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1524000" y="2030440"/>
              <a:ext cx="228600" cy="457200"/>
              <a:chOff x="4419600" y="1447800"/>
              <a:chExt cx="76200" cy="457200"/>
            </a:xfrm>
          </p:grpSpPr>
          <p:grpSp>
            <p:nvGrpSpPr>
              <p:cNvPr id="202" name="Group 201"/>
              <p:cNvGrpSpPr/>
              <p:nvPr/>
            </p:nvGrpSpPr>
            <p:grpSpPr>
              <a:xfrm>
                <a:off x="4419600" y="1447800"/>
                <a:ext cx="76200" cy="152400"/>
                <a:chOff x="5943600" y="914400"/>
                <a:chExt cx="685800" cy="762000"/>
              </a:xfrm>
              <a:solidFill>
                <a:schemeClr val="bg1"/>
              </a:solidFill>
            </p:grpSpPr>
            <p:sp>
              <p:nvSpPr>
                <p:cNvPr id="215" name="Rectangle 214"/>
                <p:cNvSpPr/>
                <p:nvPr/>
              </p:nvSpPr>
              <p:spPr>
                <a:xfrm>
                  <a:off x="5943600" y="914400"/>
                  <a:ext cx="685800" cy="76200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16" name="Straight Connector 215"/>
                <p:cNvCxnSpPr/>
                <p:nvPr/>
              </p:nvCxnSpPr>
              <p:spPr>
                <a:xfrm>
                  <a:off x="5943600" y="914400"/>
                  <a:ext cx="685800" cy="762000"/>
                </a:xfrm>
                <a:prstGeom prst="lin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 flipH="1">
                  <a:off x="5943600" y="914400"/>
                  <a:ext cx="685800" cy="762000"/>
                </a:xfrm>
                <a:prstGeom prst="lin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5" name="Group 204"/>
              <p:cNvGrpSpPr/>
              <p:nvPr/>
            </p:nvGrpSpPr>
            <p:grpSpPr>
              <a:xfrm>
                <a:off x="4419600" y="1752600"/>
                <a:ext cx="76200" cy="152400"/>
                <a:chOff x="5943600" y="914400"/>
                <a:chExt cx="685800" cy="762000"/>
              </a:xfrm>
              <a:solidFill>
                <a:schemeClr val="bg1"/>
              </a:solidFill>
            </p:grpSpPr>
            <p:sp>
              <p:nvSpPr>
                <p:cNvPr id="207" name="Rectangle 206"/>
                <p:cNvSpPr/>
                <p:nvPr/>
              </p:nvSpPr>
              <p:spPr>
                <a:xfrm>
                  <a:off x="5943600" y="914400"/>
                  <a:ext cx="685800" cy="762000"/>
                </a:xfrm>
                <a:prstGeom prst="rect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5943600" y="914400"/>
                  <a:ext cx="685800" cy="762000"/>
                </a:xfrm>
                <a:prstGeom prst="lin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/>
                <p:cNvCxnSpPr/>
                <p:nvPr/>
              </p:nvCxnSpPr>
              <p:spPr>
                <a:xfrm flipH="1">
                  <a:off x="5943600" y="914400"/>
                  <a:ext cx="685800" cy="762000"/>
                </a:xfrm>
                <a:prstGeom prst="line">
                  <a:avLst/>
                </a:prstGeom>
                <a:grpFill/>
                <a:ln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4" name="Group 103"/>
            <p:cNvGrpSpPr/>
            <p:nvPr/>
          </p:nvGrpSpPr>
          <p:grpSpPr>
            <a:xfrm>
              <a:off x="1905001" y="2057400"/>
              <a:ext cx="1981200" cy="385715"/>
              <a:chOff x="2301875" y="2209800"/>
              <a:chExt cx="2422525" cy="385715"/>
            </a:xfrm>
          </p:grpSpPr>
          <p:sp>
            <p:nvSpPr>
              <p:cNvPr id="166" name="Round Single Corner Rectangle 165"/>
              <p:cNvSpPr/>
              <p:nvPr/>
            </p:nvSpPr>
            <p:spPr bwMode="auto">
              <a:xfrm flipH="1">
                <a:off x="4468812" y="2439972"/>
                <a:ext cx="119063" cy="153970"/>
              </a:xfrm>
              <a:prstGeom prst="round1Rect">
                <a:avLst>
                  <a:gd name="adj" fmla="val 35306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67" name="Round Single Corner Rectangle 166"/>
              <p:cNvSpPr/>
              <p:nvPr/>
            </p:nvSpPr>
            <p:spPr bwMode="auto">
              <a:xfrm flipH="1" flipV="1">
                <a:off x="4468812" y="2209801"/>
                <a:ext cx="119063" cy="153971"/>
              </a:xfrm>
              <a:prstGeom prst="round1Rect">
                <a:avLst>
                  <a:gd name="adj" fmla="val 35306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68" name="Rectangle 167"/>
              <p:cNvSpPr/>
              <p:nvPr/>
            </p:nvSpPr>
            <p:spPr bwMode="auto">
              <a:xfrm>
                <a:off x="4587875" y="2303454"/>
                <a:ext cx="136525" cy="60318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69" name="Rectangle 168"/>
              <p:cNvSpPr/>
              <p:nvPr/>
            </p:nvSpPr>
            <p:spPr bwMode="auto">
              <a:xfrm>
                <a:off x="4587875" y="2439972"/>
                <a:ext cx="136525" cy="60318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73" name="Round Same Side Corner Rectangle 172"/>
              <p:cNvSpPr/>
              <p:nvPr/>
            </p:nvSpPr>
            <p:spPr bwMode="auto">
              <a:xfrm>
                <a:off x="2643187" y="2439972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74" name="Round Same Side Corner Rectangle 173"/>
              <p:cNvSpPr/>
              <p:nvPr/>
            </p:nvSpPr>
            <p:spPr bwMode="auto">
              <a:xfrm rot="10800000">
                <a:off x="2643187" y="2209800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75" name="Round Single Corner Rectangle 174"/>
              <p:cNvSpPr/>
              <p:nvPr/>
            </p:nvSpPr>
            <p:spPr bwMode="auto">
              <a:xfrm>
                <a:off x="2438400" y="2439972"/>
                <a:ext cx="119062" cy="153971"/>
              </a:xfrm>
              <a:prstGeom prst="round1Rect">
                <a:avLst>
                  <a:gd name="adj" fmla="val 35306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76" name="Round Single Corner Rectangle 175"/>
              <p:cNvSpPr/>
              <p:nvPr/>
            </p:nvSpPr>
            <p:spPr bwMode="auto">
              <a:xfrm flipV="1">
                <a:off x="2438400" y="2209801"/>
                <a:ext cx="119062" cy="153971"/>
              </a:xfrm>
              <a:prstGeom prst="round1Rect">
                <a:avLst>
                  <a:gd name="adj" fmla="val 35306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77" name="Rectangle 176"/>
              <p:cNvSpPr/>
              <p:nvPr/>
            </p:nvSpPr>
            <p:spPr bwMode="auto">
              <a:xfrm>
                <a:off x="2301875" y="2303454"/>
                <a:ext cx="136525" cy="60318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78" name="Rectangle 177"/>
              <p:cNvSpPr/>
              <p:nvPr/>
            </p:nvSpPr>
            <p:spPr bwMode="auto">
              <a:xfrm>
                <a:off x="2301875" y="2439972"/>
                <a:ext cx="136525" cy="60318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79" name="Round Same Side Corner Rectangle 178"/>
              <p:cNvSpPr/>
              <p:nvPr/>
            </p:nvSpPr>
            <p:spPr bwMode="auto">
              <a:xfrm>
                <a:off x="2853696" y="2439972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80" name="Round Same Side Corner Rectangle 179"/>
              <p:cNvSpPr/>
              <p:nvPr/>
            </p:nvSpPr>
            <p:spPr bwMode="auto">
              <a:xfrm rot="10800000">
                <a:off x="2853696" y="2209800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82" name="Round Same Side Corner Rectangle 181"/>
              <p:cNvSpPr/>
              <p:nvPr/>
            </p:nvSpPr>
            <p:spPr bwMode="auto">
              <a:xfrm>
                <a:off x="3051175" y="2438401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83" name="Round Same Side Corner Rectangle 182"/>
              <p:cNvSpPr/>
              <p:nvPr/>
            </p:nvSpPr>
            <p:spPr bwMode="auto">
              <a:xfrm rot="10800000">
                <a:off x="3051175" y="2209800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84" name="Round Same Side Corner Rectangle 183"/>
              <p:cNvSpPr/>
              <p:nvPr/>
            </p:nvSpPr>
            <p:spPr bwMode="auto">
              <a:xfrm>
                <a:off x="3261684" y="2438401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85" name="Round Same Side Corner Rectangle 184"/>
              <p:cNvSpPr/>
              <p:nvPr/>
            </p:nvSpPr>
            <p:spPr bwMode="auto">
              <a:xfrm rot="10800000">
                <a:off x="3261684" y="2209800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87" name="Round Same Side Corner Rectangle 186"/>
              <p:cNvSpPr/>
              <p:nvPr/>
            </p:nvSpPr>
            <p:spPr bwMode="auto">
              <a:xfrm>
                <a:off x="3469315" y="2441544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88" name="Round Same Side Corner Rectangle 187"/>
              <p:cNvSpPr/>
              <p:nvPr/>
            </p:nvSpPr>
            <p:spPr bwMode="auto">
              <a:xfrm rot="10800000">
                <a:off x="3469315" y="2211372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89" name="Round Same Side Corner Rectangle 188"/>
              <p:cNvSpPr/>
              <p:nvPr/>
            </p:nvSpPr>
            <p:spPr bwMode="auto">
              <a:xfrm>
                <a:off x="3679824" y="2441544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90" name="Round Same Side Corner Rectangle 189"/>
              <p:cNvSpPr/>
              <p:nvPr/>
            </p:nvSpPr>
            <p:spPr bwMode="auto">
              <a:xfrm rot="10800000">
                <a:off x="3679824" y="2211372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91" name="Round Same Side Corner Rectangle 190"/>
              <p:cNvSpPr/>
              <p:nvPr/>
            </p:nvSpPr>
            <p:spPr bwMode="auto">
              <a:xfrm>
                <a:off x="3877303" y="2439973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92" name="Round Same Side Corner Rectangle 191"/>
              <p:cNvSpPr/>
              <p:nvPr/>
            </p:nvSpPr>
            <p:spPr bwMode="auto">
              <a:xfrm rot="10800000">
                <a:off x="3877303" y="2211372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93" name="Round Same Side Corner Rectangle 192"/>
              <p:cNvSpPr/>
              <p:nvPr/>
            </p:nvSpPr>
            <p:spPr bwMode="auto">
              <a:xfrm>
                <a:off x="4087812" y="2439973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94" name="Round Same Side Corner Rectangle 193"/>
              <p:cNvSpPr/>
              <p:nvPr/>
            </p:nvSpPr>
            <p:spPr bwMode="auto">
              <a:xfrm rot="10800000">
                <a:off x="4087812" y="2211372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98" name="Round Same Side Corner Rectangle 197"/>
              <p:cNvSpPr/>
              <p:nvPr/>
            </p:nvSpPr>
            <p:spPr bwMode="auto">
              <a:xfrm>
                <a:off x="4283075" y="2439973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sp>
            <p:nvSpPr>
              <p:cNvPr id="199" name="Round Same Side Corner Rectangle 198"/>
              <p:cNvSpPr/>
              <p:nvPr/>
            </p:nvSpPr>
            <p:spPr bwMode="auto">
              <a:xfrm rot="10800000">
                <a:off x="4283075" y="2211372"/>
                <a:ext cx="119063" cy="153971"/>
              </a:xfrm>
              <a:prstGeom prst="round2SameRect">
                <a:avLst>
                  <a:gd name="adj1" fmla="val 37483"/>
                  <a:gd name="adj2" fmla="val 0"/>
                </a:avLst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400"/>
              </a:p>
            </p:txBody>
          </p:sp>
          <p:cxnSp>
            <p:nvCxnSpPr>
              <p:cNvPr id="200" name="Straight Connector 199"/>
              <p:cNvCxnSpPr>
                <a:stCxn id="176" idx="2"/>
                <a:endCxn id="167" idx="2"/>
              </p:cNvCxnSpPr>
              <p:nvPr/>
            </p:nvCxnSpPr>
            <p:spPr>
              <a:xfrm>
                <a:off x="2497931" y="2209801"/>
                <a:ext cx="2030412" cy="0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Straight Connector 200"/>
              <p:cNvCxnSpPr>
                <a:stCxn id="175" idx="2"/>
                <a:endCxn id="166" idx="2"/>
              </p:cNvCxnSpPr>
              <p:nvPr/>
            </p:nvCxnSpPr>
            <p:spPr>
              <a:xfrm flipV="1">
                <a:off x="2497931" y="2593942"/>
                <a:ext cx="2030412" cy="1"/>
              </a:xfrm>
              <a:prstGeom prst="line">
                <a:avLst/>
              </a:prstGeom>
              <a:ln w="28575"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5" name="TextBox 104"/>
            <p:cNvSpPr txBox="1">
              <a:spLocks noChangeArrowheads="1"/>
            </p:cNvSpPr>
            <p:nvPr/>
          </p:nvSpPr>
          <p:spPr bwMode="auto">
            <a:xfrm>
              <a:off x="914400" y="1673423"/>
              <a:ext cx="914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latin typeface="Arial" charset="0"/>
                </a:rPr>
                <a:t>RF gun</a:t>
              </a:r>
              <a:endParaRPr lang="en-US" sz="1400" dirty="0">
                <a:latin typeface="Arial" charset="0"/>
              </a:endParaRPr>
            </a:p>
          </p:txBody>
        </p:sp>
        <p:sp>
          <p:nvSpPr>
            <p:cNvPr id="106" name="TextBox 104"/>
            <p:cNvSpPr txBox="1">
              <a:spLocks noChangeArrowheads="1"/>
            </p:cNvSpPr>
            <p:nvPr/>
          </p:nvSpPr>
          <p:spPr bwMode="auto">
            <a:xfrm>
              <a:off x="2057400" y="1749623"/>
              <a:ext cx="1676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Arial" charset="0"/>
                </a:rPr>
                <a:t>1 meter long linac</a:t>
              </a:r>
              <a:endParaRPr lang="en-US" sz="1400" dirty="0">
                <a:latin typeface="Arial" charset="0"/>
              </a:endParaRPr>
            </a:p>
          </p:txBody>
        </p:sp>
        <p:cxnSp>
          <p:nvCxnSpPr>
            <p:cNvPr id="107" name="Straight Connector 106"/>
            <p:cNvCxnSpPr/>
            <p:nvPr/>
          </p:nvCxnSpPr>
          <p:spPr>
            <a:xfrm>
              <a:off x="1066800" y="2258290"/>
              <a:ext cx="5029200" cy="2771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4"/>
            <p:cNvSpPr txBox="1">
              <a:spLocks noChangeArrowheads="1"/>
            </p:cNvSpPr>
            <p:nvPr/>
          </p:nvSpPr>
          <p:spPr bwMode="auto">
            <a:xfrm>
              <a:off x="3657600" y="1600200"/>
              <a:ext cx="12573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Arial" charset="0"/>
                </a:rPr>
                <a:t>Quads</a:t>
              </a:r>
              <a:endParaRPr lang="en-US" sz="1400" dirty="0">
                <a:latin typeface="Arial" charset="0"/>
              </a:endParaRPr>
            </a:p>
          </p:txBody>
        </p:sp>
        <p:sp>
          <p:nvSpPr>
            <p:cNvPr id="115" name="TextBox 104"/>
            <p:cNvSpPr txBox="1">
              <a:spLocks noChangeArrowheads="1"/>
            </p:cNvSpPr>
            <p:nvPr/>
          </p:nvSpPr>
          <p:spPr bwMode="auto">
            <a:xfrm>
              <a:off x="4953000" y="1752600"/>
              <a:ext cx="990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Arial" charset="0"/>
                </a:rPr>
                <a:t>Dipole</a:t>
              </a:r>
              <a:endParaRPr lang="en-US" sz="1400" dirty="0">
                <a:latin typeface="Arial" charset="0"/>
              </a:endParaRPr>
            </a:p>
          </p:txBody>
        </p:sp>
        <p:sp>
          <p:nvSpPr>
            <p:cNvPr id="116" name="Explosion 1 115"/>
            <p:cNvSpPr/>
            <p:nvPr/>
          </p:nvSpPr>
          <p:spPr>
            <a:xfrm>
              <a:off x="4726502" y="2126675"/>
              <a:ext cx="228600" cy="3048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prstClr val="white"/>
                </a:solidFill>
              </a:endParaRPr>
            </a:p>
          </p:txBody>
        </p:sp>
        <p:sp>
          <p:nvSpPr>
            <p:cNvPr id="117" name="TextBox 104"/>
            <p:cNvSpPr txBox="1">
              <a:spLocks noChangeArrowheads="1"/>
            </p:cNvSpPr>
            <p:nvPr/>
          </p:nvSpPr>
          <p:spPr bwMode="auto">
            <a:xfrm>
              <a:off x="6781800" y="2209800"/>
              <a:ext cx="1371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Arial" charset="0"/>
                </a:rPr>
                <a:t>X-ray optic</a:t>
              </a:r>
              <a:endParaRPr lang="en-US" sz="1400" dirty="0">
                <a:latin typeface="Arial" charset="0"/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 rot="1714828">
              <a:off x="5961051" y="2587926"/>
              <a:ext cx="381000" cy="457200"/>
              <a:chOff x="6096000" y="2743200"/>
              <a:chExt cx="609600" cy="685800"/>
            </a:xfrm>
          </p:grpSpPr>
          <p:sp>
            <p:nvSpPr>
              <p:cNvPr id="164" name="Rectangle 163"/>
              <p:cNvSpPr/>
              <p:nvPr/>
            </p:nvSpPr>
            <p:spPr>
              <a:xfrm>
                <a:off x="6096000" y="2743200"/>
                <a:ext cx="609600" cy="6858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6096000" y="2971800"/>
                <a:ext cx="304800" cy="2286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19" name="Straight Connector 118"/>
            <p:cNvCxnSpPr/>
            <p:nvPr/>
          </p:nvCxnSpPr>
          <p:spPr>
            <a:xfrm>
              <a:off x="5223952" y="2316904"/>
              <a:ext cx="914400" cy="49259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TextBox 104"/>
            <p:cNvSpPr txBox="1">
              <a:spLocks noChangeArrowheads="1"/>
            </p:cNvSpPr>
            <p:nvPr/>
          </p:nvSpPr>
          <p:spPr bwMode="auto">
            <a:xfrm>
              <a:off x="6019800" y="3134380"/>
              <a:ext cx="10668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  <a:latin typeface="Arial" charset="0"/>
                </a:rPr>
                <a:t>Electron dump</a:t>
              </a:r>
              <a:endParaRPr lang="en-US" sz="1400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1" name="TextBox 104"/>
            <p:cNvSpPr txBox="1">
              <a:spLocks noChangeArrowheads="1"/>
            </p:cNvSpPr>
            <p:nvPr/>
          </p:nvSpPr>
          <p:spPr bwMode="auto">
            <a:xfrm>
              <a:off x="4572000" y="1828800"/>
              <a:ext cx="533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Arial" charset="0"/>
                </a:rPr>
                <a:t>ICS</a:t>
              </a:r>
              <a:endParaRPr lang="en-US" sz="1400" dirty="0">
                <a:latin typeface="Arial" charset="0"/>
              </a:endParaRPr>
            </a:p>
          </p:txBody>
        </p:sp>
        <p:grpSp>
          <p:nvGrpSpPr>
            <p:cNvPr id="127" name="Group 126"/>
            <p:cNvGrpSpPr/>
            <p:nvPr/>
          </p:nvGrpSpPr>
          <p:grpSpPr>
            <a:xfrm>
              <a:off x="3996863" y="1905000"/>
              <a:ext cx="540673" cy="677452"/>
              <a:chOff x="5522845" y="2846662"/>
              <a:chExt cx="540673" cy="677452"/>
            </a:xfrm>
          </p:grpSpPr>
          <p:sp>
            <p:nvSpPr>
              <p:cNvPr id="161" name="Oval 60"/>
              <p:cNvSpPr>
                <a:spLocks noChangeAspect="1" noChangeArrowheads="1"/>
              </p:cNvSpPr>
              <p:nvPr/>
            </p:nvSpPr>
            <p:spPr bwMode="auto">
              <a:xfrm>
                <a:off x="5947563" y="2846662"/>
                <a:ext cx="115955" cy="677452"/>
              </a:xfrm>
              <a:prstGeom prst="ellipse">
                <a:avLst/>
              </a:prstGeom>
              <a:solidFill>
                <a:srgbClr val="FFFF0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400"/>
              </a:p>
            </p:txBody>
          </p:sp>
          <p:sp>
            <p:nvSpPr>
              <p:cNvPr id="162" name="Freeform 61"/>
              <p:cNvSpPr>
                <a:spLocks noChangeAspect="1"/>
              </p:cNvSpPr>
              <p:nvPr/>
            </p:nvSpPr>
            <p:spPr bwMode="auto">
              <a:xfrm>
                <a:off x="5707990" y="2846662"/>
                <a:ext cx="170382" cy="677452"/>
              </a:xfrm>
              <a:custGeom>
                <a:avLst/>
                <a:gdLst>
                  <a:gd name="T0" fmla="*/ 0 w 399"/>
                  <a:gd name="T1" fmla="*/ 17418764 h 726"/>
                  <a:gd name="T2" fmla="*/ 182339 w 399"/>
                  <a:gd name="T3" fmla="*/ 9580554 h 726"/>
                  <a:gd name="T4" fmla="*/ 182339 w 399"/>
                  <a:gd name="T5" fmla="*/ 7838211 h 726"/>
                  <a:gd name="T6" fmla="*/ 0 w 399"/>
                  <a:gd name="T7" fmla="*/ 0 h 726"/>
                  <a:gd name="T8" fmla="*/ 364677 w 399"/>
                  <a:gd name="T9" fmla="*/ 0 h 726"/>
                  <a:gd name="T10" fmla="*/ 364677 w 399"/>
                  <a:gd name="T11" fmla="*/ 7838211 h 726"/>
                  <a:gd name="T12" fmla="*/ 364677 w 399"/>
                  <a:gd name="T13" fmla="*/ 9580554 h 726"/>
                  <a:gd name="T14" fmla="*/ 364677 w 399"/>
                  <a:gd name="T15" fmla="*/ 17418764 h 726"/>
                  <a:gd name="T16" fmla="*/ 0 w 399"/>
                  <a:gd name="T17" fmla="*/ 17418764 h 7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99" h="726">
                    <a:moveTo>
                      <a:pt x="0" y="726"/>
                    </a:moveTo>
                    <a:lnTo>
                      <a:pt x="109" y="399"/>
                    </a:lnTo>
                    <a:lnTo>
                      <a:pt x="109" y="327"/>
                    </a:lnTo>
                    <a:lnTo>
                      <a:pt x="0" y="0"/>
                    </a:lnTo>
                    <a:lnTo>
                      <a:pt x="399" y="0"/>
                    </a:lnTo>
                    <a:lnTo>
                      <a:pt x="290" y="327"/>
                    </a:lnTo>
                    <a:lnTo>
                      <a:pt x="290" y="399"/>
                    </a:lnTo>
                    <a:lnTo>
                      <a:pt x="399" y="726"/>
                    </a:lnTo>
                    <a:lnTo>
                      <a:pt x="0" y="726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sz="1400"/>
              </a:p>
            </p:txBody>
          </p:sp>
          <p:sp>
            <p:nvSpPr>
              <p:cNvPr id="163" name="Oval 60"/>
              <p:cNvSpPr>
                <a:spLocks noChangeAspect="1" noChangeArrowheads="1"/>
              </p:cNvSpPr>
              <p:nvPr/>
            </p:nvSpPr>
            <p:spPr bwMode="auto">
              <a:xfrm>
                <a:off x="5522845" y="2846662"/>
                <a:ext cx="115955" cy="677452"/>
              </a:xfrm>
              <a:prstGeom prst="ellipse">
                <a:avLst/>
              </a:prstGeom>
              <a:solidFill>
                <a:srgbClr val="FFFF00"/>
              </a:solidFill>
              <a:ln w="63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1400"/>
              </a:p>
            </p:txBody>
          </p:sp>
        </p:grpSp>
        <p:sp>
          <p:nvSpPr>
            <p:cNvPr id="128" name="TextBox 104"/>
            <p:cNvSpPr txBox="1">
              <a:spLocks noChangeArrowheads="1"/>
            </p:cNvSpPr>
            <p:nvPr/>
          </p:nvSpPr>
          <p:spPr bwMode="auto">
            <a:xfrm>
              <a:off x="4191000" y="3048000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latin typeface="Arial" charset="0"/>
                </a:rPr>
                <a:t>Laser cavity</a:t>
              </a:r>
              <a:endParaRPr lang="en-US" sz="1400" dirty="0">
                <a:latin typeface="Arial" charset="0"/>
              </a:endParaRPr>
            </a:p>
          </p:txBody>
        </p:sp>
        <p:grpSp>
          <p:nvGrpSpPr>
            <p:cNvPr id="129" name="Group 128"/>
            <p:cNvGrpSpPr/>
            <p:nvPr/>
          </p:nvGrpSpPr>
          <p:grpSpPr>
            <a:xfrm flipV="1">
              <a:off x="3934104" y="1275395"/>
              <a:ext cx="1844365" cy="2003436"/>
              <a:chOff x="3934104" y="1275395"/>
              <a:chExt cx="1844365" cy="2003436"/>
            </a:xfrm>
          </p:grpSpPr>
          <p:cxnSp>
            <p:nvCxnSpPr>
              <p:cNvPr id="157" name="Straight Connector 156"/>
              <p:cNvCxnSpPr>
                <a:endCxn id="159" idx="1"/>
              </p:cNvCxnSpPr>
              <p:nvPr/>
            </p:nvCxnSpPr>
            <p:spPr>
              <a:xfrm>
                <a:off x="4116902" y="1320754"/>
                <a:ext cx="1483507" cy="191745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Rectangle 157"/>
              <p:cNvSpPr/>
              <p:nvPr/>
            </p:nvSpPr>
            <p:spPr>
              <a:xfrm rot="2700000" flipV="1">
                <a:off x="4071543" y="1137956"/>
                <a:ext cx="47590" cy="3224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>
              <a:xfrm rot="2700000" flipV="1">
                <a:off x="5593440" y="3093802"/>
                <a:ext cx="47590" cy="32246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160" name="Straight Connector 159"/>
              <p:cNvCxnSpPr/>
              <p:nvPr/>
            </p:nvCxnSpPr>
            <p:spPr>
              <a:xfrm flipH="1">
                <a:off x="4267200" y="3255037"/>
                <a:ext cx="1295399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TextBox 129"/>
            <p:cNvSpPr txBox="1"/>
            <p:nvPr/>
          </p:nvSpPr>
          <p:spPr>
            <a:xfrm>
              <a:off x="2971800" y="1143000"/>
              <a:ext cx="2133600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Laser amplifier</a:t>
              </a:r>
              <a:endParaRPr lang="en-US" sz="14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Flowchart: Merge 130"/>
            <p:cNvSpPr/>
            <p:nvPr/>
          </p:nvSpPr>
          <p:spPr>
            <a:xfrm rot="5400000">
              <a:off x="6086581" y="1731639"/>
              <a:ext cx="140858" cy="1097180"/>
            </a:xfrm>
            <a:prstGeom prst="flowChartMerg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prstClr val="white"/>
                </a:solidFill>
              </a:endParaRPr>
            </a:p>
          </p:txBody>
        </p:sp>
        <p:sp>
          <p:nvSpPr>
            <p:cNvPr id="132" name="Trapezoid 365"/>
            <p:cNvSpPr/>
            <p:nvPr/>
          </p:nvSpPr>
          <p:spPr bwMode="auto">
            <a:xfrm rot="11026883">
              <a:off x="5044133" y="2100280"/>
              <a:ext cx="378533" cy="465346"/>
            </a:xfrm>
            <a:custGeom>
              <a:avLst/>
              <a:gdLst>
                <a:gd name="connsiteX0" fmla="*/ 0 w 192087"/>
                <a:gd name="connsiteY0" fmla="*/ 461963 h 461963"/>
                <a:gd name="connsiteX1" fmla="*/ 0 w 192087"/>
                <a:gd name="connsiteY1" fmla="*/ 0 h 461963"/>
                <a:gd name="connsiteX2" fmla="*/ 192087 w 192087"/>
                <a:gd name="connsiteY2" fmla="*/ 0 h 461963"/>
                <a:gd name="connsiteX3" fmla="*/ 192087 w 192087"/>
                <a:gd name="connsiteY3" fmla="*/ 461963 h 461963"/>
                <a:gd name="connsiteX4" fmla="*/ 0 w 192087"/>
                <a:gd name="connsiteY4" fmla="*/ 461963 h 461963"/>
                <a:gd name="connsiteX0" fmla="*/ 0 w 241735"/>
                <a:gd name="connsiteY0" fmla="*/ 461510 h 461963"/>
                <a:gd name="connsiteX1" fmla="*/ 49648 w 241735"/>
                <a:gd name="connsiteY1" fmla="*/ 0 h 461963"/>
                <a:gd name="connsiteX2" fmla="*/ 241735 w 241735"/>
                <a:gd name="connsiteY2" fmla="*/ 0 h 461963"/>
                <a:gd name="connsiteX3" fmla="*/ 241735 w 241735"/>
                <a:gd name="connsiteY3" fmla="*/ 461963 h 461963"/>
                <a:gd name="connsiteX4" fmla="*/ 0 w 241735"/>
                <a:gd name="connsiteY4" fmla="*/ 461510 h 461963"/>
                <a:gd name="connsiteX0" fmla="*/ 0 w 312108"/>
                <a:gd name="connsiteY0" fmla="*/ 461510 h 461510"/>
                <a:gd name="connsiteX1" fmla="*/ 49648 w 312108"/>
                <a:gd name="connsiteY1" fmla="*/ 0 h 461510"/>
                <a:gd name="connsiteX2" fmla="*/ 241735 w 312108"/>
                <a:gd name="connsiteY2" fmla="*/ 0 h 461510"/>
                <a:gd name="connsiteX3" fmla="*/ 312108 w 312108"/>
                <a:gd name="connsiteY3" fmla="*/ 458469 h 461510"/>
                <a:gd name="connsiteX4" fmla="*/ 0 w 312108"/>
                <a:gd name="connsiteY4" fmla="*/ 461510 h 461510"/>
                <a:gd name="connsiteX0" fmla="*/ 0 w 333081"/>
                <a:gd name="connsiteY0" fmla="*/ 465346 h 465346"/>
                <a:gd name="connsiteX1" fmla="*/ 70621 w 333081"/>
                <a:gd name="connsiteY1" fmla="*/ 0 h 465346"/>
                <a:gd name="connsiteX2" fmla="*/ 262708 w 333081"/>
                <a:gd name="connsiteY2" fmla="*/ 0 h 465346"/>
                <a:gd name="connsiteX3" fmla="*/ 333081 w 333081"/>
                <a:gd name="connsiteY3" fmla="*/ 458469 h 465346"/>
                <a:gd name="connsiteX4" fmla="*/ 0 w 333081"/>
                <a:gd name="connsiteY4" fmla="*/ 465346 h 465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081" h="465346">
                  <a:moveTo>
                    <a:pt x="0" y="465346"/>
                  </a:moveTo>
                  <a:lnTo>
                    <a:pt x="70621" y="0"/>
                  </a:lnTo>
                  <a:lnTo>
                    <a:pt x="262708" y="0"/>
                  </a:lnTo>
                  <a:lnTo>
                    <a:pt x="333081" y="458469"/>
                  </a:lnTo>
                  <a:lnTo>
                    <a:pt x="0" y="465346"/>
                  </a:lnTo>
                  <a:close/>
                </a:path>
              </a:pathLst>
            </a:cu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400">
                <a:solidFill>
                  <a:prstClr val="white"/>
                </a:solidFill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 flipV="1">
              <a:off x="6258613" y="1295400"/>
              <a:ext cx="1495672" cy="1193735"/>
              <a:chOff x="6563413" y="2521950"/>
              <a:chExt cx="1495672" cy="1193735"/>
            </a:xfrm>
          </p:grpSpPr>
          <p:sp>
            <p:nvSpPr>
              <p:cNvPr id="150" name="Flowchart: Merge 149"/>
              <p:cNvSpPr/>
              <p:nvPr/>
            </p:nvSpPr>
            <p:spPr>
              <a:xfrm rot="18597952">
                <a:off x="7177063" y="2444631"/>
                <a:ext cx="140858" cy="1097180"/>
              </a:xfrm>
              <a:prstGeom prst="flowChartMerg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prstClr val="white"/>
                  </a:solidFill>
                </a:endParaRPr>
              </a:p>
            </p:txBody>
          </p:sp>
          <p:sp>
            <p:nvSpPr>
              <p:cNvPr id="151" name="Rectangle 150"/>
              <p:cNvSpPr/>
              <p:nvPr/>
            </p:nvSpPr>
            <p:spPr>
              <a:xfrm rot="1067323">
                <a:off x="6563413" y="2521950"/>
                <a:ext cx="609595" cy="16225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Rectangle 151"/>
              <p:cNvSpPr/>
              <p:nvPr/>
            </p:nvSpPr>
            <p:spPr>
              <a:xfrm rot="2505883">
                <a:off x="7154318" y="2857477"/>
                <a:ext cx="228600" cy="304800"/>
              </a:xfrm>
              <a:prstGeom prst="rect">
                <a:avLst/>
              </a:prstGeom>
              <a:solidFill>
                <a:schemeClr val="accent1">
                  <a:alpha val="5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54" name="Group 153"/>
              <p:cNvGrpSpPr/>
              <p:nvPr/>
            </p:nvGrpSpPr>
            <p:grpSpPr>
              <a:xfrm rot="2534388">
                <a:off x="7601885" y="3258485"/>
                <a:ext cx="457200" cy="457200"/>
                <a:chOff x="7848600" y="2362200"/>
                <a:chExt cx="457200" cy="457200"/>
              </a:xfrm>
            </p:grpSpPr>
            <p:sp>
              <p:nvSpPr>
                <p:cNvPr id="155" name="Rectangle 154"/>
                <p:cNvSpPr/>
                <p:nvPr/>
              </p:nvSpPr>
              <p:spPr>
                <a:xfrm>
                  <a:off x="7848600" y="2514600"/>
                  <a:ext cx="152400" cy="1524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Rectangle 155"/>
                <p:cNvSpPr/>
                <p:nvPr/>
              </p:nvSpPr>
              <p:spPr>
                <a:xfrm>
                  <a:off x="8001000" y="2362200"/>
                  <a:ext cx="304800" cy="45720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34" name="TextBox 104"/>
            <p:cNvSpPr txBox="1">
              <a:spLocks noChangeArrowheads="1"/>
            </p:cNvSpPr>
            <p:nvPr/>
          </p:nvSpPr>
          <p:spPr bwMode="auto">
            <a:xfrm>
              <a:off x="6019800" y="1752600"/>
              <a:ext cx="8382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Arial" charset="0"/>
                </a:rPr>
                <a:t>Sample</a:t>
              </a:r>
              <a:endParaRPr lang="en-US" sz="1400" dirty="0">
                <a:latin typeface="Arial" charset="0"/>
              </a:endParaRPr>
            </a:p>
          </p:txBody>
        </p:sp>
        <p:sp>
          <p:nvSpPr>
            <p:cNvPr id="135" name="TextBox 104"/>
            <p:cNvSpPr txBox="1">
              <a:spLocks noChangeArrowheads="1"/>
            </p:cNvSpPr>
            <p:nvPr/>
          </p:nvSpPr>
          <p:spPr bwMode="auto">
            <a:xfrm>
              <a:off x="6400800" y="1371600"/>
              <a:ext cx="9906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Arial" charset="0"/>
                </a:rPr>
                <a:t>Detector</a:t>
              </a:r>
              <a:endParaRPr lang="en-US" sz="1400" dirty="0">
                <a:latin typeface="Arial" charset="0"/>
              </a:endParaRPr>
            </a:p>
          </p:txBody>
        </p:sp>
        <p:sp>
          <p:nvSpPr>
            <p:cNvPr id="136" name="TextBox 104"/>
            <p:cNvSpPr txBox="1">
              <a:spLocks noChangeArrowheads="1"/>
            </p:cNvSpPr>
            <p:nvPr/>
          </p:nvSpPr>
          <p:spPr bwMode="auto">
            <a:xfrm>
              <a:off x="3733800" y="4191000"/>
              <a:ext cx="129540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 smtClean="0">
                  <a:latin typeface="Arial" charset="0"/>
                </a:rPr>
                <a:t>&lt;4 m</a:t>
              </a:r>
              <a:endParaRPr lang="en-US" sz="1400" dirty="0">
                <a:latin typeface="Arial" charset="0"/>
              </a:endParaRPr>
            </a:p>
          </p:txBody>
        </p:sp>
        <p:cxnSp>
          <p:nvCxnSpPr>
            <p:cNvPr id="137" name="Straight Arrow Connector 136"/>
            <p:cNvCxnSpPr/>
            <p:nvPr/>
          </p:nvCxnSpPr>
          <p:spPr>
            <a:xfrm>
              <a:off x="4724400" y="4343400"/>
              <a:ext cx="304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Arrow Connector 137"/>
            <p:cNvCxnSpPr/>
            <p:nvPr/>
          </p:nvCxnSpPr>
          <p:spPr>
            <a:xfrm flipH="1">
              <a:off x="990600" y="4343400"/>
              <a:ext cx="30480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990600" y="3886200"/>
              <a:ext cx="0" cy="685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7772400" y="3886200"/>
              <a:ext cx="0" cy="6858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884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C5FD09-C81B-4B15-8EEC-B0D6AEA3B30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04800" y="609600"/>
            <a:ext cx="8242023" cy="5181600"/>
            <a:chOff x="381000" y="405199"/>
            <a:chExt cx="8481175" cy="55626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405199"/>
              <a:ext cx="8481175" cy="55626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4065864" y="1290935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solidFill>
                    <a:schemeClr val="bg1"/>
                  </a:solidFill>
                </a:rPr>
                <a:t>Yb:KYW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amp #1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343400" y="1750367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solidFill>
                    <a:schemeClr val="bg1"/>
                  </a:solidFill>
                </a:rPr>
                <a:t>Yb:KYW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amp #2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23283" y="928300"/>
              <a:ext cx="838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Oscillator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532964" y="2269866"/>
              <a:ext cx="11430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solidFill>
                    <a:schemeClr val="bg1"/>
                  </a:solidFill>
                </a:rPr>
                <a:t>Yb:KYW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compressor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892879" y="829270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solidFill>
                    <a:schemeClr val="bg1"/>
                  </a:solidFill>
                </a:rPr>
                <a:t>Yb:YAG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bg1"/>
                  </a:solidFill>
                </a:rPr>
                <a:t>regen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695651" y="2510135"/>
              <a:ext cx="1066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solidFill>
                    <a:schemeClr val="bg1"/>
                  </a:solidFill>
                </a:rPr>
                <a:t>Yb:YAG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compressor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48630" y="2732970"/>
              <a:ext cx="990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UV for cathode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81600" y="1828800"/>
              <a:ext cx="10810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err="1" smtClean="0">
                  <a:solidFill>
                    <a:schemeClr val="bg1"/>
                  </a:solidFill>
                </a:rPr>
                <a:t>Cryo</a:t>
              </a:r>
              <a:r>
                <a:rPr lang="en-US" sz="1200" b="1" dirty="0" smtClean="0">
                  <a:solidFill>
                    <a:schemeClr val="bg1"/>
                  </a:solidFill>
                </a:rPr>
                <a:t> </a:t>
              </a:r>
              <a:r>
                <a:rPr lang="en-US" sz="1200" b="1" dirty="0" err="1" smtClean="0">
                  <a:solidFill>
                    <a:schemeClr val="bg1"/>
                  </a:solidFill>
                </a:rPr>
                <a:t>Yb:YAG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21285985">
              <a:off x="2311983" y="3328137"/>
              <a:ext cx="1029114" cy="4956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RF transmitter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21380645">
              <a:off x="1009792" y="3320671"/>
              <a:ext cx="13903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Power supplies for magnets, UHV equipment, lasers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73500" y="4266280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Linac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92243" y="4422333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RF gun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181600" y="4299574"/>
              <a:ext cx="914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Chicane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29400" y="4094595"/>
              <a:ext cx="914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chemeClr val="bg1"/>
                  </a:solidFill>
                </a:rPr>
                <a:t>Interaction area for ICS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162800" y="3304401"/>
              <a:ext cx="1295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Beam dump</a:t>
              </a:r>
              <a:endParaRPr lang="en-US" sz="12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711325" y="3962400"/>
              <a:ext cx="10516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chemeClr val="bg1"/>
                  </a:solidFill>
                </a:rPr>
                <a:t>X-ray experiments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1" name="Rectangle 2"/>
          <p:cNvSpPr txBox="1">
            <a:spLocks noChangeArrowheads="1"/>
          </p:cNvSpPr>
          <p:nvPr/>
        </p:nvSpPr>
        <p:spPr bwMode="auto">
          <a:xfrm>
            <a:off x="76200" y="76200"/>
            <a:ext cx="8991600" cy="55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58" tIns="41029" rIns="82058" bIns="41029"/>
          <a:lstStyle/>
          <a:p>
            <a:pPr algn="ctr"/>
            <a:r>
              <a:rPr lang="en-US" sz="3600" b="1" dirty="0" smtClean="0">
                <a:solidFill>
                  <a:srgbClr val="990033"/>
                </a:solidFill>
                <a:latin typeface="Arial" charset="0"/>
              </a:rPr>
              <a:t>Compact X-ray Light Source (CXLS)</a:t>
            </a:r>
            <a:endParaRPr lang="en-US" sz="3600" b="1" dirty="0">
              <a:solidFill>
                <a:srgbClr val="990033"/>
              </a:solidFill>
              <a:latin typeface="Arial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5243477"/>
            <a:ext cx="4821651" cy="123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328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SFC_MIT_WB">
  <a:themeElements>
    <a:clrScheme name="">
      <a:dk1>
        <a:srgbClr val="000000"/>
      </a:dk1>
      <a:lt1>
        <a:srgbClr val="FFFFFF"/>
      </a:lt1>
      <a:dk2>
        <a:srgbClr val="000000"/>
      </a:dk2>
      <a:lt2>
        <a:srgbClr val="333333"/>
      </a:lt2>
      <a:accent1>
        <a:srgbClr val="DDDDDD"/>
      </a:accent1>
      <a:accent2>
        <a:srgbClr val="99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8A2D2D"/>
      </a:accent6>
      <a:hlink>
        <a:srgbClr val="4D4D4D"/>
      </a:hlink>
      <a:folHlink>
        <a:srgbClr val="EAEAE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stealth" w="med" len="lg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1468</Words>
  <Application>Microsoft Office PowerPoint</Application>
  <PresentationFormat>Bildschirmpräsentation (4:3)</PresentationFormat>
  <Paragraphs>380</Paragraphs>
  <Slides>31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5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31</vt:i4>
      </vt:variant>
    </vt:vector>
  </HeadingPairs>
  <TitlesOfParts>
    <vt:vector size="38" baseType="lpstr">
      <vt:lpstr>1_Office Theme</vt:lpstr>
      <vt:lpstr>Office Theme</vt:lpstr>
      <vt:lpstr>2_Office Theme</vt:lpstr>
      <vt:lpstr>3_Office Theme</vt:lpstr>
      <vt:lpstr>PSFC_MIT_WB</vt:lpstr>
      <vt:lpstr>Equation.DSMT4</vt:lpstr>
      <vt:lpstr>Equation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Toward an XFEL using coherent ICS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1.24 nm Modulation at Interaction Point (IP)</vt:lpstr>
      <vt:lpstr>PowerPoint-Präsentation</vt:lpstr>
      <vt:lpstr>PowerPoint-Präsentation</vt:lpstr>
      <vt:lpstr>PowerPoint-Präsentation</vt:lpstr>
      <vt:lpstr>PowerPoint-Präsentation</vt:lpstr>
    </vt:vector>
  </TitlesOfParts>
  <Company>MIT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wsgraves</dc:creator>
  <cp:lastModifiedBy>Ajmo Barbara</cp:lastModifiedBy>
  <cp:revision>346</cp:revision>
  <dcterms:created xsi:type="dcterms:W3CDTF">2013-02-12T05:59:46Z</dcterms:created>
  <dcterms:modified xsi:type="dcterms:W3CDTF">2015-07-20T11:06:41Z</dcterms:modified>
</cp:coreProperties>
</file>