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1" r:id="rId2"/>
    <p:sldId id="271" r:id="rId3"/>
    <p:sldId id="272" r:id="rId4"/>
    <p:sldId id="267" r:id="rId5"/>
    <p:sldId id="277" r:id="rId6"/>
  </p:sldIdLst>
  <p:sldSz cx="9144000" cy="6858000" type="screen4x3"/>
  <p:notesSz cx="6797675" cy="9928225"/>
  <p:embeddedFontLst>
    <p:embeddedFont>
      <p:font typeface="Tahoma" panose="020B0604030504040204" pitchFamily="34" charset="0"/>
      <p:regular r:id="rId9"/>
      <p:bold r:id="rId10"/>
    </p:embeddedFont>
    <p:embeddedFont>
      <p:font typeface="Calibri" panose="020F0502020204030204" pitchFamily="34" charset="0"/>
      <p:regular r:id="rId11"/>
      <p:bold r:id="rId12"/>
      <p:italic r:id="rId13"/>
      <p:boldItalic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8FB4"/>
    <a:srgbClr val="669FC6"/>
    <a:srgbClr val="C62247"/>
    <a:srgbClr val="20C89C"/>
    <a:srgbClr val="404040"/>
    <a:srgbClr val="33301F"/>
    <a:srgbClr val="8B8B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71" autoAdjust="0"/>
  </p:normalViewPr>
  <p:slideViewPr>
    <p:cSldViewPr>
      <p:cViewPr varScale="1">
        <p:scale>
          <a:sx n="98" d="100"/>
          <a:sy n="98" d="100"/>
        </p:scale>
        <p:origin x="78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DFE36B-B33A-4348-909F-6325FE96CA1E}" type="datetimeFigureOut">
              <a:rPr lang="da-DK" smtClean="0"/>
              <a:t>22-09-2015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374A14-3465-4299-9220-5DD9A3B8326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309064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C133EF-D5F2-4823-9129-E423D6216A7C}" type="datetimeFigureOut">
              <a:rPr lang="da-DK" smtClean="0"/>
              <a:t>22-09-2015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85900-38D2-48AD-A5C2-41897CFEC84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45110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a for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Flowchart: Manual Input 9"/>
          <p:cNvSpPr/>
          <p:nvPr userDrawn="1"/>
        </p:nvSpPr>
        <p:spPr>
          <a:xfrm rot="10800000">
            <a:off x="-8629" y="-8335"/>
            <a:ext cx="9180514" cy="426562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10 w 10000"/>
              <a:gd name="connsiteY0" fmla="*/ 2246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10 w 10000"/>
              <a:gd name="connsiteY4" fmla="*/ 2246 h 10000"/>
              <a:gd name="connsiteX0" fmla="*/ 10 w 10000"/>
              <a:gd name="connsiteY0" fmla="*/ 2313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10 w 10000"/>
              <a:gd name="connsiteY4" fmla="*/ 231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10" y="2313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cubicBezTo>
                  <a:pt x="3" y="7415"/>
                  <a:pt x="7" y="4898"/>
                  <a:pt x="10" y="23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00400"/>
            <a:ext cx="3181350" cy="228600"/>
          </a:xfrm>
          <a:prstGeom prst="rect">
            <a:avLst/>
          </a:prstGeom>
        </p:spPr>
      </p:pic>
      <p:pic>
        <p:nvPicPr>
          <p:cNvPr id="6" name="Picture 5" descr="TI_Danfysik_lin_50pro_081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99762"/>
            <a:ext cx="1478917" cy="27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54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nktopstilling hv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284522" y="1488930"/>
            <a:ext cx="8535950" cy="1408211"/>
          </a:xfrm>
          <a:prstGeom prst="rect">
            <a:avLst/>
          </a:prstGeom>
          <a:noFill/>
        </p:spPr>
        <p:txBody>
          <a:bodyPr wrap="square" lIns="288000" tIns="144000" rIns="252000" bIns="324000">
            <a:spAutoFit/>
          </a:bodyPr>
          <a:lstStyle>
            <a:lvl1pPr marL="342900" indent="-342900">
              <a:buClr>
                <a:srgbClr val="C6224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742950" indent="-285750">
              <a:buClr>
                <a:srgbClr val="C62247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1143000" indent="-228600">
              <a:buClr>
                <a:srgbClr val="C62247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600200" indent="-228600">
              <a:buClr>
                <a:srgbClr val="C62247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 marL="2057400" indent="-228600">
              <a:buClr>
                <a:srgbClr val="C62247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err="1" smtClean="0"/>
              <a:t>Tilføj</a:t>
            </a:r>
            <a:r>
              <a:rPr lang="en-US" dirty="0" smtClean="0"/>
              <a:t> </a:t>
            </a:r>
            <a:r>
              <a:rPr lang="en-US" dirty="0" err="1" smtClean="0"/>
              <a:t>punkt</a:t>
            </a:r>
            <a:endParaRPr lang="en-US" dirty="0" smtClean="0"/>
          </a:p>
          <a:p>
            <a:pPr lvl="1"/>
            <a:r>
              <a:rPr lang="en-US" dirty="0" smtClean="0"/>
              <a:t>2. level</a:t>
            </a:r>
          </a:p>
          <a:p>
            <a:pPr lvl="2"/>
            <a:r>
              <a:rPr lang="en-US" dirty="0" smtClean="0"/>
              <a:t>3.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85852" y="272108"/>
            <a:ext cx="6191919" cy="1224136"/>
          </a:xfrm>
          <a:prstGeom prst="rect">
            <a:avLst/>
          </a:prstGeom>
          <a:noFill/>
        </p:spPr>
        <p:txBody>
          <a:bodyPr lIns="288000" tIns="180000" rIns="252000" bIns="180000">
            <a:noAutofit/>
          </a:bodyPr>
          <a:lstStyle>
            <a:lvl1pPr marL="0" indent="0">
              <a:buNone/>
              <a:defRPr sz="3000" baseline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9144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3716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 marL="18288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err="1" smtClean="0"/>
              <a:t>Tilføj</a:t>
            </a:r>
            <a:r>
              <a:rPr lang="en-US" dirty="0" smtClean="0"/>
              <a:t> </a:t>
            </a:r>
            <a:r>
              <a:rPr lang="en-US" dirty="0" err="1" smtClean="0"/>
              <a:t>Overskrift</a:t>
            </a:r>
            <a:endParaRPr lang="en-US" dirty="0" smtClean="0"/>
          </a:p>
        </p:txBody>
      </p:sp>
      <p:pic>
        <p:nvPicPr>
          <p:cNvPr id="7" name="Picture 6" descr="TI_Danfysik_lin_50pro_081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99762"/>
            <a:ext cx="1478917" cy="27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80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nktopstilling i 2 spalter, hv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85852" y="272108"/>
            <a:ext cx="6191919" cy="1224136"/>
          </a:xfrm>
          <a:prstGeom prst="rect">
            <a:avLst/>
          </a:prstGeom>
          <a:noFill/>
        </p:spPr>
        <p:txBody>
          <a:bodyPr lIns="288000" tIns="180000" rIns="252000" bIns="180000">
            <a:noAutofit/>
          </a:bodyPr>
          <a:lstStyle>
            <a:lvl1pPr marL="0" indent="0">
              <a:buNone/>
              <a:defRPr sz="3000" baseline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9144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3716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 marL="18288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err="1" smtClean="0"/>
              <a:t>Tilføj</a:t>
            </a:r>
            <a:r>
              <a:rPr lang="en-US" dirty="0" smtClean="0"/>
              <a:t> </a:t>
            </a:r>
            <a:r>
              <a:rPr lang="en-US" dirty="0" err="1" smtClean="0"/>
              <a:t>Overskrift</a:t>
            </a:r>
            <a:endParaRPr lang="en-US" dirty="0" smtClean="0"/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284522" y="1488930"/>
            <a:ext cx="8535950" cy="1408211"/>
          </a:xfrm>
          <a:prstGeom prst="rect">
            <a:avLst/>
          </a:prstGeom>
          <a:noFill/>
        </p:spPr>
        <p:txBody>
          <a:bodyPr wrap="square" lIns="288000" tIns="144000" rIns="252000" bIns="324000" numCol="2">
            <a:spAutoFit/>
          </a:bodyPr>
          <a:lstStyle>
            <a:lvl1pPr marL="342900" indent="-342900">
              <a:buClr>
                <a:srgbClr val="C6224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742950" indent="-285750">
              <a:buClr>
                <a:srgbClr val="C62247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1143000" indent="-228600">
              <a:buClr>
                <a:srgbClr val="C62247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600200" indent="-228600">
              <a:buClr>
                <a:srgbClr val="C62247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 marL="2057400" indent="-228600">
              <a:buClr>
                <a:srgbClr val="C62247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err="1" smtClean="0"/>
              <a:t>Tilføj</a:t>
            </a:r>
            <a:r>
              <a:rPr lang="en-US" dirty="0" smtClean="0"/>
              <a:t> </a:t>
            </a:r>
            <a:r>
              <a:rPr lang="en-US" dirty="0" err="1" smtClean="0"/>
              <a:t>punkt</a:t>
            </a:r>
            <a:r>
              <a:rPr lang="en-US" dirty="0" smtClean="0"/>
              <a:t> (2 </a:t>
            </a:r>
            <a:r>
              <a:rPr lang="en-US" dirty="0" err="1" smtClean="0"/>
              <a:t>spalter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2. level</a:t>
            </a:r>
          </a:p>
          <a:p>
            <a:pPr lvl="2"/>
            <a:r>
              <a:rPr lang="en-US" dirty="0" smtClean="0"/>
              <a:t>3. level</a:t>
            </a:r>
          </a:p>
          <a:p>
            <a:pPr lvl="0"/>
            <a:r>
              <a:rPr lang="en-US" dirty="0" err="1" smtClean="0"/>
              <a:t>Tilføj</a:t>
            </a:r>
            <a:r>
              <a:rPr lang="en-US" dirty="0" smtClean="0"/>
              <a:t> </a:t>
            </a:r>
            <a:r>
              <a:rPr lang="en-US" dirty="0" err="1" smtClean="0"/>
              <a:t>punkt</a:t>
            </a:r>
            <a:endParaRPr lang="en-US" dirty="0" smtClean="0"/>
          </a:p>
          <a:p>
            <a:pPr lvl="1"/>
            <a:r>
              <a:rPr lang="en-US" dirty="0" smtClean="0"/>
              <a:t>2. level</a:t>
            </a:r>
          </a:p>
          <a:p>
            <a:pPr lvl="2"/>
            <a:r>
              <a:rPr lang="en-US" dirty="0" smtClean="0"/>
              <a:t>3. level</a:t>
            </a:r>
          </a:p>
        </p:txBody>
      </p:sp>
      <p:pic>
        <p:nvPicPr>
          <p:cNvPr id="7" name="Picture 6" descr="TI_Danfysik_lin_50pro_081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99762"/>
            <a:ext cx="1478917" cy="27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970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, hv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4" name="Picture 3" descr="TI_Danfysik_lin_50pro_081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99762"/>
            <a:ext cx="1478917" cy="27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201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a Velkom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88000" y="2880000"/>
            <a:ext cx="8531780" cy="1764000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lIns="288000" tIns="180000" rIns="252000" bIns="180000">
            <a:noAutofit/>
          </a:bodyPr>
          <a:lstStyle>
            <a:lvl1pPr marL="0" indent="0">
              <a:spcBef>
                <a:spcPts val="0"/>
              </a:spcBef>
              <a:buNone/>
              <a:defRPr sz="4600" baseline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9144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3716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 marL="18288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r>
              <a:rPr lang="da-DK" dirty="0" smtClean="0"/>
              <a:t>Tilføj titel</a:t>
            </a:r>
            <a:endParaRPr lang="da-DK" dirty="0"/>
          </a:p>
        </p:txBody>
      </p:sp>
      <p:pic>
        <p:nvPicPr>
          <p:cNvPr id="5" name="Picture 4" descr="TI_Danfysik_lin_50pro_081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99762"/>
            <a:ext cx="1478917" cy="274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a velkomst m. und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88000" y="4750804"/>
            <a:ext cx="8532000" cy="1224000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lIns="288000" tIns="180000" rIns="252000" bIns="180000">
            <a:noAutofit/>
          </a:bodyPr>
          <a:lstStyle>
            <a:lvl1pPr marL="0" indent="0">
              <a:spcBef>
                <a:spcPts val="0"/>
              </a:spcBef>
              <a:buNone/>
              <a:defRPr sz="2800" baseline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9144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3716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 marL="18288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r>
              <a:rPr lang="da-DK" dirty="0" smtClean="0"/>
              <a:t>Tilføj undertitel</a:t>
            </a:r>
            <a:endParaRPr lang="da-DK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88000" y="2880000"/>
            <a:ext cx="8531780" cy="1764000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lIns="288000" tIns="180000" rIns="252000" bIns="180000">
            <a:noAutofit/>
          </a:bodyPr>
          <a:lstStyle>
            <a:lvl1pPr marL="0" indent="0">
              <a:spcBef>
                <a:spcPts val="0"/>
              </a:spcBef>
              <a:buNone/>
              <a:defRPr sz="4600" baseline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9144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3716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 marL="18288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r>
              <a:rPr lang="da-DK" dirty="0" smtClean="0"/>
              <a:t>Tilføj titel</a:t>
            </a:r>
            <a:endParaRPr lang="da-DK" dirty="0"/>
          </a:p>
        </p:txBody>
      </p:sp>
      <p:pic>
        <p:nvPicPr>
          <p:cNvPr id="6" name="Picture 5" descr="TI_Danfysik_lin_50pro_081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99762"/>
            <a:ext cx="1478917" cy="27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503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lkomst m. 2 x und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88000" y="4750804"/>
            <a:ext cx="8532000" cy="1224000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lIns="288000" tIns="180000" rIns="252000" bIns="180000">
            <a:noAutofit/>
          </a:bodyPr>
          <a:lstStyle>
            <a:lvl1pPr marL="0" indent="0">
              <a:spcBef>
                <a:spcPts val="0"/>
              </a:spcBef>
              <a:buNone/>
              <a:defRPr sz="2800" baseline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9144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3716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 marL="18288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r>
              <a:rPr lang="da-DK" dirty="0" smtClean="0"/>
              <a:t>Tilføj undertitel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88000" y="2880000"/>
            <a:ext cx="8531780" cy="1764000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lIns="288000" tIns="144000" rIns="252000" bIns="144000">
            <a:noAutofit/>
          </a:bodyPr>
          <a:lstStyle>
            <a:lvl1pPr marL="0" indent="0">
              <a:spcBef>
                <a:spcPts val="0"/>
              </a:spcBef>
              <a:buNone/>
              <a:defRPr sz="2800" baseline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9144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3716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 marL="18288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r>
              <a:rPr lang="da-DK" dirty="0" smtClean="0"/>
              <a:t>Tilføj titel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075177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nktopsti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77771" y="271848"/>
            <a:ext cx="2342701" cy="12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284522" y="1488930"/>
            <a:ext cx="8535950" cy="1408211"/>
          </a:xfrm>
          <a:prstGeom prst="rect">
            <a:avLst/>
          </a:prstGeom>
          <a:solidFill>
            <a:schemeClr val="bg1"/>
          </a:solidFill>
        </p:spPr>
        <p:txBody>
          <a:bodyPr wrap="square" lIns="288000" tIns="144000" rIns="252000" bIns="324000">
            <a:spAutoFit/>
          </a:bodyPr>
          <a:lstStyle>
            <a:lvl1pPr marL="342900" indent="-342900">
              <a:buClr>
                <a:srgbClr val="C6224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742950" indent="-285750">
              <a:buClr>
                <a:srgbClr val="C62247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1143000" indent="-228600">
              <a:buClr>
                <a:srgbClr val="C62247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600200" indent="-228600">
              <a:buClr>
                <a:srgbClr val="C62247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 marL="2057400" indent="-228600">
              <a:buClr>
                <a:srgbClr val="C62247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err="1" smtClean="0"/>
              <a:t>Tilføj</a:t>
            </a:r>
            <a:r>
              <a:rPr lang="en-US" dirty="0" smtClean="0"/>
              <a:t> </a:t>
            </a:r>
            <a:r>
              <a:rPr lang="en-US" dirty="0" err="1" smtClean="0"/>
              <a:t>punkt</a:t>
            </a:r>
            <a:endParaRPr lang="en-US" dirty="0" smtClean="0"/>
          </a:p>
          <a:p>
            <a:pPr lvl="1"/>
            <a:r>
              <a:rPr lang="en-US" dirty="0" smtClean="0"/>
              <a:t>2. level</a:t>
            </a:r>
          </a:p>
          <a:p>
            <a:pPr lvl="2"/>
            <a:r>
              <a:rPr lang="en-US" dirty="0" smtClean="0"/>
              <a:t>3.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85852" y="272108"/>
            <a:ext cx="6191919" cy="1224136"/>
          </a:xfrm>
          <a:prstGeom prst="rect">
            <a:avLst/>
          </a:prstGeom>
          <a:solidFill>
            <a:schemeClr val="bg1"/>
          </a:solidFill>
        </p:spPr>
        <p:txBody>
          <a:bodyPr lIns="288000" tIns="180000" rIns="252000" bIns="180000">
            <a:noAutofit/>
          </a:bodyPr>
          <a:lstStyle>
            <a:lvl1pPr marL="0" indent="0">
              <a:buNone/>
              <a:defRPr sz="3000" baseline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9144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3716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 marL="18288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err="1" smtClean="0"/>
              <a:t>Tilføj</a:t>
            </a:r>
            <a:r>
              <a:rPr lang="en-US" dirty="0" smtClean="0"/>
              <a:t> </a:t>
            </a:r>
            <a:r>
              <a:rPr lang="en-US" dirty="0" err="1" smtClean="0"/>
              <a:t>Overskrift</a:t>
            </a:r>
            <a:endParaRPr lang="en-US" dirty="0" smtClean="0"/>
          </a:p>
        </p:txBody>
      </p:sp>
      <p:pic>
        <p:nvPicPr>
          <p:cNvPr id="6" name="Picture 5" descr="TI_Danfysik_lin_50pro_081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99762"/>
            <a:ext cx="1478917" cy="274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nktopstilling i 2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6477771" y="271848"/>
            <a:ext cx="2342701" cy="12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85852" y="272108"/>
            <a:ext cx="6191919" cy="1224136"/>
          </a:xfrm>
          <a:prstGeom prst="rect">
            <a:avLst/>
          </a:prstGeom>
          <a:solidFill>
            <a:schemeClr val="bg1"/>
          </a:solidFill>
        </p:spPr>
        <p:txBody>
          <a:bodyPr lIns="288000" tIns="180000" rIns="252000" bIns="180000">
            <a:noAutofit/>
          </a:bodyPr>
          <a:lstStyle>
            <a:lvl1pPr marL="0" indent="0">
              <a:buNone/>
              <a:defRPr sz="3000" baseline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9144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3716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 marL="18288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err="1" smtClean="0"/>
              <a:t>Tilføj</a:t>
            </a:r>
            <a:r>
              <a:rPr lang="en-US" dirty="0" smtClean="0"/>
              <a:t> </a:t>
            </a:r>
            <a:r>
              <a:rPr lang="en-US" dirty="0" err="1" smtClean="0"/>
              <a:t>Overskrift</a:t>
            </a:r>
            <a:endParaRPr lang="en-US" dirty="0" smtClean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284522" y="1488930"/>
            <a:ext cx="8535950" cy="1408211"/>
          </a:xfrm>
          <a:prstGeom prst="rect">
            <a:avLst/>
          </a:prstGeom>
          <a:solidFill>
            <a:schemeClr val="bg1"/>
          </a:solidFill>
        </p:spPr>
        <p:txBody>
          <a:bodyPr wrap="square" lIns="288000" tIns="144000" rIns="252000" bIns="324000" numCol="2">
            <a:spAutoFit/>
          </a:bodyPr>
          <a:lstStyle>
            <a:lvl1pPr marL="342900" indent="-342900">
              <a:buClr>
                <a:srgbClr val="C6224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742950" indent="-285750">
              <a:buClr>
                <a:srgbClr val="C62247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1143000" indent="-228600">
              <a:buClr>
                <a:srgbClr val="C62247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600200" indent="-228600">
              <a:buClr>
                <a:srgbClr val="C62247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 marL="2057400" indent="-228600">
              <a:buClr>
                <a:srgbClr val="C62247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err="1" smtClean="0"/>
              <a:t>Tilføj</a:t>
            </a:r>
            <a:r>
              <a:rPr lang="en-US" dirty="0" smtClean="0"/>
              <a:t> </a:t>
            </a:r>
            <a:r>
              <a:rPr lang="en-US" dirty="0" err="1" smtClean="0"/>
              <a:t>punkt</a:t>
            </a:r>
            <a:r>
              <a:rPr lang="en-US" dirty="0" smtClean="0"/>
              <a:t> (2 </a:t>
            </a:r>
            <a:r>
              <a:rPr lang="en-US" dirty="0" err="1" smtClean="0"/>
              <a:t>spalter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2. level</a:t>
            </a:r>
          </a:p>
          <a:p>
            <a:pPr lvl="2"/>
            <a:r>
              <a:rPr lang="en-US" dirty="0" smtClean="0"/>
              <a:t>3. level</a:t>
            </a:r>
          </a:p>
          <a:p>
            <a:pPr lvl="0"/>
            <a:r>
              <a:rPr lang="en-US" dirty="0" err="1" smtClean="0"/>
              <a:t>Tilføj</a:t>
            </a:r>
            <a:r>
              <a:rPr lang="en-US" dirty="0" smtClean="0"/>
              <a:t> </a:t>
            </a:r>
            <a:r>
              <a:rPr lang="en-US" dirty="0" err="1" smtClean="0"/>
              <a:t>punkt</a:t>
            </a:r>
            <a:endParaRPr lang="en-US" dirty="0" smtClean="0"/>
          </a:p>
          <a:p>
            <a:pPr lvl="1"/>
            <a:r>
              <a:rPr lang="en-US" dirty="0" smtClean="0"/>
              <a:t>2. level</a:t>
            </a:r>
          </a:p>
          <a:p>
            <a:pPr lvl="2"/>
            <a:r>
              <a:rPr lang="en-US" dirty="0" smtClean="0"/>
              <a:t>3. level</a:t>
            </a:r>
          </a:p>
        </p:txBody>
      </p:sp>
      <p:pic>
        <p:nvPicPr>
          <p:cNvPr id="6" name="Picture 5" descr="TI_Danfysik_lin_50pro_081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99762"/>
            <a:ext cx="1478917" cy="27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186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, temafar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1889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nktopstilling + bg 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284522" y="1488930"/>
            <a:ext cx="4647518" cy="1408211"/>
          </a:xfrm>
          <a:prstGeom prst="rect">
            <a:avLst/>
          </a:prstGeom>
          <a:noFill/>
        </p:spPr>
        <p:txBody>
          <a:bodyPr wrap="square" lIns="288000" tIns="144000" rIns="252000" bIns="324000">
            <a:spAutoFit/>
          </a:bodyPr>
          <a:lstStyle>
            <a:lvl1pPr marL="342900" indent="-342900">
              <a:buClr>
                <a:srgbClr val="C6224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742950" indent="-285750">
              <a:buClr>
                <a:srgbClr val="C62247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1143000" indent="-228600">
              <a:buClr>
                <a:srgbClr val="C62247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600200" indent="-228600">
              <a:buClr>
                <a:srgbClr val="C62247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 marL="2057400" indent="-228600">
              <a:buClr>
                <a:srgbClr val="C62247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err="1" smtClean="0"/>
              <a:t>Tilføj</a:t>
            </a:r>
            <a:r>
              <a:rPr lang="en-US" dirty="0" smtClean="0"/>
              <a:t> </a:t>
            </a:r>
            <a:r>
              <a:rPr lang="en-US" dirty="0" err="1" smtClean="0"/>
              <a:t>punkt</a:t>
            </a:r>
            <a:endParaRPr lang="en-US" dirty="0" smtClean="0"/>
          </a:p>
          <a:p>
            <a:pPr lvl="1"/>
            <a:r>
              <a:rPr lang="en-US" dirty="0" smtClean="0"/>
              <a:t>2. level</a:t>
            </a:r>
          </a:p>
          <a:p>
            <a:pPr lvl="2"/>
            <a:r>
              <a:rPr lang="en-US" dirty="0" smtClean="0"/>
              <a:t>3. level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85852" y="272108"/>
            <a:ext cx="6191919" cy="1224136"/>
          </a:xfrm>
          <a:prstGeom prst="rect">
            <a:avLst/>
          </a:prstGeom>
          <a:noFill/>
        </p:spPr>
        <p:txBody>
          <a:bodyPr lIns="288000" tIns="180000" rIns="252000" bIns="180000">
            <a:noAutofit/>
          </a:bodyPr>
          <a:lstStyle>
            <a:lvl1pPr marL="0" indent="0">
              <a:buNone/>
              <a:defRPr sz="3000" baseline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9144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3716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 marL="18288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err="1" smtClean="0"/>
              <a:t>Tilføj</a:t>
            </a:r>
            <a:r>
              <a:rPr lang="en-US" dirty="0" smtClean="0"/>
              <a:t> </a:t>
            </a:r>
            <a:r>
              <a:rPr lang="en-US" dirty="0" err="1" smtClean="0"/>
              <a:t>Overskrift</a:t>
            </a:r>
            <a:endParaRPr lang="en-US" dirty="0" smtClean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932040" y="1486324"/>
            <a:ext cx="3590571" cy="4741464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da-DK" dirty="0" smtClean="0"/>
              <a:t>Tilføj Billede</a:t>
            </a:r>
          </a:p>
          <a:p>
            <a:endParaRPr lang="da-DK" dirty="0" smtClean="0"/>
          </a:p>
          <a:p>
            <a:endParaRPr lang="da-DK" dirty="0" smtClean="0"/>
          </a:p>
          <a:p>
            <a:endParaRPr lang="da-DK" dirty="0"/>
          </a:p>
        </p:txBody>
      </p:sp>
      <p:pic>
        <p:nvPicPr>
          <p:cNvPr id="8" name="Picture 7" descr="TI_Danfysik_lin_50pro_081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99762"/>
            <a:ext cx="1478917" cy="27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312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+ bg billede, tekstfe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da-DK" dirty="0" smtClean="0"/>
              <a:t>Tilføj Billede</a:t>
            </a:r>
          </a:p>
          <a:p>
            <a:endParaRPr lang="da-DK" dirty="0" smtClean="0"/>
          </a:p>
          <a:p>
            <a:endParaRPr lang="da-DK" dirty="0" smtClean="0"/>
          </a:p>
          <a:p>
            <a:endParaRPr lang="da-DK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285428" y="4653136"/>
            <a:ext cx="4027416" cy="881162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lIns="288000" tIns="144000" rIns="252000" bIns="180000">
            <a:spAutoFit/>
          </a:bodyPr>
          <a:lstStyle>
            <a:lvl1pPr marL="0" indent="0">
              <a:buNone/>
              <a:defRPr sz="1800" baseline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9144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3716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 marL="1828800" indent="0">
              <a:buNone/>
              <a:defRPr sz="2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err="1" smtClean="0"/>
              <a:t>Tilføj</a:t>
            </a:r>
            <a:r>
              <a:rPr lang="en-US" dirty="0" smtClean="0"/>
              <a:t> </a:t>
            </a:r>
            <a:r>
              <a:rPr lang="en-US" dirty="0" err="1" smtClean="0"/>
              <a:t>citat</a:t>
            </a:r>
            <a:r>
              <a:rPr lang="en-US" dirty="0" smtClean="0"/>
              <a:t> / </a:t>
            </a:r>
            <a:r>
              <a:rPr lang="en-US" dirty="0" err="1" smtClean="0"/>
              <a:t>tekst</a:t>
            </a:r>
            <a:r>
              <a:rPr lang="en-US" dirty="0" smtClean="0"/>
              <a:t> </a:t>
            </a:r>
            <a:r>
              <a:rPr lang="en-US" dirty="0" err="1" smtClean="0"/>
              <a:t>og</a:t>
            </a:r>
            <a:r>
              <a:rPr lang="en-US" dirty="0" smtClean="0"/>
              <a:t> </a:t>
            </a:r>
            <a:r>
              <a:rPr lang="en-US" dirty="0" err="1" smtClean="0"/>
              <a:t>placér</a:t>
            </a:r>
            <a:r>
              <a:rPr lang="en-US" dirty="0" smtClean="0"/>
              <a:t> </a:t>
            </a:r>
            <a:r>
              <a:rPr lang="en-US" dirty="0" err="1" smtClean="0"/>
              <a:t>boksen</a:t>
            </a:r>
            <a:endParaRPr lang="en-US" dirty="0" smtClean="0"/>
          </a:p>
        </p:txBody>
      </p:sp>
      <p:pic>
        <p:nvPicPr>
          <p:cNvPr id="6" name="Picture 5" descr="TI_Danfysik_lin_50pro_081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99762"/>
            <a:ext cx="1478917" cy="27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377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 descr="TI_Danfysik_lin_50pro_0812.pn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99762"/>
            <a:ext cx="1478917" cy="2744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49" r:id="rId2"/>
    <p:sldLayoutId id="2147483670" r:id="rId3"/>
    <p:sldLayoutId id="2147483675" r:id="rId4"/>
    <p:sldLayoutId id="2147483651" r:id="rId5"/>
    <p:sldLayoutId id="2147483689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>
              <a:lumMod val="8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>
              <a:lumMod val="8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>
              <a:lumMod val="8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>
              <a:lumMod val="8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>
              <a:lumMod val="8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23528" y="4725144"/>
            <a:ext cx="8532000" cy="1224000"/>
          </a:xfrm>
        </p:spPr>
        <p:txBody>
          <a:bodyPr/>
          <a:lstStyle/>
          <a:p>
            <a:r>
              <a:rPr lang="da-DK" dirty="0" smtClean="0"/>
              <a:t>Danfysik </a:t>
            </a:r>
            <a:r>
              <a:rPr lang="da-DK" dirty="0" err="1" smtClean="0"/>
              <a:t>proposal</a:t>
            </a:r>
            <a:endParaRPr lang="da-DK" dirty="0" smtClean="0"/>
          </a:p>
          <a:p>
            <a:r>
              <a:rPr lang="da-DK" dirty="0" smtClean="0"/>
              <a:t>Nils Hauge </a:t>
            </a:r>
            <a:r>
              <a:rPr lang="da-DK" dirty="0" smtClean="0"/>
              <a:t>23/9-2015 </a:t>
            </a:r>
            <a:endParaRPr lang="da-D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a-DK" dirty="0" smtClean="0"/>
              <a:t>Heidelberg </a:t>
            </a:r>
            <a:r>
              <a:rPr lang="da-DK" dirty="0" err="1" smtClean="0"/>
              <a:t>Solenoid</a:t>
            </a:r>
            <a:r>
              <a:rPr lang="da-DK" dirty="0" smtClean="0"/>
              <a:t> </a:t>
            </a:r>
            <a:r>
              <a:rPr lang="da-DK" dirty="0" smtClean="0"/>
              <a:t>Magnet for </a:t>
            </a:r>
            <a:r>
              <a:rPr lang="da-DK" dirty="0" smtClean="0"/>
              <a:t>Mu3e Experiment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575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84522" y="1488930"/>
            <a:ext cx="3639406" cy="1900654"/>
          </a:xfrm>
        </p:spPr>
        <p:txBody>
          <a:bodyPr/>
          <a:lstStyle/>
          <a:p>
            <a:r>
              <a:rPr lang="da-DK" sz="1600" dirty="0" err="1" smtClean="0"/>
              <a:t>Octogonal</a:t>
            </a:r>
            <a:r>
              <a:rPr lang="da-DK" sz="1600" dirty="0" smtClean="0"/>
              <a:t> Return </a:t>
            </a:r>
            <a:r>
              <a:rPr lang="da-DK" sz="1600" dirty="0" err="1" smtClean="0"/>
              <a:t>Yoke</a:t>
            </a:r>
            <a:endParaRPr lang="da-DK" sz="1600" dirty="0" smtClean="0"/>
          </a:p>
          <a:p>
            <a:r>
              <a:rPr lang="da-DK" sz="1600" dirty="0" smtClean="0"/>
              <a:t>Split End </a:t>
            </a:r>
            <a:r>
              <a:rPr lang="da-DK" sz="1600" dirty="0" err="1" smtClean="0"/>
              <a:t>Plates</a:t>
            </a:r>
            <a:r>
              <a:rPr lang="da-DK" sz="1600" dirty="0" smtClean="0"/>
              <a:t> with holes</a:t>
            </a:r>
          </a:p>
          <a:p>
            <a:r>
              <a:rPr lang="da-DK" sz="1600" dirty="0" smtClean="0"/>
              <a:t>Main </a:t>
            </a:r>
            <a:r>
              <a:rPr lang="da-DK" sz="1600" dirty="0" err="1" smtClean="0"/>
              <a:t>Coil</a:t>
            </a:r>
            <a:r>
              <a:rPr lang="da-DK" sz="1600" dirty="0" smtClean="0"/>
              <a:t> in 5 </a:t>
            </a:r>
            <a:r>
              <a:rPr lang="da-DK" sz="1600" dirty="0" err="1" smtClean="0"/>
              <a:t>S</a:t>
            </a:r>
            <a:r>
              <a:rPr lang="da-DK" sz="1600" dirty="0" err="1" smtClean="0"/>
              <a:t>ubcoils</a:t>
            </a:r>
            <a:endParaRPr lang="da-DK" sz="1400" dirty="0"/>
          </a:p>
          <a:p>
            <a:r>
              <a:rPr lang="da-DK" sz="1600" dirty="0" err="1" smtClean="0"/>
              <a:t>Shim</a:t>
            </a:r>
            <a:r>
              <a:rPr lang="da-DK" sz="1600" dirty="0" smtClean="0"/>
              <a:t> </a:t>
            </a:r>
            <a:r>
              <a:rPr lang="da-DK" sz="1600" dirty="0" err="1" smtClean="0"/>
              <a:t>Coils</a:t>
            </a:r>
            <a:r>
              <a:rPr lang="da-DK" sz="1600" dirty="0" smtClean="0"/>
              <a:t> at </a:t>
            </a:r>
            <a:r>
              <a:rPr lang="da-DK" sz="1600" dirty="0" err="1" smtClean="0"/>
              <a:t>each</a:t>
            </a:r>
            <a:r>
              <a:rPr lang="da-DK" sz="1600" dirty="0" smtClean="0"/>
              <a:t> end</a:t>
            </a:r>
          </a:p>
          <a:p>
            <a:pPr marL="0" indent="0">
              <a:buNone/>
            </a:pPr>
            <a:endParaRPr lang="da-DK" sz="1600" dirty="0" smtClean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a-DK" dirty="0" smtClean="0"/>
              <a:t>Heidelberg SC </a:t>
            </a:r>
            <a:r>
              <a:rPr lang="da-DK" dirty="0" err="1" smtClean="0"/>
              <a:t>Solenoid</a:t>
            </a:r>
            <a:r>
              <a:rPr lang="da-DK" dirty="0" smtClean="0"/>
              <a:t> Magnet</a:t>
            </a:r>
            <a:endParaRPr lang="da-DK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19429"/>
          <a:stretch/>
        </p:blipFill>
        <p:spPr>
          <a:xfrm>
            <a:off x="4322976" y="4168606"/>
            <a:ext cx="3757111" cy="22847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r="18641"/>
          <a:stretch/>
        </p:blipFill>
        <p:spPr>
          <a:xfrm>
            <a:off x="3923928" y="1653440"/>
            <a:ext cx="4176464" cy="25151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r="19900"/>
          <a:stretch/>
        </p:blipFill>
        <p:spPr>
          <a:xfrm>
            <a:off x="410113" y="4325802"/>
            <a:ext cx="3879416" cy="2372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45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84521" y="1488930"/>
            <a:ext cx="4431495" cy="1605188"/>
          </a:xfrm>
        </p:spPr>
        <p:txBody>
          <a:bodyPr/>
          <a:lstStyle/>
          <a:p>
            <a:r>
              <a:rPr lang="da-DK" sz="1600" dirty="0" smtClean="0"/>
              <a:t>Main </a:t>
            </a:r>
            <a:r>
              <a:rPr lang="da-DK" sz="1600" dirty="0" err="1" smtClean="0"/>
              <a:t>Coil</a:t>
            </a:r>
            <a:r>
              <a:rPr lang="da-DK" sz="1600" dirty="0" smtClean="0"/>
              <a:t> </a:t>
            </a:r>
            <a:r>
              <a:rPr lang="da-DK" sz="1600" dirty="0" err="1" smtClean="0"/>
              <a:t>wound</a:t>
            </a:r>
            <a:r>
              <a:rPr lang="da-DK" sz="1600" dirty="0" smtClean="0"/>
              <a:t> with dia0.6mm wire</a:t>
            </a:r>
          </a:p>
          <a:p>
            <a:r>
              <a:rPr lang="da-DK" sz="1600" dirty="0" err="1" smtClean="0"/>
              <a:t>Shim</a:t>
            </a:r>
            <a:r>
              <a:rPr lang="da-DK" sz="1600" dirty="0" smtClean="0"/>
              <a:t> </a:t>
            </a:r>
            <a:r>
              <a:rPr lang="da-DK" sz="1600" dirty="0" err="1" smtClean="0"/>
              <a:t>Coil</a:t>
            </a:r>
            <a:r>
              <a:rPr lang="da-DK" sz="1600" dirty="0" smtClean="0"/>
              <a:t> </a:t>
            </a:r>
            <a:r>
              <a:rPr lang="da-DK" sz="1600" dirty="0" err="1" smtClean="0"/>
              <a:t>wound</a:t>
            </a:r>
            <a:r>
              <a:rPr lang="da-DK" sz="1600" dirty="0" smtClean="0"/>
              <a:t> with dia0.7mm wire</a:t>
            </a:r>
          </a:p>
          <a:p>
            <a:r>
              <a:rPr lang="da-DK" sz="1600" dirty="0" smtClean="0"/>
              <a:t>Optimum Load Line </a:t>
            </a:r>
            <a:r>
              <a:rPr lang="da-DK" sz="1600" dirty="0" err="1" smtClean="0"/>
              <a:t>levels</a:t>
            </a:r>
            <a:endParaRPr lang="da-DK" sz="1600" dirty="0" smtClean="0"/>
          </a:p>
          <a:p>
            <a:r>
              <a:rPr lang="da-DK" sz="1600" dirty="0" smtClean="0"/>
              <a:t>Wire F24-6.5, Formvar </a:t>
            </a:r>
            <a:r>
              <a:rPr lang="da-DK" sz="1600" dirty="0" err="1" smtClean="0"/>
              <a:t>enamelled</a:t>
            </a:r>
            <a:endParaRPr lang="da-DK" sz="1600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a-DK" dirty="0"/>
              <a:t>Heidelberg SC </a:t>
            </a:r>
            <a:r>
              <a:rPr lang="da-DK" dirty="0" err="1"/>
              <a:t>Solenoid</a:t>
            </a:r>
            <a:r>
              <a:rPr lang="da-DK" dirty="0"/>
              <a:t> Magnet</a:t>
            </a:r>
          </a:p>
          <a:p>
            <a:endParaRPr lang="da-DK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0592" r="29546"/>
          <a:stretch/>
        </p:blipFill>
        <p:spPr>
          <a:xfrm>
            <a:off x="5508104" y="1488930"/>
            <a:ext cx="3096344" cy="53690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385" y="3094118"/>
            <a:ext cx="4992769" cy="32631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8263" y="2291524"/>
            <a:ext cx="654891" cy="67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165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84522" y="1488930"/>
            <a:ext cx="5727638" cy="1555944"/>
          </a:xfrm>
        </p:spPr>
        <p:txBody>
          <a:bodyPr/>
          <a:lstStyle/>
          <a:p>
            <a:r>
              <a:rPr lang="da-DK" sz="1600" dirty="0" err="1" smtClean="0"/>
              <a:t>Homogeneity</a:t>
            </a:r>
            <a:r>
              <a:rPr lang="da-DK" sz="1600" dirty="0" smtClean="0"/>
              <a:t> &lt;0.2% on axis, z=650, Bz0 = 1T</a:t>
            </a:r>
          </a:p>
          <a:p>
            <a:r>
              <a:rPr lang="da-DK" sz="1600" dirty="0" smtClean="0"/>
              <a:t>Maxima at Z=0</a:t>
            </a:r>
          </a:p>
          <a:p>
            <a:r>
              <a:rPr lang="da-DK" sz="1600" dirty="0" smtClean="0"/>
              <a:t>Local Maxima at Z=300</a:t>
            </a:r>
            <a:endParaRPr lang="da-DK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a-DK" dirty="0"/>
              <a:t>Heidelberg SC </a:t>
            </a:r>
            <a:r>
              <a:rPr lang="da-DK" dirty="0" err="1"/>
              <a:t>Solenoid</a:t>
            </a:r>
            <a:r>
              <a:rPr lang="da-DK" dirty="0"/>
              <a:t> Magnet</a:t>
            </a:r>
          </a:p>
          <a:p>
            <a:endParaRPr lang="da-DK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4950" y="2713066"/>
            <a:ext cx="6145696" cy="3790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629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84522" y="1488930"/>
            <a:ext cx="5295590" cy="1014257"/>
          </a:xfrm>
        </p:spPr>
        <p:txBody>
          <a:bodyPr/>
          <a:lstStyle/>
          <a:p>
            <a:r>
              <a:rPr lang="da-DK" sz="1600" dirty="0" err="1" smtClean="0"/>
              <a:t>Homogeneity</a:t>
            </a:r>
            <a:r>
              <a:rPr lang="da-DK" sz="1600" dirty="0" smtClean="0"/>
              <a:t> &lt;3.3% up to (R,Z) = (350,1000)</a:t>
            </a:r>
          </a:p>
          <a:p>
            <a:pPr marL="0" indent="0">
              <a:buNone/>
            </a:pPr>
            <a:r>
              <a:rPr lang="da-DK" sz="1600" dirty="0" smtClean="0"/>
              <a:t>Bz(0,0) = 1T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a-DK" dirty="0"/>
              <a:t>Heidelberg SC </a:t>
            </a:r>
            <a:r>
              <a:rPr lang="da-DK" dirty="0" err="1"/>
              <a:t>Solenoid</a:t>
            </a:r>
            <a:r>
              <a:rPr lang="da-DK" dirty="0"/>
              <a:t> Magnet</a:t>
            </a:r>
          </a:p>
          <a:p>
            <a:endParaRPr lang="da-DK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18666"/>
          <a:stretch/>
        </p:blipFill>
        <p:spPr>
          <a:xfrm>
            <a:off x="1043608" y="3068960"/>
            <a:ext cx="5976664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351875"/>
      </p:ext>
    </p:extLst>
  </p:cSld>
  <p:clrMapOvr>
    <a:masterClrMapping/>
  </p:clrMapOvr>
</p:sld>
</file>

<file path=ppt/theme/theme1.xml><?xml version="1.0" encoding="utf-8"?>
<a:theme xmlns:a="http://schemas.openxmlformats.org/drawingml/2006/main" name="Skabelon_PP_teknologisk_v3_dva_klint_trans_b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knologisk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3870</TotalTime>
  <Words>102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Tahoma</vt:lpstr>
      <vt:lpstr>Arial</vt:lpstr>
      <vt:lpstr>Wingdings</vt:lpstr>
      <vt:lpstr>Calibri</vt:lpstr>
      <vt:lpstr>Skabelon_PP_teknologisk_v3_dva_klint_trans_bg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Acker</dc:creator>
  <cp:lastModifiedBy>Nils Hauge</cp:lastModifiedBy>
  <cp:revision>365</cp:revision>
  <cp:lastPrinted>2015-09-22T12:37:08Z</cp:lastPrinted>
  <dcterms:created xsi:type="dcterms:W3CDTF">2012-03-13T12:18:54Z</dcterms:created>
  <dcterms:modified xsi:type="dcterms:W3CDTF">2015-09-22T12:37:51Z</dcterms:modified>
</cp:coreProperties>
</file>