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8" r:id="rId3"/>
    <p:sldId id="309" r:id="rId4"/>
    <p:sldId id="316" r:id="rId5"/>
    <p:sldId id="317" r:id="rId6"/>
    <p:sldId id="334" r:id="rId7"/>
    <p:sldId id="335" r:id="rId8"/>
    <p:sldId id="338" r:id="rId9"/>
    <p:sldId id="323" r:id="rId10"/>
    <p:sldId id="339" r:id="rId11"/>
    <p:sldId id="336" r:id="rId12"/>
    <p:sldId id="337" r:id="rId13"/>
    <p:sldId id="325" r:id="rId14"/>
    <p:sldId id="300" r:id="rId15"/>
    <p:sldId id="333" r:id="rId16"/>
    <p:sldId id="303" r:id="rId17"/>
    <p:sldId id="304" r:id="rId18"/>
    <p:sldId id="305" r:id="rId19"/>
    <p:sldId id="306" r:id="rId20"/>
  </p:sldIdLst>
  <p:sldSz cx="9144000" cy="6858000" type="screen4x3"/>
  <p:notesSz cx="6731000" cy="9867900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192">
          <p15:clr>
            <a:srgbClr val="A4A3A4"/>
          </p15:clr>
        </p15:guide>
        <p15:guide id="3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7BED"/>
    <a:srgbClr val="7BA1ED"/>
    <a:srgbClr val="FFFFFF"/>
    <a:srgbClr val="92D050"/>
    <a:srgbClr val="CCFF99"/>
    <a:srgbClr val="FFC000"/>
    <a:srgbClr val="FF5050"/>
    <a:srgbClr val="683400"/>
    <a:srgbClr val="CC6600"/>
    <a:srgbClr val="FF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9" autoAdjust="0"/>
    <p:restoredTop sz="94361" autoAdjust="0"/>
  </p:normalViewPr>
  <p:slideViewPr>
    <p:cSldViewPr>
      <p:cViewPr varScale="1">
        <p:scale>
          <a:sx n="127" d="100"/>
          <a:sy n="127" d="100"/>
        </p:scale>
        <p:origin x="-444" y="-96"/>
      </p:cViewPr>
      <p:guideLst>
        <p:guide orient="horz" pos="2160"/>
        <p:guide pos="19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14" y="-62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78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defTabSz="947590">
              <a:defRPr sz="1200" baseline="300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7" y="1"/>
            <a:ext cx="29178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algn="r" defTabSz="947590">
              <a:defRPr sz="1200" baseline="300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90"/>
            <a:ext cx="29178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defTabSz="947590">
              <a:defRPr sz="1200" baseline="300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7" y="9374190"/>
            <a:ext cx="29178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algn="r" defTabSz="947590">
              <a:defRPr sz="1200" baseline="30000" smtClean="0"/>
            </a:lvl1pPr>
          </a:lstStyle>
          <a:p>
            <a:pPr>
              <a:defRPr/>
            </a:pPr>
            <a:fld id="{6D51ED93-8BE1-48FA-A33A-B6A5C7EBBF1E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7543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78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defTabSz="947590">
              <a:defRPr sz="1200" baseline="300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7" y="1"/>
            <a:ext cx="29178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>
            <a:lvl1pPr algn="r" defTabSz="947590">
              <a:defRPr sz="1200" baseline="300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41363"/>
            <a:ext cx="4929187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6" y="4687889"/>
            <a:ext cx="4933950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31" tIns="47415" rIns="94831" bIns="47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90"/>
            <a:ext cx="29178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defTabSz="947590">
              <a:defRPr sz="1200" baseline="300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7" y="9374190"/>
            <a:ext cx="29178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31" tIns="47415" rIns="94831" bIns="47415" numCol="1" anchor="b" anchorCtr="0" compatLnSpc="1">
            <a:prstTxWarp prst="textNoShape">
              <a:avLst/>
            </a:prstTxWarp>
          </a:bodyPr>
          <a:lstStyle>
            <a:lvl1pPr algn="r" defTabSz="947590">
              <a:defRPr sz="1200" baseline="30000" smtClean="0"/>
            </a:lvl1pPr>
          </a:lstStyle>
          <a:p>
            <a:pPr>
              <a:defRPr/>
            </a:pPr>
            <a:fld id="{915691EE-1FE0-4C3C-B624-1B79746507E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03614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pitchFamily="-108" charset="-128"/>
        <a:cs typeface="ヒラギノ角ゴ Pro W3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pitchFamily="-112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3288" y="741363"/>
            <a:ext cx="4929187" cy="3698875"/>
          </a:xfrm>
          <a:ln/>
        </p:spPr>
      </p:sp>
      <p:sp>
        <p:nvSpPr>
          <p:cNvPr id="348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348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59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833" indent="-285706" defTabSz="94759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2821" indent="-228564" defTabSz="94759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599950" indent="-228564" defTabSz="94759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077" indent="-228564" defTabSz="94759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206" indent="-228564" defTabSz="9475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335" indent="-228564" defTabSz="9475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8462" indent="-228564" defTabSz="9475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5590" indent="-228564" defTabSz="9475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fld id="{D07D0614-FE1F-42E1-AD28-47E4A8E70036}" type="slidenum">
              <a:rPr lang="de-DE" altLang="de-DE" sz="1200"/>
              <a:pPr/>
              <a:t>4</a:t>
            </a:fld>
            <a:endParaRPr lang="de-DE" altLang="de-DE" sz="1200"/>
          </a:p>
        </p:txBody>
      </p:sp>
    </p:spTree>
    <p:extLst>
      <p:ext uri="{BB962C8B-B14F-4D97-AF65-F5344CB8AC3E}">
        <p14:creationId xmlns:p14="http://schemas.microsoft.com/office/powerpoint/2010/main" val="592675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691EE-1FE0-4C3C-B624-1B79746507EA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6032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691EE-1FE0-4C3C-B624-1B79746507EA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874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algn="ctr">
            <a:solidFill>
              <a:srgbClr val="B3D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pic>
        <p:nvPicPr>
          <p:cNvPr id="6" name="Bild 15" descr="Titelb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7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r" eaLnBrk="1" hangingPunct="1">
              <a:defRPr/>
            </a:pPr>
            <a:r>
              <a:rPr lang="de-DE" b="1" smtClean="0">
                <a:solidFill>
                  <a:srgbClr val="606060"/>
                </a:solidFill>
                <a:latin typeface="Arial Narrow" pitchFamily="34" charset="0"/>
              </a:rPr>
              <a:t>Wir schaffen Wissen – heute für morgen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ea typeface="+mn-ea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cxnSp>
        <p:nvCxnSpPr>
          <p:cNvPr id="14" name="Gerade Verbindung 25"/>
          <p:cNvCxnSpPr>
            <a:cxnSpLocks noChangeShapeType="1"/>
          </p:cNvCxnSpPr>
          <p:nvPr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Bild 24" descr="PSI-Logo_narrow_40k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2463" y="-1676400"/>
            <a:ext cx="30146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de-DE" dirty="0"/>
              <a:t>Master-</a:t>
            </a:r>
            <a:r>
              <a:rPr lang="de-DE" dirty="0" smtClean="0"/>
              <a:t>Untertitelformat </a:t>
            </a:r>
            <a:r>
              <a:rPr lang="de-DE" dirty="0"/>
              <a:t>bearbeiten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858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</p:spTree>
    <p:extLst>
      <p:ext uri="{BB962C8B-B14F-4D97-AF65-F5344CB8AC3E}">
        <p14:creationId xmlns:p14="http://schemas.microsoft.com/office/powerpoint/2010/main" val="263293126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pic>
        <p:nvPicPr>
          <p:cNvPr id="5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7272480" cy="476688"/>
          </a:xfrm>
        </p:spPr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r>
              <a:rPr lang="en-GB" noProof="0" dirty="0" err="1" smtClean="0"/>
              <a:t>Mastertitelformat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z="800">
                <a:latin typeface="Arial Narrow" charset="0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8813829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pic>
        <p:nvPicPr>
          <p:cNvPr id="3" name="Bild 13" descr="Schlussb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8" descr="PSI-Logo_narrow_30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z="800">
                <a:latin typeface="Arial Narrow" charset="0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D2C8E89-61C7-4E0A-974B-B56956A1B7F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7976979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dirty="0" err="1" smtClean="0"/>
              <a:t>Mastertextformat</a:t>
            </a:r>
            <a:r>
              <a:rPr lang="en-GB" altLang="de-DE" dirty="0" smtClean="0"/>
              <a:t> </a:t>
            </a:r>
            <a:r>
              <a:rPr lang="en-GB" altLang="de-DE" dirty="0" err="1" smtClean="0"/>
              <a:t>bearbeiten</a:t>
            </a:r>
            <a:endParaRPr lang="en-GB" altLang="de-DE" dirty="0" smtClean="0"/>
          </a:p>
          <a:p>
            <a:pPr lvl="1"/>
            <a:r>
              <a:rPr lang="en-GB" altLang="de-DE" dirty="0" err="1" smtClean="0"/>
              <a:t>Zweite</a:t>
            </a:r>
            <a:r>
              <a:rPr lang="en-GB" altLang="de-DE" dirty="0" smtClean="0"/>
              <a:t> </a:t>
            </a:r>
            <a:r>
              <a:rPr lang="en-GB" altLang="de-DE" dirty="0" err="1" smtClean="0"/>
              <a:t>Ebene</a:t>
            </a:r>
            <a:endParaRPr lang="en-GB" altLang="de-DE" dirty="0" smtClean="0"/>
          </a:p>
          <a:p>
            <a:pPr lvl="4"/>
            <a:r>
              <a:rPr lang="en-GB" altLang="de-DE" dirty="0" err="1" smtClean="0"/>
              <a:t>Dritte</a:t>
            </a:r>
            <a:r>
              <a:rPr lang="en-GB" altLang="de-DE" dirty="0" smtClean="0"/>
              <a:t> </a:t>
            </a:r>
            <a:r>
              <a:rPr lang="en-GB" altLang="de-DE" dirty="0" err="1" smtClean="0"/>
              <a:t>Ebene</a:t>
            </a:r>
            <a:endParaRPr lang="en-GB" altLang="de-DE" dirty="0" smtClean="0"/>
          </a:p>
          <a:p>
            <a:pPr lvl="3"/>
            <a:r>
              <a:rPr lang="en-GB" altLang="de-DE" dirty="0" err="1" smtClean="0"/>
              <a:t>Vierte</a:t>
            </a:r>
            <a:r>
              <a:rPr lang="en-GB" altLang="de-DE" dirty="0" smtClean="0"/>
              <a:t> </a:t>
            </a:r>
            <a:r>
              <a:rPr lang="en-GB" altLang="de-DE" dirty="0" err="1" smtClean="0"/>
              <a:t>Ebene</a:t>
            </a:r>
            <a:endParaRPr lang="en-GB" altLang="de-DE" dirty="0" smtClean="0"/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Mastertitelformat bearbeiten</a:t>
            </a: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029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84188" y="6661150"/>
            <a:ext cx="9144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latin typeface="Arial Narrow" charset="0"/>
              </a:defRPr>
            </a:lvl1pPr>
          </a:lstStyle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3810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 Narrow" charset="0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charset="0"/>
              </a:defRPr>
            </a:lvl1pPr>
          </a:lstStyle>
          <a:p>
            <a:pPr>
              <a:defRPr/>
            </a:pPr>
            <a:fld id="{43F4A9B3-7F8C-4953-BAFB-500AE9454826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33" name="Bild 14" descr="PSI-Logo_narrow_30k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ußzeilenplatzhalter 4"/>
          <p:cNvSpPr txBox="1">
            <a:spLocks/>
          </p:cNvSpPr>
          <p:nvPr userDrawn="1"/>
        </p:nvSpPr>
        <p:spPr>
          <a:xfrm>
            <a:off x="3152775" y="6661150"/>
            <a:ext cx="3074988" cy="196850"/>
          </a:xfrm>
          <a:prstGeom prst="rect">
            <a:avLst/>
          </a:prstGeom>
        </p:spPr>
        <p:txBody>
          <a:bodyPr lIns="0" tIns="0" rIns="0" bIns="0"/>
          <a:lstStyle>
            <a:defPPr>
              <a:defRPr lang="de-CH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 Narrow" charset="0"/>
                <a:ea typeface="ヒラギノ角ゴ Pro W3" charset="-128"/>
                <a:cs typeface="ヒラギノ角ゴ Pro W3" charset="-128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9pPr>
          </a:lstStyle>
          <a:p>
            <a:pPr algn="ctr">
              <a:defRPr/>
            </a:pPr>
            <a:r>
              <a:rPr lang="en-GB" noProof="0" dirty="0" smtClean="0"/>
              <a:t>S. Forss / Division</a:t>
            </a:r>
            <a:r>
              <a:rPr lang="en-GB" baseline="0" noProof="0" dirty="0" smtClean="0"/>
              <a:t> Technical Co-ordination</a:t>
            </a:r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</p:sldLayoutIdLst>
  <p:transition spd="med">
    <p:blinds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/>
          <a:ea typeface="ヒラギノ角ゴ Pro W3" pitchFamily="-108" charset="-128"/>
          <a:cs typeface="Arial Narrow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Arial Narrow"/>
          <a:ea typeface="ヒラギノ角ゴ Pro W3" pitchFamily="-108" charset="-128"/>
          <a:cs typeface="Arial Narrow"/>
        </a:defRPr>
      </a:lvl1pPr>
      <a:lvl2pPr marL="179388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Lucida Grande" charset="0"/>
        <a:buChar char="•"/>
        <a:defRPr sz="1700">
          <a:solidFill>
            <a:schemeClr val="tx1"/>
          </a:solidFill>
          <a:latin typeface="Arial Narrow"/>
          <a:ea typeface="ヒラギノ角ゴ Pro W3" charset="-128"/>
          <a:cs typeface="Arial Narrow"/>
        </a:defRPr>
      </a:lvl2pPr>
      <a:lvl3pPr marL="179388" indent="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Times" charset="0"/>
        <a:buChar char="–"/>
        <a:defRPr sz="1700">
          <a:solidFill>
            <a:schemeClr val="tx1"/>
          </a:solidFill>
          <a:latin typeface="+mn-lt"/>
          <a:ea typeface="ヒラギノ角ゴ Pro W3" charset="-128"/>
          <a:cs typeface="ＭＳ Ｐゴシック" charset="-128"/>
        </a:defRPr>
      </a:lvl3pPr>
      <a:lvl4pPr marL="627063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Arial Narrow"/>
          <a:ea typeface="ヒラギノ角ゴ Pro W3" charset="-128"/>
          <a:cs typeface="Arial Narrow"/>
        </a:defRPr>
      </a:lvl4pPr>
      <a:lvl5pPr marL="358775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Arial Narrow"/>
          <a:ea typeface="ヒラギノ角ゴ Pro W3" pitchFamily="-112" charset="-128"/>
          <a:cs typeface="Arial Narrow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20.png"/><Relationship Id="rId4" Type="http://schemas.microsoft.com/office/2007/relationships/hdphoto" Target="../media/hdphoto3.wdp"/><Relationship Id="rId9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microsoft.com/office/2007/relationships/hdphoto" Target="../media/hdphoto7.wdp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3"/>
          <p:cNvSpPr>
            <a:spLocks noGrp="1"/>
          </p:cNvSpPr>
          <p:nvPr>
            <p:ph type="ctrTitle"/>
          </p:nvPr>
        </p:nvSpPr>
        <p:spPr>
          <a:xfrm>
            <a:off x="1905000" y="4581525"/>
            <a:ext cx="6915150" cy="360363"/>
          </a:xfrm>
        </p:spPr>
        <p:txBody>
          <a:bodyPr/>
          <a:lstStyle/>
          <a:p>
            <a:r>
              <a:rPr lang="de-DE" altLang="de-DE" sz="2300" dirty="0" smtClean="0">
                <a:latin typeface="Arial Narrow" charset="0"/>
                <a:ea typeface="ヒラギノ角ゴ Pro W3" charset="-128"/>
                <a:cs typeface="Arial" charset="0"/>
              </a:rPr>
              <a:t>Paul Scherrer Institut</a:t>
            </a:r>
          </a:p>
        </p:txBody>
      </p:sp>
      <p:sp>
        <p:nvSpPr>
          <p:cNvPr id="5123" name="Untertitel 4"/>
          <p:cNvSpPr>
            <a:spLocks/>
          </p:cNvSpPr>
          <p:nvPr/>
        </p:nvSpPr>
        <p:spPr bwMode="auto">
          <a:xfrm>
            <a:off x="1903413" y="5373688"/>
            <a:ext cx="70104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en-GB" altLang="de-DE" sz="2500" b="1" dirty="0" smtClean="0">
                <a:latin typeface="Arial Narrow" charset="0"/>
              </a:rPr>
              <a:t>Dismantling injector 1 – Status </a:t>
            </a:r>
          </a:p>
        </p:txBody>
      </p:sp>
      <p:sp>
        <p:nvSpPr>
          <p:cNvPr id="5124" name="Titel 3"/>
          <p:cNvSpPr>
            <a:spLocks/>
          </p:cNvSpPr>
          <p:nvPr/>
        </p:nvSpPr>
        <p:spPr bwMode="auto">
          <a:xfrm>
            <a:off x="1903413" y="4940300"/>
            <a:ext cx="69151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r>
              <a:rPr lang="de-DE" altLang="de-DE" sz="2300" dirty="0" smtClean="0">
                <a:latin typeface="Arial Narrow" charset="0"/>
                <a:cs typeface="Arial" charset="0"/>
              </a:rPr>
              <a:t>Sven Forss</a:t>
            </a:r>
            <a:endParaRPr lang="de-DE" altLang="de-DE" sz="2300" dirty="0">
              <a:latin typeface="Arial Narrow" charset="0"/>
              <a:cs typeface="Arial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Inj</a:t>
            </a:r>
            <a:r>
              <a:rPr lang="en-GB" dirty="0" smtClean="0"/>
              <a:t> 1 – labels 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l="1313" t="25242" r="32214" b="8423"/>
          <a:stretch/>
        </p:blipFill>
        <p:spPr>
          <a:xfrm>
            <a:off x="297645" y="1052736"/>
            <a:ext cx="8594835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7285485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Temporary</a:t>
            </a:r>
            <a:r>
              <a:rPr lang="de-CH" dirty="0" smtClean="0"/>
              <a:t> </a:t>
            </a:r>
            <a:r>
              <a:rPr lang="de-CH" dirty="0" err="1" smtClean="0"/>
              <a:t>storage</a:t>
            </a:r>
            <a:r>
              <a:rPr lang="de-CH" dirty="0" smtClean="0"/>
              <a:t> </a:t>
            </a:r>
            <a:r>
              <a:rPr lang="de-CH" dirty="0" err="1" smtClean="0"/>
              <a:t>place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00919"/>
            <a:ext cx="7920000" cy="52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1186220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Inj</a:t>
            </a:r>
            <a:r>
              <a:rPr lang="de-CH" dirty="0"/>
              <a:t> 1 – </a:t>
            </a:r>
            <a:r>
              <a:rPr lang="de-CH" dirty="0" err="1" smtClean="0"/>
              <a:t>next</a:t>
            </a:r>
            <a:r>
              <a:rPr lang="de-CH" dirty="0" smtClean="0"/>
              <a:t> </a:t>
            </a:r>
            <a:r>
              <a:rPr lang="de-CH" dirty="0" err="1" smtClean="0"/>
              <a:t>steps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pic>
        <p:nvPicPr>
          <p:cNvPr id="1026" name="Bild 1" descr="G:\Aktivtechnik\Projekte\Rückbau Injektor 1\Fotos\DSC_49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09" r="23311" b="3905"/>
          <a:stretch>
            <a:fillRect/>
          </a:stretch>
        </p:blipFill>
        <p:spPr bwMode="auto">
          <a:xfrm>
            <a:off x="491323" y="1196752"/>
            <a:ext cx="3405932" cy="4736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r="29525"/>
          <a:stretch/>
        </p:blipFill>
        <p:spPr>
          <a:xfrm>
            <a:off x="5357396" y="1196752"/>
            <a:ext cx="2382956" cy="2726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602981" y="4365104"/>
            <a:ext cx="4073475" cy="21602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dirty="0" smtClean="0">
                <a:solidFill>
                  <a:srgbClr val="002060"/>
                </a:solidFill>
                <a:latin typeface="Arial Narrow"/>
                <a:cs typeface="Arial Narrow"/>
              </a:rPr>
              <a:t>Next steps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dirty="0" smtClean="0">
                <a:solidFill>
                  <a:srgbClr val="002060"/>
                </a:solidFill>
                <a:latin typeface="Arial Narrow"/>
                <a:cs typeface="Arial Narrow"/>
              </a:rPr>
              <a:t>Dismantling diffusion pumps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dirty="0" smtClean="0">
                <a:solidFill>
                  <a:srgbClr val="002060"/>
                </a:solidFill>
                <a:latin typeface="Arial Narrow"/>
                <a:cs typeface="Arial Narrow"/>
              </a:rPr>
              <a:t>Evaluation of </a:t>
            </a:r>
            <a:r>
              <a:rPr lang="en-GB" u="sng" dirty="0" smtClean="0">
                <a:solidFill>
                  <a:srgbClr val="002060"/>
                </a:solidFill>
                <a:latin typeface="Arial Narrow"/>
                <a:cs typeface="Arial Narrow"/>
              </a:rPr>
              <a:t>nuclide vectors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GB" dirty="0" smtClean="0">
                <a:solidFill>
                  <a:srgbClr val="002060"/>
                </a:solidFill>
                <a:latin typeface="Arial Narrow"/>
                <a:cs typeface="Arial Narrow"/>
              </a:rPr>
              <a:t>Apply for permits and approvals</a:t>
            </a:r>
          </a:p>
        </p:txBody>
      </p:sp>
    </p:spTree>
    <p:extLst>
      <p:ext uri="{BB962C8B-B14F-4D97-AF65-F5344CB8AC3E}">
        <p14:creationId xmlns:p14="http://schemas.microsoft.com/office/powerpoint/2010/main" val="319503143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process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PSI,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39552" y="998538"/>
            <a:ext cx="8248848" cy="57800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marL="268288" indent="-268288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  <a:spcAft>
                <a:spcPts val="600"/>
              </a:spcAft>
              <a:buClr>
                <a:srgbClr val="FF9933"/>
              </a:buClr>
            </a:pPr>
            <a:r>
              <a:rPr lang="en-GB" altLang="de-DE" sz="3200" b="1" dirty="0" smtClean="0">
                <a:solidFill>
                  <a:schemeClr val="accent2"/>
                </a:solidFill>
                <a:latin typeface="Arial Narrow" pitchFamily="34" charset="0"/>
              </a:rPr>
              <a:t>Main process of heavy components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de-DE" dirty="0" smtClean="0">
                <a:solidFill>
                  <a:schemeClr val="accent2"/>
                </a:solidFill>
                <a:latin typeface="Arial Narrow" pitchFamily="34" charset="0"/>
              </a:rPr>
              <a:t>Dismantling in bunker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de-DE" dirty="0" smtClean="0">
                <a:solidFill>
                  <a:schemeClr val="accent2"/>
                </a:solidFill>
                <a:latin typeface="Arial Narrow" pitchFamily="34" charset="0"/>
              </a:rPr>
              <a:t>Installing lifting lugs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de-DE" dirty="0" smtClean="0">
                <a:solidFill>
                  <a:schemeClr val="accent2"/>
                </a:solidFill>
                <a:latin typeface="Arial Narrow" pitchFamily="34" charset="0"/>
              </a:rPr>
              <a:t>Internal transfer </a:t>
            </a:r>
            <a:r>
              <a:rPr lang="en-GB" altLang="de-DE" dirty="0">
                <a:solidFill>
                  <a:schemeClr val="accent2"/>
                </a:solidFill>
                <a:latin typeface="Arial Narrow" pitchFamily="34" charset="0"/>
              </a:rPr>
              <a:t>PSI </a:t>
            </a:r>
            <a:r>
              <a:rPr lang="en-GB" altLang="de-DE" dirty="0" smtClean="0">
                <a:solidFill>
                  <a:schemeClr val="accent2"/>
                </a:solidFill>
                <a:latin typeface="Arial Narrow" pitchFamily="34" charset="0"/>
              </a:rPr>
              <a:t>(WEHA) to loading area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de-DE" dirty="0" smtClean="0">
                <a:solidFill>
                  <a:schemeClr val="accent2"/>
                </a:solidFill>
                <a:latin typeface="Arial Narrow" pitchFamily="34" charset="0"/>
              </a:rPr>
              <a:t>Loading, positioning on truck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de-DE" b="1" dirty="0" err="1" smtClean="0">
                <a:solidFill>
                  <a:schemeClr val="accent2"/>
                </a:solidFill>
                <a:latin typeface="Arial Narrow" pitchFamily="34" charset="0"/>
              </a:rPr>
              <a:t>Meassuring</a:t>
            </a:r>
            <a:r>
              <a:rPr lang="en-GB" altLang="de-DE" b="1" dirty="0" smtClean="0">
                <a:solidFill>
                  <a:schemeClr val="accent2"/>
                </a:solidFill>
                <a:latin typeface="Arial Narrow" pitchFamily="34" charset="0"/>
              </a:rPr>
              <a:t> </a:t>
            </a:r>
            <a:r>
              <a:rPr lang="en-GB" altLang="de-DE" b="1" dirty="0" err="1" smtClean="0">
                <a:solidFill>
                  <a:schemeClr val="accent2"/>
                </a:solidFill>
                <a:latin typeface="Arial Narrow" pitchFamily="34" charset="0"/>
              </a:rPr>
              <a:t>doserate</a:t>
            </a:r>
            <a:r>
              <a:rPr lang="en-GB" altLang="de-DE" b="1" dirty="0" smtClean="0">
                <a:solidFill>
                  <a:schemeClr val="accent2"/>
                </a:solidFill>
                <a:latin typeface="Arial Narrow" pitchFamily="34" charset="0"/>
              </a:rPr>
              <a:t> and contamination </a:t>
            </a:r>
            <a:r>
              <a:rPr lang="en-GB" altLang="de-DE" dirty="0" smtClean="0">
                <a:solidFill>
                  <a:schemeClr val="accent2"/>
                </a:solidFill>
                <a:latin typeface="Arial Narrow" pitchFamily="34" charset="0"/>
                <a:sym typeface="Wingdings" panose="05000000000000000000" pitchFamily="2" charset="2"/>
              </a:rPr>
              <a:t> labelling and protocol by PSI radiation safety group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de-DE" dirty="0">
                <a:solidFill>
                  <a:schemeClr val="accent2"/>
                </a:solidFill>
                <a:latin typeface="Arial Narrow" pitchFamily="34" charset="0"/>
                <a:sym typeface="Wingdings" panose="05000000000000000000" pitchFamily="2" charset="2"/>
              </a:rPr>
              <a:t>Installing </a:t>
            </a:r>
            <a:r>
              <a:rPr lang="en-GB" altLang="de-DE" dirty="0" smtClean="0">
                <a:solidFill>
                  <a:schemeClr val="accent2"/>
                </a:solidFill>
                <a:latin typeface="Arial Narrow" pitchFamily="34" charset="0"/>
                <a:sym typeface="Wingdings" panose="05000000000000000000" pitchFamily="2" charset="2"/>
              </a:rPr>
              <a:t>supports (</a:t>
            </a:r>
            <a:r>
              <a:rPr lang="en-GB" altLang="de-DE" dirty="0">
                <a:solidFill>
                  <a:schemeClr val="accent2"/>
                </a:solidFill>
                <a:latin typeface="Arial Narrow" pitchFamily="34" charset="0"/>
                <a:sym typeface="Wingdings" panose="05000000000000000000" pitchFamily="2" charset="2"/>
              </a:rPr>
              <a:t>vibration) </a:t>
            </a:r>
            <a:r>
              <a:rPr lang="en-GB" altLang="de-DE" dirty="0" smtClean="0">
                <a:solidFill>
                  <a:schemeClr val="accent2"/>
                </a:solidFill>
                <a:latin typeface="Arial Narrow" pitchFamily="34" charset="0"/>
                <a:sym typeface="Wingdings" panose="05000000000000000000" pitchFamily="2" charset="2"/>
              </a:rPr>
              <a:t>and packaging in foils / welding of foil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de-DE" dirty="0" smtClean="0">
                <a:solidFill>
                  <a:schemeClr val="accent2"/>
                </a:solidFill>
                <a:latin typeface="Arial Narrow" pitchFamily="34" charset="0"/>
                <a:sym typeface="Wingdings" panose="05000000000000000000" pitchFamily="2" charset="2"/>
              </a:rPr>
              <a:t>Fastening on truck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de-DE" dirty="0" smtClean="0">
                <a:solidFill>
                  <a:srgbClr val="92D050"/>
                </a:solidFill>
                <a:latin typeface="Arial Narrow" pitchFamily="34" charset="0"/>
                <a:sym typeface="Wingdings" panose="05000000000000000000" pitchFamily="2" charset="2"/>
              </a:rPr>
              <a:t>(Temporary storage)</a:t>
            </a:r>
            <a:endParaRPr lang="en-GB" altLang="de-DE" dirty="0" smtClean="0">
              <a:solidFill>
                <a:schemeClr val="accent2"/>
              </a:solidFill>
              <a:latin typeface="Arial Narrow" pitchFamily="34" charset="0"/>
              <a:sym typeface="Wingdings" panose="05000000000000000000" pitchFamily="2" charset="2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altLang="de-DE" dirty="0" smtClean="0">
                <a:solidFill>
                  <a:schemeClr val="accent2"/>
                </a:solidFill>
                <a:latin typeface="Arial Narrow" pitchFamily="34" charset="0"/>
                <a:sym typeface="Wingdings" panose="05000000000000000000" pitchFamily="2" charset="2"/>
              </a:rPr>
              <a:t>Transfer</a:t>
            </a:r>
            <a:endParaRPr lang="en-GB" altLang="de-DE" dirty="0" smtClean="0">
              <a:solidFill>
                <a:schemeClr val="accent2"/>
              </a:solidFill>
              <a:latin typeface="Arial Narrow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altLang="de-DE" dirty="0">
              <a:solidFill>
                <a:schemeClr val="accent2"/>
              </a:solidFill>
              <a:latin typeface="Arial Narrow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978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Thank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your</a:t>
            </a:r>
            <a:r>
              <a:rPr lang="de-CH" dirty="0" smtClean="0"/>
              <a:t> </a:t>
            </a:r>
            <a:r>
              <a:rPr lang="de-CH" dirty="0" err="1" smtClean="0"/>
              <a:t>attention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PSI,</a:t>
            </a:r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33606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2987824" y="3068960"/>
            <a:ext cx="3096344" cy="2880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059832" y="3573016"/>
            <a:ext cx="3096344" cy="2880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2943" y="3501008"/>
            <a:ext cx="2900597" cy="24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eck 15"/>
          <p:cNvSpPr/>
          <p:nvPr/>
        </p:nvSpPr>
        <p:spPr bwMode="auto">
          <a:xfrm>
            <a:off x="3310065" y="3882247"/>
            <a:ext cx="2558080" cy="698881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3310065" y="2363870"/>
            <a:ext cx="2558080" cy="698881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3402767" y="2348880"/>
            <a:ext cx="2353455" cy="74093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3402767" y="3861048"/>
            <a:ext cx="2353455" cy="74093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3154325" y="3064685"/>
            <a:ext cx="2878112" cy="263131"/>
            <a:chOff x="3154325" y="3064685"/>
            <a:chExt cx="2878112" cy="26313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154325" y="3064685"/>
              <a:ext cx="2878112" cy="26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hteck 16"/>
            <p:cNvSpPr/>
            <p:nvPr/>
          </p:nvSpPr>
          <p:spPr bwMode="auto">
            <a:xfrm>
              <a:off x="3218838" y="3227966"/>
              <a:ext cx="2736304" cy="99850"/>
            </a:xfrm>
            <a:prstGeom prst="rect">
              <a:avLst/>
            </a:prstGeom>
            <a:noFill/>
            <a:ln w="19050" cap="flat" cmpd="sng" algn="ctr">
              <a:solidFill>
                <a:srgbClr val="6834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</p:grpSp>
      <p:sp>
        <p:nvSpPr>
          <p:cNvPr id="19" name="Rechteck 18"/>
          <p:cNvSpPr/>
          <p:nvPr/>
        </p:nvSpPr>
        <p:spPr bwMode="auto">
          <a:xfrm>
            <a:off x="3203848" y="3473166"/>
            <a:ext cx="2736304" cy="99850"/>
          </a:xfrm>
          <a:prstGeom prst="rect">
            <a:avLst/>
          </a:prstGeom>
          <a:noFill/>
          <a:ln w="19050" cap="flat" cmpd="sng" algn="ctr">
            <a:solidFill>
              <a:srgbClr val="6834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20" name="Rechteck 19"/>
          <p:cNvSpPr/>
          <p:nvPr/>
        </p:nvSpPr>
        <p:spPr bwMode="auto">
          <a:xfrm>
            <a:off x="2627785" y="2348880"/>
            <a:ext cx="720080" cy="57606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5811126" y="2348880"/>
            <a:ext cx="720080" cy="57606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2627785" y="4005064"/>
            <a:ext cx="720080" cy="57606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5811126" y="4005064"/>
            <a:ext cx="720080" cy="57606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23"/>
          <p:cNvCxnSpPr/>
          <p:nvPr/>
        </p:nvCxnSpPr>
        <p:spPr bwMode="auto">
          <a:xfrm>
            <a:off x="3347864" y="4005064"/>
            <a:ext cx="24482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Gerade Verbindung 25"/>
          <p:cNvCxnSpPr/>
          <p:nvPr/>
        </p:nvCxnSpPr>
        <p:spPr bwMode="auto">
          <a:xfrm>
            <a:off x="3347864" y="4581128"/>
            <a:ext cx="24482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Gerade Verbindung 26"/>
          <p:cNvCxnSpPr/>
          <p:nvPr/>
        </p:nvCxnSpPr>
        <p:spPr bwMode="auto">
          <a:xfrm>
            <a:off x="3347864" y="2363870"/>
            <a:ext cx="24482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Gerade Verbindung 27"/>
          <p:cNvCxnSpPr/>
          <p:nvPr/>
        </p:nvCxnSpPr>
        <p:spPr bwMode="auto">
          <a:xfrm>
            <a:off x="3347864" y="2924944"/>
            <a:ext cx="24482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pic>
        <p:nvPicPr>
          <p:cNvPr id="29" name="Bild 13" descr="Schlussbild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4538"/>
            <a:ext cx="9144000" cy="592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457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Supporting</a:t>
            </a:r>
            <a:r>
              <a:rPr lang="de-CH" dirty="0" smtClean="0"/>
              <a:t> </a:t>
            </a:r>
            <a:r>
              <a:rPr lang="de-CH" dirty="0" err="1" smtClean="0"/>
              <a:t>structure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assembling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pic>
        <p:nvPicPr>
          <p:cNvPr id="1027" name="Picture 3" descr="C:\Users\forss\Desktop\3929_001_Seit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49109"/>
            <a:ext cx="7705990" cy="5447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118446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Axial </a:t>
            </a:r>
            <a:r>
              <a:rPr lang="de-CH" dirty="0" err="1"/>
              <a:t>injection</a:t>
            </a:r>
            <a:r>
              <a:rPr lang="de-CH" dirty="0"/>
              <a:t> – </a:t>
            </a:r>
            <a:r>
              <a:rPr lang="de-CH" dirty="0" err="1"/>
              <a:t>lower</a:t>
            </a:r>
            <a:r>
              <a:rPr lang="de-CH" dirty="0"/>
              <a:t> </a:t>
            </a:r>
            <a:r>
              <a:rPr lang="de-CH" dirty="0" err="1"/>
              <a:t>part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pic>
        <p:nvPicPr>
          <p:cNvPr id="3074" name="Picture 2" descr="F:\Dokumentation Injektor 1\Fotos\Aufbau Inj1\1973 09 Axiale Injektion\Axiale Injektion02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908720"/>
            <a:ext cx="3339351" cy="2561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F:\Dokumentation Injektor 1\Fotos\Aufbau Inj1\1973 09 Axiale Injektion\Axiale Injektion03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79912" y="908720"/>
            <a:ext cx="2608288" cy="3395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 descr="F:\Dokumentation Injektor 1\Fotos\Aufbau Inj1\1973 09 Axiale Injektion\Axiale Injektion04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179512" y="3756036"/>
            <a:ext cx="3312368" cy="2553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F:\Dokumentation Injektor 1\Fotos\Aufbau Inj1\1973 09 Axiale Injektion\Axiale Injektion04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9992" y="3789040"/>
            <a:ext cx="3102964" cy="2600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0" name="Picture 8" descr="F:\Dokumentation Injektor 1\Fotos\Aufbau Inj1\1973 09 Axiale Injektion\Axiale Injektion05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41012" y="908720"/>
            <a:ext cx="2323476" cy="3342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583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rf</a:t>
            </a:r>
            <a:r>
              <a:rPr lang="en-GB" dirty="0" smtClean="0"/>
              <a:t> carriage with 2 resonators and coupling box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pic>
        <p:nvPicPr>
          <p:cNvPr id="4098" name="Picture 2" descr="F:\Dokumentation Injektor 1\Fotos\Aufbau Inj1\1973 Aufbau Philips\Philips-Injektor03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7584" y="980728"/>
            <a:ext cx="7400130" cy="527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036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Pole plate with trim coils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pic>
        <p:nvPicPr>
          <p:cNvPr id="5122" name="Picture 2"/>
          <p:cNvPicPr>
            <a:picLocks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908720"/>
            <a:ext cx="36000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908720"/>
            <a:ext cx="36000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3645024"/>
            <a:ext cx="36000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3645024"/>
            <a:ext cx="36000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906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Assembling of pole plate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4800" y="3794242"/>
            <a:ext cx="4097020" cy="266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3784914"/>
            <a:ext cx="3960441" cy="266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4800" y="841914"/>
            <a:ext cx="409702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39" y="841914"/>
            <a:ext cx="3961135" cy="2819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490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827584" y="980728"/>
            <a:ext cx="7337549" cy="4896544"/>
            <a:chOff x="657" y="843"/>
            <a:chExt cx="4486" cy="2952"/>
          </a:xfrm>
        </p:grpSpPr>
        <p:pic>
          <p:nvPicPr>
            <p:cNvPr id="2054" name="Picture 6" descr="DSC_4991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843"/>
              <a:ext cx="4446" cy="2952"/>
            </a:xfrm>
            <a:prstGeom prst="rect">
              <a:avLst/>
            </a:prstGeom>
            <a:noFill/>
            <a:ln w="28575">
              <a:solidFill>
                <a:srgbClr val="29292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651" y="3610"/>
              <a:ext cx="1492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CH" altLang="de-DE" sz="1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charset="0"/>
                </a:rPr>
                <a:t>© </a:t>
              </a:r>
              <a:r>
                <a:rPr lang="de-CH" altLang="de-DE" sz="1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Paul Scherrer Institut, 5232 Villigen</a:t>
              </a:r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sz="2800" dirty="0" smtClean="0"/>
              <a:t>Cyclotron „injector 1“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827584" y="5949280"/>
            <a:ext cx="7272808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 smtClean="0">
                <a:solidFill>
                  <a:srgbClr val="002060"/>
                </a:solidFill>
                <a:latin typeface="Arial Narrow"/>
                <a:cs typeface="Arial Narrow"/>
              </a:rPr>
              <a:t>Inj1 – peripheral installations, rf-resonators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925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6" name="Group 10" title="inj1 - peripherals"/>
          <p:cNvGrpSpPr>
            <a:grpSpLocks/>
          </p:cNvGrpSpPr>
          <p:nvPr/>
        </p:nvGrpSpPr>
        <p:grpSpPr bwMode="auto">
          <a:xfrm>
            <a:off x="900113" y="987425"/>
            <a:ext cx="7343775" cy="4883150"/>
            <a:chOff x="612" y="859"/>
            <a:chExt cx="4626" cy="3076"/>
          </a:xfrm>
        </p:grpSpPr>
        <p:pic>
          <p:nvPicPr>
            <p:cNvPr id="4101" name="Picture 5" descr="DSC_503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859"/>
              <a:ext cx="4626" cy="3076"/>
            </a:xfrm>
            <a:prstGeom prst="rect">
              <a:avLst/>
            </a:prstGeom>
            <a:noFill/>
            <a:ln w="28575">
              <a:solidFill>
                <a:srgbClr val="29292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05" name="Text Box 9"/>
            <p:cNvSpPr txBox="1">
              <a:spLocks noChangeArrowheads="1"/>
            </p:cNvSpPr>
            <p:nvPr/>
          </p:nvSpPr>
          <p:spPr bwMode="auto">
            <a:xfrm>
              <a:off x="3741" y="3758"/>
              <a:ext cx="1492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CH" altLang="de-DE" sz="1100" dirty="0">
                  <a:solidFill>
                    <a:schemeClr val="bg1"/>
                  </a:solidFill>
                  <a:cs typeface="Arial" charset="0"/>
                </a:rPr>
                <a:t>© </a:t>
              </a:r>
              <a:r>
                <a:rPr lang="de-CH" altLang="de-DE" sz="1100" dirty="0">
                  <a:solidFill>
                    <a:schemeClr val="bg1"/>
                  </a:solidFill>
                </a:rPr>
                <a:t>Paul Scherrer Institut, 5232 Villigen</a:t>
              </a:r>
            </a:p>
          </p:txBody>
        </p:sp>
      </p:grp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sz="2400" dirty="0"/>
              <a:t>Cyclotron „injector 1</a:t>
            </a:r>
            <a:r>
              <a:rPr lang="en-GB" altLang="de-DE" sz="2400" dirty="0" smtClean="0"/>
              <a:t>“ – peripheral installations</a:t>
            </a:r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19.01.2016</a:t>
            </a:r>
            <a:endParaRPr lang="de-CH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altLang="de-DE" smtClean="0"/>
              <a:t>PSI,</a:t>
            </a:r>
            <a:endParaRPr lang="de-CH" altLang="de-DE"/>
          </a:p>
        </p:txBody>
      </p:sp>
      <p:sp>
        <p:nvSpPr>
          <p:cNvPr id="17" name="Textfeld 16"/>
          <p:cNvSpPr txBox="1"/>
          <p:nvPr/>
        </p:nvSpPr>
        <p:spPr>
          <a:xfrm>
            <a:off x="899592" y="5949280"/>
            <a:ext cx="7344816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 smtClean="0">
                <a:solidFill>
                  <a:srgbClr val="002060"/>
                </a:solidFill>
                <a:latin typeface="Arial Narrow"/>
                <a:cs typeface="Arial Narrow"/>
              </a:rPr>
              <a:t>Inj1 – peripheral installations, rf-resonators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136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el 9"/>
          <p:cNvSpPr>
            <a:spLocks noGrp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GB" altLang="de-DE" dirty="0" smtClean="0">
                <a:latin typeface="Arial Narrow" pitchFamily="34" charset="0"/>
                <a:ea typeface="ヒラギノ角ゴ Pro W3" charset="-128"/>
                <a:cs typeface="Arial Narrow" pitchFamily="34" charset="0"/>
              </a:rPr>
              <a:t>Overview on main components</a:t>
            </a:r>
          </a:p>
        </p:txBody>
      </p:sp>
      <p:pic>
        <p:nvPicPr>
          <p:cNvPr id="1126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81075"/>
            <a:ext cx="8599488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5" name="Freeform 101"/>
          <p:cNvSpPr>
            <a:spLocks/>
          </p:cNvSpPr>
          <p:nvPr/>
        </p:nvSpPr>
        <p:spPr bwMode="auto">
          <a:xfrm>
            <a:off x="3724275" y="2790825"/>
            <a:ext cx="1698625" cy="1800225"/>
          </a:xfrm>
          <a:custGeom>
            <a:avLst/>
            <a:gdLst>
              <a:gd name="T0" fmla="*/ 462 w 1070"/>
              <a:gd name="T1" fmla="*/ 0 h 1134"/>
              <a:gd name="T2" fmla="*/ 738 w 1070"/>
              <a:gd name="T3" fmla="*/ 2 h 1134"/>
              <a:gd name="T4" fmla="*/ 738 w 1070"/>
              <a:gd name="T5" fmla="*/ 48 h 1134"/>
              <a:gd name="T6" fmla="*/ 1070 w 1070"/>
              <a:gd name="T7" fmla="*/ 48 h 1134"/>
              <a:gd name="T8" fmla="*/ 1070 w 1070"/>
              <a:gd name="T9" fmla="*/ 1102 h 1134"/>
              <a:gd name="T10" fmla="*/ 742 w 1070"/>
              <a:gd name="T11" fmla="*/ 1102 h 1134"/>
              <a:gd name="T12" fmla="*/ 742 w 1070"/>
              <a:gd name="T13" fmla="*/ 1134 h 1134"/>
              <a:gd name="T14" fmla="*/ 0 w 1070"/>
              <a:gd name="T15" fmla="*/ 1134 h 1134"/>
              <a:gd name="T16" fmla="*/ 136 w 1070"/>
              <a:gd name="T17" fmla="*/ 998 h 1134"/>
              <a:gd name="T18" fmla="*/ 182 w 1070"/>
              <a:gd name="T19" fmla="*/ 998 h 1134"/>
              <a:gd name="T20" fmla="*/ 182 w 1070"/>
              <a:gd name="T21" fmla="*/ 72 h 1134"/>
              <a:gd name="T22" fmla="*/ 462 w 1070"/>
              <a:gd name="T23" fmla="*/ 72 h 1134"/>
              <a:gd name="T24" fmla="*/ 462 w 1070"/>
              <a:gd name="T25" fmla="*/ 0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0" h="1134">
                <a:moveTo>
                  <a:pt x="462" y="0"/>
                </a:moveTo>
                <a:lnTo>
                  <a:pt x="738" y="2"/>
                </a:lnTo>
                <a:lnTo>
                  <a:pt x="738" y="48"/>
                </a:lnTo>
                <a:lnTo>
                  <a:pt x="1070" y="48"/>
                </a:lnTo>
                <a:lnTo>
                  <a:pt x="1070" y="1102"/>
                </a:lnTo>
                <a:lnTo>
                  <a:pt x="742" y="1102"/>
                </a:lnTo>
                <a:lnTo>
                  <a:pt x="742" y="1134"/>
                </a:lnTo>
                <a:lnTo>
                  <a:pt x="0" y="1134"/>
                </a:lnTo>
                <a:lnTo>
                  <a:pt x="136" y="998"/>
                </a:lnTo>
                <a:lnTo>
                  <a:pt x="182" y="998"/>
                </a:lnTo>
                <a:lnTo>
                  <a:pt x="182" y="72"/>
                </a:lnTo>
                <a:lnTo>
                  <a:pt x="462" y="72"/>
                </a:lnTo>
                <a:lnTo>
                  <a:pt x="462" y="0"/>
                </a:lnTo>
                <a:close/>
              </a:path>
            </a:pathLst>
          </a:custGeom>
          <a:solidFill>
            <a:srgbClr val="008080">
              <a:alpha val="3019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1267" name="Freihandform 33"/>
          <p:cNvSpPr>
            <a:spLocks/>
          </p:cNvSpPr>
          <p:nvPr/>
        </p:nvSpPr>
        <p:spPr bwMode="auto">
          <a:xfrm>
            <a:off x="2852738" y="1743075"/>
            <a:ext cx="2311400" cy="3903663"/>
          </a:xfrm>
          <a:custGeom>
            <a:avLst/>
            <a:gdLst>
              <a:gd name="T0" fmla="*/ 0 w 2311879"/>
              <a:gd name="T1" fmla="*/ 366561 h 3904890"/>
              <a:gd name="T2" fmla="*/ 957827 w 2311879"/>
              <a:gd name="T3" fmla="*/ 3888962 h 3904890"/>
              <a:gd name="T4" fmla="*/ 2305665 w 2311879"/>
              <a:gd name="T5" fmla="*/ 3522405 h 3904890"/>
              <a:gd name="T6" fmla="*/ 1353580 w 2311879"/>
              <a:gd name="T7" fmla="*/ 0 h 3904890"/>
              <a:gd name="T8" fmla="*/ 0 w 2311879"/>
              <a:gd name="T9" fmla="*/ 366561 h 39048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11879"/>
              <a:gd name="T16" fmla="*/ 0 h 3904890"/>
              <a:gd name="T17" fmla="*/ 2311879 w 2311879"/>
              <a:gd name="T18" fmla="*/ 3904890 h 39048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11879" h="3904890">
                <a:moveTo>
                  <a:pt x="0" y="368060"/>
                </a:moveTo>
                <a:lnTo>
                  <a:pt x="960407" y="3904890"/>
                </a:lnTo>
                <a:lnTo>
                  <a:pt x="2311879" y="3536830"/>
                </a:lnTo>
                <a:lnTo>
                  <a:pt x="1357223" y="0"/>
                </a:lnTo>
                <a:lnTo>
                  <a:pt x="0" y="368060"/>
                </a:lnTo>
                <a:close/>
              </a:path>
            </a:pathLst>
          </a:custGeom>
          <a:solidFill>
            <a:srgbClr val="5989E9">
              <a:alpha val="1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1268" name="Freihandform 64"/>
          <p:cNvSpPr>
            <a:spLocks/>
          </p:cNvSpPr>
          <p:nvPr/>
        </p:nvSpPr>
        <p:spPr bwMode="auto">
          <a:xfrm>
            <a:off x="3019425" y="2406650"/>
            <a:ext cx="1439863" cy="1968500"/>
          </a:xfrm>
          <a:custGeom>
            <a:avLst/>
            <a:gdLst>
              <a:gd name="T0" fmla="*/ 1280258 w 1439779"/>
              <a:gd name="T1" fmla="*/ 0 h 1969168"/>
              <a:gd name="T2" fmla="*/ 1416712 w 1439779"/>
              <a:gd name="T3" fmla="*/ 191725 h 1969168"/>
              <a:gd name="T4" fmla="*/ 1332431 w 1439779"/>
              <a:gd name="T5" fmla="*/ 383448 h 1969168"/>
              <a:gd name="T6" fmla="*/ 1440787 w 1439779"/>
              <a:gd name="T7" fmla="*/ 383448 h 1969168"/>
              <a:gd name="T8" fmla="*/ 1440787 w 1439779"/>
              <a:gd name="T9" fmla="*/ 503274 h 1969168"/>
              <a:gd name="T10" fmla="*/ 991296 w 1439779"/>
              <a:gd name="T11" fmla="*/ 495285 h 1969168"/>
              <a:gd name="T12" fmla="*/ 987276 w 1439779"/>
              <a:gd name="T13" fmla="*/ 1961166 h 1969168"/>
              <a:gd name="T14" fmla="*/ 943134 w 1439779"/>
              <a:gd name="T15" fmla="*/ 1961166 h 1969168"/>
              <a:gd name="T16" fmla="*/ 943134 w 1439779"/>
              <a:gd name="T17" fmla="*/ 1709532 h 1969168"/>
              <a:gd name="T18" fmla="*/ 589956 w 1439779"/>
              <a:gd name="T19" fmla="*/ 1118387 h 1969168"/>
              <a:gd name="T20" fmla="*/ 337125 w 1439779"/>
              <a:gd name="T21" fmla="*/ 1006544 h 1969168"/>
              <a:gd name="T22" fmla="*/ 0 w 1439779"/>
              <a:gd name="T23" fmla="*/ 1014534 h 1969168"/>
              <a:gd name="T24" fmla="*/ 0 w 1439779"/>
              <a:gd name="T25" fmla="*/ 946634 h 1969168"/>
              <a:gd name="T26" fmla="*/ 160529 w 1439779"/>
              <a:gd name="T27" fmla="*/ 679019 h 1969168"/>
              <a:gd name="T28" fmla="*/ 730432 w 1439779"/>
              <a:gd name="T29" fmla="*/ 379452 h 1969168"/>
              <a:gd name="T30" fmla="*/ 798659 w 1439779"/>
              <a:gd name="T31" fmla="*/ 383448 h 1969168"/>
              <a:gd name="T32" fmla="*/ 1280258 w 1439779"/>
              <a:gd name="T33" fmla="*/ 0 h 196916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439779"/>
              <a:gd name="T52" fmla="*/ 0 h 1969168"/>
              <a:gd name="T53" fmla="*/ 1439779 w 1439779"/>
              <a:gd name="T54" fmla="*/ 1969168 h 196916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439779" h="1969168">
                <a:moveTo>
                  <a:pt x="1279358" y="0"/>
                </a:moveTo>
                <a:lnTo>
                  <a:pt x="1415716" y="192505"/>
                </a:lnTo>
                <a:lnTo>
                  <a:pt x="1331495" y="385010"/>
                </a:lnTo>
                <a:lnTo>
                  <a:pt x="1439779" y="385010"/>
                </a:lnTo>
                <a:lnTo>
                  <a:pt x="1439779" y="505326"/>
                </a:lnTo>
                <a:lnTo>
                  <a:pt x="990600" y="497305"/>
                </a:lnTo>
                <a:cubicBezTo>
                  <a:pt x="989263" y="987926"/>
                  <a:pt x="987927" y="1478547"/>
                  <a:pt x="986590" y="1969168"/>
                </a:cubicBezTo>
                <a:lnTo>
                  <a:pt x="942474" y="1969168"/>
                </a:lnTo>
                <a:lnTo>
                  <a:pt x="942474" y="1716505"/>
                </a:lnTo>
                <a:lnTo>
                  <a:pt x="589548" y="1122947"/>
                </a:lnTo>
                <a:lnTo>
                  <a:pt x="336885" y="1010652"/>
                </a:lnTo>
                <a:lnTo>
                  <a:pt x="0" y="1018673"/>
                </a:lnTo>
                <a:lnTo>
                  <a:pt x="0" y="950495"/>
                </a:lnTo>
                <a:lnTo>
                  <a:pt x="160421" y="681789"/>
                </a:lnTo>
                <a:lnTo>
                  <a:pt x="729916" y="381000"/>
                </a:lnTo>
                <a:lnTo>
                  <a:pt x="798095" y="385010"/>
                </a:lnTo>
                <a:lnTo>
                  <a:pt x="1279358" y="0"/>
                </a:lnTo>
                <a:close/>
              </a:path>
            </a:pathLst>
          </a:custGeom>
          <a:solidFill>
            <a:srgbClr val="00808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1271" name="Rechteck 21"/>
          <p:cNvSpPr>
            <a:spLocks noChangeArrowheads="1"/>
          </p:cNvSpPr>
          <p:nvPr/>
        </p:nvSpPr>
        <p:spPr bwMode="auto">
          <a:xfrm>
            <a:off x="5508625" y="2743200"/>
            <a:ext cx="3267075" cy="1881188"/>
          </a:xfrm>
          <a:prstGeom prst="rect">
            <a:avLst/>
          </a:prstGeom>
          <a:solidFill>
            <a:srgbClr val="92D05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72" name="Rechteck 12"/>
          <p:cNvSpPr>
            <a:spLocks noChangeArrowheads="1"/>
          </p:cNvSpPr>
          <p:nvPr/>
        </p:nvSpPr>
        <p:spPr bwMode="auto">
          <a:xfrm>
            <a:off x="8069263" y="2743200"/>
            <a:ext cx="701675" cy="1879600"/>
          </a:xfrm>
          <a:prstGeom prst="rect">
            <a:avLst/>
          </a:prstGeom>
          <a:solidFill>
            <a:schemeClr val="accent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74" name="Rechteck 15"/>
          <p:cNvSpPr>
            <a:spLocks noChangeArrowheads="1"/>
          </p:cNvSpPr>
          <p:nvPr/>
        </p:nvSpPr>
        <p:spPr bwMode="auto">
          <a:xfrm>
            <a:off x="5827713" y="2887663"/>
            <a:ext cx="2235200" cy="722312"/>
          </a:xfrm>
          <a:prstGeom prst="rect">
            <a:avLst/>
          </a:prstGeom>
          <a:solidFill>
            <a:srgbClr val="FD9203">
              <a:alpha val="4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75" name="Rechteck 16"/>
          <p:cNvSpPr>
            <a:spLocks noChangeArrowheads="1"/>
          </p:cNvSpPr>
          <p:nvPr/>
        </p:nvSpPr>
        <p:spPr bwMode="auto">
          <a:xfrm>
            <a:off x="5824538" y="3141663"/>
            <a:ext cx="2787650" cy="211137"/>
          </a:xfrm>
          <a:prstGeom prst="rect">
            <a:avLst/>
          </a:prstGeom>
          <a:solidFill>
            <a:srgbClr val="FD9203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76" name="Rechteck 17"/>
          <p:cNvSpPr>
            <a:spLocks noChangeArrowheads="1"/>
          </p:cNvSpPr>
          <p:nvPr/>
        </p:nvSpPr>
        <p:spPr bwMode="auto">
          <a:xfrm>
            <a:off x="5827713" y="3768725"/>
            <a:ext cx="2235200" cy="720725"/>
          </a:xfrm>
          <a:prstGeom prst="rect">
            <a:avLst/>
          </a:prstGeom>
          <a:solidFill>
            <a:srgbClr val="FD9203">
              <a:alpha val="4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77" name="Rechteck 18"/>
          <p:cNvSpPr>
            <a:spLocks noChangeArrowheads="1"/>
          </p:cNvSpPr>
          <p:nvPr/>
        </p:nvSpPr>
        <p:spPr bwMode="auto">
          <a:xfrm>
            <a:off x="5824538" y="4021138"/>
            <a:ext cx="2787650" cy="212725"/>
          </a:xfrm>
          <a:prstGeom prst="rect">
            <a:avLst/>
          </a:prstGeom>
          <a:solidFill>
            <a:srgbClr val="FD9203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78" name="Rechteck 19"/>
          <p:cNvSpPr>
            <a:spLocks noChangeArrowheads="1"/>
          </p:cNvSpPr>
          <p:nvPr/>
        </p:nvSpPr>
        <p:spPr bwMode="auto">
          <a:xfrm>
            <a:off x="5567363" y="4627563"/>
            <a:ext cx="758825" cy="427037"/>
          </a:xfrm>
          <a:prstGeom prst="rect">
            <a:avLst/>
          </a:prstGeom>
          <a:solidFill>
            <a:srgbClr val="6FBDC3">
              <a:alpha val="4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79" name="Rechteck 20"/>
          <p:cNvSpPr>
            <a:spLocks noChangeArrowheads="1"/>
          </p:cNvSpPr>
          <p:nvPr/>
        </p:nvSpPr>
        <p:spPr bwMode="auto">
          <a:xfrm>
            <a:off x="5567363" y="2311400"/>
            <a:ext cx="758825" cy="427038"/>
          </a:xfrm>
          <a:prstGeom prst="rect">
            <a:avLst/>
          </a:prstGeom>
          <a:solidFill>
            <a:srgbClr val="6FBDC3">
              <a:alpha val="4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grpSp>
        <p:nvGrpSpPr>
          <p:cNvPr id="11280" name="Gruppieren 83"/>
          <p:cNvGrpSpPr>
            <a:grpSpLocks/>
          </p:cNvGrpSpPr>
          <p:nvPr/>
        </p:nvGrpSpPr>
        <p:grpSpPr bwMode="auto">
          <a:xfrm>
            <a:off x="5427663" y="2944813"/>
            <a:ext cx="400050" cy="1508125"/>
            <a:chOff x="5427663" y="2944813"/>
            <a:chExt cx="400050" cy="1508125"/>
          </a:xfrm>
        </p:grpSpPr>
        <p:sp>
          <p:nvSpPr>
            <p:cNvPr id="11359" name="Rechteck 13"/>
            <p:cNvSpPr>
              <a:spLocks noChangeArrowheads="1"/>
            </p:cNvSpPr>
            <p:nvPr/>
          </p:nvSpPr>
          <p:spPr bwMode="auto">
            <a:xfrm>
              <a:off x="5564188" y="3817938"/>
              <a:ext cx="263525" cy="627062"/>
            </a:xfrm>
            <a:prstGeom prst="rect">
              <a:avLst/>
            </a:prstGeom>
            <a:solidFill>
              <a:srgbClr val="FF6E01">
                <a:alpha val="4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60" name="Rechteck 14"/>
            <p:cNvSpPr>
              <a:spLocks noChangeArrowheads="1"/>
            </p:cNvSpPr>
            <p:nvPr/>
          </p:nvSpPr>
          <p:spPr bwMode="auto">
            <a:xfrm>
              <a:off x="5564188" y="2944813"/>
              <a:ext cx="263525" cy="627062"/>
            </a:xfrm>
            <a:prstGeom prst="rect">
              <a:avLst/>
            </a:prstGeom>
            <a:solidFill>
              <a:srgbClr val="FF6E01">
                <a:alpha val="4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61" name="Rechteck 22"/>
            <p:cNvSpPr>
              <a:spLocks noChangeArrowheads="1"/>
            </p:cNvSpPr>
            <p:nvPr/>
          </p:nvSpPr>
          <p:spPr bwMode="auto">
            <a:xfrm>
              <a:off x="5427663" y="2944813"/>
              <a:ext cx="136525" cy="1508125"/>
            </a:xfrm>
            <a:prstGeom prst="rect">
              <a:avLst/>
            </a:prstGeom>
            <a:solidFill>
              <a:srgbClr val="BC5100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</p:grpSp>
      <p:grpSp>
        <p:nvGrpSpPr>
          <p:cNvPr id="11281" name="Gruppieren 32"/>
          <p:cNvGrpSpPr>
            <a:grpSpLocks/>
          </p:cNvGrpSpPr>
          <p:nvPr/>
        </p:nvGrpSpPr>
        <p:grpSpPr bwMode="auto">
          <a:xfrm>
            <a:off x="4987925" y="2166938"/>
            <a:ext cx="654050" cy="665162"/>
            <a:chOff x="4988311" y="2167054"/>
            <a:chExt cx="654206" cy="665355"/>
          </a:xfrm>
        </p:grpSpPr>
        <p:sp>
          <p:nvSpPr>
            <p:cNvPr id="11357" name="Freihandform 26"/>
            <p:cNvSpPr>
              <a:spLocks/>
            </p:cNvSpPr>
            <p:nvPr/>
          </p:nvSpPr>
          <p:spPr bwMode="auto">
            <a:xfrm>
              <a:off x="5155580" y="2167054"/>
              <a:ext cx="486937" cy="568712"/>
            </a:xfrm>
            <a:custGeom>
              <a:avLst/>
              <a:gdLst>
                <a:gd name="T0" fmla="*/ 486937 w 486937"/>
                <a:gd name="T1" fmla="*/ 148683 h 568712"/>
                <a:gd name="T2" fmla="*/ 386576 w 486937"/>
                <a:gd name="T3" fmla="*/ 0 h 568712"/>
                <a:gd name="T4" fmla="*/ 267630 w 486937"/>
                <a:gd name="T5" fmla="*/ 100361 h 568712"/>
                <a:gd name="T6" fmla="*/ 0 w 486937"/>
                <a:gd name="T7" fmla="*/ 104078 h 568712"/>
                <a:gd name="T8" fmla="*/ 3718 w 486937"/>
                <a:gd name="T9" fmla="*/ 256478 h 568712"/>
                <a:gd name="T10" fmla="*/ 74342 w 486937"/>
                <a:gd name="T11" fmla="*/ 256478 h 568712"/>
                <a:gd name="T12" fmla="*/ 74342 w 486937"/>
                <a:gd name="T13" fmla="*/ 185853 h 568712"/>
                <a:gd name="T14" fmla="*/ 96644 w 486937"/>
                <a:gd name="T15" fmla="*/ 182136 h 568712"/>
                <a:gd name="T16" fmla="*/ 360557 w 486937"/>
                <a:gd name="T17" fmla="*/ 568712 h 568712"/>
                <a:gd name="T18" fmla="*/ 405161 w 486937"/>
                <a:gd name="T19" fmla="*/ 538975 h 568712"/>
                <a:gd name="T20" fmla="*/ 408879 w 486937"/>
                <a:gd name="T21" fmla="*/ 148683 h 568712"/>
                <a:gd name="T22" fmla="*/ 486937 w 486937"/>
                <a:gd name="T23" fmla="*/ 148683 h 5687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6937"/>
                <a:gd name="T37" fmla="*/ 0 h 568712"/>
                <a:gd name="T38" fmla="*/ 486937 w 486937"/>
                <a:gd name="T39" fmla="*/ 568712 h 5687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6937" h="568712">
                  <a:moveTo>
                    <a:pt x="486937" y="148683"/>
                  </a:moveTo>
                  <a:lnTo>
                    <a:pt x="386576" y="0"/>
                  </a:lnTo>
                  <a:lnTo>
                    <a:pt x="267630" y="100361"/>
                  </a:lnTo>
                  <a:lnTo>
                    <a:pt x="0" y="104078"/>
                  </a:lnTo>
                  <a:cubicBezTo>
                    <a:pt x="1239" y="154878"/>
                    <a:pt x="2479" y="205678"/>
                    <a:pt x="3718" y="256478"/>
                  </a:cubicBezTo>
                  <a:lnTo>
                    <a:pt x="74342" y="256478"/>
                  </a:lnTo>
                  <a:lnTo>
                    <a:pt x="74342" y="185853"/>
                  </a:lnTo>
                  <a:lnTo>
                    <a:pt x="96644" y="182136"/>
                  </a:lnTo>
                  <a:lnTo>
                    <a:pt x="360557" y="568712"/>
                  </a:lnTo>
                  <a:lnTo>
                    <a:pt x="405161" y="538975"/>
                  </a:lnTo>
                  <a:cubicBezTo>
                    <a:pt x="406400" y="408878"/>
                    <a:pt x="407640" y="278780"/>
                    <a:pt x="408879" y="148683"/>
                  </a:cubicBezTo>
                  <a:lnTo>
                    <a:pt x="486937" y="148683"/>
                  </a:lnTo>
                  <a:close/>
                </a:path>
              </a:pathLst>
            </a:custGeom>
            <a:solidFill>
              <a:srgbClr val="00CC00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358" name="Ellipse 27"/>
            <p:cNvSpPr>
              <a:spLocks noChangeArrowheads="1"/>
            </p:cNvSpPr>
            <p:nvPr/>
          </p:nvSpPr>
          <p:spPr bwMode="auto">
            <a:xfrm>
              <a:off x="4988311" y="2416096"/>
              <a:ext cx="424023" cy="416313"/>
            </a:xfrm>
            <a:prstGeom prst="ellipse">
              <a:avLst/>
            </a:prstGeom>
            <a:solidFill>
              <a:srgbClr val="00CC00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</p:grpSp>
      <p:grpSp>
        <p:nvGrpSpPr>
          <p:cNvPr id="11282" name="Gruppieren 31"/>
          <p:cNvGrpSpPr>
            <a:grpSpLocks/>
          </p:cNvGrpSpPr>
          <p:nvPr/>
        </p:nvGrpSpPr>
        <p:grpSpPr bwMode="auto">
          <a:xfrm>
            <a:off x="2601913" y="4691063"/>
            <a:ext cx="847725" cy="933450"/>
            <a:chOff x="2601951" y="4690946"/>
            <a:chExt cx="847493" cy="932986"/>
          </a:xfrm>
        </p:grpSpPr>
        <p:sp>
          <p:nvSpPr>
            <p:cNvPr id="11354" name="Ellipse 28"/>
            <p:cNvSpPr>
              <a:spLocks noChangeArrowheads="1"/>
            </p:cNvSpPr>
            <p:nvPr/>
          </p:nvSpPr>
          <p:spPr bwMode="auto">
            <a:xfrm>
              <a:off x="2868683" y="4765285"/>
              <a:ext cx="522460" cy="512960"/>
            </a:xfrm>
            <a:prstGeom prst="ellipse">
              <a:avLst/>
            </a:prstGeom>
            <a:solidFill>
              <a:srgbClr val="00CC00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55" name="Freihandform 29"/>
            <p:cNvSpPr>
              <a:spLocks/>
            </p:cNvSpPr>
            <p:nvPr/>
          </p:nvSpPr>
          <p:spPr bwMode="auto">
            <a:xfrm>
              <a:off x="3081454" y="4690946"/>
              <a:ext cx="367990" cy="301083"/>
            </a:xfrm>
            <a:custGeom>
              <a:avLst/>
              <a:gdLst>
                <a:gd name="T0" fmla="*/ 11151 w 367990"/>
                <a:gd name="T1" fmla="*/ 0 h 301083"/>
                <a:gd name="T2" fmla="*/ 367990 w 367990"/>
                <a:gd name="T3" fmla="*/ 263913 h 301083"/>
                <a:gd name="T4" fmla="*/ 334536 w 367990"/>
                <a:gd name="T5" fmla="*/ 263913 h 301083"/>
                <a:gd name="T6" fmla="*/ 308517 w 367990"/>
                <a:gd name="T7" fmla="*/ 301083 h 301083"/>
                <a:gd name="T8" fmla="*/ 293648 w 367990"/>
                <a:gd name="T9" fmla="*/ 237893 h 301083"/>
                <a:gd name="T10" fmla="*/ 267629 w 367990"/>
                <a:gd name="T11" fmla="*/ 185854 h 301083"/>
                <a:gd name="T12" fmla="*/ 115229 w 367990"/>
                <a:gd name="T13" fmla="*/ 78059 h 301083"/>
                <a:gd name="T14" fmla="*/ 0 w 367990"/>
                <a:gd name="T15" fmla="*/ 74342 h 301083"/>
                <a:gd name="T16" fmla="*/ 11151 w 367990"/>
                <a:gd name="T17" fmla="*/ 0 h 3010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7990"/>
                <a:gd name="T28" fmla="*/ 0 h 301083"/>
                <a:gd name="T29" fmla="*/ 367990 w 367990"/>
                <a:gd name="T30" fmla="*/ 301083 h 3010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7990" h="301083">
                  <a:moveTo>
                    <a:pt x="11151" y="0"/>
                  </a:moveTo>
                  <a:lnTo>
                    <a:pt x="367990" y="263913"/>
                  </a:lnTo>
                  <a:lnTo>
                    <a:pt x="334536" y="263913"/>
                  </a:lnTo>
                  <a:lnTo>
                    <a:pt x="308517" y="301083"/>
                  </a:lnTo>
                  <a:lnTo>
                    <a:pt x="293648" y="237893"/>
                  </a:lnTo>
                  <a:lnTo>
                    <a:pt x="267629" y="185854"/>
                  </a:lnTo>
                  <a:lnTo>
                    <a:pt x="115229" y="78059"/>
                  </a:lnTo>
                  <a:lnTo>
                    <a:pt x="0" y="74342"/>
                  </a:lnTo>
                  <a:lnTo>
                    <a:pt x="11151" y="0"/>
                  </a:lnTo>
                  <a:close/>
                </a:path>
              </a:pathLst>
            </a:custGeom>
            <a:solidFill>
              <a:srgbClr val="00CC00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356" name="Freihandform 30"/>
            <p:cNvSpPr>
              <a:spLocks/>
            </p:cNvSpPr>
            <p:nvPr/>
          </p:nvSpPr>
          <p:spPr bwMode="auto">
            <a:xfrm>
              <a:off x="2601951" y="5200185"/>
              <a:ext cx="750849" cy="423747"/>
            </a:xfrm>
            <a:custGeom>
              <a:avLst/>
              <a:gdLst>
                <a:gd name="T0" fmla="*/ 334537 w 750849"/>
                <a:gd name="T1" fmla="*/ 0 h 423747"/>
                <a:gd name="T2" fmla="*/ 278781 w 750849"/>
                <a:gd name="T3" fmla="*/ 89210 h 423747"/>
                <a:gd name="T4" fmla="*/ 0 w 750849"/>
                <a:gd name="T5" fmla="*/ 92927 h 423747"/>
                <a:gd name="T6" fmla="*/ 3717 w 750849"/>
                <a:gd name="T7" fmla="*/ 423747 h 423747"/>
                <a:gd name="T8" fmla="*/ 728547 w 750849"/>
                <a:gd name="T9" fmla="*/ 423747 h 423747"/>
                <a:gd name="T10" fmla="*/ 724829 w 750849"/>
                <a:gd name="T11" fmla="*/ 256478 h 423747"/>
                <a:gd name="T12" fmla="*/ 743415 w 750849"/>
                <a:gd name="T13" fmla="*/ 219308 h 423747"/>
                <a:gd name="T14" fmla="*/ 750849 w 750849"/>
                <a:gd name="T15" fmla="*/ 170986 h 423747"/>
                <a:gd name="T16" fmla="*/ 747132 w 750849"/>
                <a:gd name="T17" fmla="*/ 115230 h 423747"/>
                <a:gd name="T18" fmla="*/ 724829 w 750849"/>
                <a:gd name="T19" fmla="*/ 74342 h 423747"/>
                <a:gd name="T20" fmla="*/ 695093 w 750849"/>
                <a:gd name="T21" fmla="*/ 52039 h 423747"/>
                <a:gd name="T22" fmla="*/ 646771 w 750849"/>
                <a:gd name="T23" fmla="*/ 37171 h 423747"/>
                <a:gd name="T24" fmla="*/ 587298 w 750849"/>
                <a:gd name="T25" fmla="*/ 74342 h 423747"/>
                <a:gd name="T26" fmla="*/ 516673 w 750849"/>
                <a:gd name="T27" fmla="*/ 78059 h 423747"/>
                <a:gd name="T28" fmla="*/ 449766 w 750849"/>
                <a:gd name="T29" fmla="*/ 63191 h 423747"/>
                <a:gd name="T30" fmla="*/ 382859 w 750849"/>
                <a:gd name="T31" fmla="*/ 33454 h 423747"/>
                <a:gd name="T32" fmla="*/ 334537 w 750849"/>
                <a:gd name="T33" fmla="*/ 0 h 4237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50849"/>
                <a:gd name="T52" fmla="*/ 0 h 423747"/>
                <a:gd name="T53" fmla="*/ 750849 w 750849"/>
                <a:gd name="T54" fmla="*/ 423747 h 4237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50849" h="423747">
                  <a:moveTo>
                    <a:pt x="334537" y="0"/>
                  </a:moveTo>
                  <a:lnTo>
                    <a:pt x="278781" y="89210"/>
                  </a:lnTo>
                  <a:lnTo>
                    <a:pt x="0" y="92927"/>
                  </a:lnTo>
                  <a:lnTo>
                    <a:pt x="3717" y="423747"/>
                  </a:lnTo>
                  <a:lnTo>
                    <a:pt x="728547" y="423747"/>
                  </a:lnTo>
                  <a:cubicBezTo>
                    <a:pt x="727308" y="367991"/>
                    <a:pt x="726068" y="312234"/>
                    <a:pt x="724829" y="256478"/>
                  </a:cubicBezTo>
                  <a:lnTo>
                    <a:pt x="743415" y="219308"/>
                  </a:lnTo>
                  <a:lnTo>
                    <a:pt x="750849" y="170986"/>
                  </a:lnTo>
                  <a:lnTo>
                    <a:pt x="747132" y="115230"/>
                  </a:lnTo>
                  <a:lnTo>
                    <a:pt x="724829" y="74342"/>
                  </a:lnTo>
                  <a:lnTo>
                    <a:pt x="695093" y="52039"/>
                  </a:lnTo>
                  <a:lnTo>
                    <a:pt x="646771" y="37171"/>
                  </a:lnTo>
                  <a:lnTo>
                    <a:pt x="587298" y="74342"/>
                  </a:lnTo>
                  <a:lnTo>
                    <a:pt x="516673" y="78059"/>
                  </a:lnTo>
                  <a:lnTo>
                    <a:pt x="449766" y="63191"/>
                  </a:lnTo>
                  <a:lnTo>
                    <a:pt x="382859" y="33454"/>
                  </a:lnTo>
                  <a:lnTo>
                    <a:pt x="334537" y="0"/>
                  </a:lnTo>
                  <a:close/>
                </a:path>
              </a:pathLst>
            </a:custGeom>
            <a:solidFill>
              <a:srgbClr val="00CC00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11283" name="Freihandform 23"/>
          <p:cNvSpPr>
            <a:spLocks/>
          </p:cNvSpPr>
          <p:nvPr/>
        </p:nvSpPr>
        <p:spPr bwMode="auto">
          <a:xfrm>
            <a:off x="4014788" y="2928938"/>
            <a:ext cx="1412875" cy="1512887"/>
          </a:xfrm>
          <a:custGeom>
            <a:avLst/>
            <a:gdLst>
              <a:gd name="T0" fmla="*/ 1413797 w 1412488"/>
              <a:gd name="T1" fmla="*/ 0 h 1512848"/>
              <a:gd name="T2" fmla="*/ 1335461 w 1412488"/>
              <a:gd name="T3" fmla="*/ 0 h 1512848"/>
              <a:gd name="T4" fmla="*/ 999729 w 1412488"/>
              <a:gd name="T5" fmla="*/ 297470 h 1512848"/>
              <a:gd name="T6" fmla="*/ 850516 w 1412488"/>
              <a:gd name="T7" fmla="*/ 297470 h 1512848"/>
              <a:gd name="T8" fmla="*/ 813212 w 1412488"/>
              <a:gd name="T9" fmla="*/ 271437 h 1512848"/>
              <a:gd name="T10" fmla="*/ 734876 w 1412488"/>
              <a:gd name="T11" fmla="*/ 271437 h 1512848"/>
              <a:gd name="T12" fmla="*/ 697575 w 1412488"/>
              <a:gd name="T13" fmla="*/ 349522 h 1512848"/>
              <a:gd name="T14" fmla="*/ 272314 w 1412488"/>
              <a:gd name="T15" fmla="*/ 156169 h 1512848"/>
              <a:gd name="T16" fmla="*/ 272314 w 1412488"/>
              <a:gd name="T17" fmla="*/ 81801 h 1512848"/>
              <a:gd name="T18" fmla="*/ 3730 w 1412488"/>
              <a:gd name="T19" fmla="*/ 78084 h 1512848"/>
              <a:gd name="T20" fmla="*/ 0 w 1412488"/>
              <a:gd name="T21" fmla="*/ 1431554 h 1512848"/>
              <a:gd name="T22" fmla="*/ 272314 w 1412488"/>
              <a:gd name="T23" fmla="*/ 1431554 h 1512848"/>
              <a:gd name="T24" fmla="*/ 268583 w 1412488"/>
              <a:gd name="T25" fmla="*/ 1379502 h 1512848"/>
              <a:gd name="T26" fmla="*/ 701305 w 1412488"/>
              <a:gd name="T27" fmla="*/ 1178702 h 1512848"/>
              <a:gd name="T28" fmla="*/ 734876 w 1412488"/>
              <a:gd name="T29" fmla="*/ 1256786 h 1512848"/>
              <a:gd name="T30" fmla="*/ 824403 w 1412488"/>
              <a:gd name="T31" fmla="*/ 1256786 h 1512848"/>
              <a:gd name="T32" fmla="*/ 869167 w 1412488"/>
              <a:gd name="T33" fmla="*/ 1227050 h 1512848"/>
              <a:gd name="T34" fmla="*/ 999729 w 1412488"/>
              <a:gd name="T35" fmla="*/ 1230767 h 1512848"/>
              <a:gd name="T36" fmla="*/ 1331731 w 1412488"/>
              <a:gd name="T37" fmla="*/ 1509638 h 1512848"/>
              <a:gd name="T38" fmla="*/ 1417527 w 1412488"/>
              <a:gd name="T39" fmla="*/ 1513355 h 1512848"/>
              <a:gd name="T40" fmla="*/ 1413797 w 1412488"/>
              <a:gd name="T41" fmla="*/ 0 h 151284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412488"/>
              <a:gd name="T64" fmla="*/ 0 h 1512848"/>
              <a:gd name="T65" fmla="*/ 1412488 w 1412488"/>
              <a:gd name="T66" fmla="*/ 1512848 h 151284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412488" h="1512848">
                <a:moveTo>
                  <a:pt x="1408771" y="0"/>
                </a:moveTo>
                <a:lnTo>
                  <a:pt x="1330712" y="0"/>
                </a:lnTo>
                <a:lnTo>
                  <a:pt x="996176" y="297366"/>
                </a:lnTo>
                <a:lnTo>
                  <a:pt x="847493" y="297366"/>
                </a:lnTo>
                <a:lnTo>
                  <a:pt x="810322" y="271346"/>
                </a:lnTo>
                <a:lnTo>
                  <a:pt x="732263" y="271346"/>
                </a:lnTo>
                <a:lnTo>
                  <a:pt x="695093" y="349405"/>
                </a:lnTo>
                <a:lnTo>
                  <a:pt x="271346" y="156117"/>
                </a:lnTo>
                <a:lnTo>
                  <a:pt x="271346" y="81775"/>
                </a:lnTo>
                <a:lnTo>
                  <a:pt x="3717" y="78058"/>
                </a:lnTo>
                <a:lnTo>
                  <a:pt x="0" y="1431073"/>
                </a:lnTo>
                <a:lnTo>
                  <a:pt x="271346" y="1431073"/>
                </a:lnTo>
                <a:lnTo>
                  <a:pt x="267629" y="1379034"/>
                </a:lnTo>
                <a:lnTo>
                  <a:pt x="698810" y="1178312"/>
                </a:lnTo>
                <a:lnTo>
                  <a:pt x="732263" y="1256370"/>
                </a:lnTo>
                <a:lnTo>
                  <a:pt x="821473" y="1256370"/>
                </a:lnTo>
                <a:lnTo>
                  <a:pt x="866078" y="1226634"/>
                </a:lnTo>
                <a:lnTo>
                  <a:pt x="996176" y="1230351"/>
                </a:lnTo>
                <a:lnTo>
                  <a:pt x="1326995" y="1509131"/>
                </a:lnTo>
                <a:lnTo>
                  <a:pt x="1412488" y="1512848"/>
                </a:lnTo>
                <a:lnTo>
                  <a:pt x="1408771" y="0"/>
                </a:lnTo>
                <a:close/>
              </a:path>
            </a:pathLst>
          </a:custGeom>
          <a:solidFill>
            <a:srgbClr val="FF6565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1284" name="Freihandform 24"/>
          <p:cNvSpPr>
            <a:spLocks/>
          </p:cNvSpPr>
          <p:nvPr/>
        </p:nvSpPr>
        <p:spPr bwMode="auto">
          <a:xfrm>
            <a:off x="2854325" y="1746250"/>
            <a:ext cx="1460500" cy="900113"/>
          </a:xfrm>
          <a:custGeom>
            <a:avLst/>
            <a:gdLst>
              <a:gd name="T0" fmla="*/ 1349287 w 1460810"/>
              <a:gd name="T1" fmla="*/ 0 h 899532"/>
              <a:gd name="T2" fmla="*/ 0 w 1460810"/>
              <a:gd name="T3" fmla="*/ 371093 h 899532"/>
              <a:gd name="T4" fmla="*/ 118622 w 1460810"/>
              <a:gd name="T5" fmla="*/ 805909 h 899532"/>
              <a:gd name="T6" fmla="*/ 237242 w 1460810"/>
              <a:gd name="T7" fmla="*/ 907115 h 899532"/>
              <a:gd name="T8" fmla="*/ 863690 w 1460810"/>
              <a:gd name="T9" fmla="*/ 738437 h 899532"/>
              <a:gd name="T10" fmla="*/ 1456785 w 1460810"/>
              <a:gd name="T11" fmla="*/ 393583 h 899532"/>
              <a:gd name="T12" fmla="*/ 1349287 w 1460810"/>
              <a:gd name="T13" fmla="*/ 0 h 8995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60810"/>
              <a:gd name="T22" fmla="*/ 0 h 899532"/>
              <a:gd name="T23" fmla="*/ 1460810 w 1460810"/>
              <a:gd name="T24" fmla="*/ 899532 h 8995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60810" h="899532">
                <a:moveTo>
                  <a:pt x="1353015" y="0"/>
                </a:moveTo>
                <a:lnTo>
                  <a:pt x="0" y="367991"/>
                </a:lnTo>
                <a:lnTo>
                  <a:pt x="118947" y="799171"/>
                </a:lnTo>
                <a:lnTo>
                  <a:pt x="237893" y="899532"/>
                </a:lnTo>
                <a:lnTo>
                  <a:pt x="866078" y="732264"/>
                </a:lnTo>
                <a:lnTo>
                  <a:pt x="1460810" y="390293"/>
                </a:lnTo>
                <a:lnTo>
                  <a:pt x="1353015" y="0"/>
                </a:lnTo>
                <a:close/>
              </a:path>
            </a:pathLst>
          </a:custGeom>
          <a:solidFill>
            <a:srgbClr val="5989E9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1285" name="Freihandform 25"/>
          <p:cNvSpPr>
            <a:spLocks/>
          </p:cNvSpPr>
          <p:nvPr/>
        </p:nvSpPr>
        <p:spPr bwMode="auto">
          <a:xfrm>
            <a:off x="3795713" y="4895850"/>
            <a:ext cx="1366837" cy="750888"/>
          </a:xfrm>
          <a:custGeom>
            <a:avLst/>
            <a:gdLst>
              <a:gd name="T0" fmla="*/ 80968 w 1367883"/>
              <a:gd name="T1" fmla="*/ 137623 h 750849"/>
              <a:gd name="T2" fmla="*/ 588846 w 1367883"/>
              <a:gd name="T3" fmla="*/ 0 h 750849"/>
              <a:gd name="T4" fmla="*/ 1254980 w 1367883"/>
              <a:gd name="T5" fmla="*/ 7435 h 750849"/>
              <a:gd name="T6" fmla="*/ 1354348 w 1367883"/>
              <a:gd name="T7" fmla="*/ 383119 h 750849"/>
              <a:gd name="T8" fmla="*/ 18403 w 1367883"/>
              <a:gd name="T9" fmla="*/ 751356 h 750849"/>
              <a:gd name="T10" fmla="*/ 0 w 1367883"/>
              <a:gd name="T11" fmla="*/ 684410 h 750849"/>
              <a:gd name="T12" fmla="*/ 80968 w 1367883"/>
              <a:gd name="T13" fmla="*/ 137623 h 75084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67883"/>
              <a:gd name="T22" fmla="*/ 0 h 750849"/>
              <a:gd name="T23" fmla="*/ 1367883 w 1367883"/>
              <a:gd name="T24" fmla="*/ 750849 h 75084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67883" h="750849">
                <a:moveTo>
                  <a:pt x="81775" y="137532"/>
                </a:moveTo>
                <a:lnTo>
                  <a:pt x="594731" y="0"/>
                </a:lnTo>
                <a:lnTo>
                  <a:pt x="1267522" y="7435"/>
                </a:lnTo>
                <a:lnTo>
                  <a:pt x="1367883" y="382859"/>
                </a:lnTo>
                <a:lnTo>
                  <a:pt x="18585" y="750849"/>
                </a:lnTo>
                <a:lnTo>
                  <a:pt x="0" y="683942"/>
                </a:lnTo>
                <a:lnTo>
                  <a:pt x="81775" y="137532"/>
                </a:lnTo>
                <a:close/>
              </a:path>
            </a:pathLst>
          </a:custGeom>
          <a:solidFill>
            <a:srgbClr val="5989E9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1286" name="Rechteck 34"/>
          <p:cNvSpPr>
            <a:spLocks noChangeArrowheads="1"/>
          </p:cNvSpPr>
          <p:nvPr/>
        </p:nvSpPr>
        <p:spPr bwMode="auto">
          <a:xfrm>
            <a:off x="2012950" y="1265238"/>
            <a:ext cx="730250" cy="339725"/>
          </a:xfrm>
          <a:prstGeom prst="rect">
            <a:avLst/>
          </a:prstGeom>
          <a:solidFill>
            <a:srgbClr val="CCCC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87" name="Freihandform 33"/>
          <p:cNvSpPr>
            <a:spLocks/>
          </p:cNvSpPr>
          <p:nvPr/>
        </p:nvSpPr>
        <p:spPr bwMode="auto">
          <a:xfrm>
            <a:off x="3101975" y="4611688"/>
            <a:ext cx="609600" cy="347662"/>
          </a:xfrm>
          <a:custGeom>
            <a:avLst/>
            <a:gdLst>
              <a:gd name="T0" fmla="*/ 0 w 609600"/>
              <a:gd name="T1" fmla="*/ 0 h 347529"/>
              <a:gd name="T2" fmla="*/ 0 w 609600"/>
              <a:gd name="T3" fmla="*/ 82994 h 347529"/>
              <a:gd name="T4" fmla="*/ 347529 w 609600"/>
              <a:gd name="T5" fmla="*/ 349127 h 347529"/>
              <a:gd name="T6" fmla="*/ 609600 w 609600"/>
              <a:gd name="T7" fmla="*/ 0 h 347529"/>
              <a:gd name="T8" fmla="*/ 0 w 609600"/>
              <a:gd name="T9" fmla="*/ 0 h 3475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"/>
              <a:gd name="T16" fmla="*/ 0 h 347529"/>
              <a:gd name="T17" fmla="*/ 609600 w 609600"/>
              <a:gd name="T18" fmla="*/ 347529 h 3475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" h="347529">
                <a:moveTo>
                  <a:pt x="0" y="0"/>
                </a:moveTo>
                <a:lnTo>
                  <a:pt x="0" y="82610"/>
                </a:lnTo>
                <a:lnTo>
                  <a:pt x="347529" y="347529"/>
                </a:lnTo>
                <a:lnTo>
                  <a:pt x="609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808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1288" name="Freihandform 34"/>
          <p:cNvSpPr>
            <a:spLocks/>
          </p:cNvSpPr>
          <p:nvPr/>
        </p:nvSpPr>
        <p:spPr bwMode="auto">
          <a:xfrm>
            <a:off x="2997200" y="3413125"/>
            <a:ext cx="971550" cy="1193800"/>
          </a:xfrm>
          <a:custGeom>
            <a:avLst/>
            <a:gdLst>
              <a:gd name="T0" fmla="*/ 97069 w 971372"/>
              <a:gd name="T1" fmla="*/ 1196419 h 1193562"/>
              <a:gd name="T2" fmla="*/ 719431 w 971372"/>
              <a:gd name="T3" fmla="*/ 1196419 h 1193562"/>
              <a:gd name="T4" fmla="*/ 973508 w 971372"/>
              <a:gd name="T5" fmla="*/ 948000 h 1193562"/>
              <a:gd name="T6" fmla="*/ 973508 w 971372"/>
              <a:gd name="T7" fmla="*/ 708144 h 1193562"/>
              <a:gd name="T8" fmla="*/ 616653 w 971372"/>
              <a:gd name="T9" fmla="*/ 117068 h 1193562"/>
              <a:gd name="T10" fmla="*/ 359716 w 971372"/>
              <a:gd name="T11" fmla="*/ 0 h 1193562"/>
              <a:gd name="T12" fmla="*/ 0 w 971372"/>
              <a:gd name="T13" fmla="*/ 8569 h 1193562"/>
              <a:gd name="T14" fmla="*/ 0 w 971372"/>
              <a:gd name="T15" fmla="*/ 1167868 h 1193562"/>
              <a:gd name="T16" fmla="*/ 97069 w 971372"/>
              <a:gd name="T17" fmla="*/ 1196419 h 119356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71372"/>
              <a:gd name="T28" fmla="*/ 0 h 1193562"/>
              <a:gd name="T29" fmla="*/ 971372 w 971372"/>
              <a:gd name="T30" fmla="*/ 1193562 h 119356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71372" h="1193562">
                <a:moveTo>
                  <a:pt x="96853" y="1193562"/>
                </a:moveTo>
                <a:lnTo>
                  <a:pt x="717847" y="1193562"/>
                </a:lnTo>
                <a:lnTo>
                  <a:pt x="971372" y="945734"/>
                </a:lnTo>
                <a:lnTo>
                  <a:pt x="971372" y="706452"/>
                </a:lnTo>
                <a:lnTo>
                  <a:pt x="615297" y="116792"/>
                </a:lnTo>
                <a:lnTo>
                  <a:pt x="358924" y="0"/>
                </a:lnTo>
                <a:lnTo>
                  <a:pt x="0" y="8545"/>
                </a:lnTo>
                <a:lnTo>
                  <a:pt x="0" y="1165076"/>
                </a:lnTo>
                <a:lnTo>
                  <a:pt x="96853" y="1193562"/>
                </a:lnTo>
                <a:close/>
              </a:path>
            </a:pathLst>
          </a:custGeom>
          <a:solidFill>
            <a:srgbClr val="00808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CH"/>
          </a:p>
        </p:txBody>
      </p:sp>
      <p:grpSp>
        <p:nvGrpSpPr>
          <p:cNvPr id="5" name="Gruppieren 44"/>
          <p:cNvGrpSpPr>
            <a:grpSpLocks/>
          </p:cNvGrpSpPr>
          <p:nvPr/>
        </p:nvGrpSpPr>
        <p:grpSpPr bwMode="auto">
          <a:xfrm>
            <a:off x="4679950" y="1292225"/>
            <a:ext cx="1362075" cy="1085850"/>
            <a:chOff x="4679182" y="1291628"/>
            <a:chExt cx="1362497" cy="1086482"/>
          </a:xfrm>
          <a:solidFill>
            <a:schemeClr val="accent2">
              <a:lumMod val="40000"/>
              <a:lumOff val="60000"/>
              <a:alpha val="70000"/>
            </a:schemeClr>
          </a:solidFill>
        </p:grpSpPr>
        <p:sp>
          <p:nvSpPr>
            <p:cNvPr id="9280" name="Freihandform 39"/>
            <p:cNvSpPr>
              <a:spLocks/>
            </p:cNvSpPr>
            <p:nvPr/>
          </p:nvSpPr>
          <p:spPr bwMode="auto">
            <a:xfrm>
              <a:off x="5370844" y="1431890"/>
              <a:ext cx="386861" cy="462224"/>
            </a:xfrm>
            <a:custGeom>
              <a:avLst/>
              <a:gdLst>
                <a:gd name="T0" fmla="*/ 231112 w 386861"/>
                <a:gd name="T1" fmla="*/ 35169 h 462224"/>
                <a:gd name="T2" fmla="*/ 386861 w 386861"/>
                <a:gd name="T3" fmla="*/ 241161 h 462224"/>
                <a:gd name="T4" fmla="*/ 381837 w 386861"/>
                <a:gd name="T5" fmla="*/ 301451 h 462224"/>
                <a:gd name="T6" fmla="*/ 336620 w 386861"/>
                <a:gd name="T7" fmla="*/ 336620 h 462224"/>
                <a:gd name="T8" fmla="*/ 381837 w 386861"/>
                <a:gd name="T9" fmla="*/ 396910 h 462224"/>
                <a:gd name="T10" fmla="*/ 291402 w 386861"/>
                <a:gd name="T11" fmla="*/ 462224 h 462224"/>
                <a:gd name="T12" fmla="*/ 241160 w 386861"/>
                <a:gd name="T13" fmla="*/ 401934 h 462224"/>
                <a:gd name="T14" fmla="*/ 195943 w 386861"/>
                <a:gd name="T15" fmla="*/ 422031 h 462224"/>
                <a:gd name="T16" fmla="*/ 145701 w 386861"/>
                <a:gd name="T17" fmla="*/ 422031 h 462224"/>
                <a:gd name="T18" fmla="*/ 0 w 386861"/>
                <a:gd name="T19" fmla="*/ 221064 h 462224"/>
                <a:gd name="T20" fmla="*/ 15072 w 386861"/>
                <a:gd name="T21" fmla="*/ 160774 h 462224"/>
                <a:gd name="T22" fmla="*/ 50242 w 386861"/>
                <a:gd name="T23" fmla="*/ 120580 h 462224"/>
                <a:gd name="T24" fmla="*/ 10048 w 386861"/>
                <a:gd name="T25" fmla="*/ 65314 h 462224"/>
                <a:gd name="T26" fmla="*/ 105508 w 386861"/>
                <a:gd name="T27" fmla="*/ 0 h 462224"/>
                <a:gd name="T28" fmla="*/ 135653 w 386861"/>
                <a:gd name="T29" fmla="*/ 50242 h 462224"/>
                <a:gd name="T30" fmla="*/ 231112 w 386861"/>
                <a:gd name="T31" fmla="*/ 35169 h 4622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6861" h="462224">
                  <a:moveTo>
                    <a:pt x="231112" y="35169"/>
                  </a:moveTo>
                  <a:lnTo>
                    <a:pt x="386861" y="241161"/>
                  </a:lnTo>
                  <a:lnTo>
                    <a:pt x="381837" y="301451"/>
                  </a:lnTo>
                  <a:lnTo>
                    <a:pt x="336620" y="336620"/>
                  </a:lnTo>
                  <a:lnTo>
                    <a:pt x="381837" y="396910"/>
                  </a:lnTo>
                  <a:lnTo>
                    <a:pt x="291402" y="462224"/>
                  </a:lnTo>
                  <a:lnTo>
                    <a:pt x="241160" y="401934"/>
                  </a:lnTo>
                  <a:lnTo>
                    <a:pt x="195943" y="422031"/>
                  </a:lnTo>
                  <a:lnTo>
                    <a:pt x="145701" y="422031"/>
                  </a:lnTo>
                  <a:lnTo>
                    <a:pt x="0" y="221064"/>
                  </a:lnTo>
                  <a:lnTo>
                    <a:pt x="15072" y="160774"/>
                  </a:lnTo>
                  <a:lnTo>
                    <a:pt x="50242" y="120580"/>
                  </a:lnTo>
                  <a:lnTo>
                    <a:pt x="10048" y="65314"/>
                  </a:lnTo>
                  <a:lnTo>
                    <a:pt x="105508" y="0"/>
                  </a:lnTo>
                  <a:lnTo>
                    <a:pt x="135653" y="50242"/>
                  </a:lnTo>
                  <a:lnTo>
                    <a:pt x="231112" y="35169"/>
                  </a:ln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9281" name="Freihandform 40"/>
            <p:cNvSpPr>
              <a:spLocks/>
            </p:cNvSpPr>
            <p:nvPr/>
          </p:nvSpPr>
          <p:spPr bwMode="auto">
            <a:xfrm>
              <a:off x="5030875" y="1674725"/>
              <a:ext cx="386861" cy="462224"/>
            </a:xfrm>
            <a:custGeom>
              <a:avLst/>
              <a:gdLst>
                <a:gd name="T0" fmla="*/ 231112 w 386861"/>
                <a:gd name="T1" fmla="*/ 35169 h 462224"/>
                <a:gd name="T2" fmla="*/ 386861 w 386861"/>
                <a:gd name="T3" fmla="*/ 241161 h 462224"/>
                <a:gd name="T4" fmla="*/ 381837 w 386861"/>
                <a:gd name="T5" fmla="*/ 301451 h 462224"/>
                <a:gd name="T6" fmla="*/ 336620 w 386861"/>
                <a:gd name="T7" fmla="*/ 336620 h 462224"/>
                <a:gd name="T8" fmla="*/ 381837 w 386861"/>
                <a:gd name="T9" fmla="*/ 396910 h 462224"/>
                <a:gd name="T10" fmla="*/ 291402 w 386861"/>
                <a:gd name="T11" fmla="*/ 462224 h 462224"/>
                <a:gd name="T12" fmla="*/ 241160 w 386861"/>
                <a:gd name="T13" fmla="*/ 401934 h 462224"/>
                <a:gd name="T14" fmla="*/ 195943 w 386861"/>
                <a:gd name="T15" fmla="*/ 422031 h 462224"/>
                <a:gd name="T16" fmla="*/ 145701 w 386861"/>
                <a:gd name="T17" fmla="*/ 422031 h 462224"/>
                <a:gd name="T18" fmla="*/ 0 w 386861"/>
                <a:gd name="T19" fmla="*/ 221064 h 462224"/>
                <a:gd name="T20" fmla="*/ 15072 w 386861"/>
                <a:gd name="T21" fmla="*/ 160774 h 462224"/>
                <a:gd name="T22" fmla="*/ 50242 w 386861"/>
                <a:gd name="T23" fmla="*/ 120580 h 462224"/>
                <a:gd name="T24" fmla="*/ 10048 w 386861"/>
                <a:gd name="T25" fmla="*/ 65314 h 462224"/>
                <a:gd name="T26" fmla="*/ 105508 w 386861"/>
                <a:gd name="T27" fmla="*/ 0 h 462224"/>
                <a:gd name="T28" fmla="*/ 135653 w 386861"/>
                <a:gd name="T29" fmla="*/ 50242 h 462224"/>
                <a:gd name="T30" fmla="*/ 231112 w 386861"/>
                <a:gd name="T31" fmla="*/ 35169 h 4622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6861" h="462224">
                  <a:moveTo>
                    <a:pt x="231112" y="35169"/>
                  </a:moveTo>
                  <a:lnTo>
                    <a:pt x="386861" y="241161"/>
                  </a:lnTo>
                  <a:lnTo>
                    <a:pt x="381837" y="301451"/>
                  </a:lnTo>
                  <a:lnTo>
                    <a:pt x="336620" y="336620"/>
                  </a:lnTo>
                  <a:lnTo>
                    <a:pt x="381837" y="396910"/>
                  </a:lnTo>
                  <a:lnTo>
                    <a:pt x="291402" y="462224"/>
                  </a:lnTo>
                  <a:lnTo>
                    <a:pt x="241160" y="401934"/>
                  </a:lnTo>
                  <a:lnTo>
                    <a:pt x="195943" y="422031"/>
                  </a:lnTo>
                  <a:lnTo>
                    <a:pt x="145701" y="422031"/>
                  </a:lnTo>
                  <a:lnTo>
                    <a:pt x="0" y="221064"/>
                  </a:lnTo>
                  <a:lnTo>
                    <a:pt x="15072" y="160774"/>
                  </a:lnTo>
                  <a:lnTo>
                    <a:pt x="50242" y="120580"/>
                  </a:lnTo>
                  <a:lnTo>
                    <a:pt x="10048" y="65314"/>
                  </a:lnTo>
                  <a:lnTo>
                    <a:pt x="105508" y="0"/>
                  </a:lnTo>
                  <a:lnTo>
                    <a:pt x="135653" y="50242"/>
                  </a:lnTo>
                  <a:lnTo>
                    <a:pt x="231112" y="35169"/>
                  </a:ln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9282" name="Freihandform 41"/>
            <p:cNvSpPr>
              <a:spLocks/>
            </p:cNvSpPr>
            <p:nvPr/>
          </p:nvSpPr>
          <p:spPr bwMode="auto">
            <a:xfrm>
              <a:off x="4679182" y="1915886"/>
              <a:ext cx="386861" cy="462224"/>
            </a:xfrm>
            <a:custGeom>
              <a:avLst/>
              <a:gdLst>
                <a:gd name="T0" fmla="*/ 231112 w 386861"/>
                <a:gd name="T1" fmla="*/ 35169 h 462224"/>
                <a:gd name="T2" fmla="*/ 386861 w 386861"/>
                <a:gd name="T3" fmla="*/ 241161 h 462224"/>
                <a:gd name="T4" fmla="*/ 381837 w 386861"/>
                <a:gd name="T5" fmla="*/ 301451 h 462224"/>
                <a:gd name="T6" fmla="*/ 336620 w 386861"/>
                <a:gd name="T7" fmla="*/ 336620 h 462224"/>
                <a:gd name="T8" fmla="*/ 381837 w 386861"/>
                <a:gd name="T9" fmla="*/ 396910 h 462224"/>
                <a:gd name="T10" fmla="*/ 291402 w 386861"/>
                <a:gd name="T11" fmla="*/ 462224 h 462224"/>
                <a:gd name="T12" fmla="*/ 241160 w 386861"/>
                <a:gd name="T13" fmla="*/ 401934 h 462224"/>
                <a:gd name="T14" fmla="*/ 195943 w 386861"/>
                <a:gd name="T15" fmla="*/ 422031 h 462224"/>
                <a:gd name="T16" fmla="*/ 145701 w 386861"/>
                <a:gd name="T17" fmla="*/ 422031 h 462224"/>
                <a:gd name="T18" fmla="*/ 0 w 386861"/>
                <a:gd name="T19" fmla="*/ 221064 h 462224"/>
                <a:gd name="T20" fmla="*/ 15072 w 386861"/>
                <a:gd name="T21" fmla="*/ 160774 h 462224"/>
                <a:gd name="T22" fmla="*/ 50242 w 386861"/>
                <a:gd name="T23" fmla="*/ 120580 h 462224"/>
                <a:gd name="T24" fmla="*/ 10048 w 386861"/>
                <a:gd name="T25" fmla="*/ 65314 h 462224"/>
                <a:gd name="T26" fmla="*/ 105508 w 386861"/>
                <a:gd name="T27" fmla="*/ 0 h 462224"/>
                <a:gd name="T28" fmla="*/ 135653 w 386861"/>
                <a:gd name="T29" fmla="*/ 50242 h 462224"/>
                <a:gd name="T30" fmla="*/ 231112 w 386861"/>
                <a:gd name="T31" fmla="*/ 35169 h 4622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6861" h="462224">
                  <a:moveTo>
                    <a:pt x="231112" y="35169"/>
                  </a:moveTo>
                  <a:lnTo>
                    <a:pt x="386861" y="241161"/>
                  </a:lnTo>
                  <a:lnTo>
                    <a:pt x="381837" y="301451"/>
                  </a:lnTo>
                  <a:lnTo>
                    <a:pt x="336620" y="336620"/>
                  </a:lnTo>
                  <a:lnTo>
                    <a:pt x="381837" y="396910"/>
                  </a:lnTo>
                  <a:lnTo>
                    <a:pt x="291402" y="462224"/>
                  </a:lnTo>
                  <a:lnTo>
                    <a:pt x="241160" y="401934"/>
                  </a:lnTo>
                  <a:lnTo>
                    <a:pt x="195943" y="422031"/>
                  </a:lnTo>
                  <a:lnTo>
                    <a:pt x="145701" y="422031"/>
                  </a:lnTo>
                  <a:lnTo>
                    <a:pt x="0" y="221064"/>
                  </a:lnTo>
                  <a:lnTo>
                    <a:pt x="15072" y="160774"/>
                  </a:lnTo>
                  <a:lnTo>
                    <a:pt x="50242" y="120580"/>
                  </a:lnTo>
                  <a:lnTo>
                    <a:pt x="10048" y="65314"/>
                  </a:lnTo>
                  <a:lnTo>
                    <a:pt x="105508" y="0"/>
                  </a:lnTo>
                  <a:lnTo>
                    <a:pt x="135653" y="50242"/>
                  </a:lnTo>
                  <a:lnTo>
                    <a:pt x="231112" y="35169"/>
                  </a:ln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9283" name="Freihandform 43"/>
            <p:cNvSpPr>
              <a:spLocks/>
            </p:cNvSpPr>
            <p:nvPr/>
          </p:nvSpPr>
          <p:spPr bwMode="auto">
            <a:xfrm>
              <a:off x="4683659" y="1291628"/>
              <a:ext cx="1358020" cy="1001917"/>
            </a:xfrm>
            <a:custGeom>
              <a:avLst/>
              <a:gdLst>
                <a:gd name="T0" fmla="*/ 1282575 w 1358020"/>
                <a:gd name="T1" fmla="*/ 6035 h 1001917"/>
                <a:gd name="T2" fmla="*/ 1358020 w 1358020"/>
                <a:gd name="T3" fmla="*/ 114677 h 1001917"/>
                <a:gd name="T4" fmla="*/ 1330860 w 1358020"/>
                <a:gd name="T5" fmla="*/ 129766 h 1001917"/>
                <a:gd name="T6" fmla="*/ 1309735 w 1358020"/>
                <a:gd name="T7" fmla="*/ 105623 h 1001917"/>
                <a:gd name="T8" fmla="*/ 1288610 w 1358020"/>
                <a:gd name="T9" fmla="*/ 120713 h 1001917"/>
                <a:gd name="T10" fmla="*/ 1327842 w 1358020"/>
                <a:gd name="T11" fmla="*/ 165980 h 1001917"/>
                <a:gd name="T12" fmla="*/ 1294646 w 1358020"/>
                <a:gd name="T13" fmla="*/ 193140 h 1001917"/>
                <a:gd name="T14" fmla="*/ 1327842 w 1358020"/>
                <a:gd name="T15" fmla="*/ 241425 h 1001917"/>
                <a:gd name="T16" fmla="*/ 1267486 w 1358020"/>
                <a:gd name="T17" fmla="*/ 292728 h 1001917"/>
                <a:gd name="T18" fmla="*/ 1234290 w 1358020"/>
                <a:gd name="T19" fmla="*/ 247461 h 1001917"/>
                <a:gd name="T20" fmla="*/ 1204111 w 1358020"/>
                <a:gd name="T21" fmla="*/ 253497 h 1001917"/>
                <a:gd name="T22" fmla="*/ 1189022 w 1358020"/>
                <a:gd name="T23" fmla="*/ 232372 h 1001917"/>
                <a:gd name="T24" fmla="*/ 1080381 w 1358020"/>
                <a:gd name="T25" fmla="*/ 313853 h 1001917"/>
                <a:gd name="T26" fmla="*/ 1053220 w 1358020"/>
                <a:gd name="T27" fmla="*/ 283675 h 1001917"/>
                <a:gd name="T28" fmla="*/ 33196 w 1358020"/>
                <a:gd name="T29" fmla="*/ 1001917 h 1001917"/>
                <a:gd name="T30" fmla="*/ 0 w 1358020"/>
                <a:gd name="T31" fmla="*/ 959667 h 1001917"/>
                <a:gd name="T32" fmla="*/ 1023042 w 1358020"/>
                <a:gd name="T33" fmla="*/ 244443 h 1001917"/>
                <a:gd name="T34" fmla="*/ 1001917 w 1358020"/>
                <a:gd name="T35" fmla="*/ 214265 h 1001917"/>
                <a:gd name="T36" fmla="*/ 1110559 w 1358020"/>
                <a:gd name="T37" fmla="*/ 138820 h 1001917"/>
                <a:gd name="T38" fmla="*/ 1093560 w 1358020"/>
                <a:gd name="T39" fmla="*/ 117694 h 1001917"/>
                <a:gd name="T40" fmla="*/ 1128666 w 1358020"/>
                <a:gd name="T41" fmla="*/ 93552 h 1001917"/>
                <a:gd name="T42" fmla="*/ 1089434 w 1358020"/>
                <a:gd name="T43" fmla="*/ 39231 h 1001917"/>
                <a:gd name="T44" fmla="*/ 1152808 w 1358020"/>
                <a:gd name="T45" fmla="*/ 0 h 1001917"/>
                <a:gd name="T46" fmla="*/ 1186004 w 1358020"/>
                <a:gd name="T47" fmla="*/ 45267 h 1001917"/>
                <a:gd name="T48" fmla="*/ 1222218 w 1358020"/>
                <a:gd name="T49" fmla="*/ 24142 h 1001917"/>
                <a:gd name="T50" fmla="*/ 1255414 w 1358020"/>
                <a:gd name="T51" fmla="*/ 72427 h 1001917"/>
                <a:gd name="T52" fmla="*/ 1276539 w 1358020"/>
                <a:gd name="T53" fmla="*/ 57338 h 1001917"/>
                <a:gd name="T54" fmla="*/ 1255332 w 1358020"/>
                <a:gd name="T55" fmla="*/ 23744 h 1001917"/>
                <a:gd name="T56" fmla="*/ 1282575 w 1358020"/>
                <a:gd name="T57" fmla="*/ 6035 h 10019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358020" h="1001917">
                  <a:moveTo>
                    <a:pt x="1282575" y="6035"/>
                  </a:moveTo>
                  <a:lnTo>
                    <a:pt x="1358020" y="114677"/>
                  </a:lnTo>
                  <a:lnTo>
                    <a:pt x="1330860" y="129766"/>
                  </a:lnTo>
                  <a:lnTo>
                    <a:pt x="1309735" y="105623"/>
                  </a:lnTo>
                  <a:lnTo>
                    <a:pt x="1288610" y="120713"/>
                  </a:lnTo>
                  <a:lnTo>
                    <a:pt x="1327842" y="165980"/>
                  </a:lnTo>
                  <a:lnTo>
                    <a:pt x="1294646" y="193140"/>
                  </a:lnTo>
                  <a:lnTo>
                    <a:pt x="1327842" y="241425"/>
                  </a:lnTo>
                  <a:lnTo>
                    <a:pt x="1267486" y="292728"/>
                  </a:lnTo>
                  <a:lnTo>
                    <a:pt x="1234290" y="247461"/>
                  </a:lnTo>
                  <a:lnTo>
                    <a:pt x="1204111" y="253497"/>
                  </a:lnTo>
                  <a:lnTo>
                    <a:pt x="1189022" y="232372"/>
                  </a:lnTo>
                  <a:lnTo>
                    <a:pt x="1080381" y="313853"/>
                  </a:lnTo>
                  <a:lnTo>
                    <a:pt x="1053220" y="283675"/>
                  </a:lnTo>
                  <a:lnTo>
                    <a:pt x="33196" y="1001917"/>
                  </a:lnTo>
                  <a:lnTo>
                    <a:pt x="0" y="959667"/>
                  </a:lnTo>
                  <a:lnTo>
                    <a:pt x="1023042" y="244443"/>
                  </a:lnTo>
                  <a:lnTo>
                    <a:pt x="1001917" y="214265"/>
                  </a:lnTo>
                  <a:lnTo>
                    <a:pt x="1110559" y="138820"/>
                  </a:lnTo>
                  <a:lnTo>
                    <a:pt x="1093560" y="117694"/>
                  </a:lnTo>
                  <a:lnTo>
                    <a:pt x="1128666" y="93552"/>
                  </a:lnTo>
                  <a:lnTo>
                    <a:pt x="1089434" y="39231"/>
                  </a:lnTo>
                  <a:lnTo>
                    <a:pt x="1152808" y="0"/>
                  </a:lnTo>
                  <a:lnTo>
                    <a:pt x="1186004" y="45267"/>
                  </a:lnTo>
                  <a:lnTo>
                    <a:pt x="1222218" y="24142"/>
                  </a:lnTo>
                  <a:lnTo>
                    <a:pt x="1255414" y="72427"/>
                  </a:lnTo>
                  <a:lnTo>
                    <a:pt x="1276539" y="57338"/>
                  </a:lnTo>
                  <a:lnTo>
                    <a:pt x="1255332" y="23744"/>
                  </a:lnTo>
                  <a:cubicBezTo>
                    <a:pt x="1255502" y="14666"/>
                    <a:pt x="1282405" y="15113"/>
                    <a:pt x="1282575" y="603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</p:grpSp>
      <p:sp>
        <p:nvSpPr>
          <p:cNvPr id="46" name="Freihandform 45"/>
          <p:cNvSpPr/>
          <p:nvPr/>
        </p:nvSpPr>
        <p:spPr bwMode="auto">
          <a:xfrm>
            <a:off x="3233738" y="3478213"/>
            <a:ext cx="304800" cy="682625"/>
          </a:xfrm>
          <a:custGeom>
            <a:avLst/>
            <a:gdLst>
              <a:gd name="connsiteX0" fmla="*/ 19050 w 304800"/>
              <a:gd name="connsiteY0" fmla="*/ 0 h 681038"/>
              <a:gd name="connsiteX1" fmla="*/ 140493 w 304800"/>
              <a:gd name="connsiteY1" fmla="*/ 0 h 681038"/>
              <a:gd name="connsiteX2" fmla="*/ 126206 w 304800"/>
              <a:gd name="connsiteY2" fmla="*/ 66675 h 681038"/>
              <a:gd name="connsiteX3" fmla="*/ 114300 w 304800"/>
              <a:gd name="connsiteY3" fmla="*/ 169069 h 681038"/>
              <a:gd name="connsiteX4" fmla="*/ 123825 w 304800"/>
              <a:gd name="connsiteY4" fmla="*/ 264319 h 681038"/>
              <a:gd name="connsiteX5" fmla="*/ 145256 w 304800"/>
              <a:gd name="connsiteY5" fmla="*/ 352425 h 681038"/>
              <a:gd name="connsiteX6" fmla="*/ 200025 w 304800"/>
              <a:gd name="connsiteY6" fmla="*/ 473869 h 681038"/>
              <a:gd name="connsiteX7" fmla="*/ 252412 w 304800"/>
              <a:gd name="connsiteY7" fmla="*/ 547688 h 681038"/>
              <a:gd name="connsiteX8" fmla="*/ 304800 w 304800"/>
              <a:gd name="connsiteY8" fmla="*/ 602457 h 681038"/>
              <a:gd name="connsiteX9" fmla="*/ 207168 w 304800"/>
              <a:gd name="connsiteY9" fmla="*/ 681038 h 681038"/>
              <a:gd name="connsiteX10" fmla="*/ 145256 w 304800"/>
              <a:gd name="connsiteY10" fmla="*/ 611982 h 681038"/>
              <a:gd name="connsiteX11" fmla="*/ 78581 w 304800"/>
              <a:gd name="connsiteY11" fmla="*/ 509588 h 681038"/>
              <a:gd name="connsiteX12" fmla="*/ 35718 w 304800"/>
              <a:gd name="connsiteY12" fmla="*/ 402432 h 681038"/>
              <a:gd name="connsiteX13" fmla="*/ 9525 w 304800"/>
              <a:gd name="connsiteY13" fmla="*/ 307182 h 681038"/>
              <a:gd name="connsiteX14" fmla="*/ 0 w 304800"/>
              <a:gd name="connsiteY14" fmla="*/ 180975 h 681038"/>
              <a:gd name="connsiteX15" fmla="*/ 7143 w 304800"/>
              <a:gd name="connsiteY15" fmla="*/ 80963 h 681038"/>
              <a:gd name="connsiteX16" fmla="*/ 19050 w 304800"/>
              <a:gd name="connsiteY16" fmla="*/ 0 h 68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4800" h="681038">
                <a:moveTo>
                  <a:pt x="19050" y="0"/>
                </a:moveTo>
                <a:lnTo>
                  <a:pt x="140493" y="0"/>
                </a:lnTo>
                <a:lnTo>
                  <a:pt x="126206" y="66675"/>
                </a:lnTo>
                <a:lnTo>
                  <a:pt x="114300" y="169069"/>
                </a:lnTo>
                <a:lnTo>
                  <a:pt x="123825" y="264319"/>
                </a:lnTo>
                <a:lnTo>
                  <a:pt x="145256" y="352425"/>
                </a:lnTo>
                <a:lnTo>
                  <a:pt x="200025" y="473869"/>
                </a:lnTo>
                <a:lnTo>
                  <a:pt x="252412" y="547688"/>
                </a:lnTo>
                <a:lnTo>
                  <a:pt x="304800" y="602457"/>
                </a:lnTo>
                <a:lnTo>
                  <a:pt x="207168" y="681038"/>
                </a:lnTo>
                <a:lnTo>
                  <a:pt x="145256" y="611982"/>
                </a:lnTo>
                <a:lnTo>
                  <a:pt x="78581" y="509588"/>
                </a:lnTo>
                <a:lnTo>
                  <a:pt x="35718" y="402432"/>
                </a:lnTo>
                <a:lnTo>
                  <a:pt x="9525" y="307182"/>
                </a:lnTo>
                <a:lnTo>
                  <a:pt x="0" y="180975"/>
                </a:lnTo>
                <a:lnTo>
                  <a:pt x="7143" y="80963"/>
                </a:lnTo>
                <a:lnTo>
                  <a:pt x="19050" y="0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CH"/>
          </a:p>
        </p:txBody>
      </p:sp>
      <p:grpSp>
        <p:nvGrpSpPr>
          <p:cNvPr id="6" name="Gruppieren 79"/>
          <p:cNvGrpSpPr>
            <a:grpSpLocks/>
          </p:cNvGrpSpPr>
          <p:nvPr/>
        </p:nvGrpSpPr>
        <p:grpSpPr bwMode="auto">
          <a:xfrm>
            <a:off x="2001838" y="2022475"/>
            <a:ext cx="1408112" cy="1136650"/>
            <a:chOff x="2002564" y="2022505"/>
            <a:chExt cx="1407208" cy="1136590"/>
          </a:xfrm>
          <a:solidFill>
            <a:srgbClr val="BC5100">
              <a:alpha val="50000"/>
            </a:srgbClr>
          </a:solidFill>
        </p:grpSpPr>
        <p:sp>
          <p:nvSpPr>
            <p:cNvPr id="9278" name="Freihandform 35"/>
            <p:cNvSpPr>
              <a:spLocks/>
            </p:cNvSpPr>
            <p:nvPr/>
          </p:nvSpPr>
          <p:spPr bwMode="auto">
            <a:xfrm>
              <a:off x="2002564" y="2022505"/>
              <a:ext cx="376015" cy="381712"/>
            </a:xfrm>
            <a:custGeom>
              <a:avLst/>
              <a:gdLst>
                <a:gd name="T0" fmla="*/ 176614 w 376015"/>
                <a:gd name="T1" fmla="*/ 0 h 381712"/>
                <a:gd name="T2" fmla="*/ 376015 w 376015"/>
                <a:gd name="T3" fmla="*/ 156673 h 381712"/>
                <a:gd name="T4" fmla="*/ 193705 w 376015"/>
                <a:gd name="T5" fmla="*/ 381712 h 381712"/>
                <a:gd name="T6" fmla="*/ 0 w 376015"/>
                <a:gd name="T7" fmla="*/ 219342 h 381712"/>
                <a:gd name="T8" fmla="*/ 176614 w 376015"/>
                <a:gd name="T9" fmla="*/ 0 h 3817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6015" h="381712">
                  <a:moveTo>
                    <a:pt x="176614" y="0"/>
                  </a:moveTo>
                  <a:lnTo>
                    <a:pt x="376015" y="156673"/>
                  </a:lnTo>
                  <a:lnTo>
                    <a:pt x="193705" y="381712"/>
                  </a:lnTo>
                  <a:lnTo>
                    <a:pt x="0" y="219342"/>
                  </a:lnTo>
                  <a:lnTo>
                    <a:pt x="176614" y="0"/>
                  </a:ln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9279" name="Freihandform 36"/>
            <p:cNvSpPr>
              <a:spLocks/>
            </p:cNvSpPr>
            <p:nvPr/>
          </p:nvSpPr>
          <p:spPr bwMode="auto">
            <a:xfrm>
              <a:off x="2290273" y="2213361"/>
              <a:ext cx="1119499" cy="945734"/>
            </a:xfrm>
            <a:custGeom>
              <a:avLst/>
              <a:gdLst>
                <a:gd name="T0" fmla="*/ 0 w 1119499"/>
                <a:gd name="T1" fmla="*/ 82609 h 945734"/>
                <a:gd name="T2" fmla="*/ 925794 w 1119499"/>
                <a:gd name="T3" fmla="*/ 851731 h 945734"/>
                <a:gd name="T4" fmla="*/ 951432 w 1119499"/>
                <a:gd name="T5" fmla="*/ 834639 h 945734"/>
                <a:gd name="T6" fmla="*/ 1068224 w 1119499"/>
                <a:gd name="T7" fmla="*/ 945734 h 945734"/>
                <a:gd name="T8" fmla="*/ 1119499 w 1119499"/>
                <a:gd name="T9" fmla="*/ 880217 h 945734"/>
                <a:gd name="T10" fmla="*/ 1022647 w 1119499"/>
                <a:gd name="T11" fmla="*/ 803304 h 945734"/>
                <a:gd name="T12" fmla="*/ 1025495 w 1119499"/>
                <a:gd name="T13" fmla="*/ 783364 h 945734"/>
                <a:gd name="T14" fmla="*/ 71215 w 1119499"/>
                <a:gd name="T15" fmla="*/ 0 h 945734"/>
                <a:gd name="T16" fmla="*/ 0 w 1119499"/>
                <a:gd name="T17" fmla="*/ 82609 h 9457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19499" h="945734">
                  <a:moveTo>
                    <a:pt x="0" y="82609"/>
                  </a:moveTo>
                  <a:lnTo>
                    <a:pt x="925794" y="851731"/>
                  </a:lnTo>
                  <a:lnTo>
                    <a:pt x="951432" y="834639"/>
                  </a:lnTo>
                  <a:lnTo>
                    <a:pt x="1068224" y="945734"/>
                  </a:lnTo>
                  <a:lnTo>
                    <a:pt x="1119499" y="880217"/>
                  </a:lnTo>
                  <a:lnTo>
                    <a:pt x="1022647" y="803304"/>
                  </a:lnTo>
                  <a:lnTo>
                    <a:pt x="1025495" y="783364"/>
                  </a:lnTo>
                  <a:lnTo>
                    <a:pt x="71215" y="0"/>
                  </a:lnTo>
                  <a:lnTo>
                    <a:pt x="0" y="82609"/>
                  </a:ln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</p:grpSp>
      <p:grpSp>
        <p:nvGrpSpPr>
          <p:cNvPr id="11292" name="Gruppieren 78"/>
          <p:cNvGrpSpPr>
            <a:grpSpLocks/>
          </p:cNvGrpSpPr>
          <p:nvPr/>
        </p:nvGrpSpPr>
        <p:grpSpPr bwMode="auto">
          <a:xfrm>
            <a:off x="501650" y="3352800"/>
            <a:ext cx="2514600" cy="1227138"/>
            <a:chOff x="501315" y="3352800"/>
            <a:chExt cx="2514601" cy="1227221"/>
          </a:xfrm>
        </p:grpSpPr>
        <p:sp>
          <p:nvSpPr>
            <p:cNvPr id="11342" name="Rechteck 49"/>
            <p:cNvSpPr>
              <a:spLocks noChangeArrowheads="1"/>
            </p:cNvSpPr>
            <p:nvPr/>
          </p:nvSpPr>
          <p:spPr bwMode="auto">
            <a:xfrm>
              <a:off x="2073442" y="3352800"/>
              <a:ext cx="517358" cy="1227221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43" name="Rechteck 50"/>
            <p:cNvSpPr>
              <a:spLocks noChangeArrowheads="1"/>
            </p:cNvSpPr>
            <p:nvPr/>
          </p:nvSpPr>
          <p:spPr bwMode="auto">
            <a:xfrm>
              <a:off x="1395662" y="3392908"/>
              <a:ext cx="677779" cy="56148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44" name="Rechteck 51"/>
            <p:cNvSpPr>
              <a:spLocks noChangeArrowheads="1"/>
            </p:cNvSpPr>
            <p:nvPr/>
          </p:nvSpPr>
          <p:spPr bwMode="auto">
            <a:xfrm>
              <a:off x="1395662" y="4495802"/>
              <a:ext cx="677779" cy="56148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45" name="Rechteck 52"/>
            <p:cNvSpPr>
              <a:spLocks noChangeArrowheads="1"/>
            </p:cNvSpPr>
            <p:nvPr/>
          </p:nvSpPr>
          <p:spPr bwMode="auto">
            <a:xfrm>
              <a:off x="1395662" y="3870161"/>
              <a:ext cx="677779" cy="56148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46" name="Rechteck 53"/>
            <p:cNvSpPr>
              <a:spLocks noChangeArrowheads="1"/>
            </p:cNvSpPr>
            <p:nvPr/>
          </p:nvSpPr>
          <p:spPr bwMode="auto">
            <a:xfrm>
              <a:off x="1395662" y="4010530"/>
              <a:ext cx="677779" cy="56148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47" name="Rechteck 54"/>
            <p:cNvSpPr>
              <a:spLocks noChangeArrowheads="1"/>
            </p:cNvSpPr>
            <p:nvPr/>
          </p:nvSpPr>
          <p:spPr bwMode="auto">
            <a:xfrm>
              <a:off x="2590800" y="3356811"/>
              <a:ext cx="425116" cy="100263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48" name="Rechteck 55"/>
            <p:cNvSpPr>
              <a:spLocks noChangeArrowheads="1"/>
            </p:cNvSpPr>
            <p:nvPr/>
          </p:nvSpPr>
          <p:spPr bwMode="auto">
            <a:xfrm>
              <a:off x="2590800" y="3862137"/>
              <a:ext cx="425116" cy="192505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49" name="Rechteck 56"/>
            <p:cNvSpPr>
              <a:spLocks noChangeArrowheads="1"/>
            </p:cNvSpPr>
            <p:nvPr/>
          </p:nvSpPr>
          <p:spPr bwMode="auto">
            <a:xfrm>
              <a:off x="2590800" y="4479758"/>
              <a:ext cx="425116" cy="100263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50" name="Rechteck 57"/>
            <p:cNvSpPr>
              <a:spLocks noChangeArrowheads="1"/>
            </p:cNvSpPr>
            <p:nvPr/>
          </p:nvSpPr>
          <p:spPr bwMode="auto">
            <a:xfrm>
              <a:off x="2895600" y="3429000"/>
              <a:ext cx="45719" cy="433137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51" name="Rechteck 58"/>
            <p:cNvSpPr>
              <a:spLocks noChangeArrowheads="1"/>
            </p:cNvSpPr>
            <p:nvPr/>
          </p:nvSpPr>
          <p:spPr bwMode="auto">
            <a:xfrm>
              <a:off x="2895600" y="4050631"/>
              <a:ext cx="45719" cy="433137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52" name="Rechteck 59"/>
            <p:cNvSpPr>
              <a:spLocks noChangeArrowheads="1"/>
            </p:cNvSpPr>
            <p:nvPr/>
          </p:nvSpPr>
          <p:spPr bwMode="auto">
            <a:xfrm>
              <a:off x="501315" y="3428999"/>
              <a:ext cx="1572128" cy="68179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53" name="Rechteck 60"/>
            <p:cNvSpPr>
              <a:spLocks noChangeArrowheads="1"/>
            </p:cNvSpPr>
            <p:nvPr/>
          </p:nvSpPr>
          <p:spPr bwMode="auto">
            <a:xfrm>
              <a:off x="501315" y="4379494"/>
              <a:ext cx="1572128" cy="68179"/>
            </a:xfrm>
            <a:prstGeom prst="rect">
              <a:avLst/>
            </a:prstGeom>
            <a:solidFill>
              <a:srgbClr val="5989E9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</p:grpSp>
      <p:grpSp>
        <p:nvGrpSpPr>
          <p:cNvPr id="11293" name="Gruppieren 80"/>
          <p:cNvGrpSpPr>
            <a:grpSpLocks/>
          </p:cNvGrpSpPr>
          <p:nvPr/>
        </p:nvGrpSpPr>
        <p:grpSpPr bwMode="auto">
          <a:xfrm>
            <a:off x="431800" y="1754188"/>
            <a:ext cx="3541713" cy="1928812"/>
            <a:chOff x="432079" y="1753437"/>
            <a:chExt cx="3542044" cy="1929284"/>
          </a:xfrm>
        </p:grpSpPr>
        <p:sp>
          <p:nvSpPr>
            <p:cNvPr id="11340" name="Freihandform 38"/>
            <p:cNvSpPr>
              <a:spLocks/>
            </p:cNvSpPr>
            <p:nvPr/>
          </p:nvSpPr>
          <p:spPr bwMode="auto">
            <a:xfrm>
              <a:off x="432079" y="1753437"/>
              <a:ext cx="3542044" cy="1929284"/>
            </a:xfrm>
            <a:custGeom>
              <a:avLst/>
              <a:gdLst>
                <a:gd name="T0" fmla="*/ 75363 w 3542044"/>
                <a:gd name="T1" fmla="*/ 0 h 1929284"/>
                <a:gd name="T2" fmla="*/ 266281 w 3542044"/>
                <a:gd name="T3" fmla="*/ 95460 h 1929284"/>
                <a:gd name="T4" fmla="*/ 246185 w 3542044"/>
                <a:gd name="T5" fmla="*/ 140677 h 1929284"/>
                <a:gd name="T6" fmla="*/ 2265902 w 3542044"/>
                <a:gd name="T7" fmla="*/ 1210827 h 1929284"/>
                <a:gd name="T8" fmla="*/ 2301072 w 3542044"/>
                <a:gd name="T9" fmla="*/ 1175658 h 1929284"/>
                <a:gd name="T10" fmla="*/ 2713054 w 3542044"/>
                <a:gd name="T11" fmla="*/ 1376625 h 1929284"/>
                <a:gd name="T12" fmla="*/ 2677886 w 3542044"/>
                <a:gd name="T13" fmla="*/ 1426866 h 1929284"/>
                <a:gd name="T14" fmla="*/ 3542044 w 3542044"/>
                <a:gd name="T15" fmla="*/ 1874018 h 1929284"/>
                <a:gd name="T16" fmla="*/ 3501850 w 3542044"/>
                <a:gd name="T17" fmla="*/ 1929284 h 1929284"/>
                <a:gd name="T18" fmla="*/ 2647740 w 3542044"/>
                <a:gd name="T19" fmla="*/ 1477108 h 1929284"/>
                <a:gd name="T20" fmla="*/ 2622620 w 3542044"/>
                <a:gd name="T21" fmla="*/ 1527350 h 1929284"/>
                <a:gd name="T22" fmla="*/ 205991 w 3542044"/>
                <a:gd name="T23" fmla="*/ 241161 h 1929284"/>
                <a:gd name="T24" fmla="*/ 190919 w 3542044"/>
                <a:gd name="T25" fmla="*/ 266282 h 1929284"/>
                <a:gd name="T26" fmla="*/ 0 w 3542044"/>
                <a:gd name="T27" fmla="*/ 160774 h 1929284"/>
                <a:gd name="T28" fmla="*/ 75363 w 3542044"/>
                <a:gd name="T29" fmla="*/ 0 h 19292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42044"/>
                <a:gd name="T46" fmla="*/ 0 h 1929284"/>
                <a:gd name="T47" fmla="*/ 3542044 w 3542044"/>
                <a:gd name="T48" fmla="*/ 1929284 h 192928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42044" h="1929284">
                  <a:moveTo>
                    <a:pt x="75363" y="0"/>
                  </a:moveTo>
                  <a:lnTo>
                    <a:pt x="266281" y="95460"/>
                  </a:lnTo>
                  <a:lnTo>
                    <a:pt x="246185" y="140677"/>
                  </a:lnTo>
                  <a:lnTo>
                    <a:pt x="2265903" y="1210827"/>
                  </a:lnTo>
                  <a:lnTo>
                    <a:pt x="2301073" y="1175658"/>
                  </a:lnTo>
                  <a:lnTo>
                    <a:pt x="2713055" y="1376625"/>
                  </a:lnTo>
                  <a:lnTo>
                    <a:pt x="2677886" y="1426866"/>
                  </a:lnTo>
                  <a:lnTo>
                    <a:pt x="3542044" y="1874018"/>
                  </a:lnTo>
                  <a:lnTo>
                    <a:pt x="3501851" y="1929284"/>
                  </a:lnTo>
                  <a:lnTo>
                    <a:pt x="2647741" y="1477108"/>
                  </a:lnTo>
                  <a:lnTo>
                    <a:pt x="2622620" y="1527350"/>
                  </a:lnTo>
                  <a:lnTo>
                    <a:pt x="205991" y="241161"/>
                  </a:lnTo>
                  <a:lnTo>
                    <a:pt x="190919" y="266282"/>
                  </a:lnTo>
                  <a:lnTo>
                    <a:pt x="0" y="160774"/>
                  </a:lnTo>
                  <a:lnTo>
                    <a:pt x="75363" y="0"/>
                  </a:lnTo>
                  <a:close/>
                </a:path>
              </a:pathLst>
            </a:custGeom>
            <a:solidFill>
              <a:srgbClr val="CCCCFF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341" name="Freihandform 61"/>
            <p:cNvSpPr>
              <a:spLocks/>
            </p:cNvSpPr>
            <p:nvPr/>
          </p:nvSpPr>
          <p:spPr bwMode="auto">
            <a:xfrm rot="-643931">
              <a:off x="1275021" y="2410428"/>
              <a:ext cx="429779" cy="436946"/>
            </a:xfrm>
            <a:custGeom>
              <a:avLst/>
              <a:gdLst>
                <a:gd name="T0" fmla="*/ 1003569 w 376015"/>
                <a:gd name="T1" fmla="*/ 0 h 381712"/>
                <a:gd name="T2" fmla="*/ 2136612 w 376015"/>
                <a:gd name="T3" fmla="*/ 907797 h 381712"/>
                <a:gd name="T4" fmla="*/ 1100681 w 376015"/>
                <a:gd name="T5" fmla="*/ 2211722 h 381712"/>
                <a:gd name="T6" fmla="*/ 0 w 376015"/>
                <a:gd name="T7" fmla="*/ 1270924 h 381712"/>
                <a:gd name="T8" fmla="*/ 1003569 w 376015"/>
                <a:gd name="T9" fmla="*/ 0 h 3817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6015"/>
                <a:gd name="T16" fmla="*/ 0 h 381712"/>
                <a:gd name="T17" fmla="*/ 376015 w 376015"/>
                <a:gd name="T18" fmla="*/ 381712 h 3817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6015" h="381712">
                  <a:moveTo>
                    <a:pt x="176614" y="0"/>
                  </a:moveTo>
                  <a:lnTo>
                    <a:pt x="376015" y="156673"/>
                  </a:lnTo>
                  <a:lnTo>
                    <a:pt x="193705" y="381712"/>
                  </a:lnTo>
                  <a:lnTo>
                    <a:pt x="0" y="219342"/>
                  </a:lnTo>
                  <a:lnTo>
                    <a:pt x="176614" y="0"/>
                  </a:lnTo>
                  <a:close/>
                </a:path>
              </a:pathLst>
            </a:custGeom>
            <a:solidFill>
              <a:srgbClr val="CCCCFF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11294" name="Rechteck 63"/>
          <p:cNvSpPr>
            <a:spLocks noChangeArrowheads="1"/>
          </p:cNvSpPr>
          <p:nvPr/>
        </p:nvSpPr>
        <p:spPr bwMode="auto">
          <a:xfrm>
            <a:off x="2698750" y="4611688"/>
            <a:ext cx="241300" cy="236537"/>
          </a:xfrm>
          <a:prstGeom prst="rect">
            <a:avLst/>
          </a:prstGeom>
          <a:solidFill>
            <a:srgbClr val="CCCC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grpSp>
        <p:nvGrpSpPr>
          <p:cNvPr id="11295" name="Gruppieren 81"/>
          <p:cNvGrpSpPr>
            <a:grpSpLocks/>
          </p:cNvGrpSpPr>
          <p:nvPr/>
        </p:nvGrpSpPr>
        <p:grpSpPr bwMode="auto">
          <a:xfrm>
            <a:off x="4327525" y="1900238"/>
            <a:ext cx="401638" cy="582612"/>
            <a:chOff x="4327252" y="1900982"/>
            <a:chExt cx="401726" cy="581924"/>
          </a:xfrm>
        </p:grpSpPr>
        <p:sp>
          <p:nvSpPr>
            <p:cNvPr id="11337" name="Rechteck 65"/>
            <p:cNvSpPr>
              <a:spLocks noChangeArrowheads="1"/>
            </p:cNvSpPr>
            <p:nvPr/>
          </p:nvSpPr>
          <p:spPr bwMode="auto">
            <a:xfrm rot="-2006450">
              <a:off x="4429300" y="2135545"/>
              <a:ext cx="119358" cy="318032"/>
            </a:xfrm>
            <a:prstGeom prst="rect">
              <a:avLst/>
            </a:prstGeom>
            <a:solidFill>
              <a:srgbClr val="CCFF66">
                <a:alpha val="4941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38" name="Rechteck 66"/>
            <p:cNvSpPr>
              <a:spLocks noChangeArrowheads="1"/>
            </p:cNvSpPr>
            <p:nvPr/>
          </p:nvSpPr>
          <p:spPr bwMode="auto">
            <a:xfrm rot="-1896967">
              <a:off x="4330447" y="1900982"/>
              <a:ext cx="151055" cy="237019"/>
            </a:xfrm>
            <a:prstGeom prst="rect">
              <a:avLst/>
            </a:prstGeom>
            <a:solidFill>
              <a:srgbClr val="CCFF66">
                <a:alpha val="4941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1339" name="Rechteck 67"/>
            <p:cNvSpPr>
              <a:spLocks noChangeArrowheads="1"/>
            </p:cNvSpPr>
            <p:nvPr/>
          </p:nvSpPr>
          <p:spPr bwMode="auto">
            <a:xfrm rot="-1896967">
              <a:off x="4327252" y="2286852"/>
              <a:ext cx="401726" cy="196054"/>
            </a:xfrm>
            <a:prstGeom prst="rect">
              <a:avLst/>
            </a:prstGeom>
            <a:solidFill>
              <a:srgbClr val="CCFF66">
                <a:alpha val="4941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</p:grpSp>
      <p:sp>
        <p:nvSpPr>
          <p:cNvPr id="11296" name="Rechteck 70"/>
          <p:cNvSpPr>
            <a:spLocks noChangeArrowheads="1"/>
          </p:cNvSpPr>
          <p:nvPr/>
        </p:nvSpPr>
        <p:spPr bwMode="auto">
          <a:xfrm>
            <a:off x="2679700" y="5694363"/>
            <a:ext cx="1009650" cy="693737"/>
          </a:xfrm>
          <a:prstGeom prst="rect">
            <a:avLst/>
          </a:prstGeom>
          <a:solidFill>
            <a:srgbClr val="FFC0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97" name="Rechteck 71"/>
          <p:cNvSpPr>
            <a:spLocks noChangeArrowheads="1"/>
          </p:cNvSpPr>
          <p:nvPr/>
        </p:nvSpPr>
        <p:spPr bwMode="auto">
          <a:xfrm>
            <a:off x="3544888" y="4957763"/>
            <a:ext cx="96837" cy="938212"/>
          </a:xfrm>
          <a:prstGeom prst="rect">
            <a:avLst/>
          </a:prstGeom>
          <a:solidFill>
            <a:srgbClr val="FFC0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98" name="Rechteck 72"/>
          <p:cNvSpPr>
            <a:spLocks noChangeArrowheads="1"/>
          </p:cNvSpPr>
          <p:nvPr/>
        </p:nvSpPr>
        <p:spPr bwMode="auto">
          <a:xfrm rot="4496581">
            <a:off x="3795713" y="4606925"/>
            <a:ext cx="93662" cy="604838"/>
          </a:xfrm>
          <a:prstGeom prst="rect">
            <a:avLst/>
          </a:prstGeom>
          <a:solidFill>
            <a:srgbClr val="FFC0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299" name="Rechteck 73"/>
          <p:cNvSpPr>
            <a:spLocks noChangeArrowheads="1"/>
          </p:cNvSpPr>
          <p:nvPr/>
        </p:nvSpPr>
        <p:spPr bwMode="auto">
          <a:xfrm rot="458410">
            <a:off x="3746500" y="4630738"/>
            <a:ext cx="111125" cy="1016000"/>
          </a:xfrm>
          <a:prstGeom prst="rect">
            <a:avLst/>
          </a:prstGeom>
          <a:solidFill>
            <a:srgbClr val="BC51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grpSp>
        <p:nvGrpSpPr>
          <p:cNvPr id="11300" name="Gruppieren 76"/>
          <p:cNvGrpSpPr>
            <a:grpSpLocks/>
          </p:cNvGrpSpPr>
          <p:nvPr/>
        </p:nvGrpSpPr>
        <p:grpSpPr bwMode="auto">
          <a:xfrm>
            <a:off x="2324100" y="1092200"/>
            <a:ext cx="2600325" cy="3284538"/>
            <a:chOff x="2324284" y="1092200"/>
            <a:chExt cx="2600643" cy="3284538"/>
          </a:xfrm>
        </p:grpSpPr>
        <p:sp>
          <p:nvSpPr>
            <p:cNvPr id="8219" name="Rechteck 35"/>
            <p:cNvSpPr>
              <a:spLocks noChangeArrowheads="1"/>
            </p:cNvSpPr>
            <p:nvPr/>
          </p:nvSpPr>
          <p:spPr bwMode="auto">
            <a:xfrm>
              <a:off x="3026045" y="1092200"/>
              <a:ext cx="535053" cy="287338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47" name="Freihandform 46"/>
            <p:cNvSpPr/>
            <p:nvPr/>
          </p:nvSpPr>
          <p:spPr bwMode="auto">
            <a:xfrm>
              <a:off x="3072088" y="2933700"/>
              <a:ext cx="395335" cy="1443038"/>
            </a:xfrm>
            <a:custGeom>
              <a:avLst/>
              <a:gdLst>
                <a:gd name="connsiteX0" fmla="*/ 0 w 395287"/>
                <a:gd name="connsiteY0" fmla="*/ 1443038 h 1443038"/>
                <a:gd name="connsiteX1" fmla="*/ 85725 w 395287"/>
                <a:gd name="connsiteY1" fmla="*/ 1443038 h 1443038"/>
                <a:gd name="connsiteX2" fmla="*/ 83343 w 395287"/>
                <a:gd name="connsiteY2" fmla="*/ 781050 h 1443038"/>
                <a:gd name="connsiteX3" fmla="*/ 59531 w 395287"/>
                <a:gd name="connsiteY3" fmla="*/ 776288 h 1443038"/>
                <a:gd name="connsiteX4" fmla="*/ 59531 w 395287"/>
                <a:gd name="connsiteY4" fmla="*/ 426244 h 1443038"/>
                <a:gd name="connsiteX5" fmla="*/ 159543 w 395287"/>
                <a:gd name="connsiteY5" fmla="*/ 235744 h 1443038"/>
                <a:gd name="connsiteX6" fmla="*/ 347662 w 395287"/>
                <a:gd name="connsiteY6" fmla="*/ 130969 h 1443038"/>
                <a:gd name="connsiteX7" fmla="*/ 395287 w 395287"/>
                <a:gd name="connsiteY7" fmla="*/ 73819 h 1443038"/>
                <a:gd name="connsiteX8" fmla="*/ 330993 w 395287"/>
                <a:gd name="connsiteY8" fmla="*/ 0 h 1443038"/>
                <a:gd name="connsiteX9" fmla="*/ 292893 w 395287"/>
                <a:gd name="connsiteY9" fmla="*/ 30956 h 1443038"/>
                <a:gd name="connsiteX10" fmla="*/ 333375 w 395287"/>
                <a:gd name="connsiteY10" fmla="*/ 66675 h 1443038"/>
                <a:gd name="connsiteX11" fmla="*/ 333375 w 395287"/>
                <a:gd name="connsiteY11" fmla="*/ 92869 h 1443038"/>
                <a:gd name="connsiteX12" fmla="*/ 123825 w 395287"/>
                <a:gd name="connsiteY12" fmla="*/ 202406 h 1443038"/>
                <a:gd name="connsiteX13" fmla="*/ 19050 w 395287"/>
                <a:gd name="connsiteY13" fmla="*/ 407194 h 1443038"/>
                <a:gd name="connsiteX14" fmla="*/ 23812 w 395287"/>
                <a:gd name="connsiteY14" fmla="*/ 778669 h 1443038"/>
                <a:gd name="connsiteX15" fmla="*/ 0 w 395287"/>
                <a:gd name="connsiteY15" fmla="*/ 778669 h 1443038"/>
                <a:gd name="connsiteX16" fmla="*/ 0 w 395287"/>
                <a:gd name="connsiteY16" fmla="*/ 1443038 h 1443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5287" h="1443038">
                  <a:moveTo>
                    <a:pt x="0" y="1443038"/>
                  </a:moveTo>
                  <a:lnTo>
                    <a:pt x="85725" y="1443038"/>
                  </a:lnTo>
                  <a:lnTo>
                    <a:pt x="83343" y="781050"/>
                  </a:lnTo>
                  <a:lnTo>
                    <a:pt x="59531" y="776288"/>
                  </a:lnTo>
                  <a:lnTo>
                    <a:pt x="59531" y="426244"/>
                  </a:lnTo>
                  <a:lnTo>
                    <a:pt x="159543" y="235744"/>
                  </a:lnTo>
                  <a:lnTo>
                    <a:pt x="347662" y="130969"/>
                  </a:lnTo>
                  <a:lnTo>
                    <a:pt x="395287" y="73819"/>
                  </a:lnTo>
                  <a:lnTo>
                    <a:pt x="330993" y="0"/>
                  </a:lnTo>
                  <a:lnTo>
                    <a:pt x="292893" y="30956"/>
                  </a:lnTo>
                  <a:lnTo>
                    <a:pt x="333375" y="66675"/>
                  </a:lnTo>
                  <a:lnTo>
                    <a:pt x="333375" y="92869"/>
                  </a:lnTo>
                  <a:lnTo>
                    <a:pt x="123825" y="202406"/>
                  </a:lnTo>
                  <a:lnTo>
                    <a:pt x="19050" y="407194"/>
                  </a:lnTo>
                  <a:cubicBezTo>
                    <a:pt x="20637" y="531019"/>
                    <a:pt x="22225" y="654844"/>
                    <a:pt x="23812" y="778669"/>
                  </a:cubicBezTo>
                  <a:lnTo>
                    <a:pt x="0" y="778669"/>
                  </a:lnTo>
                  <a:lnTo>
                    <a:pt x="0" y="1443038"/>
                  </a:lnTo>
                  <a:close/>
                </a:path>
              </a:pathLst>
            </a:custGeom>
            <a:solidFill>
              <a:schemeClr val="bg1">
                <a:lumMod val="75000"/>
                <a:alpha val="7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69" name="Rechteck 68"/>
            <p:cNvSpPr/>
            <p:nvPr/>
          </p:nvSpPr>
          <p:spPr bwMode="auto">
            <a:xfrm rot="19547236">
              <a:off x="2324284" y="1703388"/>
              <a:ext cx="1808384" cy="46037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70" name="Rechteck 69"/>
            <p:cNvSpPr/>
            <p:nvPr/>
          </p:nvSpPr>
          <p:spPr bwMode="auto">
            <a:xfrm rot="2337576">
              <a:off x="2332223" y="2552700"/>
              <a:ext cx="1195533" cy="46038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75" name="Rechteck 35"/>
            <p:cNvSpPr>
              <a:spLocks noChangeArrowheads="1"/>
            </p:cNvSpPr>
            <p:nvPr/>
          </p:nvSpPr>
          <p:spPr bwMode="auto">
            <a:xfrm>
              <a:off x="4389875" y="1092200"/>
              <a:ext cx="535052" cy="287338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76" name="Rechteck 35"/>
            <p:cNvSpPr>
              <a:spLocks noChangeArrowheads="1"/>
            </p:cNvSpPr>
            <p:nvPr/>
          </p:nvSpPr>
          <p:spPr bwMode="auto">
            <a:xfrm>
              <a:off x="3549984" y="1166813"/>
              <a:ext cx="849417" cy="138112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</p:grpSp>
      <p:sp>
        <p:nvSpPr>
          <p:cNvPr id="11301" name="Rechteck 77"/>
          <p:cNvSpPr>
            <a:spLocks noChangeArrowheads="1"/>
          </p:cNvSpPr>
          <p:nvPr/>
        </p:nvSpPr>
        <p:spPr bwMode="auto">
          <a:xfrm rot="515420">
            <a:off x="3684588" y="5659438"/>
            <a:ext cx="295275" cy="254000"/>
          </a:xfrm>
          <a:prstGeom prst="rect">
            <a:avLst/>
          </a:prstGeom>
          <a:solidFill>
            <a:srgbClr val="BC51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1302" name="Rechteck 84"/>
          <p:cNvSpPr>
            <a:spLocks noChangeArrowheads="1"/>
          </p:cNvSpPr>
          <p:nvPr/>
        </p:nvSpPr>
        <p:spPr bwMode="auto">
          <a:xfrm>
            <a:off x="2074863" y="1778000"/>
            <a:ext cx="327025" cy="236538"/>
          </a:xfrm>
          <a:prstGeom prst="rect">
            <a:avLst/>
          </a:prstGeom>
          <a:solidFill>
            <a:srgbClr val="CCCC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82" name="Legende mit Linie 2 81"/>
          <p:cNvSpPr/>
          <p:nvPr/>
        </p:nvSpPr>
        <p:spPr bwMode="auto">
          <a:xfrm>
            <a:off x="6624638" y="1423988"/>
            <a:ext cx="1754187" cy="266700"/>
          </a:xfrm>
          <a:prstGeom prst="borderCallout2">
            <a:avLst>
              <a:gd name="adj1" fmla="val 18750"/>
              <a:gd name="adj2" fmla="val -9285"/>
              <a:gd name="adj3" fmla="val 15625"/>
              <a:gd name="adj4" fmla="val -21429"/>
              <a:gd name="adj5" fmla="val 572935"/>
              <a:gd name="adj6" fmla="val -13942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>
              <a:defRPr/>
            </a:pPr>
            <a:r>
              <a:rPr lang="de-CH" sz="1200" dirty="0" err="1" smtClean="0">
                <a:latin typeface="+mn-lt"/>
              </a:rPr>
              <a:t>trim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plate</a:t>
            </a:r>
            <a:r>
              <a:rPr lang="de-CH" sz="1200" dirty="0" smtClean="0">
                <a:latin typeface="+mn-lt"/>
              </a:rPr>
              <a:t> (</a:t>
            </a:r>
            <a:r>
              <a:rPr lang="de-CH" sz="1200" dirty="0" err="1" smtClean="0">
                <a:latin typeface="+mn-lt"/>
              </a:rPr>
              <a:t>stabilisation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rf</a:t>
            </a:r>
            <a:r>
              <a:rPr lang="de-CH" sz="1200" dirty="0" smtClean="0">
                <a:latin typeface="+mn-lt"/>
              </a:rPr>
              <a:t>)</a:t>
            </a:r>
            <a:endParaRPr lang="de-CH" sz="1200" dirty="0">
              <a:latin typeface="+mn-lt"/>
            </a:endParaRPr>
          </a:p>
        </p:txBody>
      </p:sp>
      <p:sp>
        <p:nvSpPr>
          <p:cNvPr id="90" name="Legende mit Linie 2 89"/>
          <p:cNvSpPr>
            <a:spLocks/>
          </p:cNvSpPr>
          <p:nvPr/>
        </p:nvSpPr>
        <p:spPr bwMode="auto">
          <a:xfrm>
            <a:off x="7268462" y="5189954"/>
            <a:ext cx="1230313" cy="266700"/>
          </a:xfrm>
          <a:prstGeom prst="borderCallout2">
            <a:avLst>
              <a:gd name="adj1" fmla="val 42856"/>
              <a:gd name="adj2" fmla="val -6194"/>
              <a:gd name="adj3" fmla="val 42856"/>
              <a:gd name="adj4" fmla="val -13162"/>
              <a:gd name="adj5" fmla="val -239287"/>
              <a:gd name="adj6" fmla="val -54324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/>
          <a:lstStyle/>
          <a:p>
            <a:pPr>
              <a:defRPr/>
            </a:pPr>
            <a:r>
              <a:rPr lang="de-CH" sz="1200" dirty="0" err="1" smtClean="0">
                <a:latin typeface="+mn-lt"/>
              </a:rPr>
              <a:t>resonator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carriage</a:t>
            </a:r>
            <a:endParaRPr lang="de-CH" sz="1200" dirty="0">
              <a:latin typeface="+mn-lt"/>
            </a:endParaRPr>
          </a:p>
        </p:txBody>
      </p:sp>
      <p:sp>
        <p:nvSpPr>
          <p:cNvPr id="91" name="Legende mit Linie 2 90"/>
          <p:cNvSpPr/>
          <p:nvPr/>
        </p:nvSpPr>
        <p:spPr bwMode="auto">
          <a:xfrm>
            <a:off x="7272512" y="4817497"/>
            <a:ext cx="1498426" cy="2667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98929"/>
              <a:gd name="adj6" fmla="val -4199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>
              <a:defRPr/>
            </a:pPr>
            <a:r>
              <a:rPr lang="de-CH" sz="1200" dirty="0" err="1" smtClean="0">
                <a:latin typeface="+mn-lt"/>
              </a:rPr>
              <a:t>short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circuit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sliding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dvice</a:t>
            </a:r>
            <a:endParaRPr lang="de-CH" sz="1200" dirty="0">
              <a:latin typeface="+mn-lt"/>
            </a:endParaRPr>
          </a:p>
        </p:txBody>
      </p:sp>
      <p:sp>
        <p:nvSpPr>
          <p:cNvPr id="11306" name="Textfeld 97"/>
          <p:cNvSpPr txBox="1">
            <a:spLocks noChangeArrowheads="1"/>
          </p:cNvSpPr>
          <p:nvPr/>
        </p:nvSpPr>
        <p:spPr bwMode="auto">
          <a:xfrm>
            <a:off x="4579938" y="3429000"/>
            <a:ext cx="231775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>
                <a:latin typeface="Arial Narrow" pitchFamily="34" charset="0"/>
              </a:rPr>
              <a:t>Dee</a:t>
            </a:r>
          </a:p>
        </p:txBody>
      </p:sp>
      <p:sp>
        <p:nvSpPr>
          <p:cNvPr id="11307" name="Textfeld 98"/>
          <p:cNvSpPr txBox="1">
            <a:spLocks noChangeArrowheads="1"/>
          </p:cNvSpPr>
          <p:nvPr/>
        </p:nvSpPr>
        <p:spPr bwMode="auto">
          <a:xfrm>
            <a:off x="2809875" y="6105525"/>
            <a:ext cx="594715" cy="18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 smtClean="0">
                <a:latin typeface="Arial Narrow" pitchFamily="34" charset="0"/>
              </a:rPr>
              <a:t>rf-amplifier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01" name="Legende mit Linie 2 100"/>
          <p:cNvSpPr/>
          <p:nvPr/>
        </p:nvSpPr>
        <p:spPr bwMode="auto">
          <a:xfrm>
            <a:off x="473075" y="5713413"/>
            <a:ext cx="973138" cy="266700"/>
          </a:xfrm>
          <a:prstGeom prst="borderCallout2">
            <a:avLst>
              <a:gd name="adj1" fmla="val 50578"/>
              <a:gd name="adj2" fmla="val 108069"/>
              <a:gd name="adj3" fmla="val 50578"/>
              <a:gd name="adj4" fmla="val 120106"/>
              <a:gd name="adj5" fmla="val -539607"/>
              <a:gd name="adj6" fmla="val 32626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algn="ctr">
              <a:defRPr/>
            </a:pPr>
            <a:r>
              <a:rPr lang="de-CH" sz="1200" dirty="0" err="1" smtClean="0">
                <a:latin typeface="+mn-lt"/>
              </a:rPr>
              <a:t>septum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>
                <a:latin typeface="+mn-lt"/>
              </a:rPr>
              <a:t>+ ESD</a:t>
            </a:r>
          </a:p>
        </p:txBody>
      </p:sp>
      <p:sp>
        <p:nvSpPr>
          <p:cNvPr id="102" name="Legende mit Linie 2 101"/>
          <p:cNvSpPr/>
          <p:nvPr/>
        </p:nvSpPr>
        <p:spPr bwMode="auto">
          <a:xfrm>
            <a:off x="304800" y="5408613"/>
            <a:ext cx="1141413" cy="254000"/>
          </a:xfrm>
          <a:prstGeom prst="borderCallout2">
            <a:avLst>
              <a:gd name="adj1" fmla="val 50578"/>
              <a:gd name="adj2" fmla="val 108069"/>
              <a:gd name="adj3" fmla="val 50578"/>
              <a:gd name="adj4" fmla="val 120106"/>
              <a:gd name="adj5" fmla="val -670015"/>
              <a:gd name="adj6" fmla="val 319672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algn="ctr">
              <a:defRPr/>
            </a:pPr>
            <a:r>
              <a:rPr lang="de-CH" sz="1200" dirty="0" smtClean="0">
                <a:latin typeface="+mn-lt"/>
              </a:rPr>
              <a:t>axial </a:t>
            </a:r>
            <a:r>
              <a:rPr lang="de-CH" sz="1200" dirty="0" err="1" smtClean="0">
                <a:latin typeface="+mn-lt"/>
              </a:rPr>
              <a:t>injection</a:t>
            </a:r>
            <a:endParaRPr lang="de-CH" sz="1200" dirty="0">
              <a:latin typeface="+mn-lt"/>
            </a:endParaRPr>
          </a:p>
        </p:txBody>
      </p:sp>
      <p:sp>
        <p:nvSpPr>
          <p:cNvPr id="11310" name="Textfeld 103"/>
          <p:cNvSpPr txBox="1">
            <a:spLocks noChangeArrowheads="1"/>
          </p:cNvSpPr>
          <p:nvPr/>
        </p:nvSpPr>
        <p:spPr bwMode="auto">
          <a:xfrm>
            <a:off x="3267075" y="3695700"/>
            <a:ext cx="279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>
                <a:latin typeface="Arial Narrow" pitchFamily="34" charset="0"/>
              </a:rPr>
              <a:t>EMD</a:t>
            </a:r>
          </a:p>
        </p:txBody>
      </p:sp>
      <p:sp>
        <p:nvSpPr>
          <p:cNvPr id="105" name="Legende mit Linie 2 104"/>
          <p:cNvSpPr/>
          <p:nvPr/>
        </p:nvSpPr>
        <p:spPr bwMode="auto">
          <a:xfrm>
            <a:off x="473075" y="5091113"/>
            <a:ext cx="973138" cy="266700"/>
          </a:xfrm>
          <a:prstGeom prst="borderCallout2">
            <a:avLst>
              <a:gd name="adj1" fmla="val 50578"/>
              <a:gd name="adj2" fmla="val 108069"/>
              <a:gd name="adj3" fmla="val 50578"/>
              <a:gd name="adj4" fmla="val 120106"/>
              <a:gd name="adj5" fmla="val -289611"/>
              <a:gd name="adj6" fmla="val 26985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ctr"/>
            <a:r>
              <a:rPr lang="de-CH" altLang="de-DE" sz="1200" dirty="0" err="1" smtClean="0">
                <a:latin typeface="Arial Narrow" pitchFamily="34" charset="0"/>
              </a:rPr>
              <a:t>cryo</a:t>
            </a:r>
            <a:r>
              <a:rPr lang="de-CH" altLang="de-DE" sz="1200" dirty="0" smtClean="0">
                <a:latin typeface="Arial Narrow" pitchFamily="34" charset="0"/>
              </a:rPr>
              <a:t> </a:t>
            </a:r>
            <a:r>
              <a:rPr lang="de-CH" altLang="de-DE" sz="1200" dirty="0" err="1" smtClean="0">
                <a:latin typeface="Arial Narrow" pitchFamily="34" charset="0"/>
              </a:rPr>
              <a:t>panel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07" name="Legende mit Linie 2 106"/>
          <p:cNvSpPr/>
          <p:nvPr/>
        </p:nvSpPr>
        <p:spPr bwMode="auto">
          <a:xfrm>
            <a:off x="304800" y="819150"/>
            <a:ext cx="973138" cy="265113"/>
          </a:xfrm>
          <a:prstGeom prst="borderCallout2">
            <a:avLst>
              <a:gd name="adj1" fmla="val 50578"/>
              <a:gd name="adj2" fmla="val 108069"/>
              <a:gd name="adj3" fmla="val 50578"/>
              <a:gd name="adj4" fmla="val 120106"/>
              <a:gd name="adj5" fmla="val 516628"/>
              <a:gd name="adj6" fmla="val 194636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algn="ctr">
              <a:defRPr/>
            </a:pPr>
            <a:r>
              <a:rPr lang="de-CH" sz="1200" dirty="0" err="1" smtClean="0">
                <a:latin typeface="+mn-lt"/>
              </a:rPr>
              <a:t>main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target</a:t>
            </a:r>
            <a:endParaRPr lang="de-CH" sz="1200" dirty="0">
              <a:latin typeface="+mn-lt"/>
            </a:endParaRPr>
          </a:p>
        </p:txBody>
      </p:sp>
      <p:sp>
        <p:nvSpPr>
          <p:cNvPr id="108" name="Legende mit Linie 2 107"/>
          <p:cNvSpPr/>
          <p:nvPr/>
        </p:nvSpPr>
        <p:spPr bwMode="auto">
          <a:xfrm>
            <a:off x="304800" y="1143000"/>
            <a:ext cx="973138" cy="266700"/>
          </a:xfrm>
          <a:prstGeom prst="borderCallout2">
            <a:avLst>
              <a:gd name="adj1" fmla="val 50578"/>
              <a:gd name="adj2" fmla="val 108069"/>
              <a:gd name="adj3" fmla="val 50578"/>
              <a:gd name="adj4" fmla="val 120106"/>
              <a:gd name="adj5" fmla="val 560377"/>
              <a:gd name="adj6" fmla="val 174123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algn="ctr">
              <a:defRPr/>
            </a:pPr>
            <a:r>
              <a:rPr lang="de-CH" sz="1200" dirty="0" err="1" smtClean="0">
                <a:latin typeface="+mn-lt"/>
              </a:rPr>
              <a:t>ion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source</a:t>
            </a:r>
            <a:endParaRPr lang="de-CH" sz="1200" dirty="0">
              <a:latin typeface="+mn-lt"/>
            </a:endParaRPr>
          </a:p>
        </p:txBody>
      </p:sp>
      <p:sp>
        <p:nvSpPr>
          <p:cNvPr id="109" name="Legende mit Linie 2 108"/>
          <p:cNvSpPr/>
          <p:nvPr/>
        </p:nvSpPr>
        <p:spPr bwMode="auto">
          <a:xfrm>
            <a:off x="4248150" y="5775325"/>
            <a:ext cx="1043930" cy="266700"/>
          </a:xfrm>
          <a:prstGeom prst="borderCallout2">
            <a:avLst>
              <a:gd name="adj1" fmla="val 18750"/>
              <a:gd name="adj2" fmla="val -9285"/>
              <a:gd name="adj3" fmla="val 21875"/>
              <a:gd name="adj4" fmla="val -20477"/>
              <a:gd name="adj5" fmla="val -153310"/>
              <a:gd name="adj6" fmla="val -4859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algn="ctr">
              <a:defRPr/>
            </a:pPr>
            <a:r>
              <a:rPr lang="de-CH" sz="1200" dirty="0" smtClean="0">
                <a:latin typeface="+mn-lt"/>
              </a:rPr>
              <a:t>additional </a:t>
            </a:r>
            <a:r>
              <a:rPr lang="de-CH" sz="1200" dirty="0" err="1" smtClean="0">
                <a:latin typeface="+mn-lt"/>
              </a:rPr>
              <a:t>target</a:t>
            </a:r>
            <a:endParaRPr lang="de-CH" sz="1200" dirty="0">
              <a:latin typeface="+mn-lt"/>
            </a:endParaRPr>
          </a:p>
        </p:txBody>
      </p:sp>
      <p:sp>
        <p:nvSpPr>
          <p:cNvPr id="110" name="Legende mit Linie 2 109"/>
          <p:cNvSpPr>
            <a:spLocks/>
          </p:cNvSpPr>
          <p:nvPr/>
        </p:nvSpPr>
        <p:spPr bwMode="auto">
          <a:xfrm>
            <a:off x="215900" y="2809875"/>
            <a:ext cx="1096963" cy="428625"/>
          </a:xfrm>
          <a:prstGeom prst="borderCallout2">
            <a:avLst>
              <a:gd name="adj1" fmla="val 26667"/>
              <a:gd name="adj2" fmla="val 106944"/>
              <a:gd name="adj3" fmla="val 26667"/>
              <a:gd name="adj4" fmla="val 118088"/>
              <a:gd name="adj5" fmla="val 97778"/>
              <a:gd name="adj6" fmla="val 318088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36000" tIns="36000" rIns="36000" bIns="3600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r>
              <a:rPr lang="en-GB" altLang="de-DE" sz="1200" dirty="0">
                <a:latin typeface="Arial Narrow" pitchFamily="34" charset="0"/>
              </a:rPr>
              <a:t>v</a:t>
            </a:r>
            <a:r>
              <a:rPr lang="en-GB" altLang="de-DE" sz="1200" dirty="0" smtClean="0">
                <a:latin typeface="Arial Narrow" pitchFamily="34" charset="0"/>
              </a:rPr>
              <a:t>acuum chamber (2 parts)</a:t>
            </a:r>
            <a:endParaRPr lang="en-GB" altLang="de-DE" sz="1200" dirty="0">
              <a:latin typeface="Arial Narrow" pitchFamily="34" charset="0"/>
            </a:endParaRPr>
          </a:p>
        </p:txBody>
      </p:sp>
      <p:sp>
        <p:nvSpPr>
          <p:cNvPr id="11316" name="Textfeld 110"/>
          <p:cNvSpPr txBox="1">
            <a:spLocks noChangeArrowheads="1"/>
          </p:cNvSpPr>
          <p:nvPr/>
        </p:nvSpPr>
        <p:spPr bwMode="auto">
          <a:xfrm>
            <a:off x="6221413" y="3149600"/>
            <a:ext cx="155892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 smtClean="0">
                <a:latin typeface="Arial Narrow" pitchFamily="34" charset="0"/>
              </a:rPr>
              <a:t>resonator</a:t>
            </a:r>
            <a:r>
              <a:rPr lang="de-CH" altLang="de-DE" sz="1200" dirty="0" smtClean="0">
                <a:latin typeface="Arial Narrow" pitchFamily="34" charset="0"/>
              </a:rPr>
              <a:t> </a:t>
            </a:r>
            <a:r>
              <a:rPr lang="de-CH" altLang="de-DE" sz="1200" dirty="0" err="1" smtClean="0">
                <a:latin typeface="Arial Narrow" pitchFamily="34" charset="0"/>
              </a:rPr>
              <a:t>inner</a:t>
            </a:r>
            <a:r>
              <a:rPr lang="de-CH" altLang="de-DE" sz="1200" dirty="0" smtClean="0">
                <a:latin typeface="Arial Narrow" pitchFamily="34" charset="0"/>
              </a:rPr>
              <a:t> </a:t>
            </a:r>
            <a:r>
              <a:rPr lang="de-CH" altLang="de-DE" sz="1200" dirty="0" err="1" smtClean="0">
                <a:latin typeface="Arial Narrow" pitchFamily="34" charset="0"/>
              </a:rPr>
              <a:t>tube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1317" name="Textfeld 111"/>
          <p:cNvSpPr txBox="1">
            <a:spLocks noChangeArrowheads="1"/>
          </p:cNvSpPr>
          <p:nvPr/>
        </p:nvSpPr>
        <p:spPr bwMode="auto">
          <a:xfrm>
            <a:off x="6221413" y="2917825"/>
            <a:ext cx="803275" cy="18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 smtClean="0">
                <a:latin typeface="Arial Narrow" pitchFamily="34" charset="0"/>
              </a:rPr>
              <a:t>resonator</a:t>
            </a:r>
            <a:endParaRPr lang="de-CH" altLang="de-DE" sz="1200" dirty="0">
              <a:latin typeface="Arial Narrow" pitchFamily="34" charset="0"/>
            </a:endParaRPr>
          </a:p>
        </p:txBody>
      </p:sp>
      <p:cxnSp>
        <p:nvCxnSpPr>
          <p:cNvPr id="11318" name="Gerade Verbindung 113"/>
          <p:cNvCxnSpPr>
            <a:cxnSpLocks noChangeShapeType="1"/>
          </p:cNvCxnSpPr>
          <p:nvPr/>
        </p:nvCxnSpPr>
        <p:spPr bwMode="auto">
          <a:xfrm>
            <a:off x="1512888" y="2914650"/>
            <a:ext cx="1703387" cy="10096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319" name="Textfeld 103"/>
          <p:cNvSpPr txBox="1">
            <a:spLocks noChangeArrowheads="1"/>
          </p:cNvSpPr>
          <p:nvPr/>
        </p:nvSpPr>
        <p:spPr bwMode="auto">
          <a:xfrm rot="-909519">
            <a:off x="3217495" y="2039178"/>
            <a:ext cx="73257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 smtClean="0">
                <a:latin typeface="Arial Narrow" pitchFamily="34" charset="0"/>
              </a:rPr>
              <a:t>main</a:t>
            </a:r>
            <a:r>
              <a:rPr lang="de-CH" altLang="de-DE" sz="1200" dirty="0" smtClean="0">
                <a:latin typeface="Arial Narrow" pitchFamily="34" charset="0"/>
              </a:rPr>
              <a:t> </a:t>
            </a:r>
            <a:r>
              <a:rPr lang="de-CH" altLang="de-DE" sz="1200" dirty="0" err="1" smtClean="0">
                <a:latin typeface="Arial Narrow" pitchFamily="34" charset="0"/>
              </a:rPr>
              <a:t>magnet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1320" name="Textfeld 103"/>
          <p:cNvSpPr txBox="1">
            <a:spLocks noChangeArrowheads="1"/>
          </p:cNvSpPr>
          <p:nvPr/>
        </p:nvSpPr>
        <p:spPr bwMode="auto">
          <a:xfrm>
            <a:off x="1900238" y="3706813"/>
            <a:ext cx="976229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 smtClean="0">
                <a:latin typeface="Arial Narrow" pitchFamily="34" charset="0"/>
              </a:rPr>
              <a:t>extractor</a:t>
            </a:r>
            <a:r>
              <a:rPr lang="de-CH" altLang="de-DE" sz="1200" dirty="0" smtClean="0">
                <a:latin typeface="Arial Narrow" pitchFamily="34" charset="0"/>
              </a:rPr>
              <a:t> on </a:t>
            </a:r>
            <a:r>
              <a:rPr lang="de-CH" altLang="de-DE" sz="1200" dirty="0" err="1" smtClean="0">
                <a:latin typeface="Arial Narrow" pitchFamily="34" charset="0"/>
              </a:rPr>
              <a:t>table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14" name="Textfeld 103"/>
          <p:cNvSpPr txBox="1">
            <a:spLocks noChangeArrowheads="1"/>
          </p:cNvSpPr>
          <p:nvPr/>
        </p:nvSpPr>
        <p:spPr bwMode="auto">
          <a:xfrm>
            <a:off x="3505200" y="1130300"/>
            <a:ext cx="272510" cy="18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de-CH" sz="1200" dirty="0" err="1" smtClean="0">
                <a:latin typeface="+mn-lt"/>
              </a:rPr>
              <a:t>cryo</a:t>
            </a:r>
            <a:r>
              <a:rPr lang="de-CH" sz="1200" dirty="0" smtClean="0">
                <a:latin typeface="+mn-lt"/>
              </a:rPr>
              <a:t> </a:t>
            </a:r>
            <a:endParaRPr lang="de-CH" sz="1200" dirty="0">
              <a:latin typeface="+mn-lt"/>
            </a:endParaRPr>
          </a:p>
        </p:txBody>
      </p:sp>
      <p:sp>
        <p:nvSpPr>
          <p:cNvPr id="11322" name="Textfeld 98"/>
          <p:cNvSpPr txBox="1">
            <a:spLocks noChangeArrowheads="1"/>
          </p:cNvSpPr>
          <p:nvPr/>
        </p:nvSpPr>
        <p:spPr bwMode="auto">
          <a:xfrm>
            <a:off x="5661025" y="4749800"/>
            <a:ext cx="59471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>
                <a:latin typeface="Arial Narrow" pitchFamily="34" charset="0"/>
              </a:rPr>
              <a:t>r</a:t>
            </a:r>
            <a:r>
              <a:rPr lang="de-CH" altLang="de-DE" sz="1200" dirty="0" err="1" smtClean="0">
                <a:latin typeface="Arial Narrow" pitchFamily="34" charset="0"/>
              </a:rPr>
              <a:t>f-amplifier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1323" name="Textfeld 98"/>
          <p:cNvSpPr txBox="1">
            <a:spLocks noChangeArrowheads="1"/>
          </p:cNvSpPr>
          <p:nvPr/>
        </p:nvSpPr>
        <p:spPr bwMode="auto">
          <a:xfrm>
            <a:off x="5661025" y="2455863"/>
            <a:ext cx="594715" cy="18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 smtClean="0">
                <a:latin typeface="Arial Narrow" pitchFamily="34" charset="0"/>
              </a:rPr>
              <a:t>rf-amplifier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1324" name="Textfeld 98"/>
          <p:cNvSpPr txBox="1">
            <a:spLocks noChangeArrowheads="1"/>
          </p:cNvSpPr>
          <p:nvPr/>
        </p:nvSpPr>
        <p:spPr bwMode="auto">
          <a:xfrm>
            <a:off x="2619375" y="5424488"/>
            <a:ext cx="71654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smtClean="0">
                <a:latin typeface="Arial Narrow" pitchFamily="34" charset="0"/>
              </a:rPr>
              <a:t>high </a:t>
            </a:r>
            <a:r>
              <a:rPr lang="de-CH" altLang="de-DE" sz="1200" dirty="0" err="1" smtClean="0">
                <a:latin typeface="Arial Narrow" pitchFamily="34" charset="0"/>
              </a:rPr>
              <a:t>vacuum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1325" name="Textfeld 98"/>
          <p:cNvSpPr txBox="1">
            <a:spLocks noChangeArrowheads="1"/>
          </p:cNvSpPr>
          <p:nvPr/>
        </p:nvSpPr>
        <p:spPr bwMode="auto">
          <a:xfrm>
            <a:off x="4805363" y="2489200"/>
            <a:ext cx="71654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>
                <a:latin typeface="Arial Narrow" pitchFamily="34" charset="0"/>
              </a:rPr>
              <a:t>h</a:t>
            </a:r>
            <a:r>
              <a:rPr lang="de-CH" altLang="de-DE" sz="1200" dirty="0" smtClean="0">
                <a:latin typeface="Arial Narrow" pitchFamily="34" charset="0"/>
              </a:rPr>
              <a:t>igh </a:t>
            </a:r>
            <a:r>
              <a:rPr lang="de-CH" altLang="de-DE" sz="1200" dirty="0" err="1" smtClean="0">
                <a:latin typeface="Arial Narrow" pitchFamily="34" charset="0"/>
              </a:rPr>
              <a:t>vacuum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1326" name="Textfeld 98"/>
          <p:cNvSpPr txBox="1">
            <a:spLocks noChangeArrowheads="1"/>
          </p:cNvSpPr>
          <p:nvPr/>
        </p:nvSpPr>
        <p:spPr bwMode="auto">
          <a:xfrm rot="-5400000">
            <a:off x="5347244" y="4028315"/>
            <a:ext cx="708527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>
                <a:latin typeface="Arial Narrow" pitchFamily="34" charset="0"/>
              </a:rPr>
              <a:t>c</a:t>
            </a:r>
            <a:r>
              <a:rPr lang="de-CH" altLang="de-DE" sz="1200" dirty="0" err="1" smtClean="0">
                <a:latin typeface="Arial Narrow" pitchFamily="34" charset="0"/>
              </a:rPr>
              <a:t>oupling</a:t>
            </a:r>
            <a:r>
              <a:rPr lang="de-CH" altLang="de-DE" sz="1200" dirty="0" smtClean="0">
                <a:latin typeface="Arial Narrow" pitchFamily="34" charset="0"/>
              </a:rPr>
              <a:t> box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1327" name="Textfeld 98"/>
          <p:cNvSpPr txBox="1">
            <a:spLocks noChangeArrowheads="1"/>
          </p:cNvSpPr>
          <p:nvPr/>
        </p:nvSpPr>
        <p:spPr bwMode="auto">
          <a:xfrm rot="-5400000">
            <a:off x="5347244" y="3163429"/>
            <a:ext cx="708527" cy="18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 smtClean="0">
                <a:latin typeface="Arial Narrow" pitchFamily="34" charset="0"/>
              </a:rPr>
              <a:t>coupling</a:t>
            </a:r>
            <a:r>
              <a:rPr lang="de-CH" altLang="de-DE" sz="1200" dirty="0" smtClean="0">
                <a:latin typeface="Arial Narrow" pitchFamily="34" charset="0"/>
              </a:rPr>
              <a:t> box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1328" name="Textfeld 98"/>
          <p:cNvSpPr txBox="1">
            <a:spLocks noChangeArrowheads="1"/>
          </p:cNvSpPr>
          <p:nvPr/>
        </p:nvSpPr>
        <p:spPr bwMode="auto">
          <a:xfrm rot="-5400000">
            <a:off x="5127072" y="3628266"/>
            <a:ext cx="77104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>
                <a:latin typeface="Arial Narrow" pitchFamily="34" charset="0"/>
              </a:rPr>
              <a:t>i</a:t>
            </a:r>
            <a:r>
              <a:rPr lang="de-CH" altLang="de-DE" sz="1200" dirty="0" err="1" smtClean="0">
                <a:latin typeface="Arial Narrow" pitchFamily="34" charset="0"/>
              </a:rPr>
              <a:t>solation</a:t>
            </a:r>
            <a:r>
              <a:rPr lang="de-CH" altLang="de-DE" sz="1200" dirty="0" smtClean="0">
                <a:latin typeface="Arial Narrow" pitchFamily="34" charset="0"/>
              </a:rPr>
              <a:t> </a:t>
            </a:r>
            <a:r>
              <a:rPr lang="de-CH" altLang="de-DE" sz="1200" dirty="0" err="1" smtClean="0">
                <a:latin typeface="Arial Narrow" pitchFamily="34" charset="0"/>
              </a:rPr>
              <a:t>plate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123" name="Textfeld 98"/>
          <p:cNvSpPr txBox="1">
            <a:spLocks noChangeArrowheads="1"/>
          </p:cNvSpPr>
          <p:nvPr/>
        </p:nvSpPr>
        <p:spPr bwMode="auto">
          <a:xfrm rot="16200000">
            <a:off x="8302625" y="3554413"/>
            <a:ext cx="769938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de-CH" sz="1200" dirty="0">
                <a:latin typeface="+mn-lt"/>
              </a:rPr>
              <a:t>Anschlussbox</a:t>
            </a:r>
          </a:p>
        </p:txBody>
      </p:sp>
      <p:sp>
        <p:nvSpPr>
          <p:cNvPr id="11330" name="Textfeld 103"/>
          <p:cNvSpPr txBox="1">
            <a:spLocks noChangeArrowheads="1"/>
          </p:cNvSpPr>
          <p:nvPr/>
        </p:nvSpPr>
        <p:spPr bwMode="auto">
          <a:xfrm rot="-2097762">
            <a:off x="4689567" y="1589915"/>
            <a:ext cx="1130118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de-CH" altLang="de-DE" sz="1200" dirty="0" err="1" smtClean="0">
                <a:latin typeface="Arial Narrow" pitchFamily="34" charset="0"/>
              </a:rPr>
              <a:t>extraction</a:t>
            </a:r>
            <a:r>
              <a:rPr lang="de-CH" altLang="de-DE" sz="1200" dirty="0" smtClean="0">
                <a:latin typeface="Arial Narrow" pitchFamily="34" charset="0"/>
              </a:rPr>
              <a:t> beam </a:t>
            </a:r>
            <a:r>
              <a:rPr lang="de-CH" altLang="de-DE" sz="1200" dirty="0" err="1" smtClean="0">
                <a:latin typeface="Arial Narrow" pitchFamily="34" charset="0"/>
              </a:rPr>
              <a:t>line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72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>
          <a:xfrm>
            <a:off x="1619250" y="144463"/>
            <a:ext cx="7278688" cy="533400"/>
          </a:xfrm>
        </p:spPr>
        <p:txBody>
          <a:bodyPr/>
          <a:lstStyle/>
          <a:p>
            <a:r>
              <a:rPr lang="en-GB" altLang="de-DE" dirty="0">
                <a:latin typeface="Arial Narrow" pitchFamily="34" charset="0"/>
                <a:ea typeface="ヒラギノ角ゴ Pro W3" charset="-128"/>
                <a:cs typeface="Arial Narrow" pitchFamily="34" charset="0"/>
              </a:rPr>
              <a:t>Overview on main components</a:t>
            </a:r>
            <a:endParaRPr lang="de-CH" altLang="de-DE" dirty="0" smtClean="0">
              <a:latin typeface="Arial Narrow" pitchFamily="34" charset="0"/>
              <a:ea typeface="ヒラギノ角ゴ Pro W3" charset="-128"/>
              <a:cs typeface="Arial Narrow" pitchFamily="34" charset="0"/>
            </a:endParaRPr>
          </a:p>
        </p:txBody>
      </p:sp>
      <p:pic>
        <p:nvPicPr>
          <p:cNvPr id="12293" name="Picture 2" descr="G:\Aktivtechnik\Projekte\Rückbau Injektor 1\Zeichnungen\JPG\4022.180.4026-0-110-2_j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05" y="1367308"/>
            <a:ext cx="8751887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hteck 7"/>
          <p:cNvSpPr>
            <a:spLocks noChangeArrowheads="1"/>
          </p:cNvSpPr>
          <p:nvPr/>
        </p:nvSpPr>
        <p:spPr bwMode="auto">
          <a:xfrm>
            <a:off x="7759130" y="2743671"/>
            <a:ext cx="1312862" cy="195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296" name="Rechteck 8"/>
          <p:cNvSpPr>
            <a:spLocks noChangeArrowheads="1"/>
          </p:cNvSpPr>
          <p:nvPr/>
        </p:nvSpPr>
        <p:spPr bwMode="auto">
          <a:xfrm>
            <a:off x="5025455" y="4348633"/>
            <a:ext cx="330200" cy="17446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297" name="Rechteck 70"/>
          <p:cNvSpPr>
            <a:spLocks noChangeArrowheads="1"/>
          </p:cNvSpPr>
          <p:nvPr/>
        </p:nvSpPr>
        <p:spPr bwMode="auto">
          <a:xfrm>
            <a:off x="1750442" y="3461221"/>
            <a:ext cx="498475" cy="468312"/>
          </a:xfrm>
          <a:prstGeom prst="rect">
            <a:avLst/>
          </a:prstGeom>
          <a:solidFill>
            <a:srgbClr val="FFC0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298" name="Rechteck 70"/>
          <p:cNvSpPr>
            <a:spLocks noChangeArrowheads="1"/>
          </p:cNvSpPr>
          <p:nvPr/>
        </p:nvSpPr>
        <p:spPr bwMode="auto">
          <a:xfrm>
            <a:off x="3950717" y="3442171"/>
            <a:ext cx="511175" cy="468312"/>
          </a:xfrm>
          <a:prstGeom prst="rect">
            <a:avLst/>
          </a:prstGeom>
          <a:solidFill>
            <a:srgbClr val="FFC0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299" name="Rechteck 70"/>
          <p:cNvSpPr>
            <a:spLocks noChangeArrowheads="1"/>
          </p:cNvSpPr>
          <p:nvPr/>
        </p:nvSpPr>
        <p:spPr bwMode="auto">
          <a:xfrm>
            <a:off x="3955480" y="2354733"/>
            <a:ext cx="509587" cy="466725"/>
          </a:xfrm>
          <a:prstGeom prst="rect">
            <a:avLst/>
          </a:prstGeom>
          <a:solidFill>
            <a:srgbClr val="FFC0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00" name="Rechteck 70"/>
          <p:cNvSpPr>
            <a:spLocks noChangeArrowheads="1"/>
          </p:cNvSpPr>
          <p:nvPr/>
        </p:nvSpPr>
        <p:spPr bwMode="auto">
          <a:xfrm>
            <a:off x="1756792" y="2372196"/>
            <a:ext cx="492125" cy="468312"/>
          </a:xfrm>
          <a:prstGeom prst="rect">
            <a:avLst/>
          </a:prstGeom>
          <a:solidFill>
            <a:srgbClr val="FFC0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02" name="Rechteck 14"/>
          <p:cNvSpPr>
            <a:spLocks noChangeArrowheads="1"/>
          </p:cNvSpPr>
          <p:nvPr/>
        </p:nvSpPr>
        <p:spPr bwMode="auto">
          <a:xfrm>
            <a:off x="783655" y="4732808"/>
            <a:ext cx="2076450" cy="114300"/>
          </a:xfrm>
          <a:prstGeom prst="rect">
            <a:avLst/>
          </a:prstGeom>
          <a:solidFill>
            <a:srgbClr val="BC5100">
              <a:alpha val="39999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03" name="Rechteck 15"/>
          <p:cNvSpPr>
            <a:spLocks noChangeArrowheads="1"/>
          </p:cNvSpPr>
          <p:nvPr/>
        </p:nvSpPr>
        <p:spPr bwMode="auto">
          <a:xfrm>
            <a:off x="770955" y="5918671"/>
            <a:ext cx="4022725" cy="52387"/>
          </a:xfrm>
          <a:prstGeom prst="rect">
            <a:avLst/>
          </a:prstGeom>
          <a:solidFill>
            <a:srgbClr val="BC5100">
              <a:alpha val="39999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04" name="Rechteck 16"/>
          <p:cNvSpPr>
            <a:spLocks noChangeArrowheads="1"/>
          </p:cNvSpPr>
          <p:nvPr/>
        </p:nvSpPr>
        <p:spPr bwMode="auto">
          <a:xfrm>
            <a:off x="3366517" y="4732808"/>
            <a:ext cx="1422400" cy="122238"/>
          </a:xfrm>
          <a:prstGeom prst="rect">
            <a:avLst/>
          </a:prstGeom>
          <a:solidFill>
            <a:srgbClr val="BC5100">
              <a:alpha val="39999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05" name="Rechteck 21"/>
          <p:cNvSpPr>
            <a:spLocks noChangeArrowheads="1"/>
          </p:cNvSpPr>
          <p:nvPr/>
        </p:nvSpPr>
        <p:spPr bwMode="auto">
          <a:xfrm>
            <a:off x="4917505" y="3612033"/>
            <a:ext cx="3773487" cy="128588"/>
          </a:xfrm>
          <a:prstGeom prst="rect">
            <a:avLst/>
          </a:prstGeom>
          <a:solidFill>
            <a:srgbClr val="92D05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grpSp>
        <p:nvGrpSpPr>
          <p:cNvPr id="12306" name="Gruppieren 28"/>
          <p:cNvGrpSpPr>
            <a:grpSpLocks/>
          </p:cNvGrpSpPr>
          <p:nvPr/>
        </p:nvGrpSpPr>
        <p:grpSpPr bwMode="auto">
          <a:xfrm>
            <a:off x="4855592" y="2721446"/>
            <a:ext cx="3116263" cy="858837"/>
            <a:chOff x="4904767" y="2538413"/>
            <a:chExt cx="3116871" cy="858837"/>
          </a:xfrm>
        </p:grpSpPr>
        <p:sp>
          <p:nvSpPr>
            <p:cNvPr id="12335" name="Rechteck 15"/>
            <p:cNvSpPr>
              <a:spLocks noChangeArrowheads="1"/>
            </p:cNvSpPr>
            <p:nvPr/>
          </p:nvSpPr>
          <p:spPr bwMode="auto">
            <a:xfrm>
              <a:off x="5345113" y="2538413"/>
              <a:ext cx="2676525" cy="858837"/>
            </a:xfrm>
            <a:prstGeom prst="rect">
              <a:avLst/>
            </a:prstGeom>
            <a:solidFill>
              <a:srgbClr val="FD9203">
                <a:alpha val="4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2336" name="Rechteck 15"/>
            <p:cNvSpPr>
              <a:spLocks noChangeArrowheads="1"/>
            </p:cNvSpPr>
            <p:nvPr/>
          </p:nvSpPr>
          <p:spPr bwMode="auto">
            <a:xfrm>
              <a:off x="4904767" y="2690813"/>
              <a:ext cx="446087" cy="509587"/>
            </a:xfrm>
            <a:prstGeom prst="rect">
              <a:avLst/>
            </a:prstGeom>
            <a:solidFill>
              <a:srgbClr val="FD9203">
                <a:alpha val="4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</p:grpSp>
      <p:sp>
        <p:nvSpPr>
          <p:cNvPr id="12307" name="Rechteck 60"/>
          <p:cNvSpPr>
            <a:spLocks noChangeArrowheads="1"/>
          </p:cNvSpPr>
          <p:nvPr/>
        </p:nvSpPr>
        <p:spPr bwMode="auto">
          <a:xfrm>
            <a:off x="794767" y="3981921"/>
            <a:ext cx="1231900" cy="84137"/>
          </a:xfrm>
          <a:prstGeom prst="rect">
            <a:avLst/>
          </a:prstGeom>
          <a:solidFill>
            <a:srgbClr val="5989E9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08" name="Rechteck 60"/>
          <p:cNvSpPr>
            <a:spLocks noChangeArrowheads="1"/>
          </p:cNvSpPr>
          <p:nvPr/>
        </p:nvSpPr>
        <p:spPr bwMode="auto">
          <a:xfrm>
            <a:off x="791592" y="3448521"/>
            <a:ext cx="766763" cy="76200"/>
          </a:xfrm>
          <a:prstGeom prst="rect">
            <a:avLst/>
          </a:prstGeom>
          <a:solidFill>
            <a:srgbClr val="5989E9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09" name="Rechteck 60"/>
          <p:cNvSpPr>
            <a:spLocks noChangeArrowheads="1"/>
          </p:cNvSpPr>
          <p:nvPr/>
        </p:nvSpPr>
        <p:spPr bwMode="auto">
          <a:xfrm>
            <a:off x="794767" y="3519958"/>
            <a:ext cx="82550" cy="465138"/>
          </a:xfrm>
          <a:prstGeom prst="rect">
            <a:avLst/>
          </a:prstGeom>
          <a:solidFill>
            <a:srgbClr val="5989E9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10" name="Rechteck 60"/>
          <p:cNvSpPr>
            <a:spLocks noChangeArrowheads="1"/>
          </p:cNvSpPr>
          <p:nvPr/>
        </p:nvSpPr>
        <p:spPr bwMode="auto">
          <a:xfrm>
            <a:off x="1485330" y="3524721"/>
            <a:ext cx="80962" cy="465137"/>
          </a:xfrm>
          <a:prstGeom prst="rect">
            <a:avLst/>
          </a:prstGeom>
          <a:solidFill>
            <a:srgbClr val="5989E9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11" name="Rechteck 60"/>
          <p:cNvSpPr>
            <a:spLocks noChangeArrowheads="1"/>
          </p:cNvSpPr>
          <p:nvPr/>
        </p:nvSpPr>
        <p:spPr bwMode="auto">
          <a:xfrm>
            <a:off x="799530" y="3261196"/>
            <a:ext cx="1044575" cy="122237"/>
          </a:xfrm>
          <a:prstGeom prst="rect">
            <a:avLst/>
          </a:prstGeom>
          <a:solidFill>
            <a:srgbClr val="5989E9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12" name="Rechteck 49"/>
          <p:cNvSpPr>
            <a:spLocks noChangeArrowheads="1"/>
          </p:cNvSpPr>
          <p:nvPr/>
        </p:nvSpPr>
        <p:spPr bwMode="auto">
          <a:xfrm>
            <a:off x="2248917" y="1649883"/>
            <a:ext cx="1676400" cy="708025"/>
          </a:xfrm>
          <a:prstGeom prst="rect">
            <a:avLst/>
          </a:prstGeom>
          <a:solidFill>
            <a:srgbClr val="5989E9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50" name="Rechteck 49"/>
          <p:cNvSpPr>
            <a:spLocks noChangeArrowheads="1"/>
          </p:cNvSpPr>
          <p:nvPr/>
        </p:nvSpPr>
        <p:spPr bwMode="auto">
          <a:xfrm>
            <a:off x="2248917" y="3932708"/>
            <a:ext cx="1690688" cy="687388"/>
          </a:xfrm>
          <a:prstGeom prst="rect">
            <a:avLst/>
          </a:prstGeom>
          <a:solidFill>
            <a:srgbClr val="5989E9">
              <a:alpha val="70195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2314" name="Rechteck 49"/>
          <p:cNvSpPr>
            <a:spLocks noChangeArrowheads="1"/>
          </p:cNvSpPr>
          <p:nvPr/>
        </p:nvSpPr>
        <p:spPr bwMode="auto">
          <a:xfrm>
            <a:off x="2248917" y="2351558"/>
            <a:ext cx="1676400" cy="506413"/>
          </a:xfrm>
          <a:prstGeom prst="rect">
            <a:avLst/>
          </a:prstGeom>
          <a:solidFill>
            <a:srgbClr val="A3BEF3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15" name="Rechteck 49"/>
          <p:cNvSpPr>
            <a:spLocks noChangeArrowheads="1"/>
          </p:cNvSpPr>
          <p:nvPr/>
        </p:nvSpPr>
        <p:spPr bwMode="auto">
          <a:xfrm>
            <a:off x="2248917" y="3424708"/>
            <a:ext cx="1676400" cy="508000"/>
          </a:xfrm>
          <a:prstGeom prst="rect">
            <a:avLst/>
          </a:prstGeom>
          <a:solidFill>
            <a:srgbClr val="A3BEF3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53" name="Rechteck 49"/>
          <p:cNvSpPr>
            <a:spLocks noChangeArrowheads="1"/>
          </p:cNvSpPr>
          <p:nvPr/>
        </p:nvSpPr>
        <p:spPr bwMode="auto">
          <a:xfrm>
            <a:off x="2248917" y="3296121"/>
            <a:ext cx="1676400" cy="133350"/>
          </a:xfrm>
          <a:prstGeom prst="rect">
            <a:avLst/>
          </a:prstGeom>
          <a:solidFill>
            <a:srgbClr val="7030A0">
              <a:alpha val="70195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4" name="Rechteck 49"/>
          <p:cNvSpPr>
            <a:spLocks noChangeArrowheads="1"/>
          </p:cNvSpPr>
          <p:nvPr/>
        </p:nvSpPr>
        <p:spPr bwMode="auto">
          <a:xfrm>
            <a:off x="2252092" y="2850033"/>
            <a:ext cx="1676400" cy="133350"/>
          </a:xfrm>
          <a:prstGeom prst="rect">
            <a:avLst/>
          </a:prstGeom>
          <a:solidFill>
            <a:srgbClr val="7030A0">
              <a:alpha val="70195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2318" name="Rechteck 49"/>
          <p:cNvSpPr>
            <a:spLocks noChangeArrowheads="1"/>
          </p:cNvSpPr>
          <p:nvPr/>
        </p:nvSpPr>
        <p:spPr bwMode="auto">
          <a:xfrm>
            <a:off x="1936180" y="2961158"/>
            <a:ext cx="2232025" cy="376238"/>
          </a:xfrm>
          <a:prstGeom prst="rect">
            <a:avLst/>
          </a:prstGeom>
          <a:solidFill>
            <a:srgbClr val="00808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19" name="Rechteck 29"/>
          <p:cNvSpPr>
            <a:spLocks noChangeArrowheads="1"/>
          </p:cNvSpPr>
          <p:nvPr/>
        </p:nvSpPr>
        <p:spPr bwMode="auto">
          <a:xfrm>
            <a:off x="2148905" y="2983383"/>
            <a:ext cx="1893887" cy="87313"/>
          </a:xfrm>
          <a:prstGeom prst="rect">
            <a:avLst/>
          </a:prstGeom>
          <a:solidFill>
            <a:schemeClr val="accent1">
              <a:alpha val="6784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20" name="Rechteck 30"/>
          <p:cNvSpPr>
            <a:spLocks noChangeArrowheads="1"/>
          </p:cNvSpPr>
          <p:nvPr/>
        </p:nvSpPr>
        <p:spPr bwMode="auto">
          <a:xfrm>
            <a:off x="2148905" y="3204046"/>
            <a:ext cx="1893887" cy="87312"/>
          </a:xfrm>
          <a:prstGeom prst="rect">
            <a:avLst/>
          </a:prstGeom>
          <a:solidFill>
            <a:schemeClr val="accent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21" name="Freihandform 55"/>
          <p:cNvSpPr>
            <a:spLocks/>
          </p:cNvSpPr>
          <p:nvPr/>
        </p:nvSpPr>
        <p:spPr bwMode="auto">
          <a:xfrm>
            <a:off x="1601217" y="2946871"/>
            <a:ext cx="320675" cy="320675"/>
          </a:xfrm>
          <a:custGeom>
            <a:avLst/>
            <a:gdLst>
              <a:gd name="T0" fmla="*/ 0 w 316037"/>
              <a:gd name="T1" fmla="*/ 416581 h 303395"/>
              <a:gd name="T2" fmla="*/ 344451 w 316037"/>
              <a:gd name="T3" fmla="*/ 422449 h 303395"/>
              <a:gd name="T4" fmla="*/ 344451 w 316037"/>
              <a:gd name="T5" fmla="*/ 0 h 303395"/>
              <a:gd name="T6" fmla="*/ 0 w 316037"/>
              <a:gd name="T7" fmla="*/ 416581 h 303395"/>
              <a:gd name="T8" fmla="*/ 0 60000 65536"/>
              <a:gd name="T9" fmla="*/ 0 60000 65536"/>
              <a:gd name="T10" fmla="*/ 0 60000 65536"/>
              <a:gd name="T11" fmla="*/ 0 60000 65536"/>
              <a:gd name="T12" fmla="*/ 0 w 316037"/>
              <a:gd name="T13" fmla="*/ 0 h 303395"/>
              <a:gd name="T14" fmla="*/ 316037 w 316037"/>
              <a:gd name="T15" fmla="*/ 303395 h 3033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6037" h="303395">
                <a:moveTo>
                  <a:pt x="0" y="299181"/>
                </a:moveTo>
                <a:lnTo>
                  <a:pt x="316037" y="303395"/>
                </a:lnTo>
                <a:lnTo>
                  <a:pt x="316037" y="0"/>
                </a:lnTo>
                <a:lnTo>
                  <a:pt x="0" y="299181"/>
                </a:lnTo>
                <a:close/>
              </a:path>
            </a:pathLst>
          </a:custGeom>
          <a:solidFill>
            <a:srgbClr val="5989E9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2322" name="Freihandform 56"/>
          <p:cNvSpPr>
            <a:spLocks/>
          </p:cNvSpPr>
          <p:nvPr/>
        </p:nvSpPr>
        <p:spPr bwMode="auto">
          <a:xfrm>
            <a:off x="4163442" y="2807171"/>
            <a:ext cx="669925" cy="673100"/>
          </a:xfrm>
          <a:custGeom>
            <a:avLst/>
            <a:gdLst>
              <a:gd name="T0" fmla="*/ 3404 w 669653"/>
              <a:gd name="T1" fmla="*/ 129217 h 673053"/>
              <a:gd name="T2" fmla="*/ 129433 w 669653"/>
              <a:gd name="T3" fmla="*/ 129217 h 673053"/>
              <a:gd name="T4" fmla="*/ 252055 w 669653"/>
              <a:gd name="T5" fmla="*/ 125818 h 673053"/>
              <a:gd name="T6" fmla="*/ 398523 w 669653"/>
              <a:gd name="T7" fmla="*/ 95214 h 673053"/>
              <a:gd name="T8" fmla="*/ 562017 w 669653"/>
              <a:gd name="T9" fmla="*/ 54408 h 673053"/>
              <a:gd name="T10" fmla="*/ 671013 w 669653"/>
              <a:gd name="T11" fmla="*/ 0 h 673053"/>
              <a:gd name="T12" fmla="*/ 671013 w 669653"/>
              <a:gd name="T13" fmla="*/ 673288 h 673053"/>
              <a:gd name="T14" fmla="*/ 565423 w 669653"/>
              <a:gd name="T15" fmla="*/ 622279 h 673053"/>
              <a:gd name="T16" fmla="*/ 439394 w 669653"/>
              <a:gd name="T17" fmla="*/ 581478 h 673053"/>
              <a:gd name="T18" fmla="*/ 337211 w 669653"/>
              <a:gd name="T19" fmla="*/ 554274 h 673053"/>
              <a:gd name="T20" fmla="*/ 248650 w 669653"/>
              <a:gd name="T21" fmla="*/ 540672 h 673053"/>
              <a:gd name="T22" fmla="*/ 160090 w 669653"/>
              <a:gd name="T23" fmla="*/ 533868 h 673053"/>
              <a:gd name="T24" fmla="*/ 0 w 669653"/>
              <a:gd name="T25" fmla="*/ 530469 h 673053"/>
              <a:gd name="T26" fmla="*/ 3404 w 669653"/>
              <a:gd name="T27" fmla="*/ 129217 h 6730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669653"/>
              <a:gd name="T43" fmla="*/ 0 h 673053"/>
              <a:gd name="T44" fmla="*/ 669653 w 669653"/>
              <a:gd name="T45" fmla="*/ 673053 h 67305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669653" h="673053">
                <a:moveTo>
                  <a:pt x="3399" y="129172"/>
                </a:moveTo>
                <a:lnTo>
                  <a:pt x="129171" y="129172"/>
                </a:lnTo>
                <a:lnTo>
                  <a:pt x="251545" y="125773"/>
                </a:lnTo>
                <a:lnTo>
                  <a:pt x="397713" y="95179"/>
                </a:lnTo>
                <a:lnTo>
                  <a:pt x="560877" y="54388"/>
                </a:lnTo>
                <a:lnTo>
                  <a:pt x="669653" y="0"/>
                </a:lnTo>
                <a:lnTo>
                  <a:pt x="669653" y="673053"/>
                </a:lnTo>
                <a:lnTo>
                  <a:pt x="564276" y="622064"/>
                </a:lnTo>
                <a:lnTo>
                  <a:pt x="438504" y="581273"/>
                </a:lnTo>
                <a:lnTo>
                  <a:pt x="336526" y="554079"/>
                </a:lnTo>
                <a:lnTo>
                  <a:pt x="248145" y="540482"/>
                </a:lnTo>
                <a:lnTo>
                  <a:pt x="159765" y="533683"/>
                </a:lnTo>
                <a:lnTo>
                  <a:pt x="0" y="530284"/>
                </a:lnTo>
                <a:lnTo>
                  <a:pt x="3399" y="129172"/>
                </a:lnTo>
                <a:close/>
              </a:path>
            </a:pathLst>
          </a:custGeom>
          <a:solidFill>
            <a:srgbClr val="FF6565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CH"/>
          </a:p>
        </p:txBody>
      </p:sp>
      <p:grpSp>
        <p:nvGrpSpPr>
          <p:cNvPr id="12323" name="Gruppieren 27"/>
          <p:cNvGrpSpPr>
            <a:grpSpLocks/>
          </p:cNvGrpSpPr>
          <p:nvPr/>
        </p:nvGrpSpPr>
        <p:grpSpPr bwMode="auto">
          <a:xfrm>
            <a:off x="4796855" y="2991321"/>
            <a:ext cx="3813175" cy="292100"/>
            <a:chOff x="4847220" y="2807857"/>
            <a:chExt cx="3812593" cy="291803"/>
          </a:xfrm>
        </p:grpSpPr>
        <p:sp>
          <p:nvSpPr>
            <p:cNvPr id="12332" name="Rechteck 16"/>
            <p:cNvSpPr>
              <a:spLocks noChangeArrowheads="1"/>
            </p:cNvSpPr>
            <p:nvPr/>
          </p:nvSpPr>
          <p:spPr bwMode="auto">
            <a:xfrm>
              <a:off x="5341938" y="2833688"/>
              <a:ext cx="3317875" cy="252412"/>
            </a:xfrm>
            <a:prstGeom prst="rect">
              <a:avLst/>
            </a:prstGeom>
            <a:solidFill>
              <a:srgbClr val="FD9203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2333" name="Rechteck 16"/>
            <p:cNvSpPr>
              <a:spLocks noChangeArrowheads="1"/>
            </p:cNvSpPr>
            <p:nvPr/>
          </p:nvSpPr>
          <p:spPr bwMode="auto">
            <a:xfrm>
              <a:off x="5025451" y="2807857"/>
              <a:ext cx="317526" cy="291803"/>
            </a:xfrm>
            <a:prstGeom prst="rect">
              <a:avLst/>
            </a:prstGeom>
            <a:solidFill>
              <a:srgbClr val="FD9203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2334" name="Rechteck 16"/>
            <p:cNvSpPr>
              <a:spLocks noChangeArrowheads="1"/>
            </p:cNvSpPr>
            <p:nvPr/>
          </p:nvSpPr>
          <p:spPr bwMode="auto">
            <a:xfrm>
              <a:off x="4847220" y="2885349"/>
              <a:ext cx="178041" cy="152320"/>
            </a:xfrm>
            <a:prstGeom prst="rect">
              <a:avLst/>
            </a:prstGeom>
            <a:solidFill>
              <a:srgbClr val="FD9203">
                <a:alpha val="7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</p:grpSp>
      <p:sp>
        <p:nvSpPr>
          <p:cNvPr id="12324" name="Rechteck 22"/>
          <p:cNvSpPr>
            <a:spLocks noChangeArrowheads="1"/>
          </p:cNvSpPr>
          <p:nvPr/>
        </p:nvSpPr>
        <p:spPr bwMode="auto">
          <a:xfrm>
            <a:off x="4828605" y="2857971"/>
            <a:ext cx="63500" cy="525462"/>
          </a:xfrm>
          <a:prstGeom prst="rect">
            <a:avLst/>
          </a:prstGeom>
          <a:solidFill>
            <a:srgbClr val="BC51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12325" name="Freihandform 57"/>
          <p:cNvSpPr>
            <a:spLocks/>
          </p:cNvSpPr>
          <p:nvPr/>
        </p:nvSpPr>
        <p:spPr bwMode="auto">
          <a:xfrm>
            <a:off x="3099817" y="2973858"/>
            <a:ext cx="1733550" cy="336550"/>
          </a:xfrm>
          <a:custGeom>
            <a:avLst/>
            <a:gdLst>
              <a:gd name="T0" fmla="*/ 1729867 w 1733621"/>
              <a:gd name="T1" fmla="*/ 336646 h 336526"/>
              <a:gd name="T2" fmla="*/ 1563338 w 1733621"/>
              <a:gd name="T3" fmla="*/ 312841 h 336526"/>
              <a:gd name="T4" fmla="*/ 1301651 w 1733621"/>
              <a:gd name="T5" fmla="*/ 265237 h 336526"/>
              <a:gd name="T6" fmla="*/ 1111332 w 1733621"/>
              <a:gd name="T7" fmla="*/ 227830 h 336526"/>
              <a:gd name="T8" fmla="*/ 941399 w 1733621"/>
              <a:gd name="T9" fmla="*/ 224431 h 336526"/>
              <a:gd name="T10" fmla="*/ 0 w 1733621"/>
              <a:gd name="T11" fmla="*/ 227830 h 336526"/>
              <a:gd name="T12" fmla="*/ 0 w 1733621"/>
              <a:gd name="T13" fmla="*/ 98613 h 336526"/>
              <a:gd name="T14" fmla="*/ 1145315 w 1733621"/>
              <a:gd name="T15" fmla="*/ 98613 h 336526"/>
              <a:gd name="T16" fmla="*/ 1485170 w 1733621"/>
              <a:gd name="T17" fmla="*/ 34002 h 336526"/>
              <a:gd name="T18" fmla="*/ 1665296 w 1733621"/>
              <a:gd name="T19" fmla="*/ 3399 h 336526"/>
              <a:gd name="T20" fmla="*/ 1733266 w 1733621"/>
              <a:gd name="T21" fmla="*/ 0 h 336526"/>
              <a:gd name="T22" fmla="*/ 1729867 w 1733621"/>
              <a:gd name="T23" fmla="*/ 336646 h 3365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733621"/>
              <a:gd name="T37" fmla="*/ 0 h 336526"/>
              <a:gd name="T38" fmla="*/ 1733621 w 1733621"/>
              <a:gd name="T39" fmla="*/ 336526 h 3365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733621" h="336526">
                <a:moveTo>
                  <a:pt x="1730222" y="336526"/>
                </a:moveTo>
                <a:lnTo>
                  <a:pt x="1563658" y="312731"/>
                </a:lnTo>
                <a:lnTo>
                  <a:pt x="1301916" y="265142"/>
                </a:lnTo>
                <a:lnTo>
                  <a:pt x="1111557" y="227750"/>
                </a:lnTo>
                <a:lnTo>
                  <a:pt x="941594" y="224351"/>
                </a:lnTo>
                <a:lnTo>
                  <a:pt x="0" y="227750"/>
                </a:lnTo>
                <a:lnTo>
                  <a:pt x="0" y="98578"/>
                </a:lnTo>
                <a:lnTo>
                  <a:pt x="1145550" y="98578"/>
                </a:lnTo>
                <a:lnTo>
                  <a:pt x="1485475" y="33992"/>
                </a:lnTo>
                <a:lnTo>
                  <a:pt x="1665636" y="3399"/>
                </a:lnTo>
                <a:lnTo>
                  <a:pt x="1733621" y="0"/>
                </a:lnTo>
                <a:lnTo>
                  <a:pt x="1730222" y="336526"/>
                </a:lnTo>
                <a:close/>
              </a:path>
            </a:pathLst>
          </a:custGeom>
          <a:solidFill>
            <a:srgbClr val="FFE285">
              <a:alpha val="6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12326" name="Rechteck 58"/>
          <p:cNvSpPr>
            <a:spLocks noChangeArrowheads="1"/>
          </p:cNvSpPr>
          <p:nvPr/>
        </p:nvSpPr>
        <p:spPr bwMode="auto">
          <a:xfrm>
            <a:off x="3025299" y="3302669"/>
            <a:ext cx="200025" cy="1477764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44" name="Legende mit Linie 2 43"/>
          <p:cNvSpPr/>
          <p:nvPr/>
        </p:nvSpPr>
        <p:spPr bwMode="auto">
          <a:xfrm>
            <a:off x="7140005" y="4572471"/>
            <a:ext cx="1358900" cy="43021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62522"/>
              <a:gd name="adj6" fmla="val -4485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>
              <a:defRPr/>
            </a:pPr>
            <a:r>
              <a:rPr lang="de-CH" sz="1200" dirty="0" smtClean="0">
                <a:latin typeface="+mn-lt"/>
              </a:rPr>
              <a:t>Resonator </a:t>
            </a:r>
            <a:r>
              <a:rPr lang="de-CH" sz="1200" dirty="0" err="1" smtClean="0">
                <a:latin typeface="+mn-lt"/>
              </a:rPr>
              <a:t>carriage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with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resonatores</a:t>
            </a:r>
            <a:endParaRPr lang="de-CH" sz="1200" dirty="0">
              <a:latin typeface="+mn-lt"/>
            </a:endParaRPr>
          </a:p>
        </p:txBody>
      </p:sp>
      <p:sp>
        <p:nvSpPr>
          <p:cNvPr id="46" name="Legende mit Linie 2 45"/>
          <p:cNvSpPr>
            <a:spLocks/>
          </p:cNvSpPr>
          <p:nvPr/>
        </p:nvSpPr>
        <p:spPr bwMode="auto">
          <a:xfrm>
            <a:off x="4846067" y="1470496"/>
            <a:ext cx="1060450" cy="260350"/>
          </a:xfrm>
          <a:prstGeom prst="borderCallout2">
            <a:avLst>
              <a:gd name="adj1" fmla="val 43903"/>
              <a:gd name="adj2" fmla="val -7185"/>
              <a:gd name="adj3" fmla="val 43903"/>
              <a:gd name="adj4" fmla="val -16319"/>
              <a:gd name="adj5" fmla="val 137194"/>
              <a:gd name="adj6" fmla="val -11931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/>
          <a:lstStyle/>
          <a:p>
            <a:pPr algn="ctr">
              <a:defRPr/>
            </a:pPr>
            <a:r>
              <a:rPr lang="de-CH" sz="1200" dirty="0" err="1" smtClean="0">
                <a:latin typeface="+mn-lt"/>
              </a:rPr>
              <a:t>main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magnet</a:t>
            </a:r>
            <a:endParaRPr lang="de-CH" sz="1200" dirty="0">
              <a:latin typeface="+mn-lt"/>
            </a:endParaRPr>
          </a:p>
        </p:txBody>
      </p:sp>
      <p:sp>
        <p:nvSpPr>
          <p:cNvPr id="47" name="Legende mit Linie 2 46"/>
          <p:cNvSpPr>
            <a:spLocks/>
          </p:cNvSpPr>
          <p:nvPr/>
        </p:nvSpPr>
        <p:spPr bwMode="auto">
          <a:xfrm>
            <a:off x="5315966" y="1999133"/>
            <a:ext cx="984225" cy="260350"/>
          </a:xfrm>
          <a:prstGeom prst="borderCallout2">
            <a:avLst>
              <a:gd name="adj1" fmla="val 43903"/>
              <a:gd name="adj2" fmla="val -13296"/>
              <a:gd name="adj3" fmla="val 43903"/>
              <a:gd name="adj4" fmla="val -23269"/>
              <a:gd name="adj5" fmla="val 225638"/>
              <a:gd name="adj6" fmla="val -11581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/>
          <a:lstStyle/>
          <a:p>
            <a:pPr algn="ctr">
              <a:defRPr/>
            </a:pPr>
            <a:r>
              <a:rPr lang="de-CH" sz="1200" dirty="0" err="1" smtClean="0">
                <a:latin typeface="+mn-lt"/>
              </a:rPr>
              <a:t>main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coils</a:t>
            </a:r>
            <a:endParaRPr lang="de-CH" sz="1200" dirty="0">
              <a:latin typeface="+mn-lt"/>
            </a:endParaRPr>
          </a:p>
        </p:txBody>
      </p:sp>
      <p:sp>
        <p:nvSpPr>
          <p:cNvPr id="51" name="Legende mit Linie 2 50"/>
          <p:cNvSpPr/>
          <p:nvPr/>
        </p:nvSpPr>
        <p:spPr bwMode="auto">
          <a:xfrm>
            <a:off x="5236592" y="5517033"/>
            <a:ext cx="1076325" cy="2524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465221"/>
              <a:gd name="adj6" fmla="val -19713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algn="ctr">
              <a:defRPr/>
            </a:pPr>
            <a:r>
              <a:rPr lang="de-CH" sz="1200" dirty="0" smtClean="0">
                <a:latin typeface="+mn-lt"/>
              </a:rPr>
              <a:t>axial </a:t>
            </a:r>
            <a:r>
              <a:rPr lang="de-CH" sz="1200" dirty="0" err="1" smtClean="0">
                <a:latin typeface="+mn-lt"/>
              </a:rPr>
              <a:t>injection</a:t>
            </a:r>
            <a:endParaRPr lang="de-CH" sz="1200" dirty="0">
              <a:latin typeface="+mn-lt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1043608" y="4822332"/>
            <a:ext cx="2592288" cy="1080121"/>
            <a:chOff x="1115616" y="4372599"/>
            <a:chExt cx="2592288" cy="1080121"/>
          </a:xfrm>
        </p:grpSpPr>
        <p:sp>
          <p:nvSpPr>
            <p:cNvPr id="55" name="Rechteck 54"/>
            <p:cNvSpPr/>
            <p:nvPr/>
          </p:nvSpPr>
          <p:spPr bwMode="auto">
            <a:xfrm>
              <a:off x="1115616" y="4414604"/>
              <a:ext cx="2592288" cy="1038116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6" name="Rechteck 55"/>
            <p:cNvSpPr/>
            <p:nvPr/>
          </p:nvSpPr>
          <p:spPr bwMode="auto">
            <a:xfrm>
              <a:off x="2987823" y="4372599"/>
              <a:ext cx="399953" cy="1038116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12301" name="Rechteck 13"/>
          <p:cNvSpPr>
            <a:spLocks noChangeArrowheads="1"/>
          </p:cNvSpPr>
          <p:nvPr/>
        </p:nvSpPr>
        <p:spPr bwMode="auto">
          <a:xfrm>
            <a:off x="772542" y="4729633"/>
            <a:ext cx="4024313" cy="1230313"/>
          </a:xfrm>
          <a:prstGeom prst="rect">
            <a:avLst/>
          </a:prstGeom>
          <a:solidFill>
            <a:srgbClr val="BC5100">
              <a:alpha val="10196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defRPr/>
            </a:pPr>
            <a:endParaRPr lang="de-CH" sz="1200" dirty="0" smtClean="0">
              <a:latin typeface="+mn-lt"/>
            </a:endParaRPr>
          </a:p>
          <a:p>
            <a:pPr>
              <a:defRPr/>
            </a:pPr>
            <a:endParaRPr lang="de-CH" sz="1200" dirty="0">
              <a:latin typeface="+mn-lt"/>
            </a:endParaRPr>
          </a:p>
          <a:p>
            <a:pPr algn="ctr">
              <a:defRPr/>
            </a:pPr>
            <a:r>
              <a:rPr lang="de-CH" sz="1200" dirty="0" err="1" smtClean="0">
                <a:latin typeface="+mn-lt"/>
              </a:rPr>
              <a:t>basement</a:t>
            </a:r>
            <a:r>
              <a:rPr lang="de-CH" sz="1200" dirty="0" smtClean="0">
                <a:latin typeface="+mn-lt"/>
              </a:rPr>
              <a:t>: </a:t>
            </a:r>
            <a:r>
              <a:rPr lang="de-CH" sz="1200" dirty="0" err="1" smtClean="0">
                <a:latin typeface="+mn-lt"/>
              </a:rPr>
              <a:t>injection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area</a:t>
            </a:r>
            <a:endParaRPr lang="de-CH" sz="1200" dirty="0">
              <a:latin typeface="+mn-lt"/>
            </a:endParaRPr>
          </a:p>
        </p:txBody>
      </p:sp>
      <p:sp>
        <p:nvSpPr>
          <p:cNvPr id="57" name="Textfeld 103"/>
          <p:cNvSpPr txBox="1">
            <a:spLocks noChangeArrowheads="1"/>
          </p:cNvSpPr>
          <p:nvPr/>
        </p:nvSpPr>
        <p:spPr bwMode="auto">
          <a:xfrm>
            <a:off x="899592" y="3014637"/>
            <a:ext cx="576954" cy="1866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de-CH" altLang="de-DE" sz="1200" dirty="0" err="1" smtClean="0">
                <a:latin typeface="Arial Narrow" pitchFamily="34" charset="0"/>
              </a:rPr>
              <a:t>extractor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58" name="Legende mit Linie 2 57"/>
          <p:cNvSpPr>
            <a:spLocks/>
          </p:cNvSpPr>
          <p:nvPr/>
        </p:nvSpPr>
        <p:spPr bwMode="auto">
          <a:xfrm>
            <a:off x="179512" y="2366565"/>
            <a:ext cx="1096963" cy="428625"/>
          </a:xfrm>
          <a:prstGeom prst="borderCallout2">
            <a:avLst>
              <a:gd name="adj1" fmla="val 26667"/>
              <a:gd name="adj2" fmla="val 106944"/>
              <a:gd name="adj3" fmla="val 26667"/>
              <a:gd name="adj4" fmla="val 118088"/>
              <a:gd name="adj5" fmla="val 155483"/>
              <a:gd name="adj6" fmla="val 168455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36000" tIns="36000" rIns="36000" bIns="3600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r>
              <a:rPr lang="de-CH" altLang="de-DE" sz="1200" dirty="0" err="1" smtClean="0">
                <a:latin typeface="Arial Narrow" pitchFamily="34" charset="0"/>
              </a:rPr>
              <a:t>vacuum</a:t>
            </a:r>
            <a:r>
              <a:rPr lang="de-CH" altLang="de-DE" sz="1200" dirty="0" smtClean="0">
                <a:latin typeface="Arial Narrow" pitchFamily="34" charset="0"/>
              </a:rPr>
              <a:t> </a:t>
            </a:r>
            <a:r>
              <a:rPr lang="de-CH" altLang="de-DE" sz="1200" dirty="0" err="1" smtClean="0">
                <a:latin typeface="Arial Narrow" pitchFamily="34" charset="0"/>
              </a:rPr>
              <a:t>chamber</a:t>
            </a:r>
            <a:r>
              <a:rPr lang="de-CH" altLang="de-DE" sz="1200" dirty="0" smtClean="0">
                <a:latin typeface="Arial Narrow" pitchFamily="34" charset="0"/>
              </a:rPr>
              <a:t> (2 </a:t>
            </a:r>
            <a:r>
              <a:rPr lang="de-CH" altLang="de-DE" sz="1200" dirty="0" err="1" smtClean="0">
                <a:latin typeface="Arial Narrow" pitchFamily="34" charset="0"/>
              </a:rPr>
              <a:t>parts</a:t>
            </a:r>
            <a:r>
              <a:rPr lang="de-CH" altLang="de-DE" sz="1200" dirty="0" smtClean="0">
                <a:latin typeface="Arial Narrow" pitchFamily="34" charset="0"/>
              </a:rPr>
              <a:t>)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59" name="Legende mit Linie 2 58"/>
          <p:cNvSpPr/>
          <p:nvPr/>
        </p:nvSpPr>
        <p:spPr bwMode="auto">
          <a:xfrm>
            <a:off x="5236592" y="4526805"/>
            <a:ext cx="1076325" cy="4320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64253"/>
              <a:gd name="adj6" fmla="val -14838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algn="ctr">
              <a:defRPr/>
            </a:pPr>
            <a:r>
              <a:rPr lang="de-CH" sz="1200" dirty="0">
                <a:latin typeface="+mn-lt"/>
              </a:rPr>
              <a:t>p</a:t>
            </a:r>
            <a:r>
              <a:rPr lang="de-CH" sz="1200" dirty="0" smtClean="0">
                <a:latin typeface="+mn-lt"/>
              </a:rPr>
              <a:t>ole </a:t>
            </a:r>
            <a:r>
              <a:rPr lang="de-CH" sz="1200" dirty="0" err="1" smtClean="0">
                <a:latin typeface="+mn-lt"/>
              </a:rPr>
              <a:t>plates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with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trim</a:t>
            </a:r>
            <a:r>
              <a:rPr lang="de-CH" sz="1200" dirty="0" smtClean="0">
                <a:latin typeface="+mn-lt"/>
              </a:rPr>
              <a:t> </a:t>
            </a:r>
            <a:r>
              <a:rPr lang="de-CH" sz="1200" dirty="0" err="1" smtClean="0">
                <a:latin typeface="+mn-lt"/>
              </a:rPr>
              <a:t>coils</a:t>
            </a:r>
            <a:endParaRPr lang="de-CH" sz="1200" dirty="0">
              <a:latin typeface="+mn-lt"/>
            </a:endParaRPr>
          </a:p>
        </p:txBody>
      </p:sp>
      <p:sp>
        <p:nvSpPr>
          <p:cNvPr id="60" name="Rechteck 58"/>
          <p:cNvSpPr>
            <a:spLocks noChangeArrowheads="1"/>
          </p:cNvSpPr>
          <p:nvPr/>
        </p:nvSpPr>
        <p:spPr bwMode="auto">
          <a:xfrm>
            <a:off x="3025299" y="1502469"/>
            <a:ext cx="200025" cy="1477764"/>
          </a:xfrm>
          <a:prstGeom prst="rect">
            <a:avLst/>
          </a:prstGeom>
          <a:solidFill>
            <a:srgbClr val="92D05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de-DE" altLang="de-DE"/>
          </a:p>
        </p:txBody>
      </p:sp>
      <p:sp>
        <p:nvSpPr>
          <p:cNvPr id="62" name="Legende mit Linie 2 61"/>
          <p:cNvSpPr>
            <a:spLocks/>
          </p:cNvSpPr>
          <p:nvPr/>
        </p:nvSpPr>
        <p:spPr bwMode="auto">
          <a:xfrm>
            <a:off x="251520" y="1430462"/>
            <a:ext cx="648071" cy="288032"/>
          </a:xfrm>
          <a:prstGeom prst="borderCallout2">
            <a:avLst>
              <a:gd name="adj1" fmla="val 26667"/>
              <a:gd name="adj2" fmla="val 106944"/>
              <a:gd name="adj3" fmla="val 26667"/>
              <a:gd name="adj4" fmla="val 118088"/>
              <a:gd name="adj5" fmla="val 185939"/>
              <a:gd name="adj6" fmla="val 43921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36000" tIns="36000" rIns="36000" bIns="36000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ctr"/>
            <a:r>
              <a:rPr lang="de-CH" altLang="de-DE" sz="1200" dirty="0" err="1" smtClean="0">
                <a:latin typeface="Arial Narrow" pitchFamily="34" charset="0"/>
              </a:rPr>
              <a:t>mirror</a:t>
            </a:r>
            <a:endParaRPr lang="de-CH" altLang="de-DE" sz="1200" dirty="0">
              <a:latin typeface="Arial Narrow" pitchFamily="34" charset="0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467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Inj</a:t>
            </a:r>
            <a:r>
              <a:rPr lang="de-CH" dirty="0" smtClean="0"/>
              <a:t> 1 – </a:t>
            </a:r>
            <a:r>
              <a:rPr lang="de-CH" dirty="0" err="1" smtClean="0"/>
              <a:t>dismantling</a:t>
            </a:r>
            <a:r>
              <a:rPr lang="de-CH" dirty="0" smtClean="0"/>
              <a:t> beam </a:t>
            </a:r>
            <a:r>
              <a:rPr lang="de-CH" dirty="0" err="1" smtClean="0"/>
              <a:t>line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29320"/>
            <a:ext cx="7920000" cy="52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7679261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Inj</a:t>
            </a:r>
            <a:r>
              <a:rPr lang="de-CH" dirty="0"/>
              <a:t> 1 – </a:t>
            </a:r>
            <a:r>
              <a:rPr lang="de-CH" dirty="0" err="1"/>
              <a:t>dismantling</a:t>
            </a:r>
            <a:r>
              <a:rPr lang="de-CH" dirty="0"/>
              <a:t> beam </a:t>
            </a:r>
            <a:r>
              <a:rPr lang="de-CH" dirty="0" err="1"/>
              <a:t>line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07890"/>
            <a:ext cx="7920000" cy="52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7338823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19.01.2016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PSI,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16097" y="1900096"/>
            <a:ext cx="5239780" cy="3493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026799"/>
            <a:ext cx="4355976" cy="2903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feld 8"/>
          <p:cNvSpPr txBox="1"/>
          <p:nvPr/>
        </p:nvSpPr>
        <p:spPr>
          <a:xfrm>
            <a:off x="4788024" y="4581128"/>
            <a:ext cx="3600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dirty="0" smtClean="0">
                <a:solidFill>
                  <a:srgbClr val="002060"/>
                </a:solidFill>
                <a:latin typeface="Arial Narrow"/>
                <a:cs typeface="Arial Narrow"/>
              </a:rPr>
              <a:t>Careful</a:t>
            </a:r>
            <a:r>
              <a:rPr lang="de-CH" dirty="0" smtClean="0">
                <a:solidFill>
                  <a:srgbClr val="002060"/>
                </a:solidFill>
                <a:latin typeface="Arial Narrow"/>
                <a:cs typeface="Arial Narrow"/>
              </a:rPr>
              <a:t> </a:t>
            </a:r>
            <a:r>
              <a:rPr lang="en-GB" dirty="0" smtClean="0">
                <a:solidFill>
                  <a:srgbClr val="002060"/>
                </a:solidFill>
                <a:latin typeface="Arial Narrow"/>
                <a:cs typeface="Arial Narrow"/>
              </a:rPr>
              <a:t>disassembling of the </a:t>
            </a: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rgbClr val="002060"/>
                </a:solidFill>
                <a:latin typeface="Arial Narrow"/>
                <a:cs typeface="Arial Narrow"/>
              </a:rPr>
              <a:t>injector parts</a:t>
            </a:r>
          </a:p>
        </p:txBody>
      </p:sp>
    </p:spTree>
    <p:extLst>
      <p:ext uri="{BB962C8B-B14F-4D97-AF65-F5344CB8AC3E}">
        <p14:creationId xmlns:p14="http://schemas.microsoft.com/office/powerpoint/2010/main" val="3962809672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inj.1 – dismantling process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19.01.2016</a:t>
            </a:r>
            <a:endParaRPr lang="de-CH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altLang="de-DE" smtClean="0"/>
              <a:t>PSI,</a:t>
            </a:r>
            <a:endParaRPr lang="de-CH" altLang="de-DE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4059809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628" y="1772816"/>
            <a:ext cx="267876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ihandform 7"/>
          <p:cNvSpPr/>
          <p:nvPr/>
        </p:nvSpPr>
        <p:spPr bwMode="auto">
          <a:xfrm>
            <a:off x="1933731" y="1573966"/>
            <a:ext cx="3612630" cy="4744387"/>
          </a:xfrm>
          <a:custGeom>
            <a:avLst/>
            <a:gdLst>
              <a:gd name="connsiteX0" fmla="*/ 0 w 3612630"/>
              <a:gd name="connsiteY0" fmla="*/ 4429593 h 4684426"/>
              <a:gd name="connsiteX1" fmla="*/ 0 w 3612630"/>
              <a:gd name="connsiteY1" fmla="*/ 4684426 h 4684426"/>
              <a:gd name="connsiteX2" fmla="*/ 3020518 w 3612630"/>
              <a:gd name="connsiteY2" fmla="*/ 4684426 h 4684426"/>
              <a:gd name="connsiteX3" fmla="*/ 3020518 w 3612630"/>
              <a:gd name="connsiteY3" fmla="*/ 0 h 4684426"/>
              <a:gd name="connsiteX4" fmla="*/ 3612630 w 3612630"/>
              <a:gd name="connsiteY4" fmla="*/ 0 h 4684426"/>
              <a:gd name="connsiteX5" fmla="*/ 3612630 w 3612630"/>
              <a:gd name="connsiteY5" fmla="*/ 314793 h 4684426"/>
              <a:gd name="connsiteX0" fmla="*/ 0 w 3612630"/>
              <a:gd name="connsiteY0" fmla="*/ 0 h 4744387"/>
              <a:gd name="connsiteX1" fmla="*/ 0 w 3612630"/>
              <a:gd name="connsiteY1" fmla="*/ 4744387 h 4744387"/>
              <a:gd name="connsiteX2" fmla="*/ 3020518 w 3612630"/>
              <a:gd name="connsiteY2" fmla="*/ 4744387 h 4744387"/>
              <a:gd name="connsiteX3" fmla="*/ 3020518 w 3612630"/>
              <a:gd name="connsiteY3" fmla="*/ 59961 h 4744387"/>
              <a:gd name="connsiteX4" fmla="*/ 3612630 w 3612630"/>
              <a:gd name="connsiteY4" fmla="*/ 59961 h 4744387"/>
              <a:gd name="connsiteX5" fmla="*/ 3612630 w 3612630"/>
              <a:gd name="connsiteY5" fmla="*/ 374754 h 4744387"/>
              <a:gd name="connsiteX0" fmla="*/ 0 w 3612630"/>
              <a:gd name="connsiteY0" fmla="*/ 0 h 4744387"/>
              <a:gd name="connsiteX1" fmla="*/ 0 w 3612630"/>
              <a:gd name="connsiteY1" fmla="*/ 4744387 h 4744387"/>
              <a:gd name="connsiteX2" fmla="*/ 3020518 w 3612630"/>
              <a:gd name="connsiteY2" fmla="*/ 4744387 h 4744387"/>
              <a:gd name="connsiteX3" fmla="*/ 3020518 w 3612630"/>
              <a:gd name="connsiteY3" fmla="*/ 59961 h 4744387"/>
              <a:gd name="connsiteX4" fmla="*/ 3612630 w 3612630"/>
              <a:gd name="connsiteY4" fmla="*/ 59961 h 4744387"/>
              <a:gd name="connsiteX5" fmla="*/ 3612630 w 3612630"/>
              <a:gd name="connsiteY5" fmla="*/ 4557010 h 4744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12630" h="4744387">
                <a:moveTo>
                  <a:pt x="0" y="0"/>
                </a:moveTo>
                <a:lnTo>
                  <a:pt x="0" y="4744387"/>
                </a:lnTo>
                <a:lnTo>
                  <a:pt x="3020518" y="4744387"/>
                </a:lnTo>
                <a:lnTo>
                  <a:pt x="3020518" y="59961"/>
                </a:lnTo>
                <a:lnTo>
                  <a:pt x="3612630" y="59961"/>
                </a:lnTo>
                <a:lnTo>
                  <a:pt x="3612630" y="455701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0" name="Gerade Verbindung mit Pfeil 9"/>
          <p:cNvCxnSpPr>
            <a:stCxn id="8" idx="3"/>
          </p:cNvCxnSpPr>
          <p:nvPr/>
        </p:nvCxnSpPr>
        <p:spPr bwMode="auto">
          <a:xfrm flipV="1">
            <a:off x="4954249" y="1628800"/>
            <a:ext cx="265823" cy="51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Gerade Verbindung mit Pfeil 11"/>
          <p:cNvCxnSpPr/>
          <p:nvPr/>
        </p:nvCxnSpPr>
        <p:spPr bwMode="auto">
          <a:xfrm flipV="1">
            <a:off x="4947030" y="4221088"/>
            <a:ext cx="0" cy="648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Gerade Verbindung mit Pfeil 13"/>
          <p:cNvCxnSpPr/>
          <p:nvPr/>
        </p:nvCxnSpPr>
        <p:spPr bwMode="auto">
          <a:xfrm>
            <a:off x="3059832" y="6316815"/>
            <a:ext cx="36004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Abgerundetes Rechteck 6"/>
          <p:cNvSpPr/>
          <p:nvPr/>
        </p:nvSpPr>
        <p:spPr bwMode="auto">
          <a:xfrm>
            <a:off x="1979712" y="4077072"/>
            <a:ext cx="1368152" cy="648072"/>
          </a:xfrm>
          <a:prstGeom prst="roundRect">
            <a:avLst/>
          </a:prstGeom>
          <a:noFill/>
          <a:ln w="1270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1979712" y="5085184"/>
            <a:ext cx="2232248" cy="1008112"/>
          </a:xfrm>
          <a:prstGeom prst="roundRect">
            <a:avLst/>
          </a:prstGeom>
          <a:noFill/>
          <a:ln w="1270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5621310" y="1700807"/>
            <a:ext cx="2016179" cy="1117343"/>
          </a:xfrm>
          <a:prstGeom prst="roundRect">
            <a:avLst/>
          </a:prstGeom>
          <a:noFill/>
          <a:ln w="1270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Abgerundetes Rechteck 16"/>
          <p:cNvSpPr/>
          <p:nvPr/>
        </p:nvSpPr>
        <p:spPr bwMode="auto">
          <a:xfrm>
            <a:off x="5621311" y="3501008"/>
            <a:ext cx="1903018" cy="685295"/>
          </a:xfrm>
          <a:prstGeom prst="roundRect">
            <a:avLst/>
          </a:prstGeom>
          <a:noFill/>
          <a:ln w="1270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Abgerundetes Rechteck 17"/>
          <p:cNvSpPr/>
          <p:nvPr/>
        </p:nvSpPr>
        <p:spPr bwMode="auto">
          <a:xfrm>
            <a:off x="5621310" y="4901783"/>
            <a:ext cx="2191050" cy="1047497"/>
          </a:xfrm>
          <a:prstGeom prst="roundRect">
            <a:avLst/>
          </a:prstGeom>
          <a:noFill/>
          <a:ln w="1270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3AE83-E4C4-4DBF-93CF-2644766DF53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6" name="Ellipse 5"/>
          <p:cNvSpPr/>
          <p:nvPr/>
        </p:nvSpPr>
        <p:spPr bwMode="auto">
          <a:xfrm>
            <a:off x="2547875" y="1636295"/>
            <a:ext cx="2259609" cy="265680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23528" y="2420888"/>
            <a:ext cx="914400" cy="457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Aft>
                <a:spcPts val="600"/>
              </a:spcAft>
            </a:pPr>
            <a:r>
              <a:rPr lang="de-CH" b="1" dirty="0" smtClean="0">
                <a:solidFill>
                  <a:srgbClr val="002060"/>
                </a:solidFill>
                <a:latin typeface="Arial Narrow"/>
                <a:cs typeface="Arial Narrow"/>
              </a:rPr>
              <a:t>Phase 1</a:t>
            </a:r>
            <a:endParaRPr lang="de-CH" b="1" dirty="0" smtClean="0">
              <a:solidFill>
                <a:srgbClr val="002060"/>
              </a:solidFill>
              <a:latin typeface="Arial Narrow"/>
              <a:cs typeface="Arial Narrow"/>
            </a:endParaRPr>
          </a:p>
        </p:txBody>
      </p:sp>
      <p:cxnSp>
        <p:nvCxnSpPr>
          <p:cNvPr id="13" name="Gerade Verbindung mit Pfeil 12"/>
          <p:cNvCxnSpPr/>
          <p:nvPr/>
        </p:nvCxnSpPr>
        <p:spPr bwMode="auto">
          <a:xfrm>
            <a:off x="1331640" y="2649488"/>
            <a:ext cx="1152128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4454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ppt_vorlage_quer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-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spcAft>
            <a:spcPts val="600"/>
          </a:spcAft>
          <a:defRPr b="1" dirty="0" smtClean="0">
            <a:solidFill>
              <a:srgbClr val="002060"/>
            </a:solidFill>
            <a:latin typeface="Arial Narrow"/>
            <a:cs typeface="Arial Narrow"/>
          </a:defRPr>
        </a:defPPr>
      </a:lstStyle>
    </a:tx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ppt_vorlage_quer</Template>
  <TotalTime>0</TotalTime>
  <Words>363</Words>
  <Application>Microsoft Office PowerPoint</Application>
  <PresentationFormat>Bildschirmpräsentation (4:3)</PresentationFormat>
  <Paragraphs>138</Paragraphs>
  <Slides>19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ppt_vorlage_quer</vt:lpstr>
      <vt:lpstr>Paul Scherrer Institut</vt:lpstr>
      <vt:lpstr>Cyclotron „injector 1“</vt:lpstr>
      <vt:lpstr>Cyclotron „injector 1“ – peripheral installations</vt:lpstr>
      <vt:lpstr>Overview on main components</vt:lpstr>
      <vt:lpstr>Overview on main components</vt:lpstr>
      <vt:lpstr>Inj 1 – dismantling beam line</vt:lpstr>
      <vt:lpstr>Inj 1 – dismantling beam line</vt:lpstr>
      <vt:lpstr>PowerPoint-Präsentation</vt:lpstr>
      <vt:lpstr>inj.1 – dismantling process</vt:lpstr>
      <vt:lpstr>Inj 1 – labels </vt:lpstr>
      <vt:lpstr>Temporary storage place</vt:lpstr>
      <vt:lpstr>Inj 1 – next steps</vt:lpstr>
      <vt:lpstr>process</vt:lpstr>
      <vt:lpstr>Thank you for your attention</vt:lpstr>
      <vt:lpstr>Supporting structure for assembling</vt:lpstr>
      <vt:lpstr>Axial injection – lower part</vt:lpstr>
      <vt:lpstr>rf carriage with 2 resonators and coupling box</vt:lpstr>
      <vt:lpstr>Pole plate with trim coils</vt:lpstr>
      <vt:lpstr>Assembling of pole plate</vt:lpstr>
    </vt:vector>
  </TitlesOfParts>
  <Company>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Paul Scherrer Institut</dc:title>
  <dc:creator>PSIUser</dc:creator>
  <cp:lastModifiedBy>Forss Sven Hugo</cp:lastModifiedBy>
  <cp:revision>319</cp:revision>
  <cp:lastPrinted>2014-09-10T15:01:41Z</cp:lastPrinted>
  <dcterms:created xsi:type="dcterms:W3CDTF">2010-03-26T12:27:56Z</dcterms:created>
  <dcterms:modified xsi:type="dcterms:W3CDTF">2016-01-28T10:27:54Z</dcterms:modified>
</cp:coreProperties>
</file>