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6"/>
  </p:notesMasterIdLst>
  <p:sldIdLst>
    <p:sldId id="256" r:id="rId2"/>
    <p:sldId id="264" r:id="rId3"/>
    <p:sldId id="257" r:id="rId4"/>
    <p:sldId id="265" r:id="rId5"/>
    <p:sldId id="258" r:id="rId6"/>
    <p:sldId id="260" r:id="rId7"/>
    <p:sldId id="266" r:id="rId8"/>
    <p:sldId id="267" r:id="rId9"/>
    <p:sldId id="268" r:id="rId10"/>
    <p:sldId id="269" r:id="rId11"/>
    <p:sldId id="270" r:id="rId12"/>
    <p:sldId id="259" r:id="rId13"/>
    <p:sldId id="271" r:id="rId14"/>
    <p:sldId id="262" r:id="rId15"/>
  </p:sldIdLst>
  <p:sldSz cx="9144000" cy="6858000" type="screen4x3"/>
  <p:notesSz cx="6794500" cy="99314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132" d="100"/>
          <a:sy n="132" d="100"/>
        </p:scale>
        <p:origin x="-786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813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48100" y="0"/>
            <a:ext cx="2944813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C40467-B650-4310-B939-2C65F139C1A7}" type="datetimeFigureOut">
              <a:rPr lang="de-CH" smtClean="0"/>
              <a:t>13.12.2016</a:t>
            </a:fld>
            <a:endParaRPr lang="de-CH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14400" y="744538"/>
            <a:ext cx="4965700" cy="3724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CH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9450" y="4718050"/>
            <a:ext cx="5435600" cy="446881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32925"/>
            <a:ext cx="2944813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48100" y="9432925"/>
            <a:ext cx="2944813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829ED9-3F9B-4761-BA5A-C957E4914698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00002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829ED9-3F9B-4761-BA5A-C957E4914698}" type="slidenum">
              <a:rPr lang="de-CH" smtClean="0"/>
              <a:t>1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4202344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21D720-6DEA-4080-9601-2ECD1A6433F8}" type="datetime1">
              <a:rPr lang="de-CH" smtClean="0"/>
              <a:t>13.12.2016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DBC0C8-C89A-4371-8057-D305621CDB4A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7570357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C2722F-5E05-4457-810E-22E4EAEE032F}" type="datetime1">
              <a:rPr lang="de-CH" smtClean="0"/>
              <a:t>13.12.2016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DBC0C8-C89A-4371-8057-D305621CDB4A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2685867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27E04B-43B7-4FE3-AAF3-0035B79578CE}" type="datetime1">
              <a:rPr lang="de-CH" smtClean="0"/>
              <a:t>13.12.2016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DBC0C8-C89A-4371-8057-D305621CDB4A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3326437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2BD92A-B7E4-471C-A94E-A99A4C0458BE}" type="datetime1">
              <a:rPr lang="de-CH" smtClean="0"/>
              <a:t>13.12.2016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DBC0C8-C89A-4371-8057-D305621CDB4A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8940633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2AFF91-68C7-4B26-AC3D-DA63CF5D513F}" type="datetime1">
              <a:rPr lang="de-CH" smtClean="0"/>
              <a:t>13.12.2016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DBC0C8-C89A-4371-8057-D305621CDB4A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7777980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2B84C1-570D-4F1A-A84F-55E44FCD58F8}" type="datetime1">
              <a:rPr lang="de-CH" smtClean="0"/>
              <a:t>13.12.2016</a:t>
            </a:fld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DBC0C8-C89A-4371-8057-D305621CDB4A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2447968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D0365B-1D91-4CCE-A35D-8020B19B7CF6}" type="datetime1">
              <a:rPr lang="de-CH" smtClean="0"/>
              <a:t>13.12.2016</a:t>
            </a:fld>
            <a:endParaRPr lang="de-CH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DBC0C8-C89A-4371-8057-D305621CDB4A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9004685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55E0BD-11D4-464C-A7A8-8873AF1BF14C}" type="datetime1">
              <a:rPr lang="de-CH" smtClean="0"/>
              <a:t>13.12.2016</a:t>
            </a:fld>
            <a:endParaRPr lang="de-CH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DBC0C8-C89A-4371-8057-D305621CDB4A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5181192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F2BA7-8E47-426A-9AB6-6BBCFA2D3A9A}" type="datetime1">
              <a:rPr lang="de-CH" smtClean="0"/>
              <a:t>13.12.2016</a:t>
            </a:fld>
            <a:endParaRPr lang="de-CH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DBC0C8-C89A-4371-8057-D305621CDB4A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9117709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CCD79-60C4-4AE6-982A-15371314020D}" type="datetime1">
              <a:rPr lang="de-CH" smtClean="0"/>
              <a:t>13.12.2016</a:t>
            </a:fld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DBC0C8-C89A-4371-8057-D305621CDB4A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574973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CH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8D8123-41F8-4A3E-B241-AD63D7B99E52}" type="datetime1">
              <a:rPr lang="de-CH" smtClean="0"/>
              <a:t>13.12.2016</a:t>
            </a:fld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DBC0C8-C89A-4371-8057-D305621CDB4A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4285972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5B26A7-6363-4631-B67E-31C6FC1A638D}" type="datetime1">
              <a:rPr lang="de-CH" smtClean="0"/>
              <a:t>13.12.2016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DBC0C8-C89A-4371-8057-D305621CDB4A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8839351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Terminplan%20&#220;bersicht.xlsx" TargetMode="External"/><Relationship Id="rId2" Type="http://schemas.openxmlformats.org/officeDocument/2006/relationships/hyperlink" Target="HeKoWe%20Pr&#228;sentation.pptx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file:///\\fs01\HeKOWE" TargetMode="External"/><Relationship Id="rId7" Type="http://schemas.openxmlformats.org/officeDocument/2006/relationships/hyperlink" Target="mailto:HeKoWe@psi.ch" TargetMode="External"/><Relationship Id="rId2" Type="http://schemas.openxmlformats.org/officeDocument/2006/relationships/hyperlink" Target="https://indico.psi.ch/categoryDisplay.py?categId=251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file:///\\fs01\HeKOWE\TIP%20Meeting\Pendenzen.xlsx" TargetMode="External"/><Relationship Id="rId5" Type="http://schemas.openxmlformats.org/officeDocument/2006/relationships/hyperlink" Target="file:///\\fs01\HeKOWE\Layout\Composer" TargetMode="External"/><Relationship Id="rId4" Type="http://schemas.openxmlformats.org/officeDocument/2006/relationships/hyperlink" Target="file:///\\fs01\HeKOWE\Fotos\Panoramas\160531WKSA_virtualtour\start.html" TargetMode="Externa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solidFill>
            <a:schemeClr val="bg1">
              <a:lumMod val="95000"/>
            </a:schemeClr>
          </a:solidFill>
        </p:spPr>
        <p:txBody>
          <a:bodyPr/>
          <a:lstStyle/>
          <a:p>
            <a:r>
              <a:rPr lang="de-CH" smtClean="0"/>
              <a:t>HeKoWe</a:t>
            </a:r>
            <a:br>
              <a:rPr lang="de-CH" smtClean="0"/>
            </a:br>
            <a:r>
              <a:rPr lang="de-CH" smtClean="0"/>
              <a:t>Projektbeschreibung</a:t>
            </a:r>
            <a:endParaRPr lang="de-CH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2351112"/>
          </a:xfrm>
        </p:spPr>
        <p:txBody>
          <a:bodyPr>
            <a:normAutofit/>
          </a:bodyPr>
          <a:lstStyle/>
          <a:p>
            <a:r>
              <a:rPr lang="de-CH" dirty="0" smtClean="0"/>
              <a:t>Helium </a:t>
            </a:r>
            <a:r>
              <a:rPr lang="de-CH" dirty="0" smtClean="0"/>
              <a:t>Kompressor-Wechsel</a:t>
            </a:r>
            <a:endParaRPr lang="de-CH" dirty="0" smtClean="0"/>
          </a:p>
          <a:p>
            <a:r>
              <a:rPr lang="de-CH" dirty="0" smtClean="0"/>
              <a:t>im WKSA</a:t>
            </a:r>
          </a:p>
          <a:p>
            <a:endParaRPr lang="de-CH" sz="2600" dirty="0" smtClean="0"/>
          </a:p>
        </p:txBody>
      </p:sp>
    </p:spTree>
    <p:extLst>
      <p:ext uri="{BB962C8B-B14F-4D97-AF65-F5344CB8AC3E}">
        <p14:creationId xmlns:p14="http://schemas.microsoft.com/office/powerpoint/2010/main" val="2289068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solidFill>
            <a:schemeClr val="bg1">
              <a:lumMod val="95000"/>
            </a:schemeClr>
          </a:solidFill>
        </p:spPr>
        <p:txBody>
          <a:bodyPr/>
          <a:lstStyle/>
          <a:p>
            <a:r>
              <a:rPr lang="de-CH" dirty="0"/>
              <a:t>HeKoWe  Fachgruppen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09120"/>
          </a:xfrm>
          <a:ln w="19050">
            <a:solidFill>
              <a:schemeClr val="accent1"/>
            </a:solidFill>
          </a:ln>
        </p:spPr>
        <p:txBody>
          <a:bodyPr>
            <a:normAutofit lnSpcReduction="10000"/>
          </a:bodyPr>
          <a:lstStyle/>
          <a:p>
            <a:r>
              <a:rPr lang="de-CH" dirty="0" smtClean="0"/>
              <a:t>Heizung Lüftung Klima / WRG</a:t>
            </a:r>
          </a:p>
          <a:p>
            <a:pPr lvl="1"/>
            <a:r>
              <a:rPr lang="de-CH" dirty="0" smtClean="0"/>
              <a:t>Aufgaben</a:t>
            </a:r>
          </a:p>
          <a:p>
            <a:pPr lvl="2"/>
            <a:r>
              <a:rPr lang="de-CH" dirty="0" smtClean="0"/>
              <a:t>Berechnung, Beschaffung und Montage der Zu- und Abluftkanäle für die He-Kompressoren</a:t>
            </a:r>
          </a:p>
          <a:p>
            <a:pPr lvl="2"/>
            <a:r>
              <a:rPr lang="de-CH" dirty="0" smtClean="0"/>
              <a:t>Temperatur-Regelung des gesamten Gebäudes und Erneuerung der Steuerung</a:t>
            </a:r>
          </a:p>
          <a:p>
            <a:pPr lvl="2"/>
            <a:r>
              <a:rPr lang="de-CH" dirty="0" smtClean="0"/>
              <a:t>Wärme-Rückgewinnungs-System (WRG)</a:t>
            </a:r>
            <a:r>
              <a:rPr lang="de-CH" dirty="0"/>
              <a:t> Integration in </a:t>
            </a:r>
            <a:r>
              <a:rPr lang="de-CH" dirty="0" smtClean="0"/>
              <a:t>das Heizungssystem des PSI</a:t>
            </a:r>
          </a:p>
          <a:p>
            <a:pPr lvl="2"/>
            <a:r>
              <a:rPr lang="de-CH" dirty="0" smtClean="0"/>
              <a:t>Belüftung Pressluftkompressoren unter der Schutzeinrichtung</a:t>
            </a:r>
          </a:p>
          <a:p>
            <a:pPr lvl="2"/>
            <a:r>
              <a:rPr lang="de-CH" dirty="0" smtClean="0"/>
              <a:t>Dokumentation</a:t>
            </a:r>
            <a:endParaRPr lang="de-CH" dirty="0"/>
          </a:p>
          <a:p>
            <a:pPr lvl="2"/>
            <a:endParaRPr lang="de-CH" dirty="0" smtClean="0"/>
          </a:p>
          <a:p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DBC0C8-C89A-4371-8057-D305621CDB4A}" type="slidenum">
              <a:rPr lang="de-CH" smtClean="0"/>
              <a:t>10</a:t>
            </a:fld>
            <a:endParaRPr lang="de-CH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67BC85-2D44-43C8-AE19-4C9D547378F8}" type="datetime1">
              <a:rPr lang="de-CH" smtClean="0"/>
              <a:t>13.12.2016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372533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solidFill>
            <a:schemeClr val="bg1">
              <a:lumMod val="95000"/>
            </a:schemeClr>
          </a:solidFill>
        </p:spPr>
        <p:txBody>
          <a:bodyPr/>
          <a:lstStyle/>
          <a:p>
            <a:r>
              <a:rPr lang="de-CH" dirty="0"/>
              <a:t>HeKoWe  Fachgruppen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09120"/>
          </a:xfrm>
          <a:ln w="19050"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de-CH" dirty="0" smtClean="0"/>
              <a:t>Kühlung </a:t>
            </a:r>
          </a:p>
          <a:p>
            <a:pPr lvl="1"/>
            <a:r>
              <a:rPr lang="de-CH" dirty="0" smtClean="0"/>
              <a:t>Aufgaben</a:t>
            </a:r>
          </a:p>
          <a:p>
            <a:pPr lvl="2"/>
            <a:r>
              <a:rPr lang="de-CH" dirty="0" smtClean="0"/>
              <a:t>Planung und Durchführung des Umbaus der Turbinenkühlung an den Cold-Boxen auf Grundwasser mit </a:t>
            </a:r>
            <a:r>
              <a:rPr lang="de-CH" dirty="0" smtClean="0"/>
              <a:t>Trinkwasser-Noteinspeisung</a:t>
            </a:r>
          </a:p>
          <a:p>
            <a:pPr lvl="2"/>
            <a:r>
              <a:rPr lang="de-CH" dirty="0" smtClean="0"/>
              <a:t>Verrohrung der neu installierten KA6</a:t>
            </a:r>
            <a:endParaRPr lang="de-CH" dirty="0" smtClean="0"/>
          </a:p>
          <a:p>
            <a:pPr lvl="2"/>
            <a:r>
              <a:rPr lang="de-CH" dirty="0" smtClean="0"/>
              <a:t>Allgemeine Rohrinstallationen</a:t>
            </a:r>
          </a:p>
          <a:p>
            <a:pPr lvl="2"/>
            <a:r>
              <a:rPr lang="de-CH" dirty="0" smtClean="0"/>
              <a:t>Mitarbeit bei der Dokumentation</a:t>
            </a:r>
          </a:p>
          <a:p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DBC0C8-C89A-4371-8057-D305621CDB4A}" type="slidenum">
              <a:rPr lang="de-CH" smtClean="0"/>
              <a:t>11</a:t>
            </a:fld>
            <a:endParaRPr lang="de-CH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4B4E49-983D-4AF9-BD28-ADD926583B02}" type="datetime1">
              <a:rPr lang="de-CH" smtClean="0"/>
              <a:t>13.12.2016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372533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solidFill>
            <a:schemeClr val="bg1">
              <a:lumMod val="95000"/>
            </a:schemeClr>
          </a:solidFill>
        </p:spPr>
        <p:txBody>
          <a:bodyPr/>
          <a:lstStyle/>
          <a:p>
            <a:r>
              <a:rPr lang="de-CH" dirty="0"/>
              <a:t>HeKoWe  Fachgruppen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09120"/>
          </a:xfrm>
          <a:ln w="19050"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de-CH" dirty="0" smtClean="0"/>
              <a:t>Projektierung</a:t>
            </a:r>
          </a:p>
          <a:p>
            <a:pPr lvl="1"/>
            <a:r>
              <a:rPr lang="de-CH" dirty="0" smtClean="0"/>
              <a:t>Aufgaben</a:t>
            </a:r>
            <a:endParaRPr lang="de-CH" dirty="0"/>
          </a:p>
          <a:p>
            <a:pPr lvl="2"/>
            <a:r>
              <a:rPr lang="de-CH" dirty="0" smtClean="0"/>
              <a:t>Layout </a:t>
            </a:r>
            <a:endParaRPr lang="de-CH" dirty="0" smtClean="0"/>
          </a:p>
          <a:p>
            <a:pPr lvl="2"/>
            <a:r>
              <a:rPr lang="de-CH" dirty="0" smtClean="0"/>
              <a:t>Konstruktion </a:t>
            </a:r>
            <a:r>
              <a:rPr lang="de-CH" dirty="0" smtClean="0"/>
              <a:t>Stahlplattform</a:t>
            </a:r>
          </a:p>
          <a:p>
            <a:pPr lvl="2"/>
            <a:r>
              <a:rPr lang="de-CH" dirty="0" smtClean="0"/>
              <a:t>Sitzungen; Protokolle; Kommunikation; Pendenzen</a:t>
            </a:r>
            <a:r>
              <a:rPr lang="de-CH" dirty="0" smtClean="0"/>
              <a:t>;</a:t>
            </a:r>
          </a:p>
          <a:p>
            <a:pPr lvl="2"/>
            <a:r>
              <a:rPr lang="de-CH" dirty="0" smtClean="0"/>
              <a:t>Risiken formulieren</a:t>
            </a:r>
            <a:endParaRPr lang="de-CH" dirty="0" smtClean="0"/>
          </a:p>
          <a:p>
            <a:pPr lvl="2"/>
            <a:r>
              <a:rPr lang="de-CH" dirty="0" smtClean="0"/>
              <a:t>Dokumentation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DBC0C8-C89A-4371-8057-D305621CDB4A}" type="slidenum">
              <a:rPr lang="de-CH" smtClean="0"/>
              <a:t>12</a:t>
            </a:fld>
            <a:endParaRPr lang="de-CH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BEB866-FCC7-4304-B258-68A58AE239B3}" type="datetime1">
              <a:rPr lang="de-CH" smtClean="0"/>
              <a:t>13.12.2016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443181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solidFill>
            <a:schemeClr val="bg1">
              <a:lumMod val="95000"/>
            </a:schemeClr>
          </a:solidFill>
        </p:spPr>
        <p:txBody>
          <a:bodyPr/>
          <a:lstStyle/>
          <a:p>
            <a:r>
              <a:rPr lang="de-CH" dirty="0"/>
              <a:t>HeKoWe  Fachgruppen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09120"/>
          </a:xfrm>
          <a:ln w="19050"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de-CH" dirty="0" smtClean="0"/>
              <a:t>Sicherheit</a:t>
            </a:r>
          </a:p>
          <a:p>
            <a:pPr lvl="1"/>
            <a:r>
              <a:rPr lang="de-CH" dirty="0" smtClean="0"/>
              <a:t>Aufgaben</a:t>
            </a:r>
          </a:p>
          <a:p>
            <a:pPr lvl="2"/>
            <a:r>
              <a:rPr lang="de-CH" dirty="0" smtClean="0"/>
              <a:t>Beratung in Fragen Brandschutz</a:t>
            </a:r>
          </a:p>
          <a:p>
            <a:pPr lvl="2"/>
            <a:r>
              <a:rPr lang="de-CH" dirty="0"/>
              <a:t>Beratung in Fragen </a:t>
            </a:r>
            <a:r>
              <a:rPr lang="de-CH" dirty="0" smtClean="0"/>
              <a:t>Arbeitssicherheit</a:t>
            </a:r>
            <a:endParaRPr lang="de-CH" dirty="0"/>
          </a:p>
          <a:p>
            <a:pPr lvl="2"/>
            <a:endParaRPr lang="de-CH" dirty="0" smtClean="0"/>
          </a:p>
          <a:p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DBC0C8-C89A-4371-8057-D305621CDB4A}" type="slidenum">
              <a:rPr lang="de-CH" smtClean="0"/>
              <a:t>13</a:t>
            </a:fld>
            <a:endParaRPr lang="de-CH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1D38D3-2895-49A4-B21D-099AF0D0BB62}" type="datetime1">
              <a:rPr lang="de-CH" smtClean="0"/>
              <a:t>13.12.2016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372533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solidFill>
            <a:schemeClr val="bg1">
              <a:lumMod val="95000"/>
            </a:schemeClr>
          </a:solidFill>
        </p:spPr>
        <p:txBody>
          <a:bodyPr/>
          <a:lstStyle/>
          <a:p>
            <a:r>
              <a:rPr lang="de-CH" dirty="0" smtClean="0"/>
              <a:t>HeKoWe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09120"/>
          </a:xfrm>
          <a:ln w="19050">
            <a:solidFill>
              <a:schemeClr val="accent1"/>
            </a:solidFill>
          </a:ln>
        </p:spPr>
        <p:txBody>
          <a:bodyPr anchor="ctr" anchorCtr="0">
            <a:normAutofit/>
          </a:bodyPr>
          <a:lstStyle/>
          <a:p>
            <a:pPr marL="0" indent="0" algn="ctr">
              <a:buNone/>
            </a:pPr>
            <a:r>
              <a:rPr lang="de-CH" dirty="0" smtClean="0"/>
              <a:t>Danke für Eure Mitarbeit</a:t>
            </a:r>
          </a:p>
          <a:p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DBC0C8-C89A-4371-8057-D305621CDB4A}" type="slidenum">
              <a:rPr lang="de-CH" smtClean="0"/>
              <a:t>14</a:t>
            </a:fld>
            <a:endParaRPr lang="de-CH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9D6A4-448C-4F4D-9C3B-60D23B8FA268}" type="datetime1">
              <a:rPr lang="de-CH" smtClean="0"/>
              <a:t>13.12.2016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669458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solidFill>
            <a:schemeClr val="bg1">
              <a:lumMod val="95000"/>
            </a:schemeClr>
          </a:solidFill>
        </p:spPr>
        <p:txBody>
          <a:bodyPr/>
          <a:lstStyle/>
          <a:p>
            <a:r>
              <a:rPr lang="de-CH" dirty="0" smtClean="0"/>
              <a:t>HeKoWe </a:t>
            </a:r>
            <a:r>
              <a:rPr lang="de-CH" dirty="0" smtClean="0"/>
              <a:t> 1.TIP </a:t>
            </a:r>
            <a:r>
              <a:rPr lang="de-CH" dirty="0" smtClean="0"/>
              <a:t>Meeting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09120"/>
          </a:xfrm>
          <a:ln w="19050">
            <a:solidFill>
              <a:schemeClr val="accent1"/>
            </a:solidFill>
          </a:ln>
        </p:spPr>
        <p:txBody>
          <a:bodyPr/>
          <a:lstStyle/>
          <a:p>
            <a:r>
              <a:rPr lang="de-CH" dirty="0" smtClean="0"/>
              <a:t>Begrüssung</a:t>
            </a:r>
          </a:p>
          <a:p>
            <a:pPr lvl="1"/>
            <a:r>
              <a:rPr lang="de-CH" dirty="0" smtClean="0">
                <a:hlinkClick r:id="rId2" action="ppaction://hlinkpres?slideindex=1&amp;slidetitle="/>
              </a:rPr>
              <a:t>Präsentation Gesamtprojekt</a:t>
            </a:r>
            <a:endParaRPr lang="de-CH" dirty="0" smtClean="0"/>
          </a:p>
          <a:p>
            <a:pPr lvl="1"/>
            <a:r>
              <a:rPr lang="de-CH" dirty="0" smtClean="0">
                <a:hlinkClick r:id="rId3" action="ppaction://hlinkfile"/>
              </a:rPr>
              <a:t>Grober Zeitplan</a:t>
            </a:r>
            <a:endParaRPr lang="de-CH" dirty="0" smtClean="0"/>
          </a:p>
          <a:p>
            <a:pPr lvl="2"/>
            <a:r>
              <a:rPr lang="de-CH" dirty="0" smtClean="0"/>
              <a:t>laufend 		</a:t>
            </a:r>
            <a:r>
              <a:rPr lang="de-CH" dirty="0" smtClean="0">
                <a:sym typeface="Wingdings" panose="05000000000000000000" pitchFamily="2" charset="2"/>
              </a:rPr>
              <a:t>	Planung</a:t>
            </a:r>
          </a:p>
          <a:p>
            <a:pPr lvl="2"/>
            <a:r>
              <a:rPr lang="de-CH" dirty="0" smtClean="0">
                <a:sym typeface="Wingdings" panose="05000000000000000000" pitchFamily="2" charset="2"/>
              </a:rPr>
              <a:t>bis 24.12.2016		Vorbereitung zum SD2017</a:t>
            </a:r>
          </a:p>
          <a:p>
            <a:pPr lvl="2"/>
            <a:r>
              <a:rPr lang="de-CH" dirty="0" smtClean="0">
                <a:sym typeface="Wingdings" panose="05000000000000000000" pitchFamily="2" charset="2"/>
              </a:rPr>
              <a:t>Jan-Apr 2017		SD 2017</a:t>
            </a:r>
          </a:p>
          <a:p>
            <a:pPr lvl="2"/>
            <a:r>
              <a:rPr lang="de-CH" dirty="0" smtClean="0">
                <a:sym typeface="Wingdings" panose="05000000000000000000" pitchFamily="2" charset="2"/>
              </a:rPr>
              <a:t>bis 24.12.2017	 	Vorbereitung </a:t>
            </a:r>
            <a:r>
              <a:rPr lang="de-CH" dirty="0">
                <a:sym typeface="Wingdings" panose="05000000000000000000" pitchFamily="2" charset="2"/>
              </a:rPr>
              <a:t>zum </a:t>
            </a:r>
            <a:r>
              <a:rPr lang="de-CH" dirty="0" smtClean="0">
                <a:sym typeface="Wingdings" panose="05000000000000000000" pitchFamily="2" charset="2"/>
              </a:rPr>
              <a:t>SD2018</a:t>
            </a:r>
          </a:p>
          <a:p>
            <a:pPr lvl="2"/>
            <a:r>
              <a:rPr lang="de-CH" dirty="0" smtClean="0">
                <a:sym typeface="Wingdings" panose="05000000000000000000" pitchFamily="2" charset="2"/>
              </a:rPr>
              <a:t>Jan-Mai 2018		SD 2018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DBC0C8-C89A-4371-8057-D305621CDB4A}" type="slidenum">
              <a:rPr lang="de-CH" smtClean="0"/>
              <a:t>2</a:t>
            </a:fld>
            <a:endParaRPr lang="de-CH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DBE404-A982-4EDF-8F72-D4D08A5521DA}" type="datetime1">
              <a:rPr lang="de-CH" smtClean="0"/>
              <a:t>13.12.2016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895895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solidFill>
            <a:schemeClr val="bg1">
              <a:lumMod val="95000"/>
            </a:schemeClr>
          </a:solidFill>
        </p:spPr>
        <p:txBody>
          <a:bodyPr/>
          <a:lstStyle/>
          <a:p>
            <a:r>
              <a:rPr lang="de-CH" dirty="0" smtClean="0"/>
              <a:t>HeKoWe </a:t>
            </a:r>
            <a:r>
              <a:rPr lang="de-CH" dirty="0" smtClean="0"/>
              <a:t> 1.TIP </a:t>
            </a:r>
            <a:r>
              <a:rPr lang="de-CH" dirty="0" smtClean="0"/>
              <a:t>Meeting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09120"/>
          </a:xfrm>
          <a:ln w="19050">
            <a:solidFill>
              <a:schemeClr val="accent1"/>
            </a:solidFill>
          </a:ln>
        </p:spPr>
        <p:txBody>
          <a:bodyPr/>
          <a:lstStyle/>
          <a:p>
            <a:r>
              <a:rPr lang="de-CH" dirty="0" smtClean="0"/>
              <a:t>Organisation 1</a:t>
            </a:r>
          </a:p>
          <a:p>
            <a:pPr lvl="1"/>
            <a:r>
              <a:rPr lang="de-CH" dirty="0" smtClean="0"/>
              <a:t>Anwesenheitsliste</a:t>
            </a:r>
          </a:p>
          <a:p>
            <a:pPr lvl="1"/>
            <a:r>
              <a:rPr lang="de-CH" dirty="0" smtClean="0"/>
              <a:t>Sitzungszimmer im Normalfall SZ-WWHB/106 </a:t>
            </a:r>
            <a:br>
              <a:rPr lang="de-CH" dirty="0" smtClean="0"/>
            </a:br>
            <a:r>
              <a:rPr lang="de-CH" dirty="0" smtClean="0"/>
              <a:t>	</a:t>
            </a:r>
            <a:r>
              <a:rPr lang="de-CH" sz="2000" dirty="0" smtClean="0"/>
              <a:t>Ausnahmen:</a:t>
            </a:r>
          </a:p>
          <a:p>
            <a:pPr lvl="2"/>
            <a:r>
              <a:rPr lang="de-CH" sz="2000" dirty="0" smtClean="0"/>
              <a:t>17.11.2016 	</a:t>
            </a:r>
            <a:r>
              <a:rPr lang="de-CH" sz="2000" dirty="0" smtClean="0">
                <a:sym typeface="Wingdings" panose="05000000000000000000" pitchFamily="2" charset="2"/>
              </a:rPr>
              <a:t>	SZ-WBWA/210</a:t>
            </a:r>
          </a:p>
          <a:p>
            <a:pPr lvl="2"/>
            <a:r>
              <a:rPr lang="de-CH" sz="2000" dirty="0" smtClean="0">
                <a:sym typeface="Wingdings" panose="05000000000000000000" pitchFamily="2" charset="2"/>
              </a:rPr>
              <a:t>20.04.2017		SZ-WBWA/210</a:t>
            </a:r>
          </a:p>
          <a:p>
            <a:pPr lvl="2"/>
            <a:r>
              <a:rPr lang="de-CH" sz="2000" dirty="0" smtClean="0">
                <a:sym typeface="Wingdings" panose="05000000000000000000" pitchFamily="2" charset="2"/>
              </a:rPr>
              <a:t>19.10.2017		SZ-WBGB/021</a:t>
            </a:r>
          </a:p>
          <a:p>
            <a:pPr lvl="1"/>
            <a:r>
              <a:rPr lang="de-CH" dirty="0" smtClean="0">
                <a:sym typeface="Wingdings" panose="05000000000000000000" pitchFamily="2" charset="2"/>
              </a:rPr>
              <a:t>Sitzungskadenz</a:t>
            </a:r>
          </a:p>
          <a:p>
            <a:pPr lvl="2"/>
            <a:r>
              <a:rPr lang="de-CH" dirty="0" smtClean="0">
                <a:sym typeface="Wingdings" panose="05000000000000000000" pitchFamily="2" charset="2"/>
              </a:rPr>
              <a:t>Ab 03.11.2016 	jeden 2. Donnerstag um 13:30 Uhr</a:t>
            </a:r>
          </a:p>
          <a:p>
            <a:pPr lvl="2"/>
            <a:r>
              <a:rPr lang="de-CH" dirty="0" smtClean="0">
                <a:sym typeface="Wingdings" panose="05000000000000000000" pitchFamily="2" charset="2"/>
              </a:rPr>
              <a:t>Bei Bedarf 		jeden 	  Donnerstag um 13:30 Uhr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DBC0C8-C89A-4371-8057-D305621CDB4A}" type="slidenum">
              <a:rPr lang="de-CH" smtClean="0"/>
              <a:t>3</a:t>
            </a:fld>
            <a:endParaRPr lang="de-CH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B8D598-7DB8-4077-A063-7D0EF7932E32}" type="datetime1">
              <a:rPr lang="de-CH" smtClean="0"/>
              <a:t>13.12.2016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276879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solidFill>
            <a:schemeClr val="bg1">
              <a:lumMod val="95000"/>
            </a:schemeClr>
          </a:solidFill>
        </p:spPr>
        <p:txBody>
          <a:bodyPr/>
          <a:lstStyle/>
          <a:p>
            <a:r>
              <a:rPr lang="de-CH" dirty="0" smtClean="0"/>
              <a:t>HeKoWe </a:t>
            </a:r>
            <a:r>
              <a:rPr lang="de-CH" dirty="0" smtClean="0"/>
              <a:t> 1.TIP </a:t>
            </a:r>
            <a:r>
              <a:rPr lang="de-CH" dirty="0" smtClean="0"/>
              <a:t>Meeting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09120"/>
          </a:xfrm>
          <a:ln w="19050">
            <a:solidFill>
              <a:schemeClr val="accent1"/>
            </a:solidFill>
          </a:ln>
        </p:spPr>
        <p:txBody>
          <a:bodyPr/>
          <a:lstStyle/>
          <a:p>
            <a:r>
              <a:rPr lang="de-CH" dirty="0" smtClean="0"/>
              <a:t>Organisation 2</a:t>
            </a:r>
          </a:p>
          <a:p>
            <a:pPr lvl="1"/>
            <a:r>
              <a:rPr lang="de-CH" dirty="0" smtClean="0"/>
              <a:t>Sitzungs- (Reglement?)</a:t>
            </a:r>
          </a:p>
          <a:p>
            <a:pPr lvl="2"/>
            <a:r>
              <a:rPr lang="de-CH" dirty="0" smtClean="0"/>
              <a:t>Pünktlich beginnen und pünktlich aufhören</a:t>
            </a:r>
          </a:p>
          <a:p>
            <a:pPr lvl="2"/>
            <a:r>
              <a:rPr lang="de-CH" dirty="0" smtClean="0"/>
              <a:t>Stellvertretung organisieren bei Abwesenheit</a:t>
            </a:r>
          </a:p>
          <a:p>
            <a:pPr lvl="2"/>
            <a:r>
              <a:rPr lang="de-CH" dirty="0" smtClean="0"/>
              <a:t>Nach Möglichkeit Telefon stummschalten</a:t>
            </a:r>
          </a:p>
          <a:p>
            <a:pPr lvl="2"/>
            <a:r>
              <a:rPr lang="de-CH" dirty="0" smtClean="0"/>
              <a:t>Termine zu Pendenzen sind keine Schikane, sondern sie dienen der Kontrolle des chronologischen Ablaufs</a:t>
            </a:r>
          </a:p>
          <a:p>
            <a:pPr lvl="2"/>
            <a:r>
              <a:rPr lang="de-CH" dirty="0" smtClean="0"/>
              <a:t>Themen, welche nicht sofort gelöst werden können, gehen in eine Subgruppe, die ihr Ergebnis am nächsten TIP-Meeting präsentiert</a:t>
            </a:r>
          </a:p>
          <a:p>
            <a:pPr lvl="2"/>
            <a:endParaRPr lang="de-CH" dirty="0" smtClean="0"/>
          </a:p>
          <a:p>
            <a:pPr lvl="2"/>
            <a:endParaRPr lang="de-CH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DBC0C8-C89A-4371-8057-D305621CDB4A}" type="slidenum">
              <a:rPr lang="de-CH" smtClean="0"/>
              <a:t>4</a:t>
            </a:fld>
            <a:endParaRPr lang="de-CH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938A5D-0C2B-46E6-B0BC-7E8ABBD99D8C}" type="datetime1">
              <a:rPr lang="de-CH" smtClean="0"/>
              <a:t>13.12.2016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936676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solidFill>
            <a:schemeClr val="bg1">
              <a:lumMod val="95000"/>
            </a:schemeClr>
          </a:solidFill>
        </p:spPr>
        <p:txBody>
          <a:bodyPr/>
          <a:lstStyle/>
          <a:p>
            <a:r>
              <a:rPr lang="de-CH" dirty="0" smtClean="0"/>
              <a:t>HeKoWe </a:t>
            </a:r>
            <a:r>
              <a:rPr lang="de-CH" dirty="0" smtClean="0"/>
              <a:t> Kommunikation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09120"/>
          </a:xfrm>
          <a:ln w="19050">
            <a:solidFill>
              <a:schemeClr val="accent1"/>
            </a:solidFill>
          </a:ln>
        </p:spPr>
        <p:txBody>
          <a:bodyPr/>
          <a:lstStyle/>
          <a:p>
            <a:r>
              <a:rPr lang="de-CH" dirty="0" smtClean="0"/>
              <a:t>Tools</a:t>
            </a:r>
          </a:p>
          <a:p>
            <a:pPr lvl="1"/>
            <a:r>
              <a:rPr lang="de-CH" dirty="0" smtClean="0"/>
              <a:t>Sitzungen im </a:t>
            </a:r>
            <a:r>
              <a:rPr lang="de-CH" dirty="0" smtClean="0">
                <a:hlinkClick r:id="rId2"/>
              </a:rPr>
              <a:t>INDICO</a:t>
            </a:r>
            <a:r>
              <a:rPr lang="de-CH" dirty="0" smtClean="0"/>
              <a:t> abgebildet</a:t>
            </a:r>
          </a:p>
          <a:p>
            <a:pPr lvl="1"/>
            <a:r>
              <a:rPr lang="de-CH" dirty="0" smtClean="0"/>
              <a:t>Projektlaufwerk </a:t>
            </a:r>
            <a:r>
              <a:rPr lang="de-CH" dirty="0" smtClean="0">
                <a:hlinkClick r:id="rId3" action="ppaction://hlinkfile"/>
              </a:rPr>
              <a:t>\\fs01\HeKOWE</a:t>
            </a:r>
            <a:r>
              <a:rPr lang="de-CH" dirty="0" smtClean="0"/>
              <a:t> </a:t>
            </a:r>
            <a:r>
              <a:rPr lang="de-CH" sz="2000" dirty="0" smtClean="0"/>
              <a:t>(wird noch angepasst)</a:t>
            </a:r>
          </a:p>
          <a:p>
            <a:pPr lvl="1"/>
            <a:r>
              <a:rPr lang="de-CH" dirty="0" smtClean="0"/>
              <a:t>Alfresco \\ecm\hekowe 		</a:t>
            </a:r>
            <a:r>
              <a:rPr lang="de-CH" sz="2000" dirty="0" smtClean="0"/>
              <a:t>(</a:t>
            </a:r>
            <a:r>
              <a:rPr lang="de-CH" sz="2000" dirty="0"/>
              <a:t>wird noch angepasst)</a:t>
            </a:r>
          </a:p>
          <a:p>
            <a:pPr lvl="1"/>
            <a:r>
              <a:rPr lang="de-CH" dirty="0" smtClean="0">
                <a:hlinkClick r:id="rId4" action="ppaction://hlinkfile"/>
              </a:rPr>
              <a:t>Panorama-Foto</a:t>
            </a:r>
            <a:endParaRPr lang="de-CH" dirty="0" smtClean="0"/>
          </a:p>
          <a:p>
            <a:pPr lvl="1"/>
            <a:r>
              <a:rPr lang="de-CH" dirty="0" smtClean="0">
                <a:hlinkClick r:id="rId5" action="ppaction://hlinkfile"/>
              </a:rPr>
              <a:t>Layout</a:t>
            </a:r>
            <a:endParaRPr lang="de-CH" dirty="0" smtClean="0"/>
          </a:p>
          <a:p>
            <a:pPr lvl="1"/>
            <a:r>
              <a:rPr lang="de-CH" dirty="0" smtClean="0">
                <a:hlinkClick r:id="rId6" action="ppaction://hlinkfile"/>
              </a:rPr>
              <a:t>Pendenzenliste</a:t>
            </a:r>
            <a:endParaRPr lang="de-CH" dirty="0">
              <a:hlinkClick r:id="rId2"/>
            </a:endParaRPr>
          </a:p>
          <a:p>
            <a:pPr lvl="1"/>
            <a:r>
              <a:rPr lang="de-CH" dirty="0">
                <a:sym typeface="Wingdings" panose="05000000000000000000" pitchFamily="2" charset="2"/>
              </a:rPr>
              <a:t>E-Mail Verteiler </a:t>
            </a:r>
            <a:r>
              <a:rPr lang="de-CH" dirty="0" smtClean="0">
                <a:sym typeface="Wingdings" panose="05000000000000000000" pitchFamily="2" charset="2"/>
                <a:hlinkClick r:id="rId7"/>
              </a:rPr>
              <a:t>HeKoWe@psi.ch</a:t>
            </a:r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DBC0C8-C89A-4371-8057-D305621CDB4A}" type="slidenum">
              <a:rPr lang="de-CH" smtClean="0"/>
              <a:t>5</a:t>
            </a:fld>
            <a:endParaRPr lang="de-CH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F6876B-1DF1-494C-8B4C-DAB8F4717252}" type="datetime1">
              <a:rPr lang="de-CH" smtClean="0"/>
              <a:t>13.12.2016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050798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solidFill>
            <a:schemeClr val="bg1">
              <a:lumMod val="95000"/>
            </a:schemeClr>
          </a:solidFill>
        </p:spPr>
        <p:txBody>
          <a:bodyPr/>
          <a:lstStyle/>
          <a:p>
            <a:r>
              <a:rPr lang="de-CH" dirty="0"/>
              <a:t>HeKoWe </a:t>
            </a:r>
            <a:r>
              <a:rPr lang="de-CH" dirty="0" smtClean="0"/>
              <a:t> Ziele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09120"/>
          </a:xfrm>
          <a:ln w="19050">
            <a:solidFill>
              <a:schemeClr val="accent1"/>
            </a:solidFill>
          </a:ln>
        </p:spPr>
        <p:txBody>
          <a:bodyPr>
            <a:normAutofit fontScale="85000" lnSpcReduction="20000"/>
          </a:bodyPr>
          <a:lstStyle/>
          <a:p>
            <a:r>
              <a:rPr lang="de-CH" dirty="0" smtClean="0"/>
              <a:t>Ziele</a:t>
            </a:r>
            <a:br>
              <a:rPr lang="de-CH" dirty="0" smtClean="0"/>
            </a:br>
            <a:r>
              <a:rPr lang="de-CH" sz="2800" dirty="0" smtClean="0"/>
              <a:t>Am 31.05.2018 (Ende </a:t>
            </a:r>
            <a:r>
              <a:rPr lang="de-CH" sz="2800" dirty="0" err="1" smtClean="0"/>
              <a:t>Shut</a:t>
            </a:r>
            <a:r>
              <a:rPr lang="de-CH" sz="2800" dirty="0" err="1" smtClean="0"/>
              <a:t>Down</a:t>
            </a:r>
            <a:r>
              <a:rPr lang="de-CH" sz="2800" dirty="0" smtClean="0"/>
              <a:t> 2018)</a:t>
            </a:r>
            <a:endParaRPr lang="de-CH" sz="2800" dirty="0" smtClean="0"/>
          </a:p>
          <a:p>
            <a:pPr lvl="1"/>
            <a:r>
              <a:rPr lang="de-CH" dirty="0" smtClean="0"/>
              <a:t>sind </a:t>
            </a:r>
            <a:r>
              <a:rPr lang="de-CH" dirty="0" smtClean="0"/>
              <a:t>die Helium-Verflüssigungs-Anlagen KA1; KA4; KA6 zuverlässig in </a:t>
            </a:r>
            <a:r>
              <a:rPr lang="de-CH" dirty="0"/>
              <a:t>Betrieb </a:t>
            </a:r>
            <a:r>
              <a:rPr lang="de-CH" dirty="0" smtClean="0"/>
              <a:t>mit neuen Schraubenkompressoren und revidierten </a:t>
            </a:r>
            <a:r>
              <a:rPr lang="de-CH" dirty="0" err="1" smtClean="0"/>
              <a:t>ColdBoxen</a:t>
            </a:r>
            <a:r>
              <a:rPr lang="de-CH" dirty="0" smtClean="0"/>
              <a:t>.</a:t>
            </a:r>
          </a:p>
          <a:p>
            <a:pPr lvl="1"/>
            <a:r>
              <a:rPr lang="de-CH" dirty="0" smtClean="0"/>
              <a:t>ist d</a:t>
            </a:r>
            <a:r>
              <a:rPr lang="de-CH" dirty="0" smtClean="0"/>
              <a:t>ie </a:t>
            </a:r>
            <a:r>
              <a:rPr lang="de-CH" dirty="0" smtClean="0"/>
              <a:t>alte Infrastruktur </a:t>
            </a:r>
            <a:r>
              <a:rPr lang="de-CH" dirty="0" smtClean="0"/>
              <a:t>(incl</a:t>
            </a:r>
            <a:r>
              <a:rPr lang="de-CH" dirty="0" smtClean="0"/>
              <a:t>. </a:t>
            </a:r>
            <a:r>
              <a:rPr lang="de-CH" dirty="0" smtClean="0"/>
              <a:t>Betonfundamente) im WKSA </a:t>
            </a:r>
            <a:r>
              <a:rPr lang="de-CH" dirty="0" smtClean="0"/>
              <a:t>entfernt</a:t>
            </a:r>
            <a:r>
              <a:rPr lang="de-CH" dirty="0" smtClean="0"/>
              <a:t>; die Halle ist den neuen Bedingungen angepasst.</a:t>
            </a:r>
          </a:p>
          <a:p>
            <a:pPr lvl="1"/>
            <a:r>
              <a:rPr lang="de-CH" dirty="0" smtClean="0"/>
              <a:t>sind sämtliche Versorgungs-, Steuer- </a:t>
            </a:r>
            <a:r>
              <a:rPr lang="de-CH" dirty="0" smtClean="0"/>
              <a:t>und Regeleinheiten </a:t>
            </a:r>
            <a:r>
              <a:rPr lang="de-CH" dirty="0" smtClean="0"/>
              <a:t>zentral </a:t>
            </a:r>
            <a:r>
              <a:rPr lang="de-CH" dirty="0" smtClean="0"/>
              <a:t>im Technik-Raum installiert.</a:t>
            </a:r>
          </a:p>
          <a:p>
            <a:pPr lvl="1"/>
            <a:r>
              <a:rPr lang="de-CH" dirty="0" smtClean="0"/>
              <a:t>ist die Hard- und Software zur Steuerung upgedatet</a:t>
            </a:r>
            <a:r>
              <a:rPr lang="de-CH" dirty="0" smtClean="0"/>
              <a:t>, vereinheitlicht und auf dem aktuellsten Stand.</a:t>
            </a:r>
          </a:p>
          <a:p>
            <a:pPr lvl="1"/>
            <a:r>
              <a:rPr lang="de-CH" dirty="0" smtClean="0"/>
              <a:t>sind die </a:t>
            </a:r>
            <a:r>
              <a:rPr lang="de-CH" dirty="0" smtClean="0"/>
              <a:t>Bedingungen für eine «Pro </a:t>
            </a:r>
            <a:r>
              <a:rPr lang="de-CH" dirty="0" err="1" smtClean="0"/>
              <a:t>KiloWatt</a:t>
            </a:r>
            <a:r>
              <a:rPr lang="de-CH" dirty="0" smtClean="0"/>
              <a:t>» Förderung von 600kCHF </a:t>
            </a:r>
            <a:r>
              <a:rPr lang="de-CH" dirty="0" smtClean="0"/>
              <a:t>erfüllt</a:t>
            </a:r>
            <a:r>
              <a:rPr lang="de-CH" dirty="0" smtClean="0"/>
              <a:t>.</a:t>
            </a:r>
          </a:p>
          <a:p>
            <a:pPr lvl="1"/>
            <a:r>
              <a:rPr lang="de-CH" dirty="0" smtClean="0"/>
              <a:t>Beträgt die Energie-Effizienzsteigerung mindestens 25%???</a:t>
            </a:r>
            <a:endParaRPr lang="de-CH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DBC0C8-C89A-4371-8057-D305621CDB4A}" type="slidenum">
              <a:rPr lang="de-CH" smtClean="0"/>
              <a:t>6</a:t>
            </a:fld>
            <a:endParaRPr lang="de-CH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DB044E-401A-47D1-9162-D22F58C84FC7}" type="datetime1">
              <a:rPr lang="de-CH" smtClean="0"/>
              <a:t>13.12.2016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587612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solidFill>
            <a:schemeClr val="bg1">
              <a:lumMod val="95000"/>
            </a:schemeClr>
          </a:solidFill>
        </p:spPr>
        <p:txBody>
          <a:bodyPr/>
          <a:lstStyle/>
          <a:p>
            <a:r>
              <a:rPr lang="de-CH" dirty="0"/>
              <a:t>HeKoWe </a:t>
            </a:r>
            <a:r>
              <a:rPr lang="de-CH" dirty="0" smtClean="0"/>
              <a:t> Fachgruppen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09120"/>
          </a:xfrm>
          <a:ln w="19050">
            <a:solidFill>
              <a:schemeClr val="accent1"/>
            </a:solidFill>
          </a:ln>
        </p:spPr>
        <p:txBody>
          <a:bodyPr>
            <a:normAutofit lnSpcReduction="10000"/>
          </a:bodyPr>
          <a:lstStyle/>
          <a:p>
            <a:r>
              <a:rPr lang="de-CH" dirty="0" smtClean="0"/>
              <a:t>Bau &amp; Infrastruktur</a:t>
            </a:r>
          </a:p>
          <a:p>
            <a:pPr lvl="1"/>
            <a:r>
              <a:rPr lang="de-CH" dirty="0" smtClean="0"/>
              <a:t>Aufgaben</a:t>
            </a:r>
          </a:p>
          <a:p>
            <a:pPr lvl="2"/>
            <a:r>
              <a:rPr lang="de-CH" dirty="0" smtClean="0"/>
              <a:t>Bauzeichnungen erstellen</a:t>
            </a:r>
          </a:p>
          <a:p>
            <a:pPr lvl="2"/>
            <a:r>
              <a:rPr lang="de-CH" dirty="0" smtClean="0"/>
              <a:t>Rückbau </a:t>
            </a:r>
            <a:r>
              <a:rPr lang="de-CH" dirty="0" smtClean="0"/>
              <a:t>Betonfundamente</a:t>
            </a:r>
          </a:p>
          <a:p>
            <a:pPr lvl="3"/>
            <a:r>
              <a:rPr lang="de-CH" dirty="0" smtClean="0"/>
              <a:t>Prüfung Kran-Update</a:t>
            </a:r>
          </a:p>
          <a:p>
            <a:pPr lvl="3"/>
            <a:r>
              <a:rPr lang="de-CH" dirty="0" smtClean="0"/>
              <a:t>Statik-Berechnungen</a:t>
            </a:r>
            <a:endParaRPr lang="de-CH" dirty="0"/>
          </a:p>
          <a:p>
            <a:pPr lvl="3"/>
            <a:r>
              <a:rPr lang="de-CH" dirty="0" smtClean="0"/>
              <a:t>Gegebenenfalls </a:t>
            </a:r>
            <a:r>
              <a:rPr lang="de-CH" dirty="0"/>
              <a:t>Verstärkung Eingangsboden</a:t>
            </a:r>
          </a:p>
          <a:p>
            <a:pPr lvl="3"/>
            <a:r>
              <a:rPr lang="de-CH" dirty="0" smtClean="0"/>
              <a:t>Schützen </a:t>
            </a:r>
            <a:r>
              <a:rPr lang="de-CH" dirty="0" smtClean="0"/>
              <a:t>der empfindlichen Komponenten</a:t>
            </a:r>
          </a:p>
          <a:p>
            <a:pPr lvl="2"/>
            <a:r>
              <a:rPr lang="de-CH" dirty="0" smtClean="0"/>
              <a:t>Sanierung Hallenboden</a:t>
            </a:r>
          </a:p>
          <a:p>
            <a:pPr lvl="2"/>
            <a:r>
              <a:rPr lang="de-CH" dirty="0"/>
              <a:t>Umbau </a:t>
            </a:r>
            <a:r>
              <a:rPr lang="de-CH" dirty="0" smtClean="0"/>
              <a:t>Gebäudehülle (Durchbrüche, ect.)</a:t>
            </a:r>
          </a:p>
          <a:p>
            <a:pPr lvl="2"/>
            <a:r>
              <a:rPr lang="de-CH" dirty="0" smtClean="0"/>
              <a:t>Dokumentation</a:t>
            </a:r>
            <a:endParaRPr lang="de-CH" dirty="0" smtClean="0"/>
          </a:p>
          <a:p>
            <a:pPr lvl="1"/>
            <a:endParaRPr lang="de-CH" dirty="0" smtClean="0"/>
          </a:p>
          <a:p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DBC0C8-C89A-4371-8057-D305621CDB4A}" type="slidenum">
              <a:rPr lang="de-CH" smtClean="0"/>
              <a:t>7</a:t>
            </a:fld>
            <a:endParaRPr lang="de-CH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12ECBF-E4AE-40B7-88B2-DEEB557CE1C0}" type="datetime1">
              <a:rPr lang="de-CH" smtClean="0"/>
              <a:t>13.12.2016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372533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solidFill>
            <a:schemeClr val="bg1">
              <a:lumMod val="95000"/>
            </a:schemeClr>
          </a:solidFill>
        </p:spPr>
        <p:txBody>
          <a:bodyPr/>
          <a:lstStyle/>
          <a:p>
            <a:r>
              <a:rPr lang="de-CH" dirty="0"/>
              <a:t>HeKoWe  Fachgruppen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09120"/>
          </a:xfrm>
          <a:ln w="19050">
            <a:solidFill>
              <a:schemeClr val="accent1"/>
            </a:solidFill>
          </a:ln>
        </p:spPr>
        <p:txBody>
          <a:bodyPr>
            <a:normAutofit fontScale="92500" lnSpcReduction="10000"/>
          </a:bodyPr>
          <a:lstStyle/>
          <a:p>
            <a:r>
              <a:rPr lang="de-CH" dirty="0" smtClean="0"/>
              <a:t>Elektro Installation / GLS</a:t>
            </a:r>
          </a:p>
          <a:p>
            <a:pPr lvl="1"/>
            <a:r>
              <a:rPr lang="de-CH" dirty="0" smtClean="0"/>
              <a:t>Aufgaben</a:t>
            </a:r>
          </a:p>
          <a:p>
            <a:pPr lvl="2"/>
            <a:r>
              <a:rPr lang="de-CH" dirty="0" smtClean="0"/>
              <a:t>Elektrotechnische Abnahme der Komponenten beim Lieferanten</a:t>
            </a:r>
          </a:p>
          <a:p>
            <a:pPr lvl="2"/>
            <a:r>
              <a:rPr lang="de-CH" dirty="0" smtClean="0"/>
              <a:t>Rückbau bestehender </a:t>
            </a:r>
            <a:r>
              <a:rPr lang="de-CH" dirty="0" smtClean="0"/>
              <a:t>Elektroinstallationen</a:t>
            </a:r>
          </a:p>
          <a:p>
            <a:pPr lvl="2"/>
            <a:r>
              <a:rPr lang="de-CH" dirty="0" smtClean="0"/>
              <a:t>Halle </a:t>
            </a:r>
            <a:r>
              <a:rPr lang="de-CH" dirty="0"/>
              <a:t>s</a:t>
            </a:r>
            <a:r>
              <a:rPr lang="de-CH" dirty="0" smtClean="0"/>
              <a:t>tromlos schalten</a:t>
            </a:r>
          </a:p>
          <a:p>
            <a:pPr lvl="2"/>
            <a:r>
              <a:rPr lang="de-CH" dirty="0" smtClean="0"/>
              <a:t>Provisorische Versorgung von Hallenkran; Beleuchtung</a:t>
            </a:r>
          </a:p>
          <a:p>
            <a:pPr lvl="2"/>
            <a:r>
              <a:rPr lang="de-CH" dirty="0" smtClean="0"/>
              <a:t>Fertigung </a:t>
            </a:r>
            <a:r>
              <a:rPr lang="de-CH" dirty="0" smtClean="0"/>
              <a:t>von Schaltschränken </a:t>
            </a:r>
            <a:r>
              <a:rPr lang="de-CH" dirty="0" smtClean="0"/>
              <a:t>nach vorliegenden Plänen</a:t>
            </a:r>
          </a:p>
          <a:p>
            <a:pPr lvl="2"/>
            <a:r>
              <a:rPr lang="de-CH" dirty="0" smtClean="0"/>
              <a:t>Aufbau neue Elektroinstallation und Verkabelung der Komponenten untereinander</a:t>
            </a:r>
          </a:p>
          <a:p>
            <a:pPr lvl="2"/>
            <a:r>
              <a:rPr lang="de-CH" dirty="0" smtClean="0"/>
              <a:t>Integration Gebäude-Leit-System</a:t>
            </a:r>
          </a:p>
          <a:p>
            <a:pPr lvl="2"/>
            <a:r>
              <a:rPr lang="de-CH" dirty="0" smtClean="0"/>
              <a:t>Dokumentation </a:t>
            </a:r>
          </a:p>
          <a:p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DBC0C8-C89A-4371-8057-D305621CDB4A}" type="slidenum">
              <a:rPr lang="de-CH" smtClean="0"/>
              <a:t>8</a:t>
            </a:fld>
            <a:endParaRPr lang="de-CH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0C363D-414D-4382-9BB5-3C592738B430}" type="datetime1">
              <a:rPr lang="de-CH" smtClean="0"/>
              <a:t>13.12.2016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372533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solidFill>
            <a:schemeClr val="bg1">
              <a:lumMod val="95000"/>
            </a:schemeClr>
          </a:solidFill>
        </p:spPr>
        <p:txBody>
          <a:bodyPr/>
          <a:lstStyle/>
          <a:p>
            <a:r>
              <a:rPr lang="de-CH" dirty="0"/>
              <a:t>HeKoWe  Fachgruppen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09120"/>
          </a:xfrm>
          <a:ln w="19050"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de-CH" dirty="0" smtClean="0"/>
              <a:t>Hallendienst</a:t>
            </a:r>
          </a:p>
          <a:p>
            <a:pPr lvl="1"/>
            <a:r>
              <a:rPr lang="de-CH" dirty="0" smtClean="0"/>
              <a:t>Aufgaben</a:t>
            </a:r>
          </a:p>
          <a:p>
            <a:pPr lvl="2"/>
            <a:r>
              <a:rPr lang="de-CH" dirty="0" smtClean="0"/>
              <a:t>Beschaffung, Vor- und Endmontage der Stahlplattform</a:t>
            </a:r>
          </a:p>
          <a:p>
            <a:pPr lvl="2"/>
            <a:r>
              <a:rPr lang="de-CH" dirty="0" smtClean="0"/>
              <a:t>Allgemeine Montage-Unterstützung</a:t>
            </a:r>
          </a:p>
          <a:p>
            <a:pPr lvl="2"/>
            <a:r>
              <a:rPr lang="de-CH" dirty="0" smtClean="0"/>
              <a:t>Mitarbeit bei der Dokumentation</a:t>
            </a:r>
          </a:p>
          <a:p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DBC0C8-C89A-4371-8057-D305621CDB4A}" type="slidenum">
              <a:rPr lang="de-CH" smtClean="0"/>
              <a:t>9</a:t>
            </a:fld>
            <a:endParaRPr lang="de-CH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7B5730-E6B2-4CC6-B75E-6B20857ED2B4}" type="datetime1">
              <a:rPr lang="de-CH" smtClean="0"/>
              <a:t>13.12.2016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372533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327</Words>
  <Application>Microsoft Office PowerPoint</Application>
  <PresentationFormat>Bildschirmpräsentation (4:3)</PresentationFormat>
  <Paragraphs>133</Paragraphs>
  <Slides>14</Slides>
  <Notes>1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14</vt:i4>
      </vt:variant>
    </vt:vector>
  </HeadingPairs>
  <TitlesOfParts>
    <vt:vector size="15" baseType="lpstr">
      <vt:lpstr>Larissa</vt:lpstr>
      <vt:lpstr>HeKoWe Projektbeschreibung</vt:lpstr>
      <vt:lpstr>HeKoWe  1.TIP Meeting</vt:lpstr>
      <vt:lpstr>HeKoWe  1.TIP Meeting</vt:lpstr>
      <vt:lpstr>HeKoWe  1.TIP Meeting</vt:lpstr>
      <vt:lpstr>HeKoWe  Kommunikation</vt:lpstr>
      <vt:lpstr>HeKoWe  Ziele</vt:lpstr>
      <vt:lpstr>HeKoWe  Fachgruppen</vt:lpstr>
      <vt:lpstr>HeKoWe  Fachgruppen</vt:lpstr>
      <vt:lpstr>HeKoWe  Fachgruppen</vt:lpstr>
      <vt:lpstr>HeKoWe  Fachgruppen</vt:lpstr>
      <vt:lpstr>HeKoWe  Fachgruppen</vt:lpstr>
      <vt:lpstr>HeKoWe  Fachgruppen</vt:lpstr>
      <vt:lpstr>HeKoWe  Fachgruppen</vt:lpstr>
      <vt:lpstr>HeKoWe</vt:lpstr>
    </vt:vector>
  </TitlesOfParts>
  <Manager>christian.geiselhart@psi.ch</Manager>
  <Company>PSI - Paul Scherrer Institut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HeKoWe Projektbeschreibung</dc:title>
  <dc:creator>Zoller Werner;christian.geiselhart@psi.ch</dc:creator>
  <cp:keywords>Kryogenie</cp:keywords>
  <cp:lastModifiedBy>Zoller Werner</cp:lastModifiedBy>
  <cp:revision>49</cp:revision>
  <cp:lastPrinted>2016-12-12T13:15:19Z</cp:lastPrinted>
  <dcterms:created xsi:type="dcterms:W3CDTF">2016-11-03T09:07:22Z</dcterms:created>
  <dcterms:modified xsi:type="dcterms:W3CDTF">2016-12-13T12:20:52Z</dcterms:modified>
</cp:coreProperties>
</file>