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9"/>
  </p:notesMasterIdLst>
  <p:handoutMasterIdLst>
    <p:handoutMasterId r:id="rId20"/>
  </p:handoutMasterIdLst>
  <p:sldIdLst>
    <p:sldId id="331" r:id="rId2"/>
    <p:sldId id="332" r:id="rId3"/>
    <p:sldId id="415" r:id="rId4"/>
    <p:sldId id="416" r:id="rId5"/>
    <p:sldId id="408" r:id="rId6"/>
    <p:sldId id="409" r:id="rId7"/>
    <p:sldId id="403" r:id="rId8"/>
    <p:sldId id="405" r:id="rId9"/>
    <p:sldId id="406" r:id="rId10"/>
    <p:sldId id="407" r:id="rId11"/>
    <p:sldId id="411" r:id="rId12"/>
    <p:sldId id="412" r:id="rId13"/>
    <p:sldId id="414" r:id="rId14"/>
    <p:sldId id="413" r:id="rId15"/>
    <p:sldId id="417" r:id="rId16"/>
    <p:sldId id="376" r:id="rId17"/>
    <p:sldId id="369" r:id="rId1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415"/>
            <p14:sldId id="416"/>
            <p14:sldId id="408"/>
            <p14:sldId id="409"/>
            <p14:sldId id="403"/>
            <p14:sldId id="405"/>
            <p14:sldId id="406"/>
            <p14:sldId id="407"/>
            <p14:sldId id="411"/>
            <p14:sldId id="412"/>
            <p14:sldId id="414"/>
            <p14:sldId id="413"/>
            <p14:sldId id="417"/>
            <p14:sldId id="376"/>
            <p14:sldId id="36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57"/>
    <p:restoredTop sz="91401" autoAdjust="0"/>
  </p:normalViewPr>
  <p:slideViewPr>
    <p:cSldViewPr snapToObjects="1">
      <p:cViewPr>
        <p:scale>
          <a:sx n="125" d="100"/>
          <a:sy n="125" d="100"/>
        </p:scale>
        <p:origin x="2504" y="72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hop.faust.ch)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4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dirty="0" smtClean="0"/>
              <a:t>3</a:t>
            </a:r>
            <a:r>
              <a:rPr lang="en-GB" baseline="30000" dirty="0"/>
              <a:t>r</a:t>
            </a:r>
            <a:r>
              <a:rPr lang="en-GB" baseline="30000" dirty="0" smtClean="0"/>
              <a:t>d</a:t>
            </a:r>
            <a:r>
              <a:rPr lang="en-GB" dirty="0" smtClean="0"/>
              <a:t> CCT Meeting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CERN/Paul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 smtClean="0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24.5.2017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  <a:p>
            <a:pPr marL="520700" lvl="1" indent="-342900">
              <a:buFont typeface="+mj-lt"/>
              <a:buAutoNum type="arabicPeriod" startAt="8"/>
            </a:pPr>
            <a:r>
              <a:rPr lang="en-US" dirty="0" smtClean="0"/>
              <a:t>Stop </a:t>
            </a:r>
            <a:r>
              <a:rPr lang="en-US" dirty="0"/>
              <a:t>pump, close vacuum valves, stop impeller, disconnect vacuum line </a:t>
            </a:r>
            <a:endParaRPr lang="en-US" dirty="0" smtClean="0"/>
          </a:p>
          <a:p>
            <a:pPr marL="520700" lvl="1" indent="-342900">
              <a:buFont typeface="+mj-lt"/>
              <a:buAutoNum type="arabicPeriod" startAt="8"/>
            </a:pPr>
            <a:r>
              <a:rPr lang="en-US" dirty="0" smtClean="0"/>
              <a:t>Transport </a:t>
            </a:r>
            <a:r>
              <a:rPr lang="en-US" dirty="0"/>
              <a:t>mixer to vacuum </a:t>
            </a:r>
            <a:r>
              <a:rPr lang="en-US" dirty="0" smtClean="0"/>
              <a:t>vessel</a:t>
            </a:r>
          </a:p>
          <a:p>
            <a:pPr marL="520700" lvl="1" indent="-342900">
              <a:buFont typeface="+mj-lt"/>
              <a:buAutoNum type="arabicPeriod" startAt="8"/>
            </a:pPr>
            <a:r>
              <a:rPr lang="en-US" dirty="0" smtClean="0"/>
              <a:t>Reconnect </a:t>
            </a:r>
            <a:r>
              <a:rPr lang="en-US" dirty="0"/>
              <a:t>power for blanket heater </a:t>
            </a:r>
            <a:r>
              <a:rPr lang="en-US" dirty="0" smtClean="0"/>
              <a:t>(impeller ’off’ </a:t>
            </a:r>
            <a:r>
              <a:rPr lang="en-US" dirty="0"/>
              <a:t>to avoid mixing N2 into the </a:t>
            </a:r>
            <a:r>
              <a:rPr lang="en-US" dirty="0" smtClean="0"/>
              <a:t>resin; </a:t>
            </a:r>
            <a:r>
              <a:rPr lang="en-US" dirty="0"/>
              <a:t>see below)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Process </a:t>
            </a:r>
            <a:r>
              <a:rPr lang="en-US" dirty="0"/>
              <a:t>for 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3284984"/>
            <a:ext cx="2184202" cy="291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195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Connect mixer, keep </a:t>
            </a:r>
            <a:r>
              <a:rPr lang="en-US" dirty="0" err="1" smtClean="0"/>
              <a:t>mould</a:t>
            </a:r>
            <a:r>
              <a:rPr lang="en-US" dirty="0" smtClean="0"/>
              <a:t> heaters at 60°C.</a:t>
            </a:r>
            <a:r>
              <a:rPr lang="en-US" dirty="0"/>
              <a:t> 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Pre-heat connections/valves/etc. between mixer </a:t>
            </a:r>
            <a:r>
              <a:rPr lang="en-US" dirty="0" smtClean="0"/>
              <a:t>to </a:t>
            </a:r>
            <a:r>
              <a:rPr lang="en-US" dirty="0"/>
              <a:t>60°C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Open valves and inject N2 into </a:t>
            </a:r>
            <a:r>
              <a:rPr lang="en-US" dirty="0" smtClean="0"/>
              <a:t>mixer </a:t>
            </a:r>
            <a:r>
              <a:rPr lang="en-US" dirty="0"/>
              <a:t>(enough pressure to have reliable </a:t>
            </a:r>
            <a:r>
              <a:rPr lang="en-US" dirty="0" err="1"/>
              <a:t>pirani</a:t>
            </a:r>
            <a:r>
              <a:rPr lang="en-US" dirty="0"/>
              <a:t> reading, e.g., 1 bar, must overcome hydrostatic pressure, which will be very </a:t>
            </a:r>
            <a:r>
              <a:rPr lang="en-US" dirty="0" smtClean="0"/>
              <a:t>low, </a:t>
            </a:r>
            <a:r>
              <a:rPr lang="en-US" dirty="0"/>
              <a:t>&lt; </a:t>
            </a:r>
            <a:r>
              <a:rPr lang="en-US" dirty="0" smtClean="0"/>
              <a:t>1 bar </a:t>
            </a:r>
            <a:r>
              <a:rPr lang="en-US" dirty="0"/>
              <a:t>in our </a:t>
            </a:r>
            <a:r>
              <a:rPr lang="en-US" dirty="0" smtClean="0"/>
              <a:t>case.)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Direct first resin injection to the sample bucket (scrap first injection and/or impregnate </a:t>
            </a:r>
            <a:r>
              <a:rPr lang="en-US" dirty="0" smtClean="0"/>
              <a:t>sample.)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Impregnation, Curing CTD 101-K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1" t="10409" r="836" b="3140"/>
          <a:stretch/>
        </p:blipFill>
        <p:spPr>
          <a:xfrm>
            <a:off x="3149910" y="3733326"/>
            <a:ext cx="3528392" cy="260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99831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20700" lvl="1" indent="-342900">
              <a:buFont typeface="+mj-lt"/>
              <a:buAutoNum type="arabicPeriod" startAt="5"/>
            </a:pPr>
            <a:r>
              <a:rPr lang="en-US" dirty="0"/>
              <a:t>Set valves for impregnation and wait that resin reaches the upper bucket, and constantly check for leaks (place </a:t>
            </a:r>
            <a:r>
              <a:rPr lang="en-US" dirty="0" err="1"/>
              <a:t>mould</a:t>
            </a:r>
            <a:r>
              <a:rPr lang="en-US" dirty="0"/>
              <a:t> in a spillage tray), check the capacitive measurement to see if epoxy keeps rising</a:t>
            </a:r>
          </a:p>
          <a:p>
            <a:pPr marL="520700" lvl="1" indent="-342900">
              <a:buFont typeface="+mj-lt"/>
              <a:buAutoNum type="arabicPeriod" startAt="5"/>
            </a:pPr>
            <a:r>
              <a:rPr lang="en-US" dirty="0"/>
              <a:t>Stop resin flow from mixer, let soak for a few minutes and inspect to detect resin leaks or (upper) bucket emptying, </a:t>
            </a:r>
            <a:r>
              <a:rPr lang="en-US" dirty="0" smtClean="0"/>
              <a:t>check </a:t>
            </a:r>
            <a:r>
              <a:rPr lang="en-US" dirty="0"/>
              <a:t>capacitance is not varying.</a:t>
            </a:r>
          </a:p>
          <a:p>
            <a:pPr marL="520700" lvl="1" indent="-342900">
              <a:buFont typeface="+mj-lt"/>
              <a:buAutoNum type="arabicPeriod" startAt="5"/>
            </a:pPr>
            <a:r>
              <a:rPr lang="en-US" dirty="0"/>
              <a:t>Disconnect mixer, lower mixer temperature </a:t>
            </a:r>
            <a:r>
              <a:rPr lang="en-US" dirty="0" smtClean="0"/>
              <a:t>to </a:t>
            </a:r>
            <a:r>
              <a:rPr lang="en-US" dirty="0"/>
              <a:t>40°C to extend pot </a:t>
            </a:r>
            <a:r>
              <a:rPr lang="en-US" dirty="0" smtClean="0"/>
              <a:t>life.</a:t>
            </a:r>
          </a:p>
          <a:p>
            <a:pPr marL="520700" lvl="1" indent="-342900">
              <a:buFont typeface="+mj-lt"/>
              <a:buAutoNum type="arabicPeriod" startAt="5"/>
            </a:pPr>
            <a:r>
              <a:rPr lang="en-US" dirty="0" smtClean="0"/>
              <a:t>Close all valves and use </a:t>
            </a:r>
            <a:r>
              <a:rPr lang="en-US" dirty="0" err="1" smtClean="0"/>
              <a:t>mould</a:t>
            </a:r>
            <a:r>
              <a:rPr lang="en-US" dirty="0" smtClean="0"/>
              <a:t> heaters </a:t>
            </a:r>
            <a:r>
              <a:rPr lang="en-US" dirty="0"/>
              <a:t>for curing </a:t>
            </a:r>
            <a:r>
              <a:rPr lang="en-US" dirty="0" smtClean="0"/>
              <a:t>cycle (48h).</a:t>
            </a:r>
            <a:endParaRPr lang="en-US" dirty="0"/>
          </a:p>
          <a:p>
            <a:pPr marL="520700" lvl="1" indent="-342900">
              <a:buFont typeface="+mj-lt"/>
              <a:buAutoNum type="arabicPeriod" startAt="5"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Impregnation, </a:t>
            </a:r>
            <a:r>
              <a:rPr lang="en-US" dirty="0" smtClean="0"/>
              <a:t>Curing</a:t>
            </a:r>
            <a:r>
              <a:rPr lang="en-US" dirty="0"/>
              <a:t> 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1" t="10409" r="836" b="3140"/>
          <a:stretch/>
        </p:blipFill>
        <p:spPr>
          <a:xfrm>
            <a:off x="3149910" y="3733326"/>
            <a:ext cx="3528392" cy="260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8265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Disconnect </a:t>
            </a:r>
            <a:r>
              <a:rPr lang="en-US" dirty="0"/>
              <a:t>tubes, put caps on them (they contain liquid resin), then polymerize them before </a:t>
            </a:r>
            <a:r>
              <a:rPr lang="en-US" dirty="0" smtClean="0"/>
              <a:t>disposal.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Transfer remaining epoxy into a bucket and </a:t>
            </a:r>
            <a:r>
              <a:rPr lang="en-US" dirty="0" smtClean="0"/>
              <a:t>cure </a:t>
            </a:r>
            <a:r>
              <a:rPr lang="en-US" dirty="0"/>
              <a:t>in lab oven for easier </a:t>
            </a:r>
            <a:r>
              <a:rPr lang="en-US" dirty="0" smtClean="0"/>
              <a:t>disposal.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Manual valves cleaned in </a:t>
            </a:r>
            <a:r>
              <a:rPr lang="en-US" dirty="0" smtClean="0"/>
              <a:t>acetone.</a:t>
            </a:r>
            <a:endParaRPr lang="en-US" dirty="0"/>
          </a:p>
          <a:p>
            <a:pPr marL="520700" lvl="1" indent="-342900">
              <a:buFont typeface="+mj-lt"/>
              <a:buAutoNum type="arabicPeriod"/>
            </a:pPr>
            <a:r>
              <a:rPr lang="en-US" dirty="0"/>
              <a:t>Mixer cleaned with acetone (check with manufacturer for optimal method</a:t>
            </a:r>
            <a:r>
              <a:rPr lang="en-US" dirty="0" smtClean="0"/>
              <a:t>).</a:t>
            </a:r>
          </a:p>
          <a:p>
            <a:pPr marL="520700" lvl="1" indent="-342900">
              <a:buFont typeface="+mj-lt"/>
              <a:buAutoNum type="arabicPeriod"/>
            </a:pPr>
            <a:endParaRPr lang="en-US" dirty="0"/>
          </a:p>
          <a:p>
            <a:pPr marL="520700" lvl="1" indent="-342900">
              <a:buFont typeface="+mj-lt"/>
              <a:buAutoNum type="arabicPeriod"/>
            </a:pPr>
            <a:endParaRPr lang="en-US" dirty="0" smtClean="0"/>
          </a:p>
          <a:p>
            <a:pPr marL="177800" lvl="1" indent="0">
              <a:buNone/>
            </a:pPr>
            <a:r>
              <a:rPr lang="en-US" dirty="0" smtClean="0"/>
              <a:t>Think about:</a:t>
            </a:r>
          </a:p>
          <a:p>
            <a:pPr lvl="1"/>
            <a:r>
              <a:rPr lang="en-US" dirty="0" smtClean="0"/>
              <a:t>ventilation</a:t>
            </a:r>
          </a:p>
          <a:p>
            <a:pPr lvl="1"/>
            <a:r>
              <a:rPr lang="en-US" dirty="0" smtClean="0"/>
              <a:t>floor coating for easier cleaning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868902"/>
            <a:ext cx="1614365" cy="2152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7095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Vacuum pump + instrumentation: CHF 8000 (CERN Store, </a:t>
            </a:r>
            <a:r>
              <a:rPr lang="en-US" dirty="0" err="1"/>
              <a:t>Volkart-sa.ch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Heater </a:t>
            </a:r>
            <a:r>
              <a:rPr lang="en-US" dirty="0"/>
              <a:t>System: CHF 8000 (</a:t>
            </a:r>
            <a:r>
              <a:rPr lang="en-US" dirty="0" err="1"/>
              <a:t>Hewid.de</a:t>
            </a:r>
            <a:r>
              <a:rPr lang="en-US" dirty="0" smtClean="0"/>
              <a:t>)</a:t>
            </a:r>
          </a:p>
          <a:p>
            <a:r>
              <a:rPr lang="en-US" dirty="0" smtClean="0"/>
              <a:t>Mixer</a:t>
            </a:r>
            <a:r>
              <a:rPr lang="en-US" dirty="0"/>
              <a:t>: CHF 7000 (Walther-</a:t>
            </a:r>
            <a:r>
              <a:rPr lang="en-US" dirty="0" err="1"/>
              <a:t>Pilot.de</a:t>
            </a:r>
            <a:r>
              <a:rPr lang="en-US" dirty="0" smtClean="0"/>
              <a:t>)</a:t>
            </a:r>
          </a:p>
          <a:p>
            <a:r>
              <a:rPr lang="en-US" dirty="0" smtClean="0"/>
              <a:t>Scales</a:t>
            </a:r>
            <a:r>
              <a:rPr lang="en-US" dirty="0"/>
              <a:t>: CHF 600 </a:t>
            </a:r>
            <a:r>
              <a:rPr lang="en-US" dirty="0" smtClean="0"/>
              <a:t>(</a:t>
            </a:r>
            <a:r>
              <a:rPr lang="en-US" dirty="0" smtClean="0">
                <a:hlinkClick r:id="rId2"/>
              </a:rPr>
              <a:t>shop.faust.ch</a:t>
            </a:r>
            <a:r>
              <a:rPr lang="en-US" dirty="0" smtClean="0">
                <a:hlinkClick r:id="rId2"/>
              </a:rPr>
              <a:t>)</a:t>
            </a:r>
            <a:endParaRPr lang="en-US" dirty="0" smtClean="0"/>
          </a:p>
          <a:p>
            <a:r>
              <a:rPr lang="en-US" dirty="0" smtClean="0"/>
              <a:t>Viscometer (optional): </a:t>
            </a:r>
            <a:r>
              <a:rPr lang="en-US" dirty="0" smtClean="0"/>
              <a:t>CHF 2000 (</a:t>
            </a:r>
            <a:r>
              <a:rPr lang="en-US" dirty="0" err="1" smtClean="0"/>
              <a:t>amazon.com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Drying&amp;Heating</a:t>
            </a:r>
            <a:r>
              <a:rPr lang="en-US" dirty="0" smtClean="0"/>
              <a:t> Chamber (if needed): CHF 6000 (</a:t>
            </a:r>
            <a:r>
              <a:rPr lang="en-US" dirty="0" err="1" smtClean="0"/>
              <a:t>vwr.com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DAQ </a:t>
            </a:r>
            <a:r>
              <a:rPr lang="en-US" dirty="0" smtClean="0"/>
              <a:t>(also, in fact mostly, for mechanical measurements): CHF 20000 (</a:t>
            </a:r>
            <a:r>
              <a:rPr lang="en-US" dirty="0" err="1" smtClean="0"/>
              <a:t>hbm.com</a:t>
            </a:r>
            <a:r>
              <a:rPr lang="en-US" dirty="0" smtClean="0"/>
              <a:t>)</a:t>
            </a:r>
          </a:p>
          <a:p>
            <a:r>
              <a:rPr lang="en-US" dirty="0" smtClean="0"/>
              <a:t>Lots of disposables (rugs, buckets, cloths, gloves, etc.)</a:t>
            </a:r>
          </a:p>
          <a:p>
            <a:endParaRPr lang="en-US" dirty="0"/>
          </a:p>
          <a:p>
            <a:r>
              <a:rPr lang="en-US" dirty="0" smtClean="0"/>
              <a:t>Vacuum vessel advantages: </a:t>
            </a:r>
            <a:endParaRPr lang="en-US" dirty="0"/>
          </a:p>
          <a:p>
            <a:pPr lvl="1"/>
            <a:r>
              <a:rPr lang="en-US" dirty="0"/>
              <a:t>heat insulation, </a:t>
            </a:r>
          </a:p>
          <a:p>
            <a:pPr lvl="1"/>
            <a:r>
              <a:rPr lang="en-US" dirty="0"/>
              <a:t>possibility to equip it with radiators, </a:t>
            </a:r>
          </a:p>
          <a:p>
            <a:pPr lvl="1"/>
            <a:r>
              <a:rPr lang="en-US" dirty="0" smtClean="0"/>
              <a:t>possibility to impregnate with</a:t>
            </a:r>
            <a:br>
              <a:rPr lang="en-US" dirty="0" smtClean="0"/>
            </a:br>
            <a:r>
              <a:rPr lang="en-US" dirty="0" smtClean="0"/>
              <a:t>open </a:t>
            </a:r>
            <a:r>
              <a:rPr lang="en-US" dirty="0" err="1" smtClean="0"/>
              <a:t>mould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Equipment Overview: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9" t="10037" r="59536" b="10466"/>
          <a:stretch/>
        </p:blipFill>
        <p:spPr>
          <a:xfrm>
            <a:off x="4794418" y="3858735"/>
            <a:ext cx="1074891" cy="23219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861048"/>
            <a:ext cx="3138233" cy="2321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10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Cheapest offer from </a:t>
            </a:r>
            <a:r>
              <a:rPr lang="en-US" dirty="0" err="1" smtClean="0"/>
              <a:t>Nabertherm</a:t>
            </a:r>
            <a:r>
              <a:rPr lang="en-US" dirty="0" smtClean="0"/>
              <a:t>: EUR 125,000. Two competitors start at EUR 240,000.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Reaction Furnace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04864"/>
            <a:ext cx="4488036" cy="423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1712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ym typeface="Wingdings"/>
              </a:rPr>
              <a:t>Next steps (coming 4 weeks)</a:t>
            </a:r>
          </a:p>
          <a:p>
            <a:pPr lvl="1"/>
            <a:r>
              <a:rPr lang="en-US" dirty="0" smtClean="0">
                <a:sym typeface="Wingdings"/>
              </a:rPr>
              <a:t>FCC week.</a:t>
            </a:r>
          </a:p>
          <a:p>
            <a:pPr lvl="1"/>
            <a:r>
              <a:rPr lang="en-US" dirty="0" smtClean="0">
                <a:sym typeface="Wingdings"/>
              </a:rPr>
              <a:t>Finalize sensitivity study / CDR input (full 3D model?).</a:t>
            </a:r>
          </a:p>
          <a:p>
            <a:pPr lvl="1"/>
            <a:r>
              <a:rPr lang="en-US" dirty="0" smtClean="0">
                <a:sym typeface="Wingdings"/>
              </a:rPr>
              <a:t>Finalize technical design short mechanical model.</a:t>
            </a:r>
          </a:p>
          <a:p>
            <a:pPr lvl="1"/>
            <a:r>
              <a:rPr lang="en-US" dirty="0" smtClean="0">
                <a:sym typeface="Wingdings"/>
              </a:rPr>
              <a:t>Settle on mechanical instrumentation + DAQ package, prepare PO.</a:t>
            </a:r>
          </a:p>
          <a:p>
            <a:pPr lvl="1"/>
            <a:r>
              <a:rPr lang="en-US" dirty="0" smtClean="0">
                <a:sym typeface="Wingdings"/>
              </a:rPr>
              <a:t>Settle on modular heater + control system, </a:t>
            </a:r>
            <a:r>
              <a:rPr lang="en-US" dirty="0">
                <a:sym typeface="Wingdings"/>
              </a:rPr>
              <a:t>prepare </a:t>
            </a:r>
            <a:r>
              <a:rPr lang="en-US" dirty="0" smtClean="0">
                <a:sym typeface="Wingdings"/>
              </a:rPr>
              <a:t>PO.</a:t>
            </a:r>
          </a:p>
          <a:p>
            <a:pPr lvl="1"/>
            <a:r>
              <a:rPr lang="en-US" dirty="0" smtClean="0">
                <a:sym typeface="Wingdings"/>
              </a:rPr>
              <a:t>Settle on mixer design, </a:t>
            </a:r>
            <a:r>
              <a:rPr lang="en-US" dirty="0">
                <a:sym typeface="Wingdings"/>
              </a:rPr>
              <a:t>prepare </a:t>
            </a:r>
            <a:r>
              <a:rPr lang="en-US" dirty="0" smtClean="0">
                <a:sym typeface="Wingdings"/>
              </a:rPr>
              <a:t>PO.</a:t>
            </a:r>
          </a:p>
          <a:p>
            <a:pPr lvl="1"/>
            <a:r>
              <a:rPr lang="en-US" dirty="0" smtClean="0">
                <a:sym typeface="Wingdings"/>
              </a:rPr>
              <a:t>Settle on vacuum pump(s) to use with filter(s).</a:t>
            </a:r>
          </a:p>
          <a:p>
            <a:pPr lvl="1"/>
            <a:r>
              <a:rPr lang="en-US" dirty="0" smtClean="0">
                <a:sym typeface="Wingdings"/>
              </a:rPr>
              <a:t>Procure lab scales and viscometer.</a:t>
            </a:r>
          </a:p>
          <a:p>
            <a:pPr lvl="1"/>
            <a:r>
              <a:rPr lang="en-US" dirty="0" smtClean="0">
                <a:sym typeface="Wingdings"/>
              </a:rPr>
              <a:t>Order components of NHMFL 61 (CTD 101-K already ordered).</a:t>
            </a:r>
          </a:p>
          <a:p>
            <a:pPr lvl="1"/>
            <a:r>
              <a:rPr lang="en-US" dirty="0" smtClean="0">
                <a:sym typeface="Wingdings"/>
              </a:rPr>
              <a:t>Devise </a:t>
            </a:r>
            <a:r>
              <a:rPr lang="en-US" dirty="0" err="1" smtClean="0">
                <a:sym typeface="Wingdings"/>
              </a:rPr>
              <a:t>mould</a:t>
            </a:r>
            <a:r>
              <a:rPr lang="en-US" dirty="0" smtClean="0">
                <a:sym typeface="Wingdings"/>
              </a:rPr>
              <a:t> setup and have former + </a:t>
            </a:r>
            <a:r>
              <a:rPr lang="en-US" dirty="0" err="1" smtClean="0">
                <a:sym typeface="Wingdings"/>
              </a:rPr>
              <a:t>mould</a:t>
            </a:r>
            <a:r>
              <a:rPr lang="en-US" dirty="0" smtClean="0">
                <a:sym typeface="Wingdings"/>
              </a:rPr>
              <a:t> 3-D printed in </a:t>
            </a:r>
            <a:r>
              <a:rPr lang="en-US" dirty="0" err="1" smtClean="0">
                <a:sym typeface="Wingdings"/>
              </a:rPr>
              <a:t>Duraform</a:t>
            </a:r>
            <a:r>
              <a:rPr lang="en-US" dirty="0" smtClean="0">
                <a:sym typeface="Wingdings"/>
              </a:rPr>
              <a:t> HST (1x IL former CHF 680).</a:t>
            </a:r>
          </a:p>
          <a:p>
            <a:pPr lvl="1"/>
            <a:r>
              <a:rPr lang="en-US" dirty="0" smtClean="0">
                <a:sym typeface="Wingdings"/>
              </a:rPr>
              <a:t>Establish CERN Team account for PSI (can buy numerous types of equipment in CERN store).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9587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5925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Impregnation Process and Equipment</a:t>
            </a:r>
          </a:p>
          <a:p>
            <a:r>
              <a:rPr lang="en-US" dirty="0"/>
              <a:t>Next Steps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60109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LBNL proposes to test CD1 at LBNL</a:t>
            </a:r>
          </a:p>
          <a:p>
            <a:pPr lvl="1"/>
            <a:r>
              <a:rPr lang="en-US" dirty="0" smtClean="0"/>
              <a:t>pro: </a:t>
            </a:r>
          </a:p>
          <a:p>
            <a:pPr lvl="2"/>
            <a:r>
              <a:rPr lang="en-US" dirty="0" smtClean="0"/>
              <a:t>LBNL needs to justify why DOE conductor is used in PSI magnet </a:t>
            </a:r>
            <a:r>
              <a:rPr lang="en-US" dirty="0" smtClean="0">
                <a:sym typeface="Wingdings"/>
              </a:rPr>
              <a:t> make it appear to be part of the LBNL program.</a:t>
            </a:r>
          </a:p>
          <a:p>
            <a:pPr lvl="2"/>
            <a:r>
              <a:rPr lang="en-US" dirty="0" smtClean="0">
                <a:sym typeface="Wingdings"/>
              </a:rPr>
              <a:t>PSI gets dedicated test team with lots of CCT experience.</a:t>
            </a:r>
          </a:p>
          <a:p>
            <a:pPr lvl="2"/>
            <a:r>
              <a:rPr lang="en-US" dirty="0" smtClean="0">
                <a:sym typeface="Wingdings"/>
              </a:rPr>
              <a:t>Likely can equip magnet with acoustic sensors for quench localization.</a:t>
            </a:r>
          </a:p>
          <a:p>
            <a:pPr lvl="1"/>
            <a:r>
              <a:rPr lang="en-US" dirty="0" smtClean="0">
                <a:sym typeface="Wingdings"/>
              </a:rPr>
              <a:t>con: </a:t>
            </a:r>
          </a:p>
          <a:p>
            <a:pPr lvl="2"/>
            <a:r>
              <a:rPr lang="en-US" dirty="0" smtClean="0">
                <a:sym typeface="Wingdings"/>
              </a:rPr>
              <a:t>CERN would have been closer for more of us to attend the test.</a:t>
            </a:r>
          </a:p>
          <a:p>
            <a:pPr lvl="2"/>
            <a:r>
              <a:rPr lang="en-US" dirty="0" smtClean="0">
                <a:sym typeface="Wingdings"/>
              </a:rPr>
              <a:t>Need to ensure that no long delays are introduced and the test happens foreseen (flights, etc.).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21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Updates</a:t>
            </a:r>
          </a:p>
          <a:p>
            <a:r>
              <a:rPr lang="en-US" dirty="0" smtClean="0"/>
              <a:t>Impregnation Process and Equipment</a:t>
            </a:r>
          </a:p>
          <a:p>
            <a:r>
              <a:rPr lang="en-US" dirty="0" smtClean="0"/>
              <a:t>Next Steps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754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Prepare </a:t>
            </a:r>
            <a:r>
              <a:rPr lang="en-US" dirty="0" err="1" smtClean="0"/>
              <a:t>mould</a:t>
            </a:r>
            <a:r>
              <a:rPr lang="en-US" dirty="0" smtClean="0"/>
              <a:t>, tubing, and valves with heater circuits, </a:t>
            </a:r>
            <a:br>
              <a:rPr lang="en-US" dirty="0" smtClean="0"/>
            </a:br>
            <a:r>
              <a:rPr lang="en-US" dirty="0" smtClean="0"/>
              <a:t>temperature sensors.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Dry Process, Impregnation, Curing: CTD 101-K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9"/>
          <a:stretch/>
        </p:blipFill>
        <p:spPr>
          <a:xfrm>
            <a:off x="4056479" y="4464192"/>
            <a:ext cx="2024501" cy="20732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9250" y="1091700"/>
            <a:ext cx="1745748" cy="3107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75" y="2811816"/>
            <a:ext cx="2365424" cy="13873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0797" y="2484647"/>
            <a:ext cx="2275866" cy="1714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6185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Connect resin </a:t>
            </a:r>
            <a:r>
              <a:rPr lang="en-US" dirty="0"/>
              <a:t>inlet hose, resin outlet hose, inlet and outlet </a:t>
            </a:r>
            <a:r>
              <a:rPr lang="en-US" dirty="0" smtClean="0"/>
              <a:t>buffer, </a:t>
            </a:r>
            <a:r>
              <a:rPr lang="en-US" dirty="0"/>
              <a:t>capacitance measurement cables</a:t>
            </a:r>
            <a:r>
              <a:rPr lang="en-US" dirty="0" smtClean="0"/>
              <a:t>, valves, vacuum pump with filter (standard filter or cold trap against resin fumes).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Heat </a:t>
            </a:r>
            <a:r>
              <a:rPr lang="en-US" dirty="0" err="1"/>
              <a:t>mould</a:t>
            </a:r>
            <a:r>
              <a:rPr lang="en-US" dirty="0"/>
              <a:t> to 110°C (or equivalent resin curing temperature) with 20°C/h, then heaters ‘</a:t>
            </a:r>
            <a:r>
              <a:rPr lang="en-US" dirty="0" smtClean="0"/>
              <a:t>off’.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Connect </a:t>
            </a:r>
            <a:r>
              <a:rPr lang="en-US" dirty="0"/>
              <a:t>N2 bottle on </a:t>
            </a:r>
            <a:r>
              <a:rPr lang="en-US" dirty="0" err="1"/>
              <a:t>mould</a:t>
            </a:r>
            <a:r>
              <a:rPr lang="en-US" dirty="0"/>
              <a:t> inlet 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Vacuum </a:t>
            </a:r>
            <a:r>
              <a:rPr lang="en-US" dirty="0"/>
              <a:t>pump ‘</a:t>
            </a:r>
            <a:r>
              <a:rPr lang="en-US" dirty="0" smtClean="0"/>
              <a:t>on’.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Fill </a:t>
            </a:r>
            <a:r>
              <a:rPr lang="en-US" dirty="0" err="1"/>
              <a:t>mould</a:t>
            </a:r>
            <a:r>
              <a:rPr lang="en-US" dirty="0"/>
              <a:t> with pressurized N2 (up to 3.5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bars</a:t>
            </a:r>
            <a:r>
              <a:rPr lang="en-US" dirty="0"/>
              <a:t>, coil drying and leakage test),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leave </a:t>
            </a:r>
            <a:r>
              <a:rPr lang="en-US" dirty="0"/>
              <a:t>for 1 </a:t>
            </a:r>
            <a:r>
              <a:rPr lang="en-US" dirty="0" smtClean="0"/>
              <a:t>hour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Open </a:t>
            </a:r>
            <a:r>
              <a:rPr lang="en-US" dirty="0" err="1"/>
              <a:t>mould</a:t>
            </a:r>
            <a:r>
              <a:rPr lang="en-US" dirty="0"/>
              <a:t> downstream valve and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pump N2 </a:t>
            </a:r>
            <a:r>
              <a:rPr lang="en-US" dirty="0"/>
              <a:t>out of the </a:t>
            </a:r>
            <a:r>
              <a:rPr lang="en-US" dirty="0" err="1" smtClean="0"/>
              <a:t>mould</a:t>
            </a:r>
            <a:r>
              <a:rPr lang="en-US" dirty="0" smtClean="0"/>
              <a:t>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Repeat </a:t>
            </a:r>
            <a:r>
              <a:rPr lang="en-US" dirty="0"/>
              <a:t>6-7 for 3-4 times, </a:t>
            </a:r>
            <a:r>
              <a:rPr lang="en-US" dirty="0" smtClean="0"/>
              <a:t>disconnect N2.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dirty="0" smtClean="0"/>
              <a:t>Vacuum </a:t>
            </a:r>
            <a:r>
              <a:rPr lang="en-US" dirty="0"/>
              <a:t>drying for at least 48 </a:t>
            </a:r>
            <a:r>
              <a:rPr lang="en-US" dirty="0" smtClean="0"/>
              <a:t>h, </a:t>
            </a:r>
            <a:br>
              <a:rPr lang="en-US" dirty="0" smtClean="0"/>
            </a:br>
            <a:r>
              <a:rPr lang="en-US" dirty="0" smtClean="0"/>
              <a:t>heaters maintain 60°C.</a:t>
            </a: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342900" indent="-342900">
              <a:buFont typeface="+mj-lt"/>
              <a:buAutoNum type="arabicPeriod" startAt="2"/>
            </a:pPr>
            <a:endParaRPr lang="en-US" dirty="0" smtClean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Process, Impregnation, Curing: 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05493" y="3214881"/>
            <a:ext cx="3573016" cy="2679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182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Pre-heat resin and hardener at 60°C.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Prepare mix in bucket with precision scales </a:t>
            </a:r>
            <a:br>
              <a:rPr lang="en-US" dirty="0" smtClean="0"/>
            </a:br>
            <a:r>
              <a:rPr lang="en-US" dirty="0" smtClean="0"/>
              <a:t>(1 g for resin and hardener, 0.1 g for accelerator)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Process for </a:t>
            </a:r>
            <a:r>
              <a:rPr lang="en-US" dirty="0"/>
              <a:t>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036" y="1439861"/>
            <a:ext cx="1614365" cy="21524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031" y="3754249"/>
            <a:ext cx="1599994" cy="11999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52936"/>
            <a:ext cx="5796136" cy="249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05238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dirty="0" smtClean="0"/>
              <a:t>Pre-heat mixer to 60°C</a:t>
            </a:r>
          </a:p>
          <a:p>
            <a:pPr marL="342900" indent="-342900">
              <a:buFont typeface="+mj-lt"/>
              <a:buAutoNum type="arabicPeriod" startAt="3"/>
            </a:pPr>
            <a:endParaRPr lang="en-US" dirty="0"/>
          </a:p>
          <a:p>
            <a:r>
              <a:rPr lang="en-US" dirty="0" smtClean="0"/>
              <a:t>Heater controller </a:t>
            </a:r>
          </a:p>
          <a:p>
            <a:pPr lvl="1"/>
            <a:r>
              <a:rPr lang="en-US" dirty="0" smtClean="0"/>
              <a:t>for min. 8 channels.</a:t>
            </a:r>
          </a:p>
          <a:p>
            <a:pPr lvl="1"/>
            <a:r>
              <a:rPr lang="en-US" dirty="0" smtClean="0"/>
              <a:t>automatic heater/sensor identification</a:t>
            </a:r>
          </a:p>
          <a:p>
            <a:pPr lvl="1"/>
            <a:r>
              <a:rPr lang="en-US" dirty="0" smtClean="0"/>
              <a:t>missing heater detection</a:t>
            </a:r>
          </a:p>
          <a:p>
            <a:pPr lvl="1"/>
            <a:r>
              <a:rPr lang="en-US" dirty="0" smtClean="0"/>
              <a:t>over-heating detection</a:t>
            </a:r>
          </a:p>
          <a:p>
            <a:pPr lvl="1"/>
            <a:r>
              <a:rPr lang="en-US" dirty="0" smtClean="0"/>
              <a:t>short-to-ground detection</a:t>
            </a:r>
          </a:p>
          <a:p>
            <a:pPr lvl="1"/>
            <a:r>
              <a:rPr lang="en-US" dirty="0" smtClean="0"/>
              <a:t>programmable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Process </a:t>
            </a:r>
            <a:r>
              <a:rPr lang="en-US" dirty="0"/>
              <a:t>for 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730607"/>
            <a:ext cx="2775100" cy="3700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4059474"/>
            <a:ext cx="2625080" cy="1977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9"/>
          <a:stretch/>
        </p:blipFill>
        <p:spPr>
          <a:xfrm>
            <a:off x="6499874" y="4469801"/>
            <a:ext cx="2024501" cy="20732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84564"/>
            <a:ext cx="1361151" cy="1135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091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Close mixer.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Pump on the mixer (cheap pump with filter,</a:t>
            </a:r>
            <a:br>
              <a:rPr lang="en-US" dirty="0" smtClean="0"/>
            </a:br>
            <a:r>
              <a:rPr lang="en-US" dirty="0" smtClean="0"/>
              <a:t>resin vapors will limit life time, possibly fume </a:t>
            </a:r>
            <a:br>
              <a:rPr lang="en-US" dirty="0" smtClean="0"/>
            </a:br>
            <a:r>
              <a:rPr lang="en-US" dirty="0" smtClean="0"/>
              <a:t>extraction).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/>
              <a:t>Open </a:t>
            </a:r>
            <a:r>
              <a:rPr lang="en-US" dirty="0"/>
              <a:t>valve to bucket and suck mix into </a:t>
            </a:r>
            <a:r>
              <a:rPr lang="en-US" dirty="0" smtClean="0"/>
              <a:t>mixer.</a:t>
            </a:r>
          </a:p>
          <a:p>
            <a:pPr marL="342900" indent="-342900">
              <a:buFont typeface="+mj-lt"/>
              <a:buAutoNum type="arabicPeriod" startAt="4"/>
            </a:pPr>
            <a:r>
              <a:rPr lang="en-US" dirty="0"/>
              <a:t>D</a:t>
            </a:r>
            <a:r>
              <a:rPr lang="en-US" dirty="0" smtClean="0"/>
              <a:t>egas </a:t>
            </a:r>
            <a:r>
              <a:rPr lang="en-US" dirty="0"/>
              <a:t>the </a:t>
            </a:r>
            <a:r>
              <a:rPr lang="en-US" dirty="0" smtClean="0"/>
              <a:t>epoxy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Interrupt </a:t>
            </a:r>
            <a:r>
              <a:rPr lang="en-US" dirty="0"/>
              <a:t>pumping, close the isolation valve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between </a:t>
            </a:r>
            <a:r>
              <a:rPr lang="en-US" dirty="0"/>
              <a:t>mixer and pump, observe </a:t>
            </a:r>
            <a:r>
              <a:rPr lang="en-US" dirty="0" err="1"/>
              <a:t>pirani</a:t>
            </a:r>
            <a:r>
              <a:rPr lang="en-US" dirty="0"/>
              <a:t> </a:t>
            </a:r>
            <a:r>
              <a:rPr lang="en-US" dirty="0" smtClean="0"/>
              <a:t>reading.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Open </a:t>
            </a:r>
            <a:r>
              <a:rPr lang="en-US" dirty="0"/>
              <a:t>valve and pump </a:t>
            </a:r>
            <a:r>
              <a:rPr lang="en-US" dirty="0" smtClean="0"/>
              <a:t>again.</a:t>
            </a:r>
          </a:p>
          <a:p>
            <a:pPr marL="520700" lvl="1" indent="-342900">
              <a:buFont typeface="+mj-lt"/>
              <a:buAutoNum type="arabicPeriod"/>
            </a:pPr>
            <a:r>
              <a:rPr lang="en-US" dirty="0" smtClean="0"/>
              <a:t>Repeat </a:t>
            </a:r>
            <a:r>
              <a:rPr lang="en-US" dirty="0"/>
              <a:t>1-2 until constant low pressure increase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similar </a:t>
            </a:r>
            <a:r>
              <a:rPr lang="en-US" dirty="0"/>
              <a:t>to the one before inserting the mix, plus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some </a:t>
            </a:r>
            <a:r>
              <a:rPr lang="en-US" dirty="0"/>
              <a:t>evaporation, but no more enhanced by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outgassing (monitoring of mixer temperature and </a:t>
            </a:r>
            <a:br>
              <a:rPr lang="en-US" dirty="0" smtClean="0"/>
            </a:br>
            <a:r>
              <a:rPr lang="en-US" dirty="0" smtClean="0"/>
              <a:t>vacuum pressure on PC).</a:t>
            </a: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  <a:p>
            <a:pPr marL="342900" indent="-342900">
              <a:buFont typeface="+mj-lt"/>
              <a:buAutoNum type="arabicPeriod" startAt="4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Wet Process </a:t>
            </a:r>
            <a:r>
              <a:rPr lang="en-US" dirty="0"/>
              <a:t>for CTD 101-K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468" y="1235560"/>
            <a:ext cx="2316977" cy="30893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59"/>
          <a:stretch/>
        </p:blipFill>
        <p:spPr>
          <a:xfrm>
            <a:off x="6948264" y="4430740"/>
            <a:ext cx="1656184" cy="13039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655" y="578642"/>
            <a:ext cx="1057519" cy="14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3367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4634</TotalTime>
  <Words>753</Words>
  <Application>Microsoft Macintosh PowerPoint</Application>
  <PresentationFormat>On-screen Show (4:3)</PresentationFormat>
  <Paragraphs>127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Arial Narrow</vt:lpstr>
      <vt:lpstr>Calibri</vt:lpstr>
      <vt:lpstr>Franklin Gothic Book</vt:lpstr>
      <vt:lpstr>Georgia</vt:lpstr>
      <vt:lpstr>ＭＳ Ｐゴシック</vt:lpstr>
      <vt:lpstr>Rockwell</vt:lpstr>
      <vt:lpstr>Symbol</vt:lpstr>
      <vt:lpstr>Times</vt:lpstr>
      <vt:lpstr>Wingdings</vt:lpstr>
      <vt:lpstr>ヒラギノ角ゴ Pro W3</vt:lpstr>
      <vt:lpstr>Arial</vt:lpstr>
      <vt:lpstr>PSI-Powerpoint-Master Calibri V2</vt:lpstr>
      <vt:lpstr>3rd CCT Meeting</vt:lpstr>
      <vt:lpstr>Overview</vt:lpstr>
      <vt:lpstr>Update</vt:lpstr>
      <vt:lpstr>Overview</vt:lpstr>
      <vt:lpstr>Dry Process, Impregnation, Curing: CTD 101-K</vt:lpstr>
      <vt:lpstr>Dry Process, Impregnation, Curing: CTD 101-K</vt:lpstr>
      <vt:lpstr>Wet Process for CTD 101-K</vt:lpstr>
      <vt:lpstr>Wet Process for CTD 101-K</vt:lpstr>
      <vt:lpstr>Wet Process for CTD 101-K</vt:lpstr>
      <vt:lpstr>Wet Process for CTD 101-K</vt:lpstr>
      <vt:lpstr>Impregnation, Curing CTD 101-K</vt:lpstr>
      <vt:lpstr>Impregnation, Curing CTD 101-K</vt:lpstr>
      <vt:lpstr>Cleaning</vt:lpstr>
      <vt:lpstr>Equipment Overview:</vt:lpstr>
      <vt:lpstr>Reaction Furnace</vt:lpstr>
      <vt:lpstr>Next steps</vt:lpstr>
      <vt:lpstr>END</vt:lpstr>
    </vt:vector>
  </TitlesOfParts>
  <Company/>
  <LinksUpToDate>false</LinksUpToDate>
  <SharedDoc>false</SharedDoc>
  <HyperlinkBase/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Bernhard Auchmann</cp:lastModifiedBy>
  <cp:revision>203</cp:revision>
  <cp:lastPrinted>2015-07-23T13:50:07Z</cp:lastPrinted>
  <dcterms:created xsi:type="dcterms:W3CDTF">2017-04-12T09:33:27Z</dcterms:created>
  <dcterms:modified xsi:type="dcterms:W3CDTF">2017-05-24T07:58:19Z</dcterms:modified>
</cp:coreProperties>
</file>