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sldIdLst>
    <p:sldId id="256" r:id="rId2"/>
    <p:sldId id="259" r:id="rId3"/>
    <p:sldId id="262" r:id="rId4"/>
    <p:sldId id="263" r:id="rId5"/>
    <p:sldId id="274" r:id="rId6"/>
    <p:sldId id="267" r:id="rId7"/>
    <p:sldId id="261" r:id="rId8"/>
    <p:sldId id="257" r:id="rId9"/>
    <p:sldId id="258" r:id="rId10"/>
    <p:sldId id="266" r:id="rId11"/>
    <p:sldId id="264" r:id="rId12"/>
    <p:sldId id="265" r:id="rId13"/>
    <p:sldId id="270" r:id="rId14"/>
    <p:sldId id="272" r:id="rId15"/>
    <p:sldId id="281" r:id="rId16"/>
    <p:sldId id="280" r:id="rId17"/>
    <p:sldId id="295" r:id="rId18"/>
    <p:sldId id="273" r:id="rId19"/>
    <p:sldId id="279" r:id="rId20"/>
    <p:sldId id="278" r:id="rId21"/>
    <p:sldId id="306" r:id="rId22"/>
    <p:sldId id="282" r:id="rId23"/>
    <p:sldId id="302" r:id="rId24"/>
    <p:sldId id="296" r:id="rId25"/>
    <p:sldId id="303" r:id="rId26"/>
    <p:sldId id="283" r:id="rId27"/>
    <p:sldId id="313" r:id="rId28"/>
    <p:sldId id="285" r:id="rId29"/>
    <p:sldId id="284" r:id="rId30"/>
    <p:sldId id="312" r:id="rId31"/>
    <p:sldId id="286" r:id="rId32"/>
    <p:sldId id="287" r:id="rId33"/>
    <p:sldId id="288" r:id="rId34"/>
    <p:sldId id="294" r:id="rId35"/>
    <p:sldId id="289" r:id="rId36"/>
    <p:sldId id="290" r:id="rId37"/>
    <p:sldId id="291" r:id="rId38"/>
    <p:sldId id="292" r:id="rId39"/>
    <p:sldId id="277" r:id="rId40"/>
    <p:sldId id="293" r:id="rId41"/>
    <p:sldId id="268" r:id="rId42"/>
    <p:sldId id="307" r:id="rId43"/>
    <p:sldId id="305" r:id="rId44"/>
    <p:sldId id="300" r:id="rId45"/>
    <p:sldId id="301" r:id="rId46"/>
    <p:sldId id="275" r:id="rId47"/>
    <p:sldId id="276" r:id="rId48"/>
    <p:sldId id="297" r:id="rId49"/>
    <p:sldId id="298" r:id="rId50"/>
    <p:sldId id="309" r:id="rId51"/>
    <p:sldId id="311" r:id="rId52"/>
    <p:sldId id="299" r:id="rId53"/>
    <p:sldId id="310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3" autoAdjust="0"/>
    <p:restoredTop sz="96491" autoAdjust="0"/>
  </p:normalViewPr>
  <p:slideViewPr>
    <p:cSldViewPr>
      <p:cViewPr varScale="1">
        <p:scale>
          <a:sx n="161" d="100"/>
          <a:sy n="161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-490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7C06D-6190-4B71-9A1D-139BFF18B603}" type="datetimeFigureOut">
              <a:rPr lang="en-US" smtClean="0"/>
              <a:pPr/>
              <a:t>11/13/2017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0CB66-0427-436A-BCBF-BA6B66315DE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0CB66-0427-436A-BCBF-BA6B66315DEF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mailto:evangelos.matsinos@sunrise.ch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FFC000"/>
                </a:solidFill>
                <a:latin typeface="Lucida Calligraphy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 userDrawn="1"/>
        </p:nvSpPr>
        <p:spPr>
          <a:xfrm>
            <a:off x="4800632" y="6019824"/>
            <a:ext cx="4343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i="1" dirty="0" smtClean="0">
                <a:solidFill>
                  <a:schemeClr val="accent2">
                    <a:lumMod val="75000"/>
                  </a:schemeClr>
                </a:solidFill>
              </a:rPr>
              <a:t>E. Matsinos</a:t>
            </a:r>
          </a:p>
          <a:p>
            <a:r>
              <a:rPr lang="en-GB" sz="2000" i="1" dirty="0" smtClean="0">
                <a:hlinkClick r:id="rId2"/>
              </a:rPr>
              <a:t>evangelos.matsinos@sunrise.ch</a:t>
            </a:r>
            <a:r>
              <a:rPr lang="en-GB" sz="2000" i="1" dirty="0" smtClean="0"/>
              <a:t> </a:t>
            </a:r>
            <a:endParaRPr lang="en-GB" sz="2000" i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>
                <a:alpha val="20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64.png"/><Relationship Id="rId4" Type="http://schemas.openxmlformats.org/officeDocument/2006/relationships/oleObject" Target="../embeddings/oleObject23.bin"/><Relationship Id="rId9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8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Relationship Id="rId14" Type="http://schemas.openxmlformats.org/officeDocument/2006/relationships/oleObject" Target="../embeddings/oleObject40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9.png"/><Relationship Id="rId5" Type="http://schemas.openxmlformats.org/officeDocument/2006/relationships/image" Target="../media/image83.png"/><Relationship Id="rId4" Type="http://schemas.openxmlformats.org/officeDocument/2006/relationships/image" Target="../media/image8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3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pion-nucleon (</a:t>
            </a:r>
            <a:r>
              <a:rPr lang="en-US" i="1" dirty="0" smtClean="0">
                <a:latin typeface="Symbol" pitchFamily="18" charset="2"/>
              </a:rPr>
              <a:t>p</a:t>
            </a:r>
            <a:r>
              <a:rPr lang="en-US" dirty="0" smtClean="0"/>
              <a:t>N) interaction below 100 MeV</a:t>
            </a:r>
            <a:endParaRPr lang="en-GB" sz="4000" dirty="0">
              <a:latin typeface="Lucida Calligraphy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450746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What has been learnt after 30 years of painstaking experimentation and analysis of the meson-factory measurements?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hadronic model: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0292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P.F.A. Goudsmit, H.J. Leisi, E. Matsinos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i="1" dirty="0" smtClean="0"/>
              <a:t>Pionic atoms, the relativistic mean-field theory and the pion-nucleon scattering lengths</a:t>
            </a:r>
            <a:r>
              <a:rPr lang="en-GB" dirty="0" smtClean="0"/>
              <a:t>, Phys. Lett. B 271 (1991) 290-294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i="1" dirty="0" smtClean="0"/>
              <a:t>A pion-nucleon interaction model at the tree level</a:t>
            </a:r>
            <a:r>
              <a:rPr lang="en-GB" dirty="0" smtClean="0"/>
              <a:t>,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Newsl. 6 (1992) 60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i="1" dirty="0" smtClean="0"/>
              <a:t>Pionic atoms, the relativistic mean-field theory and the pion-nucleon scattering lengths</a:t>
            </a:r>
            <a:r>
              <a:rPr lang="en-GB" dirty="0" smtClean="0"/>
              <a:t>, Few-Body Syst., Suppl. 5 (1992) 416-422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i="1" dirty="0" smtClean="0"/>
              <a:t>A new pion-nucleon interaction model</a:t>
            </a:r>
            <a:r>
              <a:rPr lang="en-GB" dirty="0" smtClean="0"/>
              <a:t>, Helv. Phys. Acta 65 (1992) 878-879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i="1" dirty="0" smtClean="0"/>
              <a:t>A dynamical model for the pion-nucleon interaction</a:t>
            </a:r>
            <a:r>
              <a:rPr lang="en-GB" dirty="0" smtClean="0"/>
              <a:t>,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Newsl. 8 (1993) 98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GB" i="1" dirty="0" smtClean="0"/>
              <a:t>A pion-nucleon interaction model</a:t>
            </a:r>
            <a:r>
              <a:rPr lang="en-GB" dirty="0" smtClean="0"/>
              <a:t>, Phys. Lett. B 299 (1993) 6-10</a:t>
            </a:r>
          </a:p>
          <a:p>
            <a:r>
              <a:rPr lang="en-GB" b="1" dirty="0" smtClean="0"/>
              <a:t>P.F.A. Goudsmit, H.J. Leisi, E. Matsinos, B.L. Birbrair, A.B. Gridnev, </a:t>
            </a:r>
            <a:r>
              <a:rPr lang="en-GB" b="1" i="1" dirty="0" smtClean="0"/>
              <a:t>The extended tree-level model of the pion-nucleon interaction</a:t>
            </a:r>
            <a:r>
              <a:rPr lang="en-GB" b="1" dirty="0" smtClean="0"/>
              <a:t>, Nucl. Phys. A 575 (1994) 673-706</a:t>
            </a:r>
          </a:p>
          <a:p>
            <a:r>
              <a:rPr lang="en-GB" dirty="0" smtClean="0"/>
              <a:t>P.F.A. Goudsmit, H.J. Leisi, E. Matsinos, </a:t>
            </a:r>
            <a:r>
              <a:rPr lang="en-GB" i="1" dirty="0" smtClean="0"/>
              <a:t>The low-energy pion-nucleon interaction</a:t>
            </a:r>
            <a:r>
              <a:rPr lang="en-GB" dirty="0" smtClean="0"/>
              <a:t>, Helv. Phys. Acta 67 (1994) 369-391</a:t>
            </a:r>
          </a:p>
          <a:p>
            <a:r>
              <a:rPr lang="en-GB" b="1" dirty="0" smtClean="0"/>
              <a:t>N. Fettes, E. Matsinos, </a:t>
            </a:r>
            <a:r>
              <a:rPr lang="en-GB" b="1" i="1" dirty="0" smtClean="0"/>
              <a:t>Analysis of recent </a:t>
            </a:r>
            <a:r>
              <a:rPr lang="en-GB" b="1" i="1" dirty="0" smtClean="0">
                <a:latin typeface="Symbol" pitchFamily="18" charset="2"/>
              </a:rPr>
              <a:t>p</a:t>
            </a:r>
            <a:r>
              <a:rPr lang="en-GB" b="1" i="1" baseline="30000" dirty="0" smtClean="0">
                <a:latin typeface="Symbol" pitchFamily="18" charset="2"/>
              </a:rPr>
              <a:t>+</a:t>
            </a:r>
            <a:r>
              <a:rPr lang="en-GB" b="1" i="1" dirty="0" smtClean="0"/>
              <a:t>p low-energy differential cross-section measurements</a:t>
            </a:r>
            <a:r>
              <a:rPr lang="en-GB" b="1" dirty="0" smtClean="0"/>
              <a:t>, Phys. Rev. C 55 (1997) 464-473</a:t>
            </a:r>
          </a:p>
          <a:p>
            <a:r>
              <a:rPr lang="en-GB" dirty="0" smtClean="0"/>
              <a:t>E. Matsinos, </a:t>
            </a:r>
            <a:r>
              <a:rPr lang="en-GB" i="1" dirty="0" smtClean="0">
                <a:latin typeface="Symbol" pitchFamily="18" charset="2"/>
              </a:rPr>
              <a:t>p</a:t>
            </a:r>
            <a:r>
              <a:rPr lang="en-GB" i="1" dirty="0" smtClean="0"/>
              <a:t>N scattering below 100 MeV</a:t>
            </a:r>
            <a:r>
              <a:rPr lang="en-GB" dirty="0" smtClean="0"/>
              <a:t>,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Newsl. 13 (1997) 132-137</a:t>
            </a:r>
          </a:p>
          <a:p>
            <a:r>
              <a:rPr lang="en-GB" b="1" dirty="0" smtClean="0"/>
              <a:t>E. Matsinos, </a:t>
            </a:r>
            <a:r>
              <a:rPr lang="en-GB" b="1" i="1" dirty="0" smtClean="0"/>
              <a:t>Isospin violation in the </a:t>
            </a:r>
            <a:r>
              <a:rPr lang="en-GB" b="1" i="1" dirty="0" smtClean="0">
                <a:latin typeface="Symbol" pitchFamily="18" charset="2"/>
              </a:rPr>
              <a:t>p</a:t>
            </a:r>
            <a:r>
              <a:rPr lang="en-GB" b="1" i="1" dirty="0" smtClean="0"/>
              <a:t>N system at low energy</a:t>
            </a:r>
            <a:r>
              <a:rPr lang="en-GB" b="1" dirty="0" smtClean="0"/>
              <a:t>, Phys. Rev. C 56 (1997) 3014-3025</a:t>
            </a:r>
          </a:p>
          <a:p>
            <a:r>
              <a:rPr lang="en-US" b="1" dirty="0" smtClean="0"/>
              <a:t>E. Matsinos, G. Rasche, </a:t>
            </a:r>
            <a:r>
              <a:rPr lang="en-US" b="1" i="1" dirty="0" smtClean="0"/>
              <a:t>Aspects of the ETH model of the pion-nucleon interaction</a:t>
            </a:r>
            <a:r>
              <a:rPr lang="en-US" b="1" dirty="0" smtClean="0"/>
              <a:t>, Nucl. Phys. A 927 (2014) 147-194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K-matrix parameterisations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9260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>
                <a:latin typeface="Symbol" pitchFamily="18" charset="2"/>
              </a:rPr>
              <a:t>p</a:t>
            </a:r>
            <a:r>
              <a:rPr lang="en-GB" b="1" u="sng" baseline="30000" dirty="0" smtClean="0">
                <a:latin typeface="Symbol" pitchFamily="18" charset="2"/>
              </a:rPr>
              <a:t>+</a:t>
            </a:r>
            <a:r>
              <a:rPr lang="en-GB" b="1" u="sng" dirty="0" smtClean="0"/>
              <a:t>p</a:t>
            </a:r>
            <a:endParaRPr lang="en-GB" b="1" u="sng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0589" y="1259668"/>
            <a:ext cx="691041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733800" y="3657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>
                <a:latin typeface="Symbol" pitchFamily="18" charset="2"/>
              </a:rPr>
              <a:t>p</a:t>
            </a:r>
            <a:r>
              <a:rPr lang="en-GB" b="1" u="sng" baseline="30000" dirty="0" smtClean="0">
                <a:latin typeface="Symbol" pitchFamily="18" charset="2"/>
              </a:rPr>
              <a:t>-</a:t>
            </a:r>
            <a:r>
              <a:rPr lang="en-GB" b="1" u="sng" dirty="0" smtClean="0"/>
              <a:t>p ES and CX</a:t>
            </a:r>
            <a:endParaRPr lang="en-GB" b="1" u="sng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352400"/>
            <a:ext cx="7701162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2743200" y="30596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Seven parameters for</a:t>
            </a:r>
            <a:r>
              <a:rPr lang="en-GB" i="1" dirty="0" smtClean="0"/>
              <a:t> s </a:t>
            </a:r>
            <a:r>
              <a:rPr lang="en-GB" dirty="0" smtClean="0"/>
              <a:t>and</a:t>
            </a:r>
            <a:r>
              <a:rPr lang="en-GB" i="1" dirty="0" smtClean="0"/>
              <a:t> p </a:t>
            </a:r>
            <a:r>
              <a:rPr lang="en-GB" dirty="0" smtClean="0"/>
              <a:t>waves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61106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For each of the two reactions, fourteen parameters for</a:t>
            </a:r>
            <a:r>
              <a:rPr lang="en-GB" i="1" dirty="0" smtClean="0"/>
              <a:t> s </a:t>
            </a:r>
            <a:r>
              <a:rPr lang="en-GB" dirty="0" smtClean="0"/>
              <a:t>and</a:t>
            </a:r>
            <a:r>
              <a:rPr lang="en-GB" i="1" dirty="0" smtClean="0"/>
              <a:t> p </a:t>
            </a:r>
            <a:r>
              <a:rPr lang="en-GB" dirty="0" smtClean="0"/>
              <a:t>waves (seven for the I=3/2, seven for the I=1/2 amplitudes); the seven I=3/2 parameters are fixed from 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+</a:t>
            </a:r>
            <a:r>
              <a:rPr lang="en-GB" dirty="0" smtClean="0"/>
              <a:t>p reaction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397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Similar expressions for the I=1/2 amplitudes (no HBR in </a:t>
            </a:r>
            <a:r>
              <a:rPr lang="en-GB" dirty="0" smtClean="0"/>
              <a:t>P</a:t>
            </a:r>
            <a:r>
              <a:rPr lang="en-GB" baseline="-25000" dirty="0" smtClean="0"/>
              <a:t>13</a:t>
            </a:r>
            <a:r>
              <a:rPr lang="en-GB" dirty="0" smtClean="0"/>
              <a:t>, </a:t>
            </a:r>
            <a:r>
              <a:rPr lang="en-GB" dirty="0" smtClean="0"/>
              <a:t>HBRs in P</a:t>
            </a:r>
            <a:r>
              <a:rPr lang="en-GB" baseline="-25000" dirty="0" smtClean="0"/>
              <a:t>11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39624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dirty="0" smtClean="0"/>
              <a:t>The electromagnetic (EM) interaction induces distortions to the partial-wave amplitudes and phase shifts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dirty="0" smtClean="0"/>
              <a:t>A. Gashi, E. Matsinos, G.C. Oades, G. Rasche, W.S. Woolcock, </a:t>
            </a:r>
            <a:r>
              <a:rPr lang="en-US" i="1" dirty="0" smtClean="0"/>
              <a:t>Electromagnetic corrections to the phase shifts in low energy </a:t>
            </a:r>
            <a:r>
              <a:rPr lang="en-US" i="1" dirty="0" smtClean="0">
                <a:latin typeface="Symbol" pitchFamily="18" charset="2"/>
              </a:rPr>
              <a:t>p</a:t>
            </a:r>
            <a:r>
              <a:rPr lang="en-US" i="1" baseline="30000" dirty="0" smtClean="0">
                <a:latin typeface="Symbol" pitchFamily="18" charset="2"/>
              </a:rPr>
              <a:t>+</a:t>
            </a:r>
            <a:r>
              <a:rPr lang="en-US" i="1" dirty="0" smtClean="0"/>
              <a:t>p elastic scattering</a:t>
            </a:r>
            <a:r>
              <a:rPr lang="en-US" dirty="0" smtClean="0"/>
              <a:t>, Nucl. Phys. A 686 (2001) 447-462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dirty="0" smtClean="0"/>
              <a:t>A. Gashi, E. Matsinos, G.C. Oades, G. Rasche, W.S. Woolcock, </a:t>
            </a:r>
            <a:r>
              <a:rPr lang="en-US" i="1" dirty="0" smtClean="0"/>
              <a:t>Electromagnetic corrections for the analysis of low energy </a:t>
            </a:r>
            <a:r>
              <a:rPr lang="en-US" i="1" dirty="0" smtClean="0">
                <a:latin typeface="Symbol" pitchFamily="18" charset="2"/>
              </a:rPr>
              <a:t>p</a:t>
            </a:r>
            <a:r>
              <a:rPr lang="en-US" i="1" baseline="30000" dirty="0" smtClean="0">
                <a:latin typeface="Symbol" pitchFamily="18" charset="2"/>
              </a:rPr>
              <a:t>-</a:t>
            </a:r>
            <a:r>
              <a:rPr lang="en-US" i="1" dirty="0" smtClean="0"/>
              <a:t>p scattering data</a:t>
            </a:r>
            <a:r>
              <a:rPr lang="en-US" dirty="0" smtClean="0"/>
              <a:t>, Nucl. Phys. A 686 (2001) 463-477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dirty="0" smtClean="0"/>
              <a:t>G.C. Oades, G. Rasche, W.S. Woolcock, E. Matsinos, A. Gashi, </a:t>
            </a:r>
            <a:r>
              <a:rPr lang="en-US" i="1" dirty="0" smtClean="0"/>
              <a:t>Determination of the s-wave pion-nucleon threshold scattering parameters from the results of experiments on pionic hydrogen</a:t>
            </a:r>
            <a:r>
              <a:rPr lang="en-US" dirty="0" smtClean="0"/>
              <a:t>, Nucl. Phys. A 794 (2007) 73-86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Electromagnetic corrections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4971871"/>
            <a:ext cx="3282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H.-Ch. Schr</a:t>
            </a:r>
            <a:r>
              <a:rPr lang="en-GB" dirty="0" smtClean="0">
                <a:cs typeface="Arial"/>
              </a:rPr>
              <a:t>ö</a:t>
            </a:r>
            <a:r>
              <a:rPr lang="en-GB" dirty="0" smtClean="0"/>
              <a:t>der et al., </a:t>
            </a:r>
            <a:r>
              <a:rPr lang="en-GB" i="1" dirty="0" smtClean="0"/>
              <a:t>The pion-nucleon scattering lengths from pionic hydrogen and deuterium</a:t>
            </a:r>
            <a:r>
              <a:rPr lang="en-GB" dirty="0" smtClean="0"/>
              <a:t>, Eur. Phys. J. C 21 (2001) 473-488</a:t>
            </a:r>
            <a:endParaRPr lang="en-GB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267200" y="5029200"/>
          <a:ext cx="2438182" cy="360000"/>
        </p:xfrm>
        <a:graphic>
          <a:graphicData uri="http://schemas.openxmlformats.org/presentationml/2006/ole">
            <p:oleObj spid="_x0000_s115713" name="Equation" r:id="rId3" imgW="1892160" imgH="279360" progId="Equation.3">
              <p:embed/>
            </p:oleObj>
          </a:graphicData>
        </a:graphic>
      </p:graphicFrame>
      <p:sp>
        <p:nvSpPr>
          <p:cNvPr id="11" name="Right Arrow 10"/>
          <p:cNvSpPr/>
          <p:nvPr/>
        </p:nvSpPr>
        <p:spPr>
          <a:xfrm>
            <a:off x="6498000" y="5539800"/>
            <a:ext cx="3048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5714" name="Object 2"/>
          <p:cNvGraphicFramePr>
            <a:graphicFrameLocks noChangeAspect="1"/>
          </p:cNvGraphicFramePr>
          <p:nvPr/>
        </p:nvGraphicFramePr>
        <p:xfrm>
          <a:off x="6629400" y="5812200"/>
          <a:ext cx="2454545" cy="360000"/>
        </p:xfrm>
        <a:graphic>
          <a:graphicData uri="http://schemas.openxmlformats.org/presentationml/2006/ole">
            <p:oleObj spid="_x0000_s115714" name="Equation" r:id="rId4" imgW="1904760" imgH="279360" progId="Equation.3">
              <p:embed/>
            </p:oleObj>
          </a:graphicData>
        </a:graphic>
      </p:graphicFrame>
      <p:sp>
        <p:nvSpPr>
          <p:cNvPr id="12" name="U-Turn Arrow 11"/>
          <p:cNvSpPr/>
          <p:nvPr/>
        </p:nvSpPr>
        <p:spPr>
          <a:xfrm rot="16200000">
            <a:off x="-292800" y="4355400"/>
            <a:ext cx="2016000" cy="1008000"/>
          </a:xfrm>
          <a:prstGeom prst="uturnArrow">
            <a:avLst>
              <a:gd name="adj1" fmla="val 25000"/>
              <a:gd name="adj2" fmla="val 25000"/>
              <a:gd name="adj3" fmla="val 24516"/>
              <a:gd name="adj4" fmla="val 43750"/>
              <a:gd name="adj5" fmla="val 75000"/>
            </a:avLst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5257800" y="5029200"/>
            <a:ext cx="3505200" cy="914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amplitudes to observables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1134070"/>
            <a:ext cx="594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No-spin-flip and spin-flip contributions</a:t>
            </a:r>
          </a:p>
          <a:p>
            <a:pPr algn="ctr"/>
            <a:r>
              <a:rPr lang="en-GB" dirty="0" smtClean="0"/>
              <a:t>Expansion of 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scattering amplitude in a Legendre series</a:t>
            </a:r>
          </a:p>
          <a:p>
            <a:pPr algn="ctr"/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95400" y="4516437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DCS and the AP are given by the expressions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439863" y="3346450"/>
          <a:ext cx="2794000" cy="539750"/>
        </p:xfrm>
        <a:graphic>
          <a:graphicData uri="http://schemas.openxmlformats.org/presentationml/2006/ole">
            <p:oleObj spid="_x0000_s114689" name="Equation" r:id="rId3" imgW="2234880" imgH="431640" progId="Equation.3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484688" y="3346450"/>
          <a:ext cx="2890837" cy="539750"/>
        </p:xfrm>
        <a:graphic>
          <a:graphicData uri="http://schemas.openxmlformats.org/presentationml/2006/ole">
            <p:oleObj spid="_x0000_s114690" name="Equation" r:id="rId4" imgW="2311200" imgH="431640" progId="Equation.3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003425" y="5133975"/>
          <a:ext cx="2093913" cy="719138"/>
        </p:xfrm>
        <a:graphic>
          <a:graphicData uri="http://schemas.openxmlformats.org/presentationml/2006/ole">
            <p:oleObj spid="_x0000_s114691" name="Equation" r:id="rId5" imgW="1218960" imgH="419040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497512" y="5133975"/>
          <a:ext cx="1360488" cy="720725"/>
        </p:xfrm>
        <a:graphic>
          <a:graphicData uri="http://schemas.openxmlformats.org/presentationml/2006/ole">
            <p:oleObj spid="_x0000_s114692" name="Equation" r:id="rId6" imgW="888840" imgH="469800" progId="Equation.3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2798762" y="2100262"/>
          <a:ext cx="3144838" cy="719138"/>
        </p:xfrm>
        <a:graphic>
          <a:graphicData uri="http://schemas.openxmlformats.org/presentationml/2006/ole">
            <p:oleObj spid="_x0000_s114694" name="Equation" r:id="rId7" imgW="1054080" imgH="241200" progId="Equation.3">
              <p:embed/>
            </p:oleObj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8026400" y="3344862"/>
          <a:ext cx="965200" cy="541338"/>
        </p:xfrm>
        <a:graphic>
          <a:graphicData uri="http://schemas.openxmlformats.org/presentationml/2006/ole">
            <p:oleObj spid="_x0000_s114695" name="Equation" r:id="rId8" imgW="317160" imgH="177480" progId="Equation.3">
              <p:embed/>
            </p:oleObj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7924800" y="2098675"/>
          <a:ext cx="1090613" cy="720725"/>
        </p:xfrm>
        <a:graphic>
          <a:graphicData uri="http://schemas.openxmlformats.org/presentationml/2006/ole">
            <p:oleObj spid="_x0000_s114696" name="Equation" r:id="rId9" imgW="672840" imgH="44424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010400" y="5181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Sensitivity to small partial waves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3400" y="1044600"/>
            <a:ext cx="7391400" cy="22320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33400" y="3316200"/>
            <a:ext cx="7924800" cy="28194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Strategy in the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Treat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+</a:t>
            </a:r>
            <a:r>
              <a:rPr lang="en-GB" dirty="0" smtClean="0"/>
              <a:t>p, exclude outliers, fix I=3/2 amplitudes (phenomenological model)</a:t>
            </a:r>
          </a:p>
          <a:p>
            <a:r>
              <a:rPr lang="en-GB" dirty="0" smtClean="0"/>
              <a:t>Treat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dirty="0" smtClean="0"/>
              <a:t>p ES, exclude outliers (phenomenological model)</a:t>
            </a:r>
          </a:p>
          <a:p>
            <a:r>
              <a:rPr lang="en-GB" dirty="0" smtClean="0"/>
              <a:t>Treat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dirty="0" smtClean="0"/>
              <a:t>p CX, exclude outliers (phenomenological model)</a:t>
            </a:r>
          </a:p>
          <a:p>
            <a:r>
              <a:rPr lang="en-GB" dirty="0" smtClean="0"/>
              <a:t>Treat truncated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+</a:t>
            </a:r>
            <a:r>
              <a:rPr lang="en-GB" dirty="0" smtClean="0"/>
              <a:t>p and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dirty="0" smtClean="0"/>
              <a:t>p ES DBs (hadronic model), extract model parameters</a:t>
            </a:r>
          </a:p>
          <a:p>
            <a:r>
              <a:rPr lang="en-GB" dirty="0" smtClean="0"/>
              <a:t>Treat truncated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+</a:t>
            </a:r>
            <a:r>
              <a:rPr lang="en-GB" dirty="0" smtClean="0"/>
              <a:t>p and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dirty="0" smtClean="0"/>
              <a:t>p CX DBs (hadronic model), extract model parameters</a:t>
            </a:r>
          </a:p>
          <a:p>
            <a:r>
              <a:rPr lang="en-GB" dirty="0" smtClean="0"/>
              <a:t>Compare the results (model parameters, phase shifts, scattering lengths/volumes, predictions for the amplitudes and the observables) of the two analyses with the hadronic model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930634" y="1848534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Elimination of the outliers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7816334" y="45397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Main analysis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obvious outliers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9" name="Picture 8" descr="Bertin0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" y="1157287"/>
            <a:ext cx="8248650" cy="4543425"/>
          </a:xfrm>
          <a:prstGeom prst="rect">
            <a:avLst/>
          </a:prstGeom>
        </p:spPr>
      </p:pic>
      <p:pic>
        <p:nvPicPr>
          <p:cNvPr id="11" name="Picture 10" descr="Bertin0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5" y="1159200"/>
            <a:ext cx="8248650" cy="454342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400800" y="2057400"/>
            <a:ext cx="1676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obvious outliers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914400"/>
            <a:ext cx="456290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7"/>
          <p:cNvSpPr/>
          <p:nvPr/>
        </p:nvSpPr>
        <p:spPr>
          <a:xfrm>
            <a:off x="3146400" y="2124000"/>
            <a:ext cx="1512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2610533" y="3220134"/>
            <a:ext cx="5867400" cy="64633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P.F.A. Goudsmit, H.J. Leisi, E. Matsinos, </a:t>
            </a:r>
            <a:r>
              <a:rPr lang="en-GB" i="1" dirty="0" smtClean="0"/>
              <a:t>The low-energy pion-nucleon interaction</a:t>
            </a:r>
            <a:r>
              <a:rPr lang="en-GB" dirty="0" smtClean="0"/>
              <a:t>, Helv. Phys. Acta 67 (1994) 369-391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Autofit/>
          </a:bodyPr>
          <a:lstStyle/>
          <a:p>
            <a:r>
              <a:rPr lang="en-GB" sz="2500" dirty="0" smtClean="0"/>
              <a:t>H. Denz et al., </a:t>
            </a:r>
            <a:r>
              <a:rPr lang="en-GB" sz="2500" i="1" dirty="0" smtClean="0">
                <a:latin typeface="Symbol" pitchFamily="18" charset="2"/>
              </a:rPr>
              <a:t>p</a:t>
            </a:r>
            <a:r>
              <a:rPr lang="en-GB" sz="2500" i="1" baseline="30000" dirty="0" smtClean="0"/>
              <a:t>±</a:t>
            </a:r>
            <a:r>
              <a:rPr lang="en-GB" sz="2500" i="1" dirty="0" smtClean="0"/>
              <a:t>p differential cross sections at low energy</a:t>
            </a:r>
            <a:r>
              <a:rPr lang="en-GB" sz="2500" dirty="0" smtClean="0"/>
              <a:t>, Phys. Lett. B 633 (2006) 209-213; H. Denz, Ph.D. dissertation, Tübingen University, 2004; available from: tobias-lib.uni-tuebingen.de/dbt/volltexte/2004/1323/</a:t>
            </a:r>
          </a:p>
          <a:p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E. Matsinos, G. Rasche, </a:t>
            </a:r>
            <a:r>
              <a:rPr lang="en-US" sz="2500" i="1" dirty="0" smtClean="0"/>
              <a:t>Analysis of the low-energy </a:t>
            </a:r>
            <a:r>
              <a:rPr lang="en-GB" sz="2500" i="1" dirty="0" smtClean="0">
                <a:latin typeface="Symbol" pitchFamily="18" charset="2"/>
              </a:rPr>
              <a:t>p</a:t>
            </a:r>
            <a:r>
              <a:rPr lang="en-GB" sz="2500" i="1" baseline="30000" dirty="0" smtClean="0"/>
              <a:t>±</a:t>
            </a:r>
            <a:r>
              <a:rPr lang="en-GB" sz="2500" i="1" dirty="0" smtClean="0"/>
              <a:t>p </a:t>
            </a:r>
            <a:r>
              <a:rPr lang="en-US" sz="2500" i="1" dirty="0" smtClean="0"/>
              <a:t>differential cross sections of the CHAOS Collaboration</a:t>
            </a:r>
            <a:r>
              <a:rPr lang="en-US" sz="2500" dirty="0" smtClean="0"/>
              <a:t>, Nucl. Phys. A 903 (2013) 65-80</a:t>
            </a:r>
          </a:p>
          <a:p>
            <a:r>
              <a:rPr lang="en-US" sz="2500" dirty="0" smtClean="0"/>
              <a:t>E. Matsinos, G. Rasche, </a:t>
            </a:r>
            <a:r>
              <a:rPr lang="en-US" sz="2500" i="1" dirty="0" smtClean="0"/>
              <a:t>New analysis of the low-energy </a:t>
            </a:r>
            <a:r>
              <a:rPr lang="en-GB" sz="2500" i="1" dirty="0" smtClean="0">
                <a:latin typeface="Symbol" pitchFamily="18" charset="2"/>
              </a:rPr>
              <a:t>p</a:t>
            </a:r>
            <a:r>
              <a:rPr lang="en-GB" sz="2500" i="1" baseline="30000" dirty="0" smtClean="0"/>
              <a:t>±</a:t>
            </a:r>
            <a:r>
              <a:rPr lang="en-GB" sz="2500" i="1" dirty="0" smtClean="0"/>
              <a:t>p </a:t>
            </a:r>
            <a:r>
              <a:rPr lang="en-US" sz="2500" i="1" dirty="0" smtClean="0"/>
              <a:t>differential cross sections of the CHAOS Collaboration</a:t>
            </a:r>
            <a:r>
              <a:rPr lang="en-US" sz="2500" dirty="0" smtClean="0"/>
              <a:t>, Int. J. Mod. Phys. E 24 (2015) 1550050</a:t>
            </a:r>
            <a:endParaRPr lang="en-GB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dirty="0" smtClean="0"/>
              <a:t>Low-energy </a:t>
            </a:r>
            <a:r>
              <a:rPr lang="en-GB" sz="3800" dirty="0" smtClean="0">
                <a:latin typeface="Symbol" pitchFamily="18" charset="2"/>
              </a:rPr>
              <a:t>p</a:t>
            </a:r>
            <a:r>
              <a:rPr lang="en-GB" sz="3800" dirty="0" smtClean="0"/>
              <a:t>N measurements not used</a:t>
            </a:r>
            <a:endParaRPr lang="en-GB" sz="3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32004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Extensive analyses of the CHAOS </a:t>
            </a:r>
            <a:r>
              <a:rPr lang="en-GB" sz="2800" b="1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sz="2800" b="1" baseline="30000" dirty="0" smtClean="0">
                <a:solidFill>
                  <a:srgbClr val="FF0000"/>
                </a:solidFill>
                <a:latin typeface="Calibri"/>
              </a:rPr>
              <a:t>±</a:t>
            </a:r>
            <a:r>
              <a:rPr lang="en-GB" sz="2800" b="1" dirty="0" smtClean="0">
                <a:solidFill>
                  <a:srgbClr val="FF0000"/>
                </a:solidFill>
              </a:rPr>
              <a:t>p DCSs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Minimisation function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5400"/>
            <a:ext cx="856788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8600" y="537346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R.A. Arndt, L.D. Roper, </a:t>
            </a:r>
            <a:r>
              <a:rPr lang="en-US" i="1" dirty="0" smtClean="0"/>
              <a:t>The use of partial-wave representations in the planning of scattering measurements: Application to 330 MeV np scattering</a:t>
            </a:r>
            <a:r>
              <a:rPr lang="en-US" dirty="0" smtClean="0"/>
              <a:t>, Nucl. Phys. B 50 (1972) 285-300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28310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Scale factor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0" y="327487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						</a:t>
            </a:r>
          </a:p>
          <a:p>
            <a:r>
              <a:rPr lang="en-GB" dirty="0" smtClean="0"/>
              <a:t>						</a:t>
            </a:r>
          </a:p>
          <a:p>
            <a:r>
              <a:rPr lang="en-GB" dirty="0" smtClean="0"/>
              <a:t>						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" y="3200400"/>
          <a:ext cx="8991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990600"/>
                <a:gridCol w="1066800"/>
                <a:gridCol w="1143000"/>
                <a:gridCol w="990600"/>
                <a:gridCol w="1066800"/>
                <a:gridCol w="12954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Initial NDF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Initial </a:t>
                      </a:r>
                      <a:r>
                        <a:rPr lang="en-GB" dirty="0" smtClean="0">
                          <a:latin typeface="Symbol" pitchFamily="18" charset="2"/>
                        </a:rPr>
                        <a:t>c</a:t>
                      </a:r>
                      <a:r>
                        <a:rPr lang="en-GB" baseline="30000" dirty="0" smtClean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Final NDF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Final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>
                          <a:latin typeface="Symbol" pitchFamily="18" charset="2"/>
                        </a:rPr>
                        <a:t>c</a:t>
                      </a:r>
                      <a:r>
                        <a:rPr lang="en-GB" baseline="30000" dirty="0" smtClean="0"/>
                        <a:t>2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Excluded DFs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n-lt"/>
                        </a:rPr>
                        <a:t>Reduction in </a:t>
                      </a:r>
                      <a:r>
                        <a:rPr lang="en-GB" dirty="0" smtClean="0">
                          <a:latin typeface="Symbol" pitchFamily="18" charset="2"/>
                        </a:rPr>
                        <a:t>c</a:t>
                      </a:r>
                      <a:r>
                        <a:rPr lang="en-GB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Symbol" pitchFamily="18" charset="2"/>
                        </a:rPr>
                        <a:t>c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baseline="0" dirty="0" smtClean="0"/>
                        <a:t> per excluded DF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Symbol" pitchFamily="18" charset="2"/>
                        </a:rPr>
                        <a:t>p</a:t>
                      </a:r>
                      <a:r>
                        <a:rPr lang="en-GB" b="1" baseline="30000" dirty="0" smtClean="0">
                          <a:latin typeface="Symbol" pitchFamily="18" charset="2"/>
                        </a:rPr>
                        <a:t>+</a:t>
                      </a:r>
                      <a:r>
                        <a:rPr lang="en-GB" b="1" dirty="0" smtClean="0"/>
                        <a:t>p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913.3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537.4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Symbol" pitchFamily="18" charset="2"/>
                        </a:rPr>
                        <a:t>p</a:t>
                      </a:r>
                      <a:r>
                        <a:rPr lang="en-GB" b="1" baseline="30000" dirty="0" smtClean="0">
                          <a:latin typeface="Symbol" pitchFamily="18" charset="2"/>
                        </a:rPr>
                        <a:t>-</a:t>
                      </a:r>
                      <a:r>
                        <a:rPr lang="en-GB" b="1" dirty="0" smtClean="0"/>
                        <a:t>p 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519.6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369.1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Symbol" pitchFamily="18" charset="2"/>
                        </a:rPr>
                        <a:t>p</a:t>
                      </a:r>
                      <a:r>
                        <a:rPr lang="en-GB" b="1" baseline="30000" dirty="0" smtClean="0">
                          <a:latin typeface="Symbol" pitchFamily="18" charset="2"/>
                        </a:rPr>
                        <a:t>-</a:t>
                      </a:r>
                      <a:r>
                        <a:rPr lang="en-GB" b="1" dirty="0" smtClean="0"/>
                        <a:t>p CX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390.2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318.3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18.0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47800" y="1066800"/>
            <a:ext cx="624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Significance level in statistical tests is set to the equivalent of 2.5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dirty="0" smtClean="0"/>
              <a:t> in the normal distribution (≈1.24∙10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</a:p>
          <a:p>
            <a:r>
              <a:rPr lang="en-GB" dirty="0" smtClean="0"/>
              <a:t>Experiment with worst description is treated</a:t>
            </a:r>
          </a:p>
          <a:p>
            <a:r>
              <a:rPr lang="en-GB" dirty="0" smtClean="0"/>
              <a:t>Worst measurement of that experiment is removed (the absolute normalisation is also subject to the test)</a:t>
            </a:r>
          </a:p>
          <a:p>
            <a:r>
              <a:rPr lang="en-GB" dirty="0" smtClean="0"/>
              <a:t>Outliers are removed one by one and the optimisation with the phenomenological model is repeated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0" y="51228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+</a:t>
            </a:r>
            <a:r>
              <a:rPr lang="en-GB" dirty="0" smtClean="0"/>
              <a:t>p and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dirty="0" smtClean="0"/>
              <a:t>p ES</a:t>
            </a:r>
          </a:p>
          <a:p>
            <a:pPr algn="ctr"/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+</a:t>
            </a:r>
            <a:r>
              <a:rPr lang="en-GB" dirty="0" smtClean="0"/>
              <a:t>p and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dirty="0" smtClean="0"/>
              <a:t>p CX</a:t>
            </a:r>
          </a:p>
          <a:p>
            <a:pPr algn="ctr"/>
            <a:r>
              <a:rPr lang="en-GB" dirty="0" smtClean="0">
                <a:latin typeface="Symbol" pitchFamily="18" charset="2"/>
              </a:rPr>
              <a:t>p</a:t>
            </a:r>
            <a:r>
              <a:rPr lang="en-GB" baseline="30000" dirty="0" smtClean="0">
                <a:latin typeface="Symbol" pitchFamily="18" charset="2"/>
              </a:rPr>
              <a:t>-</a:t>
            </a:r>
            <a:r>
              <a:rPr lang="en-GB" dirty="0" smtClean="0"/>
              <a:t>p ES and CX</a:t>
            </a:r>
          </a:p>
          <a:p>
            <a:pPr algn="ctr"/>
            <a:r>
              <a:rPr lang="en-GB" dirty="0" smtClean="0"/>
              <a:t>All-eggs-in-one-basket analysis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600" y="539492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Possible analyses with the hadronic model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3581400" y="5603729"/>
            <a:ext cx="1219200" cy="22860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 rot="10800000">
            <a:off x="5105400" y="6151740"/>
            <a:ext cx="28194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772600" y="5181600"/>
            <a:ext cx="1524000" cy="5334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066800" y="1044600"/>
            <a:ext cx="6948000" cy="20520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7930634" y="1772335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Elimination of the outliers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6" grpId="0" animBg="1"/>
      <p:bldP spid="15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86800" cy="49530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dirty="0" smtClean="0">
                <a:cs typeface="Times New Roman" pitchFamily="18" charset="0"/>
              </a:rPr>
              <a:t>N interaction is used as input in the description of more complex systems, e.g., of the NN system</a:t>
            </a:r>
          </a:p>
          <a:p>
            <a:r>
              <a:rPr lang="en-US" dirty="0" smtClean="0">
                <a:cs typeface="Times New Roman" pitchFamily="18" charset="0"/>
              </a:rPr>
              <a:t>Determination of the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dirty="0" smtClean="0">
                <a:cs typeface="Times New Roman" pitchFamily="18" charset="0"/>
              </a:rPr>
              <a:t>N coupling constant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Tests: Current Algebra, PCAC and Goldberger-Treiman relation, GMO sum rule, etc.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cs typeface="Times New Roman" pitchFamily="18" charset="0"/>
              </a:rPr>
              <a:t>Properties of the deuteron, etc.</a:t>
            </a:r>
          </a:p>
          <a:p>
            <a:r>
              <a:rPr lang="en-US" dirty="0" smtClean="0"/>
              <a:t>Information extracted from the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dirty="0" smtClean="0">
                <a:cs typeface="Times New Roman" pitchFamily="18" charset="0"/>
              </a:rPr>
              <a:t>N system is used in QCD tests (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N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term)</a:t>
            </a:r>
          </a:p>
          <a:p>
            <a:r>
              <a:rPr lang="en-US" dirty="0" smtClean="0">
                <a:cs typeface="Times New Roman" pitchFamily="18" charset="0"/>
              </a:rPr>
              <a:t>The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dirty="0" smtClean="0">
                <a:cs typeface="Times New Roman" pitchFamily="18" charset="0"/>
              </a:rPr>
              <a:t>N system is the simplest hadronic system involving one baryon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makes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Physics interesting?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for the model parameters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7673325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860400" y="4021200"/>
            <a:ext cx="7467600" cy="457200"/>
          </a:xfrm>
          <a:prstGeom prst="rect">
            <a:avLst/>
          </a:prstGeom>
          <a:solidFill>
            <a:srgbClr val="CCCC00">
              <a:alpha val="2470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60400" y="4572000"/>
            <a:ext cx="7467600" cy="1066800"/>
          </a:xfrm>
          <a:prstGeom prst="rect">
            <a:avLst/>
          </a:prstGeom>
          <a:solidFill>
            <a:srgbClr val="FFFF99">
              <a:alpha val="2470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60400" y="2862000"/>
            <a:ext cx="7467600" cy="457200"/>
          </a:xfrm>
          <a:prstGeom prst="rect">
            <a:avLst/>
          </a:prstGeom>
          <a:solidFill>
            <a:srgbClr val="CCCC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iNCouplingConstan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896400"/>
            <a:ext cx="6332927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coupling constant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461808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D.V. Bugg, A.A. Carter, J.R. Carter, </a:t>
            </a:r>
            <a:r>
              <a:rPr lang="en-GB" sz="1000" i="1" dirty="0" smtClean="0"/>
              <a:t>New values of pion-nucleon scattering lengths and f</a:t>
            </a:r>
            <a:r>
              <a:rPr lang="en-GB" sz="1000" i="1" baseline="-25000" dirty="0" smtClean="0"/>
              <a:t>2</a:t>
            </a:r>
            <a:r>
              <a:rPr lang="en-GB" sz="1000" dirty="0" smtClean="0"/>
              <a:t>, Phys. Lett. B 44 (1973) 278-280</a:t>
            </a:r>
          </a:p>
          <a:p>
            <a:r>
              <a:rPr lang="en-GB" sz="1000" dirty="0" smtClean="0"/>
              <a:t>T.E.O. Ericson et al., </a:t>
            </a:r>
            <a:r>
              <a:rPr lang="en-GB" sz="1000" i="1" dirty="0" smtClean="0">
                <a:latin typeface="Symbol" pitchFamily="18" charset="2"/>
              </a:rPr>
              <a:t>p</a:t>
            </a:r>
            <a:r>
              <a:rPr lang="en-GB" sz="1000" i="1" dirty="0" smtClean="0"/>
              <a:t>NN coupling from high precision np charge exchange at 162 MeV</a:t>
            </a:r>
            <a:r>
              <a:rPr lang="en-GB" sz="1000" dirty="0" smtClean="0"/>
              <a:t>, Phys. Rev. Lett. 75 (1995) 1046-1049</a:t>
            </a:r>
          </a:p>
          <a:p>
            <a:r>
              <a:rPr lang="en-GB" sz="1000" dirty="0" smtClean="0"/>
              <a:t>J.J. de Swart, M.C.M. Rentmeester, R.G.E. Timmermans, </a:t>
            </a:r>
            <a:r>
              <a:rPr lang="en-GB" sz="1000" i="1" dirty="0" smtClean="0"/>
              <a:t>The status of the pion-nucleon coupling constant</a:t>
            </a:r>
            <a:r>
              <a:rPr lang="en-GB" sz="1000" dirty="0" smtClean="0"/>
              <a:t>, </a:t>
            </a:r>
            <a:r>
              <a:rPr lang="en-GB" sz="1000" dirty="0" smtClean="0">
                <a:latin typeface="Symbol" pitchFamily="18" charset="2"/>
              </a:rPr>
              <a:t>p</a:t>
            </a:r>
            <a:r>
              <a:rPr lang="en-GB" sz="1000" dirty="0" smtClean="0"/>
              <a:t>N Newslett. 13 (1997) 96-107; arxiv:nucl-th/9802084</a:t>
            </a:r>
          </a:p>
          <a:p>
            <a:r>
              <a:rPr lang="en-GB" sz="1000" dirty="0" smtClean="0"/>
              <a:t>E. Matsinos, </a:t>
            </a:r>
            <a:r>
              <a:rPr lang="en-GB" sz="1000" i="1" dirty="0" smtClean="0"/>
              <a:t>Isospin violation in the </a:t>
            </a:r>
            <a:r>
              <a:rPr lang="en-GB" sz="1000" i="1" dirty="0" smtClean="0">
                <a:latin typeface="Symbol" pitchFamily="18" charset="2"/>
              </a:rPr>
              <a:t>p</a:t>
            </a:r>
            <a:r>
              <a:rPr lang="en-GB" sz="1000" i="1" dirty="0" smtClean="0"/>
              <a:t>N system at low energies</a:t>
            </a:r>
            <a:r>
              <a:rPr lang="en-GB" sz="1000" dirty="0" smtClean="0"/>
              <a:t>, Phys. Rev. C 56 (1997) 3014-3025</a:t>
            </a:r>
          </a:p>
          <a:p>
            <a:r>
              <a:rPr lang="en-GB" sz="1000" dirty="0" smtClean="0"/>
              <a:t>J. Rahm et al., </a:t>
            </a:r>
            <a:r>
              <a:rPr lang="en-GB" sz="1000" i="1" dirty="0" smtClean="0"/>
              <a:t>np scattering measurements at 162 MeV and the </a:t>
            </a:r>
            <a:r>
              <a:rPr lang="en-GB" sz="1000" i="1" dirty="0" smtClean="0">
                <a:latin typeface="Symbol" pitchFamily="18" charset="2"/>
              </a:rPr>
              <a:t>p</a:t>
            </a:r>
            <a:r>
              <a:rPr lang="en-GB" sz="1000" i="1" dirty="0" smtClean="0"/>
              <a:t>NN coupling constant</a:t>
            </a:r>
            <a:r>
              <a:rPr lang="en-GB" sz="1000" dirty="0" smtClean="0"/>
              <a:t>, Phys. Rev. C 57 (1998) 1077-1096</a:t>
            </a:r>
          </a:p>
          <a:p>
            <a:r>
              <a:rPr lang="en-GB" sz="1000" dirty="0" smtClean="0"/>
              <a:t>J. Rahm et al., </a:t>
            </a:r>
            <a:r>
              <a:rPr lang="en-GB" sz="1000" i="1" dirty="0" smtClean="0"/>
              <a:t>np scattering measurements at 96 MeV</a:t>
            </a:r>
            <a:r>
              <a:rPr lang="en-GB" sz="1000" dirty="0" smtClean="0"/>
              <a:t>, Phys. Rev. C 63 (2001) 044001</a:t>
            </a:r>
          </a:p>
          <a:p>
            <a:r>
              <a:rPr lang="en-GB" sz="1000" dirty="0" smtClean="0"/>
              <a:t>T.E.O. Ericson, B. Loiseau, A.W. Thomas, </a:t>
            </a:r>
            <a:r>
              <a:rPr lang="en-GB" sz="1000" i="1" dirty="0" smtClean="0"/>
              <a:t>Determination of the pion-nucleon coupling constant and scattering lengths</a:t>
            </a:r>
            <a:r>
              <a:rPr lang="en-GB" sz="1000" dirty="0" smtClean="0"/>
              <a:t>, Phys. Rev. C 66 (2002) 014005</a:t>
            </a:r>
          </a:p>
          <a:p>
            <a:r>
              <a:rPr lang="en-GB" sz="1000" dirty="0" smtClean="0"/>
              <a:t>D.V. Bugg, </a:t>
            </a:r>
            <a:r>
              <a:rPr lang="en-GB" sz="1000" i="1" dirty="0" smtClean="0"/>
              <a:t>The pion nucleon coupling constant</a:t>
            </a:r>
            <a:r>
              <a:rPr lang="en-GB" sz="1000" dirty="0" smtClean="0"/>
              <a:t>, Eur. Phys. J. C 33 (2004) 505-509</a:t>
            </a:r>
          </a:p>
          <a:p>
            <a:r>
              <a:rPr lang="en-GB" sz="1000" dirty="0" smtClean="0"/>
              <a:t>V.A. Babenko, N.M. Petrov, </a:t>
            </a:r>
            <a:r>
              <a:rPr lang="en-GB" sz="1000" i="1" dirty="0" smtClean="0"/>
              <a:t>Study of the charge dependence of the pion-nucleon coupling constant on the basis of data on low-energy nucleon-nucleon interactions</a:t>
            </a:r>
            <a:r>
              <a:rPr lang="en-GB" sz="1000" dirty="0" smtClean="0"/>
              <a:t>, Phys. Atomic Nuclei 79 (2016) 67-71</a:t>
            </a:r>
          </a:p>
          <a:p>
            <a:r>
              <a:rPr lang="en-GB" sz="1000" dirty="0" smtClean="0"/>
              <a:t>R. Navarro Pérez, J.E. Amaro, E. Ruiz Arriola, </a:t>
            </a:r>
            <a:r>
              <a:rPr lang="en-GB" sz="1000" i="1" dirty="0" smtClean="0"/>
              <a:t>Precise determination of charge dependent pion-nucleon-nucleon coupling constants</a:t>
            </a:r>
            <a:r>
              <a:rPr lang="en-GB" sz="1000" dirty="0" smtClean="0"/>
              <a:t>, Phys. Rev. C 95 (2017) 064001</a:t>
            </a:r>
          </a:p>
          <a:p>
            <a:r>
              <a:rPr lang="en-GB" sz="1000" dirty="0" smtClean="0"/>
              <a:t>E. Matsinos, G. Rasche, </a:t>
            </a:r>
            <a:r>
              <a:rPr lang="en-GB" sz="1000" i="1" dirty="0" smtClean="0"/>
              <a:t>Update of the phase-shift analysis of the low-energy </a:t>
            </a:r>
            <a:r>
              <a:rPr lang="en-GB" sz="1000" i="1" dirty="0" smtClean="0">
                <a:latin typeface="Symbol" pitchFamily="18" charset="2"/>
              </a:rPr>
              <a:t>p</a:t>
            </a:r>
            <a:r>
              <a:rPr lang="en-GB" sz="1000" i="1" dirty="0" smtClean="0"/>
              <a:t>N data</a:t>
            </a:r>
            <a:r>
              <a:rPr lang="en-GB" sz="1000" dirty="0" smtClean="0"/>
              <a:t>, arxiv:1706.05524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1828800" y="25908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4267200" y="21336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4419600" y="32766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4419600" y="35814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4572000" y="22860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4876800" y="20574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5029200" y="28194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5257800" y="33528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6553200" y="22860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6705600" y="30480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6705600" y="36576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438400" y="2167200"/>
            <a:ext cx="1879200" cy="1828800"/>
          </a:xfrm>
          <a:prstGeom prst="ellipse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590800" y="2514600"/>
            <a:ext cx="16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Several determinations, e.g., Nijmegen, SAID, KH, etc.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4992469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“… A recent determination of f</a:t>
            </a:r>
            <a:r>
              <a:rPr lang="en-US" sz="1200" baseline="30000" dirty="0" smtClean="0">
                <a:solidFill>
                  <a:srgbClr val="0070C0"/>
                </a:solidFill>
              </a:rPr>
              <a:t>2</a:t>
            </a:r>
            <a:r>
              <a:rPr lang="en-US" sz="1200" dirty="0" smtClean="0">
                <a:solidFill>
                  <a:srgbClr val="0070C0"/>
                </a:solidFill>
              </a:rPr>
              <a:t> by the Uppsala group from backward np cross sections is shown to be model dependent and inaccurate, and therefore completely uninteresting …”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2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</a:t>
            </a:r>
            <a:r>
              <a:rPr lang="en-GB" i="1" dirty="0" smtClean="0"/>
              <a:t>s-</a:t>
            </a:r>
            <a:r>
              <a:rPr lang="en-GB" dirty="0" smtClean="0"/>
              <a:t> and </a:t>
            </a:r>
            <a:r>
              <a:rPr lang="en-GB" i="1" dirty="0" smtClean="0"/>
              <a:t>p-</a:t>
            </a:r>
            <a:r>
              <a:rPr lang="en-GB" dirty="0" smtClean="0"/>
              <a:t>wave phase shifts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3049"/>
            <a:ext cx="9144000" cy="485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86000" y="1301048"/>
            <a:ext cx="5334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</a:t>
            </a:r>
            <a:r>
              <a:rPr lang="en-GB" b="1" baseline="-25000" dirty="0" smtClean="0"/>
              <a:t>31</a:t>
            </a:r>
            <a:endParaRPr lang="en-GB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1301048"/>
            <a:ext cx="5334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</a:t>
            </a:r>
            <a:r>
              <a:rPr lang="en-GB" b="1" baseline="-25000" dirty="0" smtClean="0"/>
              <a:t>11</a:t>
            </a:r>
            <a:endParaRPr lang="en-GB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2608116"/>
            <a:ext cx="5334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</a:t>
            </a:r>
            <a:r>
              <a:rPr lang="en-GB" b="1" baseline="-25000" dirty="0" smtClean="0"/>
              <a:t>33</a:t>
            </a:r>
            <a:endParaRPr lang="en-GB" b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3815648"/>
            <a:ext cx="5334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</a:t>
            </a:r>
            <a:r>
              <a:rPr lang="en-GB" b="1" baseline="-25000" dirty="0" smtClean="0"/>
              <a:t>31</a:t>
            </a:r>
            <a:endParaRPr lang="en-GB" b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3815648"/>
            <a:ext cx="5334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</a:t>
            </a:r>
            <a:r>
              <a:rPr lang="en-GB" b="1" baseline="-25000" dirty="0" smtClean="0"/>
              <a:t>13</a:t>
            </a:r>
            <a:endParaRPr lang="en-GB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0" y="3815648"/>
            <a:ext cx="5334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</a:t>
            </a:r>
            <a:r>
              <a:rPr lang="en-GB" b="1" baseline="-25000" dirty="0" smtClean="0"/>
              <a:t>11</a:t>
            </a:r>
            <a:endParaRPr lang="en-GB" b="1" baseline="-250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6019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Blue</a:t>
            </a:r>
            <a:r>
              <a:rPr lang="en-GB" b="1" dirty="0" smtClean="0"/>
              <a:t>: tDB</a:t>
            </a:r>
            <a:r>
              <a:rPr lang="en-GB" b="1" baseline="-25000" dirty="0" smtClean="0">
                <a:latin typeface="Symbol" pitchFamily="18" charset="2"/>
              </a:rPr>
              <a:t>+/-</a:t>
            </a:r>
            <a:r>
              <a:rPr lang="en-GB" b="1" dirty="0" smtClean="0">
                <a:cs typeface="Arial" pitchFamily="34" charset="0"/>
              </a:rPr>
              <a:t>, </a:t>
            </a:r>
            <a:r>
              <a:rPr lang="en-GB" b="1" dirty="0" smtClean="0">
                <a:solidFill>
                  <a:srgbClr val="FFFF00"/>
                </a:solidFill>
                <a:cs typeface="Arial" pitchFamily="34" charset="0"/>
              </a:rPr>
              <a:t>Yellow</a:t>
            </a:r>
            <a:r>
              <a:rPr lang="en-GB" b="1" dirty="0" smtClean="0">
                <a:cs typeface="Arial" pitchFamily="34" charset="0"/>
              </a:rPr>
              <a:t>: tDB</a:t>
            </a:r>
            <a:r>
              <a:rPr lang="en-GB" b="1" baseline="-25000" dirty="0" smtClean="0">
                <a:latin typeface="Symbol" pitchFamily="18" charset="2"/>
              </a:rPr>
              <a:t>+/0</a:t>
            </a:r>
            <a:endParaRPr lang="en-GB" b="1" baseline="-25000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4" y="990600"/>
            <a:ext cx="9013846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457200" y="4109720"/>
          <a:ext cx="8305801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543"/>
                <a:gridCol w="1186543"/>
                <a:gridCol w="1186543"/>
                <a:gridCol w="1186543"/>
                <a:gridCol w="1186543"/>
                <a:gridCol w="1186543"/>
                <a:gridCol w="1186543"/>
              </a:tblGrid>
              <a:tr h="29464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</a:t>
                      </a:r>
                      <a:r>
                        <a:rPr lang="en-GB" sz="1200" baseline="-25000" dirty="0" smtClean="0"/>
                        <a:t>0</a:t>
                      </a:r>
                      <a:r>
                        <a:rPr lang="en-GB" sz="1200" dirty="0" smtClean="0"/>
                        <a:t> (m</a:t>
                      </a:r>
                      <a:r>
                        <a:rPr lang="en-GB" sz="1200" baseline="-25000" dirty="0" smtClean="0"/>
                        <a:t>c</a:t>
                      </a:r>
                      <a:r>
                        <a:rPr lang="en-GB" sz="1200" baseline="30000" dirty="0" smtClean="0"/>
                        <a:t>-1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</a:t>
                      </a:r>
                      <a:r>
                        <a:rPr lang="en-GB" sz="1200" baseline="-25000" dirty="0" smtClean="0"/>
                        <a:t>1</a:t>
                      </a:r>
                      <a:r>
                        <a:rPr lang="en-GB" sz="1200" dirty="0" smtClean="0"/>
                        <a:t> (m</a:t>
                      </a:r>
                      <a:r>
                        <a:rPr lang="en-GB" sz="1200" baseline="-25000" dirty="0" smtClean="0"/>
                        <a:t>c</a:t>
                      </a:r>
                      <a:r>
                        <a:rPr lang="en-GB" sz="1200" baseline="30000" dirty="0" smtClean="0"/>
                        <a:t>-1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</a:t>
                      </a:r>
                      <a:r>
                        <a:rPr lang="en-GB" sz="1200" baseline="-25000" dirty="0" smtClean="0"/>
                        <a:t>0</a:t>
                      </a:r>
                      <a:r>
                        <a:rPr lang="en-GB" sz="1200" dirty="0" smtClean="0"/>
                        <a:t> (m</a:t>
                      </a:r>
                      <a:r>
                        <a:rPr lang="en-GB" sz="1200" baseline="-25000" dirty="0" smtClean="0"/>
                        <a:t>c</a:t>
                      </a:r>
                      <a:r>
                        <a:rPr lang="en-GB" sz="1200" baseline="30000" dirty="0" smtClean="0"/>
                        <a:t>-3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c</a:t>
                      </a:r>
                      <a:r>
                        <a:rPr lang="en-GB" sz="1200" baseline="-25000" dirty="0" smtClean="0"/>
                        <a:t>1</a:t>
                      </a:r>
                      <a:r>
                        <a:rPr lang="en-GB" sz="1200" dirty="0" smtClean="0"/>
                        <a:t> (m</a:t>
                      </a:r>
                      <a:r>
                        <a:rPr lang="en-GB" sz="1200" baseline="-25000" dirty="0" smtClean="0"/>
                        <a:t>c</a:t>
                      </a:r>
                      <a:r>
                        <a:rPr lang="en-GB" sz="1200" baseline="30000" dirty="0" smtClean="0"/>
                        <a:t>-3</a:t>
                      </a:r>
                      <a:r>
                        <a:rPr lang="en-GB" sz="12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</a:t>
                      </a:r>
                      <a:r>
                        <a:rPr lang="en-GB" sz="1200" baseline="-25000" dirty="0" smtClean="0"/>
                        <a:t>0</a:t>
                      </a:r>
                      <a:r>
                        <a:rPr lang="en-GB" sz="1200" dirty="0" smtClean="0"/>
                        <a:t> (m</a:t>
                      </a:r>
                      <a:r>
                        <a:rPr lang="en-GB" sz="1200" baseline="-25000" dirty="0" smtClean="0"/>
                        <a:t>c</a:t>
                      </a:r>
                      <a:r>
                        <a:rPr lang="en-GB" sz="1200" baseline="30000" dirty="0" smtClean="0"/>
                        <a:t>-3</a:t>
                      </a:r>
                      <a:r>
                        <a:rPr lang="en-GB" sz="12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</a:t>
                      </a:r>
                      <a:r>
                        <a:rPr lang="en-GB" sz="1200" baseline="-25000" dirty="0" smtClean="0"/>
                        <a:t>1</a:t>
                      </a:r>
                      <a:r>
                        <a:rPr lang="en-GB" sz="1200" dirty="0" smtClean="0"/>
                        <a:t> (m</a:t>
                      </a:r>
                      <a:r>
                        <a:rPr lang="en-GB" sz="1200" baseline="-25000" dirty="0" smtClean="0"/>
                        <a:t>c</a:t>
                      </a:r>
                      <a:r>
                        <a:rPr lang="en-GB" sz="1200" baseline="30000" dirty="0" smtClean="0"/>
                        <a:t>-3</a:t>
                      </a:r>
                      <a:r>
                        <a:rPr lang="en-GB" sz="1200" dirty="0" smtClean="0"/>
                        <a:t>)</a:t>
                      </a:r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Symbol" pitchFamily="18" charset="2"/>
                        </a:rPr>
                        <a:t>s</a:t>
                      </a:r>
                      <a:endParaRPr lang="en-GB" sz="12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0.0710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0.0063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-0.0004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Symbol" pitchFamily="18" charset="2"/>
                        </a:rPr>
                        <a:t>r</a:t>
                      </a:r>
                      <a:endParaRPr lang="en-GB" sz="12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-0.07472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-0.0114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-0.01064</a:t>
                      </a:r>
                      <a:endParaRPr lang="en-GB" sz="1200" dirty="0"/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-0.0097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-0.00072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0.0016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0.1513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-0.1498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-0.00006</a:t>
                      </a:r>
                      <a:endParaRPr lang="en-GB" sz="1200" dirty="0"/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Symbol" pitchFamily="18" charset="2"/>
                        </a:rPr>
                        <a:t>D</a:t>
                      </a:r>
                      <a:r>
                        <a:rPr lang="en-GB" sz="1200" dirty="0" smtClean="0"/>
                        <a:t>(1232)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-0.0594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-0.00195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0.1904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0.0378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-0.0377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-0.05014</a:t>
                      </a:r>
                      <a:endParaRPr lang="en-GB" sz="1200" dirty="0"/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HBRs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0.0003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-0.00032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0.0082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0.0023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-0.00702</a:t>
                      </a:r>
                      <a:endParaRPr lang="en-GB" sz="1200" dirty="0"/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Sum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0.0021(12)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-0.07771(60)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0.2064(24)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0.1755(18)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-0.1856(19)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-0.06786(81)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Simplification at low energy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2122200" y="1078201"/>
            <a:ext cx="180000" cy="1224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Left Brace 8"/>
          <p:cNvSpPr/>
          <p:nvPr/>
        </p:nvSpPr>
        <p:spPr>
          <a:xfrm rot="16200000">
            <a:off x="6003600" y="-1207799"/>
            <a:ext cx="180000" cy="5796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45200" y="1828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</a:t>
            </a:r>
            <a:r>
              <a:rPr lang="en-GB" dirty="0" smtClean="0"/>
              <a:t> wave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00" y="18288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p</a:t>
            </a:r>
            <a:r>
              <a:rPr lang="en-GB" dirty="0" smtClean="0"/>
              <a:t> wave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23622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Isoscalar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09800" y="23622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Isovector</a:t>
            </a:r>
            <a:endParaRPr lang="en-GB" b="1" dirty="0">
              <a:solidFill>
                <a:srgbClr val="00B050"/>
              </a:solidFill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214313" y="2732088"/>
          <a:ext cx="1554162" cy="468312"/>
        </p:xfrm>
        <a:graphic>
          <a:graphicData uri="http://schemas.openxmlformats.org/presentationml/2006/ole">
            <p:oleObj spid="_x0000_s105475" name="Equation" r:id="rId4" imgW="1307880" imgH="393480" progId="Equation.3">
              <p:embed/>
            </p:oleObj>
          </a:graphicData>
        </a:graphic>
      </p:graphicFrame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2216150" y="2743200"/>
          <a:ext cx="1465263" cy="468313"/>
        </p:xfrm>
        <a:graphic>
          <a:graphicData uri="http://schemas.openxmlformats.org/presentationml/2006/ole">
            <p:oleObj spid="_x0000_s105476" name="Equation" r:id="rId5" imgW="1231560" imgH="39348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14400" y="33528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Analysis shows that the aforementioned effects predominantly originate in differences in the </a:t>
            </a:r>
            <a:r>
              <a:rPr lang="en-GB" b="1" dirty="0" smtClean="0">
                <a:solidFill>
                  <a:srgbClr val="00B050"/>
                </a:solidFill>
              </a:rPr>
              <a:t>isovector</a:t>
            </a:r>
            <a:r>
              <a:rPr lang="en-GB" b="1" dirty="0" smtClean="0"/>
              <a:t> part of the </a:t>
            </a:r>
            <a:r>
              <a:rPr lang="en-GB" b="1" dirty="0" smtClean="0">
                <a:latin typeface="Symbol" pitchFamily="18" charset="2"/>
              </a:rPr>
              <a:t>p</a:t>
            </a:r>
            <a:r>
              <a:rPr lang="en-GB" b="1" dirty="0" smtClean="0"/>
              <a:t>N scattering amplitude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3048000" y="4724400"/>
            <a:ext cx="762000" cy="2286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410200" y="5025600"/>
            <a:ext cx="762000" cy="2286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7772400" y="5317200"/>
            <a:ext cx="762000" cy="2286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1566000" y="1066800"/>
            <a:ext cx="304800" cy="381000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301200" y="1066800"/>
            <a:ext cx="304800" cy="381000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6076800" y="1066800"/>
            <a:ext cx="304800" cy="381000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2116800" y="1066800"/>
            <a:ext cx="304800" cy="381000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3886200" y="1066800"/>
            <a:ext cx="304800" cy="381000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6696000" y="1066800"/>
            <a:ext cx="304800" cy="381000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6" grpId="0"/>
      <p:bldP spid="17" grpId="0"/>
      <p:bldP spid="21" grpId="0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Isospin-violating Feynman graphs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398800"/>
            <a:ext cx="8893635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144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Symbol" pitchFamily="18" charset="2"/>
              </a:rPr>
              <a:t>r</a:t>
            </a:r>
            <a:r>
              <a:rPr lang="en-GB" b="1" baseline="30000" dirty="0" smtClean="0"/>
              <a:t>0</a:t>
            </a:r>
            <a:r>
              <a:rPr lang="en-GB" b="1" dirty="0" smtClean="0"/>
              <a:t>-</a:t>
            </a:r>
            <a:r>
              <a:rPr lang="en-GB" b="1" dirty="0" smtClean="0">
                <a:latin typeface="Symbol" pitchFamily="18" charset="2"/>
              </a:rPr>
              <a:t>w</a:t>
            </a:r>
            <a:r>
              <a:rPr lang="en-GB" b="1" dirty="0" smtClean="0"/>
              <a:t> mixing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1828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Symbol" pitchFamily="18" charset="2"/>
              </a:rPr>
              <a:t>h</a:t>
            </a:r>
            <a:r>
              <a:rPr lang="en-GB" b="1" dirty="0" smtClean="0"/>
              <a:t>-</a:t>
            </a:r>
            <a:r>
              <a:rPr lang="en-GB" b="1" dirty="0" smtClean="0">
                <a:latin typeface="Symbol" pitchFamily="18" charset="2"/>
              </a:rPr>
              <a:t>p</a:t>
            </a:r>
            <a:r>
              <a:rPr lang="en-GB" b="1" baseline="30000" dirty="0" smtClean="0"/>
              <a:t>0 </a:t>
            </a:r>
            <a:r>
              <a:rPr lang="en-GB" b="1" dirty="0" smtClean="0"/>
              <a:t>mixing</a:t>
            </a:r>
            <a:endParaRPr lang="en-GB" b="1" dirty="0"/>
          </a:p>
        </p:txBody>
      </p:sp>
      <p:sp>
        <p:nvSpPr>
          <p:cNvPr id="10" name="Rectangle 9"/>
          <p:cNvSpPr/>
          <p:nvPr/>
        </p:nvSpPr>
        <p:spPr>
          <a:xfrm>
            <a:off x="152400" y="1752600"/>
            <a:ext cx="2895600" cy="40386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3124200" y="1752600"/>
            <a:ext cx="5943600" cy="40386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5791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Affects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baseline="30000" dirty="0" smtClean="0">
                <a:solidFill>
                  <a:srgbClr val="FF0000"/>
                </a:solidFill>
              </a:rPr>
              <a:t>±</a:t>
            </a:r>
            <a:r>
              <a:rPr lang="en-GB" dirty="0" smtClean="0">
                <a:solidFill>
                  <a:srgbClr val="FF0000"/>
                </a:solidFill>
              </a:rPr>
              <a:t>p ES reactions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5791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Affects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baseline="30000" dirty="0" smtClean="0">
                <a:solidFill>
                  <a:srgbClr val="FF0000"/>
                </a:solidFill>
                <a:latin typeface="Symbol" pitchFamily="18" charset="2"/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p CX reaction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Splitting of the coupling constants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30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303" y="1295400"/>
            <a:ext cx="596449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7454400" y="2127428"/>
          <a:ext cx="1080000" cy="387172"/>
        </p:xfrm>
        <a:graphic>
          <a:graphicData uri="http://schemas.openxmlformats.org/presentationml/2006/ole">
            <p:oleObj spid="_x0000_s130050" name="Equation" r:id="rId4" imgW="672840" imgH="241200" progId="Equation.3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7454400" y="3962400"/>
          <a:ext cx="1080000" cy="407548"/>
        </p:xfrm>
        <a:graphic>
          <a:graphicData uri="http://schemas.openxmlformats.org/presentationml/2006/ole">
            <p:oleObj spid="_x0000_s130051" name="Equation" r:id="rId5" imgW="672840" imgH="25380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066800" y="5715000"/>
            <a:ext cx="6934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 smtClean="0">
                <a:solidFill>
                  <a:srgbClr val="C00000"/>
                </a:solidFill>
              </a:rPr>
              <a:t>No splitting: J.J. de Swart, M.C.M. Rentmeester, R.G.E. Timmermans, </a:t>
            </a:r>
            <a:r>
              <a:rPr lang="en-GB" sz="1300" b="1" i="1" dirty="0" smtClean="0">
                <a:solidFill>
                  <a:srgbClr val="C00000"/>
                </a:solidFill>
              </a:rPr>
              <a:t>The status of the pion-nucleon coupling constant</a:t>
            </a:r>
            <a:r>
              <a:rPr lang="en-GB" sz="1300" b="1" dirty="0" smtClean="0">
                <a:solidFill>
                  <a:srgbClr val="C00000"/>
                </a:solidFill>
              </a:rPr>
              <a:t>, </a:t>
            </a:r>
            <a:r>
              <a:rPr lang="en-GB" sz="1300" b="1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GB" sz="1300" b="1" dirty="0" smtClean="0">
                <a:solidFill>
                  <a:srgbClr val="C00000"/>
                </a:solidFill>
              </a:rPr>
              <a:t>N Newslett. 13 (1997) 96-107; arxiv:nucl-th/9802084</a:t>
            </a:r>
            <a:endParaRPr lang="en-GB" sz="13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28800" y="50292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splitting in g</a:t>
            </a:r>
            <a:r>
              <a:rPr lang="en-GB" baseline="-25000" dirty="0" smtClean="0">
                <a:latin typeface="Symbol" pitchFamily="18" charset="2"/>
              </a:rPr>
              <a:t>p</a:t>
            </a:r>
            <a:r>
              <a:rPr lang="en-GB" baseline="-25000" dirty="0" smtClean="0"/>
              <a:t>NN</a:t>
            </a:r>
            <a:r>
              <a:rPr lang="en-GB" dirty="0" smtClean="0"/>
              <a:t> has been predicted/extracted in a variety of studies, which generally agree that </a:t>
            </a:r>
            <a:endParaRPr lang="en-GB" dirty="0"/>
          </a:p>
        </p:txBody>
      </p:sp>
      <p:graphicFrame>
        <p:nvGraphicFramePr>
          <p:cNvPr id="130053" name="Object 5"/>
          <p:cNvGraphicFramePr>
            <a:graphicFrameLocks noChangeAspect="1"/>
          </p:cNvGraphicFramePr>
          <p:nvPr/>
        </p:nvGraphicFramePr>
        <p:xfrm>
          <a:off x="6096000" y="5307013"/>
          <a:ext cx="855663" cy="387350"/>
        </p:xfrm>
        <a:graphic>
          <a:graphicData uri="http://schemas.openxmlformats.org/presentationml/2006/ole">
            <p:oleObj spid="_x0000_s130053" name="Equation" r:id="rId6" imgW="53316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When analysed in terms of dependences on quantities relating to the data acquisition, the distribution of the scale factors must not exhibit systematic effects, e.g.,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No significant energy dependence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No significant dependence on the time, place, detector, technique, experimental group, etc., involved in the data acquisition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pic>
        <p:nvPicPr>
          <p:cNvPr id="145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0400" y="925200"/>
            <a:ext cx="6712206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924600"/>
            <a:ext cx="6744577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0400" y="925200"/>
            <a:ext cx="6744578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90600" y="5181600"/>
            <a:ext cx="7467600" cy="7620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7924800" cy="4724400"/>
          </a:xfrm>
          <a:noFill/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Reactions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baseline="30000" dirty="0" smtClean="0">
                <a:latin typeface="Symbol" pitchFamily="18" charset="2"/>
                <a:cs typeface="Times New Roman" pitchFamily="18" charset="0"/>
              </a:rPr>
              <a:t>+</a:t>
            </a:r>
            <a:r>
              <a:rPr lang="en-US" dirty="0" smtClean="0">
                <a:cs typeface="Times New Roman" pitchFamily="18" charset="0"/>
              </a:rPr>
              <a:t>p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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baseline="30000" dirty="0" smtClean="0">
                <a:latin typeface="Symbol" pitchFamily="18" charset="2"/>
                <a:cs typeface="Times New Roman" pitchFamily="18" charset="0"/>
              </a:rPr>
              <a:t>+</a:t>
            </a:r>
            <a:r>
              <a:rPr lang="en-US" dirty="0" smtClean="0">
                <a:cs typeface="Times New Roman" pitchFamily="18" charset="0"/>
              </a:rPr>
              <a:t>p (elastic scattering, ES)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baseline="30000" dirty="0" smtClean="0">
                <a:latin typeface="Symbol" pitchFamily="18" charset="2"/>
                <a:cs typeface="Times New Roman" pitchFamily="18" charset="0"/>
              </a:rPr>
              <a:t>-</a:t>
            </a:r>
            <a:r>
              <a:rPr lang="en-US" dirty="0" smtClean="0">
                <a:cs typeface="Times New Roman" pitchFamily="18" charset="0"/>
              </a:rPr>
              <a:t>p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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baseline="30000" dirty="0" smtClean="0">
                <a:latin typeface="Symbol" pitchFamily="18" charset="2"/>
                <a:cs typeface="Times New Roman" pitchFamily="18" charset="0"/>
              </a:rPr>
              <a:t>-</a:t>
            </a:r>
            <a:r>
              <a:rPr lang="en-US" dirty="0" smtClean="0">
                <a:cs typeface="Times New Roman" pitchFamily="18" charset="0"/>
              </a:rPr>
              <a:t>p (ES)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baseline="30000" dirty="0" smtClean="0">
                <a:latin typeface="Symbol" pitchFamily="18" charset="2"/>
                <a:cs typeface="Times New Roman" pitchFamily="18" charset="0"/>
              </a:rPr>
              <a:t>-</a:t>
            </a:r>
            <a:r>
              <a:rPr lang="en-US" dirty="0" smtClean="0">
                <a:cs typeface="Times New Roman" pitchFamily="18" charset="0"/>
              </a:rPr>
              <a:t>p 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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baseline="30000" dirty="0" smtClean="0">
                <a:latin typeface="Symbol" pitchFamily="18" charset="2"/>
                <a:cs typeface="Times New Roman" pitchFamily="18" charset="0"/>
              </a:rPr>
              <a:t>0</a:t>
            </a:r>
            <a:r>
              <a:rPr lang="en-US" dirty="0" smtClean="0">
                <a:cs typeface="Times New Roman" pitchFamily="18" charset="0"/>
              </a:rPr>
              <a:t>n (charge exchange, CX)</a:t>
            </a:r>
          </a:p>
          <a:p>
            <a:pPr lvl="1">
              <a:buNone/>
            </a:pPr>
            <a:endParaRPr lang="en-US" dirty="0" smtClean="0"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009900"/>
                </a:solidFill>
                <a:cs typeface="Times New Roman" pitchFamily="18" charset="0"/>
              </a:rPr>
              <a:t>Observables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Differential cross section (DCS)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Analysing power (AP)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Partial-total/total cross section (PTCS/TCS)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cs typeface="Times New Roman" pitchFamily="18" charset="0"/>
              </a:rPr>
              <a:t>Measurements of the strong shift and width of pionic hydrogen/deuterium</a:t>
            </a:r>
            <a:r>
              <a:rPr lang="en-US" dirty="0" smtClean="0">
                <a:cs typeface="Times New Roman" pitchFamily="18" charset="0"/>
                <a:sym typeface="Symbol" pitchFamily="18" charset="2"/>
              </a:rPr>
              <a:t> 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dirty="0" smtClean="0">
                <a:cs typeface="Times New Roman" pitchFamily="18" charset="0"/>
              </a:rPr>
              <a:t>N scattering lengths</a:t>
            </a:r>
          </a:p>
          <a:p>
            <a:pPr eaLnBrk="1" hangingPunct="1"/>
            <a:endParaRPr lang="en-US" dirty="0" smtClean="0"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Low-energy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dirty="0" smtClean="0">
                <a:cs typeface="Times New Roman" pitchFamily="18" charset="0"/>
              </a:rPr>
              <a:t>N reactions and observables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8197334" y="537793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PSI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0400" y="925200"/>
            <a:ext cx="6734831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0400" y="925200"/>
            <a:ext cx="6744578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0400" y="925200"/>
            <a:ext cx="6744578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analysis of the scale factors of the joint fits of the </a:t>
            </a:r>
            <a:r>
              <a:rPr lang="en-GB" dirty="0" smtClean="0"/>
              <a:t>hadronic </a:t>
            </a:r>
            <a:r>
              <a:rPr lang="en-US" dirty="0" smtClean="0"/>
              <a:t>model to the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/>
              <a:t>p and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/>
              <a:t>p CX measurements reveals that the overall tendency of the modelling is to generate </a:t>
            </a:r>
            <a:r>
              <a:rPr lang="en-US" b="1" dirty="0" smtClean="0"/>
              <a:t>overestimated</a:t>
            </a:r>
            <a:r>
              <a:rPr lang="en-US" dirty="0" smtClean="0"/>
              <a:t> fitted DCSs for the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/>
              <a:t>p reaction and </a:t>
            </a:r>
            <a:r>
              <a:rPr lang="en-US" b="1" dirty="0" smtClean="0"/>
              <a:t>underestimated</a:t>
            </a:r>
            <a:r>
              <a:rPr lang="en-US" dirty="0" smtClean="0"/>
              <a:t> ones for the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/>
              <a:t>p CX reaction at low energy</a:t>
            </a:r>
          </a:p>
          <a:p>
            <a:r>
              <a:rPr lang="en-US" dirty="0" smtClean="0"/>
              <a:t>There is a difficulty to account for the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/>
              <a:t>p CX DB in an isospin-invariant framework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of the scale factors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Reproduction of the </a:t>
            </a:r>
            <a:r>
              <a:rPr lang="en-GB" sz="3600" dirty="0" smtClean="0">
                <a:latin typeface="Symbol" pitchFamily="18" charset="2"/>
              </a:rPr>
              <a:t>p</a:t>
            </a:r>
            <a:r>
              <a:rPr lang="en-GB" sz="3600" baseline="30000" dirty="0" smtClean="0">
                <a:latin typeface="Symbol" pitchFamily="18" charset="2"/>
              </a:rPr>
              <a:t>-</a:t>
            </a:r>
            <a:r>
              <a:rPr lang="en-GB" sz="3600" dirty="0" smtClean="0"/>
              <a:t>p CX measurements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000" y="925200"/>
            <a:ext cx="675000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Analysis of the scale factors of WI08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000" y="925200"/>
            <a:ext cx="678240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16200000">
            <a:off x="-2649378" y="3411378"/>
            <a:ext cx="5791200" cy="49244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E. Matsinos, G. Rasche, </a:t>
            </a:r>
            <a:r>
              <a:rPr lang="en-US" sz="1300" i="1" dirty="0" smtClean="0"/>
              <a:t>Systematic effects in the low-energy behavior of the current SAID solution for the pion-nucleon system</a:t>
            </a:r>
            <a:r>
              <a:rPr lang="en-US" sz="1300" dirty="0" smtClean="0"/>
              <a:t>, Int. J. Mod. Phys. E 26 (2017) 1750002</a:t>
            </a:r>
            <a:endParaRPr lang="en-GB" sz="13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Analysis of the scale factors of WI08</a:t>
            </a:r>
            <a:endParaRPr lang="en-GB" dirty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000" y="925200"/>
            <a:ext cx="678240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 rot="16200000">
            <a:off x="-2649378" y="3411378"/>
            <a:ext cx="5791200" cy="49244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E. Matsinos, G. Rasche, </a:t>
            </a:r>
            <a:r>
              <a:rPr lang="en-US" sz="1300" i="1" dirty="0" smtClean="0"/>
              <a:t>Systematic effects in the low-energy behavior of the current SAID solution for the pion-nucleon system</a:t>
            </a:r>
            <a:r>
              <a:rPr lang="en-US" sz="1300" dirty="0" smtClean="0"/>
              <a:t>, Int. J. Mod. Phys. E 26 (2017) 1750002</a:t>
            </a:r>
            <a:endParaRPr lang="en-GB" sz="13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Analysis of the scale factors of WI08</a:t>
            </a:r>
            <a:endParaRPr lang="en-GB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000" y="925200"/>
            <a:ext cx="678240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 rot="16200000">
            <a:off x="-2649378" y="3411378"/>
            <a:ext cx="5791200" cy="49244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E. Matsinos, G. Rasche, </a:t>
            </a:r>
            <a:r>
              <a:rPr lang="en-US" sz="1300" i="1" dirty="0" smtClean="0"/>
              <a:t>Systematic effects in the low-energy behavior of the current SAID solution for the pion-nucleon system</a:t>
            </a:r>
            <a:r>
              <a:rPr lang="en-US" sz="1300" dirty="0" smtClean="0"/>
              <a:t>, Int. J. Mod. Phys. E 26 (2017) 1750002</a:t>
            </a:r>
            <a:endParaRPr lang="en-GB" sz="13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Analysis of the scale factors of WI08</a:t>
            </a:r>
            <a:endParaRPr lang="en-GB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000" y="925200"/>
            <a:ext cx="678240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 rot="16200000">
            <a:off x="-2649378" y="3411378"/>
            <a:ext cx="5791200" cy="49244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E. Matsinos, G. Rasche, </a:t>
            </a:r>
            <a:r>
              <a:rPr lang="en-US" sz="1300" i="1" dirty="0" smtClean="0"/>
              <a:t>Systematic effects in the low-energy behavior of the current SAID solution for the pion-nucleon system</a:t>
            </a:r>
            <a:r>
              <a:rPr lang="en-US" sz="1300" dirty="0" smtClean="0"/>
              <a:t>, Int. J. Mod. Phys. E 26 (2017) 1750002</a:t>
            </a:r>
            <a:endParaRPr lang="en-GB" sz="13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700" dirty="0" smtClean="0"/>
              <a:t>How may the discrepancies be explained?</a:t>
            </a:r>
            <a:endParaRPr lang="en-GB" sz="3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>
            <a:off x="2667000" y="1902493"/>
            <a:ext cx="3733800" cy="342900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12680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Good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533149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28800" y="5331493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Cheap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0" y="9906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absolute normalisation of the bulk of the low-energy data is reliable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179093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residual EM effects are small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5181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Isospin invariance is fulfilled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9906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Do scattered pions evade detection?</a:t>
            </a:r>
          </a:p>
          <a:p>
            <a:r>
              <a:rPr lang="en-GB" sz="1400" b="1" dirty="0" smtClean="0">
                <a:solidFill>
                  <a:srgbClr val="0070C0"/>
                </a:solidFill>
              </a:rPr>
              <a:t>Erroneous absolute normalisation?</a:t>
            </a:r>
          </a:p>
          <a:p>
            <a:r>
              <a:rPr lang="en-GB" sz="1400" b="1" dirty="0" smtClean="0">
                <a:solidFill>
                  <a:srgbClr val="0070C0"/>
                </a:solidFill>
              </a:rPr>
              <a:t>Underestimated normalisation uncertainties?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5864893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New assessment of EM effects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81800" y="5636293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Physics-wise, the most interesting possibility!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8" name="Picture 17" descr="BrackNormalisationUncertainti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92806" y="1134000"/>
            <a:ext cx="2722594" cy="1800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6000" y="1981200"/>
            <a:ext cx="2819400" cy="1077218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DCS/AP data sets with </a:t>
            </a:r>
            <a:r>
              <a:rPr lang="en-GB" sz="1600" b="1" dirty="0" smtClean="0">
                <a:latin typeface="Symbol" pitchFamily="18" charset="2"/>
              </a:rPr>
              <a:t>D</a:t>
            </a:r>
            <a:r>
              <a:rPr lang="en-GB" sz="1600" b="1" dirty="0" smtClean="0"/>
              <a:t>z</a:t>
            </a:r>
            <a:r>
              <a:rPr lang="en-GB" sz="1600" b="1" baseline="-25000" dirty="0" smtClean="0"/>
              <a:t>j</a:t>
            </a:r>
            <a:r>
              <a:rPr lang="en-GB" sz="1600" b="1" dirty="0" smtClean="0"/>
              <a:t>&lt;3%</a:t>
            </a:r>
          </a:p>
          <a:p>
            <a:pPr algn="ctr"/>
            <a:r>
              <a:rPr lang="en-GB" sz="1600" b="1" dirty="0" smtClean="0">
                <a:latin typeface="Symbol" pitchFamily="18" charset="2"/>
              </a:rPr>
              <a:t>p</a:t>
            </a:r>
            <a:r>
              <a:rPr lang="en-GB" sz="1600" b="1" baseline="30000" dirty="0" smtClean="0">
                <a:latin typeface="Symbol" pitchFamily="18" charset="2"/>
              </a:rPr>
              <a:t>+</a:t>
            </a:r>
            <a:r>
              <a:rPr lang="en-GB" sz="1600" b="1" dirty="0" smtClean="0"/>
              <a:t> p: 15/45 (33.3%)</a:t>
            </a:r>
          </a:p>
          <a:p>
            <a:pPr algn="ctr"/>
            <a:r>
              <a:rPr lang="en-GB" sz="1600" b="1" dirty="0" smtClean="0">
                <a:latin typeface="Symbol" pitchFamily="18" charset="2"/>
              </a:rPr>
              <a:t>p</a:t>
            </a:r>
            <a:r>
              <a:rPr lang="en-GB" sz="1600" b="1" baseline="30000" dirty="0" smtClean="0">
                <a:latin typeface="Symbol" pitchFamily="18" charset="2"/>
              </a:rPr>
              <a:t>-</a:t>
            </a:r>
            <a:r>
              <a:rPr lang="en-GB" sz="1600" b="1" dirty="0" smtClean="0"/>
              <a:t> p ES: 10/51 (19.6%)</a:t>
            </a:r>
          </a:p>
          <a:p>
            <a:pPr algn="ctr"/>
            <a:r>
              <a:rPr lang="en-GB" sz="1600" b="1" dirty="0" smtClean="0">
                <a:latin typeface="Symbol" pitchFamily="18" charset="2"/>
              </a:rPr>
              <a:t>p</a:t>
            </a:r>
            <a:r>
              <a:rPr lang="en-GB" sz="1600" b="1" baseline="30000" dirty="0" smtClean="0">
                <a:latin typeface="Symbol" pitchFamily="18" charset="2"/>
              </a:rPr>
              <a:t>-</a:t>
            </a:r>
            <a:r>
              <a:rPr lang="en-GB" sz="1600" b="1" dirty="0" smtClean="0"/>
              <a:t> p CX: 5/38 (13.2%)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  <p:bldP spid="12" grpId="0"/>
      <p:bldP spid="13" grpId="0"/>
      <p:bldP spid="14" grpId="0"/>
      <p:bldP spid="15" grpId="0"/>
      <p:bldP spid="16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143000"/>
            <a:ext cx="3739002" cy="52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Meson-factory low-energy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N measurements</a:t>
            </a:r>
            <a:endParaRPr lang="en-GB" dirty="0"/>
          </a:p>
        </p:txBody>
      </p:sp>
      <p:pic>
        <p:nvPicPr>
          <p:cNvPr id="9" name="Picture 8" descr="PS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1295400"/>
            <a:ext cx="3386960" cy="5040000"/>
          </a:xfrm>
          <a:prstGeom prst="rect">
            <a:avLst/>
          </a:prstGeom>
        </p:spPr>
      </p:pic>
      <p:pic>
        <p:nvPicPr>
          <p:cNvPr id="10" name="Picture 9" descr="TRIUMF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295400"/>
            <a:ext cx="6287010" cy="5040000"/>
          </a:xfrm>
          <a:prstGeom prst="rect">
            <a:avLst/>
          </a:prstGeom>
        </p:spPr>
      </p:pic>
      <p:pic>
        <p:nvPicPr>
          <p:cNvPr id="11" name="Picture 10" descr="Meson factories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600" y="2162175"/>
            <a:ext cx="5495925" cy="36290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4600" y="11430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smtClean="0"/>
              <a:t>Los Alamos Meson Physics Facility</a:t>
            </a:r>
            <a:endParaRPr lang="en-GB" sz="1200" b="1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 descr="Measurements at PSI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3200" y="1962000"/>
            <a:ext cx="5495925" cy="38290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53000" y="21452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Measurements @ PSI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At</a:t>
            </a:r>
            <a:r>
              <a:rPr lang="en-GB" sz="3300" dirty="0" smtClean="0"/>
              <a:t> the end of the day, what has been learnt?</a:t>
            </a:r>
            <a:endParaRPr lang="en-GB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4876800"/>
          </a:xfrm>
        </p:spPr>
        <p:txBody>
          <a:bodyPr>
            <a:noAutofit/>
          </a:bodyPr>
          <a:lstStyle/>
          <a:p>
            <a:r>
              <a:rPr lang="en-US" sz="1700" dirty="0" smtClean="0"/>
              <a:t>The analyses</a:t>
            </a:r>
          </a:p>
          <a:p>
            <a:pPr lvl="1">
              <a:buFont typeface="Courier New" pitchFamily="49" charset="0"/>
              <a:buChar char="o"/>
            </a:pPr>
            <a:r>
              <a:rPr lang="en-US" sz="1700" dirty="0" smtClean="0"/>
              <a:t>of the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Symbol" pitchFamily="18" charset="2"/>
              </a:rPr>
              <a:t>+</a:t>
            </a:r>
            <a:r>
              <a:rPr lang="en-US" sz="1700" dirty="0" smtClean="0"/>
              <a:t>p and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Symbol" pitchFamily="18" charset="2"/>
              </a:rPr>
              <a:t>-</a:t>
            </a:r>
            <a:r>
              <a:rPr lang="en-US" sz="1700" dirty="0" smtClean="0"/>
              <a:t>p ES measurements, and</a:t>
            </a:r>
          </a:p>
          <a:p>
            <a:pPr lvl="1">
              <a:buFont typeface="Courier New" pitchFamily="49" charset="0"/>
              <a:buChar char="o"/>
            </a:pPr>
            <a:r>
              <a:rPr lang="en-US" sz="1700" dirty="0" smtClean="0"/>
              <a:t>of the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Symbol" pitchFamily="18" charset="2"/>
              </a:rPr>
              <a:t>+</a:t>
            </a:r>
            <a:r>
              <a:rPr lang="en-US" sz="1700" dirty="0" smtClean="0"/>
              <a:t>p and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Symbol" pitchFamily="18" charset="2"/>
              </a:rPr>
              <a:t>-</a:t>
            </a:r>
            <a:r>
              <a:rPr lang="en-US" sz="1700" dirty="0" smtClean="0"/>
              <a:t>p CX measurements</a:t>
            </a:r>
          </a:p>
          <a:p>
            <a:pPr>
              <a:buNone/>
            </a:pPr>
            <a:r>
              <a:rPr lang="en-US" sz="1700" dirty="0" smtClean="0"/>
              <a:t>	yield </a:t>
            </a:r>
            <a:r>
              <a:rPr lang="en-US" sz="1700" b="1" dirty="0" smtClean="0"/>
              <a:t>different results</a:t>
            </a:r>
            <a:r>
              <a:rPr lang="en-US" sz="1700" dirty="0" smtClean="0"/>
              <a:t> for the model parameters and for the phase shifts</a:t>
            </a:r>
          </a:p>
          <a:p>
            <a:r>
              <a:rPr lang="en-US" sz="1700" dirty="0" smtClean="0"/>
              <a:t>Differences in the </a:t>
            </a:r>
            <a:r>
              <a:rPr lang="en-US" sz="1700" b="1" dirty="0" smtClean="0"/>
              <a:t>isovector</a:t>
            </a:r>
            <a:r>
              <a:rPr lang="en-US" sz="1700" dirty="0" smtClean="0"/>
              <a:t> part of the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dirty="0" smtClean="0"/>
              <a:t>N scattering amplitude</a:t>
            </a:r>
          </a:p>
          <a:p>
            <a:r>
              <a:rPr lang="en-US" sz="1700" dirty="0" smtClean="0"/>
              <a:t>The reproduction of the absolute normalisation of the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Symbol" pitchFamily="18" charset="2"/>
              </a:rPr>
              <a:t>-</a:t>
            </a:r>
            <a:r>
              <a:rPr lang="en-US" sz="1700" dirty="0" smtClean="0"/>
              <a:t>p CX data sets on the basis of the results obtained from the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Calibri"/>
              </a:rPr>
              <a:t>±</a:t>
            </a:r>
            <a:r>
              <a:rPr lang="en-US" sz="1700" dirty="0" smtClean="0"/>
              <a:t>p ES measurements (via the use of the triangle identity) is poor</a:t>
            </a:r>
          </a:p>
          <a:p>
            <a:r>
              <a:rPr lang="en-US" sz="1700" dirty="0" smtClean="0"/>
              <a:t>There is a general difficulty to accommodate the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Symbol" pitchFamily="18" charset="2"/>
              </a:rPr>
              <a:t>-</a:t>
            </a:r>
            <a:r>
              <a:rPr lang="en-US" sz="1700" dirty="0" smtClean="0"/>
              <a:t>p CX measurements into a joint analysis</a:t>
            </a:r>
          </a:p>
          <a:p>
            <a:r>
              <a:rPr lang="en-US" sz="1700" dirty="0" smtClean="0"/>
              <a:t>When forcing the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baseline="30000" dirty="0" smtClean="0">
                <a:latin typeface="Symbol" pitchFamily="18" charset="2"/>
              </a:rPr>
              <a:t>-</a:t>
            </a:r>
            <a:r>
              <a:rPr lang="en-US" sz="1700" dirty="0" smtClean="0"/>
              <a:t>p CX measurements into a joint analysis, effects are observed in the overall quality of the fits, as well as in the resulting scale factors of the experiments; similar effects have been observed in the output of the current SAID solution (WI08)</a:t>
            </a:r>
          </a:p>
          <a:p>
            <a:r>
              <a:rPr lang="en-US" sz="1700" dirty="0" smtClean="0"/>
              <a:t>The departure from the triangle identity at low energy may be due to</a:t>
            </a:r>
          </a:p>
          <a:p>
            <a:pPr lvl="1">
              <a:buFont typeface="Courier New" pitchFamily="49" charset="0"/>
              <a:buChar char="o"/>
            </a:pPr>
            <a:r>
              <a:rPr lang="en-US" sz="1700" u="sng" dirty="0" smtClean="0"/>
              <a:t>experimental discrepancies</a:t>
            </a:r>
            <a:r>
              <a:rPr lang="en-US" sz="1700" dirty="0" smtClean="0"/>
              <a:t> (e.g., incorrectness of the absolute normalisation of the bulk of the meson-factory low-energy </a:t>
            </a:r>
            <a:r>
              <a:rPr lang="en-US" sz="1700" dirty="0" smtClean="0">
                <a:latin typeface="Symbol" pitchFamily="18" charset="2"/>
              </a:rPr>
              <a:t>p</a:t>
            </a:r>
            <a:r>
              <a:rPr lang="en-US" sz="1700" dirty="0" smtClean="0"/>
              <a:t>N measurements),</a:t>
            </a:r>
          </a:p>
          <a:p>
            <a:pPr lvl="1">
              <a:buFont typeface="Courier New" pitchFamily="49" charset="0"/>
              <a:buChar char="o"/>
            </a:pPr>
            <a:r>
              <a:rPr lang="en-US" sz="1700" u="sng" dirty="0" smtClean="0"/>
              <a:t>sizeable residual EM effects</a:t>
            </a:r>
            <a:r>
              <a:rPr lang="en-US" sz="1700" dirty="0" smtClean="0"/>
              <a:t> (e.g., use of the hadronic masses), or</a:t>
            </a:r>
          </a:p>
          <a:p>
            <a:pPr lvl="1">
              <a:buFont typeface="Courier New" pitchFamily="49" charset="0"/>
              <a:buChar char="o"/>
            </a:pPr>
            <a:r>
              <a:rPr lang="en-US" sz="1700" u="sng" dirty="0" smtClean="0"/>
              <a:t>violation of isospin invariance</a:t>
            </a:r>
            <a:endParaRPr lang="en-GB" sz="1700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5943600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E. Matsinos, G. Rasche, </a:t>
            </a:r>
            <a:r>
              <a:rPr lang="en-US" sz="1200" i="1" dirty="0" smtClean="0"/>
              <a:t>Update of the phase-shift analysis of the low-energy </a:t>
            </a:r>
            <a:r>
              <a:rPr lang="en-US" sz="1200" i="1" dirty="0" smtClean="0">
                <a:latin typeface="Symbol" pitchFamily="18" charset="2"/>
              </a:rPr>
              <a:t>p</a:t>
            </a:r>
            <a:r>
              <a:rPr lang="en-US" sz="1200" i="1" dirty="0" smtClean="0"/>
              <a:t>N data</a:t>
            </a:r>
            <a:r>
              <a:rPr lang="en-US" sz="1200" dirty="0" smtClean="0"/>
              <a:t>, arxiv:1706.05524</a:t>
            </a:r>
            <a:endParaRPr lang="en-GB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collaborators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2971800" cy="2971800"/>
          </a:xfrm>
        </p:spPr>
        <p:txBody>
          <a:bodyPr>
            <a:noAutofit/>
          </a:bodyPr>
          <a:lstStyle/>
          <a:p>
            <a:r>
              <a:rPr lang="en-GB" sz="1800" dirty="0" smtClean="0"/>
              <a:t>Boris L. Birbrair</a:t>
            </a:r>
          </a:p>
          <a:p>
            <a:r>
              <a:rPr lang="en-GB" sz="1800" dirty="0" smtClean="0"/>
              <a:t>Nadia Fettes</a:t>
            </a:r>
          </a:p>
          <a:p>
            <a:r>
              <a:rPr lang="en-GB" sz="1800" dirty="0" smtClean="0"/>
              <a:t>Agim Gashi</a:t>
            </a:r>
          </a:p>
          <a:p>
            <a:r>
              <a:rPr lang="en-GB" sz="1800" dirty="0" smtClean="0"/>
              <a:t>Pieter F.A. Goudsmit</a:t>
            </a:r>
          </a:p>
          <a:p>
            <a:r>
              <a:rPr lang="en-GB" sz="1800" dirty="0" smtClean="0"/>
              <a:t>Anatoli B. Gridnev</a:t>
            </a:r>
          </a:p>
          <a:p>
            <a:r>
              <a:rPr lang="en-GB" sz="1800" dirty="0" smtClean="0"/>
              <a:t>Hans-J</a:t>
            </a:r>
            <a:r>
              <a:rPr lang="en-GB" sz="1800" dirty="0" smtClean="0">
                <a:cs typeface="Arial"/>
              </a:rPr>
              <a:t>örg</a:t>
            </a:r>
            <a:r>
              <a:rPr lang="en-GB" sz="1800" dirty="0" smtClean="0"/>
              <a:t> Leisi</a:t>
            </a:r>
          </a:p>
          <a:p>
            <a:r>
              <a:rPr lang="en-GB" sz="1800" dirty="0" smtClean="0"/>
              <a:t>Geoffrey C. Oades</a:t>
            </a:r>
          </a:p>
          <a:p>
            <a:r>
              <a:rPr lang="en-GB" sz="1800" dirty="0" smtClean="0"/>
              <a:t>Günther Rasche</a:t>
            </a:r>
          </a:p>
          <a:p>
            <a:r>
              <a:rPr lang="en-GB" sz="1800" dirty="0" smtClean="0"/>
              <a:t>William S. Woolcock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6521" y="914400"/>
            <a:ext cx="4549279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962400" y="3733800"/>
            <a:ext cx="411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Left to right: H.J. Leisi, B.L. Birbrair, and A.B. Gridnev; Saint Petersburg, 1990</a:t>
            </a:r>
            <a:endParaRPr lang="en-GB" sz="1000" dirty="0"/>
          </a:p>
        </p:txBody>
      </p:sp>
      <p:pic>
        <p:nvPicPr>
          <p:cNvPr id="9" name="Picture 8" descr="IMG_21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5800" y="3936000"/>
            <a:ext cx="3240000" cy="216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15000" y="604080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G. Rasche; Schinznach Dorf, 2010</a:t>
            </a:r>
            <a:endParaRPr lang="en-GB" sz="1000" dirty="0"/>
          </a:p>
        </p:txBody>
      </p:sp>
      <p:pic>
        <p:nvPicPr>
          <p:cNvPr id="11" name="Picture 10" descr="IMG_21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3934800"/>
            <a:ext cx="3240000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09800" y="6040800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P.F.A. Goudsmit; Schinznach Dorf, 2010</a:t>
            </a:r>
            <a:endParaRPr lang="en-GB" sz="10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151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244" y="1143000"/>
            <a:ext cx="8818174" cy="45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508" y="412200"/>
            <a:ext cx="7119892" cy="5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2744450"/>
            <a:ext cx="297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rgbClr val="FFC000"/>
                </a:solidFill>
              </a:rPr>
              <a:t>On the </a:t>
            </a:r>
            <a:r>
              <a:rPr lang="en-GB" sz="4400" dirty="0" smtClean="0">
                <a:solidFill>
                  <a:srgbClr val="FFC000"/>
                </a:solidFill>
                <a:latin typeface="Symbol" pitchFamily="18" charset="2"/>
              </a:rPr>
              <a:t>p</a:t>
            </a:r>
            <a:r>
              <a:rPr lang="en-GB" sz="4400" dirty="0" smtClean="0">
                <a:solidFill>
                  <a:srgbClr val="FFC000"/>
                </a:solidFill>
              </a:rPr>
              <a:t>N </a:t>
            </a:r>
            <a:r>
              <a:rPr lang="en-GB" sz="4400" dirty="0" smtClean="0">
                <a:solidFill>
                  <a:srgbClr val="FFC000"/>
                </a:solidFill>
                <a:latin typeface="Symbol" pitchFamily="18" charset="2"/>
              </a:rPr>
              <a:t>s/S</a:t>
            </a:r>
            <a:r>
              <a:rPr lang="en-GB" sz="4400" dirty="0" smtClean="0">
                <a:solidFill>
                  <a:srgbClr val="FFC000"/>
                </a:solidFill>
              </a:rPr>
              <a:t> terms</a:t>
            </a:r>
            <a:endParaRPr lang="en-GB" sz="4400" dirty="0">
              <a:solidFill>
                <a:srgbClr val="FFC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Kinematics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93800" y="1066800"/>
          <a:ext cx="1160000" cy="360000"/>
        </p:xfrm>
        <a:graphic>
          <a:graphicData uri="http://schemas.openxmlformats.org/presentationml/2006/ole">
            <p:oleObj spid="_x0000_s74754" name="Equation" r:id="rId3" imgW="736560" imgH="228600" progId="Equation.3">
              <p:embed/>
            </p:oleObj>
          </a:graphicData>
        </a:graphic>
      </p:graphicFrame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2493800" y="1371600"/>
          <a:ext cx="1240000" cy="360000"/>
        </p:xfrm>
        <a:graphic>
          <a:graphicData uri="http://schemas.openxmlformats.org/presentationml/2006/ole">
            <p:oleObj spid="_x0000_s74755" name="Equation" r:id="rId4" imgW="787320" imgH="228600" progId="Equation.3">
              <p:embed/>
            </p:oleObj>
          </a:graphicData>
        </a:graphic>
      </p:graphicFrame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2553000" y="1676400"/>
          <a:ext cx="1160000" cy="360000"/>
        </p:xfrm>
        <a:graphic>
          <a:graphicData uri="http://schemas.openxmlformats.org/presentationml/2006/ole">
            <p:oleObj spid="_x0000_s74756" name="Equation" r:id="rId5" imgW="736560" imgH="228600" progId="Equation.3">
              <p:embed/>
            </p:oleObj>
          </a:graphicData>
        </a:graphic>
      </p:graphicFrame>
      <p:graphicFrame>
        <p:nvGraphicFramePr>
          <p:cNvPr id="74757" name="Object 5"/>
          <p:cNvGraphicFramePr>
            <a:graphicFrameLocks noChangeAspect="1"/>
          </p:cNvGraphicFramePr>
          <p:nvPr/>
        </p:nvGraphicFramePr>
        <p:xfrm>
          <a:off x="6553200" y="1392238"/>
          <a:ext cx="2251075" cy="360362"/>
        </p:xfrm>
        <a:graphic>
          <a:graphicData uri="http://schemas.openxmlformats.org/presentationml/2006/ole">
            <p:oleObj spid="_x0000_s74757" name="Equation" r:id="rId6" imgW="1587240" imgH="2538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" y="1371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Mandelstam variables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21336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amplitudes depend on two variables which may be chosen at will; one of the standard choices is to use </a:t>
            </a:r>
            <a:r>
              <a:rPr lang="en-GB" dirty="0" smtClean="0">
                <a:latin typeface="Symbol" pitchFamily="18" charset="2"/>
              </a:rPr>
              <a:t>n</a:t>
            </a:r>
            <a:r>
              <a:rPr lang="en-GB" dirty="0" smtClean="0"/>
              <a:t> and t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8053387" y="2209800"/>
          <a:ext cx="778603" cy="539750"/>
        </p:xfrm>
        <a:graphic>
          <a:graphicData uri="http://schemas.openxmlformats.org/presentationml/2006/ole">
            <p:oleObj spid="_x0000_s74758" name="Equation" r:id="rId7" imgW="583920" imgH="4442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52400" y="30480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condition for scattering</a:t>
            </a:r>
            <a:endParaRPr lang="en-GB" dirty="0"/>
          </a:p>
        </p:txBody>
      </p:sp>
      <p:pic>
        <p:nvPicPr>
          <p:cNvPr id="7475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33800" y="2895600"/>
            <a:ext cx="5138182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152400" y="4507468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Second condition for scattering</a:t>
            </a:r>
            <a:endParaRPr lang="en-GB" dirty="0"/>
          </a:p>
        </p:txBody>
      </p:sp>
      <p:pic>
        <p:nvPicPr>
          <p:cNvPr id="7476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33800" y="3962400"/>
            <a:ext cx="3986159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61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16779" y="5479800"/>
            <a:ext cx="2836421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3276600" y="556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or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733800" y="5486400"/>
            <a:ext cx="2362200" cy="533400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362200" y="5943600"/>
            <a:ext cx="12954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57200" y="5751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‘Kibble function’</a:t>
            </a:r>
            <a:endParaRPr lang="en-GB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6" grpId="1"/>
      <p:bldP spid="19" grpId="0"/>
      <p:bldP spid="20" grpId="0" animBg="1"/>
      <p:bldP spid="3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Kinematics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8" name="Picture 7" descr="Mandelstam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848400"/>
            <a:ext cx="7006829" cy="54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2877234" y="2953434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E. Matsinos, G. Rasche, </a:t>
            </a:r>
            <a:r>
              <a:rPr lang="en-US" i="1" dirty="0" smtClean="0"/>
              <a:t>Aspects of the ETH model of the pion-nucleon interaction</a:t>
            </a:r>
            <a:r>
              <a:rPr lang="en-US" dirty="0" smtClean="0"/>
              <a:t>, Nucl. Phys. A 927 (2014) 147-194</a:t>
            </a:r>
            <a:endParaRPr lang="en-GB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</a:t>
            </a:r>
            <a:r>
              <a:rPr lang="en-GB" dirty="0" smtClean="0">
                <a:latin typeface="Symbol" pitchFamily="18" charset="2"/>
              </a:rPr>
              <a:t>s/S</a:t>
            </a:r>
            <a:r>
              <a:rPr lang="en-GB" dirty="0" smtClean="0"/>
              <a:t> terms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743200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J.M. Alarcón, J. Martin Camalich, J.A. Oller, </a:t>
            </a:r>
            <a:r>
              <a:rPr lang="en-US" sz="2000" i="1" dirty="0" smtClean="0"/>
              <a:t>Chiral representation of the </a:t>
            </a:r>
            <a:r>
              <a:rPr lang="en-GB" sz="2000" i="1" dirty="0" smtClean="0">
                <a:latin typeface="Symbol" pitchFamily="18" charset="2"/>
              </a:rPr>
              <a:t>p</a:t>
            </a:r>
            <a:r>
              <a:rPr lang="en-US" sz="2000" i="1" dirty="0" smtClean="0"/>
              <a:t>N scattering amplitude and the pion-nucleon sigma term</a:t>
            </a:r>
            <a:r>
              <a:rPr lang="en-US" sz="2000" dirty="0" smtClean="0"/>
              <a:t>, Phys. Rev. D 85 (2012) 051503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M. Hoferichter, J. Ruiz de Elvira, B. Kubis, Ulf-G. Meißner, </a:t>
            </a:r>
            <a:r>
              <a:rPr lang="en-GB" sz="2000" i="1" dirty="0" smtClean="0"/>
              <a:t>Precision determination of the pion-nucleon </a:t>
            </a:r>
            <a:r>
              <a:rPr lang="en-GB" sz="2000" i="1" dirty="0" smtClean="0">
                <a:latin typeface="Symbol" pitchFamily="18" charset="2"/>
              </a:rPr>
              <a:t>s</a:t>
            </a:r>
            <a:r>
              <a:rPr lang="en-GB" sz="2000" i="1" dirty="0" smtClean="0"/>
              <a:t>-term from Roy-Steiner equations</a:t>
            </a:r>
            <a:r>
              <a:rPr lang="en-GB" sz="2000" dirty="0" smtClean="0"/>
              <a:t>, Phys. Rev. Lett. 115 (2015) 092301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J. Ruiz de Elvira, M. Hoferichter, B. Kubis, Ulf-G. Meißner, </a:t>
            </a:r>
            <a:r>
              <a:rPr lang="en-GB" sz="2000" i="1" dirty="0" smtClean="0"/>
              <a:t>Extracting the sigma-term from low-energy pion-nucleon scattering</a:t>
            </a:r>
            <a:r>
              <a:rPr lang="en-GB" sz="2000" dirty="0" smtClean="0"/>
              <a:t>, arXiv:1706.01465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M.M. Pavan, R.A. Arndt, I.I. Strakovsky, R.L. Workman, </a:t>
            </a:r>
            <a:r>
              <a:rPr lang="en-GB" sz="2000" i="1" dirty="0" smtClean="0"/>
              <a:t>The pion-nucleon </a:t>
            </a:r>
            <a:r>
              <a:rPr lang="en-GB" sz="2000" i="1" dirty="0" smtClean="0">
                <a:latin typeface="Symbol" pitchFamily="18" charset="2"/>
              </a:rPr>
              <a:t>S</a:t>
            </a:r>
            <a:r>
              <a:rPr lang="en-GB" sz="2000" i="1" dirty="0" smtClean="0"/>
              <a:t> term is definitely large: results from a G.W.U. analysis of </a:t>
            </a:r>
            <a:r>
              <a:rPr lang="en-GB" sz="2000" i="1" dirty="0" smtClean="0">
                <a:latin typeface="Symbol" pitchFamily="18" charset="2"/>
              </a:rPr>
              <a:t>p</a:t>
            </a:r>
            <a:r>
              <a:rPr lang="en-GB" sz="2000" i="1" dirty="0" smtClean="0"/>
              <a:t>N scattering data</a:t>
            </a:r>
            <a:r>
              <a:rPr lang="en-GB" sz="2000" dirty="0" smtClean="0"/>
              <a:t>, </a:t>
            </a:r>
            <a:r>
              <a:rPr lang="en-GB" sz="2000" dirty="0" smtClean="0">
                <a:latin typeface="Symbol" pitchFamily="18" charset="2"/>
              </a:rPr>
              <a:t>p</a:t>
            </a:r>
            <a:r>
              <a:rPr lang="en-GB" sz="2000" dirty="0" smtClean="0"/>
              <a:t>N Newslett. 16 (2002) 110-115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914400"/>
          <a:ext cx="8763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514600"/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Symbol" pitchFamily="18" charset="2"/>
                        </a:rPr>
                        <a:t>s</a:t>
                      </a:r>
                      <a:r>
                        <a:rPr lang="en-GB" sz="1600" dirty="0" smtClean="0">
                          <a:latin typeface="+mn-lt"/>
                        </a:rPr>
                        <a:t> (MeV)</a:t>
                      </a:r>
                      <a:endParaRPr lang="en-GB" sz="16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Symbol" pitchFamily="18" charset="2"/>
                        </a:rPr>
                        <a:t>S</a:t>
                      </a:r>
                      <a:r>
                        <a:rPr lang="en-GB" sz="1600" dirty="0" smtClean="0">
                          <a:latin typeface="+mn-lt"/>
                        </a:rPr>
                        <a:t> (MeV)</a:t>
                      </a:r>
                      <a:endParaRPr lang="en-GB" sz="16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Reference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59 ± 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59.1 ± 1.9(stat.) ± 3.0(syst.)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58 ± 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79 ± 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70.3 ± 3.0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This programme (hadronic model/</a:t>
                      </a:r>
                      <a:r>
                        <a:rPr lang="en-GB" sz="1600" dirty="0" smtClean="0">
                          <a:latin typeface="Symbol" pitchFamily="18" charset="2"/>
                        </a:rPr>
                        <a:t>p</a:t>
                      </a:r>
                      <a:r>
                        <a:rPr lang="en-GB" sz="1600" baseline="30000" dirty="0" smtClean="0"/>
                        <a:t>±</a:t>
                      </a:r>
                      <a:r>
                        <a:rPr lang="en-GB" sz="1600" dirty="0" smtClean="0"/>
                        <a:t>p ES)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68.0 ± 2.4(stat.) ± 1.7(syst.)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This programme (Olsson’s method/</a:t>
                      </a:r>
                      <a:r>
                        <a:rPr lang="en-GB" sz="1600" dirty="0" smtClean="0">
                          <a:latin typeface="Symbol" pitchFamily="18" charset="2"/>
                        </a:rPr>
                        <a:t>p</a:t>
                      </a:r>
                      <a:r>
                        <a:rPr lang="en-GB" sz="1600" baseline="30000" dirty="0" smtClean="0"/>
                        <a:t>±</a:t>
                      </a:r>
                      <a:r>
                        <a:rPr lang="en-GB" sz="1600" dirty="0" smtClean="0"/>
                        <a:t>p ES)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dirty="0" smtClean="0"/>
              <a:t> term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1716088" y="1200150"/>
          <a:ext cx="5721350" cy="758825"/>
        </p:xfrm>
        <a:graphic>
          <a:graphicData uri="http://schemas.openxmlformats.org/presentationml/2006/ole">
            <p:oleObj spid="_x0000_s36872" name="Equation" r:id="rId3" imgW="1815840" imgH="241200" progId="Equation.3">
              <p:embed/>
            </p:oleObj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1822450" y="2233613"/>
          <a:ext cx="5421313" cy="757237"/>
        </p:xfrm>
        <a:graphic>
          <a:graphicData uri="http://schemas.openxmlformats.org/presentationml/2006/ole">
            <p:oleObj spid="_x0000_s36874" name="Equation" r:id="rId4" imgW="1815840" imgH="253800" progId="Equation.3">
              <p:embed/>
            </p:oleObj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533400" y="3732074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(</a:t>
            </a:r>
            <a:r>
              <a:rPr lang="en-GB" dirty="0" smtClean="0">
                <a:latin typeface="Symbol" pitchFamily="18" charset="2"/>
              </a:rPr>
              <a:t>n</a:t>
            </a:r>
            <a:r>
              <a:rPr lang="en-GB" dirty="0" smtClean="0"/>
              <a:t>=0,t=m</a:t>
            </a:r>
            <a:r>
              <a:rPr lang="en-GB" baseline="-25000" dirty="0" smtClean="0"/>
              <a:t>c</a:t>
            </a:r>
            <a:r>
              <a:rPr lang="en-GB" baseline="30000" dirty="0" smtClean="0"/>
              <a:t>2</a:t>
            </a:r>
            <a:r>
              <a:rPr lang="en-GB" dirty="0" smtClean="0"/>
              <a:t>) point is known as </a:t>
            </a:r>
            <a:r>
              <a:rPr lang="en-GB" b="1" dirty="0" smtClean="0"/>
              <a:t>Cheng-Dashen point</a:t>
            </a:r>
            <a:r>
              <a:rPr lang="en-GB" dirty="0" smtClean="0"/>
              <a:t> and lies in the </a:t>
            </a:r>
            <a:r>
              <a:rPr lang="en-GB" b="1" dirty="0" smtClean="0"/>
              <a:t>unphysical</a:t>
            </a:r>
            <a:r>
              <a:rPr lang="en-GB" dirty="0" smtClean="0"/>
              <a:t> region. To obtain the value of the D amplitude at the Cheng-Dashen point, one first needs to extrapolate the D amplitude from the physical region (where it is determined) into the unphysical one (analyticity constraint).</a:t>
            </a:r>
          </a:p>
          <a:p>
            <a:r>
              <a:rPr lang="en-GB" dirty="0" smtClean="0"/>
              <a:t>The wave over the amplitudes indicates that the pseudovector pole term (contribution of the N graphs) is removed prior to the extrapolation.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allAtOnce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On 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</a:t>
            </a:r>
            <a:r>
              <a:rPr lang="en-GB" dirty="0" smtClean="0">
                <a:latin typeface="Symbol" pitchFamily="18" charset="2"/>
              </a:rPr>
              <a:t>s/S</a:t>
            </a:r>
            <a:r>
              <a:rPr lang="en-GB" dirty="0" smtClean="0"/>
              <a:t> terms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9144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Scalar form factor </a:t>
            </a:r>
            <a:r>
              <a:rPr lang="en-US" sz="1400" dirty="0" smtClean="0">
                <a:latin typeface="Symbol" pitchFamily="18" charset="2"/>
              </a:rPr>
              <a:t>s</a:t>
            </a:r>
            <a:r>
              <a:rPr lang="en-US" sz="1400" dirty="0" smtClean="0"/>
              <a:t>(t): the matrix element of the u- and d-quark QCD Hamiltonian mass term between two proton states with 4-momenta p and p'</a:t>
            </a:r>
            <a:endParaRPr lang="en-GB" sz="14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041650" y="1446213"/>
          <a:ext cx="2773363" cy="541337"/>
        </p:xfrm>
        <a:graphic>
          <a:graphicData uri="http://schemas.openxmlformats.org/presentationml/2006/ole">
            <p:oleObj spid="_x0000_s57346" name="Equation" r:id="rId3" imgW="2286000" imgH="4442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" y="19812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</a:t>
            </a:r>
            <a:r>
              <a:rPr lang="en-GB" sz="1400" dirty="0" smtClean="0">
                <a:latin typeface="Symbol" pitchFamily="18" charset="2"/>
              </a:rPr>
              <a:t>p</a:t>
            </a:r>
            <a:r>
              <a:rPr lang="en-GB" sz="1400" dirty="0" smtClean="0"/>
              <a:t>N </a:t>
            </a:r>
            <a:r>
              <a:rPr lang="en-GB" sz="1400" dirty="0" smtClean="0">
                <a:latin typeface="Symbol" pitchFamily="18" charset="2"/>
              </a:rPr>
              <a:t>s</a:t>
            </a:r>
            <a:r>
              <a:rPr lang="en-GB" sz="1400" dirty="0" smtClean="0"/>
              <a:t> term:</a:t>
            </a:r>
            <a:endParaRPr lang="en-GB" sz="14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371600" y="1981200"/>
          <a:ext cx="928687" cy="322263"/>
        </p:xfrm>
        <a:graphic>
          <a:graphicData uri="http://schemas.openxmlformats.org/presentationml/2006/ole">
            <p:oleObj spid="_x0000_s57348" name="Equation" r:id="rId4" imgW="583920" imgH="20304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52400" y="23622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strange-quark content of the proton:</a:t>
            </a:r>
            <a:endParaRPr lang="en-GB" sz="1400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276600" y="2268538"/>
          <a:ext cx="1338263" cy="533400"/>
        </p:xfrm>
        <a:graphic>
          <a:graphicData uri="http://schemas.openxmlformats.org/presentationml/2006/ole">
            <p:oleObj spid="_x0000_s57349" name="Equation" r:id="rId5" imgW="1180800" imgH="469800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7350" name="Equation" r:id="rId6" imgW="114120" imgH="215640" progId="Equation.3">
              <p:embed/>
            </p:oleObj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5876925" y="2233613"/>
          <a:ext cx="2790825" cy="585787"/>
        </p:xfrm>
        <a:graphic>
          <a:graphicData uri="http://schemas.openxmlformats.org/presentationml/2006/ole">
            <p:oleObj spid="_x0000_s57351" name="Equation" r:id="rId7" imgW="2298600" imgH="48240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3048000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An estimate of y may be obtained from </a:t>
            </a:r>
            <a:endParaRPr lang="en-GB" sz="1400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101975" y="3033713"/>
          <a:ext cx="708025" cy="323850"/>
        </p:xfrm>
        <a:graphic>
          <a:graphicData uri="http://schemas.openxmlformats.org/presentationml/2006/ole">
            <p:oleObj spid="_x0000_s57352" name="Equation" r:id="rId8" imgW="444240" imgH="20304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205162" y="30480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and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257800" y="29718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Via the </a:t>
            </a:r>
            <a:r>
              <a:rPr lang="en-GB" sz="1400" b="1" dirty="0" smtClean="0">
                <a:latin typeface="Symbol" pitchFamily="18" charset="2"/>
              </a:rPr>
              <a:t>p</a:t>
            </a:r>
            <a:r>
              <a:rPr lang="en-GB" sz="1400" b="1" dirty="0" smtClean="0"/>
              <a:t>N data and the </a:t>
            </a:r>
            <a:r>
              <a:rPr lang="en-GB" sz="1400" b="1" dirty="0" smtClean="0">
                <a:latin typeface="Symbol" pitchFamily="18" charset="2"/>
              </a:rPr>
              <a:t>S</a:t>
            </a:r>
            <a:r>
              <a:rPr lang="en-GB" sz="1400" b="1" dirty="0" smtClean="0"/>
              <a:t> term</a:t>
            </a:r>
            <a:endParaRPr lang="en-GB" sz="1400" b="1" dirty="0"/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5714206" y="2819400"/>
            <a:ext cx="457994" cy="794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705600" y="298198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Mass breaking in the QCD Hamiltonian</a:t>
            </a:r>
            <a:endParaRPr lang="en-GB" sz="1400" b="1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696200" y="2438400"/>
            <a:ext cx="685800" cy="60960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354" name="Object 10"/>
          <p:cNvGraphicFramePr>
            <a:graphicFrameLocks noChangeAspect="1"/>
          </p:cNvGraphicFramePr>
          <p:nvPr/>
        </p:nvGraphicFramePr>
        <p:xfrm>
          <a:off x="3581400" y="3683000"/>
          <a:ext cx="1895475" cy="431800"/>
        </p:xfrm>
        <a:graphic>
          <a:graphicData uri="http://schemas.openxmlformats.org/presentationml/2006/ole">
            <p:oleObj spid="_x0000_s57354" name="Equation" r:id="rId9" imgW="1002960" imgH="228600" progId="Equation.3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52400" y="4188023"/>
            <a:ext cx="701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J. Gasser, H. Leutwyler, M.E. Sainio, </a:t>
            </a:r>
            <a:r>
              <a:rPr lang="en-US" sz="1200" i="1" dirty="0" smtClean="0"/>
              <a:t>Form factor of the </a:t>
            </a:r>
            <a:r>
              <a:rPr lang="en-US" sz="1200" i="1" dirty="0" smtClean="0">
                <a:latin typeface="Symbol" pitchFamily="18" charset="2"/>
              </a:rPr>
              <a:t>s</a:t>
            </a:r>
            <a:r>
              <a:rPr lang="en-US" sz="1200" i="1" dirty="0" smtClean="0"/>
              <a:t>-term</a:t>
            </a:r>
            <a:r>
              <a:rPr lang="en-US" sz="1200" dirty="0" smtClean="0"/>
              <a:t>, Phys. Lett. B253 (1991) 260-264</a:t>
            </a:r>
            <a:endParaRPr lang="en-GB" sz="1200" dirty="0"/>
          </a:p>
        </p:txBody>
      </p:sp>
      <p:graphicFrame>
        <p:nvGraphicFramePr>
          <p:cNvPr id="57356" name="Object 12"/>
          <p:cNvGraphicFramePr>
            <a:graphicFrameLocks noChangeAspect="1"/>
          </p:cNvGraphicFramePr>
          <p:nvPr/>
        </p:nvGraphicFramePr>
        <p:xfrm>
          <a:off x="7010400" y="4135438"/>
          <a:ext cx="2039938" cy="360362"/>
        </p:xfrm>
        <a:graphic>
          <a:graphicData uri="http://schemas.openxmlformats.org/presentationml/2006/ole">
            <p:oleObj spid="_x0000_s57356" name="Equation" r:id="rId10" imgW="1295280" imgH="228600" progId="Equation.3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52400" y="44958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V. Bernard, N. Kaiser, Ulf-G. Meißner, </a:t>
            </a:r>
            <a:r>
              <a:rPr lang="en-GB" sz="1200" i="1" dirty="0" smtClean="0"/>
              <a:t>Critical analysis of baryon masses and sigma-terms in heavy baryon chiral perturbation theory</a:t>
            </a:r>
            <a:r>
              <a:rPr lang="en-GB" sz="1200" dirty="0" smtClean="0"/>
              <a:t>, Z. Phys. C 60 (1993) 111-119</a:t>
            </a:r>
            <a:endParaRPr lang="en-GB" sz="1200" dirty="0"/>
          </a:p>
        </p:txBody>
      </p:sp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7696200" y="4572000"/>
          <a:ext cx="1360488" cy="360363"/>
        </p:xfrm>
        <a:graphic>
          <a:graphicData uri="http://schemas.openxmlformats.org/presentationml/2006/ole">
            <p:oleObj spid="_x0000_s57357" name="Equation" r:id="rId11" imgW="863280" imgH="228600" progId="Equation.3">
              <p:embed/>
            </p:oleObj>
          </a:graphicData>
        </a:graphic>
      </p:graphicFrame>
      <p:graphicFrame>
        <p:nvGraphicFramePr>
          <p:cNvPr id="57358" name="Object 14"/>
          <p:cNvGraphicFramePr>
            <a:graphicFrameLocks noChangeAspect="1"/>
          </p:cNvGraphicFramePr>
          <p:nvPr/>
        </p:nvGraphicFramePr>
        <p:xfrm>
          <a:off x="6477000" y="5002213"/>
          <a:ext cx="2584450" cy="360362"/>
        </p:xfrm>
        <a:graphic>
          <a:graphicData uri="http://schemas.openxmlformats.org/presentationml/2006/ole">
            <p:oleObj spid="_x0000_s57358" name="Equation" r:id="rId12" imgW="1549080" imgH="215640" progId="Equation.3">
              <p:embed/>
            </p:oleObj>
          </a:graphicData>
        </a:graphic>
      </p:graphicFrame>
      <p:sp>
        <p:nvSpPr>
          <p:cNvPr id="42" name="Rectangle 41"/>
          <p:cNvSpPr/>
          <p:nvPr/>
        </p:nvSpPr>
        <p:spPr>
          <a:xfrm>
            <a:off x="156027" y="5026223"/>
            <a:ext cx="31967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This programme (hadronic model/</a:t>
            </a:r>
            <a:r>
              <a:rPr lang="en-GB" sz="1400" dirty="0" smtClean="0">
                <a:latin typeface="Symbol" pitchFamily="18" charset="2"/>
              </a:rPr>
              <a:t>p</a:t>
            </a:r>
            <a:r>
              <a:rPr lang="en-GB" sz="1400" baseline="30000" dirty="0" smtClean="0"/>
              <a:t>±</a:t>
            </a:r>
            <a:r>
              <a:rPr lang="en-GB" sz="1400" dirty="0" smtClean="0"/>
              <a:t>p ES)</a:t>
            </a:r>
            <a:endParaRPr lang="en-GB" sz="1400" dirty="0"/>
          </a:p>
        </p:txBody>
      </p:sp>
      <p:graphicFrame>
        <p:nvGraphicFramePr>
          <p:cNvPr id="57359" name="Object 15"/>
          <p:cNvGraphicFramePr>
            <a:graphicFrameLocks noChangeAspect="1"/>
          </p:cNvGraphicFramePr>
          <p:nvPr/>
        </p:nvGraphicFramePr>
        <p:xfrm>
          <a:off x="3092450" y="5715000"/>
          <a:ext cx="2927350" cy="384175"/>
        </p:xfrm>
        <a:graphic>
          <a:graphicData uri="http://schemas.openxmlformats.org/presentationml/2006/ole">
            <p:oleObj spid="_x0000_s57359" name="Equation" r:id="rId13" imgW="1549080" imgH="203040" progId="Equation.3">
              <p:embed/>
            </p:oleObj>
          </a:graphicData>
        </a:graphic>
      </p:graphicFrame>
      <p:graphicFrame>
        <p:nvGraphicFramePr>
          <p:cNvPr id="57360" name="Object 16"/>
          <p:cNvGraphicFramePr>
            <a:graphicFrameLocks noChangeAspect="1"/>
          </p:cNvGraphicFramePr>
          <p:nvPr/>
        </p:nvGraphicFramePr>
        <p:xfrm>
          <a:off x="6442075" y="1441450"/>
          <a:ext cx="1216025" cy="539750"/>
        </p:xfrm>
        <a:graphic>
          <a:graphicData uri="http://schemas.openxmlformats.org/presentationml/2006/ole">
            <p:oleObj spid="_x0000_s57360" name="Equation" r:id="rId14" imgW="888840" imgH="393480" progId="Equation.3">
              <p:embed/>
            </p:oleObj>
          </a:graphicData>
        </a:graphic>
      </p:graphicFrame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7" grpId="0"/>
      <p:bldP spid="19" grpId="0"/>
      <p:bldP spid="20" grpId="0"/>
      <p:bldP spid="29" grpId="0"/>
      <p:bldP spid="35" grpId="0"/>
      <p:bldP spid="39" grpId="0"/>
      <p:bldP spid="4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914001"/>
            <a:ext cx="868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R. Koch, </a:t>
            </a:r>
            <a:r>
              <a:rPr lang="en-US" sz="1200" i="1" dirty="0" smtClean="0"/>
              <a:t>A new determination of the </a:t>
            </a:r>
            <a:r>
              <a:rPr lang="en-US" sz="1200" i="1" dirty="0" smtClean="0">
                <a:latin typeface="Symbol" pitchFamily="18" charset="2"/>
              </a:rPr>
              <a:t>p</a:t>
            </a:r>
            <a:r>
              <a:rPr lang="en-US" sz="1200" i="1" dirty="0" smtClean="0"/>
              <a:t>N sigma term using hyperbolic dispersion relations in the (</a:t>
            </a:r>
            <a:r>
              <a:rPr lang="en-US" sz="1200" i="1" dirty="0" smtClean="0">
                <a:latin typeface="Symbol" pitchFamily="18" charset="2"/>
              </a:rPr>
              <a:t>n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,t) plane</a:t>
            </a:r>
            <a:r>
              <a:rPr lang="en-US" sz="1200" dirty="0" smtClean="0"/>
              <a:t>, Z. Phys. C 15 (1982) 161-168</a:t>
            </a:r>
            <a:endParaRPr lang="en-GB" sz="12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Strange-quark content of the nucleon</a:t>
            </a:r>
            <a:endParaRPr lang="en-GB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438400" y="4235450"/>
          <a:ext cx="4078287" cy="336550"/>
        </p:xfrm>
        <a:graphic>
          <a:graphicData uri="http://schemas.openxmlformats.org/presentationml/2006/ole">
            <p:oleObj spid="_x0000_s58370" name="Equation" r:id="rId3" imgW="2158920" imgH="177480" progId="Equation.3">
              <p:embed/>
            </p:oleObj>
          </a:graphicData>
        </a:graphic>
      </p:graphicFrame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1090613"/>
            <a:ext cx="339250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429000" y="2286000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J. Gasser, </a:t>
            </a:r>
            <a:r>
              <a:rPr lang="en-GB" sz="1200" i="1" dirty="0" smtClean="0"/>
              <a:t>Hadron masses and the sigma commutator in light of chiral perturbation theory</a:t>
            </a:r>
            <a:r>
              <a:rPr lang="en-GB" sz="1200" dirty="0" smtClean="0"/>
              <a:t>, Ann. Phys. 136 (1981) 62-112</a:t>
            </a:r>
          </a:p>
          <a:p>
            <a:r>
              <a:rPr lang="en-GB" sz="1200" dirty="0" smtClean="0"/>
              <a:t>J. Gasser, H. Leutwyler, </a:t>
            </a:r>
            <a:r>
              <a:rPr lang="en-GB" sz="1200" i="1" dirty="0" smtClean="0"/>
              <a:t>Quark masses</a:t>
            </a:r>
            <a:r>
              <a:rPr lang="en-GB" sz="1200" dirty="0" smtClean="0"/>
              <a:t>, Phys. Rep. 87 (1982) 77-169</a:t>
            </a:r>
          </a:p>
          <a:p>
            <a:r>
              <a:rPr lang="en-GB" sz="1200" dirty="0" smtClean="0"/>
              <a:t>B. Borasoy, </a:t>
            </a:r>
            <a:r>
              <a:rPr lang="en-GB" sz="1200" i="1" dirty="0" smtClean="0"/>
              <a:t>Sigma-terms in heavy baryon chiral perturbation theory revisited</a:t>
            </a:r>
            <a:r>
              <a:rPr lang="en-GB" sz="1200" dirty="0" smtClean="0"/>
              <a:t>, Eur. Phys. J. C8 (1999) 121-130</a:t>
            </a:r>
            <a:endParaRPr lang="en-GB" sz="12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632325" y="1409700"/>
          <a:ext cx="2876550" cy="571500"/>
        </p:xfrm>
        <a:graphic>
          <a:graphicData uri="http://schemas.openxmlformats.org/presentationml/2006/ole">
            <p:oleObj spid="_x0000_s58373" name="Equation" r:id="rId5" imgW="2298600" imgH="457200" progId="Equation.3">
              <p:embed/>
            </p:oleObj>
          </a:graphicData>
        </a:graphic>
      </p:graphicFrame>
      <p:graphicFrame>
        <p:nvGraphicFramePr>
          <p:cNvPr id="58375" name="Object 7"/>
          <p:cNvGraphicFramePr>
            <a:graphicFrameLocks noChangeAspect="1"/>
          </p:cNvGraphicFramePr>
          <p:nvPr/>
        </p:nvGraphicFramePr>
        <p:xfrm>
          <a:off x="5181600" y="3352800"/>
          <a:ext cx="1628775" cy="288925"/>
        </p:xfrm>
        <a:graphic>
          <a:graphicData uri="http://schemas.openxmlformats.org/presentationml/2006/ole">
            <p:oleObj spid="_x0000_s58375" name="Equation" r:id="rId6" imgW="1002960" imgH="17748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90600" y="4953000"/>
            <a:ext cx="7086600" cy="923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meson-factory measurements require an enhanced isoscalar component in 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scattering amplitude, thus suggesting that </a:t>
            </a:r>
            <a:r>
              <a:rPr lang="en-GB" b="1" dirty="0" smtClean="0"/>
              <a:t>a sizeable fraction of the nucleon mass might be due to the strange quark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9906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M. Gell-Mann, R. Oakes, B. Renner, </a:t>
            </a:r>
            <a:r>
              <a:rPr lang="en-US" sz="1200" i="1" dirty="0" smtClean="0"/>
              <a:t>Behavior of current divergences under SU</a:t>
            </a:r>
            <a:r>
              <a:rPr lang="en-US" sz="1200" i="1" baseline="-25000" dirty="0" smtClean="0"/>
              <a:t>3</a:t>
            </a:r>
            <a:r>
              <a:rPr lang="en-US" sz="1200" i="1" dirty="0" smtClean="0"/>
              <a:t>×SU</a:t>
            </a:r>
            <a:r>
              <a:rPr lang="en-US" sz="1200" i="1" baseline="-25000" dirty="0" smtClean="0"/>
              <a:t>3</a:t>
            </a:r>
            <a:r>
              <a:rPr lang="en-US" sz="1200" dirty="0" smtClean="0"/>
              <a:t>, Phys. Rev. 175 (1968) 2195-2199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6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Analyses of the 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N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912275"/>
            <a:ext cx="815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R.A. Arndt, W.J. Briscoe, I.I. Strakovsky, R.L. Workman, </a:t>
            </a:r>
            <a:r>
              <a:rPr lang="en-GB" i="1" dirty="0" smtClean="0"/>
              <a:t>Extended partial-wave analysis of </a:t>
            </a:r>
            <a:r>
              <a:rPr lang="en-GB" i="1" dirty="0" smtClean="0">
                <a:latin typeface="Symbol" pitchFamily="18" charset="2"/>
              </a:rPr>
              <a:t>p</a:t>
            </a:r>
            <a:r>
              <a:rPr lang="en-GB" i="1" dirty="0" smtClean="0"/>
              <a:t>N scattering data</a:t>
            </a:r>
            <a:r>
              <a:rPr lang="en-GB" dirty="0" smtClean="0"/>
              <a:t>, Phys. Rev. C 74 (2006) 045205; R.L. Workman, R.A. Arndt, W.J. Briscoe, M.W. Paris, I.I. Strakovsky, </a:t>
            </a:r>
            <a:r>
              <a:rPr lang="en-GB" i="1" dirty="0" smtClean="0"/>
              <a:t>Parameterization dependence of T-matrix poles and eigenphases from a fit to </a:t>
            </a:r>
            <a:r>
              <a:rPr lang="en-GB" i="1" dirty="0" smtClean="0">
                <a:latin typeface="Symbol" pitchFamily="18" charset="2"/>
              </a:rPr>
              <a:t>p</a:t>
            </a:r>
            <a:r>
              <a:rPr lang="en-GB" i="1" dirty="0" smtClean="0"/>
              <a:t>N elastic scattering data</a:t>
            </a:r>
            <a:r>
              <a:rPr lang="en-GB" dirty="0" smtClean="0"/>
              <a:t>, Phys. Rev. C 86 (2012) 035202; SAID Analysis Program: gwdac.phys.gwu.edu</a:t>
            </a:r>
          </a:p>
          <a:p>
            <a:r>
              <a:rPr lang="en-GB" dirty="0" smtClean="0"/>
              <a:t>M. Hoferichter, J. Ruiz de Elvira, B. Kubis, Ulf-G. Meißner, </a:t>
            </a:r>
            <a:r>
              <a:rPr lang="en-GB" i="1" dirty="0" smtClean="0"/>
              <a:t>Roy-Steiner-equation analysis of pion-nucleon scattering</a:t>
            </a:r>
            <a:r>
              <a:rPr lang="en-GB" dirty="0" smtClean="0"/>
              <a:t>, Phys. Rep. 625 (2016) 1-88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1229360"/>
          <a:ext cx="86868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524000"/>
                <a:gridCol w="1981200"/>
                <a:gridCol w="19812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Identifier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Energy range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GWU (SAID)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DCSs, APs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Symbol" pitchFamily="18" charset="2"/>
                        </a:rPr>
                        <a:t>d</a:t>
                      </a:r>
                      <a:r>
                        <a:rPr lang="en-GB" sz="1800" baseline="-25000" dirty="0" smtClean="0"/>
                        <a:t>IJ</a:t>
                      </a:r>
                      <a:r>
                        <a:rPr lang="en-GB" sz="1800" dirty="0" smtClean="0"/>
                        <a:t>, f</a:t>
                      </a:r>
                      <a:r>
                        <a:rPr lang="en-GB" sz="1800" baseline="-25000" dirty="0" smtClean="0"/>
                        <a:t>IJ</a:t>
                      </a:r>
                      <a:endParaRPr lang="en-GB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 smtClean="0"/>
                        <a:t>DRs</a:t>
                      </a:r>
                      <a:endParaRPr lang="en-GB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All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Jülich/Bonn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Symbol" pitchFamily="18" charset="2"/>
                        </a:rPr>
                        <a:t>d</a:t>
                      </a:r>
                      <a:r>
                        <a:rPr lang="en-GB" sz="1800" baseline="-25000" dirty="0" smtClean="0"/>
                        <a:t>IJ</a:t>
                      </a:r>
                      <a:r>
                        <a:rPr lang="en-GB" sz="1800" baseline="0" dirty="0" smtClean="0"/>
                        <a:t> (DCSs, APs)</a:t>
                      </a:r>
                      <a:endParaRPr lang="en-GB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LECs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Symbol" pitchFamily="18" charset="2"/>
                        </a:rPr>
                        <a:t>c</a:t>
                      </a:r>
                      <a:r>
                        <a:rPr lang="en-GB" sz="1800" dirty="0" smtClean="0"/>
                        <a:t>PT (DRs)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Up to ≈ 100 MeV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Valencia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Symbol" pitchFamily="18" charset="2"/>
                        </a:rPr>
                        <a:t>d</a:t>
                      </a:r>
                      <a:r>
                        <a:rPr lang="en-GB" sz="1800" baseline="-25000" dirty="0" smtClean="0"/>
                        <a:t>IJ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LECs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CB</a:t>
                      </a:r>
                      <a:r>
                        <a:rPr lang="en-GB" sz="1800" dirty="0" smtClean="0">
                          <a:latin typeface="Symbol" pitchFamily="18" charset="2"/>
                        </a:rPr>
                        <a:t>c</a:t>
                      </a:r>
                      <a:r>
                        <a:rPr lang="en-GB" sz="1800" dirty="0" smtClean="0"/>
                        <a:t>PT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≤ 100 MeV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Zurich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DCSs, APs, PTCSs, TCSs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Model parameters</a:t>
                      </a:r>
                      <a:r>
                        <a:rPr lang="en-GB" sz="1800" baseline="0" dirty="0" smtClean="0"/>
                        <a:t> (</a:t>
                      </a:r>
                      <a:r>
                        <a:rPr lang="en-GB" sz="1800" dirty="0" smtClean="0"/>
                        <a:t>LECs, </a:t>
                      </a:r>
                      <a:r>
                        <a:rPr lang="en-GB" sz="1800" dirty="0" smtClean="0">
                          <a:latin typeface="Symbol" pitchFamily="18" charset="2"/>
                        </a:rPr>
                        <a:t>d</a:t>
                      </a:r>
                      <a:r>
                        <a:rPr lang="en-GB" sz="1800" baseline="-25000" dirty="0" smtClean="0"/>
                        <a:t>IJ</a:t>
                      </a:r>
                      <a:r>
                        <a:rPr lang="en-GB" sz="1800" dirty="0" smtClean="0"/>
                        <a:t>, f</a:t>
                      </a:r>
                      <a:r>
                        <a:rPr lang="en-GB" sz="1800" baseline="-25000" dirty="0" smtClean="0"/>
                        <a:t>IJ</a:t>
                      </a:r>
                      <a:r>
                        <a:rPr lang="en-GB" sz="1800" baseline="0" dirty="0" smtClean="0"/>
                        <a:t>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Phenomenological or hadronic </a:t>
                      </a:r>
                      <a:r>
                        <a:rPr lang="en-GB" sz="1800" baseline="0" dirty="0" smtClean="0"/>
                        <a:t>model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≤ 100 MeV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6019800"/>
            <a:ext cx="883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DRs: Dispersion Relations; LECs: Low-Energy Constants; </a:t>
            </a:r>
            <a:r>
              <a:rPr lang="en-GB" sz="1000" b="1" dirty="0" smtClean="0">
                <a:solidFill>
                  <a:srgbClr val="FF0000"/>
                </a:solidFill>
                <a:latin typeface="Symbol" pitchFamily="18" charset="2"/>
              </a:rPr>
              <a:t>c</a:t>
            </a:r>
            <a:r>
              <a:rPr lang="en-GB" sz="1000" b="1" dirty="0" smtClean="0">
                <a:solidFill>
                  <a:srgbClr val="FF0000"/>
                </a:solidFill>
              </a:rPr>
              <a:t>PT: Chiral Perturbation Theory; CB</a:t>
            </a:r>
            <a:r>
              <a:rPr lang="en-GB" sz="1000" b="1" dirty="0" smtClean="0">
                <a:solidFill>
                  <a:srgbClr val="FF0000"/>
                </a:solidFill>
                <a:latin typeface="Symbol" pitchFamily="18" charset="2"/>
              </a:rPr>
              <a:t>c</a:t>
            </a:r>
            <a:r>
              <a:rPr lang="en-GB" sz="1000" b="1" dirty="0" smtClean="0">
                <a:solidFill>
                  <a:srgbClr val="FF0000"/>
                </a:solidFill>
              </a:rPr>
              <a:t>PT : Covariant Baryon </a:t>
            </a:r>
            <a:r>
              <a:rPr lang="en-GB" sz="1000" b="1" dirty="0" smtClean="0">
                <a:solidFill>
                  <a:srgbClr val="FF0000"/>
                </a:solidFill>
                <a:latin typeface="Symbol" pitchFamily="18" charset="2"/>
              </a:rPr>
              <a:t>c</a:t>
            </a:r>
            <a:r>
              <a:rPr lang="en-GB" sz="1000" b="1" dirty="0" smtClean="0">
                <a:solidFill>
                  <a:srgbClr val="FF0000"/>
                </a:solidFill>
              </a:rPr>
              <a:t>PT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09800" y="34290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Helsinki, KA/KH, London, Nijmegen, NMSU,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N Sigma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309" y="1143000"/>
            <a:ext cx="5518091" cy="3600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‘strange’ strange-quark content of the nucleon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5133201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P.F.A. Goudsmit, H.J. Leisi, E. Matsinos, B.L. Birbrair, A.B. Gridnev, </a:t>
            </a:r>
            <a:r>
              <a:rPr lang="en-GB" sz="1200" i="1" dirty="0" smtClean="0"/>
              <a:t>The extended tree-level model of the pion-nucleon interaction</a:t>
            </a:r>
            <a:r>
              <a:rPr lang="en-GB" sz="1200" dirty="0" smtClean="0"/>
              <a:t>, Nucl. Phys. A 575 (1994) 673-706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5514201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M.M. Pavan, R.A. Arndt, I.I. Strakovsky, R.L. Workman, </a:t>
            </a:r>
            <a:r>
              <a:rPr lang="en-GB" sz="1200" i="1" dirty="0" smtClean="0"/>
              <a:t>The pion-nucleon </a:t>
            </a:r>
            <a:r>
              <a:rPr lang="en-GB" sz="1200" i="1" dirty="0" smtClean="0">
                <a:latin typeface="Symbol" pitchFamily="18" charset="2"/>
              </a:rPr>
              <a:t>S</a:t>
            </a:r>
            <a:r>
              <a:rPr lang="en-GB" sz="1200" i="1" dirty="0" smtClean="0"/>
              <a:t> term is definitely large: results from a G.W.U. analysis of </a:t>
            </a:r>
            <a:r>
              <a:rPr lang="en-GB" sz="1200" i="1" dirty="0" smtClean="0">
                <a:latin typeface="Symbol" pitchFamily="18" charset="2"/>
              </a:rPr>
              <a:t>p</a:t>
            </a:r>
            <a:r>
              <a:rPr lang="en-GB" sz="1200" i="1" dirty="0" smtClean="0"/>
              <a:t>N scattering data</a:t>
            </a:r>
            <a:r>
              <a:rPr lang="en-GB" sz="1200" dirty="0" smtClean="0"/>
              <a:t>, </a:t>
            </a:r>
            <a:r>
              <a:rPr lang="en-GB" sz="1200" dirty="0" smtClean="0">
                <a:latin typeface="Symbol" pitchFamily="18" charset="2"/>
              </a:rPr>
              <a:t>p</a:t>
            </a:r>
            <a:r>
              <a:rPr lang="en-GB" sz="1200" dirty="0" smtClean="0"/>
              <a:t>N Newslett. 16 (2002) 110-115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4932402"/>
            <a:ext cx="868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R. Koch, </a:t>
            </a:r>
            <a:r>
              <a:rPr lang="en-US" sz="1200" i="1" dirty="0" smtClean="0"/>
              <a:t>A new determination of the </a:t>
            </a:r>
            <a:r>
              <a:rPr lang="en-US" sz="1200" i="1" dirty="0" smtClean="0">
                <a:latin typeface="Symbol" pitchFamily="18" charset="2"/>
              </a:rPr>
              <a:t>p</a:t>
            </a:r>
            <a:r>
              <a:rPr lang="en-US" sz="1200" i="1" dirty="0" smtClean="0"/>
              <a:t>N sigma term using hyperbolic dispersion relations in the (</a:t>
            </a:r>
            <a:r>
              <a:rPr lang="en-US" sz="1200" i="1" dirty="0" smtClean="0">
                <a:latin typeface="Symbol" pitchFamily="18" charset="2"/>
              </a:rPr>
              <a:t>n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,t) plane</a:t>
            </a:r>
            <a:r>
              <a:rPr lang="en-US" sz="1200" dirty="0" smtClean="0"/>
              <a:t>, Z. Phys. C 15 (1982) 161-168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895201"/>
            <a:ext cx="868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E. Matsinos, G. Rasche, </a:t>
            </a:r>
            <a:r>
              <a:rPr lang="en-US" sz="1200" i="1" dirty="0" smtClean="0"/>
              <a:t>Aspects of the ETH model of the pion-nucleon interaction</a:t>
            </a:r>
            <a:r>
              <a:rPr lang="en-US" sz="1200" dirty="0" smtClean="0"/>
              <a:t>, Nucl. Phys. A 927 (2014) 147-194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2286000" y="32766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3657599" y="33528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4572000" y="2590800"/>
            <a:ext cx="6096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5943600" y="1676400"/>
            <a:ext cx="1066800" cy="1905000"/>
          </a:xfrm>
          <a:prstGeom prst="ellipse">
            <a:avLst/>
          </a:prstGeom>
          <a:solidFill>
            <a:srgbClr val="92D05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5" grpId="0"/>
      <p:bldP spid="2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voice of one crying in the wilderness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2057400"/>
          </a:xfrm>
        </p:spPr>
        <p:txBody>
          <a:bodyPr>
            <a:normAutofit/>
          </a:bodyPr>
          <a:lstStyle/>
          <a:p>
            <a:r>
              <a:rPr lang="en-GB" sz="1600" dirty="0" smtClean="0"/>
              <a:t>M. Anselmino, M.D. Scadron, </a:t>
            </a:r>
            <a:r>
              <a:rPr lang="en-GB" sz="1600" i="1" dirty="0" smtClean="0"/>
              <a:t>Does the proton contain large strange quark components?</a:t>
            </a:r>
            <a:r>
              <a:rPr lang="en-GB" sz="1600" dirty="0" smtClean="0"/>
              <a:t>, Phys. Lett. B 229 (1989) 117-121</a:t>
            </a:r>
          </a:p>
          <a:p>
            <a:r>
              <a:rPr lang="en-GB" sz="1600" dirty="0" smtClean="0"/>
              <a:t>G. Cl</a:t>
            </a:r>
            <a:r>
              <a:rPr lang="en-GB" sz="1600" dirty="0" smtClean="0">
                <a:cs typeface="Arial"/>
              </a:rPr>
              <a:t>é</a:t>
            </a:r>
            <a:r>
              <a:rPr lang="en-GB" sz="1600" dirty="0" smtClean="0"/>
              <a:t>ment, M.D. Scadron, J. Stern, </a:t>
            </a:r>
            <a:r>
              <a:rPr lang="en-GB" sz="1600" i="1" dirty="0" smtClean="0"/>
              <a:t>Why a large sigma term does not require a large strange quark content in the nucleon</a:t>
            </a:r>
            <a:r>
              <a:rPr lang="en-GB" sz="1600" dirty="0" smtClean="0"/>
              <a:t>, J. Phys. G 17 (1991) 199-204</a:t>
            </a:r>
          </a:p>
          <a:p>
            <a:r>
              <a:rPr lang="en-GB" sz="1600" dirty="0" smtClean="0"/>
              <a:t>M.D. Scadron, </a:t>
            </a:r>
            <a:r>
              <a:rPr lang="en-GB" sz="1600" i="1" dirty="0" smtClean="0"/>
              <a:t>On the strange quark content of nucleons</a:t>
            </a:r>
            <a:r>
              <a:rPr lang="en-GB" sz="1600" dirty="0" smtClean="0"/>
              <a:t>, Z. Phys. C 54 (1992) 595-597</a:t>
            </a:r>
          </a:p>
          <a:p>
            <a:r>
              <a:rPr lang="en-GB" sz="1600" dirty="0" smtClean="0"/>
              <a:t>S.A. Coon, M.D. Scadron, </a:t>
            </a:r>
            <a:r>
              <a:rPr lang="en-GB" sz="1600" i="1" dirty="0" smtClean="0"/>
              <a:t>Is there a scalar form-factor suppression of the nucleon </a:t>
            </a:r>
            <a:r>
              <a:rPr lang="en-GB" sz="1600" i="1" dirty="0" smtClean="0">
                <a:latin typeface="Symbol" pitchFamily="18" charset="2"/>
              </a:rPr>
              <a:t>s</a:t>
            </a:r>
            <a:r>
              <a:rPr lang="en-GB" sz="1600" i="1" dirty="0" smtClean="0"/>
              <a:t>-term?</a:t>
            </a:r>
            <a:r>
              <a:rPr lang="en-GB" sz="1600" dirty="0" smtClean="0"/>
              <a:t>, J. Phys. G 18 (1992) 1923-1931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176130" name="Object 2"/>
          <p:cNvGraphicFramePr>
            <a:graphicFrameLocks noChangeAspect="1"/>
          </p:cNvGraphicFramePr>
          <p:nvPr/>
        </p:nvGraphicFramePr>
        <p:xfrm>
          <a:off x="3089275" y="4114800"/>
          <a:ext cx="3082925" cy="571500"/>
        </p:xfrm>
        <a:graphic>
          <a:graphicData uri="http://schemas.openxmlformats.org/presentationml/2006/ole">
            <p:oleObj spid="_x0000_s176130" name="Equation" r:id="rId3" imgW="2463480" imgH="4572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24200" y="5181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Problems with the GL value?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Redetermination of 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879937"/>
            <a:ext cx="426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smtClean="0"/>
              <a:t>J.M. Alarcón, L.S. Geng, J. Martin Camalich, J.A. Oller, </a:t>
            </a:r>
            <a:r>
              <a:rPr lang="en-GB" sz="1500" i="1" dirty="0" smtClean="0"/>
              <a:t>The strangeness content of the nucleon from effective field theory and phenomenology</a:t>
            </a:r>
            <a:r>
              <a:rPr lang="en-GB" sz="1500" dirty="0" smtClean="0"/>
              <a:t>, Phys. Lett. B 730 (2014) 342-346</a:t>
            </a:r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228600" y="5235575"/>
          <a:ext cx="247650" cy="288925"/>
        </p:xfrm>
        <a:graphic>
          <a:graphicData uri="http://schemas.openxmlformats.org/presentationml/2006/ole">
            <p:oleObj spid="_x0000_s59394" name="Equation" r:id="rId3" imgW="152280" imgH="177480" progId="Equation.3">
              <p:embed/>
            </p:oleObj>
          </a:graphicData>
        </a:graphic>
      </p:graphicFrame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90675" y="4381500"/>
            <a:ext cx="59626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6786000" y="5295900"/>
            <a:ext cx="432000" cy="216000"/>
          </a:xfrm>
          <a:prstGeom prst="rect">
            <a:avLst/>
          </a:prstGeom>
          <a:solidFill>
            <a:srgbClr val="FFFF00">
              <a:alpha val="1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40000" y="5411700"/>
            <a:ext cx="11430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2382" y="1471613"/>
            <a:ext cx="2423218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32768" y="1476600"/>
            <a:ext cx="2035032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6757200" y="2209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+</a:t>
            </a:r>
            <a:endParaRPr lang="en-GB" b="1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6858000" y="338138"/>
          <a:ext cx="463550" cy="541337"/>
        </p:xfrm>
        <a:graphic>
          <a:graphicData uri="http://schemas.openxmlformats.org/presentationml/2006/ole">
            <p:oleObj spid="_x0000_s59398" name="Equation" r:id="rId7" imgW="152280" imgH="177480" progId="Equation.3">
              <p:embed/>
            </p:oleObj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2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‘not-so-strange’ strange-quark content of the nucleon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7" name="Picture 6" descr="piN Sigma_New sigma hat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108" y="1166400"/>
            <a:ext cx="5518092" cy="360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49530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As a result, the larger values of the 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dirty="0" smtClean="0"/>
              <a:t> term are not in conflict with our picture of the nucleon and our expectations for its small strange-quark content!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97200" y="5867400"/>
            <a:ext cx="7003800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Personal opinion: the careful re-evaluation of both      and     is called for!  </a:t>
            </a:r>
            <a:endParaRPr lang="en-GB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461125" y="5897563"/>
          <a:ext cx="244475" cy="285750"/>
        </p:xfrm>
        <a:graphic>
          <a:graphicData uri="http://schemas.openxmlformats.org/presentationml/2006/ole">
            <p:oleObj spid="_x0000_s157698" name="Equation" r:id="rId4" imgW="152280" imgH="17748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775325" y="5888038"/>
          <a:ext cx="339725" cy="360362"/>
        </p:xfrm>
        <a:graphic>
          <a:graphicData uri="http://schemas.openxmlformats.org/presentationml/2006/ole">
            <p:oleObj spid="_x0000_s157699" name="Equation" r:id="rId5" imgW="2156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triangle identity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86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Isospin invariance</a:t>
            </a:r>
            <a:r>
              <a:rPr lang="en-US" sz="2800" dirty="0" smtClean="0"/>
              <a:t> in the hadronic part of the </a:t>
            </a:r>
            <a:r>
              <a:rPr lang="en-US" sz="2800" dirty="0" smtClean="0">
                <a:latin typeface="Symbol" pitchFamily="18" charset="2"/>
              </a:rPr>
              <a:t>p</a:t>
            </a:r>
            <a:r>
              <a:rPr lang="en-US" sz="2800" dirty="0" smtClean="0"/>
              <a:t>N interaction </a:t>
            </a:r>
            <a:r>
              <a:rPr lang="en-US" sz="2800" dirty="0" smtClean="0"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 dirty="0" smtClean="0"/>
              <a:t> only </a:t>
            </a:r>
            <a:r>
              <a:rPr lang="en-US" sz="2800" b="1" dirty="0" smtClean="0"/>
              <a:t>two</a:t>
            </a:r>
            <a:r>
              <a:rPr lang="en-US" sz="2800" dirty="0" smtClean="0"/>
              <a:t> (complex) amplitudes enter the physical description of the </a:t>
            </a:r>
            <a:r>
              <a:rPr lang="en-US" sz="2800" b="1" dirty="0" smtClean="0"/>
              <a:t>three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Symbol" pitchFamily="18" charset="2"/>
              </a:rPr>
              <a:t>p</a:t>
            </a:r>
            <a:r>
              <a:rPr lang="en-US" sz="2800" dirty="0" smtClean="0"/>
              <a:t>N reactions: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I = 3/2 amplitude (f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 and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I = 1/2 amplitude (f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).</a:t>
            </a:r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latin typeface="Symbol" pitchFamily="18" charset="2"/>
              </a:rPr>
              <a:t>         p</a:t>
            </a:r>
            <a:r>
              <a:rPr lang="en-US" sz="2800" baseline="30000" dirty="0" smtClean="0">
                <a:latin typeface="Symbol" pitchFamily="18" charset="2"/>
              </a:rPr>
              <a:t>+</a:t>
            </a:r>
            <a:r>
              <a:rPr lang="en-US" sz="2800" dirty="0" smtClean="0"/>
              <a:t>p: </a:t>
            </a:r>
            <a:r>
              <a:rPr lang="en-US" sz="2800" b="1" dirty="0" smtClean="0"/>
              <a:t>f</a:t>
            </a:r>
            <a:r>
              <a:rPr lang="en-US" sz="2800" b="1" baseline="-25000" dirty="0" smtClean="0"/>
              <a:t>3</a:t>
            </a:r>
            <a:r>
              <a:rPr lang="en-US" sz="2800" dirty="0" smtClean="0"/>
              <a:t>, </a:t>
            </a:r>
            <a:r>
              <a:rPr lang="en-US" sz="2800" dirty="0" smtClean="0">
                <a:latin typeface="Symbol" pitchFamily="18" charset="2"/>
              </a:rPr>
              <a:t>p</a:t>
            </a:r>
            <a:r>
              <a:rPr lang="en-US" sz="2800" baseline="30000" dirty="0" smtClean="0">
                <a:latin typeface="Symbol" pitchFamily="18" charset="2"/>
              </a:rPr>
              <a:t>-</a:t>
            </a:r>
            <a:r>
              <a:rPr lang="en-US" sz="2800" dirty="0" smtClean="0"/>
              <a:t>p ES: </a:t>
            </a:r>
            <a:r>
              <a:rPr lang="en-US" sz="2800" b="1" dirty="0" smtClean="0"/>
              <a:t>(2f</a:t>
            </a:r>
            <a:r>
              <a:rPr lang="en-US" sz="2800" b="1" baseline="-25000" dirty="0" smtClean="0"/>
              <a:t>1</a:t>
            </a:r>
            <a:r>
              <a:rPr lang="en-US" sz="2800" b="1" dirty="0" smtClean="0"/>
              <a:t> </a:t>
            </a:r>
            <a:r>
              <a:rPr lang="en-US" sz="2800" b="1" dirty="0" smtClean="0">
                <a:latin typeface="Symbol" pitchFamily="18" charset="2"/>
              </a:rPr>
              <a:t>+</a:t>
            </a:r>
            <a:r>
              <a:rPr lang="en-US" sz="2800" b="1" dirty="0" smtClean="0"/>
              <a:t> f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)/3</a:t>
            </a:r>
            <a:r>
              <a:rPr lang="en-US" sz="2800" dirty="0" smtClean="0"/>
              <a:t>, </a:t>
            </a:r>
            <a:r>
              <a:rPr lang="en-US" sz="2800" dirty="0" smtClean="0">
                <a:latin typeface="Symbol" pitchFamily="18" charset="2"/>
              </a:rPr>
              <a:t>p</a:t>
            </a:r>
            <a:r>
              <a:rPr lang="en-US" sz="2800" baseline="30000" dirty="0" smtClean="0">
                <a:latin typeface="Symbol" pitchFamily="18" charset="2"/>
              </a:rPr>
              <a:t>-</a:t>
            </a:r>
            <a:r>
              <a:rPr lang="en-US" sz="2800" dirty="0" smtClean="0"/>
              <a:t>p CX: </a:t>
            </a:r>
            <a:r>
              <a:rPr lang="en-US" sz="2800" b="1" dirty="0" smtClean="0"/>
              <a:t>√2(f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 </a:t>
            </a:r>
            <a:r>
              <a:rPr lang="en-US" sz="2800" b="1" dirty="0" smtClean="0">
                <a:latin typeface="Symbol" pitchFamily="18" charset="2"/>
              </a:rPr>
              <a:t>-</a:t>
            </a:r>
            <a:r>
              <a:rPr lang="en-US" sz="2800" b="1" dirty="0" smtClean="0"/>
              <a:t> f</a:t>
            </a:r>
            <a:r>
              <a:rPr lang="en-US" sz="2800" b="1" baseline="-25000" dirty="0" smtClean="0"/>
              <a:t>1</a:t>
            </a:r>
            <a:r>
              <a:rPr lang="en-US" sz="2800" b="1" dirty="0" smtClean="0"/>
              <a:t>)/3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The </a:t>
            </a:r>
            <a:r>
              <a:rPr lang="en-US" sz="2800" b="1" dirty="0" smtClean="0"/>
              <a:t>triangle identity</a:t>
            </a:r>
            <a:r>
              <a:rPr lang="en-US" sz="2800" dirty="0" smtClean="0"/>
              <a:t> follows: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048000" y="4800600"/>
          <a:ext cx="3065463" cy="719138"/>
        </p:xfrm>
        <a:graphic>
          <a:graphicData uri="http://schemas.openxmlformats.org/presentationml/2006/ole">
            <p:oleObj spid="_x0000_s20482" name="Equation" r:id="rId3" imgW="1244520" imgH="291960" progId="Equation.3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0322" y="5710535"/>
            <a:ext cx="8017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W.R. Gibbs, Li Ai, W.B. Kaufmann, </a:t>
            </a:r>
            <a:r>
              <a:rPr lang="en-US" sz="1200" i="1" dirty="0" smtClean="0"/>
              <a:t>Isospin breaking in low-energy pion-nucleon scattering</a:t>
            </a:r>
            <a:r>
              <a:rPr lang="en-US" sz="1200" dirty="0" smtClean="0"/>
              <a:t>, Phys. Rev. Lett. 74 (1995) 3740-3743</a:t>
            </a:r>
          </a:p>
          <a:p>
            <a:r>
              <a:rPr lang="en-US" sz="1200" dirty="0" smtClean="0"/>
              <a:t>E. Matsinos, </a:t>
            </a:r>
            <a:r>
              <a:rPr lang="en-US" sz="1200" i="1" dirty="0" smtClean="0"/>
              <a:t>Isospin violation in the </a:t>
            </a:r>
            <a:r>
              <a:rPr lang="en-US" sz="1200" i="1" dirty="0" smtClean="0">
                <a:latin typeface="Symbol" pitchFamily="18" charset="2"/>
              </a:rPr>
              <a:t>p</a:t>
            </a:r>
            <a:r>
              <a:rPr lang="en-US" sz="1200" i="1" dirty="0" smtClean="0"/>
              <a:t>N system at low energy</a:t>
            </a:r>
            <a:r>
              <a:rPr lang="en-US" sz="1200" dirty="0" smtClean="0"/>
              <a:t>, Phys. Rev. C 56 (1997) 3014-3025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trouble with DR analyses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49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Not possible to analyse the low-energy data without influence from the measurements acquired at high energies: extensive databases (DBs)</a:t>
            </a:r>
          </a:p>
          <a:p>
            <a:r>
              <a:rPr lang="en-US" dirty="0" smtClean="0"/>
              <a:t>Not possible to analyse the measurements of the three reactions </a:t>
            </a:r>
            <a:r>
              <a:rPr lang="en-US" i="1" dirty="0" smtClean="0"/>
              <a:t>separately</a:t>
            </a:r>
          </a:p>
          <a:p>
            <a:r>
              <a:rPr lang="en-US" dirty="0" smtClean="0"/>
              <a:t>Not possible to obtain meaningful uncertainties in the output and predictions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Theoretical constraints are imposed on the analysis </a:t>
            </a:r>
            <a:r>
              <a:rPr lang="en-US" i="1" dirty="0" smtClean="0">
                <a:solidFill>
                  <a:srgbClr val="0070C0"/>
                </a:solidFill>
              </a:rPr>
              <a:t>in the entire energy range</a:t>
            </a:r>
            <a:r>
              <a:rPr lang="en-US" dirty="0" smtClean="0">
                <a:solidFill>
                  <a:srgbClr val="0070C0"/>
                </a:solidFill>
              </a:rPr>
              <a:t> of the measurements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9144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B050"/>
                </a:solidFill>
              </a:rPr>
              <a:t>DR analyses are general, but...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makes the </a:t>
            </a:r>
            <a:r>
              <a:rPr lang="en-US" i="1" dirty="0" smtClean="0"/>
              <a:t>low-energy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N  measurements interesting?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low-energy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N DB is extensive enough to enable exclusive analyses</a:t>
            </a:r>
          </a:p>
          <a:p>
            <a:r>
              <a:rPr lang="en-US" dirty="0" smtClean="0"/>
              <a:t>Important theoretical constraints, which are valid in the high-energy region (e.g., isospin invariance of the hadronic part of the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N interaction), might not hold at low energy</a:t>
            </a:r>
          </a:p>
          <a:p>
            <a:r>
              <a:rPr lang="en-US" dirty="0" smtClean="0"/>
              <a:t>The extrapolation of the partial-wave amplitudes into the unphysical region (e.g., to extract estimates of the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N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term) is expected to be more reliable when exclusively based on ‘close-by’ input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M.G. Olsson, </a:t>
            </a:r>
            <a:r>
              <a:rPr lang="en-US" i="1" dirty="0" smtClean="0"/>
              <a:t>The nucleon sigma term from threshold parameters</a:t>
            </a:r>
            <a:r>
              <a:rPr lang="en-US" dirty="0" smtClean="0"/>
              <a:t>, Phys. Lett. B 482 (2000) 50-56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J.M. Alarcón, J. Martin Camalich, J.A. Oller, </a:t>
            </a:r>
            <a:r>
              <a:rPr lang="en-US" i="1" dirty="0" smtClean="0"/>
              <a:t>Chiral representation of the </a:t>
            </a:r>
            <a:r>
              <a:rPr lang="en-GB" i="1" dirty="0" smtClean="0">
                <a:latin typeface="Symbol" pitchFamily="18" charset="2"/>
              </a:rPr>
              <a:t>p</a:t>
            </a:r>
            <a:r>
              <a:rPr lang="en-US" i="1" dirty="0" smtClean="0"/>
              <a:t>N scattering amplitude and the pion-nucleon sigma term</a:t>
            </a:r>
            <a:r>
              <a:rPr lang="en-US" dirty="0" smtClean="0"/>
              <a:t>, Phys. Rev. D 85 (2012) 051503</a:t>
            </a:r>
          </a:p>
          <a:p>
            <a:r>
              <a:rPr lang="en-US" dirty="0" smtClean="0"/>
              <a:t>The modelling of the hadronic part of the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N scattering amplitude is simple(r) at low energy, as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hadronic form factors are not needed,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up to 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baseline="30000" dirty="0" smtClean="0"/>
              <a:t>2</a:t>
            </a:r>
            <a:r>
              <a:rPr lang="en-US" dirty="0" smtClean="0"/>
              <a:t> terms suffice in the K-matrix parameterisations, and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the contributions from the partial waves </a:t>
            </a:r>
            <a:r>
              <a:rPr lang="en-US" sz="3100" b="1" dirty="0" smtClean="0">
                <a:latin typeface="Bradley Hand ITC" pitchFamily="66" charset="0"/>
              </a:rPr>
              <a:t>l</a:t>
            </a:r>
            <a:r>
              <a:rPr lang="en-US" dirty="0" smtClean="0"/>
              <a:t>&gt;3 are negligible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hadronic model (ETH model)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13/11/2017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Paul Scherrer Institut</a:t>
            </a:r>
            <a:endParaRPr lang="en-US" dirty="0"/>
          </a:p>
        </p:txBody>
      </p:sp>
      <p:pic>
        <p:nvPicPr>
          <p:cNvPr id="7" name="Picture 6" descr="GLMModel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9144000" cy="49100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83364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Symbol" pitchFamily="18" charset="2"/>
              </a:rPr>
              <a:t>+</a:t>
            </a:r>
            <a:r>
              <a:rPr lang="en-GB" sz="1600" b="1" dirty="0" smtClean="0"/>
              <a:t> </a:t>
            </a:r>
            <a:r>
              <a:rPr lang="en-US" sz="1600" b="1" dirty="0" smtClean="0"/>
              <a:t>all well-established (four-star)</a:t>
            </a:r>
            <a:r>
              <a:rPr lang="en-US" sz="1600" b="1" i="1" dirty="0" smtClean="0"/>
              <a:t> s </a:t>
            </a:r>
            <a:r>
              <a:rPr lang="en-US" sz="1600" b="1" dirty="0" smtClean="0"/>
              <a:t>and</a:t>
            </a:r>
            <a:r>
              <a:rPr lang="en-US" sz="1600" b="1" i="1" dirty="0" smtClean="0"/>
              <a:t> p </a:t>
            </a:r>
            <a:r>
              <a:rPr lang="en-US" sz="1600" b="1" dirty="0" smtClean="0"/>
              <a:t>higher baryon resonances (HBRs) with masses up to 2 GeV</a:t>
            </a:r>
            <a:endParaRPr lang="en-GB" sz="1600" b="1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1438" y="1400175"/>
          <a:ext cx="1746250" cy="733425"/>
        </p:xfrm>
        <a:graphic>
          <a:graphicData uri="http://schemas.openxmlformats.org/presentationml/2006/ole">
            <p:oleObj spid="_x0000_s1026" name="Equation" r:id="rId4" imgW="1028520" imgH="4316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1438" y="2376488"/>
          <a:ext cx="1527175" cy="366712"/>
        </p:xfrm>
        <a:graphic>
          <a:graphicData uri="http://schemas.openxmlformats.org/presentationml/2006/ole">
            <p:oleObj spid="_x0000_s1027" name="Equation" r:id="rId5" imgW="952200" imgH="2286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7543800" y="1398588"/>
          <a:ext cx="1600200" cy="731837"/>
        </p:xfrm>
        <a:graphic>
          <a:graphicData uri="http://schemas.openxmlformats.org/presentationml/2006/ole">
            <p:oleObj spid="_x0000_s1028" name="Equation" r:id="rId6" imgW="1028520" imgH="4698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543800" y="2374900"/>
          <a:ext cx="1408113" cy="366713"/>
        </p:xfrm>
        <a:graphic>
          <a:graphicData uri="http://schemas.openxmlformats.org/presentationml/2006/ole">
            <p:oleObj spid="_x0000_s1029" name="Equation" r:id="rId7" imgW="927000" imgH="241200" progId="Equation.3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3733800" y="4586287"/>
          <a:ext cx="1647825" cy="366713"/>
        </p:xfrm>
        <a:graphic>
          <a:graphicData uri="http://schemas.openxmlformats.org/presentationml/2006/ole">
            <p:oleObj spid="_x0000_s1030" name="Equation" r:id="rId8" imgW="1028520" imgH="228600" progId="Equation.3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>
          <a:xfrm>
            <a:off x="72000" y="1548000"/>
            <a:ext cx="381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2000" y="2361600"/>
            <a:ext cx="324000" cy="38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7524000" y="2362200"/>
            <a:ext cx="324000" cy="38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524000" y="1548000"/>
            <a:ext cx="381000" cy="38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708000" y="4608000"/>
            <a:ext cx="540000" cy="38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608000" y="4608000"/>
            <a:ext cx="792000" cy="38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5400000">
            <a:off x="4261366" y="4730234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=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48000" y="4876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0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2608263" y="2014538"/>
          <a:ext cx="820737" cy="360362"/>
        </p:xfrm>
        <a:graphic>
          <a:graphicData uri="http://schemas.openxmlformats.org/presentationml/2006/ole">
            <p:oleObj spid="_x0000_s1031" name="Equation" r:id="rId9" imgW="5205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4253</Words>
  <Application>Microsoft Office PowerPoint</Application>
  <PresentationFormat>On-screen Show (4:3)</PresentationFormat>
  <Paragraphs>558</Paragraphs>
  <Slides>53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56" baseType="lpstr">
      <vt:lpstr>Office Theme</vt:lpstr>
      <vt:lpstr>Equation</vt:lpstr>
      <vt:lpstr>Microsoft Equation 3.0</vt:lpstr>
      <vt:lpstr>The pion-nucleon (pN) interaction below 100 MeV</vt:lpstr>
      <vt:lpstr>What makes pN Physics interesting?</vt:lpstr>
      <vt:lpstr>Low-energy pN reactions and observables</vt:lpstr>
      <vt:lpstr>Meson-factory low-energy pN measurements</vt:lpstr>
      <vt:lpstr>Analyses of the pN measurements</vt:lpstr>
      <vt:lpstr>The triangle identity</vt:lpstr>
      <vt:lpstr>The trouble with DR analyses</vt:lpstr>
      <vt:lpstr>What makes the low-energy pN  measurements interesting?</vt:lpstr>
      <vt:lpstr>The hadronic model (ETH model)</vt:lpstr>
      <vt:lpstr>The hadronic model: history</vt:lpstr>
      <vt:lpstr>K-matrix parameterisations</vt:lpstr>
      <vt:lpstr>Electromagnetic corrections</vt:lpstr>
      <vt:lpstr>From amplitudes to observables</vt:lpstr>
      <vt:lpstr>Strategy in the analysis</vt:lpstr>
      <vt:lpstr>Example of obvious outliers</vt:lpstr>
      <vt:lpstr>Example of obvious outliers</vt:lpstr>
      <vt:lpstr>Low-energy pN measurements not used</vt:lpstr>
      <vt:lpstr>Minimisation function</vt:lpstr>
      <vt:lpstr>Analysis</vt:lpstr>
      <vt:lpstr>Results for the model parameters</vt:lpstr>
      <vt:lpstr>The pN coupling constant</vt:lpstr>
      <vt:lpstr>pN s- and p-wave phase shifts</vt:lpstr>
      <vt:lpstr>Simplification at low energy</vt:lpstr>
      <vt:lpstr>Isospin-violating Feynman graphs</vt:lpstr>
      <vt:lpstr>Splitting of the coupling constants</vt:lpstr>
      <vt:lpstr>Analysis of the scale factors</vt:lpstr>
      <vt:lpstr>Analysis of the scale factors</vt:lpstr>
      <vt:lpstr>Analysis of the scale factors</vt:lpstr>
      <vt:lpstr>Analysis of the scale factors</vt:lpstr>
      <vt:lpstr>Analysis of the scale factors</vt:lpstr>
      <vt:lpstr>Analysis of the scale factors</vt:lpstr>
      <vt:lpstr>Analysis of the scale factors</vt:lpstr>
      <vt:lpstr>Analysis of the scale factors</vt:lpstr>
      <vt:lpstr>Reproduction of the p-p CX measurements</vt:lpstr>
      <vt:lpstr>Analysis of the scale factors of WI08</vt:lpstr>
      <vt:lpstr>Analysis of the scale factors of WI08</vt:lpstr>
      <vt:lpstr>Analysis of the scale factors of WI08</vt:lpstr>
      <vt:lpstr>Analysis of the scale factors of WI08</vt:lpstr>
      <vt:lpstr>How may the discrepancies be explained?</vt:lpstr>
      <vt:lpstr>At the end of the day, what has been learnt?</vt:lpstr>
      <vt:lpstr>List of collaborators</vt:lpstr>
      <vt:lpstr>Slide 42</vt:lpstr>
      <vt:lpstr>Slide 43</vt:lpstr>
      <vt:lpstr>Kinematics</vt:lpstr>
      <vt:lpstr>Kinematics</vt:lpstr>
      <vt:lpstr>The pN s/S terms</vt:lpstr>
      <vt:lpstr>The pN S term</vt:lpstr>
      <vt:lpstr>On the pN s/S terms</vt:lpstr>
      <vt:lpstr>Strange-quark content of the nucleon</vt:lpstr>
      <vt:lpstr>The ‘strange’ strange-quark content of the nucleon</vt:lpstr>
      <vt:lpstr>The voice of one crying in the wilderness</vt:lpstr>
      <vt:lpstr>Redetermination of  </vt:lpstr>
      <vt:lpstr>The ‘not-so-strange’ strange-quark content of the nucleon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subject>Subject</dc:subject>
  <dc:creator>EMa</dc:creator>
  <cp:lastModifiedBy>Evangelos Matsinos</cp:lastModifiedBy>
  <cp:revision>359</cp:revision>
  <dcterms:created xsi:type="dcterms:W3CDTF">2006-08-16T00:00:00Z</dcterms:created>
  <dcterms:modified xsi:type="dcterms:W3CDTF">2017-11-13T05:28:19Z</dcterms:modified>
</cp:coreProperties>
</file>